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35"/>
  </p:notesMasterIdLst>
  <p:handoutMasterIdLst>
    <p:handoutMasterId r:id="rId36"/>
  </p:handoutMasterIdLst>
  <p:sldIdLst>
    <p:sldId id="256" r:id="rId2"/>
    <p:sldId id="257" r:id="rId3"/>
    <p:sldId id="267" r:id="rId4"/>
    <p:sldId id="288" r:id="rId5"/>
    <p:sldId id="309" r:id="rId6"/>
    <p:sldId id="305" r:id="rId7"/>
    <p:sldId id="268" r:id="rId8"/>
    <p:sldId id="269" r:id="rId9"/>
    <p:sldId id="270" r:id="rId10"/>
    <p:sldId id="271" r:id="rId11"/>
    <p:sldId id="264" r:id="rId12"/>
    <p:sldId id="263" r:id="rId13"/>
    <p:sldId id="259" r:id="rId14"/>
    <p:sldId id="260" r:id="rId15"/>
    <p:sldId id="289" r:id="rId16"/>
    <p:sldId id="290" r:id="rId17"/>
    <p:sldId id="291" r:id="rId18"/>
    <p:sldId id="292" r:id="rId19"/>
    <p:sldId id="293" r:id="rId20"/>
    <p:sldId id="294" r:id="rId21"/>
    <p:sldId id="296" r:id="rId22"/>
    <p:sldId id="295" r:id="rId23"/>
    <p:sldId id="308" r:id="rId24"/>
    <p:sldId id="301" r:id="rId25"/>
    <p:sldId id="304" r:id="rId26"/>
    <p:sldId id="298" r:id="rId27"/>
    <p:sldId id="300" r:id="rId28"/>
    <p:sldId id="307" r:id="rId29"/>
    <p:sldId id="299" r:id="rId30"/>
    <p:sldId id="261" r:id="rId31"/>
    <p:sldId id="282" r:id="rId32"/>
    <p:sldId id="310" r:id="rId33"/>
    <p:sldId id="286"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scaleToFitPaper="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39535" autoAdjust="0"/>
  </p:normalViewPr>
  <p:slideViewPr>
    <p:cSldViewPr snapToGrid="0" snapToObjects="1">
      <p:cViewPr varScale="1">
        <p:scale>
          <a:sx n="13" d="100"/>
          <a:sy n="13" d="100"/>
        </p:scale>
        <p:origin x="-1464" y="-104"/>
      </p:cViewPr>
      <p:guideLst>
        <p:guide orient="horz" pos="2160"/>
        <p:guide pos="2880"/>
      </p:guideLst>
    </p:cSldViewPr>
  </p:slideViewPr>
  <p:notesTextViewPr>
    <p:cViewPr>
      <p:scale>
        <a:sx n="100" d="100"/>
        <a:sy n="100" d="100"/>
      </p:scale>
      <p:origin x="0" y="1312"/>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handoutMaster" Target="handoutMasters/handout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C760343-AA02-704B-AABA-1246E5BCB13B}" type="datetimeFigureOut">
              <a:rPr lang="en-US" smtClean="0"/>
              <a:t>30/06/16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F2263E5-AF7F-234E-81B7-00AB21C5FBFD}" type="slidenum">
              <a:rPr lang="en-US" smtClean="0"/>
              <a:t>‹#›</a:t>
            </a:fld>
            <a:endParaRPr lang="en-US" dirty="0"/>
          </a:p>
        </p:txBody>
      </p:sp>
    </p:spTree>
    <p:extLst>
      <p:ext uri="{BB962C8B-B14F-4D97-AF65-F5344CB8AC3E}">
        <p14:creationId xmlns:p14="http://schemas.microsoft.com/office/powerpoint/2010/main" val="24997881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7C44F7-3DFC-334D-8448-1984F40C3F73}" type="datetimeFigureOut">
              <a:rPr lang="en-US" smtClean="0"/>
              <a:t>30/06/16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5DD360-012E-654F-BEC9-A2E6FDB46239}" type="slidenum">
              <a:rPr lang="en-US" smtClean="0"/>
              <a:t>‹#›</a:t>
            </a:fld>
            <a:endParaRPr lang="en-US" dirty="0"/>
          </a:p>
        </p:txBody>
      </p:sp>
    </p:spTree>
    <p:extLst>
      <p:ext uri="{BB962C8B-B14F-4D97-AF65-F5344CB8AC3E}">
        <p14:creationId xmlns:p14="http://schemas.microsoft.com/office/powerpoint/2010/main" val="36207885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a:t>
            </a:r>
          </a:p>
          <a:p>
            <a:r>
              <a:rPr lang="en-US" dirty="0" smtClean="0"/>
              <a:t>Thank you for your</a:t>
            </a:r>
            <a:r>
              <a:rPr lang="en-US" baseline="0" dirty="0" smtClean="0"/>
              <a:t> attention – my sincere apologies for not being here yesterday – and for my departure later today  - my child care arrangements have fallen foul!</a:t>
            </a:r>
          </a:p>
          <a:p>
            <a:endParaRPr lang="en-US" baseline="0" dirty="0" smtClean="0"/>
          </a:p>
          <a:p>
            <a:r>
              <a:rPr lang="en-US" baseline="0" dirty="0" smtClean="0"/>
              <a:t>My name is Tanya – I work as an independent care consultant and trainer.</a:t>
            </a:r>
          </a:p>
          <a:p>
            <a:r>
              <a:rPr lang="en-US" baseline="0" dirty="0" smtClean="0"/>
              <a:t>My background is in the NHS and Social care in the UK –significant roles: consultant trainer for a unified county safeguarding vulnerable adults board – funded by NHS, Social services and the police – and consultant trainer for University of Bradford, School of Heath studies – and associate with Helen Sanderson Associates</a:t>
            </a:r>
          </a:p>
          <a:p>
            <a:r>
              <a:rPr lang="en-US" baseline="0" dirty="0" smtClean="0"/>
              <a:t>I still deliver training for University of Bradford as  licensed dementia care mapping and dementia care mapping supported living trainer – have trained extensively across uk and northern Italy.</a:t>
            </a:r>
          </a:p>
          <a:p>
            <a:endParaRPr lang="en-US" baseline="0" dirty="0" smtClean="0"/>
          </a:p>
          <a:p>
            <a:r>
              <a:rPr lang="en-US" baseline="0" dirty="0" smtClean="0"/>
              <a:t>Have working across adult social care all of my working life – specialising in the support of people living with dementia.</a:t>
            </a:r>
          </a:p>
          <a:p>
            <a:endParaRPr lang="en-US" baseline="0" dirty="0" smtClean="0"/>
          </a:p>
          <a:p>
            <a:r>
              <a:rPr lang="en-US" baseline="0" dirty="0" smtClean="0"/>
              <a:t>I have just completed a large piece of work – which I will be co presenting at UK dementia conference in November – co delivering with people living with dementia into GP/ front line community health services – changing attitudes, practice and process of how GP surgeries support people living with dementia and their families.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A5DD360-012E-654F-BEC9-A2E6FDB46239}" type="slidenum">
              <a:rPr lang="en-US" smtClean="0"/>
              <a:t>1</a:t>
            </a:fld>
            <a:endParaRPr lang="en-US" dirty="0"/>
          </a:p>
        </p:txBody>
      </p:sp>
    </p:spTree>
    <p:extLst>
      <p:ext uri="{BB962C8B-B14F-4D97-AF65-F5344CB8AC3E}">
        <p14:creationId xmlns:p14="http://schemas.microsoft.com/office/powerpoint/2010/main" val="3674700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ea typeface="ＭＳ Ｐゴシック" charset="0"/>
              </a:rPr>
              <a:t>My plan today is to talk about  </a:t>
            </a:r>
            <a:r>
              <a:rPr lang="en-US" dirty="0" smtClean="0">
                <a:solidFill>
                  <a:schemeClr val="tx1"/>
                </a:solidFill>
                <a:latin typeface="Arial"/>
                <a:cs typeface="Arial"/>
              </a:rPr>
              <a:t>Adult Abuse: Wide view past and present,</a:t>
            </a:r>
            <a:r>
              <a:rPr lang="en-US" baseline="0" dirty="0" smtClean="0">
                <a:solidFill>
                  <a:schemeClr val="tx1"/>
                </a:solidFill>
                <a:latin typeface="Arial"/>
                <a:cs typeface="Arial"/>
              </a:rPr>
              <a:t> </a:t>
            </a:r>
            <a:r>
              <a:rPr lang="en-US" dirty="0" smtClean="0">
                <a:solidFill>
                  <a:schemeClr val="tx1"/>
                </a:solidFill>
                <a:latin typeface="Arial"/>
                <a:cs typeface="Arial"/>
              </a:rPr>
              <a:t>Recent legislation and implications (UK),</a:t>
            </a:r>
            <a:r>
              <a:rPr lang="en-US" baseline="0" dirty="0" smtClean="0">
                <a:solidFill>
                  <a:schemeClr val="tx1"/>
                </a:solidFill>
                <a:latin typeface="Arial"/>
                <a:cs typeface="Arial"/>
              </a:rPr>
              <a:t> link this to </a:t>
            </a:r>
            <a:r>
              <a:rPr lang="en-US" dirty="0" smtClean="0">
                <a:solidFill>
                  <a:schemeClr val="tx1"/>
                </a:solidFill>
                <a:latin typeface="Arial"/>
                <a:cs typeface="Arial"/>
              </a:rPr>
              <a:t>Personalisation and talk about the importance</a:t>
            </a:r>
            <a:r>
              <a:rPr lang="en-US" baseline="0" dirty="0" smtClean="0">
                <a:solidFill>
                  <a:schemeClr val="tx1"/>
                </a:solidFill>
                <a:latin typeface="Arial"/>
                <a:cs typeface="Arial"/>
              </a:rPr>
              <a:t> of </a:t>
            </a:r>
            <a:r>
              <a:rPr lang="en-US" dirty="0" smtClean="0">
                <a:solidFill>
                  <a:schemeClr val="tx1"/>
                </a:solidFill>
                <a:latin typeface="Arial"/>
                <a:cs typeface="Arial"/>
              </a:rPr>
              <a:t> Balance</a:t>
            </a:r>
            <a:r>
              <a:rPr lang="en-US" baseline="0" dirty="0" smtClean="0">
                <a:solidFill>
                  <a:schemeClr val="tx1"/>
                </a:solidFill>
                <a:latin typeface="Arial"/>
                <a:cs typeface="Arial"/>
              </a:rPr>
              <a:t> before using examples of </a:t>
            </a:r>
            <a:r>
              <a:rPr lang="en-US" dirty="0" smtClean="0">
                <a:solidFill>
                  <a:schemeClr val="tx1"/>
                </a:solidFill>
                <a:latin typeface="Arial"/>
                <a:cs typeface="Arial"/>
              </a:rPr>
              <a:t>Person Centred Thinking to illustrate how we can safeguard adults form harm through the three c’s: </a:t>
            </a:r>
            <a:r>
              <a:rPr lang="en-US" baseline="0" dirty="0" smtClean="0">
                <a:solidFill>
                  <a:schemeClr val="tx1"/>
                </a:solidFill>
                <a:latin typeface="Arial"/>
                <a:cs typeface="Arial"/>
              </a:rPr>
              <a:t> connection , conversation and community</a:t>
            </a:r>
            <a:endParaRPr lang="en-US" dirty="0" smtClean="0">
              <a:solidFill>
                <a:schemeClr val="tx1"/>
              </a:solidFill>
              <a:latin typeface="Arial"/>
              <a:cs typeface="Arial"/>
            </a:endParaRPr>
          </a:p>
          <a:p>
            <a:endParaRPr lang="en-US" baseline="0" dirty="0" smtClean="0">
              <a:ea typeface="ＭＳ Ｐゴシック" charset="0"/>
            </a:endParaRPr>
          </a:p>
          <a:p>
            <a:r>
              <a:rPr lang="en-US" baseline="0" dirty="0" smtClean="0">
                <a:ea typeface="ＭＳ Ｐゴシック" charset="0"/>
              </a:rPr>
              <a:t>I hope this is ok for you – there will be time for questions – but ask away if that helps you – and stop me if you have the need!</a:t>
            </a:r>
          </a:p>
          <a:p>
            <a:r>
              <a:rPr lang="en-US" baseline="0" dirty="0" smtClean="0">
                <a:ea typeface="ＭＳ Ｐゴシック" charset="0"/>
              </a:rPr>
              <a:t>But before we do - can I ask you to talk to the person next to you – if you don</a:t>
            </a:r>
            <a:r>
              <a:rPr lang="uk-UA" baseline="0" dirty="0" smtClean="0">
                <a:ea typeface="ＭＳ Ｐゴシック" charset="0"/>
              </a:rPr>
              <a:t>’</a:t>
            </a:r>
            <a:r>
              <a:rPr lang="en-US" baseline="0" dirty="0" smtClean="0">
                <a:ea typeface="ＭＳ Ｐゴシック" charset="0"/>
              </a:rPr>
              <a:t>t know each other introduce yourselves – and then tell them about what you appreciated about one person that you work with, or have come into contact with who has dementia</a:t>
            </a:r>
            <a:endParaRPr lang="en-US" dirty="0"/>
          </a:p>
        </p:txBody>
      </p:sp>
      <p:sp>
        <p:nvSpPr>
          <p:cNvPr id="4" name="Slide Number Placeholder 3"/>
          <p:cNvSpPr>
            <a:spLocks noGrp="1"/>
          </p:cNvSpPr>
          <p:nvPr>
            <p:ph type="sldNum" sz="quarter" idx="10"/>
          </p:nvPr>
        </p:nvSpPr>
        <p:spPr/>
        <p:txBody>
          <a:bodyPr/>
          <a:lstStyle/>
          <a:p>
            <a:fld id="{6A5DD360-012E-654F-BEC9-A2E6FDB46239}" type="slidenum">
              <a:rPr lang="en-US" smtClean="0"/>
              <a:t>2</a:t>
            </a:fld>
            <a:endParaRPr lang="en-US" dirty="0"/>
          </a:p>
        </p:txBody>
      </p:sp>
    </p:spTree>
    <p:extLst>
      <p:ext uri="{BB962C8B-B14F-4D97-AF65-F5344CB8AC3E}">
        <p14:creationId xmlns:p14="http://schemas.microsoft.com/office/powerpoint/2010/main" val="16200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UK, as I think all/ most  countries represented here, are signatories to both the Universal Declaration of Human Rights (proclaimed by the General Assembly of the United Nations on 10th December 1948) and the  </a:t>
            </a:r>
            <a:r>
              <a:rPr lang="en-US" sz="1200" kern="1200" dirty="0" smtClean="0">
                <a:solidFill>
                  <a:schemeClr val="tx1"/>
                </a:solidFill>
                <a:effectLst/>
                <a:latin typeface="+mn-lt"/>
                <a:ea typeface="+mn-ea"/>
                <a:cs typeface="+mn-cs"/>
              </a:rPr>
              <a:t>UNCRPD which came into force on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May 2008 </a:t>
            </a:r>
            <a:endParaRPr lang="en-GB"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These</a:t>
            </a:r>
            <a:r>
              <a:rPr lang="en-US" sz="1200" kern="1200" baseline="0" dirty="0" smtClean="0">
                <a:solidFill>
                  <a:schemeClr val="tx1"/>
                </a:solidFill>
                <a:effectLst/>
                <a:latin typeface="+mn-lt"/>
                <a:ea typeface="+mn-ea"/>
                <a:cs typeface="+mn-cs"/>
              </a:rPr>
              <a:t> are, and rightly too, a</a:t>
            </a:r>
            <a:r>
              <a:rPr lang="en-US" sz="1200" kern="1200" dirty="0" smtClean="0">
                <a:solidFill>
                  <a:schemeClr val="tx1"/>
                </a:solidFill>
                <a:effectLst/>
                <a:latin typeface="+mn-lt"/>
                <a:ea typeface="+mn-ea"/>
                <a:cs typeface="+mn-cs"/>
              </a:rPr>
              <a:t> one size fits all approach to rights </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the UK we have a array of criminal offences (such as the offences against the person’s act 1861) to protect people from people.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also have the HRA [1998] and The 2014 Care Act to protect people with (and on occasion from) the state or substitute intervention. </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A5DD360-012E-654F-BEC9-A2E6FDB46239}" type="slidenum">
              <a:rPr lang="en-US" smtClean="0"/>
              <a:t>3</a:t>
            </a:fld>
            <a:endParaRPr lang="en-US" dirty="0"/>
          </a:p>
        </p:txBody>
      </p:sp>
    </p:spTree>
    <p:extLst>
      <p:ext uri="{BB962C8B-B14F-4D97-AF65-F5344CB8AC3E}">
        <p14:creationId xmlns:p14="http://schemas.microsoft.com/office/powerpoint/2010/main" val="3910364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If you are interested understanding</a:t>
            </a:r>
            <a:r>
              <a:rPr lang="en-US" baseline="0" dirty="0" smtClean="0"/>
              <a:t> the why of</a:t>
            </a:r>
            <a:r>
              <a:rPr lang="en-US" dirty="0" smtClean="0"/>
              <a:t> institutional abuse – you</a:t>
            </a:r>
            <a:r>
              <a:rPr lang="en-US" baseline="0" dirty="0" smtClean="0"/>
              <a:t> could start with these</a:t>
            </a:r>
          </a:p>
          <a:p>
            <a:endParaRPr lang="en-US" baseline="0" dirty="0" smtClean="0"/>
          </a:p>
          <a:p>
            <a:r>
              <a:rPr lang="en-US" baseline="0" dirty="0" smtClean="0"/>
              <a:t>In asylums</a:t>
            </a:r>
            <a:r>
              <a:rPr lang="is-IS" baseline="0" dirty="0" smtClean="0"/>
              <a:t>….Goffman descrobes the hiden world of total institutions – check out in the room who works for an institution</a:t>
            </a:r>
          </a:p>
          <a:p>
            <a:endParaRPr lang="en-US" baseline="0" dirty="0" smtClean="0"/>
          </a:p>
          <a:p>
            <a:r>
              <a:rPr lang="en-US" baseline="0" dirty="0" smtClean="0"/>
              <a:t>Institutions are places where people are brought together under rules – marriage, school, work – being in an institution is often normal – being institutionalised – and governed by and for tat institution shouldn't</a:t>
            </a:r>
            <a:r>
              <a:rPr lang="uk-UA" baseline="0" dirty="0" smtClean="0"/>
              <a:t>’</a:t>
            </a:r>
            <a:r>
              <a:rPr lang="en-US" baseline="0" dirty="0" smtClean="0"/>
              <a:t>t be. </a:t>
            </a:r>
            <a:endParaRPr lang="is-IS" baseline="0" dirty="0" smtClean="0"/>
          </a:p>
          <a:p>
            <a:endParaRPr lang="is-IS" baseline="0" dirty="0" smtClean="0"/>
          </a:p>
          <a:p>
            <a:r>
              <a:rPr lang="en-US" baseline="0" dirty="0" smtClean="0"/>
              <a:t>T</a:t>
            </a:r>
            <a:r>
              <a:rPr lang="is-IS" baseline="0" dirty="0" smtClean="0"/>
              <a:t>otal institutions-  prisons, but also hospitals and care settings. A basic social arrangemtn in modern society is that he individual tends to sleep, work and play in different places, with different co-particpants, under different authorities, or without an over arching plan. The central feature of total institutions, as Goffman tells us, is the breakdown f the barriers ordinarily seperating these three spehers, sleep, work. </a:t>
            </a:r>
            <a:r>
              <a:rPr lang="en-US" baseline="0" dirty="0" smtClean="0"/>
              <a:t>A</a:t>
            </a:r>
            <a:r>
              <a:rPr lang="is-IS" baseline="0" dirty="0" smtClean="0"/>
              <a:t>nd play. </a:t>
            </a:r>
          </a:p>
          <a:p>
            <a:r>
              <a:rPr lang="is-IS" baseline="0" dirty="0" smtClean="0"/>
              <a:t>Everything happens in the same place</a:t>
            </a:r>
          </a:p>
          <a:p>
            <a:r>
              <a:rPr lang="en-US" baseline="0" dirty="0" smtClean="0"/>
              <a:t>W</a:t>
            </a:r>
            <a:r>
              <a:rPr lang="is-IS" baseline="0" dirty="0" smtClean="0"/>
              <a:t>ith the same people</a:t>
            </a:r>
          </a:p>
          <a:p>
            <a:r>
              <a:rPr lang="en-US" baseline="0" dirty="0" smtClean="0"/>
              <a:t>U</a:t>
            </a:r>
            <a:r>
              <a:rPr lang="is-IS" baseline="0" dirty="0" smtClean="0"/>
              <a:t>nder a tight schedule </a:t>
            </a:r>
          </a:p>
          <a:p>
            <a:endParaRPr lang="en-US" baseline="0" dirty="0" smtClean="0"/>
          </a:p>
          <a:p>
            <a:r>
              <a:rPr lang="en-US" baseline="0" dirty="0" smtClean="0"/>
              <a:t>F</a:t>
            </a:r>
            <a:r>
              <a:rPr lang="is-IS" baseline="0" dirty="0" smtClean="0"/>
              <a:t>or </a:t>
            </a:r>
            <a:r>
              <a:rPr lang="is-IS" baseline="0" dirty="0" smtClean="0"/>
              <a:t>an over arching plan – it may be described as “for thier own good” – but it really meets the needs of the organisations, not the individual</a:t>
            </a:r>
          </a:p>
          <a:p>
            <a:endParaRPr lang="is-IS" baseline="0" dirty="0" smtClean="0"/>
          </a:p>
          <a:p>
            <a:r>
              <a:rPr lang="is-IS" baseline="0" dirty="0" smtClean="0"/>
              <a:t>This explored again in the  beautiful work by Atul Gawande’s Bieng Mortal – a must read fr all physciians/ practitioners and humanitarians</a:t>
            </a:r>
          </a:p>
          <a:p>
            <a:endParaRPr lang="en-US" dirty="0" smtClean="0"/>
          </a:p>
          <a:p>
            <a:r>
              <a:rPr lang="en-US" dirty="0" smtClean="0"/>
              <a:t>Shakespeare spoke of "unregarded age in corners thrown</a:t>
            </a:r>
            <a:r>
              <a:rPr lang="is-IS" dirty="0" smtClean="0"/>
              <a:t>…the last scene of all..sans teeth, sans eyes, sans taste, sans everything” </a:t>
            </a:r>
            <a:r>
              <a:rPr lang="en-US" baseline="0" dirty="0" smtClean="0"/>
              <a:t> </a:t>
            </a:r>
            <a:r>
              <a:rPr lang="en-US" dirty="0" smtClean="0"/>
              <a:t>(As You Like It)</a:t>
            </a:r>
          </a:p>
          <a:p>
            <a:endParaRPr lang="en-US" dirty="0" smtClean="0"/>
          </a:p>
          <a:p>
            <a:r>
              <a:rPr lang="en-US" dirty="0" smtClean="0"/>
              <a:t>In 1967 Barbara Robb published a book called Sans Everything: A Case to Answer which explored the marginalisation and mistreatment of the elderly.</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You</a:t>
            </a:r>
            <a:r>
              <a:rPr lang="en-US" baseline="0" dirty="0" smtClean="0"/>
              <a:t> would hope that we have moved on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But since then we have , in the UK, had investigations into large scale institutional abuses at:</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Ely hospital – 1967</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Portsmouth Health care NHS trust 1998</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Longcare, 1998</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Rowan Ward 2002</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Cornwall 2006</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Sutton and Merton 2007</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And not forgetting Mid Staffordshire Hospital 2010 –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And those are just the large, national headlines-  there are countless other cases of institutional abuse that do not make the national news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There is a huge amount of positive work underway – but we must never drop our guard – we have moved on from sans everything – but not far enough.</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It still pulls at our conscious and holds us to account. I still find people denied basic rights. People are still left without their teeth, their own clothes, their identity, their humanity</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the UK while many care homes offer excellent support, some are not doing enough to provide high-quality, personalised care that helps individuals to live as fulfilling a life as possible. Alzheimer’s Society’s </a:t>
            </a:r>
            <a:r>
              <a:rPr lang="en-US" sz="1200" i="1" kern="1200" dirty="0" smtClean="0">
                <a:solidFill>
                  <a:schemeClr val="tx1"/>
                </a:solidFill>
                <a:effectLst/>
                <a:latin typeface="+mn-lt"/>
                <a:ea typeface="+mn-ea"/>
                <a:cs typeface="+mn-cs"/>
              </a:rPr>
              <a:t>Low expectations</a:t>
            </a:r>
            <a:r>
              <a:rPr lang="en-US" sz="1200" kern="1200" dirty="0" smtClean="0">
                <a:solidFill>
                  <a:schemeClr val="tx1"/>
                </a:solidFill>
                <a:effectLst/>
                <a:latin typeface="+mn-lt"/>
                <a:ea typeface="+mn-ea"/>
                <a:cs typeface="+mn-cs"/>
              </a:rPr>
              <a:t> report on care in UK care homes found that while 74% of respondents would recommend their loved ones’ homes to others, only 41% said the quality of life of the person with dementia was good (DoH 2013).</a:t>
            </a:r>
            <a:r>
              <a:rPr lang="en-GB" dirty="0" smtClean="0">
                <a:effectLst/>
              </a:rPr>
              <a:t> </a:t>
            </a: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So – where do we go</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6A5DD360-012E-654F-BEC9-A2E6FDB46239}" type="slidenum">
              <a:rPr lang="en-US" smtClean="0"/>
              <a:t>4</a:t>
            </a:fld>
            <a:endParaRPr lang="en-US" dirty="0"/>
          </a:p>
        </p:txBody>
      </p:sp>
    </p:spTree>
    <p:extLst>
      <p:ext uri="{BB962C8B-B14F-4D97-AF65-F5344CB8AC3E}">
        <p14:creationId xmlns:p14="http://schemas.microsoft.com/office/powerpoint/2010/main" val="1429190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global population of people aged 60 years and older will more than double, from 542 million in 1995 to about 1.2 billion in 2025. Around 4 to 6% of elderly people have experienced some form of maltreatment at home. Elder maltreatment can lead to serious physical injuries and long-term psychological consequences. The incidence of abuse towards older people is predicted to increase as many countries are experiencing rapidly ageing populations.</a:t>
            </a:r>
          </a:p>
          <a:p>
            <a:r>
              <a:rPr lang="en-GB" sz="1200" kern="1200" dirty="0" smtClean="0">
                <a:solidFill>
                  <a:schemeClr val="tx1"/>
                </a:solidFill>
                <a:effectLst/>
                <a:latin typeface="+mn-lt"/>
                <a:ea typeface="+mn-ea"/>
                <a:cs typeface="+mn-cs"/>
              </a:rPr>
              <a:t>Elder abuse is a global social issue which affects the health and human rights of millions of older persons around the world, and an issue which deserves the attention of the international community.</a:t>
            </a:r>
          </a:p>
          <a:p>
            <a:r>
              <a:rPr lang="en-GB"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"On this Day, </a:t>
            </a:r>
            <a:r>
              <a:rPr lang="en-GB" sz="1200" i="1" kern="1200" dirty="0" smtClean="0">
                <a:solidFill>
                  <a:schemeClr val="tx1"/>
                </a:solidFill>
                <a:effectLst/>
                <a:latin typeface="+mn-lt"/>
                <a:ea typeface="+mn-ea"/>
                <a:cs typeface="+mn-cs"/>
              </a:rPr>
              <a:t>UN Secretary-General Ban Ki-moon </a:t>
            </a:r>
            <a:r>
              <a:rPr lang="en-US" sz="1200" kern="1200" dirty="0" smtClean="0">
                <a:solidFill>
                  <a:schemeClr val="tx1"/>
                </a:solidFill>
                <a:effectLst/>
                <a:latin typeface="+mn-lt"/>
                <a:ea typeface="+mn-ea"/>
                <a:cs typeface="+mn-cs"/>
              </a:rPr>
              <a:t>calls upon Member States and civil society to strengthen their resolve and redouble their efforts to eliminate all forms of violence and abuse against older people."</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A5DD360-012E-654F-BEC9-A2E6FDB46239}" type="slidenum">
              <a:rPr lang="en-US" smtClean="0"/>
              <a:t>5</a:t>
            </a:fld>
            <a:endParaRPr lang="en-US" dirty="0"/>
          </a:p>
        </p:txBody>
      </p:sp>
    </p:spTree>
    <p:extLst>
      <p:ext uri="{BB962C8B-B14F-4D97-AF65-F5344CB8AC3E}">
        <p14:creationId xmlns:p14="http://schemas.microsoft.com/office/powerpoint/2010/main" val="22995883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Perhaps people are not complaining in care homes because they do not over –and therefore do not notice their chains</a:t>
            </a:r>
          </a:p>
          <a:p>
            <a:r>
              <a:rPr lang="en-US" dirty="0" smtClean="0"/>
              <a:t>Controversial </a:t>
            </a:r>
            <a:r>
              <a:rPr lang="en-US" dirty="0" smtClean="0"/>
              <a:t>Marxist </a:t>
            </a:r>
            <a:r>
              <a:rPr lang="en-US" dirty="0" smtClean="0"/>
              <a:t>ideas – but they have relevance</a:t>
            </a:r>
            <a:endParaRPr lang="en-US" dirty="0"/>
          </a:p>
        </p:txBody>
      </p:sp>
      <p:sp>
        <p:nvSpPr>
          <p:cNvPr id="4" name="Slide Number Placeholder 3"/>
          <p:cNvSpPr>
            <a:spLocks noGrp="1"/>
          </p:cNvSpPr>
          <p:nvPr>
            <p:ph type="sldNum" sz="quarter" idx="10"/>
          </p:nvPr>
        </p:nvSpPr>
        <p:spPr/>
        <p:txBody>
          <a:bodyPr/>
          <a:lstStyle/>
          <a:p>
            <a:fld id="{E8062C25-A5A4-FC4C-B360-4D055F38B43F}" type="slidenum">
              <a:rPr lang="en-US" smtClean="0"/>
              <a:t>6</a:t>
            </a:fld>
            <a:endParaRPr lang="en-US" dirty="0"/>
          </a:p>
        </p:txBody>
      </p:sp>
    </p:spTree>
    <p:extLst>
      <p:ext uri="{BB962C8B-B14F-4D97-AF65-F5344CB8AC3E}">
        <p14:creationId xmlns:p14="http://schemas.microsoft.com/office/powerpoint/2010/main" val="4006973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Care Act 2014 in the UK placed a responsibility on local authorities, or those discharged to carry out their role, to promote wellbeing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‘Wellbeing’ is a broad concept</a:t>
            </a:r>
            <a:r>
              <a:rPr lang="en-GB" sz="1200" kern="1200" baseline="0" dirty="0" smtClean="0">
                <a:solidFill>
                  <a:schemeClr val="tx1"/>
                </a:solidFill>
                <a:effectLst/>
                <a:latin typeface="+mn-lt"/>
                <a:ea typeface="+mn-ea"/>
                <a:cs typeface="+mn-cs"/>
              </a:rPr>
              <a:t> relating to </a:t>
            </a:r>
          </a:p>
          <a:p>
            <a:endParaRPr lang="en-GB" sz="1200" kern="1200" baseline="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Personal dignity (including treatment of the individual with respect)</a:t>
            </a:r>
          </a:p>
          <a:p>
            <a:pPr lvl="0"/>
            <a:r>
              <a:rPr lang="en-GB" sz="1200" kern="1200" dirty="0" smtClean="0">
                <a:solidFill>
                  <a:schemeClr val="tx1"/>
                </a:solidFill>
                <a:effectLst/>
                <a:latin typeface="+mn-lt"/>
                <a:ea typeface="+mn-ea"/>
                <a:cs typeface="+mn-cs"/>
              </a:rPr>
              <a:t>Physical and mental health and emotional wellbeing</a:t>
            </a:r>
          </a:p>
          <a:p>
            <a:pPr lvl="0"/>
            <a:r>
              <a:rPr lang="en-GB" sz="1200" kern="1200" dirty="0" smtClean="0">
                <a:solidFill>
                  <a:schemeClr val="tx1"/>
                </a:solidFill>
                <a:effectLst/>
                <a:latin typeface="+mn-lt"/>
                <a:ea typeface="+mn-ea"/>
                <a:cs typeface="+mn-cs"/>
              </a:rPr>
              <a:t>Protection from abuse and neglect</a:t>
            </a:r>
          </a:p>
          <a:p>
            <a:pPr lvl="0"/>
            <a:r>
              <a:rPr lang="en-GB" sz="1200" kern="1200" dirty="0" smtClean="0">
                <a:solidFill>
                  <a:schemeClr val="tx1"/>
                </a:solidFill>
                <a:effectLst/>
                <a:latin typeface="+mn-lt"/>
                <a:ea typeface="+mn-ea"/>
                <a:cs typeface="+mn-cs"/>
              </a:rPr>
              <a:t>Control by the individual over day-to-day life (including over care and support provided and the way it is provided)</a:t>
            </a:r>
          </a:p>
          <a:p>
            <a:pPr lvl="0"/>
            <a:r>
              <a:rPr lang="en-GB" sz="1200" kern="1200" dirty="0" smtClean="0">
                <a:solidFill>
                  <a:schemeClr val="tx1"/>
                </a:solidFill>
                <a:effectLst/>
                <a:latin typeface="+mn-lt"/>
                <a:ea typeface="+mn-ea"/>
                <a:cs typeface="+mn-cs"/>
              </a:rPr>
              <a:t>Participation in work, education, training or recreation</a:t>
            </a:r>
          </a:p>
          <a:p>
            <a:pPr lvl="0"/>
            <a:r>
              <a:rPr lang="en-GB" sz="1200" kern="1200" dirty="0" smtClean="0">
                <a:solidFill>
                  <a:schemeClr val="tx1"/>
                </a:solidFill>
                <a:effectLst/>
                <a:latin typeface="+mn-lt"/>
                <a:ea typeface="+mn-ea"/>
                <a:cs typeface="+mn-cs"/>
              </a:rPr>
              <a:t>Social and economic wellbeing</a:t>
            </a:r>
          </a:p>
          <a:p>
            <a:pPr lvl="0"/>
            <a:r>
              <a:rPr lang="en-GB" sz="1200" kern="1200" dirty="0" smtClean="0">
                <a:solidFill>
                  <a:schemeClr val="tx1"/>
                </a:solidFill>
                <a:effectLst/>
                <a:latin typeface="+mn-lt"/>
                <a:ea typeface="+mn-ea"/>
                <a:cs typeface="+mn-cs"/>
              </a:rPr>
              <a:t>Domestic, family and personal</a:t>
            </a:r>
          </a:p>
          <a:p>
            <a:pPr lvl="0"/>
            <a:r>
              <a:rPr lang="en-GB" sz="1200" kern="1200" dirty="0" smtClean="0">
                <a:solidFill>
                  <a:schemeClr val="tx1"/>
                </a:solidFill>
                <a:effectLst/>
                <a:latin typeface="+mn-lt"/>
                <a:ea typeface="+mn-ea"/>
                <a:cs typeface="+mn-cs"/>
              </a:rPr>
              <a:t>Suitability of living accommodation</a:t>
            </a:r>
          </a:p>
          <a:p>
            <a:pPr lvl="0"/>
            <a:r>
              <a:rPr lang="en-GB" sz="1200" kern="1200" dirty="0" smtClean="0">
                <a:solidFill>
                  <a:schemeClr val="tx1"/>
                </a:solidFill>
                <a:effectLst/>
                <a:latin typeface="+mn-lt"/>
                <a:ea typeface="+mn-ea"/>
                <a:cs typeface="+mn-cs"/>
              </a:rPr>
              <a:t>The individual’s contribution to society</a:t>
            </a:r>
          </a:p>
          <a:p>
            <a:pPr lvl="0"/>
            <a:endParaRPr lang="en-GB" sz="120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Act therefore signifies a shift from existing duties on local authorities to provide particular services, to the concept of ‘meeting needs’ </a:t>
            </a:r>
          </a:p>
          <a:p>
            <a:pPr lvl="0"/>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6A5DD360-012E-654F-BEC9-A2E6FDB46239}" type="slidenum">
              <a:rPr lang="en-US" smtClean="0"/>
              <a:t>7</a:t>
            </a:fld>
            <a:endParaRPr lang="en-US" dirty="0"/>
          </a:p>
        </p:txBody>
      </p:sp>
    </p:spTree>
    <p:extLst>
      <p:ext uri="{BB962C8B-B14F-4D97-AF65-F5344CB8AC3E}">
        <p14:creationId xmlns:p14="http://schemas.microsoft.com/office/powerpoint/2010/main" val="726501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aims of adult safeguarding are to:</a:t>
            </a:r>
          </a:p>
          <a:p>
            <a:pPr lvl="0"/>
            <a:r>
              <a:rPr lang="en-GB" sz="1200" kern="1200" dirty="0" smtClean="0">
                <a:solidFill>
                  <a:schemeClr val="tx1"/>
                </a:solidFill>
                <a:effectLst/>
                <a:latin typeface="+mn-lt"/>
                <a:ea typeface="+mn-ea"/>
                <a:cs typeface="+mn-cs"/>
              </a:rPr>
              <a:t>Prevent harm and reduce the risk of  / stop abuse or neglect to adults with care and support needs</a:t>
            </a:r>
          </a:p>
          <a:p>
            <a:pPr lvl="0"/>
            <a:r>
              <a:rPr lang="en-GB" sz="1200" kern="1200" dirty="0" smtClean="0">
                <a:solidFill>
                  <a:schemeClr val="tx1"/>
                </a:solidFill>
                <a:effectLst/>
                <a:latin typeface="+mn-lt"/>
                <a:ea typeface="+mn-ea"/>
                <a:cs typeface="+mn-cs"/>
              </a:rPr>
              <a:t>Safeguard adults in a way that </a:t>
            </a:r>
            <a:r>
              <a:rPr lang="en-GB" sz="1200" b="1" kern="1200" dirty="0" smtClean="0">
                <a:solidFill>
                  <a:schemeClr val="tx1"/>
                </a:solidFill>
                <a:effectLst/>
                <a:latin typeface="+mn-lt"/>
                <a:ea typeface="+mn-ea"/>
                <a:cs typeface="+mn-cs"/>
              </a:rPr>
              <a:t>supports them in making choices and having control</a:t>
            </a:r>
            <a:r>
              <a:rPr lang="en-GB" sz="1200" kern="1200" dirty="0" smtClean="0">
                <a:solidFill>
                  <a:schemeClr val="tx1"/>
                </a:solidFill>
                <a:effectLst/>
                <a:latin typeface="+mn-lt"/>
                <a:ea typeface="+mn-ea"/>
                <a:cs typeface="+mn-cs"/>
              </a:rPr>
              <a:t> about how they want to live</a:t>
            </a:r>
          </a:p>
          <a:p>
            <a:pPr lvl="0"/>
            <a:r>
              <a:rPr lang="en-GB" sz="1200" kern="1200" dirty="0" smtClean="0">
                <a:solidFill>
                  <a:schemeClr val="tx1"/>
                </a:solidFill>
                <a:effectLst/>
                <a:latin typeface="+mn-lt"/>
                <a:ea typeface="+mn-ea"/>
                <a:cs typeface="+mn-cs"/>
              </a:rPr>
              <a:t>Promote an approach that concentrates on </a:t>
            </a:r>
            <a:r>
              <a:rPr lang="en-GB" sz="1200" b="1" kern="1200" dirty="0" smtClean="0">
                <a:solidFill>
                  <a:schemeClr val="tx1"/>
                </a:solidFill>
                <a:effectLst/>
                <a:latin typeface="+mn-lt"/>
                <a:ea typeface="+mn-ea"/>
                <a:cs typeface="+mn-cs"/>
              </a:rPr>
              <a:t>improving life</a:t>
            </a:r>
            <a:r>
              <a:rPr lang="en-GB" sz="1200" kern="1200" dirty="0" smtClean="0">
                <a:solidFill>
                  <a:schemeClr val="tx1"/>
                </a:solidFill>
                <a:effectLst/>
                <a:latin typeface="+mn-lt"/>
                <a:ea typeface="+mn-ea"/>
                <a:cs typeface="+mn-cs"/>
              </a:rPr>
              <a:t> for the adults concerned</a:t>
            </a:r>
          </a:p>
          <a:p>
            <a:pPr lvl="0"/>
            <a:r>
              <a:rPr lang="en-GB" sz="1200" kern="1200" dirty="0" smtClean="0">
                <a:solidFill>
                  <a:schemeClr val="tx1"/>
                </a:solidFill>
                <a:effectLst/>
                <a:latin typeface="+mn-lt"/>
                <a:ea typeface="+mn-ea"/>
                <a:cs typeface="+mn-cs"/>
              </a:rPr>
              <a:t>Raise public awareness so that </a:t>
            </a:r>
            <a:r>
              <a:rPr lang="en-GB" sz="1200" b="1" kern="1200" dirty="0" smtClean="0">
                <a:solidFill>
                  <a:schemeClr val="tx1"/>
                </a:solidFill>
                <a:effectLst/>
                <a:latin typeface="+mn-lt"/>
                <a:ea typeface="+mn-ea"/>
                <a:cs typeface="+mn-cs"/>
              </a:rPr>
              <a:t>communities</a:t>
            </a:r>
            <a:r>
              <a:rPr lang="en-GB" sz="1200" kern="1200" dirty="0" smtClean="0">
                <a:solidFill>
                  <a:schemeClr val="tx1"/>
                </a:solidFill>
                <a:effectLst/>
                <a:latin typeface="+mn-lt"/>
                <a:ea typeface="+mn-ea"/>
                <a:cs typeface="+mn-cs"/>
              </a:rPr>
              <a:t> as a whole, alongside professionals, play their part in preventing, identifying and responding to abuse and neglect</a:t>
            </a:r>
          </a:p>
          <a:p>
            <a:pPr lvl="0"/>
            <a:r>
              <a:rPr lang="en-GB" sz="1200" b="1" kern="1200" dirty="0" smtClean="0">
                <a:solidFill>
                  <a:schemeClr val="tx1"/>
                </a:solidFill>
                <a:effectLst/>
                <a:latin typeface="+mn-lt"/>
                <a:ea typeface="+mn-ea"/>
                <a:cs typeface="+mn-cs"/>
              </a:rPr>
              <a:t>Address what has caused the abuse or neglect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People have complex lives and </a:t>
            </a:r>
            <a:r>
              <a:rPr lang="en-GB" sz="1200" b="1" kern="1200" dirty="0" smtClean="0">
                <a:solidFill>
                  <a:schemeClr val="tx1"/>
                </a:solidFill>
                <a:effectLst/>
                <a:latin typeface="+mn-lt"/>
                <a:ea typeface="+mn-ea"/>
                <a:cs typeface="+mn-cs"/>
              </a:rPr>
              <a:t>being safe is only one of the things they want for themselves</a:t>
            </a:r>
            <a:r>
              <a:rPr lang="en-GB" sz="1200" kern="1200" dirty="0" smtClean="0">
                <a:solidFill>
                  <a:schemeClr val="tx1"/>
                </a:solidFill>
                <a:effectLst/>
                <a:latin typeface="+mn-lt"/>
                <a:ea typeface="+mn-ea"/>
                <a:cs typeface="+mn-cs"/>
              </a:rPr>
              <a:t>. We should work with the person to </a:t>
            </a:r>
            <a:r>
              <a:rPr lang="en-GB" sz="1200" b="1" kern="1200" dirty="0" smtClean="0">
                <a:solidFill>
                  <a:schemeClr val="tx1"/>
                </a:solidFill>
                <a:effectLst/>
                <a:latin typeface="+mn-lt"/>
                <a:ea typeface="+mn-ea"/>
                <a:cs typeface="+mn-cs"/>
              </a:rPr>
              <a:t>establish what being safe means to them</a:t>
            </a:r>
            <a:r>
              <a:rPr lang="en-GB" sz="1200" kern="1200" dirty="0" smtClean="0">
                <a:solidFill>
                  <a:schemeClr val="tx1"/>
                </a:solidFill>
                <a:effectLst/>
                <a:latin typeface="+mn-lt"/>
                <a:ea typeface="+mn-ea"/>
                <a:cs typeface="+mn-cs"/>
              </a:rPr>
              <a:t> and how that can be best achieved. </a:t>
            </a:r>
          </a:p>
          <a:p>
            <a:r>
              <a:rPr lang="en-GB" sz="1200" b="1" kern="1200" dirty="0" smtClean="0">
                <a:solidFill>
                  <a:schemeClr val="tx1"/>
                </a:solidFill>
                <a:effectLst/>
                <a:latin typeface="+mn-lt"/>
                <a:ea typeface="+mn-ea"/>
                <a:cs typeface="+mn-cs"/>
              </a:rPr>
              <a:t>We should not be advocating ‘safety’ measures that do not take account of individual well being. </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A5DD360-012E-654F-BEC9-A2E6FDB46239}" type="slidenum">
              <a:rPr lang="en-US" smtClean="0"/>
              <a:t>8</a:t>
            </a:fld>
            <a:endParaRPr lang="en-US" dirty="0"/>
          </a:p>
        </p:txBody>
      </p:sp>
    </p:spTree>
    <p:extLst>
      <p:ext uri="{BB962C8B-B14F-4D97-AF65-F5344CB8AC3E}">
        <p14:creationId xmlns:p14="http://schemas.microsoft.com/office/powerpoint/2010/main" val="538471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In order to achieve these aims, it is necessary to:</a:t>
            </a:r>
          </a:p>
          <a:p>
            <a:pPr lvl="0"/>
            <a:r>
              <a:rPr lang="en-GB" sz="1200" kern="1200" dirty="0" smtClean="0">
                <a:solidFill>
                  <a:schemeClr val="tx1"/>
                </a:solidFill>
                <a:effectLst/>
                <a:latin typeface="+mn-lt"/>
                <a:ea typeface="+mn-ea"/>
                <a:cs typeface="+mn-cs"/>
              </a:rPr>
              <a:t>Ensure that everyone, both individuals and organisations, are </a:t>
            </a:r>
            <a:r>
              <a:rPr lang="en-GB" sz="1200" b="1" kern="1200" dirty="0" smtClean="0">
                <a:solidFill>
                  <a:schemeClr val="tx1"/>
                </a:solidFill>
                <a:effectLst/>
                <a:latin typeface="+mn-lt"/>
                <a:ea typeface="+mn-ea"/>
                <a:cs typeface="+mn-cs"/>
              </a:rPr>
              <a:t>clear about their roles and responsibilities</a:t>
            </a:r>
            <a:endParaRPr lang="en-GB"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Create strong multi-agency partnerships</a:t>
            </a:r>
            <a:r>
              <a:rPr lang="en-GB" sz="1200" kern="1200" dirty="0" smtClean="0">
                <a:solidFill>
                  <a:schemeClr val="tx1"/>
                </a:solidFill>
                <a:effectLst/>
                <a:latin typeface="+mn-lt"/>
                <a:ea typeface="+mn-ea"/>
                <a:cs typeface="+mn-cs"/>
              </a:rPr>
              <a:t> that provide timely and effective prevention of and responses to abuse or neglect</a:t>
            </a:r>
          </a:p>
          <a:p>
            <a:pPr lvl="0"/>
            <a:r>
              <a:rPr lang="en-GB" sz="1200" kern="1200" dirty="0" smtClean="0">
                <a:solidFill>
                  <a:schemeClr val="tx1"/>
                </a:solidFill>
                <a:effectLst/>
                <a:latin typeface="+mn-lt"/>
                <a:ea typeface="+mn-ea"/>
                <a:cs typeface="+mn-cs"/>
              </a:rPr>
              <a:t>Support the development of a </a:t>
            </a:r>
            <a:r>
              <a:rPr lang="en-GB" sz="1200" b="1" kern="1200" dirty="0" smtClean="0">
                <a:solidFill>
                  <a:schemeClr val="tx1"/>
                </a:solidFill>
                <a:effectLst/>
                <a:latin typeface="+mn-lt"/>
                <a:ea typeface="+mn-ea"/>
                <a:cs typeface="+mn-cs"/>
              </a:rPr>
              <a:t>positive learning environment</a:t>
            </a:r>
            <a:r>
              <a:rPr lang="en-GB" sz="1200" kern="1200" dirty="0" smtClean="0">
                <a:solidFill>
                  <a:schemeClr val="tx1"/>
                </a:solidFill>
                <a:effectLst/>
                <a:latin typeface="+mn-lt"/>
                <a:ea typeface="+mn-ea"/>
                <a:cs typeface="+mn-cs"/>
              </a:rPr>
              <a:t> across these partnerships and at all levels within them to help </a:t>
            </a:r>
            <a:r>
              <a:rPr lang="en-GB" sz="1200" b="1" kern="1200" dirty="0" smtClean="0">
                <a:solidFill>
                  <a:schemeClr val="tx1"/>
                </a:solidFill>
                <a:effectLst/>
                <a:latin typeface="+mn-lt"/>
                <a:ea typeface="+mn-ea"/>
                <a:cs typeface="+mn-cs"/>
              </a:rPr>
              <a:t>break down cultures that are risk-averse and seek to scapegoat or blame practitioners</a:t>
            </a:r>
            <a:endParaRPr lang="en-GB"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Enable </a:t>
            </a:r>
            <a:r>
              <a:rPr lang="en-GB" sz="1200" b="1" kern="1200" dirty="0" smtClean="0">
                <a:solidFill>
                  <a:schemeClr val="tx1"/>
                </a:solidFill>
                <a:effectLst/>
                <a:latin typeface="+mn-lt"/>
                <a:ea typeface="+mn-ea"/>
                <a:cs typeface="+mn-cs"/>
              </a:rPr>
              <a:t>access to mainstream community resources</a:t>
            </a:r>
            <a:r>
              <a:rPr lang="en-GB" sz="1200" kern="1200" dirty="0" smtClean="0">
                <a:solidFill>
                  <a:schemeClr val="tx1"/>
                </a:solidFill>
                <a:effectLst/>
                <a:latin typeface="+mn-lt"/>
                <a:ea typeface="+mn-ea"/>
                <a:cs typeface="+mn-cs"/>
              </a:rPr>
              <a:t> such as accessible leisure facilities, safe town centres and community groups </a:t>
            </a:r>
            <a:r>
              <a:rPr lang="en-GB" sz="1200" b="1" kern="1200" dirty="0" smtClean="0">
                <a:solidFill>
                  <a:schemeClr val="tx1"/>
                </a:solidFill>
                <a:effectLst/>
                <a:latin typeface="+mn-lt"/>
                <a:ea typeface="+mn-ea"/>
                <a:cs typeface="+mn-cs"/>
              </a:rPr>
              <a:t>that can reduce the social and physical isolation which in itself may increase the risk of abuse or neglect</a:t>
            </a:r>
            <a:endParaRPr lang="en-GB" sz="1200" kern="1200" dirty="0" smtClean="0">
              <a:solidFill>
                <a:schemeClr val="tx1"/>
              </a:solidFill>
              <a:effectLst/>
              <a:latin typeface="+mn-lt"/>
              <a:ea typeface="+mn-ea"/>
              <a:cs typeface="+mn-cs"/>
            </a:endParaRPr>
          </a:p>
          <a:p>
            <a:pPr fontAlgn="base"/>
            <a:r>
              <a:rPr lang="en-GB" sz="1200" b="1" kern="1200" dirty="0" smtClean="0">
                <a:solidFill>
                  <a:schemeClr val="tx1"/>
                </a:solidFill>
                <a:effectLst/>
                <a:latin typeface="+mn-lt"/>
                <a:ea typeface="+mn-ea"/>
                <a:cs typeface="+mn-cs"/>
              </a:rPr>
              <a:t>Six key principles underpin all adult safeguarding work</a:t>
            </a:r>
            <a:endParaRPr lang="en-GB" sz="1200" kern="1200" dirty="0" smtClean="0">
              <a:solidFill>
                <a:schemeClr val="tx1"/>
              </a:solidFill>
              <a:effectLst/>
              <a:latin typeface="+mn-lt"/>
              <a:ea typeface="+mn-ea"/>
              <a:cs typeface="+mn-cs"/>
            </a:endParaRPr>
          </a:p>
          <a:p>
            <a:pPr fontAlgn="base"/>
            <a:r>
              <a:rPr lang="en-GB" sz="1200" b="1" kern="1200" dirty="0" smtClean="0">
                <a:solidFill>
                  <a:schemeClr val="tx1"/>
                </a:solidFill>
                <a:effectLst/>
                <a:latin typeface="+mn-lt"/>
                <a:ea typeface="+mn-ea"/>
                <a:cs typeface="+mn-cs"/>
              </a:rPr>
              <a:t>Empowerment, Prevention, Proportionality, Protection, Partnership, Accountability</a:t>
            </a:r>
            <a:endParaRPr lang="en-GB"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A5DD360-012E-654F-BEC9-A2E6FDB46239}" type="slidenum">
              <a:rPr lang="en-US" smtClean="0"/>
              <a:t>9</a:t>
            </a:fld>
            <a:endParaRPr lang="en-US" dirty="0"/>
          </a:p>
        </p:txBody>
      </p:sp>
    </p:spTree>
    <p:extLst>
      <p:ext uri="{BB962C8B-B14F-4D97-AF65-F5344CB8AC3E}">
        <p14:creationId xmlns:p14="http://schemas.microsoft.com/office/powerpoint/2010/main" val="1803438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core purpose of adult care and support is to help people to achieve the outcomes that matter to them in their life. The provisions of the Care Act are intended to promote and secure wellbeing and it is clear that protection from abuse and neglect is a fundamental part of that.  Safeguarding should be person-led and outcome-focused.</a:t>
            </a:r>
          </a:p>
          <a:p>
            <a:endParaRPr lang="en-US" dirty="0"/>
          </a:p>
        </p:txBody>
      </p:sp>
      <p:sp>
        <p:nvSpPr>
          <p:cNvPr id="4" name="Slide Number Placeholder 3"/>
          <p:cNvSpPr>
            <a:spLocks noGrp="1"/>
          </p:cNvSpPr>
          <p:nvPr>
            <p:ph type="sldNum" sz="quarter" idx="10"/>
          </p:nvPr>
        </p:nvSpPr>
        <p:spPr/>
        <p:txBody>
          <a:bodyPr/>
          <a:lstStyle/>
          <a:p>
            <a:fld id="{6A5DD360-012E-654F-BEC9-A2E6FDB46239}" type="slidenum">
              <a:rPr lang="en-US" smtClean="0"/>
              <a:t>10</a:t>
            </a:fld>
            <a:endParaRPr lang="en-US" dirty="0"/>
          </a:p>
        </p:txBody>
      </p:sp>
    </p:spTree>
    <p:extLst>
      <p:ext uri="{BB962C8B-B14F-4D97-AF65-F5344CB8AC3E}">
        <p14:creationId xmlns:p14="http://schemas.microsoft.com/office/powerpoint/2010/main" val="4019331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mn-lt"/>
                <a:ea typeface="+mn-ea"/>
                <a:cs typeface="+mn-cs"/>
              </a:rPr>
              <a:t>Personalisation is only recognising something essential in human life – which is that everyone is an individual, like it or lump it  (Stephen, a person receiving support  - SCIE 2010)</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Personalised services are coproduced  - meeting a person’s needs and ensuring they maintain choice and control over not only how those needs will be met, but also fundamentally </a:t>
            </a:r>
            <a:r>
              <a:rPr lang="en-US" sz="1200" i="1" kern="1200" dirty="0" smtClean="0">
                <a:solidFill>
                  <a:schemeClr val="tx1"/>
                </a:solidFill>
                <a:effectLst/>
                <a:latin typeface="+mn-lt"/>
                <a:ea typeface="+mn-ea"/>
                <a:cs typeface="+mn-cs"/>
              </a:rPr>
              <a:t>which</a:t>
            </a:r>
            <a:r>
              <a:rPr lang="en-US" sz="1200" kern="1200" dirty="0" smtClean="0">
                <a:solidFill>
                  <a:schemeClr val="tx1"/>
                </a:solidFill>
                <a:effectLst/>
                <a:latin typeface="+mn-lt"/>
                <a:ea typeface="+mn-ea"/>
                <a:cs typeface="+mn-cs"/>
              </a:rPr>
              <a:t> needs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To be able to deliver we need to know what is important to a person, how best to offer support, how they communicate and make decisions –and what is working and not working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Peron centred thinking refers to a range of tools and skills – in your hand and in your head – that carers/ supporters can use on a day to day basis to deliver more personalised services.</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A5DD360-012E-654F-BEC9-A2E6FDB46239}" type="slidenum">
              <a:rPr lang="en-US" smtClean="0"/>
              <a:t>11</a:t>
            </a:fld>
            <a:endParaRPr lang="en-US" dirty="0"/>
          </a:p>
        </p:txBody>
      </p:sp>
    </p:spTree>
    <p:extLst>
      <p:ext uri="{BB962C8B-B14F-4D97-AF65-F5344CB8AC3E}">
        <p14:creationId xmlns:p14="http://schemas.microsoft.com/office/powerpoint/2010/main" val="31552268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Person centred planning refers to planning that centers on the person’s hopes and dreams for the future. It has a strong focus on the strengthening of a persons’ presence and contribution to their community, and of asset based community development (ABCD)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Person centred planning is designed to overcome inertia – the tendency for things to continue in a straight line. For many people with a disability the status quo is often isolation, invisibility and dependence. Their identity is defined by others, they live to other people’s clocks, and their life is restricted by the absence of their own power or by the misuse of other people’s power” (Pete Ritchie (2002) </a:t>
            </a:r>
            <a:endParaRPr lang="en-GB"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People with disabilities have, for years, been fighting for independent living and full citizenship (image  - stuffing round peg into blue hole – not even the right colour let alone right shape) PC thinking and planning is a way to connect fundamental beliefs about what people want with practical ways of making things happen for individuals.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shift in control- choice and control  - away from professionals and organisations back to the person is the social model. The social model helps us to se that the disability is not a condition of the person. The experience of disability is affected by the restrictions imposed (overt and covert) by the social psychology that surrounds them.  Here care and support should not seek to fix the person –but to adjust/ diminish and remove the obstructions.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A5DD360-012E-654F-BEC9-A2E6FDB46239}" type="slidenum">
              <a:rPr lang="en-US" smtClean="0"/>
              <a:t>12</a:t>
            </a:fld>
            <a:endParaRPr lang="en-US" dirty="0"/>
          </a:p>
        </p:txBody>
      </p:sp>
    </p:spTree>
    <p:extLst>
      <p:ext uri="{BB962C8B-B14F-4D97-AF65-F5344CB8AC3E}">
        <p14:creationId xmlns:p14="http://schemas.microsoft.com/office/powerpoint/2010/main" val="34693753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Principles of normalization developed from thinking by Bengt Nirje and Wolf Wolfensberger in the late 60’s and early 70’s – argument that peple with a disability should have a position in society, which is equal to  - and valued by – people without disability.</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framework for accomplishment was developed out of Wolfensberger collaboration with John Obrien and subsequently his collaboration with Connie Lyle. The framework proposed 5 domains, which are widely agreed to be important in shaping people’s quality of life – interestingly mirrored as domains where people living with disabilities are likely to be disadvantaged by society.</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Those domains: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Sharing ordinary places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Making decisions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Developing abilities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Being treated with respect and having a valued social role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Growing in relationships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a:t>
            </a:r>
            <a:r>
              <a:rPr lang="en-US" sz="1200" kern="1200" baseline="0" dirty="0" smtClean="0">
                <a:solidFill>
                  <a:schemeClr val="tx1"/>
                </a:solidFill>
                <a:effectLst/>
                <a:latin typeface="+mn-lt"/>
                <a:ea typeface="+mn-ea"/>
                <a:cs typeface="+mn-cs"/>
              </a:rPr>
              <a:t> is hard, I would say impossible,  to do that in clinical, barrier rich and power based settings</a:t>
            </a:r>
          </a:p>
          <a:p>
            <a:endParaRPr lang="en-US" sz="1200" kern="1200" baseline="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PC thinking and planning ahs been part of UK policy since the turn of the century – not a fad – a natural development over 30 years – evidence based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All PC practice share a common set of values: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Independence and rights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Co-production, choice and control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Inclusive and competent communities.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Co production – cannot happen without appreciation of the person’s existing gifts, skills and qualities – gifts describes the person’s difference-  difference and diversity create opportunities –for conversation, interaction, connection, respect, growth</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6A5DD360-012E-654F-BEC9-A2E6FDB46239}" type="slidenum">
              <a:rPr lang="en-US" smtClean="0"/>
              <a:t>13</a:t>
            </a:fld>
            <a:endParaRPr lang="en-US" dirty="0"/>
          </a:p>
        </p:txBody>
      </p:sp>
    </p:spTree>
    <p:extLst>
      <p:ext uri="{BB962C8B-B14F-4D97-AF65-F5344CB8AC3E}">
        <p14:creationId xmlns:p14="http://schemas.microsoft.com/office/powerpoint/2010/main" val="33636873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Research, a multitude of reports and my own practice experience tells me that when people become increasingly isolated and cut off from families, friends and community, they become vulnerable to abuse and neglect. </a:t>
            </a:r>
          </a:p>
          <a:p>
            <a:r>
              <a:rPr lang="en-GB" sz="1200" kern="1200" dirty="0" smtClean="0">
                <a:solidFill>
                  <a:schemeClr val="tx1"/>
                </a:solidFill>
                <a:effectLst/>
                <a:latin typeface="+mn-lt"/>
                <a:ea typeface="+mn-ea"/>
                <a:cs typeface="+mn-cs"/>
              </a:rPr>
              <a:t>So – to reduce the risks for people living with dementia, no matter where they live,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we need to reverse this – we need</a:t>
            </a:r>
            <a:r>
              <a:rPr lang="en-GB" sz="1200" kern="1200" baseline="0" dirty="0" smtClean="0">
                <a:solidFill>
                  <a:schemeClr val="tx1"/>
                </a:solidFill>
                <a:effectLst/>
                <a:latin typeface="+mn-lt"/>
                <a:ea typeface="+mn-ea"/>
                <a:cs typeface="+mn-cs"/>
              </a:rPr>
              <a:t> people to </a:t>
            </a:r>
            <a:r>
              <a:rPr lang="en-US" sz="1200" kern="1200" dirty="0" smtClean="0">
                <a:solidFill>
                  <a:schemeClr val="tx1"/>
                </a:solidFill>
                <a:effectLst/>
                <a:latin typeface="+mn-lt"/>
                <a:ea typeface="+mn-ea"/>
                <a:cs typeface="+mn-cs"/>
              </a:rPr>
              <a:t>Share ordinary places</a:t>
            </a:r>
            <a:r>
              <a:rPr lang="en-GB" sz="1200" kern="1200" dirty="0" smtClean="0">
                <a:solidFill>
                  <a:schemeClr val="tx1"/>
                </a:solidFill>
                <a:effectLst/>
                <a:latin typeface="+mn-lt"/>
                <a:ea typeface="+mn-ea"/>
                <a:cs typeface="+mn-cs"/>
              </a:rPr>
              <a:t>,</a:t>
            </a:r>
            <a:r>
              <a:rPr lang="en-GB" sz="1200" kern="1200" baseline="0" dirty="0" smtClean="0">
                <a:solidFill>
                  <a:schemeClr val="tx1"/>
                </a:solidFill>
                <a:effectLst/>
                <a:latin typeface="+mn-lt"/>
                <a:ea typeface="+mn-ea"/>
                <a:cs typeface="+mn-cs"/>
              </a:rPr>
              <a:t> to </a:t>
            </a:r>
            <a:r>
              <a:rPr lang="en-US" sz="1200" kern="1200" dirty="0" smtClean="0">
                <a:solidFill>
                  <a:schemeClr val="tx1"/>
                </a:solidFill>
                <a:effectLst/>
                <a:latin typeface="+mn-lt"/>
                <a:ea typeface="+mn-ea"/>
                <a:cs typeface="+mn-cs"/>
              </a:rPr>
              <a:t>Make decisions</a:t>
            </a:r>
            <a:r>
              <a:rPr lang="en-GB" sz="1200" kern="1200" dirty="0" smtClean="0">
                <a:solidFill>
                  <a:schemeClr val="tx1"/>
                </a:solidFill>
                <a:effectLst/>
                <a:latin typeface="+mn-lt"/>
                <a:ea typeface="+mn-ea"/>
                <a:cs typeface="+mn-cs"/>
              </a:rPr>
              <a:t>,</a:t>
            </a:r>
            <a:r>
              <a:rPr lang="en-GB" sz="1200" kern="1200" baseline="0" dirty="0" smtClean="0">
                <a:solidFill>
                  <a:schemeClr val="tx1"/>
                </a:solidFill>
                <a:effectLst/>
                <a:latin typeface="+mn-lt"/>
                <a:ea typeface="+mn-ea"/>
                <a:cs typeface="+mn-cs"/>
              </a:rPr>
              <a:t> to maintain and </a:t>
            </a:r>
            <a:r>
              <a:rPr lang="en-US" sz="1200" kern="1200" dirty="0" smtClean="0">
                <a:solidFill>
                  <a:schemeClr val="tx1"/>
                </a:solidFill>
                <a:effectLst/>
                <a:latin typeface="+mn-lt"/>
                <a:ea typeface="+mn-ea"/>
                <a:cs typeface="+mn-cs"/>
              </a:rPr>
              <a:t>Developing abilities</a:t>
            </a:r>
            <a:r>
              <a:rPr lang="en-GB" sz="1200" kern="1200" dirty="0" smtClean="0">
                <a:solidFill>
                  <a:schemeClr val="tx1"/>
                </a:solidFill>
                <a:effectLst/>
                <a:latin typeface="+mn-lt"/>
                <a:ea typeface="+mn-ea"/>
                <a:cs typeface="+mn-cs"/>
              </a:rPr>
              <a:t>,</a:t>
            </a:r>
            <a:r>
              <a:rPr lang="en-GB" sz="1200" kern="1200" baseline="0" dirty="0" smtClean="0">
                <a:solidFill>
                  <a:schemeClr val="tx1"/>
                </a:solidFill>
                <a:effectLst/>
                <a:latin typeface="+mn-lt"/>
                <a:ea typeface="+mn-ea"/>
                <a:cs typeface="+mn-cs"/>
              </a:rPr>
              <a:t> to grow in relationships – and by these  - people living with dementia are more likely to be</a:t>
            </a:r>
            <a:r>
              <a:rPr lang="en-US" sz="1200" kern="1200" dirty="0" smtClean="0">
                <a:solidFill>
                  <a:schemeClr val="tx1"/>
                </a:solidFill>
                <a:effectLst/>
                <a:latin typeface="+mn-lt"/>
                <a:ea typeface="+mn-ea"/>
                <a:cs typeface="+mn-cs"/>
              </a:rPr>
              <a:t> treated with respect and have a valued social role</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 How?</a:t>
            </a:r>
            <a:br>
              <a:rPr lang="en-GB"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I</a:t>
            </a:r>
            <a:r>
              <a:rPr lang="en-US" sz="1200" kern="1200" baseline="0" dirty="0" smtClean="0">
                <a:solidFill>
                  <a:schemeClr val="tx1"/>
                </a:solidFill>
                <a:effectLst/>
                <a:latin typeface="+mn-lt"/>
                <a:ea typeface="+mn-ea"/>
                <a:cs typeface="+mn-cs"/>
              </a:rPr>
              <a:t> would l</a:t>
            </a:r>
            <a:r>
              <a:rPr lang="en-US" sz="1200" kern="1200" dirty="0" smtClean="0">
                <a:solidFill>
                  <a:schemeClr val="tx1"/>
                </a:solidFill>
                <a:effectLst/>
                <a:latin typeface="+mn-lt"/>
                <a:ea typeface="+mn-ea"/>
                <a:cs typeface="+mn-cs"/>
              </a:rPr>
              <a:t>ike to take the social model  -specifically  its adaption for those living with dementi</a:t>
            </a:r>
            <a:r>
              <a:rPr lang="en-US" sz="1200" kern="1200" baseline="0" dirty="0" smtClean="0">
                <a:solidFill>
                  <a:schemeClr val="tx1"/>
                </a:solidFill>
                <a:effectLst/>
                <a:latin typeface="+mn-lt"/>
                <a:ea typeface="+mn-ea"/>
                <a:cs typeface="+mn-cs"/>
              </a:rPr>
              <a:t>a which we refer to as</a:t>
            </a:r>
            <a:r>
              <a:rPr lang="en-US" sz="1200" kern="1200" dirty="0" smtClean="0">
                <a:solidFill>
                  <a:schemeClr val="tx1"/>
                </a:solidFill>
                <a:effectLst/>
                <a:latin typeface="+mn-lt"/>
                <a:ea typeface="+mn-ea"/>
                <a:cs typeface="+mn-cs"/>
              </a:rPr>
              <a:t> the enriched model – take it  further and link to PC thinking to show how the model helps us to be aware of the potential presence of abuse – and how it can support change to minimise risk/ reduce opportunity for abuse to occur</a:t>
            </a:r>
            <a:endParaRPr lang="en-GB" sz="1200" kern="1200" dirty="0" smtClean="0">
              <a:solidFill>
                <a:schemeClr val="tx1"/>
              </a:solidFill>
              <a:effectLst/>
              <a:latin typeface="+mn-lt"/>
              <a:ea typeface="+mn-ea"/>
              <a:cs typeface="+mn-cs"/>
            </a:endParaRPr>
          </a:p>
          <a:p>
            <a:r>
              <a:rPr lang="is-IS" sz="1200" kern="1200" baseline="0" dirty="0" smtClean="0">
                <a:solidFill>
                  <a:schemeClr val="tx1"/>
                </a:solidFill>
                <a:effectLst/>
                <a:latin typeface="+mn-lt"/>
                <a:ea typeface="+mn-ea"/>
                <a:cs typeface="+mn-cs"/>
              </a:rPr>
              <a:t>..</a:t>
            </a:r>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A5DD360-012E-654F-BEC9-A2E6FDB46239}" type="slidenum">
              <a:rPr lang="en-US" smtClean="0"/>
              <a:t>14</a:t>
            </a:fld>
            <a:endParaRPr lang="en-US" dirty="0"/>
          </a:p>
        </p:txBody>
      </p:sp>
    </p:spTree>
    <p:extLst>
      <p:ext uri="{BB962C8B-B14F-4D97-AF65-F5344CB8AC3E}">
        <p14:creationId xmlns:p14="http://schemas.microsoft.com/office/powerpoint/2010/main" val="7002929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 trough-</a:t>
            </a:r>
            <a:r>
              <a:rPr lang="en-US" baseline="0" dirty="0" smtClean="0"/>
              <a:t>  include abuse / risk of abuse in SP</a:t>
            </a:r>
            <a:endParaRPr lang="en-US" dirty="0"/>
          </a:p>
        </p:txBody>
      </p:sp>
      <p:sp>
        <p:nvSpPr>
          <p:cNvPr id="4" name="Slide Number Placeholder 3"/>
          <p:cNvSpPr>
            <a:spLocks noGrp="1"/>
          </p:cNvSpPr>
          <p:nvPr>
            <p:ph type="sldNum" sz="quarter" idx="10"/>
          </p:nvPr>
        </p:nvSpPr>
        <p:spPr/>
        <p:txBody>
          <a:bodyPr/>
          <a:lstStyle/>
          <a:p>
            <a:fld id="{6A5DD360-012E-654F-BEC9-A2E6FDB46239}" type="slidenum">
              <a:rPr lang="en-US" smtClean="0"/>
              <a:t>15</a:t>
            </a:fld>
            <a:endParaRPr lang="en-US" dirty="0"/>
          </a:p>
        </p:txBody>
      </p:sp>
    </p:spTree>
    <p:extLst>
      <p:ext uri="{BB962C8B-B14F-4D97-AF65-F5344CB8AC3E}">
        <p14:creationId xmlns:p14="http://schemas.microsoft.com/office/powerpoint/2010/main" val="3577158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5DD360-012E-654F-BEC9-A2E6FDB46239}" type="slidenum">
              <a:rPr lang="en-US" smtClean="0"/>
              <a:t>16</a:t>
            </a:fld>
            <a:endParaRPr lang="en-US" dirty="0"/>
          </a:p>
        </p:txBody>
      </p:sp>
    </p:spTree>
    <p:extLst>
      <p:ext uri="{BB962C8B-B14F-4D97-AF65-F5344CB8AC3E}">
        <p14:creationId xmlns:p14="http://schemas.microsoft.com/office/powerpoint/2010/main" val="7968730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5DD360-012E-654F-BEC9-A2E6FDB46239}" type="slidenum">
              <a:rPr lang="en-US" smtClean="0"/>
              <a:t>17</a:t>
            </a:fld>
            <a:endParaRPr lang="en-US" dirty="0"/>
          </a:p>
        </p:txBody>
      </p:sp>
    </p:spTree>
    <p:extLst>
      <p:ext uri="{BB962C8B-B14F-4D97-AF65-F5344CB8AC3E}">
        <p14:creationId xmlns:p14="http://schemas.microsoft.com/office/powerpoint/2010/main" val="29227808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5DD360-012E-654F-BEC9-A2E6FDB46239}" type="slidenum">
              <a:rPr lang="en-US" smtClean="0"/>
              <a:t>18</a:t>
            </a:fld>
            <a:endParaRPr lang="en-US" dirty="0"/>
          </a:p>
        </p:txBody>
      </p:sp>
    </p:spTree>
    <p:extLst>
      <p:ext uri="{BB962C8B-B14F-4D97-AF65-F5344CB8AC3E}">
        <p14:creationId xmlns:p14="http://schemas.microsoft.com/office/powerpoint/2010/main" val="41910655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5DD360-012E-654F-BEC9-A2E6FDB46239}" type="slidenum">
              <a:rPr lang="en-US" smtClean="0"/>
              <a:t>19</a:t>
            </a:fld>
            <a:endParaRPr lang="en-US" dirty="0"/>
          </a:p>
        </p:txBody>
      </p:sp>
    </p:spTree>
    <p:extLst>
      <p:ext uri="{BB962C8B-B14F-4D97-AF65-F5344CB8AC3E}">
        <p14:creationId xmlns:p14="http://schemas.microsoft.com/office/powerpoint/2010/main" val="6072181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5DD360-012E-654F-BEC9-A2E6FDB46239}" type="slidenum">
              <a:rPr lang="en-US" smtClean="0"/>
              <a:t>20</a:t>
            </a:fld>
            <a:endParaRPr lang="en-US" dirty="0"/>
          </a:p>
        </p:txBody>
      </p:sp>
    </p:spTree>
    <p:extLst>
      <p:ext uri="{BB962C8B-B14F-4D97-AF65-F5344CB8AC3E}">
        <p14:creationId xmlns:p14="http://schemas.microsoft.com/office/powerpoint/2010/main" val="36820118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Progressive services – embracing PC thinking – are shifting the paradigm – holding up the mirror to society/ social psychology – and demanding that SP change and adapt – that we walk alongside – be guided by – and learn from people.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Fundamental to that progression has to be the acceptance of people living with dementia by care and support services as having a disability, and in our coproducing care and support services with them that are predicated on the social model.</a:t>
            </a:r>
            <a:endParaRPr lang="en-GB"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People may need medical intervention- but they live in a social world.</a:t>
            </a:r>
            <a:endParaRPr lang="en-GB"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Too often in health and social care I see the person living with dementia described/ labeled – again overtly and covertly - as the problem. And services are geared towards fixing them. We need to see the person for who they are, know</a:t>
            </a:r>
            <a:r>
              <a:rPr lang="en-US" sz="1200" kern="1200" baseline="0" dirty="0" smtClean="0">
                <a:solidFill>
                  <a:schemeClr val="tx1"/>
                </a:solidFill>
                <a:effectLst/>
                <a:latin typeface="+mn-lt"/>
                <a:ea typeface="+mn-ea"/>
                <a:cs typeface="+mn-cs"/>
              </a:rPr>
              <a:t> what is important to them and how best to support them, know what makes a good day, a bad day, what works and </a:t>
            </a:r>
            <a:r>
              <a:rPr lang="en-US" sz="1200" kern="1200" baseline="0" dirty="0" smtClean="0">
                <a:solidFill>
                  <a:schemeClr val="tx1"/>
                </a:solidFill>
                <a:effectLst/>
                <a:latin typeface="+mn-lt"/>
                <a:ea typeface="+mn-ea"/>
                <a:cs typeface="+mn-cs"/>
              </a:rPr>
              <a:t>does</a:t>
            </a:r>
            <a:r>
              <a:rPr lang="uk-UA" sz="1200" kern="1200" baseline="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t </a:t>
            </a:r>
            <a:r>
              <a:rPr lang="en-US" sz="1200" kern="1200" baseline="0" dirty="0" smtClean="0">
                <a:solidFill>
                  <a:schemeClr val="tx1"/>
                </a:solidFill>
                <a:effectLst/>
                <a:latin typeface="+mn-lt"/>
                <a:ea typeface="+mn-ea"/>
                <a:cs typeface="+mn-cs"/>
              </a:rPr>
              <a:t>work  - and  along with their hopes and </a:t>
            </a:r>
            <a:r>
              <a:rPr lang="en-US" sz="1200" kern="1200" baseline="0" dirty="0" smtClean="0">
                <a:solidFill>
                  <a:schemeClr val="tx1"/>
                </a:solidFill>
                <a:effectLst/>
                <a:latin typeface="+mn-lt"/>
                <a:ea typeface="+mn-ea"/>
                <a:cs typeface="+mn-cs"/>
              </a:rPr>
              <a:t>dreams </a:t>
            </a:r>
            <a:r>
              <a:rPr lang="en-US" sz="1200" kern="1200" baseline="0" dirty="0" smtClean="0">
                <a:solidFill>
                  <a:schemeClr val="tx1"/>
                </a:solidFill>
                <a:effectLst/>
                <a:latin typeface="+mn-lt"/>
                <a:ea typeface="+mn-ea"/>
                <a:cs typeface="+mn-cs"/>
              </a:rPr>
              <a:t>– we can </a:t>
            </a:r>
            <a:r>
              <a:rPr lang="en-US" sz="1200" kern="1200" baseline="0" dirty="0" smtClean="0">
                <a:solidFill>
                  <a:schemeClr val="tx1"/>
                </a:solidFill>
                <a:effectLst/>
                <a:latin typeface="+mn-lt"/>
                <a:ea typeface="+mn-ea"/>
                <a:cs typeface="+mn-cs"/>
              </a:rPr>
              <a:t>help </a:t>
            </a:r>
            <a:r>
              <a:rPr lang="en-US" sz="1200" kern="1200" baseline="0" dirty="0" smtClean="0">
                <a:solidFill>
                  <a:schemeClr val="tx1"/>
                </a:solidFill>
                <a:effectLst/>
                <a:latin typeface="+mn-lt"/>
                <a:ea typeface="+mn-ea"/>
                <a:cs typeface="+mn-cs"/>
              </a:rPr>
              <a:t>to create the communities we would want to live in .</a:t>
            </a:r>
            <a:endParaRPr lang="en-US"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A5DD360-012E-654F-BEC9-A2E6FDB46239}" type="slidenum">
              <a:rPr lang="en-US" smtClean="0"/>
              <a:t>21</a:t>
            </a:fld>
            <a:endParaRPr lang="en-US" dirty="0"/>
          </a:p>
        </p:txBody>
      </p:sp>
    </p:spTree>
    <p:extLst>
      <p:ext uri="{BB962C8B-B14F-4D97-AF65-F5344CB8AC3E}">
        <p14:creationId xmlns:p14="http://schemas.microsoft.com/office/powerpoint/2010/main" val="12822236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a:t>
            </a:r>
          </a:p>
        </p:txBody>
      </p:sp>
      <p:sp>
        <p:nvSpPr>
          <p:cNvPr id="4" name="Slide Number Placeholder 3"/>
          <p:cNvSpPr>
            <a:spLocks noGrp="1"/>
          </p:cNvSpPr>
          <p:nvPr>
            <p:ph type="sldNum" sz="quarter" idx="10"/>
          </p:nvPr>
        </p:nvSpPr>
        <p:spPr/>
        <p:txBody>
          <a:bodyPr/>
          <a:lstStyle/>
          <a:p>
            <a:fld id="{6A5DD360-012E-654F-BEC9-A2E6FDB46239}" type="slidenum">
              <a:rPr lang="en-US" smtClean="0"/>
              <a:t>22</a:t>
            </a:fld>
            <a:endParaRPr lang="en-US" dirty="0"/>
          </a:p>
        </p:txBody>
      </p:sp>
    </p:spTree>
    <p:extLst>
      <p:ext uri="{BB962C8B-B14F-4D97-AF65-F5344CB8AC3E}">
        <p14:creationId xmlns:p14="http://schemas.microsoft.com/office/powerpoint/2010/main" val="21486088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One page profiles  are a key person centred thinking tool. Profiles  explore the balance between what is </a:t>
            </a:r>
            <a:r>
              <a:rPr lang="en-GB" sz="1200" i="1" kern="1200" dirty="0" smtClean="0">
                <a:solidFill>
                  <a:schemeClr val="tx1"/>
                </a:solidFill>
                <a:effectLst/>
                <a:latin typeface="+mn-lt"/>
                <a:ea typeface="+mn-ea"/>
                <a:cs typeface="+mn-cs"/>
              </a:rPr>
              <a:t>important to</a:t>
            </a:r>
            <a:r>
              <a:rPr lang="en-GB" sz="1200" kern="1200" dirty="0" smtClean="0">
                <a:solidFill>
                  <a:schemeClr val="tx1"/>
                </a:solidFill>
                <a:effectLst/>
                <a:latin typeface="+mn-lt"/>
                <a:ea typeface="+mn-ea"/>
                <a:cs typeface="+mn-cs"/>
              </a:rPr>
              <a:t> the person to be happy and fulfilled and what is </a:t>
            </a:r>
            <a:r>
              <a:rPr lang="en-GB" sz="1200" i="1" kern="1200" dirty="0" smtClean="0">
                <a:solidFill>
                  <a:schemeClr val="tx1"/>
                </a:solidFill>
                <a:effectLst/>
                <a:latin typeface="+mn-lt"/>
                <a:ea typeface="+mn-ea"/>
                <a:cs typeface="+mn-cs"/>
              </a:rPr>
              <a:t>important for</a:t>
            </a:r>
            <a:r>
              <a:rPr lang="en-GB" sz="1200" kern="1200" dirty="0" smtClean="0">
                <a:solidFill>
                  <a:schemeClr val="tx1"/>
                </a:solidFill>
                <a:effectLst/>
                <a:latin typeface="+mn-lt"/>
                <a:ea typeface="+mn-ea"/>
                <a:cs typeface="+mn-cs"/>
              </a:rPr>
              <a:t> the person to be healthy and well.  </a:t>
            </a:r>
          </a:p>
          <a:p>
            <a:endParaRPr lang="en-US" dirty="0" smtClean="0"/>
          </a:p>
          <a:p>
            <a:r>
              <a:rPr lang="en-US" dirty="0" smtClean="0"/>
              <a:t>Meet Margaret</a:t>
            </a:r>
          </a:p>
          <a:p>
            <a:endParaRPr lang="en-US" dirty="0" smtClean="0"/>
          </a:p>
          <a:p>
            <a:r>
              <a:rPr lang="en-US" dirty="0" smtClean="0"/>
              <a:t>This profile was developed when Margaret lived at home – Margaret lived with her daughter ad granddaughters – but the</a:t>
            </a:r>
            <a:r>
              <a:rPr lang="en-US" baseline="0" dirty="0" smtClean="0"/>
              <a:t> </a:t>
            </a:r>
            <a:r>
              <a:rPr lang="en-US" dirty="0" smtClean="0"/>
              <a:t> were out at work/school in </a:t>
            </a:r>
            <a:r>
              <a:rPr lang="en-US" baseline="0" dirty="0" smtClean="0"/>
              <a:t> the day – and Margaret needed support from carers</a:t>
            </a:r>
          </a:p>
          <a:p>
            <a:endParaRPr lang="en-US" baseline="0" dirty="0" smtClean="0"/>
          </a:p>
          <a:p>
            <a:r>
              <a:rPr lang="en-US" baseline="0" dirty="0" smtClean="0"/>
              <a:t>This profile helped any new cares to get to know Margaret as an person – beyond her obvious physical health care needs</a:t>
            </a:r>
          </a:p>
          <a:p>
            <a:endParaRPr lang="en-US" baseline="0" dirty="0" smtClean="0"/>
          </a:p>
          <a:p>
            <a:r>
              <a:rPr lang="en-US" baseline="0" dirty="0" smtClean="0"/>
              <a:t>The 1PP is definitely a shiny outcome – put the power – the power  comes from the conversations that you when you build and then review the profile.</a:t>
            </a:r>
            <a:endParaRPr lang="en-US" dirty="0" smtClean="0"/>
          </a:p>
        </p:txBody>
      </p:sp>
      <p:sp>
        <p:nvSpPr>
          <p:cNvPr id="4" name="Slide Number Placeholder 3"/>
          <p:cNvSpPr>
            <a:spLocks noGrp="1"/>
          </p:cNvSpPr>
          <p:nvPr>
            <p:ph type="sldNum" sz="quarter" idx="10"/>
          </p:nvPr>
        </p:nvSpPr>
        <p:spPr/>
        <p:txBody>
          <a:bodyPr/>
          <a:lstStyle/>
          <a:p>
            <a:fld id="{6A5DD360-012E-654F-BEC9-A2E6FDB46239}" type="slidenum">
              <a:rPr lang="en-US" smtClean="0"/>
              <a:t>23</a:t>
            </a:fld>
            <a:endParaRPr lang="en-US" dirty="0"/>
          </a:p>
        </p:txBody>
      </p:sp>
    </p:spTree>
    <p:extLst>
      <p:ext uri="{BB962C8B-B14F-4D97-AF65-F5344CB8AC3E}">
        <p14:creationId xmlns:p14="http://schemas.microsoft.com/office/powerpoint/2010/main" val="5377243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Dot loves to be surrounded by children, has had three daughters of her own and has been a foster mother to over 20 children. Her daughter, Jayne, laughs that her mother would always take in “waifs and strays” from the street, and that you would never know who you would be sat next to at the dinner table when you got home from school. Jayne says that they never had much money, but there were always fresh baked flapjacks on the table, and dinner enough for everyone. “Strangers or kin” Dot says, “ are welcome at my table”.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Knowing this</a:t>
            </a:r>
            <a:r>
              <a:rPr lang="en-US" sz="1200" kern="1200" baseline="0" dirty="0" smtClean="0">
                <a:solidFill>
                  <a:schemeClr val="tx1"/>
                </a:solidFill>
                <a:effectLst/>
                <a:latin typeface="+mn-lt"/>
                <a:ea typeface="+mn-ea"/>
                <a:cs typeface="+mn-cs"/>
              </a:rPr>
              <a:t> – we knew that it was important to Dot to be with people – combining this with her love to cook and give –Dot now helps staff to make cakes and hand round the cakes – is always center stage at any party – and we know that she prefers this to going out to a café or cake shop – she dis trust shop bought cake!</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A5DD360-012E-654F-BEC9-A2E6FDB46239}" type="slidenum">
              <a:rPr lang="en-US" smtClean="0"/>
              <a:t>24</a:t>
            </a:fld>
            <a:endParaRPr lang="en-US" dirty="0"/>
          </a:p>
        </p:txBody>
      </p:sp>
    </p:spTree>
    <p:extLst>
      <p:ext uri="{BB962C8B-B14F-4D97-AF65-F5344CB8AC3E}">
        <p14:creationId xmlns:p14="http://schemas.microsoft.com/office/powerpoint/2010/main" val="35693116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Meet Jenny</a:t>
            </a:r>
            <a:r>
              <a:rPr lang="is-IS" dirty="0" smtClean="0"/>
              <a:t>…this is always the view you will get</a:t>
            </a:r>
            <a:r>
              <a:rPr lang="is-IS" baseline="0" dirty="0" smtClean="0"/>
              <a:t> – </a:t>
            </a:r>
          </a:p>
          <a:p>
            <a:r>
              <a:rPr lang="is-IS" baseline="0" dirty="0" smtClean="0"/>
              <a:t>It is has always been importantt to her to walk</a:t>
            </a:r>
          </a:p>
          <a:p>
            <a:endParaRPr lang="is-IS" baseline="0" dirty="0" smtClean="0"/>
          </a:p>
          <a:p>
            <a:r>
              <a:rPr lang="en-US" baseline="0" dirty="0" smtClean="0"/>
              <a:t>B</a:t>
            </a:r>
            <a:r>
              <a:rPr lang="is-IS" baseline="0" dirty="0" smtClean="0"/>
              <a:t>ut she doesnt recognise a walking frame or what it is for – as she became frailer she found it harder and harder to walk alone –eventually  without a walking frame or assistance she stopped being abel to moev around- sitting all day in her chair she bacme even frailer, and cross! </a:t>
            </a:r>
            <a:r>
              <a:rPr lang="en-US" baseline="0" dirty="0" smtClean="0"/>
              <a:t>S</a:t>
            </a:r>
            <a:r>
              <a:rPr lang="is-IS" baseline="0" dirty="0" smtClean="0"/>
              <a:t>he stopped eating as well, withdrwew form support, lost who she was </a:t>
            </a:r>
          </a:p>
          <a:p>
            <a:endParaRPr lang="en-US" baseline="0" dirty="0" smtClean="0"/>
          </a:p>
          <a:p>
            <a:r>
              <a:rPr lang="en-US" baseline="0" dirty="0" smtClean="0"/>
              <a:t>I</a:t>
            </a:r>
            <a:r>
              <a:rPr lang="is-IS" baseline="0" dirty="0" smtClean="0"/>
              <a:t>n conversation we found out that she had 6 children – and (the words of one of her daughters ) “umpty flumpty grandchildren and great grandchildren”</a:t>
            </a:r>
          </a:p>
          <a:p>
            <a:endParaRPr lang="is-IS" baseline="0" dirty="0" smtClean="0"/>
          </a:p>
          <a:p>
            <a:r>
              <a:rPr lang="en-US" baseline="0" dirty="0" smtClean="0"/>
              <a:t>Jenny </a:t>
            </a:r>
            <a:r>
              <a:rPr lang="en-US" baseline="0" dirty="0" smtClean="0"/>
              <a:t>does</a:t>
            </a:r>
            <a:r>
              <a:rPr lang="uk-UA" baseline="0" dirty="0" smtClean="0"/>
              <a:t>’</a:t>
            </a:r>
            <a:r>
              <a:rPr lang="en-US" baseline="0" dirty="0" smtClean="0"/>
              <a:t>t </a:t>
            </a:r>
            <a:r>
              <a:rPr lang="en-US" baseline="0" dirty="0" smtClean="0"/>
              <a:t>recognise  a walking frame-  but s</a:t>
            </a:r>
            <a:r>
              <a:rPr lang="is-IS" baseline="0" dirty="0" smtClean="0"/>
              <a:t>he recognises a pram. </a:t>
            </a:r>
            <a:r>
              <a:rPr lang="en-US" baseline="0" dirty="0" smtClean="0"/>
              <a:t>The staff</a:t>
            </a:r>
            <a:r>
              <a:rPr lang="is-IS" baseline="0" dirty="0" smtClean="0"/>
              <a:t> brought one for her – they put heavy weights in the base to stop it tipping – they wrapped the weights in a children’s nappy bag.</a:t>
            </a:r>
          </a:p>
          <a:p>
            <a:endParaRPr lang="is-IS" baseline="0" dirty="0" smtClean="0"/>
          </a:p>
          <a:p>
            <a:r>
              <a:rPr lang="is-IS" baseline="0" dirty="0" smtClean="0"/>
              <a:t>Jenny walks all day – she enjoys this – she is eating more – she stops to talk – she will run into you if you dont stop and talk to her! – reducing isolation, returning her role has given her a renewed sense of self esteem –she is more acceptant of care and support – the inceased moevemnt is strengthening her quads’ imprvoving her balance -   increasing her health</a:t>
            </a:r>
            <a:endParaRPr lang="en-US" dirty="0"/>
          </a:p>
        </p:txBody>
      </p:sp>
      <p:sp>
        <p:nvSpPr>
          <p:cNvPr id="4" name="Slide Number Placeholder 3"/>
          <p:cNvSpPr>
            <a:spLocks noGrp="1"/>
          </p:cNvSpPr>
          <p:nvPr>
            <p:ph type="sldNum" sz="quarter" idx="10"/>
          </p:nvPr>
        </p:nvSpPr>
        <p:spPr/>
        <p:txBody>
          <a:bodyPr/>
          <a:lstStyle/>
          <a:p>
            <a:fld id="{6A5DD360-012E-654F-BEC9-A2E6FDB46239}" type="slidenum">
              <a:rPr lang="en-US" smtClean="0"/>
              <a:t>25</a:t>
            </a:fld>
            <a:endParaRPr lang="en-US" dirty="0"/>
          </a:p>
        </p:txBody>
      </p:sp>
    </p:spTree>
    <p:extLst>
      <p:ext uri="{BB962C8B-B14F-4D97-AF65-F5344CB8AC3E}">
        <p14:creationId xmlns:p14="http://schemas.microsoft.com/office/powerpoint/2010/main" val="41301370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ask</a:t>
            </a:r>
            <a:r>
              <a:rPr lang="en-US" baseline="0" dirty="0" smtClean="0"/>
              <a:t> people about what makes a good day – what would they eat, do, wear, see, who would be there, what would they talk about – just think-  what could make your best ever day</a:t>
            </a:r>
          </a:p>
          <a:p>
            <a:endParaRPr lang="en-US" baseline="0" dirty="0" smtClean="0"/>
          </a:p>
          <a:p>
            <a:r>
              <a:rPr lang="en-US" baseline="0" dirty="0" smtClean="0"/>
              <a:t>Obviously – we try to create as many good days as possible</a:t>
            </a:r>
          </a:p>
          <a:p>
            <a:endParaRPr lang="en-US" baseline="0" dirty="0" smtClean="0"/>
          </a:p>
          <a:p>
            <a:r>
              <a:rPr lang="en-US" baseline="0" dirty="0" smtClean="0"/>
              <a:t>But we also ask about bad days – what would be the worst day possible – we would never create this! But it helps us to know what to avoid in our planning – but also explain, on review,  actions and reactions in situations  - especially if the person was unable to use words fully to explain.</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Dolly is described by all that know her as a warm, loving and funny lady who will give her last penny if it would help another or make them happy.  She loves to talk to people, and says that the only thing better than talking to an old friend is meeting a new one.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Part of a very large family, she was sent out to work in the “big houses” when she was 14 as a cleaning maid. She stayed in domestic service for the rest of her working life, moving between large houses and smaller private homes as a cleaner.</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She has always been a busy and everyone</a:t>
            </a:r>
            <a:r>
              <a:rPr lang="en-US" sz="1200" kern="1200" baseline="0" dirty="0" smtClean="0">
                <a:solidFill>
                  <a:schemeClr val="tx1"/>
                </a:solidFill>
                <a:effectLst/>
                <a:latin typeface="+mn-lt"/>
                <a:ea typeface="+mn-ea"/>
                <a:cs typeface="+mn-cs"/>
              </a:rPr>
              <a:t> says she has always been a </a:t>
            </a:r>
            <a:r>
              <a:rPr lang="en-US" sz="1200" kern="1200" dirty="0" smtClean="0">
                <a:solidFill>
                  <a:schemeClr val="tx1"/>
                </a:solidFill>
                <a:effectLst/>
                <a:latin typeface="+mn-lt"/>
                <a:ea typeface="+mn-ea"/>
                <a:cs typeface="+mn-cs"/>
              </a:rPr>
              <a:t>great one for lists, making a list first thing in the morning to tick off, and last thing at night so that she knew what she needed to do the next day.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Dolly hates the thought that others might see her as lazy or slovenly, so she never rises later than 7 am and always goes to bed at 9pm.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bad day for Dolly</a:t>
            </a:r>
            <a:r>
              <a:rPr lang="en-US" sz="1200" kern="1200" baseline="0" dirty="0" smtClean="0">
                <a:solidFill>
                  <a:schemeClr val="tx1"/>
                </a:solidFill>
                <a:effectLst/>
                <a:latin typeface="+mn-lt"/>
                <a:ea typeface="+mn-ea"/>
                <a:cs typeface="+mn-cs"/>
              </a:rPr>
              <a:t> is when her morning tea is late – she starts to panic that she is going to be late – that she will be in trouble –or worse left alone. If her day starts late it makes Dolly feel anxious and distressed all day – her distress at times can be so great she does</a:t>
            </a:r>
            <a:r>
              <a:rPr lang="uk-UA" sz="1200" kern="1200" baseline="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t eat well, feeling to distress to be in the dining room with others.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good</a:t>
            </a:r>
            <a:r>
              <a:rPr lang="en-US" sz="1200" kern="1200" baseline="0" dirty="0" smtClean="0">
                <a:solidFill>
                  <a:schemeClr val="tx1"/>
                </a:solidFill>
                <a:effectLst/>
                <a:latin typeface="+mn-lt"/>
                <a:ea typeface="+mn-ea"/>
                <a:cs typeface="+mn-cs"/>
              </a:rPr>
              <a:t> day – starts well – of course- but it is also important to Dolly to end her day well –and for her that means planning the next day – and letting otters know!  </a:t>
            </a:r>
            <a:r>
              <a:rPr lang="en-US" sz="1200" kern="1200" dirty="0" smtClean="0">
                <a:solidFill>
                  <a:schemeClr val="tx1"/>
                </a:solidFill>
                <a:effectLst/>
                <a:latin typeface="+mn-lt"/>
                <a:ea typeface="+mn-ea"/>
                <a:cs typeface="+mn-cs"/>
              </a:rPr>
              <a:t>She will write out post it notes to give to staff a every evening to remind them that she needs a cup of tea at 7 am.  She starts to write these about 5pm, and will give them to people as they pass her. She will be distressed if people say they already know, or that they do not need her note to remind them.</a:t>
            </a:r>
            <a:endParaRPr lang="en-GB"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 </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A5DD360-012E-654F-BEC9-A2E6FDB46239}" type="slidenum">
              <a:rPr lang="en-US" smtClean="0"/>
              <a:t>26</a:t>
            </a:fld>
            <a:endParaRPr lang="en-US" dirty="0"/>
          </a:p>
        </p:txBody>
      </p:sp>
    </p:spTree>
    <p:extLst>
      <p:ext uri="{BB962C8B-B14F-4D97-AF65-F5344CB8AC3E}">
        <p14:creationId xmlns:p14="http://schemas.microsoft.com/office/powerpoint/2010/main" val="18710653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Edna </a:t>
            </a:r>
            <a:r>
              <a:rPr lang="en-GB" sz="1200" kern="1200" dirty="0" smtClean="0">
                <a:solidFill>
                  <a:schemeClr val="tx1"/>
                </a:solidFill>
                <a:effectLst/>
                <a:latin typeface="+mn-lt"/>
                <a:ea typeface="+mn-ea"/>
                <a:cs typeface="+mn-cs"/>
              </a:rPr>
              <a:t>tended to spend the majority of her day in bed. She often made loud sounds clearly indicating distress. In developing her one page profile I sat and spoke with her and her keyworker. Her relationship circle identified in a starkly visual way that she had no contacts in her life apart from paid care staff. A relationship circle is a very powerful way of showing the connections and opportunities for relationships that the person has. In conversation she said she did not always recall why she might call out, but thought that it might be because she gets lonely at times and just wants reassurance that people are nearby and haven’t forgotten her.</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 was able to share this information with staff, creating a greater understanding of the best support for her. During the meeting we also found out that this lady loves to have a glass of red wine with her meals. Staff asked her if she would like a glass that day. Her eyes lit up and she said very clearly “yes please” and staff now ensure this happens every day.</a:t>
            </a:r>
          </a:p>
          <a:p>
            <a:r>
              <a:rPr lang="en-GB"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act of entering her room, saying hello, even just bringing and taking away the glass all offer opportunity for contact that reduces isolation and raises self-esteem, together reducing the risk of abuse.</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A5DD360-012E-654F-BEC9-A2E6FDB46239}" type="slidenum">
              <a:rPr lang="en-US" smtClean="0"/>
              <a:t>27</a:t>
            </a:fld>
            <a:endParaRPr lang="en-US" dirty="0"/>
          </a:p>
        </p:txBody>
      </p:sp>
    </p:spTree>
    <p:extLst>
      <p:ext uri="{BB962C8B-B14F-4D97-AF65-F5344CB8AC3E}">
        <p14:creationId xmlns:p14="http://schemas.microsoft.com/office/powerpoint/2010/main" val="2631676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meet – Ruth and her friends - </a:t>
            </a:r>
            <a:r>
              <a:rPr lang="en-US" sz="1200" kern="1200" dirty="0" smtClean="0">
                <a:solidFill>
                  <a:schemeClr val="tx1"/>
                </a:solidFill>
                <a:latin typeface="+mn-lt"/>
                <a:ea typeface="+mn-ea"/>
                <a:cs typeface="+mn-cs"/>
              </a:rPr>
              <a:t>Ruth is taking part in</a:t>
            </a:r>
            <a:r>
              <a:rPr lang="en-US" sz="1200" kern="1200" baseline="0" dirty="0" smtClean="0">
                <a:solidFill>
                  <a:schemeClr val="tx1"/>
                </a:solidFill>
                <a:latin typeface="+mn-lt"/>
                <a:ea typeface="+mn-ea"/>
                <a:cs typeface="+mn-cs"/>
              </a:rPr>
              <a:t> a scheme where isolated </a:t>
            </a:r>
            <a:r>
              <a:rPr lang="en-US" sz="1200" kern="1200" dirty="0" smtClean="0">
                <a:solidFill>
                  <a:schemeClr val="tx1"/>
                </a:solidFill>
                <a:latin typeface="+mn-lt"/>
                <a:ea typeface="+mn-ea"/>
                <a:cs typeface="+mn-cs"/>
              </a:rPr>
              <a:t>older people have been given hens to look after as part of a new project to tackle social isolation!</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 project, known as Hen Power, has launched in London for the first time following a successful pilot in the North East. It is designed to help tackle social isolation, reduce depression and improve people’s wellbeing.</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There are 700 older people currently looking after hens in 20 care homes in the North East and the charity behind the scheme, Equal Arts, has been given Lottery funding to roll it out country-wide.</a:t>
            </a:r>
          </a:p>
          <a:p>
            <a:r>
              <a:rPr lang="en-US" baseline="0" dirty="0" smtClean="0"/>
              <a:t>If we are to support communication </a:t>
            </a:r>
            <a:r>
              <a:rPr lang="en-US" sz="1200" kern="1200" dirty="0" smtClean="0">
                <a:solidFill>
                  <a:schemeClr val="tx1"/>
                </a:solidFill>
                <a:latin typeface="+mn-lt"/>
                <a:ea typeface="+mn-ea"/>
                <a:cs typeface="+mn-cs"/>
              </a:rPr>
              <a:t>We need more hens!</a:t>
            </a:r>
          </a:p>
          <a:p>
            <a:r>
              <a:rPr lang="en-US" sz="1200" kern="1200" dirty="0" smtClean="0">
                <a:solidFill>
                  <a:schemeClr val="tx1"/>
                </a:solidFill>
                <a:latin typeface="+mn-lt"/>
                <a:ea typeface="+mn-ea"/>
                <a:cs typeface="+mn-cs"/>
              </a:rPr>
              <a:t>click</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E8062C25-A5A4-FC4C-B360-4D055F38B43F}" type="slidenum">
              <a:rPr lang="en-US" smtClean="0"/>
              <a:t>28</a:t>
            </a:fld>
            <a:endParaRPr lang="en-US" dirty="0"/>
          </a:p>
        </p:txBody>
      </p:sp>
    </p:spTree>
    <p:extLst>
      <p:ext uri="{BB962C8B-B14F-4D97-AF65-F5344CB8AC3E}">
        <p14:creationId xmlns:p14="http://schemas.microsoft.com/office/powerpoint/2010/main" val="40240760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aseline="0" dirty="0" smtClean="0">
                <a:latin typeface="Arial"/>
                <a:cs typeface="Arial"/>
              </a:rPr>
              <a:t>I met Raymond and his daughter Val when I facilitated the meeting to create Raymond’s one page profile</a:t>
            </a:r>
          </a:p>
          <a:p>
            <a:endParaRPr lang="en-US" sz="1200" baseline="0" dirty="0" smtClean="0">
              <a:latin typeface="Arial"/>
              <a:cs typeface="Arial"/>
            </a:endParaRPr>
          </a:p>
          <a:p>
            <a:r>
              <a:rPr lang="en-US" sz="1200" baseline="0" dirty="0" smtClean="0">
                <a:latin typeface="Arial"/>
                <a:cs typeface="Arial"/>
              </a:rPr>
              <a:t>Raymond had been living at the setting for a few months, but for all of that time staff had been unable to support him to have a bath. It was only Val who could persuade him to do so when she visited. This placed a strain on their relationship , as Val explained, because she felt that she could not enjoy time their precious time  together as she felt obliged on every visit  to help him to wash and change his clothes</a:t>
            </a:r>
          </a:p>
          <a:p>
            <a:r>
              <a:rPr lang="en-US" sz="1200" baseline="0" dirty="0" smtClean="0">
                <a:latin typeface="Arial"/>
                <a:cs typeface="Arial"/>
              </a:rPr>
              <a:t>She felt able to talk about this during the 1pp meeting when I asked her what did</a:t>
            </a:r>
            <a:r>
              <a:rPr lang="fr-FR" sz="1200" baseline="0" dirty="0" smtClean="0">
                <a:latin typeface="Arial"/>
                <a:cs typeface="Arial"/>
              </a:rPr>
              <a:t>’</a:t>
            </a:r>
            <a:r>
              <a:rPr lang="en-US" sz="1200" baseline="0" dirty="0" smtClean="0">
                <a:latin typeface="Arial"/>
                <a:cs typeface="Arial"/>
              </a:rPr>
              <a:t>t work. Similarly, the staff member who attended also said that bathing Raymond was something that  did</a:t>
            </a:r>
            <a:r>
              <a:rPr lang="fr-FR" sz="1200" baseline="0" dirty="0" smtClean="0">
                <a:latin typeface="Arial"/>
                <a:cs typeface="Arial"/>
              </a:rPr>
              <a:t>’</a:t>
            </a:r>
            <a:r>
              <a:rPr lang="en-US" sz="1200" baseline="0" dirty="0" smtClean="0">
                <a:latin typeface="Arial"/>
                <a:cs typeface="Arial"/>
              </a:rPr>
              <a:t>t work for staff.</a:t>
            </a:r>
          </a:p>
          <a:p>
            <a:r>
              <a:rPr lang="en-US" sz="1200" baseline="0" dirty="0" smtClean="0">
                <a:latin typeface="Arial"/>
                <a:cs typeface="Arial"/>
              </a:rPr>
              <a:t>Val said that maybe it was because the staff were singing the wrong songs. It was that simple! Raymond would love to sing as he washed and changed. Val had discovered this and always sang and danced along with him. Staff now sing and dance. Raymond relishes the sing along in the bath, and Val’s visit now consist of time spent chatting and laughing. After the meeting she shared that the tress of having to deliver care was becoming so overwhelming that she had considered not visiting at all. But that it was only her concern about his care that kept her visiting. </a:t>
            </a:r>
          </a:p>
          <a:p>
            <a:r>
              <a:rPr lang="en-US" sz="1200" baseline="0" dirty="0" smtClean="0">
                <a:latin typeface="Arial"/>
                <a:cs typeface="Arial"/>
              </a:rPr>
              <a:t>Like Val, many family carers may feel overwhelmed about the role and responsibility of caring. Open and honest discussion, using the tools working, not working and also good day and bad can help to both uncover concerns and share solutions</a:t>
            </a:r>
          </a:p>
          <a:p>
            <a:pPr fontAlgn="base"/>
            <a:endParaRPr lang="en-US" dirty="0"/>
          </a:p>
        </p:txBody>
      </p:sp>
      <p:sp>
        <p:nvSpPr>
          <p:cNvPr id="4" name="Slide Number Placeholder 3"/>
          <p:cNvSpPr>
            <a:spLocks noGrp="1"/>
          </p:cNvSpPr>
          <p:nvPr>
            <p:ph type="sldNum" sz="quarter" idx="10"/>
          </p:nvPr>
        </p:nvSpPr>
        <p:spPr/>
        <p:txBody>
          <a:bodyPr/>
          <a:lstStyle/>
          <a:p>
            <a:fld id="{6A5DD360-012E-654F-BEC9-A2E6FDB46239}" type="slidenum">
              <a:rPr lang="en-US" smtClean="0"/>
              <a:t>29</a:t>
            </a:fld>
            <a:endParaRPr lang="en-US" dirty="0"/>
          </a:p>
        </p:txBody>
      </p:sp>
    </p:spTree>
    <p:extLst>
      <p:ext uri="{BB962C8B-B14F-4D97-AF65-F5344CB8AC3E}">
        <p14:creationId xmlns:p14="http://schemas.microsoft.com/office/powerpoint/2010/main" val="17919578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thing</a:t>
            </a:r>
            <a:r>
              <a:rPr lang="en-US" baseline="0" dirty="0" smtClean="0"/>
              <a:t> we often ask when building a person’s one page profile is about  routines- not time routines, but personal patterns that sustain our self esteem</a:t>
            </a:r>
          </a:p>
          <a:p>
            <a:endParaRPr lang="en-US" baseline="0" dirty="0" smtClean="0"/>
          </a:p>
          <a:p>
            <a:pPr fontAlgn="base"/>
            <a:r>
              <a:rPr lang="en-GB" sz="1200" kern="1200" dirty="0" smtClean="0">
                <a:solidFill>
                  <a:schemeClr val="tx1"/>
                </a:solidFill>
                <a:effectLst/>
                <a:latin typeface="+mn-lt"/>
                <a:ea typeface="+mn-ea"/>
                <a:cs typeface="+mn-cs"/>
              </a:rPr>
              <a:t>The simplest questions</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often generated the most passionate conversation.  </a:t>
            </a:r>
          </a:p>
          <a:p>
            <a:pPr fontAlgn="base"/>
            <a:r>
              <a:rPr lang="en-GB" sz="1200" kern="1200" dirty="0" smtClean="0">
                <a:solidFill>
                  <a:schemeClr val="tx1"/>
                </a:solidFill>
                <a:effectLst/>
                <a:latin typeface="+mn-lt"/>
                <a:ea typeface="+mn-ea"/>
                <a:cs typeface="+mn-cs"/>
              </a:rPr>
              <a:t>So-</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How do you have your toast?</a:t>
            </a:r>
          </a:p>
          <a:p>
            <a:pPr fontAlgn="base"/>
            <a:r>
              <a:rPr lang="en-GB" sz="1200" kern="1200" dirty="0" smtClean="0">
                <a:solidFill>
                  <a:schemeClr val="tx1"/>
                </a:solidFill>
                <a:effectLst/>
                <a:latin typeface="+mn-lt"/>
                <a:ea typeface="+mn-ea"/>
                <a:cs typeface="+mn-cs"/>
              </a:rPr>
              <a:t>Hot, or cold? Squares or triangles? Butter or margarine?</a:t>
            </a:r>
          </a:p>
          <a:p>
            <a:pPr fontAlgn="base"/>
            <a:r>
              <a:rPr lang="en-GB" sz="1200" kern="1200" dirty="0" smtClean="0">
                <a:solidFill>
                  <a:schemeClr val="tx1"/>
                </a:solidFill>
                <a:effectLst/>
                <a:latin typeface="+mn-lt"/>
                <a:ea typeface="+mn-ea"/>
                <a:cs typeface="+mn-cs"/>
              </a:rPr>
              <a:t>Reflections and very powerful conversations tell</a:t>
            </a:r>
            <a:r>
              <a:rPr lang="en-GB" sz="1200" kern="1200" baseline="0" dirty="0" smtClean="0">
                <a:solidFill>
                  <a:schemeClr val="tx1"/>
                </a:solidFill>
                <a:effectLst/>
                <a:latin typeface="+mn-lt"/>
                <a:ea typeface="+mn-ea"/>
                <a:cs typeface="+mn-cs"/>
              </a:rPr>
              <a:t> us how </a:t>
            </a:r>
            <a:r>
              <a:rPr lang="en-GB" sz="1200" kern="1200" dirty="0" smtClean="0">
                <a:solidFill>
                  <a:schemeClr val="tx1"/>
                </a:solidFill>
                <a:effectLst/>
                <a:latin typeface="+mn-lt"/>
                <a:ea typeface="+mn-ea"/>
                <a:cs typeface="+mn-cs"/>
              </a:rPr>
              <a:t>much we</a:t>
            </a:r>
            <a:r>
              <a:rPr lang="en-GB" sz="1200" kern="1200" baseline="0" dirty="0" smtClean="0">
                <a:solidFill>
                  <a:schemeClr val="tx1"/>
                </a:solidFill>
                <a:effectLst/>
                <a:latin typeface="+mn-lt"/>
                <a:ea typeface="+mn-ea"/>
                <a:cs typeface="+mn-cs"/>
              </a:rPr>
              <a:t> k</a:t>
            </a:r>
            <a:r>
              <a:rPr lang="en-GB" sz="1200" kern="1200" dirty="0" smtClean="0">
                <a:solidFill>
                  <a:schemeClr val="tx1"/>
                </a:solidFill>
                <a:effectLst/>
                <a:latin typeface="+mn-lt"/>
                <a:ea typeface="+mn-ea"/>
                <a:cs typeface="+mn-cs"/>
              </a:rPr>
              <a:t>now, and</a:t>
            </a:r>
            <a:r>
              <a:rPr lang="en-GB" sz="1200" kern="1200" baseline="0" dirty="0" smtClean="0">
                <a:solidFill>
                  <a:schemeClr val="tx1"/>
                </a:solidFill>
                <a:effectLst/>
                <a:latin typeface="+mn-lt"/>
                <a:ea typeface="+mn-ea"/>
                <a:cs typeface="+mn-cs"/>
              </a:rPr>
              <a:t> what we</a:t>
            </a:r>
            <a:r>
              <a:rPr lang="en-GB" sz="1200" kern="1200" dirty="0" smtClean="0">
                <a:solidFill>
                  <a:schemeClr val="tx1"/>
                </a:solidFill>
                <a:effectLst/>
                <a:latin typeface="+mn-lt"/>
                <a:ea typeface="+mn-ea"/>
                <a:cs typeface="+mn-cs"/>
              </a:rPr>
              <a:t> may not know about the people we support.</a:t>
            </a:r>
          </a:p>
          <a:p>
            <a:pPr fontAlgn="base"/>
            <a:r>
              <a:rPr lang="en-GB" sz="1200" kern="1200" dirty="0" smtClean="0">
                <a:solidFill>
                  <a:schemeClr val="tx1"/>
                </a:solidFill>
                <a:effectLst/>
                <a:latin typeface="+mn-lt"/>
                <a:ea typeface="+mn-ea"/>
                <a:cs typeface="+mn-cs"/>
              </a:rPr>
              <a:t> </a:t>
            </a:r>
          </a:p>
          <a:p>
            <a:pPr fontAlgn="base"/>
            <a:r>
              <a:rPr lang="en-GB" sz="1200" kern="1200" dirty="0" smtClean="0">
                <a:solidFill>
                  <a:schemeClr val="tx1"/>
                </a:solidFill>
                <a:effectLst/>
                <a:latin typeface="+mn-lt"/>
                <a:ea typeface="+mn-ea"/>
                <a:cs typeface="+mn-cs"/>
              </a:rPr>
              <a:t>One page profiles share so much in a clear and simple way. It is the conversations that we have to develop them that have power</a:t>
            </a:r>
          </a:p>
          <a:p>
            <a:pPr fontAlgn="base"/>
            <a:r>
              <a:rPr lang="en-GB" sz="1200" kern="1200" dirty="0" smtClean="0">
                <a:solidFill>
                  <a:schemeClr val="tx1"/>
                </a:solidFill>
                <a:effectLst/>
                <a:latin typeface="+mn-lt"/>
                <a:ea typeface="+mn-ea"/>
                <a:cs typeface="+mn-cs"/>
              </a:rPr>
              <a:t>It </a:t>
            </a:r>
            <a:r>
              <a:rPr lang="en-GB" sz="1200" i="1" kern="1200" dirty="0" smtClean="0">
                <a:solidFill>
                  <a:schemeClr val="tx1"/>
                </a:solidFill>
                <a:effectLst/>
                <a:latin typeface="+mn-lt"/>
                <a:ea typeface="+mn-ea"/>
                <a:cs typeface="+mn-cs"/>
              </a:rPr>
              <a:t>is important for me</a:t>
            </a:r>
            <a:r>
              <a:rPr lang="en-GB" sz="1200" kern="1200" dirty="0" smtClean="0">
                <a:solidFill>
                  <a:schemeClr val="tx1"/>
                </a:solidFill>
                <a:effectLst/>
                <a:latin typeface="+mn-lt"/>
                <a:ea typeface="+mn-ea"/>
                <a:cs typeface="+mn-cs"/>
              </a:rPr>
              <a:t> to have a health breakfast – it is </a:t>
            </a:r>
            <a:r>
              <a:rPr lang="en-GB" sz="1200" i="1" kern="1200" dirty="0" smtClean="0">
                <a:solidFill>
                  <a:schemeClr val="tx1"/>
                </a:solidFill>
                <a:effectLst/>
                <a:latin typeface="+mn-lt"/>
                <a:ea typeface="+mn-ea"/>
                <a:cs typeface="+mn-cs"/>
              </a:rPr>
              <a:t>important to me</a:t>
            </a:r>
            <a:r>
              <a:rPr lang="en-GB" sz="1200" kern="1200" dirty="0" smtClean="0">
                <a:solidFill>
                  <a:schemeClr val="tx1"/>
                </a:solidFill>
                <a:effectLst/>
                <a:latin typeface="+mn-lt"/>
                <a:ea typeface="+mn-ea"/>
                <a:cs typeface="+mn-cs"/>
              </a:rPr>
              <a:t> that my toast is cut from home made bread, thick, and cold before being buttered and with honey.</a:t>
            </a:r>
          </a:p>
          <a:p>
            <a:pPr fontAlgn="base"/>
            <a:r>
              <a:rPr lang="en-GB" sz="1200" b="1" kern="1200" dirty="0" smtClean="0">
                <a:solidFill>
                  <a:schemeClr val="tx1"/>
                </a:solidFill>
                <a:effectLst/>
                <a:latin typeface="+mn-lt"/>
                <a:ea typeface="+mn-ea"/>
                <a:cs typeface="+mn-cs"/>
              </a:rPr>
              <a:t>If you want to make change – start small.</a:t>
            </a:r>
            <a:endParaRPr lang="en-GB" sz="1200" kern="1200" dirty="0" smtClean="0">
              <a:solidFill>
                <a:schemeClr val="tx1"/>
              </a:solidFill>
              <a:effectLst/>
              <a:latin typeface="+mn-lt"/>
              <a:ea typeface="+mn-ea"/>
              <a:cs typeface="+mn-cs"/>
            </a:endParaRPr>
          </a:p>
          <a:p>
            <a:pPr fontAlgn="base"/>
            <a:r>
              <a:rPr lang="en-GB" sz="1200" kern="1200" dirty="0" smtClean="0">
                <a:solidFill>
                  <a:schemeClr val="tx1"/>
                </a:solidFill>
                <a:effectLst/>
                <a:latin typeface="+mn-lt"/>
                <a:ea typeface="+mn-ea"/>
                <a:cs typeface="+mn-cs"/>
              </a:rPr>
              <a:t>It is often the smallest of details that make biggest of differences to our day. So, next time you have the chance, spend the time and find out how people have their toast. </a:t>
            </a:r>
          </a:p>
          <a:p>
            <a:endParaRPr lang="en-US" dirty="0"/>
          </a:p>
        </p:txBody>
      </p:sp>
      <p:sp>
        <p:nvSpPr>
          <p:cNvPr id="4" name="Slide Number Placeholder 3"/>
          <p:cNvSpPr>
            <a:spLocks noGrp="1"/>
          </p:cNvSpPr>
          <p:nvPr>
            <p:ph type="sldNum" sz="quarter" idx="10"/>
          </p:nvPr>
        </p:nvSpPr>
        <p:spPr/>
        <p:txBody>
          <a:bodyPr/>
          <a:lstStyle/>
          <a:p>
            <a:fld id="{6A5DD360-012E-654F-BEC9-A2E6FDB46239}" type="slidenum">
              <a:rPr lang="en-US" smtClean="0"/>
              <a:t>30</a:t>
            </a:fld>
            <a:endParaRPr lang="en-US" dirty="0"/>
          </a:p>
        </p:txBody>
      </p:sp>
    </p:spTree>
    <p:extLst>
      <p:ext uri="{BB962C8B-B14F-4D97-AF65-F5344CB8AC3E}">
        <p14:creationId xmlns:p14="http://schemas.microsoft.com/office/powerpoint/2010/main" val="34355807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about creating good conversations- but not about more paperwork –its about being mindful of what we write –its about good paperwork!</a:t>
            </a:r>
          </a:p>
          <a:p>
            <a:r>
              <a:rPr lang="en-US" dirty="0" smtClean="0"/>
              <a:t>Words</a:t>
            </a:r>
            <a:r>
              <a:rPr lang="en-US" baseline="0" dirty="0" smtClean="0"/>
              <a:t> </a:t>
            </a:r>
            <a:r>
              <a:rPr lang="en-US" baseline="0" dirty="0" smtClean="0"/>
              <a:t>are very important -  how we use them, how we constrain them can change their value and impact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way that care is described in care reports can give an insight into the deep, often </a:t>
            </a:r>
            <a:r>
              <a:rPr lang="en-US" sz="1200" kern="1200" dirty="0" smtClean="0">
                <a:solidFill>
                  <a:schemeClr val="tx1"/>
                </a:solidFill>
                <a:effectLst/>
                <a:latin typeface="+mn-lt"/>
                <a:ea typeface="+mn-ea"/>
                <a:cs typeface="+mn-cs"/>
              </a:rPr>
              <a:t>subconsciously </a:t>
            </a:r>
            <a:r>
              <a:rPr lang="en-US" sz="1200" kern="1200" dirty="0" smtClean="0">
                <a:solidFill>
                  <a:schemeClr val="tx1"/>
                </a:solidFill>
                <a:effectLst/>
                <a:latin typeface="+mn-lt"/>
                <a:ea typeface="+mn-ea"/>
                <a:cs typeface="+mn-cs"/>
              </a:rPr>
              <a:t>held beliefs about people living with dementia held by professional care staff. Labels such as ‘wanderer’, ‘feeder’, and ‘double hander’ are endemic throughout traditional paperwork. A carer would never say ‘good morning feeder’, yet traditional paperwork, constructed as it is out of sight and without the input of the person, allows for such depersonalised language to exist unchallenged. It could not be sustained within a dialogue that holds the person as present, even within the written word. Personhood is sustained through the depth of relationship around the person.</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Protection will not come about simply from telling people what is right or wrong,</a:t>
            </a:r>
            <a:r>
              <a:rPr lang="en-US" sz="1200" kern="1200" baseline="0" dirty="0" smtClean="0">
                <a:solidFill>
                  <a:schemeClr val="tx1"/>
                </a:solidFill>
                <a:effectLst/>
                <a:latin typeface="+mn-lt"/>
                <a:ea typeface="+mn-ea"/>
                <a:cs typeface="+mn-cs"/>
              </a:rPr>
              <a:t> or from right down what we should do - </a:t>
            </a:r>
            <a:r>
              <a:rPr lang="en-US" sz="1200" kern="1200" dirty="0" smtClean="0">
                <a:solidFill>
                  <a:schemeClr val="tx1"/>
                </a:solidFill>
                <a:effectLst/>
                <a:latin typeface="+mn-lt"/>
                <a:ea typeface="+mn-ea"/>
                <a:cs typeface="+mn-cs"/>
              </a:rPr>
              <a:t>If it were, society would enact laws and all abuse would cease. With the existing raft of legislation and human rights declarations worldwide we can see that this has not happened.</a:t>
            </a:r>
          </a:p>
          <a:p>
            <a:pPr lvl="0"/>
            <a:r>
              <a:rPr lang="en-US" sz="1200" kern="1200" dirty="0" smtClean="0">
                <a:solidFill>
                  <a:schemeClr val="tx1"/>
                </a:solidFill>
                <a:effectLst/>
                <a:latin typeface="+mn-lt"/>
                <a:ea typeface="+mn-ea"/>
                <a:cs typeface="+mn-cs"/>
              </a:rPr>
              <a:t> we must be the person</a:t>
            </a:r>
            <a:r>
              <a:rPr lang="en-US" sz="1200" kern="1200" baseline="0" dirty="0" smtClean="0">
                <a:solidFill>
                  <a:schemeClr val="tx1"/>
                </a:solidFill>
                <a:effectLst/>
                <a:latin typeface="+mn-lt"/>
                <a:ea typeface="+mn-ea"/>
                <a:cs typeface="+mn-cs"/>
              </a:rPr>
              <a:t> we want to meet- create the community we want to live in</a:t>
            </a:r>
            <a:endParaRPr lang="en-GB"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E8062C25-A5A4-FC4C-B360-4D055F38B43F}" type="slidenum">
              <a:rPr lang="en-US" smtClean="0"/>
              <a:t>31</a:t>
            </a:fld>
            <a:endParaRPr lang="en-US" dirty="0"/>
          </a:p>
        </p:txBody>
      </p:sp>
    </p:spTree>
    <p:extLst>
      <p:ext uri="{BB962C8B-B14F-4D97-AF65-F5344CB8AC3E}">
        <p14:creationId xmlns:p14="http://schemas.microsoft.com/office/powerpoint/2010/main" val="32810427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p:cNvSpPr>
          <p:nvPr>
            <p:ph type="sldImg"/>
          </p:nvPr>
        </p:nvSpPr>
        <p:spPr>
          <a:ln/>
        </p:spPr>
      </p:sp>
      <p:sp>
        <p:nvSpPr>
          <p:cNvPr id="1228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ea typeface="ＭＳ Ｐゴシック" charset="0"/>
              </a:rPr>
              <a:t>And finally-  and of course – every one page profile, every 1PP meting, starts with appreciation  - with the staff in the room addressing the person</a:t>
            </a:r>
            <a:r>
              <a:rPr lang="en-US" baseline="0" dirty="0" smtClean="0">
                <a:ea typeface="ＭＳ Ｐゴシック" charset="0"/>
              </a:rPr>
              <a:t> and telling them what they appreciate about them – no “but". Or “however” – a list or even a word of honest appreciation</a:t>
            </a:r>
            <a:r>
              <a:rPr lang="en-US" dirty="0" smtClean="0">
                <a:ea typeface="ＭＳ Ｐゴシック" charset="0"/>
              </a:rPr>
              <a:t>- Research </a:t>
            </a:r>
            <a:r>
              <a:rPr lang="en-US" dirty="0">
                <a:ea typeface="ＭＳ Ｐゴシック" charset="0"/>
              </a:rPr>
              <a:t>tells us that a 5:1 ratio of appreciation to criticism helps us to be more positive and productive.  </a:t>
            </a:r>
            <a:endParaRPr lang="en-US" dirty="0" smtClean="0">
              <a:ea typeface="ＭＳ Ｐゴシック" charset="0"/>
            </a:endParaRPr>
          </a:p>
          <a:p>
            <a:endParaRPr lang="en-US" dirty="0" smtClean="0">
              <a:ea typeface="ＭＳ Ｐゴシック" charset="0"/>
            </a:endParaRPr>
          </a:p>
          <a:p>
            <a:r>
              <a:rPr lang="en-US" dirty="0" smtClean="0">
                <a:ea typeface="ＭＳ Ｐゴシック" charset="0"/>
              </a:rPr>
              <a:t>How often does that happen for people</a:t>
            </a:r>
            <a:r>
              <a:rPr lang="en-US" baseline="0" dirty="0" smtClean="0">
                <a:ea typeface="ＭＳ Ｐゴシック" charset="0"/>
              </a:rPr>
              <a:t> in many mainstream services? Staff as well as people we support? – we know that low self esteem creates a risk of vulnerability to abuse – a person with low esteem may not feel they are worthy/ may feel they deserve what is happening to them. But a person with high esteem – is more likely to speak out/ to be assertive –to be safe</a:t>
            </a:r>
          </a:p>
          <a:p>
            <a:endParaRPr lang="en-US" baseline="0" dirty="0" smtClean="0">
              <a:ea typeface="ＭＳ Ｐゴシック" charset="0"/>
            </a:endParaRPr>
          </a:p>
          <a:p>
            <a:r>
              <a:rPr lang="en-US" baseline="0" dirty="0" smtClean="0">
                <a:ea typeface="ＭＳ Ｐゴシック" charset="0"/>
              </a:rPr>
              <a:t>How do you appreciate the people you support? – but wait –before we get there how are you, and your staff appreciated? In all that we do we start with staff – we appreciate people – at the beginning of my presentation I ask you to share what you appreciated about one person that you work with, or have come into contact with who has dementia– at this event when you are back at work -  I ask that you go and tell them what you appreciate about them – if you haven't already! </a:t>
            </a:r>
            <a:endParaRPr lang="en-US" dirty="0">
              <a:ea typeface="ＭＳ Ｐゴシック"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5DD360-012E-654F-BEC9-A2E6FDB46239}" type="slidenum">
              <a:rPr lang="en-US" smtClean="0"/>
              <a:t>33</a:t>
            </a:fld>
            <a:endParaRPr lang="en-US" dirty="0"/>
          </a:p>
        </p:txBody>
      </p:sp>
    </p:spTree>
    <p:extLst>
      <p:ext uri="{BB962C8B-B14F-4D97-AF65-F5344CB8AC3E}">
        <p14:creationId xmlns:p14="http://schemas.microsoft.com/office/powerpoint/2010/main" val="1008056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GB"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dirty="0"/>
          </a:p>
        </p:txBody>
      </p:sp>
      <p:sp>
        <p:nvSpPr>
          <p:cNvPr id="7" name="Date Placeholder 6"/>
          <p:cNvSpPr>
            <a:spLocks noGrp="1"/>
          </p:cNvSpPr>
          <p:nvPr>
            <p:ph type="dt" sz="half" idx="10"/>
          </p:nvPr>
        </p:nvSpPr>
        <p:spPr/>
        <p:txBody>
          <a:bodyPr/>
          <a:lstStyle/>
          <a:p>
            <a:fld id="{A2F0292D-1797-49A5-8D2D-8D50C72EF3CC}" type="datetimeFigureOut">
              <a:rPr lang="en-US" smtClean="0"/>
              <a:t>30/06/16</a:t>
            </a:fld>
            <a:endParaRPr lang="en-US" dirty="0"/>
          </a:p>
        </p:txBody>
      </p:sp>
      <p:sp>
        <p:nvSpPr>
          <p:cNvPr id="8" name="Slide Number Placeholder 7"/>
          <p:cNvSpPr>
            <a:spLocks noGrp="1"/>
          </p:cNvSpPr>
          <p:nvPr>
            <p:ph type="sldNum" sz="quarter" idx="11"/>
          </p:nvPr>
        </p:nvSpPr>
        <p:spPr/>
        <p:txBody>
          <a:bodyPr/>
          <a:lstStyle/>
          <a:p>
            <a:fld id="{D6CC888B-D9F9-4E54-B722-F151A9F45E95}" type="slidenum">
              <a:rPr lang="en-US" smtClean="0"/>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smtClean="0"/>
          </a:p>
        </p:txBody>
      </p:sp>
      <p:sp>
        <p:nvSpPr>
          <p:cNvPr id="4" name="Date Placeholder 3"/>
          <p:cNvSpPr>
            <a:spLocks noGrp="1"/>
          </p:cNvSpPr>
          <p:nvPr>
            <p:ph type="dt" sz="half" idx="10"/>
          </p:nvPr>
        </p:nvSpPr>
        <p:spPr/>
        <p:txBody>
          <a:bodyPr/>
          <a:lstStyle/>
          <a:p>
            <a:fld id="{A2F0292D-1797-49A5-8D2D-8D50C72EF3CC}" type="datetimeFigureOut">
              <a:rPr lang="en-US" smtClean="0"/>
              <a:t>30/06/16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CC888B-D9F9-4E54-B722-F151A9F45E9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A2F0292D-1797-49A5-8D2D-8D50C72EF3CC}" type="datetimeFigureOut">
              <a:rPr lang="en-US" smtClean="0"/>
              <a:t>30/06/16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CC888B-D9F9-4E54-B722-F151A9F45E95}" type="slidenum">
              <a:rPr lang="en-US" smtClean="0"/>
              <a:t>‹#›</a:t>
            </a:fld>
            <a:endParaRPr lang="en-US" dirty="0"/>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smtClean="0"/>
          </a:p>
        </p:txBody>
      </p:sp>
      <p:sp>
        <p:nvSpPr>
          <p:cNvPr id="5" name="Date Placeholder 4"/>
          <p:cNvSpPr>
            <a:spLocks noGrp="1"/>
          </p:cNvSpPr>
          <p:nvPr>
            <p:ph type="dt" sz="half" idx="10"/>
          </p:nvPr>
        </p:nvSpPr>
        <p:spPr/>
        <p:txBody>
          <a:bodyPr/>
          <a:lstStyle/>
          <a:p>
            <a:fld id="{A2F0292D-1797-49A5-8D2D-8D50C72EF3CC}" type="datetimeFigureOut">
              <a:rPr lang="en-US" smtClean="0"/>
              <a:t>30/06/16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6CC888B-D9F9-4E54-B722-F151A9F45E95}" type="slidenum">
              <a:rPr lang="en-US" smtClean="0"/>
              <a:t>‹#›</a:t>
            </a:fld>
            <a:endParaRPr lang="en-US" dirty="0"/>
          </a:p>
        </p:txBody>
      </p:sp>
      <p:sp>
        <p:nvSpPr>
          <p:cNvPr id="9" name="Content Placeholder 8"/>
          <p:cNvSpPr>
            <a:spLocks noGrp="1"/>
          </p:cNvSpPr>
          <p:nvPr>
            <p:ph sz="quarter" idx="13"/>
          </p:nvPr>
        </p:nvSpPr>
        <p:spPr>
          <a:xfrm>
            <a:off x="365760" y="1600200"/>
            <a:ext cx="4041648" cy="4526280"/>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7" name="Date Placeholder 6"/>
          <p:cNvSpPr>
            <a:spLocks noGrp="1"/>
          </p:cNvSpPr>
          <p:nvPr>
            <p:ph type="dt" sz="half" idx="10"/>
          </p:nvPr>
        </p:nvSpPr>
        <p:spPr/>
        <p:txBody>
          <a:bodyPr/>
          <a:lstStyle/>
          <a:p>
            <a:fld id="{A2F0292D-1797-49A5-8D2D-8D50C72EF3CC}" type="datetimeFigureOut">
              <a:rPr lang="en-US" smtClean="0"/>
              <a:t>30/06/16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6CC888B-D9F9-4E54-B722-F151A9F45E95}" type="slidenum">
              <a:rPr lang="en-US" smtClean="0"/>
              <a:t>‹#›</a:t>
            </a:fld>
            <a:endParaRPr lang="en-US" dirty="0"/>
          </a:p>
        </p:txBody>
      </p:sp>
      <p:sp>
        <p:nvSpPr>
          <p:cNvPr id="11" name="Content Placeholder 10"/>
          <p:cNvSpPr>
            <a:spLocks noGrp="1"/>
          </p:cNvSpPr>
          <p:nvPr>
            <p:ph sz="quarter" idx="13"/>
          </p:nvPr>
        </p:nvSpPr>
        <p:spPr>
          <a:xfrm>
            <a:off x="457200" y="2212848"/>
            <a:ext cx="4041648" cy="391363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dirty="0"/>
          </a:p>
        </p:txBody>
      </p:sp>
      <p:sp>
        <p:nvSpPr>
          <p:cNvPr id="3" name="Date Placeholder 2"/>
          <p:cNvSpPr>
            <a:spLocks noGrp="1"/>
          </p:cNvSpPr>
          <p:nvPr>
            <p:ph type="dt" sz="half" idx="10"/>
          </p:nvPr>
        </p:nvSpPr>
        <p:spPr/>
        <p:txBody>
          <a:bodyPr/>
          <a:lstStyle/>
          <a:p>
            <a:fld id="{A2F0292D-1797-49A5-8D2D-8D50C72EF3CC}" type="datetimeFigureOut">
              <a:rPr lang="en-US" smtClean="0"/>
              <a:t>30/06/16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6CC888B-D9F9-4E54-B722-F151A9F45E9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F0292D-1797-49A5-8D2D-8D50C72EF3CC}" type="datetimeFigureOut">
              <a:rPr lang="en-US" smtClean="0"/>
              <a:t>30/06/16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6CC888B-D9F9-4E54-B722-F151A9F45E9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GB"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A2F0292D-1797-49A5-8D2D-8D50C72EF3CC}" type="datetimeFigureOut">
              <a:rPr lang="en-US" smtClean="0"/>
              <a:t>30/06/16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6CC888B-D9F9-4E54-B722-F151A9F45E95}"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GB"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smtClean="0"/>
              <a:t>Drag picture to placeholder or click icon to add</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A2F0292D-1797-49A5-8D2D-8D50C72EF3CC}" type="datetimeFigureOut">
              <a:rPr lang="en-US" smtClean="0"/>
              <a:t>30/06/16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6CC888B-D9F9-4E54-B722-F151A9F45E9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A2F0292D-1797-49A5-8D2D-8D50C72EF3CC}" type="datetimeFigureOut">
              <a:rPr lang="en-US" smtClean="0"/>
              <a:t>30/06/16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CC888B-D9F9-4E54-B722-F151A9F45E9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A2F0292D-1797-49A5-8D2D-8D50C72EF3CC}" type="datetimeFigureOut">
              <a:rPr lang="en-US" smtClean="0"/>
              <a:t>30/06/16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CC888B-D9F9-4E54-B722-F151A9F45E9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GB"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A2F0292D-1797-49A5-8D2D-8D50C72EF3CC}" type="datetimeFigureOut">
              <a:rPr lang="en-US" smtClean="0"/>
              <a:t>30/06/16</a:t>
            </a:fld>
            <a:endParaRPr lang="en-US" dirty="0"/>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dirty="0"/>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D6CC888B-D9F9-4E54-B722-F151A9F45E95}" type="slidenum">
              <a:rPr lang="en-US" smtClean="0"/>
              <a:t>‹#›</a:t>
            </a:fld>
            <a:endParaRPr lang="en-US" dirty="0"/>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jpg"/><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jp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15.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2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2.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2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2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p:txBody>
          <a:bodyPr/>
          <a:lstStyle/>
          <a:p>
            <a:r>
              <a:rPr lang="en-US" dirty="0" smtClean="0"/>
              <a:t>Safeguarding Adults at Risk of Abuse </a:t>
            </a:r>
            <a:endParaRPr lang="en-US" dirty="0"/>
          </a:p>
        </p:txBody>
      </p:sp>
      <p:sp>
        <p:nvSpPr>
          <p:cNvPr id="10" name="Subtitle 9"/>
          <p:cNvSpPr>
            <a:spLocks noGrp="1"/>
          </p:cNvSpPr>
          <p:nvPr>
            <p:ph type="subTitle" idx="1"/>
          </p:nvPr>
        </p:nvSpPr>
        <p:spPr/>
        <p:txBody>
          <a:bodyPr/>
          <a:lstStyle/>
          <a:p>
            <a:r>
              <a:rPr lang="en-US" dirty="0" smtClean="0"/>
              <a:t>Using Person Centred Thinking </a:t>
            </a:r>
          </a:p>
          <a:p>
            <a:r>
              <a:rPr lang="en-US" dirty="0" smtClean="0"/>
              <a:t>Tanya Clover</a:t>
            </a:r>
          </a:p>
          <a:p>
            <a:endParaRPr lang="en-US" dirty="0"/>
          </a:p>
        </p:txBody>
      </p:sp>
    </p:spTree>
    <p:extLst>
      <p:ext uri="{BB962C8B-B14F-4D97-AF65-F5344CB8AC3E}">
        <p14:creationId xmlns:p14="http://schemas.microsoft.com/office/powerpoint/2010/main" val="53815967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Outline</a:t>
            </a:r>
            <a:endParaRPr lang="en-US" dirty="0"/>
          </a:p>
        </p:txBody>
      </p:sp>
      <p:sp>
        <p:nvSpPr>
          <p:cNvPr id="5" name="Content Placeholder 4"/>
          <p:cNvSpPr>
            <a:spLocks noGrp="1"/>
          </p:cNvSpPr>
          <p:nvPr>
            <p:ph idx="1"/>
          </p:nvPr>
        </p:nvSpPr>
        <p:spPr/>
        <p:txBody>
          <a:bodyPr/>
          <a:lstStyle/>
          <a:p>
            <a:endParaRPr lang="en-US" dirty="0" smtClean="0"/>
          </a:p>
          <a:p>
            <a:r>
              <a:rPr lang="en-US" dirty="0" smtClean="0">
                <a:solidFill>
                  <a:schemeClr val="tx1"/>
                </a:solidFill>
                <a:latin typeface="Arial"/>
                <a:cs typeface="Arial"/>
              </a:rPr>
              <a:t>Adult Abuse: Wide view past and present</a:t>
            </a:r>
          </a:p>
          <a:p>
            <a:endParaRPr lang="en-US" dirty="0">
              <a:solidFill>
                <a:schemeClr val="tx1"/>
              </a:solidFill>
              <a:latin typeface="Arial"/>
              <a:cs typeface="Arial"/>
            </a:endParaRPr>
          </a:p>
          <a:p>
            <a:r>
              <a:rPr lang="en-US" dirty="0" smtClean="0">
                <a:solidFill>
                  <a:schemeClr val="tx1"/>
                </a:solidFill>
                <a:latin typeface="Arial"/>
                <a:cs typeface="Arial"/>
              </a:rPr>
              <a:t>Recent legislation and implications (UK)</a:t>
            </a:r>
          </a:p>
          <a:p>
            <a:endParaRPr lang="en-US" dirty="0" smtClean="0">
              <a:solidFill>
                <a:schemeClr val="tx1"/>
              </a:solidFill>
              <a:latin typeface="Arial"/>
              <a:cs typeface="Arial"/>
            </a:endParaRPr>
          </a:p>
          <a:p>
            <a:r>
              <a:rPr lang="en-US" dirty="0" smtClean="0">
                <a:solidFill>
                  <a:schemeClr val="tx1"/>
                </a:solidFill>
                <a:latin typeface="Arial"/>
                <a:cs typeface="Arial"/>
              </a:rPr>
              <a:t>Personalisation </a:t>
            </a:r>
            <a:r>
              <a:rPr lang="en-US" dirty="0" smtClean="0">
                <a:solidFill>
                  <a:schemeClr val="tx1"/>
                </a:solidFill>
                <a:latin typeface="Arial"/>
                <a:cs typeface="Arial"/>
              </a:rPr>
              <a:t>and Balance</a:t>
            </a:r>
          </a:p>
          <a:p>
            <a:endParaRPr lang="en-US" dirty="0" smtClean="0">
              <a:solidFill>
                <a:schemeClr val="tx1"/>
              </a:solidFill>
              <a:latin typeface="Arial"/>
              <a:cs typeface="Arial"/>
            </a:endParaRPr>
          </a:p>
          <a:p>
            <a:r>
              <a:rPr lang="en-US" dirty="0" smtClean="0">
                <a:solidFill>
                  <a:schemeClr val="tx1"/>
                </a:solidFill>
                <a:latin typeface="Arial"/>
                <a:cs typeface="Arial"/>
              </a:rPr>
              <a:t>Person Centred Thinking and the three Cs</a:t>
            </a:r>
            <a:endParaRPr lang="en-US" dirty="0" smtClean="0">
              <a:solidFill>
                <a:schemeClr val="tx1"/>
              </a:solidFill>
              <a:latin typeface="Arial"/>
              <a:cs typeface="Arial"/>
            </a:endParaRPr>
          </a:p>
        </p:txBody>
      </p:sp>
    </p:spTree>
    <p:extLst>
      <p:ext uri="{BB962C8B-B14F-4D97-AF65-F5344CB8AC3E}">
        <p14:creationId xmlns:p14="http://schemas.microsoft.com/office/powerpoint/2010/main" val="88558579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Convictions not just  conventions</a:t>
            </a:r>
            <a:endParaRPr lang="en-US" dirty="0"/>
          </a:p>
        </p:txBody>
      </p:sp>
      <p:pic>
        <p:nvPicPr>
          <p:cNvPr id="6" name="Content Placeholder 3" descr="images.jpg"/>
          <p:cNvPicPr>
            <a:picLocks noGrp="1" noChangeAspect="1"/>
          </p:cNvPicPr>
          <p:nvPr>
            <p:ph sz="half" idx="2"/>
          </p:nvPr>
        </p:nvPicPr>
        <p:blipFill>
          <a:blip r:embed="rId3">
            <a:extLst>
              <a:ext uri="{28A0092B-C50C-407E-A947-70E740481C1C}">
                <a14:useLocalDpi xmlns:a14="http://schemas.microsoft.com/office/drawing/2010/main" val="0"/>
              </a:ext>
            </a:extLst>
          </a:blip>
          <a:srcRect l="-6216" r="-6216"/>
          <a:stretch>
            <a:fillRect/>
          </a:stretch>
        </p:blipFill>
        <p:spPr/>
      </p:pic>
      <p:pic>
        <p:nvPicPr>
          <p:cNvPr id="12" name="Content Placeholder 11" descr="images.jpg"/>
          <p:cNvPicPr>
            <a:picLocks noGrp="1" noChangeAspect="1"/>
          </p:cNvPicPr>
          <p:nvPr>
            <p:ph sz="quarter" idx="13"/>
          </p:nvPr>
        </p:nvPicPr>
        <p:blipFill>
          <a:blip r:embed="rId4">
            <a:extLst>
              <a:ext uri="{28A0092B-C50C-407E-A947-70E740481C1C}">
                <a14:useLocalDpi xmlns:a14="http://schemas.microsoft.com/office/drawing/2010/main" val="0"/>
              </a:ext>
            </a:extLst>
          </a:blip>
          <a:srcRect t="-5995" b="-5995"/>
          <a:stretch>
            <a:fillRect/>
          </a:stretch>
        </p:blipFill>
        <p:spPr/>
      </p:pic>
    </p:spTree>
    <p:extLst>
      <p:ext uri="{BB962C8B-B14F-4D97-AF65-F5344CB8AC3E}">
        <p14:creationId xmlns:p14="http://schemas.microsoft.com/office/powerpoint/2010/main" val="44072401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 of the institutions?</a:t>
            </a:r>
            <a:endParaRPr lang="en-US" dirty="0"/>
          </a:p>
        </p:txBody>
      </p:sp>
      <p:pic>
        <p:nvPicPr>
          <p:cNvPr id="7" name="Picture 6" descr="imgr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272" y="1785527"/>
            <a:ext cx="3287985" cy="4596184"/>
          </a:xfrm>
          <a:prstGeom prst="rect">
            <a:avLst/>
          </a:prstGeom>
        </p:spPr>
      </p:pic>
      <p:pic>
        <p:nvPicPr>
          <p:cNvPr id="12" name="Picture 11" descr="41wGA0f+jdL._SX323_BO1,204,203,200_.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7728" y="1785527"/>
            <a:ext cx="3021599" cy="4596184"/>
          </a:xfrm>
          <a:prstGeom prst="rect">
            <a:avLst/>
          </a:prstGeom>
        </p:spPr>
      </p:pic>
    </p:spTree>
    <p:extLst>
      <p:ext uri="{BB962C8B-B14F-4D97-AF65-F5344CB8AC3E}">
        <p14:creationId xmlns:p14="http://schemas.microsoft.com/office/powerpoint/2010/main" val="213123150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World </a:t>
            </a:r>
            <a:r>
              <a:rPr lang="en-US" dirty="0" smtClean="0"/>
              <a:t>Elder Abuse Day: </a:t>
            </a:r>
            <a:r>
              <a:rPr lang="en-US" dirty="0" smtClean="0"/>
              <a:t>June </a:t>
            </a:r>
            <a:r>
              <a:rPr lang="en-US" dirty="0" smtClean="0"/>
              <a:t>15th</a:t>
            </a:r>
            <a:endParaRPr lang="en-US" dirty="0"/>
          </a:p>
        </p:txBody>
      </p:sp>
      <p:pic>
        <p:nvPicPr>
          <p:cNvPr id="6" name="Content Placeholder 5" descr="36520.jpg"/>
          <p:cNvPicPr>
            <a:picLocks noGrp="1" noChangeAspect="1"/>
          </p:cNvPicPr>
          <p:nvPr>
            <p:ph idx="1"/>
          </p:nvPr>
        </p:nvPicPr>
        <p:blipFill>
          <a:blip r:embed="rId3">
            <a:extLst>
              <a:ext uri="{28A0092B-C50C-407E-A947-70E740481C1C}">
                <a14:useLocalDpi xmlns:a14="http://schemas.microsoft.com/office/drawing/2010/main" val="0"/>
              </a:ext>
            </a:extLst>
          </a:blip>
          <a:srcRect t="17919" b="17919"/>
          <a:stretch>
            <a:fillRect/>
          </a:stretch>
        </p:blipFill>
        <p:spPr/>
      </p:pic>
    </p:spTree>
    <p:extLst>
      <p:ext uri="{BB962C8B-B14F-4D97-AF65-F5344CB8AC3E}">
        <p14:creationId xmlns:p14="http://schemas.microsoft.com/office/powerpoint/2010/main" val="1253767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hose who do not move.jpg"/>
          <p:cNvPicPr>
            <a:picLocks noGrp="1" noChangeAspect="1"/>
          </p:cNvPicPr>
          <p:nvPr>
            <p:ph idx="4294967295"/>
          </p:nvPr>
        </p:nvPicPr>
        <p:blipFill>
          <a:blip r:embed="rId3">
            <a:extLst>
              <a:ext uri="{28A0092B-C50C-407E-A947-70E740481C1C}">
                <a14:useLocalDpi xmlns:a14="http://schemas.microsoft.com/office/drawing/2010/main" val="0"/>
              </a:ext>
            </a:extLst>
          </a:blip>
          <a:srcRect l="-16293" r="-16293"/>
          <a:stretch>
            <a:fillRect/>
          </a:stretch>
        </p:blipFill>
        <p:spPr>
          <a:xfrm>
            <a:off x="673100" y="1066800"/>
            <a:ext cx="7899400" cy="4525963"/>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3775518385"/>
      </p:ext>
    </p:extLst>
  </p:cSld>
  <p:clrMapOvr>
    <a:masterClrMapping/>
  </p:clrMapOvr>
  <mc:AlternateContent xmlns:mc="http://schemas.openxmlformats.org/markup-compatibility/2006" xmlns:p14="http://schemas.microsoft.com/office/powerpoint/2010/main">
    <mc:Choice Requires="p14">
      <p:transition p14:dur="0" advTm="68386"/>
    </mc:Choice>
    <mc:Fallback xmlns="">
      <p:transition xmlns:p14="http://schemas.microsoft.com/office/powerpoint/2010/main" advTm="68386"/>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imgres.jpg"/>
          <p:cNvPicPr>
            <a:picLocks noGrp="1" noChangeAspect="1"/>
          </p:cNvPicPr>
          <p:nvPr>
            <p:ph idx="4294967295"/>
          </p:nvPr>
        </p:nvPicPr>
        <p:blipFill>
          <a:blip r:embed="rId3">
            <a:extLst>
              <a:ext uri="{28A0092B-C50C-407E-A947-70E740481C1C}">
                <a14:useLocalDpi xmlns:a14="http://schemas.microsoft.com/office/drawing/2010/main" val="0"/>
              </a:ext>
            </a:extLst>
          </a:blip>
          <a:srcRect t="-5344" b="-5344"/>
          <a:stretch>
            <a:fillRect/>
          </a:stretch>
        </p:blipFill>
        <p:spPr>
          <a:xfrm>
            <a:off x="439498" y="1062797"/>
            <a:ext cx="8229600" cy="4525963"/>
          </a:xfrm>
        </p:spPr>
      </p:pic>
    </p:spTree>
    <p:extLst>
      <p:ext uri="{BB962C8B-B14F-4D97-AF65-F5344CB8AC3E}">
        <p14:creationId xmlns:p14="http://schemas.microsoft.com/office/powerpoint/2010/main" val="376953821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lover care consultants, humanity, person centred care, touch .jpg"/>
          <p:cNvPicPr>
            <a:picLocks noGrp="1" noChangeAspect="1"/>
          </p:cNvPicPr>
          <p:nvPr>
            <p:ph idx="1"/>
          </p:nvPr>
        </p:nvPicPr>
        <p:blipFill>
          <a:blip r:embed="rId3">
            <a:extLst>
              <a:ext uri="{28A0092B-C50C-407E-A947-70E740481C1C}">
                <a14:useLocalDpi xmlns:a14="http://schemas.microsoft.com/office/drawing/2010/main" val="0"/>
              </a:ext>
            </a:extLst>
          </a:blip>
          <a:srcRect l="-10572" r="-10572"/>
          <a:stretch>
            <a:fillRect/>
          </a:stretch>
        </p:blipFill>
        <p:spPr/>
      </p:pic>
    </p:spTree>
    <p:extLst>
      <p:ext uri="{BB962C8B-B14F-4D97-AF65-F5344CB8AC3E}">
        <p14:creationId xmlns:p14="http://schemas.microsoft.com/office/powerpoint/2010/main" val="359000120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1779035_10202848246790378_5399534517942220335_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119" y="472162"/>
            <a:ext cx="7594600" cy="5198626"/>
          </a:xfrm>
          <a:prstGeom prst="rect">
            <a:avLst/>
          </a:prstGeom>
        </p:spPr>
      </p:pic>
      <p:sp>
        <p:nvSpPr>
          <p:cNvPr id="10" name="Text Placeholder 9"/>
          <p:cNvSpPr>
            <a:spLocks noGrp="1"/>
          </p:cNvSpPr>
          <p:nvPr>
            <p:ph type="body" sz="half" idx="2"/>
          </p:nvPr>
        </p:nvSpPr>
        <p:spPr/>
        <p:txBody>
          <a:bodyPr/>
          <a:lstStyle/>
          <a:p>
            <a:r>
              <a:rPr lang="en-US" dirty="0" smtClean="0"/>
              <a:t>Image: graphics on the go Art Work Stuart Cole</a:t>
            </a:r>
            <a:endParaRPr lang="en-US" dirty="0"/>
          </a:p>
        </p:txBody>
      </p:sp>
    </p:spTree>
    <p:extLst>
      <p:ext uri="{BB962C8B-B14F-4D97-AF65-F5344CB8AC3E}">
        <p14:creationId xmlns:p14="http://schemas.microsoft.com/office/powerpoint/2010/main" val="105625243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lover care consultants dementia care mapping outcomes .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112" y="1406188"/>
            <a:ext cx="6802728" cy="4150521"/>
          </a:xfrm>
          <a:prstGeom prst="rect">
            <a:avLst/>
          </a:prstGeom>
        </p:spPr>
      </p:pic>
    </p:spTree>
    <p:extLst>
      <p:ext uri="{BB962C8B-B14F-4D97-AF65-F5344CB8AC3E}">
        <p14:creationId xmlns:p14="http://schemas.microsoft.com/office/powerpoint/2010/main" val="211165602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23473" y="1652415"/>
            <a:ext cx="6470315" cy="3539430"/>
          </a:xfrm>
          <a:prstGeom prst="rect">
            <a:avLst/>
          </a:prstGeom>
        </p:spPr>
        <p:txBody>
          <a:bodyPr wrap="square">
            <a:spAutoFit/>
          </a:bodyPr>
          <a:lstStyle/>
          <a:p>
            <a:r>
              <a:rPr lang="en-US" sz="3200" dirty="0" smtClean="0">
                <a:latin typeface="Arial"/>
                <a:cs typeface="Arial"/>
              </a:rPr>
              <a:t>“Personalisation </a:t>
            </a:r>
            <a:r>
              <a:rPr lang="en-US" sz="3200" dirty="0">
                <a:latin typeface="Arial"/>
                <a:cs typeface="Arial"/>
              </a:rPr>
              <a:t>is only recognising something essential in human life – which is that everyone is an individual, like it or lump </a:t>
            </a:r>
            <a:r>
              <a:rPr lang="en-US" sz="3200" dirty="0" smtClean="0">
                <a:latin typeface="Arial"/>
                <a:cs typeface="Arial"/>
              </a:rPr>
              <a:t>it”</a:t>
            </a:r>
          </a:p>
          <a:p>
            <a:endParaRPr lang="en-US" sz="3200" dirty="0">
              <a:latin typeface="Arial"/>
              <a:cs typeface="Arial"/>
            </a:endParaRPr>
          </a:p>
          <a:p>
            <a:r>
              <a:rPr lang="en-US" sz="3200" dirty="0" smtClean="0">
                <a:latin typeface="Arial"/>
                <a:cs typeface="Arial"/>
              </a:rPr>
              <a:t>		 </a:t>
            </a:r>
            <a:r>
              <a:rPr lang="en-US" dirty="0">
                <a:latin typeface="Arial"/>
                <a:cs typeface="Arial"/>
              </a:rPr>
              <a:t>(Stephen, a person receiving </a:t>
            </a:r>
            <a:r>
              <a:rPr lang="en-US" dirty="0" smtClean="0">
                <a:latin typeface="Arial"/>
                <a:cs typeface="Arial"/>
              </a:rPr>
              <a:t>support) </a:t>
            </a:r>
            <a:endParaRPr lang="en-US" dirty="0">
              <a:latin typeface="Arial"/>
              <a:cs typeface="Arial"/>
            </a:endParaRPr>
          </a:p>
        </p:txBody>
      </p:sp>
    </p:spTree>
    <p:extLst>
      <p:ext uri="{BB962C8B-B14F-4D97-AF65-F5344CB8AC3E}">
        <p14:creationId xmlns:p14="http://schemas.microsoft.com/office/powerpoint/2010/main" val="2545916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81263" y="1052095"/>
            <a:ext cx="8229600" cy="4525963"/>
          </a:xfrm>
        </p:spPr>
        <p:txBody>
          <a:bodyPr>
            <a:normAutofit fontScale="92500" lnSpcReduction="10000"/>
          </a:bodyPr>
          <a:lstStyle/>
          <a:p>
            <a:pPr marL="0" indent="0" algn="ctr">
              <a:lnSpc>
                <a:spcPct val="150000"/>
              </a:lnSpc>
              <a:buNone/>
            </a:pPr>
            <a:r>
              <a:rPr lang="en-US" sz="3200" dirty="0" smtClean="0">
                <a:solidFill>
                  <a:schemeClr val="tx1"/>
                </a:solidFill>
                <a:latin typeface="Arial"/>
                <a:cs typeface="Arial"/>
              </a:rPr>
              <a:t> “For </a:t>
            </a:r>
            <a:r>
              <a:rPr lang="en-US" sz="3200" dirty="0">
                <a:solidFill>
                  <a:schemeClr val="tx1"/>
                </a:solidFill>
                <a:latin typeface="Arial"/>
                <a:cs typeface="Arial"/>
              </a:rPr>
              <a:t>many people with a disability the status quo </a:t>
            </a:r>
            <a:r>
              <a:rPr lang="en-US" sz="3200" dirty="0" smtClean="0">
                <a:solidFill>
                  <a:schemeClr val="tx1"/>
                </a:solidFill>
                <a:latin typeface="Arial"/>
                <a:cs typeface="Arial"/>
              </a:rPr>
              <a:t>is [that of] </a:t>
            </a:r>
            <a:r>
              <a:rPr lang="en-US" sz="3200" dirty="0">
                <a:solidFill>
                  <a:schemeClr val="tx1"/>
                </a:solidFill>
                <a:latin typeface="Arial"/>
                <a:cs typeface="Arial"/>
              </a:rPr>
              <a:t>isolation, invisibility and dependence. Their identity is defined by others, they live to other people’s clocks, and their life is restricted by the absence of their own power or by the misuse of other people’s power” </a:t>
            </a:r>
            <a:endParaRPr lang="en-US" sz="3200" dirty="0" smtClean="0">
              <a:solidFill>
                <a:schemeClr val="tx1"/>
              </a:solidFill>
              <a:latin typeface="Arial"/>
              <a:cs typeface="Arial"/>
            </a:endParaRPr>
          </a:p>
          <a:p>
            <a:pPr marL="0" indent="0" algn="ctr">
              <a:lnSpc>
                <a:spcPct val="150000"/>
              </a:lnSpc>
              <a:buNone/>
            </a:pPr>
            <a:r>
              <a:rPr lang="en-US" i="1" dirty="0">
                <a:solidFill>
                  <a:schemeClr val="tx1"/>
                </a:solidFill>
              </a:rPr>
              <a:t>	</a:t>
            </a:r>
            <a:r>
              <a:rPr lang="en-US" i="1" dirty="0" smtClean="0">
                <a:solidFill>
                  <a:schemeClr val="tx1"/>
                </a:solidFill>
              </a:rPr>
              <a:t>				</a:t>
            </a:r>
            <a:r>
              <a:rPr lang="en-US" sz="2000" i="1" dirty="0" smtClean="0">
                <a:solidFill>
                  <a:schemeClr val="tx1"/>
                </a:solidFill>
              </a:rPr>
              <a:t>	</a:t>
            </a:r>
            <a:r>
              <a:rPr lang="en-US" sz="2000" dirty="0" smtClean="0">
                <a:solidFill>
                  <a:schemeClr val="tx1"/>
                </a:solidFill>
              </a:rPr>
              <a:t>(</a:t>
            </a:r>
            <a:r>
              <a:rPr lang="en-US" sz="2000" dirty="0">
                <a:solidFill>
                  <a:schemeClr val="tx1"/>
                </a:solidFill>
              </a:rPr>
              <a:t>Pete Ritchie (2002) </a:t>
            </a:r>
            <a:endParaRPr lang="en-GB" sz="2000" dirty="0">
              <a:solidFill>
                <a:schemeClr val="tx1"/>
              </a:solidFill>
            </a:endParaRPr>
          </a:p>
          <a:p>
            <a:pPr algn="ctr">
              <a:lnSpc>
                <a:spcPct val="150000"/>
              </a:lnSpc>
            </a:pPr>
            <a:endParaRPr lang="en-US" dirty="0">
              <a:solidFill>
                <a:schemeClr val="tx1"/>
              </a:solidFill>
            </a:endParaRPr>
          </a:p>
        </p:txBody>
      </p:sp>
    </p:spTree>
    <p:extLst>
      <p:ext uri="{BB962C8B-B14F-4D97-AF65-F5344CB8AC3E}">
        <p14:creationId xmlns:p14="http://schemas.microsoft.com/office/powerpoint/2010/main" val="357456764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Framework for Accomplishment </a:t>
            </a:r>
            <a:r>
              <a:rPr lang="en-US" sz="2800" dirty="0" smtClean="0"/>
              <a:t>(O’Brien and Lyle 1987)</a:t>
            </a:r>
            <a:endParaRPr lang="en-US" sz="2800" dirty="0"/>
          </a:p>
        </p:txBody>
      </p:sp>
      <p:sp>
        <p:nvSpPr>
          <p:cNvPr id="3" name="Content Placeholder 2"/>
          <p:cNvSpPr>
            <a:spLocks noGrp="1"/>
          </p:cNvSpPr>
          <p:nvPr>
            <p:ph sz="half" idx="2"/>
          </p:nvPr>
        </p:nvSpPr>
        <p:spPr/>
        <p:txBody>
          <a:bodyPr>
            <a:normAutofit fontScale="92500" lnSpcReduction="10000"/>
          </a:bodyPr>
          <a:lstStyle/>
          <a:p>
            <a:pPr marL="0" indent="0">
              <a:buNone/>
            </a:pPr>
            <a:endParaRPr lang="en-US" dirty="0">
              <a:solidFill>
                <a:srgbClr val="000000"/>
              </a:solidFill>
            </a:endParaRPr>
          </a:p>
          <a:p>
            <a:r>
              <a:rPr lang="en-US" dirty="0" smtClean="0">
                <a:solidFill>
                  <a:srgbClr val="000000"/>
                </a:solidFill>
              </a:rPr>
              <a:t>Sharing </a:t>
            </a:r>
            <a:r>
              <a:rPr lang="en-US" dirty="0">
                <a:solidFill>
                  <a:srgbClr val="000000"/>
                </a:solidFill>
              </a:rPr>
              <a:t>ordinary </a:t>
            </a:r>
            <a:r>
              <a:rPr lang="en-US" dirty="0" smtClean="0">
                <a:solidFill>
                  <a:srgbClr val="000000"/>
                </a:solidFill>
              </a:rPr>
              <a:t>places</a:t>
            </a:r>
          </a:p>
          <a:p>
            <a:pPr marL="0" indent="0">
              <a:buNone/>
            </a:pPr>
            <a:endParaRPr lang="en-GB" dirty="0">
              <a:solidFill>
                <a:srgbClr val="000000"/>
              </a:solidFill>
            </a:endParaRPr>
          </a:p>
          <a:p>
            <a:r>
              <a:rPr lang="en-US" dirty="0">
                <a:solidFill>
                  <a:srgbClr val="000000"/>
                </a:solidFill>
              </a:rPr>
              <a:t>Making </a:t>
            </a:r>
            <a:r>
              <a:rPr lang="en-US" dirty="0" smtClean="0">
                <a:solidFill>
                  <a:srgbClr val="000000"/>
                </a:solidFill>
              </a:rPr>
              <a:t>decisions</a:t>
            </a:r>
          </a:p>
          <a:p>
            <a:pPr marL="0" indent="0">
              <a:buNone/>
            </a:pPr>
            <a:endParaRPr lang="en-GB" dirty="0">
              <a:solidFill>
                <a:srgbClr val="000000"/>
              </a:solidFill>
            </a:endParaRPr>
          </a:p>
          <a:p>
            <a:r>
              <a:rPr lang="en-US" dirty="0">
                <a:solidFill>
                  <a:srgbClr val="000000"/>
                </a:solidFill>
              </a:rPr>
              <a:t>Developing </a:t>
            </a:r>
            <a:r>
              <a:rPr lang="en-US" dirty="0" smtClean="0">
                <a:solidFill>
                  <a:srgbClr val="000000"/>
                </a:solidFill>
              </a:rPr>
              <a:t>abilities</a:t>
            </a:r>
          </a:p>
          <a:p>
            <a:pPr marL="0" indent="0">
              <a:buNone/>
            </a:pPr>
            <a:endParaRPr lang="en-GB" dirty="0">
              <a:solidFill>
                <a:srgbClr val="000000"/>
              </a:solidFill>
            </a:endParaRPr>
          </a:p>
          <a:p>
            <a:r>
              <a:rPr lang="en-US" dirty="0">
                <a:solidFill>
                  <a:srgbClr val="000000"/>
                </a:solidFill>
              </a:rPr>
              <a:t>Being treated with respect &amp;</a:t>
            </a:r>
            <a:r>
              <a:rPr lang="en-US" dirty="0" smtClean="0">
                <a:solidFill>
                  <a:srgbClr val="000000"/>
                </a:solidFill>
              </a:rPr>
              <a:t> </a:t>
            </a:r>
            <a:r>
              <a:rPr lang="en-US" dirty="0">
                <a:solidFill>
                  <a:srgbClr val="000000"/>
                </a:solidFill>
              </a:rPr>
              <a:t>having a valued social </a:t>
            </a:r>
            <a:r>
              <a:rPr lang="en-US" dirty="0" smtClean="0">
                <a:solidFill>
                  <a:srgbClr val="000000"/>
                </a:solidFill>
              </a:rPr>
              <a:t>role</a:t>
            </a:r>
          </a:p>
          <a:p>
            <a:pPr marL="0" indent="0">
              <a:buNone/>
            </a:pPr>
            <a:endParaRPr lang="en-GB" dirty="0">
              <a:solidFill>
                <a:srgbClr val="000000"/>
              </a:solidFill>
            </a:endParaRPr>
          </a:p>
          <a:p>
            <a:r>
              <a:rPr lang="en-US" dirty="0">
                <a:solidFill>
                  <a:srgbClr val="000000"/>
                </a:solidFill>
              </a:rPr>
              <a:t>Growing in </a:t>
            </a:r>
            <a:r>
              <a:rPr lang="en-US" dirty="0" smtClean="0">
                <a:solidFill>
                  <a:srgbClr val="000000"/>
                </a:solidFill>
              </a:rPr>
              <a:t>relationships</a:t>
            </a:r>
          </a:p>
          <a:p>
            <a:pPr marL="0" indent="0">
              <a:buNone/>
            </a:pPr>
            <a:endParaRPr lang="en-GB" dirty="0">
              <a:solidFill>
                <a:srgbClr val="000000"/>
              </a:solidFill>
            </a:endParaRPr>
          </a:p>
        </p:txBody>
      </p:sp>
      <p:sp>
        <p:nvSpPr>
          <p:cNvPr id="4" name="Content Placeholder 3"/>
          <p:cNvSpPr>
            <a:spLocks noGrp="1"/>
          </p:cNvSpPr>
          <p:nvPr>
            <p:ph sz="quarter" idx="13"/>
          </p:nvPr>
        </p:nvSpPr>
        <p:spPr/>
        <p:txBody>
          <a:bodyPr>
            <a:normAutofit/>
          </a:bodyPr>
          <a:lstStyle/>
          <a:p>
            <a:r>
              <a:rPr lang="en-GB" b="1" dirty="0">
                <a:solidFill>
                  <a:schemeClr val="tx1"/>
                </a:solidFill>
              </a:rPr>
              <a:t> </a:t>
            </a:r>
            <a:endParaRPr lang="en-GB" dirty="0">
              <a:solidFill>
                <a:schemeClr val="tx1"/>
              </a:solidFill>
            </a:endParaRPr>
          </a:p>
          <a:p>
            <a:endParaRPr lang="en-US" dirty="0"/>
          </a:p>
          <a:p>
            <a:endParaRPr lang="en-US" dirty="0"/>
          </a:p>
        </p:txBody>
      </p:sp>
      <p:pic>
        <p:nvPicPr>
          <p:cNvPr id="6" name="Picture 5" descr="hospital-be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756756"/>
            <a:ext cx="3738723" cy="4526280"/>
          </a:xfrm>
          <a:prstGeom prst="rect">
            <a:avLst/>
          </a:prstGeom>
        </p:spPr>
      </p:pic>
    </p:spTree>
    <p:extLst>
      <p:ext uri="{BB962C8B-B14F-4D97-AF65-F5344CB8AC3E}">
        <p14:creationId xmlns:p14="http://schemas.microsoft.com/office/powerpoint/2010/main" val="36547995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wo-old-ladies-on-a-sofa--001.jpg"/>
          <p:cNvPicPr>
            <a:picLocks noChangeAspect="1"/>
          </p:cNvPicPr>
          <p:nvPr/>
        </p:nvPicPr>
        <p:blipFill rotWithShape="1">
          <a:blip r:embed="rId3">
            <a:extLst>
              <a:ext uri="{28A0092B-C50C-407E-A947-70E740481C1C}">
                <a14:useLocalDpi xmlns:a14="http://schemas.microsoft.com/office/drawing/2010/main" val="0"/>
              </a:ext>
            </a:extLst>
          </a:blip>
          <a:srcRect l="707" r="509"/>
          <a:stretch/>
        </p:blipFill>
        <p:spPr>
          <a:xfrm>
            <a:off x="1179140" y="1055869"/>
            <a:ext cx="6916106" cy="4907482"/>
          </a:xfrm>
          <a:prstGeom prst="rect">
            <a:avLst/>
          </a:prstGeom>
        </p:spPr>
      </p:pic>
    </p:spTree>
    <p:extLst>
      <p:ext uri="{BB962C8B-B14F-4D97-AF65-F5344CB8AC3E}">
        <p14:creationId xmlns:p14="http://schemas.microsoft.com/office/powerpoint/2010/main" val="183523835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p:cNvSpPr>
          <p:nvPr>
            <p:ph type="body" idx="1"/>
          </p:nvPr>
        </p:nvSpPr>
        <p:spPr bwMode="auto">
          <a:xfrm>
            <a:off x="457200" y="1600200"/>
            <a:ext cx="8229600" cy="5256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45718" tIns="45718" rIns="45718" bIns="45718" numCol="1" anchor="t" anchorCtr="0" compatLnSpc="1">
            <a:prstTxWarp prst="textNoShape">
              <a:avLst/>
            </a:prstTxWarp>
          </a:bodyPr>
          <a:lstStyle/>
          <a:p>
            <a:pPr defTabSz="914400">
              <a:spcBef>
                <a:spcPts val="400"/>
              </a:spcBef>
            </a:pPr>
            <a:endParaRPr lang="en-US" sz="2700" dirty="0">
              <a:latin typeface="Euphemia UCAS" charset="0"/>
              <a:cs typeface="Euphemia UCAS" charset="0"/>
              <a:sym typeface="Euphemia UCAS" charset="0"/>
            </a:endParaRPr>
          </a:p>
          <a:p>
            <a:pPr defTabSz="914400">
              <a:spcBef>
                <a:spcPts val="400"/>
              </a:spcBef>
            </a:pPr>
            <a:endParaRPr lang="en-US" sz="2700" dirty="0">
              <a:latin typeface="Euphemia UCAS" charset="0"/>
              <a:cs typeface="Euphemia UCAS" charset="0"/>
              <a:sym typeface="Euphemia UCAS" charset="0"/>
            </a:endParaRPr>
          </a:p>
          <a:p>
            <a:pPr defTabSz="914400">
              <a:spcBef>
                <a:spcPts val="400"/>
              </a:spcBef>
            </a:pPr>
            <a:endParaRPr lang="en-US" sz="2700" dirty="0">
              <a:latin typeface="Euphemia UCAS" charset="0"/>
              <a:cs typeface="Euphemia UCAS" charset="0"/>
              <a:sym typeface="Euphemia UCAS" charset="0"/>
            </a:endParaRPr>
          </a:p>
          <a:p>
            <a:pPr defTabSz="914400">
              <a:spcBef>
                <a:spcPts val="400"/>
              </a:spcBef>
            </a:pPr>
            <a:r>
              <a:rPr lang="en-US" sz="3400" b="1" dirty="0">
                <a:latin typeface="Euphemia UCAS" charset="0"/>
                <a:cs typeface="Euphemia UCAS" charset="0"/>
                <a:sym typeface="Euphemia UCAS" charset="0"/>
              </a:rPr>
              <a:t>	</a:t>
            </a:r>
            <a:r>
              <a:rPr lang="en-US" sz="3400" dirty="0">
                <a:solidFill>
                  <a:srgbClr val="008F00"/>
                </a:solidFill>
                <a:latin typeface="Arial Bold" charset="0"/>
                <a:cs typeface="Arial Bold" charset="0"/>
                <a:sym typeface="Arial Bold" charset="0"/>
              </a:rPr>
              <a:t>D = NI + H + P + B + SP</a:t>
            </a:r>
            <a:endParaRPr lang="en-US" dirty="0"/>
          </a:p>
        </p:txBody>
      </p:sp>
      <p:sp>
        <p:nvSpPr>
          <p:cNvPr id="27650" name="AutoShape 2"/>
          <p:cNvSpPr>
            <a:spLocks/>
          </p:cNvSpPr>
          <p:nvPr/>
        </p:nvSpPr>
        <p:spPr bwMode="auto">
          <a:xfrm>
            <a:off x="1789113" y="3676650"/>
            <a:ext cx="631825" cy="522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600" y="21599"/>
                </a:lnTo>
                <a:lnTo>
                  <a:pt x="0" y="21599"/>
                </a:lnTo>
                <a:close/>
              </a:path>
            </a:pathLst>
          </a:custGeom>
          <a:solidFill>
            <a:srgbClr val="FFFFFF"/>
          </a:solidFill>
          <a:ln w="25400" cap="flat" cmpd="sng">
            <a:solidFill>
              <a:srgbClr val="2DA2BF"/>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8" tIns="45718" rIns="45718" bIns="45718"/>
          <a:lstStyle/>
          <a:p>
            <a:endParaRPr lang="en-US" dirty="0">
              <a:latin typeface="Euphemia UCAS" charset="0"/>
              <a:cs typeface="Euphemia UCAS" charset="0"/>
              <a:sym typeface="Euphemia UCAS" charset="0"/>
            </a:endParaRPr>
          </a:p>
        </p:txBody>
      </p:sp>
    </p:spTree>
    <p:extLst>
      <p:ext uri="{BB962C8B-B14F-4D97-AF65-F5344CB8AC3E}">
        <p14:creationId xmlns:p14="http://schemas.microsoft.com/office/powerpoint/2010/main" val="308699920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p:cNvSpPr>
          <p:nvPr>
            <p:ph type="body" idx="1"/>
          </p:nvPr>
        </p:nvSpPr>
        <p:spPr bwMode="auto">
          <a:xfrm>
            <a:off x="457200" y="1600200"/>
            <a:ext cx="8229600" cy="5256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45718" tIns="45718" rIns="45718" bIns="45718" numCol="1" anchor="t" anchorCtr="0" compatLnSpc="1">
            <a:prstTxWarp prst="textNoShape">
              <a:avLst/>
            </a:prstTxWarp>
          </a:bodyPr>
          <a:lstStyle/>
          <a:p>
            <a:pPr defTabSz="914400">
              <a:spcBef>
                <a:spcPts val="400"/>
              </a:spcBef>
            </a:pPr>
            <a:endParaRPr lang="en-US" sz="2700" dirty="0">
              <a:latin typeface="Euphemia UCAS" charset="0"/>
              <a:cs typeface="Euphemia UCAS" charset="0"/>
              <a:sym typeface="Euphemia UCAS" charset="0"/>
            </a:endParaRPr>
          </a:p>
          <a:p>
            <a:pPr defTabSz="914400">
              <a:spcBef>
                <a:spcPts val="400"/>
              </a:spcBef>
            </a:pPr>
            <a:endParaRPr lang="en-US" sz="2700" dirty="0">
              <a:latin typeface="Euphemia UCAS" charset="0"/>
              <a:cs typeface="Euphemia UCAS" charset="0"/>
              <a:sym typeface="Euphemia UCAS" charset="0"/>
            </a:endParaRPr>
          </a:p>
          <a:p>
            <a:pPr defTabSz="914400">
              <a:spcBef>
                <a:spcPts val="400"/>
              </a:spcBef>
            </a:pPr>
            <a:endParaRPr lang="en-US" sz="2700" dirty="0">
              <a:latin typeface="Euphemia UCAS" charset="0"/>
              <a:cs typeface="Euphemia UCAS" charset="0"/>
              <a:sym typeface="Euphemia UCAS" charset="0"/>
            </a:endParaRPr>
          </a:p>
          <a:p>
            <a:pPr defTabSz="914400">
              <a:spcBef>
                <a:spcPts val="400"/>
              </a:spcBef>
            </a:pPr>
            <a:r>
              <a:rPr lang="en-US" sz="3400" b="1" dirty="0">
                <a:latin typeface="Euphemia UCAS" charset="0"/>
                <a:cs typeface="Euphemia UCAS" charset="0"/>
                <a:sym typeface="Euphemia UCAS" charset="0"/>
              </a:rPr>
              <a:t>	</a:t>
            </a:r>
            <a:r>
              <a:rPr lang="en-US" sz="3400" dirty="0">
                <a:solidFill>
                  <a:srgbClr val="DA1F28"/>
                </a:solidFill>
                <a:latin typeface="Arial Bold" charset="0"/>
                <a:cs typeface="Arial Bold" charset="0"/>
                <a:sym typeface="Arial Bold" charset="0"/>
              </a:rPr>
              <a:t>D</a:t>
            </a:r>
            <a:r>
              <a:rPr lang="en-US" sz="3400" dirty="0">
                <a:latin typeface="Arial Bold" charset="0"/>
                <a:cs typeface="Arial Bold" charset="0"/>
                <a:sym typeface="Arial Bold" charset="0"/>
              </a:rPr>
              <a:t> = NI + H + P + B + SP</a:t>
            </a:r>
            <a:endParaRPr lang="en-US" dirty="0"/>
          </a:p>
        </p:txBody>
      </p:sp>
      <p:sp>
        <p:nvSpPr>
          <p:cNvPr id="28674" name="AutoShape 2"/>
          <p:cNvSpPr>
            <a:spLocks/>
          </p:cNvSpPr>
          <p:nvPr/>
        </p:nvSpPr>
        <p:spPr bwMode="auto">
          <a:xfrm>
            <a:off x="1789113" y="3676650"/>
            <a:ext cx="631825" cy="522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600" y="21599"/>
                </a:lnTo>
                <a:lnTo>
                  <a:pt x="0" y="21599"/>
                </a:lnTo>
                <a:close/>
              </a:path>
            </a:pathLst>
          </a:custGeom>
          <a:solidFill>
            <a:srgbClr val="FFFFFF"/>
          </a:solidFill>
          <a:ln w="25400" cap="flat" cmpd="sng">
            <a:solidFill>
              <a:srgbClr val="2DA2BF"/>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8" tIns="45718" rIns="45718" bIns="45718"/>
          <a:lstStyle/>
          <a:p>
            <a:endParaRPr lang="en-US" dirty="0">
              <a:latin typeface="Euphemia UCAS" charset="0"/>
              <a:cs typeface="Euphemia UCAS" charset="0"/>
              <a:sym typeface="Euphemia UCAS" charset="0"/>
            </a:endParaRPr>
          </a:p>
        </p:txBody>
      </p:sp>
      <p:sp>
        <p:nvSpPr>
          <p:cNvPr id="28675" name="Line 3"/>
          <p:cNvSpPr>
            <a:spLocks noChangeShapeType="1"/>
          </p:cNvSpPr>
          <p:nvPr/>
        </p:nvSpPr>
        <p:spPr bwMode="auto">
          <a:xfrm flipV="1">
            <a:off x="1519238" y="1624013"/>
            <a:ext cx="0" cy="1385887"/>
          </a:xfrm>
          <a:prstGeom prst="line">
            <a:avLst/>
          </a:prstGeom>
          <a:noFill/>
          <a:ln w="25400" cap="flat" cmpd="sng">
            <a:solidFill>
              <a:srgbClr val="DA1F28"/>
            </a:solidFill>
            <a:prstDash val="solid"/>
            <a:round/>
            <a:headEnd/>
            <a:tailEnd type="triangle" w="med" len="med"/>
          </a:ln>
          <a:effectLst>
            <a:outerShdw blurRad="63500" dist="20000" dir="5400000" algn="ctr" rotWithShape="0">
              <a:srgbClr val="000000">
                <a:alpha val="37999"/>
              </a:srgbClr>
            </a:outerShdw>
          </a:effectLst>
          <a:extLst>
            <a:ext uri="{909E8E84-426E-40dd-AFC4-6F175D3DCCD1}">
              <a14:hiddenFill xmlns:a14="http://schemas.microsoft.com/office/drawing/2010/main">
                <a:noFill/>
              </a14:hiddenFill>
            </a:ext>
          </a:extLst>
        </p:spPr>
        <p:txBody>
          <a:bodyPr lIns="0" tIns="0" rIns="0" bIns="0"/>
          <a:lstStyle/>
          <a:p>
            <a:pPr defTabSz="457200"/>
            <a:endParaRPr lang="en-US" sz="1200" dirty="0"/>
          </a:p>
        </p:txBody>
      </p:sp>
    </p:spTree>
    <p:extLst>
      <p:ext uri="{BB962C8B-B14F-4D97-AF65-F5344CB8AC3E}">
        <p14:creationId xmlns:p14="http://schemas.microsoft.com/office/powerpoint/2010/main" val="270087112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p:cNvSpPr>
          <p:nvPr>
            <p:ph type="body" idx="1"/>
          </p:nvPr>
        </p:nvSpPr>
        <p:spPr bwMode="auto">
          <a:xfrm>
            <a:off x="457200" y="1600200"/>
            <a:ext cx="8229600" cy="5256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45718" tIns="45718" rIns="45718" bIns="45718" numCol="1" anchor="t" anchorCtr="0" compatLnSpc="1">
            <a:prstTxWarp prst="textNoShape">
              <a:avLst/>
            </a:prstTxWarp>
          </a:bodyPr>
          <a:lstStyle/>
          <a:p>
            <a:pPr defTabSz="914400">
              <a:spcBef>
                <a:spcPts val="400"/>
              </a:spcBef>
            </a:pPr>
            <a:endParaRPr lang="en-US" sz="2700" dirty="0">
              <a:latin typeface="Euphemia UCAS" charset="0"/>
              <a:cs typeface="Euphemia UCAS" charset="0"/>
              <a:sym typeface="Euphemia UCAS" charset="0"/>
            </a:endParaRPr>
          </a:p>
          <a:p>
            <a:pPr defTabSz="914400">
              <a:spcBef>
                <a:spcPts val="400"/>
              </a:spcBef>
            </a:pPr>
            <a:endParaRPr lang="en-US" sz="2700" dirty="0">
              <a:latin typeface="Euphemia UCAS" charset="0"/>
              <a:cs typeface="Euphemia UCAS" charset="0"/>
              <a:sym typeface="Euphemia UCAS" charset="0"/>
            </a:endParaRPr>
          </a:p>
          <a:p>
            <a:pPr defTabSz="914400">
              <a:spcBef>
                <a:spcPts val="400"/>
              </a:spcBef>
            </a:pPr>
            <a:endParaRPr lang="en-US" sz="2700" dirty="0">
              <a:latin typeface="Euphemia UCAS" charset="0"/>
              <a:cs typeface="Euphemia UCAS" charset="0"/>
              <a:sym typeface="Euphemia UCAS" charset="0"/>
            </a:endParaRPr>
          </a:p>
          <a:p>
            <a:pPr defTabSz="914400">
              <a:spcBef>
                <a:spcPts val="400"/>
              </a:spcBef>
            </a:pPr>
            <a:r>
              <a:rPr lang="en-US" sz="3400" b="1" dirty="0">
                <a:latin typeface="Euphemia UCAS" charset="0"/>
                <a:cs typeface="Euphemia UCAS" charset="0"/>
                <a:sym typeface="Euphemia UCAS" charset="0"/>
              </a:rPr>
              <a:t>	</a:t>
            </a:r>
            <a:r>
              <a:rPr lang="en-US" sz="3400" dirty="0">
                <a:solidFill>
                  <a:srgbClr val="DA1F28"/>
                </a:solidFill>
                <a:latin typeface="Arial Bold" charset="0"/>
                <a:cs typeface="Arial Bold" charset="0"/>
                <a:sym typeface="Arial Bold" charset="0"/>
              </a:rPr>
              <a:t>D</a:t>
            </a:r>
            <a:r>
              <a:rPr lang="en-US" sz="3400" dirty="0">
                <a:latin typeface="Arial Bold" charset="0"/>
                <a:cs typeface="Arial Bold" charset="0"/>
                <a:sym typeface="Arial Bold" charset="0"/>
              </a:rPr>
              <a:t> = NI + </a:t>
            </a:r>
            <a:r>
              <a:rPr lang="en-US" sz="3400" dirty="0">
                <a:solidFill>
                  <a:srgbClr val="DA1F28"/>
                </a:solidFill>
                <a:latin typeface="Arial Bold" charset="0"/>
                <a:cs typeface="Arial Bold" charset="0"/>
                <a:sym typeface="Arial Bold" charset="0"/>
              </a:rPr>
              <a:t>H</a:t>
            </a:r>
            <a:r>
              <a:rPr lang="en-US" sz="3400" dirty="0">
                <a:latin typeface="Arial Bold" charset="0"/>
                <a:cs typeface="Arial Bold" charset="0"/>
                <a:sym typeface="Arial Bold" charset="0"/>
              </a:rPr>
              <a:t> + P + B + </a:t>
            </a:r>
            <a:r>
              <a:rPr lang="en-US" sz="3400" dirty="0">
                <a:solidFill>
                  <a:srgbClr val="DA1F28"/>
                </a:solidFill>
                <a:latin typeface="Arial Bold" charset="0"/>
                <a:cs typeface="Arial Bold" charset="0"/>
                <a:sym typeface="Arial Bold" charset="0"/>
              </a:rPr>
              <a:t>SP</a:t>
            </a:r>
            <a:endParaRPr lang="en-US" dirty="0"/>
          </a:p>
        </p:txBody>
      </p:sp>
      <p:sp>
        <p:nvSpPr>
          <p:cNvPr id="29698" name="AutoShape 2"/>
          <p:cNvSpPr>
            <a:spLocks/>
          </p:cNvSpPr>
          <p:nvPr/>
        </p:nvSpPr>
        <p:spPr bwMode="auto">
          <a:xfrm>
            <a:off x="1789113" y="3676650"/>
            <a:ext cx="631825" cy="522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600" y="21599"/>
                </a:lnTo>
                <a:lnTo>
                  <a:pt x="0" y="21599"/>
                </a:lnTo>
                <a:close/>
              </a:path>
            </a:pathLst>
          </a:custGeom>
          <a:solidFill>
            <a:srgbClr val="FFFFFF"/>
          </a:solidFill>
          <a:ln w="25400" cap="flat" cmpd="sng">
            <a:solidFill>
              <a:srgbClr val="2DA2BF"/>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8" tIns="45718" rIns="45718" bIns="45718"/>
          <a:lstStyle/>
          <a:p>
            <a:endParaRPr lang="en-US" dirty="0">
              <a:latin typeface="Euphemia UCAS" charset="0"/>
              <a:cs typeface="Euphemia UCAS" charset="0"/>
              <a:sym typeface="Euphemia UCAS" charset="0"/>
            </a:endParaRPr>
          </a:p>
        </p:txBody>
      </p:sp>
      <p:sp>
        <p:nvSpPr>
          <p:cNvPr id="29699" name="Line 3"/>
          <p:cNvSpPr>
            <a:spLocks noChangeShapeType="1"/>
          </p:cNvSpPr>
          <p:nvPr/>
        </p:nvSpPr>
        <p:spPr bwMode="auto">
          <a:xfrm flipV="1">
            <a:off x="1519238" y="1624013"/>
            <a:ext cx="0" cy="1385887"/>
          </a:xfrm>
          <a:prstGeom prst="line">
            <a:avLst/>
          </a:prstGeom>
          <a:noFill/>
          <a:ln w="25400" cap="flat" cmpd="sng">
            <a:solidFill>
              <a:srgbClr val="DA1F28"/>
            </a:solidFill>
            <a:prstDash val="solid"/>
            <a:round/>
            <a:headEnd/>
            <a:tailEnd type="triangle" w="med" len="med"/>
          </a:ln>
          <a:effectLst>
            <a:outerShdw blurRad="63500" dist="20000" dir="5400000" algn="ctr" rotWithShape="0">
              <a:srgbClr val="000000">
                <a:alpha val="37999"/>
              </a:srgbClr>
            </a:outerShdw>
          </a:effectLst>
          <a:extLst>
            <a:ext uri="{909E8E84-426E-40dd-AFC4-6F175D3DCCD1}">
              <a14:hiddenFill xmlns:a14="http://schemas.microsoft.com/office/drawing/2010/main">
                <a:noFill/>
              </a14:hiddenFill>
            </a:ext>
          </a:extLst>
        </p:spPr>
        <p:txBody>
          <a:bodyPr lIns="0" tIns="0" rIns="0" bIns="0"/>
          <a:lstStyle/>
          <a:p>
            <a:pPr defTabSz="457200"/>
            <a:endParaRPr lang="en-US" sz="1200" dirty="0"/>
          </a:p>
        </p:txBody>
      </p:sp>
      <p:sp>
        <p:nvSpPr>
          <p:cNvPr id="29700" name="Line 4"/>
          <p:cNvSpPr>
            <a:spLocks noChangeShapeType="1"/>
          </p:cNvSpPr>
          <p:nvPr/>
        </p:nvSpPr>
        <p:spPr bwMode="auto">
          <a:xfrm>
            <a:off x="5795963" y="3644900"/>
            <a:ext cx="0" cy="1552575"/>
          </a:xfrm>
          <a:prstGeom prst="line">
            <a:avLst/>
          </a:prstGeom>
          <a:noFill/>
          <a:ln w="25400" cap="flat" cmpd="sng">
            <a:solidFill>
              <a:srgbClr val="DA1F28"/>
            </a:solidFill>
            <a:prstDash val="solid"/>
            <a:round/>
            <a:headEnd/>
            <a:tailEnd type="triangle" w="med" len="med"/>
          </a:ln>
          <a:effectLst>
            <a:outerShdw blurRad="63500" dist="20000" dir="5400000" algn="ctr" rotWithShape="0">
              <a:srgbClr val="000000">
                <a:alpha val="37999"/>
              </a:srgbClr>
            </a:outerShdw>
          </a:effectLst>
          <a:extLst>
            <a:ext uri="{909E8E84-426E-40dd-AFC4-6F175D3DCCD1}">
              <a14:hiddenFill xmlns:a14="http://schemas.microsoft.com/office/drawing/2010/main">
                <a:noFill/>
              </a14:hiddenFill>
            </a:ext>
          </a:extLst>
        </p:spPr>
        <p:txBody>
          <a:bodyPr lIns="0" tIns="0" rIns="0" bIns="0"/>
          <a:lstStyle/>
          <a:p>
            <a:pPr defTabSz="457200"/>
            <a:endParaRPr lang="en-US" sz="1200" dirty="0"/>
          </a:p>
        </p:txBody>
      </p:sp>
      <p:sp>
        <p:nvSpPr>
          <p:cNvPr id="29701" name="Line 5"/>
          <p:cNvSpPr>
            <a:spLocks noChangeShapeType="1"/>
          </p:cNvSpPr>
          <p:nvPr/>
        </p:nvSpPr>
        <p:spPr bwMode="auto">
          <a:xfrm>
            <a:off x="3348038" y="3644900"/>
            <a:ext cx="0" cy="1552575"/>
          </a:xfrm>
          <a:prstGeom prst="line">
            <a:avLst/>
          </a:prstGeom>
          <a:noFill/>
          <a:ln w="25400" cap="flat" cmpd="sng">
            <a:solidFill>
              <a:srgbClr val="DA1F28"/>
            </a:solidFill>
            <a:prstDash val="solid"/>
            <a:round/>
            <a:headEnd/>
            <a:tailEnd type="triangle" w="med" len="med"/>
          </a:ln>
          <a:effectLst>
            <a:outerShdw blurRad="63500" dist="20000" dir="5400000" algn="ctr" rotWithShape="0">
              <a:srgbClr val="000000">
                <a:alpha val="37999"/>
              </a:srgbClr>
            </a:outerShdw>
          </a:effectLst>
          <a:extLst>
            <a:ext uri="{909E8E84-426E-40dd-AFC4-6F175D3DCCD1}">
              <a14:hiddenFill xmlns:a14="http://schemas.microsoft.com/office/drawing/2010/main">
                <a:noFill/>
              </a14:hiddenFill>
            </a:ext>
          </a:extLst>
        </p:spPr>
        <p:txBody>
          <a:bodyPr lIns="0" tIns="0" rIns="0" bIns="0"/>
          <a:lstStyle/>
          <a:p>
            <a:pPr defTabSz="457200"/>
            <a:endParaRPr lang="en-US" sz="1200" dirty="0"/>
          </a:p>
        </p:txBody>
      </p:sp>
    </p:spTree>
    <p:extLst>
      <p:ext uri="{BB962C8B-B14F-4D97-AF65-F5344CB8AC3E}">
        <p14:creationId xmlns:p14="http://schemas.microsoft.com/office/powerpoint/2010/main" val="172667468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p:cNvSpPr>
          <p:nvPr>
            <p:ph type="body" idx="1"/>
          </p:nvPr>
        </p:nvSpPr>
        <p:spPr bwMode="auto">
          <a:xfrm>
            <a:off x="457200" y="1600200"/>
            <a:ext cx="8229600" cy="5256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45718" tIns="45718" rIns="45718" bIns="45718" numCol="1" anchor="t" anchorCtr="0" compatLnSpc="1">
            <a:prstTxWarp prst="textNoShape">
              <a:avLst/>
            </a:prstTxWarp>
          </a:bodyPr>
          <a:lstStyle/>
          <a:p>
            <a:pPr defTabSz="914400">
              <a:spcBef>
                <a:spcPts val="400"/>
              </a:spcBef>
            </a:pPr>
            <a:endParaRPr lang="en-US" sz="2700" dirty="0">
              <a:solidFill>
                <a:srgbClr val="00AF00"/>
              </a:solidFill>
              <a:latin typeface="Euphemia UCAS" charset="0"/>
              <a:cs typeface="Euphemia UCAS" charset="0"/>
              <a:sym typeface="Euphemia UCAS" charset="0"/>
            </a:endParaRPr>
          </a:p>
          <a:p>
            <a:pPr defTabSz="914400">
              <a:spcBef>
                <a:spcPts val="400"/>
              </a:spcBef>
            </a:pPr>
            <a:endParaRPr lang="en-US" sz="2700" dirty="0">
              <a:solidFill>
                <a:srgbClr val="00AF00"/>
              </a:solidFill>
              <a:latin typeface="Euphemia UCAS" charset="0"/>
              <a:cs typeface="Euphemia UCAS" charset="0"/>
              <a:sym typeface="Euphemia UCAS" charset="0"/>
            </a:endParaRPr>
          </a:p>
          <a:p>
            <a:pPr defTabSz="914400">
              <a:spcBef>
                <a:spcPts val="400"/>
              </a:spcBef>
            </a:pPr>
            <a:endParaRPr lang="en-US" sz="2700" dirty="0">
              <a:solidFill>
                <a:srgbClr val="00AF00"/>
              </a:solidFill>
              <a:latin typeface="Euphemia UCAS" charset="0"/>
              <a:cs typeface="Euphemia UCAS" charset="0"/>
              <a:sym typeface="Euphemia UCAS" charset="0"/>
            </a:endParaRPr>
          </a:p>
          <a:p>
            <a:pPr defTabSz="914400">
              <a:spcBef>
                <a:spcPts val="400"/>
              </a:spcBef>
            </a:pPr>
            <a:r>
              <a:rPr lang="en-US" sz="3400" b="1" dirty="0">
                <a:solidFill>
                  <a:srgbClr val="00AF00"/>
                </a:solidFill>
                <a:latin typeface="Euphemia UCAS" charset="0"/>
                <a:cs typeface="Euphemia UCAS" charset="0"/>
                <a:sym typeface="Euphemia UCAS" charset="0"/>
              </a:rPr>
              <a:t>	</a:t>
            </a:r>
            <a:r>
              <a:rPr lang="en-US" sz="3400" dirty="0">
                <a:latin typeface="Arial Bold" charset="0"/>
                <a:cs typeface="Arial Bold" charset="0"/>
                <a:sym typeface="Arial Bold" charset="0"/>
              </a:rPr>
              <a:t>D = NI + </a:t>
            </a:r>
            <a:r>
              <a:rPr lang="en-US" sz="3400" dirty="0">
                <a:solidFill>
                  <a:srgbClr val="008F00"/>
                </a:solidFill>
                <a:latin typeface="Arial Bold" charset="0"/>
                <a:cs typeface="Arial Bold" charset="0"/>
                <a:sym typeface="Arial Bold" charset="0"/>
              </a:rPr>
              <a:t>H</a:t>
            </a:r>
            <a:r>
              <a:rPr lang="en-US" sz="3400" dirty="0">
                <a:latin typeface="Arial Bold" charset="0"/>
                <a:cs typeface="Arial Bold" charset="0"/>
                <a:sym typeface="Arial Bold" charset="0"/>
              </a:rPr>
              <a:t> + P + B + </a:t>
            </a:r>
            <a:r>
              <a:rPr lang="en-US" sz="3400" dirty="0">
                <a:solidFill>
                  <a:srgbClr val="008F00"/>
                </a:solidFill>
                <a:latin typeface="Arial Bold" charset="0"/>
                <a:cs typeface="Arial Bold" charset="0"/>
                <a:sym typeface="Arial Bold" charset="0"/>
              </a:rPr>
              <a:t>SP</a:t>
            </a:r>
            <a:endParaRPr lang="en-US" dirty="0"/>
          </a:p>
        </p:txBody>
      </p:sp>
      <p:sp>
        <p:nvSpPr>
          <p:cNvPr id="30722" name="AutoShape 2"/>
          <p:cNvSpPr>
            <a:spLocks/>
          </p:cNvSpPr>
          <p:nvPr/>
        </p:nvSpPr>
        <p:spPr bwMode="auto">
          <a:xfrm>
            <a:off x="1789113" y="3676650"/>
            <a:ext cx="631825" cy="522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600" y="21599"/>
                </a:lnTo>
                <a:lnTo>
                  <a:pt x="0" y="21599"/>
                </a:lnTo>
                <a:close/>
              </a:path>
            </a:pathLst>
          </a:custGeom>
          <a:solidFill>
            <a:srgbClr val="FFFFFF"/>
          </a:solidFill>
          <a:ln w="25400" cap="flat" cmpd="sng">
            <a:solidFill>
              <a:srgbClr val="2DA2BF"/>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8" tIns="45718" rIns="45718" bIns="45718"/>
          <a:lstStyle/>
          <a:p>
            <a:endParaRPr lang="en-US" dirty="0">
              <a:latin typeface="Euphemia UCAS" charset="0"/>
              <a:cs typeface="Euphemia UCAS" charset="0"/>
              <a:sym typeface="Euphemia UCAS" charset="0"/>
            </a:endParaRPr>
          </a:p>
        </p:txBody>
      </p:sp>
      <p:sp>
        <p:nvSpPr>
          <p:cNvPr id="30723" name="Line 3"/>
          <p:cNvSpPr>
            <a:spLocks noChangeShapeType="1"/>
          </p:cNvSpPr>
          <p:nvPr/>
        </p:nvSpPr>
        <p:spPr bwMode="auto">
          <a:xfrm flipV="1">
            <a:off x="1519238" y="1624013"/>
            <a:ext cx="0" cy="1385887"/>
          </a:xfrm>
          <a:prstGeom prst="line">
            <a:avLst/>
          </a:prstGeom>
          <a:noFill/>
          <a:ln w="25400" cap="flat" cmpd="sng">
            <a:solidFill>
              <a:srgbClr val="DA1F28"/>
            </a:solidFill>
            <a:prstDash val="solid"/>
            <a:round/>
            <a:headEnd/>
            <a:tailEnd type="triangle" w="med" len="med"/>
          </a:ln>
          <a:effectLst>
            <a:outerShdw blurRad="63500" dist="20000" dir="5400000" algn="ctr" rotWithShape="0">
              <a:srgbClr val="000000">
                <a:alpha val="37999"/>
              </a:srgbClr>
            </a:outerShdw>
          </a:effectLst>
          <a:extLst>
            <a:ext uri="{909E8E84-426E-40dd-AFC4-6F175D3DCCD1}">
              <a14:hiddenFill xmlns:a14="http://schemas.microsoft.com/office/drawing/2010/main">
                <a:noFill/>
              </a14:hiddenFill>
            </a:ext>
          </a:extLst>
        </p:spPr>
        <p:txBody>
          <a:bodyPr lIns="0" tIns="0" rIns="0" bIns="0"/>
          <a:lstStyle/>
          <a:p>
            <a:pPr defTabSz="457200"/>
            <a:endParaRPr lang="en-US" sz="1200" dirty="0"/>
          </a:p>
        </p:txBody>
      </p:sp>
      <p:sp>
        <p:nvSpPr>
          <p:cNvPr id="30724" name="Line 4"/>
          <p:cNvSpPr>
            <a:spLocks noChangeShapeType="1"/>
          </p:cNvSpPr>
          <p:nvPr/>
        </p:nvSpPr>
        <p:spPr bwMode="auto">
          <a:xfrm>
            <a:off x="5795963" y="3644900"/>
            <a:ext cx="0" cy="1552575"/>
          </a:xfrm>
          <a:prstGeom prst="line">
            <a:avLst/>
          </a:prstGeom>
          <a:noFill/>
          <a:ln w="25400" cap="flat" cmpd="sng">
            <a:solidFill>
              <a:srgbClr val="DA1F28"/>
            </a:solidFill>
            <a:prstDash val="solid"/>
            <a:round/>
            <a:headEnd/>
            <a:tailEnd type="triangle" w="med" len="med"/>
          </a:ln>
          <a:effectLst>
            <a:outerShdw blurRad="63500" dist="20000" dir="5400000" algn="ctr" rotWithShape="0">
              <a:srgbClr val="000000">
                <a:alpha val="37999"/>
              </a:srgbClr>
            </a:outerShdw>
          </a:effectLst>
          <a:extLst>
            <a:ext uri="{909E8E84-426E-40dd-AFC4-6F175D3DCCD1}">
              <a14:hiddenFill xmlns:a14="http://schemas.microsoft.com/office/drawing/2010/main">
                <a:noFill/>
              </a14:hiddenFill>
            </a:ext>
          </a:extLst>
        </p:spPr>
        <p:txBody>
          <a:bodyPr lIns="0" tIns="0" rIns="0" bIns="0"/>
          <a:lstStyle/>
          <a:p>
            <a:pPr defTabSz="457200"/>
            <a:endParaRPr lang="en-US" sz="1200" dirty="0"/>
          </a:p>
        </p:txBody>
      </p:sp>
      <p:sp>
        <p:nvSpPr>
          <p:cNvPr id="30725" name="Line 5"/>
          <p:cNvSpPr>
            <a:spLocks noChangeShapeType="1"/>
          </p:cNvSpPr>
          <p:nvPr/>
        </p:nvSpPr>
        <p:spPr bwMode="auto">
          <a:xfrm>
            <a:off x="3276600" y="3644900"/>
            <a:ext cx="0" cy="1552575"/>
          </a:xfrm>
          <a:prstGeom prst="line">
            <a:avLst/>
          </a:prstGeom>
          <a:noFill/>
          <a:ln w="25400" cap="flat" cmpd="sng">
            <a:solidFill>
              <a:srgbClr val="DA1F28"/>
            </a:solidFill>
            <a:prstDash val="solid"/>
            <a:round/>
            <a:headEnd/>
            <a:tailEnd type="triangle" w="med" len="med"/>
          </a:ln>
          <a:effectLst>
            <a:outerShdw blurRad="63500" dist="20000" dir="5400000" algn="ctr" rotWithShape="0">
              <a:srgbClr val="000000">
                <a:alpha val="37999"/>
              </a:srgbClr>
            </a:outerShdw>
          </a:effectLst>
          <a:extLst>
            <a:ext uri="{909E8E84-426E-40dd-AFC4-6F175D3DCCD1}">
              <a14:hiddenFill xmlns:a14="http://schemas.microsoft.com/office/drawing/2010/main">
                <a:noFill/>
              </a14:hiddenFill>
            </a:ext>
          </a:extLst>
        </p:spPr>
        <p:txBody>
          <a:bodyPr lIns="0" tIns="0" rIns="0" bIns="0"/>
          <a:lstStyle/>
          <a:p>
            <a:pPr defTabSz="457200"/>
            <a:endParaRPr lang="en-US" sz="1200" dirty="0"/>
          </a:p>
        </p:txBody>
      </p:sp>
      <p:sp>
        <p:nvSpPr>
          <p:cNvPr id="30726" name="AutoShape 6"/>
          <p:cNvSpPr>
            <a:spLocks/>
          </p:cNvSpPr>
          <p:nvPr/>
        </p:nvSpPr>
        <p:spPr bwMode="auto">
          <a:xfrm rot="16200000">
            <a:off x="2772569" y="4577557"/>
            <a:ext cx="1576387" cy="0"/>
          </a:xfrm>
          <a:custGeom>
            <a:avLst/>
            <a:gdLst>
              <a:gd name="T0" fmla="*/ 10800 w 21600"/>
              <a:gd name="T1" fmla="*/ 10800 w 21600"/>
              <a:gd name="T2" fmla="*/ 10800 w 21600"/>
              <a:gd name="T3" fmla="*/ 10800 w 21600"/>
            </a:gdLst>
            <a:ahLst/>
            <a:cxnLst>
              <a:cxn ang="0">
                <a:pos x="T0" y="0"/>
              </a:cxn>
              <a:cxn ang="0">
                <a:pos x="T1" y="0"/>
              </a:cxn>
              <a:cxn ang="0">
                <a:pos x="T2" y="0"/>
              </a:cxn>
              <a:cxn ang="0">
                <a:pos x="T3" y="0"/>
              </a:cxn>
            </a:cxnLst>
            <a:rect l="0" t="0" r="r" b="b"/>
            <a:pathLst>
              <a:path w="21600">
                <a:moveTo>
                  <a:pt x="0" y="0"/>
                </a:moveTo>
                <a:cubicBezTo>
                  <a:pt x="3598" y="0"/>
                  <a:pt x="7198" y="0"/>
                  <a:pt x="10800" y="0"/>
                </a:cubicBezTo>
                <a:cubicBezTo>
                  <a:pt x="14400" y="0"/>
                  <a:pt x="18000" y="0"/>
                  <a:pt x="21600" y="0"/>
                </a:cubicBezTo>
              </a:path>
            </a:pathLst>
          </a:custGeom>
          <a:noFill/>
          <a:ln w="25400" cap="flat" cmpd="sng">
            <a:solidFill>
              <a:srgbClr val="039514"/>
            </a:solidFill>
            <a:prstDash val="solid"/>
            <a:round/>
            <a:headEnd/>
            <a:tailEnd type="triangle" w="med" len="med"/>
          </a:ln>
          <a:effectLst>
            <a:outerShdw blurRad="63500" dist="20000" dir="5400000" algn="ctr"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lIns="0" tIns="0" rIns="0" bIns="0"/>
          <a:lstStyle/>
          <a:p>
            <a:endParaRPr lang="en-US" dirty="0">
              <a:latin typeface="Euphemia UCAS" charset="0"/>
              <a:cs typeface="Euphemia UCAS" charset="0"/>
              <a:sym typeface="Euphemia UCAS" charset="0"/>
            </a:endParaRPr>
          </a:p>
        </p:txBody>
      </p:sp>
      <p:sp>
        <p:nvSpPr>
          <p:cNvPr id="30727" name="AutoShape 7"/>
          <p:cNvSpPr>
            <a:spLocks/>
          </p:cNvSpPr>
          <p:nvPr/>
        </p:nvSpPr>
        <p:spPr bwMode="auto">
          <a:xfrm rot="16200000">
            <a:off x="5293519" y="4648994"/>
            <a:ext cx="1576388" cy="0"/>
          </a:xfrm>
          <a:custGeom>
            <a:avLst/>
            <a:gdLst>
              <a:gd name="T0" fmla="*/ 10800 w 21600"/>
              <a:gd name="T1" fmla="*/ 10800 w 21600"/>
              <a:gd name="T2" fmla="*/ 10800 w 21600"/>
              <a:gd name="T3" fmla="*/ 10800 w 21600"/>
            </a:gdLst>
            <a:ahLst/>
            <a:cxnLst>
              <a:cxn ang="0">
                <a:pos x="T0" y="0"/>
              </a:cxn>
              <a:cxn ang="0">
                <a:pos x="T1" y="0"/>
              </a:cxn>
              <a:cxn ang="0">
                <a:pos x="T2" y="0"/>
              </a:cxn>
              <a:cxn ang="0">
                <a:pos x="T3" y="0"/>
              </a:cxn>
            </a:cxnLst>
            <a:rect l="0" t="0" r="r" b="b"/>
            <a:pathLst>
              <a:path w="21600">
                <a:moveTo>
                  <a:pt x="0" y="0"/>
                </a:moveTo>
                <a:cubicBezTo>
                  <a:pt x="3598" y="0"/>
                  <a:pt x="7198" y="0"/>
                  <a:pt x="10800" y="0"/>
                </a:cubicBezTo>
                <a:cubicBezTo>
                  <a:pt x="14399" y="0"/>
                  <a:pt x="18000" y="0"/>
                  <a:pt x="21600" y="0"/>
                </a:cubicBezTo>
              </a:path>
            </a:pathLst>
          </a:custGeom>
          <a:noFill/>
          <a:ln w="25400" cap="flat" cmpd="sng">
            <a:solidFill>
              <a:srgbClr val="039514"/>
            </a:solidFill>
            <a:prstDash val="solid"/>
            <a:round/>
            <a:headEnd/>
            <a:tailEnd type="triangle" w="med" len="med"/>
          </a:ln>
          <a:effectLst>
            <a:outerShdw blurRad="63500" dist="20000" dir="5400000" algn="ctr"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lIns="0" tIns="0" rIns="0" bIns="0"/>
          <a:lstStyle/>
          <a:p>
            <a:endParaRPr lang="en-US" dirty="0">
              <a:latin typeface="Euphemia UCAS" charset="0"/>
              <a:cs typeface="Euphemia UCAS" charset="0"/>
              <a:sym typeface="Euphemia UCAS" charset="0"/>
            </a:endParaRPr>
          </a:p>
        </p:txBody>
      </p:sp>
    </p:spTree>
    <p:extLst>
      <p:ext uri="{BB962C8B-B14F-4D97-AF65-F5344CB8AC3E}">
        <p14:creationId xmlns:p14="http://schemas.microsoft.com/office/powerpoint/2010/main" val="250390703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p:cNvSpPr>
          <p:nvPr>
            <p:ph type="body" idx="1"/>
          </p:nvPr>
        </p:nvSpPr>
        <p:spPr bwMode="auto">
          <a:xfrm>
            <a:off x="457200" y="1600200"/>
            <a:ext cx="8229600" cy="5256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45718" tIns="45718" rIns="45718" bIns="45718" numCol="1" anchor="t" anchorCtr="0" compatLnSpc="1">
            <a:prstTxWarp prst="textNoShape">
              <a:avLst/>
            </a:prstTxWarp>
          </a:bodyPr>
          <a:lstStyle/>
          <a:p>
            <a:pPr defTabSz="914400">
              <a:spcBef>
                <a:spcPts val="400"/>
              </a:spcBef>
            </a:pPr>
            <a:endParaRPr lang="en-US" sz="2700" dirty="0">
              <a:solidFill>
                <a:srgbClr val="00AF00"/>
              </a:solidFill>
              <a:latin typeface="Euphemia UCAS" charset="0"/>
              <a:cs typeface="Euphemia UCAS" charset="0"/>
              <a:sym typeface="Euphemia UCAS" charset="0"/>
            </a:endParaRPr>
          </a:p>
          <a:p>
            <a:pPr defTabSz="914400">
              <a:spcBef>
                <a:spcPts val="400"/>
              </a:spcBef>
            </a:pPr>
            <a:endParaRPr lang="en-US" sz="2700" dirty="0">
              <a:solidFill>
                <a:srgbClr val="00AF00"/>
              </a:solidFill>
              <a:latin typeface="Euphemia UCAS" charset="0"/>
              <a:cs typeface="Euphemia UCAS" charset="0"/>
              <a:sym typeface="Euphemia UCAS" charset="0"/>
            </a:endParaRPr>
          </a:p>
          <a:p>
            <a:pPr defTabSz="914400">
              <a:spcBef>
                <a:spcPts val="400"/>
              </a:spcBef>
            </a:pPr>
            <a:endParaRPr lang="en-US" sz="2700" dirty="0">
              <a:solidFill>
                <a:srgbClr val="00AF00"/>
              </a:solidFill>
              <a:latin typeface="Euphemia UCAS" charset="0"/>
              <a:cs typeface="Euphemia UCAS" charset="0"/>
              <a:sym typeface="Euphemia UCAS" charset="0"/>
            </a:endParaRPr>
          </a:p>
          <a:p>
            <a:pPr defTabSz="914400">
              <a:spcBef>
                <a:spcPts val="400"/>
              </a:spcBef>
            </a:pPr>
            <a:r>
              <a:rPr lang="en-US" sz="3400" b="1" dirty="0">
                <a:solidFill>
                  <a:srgbClr val="00AF00"/>
                </a:solidFill>
                <a:latin typeface="Euphemia UCAS" charset="0"/>
                <a:cs typeface="Euphemia UCAS" charset="0"/>
                <a:sym typeface="Euphemia UCAS" charset="0"/>
              </a:rPr>
              <a:t>	</a:t>
            </a:r>
            <a:r>
              <a:rPr lang="en-US" sz="3400" dirty="0">
                <a:solidFill>
                  <a:srgbClr val="008F00"/>
                </a:solidFill>
                <a:latin typeface="Arial Bold" charset="0"/>
                <a:cs typeface="Arial Bold" charset="0"/>
                <a:sym typeface="Arial Bold" charset="0"/>
              </a:rPr>
              <a:t>D</a:t>
            </a:r>
            <a:r>
              <a:rPr lang="en-US" sz="3400" dirty="0">
                <a:latin typeface="Arial Bold" charset="0"/>
                <a:cs typeface="Arial Bold" charset="0"/>
                <a:sym typeface="Arial Bold" charset="0"/>
              </a:rPr>
              <a:t> = NI + H + P + B + SP</a:t>
            </a:r>
            <a:endParaRPr lang="en-US" dirty="0"/>
          </a:p>
        </p:txBody>
      </p:sp>
      <p:sp>
        <p:nvSpPr>
          <p:cNvPr id="31746" name="AutoShape 2"/>
          <p:cNvSpPr>
            <a:spLocks/>
          </p:cNvSpPr>
          <p:nvPr/>
        </p:nvSpPr>
        <p:spPr bwMode="auto">
          <a:xfrm>
            <a:off x="1789113" y="3676650"/>
            <a:ext cx="631825" cy="522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600" y="21599"/>
                </a:lnTo>
                <a:lnTo>
                  <a:pt x="0" y="21599"/>
                </a:lnTo>
                <a:close/>
              </a:path>
            </a:pathLst>
          </a:custGeom>
          <a:solidFill>
            <a:srgbClr val="FFFFFF"/>
          </a:solidFill>
          <a:ln w="25400" cap="flat" cmpd="sng">
            <a:solidFill>
              <a:srgbClr val="2DA2BF"/>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8" tIns="45718" rIns="45718" bIns="45718"/>
          <a:lstStyle/>
          <a:p>
            <a:endParaRPr lang="en-US" dirty="0">
              <a:latin typeface="Euphemia UCAS" charset="0"/>
              <a:cs typeface="Euphemia UCAS" charset="0"/>
              <a:sym typeface="Euphemia UCAS" charset="0"/>
            </a:endParaRPr>
          </a:p>
        </p:txBody>
      </p:sp>
      <p:sp>
        <p:nvSpPr>
          <p:cNvPr id="31747" name="Line 3"/>
          <p:cNvSpPr>
            <a:spLocks noChangeShapeType="1"/>
          </p:cNvSpPr>
          <p:nvPr/>
        </p:nvSpPr>
        <p:spPr bwMode="auto">
          <a:xfrm flipV="1">
            <a:off x="1519238" y="1624013"/>
            <a:ext cx="0" cy="1385887"/>
          </a:xfrm>
          <a:prstGeom prst="line">
            <a:avLst/>
          </a:prstGeom>
          <a:noFill/>
          <a:ln w="25400" cap="flat" cmpd="sng">
            <a:solidFill>
              <a:srgbClr val="DA1F28"/>
            </a:solidFill>
            <a:prstDash val="solid"/>
            <a:round/>
            <a:headEnd/>
            <a:tailEnd type="triangle" w="med" len="med"/>
          </a:ln>
          <a:effectLst>
            <a:outerShdw blurRad="63500" dist="20000" dir="5400000" algn="ctr" rotWithShape="0">
              <a:srgbClr val="000000">
                <a:alpha val="37999"/>
              </a:srgbClr>
            </a:outerShdw>
          </a:effectLst>
          <a:extLst>
            <a:ext uri="{909E8E84-426E-40dd-AFC4-6F175D3DCCD1}">
              <a14:hiddenFill xmlns:a14="http://schemas.microsoft.com/office/drawing/2010/main">
                <a:noFill/>
              </a14:hiddenFill>
            </a:ext>
          </a:extLst>
        </p:spPr>
        <p:txBody>
          <a:bodyPr lIns="0" tIns="0" rIns="0" bIns="0"/>
          <a:lstStyle/>
          <a:p>
            <a:pPr defTabSz="457200"/>
            <a:endParaRPr lang="en-US" sz="1200" dirty="0"/>
          </a:p>
        </p:txBody>
      </p:sp>
      <p:sp>
        <p:nvSpPr>
          <p:cNvPr id="31748" name="Line 4"/>
          <p:cNvSpPr>
            <a:spLocks noChangeShapeType="1"/>
          </p:cNvSpPr>
          <p:nvPr/>
        </p:nvSpPr>
        <p:spPr bwMode="auto">
          <a:xfrm>
            <a:off x="5795963" y="3644900"/>
            <a:ext cx="0" cy="1552575"/>
          </a:xfrm>
          <a:prstGeom prst="line">
            <a:avLst/>
          </a:prstGeom>
          <a:noFill/>
          <a:ln w="25400" cap="flat" cmpd="sng">
            <a:solidFill>
              <a:srgbClr val="DA1F28"/>
            </a:solidFill>
            <a:prstDash val="solid"/>
            <a:round/>
            <a:headEnd/>
            <a:tailEnd type="triangle" w="med" len="med"/>
          </a:ln>
          <a:effectLst>
            <a:outerShdw blurRad="63500" dist="20000" dir="5400000" algn="ctr" rotWithShape="0">
              <a:srgbClr val="000000">
                <a:alpha val="37999"/>
              </a:srgbClr>
            </a:outerShdw>
          </a:effectLst>
          <a:extLst>
            <a:ext uri="{909E8E84-426E-40dd-AFC4-6F175D3DCCD1}">
              <a14:hiddenFill xmlns:a14="http://schemas.microsoft.com/office/drawing/2010/main">
                <a:noFill/>
              </a14:hiddenFill>
            </a:ext>
          </a:extLst>
        </p:spPr>
        <p:txBody>
          <a:bodyPr lIns="0" tIns="0" rIns="0" bIns="0"/>
          <a:lstStyle/>
          <a:p>
            <a:pPr defTabSz="457200"/>
            <a:endParaRPr lang="en-US" sz="1200" dirty="0"/>
          </a:p>
        </p:txBody>
      </p:sp>
      <p:sp>
        <p:nvSpPr>
          <p:cNvPr id="31749" name="Line 5"/>
          <p:cNvSpPr>
            <a:spLocks noChangeShapeType="1"/>
          </p:cNvSpPr>
          <p:nvPr/>
        </p:nvSpPr>
        <p:spPr bwMode="auto">
          <a:xfrm>
            <a:off x="3276600" y="3573463"/>
            <a:ext cx="0" cy="1552575"/>
          </a:xfrm>
          <a:prstGeom prst="line">
            <a:avLst/>
          </a:prstGeom>
          <a:noFill/>
          <a:ln w="25400" cap="flat" cmpd="sng">
            <a:solidFill>
              <a:srgbClr val="DA1F28"/>
            </a:solidFill>
            <a:prstDash val="solid"/>
            <a:round/>
            <a:headEnd/>
            <a:tailEnd type="triangle" w="med" len="med"/>
          </a:ln>
          <a:effectLst>
            <a:outerShdw blurRad="63500" dist="20000" dir="5400000" algn="ctr" rotWithShape="0">
              <a:srgbClr val="000000">
                <a:alpha val="37999"/>
              </a:srgbClr>
            </a:outerShdw>
          </a:effectLst>
          <a:extLst>
            <a:ext uri="{909E8E84-426E-40dd-AFC4-6F175D3DCCD1}">
              <a14:hiddenFill xmlns:a14="http://schemas.microsoft.com/office/drawing/2010/main">
                <a:noFill/>
              </a14:hiddenFill>
            </a:ext>
          </a:extLst>
        </p:spPr>
        <p:txBody>
          <a:bodyPr lIns="0" tIns="0" rIns="0" bIns="0"/>
          <a:lstStyle/>
          <a:p>
            <a:pPr defTabSz="457200"/>
            <a:endParaRPr lang="en-US" sz="1200" dirty="0"/>
          </a:p>
        </p:txBody>
      </p:sp>
      <p:sp>
        <p:nvSpPr>
          <p:cNvPr id="31750" name="AutoShape 6"/>
          <p:cNvSpPr>
            <a:spLocks/>
          </p:cNvSpPr>
          <p:nvPr/>
        </p:nvSpPr>
        <p:spPr bwMode="auto">
          <a:xfrm rot="16200000">
            <a:off x="2772569" y="4504532"/>
            <a:ext cx="1576387" cy="0"/>
          </a:xfrm>
          <a:custGeom>
            <a:avLst/>
            <a:gdLst>
              <a:gd name="T0" fmla="*/ 10800 w 21600"/>
              <a:gd name="T1" fmla="*/ 10800 w 21600"/>
              <a:gd name="T2" fmla="*/ 10800 w 21600"/>
              <a:gd name="T3" fmla="*/ 10800 w 21600"/>
            </a:gdLst>
            <a:ahLst/>
            <a:cxnLst>
              <a:cxn ang="0">
                <a:pos x="T0" y="0"/>
              </a:cxn>
              <a:cxn ang="0">
                <a:pos x="T1" y="0"/>
              </a:cxn>
              <a:cxn ang="0">
                <a:pos x="T2" y="0"/>
              </a:cxn>
              <a:cxn ang="0">
                <a:pos x="T3" y="0"/>
              </a:cxn>
            </a:cxnLst>
            <a:rect l="0" t="0" r="r" b="b"/>
            <a:pathLst>
              <a:path w="21600">
                <a:moveTo>
                  <a:pt x="0" y="0"/>
                </a:moveTo>
                <a:cubicBezTo>
                  <a:pt x="3598" y="0"/>
                  <a:pt x="7198" y="0"/>
                  <a:pt x="10800" y="0"/>
                </a:cubicBezTo>
                <a:cubicBezTo>
                  <a:pt x="14399" y="0"/>
                  <a:pt x="18000" y="0"/>
                  <a:pt x="21600" y="0"/>
                </a:cubicBezTo>
              </a:path>
            </a:pathLst>
          </a:custGeom>
          <a:noFill/>
          <a:ln w="25400" cap="flat" cmpd="sng">
            <a:solidFill>
              <a:srgbClr val="039514"/>
            </a:solidFill>
            <a:prstDash val="solid"/>
            <a:round/>
            <a:headEnd/>
            <a:tailEnd type="triangle" w="med" len="med"/>
          </a:ln>
          <a:effectLst>
            <a:outerShdw blurRad="63500" dist="20000" dir="5400000" algn="ctr"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lIns="0" tIns="0" rIns="0" bIns="0"/>
          <a:lstStyle/>
          <a:p>
            <a:endParaRPr lang="en-US" dirty="0">
              <a:latin typeface="Euphemia UCAS" charset="0"/>
              <a:cs typeface="Euphemia UCAS" charset="0"/>
              <a:sym typeface="Euphemia UCAS" charset="0"/>
            </a:endParaRPr>
          </a:p>
        </p:txBody>
      </p:sp>
      <p:sp>
        <p:nvSpPr>
          <p:cNvPr id="31751" name="AutoShape 7"/>
          <p:cNvSpPr>
            <a:spLocks/>
          </p:cNvSpPr>
          <p:nvPr/>
        </p:nvSpPr>
        <p:spPr bwMode="auto">
          <a:xfrm rot="16200000">
            <a:off x="5364956" y="4722019"/>
            <a:ext cx="1576388" cy="0"/>
          </a:xfrm>
          <a:custGeom>
            <a:avLst/>
            <a:gdLst>
              <a:gd name="T0" fmla="*/ 10800 w 21600"/>
              <a:gd name="T1" fmla="*/ 10800 w 21600"/>
              <a:gd name="T2" fmla="*/ 10800 w 21600"/>
              <a:gd name="T3" fmla="*/ 10800 w 21600"/>
            </a:gdLst>
            <a:ahLst/>
            <a:cxnLst>
              <a:cxn ang="0">
                <a:pos x="T0" y="0"/>
              </a:cxn>
              <a:cxn ang="0">
                <a:pos x="T1" y="0"/>
              </a:cxn>
              <a:cxn ang="0">
                <a:pos x="T2" y="0"/>
              </a:cxn>
              <a:cxn ang="0">
                <a:pos x="T3" y="0"/>
              </a:cxn>
            </a:cxnLst>
            <a:rect l="0" t="0" r="r" b="b"/>
            <a:pathLst>
              <a:path w="21600">
                <a:moveTo>
                  <a:pt x="0" y="0"/>
                </a:moveTo>
                <a:cubicBezTo>
                  <a:pt x="3598" y="0"/>
                  <a:pt x="7198" y="0"/>
                  <a:pt x="10800" y="0"/>
                </a:cubicBezTo>
                <a:cubicBezTo>
                  <a:pt x="14399" y="0"/>
                  <a:pt x="18000" y="0"/>
                  <a:pt x="21600" y="0"/>
                </a:cubicBezTo>
              </a:path>
            </a:pathLst>
          </a:custGeom>
          <a:noFill/>
          <a:ln w="25400" cap="flat" cmpd="sng">
            <a:solidFill>
              <a:srgbClr val="039514"/>
            </a:solidFill>
            <a:prstDash val="solid"/>
            <a:round/>
            <a:headEnd/>
            <a:tailEnd type="triangle" w="med" len="med"/>
          </a:ln>
          <a:effectLst>
            <a:outerShdw blurRad="63500" dist="20000" dir="5400000" algn="ctr"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lIns="0" tIns="0" rIns="0" bIns="0"/>
          <a:lstStyle/>
          <a:p>
            <a:endParaRPr lang="en-US" dirty="0">
              <a:latin typeface="Euphemia UCAS" charset="0"/>
              <a:cs typeface="Euphemia UCAS" charset="0"/>
              <a:sym typeface="Euphemia UCAS" charset="0"/>
            </a:endParaRPr>
          </a:p>
        </p:txBody>
      </p:sp>
      <p:sp>
        <p:nvSpPr>
          <p:cNvPr id="31752" name="AutoShape 8"/>
          <p:cNvSpPr>
            <a:spLocks/>
          </p:cNvSpPr>
          <p:nvPr/>
        </p:nvSpPr>
        <p:spPr bwMode="auto">
          <a:xfrm rot="16200000">
            <a:off x="1004094" y="1832769"/>
            <a:ext cx="1382712" cy="12700"/>
          </a:xfrm>
          <a:custGeom>
            <a:avLst/>
            <a:gdLst>
              <a:gd name="T0" fmla="*/ 10800 w 21600"/>
              <a:gd name="T1" fmla="*/ 10377 h 20754"/>
              <a:gd name="T2" fmla="*/ 10800 w 21600"/>
              <a:gd name="T3" fmla="*/ 10377 h 20754"/>
              <a:gd name="T4" fmla="*/ 10800 w 21600"/>
              <a:gd name="T5" fmla="*/ 10377 h 20754"/>
              <a:gd name="T6" fmla="*/ 10800 w 21600"/>
              <a:gd name="T7" fmla="*/ 10377 h 20754"/>
            </a:gdLst>
            <a:ahLst/>
            <a:cxnLst>
              <a:cxn ang="0">
                <a:pos x="T0" y="T1"/>
              </a:cxn>
              <a:cxn ang="0">
                <a:pos x="T2" y="T3"/>
              </a:cxn>
              <a:cxn ang="0">
                <a:pos x="T4" y="T5"/>
              </a:cxn>
              <a:cxn ang="0">
                <a:pos x="T6" y="T7"/>
              </a:cxn>
            </a:cxnLst>
            <a:rect l="0" t="0" r="r" b="b"/>
            <a:pathLst>
              <a:path w="21600" h="20754">
                <a:moveTo>
                  <a:pt x="21599" y="18214"/>
                </a:moveTo>
                <a:cubicBezTo>
                  <a:pt x="17867" y="21600"/>
                  <a:pt x="14134" y="21600"/>
                  <a:pt x="10403" y="18214"/>
                </a:cubicBezTo>
                <a:cubicBezTo>
                  <a:pt x="6935" y="15067"/>
                  <a:pt x="3467" y="8994"/>
                  <a:pt x="0" y="0"/>
                </a:cubicBezTo>
              </a:path>
            </a:pathLst>
          </a:custGeom>
          <a:noFill/>
          <a:ln w="25400" cap="flat" cmpd="sng">
            <a:solidFill>
              <a:srgbClr val="039514"/>
            </a:solidFill>
            <a:prstDash val="solid"/>
            <a:round/>
            <a:headEnd/>
            <a:tailEnd type="triangle" w="med" len="med"/>
          </a:ln>
          <a:effectLst>
            <a:outerShdw blurRad="63500" dist="20000" dir="5400000" algn="ctr"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lIns="0" tIns="0" rIns="0" bIns="0"/>
          <a:lstStyle/>
          <a:p>
            <a:endParaRPr lang="en-US" dirty="0">
              <a:latin typeface="Euphemia UCAS" charset="0"/>
              <a:cs typeface="Euphemia UCAS" charset="0"/>
              <a:sym typeface="Euphemia UCAS" charset="0"/>
            </a:endParaRPr>
          </a:p>
        </p:txBody>
      </p:sp>
    </p:spTree>
    <p:extLst>
      <p:ext uri="{BB962C8B-B14F-4D97-AF65-F5344CB8AC3E}">
        <p14:creationId xmlns:p14="http://schemas.microsoft.com/office/powerpoint/2010/main" val="382740893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p:cNvSpPr>
          <p:nvPr>
            <p:ph type="body" idx="1"/>
          </p:nvPr>
        </p:nvSpPr>
        <p:spPr bwMode="auto">
          <a:xfrm>
            <a:off x="457200" y="1600200"/>
            <a:ext cx="8229600" cy="5256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45718" tIns="45718" rIns="45718" bIns="45718" numCol="1" anchor="t" anchorCtr="0" compatLnSpc="1">
            <a:prstTxWarp prst="textNoShape">
              <a:avLst/>
            </a:prstTxWarp>
          </a:bodyPr>
          <a:lstStyle/>
          <a:p>
            <a:pPr defTabSz="914400">
              <a:spcBef>
                <a:spcPts val="400"/>
              </a:spcBef>
            </a:pPr>
            <a:endParaRPr lang="en-US" sz="2700" dirty="0">
              <a:latin typeface="Euphemia UCAS" charset="0"/>
              <a:cs typeface="Euphemia UCAS" charset="0"/>
              <a:sym typeface="Euphemia UCAS" charset="0"/>
            </a:endParaRPr>
          </a:p>
          <a:p>
            <a:pPr defTabSz="914400">
              <a:spcBef>
                <a:spcPts val="400"/>
              </a:spcBef>
            </a:pPr>
            <a:endParaRPr lang="en-US" sz="2700" dirty="0">
              <a:latin typeface="Euphemia UCAS" charset="0"/>
              <a:cs typeface="Euphemia UCAS" charset="0"/>
              <a:sym typeface="Euphemia UCAS" charset="0"/>
            </a:endParaRPr>
          </a:p>
          <a:p>
            <a:pPr defTabSz="914400">
              <a:spcBef>
                <a:spcPts val="400"/>
              </a:spcBef>
            </a:pPr>
            <a:endParaRPr lang="en-US" sz="2700" dirty="0">
              <a:latin typeface="Euphemia UCAS" charset="0"/>
              <a:cs typeface="Euphemia UCAS" charset="0"/>
              <a:sym typeface="Euphemia UCAS" charset="0"/>
            </a:endParaRPr>
          </a:p>
          <a:p>
            <a:pPr defTabSz="914400">
              <a:spcBef>
                <a:spcPts val="400"/>
              </a:spcBef>
            </a:pPr>
            <a:r>
              <a:rPr lang="en-US" sz="3400" b="1" dirty="0">
                <a:latin typeface="Euphemia UCAS" charset="0"/>
                <a:cs typeface="Euphemia UCAS" charset="0"/>
                <a:sym typeface="Euphemia UCAS" charset="0"/>
              </a:rPr>
              <a:t>	</a:t>
            </a:r>
            <a:r>
              <a:rPr lang="en-US" sz="3400" dirty="0">
                <a:solidFill>
                  <a:srgbClr val="008F00"/>
                </a:solidFill>
                <a:latin typeface="Arial Bold" charset="0"/>
                <a:cs typeface="Arial Bold" charset="0"/>
                <a:sym typeface="Arial Bold" charset="0"/>
              </a:rPr>
              <a:t>D = NI + H + P + B + SP</a:t>
            </a:r>
            <a:endParaRPr lang="en-US" dirty="0"/>
          </a:p>
        </p:txBody>
      </p:sp>
      <p:sp>
        <p:nvSpPr>
          <p:cNvPr id="32770" name="AutoShape 2"/>
          <p:cNvSpPr>
            <a:spLocks/>
          </p:cNvSpPr>
          <p:nvPr/>
        </p:nvSpPr>
        <p:spPr bwMode="auto">
          <a:xfrm>
            <a:off x="1789113" y="3676650"/>
            <a:ext cx="631825" cy="522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600" y="21599"/>
                </a:lnTo>
                <a:lnTo>
                  <a:pt x="0" y="21599"/>
                </a:lnTo>
                <a:close/>
              </a:path>
            </a:pathLst>
          </a:custGeom>
          <a:solidFill>
            <a:srgbClr val="FFFFFF"/>
          </a:solidFill>
          <a:ln w="25400" cap="flat" cmpd="sng">
            <a:solidFill>
              <a:srgbClr val="2DA2BF"/>
            </a:solidFill>
            <a:prstDash val="solid"/>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8" tIns="45718" rIns="45718" bIns="45718"/>
          <a:lstStyle/>
          <a:p>
            <a:endParaRPr lang="en-US" dirty="0">
              <a:latin typeface="Euphemia UCAS" charset="0"/>
              <a:cs typeface="Euphemia UCAS" charset="0"/>
              <a:sym typeface="Euphemia UCAS" charset="0"/>
            </a:endParaRPr>
          </a:p>
        </p:txBody>
      </p:sp>
    </p:spTree>
    <p:extLst>
      <p:ext uri="{BB962C8B-B14F-4D97-AF65-F5344CB8AC3E}">
        <p14:creationId xmlns:p14="http://schemas.microsoft.com/office/powerpoint/2010/main" val="42501837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ages.jpg"/>
          <p:cNvPicPr>
            <a:picLocks noGrp="1" noChangeAspect="1"/>
          </p:cNvPicPr>
          <p:nvPr>
            <p:ph idx="4294967295"/>
          </p:nvPr>
        </p:nvPicPr>
        <p:blipFill>
          <a:blip r:embed="rId3">
            <a:extLst>
              <a:ext uri="{28A0092B-C50C-407E-A947-70E740481C1C}">
                <a14:useLocalDpi xmlns:a14="http://schemas.microsoft.com/office/drawing/2010/main" val="0"/>
              </a:ext>
            </a:extLst>
          </a:blip>
          <a:srcRect l="-21511" r="-21511"/>
          <a:stretch>
            <a:fillRect/>
          </a:stretch>
        </p:blipFill>
        <p:spPr>
          <a:xfrm>
            <a:off x="430839" y="1055869"/>
            <a:ext cx="8229600" cy="4525963"/>
          </a:xfrm>
        </p:spPr>
      </p:pic>
    </p:spTree>
    <p:extLst>
      <p:ext uri="{BB962C8B-B14F-4D97-AF65-F5344CB8AC3E}">
        <p14:creationId xmlns:p14="http://schemas.microsoft.com/office/powerpoint/2010/main" val="1925981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p:cNvSpPr>
          <p:nvPr/>
        </p:nvSpPr>
        <p:spPr bwMode="auto">
          <a:xfrm>
            <a:off x="1917700" y="1930400"/>
            <a:ext cx="5791200"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36576" bIns="0"/>
          <a:lstStyle/>
          <a:p>
            <a:pPr marL="36513" algn="ctr"/>
            <a:r>
              <a:rPr lang="en-US" sz="3600" dirty="0">
                <a:latin typeface="Gill Sans" charset="0"/>
                <a:ea typeface="ヒラギノ明朝 ProN W3" charset="0"/>
                <a:cs typeface="ヒラギノ明朝 ProN W3" charset="0"/>
                <a:sym typeface="Gill Sans" charset="0"/>
              </a:rPr>
              <a:t>The quality of our lives </a:t>
            </a:r>
          </a:p>
          <a:p>
            <a:pPr marL="36513" algn="ctr"/>
            <a:r>
              <a:rPr lang="en-US" sz="3600" dirty="0">
                <a:latin typeface="Gill Sans" charset="0"/>
                <a:ea typeface="ヒラギノ明朝 ProN W3" charset="0"/>
                <a:cs typeface="ヒラギノ明朝 ProN W3" charset="0"/>
                <a:sym typeface="Gill Sans" charset="0"/>
              </a:rPr>
              <a:t>depends on the </a:t>
            </a:r>
            <a:r>
              <a:rPr lang="en-US" sz="3600" b="1" dirty="0">
                <a:solidFill>
                  <a:srgbClr val="0000FF"/>
                </a:solidFill>
                <a:latin typeface="Gill Sans" charset="0"/>
                <a:ea typeface="ヒラギノ明朝 ProN W3" charset="0"/>
                <a:cs typeface="ヒラギノ明朝 ProN W3" charset="0"/>
                <a:sym typeface="Gill Sans" charset="0"/>
              </a:rPr>
              <a:t>presence</a:t>
            </a:r>
            <a:r>
              <a:rPr lang="en-US" sz="3600" dirty="0">
                <a:latin typeface="Gill Sans" charset="0"/>
                <a:ea typeface="ヒラギノ明朝 ProN W3" charset="0"/>
                <a:cs typeface="ヒラギノ明朝 ProN W3" charset="0"/>
                <a:sym typeface="Gill Sans" charset="0"/>
              </a:rPr>
              <a:t> or </a:t>
            </a:r>
            <a:r>
              <a:rPr lang="en-US" sz="3600" b="1" dirty="0">
                <a:solidFill>
                  <a:srgbClr val="0000FF"/>
                </a:solidFill>
                <a:latin typeface="Gill Sans" charset="0"/>
                <a:ea typeface="ヒラギノ明朝 ProN W3" charset="0"/>
                <a:cs typeface="ヒラギノ明朝 ProN W3" charset="0"/>
                <a:sym typeface="Gill Sans" charset="0"/>
              </a:rPr>
              <a:t>absence</a:t>
            </a:r>
            <a:r>
              <a:rPr lang="en-US" sz="3600" dirty="0">
                <a:latin typeface="Gill Sans" charset="0"/>
                <a:ea typeface="ヒラギノ明朝 ProN W3" charset="0"/>
                <a:cs typeface="ヒラギノ明朝 ProN W3" charset="0"/>
                <a:sym typeface="Gill Sans" charset="0"/>
              </a:rPr>
              <a:t> of things </a:t>
            </a:r>
          </a:p>
          <a:p>
            <a:pPr marL="36513" algn="ctr"/>
            <a:r>
              <a:rPr lang="en-US" sz="3600" dirty="0">
                <a:latin typeface="Gill Sans" charset="0"/>
                <a:ea typeface="ヒラギノ明朝 ProN W3" charset="0"/>
                <a:cs typeface="ヒラギノ明朝 ProN W3" charset="0"/>
                <a:sym typeface="Gill Sans" charset="0"/>
              </a:rPr>
              <a:t>that are </a:t>
            </a:r>
            <a:r>
              <a:rPr lang="en-US" sz="3600" b="1" dirty="0">
                <a:solidFill>
                  <a:srgbClr val="0000FF"/>
                </a:solidFill>
                <a:latin typeface="Gill Sans" charset="0"/>
                <a:ea typeface="ヒラギノ明朝 ProN W3" charset="0"/>
                <a:cs typeface="ヒラギノ明朝 ProN W3" charset="0"/>
                <a:sym typeface="Gill Sans" charset="0"/>
              </a:rPr>
              <a:t>important to </a:t>
            </a:r>
            <a:r>
              <a:rPr lang="en-US" sz="3600" dirty="0">
                <a:latin typeface="Gill Sans" charset="0"/>
                <a:ea typeface="ヒラギノ明朝 ProN W3" charset="0"/>
                <a:cs typeface="ヒラギノ明朝 ProN W3" charset="0"/>
                <a:sym typeface="Gill Sans" charset="0"/>
              </a:rPr>
              <a:t>us</a:t>
            </a:r>
          </a:p>
        </p:txBody>
      </p:sp>
    </p:spTree>
    <p:extLst>
      <p:ext uri="{BB962C8B-B14F-4D97-AF65-F5344CB8AC3E}">
        <p14:creationId xmlns:p14="http://schemas.microsoft.com/office/powerpoint/2010/main" val="3602117114"/>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rgaret .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6385"/>
            <a:ext cx="9144000" cy="6461615"/>
          </a:xfrm>
          <a:prstGeom prst="rect">
            <a:avLst/>
          </a:prstGeom>
        </p:spPr>
      </p:pic>
    </p:spTree>
    <p:extLst>
      <p:ext uri="{BB962C8B-B14F-4D97-AF65-F5344CB8AC3E}">
        <p14:creationId xmlns:p14="http://schemas.microsoft.com/office/powerpoint/2010/main" val="40386838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to</a:t>
            </a:r>
            <a:endParaRPr lang="en-US" dirty="0"/>
          </a:p>
        </p:txBody>
      </p:sp>
      <p:pic>
        <p:nvPicPr>
          <p:cNvPr id="4" name="Content Placeholder 3" descr="images.jpg"/>
          <p:cNvPicPr>
            <a:picLocks noGrp="1" noChangeAspect="1"/>
          </p:cNvPicPr>
          <p:nvPr>
            <p:ph idx="1"/>
          </p:nvPr>
        </p:nvPicPr>
        <p:blipFill>
          <a:blip r:embed="rId3">
            <a:extLst>
              <a:ext uri="{28A0092B-C50C-407E-A947-70E740481C1C}">
                <a14:useLocalDpi xmlns:a14="http://schemas.microsoft.com/office/drawing/2010/main" val="0"/>
              </a:ext>
            </a:extLst>
          </a:blip>
          <a:srcRect t="14406" b="14406"/>
          <a:stretch>
            <a:fillRect/>
          </a:stretch>
        </p:blipFill>
        <p:spPr/>
      </p:pic>
    </p:spTree>
    <p:extLst>
      <p:ext uri="{BB962C8B-B14F-4D97-AF65-F5344CB8AC3E}">
        <p14:creationId xmlns:p14="http://schemas.microsoft.com/office/powerpoint/2010/main" val="32882549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403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165" y="1378856"/>
            <a:ext cx="7414406" cy="4807857"/>
          </a:xfrm>
          <a:prstGeom prst="rect">
            <a:avLst/>
          </a:prstGeom>
        </p:spPr>
      </p:pic>
      <p:sp>
        <p:nvSpPr>
          <p:cNvPr id="4" name="Slide Number Placeholder 3"/>
          <p:cNvSpPr>
            <a:spLocks noGrp="1"/>
          </p:cNvSpPr>
          <p:nvPr>
            <p:ph type="sldNum" sz="quarter" idx="12"/>
          </p:nvPr>
        </p:nvSpPr>
        <p:spPr/>
        <p:txBody>
          <a:bodyPr/>
          <a:lstStyle/>
          <a:p>
            <a:fld id="{F7330F36-5D4A-0848-BDCC-196C8A6FAE07}" type="slidenum">
              <a:rPr lang="en-US" smtClean="0"/>
              <a:t>25</a:t>
            </a:fld>
            <a:endParaRPr lang="en-US" dirty="0"/>
          </a:p>
        </p:txBody>
      </p:sp>
      <p:sp>
        <p:nvSpPr>
          <p:cNvPr id="5" name="Footer Placeholder 4"/>
          <p:cNvSpPr>
            <a:spLocks noGrp="1"/>
          </p:cNvSpPr>
          <p:nvPr>
            <p:ph type="ftr" sz="quarter" idx="11"/>
          </p:nvPr>
        </p:nvSpPr>
        <p:spPr/>
        <p:txBody>
          <a:bodyPr/>
          <a:lstStyle/>
          <a:p>
            <a:r>
              <a:rPr lang="en-US" dirty="0" smtClean="0"/>
              <a:t>Clover Care Consultants</a:t>
            </a:r>
            <a:endParaRPr lang="en-US" dirty="0"/>
          </a:p>
        </p:txBody>
      </p:sp>
      <p:sp>
        <p:nvSpPr>
          <p:cNvPr id="6" name="Title 1"/>
          <p:cNvSpPr txBox="1">
            <a:spLocks/>
          </p:cNvSpPr>
          <p:nvPr/>
        </p:nvSpPr>
        <p:spPr>
          <a:xfrm>
            <a:off x="457200" y="0"/>
            <a:ext cx="8229600" cy="1088571"/>
          </a:xfrm>
          <a:prstGeom prst="rect">
            <a:avLst/>
          </a:prstGeom>
        </p:spPr>
        <p:txBody>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dirty="0" smtClean="0"/>
              <a:t>Best support</a:t>
            </a:r>
            <a:endParaRPr lang="en-US" dirty="0"/>
          </a:p>
        </p:txBody>
      </p:sp>
    </p:spTree>
    <p:extLst>
      <p:ext uri="{BB962C8B-B14F-4D97-AF65-F5344CB8AC3E}">
        <p14:creationId xmlns:p14="http://schemas.microsoft.com/office/powerpoint/2010/main" val="166845505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day/ bad day</a:t>
            </a:r>
            <a:endParaRPr lang="en-US" dirty="0"/>
          </a:p>
        </p:txBody>
      </p:sp>
      <p:pic>
        <p:nvPicPr>
          <p:cNvPr id="4" name="Content Placeholder 3" descr="god day bad day.jpg"/>
          <p:cNvPicPr>
            <a:picLocks noGrp="1" noChangeAspect="1"/>
          </p:cNvPicPr>
          <p:nvPr>
            <p:ph idx="1"/>
          </p:nvPr>
        </p:nvPicPr>
        <p:blipFill>
          <a:blip r:embed="rId3">
            <a:extLst>
              <a:ext uri="{28A0092B-C50C-407E-A947-70E740481C1C}">
                <a14:useLocalDpi xmlns:a14="http://schemas.microsoft.com/office/drawing/2010/main" val="0"/>
              </a:ext>
            </a:extLst>
          </a:blip>
          <a:srcRect t="22502" b="22502"/>
          <a:stretch>
            <a:fillRect/>
          </a:stretch>
        </p:blipFill>
        <p:spPr/>
      </p:pic>
    </p:spTree>
    <p:extLst>
      <p:ext uri="{BB962C8B-B14F-4D97-AF65-F5344CB8AC3E}">
        <p14:creationId xmlns:p14="http://schemas.microsoft.com/office/powerpoint/2010/main" val="348818692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Ena Relationship Circle.jpg"/>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980" r="-1846" b="10361"/>
          <a:stretch/>
        </p:blipFill>
        <p:spPr>
          <a:xfrm>
            <a:off x="643668" y="220691"/>
            <a:ext cx="7670362" cy="6459010"/>
          </a:xfrm>
        </p:spPr>
      </p:pic>
    </p:spTree>
    <p:extLst>
      <p:ext uri="{BB962C8B-B14F-4D97-AF65-F5344CB8AC3E}">
        <p14:creationId xmlns:p14="http://schemas.microsoft.com/office/powerpoint/2010/main" val="185764561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hen power.png"/>
          <p:cNvPicPr>
            <a:picLocks noGrp="1" noChangeAspect="1"/>
          </p:cNvPicPr>
          <p:nvPr>
            <p:ph idx="4294967295"/>
          </p:nvPr>
        </p:nvPicPr>
        <p:blipFill>
          <a:blip r:embed="rId3">
            <a:extLst>
              <a:ext uri="{28A0092B-C50C-407E-A947-70E740481C1C}">
                <a14:useLocalDpi xmlns:a14="http://schemas.microsoft.com/office/drawing/2010/main" val="0"/>
              </a:ext>
            </a:extLst>
          </a:blip>
          <a:srcRect t="5757" b="5757"/>
          <a:stretch>
            <a:fillRect/>
          </a:stretch>
        </p:blipFill>
        <p:spPr>
          <a:xfrm>
            <a:off x="598406" y="427385"/>
            <a:ext cx="7840332" cy="5739168"/>
          </a:xfrm>
        </p:spPr>
      </p:pic>
    </p:spTree>
    <p:extLst>
      <p:ext uri="{BB962C8B-B14F-4D97-AF65-F5344CB8AC3E}">
        <p14:creationId xmlns:p14="http://schemas.microsoft.com/office/powerpoint/2010/main" val="364282928"/>
      </p:ext>
    </p:extLst>
  </p:cSld>
  <p:clrMapOvr>
    <a:masterClrMapping/>
  </p:clrMapOvr>
  <mc:AlternateContent xmlns:mc="http://schemas.openxmlformats.org/markup-compatibility/2006" xmlns:p14="http://schemas.microsoft.com/office/powerpoint/2010/main">
    <mc:Choice Requires="p14">
      <p:transition p14:dur="0" advTm="68386"/>
    </mc:Choice>
    <mc:Fallback xmlns="">
      <p:transition xmlns:p14="http://schemas.microsoft.com/office/powerpoint/2010/main" advTm="68386"/>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nW.png"/>
          <p:cNvPicPr>
            <a:picLocks noGrp="1" noChangeAspect="1"/>
          </p:cNvPicPr>
          <p:nvPr>
            <p:ph idx="1"/>
          </p:nvPr>
        </p:nvPicPr>
        <p:blipFill rotWithShape="1">
          <a:blip r:embed="rId3">
            <a:extLst>
              <a:ext uri="{28A0092B-C50C-407E-A947-70E740481C1C}">
                <a14:useLocalDpi xmlns:a14="http://schemas.microsoft.com/office/drawing/2010/main" val="0"/>
              </a:ext>
            </a:extLst>
          </a:blip>
          <a:srcRect l="-1572" r="1765"/>
          <a:stretch/>
        </p:blipFill>
        <p:spPr>
          <a:xfrm>
            <a:off x="1655330" y="635054"/>
            <a:ext cx="5736968" cy="5491110"/>
          </a:xfrm>
        </p:spPr>
      </p:pic>
    </p:spTree>
    <p:extLst>
      <p:ext uri="{BB962C8B-B14F-4D97-AF65-F5344CB8AC3E}">
        <p14:creationId xmlns:p14="http://schemas.microsoft.com/office/powerpoint/2010/main" val="390523147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lover care consultants personalisation 1PP.jpg"/>
          <p:cNvPicPr>
            <a:picLocks noGrp="1" noChangeAspect="1"/>
          </p:cNvPicPr>
          <p:nvPr>
            <p:ph idx="1"/>
          </p:nvPr>
        </p:nvPicPr>
        <p:blipFill>
          <a:blip r:embed="rId3" cstate="print">
            <a:extLst>
              <a:ext uri="{28A0092B-C50C-407E-A947-70E740481C1C}">
                <a14:useLocalDpi xmlns:a14="http://schemas.microsoft.com/office/drawing/2010/main" val="0"/>
              </a:ext>
            </a:extLst>
          </a:blip>
          <a:srcRect l="-713" r="-713"/>
          <a:stretch>
            <a:fillRect/>
          </a:stretch>
        </p:blipFill>
        <p:spPr/>
      </p:pic>
    </p:spTree>
    <p:extLst>
      <p:ext uri="{BB962C8B-B14F-4D97-AF65-F5344CB8AC3E}">
        <p14:creationId xmlns:p14="http://schemas.microsoft.com/office/powerpoint/2010/main" val="22865274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ords.png"/>
          <p:cNvPicPr>
            <a:picLocks noGrp="1" noChangeAspect="1"/>
          </p:cNvPicPr>
          <p:nvPr>
            <p:ph idx="4294967295"/>
          </p:nvPr>
        </p:nvPicPr>
        <p:blipFill>
          <a:blip r:embed="rId3" cstate="print">
            <a:extLst>
              <a:ext uri="{28A0092B-C50C-407E-A947-70E740481C1C}">
                <a14:useLocalDpi xmlns:a14="http://schemas.microsoft.com/office/drawing/2010/main"/>
              </a:ext>
            </a:extLst>
          </a:blip>
          <a:srcRect/>
          <a:stretch>
            <a:fillRect/>
          </a:stretch>
        </p:blipFill>
        <p:spPr>
          <a:xfrm>
            <a:off x="424509" y="1114425"/>
            <a:ext cx="8229600" cy="4895850"/>
          </a:xfrm>
        </p:spPr>
      </p:pic>
    </p:spTree>
    <p:extLst>
      <p:ext uri="{BB962C8B-B14F-4D97-AF65-F5344CB8AC3E}">
        <p14:creationId xmlns:p14="http://schemas.microsoft.com/office/powerpoint/2010/main" val="578943090"/>
      </p:ext>
    </p:extLst>
  </p:cSld>
  <p:clrMapOvr>
    <a:masterClrMapping/>
  </p:clrMapOvr>
  <mc:AlternateContent xmlns:mc="http://schemas.openxmlformats.org/markup-compatibility/2006" xmlns:p14="http://schemas.microsoft.com/office/powerpoint/2010/main">
    <mc:Choice Requires="p14">
      <p:transition p14:dur="0" advTm="68386"/>
    </mc:Choice>
    <mc:Fallback xmlns="">
      <p:transition xmlns:p14="http://schemas.microsoft.com/office/powerpoint/2010/main" advTm="68386"/>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extBox 1"/>
          <p:cNvSpPr txBox="1">
            <a:spLocks noChangeArrowheads="1"/>
          </p:cNvSpPr>
          <p:nvPr/>
        </p:nvSpPr>
        <p:spPr bwMode="auto">
          <a:xfrm>
            <a:off x="2700338" y="1844675"/>
            <a:ext cx="4103687" cy="315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0000"/>
                </a:solidFill>
                <a:latin typeface="Times New Roman" charset="0"/>
                <a:ea typeface="ヒラギノ角ゴ ProN W3" charset="0"/>
                <a:cs typeface="ヒラギノ角ゴ ProN W3" charset="0"/>
                <a:sym typeface="Times New Roman" charset="0"/>
              </a:defRPr>
            </a:lvl1pPr>
            <a:lvl2pPr marL="742950" indent="-285750" eaLnBrk="0" hangingPunct="0">
              <a:defRPr sz="2400">
                <a:solidFill>
                  <a:srgbClr val="000000"/>
                </a:solidFill>
                <a:latin typeface="Times New Roman" charset="0"/>
                <a:ea typeface="ヒラギノ角ゴ ProN W3" charset="0"/>
                <a:cs typeface="ヒラギノ角ゴ ProN W3" charset="0"/>
                <a:sym typeface="Times New Roman" charset="0"/>
              </a:defRPr>
            </a:lvl2pPr>
            <a:lvl3pPr marL="1143000" indent="-228600" eaLnBrk="0" hangingPunct="0">
              <a:defRPr sz="2400">
                <a:solidFill>
                  <a:srgbClr val="000000"/>
                </a:solidFill>
                <a:latin typeface="Times New Roman" charset="0"/>
                <a:ea typeface="ヒラギノ角ゴ ProN W3" charset="0"/>
                <a:cs typeface="ヒラギノ角ゴ ProN W3" charset="0"/>
                <a:sym typeface="Times New Roman" charset="0"/>
              </a:defRPr>
            </a:lvl3pPr>
            <a:lvl4pPr marL="1600200" indent="-228600" eaLnBrk="0" hangingPunct="0">
              <a:defRPr sz="2400">
                <a:solidFill>
                  <a:srgbClr val="000000"/>
                </a:solidFill>
                <a:latin typeface="Times New Roman" charset="0"/>
                <a:ea typeface="ヒラギノ角ゴ ProN W3" charset="0"/>
                <a:cs typeface="ヒラギノ角ゴ ProN W3" charset="0"/>
                <a:sym typeface="Times New Roman" charset="0"/>
              </a:defRPr>
            </a:lvl4pPr>
            <a:lvl5pPr marL="2057400" indent="-228600" eaLnBrk="0" hangingPunct="0">
              <a:defRPr sz="2400">
                <a:solidFill>
                  <a:srgbClr val="000000"/>
                </a:solidFill>
                <a:latin typeface="Times New Roman" charset="0"/>
                <a:ea typeface="ヒラギノ角ゴ ProN W3" charset="0"/>
                <a:cs typeface="ヒラギノ角ゴ ProN W3" charset="0"/>
                <a:sym typeface="Times New Roman" charset="0"/>
              </a:defRPr>
            </a:lvl5pPr>
            <a:lvl6pPr marL="2514600" indent="-228600" eaLnBrk="0" fontAlgn="base" hangingPunct="0">
              <a:spcBef>
                <a:spcPct val="0"/>
              </a:spcBef>
              <a:spcAft>
                <a:spcPct val="0"/>
              </a:spcAft>
              <a:defRPr sz="2400">
                <a:solidFill>
                  <a:srgbClr val="000000"/>
                </a:solidFill>
                <a:latin typeface="Times New Roman" charset="0"/>
                <a:ea typeface="ヒラギノ角ゴ ProN W3" charset="0"/>
                <a:cs typeface="ヒラギノ角ゴ ProN W3" charset="0"/>
                <a:sym typeface="Times New Roman" charset="0"/>
              </a:defRPr>
            </a:lvl6pPr>
            <a:lvl7pPr marL="2971800" indent="-228600" eaLnBrk="0" fontAlgn="base" hangingPunct="0">
              <a:spcBef>
                <a:spcPct val="0"/>
              </a:spcBef>
              <a:spcAft>
                <a:spcPct val="0"/>
              </a:spcAft>
              <a:defRPr sz="2400">
                <a:solidFill>
                  <a:srgbClr val="000000"/>
                </a:solidFill>
                <a:latin typeface="Times New Roman" charset="0"/>
                <a:ea typeface="ヒラギノ角ゴ ProN W3" charset="0"/>
                <a:cs typeface="ヒラギノ角ゴ ProN W3" charset="0"/>
                <a:sym typeface="Times New Roman" charset="0"/>
              </a:defRPr>
            </a:lvl7pPr>
            <a:lvl8pPr marL="3429000" indent="-228600" eaLnBrk="0" fontAlgn="base" hangingPunct="0">
              <a:spcBef>
                <a:spcPct val="0"/>
              </a:spcBef>
              <a:spcAft>
                <a:spcPct val="0"/>
              </a:spcAft>
              <a:defRPr sz="2400">
                <a:solidFill>
                  <a:srgbClr val="000000"/>
                </a:solidFill>
                <a:latin typeface="Times New Roman" charset="0"/>
                <a:ea typeface="ヒラギノ角ゴ ProN W3" charset="0"/>
                <a:cs typeface="ヒラギノ角ゴ ProN W3" charset="0"/>
                <a:sym typeface="Times New Roman" charset="0"/>
              </a:defRPr>
            </a:lvl8pPr>
            <a:lvl9pPr marL="3886200" indent="-228600" eaLnBrk="0" fontAlgn="base" hangingPunct="0">
              <a:spcBef>
                <a:spcPct val="0"/>
              </a:spcBef>
              <a:spcAft>
                <a:spcPct val="0"/>
              </a:spcAft>
              <a:defRPr sz="2400">
                <a:solidFill>
                  <a:srgbClr val="000000"/>
                </a:solidFill>
                <a:latin typeface="Times New Roman" charset="0"/>
                <a:ea typeface="ヒラギノ角ゴ ProN W3" charset="0"/>
                <a:cs typeface="ヒラギノ角ゴ ProN W3" charset="0"/>
                <a:sym typeface="Times New Roman" charset="0"/>
              </a:defRPr>
            </a:lvl9pPr>
          </a:lstStyle>
          <a:p>
            <a:pPr eaLnBrk="1" hangingPunct="1"/>
            <a:r>
              <a:rPr lang="en-US" sz="19900" b="1" dirty="0">
                <a:solidFill>
                  <a:srgbClr val="86C327"/>
                </a:solidFill>
                <a:latin typeface="Helvetica" charset="0"/>
                <a:cs typeface="Helvetica" charset="0"/>
              </a:rPr>
              <a:t>5:1</a:t>
            </a:r>
          </a:p>
        </p:txBody>
      </p:sp>
    </p:spTree>
    <p:extLst>
      <p:ext uri="{BB962C8B-B14F-4D97-AF65-F5344CB8AC3E}">
        <p14:creationId xmlns:p14="http://schemas.microsoft.com/office/powerpoint/2010/main" val="12947241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3"/>
          </p:nvPr>
        </p:nvSpPr>
        <p:spPr>
          <a:xfrm>
            <a:off x="3343468" y="1007850"/>
            <a:ext cx="4041775" cy="609600"/>
          </a:xfrm>
        </p:spPr>
        <p:txBody>
          <a:bodyPr/>
          <a:lstStyle/>
          <a:p>
            <a:r>
              <a:rPr lang="en-US" sz="2800" dirty="0" smtClean="0">
                <a:solidFill>
                  <a:srgbClr val="000000"/>
                </a:solidFill>
                <a:latin typeface="Bradley Hand Bold"/>
                <a:cs typeface="Bradley Hand Bold"/>
              </a:rPr>
              <a:t>Thank you</a:t>
            </a:r>
            <a:endParaRPr lang="en-US" sz="2800" dirty="0">
              <a:solidFill>
                <a:srgbClr val="000000"/>
              </a:solidFill>
              <a:latin typeface="Bradley Hand Bold"/>
              <a:cs typeface="Bradley Hand Bold"/>
            </a:endParaRPr>
          </a:p>
        </p:txBody>
      </p:sp>
      <p:sp>
        <p:nvSpPr>
          <p:cNvPr id="2" name="Footer Placeholder 1"/>
          <p:cNvSpPr>
            <a:spLocks noGrp="1"/>
          </p:cNvSpPr>
          <p:nvPr>
            <p:ph type="ftr" sz="quarter" idx="11"/>
          </p:nvPr>
        </p:nvSpPr>
        <p:spPr/>
        <p:txBody>
          <a:bodyPr/>
          <a:lstStyle/>
          <a:p>
            <a:r>
              <a:rPr lang="en-US" dirty="0" smtClean="0"/>
              <a:t>Clover Care Consultants</a:t>
            </a:r>
            <a:endParaRPr lang="en-US" dirty="0"/>
          </a:p>
        </p:txBody>
      </p:sp>
      <p:sp>
        <p:nvSpPr>
          <p:cNvPr id="3" name="Slide Number Placeholder 2"/>
          <p:cNvSpPr>
            <a:spLocks noGrp="1"/>
          </p:cNvSpPr>
          <p:nvPr>
            <p:ph type="sldNum" sz="quarter" idx="12"/>
          </p:nvPr>
        </p:nvSpPr>
        <p:spPr/>
        <p:txBody>
          <a:bodyPr/>
          <a:lstStyle/>
          <a:p>
            <a:fld id="{F7330F36-5D4A-0848-BDCC-196C8A6FAE07}" type="slidenum">
              <a:rPr lang="en-US" smtClean="0"/>
              <a:t>33</a:t>
            </a:fld>
            <a:endParaRPr lang="en-US" dirty="0"/>
          </a:p>
        </p:txBody>
      </p:sp>
      <p:pic>
        <p:nvPicPr>
          <p:cNvPr id="13" name="Content Placeholder 12" descr="Logo_strap_square-01.eps"/>
          <p:cNvPicPr>
            <a:picLocks noGrp="1" noChangeAspect="1"/>
          </p:cNvPicPr>
          <p:nvPr>
            <p:ph sz="quarter" idx="13"/>
          </p:nvPr>
        </p:nvPicPr>
        <p:blipFill rotWithShape="1">
          <a:blip r:embed="rId3">
            <a:extLst>
              <a:ext uri="{28A0092B-C50C-407E-A947-70E740481C1C}">
                <a14:useLocalDpi xmlns:a14="http://schemas.microsoft.com/office/drawing/2010/main" val="0"/>
              </a:ext>
            </a:extLst>
          </a:blip>
          <a:srcRect t="1591" b="1591"/>
          <a:stretch/>
        </p:blipFill>
        <p:spPr>
          <a:xfrm>
            <a:off x="318028" y="316642"/>
            <a:ext cx="1958231" cy="1896206"/>
          </a:xfrm>
        </p:spPr>
      </p:pic>
      <p:sp>
        <p:nvSpPr>
          <p:cNvPr id="7" name="Content Placeholder 6"/>
          <p:cNvSpPr>
            <a:spLocks noGrp="1"/>
          </p:cNvSpPr>
          <p:nvPr>
            <p:ph sz="quarter" idx="14"/>
          </p:nvPr>
        </p:nvSpPr>
        <p:spPr>
          <a:xfrm>
            <a:off x="659165" y="2212848"/>
            <a:ext cx="8055067" cy="3913187"/>
          </a:xfrm>
        </p:spPr>
        <p:txBody>
          <a:bodyPr>
            <a:normAutofit/>
          </a:bodyPr>
          <a:lstStyle/>
          <a:p>
            <a:pPr marL="0" indent="0">
              <a:buNone/>
            </a:pPr>
            <a:r>
              <a:rPr lang="en-US" dirty="0" smtClean="0">
                <a:solidFill>
                  <a:srgbClr val="000000"/>
                </a:solidFill>
              </a:rPr>
              <a:t>Tanya Clover</a:t>
            </a:r>
          </a:p>
          <a:p>
            <a:pPr marL="0" indent="0">
              <a:buNone/>
            </a:pPr>
            <a:endParaRPr lang="en-US" dirty="0" smtClean="0">
              <a:solidFill>
                <a:srgbClr val="000000"/>
              </a:solidFill>
            </a:endParaRPr>
          </a:p>
          <a:p>
            <a:pPr marL="0" indent="0">
              <a:buNone/>
            </a:pPr>
            <a:r>
              <a:rPr lang="en-US" dirty="0" smtClean="0">
                <a:solidFill>
                  <a:srgbClr val="000000"/>
                </a:solidFill>
              </a:rPr>
              <a:t>tanya@clovercareconsultants.com</a:t>
            </a:r>
            <a:endParaRPr lang="en-US" dirty="0" smtClean="0">
              <a:solidFill>
                <a:srgbClr val="000000"/>
              </a:solidFill>
            </a:endParaRPr>
          </a:p>
          <a:p>
            <a:pPr marL="0" indent="0">
              <a:buNone/>
            </a:pPr>
            <a:r>
              <a:rPr lang="en-US" dirty="0" smtClean="0">
                <a:solidFill>
                  <a:srgbClr val="000000"/>
                </a:solidFill>
              </a:rPr>
              <a:t>+44 7592 048 395</a:t>
            </a:r>
          </a:p>
          <a:p>
            <a:pPr marL="0" indent="0">
              <a:buNone/>
            </a:pPr>
            <a:endParaRPr lang="en-US" dirty="0">
              <a:solidFill>
                <a:srgbClr val="000000"/>
              </a:solidFill>
            </a:endParaRPr>
          </a:p>
          <a:p>
            <a:pPr marL="0" indent="0">
              <a:buNone/>
            </a:pPr>
            <a:r>
              <a:rPr lang="en-US" dirty="0" smtClean="0">
                <a:solidFill>
                  <a:schemeClr val="tx1"/>
                </a:solidFill>
              </a:rPr>
              <a:t>@</a:t>
            </a:r>
            <a:r>
              <a:rPr lang="en-US" dirty="0" smtClean="0">
                <a:solidFill>
                  <a:schemeClr val="tx1"/>
                </a:solidFill>
              </a:rPr>
              <a:t>Tandealkent</a:t>
            </a:r>
            <a:endParaRPr lang="en-US" dirty="0" smtClean="0">
              <a:solidFill>
                <a:schemeClr val="tx1"/>
              </a:solidFill>
            </a:endParaRPr>
          </a:p>
          <a:p>
            <a:pPr marL="0" indent="0">
              <a:buNone/>
            </a:pPr>
            <a:endParaRPr lang="en-US" dirty="0">
              <a:solidFill>
                <a:srgbClr val="000000"/>
              </a:solidFill>
            </a:endParaRPr>
          </a:p>
          <a:p>
            <a:pPr marL="0" indent="0">
              <a:buNone/>
            </a:pPr>
            <a:r>
              <a:rPr lang="en-US" dirty="0" smtClean="0">
                <a:solidFill>
                  <a:srgbClr val="000000"/>
                </a:solidFill>
              </a:rPr>
              <a:t>www.clovercareconsultants.com</a:t>
            </a:r>
            <a:r>
              <a:rPr lang="en-US" dirty="0" smtClean="0">
                <a:solidFill>
                  <a:srgbClr val="000000"/>
                </a:solidFill>
              </a:rPr>
              <a:t> </a:t>
            </a:r>
          </a:p>
          <a:p>
            <a:endParaRPr lang="en-US" dirty="0"/>
          </a:p>
          <a:p>
            <a:endParaRPr lang="en-US" dirty="0" smtClean="0"/>
          </a:p>
        </p:txBody>
      </p:sp>
    </p:spTree>
    <p:extLst>
      <p:ext uri="{BB962C8B-B14F-4D97-AF65-F5344CB8AC3E}">
        <p14:creationId xmlns:p14="http://schemas.microsoft.com/office/powerpoint/2010/main" val="40339137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Executive.thmx</Template>
  <TotalTime>406</TotalTime>
  <Words>3972</Words>
  <Application>Microsoft Macintosh PowerPoint</Application>
  <PresentationFormat>On-screen Show (4:3)</PresentationFormat>
  <Paragraphs>346</Paragraphs>
  <Slides>33</Slides>
  <Notes>33</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Executive</vt:lpstr>
      <vt:lpstr>Safeguarding Adults at Risk of Abuse </vt:lpstr>
      <vt:lpstr>Outline</vt:lpstr>
      <vt:lpstr> Convictions not just  conventions</vt:lpstr>
      <vt:lpstr>Out of the institutions?</vt:lpstr>
      <vt:lpstr>World Elder Abuse Day: June 15th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Framework for Accomplishment (O’Brien and Lyle 1987)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Important to</vt:lpstr>
      <vt:lpstr>PowerPoint Presentation</vt:lpstr>
      <vt:lpstr>Good day/ bad day</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Clover Consultancy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Safeguarding Adults at Risk of Abuse </dc:title>
  <dc:creator>Tan Clover</dc:creator>
  <cp:lastModifiedBy>Tan Clover</cp:lastModifiedBy>
  <cp:revision>49</cp:revision>
  <cp:lastPrinted>2016-06-30T19:30:33Z</cp:lastPrinted>
  <dcterms:created xsi:type="dcterms:W3CDTF">2016-06-30T10:32:27Z</dcterms:created>
  <dcterms:modified xsi:type="dcterms:W3CDTF">2016-06-30T19:40:12Z</dcterms:modified>
</cp:coreProperties>
</file>