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23"/>
  </p:notesMasterIdLst>
  <p:handoutMasterIdLst>
    <p:handoutMasterId r:id="rId24"/>
  </p:handoutMasterIdLst>
  <p:sldIdLst>
    <p:sldId id="572" r:id="rId2"/>
    <p:sldId id="761" r:id="rId3"/>
    <p:sldId id="760" r:id="rId4"/>
    <p:sldId id="762" r:id="rId5"/>
    <p:sldId id="754" r:id="rId6"/>
    <p:sldId id="731" r:id="rId7"/>
    <p:sldId id="732" r:id="rId8"/>
    <p:sldId id="733" r:id="rId9"/>
    <p:sldId id="737" r:id="rId10"/>
    <p:sldId id="749" r:id="rId11"/>
    <p:sldId id="735" r:id="rId12"/>
    <p:sldId id="739" r:id="rId13"/>
    <p:sldId id="757" r:id="rId14"/>
    <p:sldId id="755" r:id="rId15"/>
    <p:sldId id="758" r:id="rId16"/>
    <p:sldId id="759" r:id="rId17"/>
    <p:sldId id="719" r:id="rId18"/>
    <p:sldId id="763" r:id="rId19"/>
    <p:sldId id="751" r:id="rId20"/>
    <p:sldId id="764" r:id="rId21"/>
    <p:sldId id="697" r:id="rId22"/>
  </p:sldIdLst>
  <p:sldSz cx="9144000" cy="6858000" type="screen4x3"/>
  <p:notesSz cx="7062788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utiger 55 Roman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utiger 55 Roman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utiger 55 Roman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utiger 55 Roman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utiger 55 Roman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utiger 55 Roman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utiger 55 Roman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utiger 55 Roman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utiger 55 Roman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0">
          <p15:clr>
            <a:srgbClr val="A4A3A4"/>
          </p15:clr>
        </p15:guide>
        <p15:guide id="2" pos="22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C1ADF9"/>
    <a:srgbClr val="F5937F"/>
    <a:srgbClr val="F05A3C"/>
    <a:srgbClr val="FEDBBE"/>
    <a:srgbClr val="0099FF"/>
    <a:srgbClr val="FFFF00"/>
    <a:srgbClr val="C0C0C0"/>
    <a:srgbClr val="00CCFF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7631" autoAdjust="0"/>
    <p:restoredTop sz="79773" autoAdjust="0"/>
  </p:normalViewPr>
  <p:slideViewPr>
    <p:cSldViewPr>
      <p:cViewPr>
        <p:scale>
          <a:sx n="90" d="100"/>
          <a:sy n="90" d="100"/>
        </p:scale>
        <p:origin x="-130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790" y="-84"/>
      </p:cViewPr>
      <p:guideLst>
        <p:guide orient="horz" pos="2920"/>
        <p:guide pos="222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localhost\Users\sbagewadi\Documents\Papers\publications_scai_svn\Co-expressionNetworks\TablesCommonPathways\commonPathwayFiles\AllAggregatedAnalysi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plotArea>
      <c:layout>
        <c:manualLayout>
          <c:layoutTarget val="inner"/>
          <c:xMode val="edge"/>
          <c:yMode val="edge"/>
          <c:x val="6.9077341617279214E-2"/>
          <c:y val="4.2634353026797314E-2"/>
          <c:w val="0.72729522428170912"/>
          <c:h val="0.53673008163520897"/>
        </c:manualLayout>
      </c:layout>
      <c:lineChart>
        <c:grouping val="standard"/>
        <c:ser>
          <c:idx val="0"/>
          <c:order val="0"/>
          <c:tx>
            <c:strRef>
              <c:f>CommonPathways!$B$38</c:f>
              <c:strCache>
                <c:ptCount val="1"/>
                <c:pt idx="0">
                  <c:v>GSE5281</c:v>
                </c:pt>
              </c:strCache>
            </c:strRef>
          </c:tx>
          <c:spPr>
            <a:ln w="38100">
              <a:solidFill>
                <a:srgbClr val="004586"/>
              </a:solidFill>
              <a:prstDash val="solid"/>
            </a:ln>
          </c:spPr>
          <c:marker>
            <c:symbol val="none"/>
          </c:marker>
          <c:cat>
            <c:strRef>
              <c:f>CommonPathways!$A$39:$A$70</c:f>
              <c:strCache>
                <c:ptCount val="32"/>
                <c:pt idx="0">
                  <c:v>Basal cell carcinoma</c:v>
                </c:pt>
                <c:pt idx="1">
                  <c:v>Colorectal cancer</c:v>
                </c:pt>
                <c:pt idx="2">
                  <c:v>Pathways in cancer</c:v>
                </c:pt>
                <c:pt idx="3">
                  <c:v>Small cell lung cancer</c:v>
                </c:pt>
                <c:pt idx="4">
                  <c:v>Amyotrophic lateral sclerosis (ALS)</c:v>
                </c:pt>
                <c:pt idx="5">
                  <c:v>Arrhythmogenic right ventricular cardiomyopathy (ARVC)</c:v>
                </c:pt>
                <c:pt idx="6">
                  <c:v>Dilated cardiomyopathy</c:v>
                </c:pt>
                <c:pt idx="7">
                  <c:v>Hypertrophic cardiomyopathy (HCM)</c:v>
                </c:pt>
                <c:pt idx="8">
                  <c:v>Rheumatoid arthritis</c:v>
                </c:pt>
                <c:pt idx="9">
                  <c:v>Epithelial cell signaling in Helicobacter pylori infection</c:v>
                </c:pt>
                <c:pt idx="10">
                  <c:v>Influenza A</c:v>
                </c:pt>
                <c:pt idx="11">
                  <c:v>Shigellosis</c:v>
                </c:pt>
                <c:pt idx="12">
                  <c:v>Toxoplasmosis</c:v>
                </c:pt>
                <c:pt idx="13">
                  <c:v>Tuberculosis</c:v>
                </c:pt>
                <c:pt idx="14">
                  <c:v>Vibrio cholerae infection</c:v>
                </c:pt>
                <c:pt idx="15">
                  <c:v>Viral myocarditis</c:v>
                </c:pt>
                <c:pt idx="16">
                  <c:v>Melanogenesis</c:v>
                </c:pt>
                <c:pt idx="17">
                  <c:v>Apoptosis</c:v>
                </c:pt>
                <c:pt idx="18">
                  <c:v>Calcium signaling pathway</c:v>
                </c:pt>
                <c:pt idx="19">
                  <c:v>Endocytosis</c:v>
                </c:pt>
                <c:pt idx="20">
                  <c:v>Neuroactive ligand-receptor interaction</c:v>
                </c:pt>
                <c:pt idx="21">
                  <c:v>Neurotrophin signaling pathway</c:v>
                </c:pt>
                <c:pt idx="22">
                  <c:v>NOD-like receptor signaling pathway</c:v>
                </c:pt>
                <c:pt idx="23">
                  <c:v>PPAR signaling pathway</c:v>
                </c:pt>
                <c:pt idx="24">
                  <c:v>Synaptic vesicle cycle</c:v>
                </c:pt>
                <c:pt idx="25">
                  <c:v>Estrogen signaling pathway</c:v>
                </c:pt>
                <c:pt idx="26">
                  <c:v>Thyroid hormone signaling pathway</c:v>
                </c:pt>
                <c:pt idx="27">
                  <c:v>Adipocytokine signaling pathway</c:v>
                </c:pt>
                <c:pt idx="28">
                  <c:v>Insulin secretion</c:v>
                </c:pt>
                <c:pt idx="29">
                  <c:v>Lysosome</c:v>
                </c:pt>
                <c:pt idx="30">
                  <c:v>Pancreatic secretion</c:v>
                </c:pt>
                <c:pt idx="31">
                  <c:v>Phagosome</c:v>
                </c:pt>
              </c:strCache>
            </c:strRef>
          </c:cat>
          <c:val>
            <c:numRef>
              <c:f>CommonPathways!$B$39:$B$70</c:f>
              <c:numCache>
                <c:formatCode>General</c:formatCode>
                <c:ptCount val="32"/>
                <c:pt idx="0">
                  <c:v>0.99951920213757706</c:v>
                </c:pt>
                <c:pt idx="1">
                  <c:v>0.999907681276477</c:v>
                </c:pt>
                <c:pt idx="2">
                  <c:v>1</c:v>
                </c:pt>
                <c:pt idx="3">
                  <c:v>0.99999999999989997</c:v>
                </c:pt>
                <c:pt idx="4">
                  <c:v>0.999999999999999</c:v>
                </c:pt>
                <c:pt idx="5">
                  <c:v>0.99999999999592992</c:v>
                </c:pt>
                <c:pt idx="6">
                  <c:v>0.999999999999999</c:v>
                </c:pt>
                <c:pt idx="7">
                  <c:v>0.99999999999891498</c:v>
                </c:pt>
                <c:pt idx="8">
                  <c:v>0.99999986793484008</c:v>
                </c:pt>
                <c:pt idx="9">
                  <c:v>0.999999889445361</c:v>
                </c:pt>
                <c:pt idx="10">
                  <c:v>1</c:v>
                </c:pt>
                <c:pt idx="11">
                  <c:v>0.99999999999331302</c:v>
                </c:pt>
                <c:pt idx="12">
                  <c:v>0.99999999981558008</c:v>
                </c:pt>
                <c:pt idx="13">
                  <c:v>0.999999999999995</c:v>
                </c:pt>
                <c:pt idx="14">
                  <c:v>0.99999998618885211</c:v>
                </c:pt>
                <c:pt idx="15">
                  <c:v>0.99999999999457212</c:v>
                </c:pt>
                <c:pt idx="16">
                  <c:v>1</c:v>
                </c:pt>
                <c:pt idx="17">
                  <c:v>0.99999999999819811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0.99999997735738411</c:v>
                </c:pt>
                <c:pt idx="23">
                  <c:v>0.99999999944870011</c:v>
                </c:pt>
                <c:pt idx="24">
                  <c:v>0.999999999999999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0.99999999744805712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</c:ser>
        <c:ser>
          <c:idx val="1"/>
          <c:order val="1"/>
          <c:tx>
            <c:strRef>
              <c:f>CommonPathways!$C$38</c:f>
              <c:strCache>
                <c:ptCount val="1"/>
                <c:pt idx="0">
                  <c:v>GSE44768</c:v>
                </c:pt>
              </c:strCache>
            </c:strRef>
          </c:tx>
          <c:spPr>
            <a:ln w="38100">
              <a:solidFill>
                <a:srgbClr val="FF420E"/>
              </a:solidFill>
              <a:prstDash val="solid"/>
            </a:ln>
          </c:spPr>
          <c:marker>
            <c:symbol val="none"/>
          </c:marker>
          <c:cat>
            <c:strRef>
              <c:f>CommonPathways!$A$39:$A$70</c:f>
              <c:strCache>
                <c:ptCount val="32"/>
                <c:pt idx="0">
                  <c:v>Basal cell carcinoma</c:v>
                </c:pt>
                <c:pt idx="1">
                  <c:v>Colorectal cancer</c:v>
                </c:pt>
                <c:pt idx="2">
                  <c:v>Pathways in cancer</c:v>
                </c:pt>
                <c:pt idx="3">
                  <c:v>Small cell lung cancer</c:v>
                </c:pt>
                <c:pt idx="4">
                  <c:v>Amyotrophic lateral sclerosis (ALS)</c:v>
                </c:pt>
                <c:pt idx="5">
                  <c:v>Arrhythmogenic right ventricular cardiomyopathy (ARVC)</c:v>
                </c:pt>
                <c:pt idx="6">
                  <c:v>Dilated cardiomyopathy</c:v>
                </c:pt>
                <c:pt idx="7">
                  <c:v>Hypertrophic cardiomyopathy (HCM)</c:v>
                </c:pt>
                <c:pt idx="8">
                  <c:v>Rheumatoid arthritis</c:v>
                </c:pt>
                <c:pt idx="9">
                  <c:v>Epithelial cell signaling in Helicobacter pylori infection</c:v>
                </c:pt>
                <c:pt idx="10">
                  <c:v>Influenza A</c:v>
                </c:pt>
                <c:pt idx="11">
                  <c:v>Shigellosis</c:v>
                </c:pt>
                <c:pt idx="12">
                  <c:v>Toxoplasmosis</c:v>
                </c:pt>
                <c:pt idx="13">
                  <c:v>Tuberculosis</c:v>
                </c:pt>
                <c:pt idx="14">
                  <c:v>Vibrio cholerae infection</c:v>
                </c:pt>
                <c:pt idx="15">
                  <c:v>Viral myocarditis</c:v>
                </c:pt>
                <c:pt idx="16">
                  <c:v>Melanogenesis</c:v>
                </c:pt>
                <c:pt idx="17">
                  <c:v>Apoptosis</c:v>
                </c:pt>
                <c:pt idx="18">
                  <c:v>Calcium signaling pathway</c:v>
                </c:pt>
                <c:pt idx="19">
                  <c:v>Endocytosis</c:v>
                </c:pt>
                <c:pt idx="20">
                  <c:v>Neuroactive ligand-receptor interaction</c:v>
                </c:pt>
                <c:pt idx="21">
                  <c:v>Neurotrophin signaling pathway</c:v>
                </c:pt>
                <c:pt idx="22">
                  <c:v>NOD-like receptor signaling pathway</c:v>
                </c:pt>
                <c:pt idx="23">
                  <c:v>PPAR signaling pathway</c:v>
                </c:pt>
                <c:pt idx="24">
                  <c:v>Synaptic vesicle cycle</c:v>
                </c:pt>
                <c:pt idx="25">
                  <c:v>Estrogen signaling pathway</c:v>
                </c:pt>
                <c:pt idx="26">
                  <c:v>Thyroid hormone signaling pathway</c:v>
                </c:pt>
                <c:pt idx="27">
                  <c:v>Adipocytokine signaling pathway</c:v>
                </c:pt>
                <c:pt idx="28">
                  <c:v>Insulin secretion</c:v>
                </c:pt>
                <c:pt idx="29">
                  <c:v>Lysosome</c:v>
                </c:pt>
                <c:pt idx="30">
                  <c:v>Pancreatic secretion</c:v>
                </c:pt>
                <c:pt idx="31">
                  <c:v>Phagosome</c:v>
                </c:pt>
              </c:strCache>
            </c:strRef>
          </c:cat>
          <c:val>
            <c:numRef>
              <c:f>CommonPathways!$C$39:$C$70</c:f>
              <c:numCache>
                <c:formatCode>General</c:formatCode>
                <c:ptCount val="32"/>
                <c:pt idx="0">
                  <c:v>0.98676011920062889</c:v>
                </c:pt>
                <c:pt idx="1">
                  <c:v>0.98338113493309098</c:v>
                </c:pt>
                <c:pt idx="2">
                  <c:v>1</c:v>
                </c:pt>
                <c:pt idx="3">
                  <c:v>0.99983268207513698</c:v>
                </c:pt>
                <c:pt idx="4">
                  <c:v>0.98853845960262987</c:v>
                </c:pt>
                <c:pt idx="5">
                  <c:v>0.99999598695222691</c:v>
                </c:pt>
                <c:pt idx="6">
                  <c:v>0.99999954526603296</c:v>
                </c:pt>
                <c:pt idx="7">
                  <c:v>0.99999999061602807</c:v>
                </c:pt>
                <c:pt idx="8">
                  <c:v>0.99979198016314808</c:v>
                </c:pt>
                <c:pt idx="9">
                  <c:v>0.98022496658824398</c:v>
                </c:pt>
                <c:pt idx="10">
                  <c:v>0.99750589360867914</c:v>
                </c:pt>
                <c:pt idx="11">
                  <c:v>0.99902244190573586</c:v>
                </c:pt>
                <c:pt idx="12">
                  <c:v>0.99333994906113188</c:v>
                </c:pt>
                <c:pt idx="13">
                  <c:v>0.99740288658105092</c:v>
                </c:pt>
                <c:pt idx="14">
                  <c:v>0.98721529506078898</c:v>
                </c:pt>
                <c:pt idx="15">
                  <c:v>0.98438050316443093</c:v>
                </c:pt>
                <c:pt idx="16">
                  <c:v>0.99587191483085402</c:v>
                </c:pt>
                <c:pt idx="17">
                  <c:v>0.96941830433954801</c:v>
                </c:pt>
                <c:pt idx="18">
                  <c:v>0.99999999999931799</c:v>
                </c:pt>
                <c:pt idx="19">
                  <c:v>0.99999999815739304</c:v>
                </c:pt>
                <c:pt idx="20">
                  <c:v>1</c:v>
                </c:pt>
                <c:pt idx="21">
                  <c:v>0.99999753227895505</c:v>
                </c:pt>
                <c:pt idx="22">
                  <c:v>0.99919786082291284</c:v>
                </c:pt>
                <c:pt idx="23">
                  <c:v>0.99992898516971696</c:v>
                </c:pt>
                <c:pt idx="24">
                  <c:v>0.99995034280929596</c:v>
                </c:pt>
                <c:pt idx="25">
                  <c:v>0.99970145338076311</c:v>
                </c:pt>
                <c:pt idx="26">
                  <c:v>0.99349156086107993</c:v>
                </c:pt>
                <c:pt idx="27">
                  <c:v>0.99999989912349918</c:v>
                </c:pt>
                <c:pt idx="28">
                  <c:v>0.99737597764313712</c:v>
                </c:pt>
                <c:pt idx="29">
                  <c:v>0.99999986341090008</c:v>
                </c:pt>
                <c:pt idx="30">
                  <c:v>0.99998560084830301</c:v>
                </c:pt>
                <c:pt idx="31">
                  <c:v>0.99846020036974192</c:v>
                </c:pt>
              </c:numCache>
            </c:numRef>
          </c:val>
        </c:ser>
        <c:ser>
          <c:idx val="2"/>
          <c:order val="2"/>
          <c:tx>
            <c:strRef>
              <c:f>CommonPathways!$D$38</c:f>
              <c:strCache>
                <c:ptCount val="1"/>
                <c:pt idx="0">
                  <c:v>GSE44770</c:v>
                </c:pt>
              </c:strCache>
            </c:strRef>
          </c:tx>
          <c:spPr>
            <a:ln w="38100">
              <a:solidFill>
                <a:srgbClr val="FFD320"/>
              </a:solidFill>
              <a:prstDash val="solid"/>
            </a:ln>
          </c:spPr>
          <c:marker>
            <c:symbol val="none"/>
          </c:marker>
          <c:cat>
            <c:strRef>
              <c:f>CommonPathways!$A$39:$A$70</c:f>
              <c:strCache>
                <c:ptCount val="32"/>
                <c:pt idx="0">
                  <c:v>Basal cell carcinoma</c:v>
                </c:pt>
                <c:pt idx="1">
                  <c:v>Colorectal cancer</c:v>
                </c:pt>
                <c:pt idx="2">
                  <c:v>Pathways in cancer</c:v>
                </c:pt>
                <c:pt idx="3">
                  <c:v>Small cell lung cancer</c:v>
                </c:pt>
                <c:pt idx="4">
                  <c:v>Amyotrophic lateral sclerosis (ALS)</c:v>
                </c:pt>
                <c:pt idx="5">
                  <c:v>Arrhythmogenic right ventricular cardiomyopathy (ARVC)</c:v>
                </c:pt>
                <c:pt idx="6">
                  <c:v>Dilated cardiomyopathy</c:v>
                </c:pt>
                <c:pt idx="7">
                  <c:v>Hypertrophic cardiomyopathy (HCM)</c:v>
                </c:pt>
                <c:pt idx="8">
                  <c:v>Rheumatoid arthritis</c:v>
                </c:pt>
                <c:pt idx="9">
                  <c:v>Epithelial cell signaling in Helicobacter pylori infection</c:v>
                </c:pt>
                <c:pt idx="10">
                  <c:v>Influenza A</c:v>
                </c:pt>
                <c:pt idx="11">
                  <c:v>Shigellosis</c:v>
                </c:pt>
                <c:pt idx="12">
                  <c:v>Toxoplasmosis</c:v>
                </c:pt>
                <c:pt idx="13">
                  <c:v>Tuberculosis</c:v>
                </c:pt>
                <c:pt idx="14">
                  <c:v>Vibrio cholerae infection</c:v>
                </c:pt>
                <c:pt idx="15">
                  <c:v>Viral myocarditis</c:v>
                </c:pt>
                <c:pt idx="16">
                  <c:v>Melanogenesis</c:v>
                </c:pt>
                <c:pt idx="17">
                  <c:v>Apoptosis</c:v>
                </c:pt>
                <c:pt idx="18">
                  <c:v>Calcium signaling pathway</c:v>
                </c:pt>
                <c:pt idx="19">
                  <c:v>Endocytosis</c:v>
                </c:pt>
                <c:pt idx="20">
                  <c:v>Neuroactive ligand-receptor interaction</c:v>
                </c:pt>
                <c:pt idx="21">
                  <c:v>Neurotrophin signaling pathway</c:v>
                </c:pt>
                <c:pt idx="22">
                  <c:v>NOD-like receptor signaling pathway</c:v>
                </c:pt>
                <c:pt idx="23">
                  <c:v>PPAR signaling pathway</c:v>
                </c:pt>
                <c:pt idx="24">
                  <c:v>Synaptic vesicle cycle</c:v>
                </c:pt>
                <c:pt idx="25">
                  <c:v>Estrogen signaling pathway</c:v>
                </c:pt>
                <c:pt idx="26">
                  <c:v>Thyroid hormone signaling pathway</c:v>
                </c:pt>
                <c:pt idx="27">
                  <c:v>Adipocytokine signaling pathway</c:v>
                </c:pt>
                <c:pt idx="28">
                  <c:v>Insulin secretion</c:v>
                </c:pt>
                <c:pt idx="29">
                  <c:v>Lysosome</c:v>
                </c:pt>
                <c:pt idx="30">
                  <c:v>Pancreatic secretion</c:v>
                </c:pt>
                <c:pt idx="31">
                  <c:v>Phagosome</c:v>
                </c:pt>
              </c:strCache>
            </c:strRef>
          </c:cat>
          <c:val>
            <c:numRef>
              <c:f>CommonPathways!$D$39:$D$70</c:f>
              <c:numCache>
                <c:formatCode>General</c:formatCode>
                <c:ptCount val="32"/>
                <c:pt idx="0">
                  <c:v>0.9999999618471439</c:v>
                </c:pt>
                <c:pt idx="1">
                  <c:v>0.99999999644452719</c:v>
                </c:pt>
                <c:pt idx="2">
                  <c:v>1</c:v>
                </c:pt>
                <c:pt idx="3">
                  <c:v>0.99999999753122903</c:v>
                </c:pt>
                <c:pt idx="4">
                  <c:v>0.99998668397847301</c:v>
                </c:pt>
                <c:pt idx="5">
                  <c:v>0.99999998509618704</c:v>
                </c:pt>
                <c:pt idx="6">
                  <c:v>0.99999882302603205</c:v>
                </c:pt>
                <c:pt idx="7">
                  <c:v>0.99999932241410916</c:v>
                </c:pt>
                <c:pt idx="8">
                  <c:v>0.99999873136460904</c:v>
                </c:pt>
                <c:pt idx="9">
                  <c:v>0.99999667978563489</c:v>
                </c:pt>
                <c:pt idx="10">
                  <c:v>1</c:v>
                </c:pt>
                <c:pt idx="11">
                  <c:v>0.99999992042807517</c:v>
                </c:pt>
                <c:pt idx="12">
                  <c:v>0.99999999999103895</c:v>
                </c:pt>
                <c:pt idx="13">
                  <c:v>1</c:v>
                </c:pt>
                <c:pt idx="14">
                  <c:v>0.95900982447608718</c:v>
                </c:pt>
                <c:pt idx="15">
                  <c:v>0.99997035947596191</c:v>
                </c:pt>
                <c:pt idx="16">
                  <c:v>0.99999999945068507</c:v>
                </c:pt>
                <c:pt idx="17">
                  <c:v>0.99998695565641593</c:v>
                </c:pt>
                <c:pt idx="18">
                  <c:v>0.99999999999998102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0.99999883742894513</c:v>
                </c:pt>
                <c:pt idx="23">
                  <c:v>0.99999999966779907</c:v>
                </c:pt>
                <c:pt idx="24">
                  <c:v>0.99999999594818312</c:v>
                </c:pt>
                <c:pt idx="25">
                  <c:v>0.99999760239898916</c:v>
                </c:pt>
                <c:pt idx="26">
                  <c:v>0.99999999722993005</c:v>
                </c:pt>
                <c:pt idx="27">
                  <c:v>0.99999999047143906</c:v>
                </c:pt>
                <c:pt idx="28">
                  <c:v>0.999999999890539</c:v>
                </c:pt>
                <c:pt idx="29">
                  <c:v>0.99999999979367904</c:v>
                </c:pt>
                <c:pt idx="30">
                  <c:v>0.99999999339000212</c:v>
                </c:pt>
                <c:pt idx="31">
                  <c:v>0.999999999999998</c:v>
                </c:pt>
              </c:numCache>
            </c:numRef>
          </c:val>
        </c:ser>
        <c:ser>
          <c:idx val="3"/>
          <c:order val="3"/>
          <c:tx>
            <c:strRef>
              <c:f>CommonPathways!$E$38</c:f>
              <c:strCache>
                <c:ptCount val="1"/>
                <c:pt idx="0">
                  <c:v>GSE44771</c:v>
                </c:pt>
              </c:strCache>
            </c:strRef>
          </c:tx>
          <c:spPr>
            <a:ln w="38100">
              <a:solidFill>
                <a:srgbClr val="579D1C"/>
              </a:solidFill>
              <a:prstDash val="solid"/>
            </a:ln>
          </c:spPr>
          <c:marker>
            <c:symbol val="none"/>
          </c:marker>
          <c:cat>
            <c:strRef>
              <c:f>CommonPathways!$A$39:$A$70</c:f>
              <c:strCache>
                <c:ptCount val="32"/>
                <c:pt idx="0">
                  <c:v>Basal cell carcinoma</c:v>
                </c:pt>
                <c:pt idx="1">
                  <c:v>Colorectal cancer</c:v>
                </c:pt>
                <c:pt idx="2">
                  <c:v>Pathways in cancer</c:v>
                </c:pt>
                <c:pt idx="3">
                  <c:v>Small cell lung cancer</c:v>
                </c:pt>
                <c:pt idx="4">
                  <c:v>Amyotrophic lateral sclerosis (ALS)</c:v>
                </c:pt>
                <c:pt idx="5">
                  <c:v>Arrhythmogenic right ventricular cardiomyopathy (ARVC)</c:v>
                </c:pt>
                <c:pt idx="6">
                  <c:v>Dilated cardiomyopathy</c:v>
                </c:pt>
                <c:pt idx="7">
                  <c:v>Hypertrophic cardiomyopathy (HCM)</c:v>
                </c:pt>
                <c:pt idx="8">
                  <c:v>Rheumatoid arthritis</c:v>
                </c:pt>
                <c:pt idx="9">
                  <c:v>Epithelial cell signaling in Helicobacter pylori infection</c:v>
                </c:pt>
                <c:pt idx="10">
                  <c:v>Influenza A</c:v>
                </c:pt>
                <c:pt idx="11">
                  <c:v>Shigellosis</c:v>
                </c:pt>
                <c:pt idx="12">
                  <c:v>Toxoplasmosis</c:v>
                </c:pt>
                <c:pt idx="13">
                  <c:v>Tuberculosis</c:v>
                </c:pt>
                <c:pt idx="14">
                  <c:v>Vibrio cholerae infection</c:v>
                </c:pt>
                <c:pt idx="15">
                  <c:v>Viral myocarditis</c:v>
                </c:pt>
                <c:pt idx="16">
                  <c:v>Melanogenesis</c:v>
                </c:pt>
                <c:pt idx="17">
                  <c:v>Apoptosis</c:v>
                </c:pt>
                <c:pt idx="18">
                  <c:v>Calcium signaling pathway</c:v>
                </c:pt>
                <c:pt idx="19">
                  <c:v>Endocytosis</c:v>
                </c:pt>
                <c:pt idx="20">
                  <c:v>Neuroactive ligand-receptor interaction</c:v>
                </c:pt>
                <c:pt idx="21">
                  <c:v>Neurotrophin signaling pathway</c:v>
                </c:pt>
                <c:pt idx="22">
                  <c:v>NOD-like receptor signaling pathway</c:v>
                </c:pt>
                <c:pt idx="23">
                  <c:v>PPAR signaling pathway</c:v>
                </c:pt>
                <c:pt idx="24">
                  <c:v>Synaptic vesicle cycle</c:v>
                </c:pt>
                <c:pt idx="25">
                  <c:v>Estrogen signaling pathway</c:v>
                </c:pt>
                <c:pt idx="26">
                  <c:v>Thyroid hormone signaling pathway</c:v>
                </c:pt>
                <c:pt idx="27">
                  <c:v>Adipocytokine signaling pathway</c:v>
                </c:pt>
                <c:pt idx="28">
                  <c:v>Insulin secretion</c:v>
                </c:pt>
                <c:pt idx="29">
                  <c:v>Lysosome</c:v>
                </c:pt>
                <c:pt idx="30">
                  <c:v>Pancreatic secretion</c:v>
                </c:pt>
                <c:pt idx="31">
                  <c:v>Phagosome</c:v>
                </c:pt>
              </c:strCache>
            </c:strRef>
          </c:cat>
          <c:val>
            <c:numRef>
              <c:f>CommonPathways!$E$39:$E$70</c:f>
              <c:numCache>
                <c:formatCode>General</c:formatCode>
                <c:ptCount val="32"/>
                <c:pt idx="0">
                  <c:v>0.97831900857979803</c:v>
                </c:pt>
                <c:pt idx="1">
                  <c:v>0.97559177433724986</c:v>
                </c:pt>
                <c:pt idx="2">
                  <c:v>0.99949451086869001</c:v>
                </c:pt>
                <c:pt idx="3">
                  <c:v>0.99946170104408794</c:v>
                </c:pt>
                <c:pt idx="4">
                  <c:v>0.97988066932843998</c:v>
                </c:pt>
                <c:pt idx="5">
                  <c:v>0.99960106922517111</c:v>
                </c:pt>
                <c:pt idx="6">
                  <c:v>0.99941071354758004</c:v>
                </c:pt>
                <c:pt idx="7">
                  <c:v>0.99949845802538106</c:v>
                </c:pt>
                <c:pt idx="8">
                  <c:v>0.964369772086904</c:v>
                </c:pt>
                <c:pt idx="9">
                  <c:v>0.97325987911194889</c:v>
                </c:pt>
                <c:pt idx="10">
                  <c:v>0.99775498134330698</c:v>
                </c:pt>
                <c:pt idx="11">
                  <c:v>0.97598093777518802</c:v>
                </c:pt>
                <c:pt idx="12">
                  <c:v>0.99895688725446896</c:v>
                </c:pt>
                <c:pt idx="13">
                  <c:v>0.99995185915872509</c:v>
                </c:pt>
                <c:pt idx="14">
                  <c:v>0.9787092025670141</c:v>
                </c:pt>
                <c:pt idx="15">
                  <c:v>0.99973770535572992</c:v>
                </c:pt>
                <c:pt idx="16">
                  <c:v>0.96052855246773405</c:v>
                </c:pt>
                <c:pt idx="17">
                  <c:v>0.96629583480445214</c:v>
                </c:pt>
                <c:pt idx="18">
                  <c:v>0.99767966444562306</c:v>
                </c:pt>
                <c:pt idx="19">
                  <c:v>0.99999857986066187</c:v>
                </c:pt>
                <c:pt idx="20">
                  <c:v>0.99982859417362002</c:v>
                </c:pt>
                <c:pt idx="21">
                  <c:v>0.95327013414151407</c:v>
                </c:pt>
                <c:pt idx="22">
                  <c:v>0.97753906268967405</c:v>
                </c:pt>
                <c:pt idx="23">
                  <c:v>0.99965309036675398</c:v>
                </c:pt>
                <c:pt idx="24">
                  <c:v>0.97520275791062083</c:v>
                </c:pt>
                <c:pt idx="25">
                  <c:v>0.96091202117039198</c:v>
                </c:pt>
                <c:pt idx="26">
                  <c:v>0.95365085708412323</c:v>
                </c:pt>
                <c:pt idx="27">
                  <c:v>0.97248375483720872</c:v>
                </c:pt>
                <c:pt idx="28">
                  <c:v>0.96629583480445214</c:v>
                </c:pt>
                <c:pt idx="29">
                  <c:v>0.99999984691223498</c:v>
                </c:pt>
                <c:pt idx="30">
                  <c:v>0.962447346804154</c:v>
                </c:pt>
                <c:pt idx="31">
                  <c:v>0.99827077660396701</c:v>
                </c:pt>
              </c:numCache>
            </c:numRef>
          </c:val>
        </c:ser>
        <c:ser>
          <c:idx val="4"/>
          <c:order val="4"/>
          <c:tx>
            <c:strRef>
              <c:f>CommonPathways!$F$38</c:f>
              <c:strCache>
                <c:ptCount val="1"/>
                <c:pt idx="0">
                  <c:v>AggregatedOfAggregated</c:v>
                </c:pt>
              </c:strCache>
            </c:strRef>
          </c:tx>
          <c:spPr>
            <a:ln w="38100">
              <a:solidFill>
                <a:srgbClr val="7E0021"/>
              </a:solidFill>
              <a:prstDash val="solid"/>
            </a:ln>
          </c:spPr>
          <c:marker>
            <c:symbol val="none"/>
          </c:marker>
          <c:cat>
            <c:strRef>
              <c:f>CommonPathways!$A$39:$A$70</c:f>
              <c:strCache>
                <c:ptCount val="32"/>
                <c:pt idx="0">
                  <c:v>Basal cell carcinoma</c:v>
                </c:pt>
                <c:pt idx="1">
                  <c:v>Colorectal cancer</c:v>
                </c:pt>
                <c:pt idx="2">
                  <c:v>Pathways in cancer</c:v>
                </c:pt>
                <c:pt idx="3">
                  <c:v>Small cell lung cancer</c:v>
                </c:pt>
                <c:pt idx="4">
                  <c:v>Amyotrophic lateral sclerosis (ALS)</c:v>
                </c:pt>
                <c:pt idx="5">
                  <c:v>Arrhythmogenic right ventricular cardiomyopathy (ARVC)</c:v>
                </c:pt>
                <c:pt idx="6">
                  <c:v>Dilated cardiomyopathy</c:v>
                </c:pt>
                <c:pt idx="7">
                  <c:v>Hypertrophic cardiomyopathy (HCM)</c:v>
                </c:pt>
                <c:pt idx="8">
                  <c:v>Rheumatoid arthritis</c:v>
                </c:pt>
                <c:pt idx="9">
                  <c:v>Epithelial cell signaling in Helicobacter pylori infection</c:v>
                </c:pt>
                <c:pt idx="10">
                  <c:v>Influenza A</c:v>
                </c:pt>
                <c:pt idx="11">
                  <c:v>Shigellosis</c:v>
                </c:pt>
                <c:pt idx="12">
                  <c:v>Toxoplasmosis</c:v>
                </c:pt>
                <c:pt idx="13">
                  <c:v>Tuberculosis</c:v>
                </c:pt>
                <c:pt idx="14">
                  <c:v>Vibrio cholerae infection</c:v>
                </c:pt>
                <c:pt idx="15">
                  <c:v>Viral myocarditis</c:v>
                </c:pt>
                <c:pt idx="16">
                  <c:v>Melanogenesis</c:v>
                </c:pt>
                <c:pt idx="17">
                  <c:v>Apoptosis</c:v>
                </c:pt>
                <c:pt idx="18">
                  <c:v>Calcium signaling pathway</c:v>
                </c:pt>
                <c:pt idx="19">
                  <c:v>Endocytosis</c:v>
                </c:pt>
                <c:pt idx="20">
                  <c:v>Neuroactive ligand-receptor interaction</c:v>
                </c:pt>
                <c:pt idx="21">
                  <c:v>Neurotrophin signaling pathway</c:v>
                </c:pt>
                <c:pt idx="22">
                  <c:v>NOD-like receptor signaling pathway</c:v>
                </c:pt>
                <c:pt idx="23">
                  <c:v>PPAR signaling pathway</c:v>
                </c:pt>
                <c:pt idx="24">
                  <c:v>Synaptic vesicle cycle</c:v>
                </c:pt>
                <c:pt idx="25">
                  <c:v>Estrogen signaling pathway</c:v>
                </c:pt>
                <c:pt idx="26">
                  <c:v>Thyroid hormone signaling pathway</c:v>
                </c:pt>
                <c:pt idx="27">
                  <c:v>Adipocytokine signaling pathway</c:v>
                </c:pt>
                <c:pt idx="28">
                  <c:v>Insulin secretion</c:v>
                </c:pt>
                <c:pt idx="29">
                  <c:v>Lysosome</c:v>
                </c:pt>
                <c:pt idx="30">
                  <c:v>Pancreatic secretion</c:v>
                </c:pt>
                <c:pt idx="31">
                  <c:v>Phagosome</c:v>
                </c:pt>
              </c:strCache>
            </c:strRef>
          </c:cat>
          <c:val>
            <c:numRef>
              <c:f>CommonPathways!$F$39:$F$70</c:f>
              <c:numCache>
                <c:formatCode>General</c:formatCode>
                <c:ptCount val="32"/>
                <c:pt idx="0">
                  <c:v>0.99999999999992795</c:v>
                </c:pt>
                <c:pt idx="1">
                  <c:v>0.99999999999190092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0.99999999999986899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0.99999999998117206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0.999999999999994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</c:ser>
        <c:dLbls/>
        <c:marker val="1"/>
        <c:axId val="106834176"/>
        <c:axId val="106852352"/>
      </c:lineChart>
      <c:catAx>
        <c:axId val="106834176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-3600000" vert="horz"/>
          <a:lstStyle/>
          <a:p>
            <a:pPr>
              <a:defRPr/>
            </a:pPr>
            <a:endParaRPr lang="de-DE"/>
          </a:p>
        </c:txPr>
        <c:crossAx val="106852352"/>
        <c:crossesAt val="0"/>
        <c:auto val="1"/>
        <c:lblAlgn val="ctr"/>
        <c:lblOffset val="100"/>
        <c:tickLblSkip val="1"/>
        <c:tickMarkSkip val="1"/>
      </c:catAx>
      <c:valAx>
        <c:axId val="106852352"/>
        <c:scaling>
          <c:orientation val="minMax"/>
          <c:max val="1.01"/>
          <c:min val="0.94000000000000106"/>
        </c:scaling>
        <c:axPos val="l"/>
        <c:majorGridlines>
          <c:spPr>
            <a:ln w="3175">
              <a:solidFill>
                <a:srgbClr val="B3B3B3"/>
              </a:solidFill>
              <a:prstDash val="solid"/>
            </a:ln>
          </c:spPr>
        </c:majorGridlines>
        <c:numFmt formatCode="General" sourceLinked="1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de-DE"/>
          </a:p>
        </c:txPr>
        <c:crossAx val="106834176"/>
        <c:crossesAt val="1"/>
        <c:crossBetween val="midCat"/>
        <c:majorUnit val="1.0000000000000002E-2"/>
      </c:valAx>
      <c:spPr>
        <a:noFill/>
        <a:ln w="3175">
          <a:solidFill>
            <a:srgbClr val="B3B3B3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4651850724770794"/>
          <c:y val="0.24126631242773006"/>
          <c:w val="0.14756492506878299"/>
          <c:h val="0.26471394482738597"/>
        </c:manualLayout>
      </c:layout>
      <c:spPr>
        <a:noFill/>
        <a:ln w="25400">
          <a:noFill/>
        </a:ln>
      </c:spPr>
    </c:legend>
    <c:plotVisOnly val="1"/>
    <c:dispBlanksAs val="gap"/>
  </c:chart>
  <c:spPr>
    <a:solidFill>
      <a:srgbClr val="FFFFFF"/>
    </a:solidFill>
    <a:ln w="6350">
      <a:noFill/>
    </a:ln>
  </c:spPr>
  <c:txPr>
    <a:bodyPr/>
    <a:lstStyle/>
    <a:p>
      <a:pPr>
        <a:defRPr sz="7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de-DE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07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3" tIns="45826" rIns="91653" bIns="4582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Frutiger 55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2088" y="0"/>
            <a:ext cx="30607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3" tIns="45826" rIns="91653" bIns="4582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utiger 55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7450"/>
            <a:ext cx="30607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3" tIns="45826" rIns="91653" bIns="4582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Frutiger 55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2088" y="8807450"/>
            <a:ext cx="30607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3" tIns="45826" rIns="91653" bIns="4582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4B5AE2E-EB62-4119-9F8D-120139E49C76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93773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07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3" tIns="45826" rIns="91653" bIns="4582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2088" y="0"/>
            <a:ext cx="30607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3" tIns="45826" rIns="91653" bIns="4582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2850" y="695325"/>
            <a:ext cx="4637088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1388" y="4403725"/>
            <a:ext cx="5180012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3" tIns="45826" rIns="91653" bIns="458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Klicken Sie, um die Formate des Vorlagentextes zu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7450"/>
            <a:ext cx="30607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3" tIns="45826" rIns="91653" bIns="4582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2088" y="8807450"/>
            <a:ext cx="30607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3" tIns="45826" rIns="91653" bIns="4582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9462ED73-FA82-45F2-9592-3CF52BF41D46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8206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36EAFA-CD78-4E2C-BF2D-9B102C3C374F}" type="slidenum">
              <a:rPr lang="de-DE"/>
              <a:pPr/>
              <a:t>1</a:t>
            </a:fld>
            <a:endParaRPr lang="de-DE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4438" y="695325"/>
            <a:ext cx="4633912" cy="3476625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6303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4438" y="695325"/>
            <a:ext cx="4633912" cy="3476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latin typeface="Times New Roman" pitchFamily="18" charset="0"/>
                <a:ea typeface="ＭＳ Ｐゴシック" charset="-128"/>
                <a:cs typeface="ＭＳ Ｐゴシック" charset="-128"/>
              </a:rPr>
              <a:t>The funnels illustrate the average number of compounds needed at each development stage to result in one launched drug</a:t>
            </a:r>
          </a:p>
          <a:p>
            <a:pPr>
              <a:buFontTx/>
              <a:buNone/>
            </a:pPr>
            <a:endParaRPr lang="en-US" sz="1200" b="0" dirty="0" smtClean="0"/>
          </a:p>
          <a:p>
            <a:pPr>
              <a:buFontTx/>
              <a:buChar char="-"/>
            </a:pPr>
            <a:r>
              <a:rPr lang="en-US" sz="1200" b="0" dirty="0" smtClean="0"/>
              <a:t>destroys cognitive abilities in the aging population: memory, thinking, reasoning, etc.</a:t>
            </a:r>
          </a:p>
          <a:p>
            <a:pPr>
              <a:buFontTx/>
              <a:buChar char="-"/>
            </a:pPr>
            <a:r>
              <a:rPr lang="en-US" sz="1200" b="0" dirty="0" smtClean="0"/>
              <a:t>progress in understanding its mechanisms</a:t>
            </a:r>
          </a:p>
          <a:p>
            <a:pPr>
              <a:buFontTx/>
              <a:buChar char="-"/>
            </a:pPr>
            <a:r>
              <a:rPr lang="en-US" sz="1200" b="0" dirty="0" smtClean="0"/>
              <a:t>high drug attrition rates questioned our knowledge of its etiology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3364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14438" y="695325"/>
            <a:ext cx="4633912" cy="3476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1200" b="0" dirty="0" smtClean="0"/>
              <a:t>Past: - most of them do not elaborate on context specificity and completeness of the generated networks.</a:t>
            </a:r>
          </a:p>
          <a:p>
            <a:pPr>
              <a:buFontTx/>
              <a:buChar char="-"/>
            </a:pPr>
            <a:r>
              <a:rPr lang="en-US" sz="1200" b="0" dirty="0" smtClean="0"/>
              <a:t>set of genes that participate in the core regulatory (</a:t>
            </a:r>
            <a:r>
              <a:rPr lang="en-US" sz="1200" b="0" dirty="0" err="1" smtClean="0"/>
              <a:t>patho</a:t>
            </a:r>
            <a:r>
              <a:rPr lang="en-US" sz="1200" b="0" dirty="0" smtClean="0"/>
              <a:t>-)mechanism is currently limited towards differentially expressed or a priori knowledge</a:t>
            </a:r>
          </a:p>
          <a:p>
            <a:pPr>
              <a:buFontTx/>
              <a:buChar char="-"/>
            </a:pPr>
            <a:r>
              <a:rPr lang="en-US" sz="1200" b="0" dirty="0" smtClean="0"/>
              <a:t>missing out on lesser known candidates. </a:t>
            </a:r>
          </a:p>
          <a:p>
            <a:pPr>
              <a:buFontTx/>
              <a:buNone/>
            </a:pPr>
            <a:r>
              <a:rPr lang="en-US" sz="1200" b="0" dirty="0" smtClean="0"/>
              <a:t>New: - use priori</a:t>
            </a:r>
            <a:r>
              <a:rPr lang="en-US" sz="1200" b="0" baseline="0" dirty="0" smtClean="0"/>
              <a:t> knowledge in a context specific way to build an overall network</a:t>
            </a:r>
          </a:p>
          <a:p>
            <a:pPr>
              <a:buFontTx/>
              <a:buNone/>
            </a:pPr>
            <a:endParaRPr lang="en-US" sz="1200" b="0" baseline="0" dirty="0" smtClean="0"/>
          </a:p>
          <a:p>
            <a:r>
              <a:rPr lang="en-US" sz="1200" dirty="0" smtClean="0"/>
              <a:t>Limited gene expression data in field of </a:t>
            </a:r>
            <a:r>
              <a:rPr lang="en-US" sz="1200" dirty="0" err="1" smtClean="0"/>
              <a:t>neurodegeneration</a:t>
            </a:r>
            <a:endParaRPr lang="en-US" sz="1200" dirty="0" smtClean="0"/>
          </a:p>
          <a:p>
            <a:r>
              <a:rPr lang="en-US" sz="1200" dirty="0" smtClean="0"/>
              <a:t>Compelling evidences may remain buried in existing data</a:t>
            </a:r>
          </a:p>
          <a:p>
            <a:r>
              <a:rPr lang="en-US" sz="1200" dirty="0" smtClean="0"/>
              <a:t>Co-expression analysis to get mechanistic insight into the disease mechanism</a:t>
            </a:r>
          </a:p>
          <a:p>
            <a:r>
              <a:rPr lang="en-US" sz="1200" dirty="0" smtClean="0"/>
              <a:t>Implementation of a robust computational method for identifying common functional patterns across all publicly available AD gene expression datasets</a:t>
            </a:r>
          </a:p>
          <a:p>
            <a:r>
              <a:rPr lang="en-US" sz="1200" dirty="0" smtClean="0"/>
              <a:t>Use prior knowledge for gene selection </a:t>
            </a:r>
            <a:r>
              <a:rPr lang="en-US" sz="1200" i="1" dirty="0" smtClean="0"/>
              <a:t>(seed genes)</a:t>
            </a:r>
          </a:p>
          <a:p>
            <a:r>
              <a:rPr lang="en-US" sz="1200" dirty="0" smtClean="0"/>
              <a:t>Iterative approach to enrich </a:t>
            </a:r>
            <a:r>
              <a:rPr lang="en-US" sz="1200" i="1" dirty="0" smtClean="0"/>
              <a:t>seed genes</a:t>
            </a:r>
            <a:endParaRPr lang="en-US" sz="1200" dirty="0" smtClean="0"/>
          </a:p>
          <a:p>
            <a:r>
              <a:rPr lang="en-US" sz="1200" dirty="0" smtClean="0"/>
              <a:t>First attempt to integrate prior knowledge for analyzing co-expression networks</a:t>
            </a:r>
          </a:p>
          <a:p>
            <a:pPr>
              <a:buFontTx/>
              <a:buNone/>
            </a:pPr>
            <a:endParaRPr lang="en-US" sz="1200" b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849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None/>
            </a:pPr>
            <a:r>
              <a:rPr lang="en-US" dirty="0" smtClean="0"/>
              <a:t>- Why</a:t>
            </a:r>
            <a:r>
              <a:rPr lang="en-US" baseline="0" dirty="0" smtClean="0"/>
              <a:t> </a:t>
            </a:r>
            <a:r>
              <a:rPr lang="en-US" dirty="0" smtClean="0"/>
              <a:t>there </a:t>
            </a:r>
            <a:r>
              <a:rPr lang="en-US" dirty="0" smtClean="0"/>
              <a:t>is limited data in </a:t>
            </a:r>
            <a:r>
              <a:rPr lang="en-US" dirty="0" smtClean="0"/>
              <a:t>NDD:</a:t>
            </a:r>
            <a:r>
              <a:rPr lang="en-US" baseline="0" dirty="0" smtClean="0"/>
              <a:t> </a:t>
            </a:r>
            <a:r>
              <a:rPr lang="en-US" dirty="0" smtClean="0"/>
              <a:t>nobody</a:t>
            </a:r>
            <a:r>
              <a:rPr lang="en-US" baseline="0" dirty="0" smtClean="0"/>
              <a:t> </a:t>
            </a:r>
            <a:r>
              <a:rPr lang="en-US" baseline="0" dirty="0" smtClean="0"/>
              <a:t>wants to give a part of their brain for research unless they are </a:t>
            </a:r>
            <a:r>
              <a:rPr lang="en-US" baseline="0" dirty="0" smtClean="0"/>
              <a:t>dead</a:t>
            </a:r>
          </a:p>
          <a:p>
            <a:r>
              <a:rPr lang="en-US" baseline="0" dirty="0" smtClean="0"/>
              <a:t>- why play a critical role in identifying new candidates: 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-128"/>
                <a:cs typeface="ＭＳ Ｐゴシック" charset="-128"/>
              </a:rPr>
              <a:t>capability to determine subtle expression shifts between correlated gene pairs that are linked to the dysregulation events</a:t>
            </a:r>
            <a:endParaRPr lang="en-US" baseline="0" dirty="0" smtClean="0"/>
          </a:p>
          <a:p>
            <a:pPr marL="171450" indent="-171450">
              <a:buFontTx/>
              <a:buNone/>
            </a:pPr>
            <a:r>
              <a:rPr lang="en-US" baseline="0" dirty="0" smtClean="0"/>
              <a:t>- Why need </a:t>
            </a:r>
            <a:r>
              <a:rPr lang="en-US" baseline="0" dirty="0" smtClean="0"/>
              <a:t>an iterative </a:t>
            </a:r>
            <a:r>
              <a:rPr lang="en-US" baseline="0" dirty="0" smtClean="0"/>
              <a:t>approach: traditional </a:t>
            </a:r>
            <a:r>
              <a:rPr lang="en-US" baseline="0" dirty="0" smtClean="0"/>
              <a:t>approach identifies the functional context for a given set of genes but what happens if we artificially populate the set of genes for the determined functional context.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2068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 err="1" smtClean="0"/>
              <a:t>SCAIView</a:t>
            </a:r>
            <a:endParaRPr lang="en-US" sz="1800" dirty="0" smtClean="0"/>
          </a:p>
          <a:p>
            <a:pPr lvl="2"/>
            <a:r>
              <a:rPr lang="en-US" sz="1600" dirty="0" smtClean="0"/>
              <a:t>Knowledge discovery tool</a:t>
            </a:r>
          </a:p>
          <a:p>
            <a:pPr lvl="2"/>
            <a:r>
              <a:rPr lang="en-US" sz="1600" dirty="0" smtClean="0"/>
              <a:t>Combines semantic annotations for biomedical entities</a:t>
            </a:r>
          </a:p>
          <a:p>
            <a:pPr lvl="2"/>
            <a:r>
              <a:rPr lang="en-US" sz="1600" dirty="0" smtClean="0"/>
              <a:t>Possibility to rank documents and significant players in AD context</a:t>
            </a:r>
          </a:p>
          <a:p>
            <a:r>
              <a:rPr lang="en-US" sz="1800" dirty="0" err="1" smtClean="0"/>
              <a:t>AlzGene</a:t>
            </a:r>
            <a:endParaRPr lang="en-US" sz="1800" dirty="0" smtClean="0"/>
          </a:p>
          <a:p>
            <a:pPr lvl="2"/>
            <a:r>
              <a:rPr lang="en-US" sz="1600" dirty="0" smtClean="0"/>
              <a:t>Publicly available database containing genetic association studies in context of AD</a:t>
            </a:r>
          </a:p>
          <a:p>
            <a:pPr lvl="2"/>
            <a:r>
              <a:rPr lang="en-US" sz="1600" dirty="0" smtClean="0"/>
              <a:t>Provide a list of genes that appeared in at least three studies</a:t>
            </a:r>
          </a:p>
          <a:p>
            <a:r>
              <a:rPr lang="en-US" sz="1800" dirty="0" smtClean="0"/>
              <a:t>Consensus Path Database (CPDB)</a:t>
            </a:r>
          </a:p>
          <a:p>
            <a:pPr lvl="2"/>
            <a:r>
              <a:rPr lang="en-US" sz="1600" dirty="0" smtClean="0"/>
              <a:t>Database system that integrates different databases of human functional interactions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7895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Retrieved 45 AD related datasets</a:t>
            </a: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smtClean="0"/>
              <a:t>8 datasets</a:t>
            </a:r>
          </a:p>
          <a:p>
            <a:pPr marL="342900" marR="0" lvl="0" indent="-342900" algn="l" defTabSz="63182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CC99"/>
              </a:buClr>
              <a:buSzTx/>
              <a:buFont typeface="Wingdings" pitchFamily="2" charset="2"/>
              <a:buNone/>
              <a:tabLst>
                <a:tab pos="236538" algn="l"/>
                <a:tab pos="473075" algn="l"/>
                <a:tab pos="2679700" algn="l"/>
                <a:tab pos="2916238" algn="l"/>
                <a:tab pos="3154363" algn="l"/>
              </a:tabLst>
              <a:defRPr/>
            </a:pPr>
            <a:r>
              <a:rPr lang="en-US" sz="1200" kern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-128"/>
                <a:cs typeface="ＭＳ Ｐゴシック" charset="-128"/>
              </a:rPr>
              <a:t>Focus on brain samples</a:t>
            </a:r>
          </a:p>
          <a:p>
            <a:pPr marL="342900" marR="0" lvl="0" indent="-342900" algn="l" defTabSz="63182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CC99"/>
              </a:buClr>
              <a:buSzTx/>
              <a:buFont typeface="Wingdings" pitchFamily="2" charset="2"/>
              <a:buNone/>
              <a:tabLst>
                <a:tab pos="236538" algn="l"/>
                <a:tab pos="473075" algn="l"/>
                <a:tab pos="2679700" algn="l"/>
                <a:tab pos="2916238" algn="l"/>
                <a:tab pos="3154363" algn="l"/>
              </a:tabLst>
              <a:defRPr/>
            </a:pPr>
            <a:r>
              <a:rPr lang="en-US" sz="1200" kern="0" noProof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-128"/>
                <a:cs typeface="ＭＳ Ｐゴシック" charset="-128"/>
              </a:rPr>
              <a:t>S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ＭＳ Ｐゴシック" charset="-128"/>
              </a:rPr>
              <a:t>ome do</a:t>
            </a:r>
            <a:r>
              <a:rPr kumimoji="0" lang="en-US" sz="1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ＭＳ Ｐゴシック" charset="-128"/>
              </a:rPr>
              <a:t> not provide raw data</a:t>
            </a:r>
          </a:p>
          <a:p>
            <a:pPr marL="342900" marR="0" lvl="0" indent="-342900" algn="l" defTabSz="63182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CC99"/>
              </a:buClr>
              <a:buSzTx/>
              <a:buFont typeface="Wingdings" pitchFamily="2" charset="2"/>
              <a:buNone/>
              <a:tabLst>
                <a:tab pos="236538" algn="l"/>
                <a:tab pos="473075" algn="l"/>
                <a:tab pos="2679700" algn="l"/>
                <a:tab pos="2916238" algn="l"/>
                <a:tab pos="3154363" algn="l"/>
              </a:tabLst>
              <a:defRPr/>
            </a:pPr>
            <a:r>
              <a:rPr lang="en-US" sz="1200" kern="0" baseline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-128"/>
                <a:cs typeface="ＭＳ Ｐゴシック" charset="-128"/>
              </a:rPr>
              <a:t>4 datasets remained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5938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different platforms but same normalization</a:t>
            </a:r>
            <a:r>
              <a:rPr lang="en-US" baseline="0" dirty="0" smtClean="0"/>
              <a:t> methods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it is not sure that seed genes are complete -&gt; iterative approach for adding more genes to the list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no log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-transformation for Rosetta/Merck platform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gene information directly included in data for Rosetta/Merck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GSE5281: 9 outliers; GSE44768: 12 outliers; GSE44770: 27 outliers; GSE44771: 19 outliers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2391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 BC3Net: </a:t>
            </a:r>
            <a:r>
              <a:rPr lang="en-US" sz="1200" dirty="0" smtClean="0"/>
              <a:t>Correlation-based networks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random sampling</a:t>
            </a:r>
            <a:r>
              <a:rPr lang="en-US" baseline="0" dirty="0" smtClean="0"/>
              <a:t> -&gt; true and most prominent correlations are selected more often than non-correlated ones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2 independently generated networks of same data -&gt; not totally overlapping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edge interactions that only appear less can also be potentially promising candidates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for each dataset and each phenotype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634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4318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14552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sz="1200" dirty="0" smtClean="0"/>
              <a:t>Determine functional context of modules of the generated co-expression networks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47525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Overlap of four aggregated networks: 32 pathways</a:t>
            </a:r>
          </a:p>
          <a:p>
            <a:r>
              <a:rPr lang="en-US" baseline="0" dirty="0" smtClean="0"/>
              <a:t>Categorized them based on pertinence to AD</a:t>
            </a:r>
          </a:p>
          <a:p>
            <a:r>
              <a:rPr lang="en-US" baseline="0" dirty="0" smtClean="0"/>
              <a:t>Focus only on potential -&gt; neurotransmission pathways (calcium, </a:t>
            </a:r>
            <a:r>
              <a:rPr lang="en-US" baseline="0" dirty="0" err="1" smtClean="0"/>
              <a:t>endocytosis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neurotrophin</a:t>
            </a:r>
            <a:r>
              <a:rPr lang="en-US" baseline="0" dirty="0" smtClean="0"/>
              <a:t>, estrogen)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8872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Consensus</a:t>
            </a:r>
            <a:r>
              <a:rPr lang="en-US" baseline="0" dirty="0" smtClean="0"/>
              <a:t> network (aggregation of aggregated networks)</a:t>
            </a:r>
          </a:p>
          <a:p>
            <a:r>
              <a:rPr lang="en-US" baseline="0" dirty="0" err="1" smtClean="0"/>
              <a:t>Pvalue</a:t>
            </a:r>
            <a:r>
              <a:rPr lang="en-US" baseline="0" dirty="0" smtClean="0"/>
              <a:t> increased for the potential pathways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472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4236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z="1200" dirty="0" smtClean="0"/>
              <a:t>608 genes </a:t>
            </a:r>
            <a:r>
              <a:rPr lang="de-DE" sz="1200" dirty="0" err="1" smtClean="0"/>
              <a:t>from</a:t>
            </a:r>
            <a:r>
              <a:rPr lang="de-DE" sz="1200" dirty="0" smtClean="0"/>
              <a:t> </a:t>
            </a:r>
            <a:r>
              <a:rPr lang="de-DE" sz="1200" dirty="0" err="1" smtClean="0"/>
              <a:t>significant</a:t>
            </a:r>
            <a:r>
              <a:rPr lang="de-DE" sz="1200" dirty="0" smtClean="0"/>
              <a:t> </a:t>
            </a:r>
            <a:r>
              <a:rPr lang="de-DE" sz="1200" dirty="0" err="1" smtClean="0"/>
              <a:t>pathways</a:t>
            </a:r>
            <a:r>
              <a:rPr lang="de-DE" sz="1200" dirty="0" smtClean="0"/>
              <a:t> </a:t>
            </a:r>
            <a:r>
              <a:rPr lang="de-DE" sz="1200" dirty="0" err="1" smtClean="0"/>
              <a:t>across</a:t>
            </a:r>
            <a:r>
              <a:rPr lang="de-DE" sz="1200" dirty="0" smtClean="0"/>
              <a:t> </a:t>
            </a:r>
            <a:r>
              <a:rPr lang="de-DE" sz="1200" dirty="0" err="1" smtClean="0"/>
              <a:t>datasets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hub genes</a:t>
            </a:r>
          </a:p>
          <a:p>
            <a:r>
              <a:rPr lang="de-DE" sz="1200" dirty="0" err="1" smtClean="0"/>
              <a:t>Mapped</a:t>
            </a:r>
            <a:r>
              <a:rPr lang="de-DE" sz="1200" dirty="0" smtClean="0"/>
              <a:t> genes </a:t>
            </a:r>
            <a:r>
              <a:rPr lang="de-DE" sz="1200" dirty="0" err="1" smtClean="0"/>
              <a:t>to</a:t>
            </a:r>
            <a:r>
              <a:rPr lang="de-DE" sz="1200" dirty="0" smtClean="0"/>
              <a:t> 4831 SNPs</a:t>
            </a:r>
          </a:p>
          <a:p>
            <a:r>
              <a:rPr lang="de-DE" sz="1200" dirty="0" smtClean="0"/>
              <a:t>167 </a:t>
            </a:r>
            <a:r>
              <a:rPr lang="de-DE" sz="1200" dirty="0" err="1" smtClean="0"/>
              <a:t>mapped</a:t>
            </a:r>
            <a:r>
              <a:rPr lang="de-DE" sz="1200" dirty="0" smtClean="0"/>
              <a:t> genes</a:t>
            </a:r>
          </a:p>
          <a:p>
            <a:r>
              <a:rPr lang="de-DE" dirty="0" err="1" smtClean="0"/>
              <a:t>Ranked</a:t>
            </a:r>
            <a:r>
              <a:rPr lang="de-DE" dirty="0" smtClean="0"/>
              <a:t> </a:t>
            </a:r>
            <a:r>
              <a:rPr lang="de-DE" dirty="0" err="1" smtClean="0"/>
              <a:t>them</a:t>
            </a:r>
            <a:endParaRPr lang="de-DE" dirty="0" smtClean="0"/>
          </a:p>
          <a:p>
            <a:r>
              <a:rPr lang="de-DE" dirty="0" smtClean="0"/>
              <a:t>44 </a:t>
            </a:r>
            <a:r>
              <a:rPr lang="de-DE" dirty="0" err="1" smtClean="0"/>
              <a:t>high</a:t>
            </a:r>
            <a:r>
              <a:rPr lang="de-DE" dirty="0" smtClean="0"/>
              <a:t> </a:t>
            </a:r>
            <a:r>
              <a:rPr lang="de-DE" dirty="0" err="1" smtClean="0"/>
              <a:t>ranked</a:t>
            </a:r>
            <a:r>
              <a:rPr lang="de-DE" dirty="0" smtClean="0"/>
              <a:t> genes</a:t>
            </a:r>
            <a:r>
              <a:rPr lang="de-DE" baseline="0" dirty="0" smtClean="0"/>
              <a:t> + 3 genes </a:t>
            </a:r>
            <a:r>
              <a:rPr lang="de-DE" baseline="0" dirty="0" err="1" smtClean="0"/>
              <a:t>from</a:t>
            </a:r>
            <a:r>
              <a:rPr lang="de-DE" baseline="0" dirty="0" smtClean="0"/>
              <a:t> Lambert et al.</a:t>
            </a:r>
          </a:p>
          <a:p>
            <a:r>
              <a:rPr lang="de-DE" baseline="0" dirty="0" smtClean="0"/>
              <a:t>14 genes </a:t>
            </a:r>
            <a:r>
              <a:rPr lang="de-DE" baseline="0" dirty="0" err="1" smtClean="0"/>
              <a:t>validated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eQTL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studies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or</a:t>
            </a:r>
            <a:r>
              <a:rPr lang="de-DE" baseline="0" dirty="0" smtClean="0"/>
              <a:t> evident SNPs </a:t>
            </a:r>
            <a:r>
              <a:rPr lang="de-DE" baseline="0" dirty="0" err="1" smtClean="0"/>
              <a:t>are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linked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active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promotor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region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gene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1322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6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36336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-128"/>
                <a:cs typeface="ＭＳ Ｐゴシック" charset="-128"/>
              </a:rPr>
              <a:t>PMCAs is the only calcium pump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-128"/>
                <a:cs typeface="ＭＳ Ｐゴシック" charset="-128"/>
              </a:rPr>
              <a:t>brain, which is inhibited by the presence of A peptides</a:t>
            </a:r>
            <a:endParaRPr lang="en-US" sz="24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91183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5148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3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Sources:</a:t>
            </a:r>
            <a:br>
              <a:rPr lang="en-US" dirty="0" smtClean="0"/>
            </a:br>
            <a:r>
              <a:rPr lang="en-US" dirty="0" smtClean="0"/>
              <a:t>What</a:t>
            </a:r>
            <a:r>
              <a:rPr lang="en-US" baseline="0" dirty="0" smtClean="0"/>
              <a:t> does it take to produce a breakthrough drug?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62ED73-FA82-45F2-9592-3CF52BF41D4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7418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5"/>
          <p:cNvSpPr>
            <a:spLocks noChangeShapeType="1"/>
          </p:cNvSpPr>
          <p:nvPr userDrawn="1"/>
        </p:nvSpPr>
        <p:spPr bwMode="auto">
          <a:xfrm flipH="1">
            <a:off x="3554414" y="4951413"/>
            <a:ext cx="5051425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4" name="Line 6"/>
          <p:cNvSpPr>
            <a:spLocks noChangeShapeType="1"/>
          </p:cNvSpPr>
          <p:nvPr userDrawn="1"/>
        </p:nvSpPr>
        <p:spPr bwMode="auto">
          <a:xfrm flipH="1">
            <a:off x="3554414" y="2728913"/>
            <a:ext cx="5051425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5" name="Line 8"/>
          <p:cNvSpPr>
            <a:spLocks noChangeShapeType="1"/>
          </p:cNvSpPr>
          <p:nvPr userDrawn="1"/>
        </p:nvSpPr>
        <p:spPr bwMode="auto">
          <a:xfrm flipH="1">
            <a:off x="908050" y="1031875"/>
            <a:ext cx="7697788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de-DE"/>
          </a:p>
        </p:txBody>
      </p:sp>
      <p:pic>
        <p:nvPicPr>
          <p:cNvPr id="6" name="Picture 13" descr="scai_rgb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6152" y="3284539"/>
            <a:ext cx="35782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761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06464" y="1125539"/>
            <a:ext cx="7697787" cy="1436687"/>
          </a:xfrm>
        </p:spPr>
        <p:txBody>
          <a:bodyPr/>
          <a:lstStyle>
            <a:lvl1pPr>
              <a:lnSpc>
                <a:spcPts val="2988"/>
              </a:lnSpc>
              <a:defRPr sz="2300"/>
            </a:lvl1pPr>
          </a:lstStyle>
          <a:p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00CC99"/>
              </a:buClr>
              <a:buFont typeface="Wingdings" pitchFamily="2" charset="2"/>
              <a:buChar char="§"/>
              <a:defRPr sz="1800"/>
            </a:lvl1pPr>
            <a:lvl2pPr marL="395288" indent="-238125">
              <a:buClr>
                <a:srgbClr val="00CC99"/>
              </a:buClr>
              <a:buFont typeface="Wingdings" pitchFamily="2" charset="2"/>
              <a:buChar char="§"/>
              <a:defRPr sz="1600"/>
            </a:lvl2pPr>
            <a:lvl3pPr marL="785813" indent="-233363">
              <a:buFont typeface="Wingdings" pitchFamily="2" charset="2"/>
              <a:buChar char="§"/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2151" y="981075"/>
            <a:ext cx="37592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1" y="981075"/>
            <a:ext cx="3760788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65888" y="188913"/>
            <a:ext cx="1924051" cy="5472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2149" y="188913"/>
            <a:ext cx="5621339" cy="5472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151" y="188913"/>
            <a:ext cx="7697788" cy="587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2151" y="981076"/>
            <a:ext cx="7672388" cy="2263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151" y="3397251"/>
            <a:ext cx="7672388" cy="2263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92151" y="188913"/>
            <a:ext cx="7697788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2151" y="981076"/>
            <a:ext cx="7672388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Mastertextformat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7920026" y="6286500"/>
            <a:ext cx="4937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631825" eaLnBrk="0" hangingPunct="0"/>
            <a:r>
              <a:rPr lang="en-US" sz="1200"/>
              <a:t> </a:t>
            </a:r>
            <a:fld id="{0E9C82CD-AB4E-4FD6-BBC1-919177CA9C98}" type="slidenum">
              <a:rPr lang="en-US" sz="1200"/>
              <a:pPr algn="r" defTabSz="631825" eaLnBrk="0" hangingPunct="0"/>
              <a:t>‹Nr.›</a:t>
            </a:fld>
            <a:endParaRPr lang="en-US" sz="120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5759217" y="6335812"/>
            <a:ext cx="97302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defTabSz="631825" eaLnBrk="0" hangingPunct="0"/>
            <a:r>
              <a:rPr lang="de-DE" sz="1000" dirty="0" smtClean="0">
                <a:latin typeface="Arial" pitchFamily="34" charset="0"/>
              </a:rPr>
              <a:t>Tamara </a:t>
            </a:r>
            <a:r>
              <a:rPr lang="de-DE" sz="1000" dirty="0" err="1" smtClean="0">
                <a:latin typeface="Arial" pitchFamily="34" charset="0"/>
              </a:rPr>
              <a:t>Raschka</a:t>
            </a:r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1030" name="Line 7"/>
          <p:cNvSpPr>
            <a:spLocks noChangeShapeType="1"/>
          </p:cNvSpPr>
          <p:nvPr/>
        </p:nvSpPr>
        <p:spPr bwMode="auto">
          <a:xfrm flipH="1">
            <a:off x="692151" y="815975"/>
            <a:ext cx="7697788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pic>
        <p:nvPicPr>
          <p:cNvPr id="1031" name="Picture 8" descr="scai_rgb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9563" y="6245225"/>
            <a:ext cx="19050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Line 7"/>
          <p:cNvSpPr>
            <a:spLocks noChangeShapeType="1"/>
          </p:cNvSpPr>
          <p:nvPr userDrawn="1"/>
        </p:nvSpPr>
        <p:spPr bwMode="auto">
          <a:xfrm flipH="1">
            <a:off x="714375" y="6215063"/>
            <a:ext cx="7697788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</p:sldLayoutIdLst>
  <p:timing>
    <p:tnLst>
      <p:par>
        <p:cTn id="1" dur="indefinite" restart="never" nodeType="tmRoot"/>
      </p:par>
    </p:tnLst>
  </p:timing>
  <p:txStyles>
    <p:titleStyle>
      <a:lvl1pPr algn="l" defTabSz="631825" rtl="0" eaLnBrk="0" fontAlgn="base" hangingPunct="0">
        <a:lnSpc>
          <a:spcPts val="2325"/>
        </a:lnSpc>
        <a:spcBef>
          <a:spcPct val="0"/>
        </a:spcBef>
        <a:spcAft>
          <a:spcPct val="0"/>
        </a:spcAft>
        <a:tabLst>
          <a:tab pos="236538" algn="l"/>
          <a:tab pos="473075" algn="l"/>
          <a:tab pos="2679700" algn="l"/>
          <a:tab pos="2916238" algn="l"/>
          <a:tab pos="3154363" algn="l"/>
        </a:tabLst>
        <a:defRPr sz="2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defTabSz="631825" rtl="0" eaLnBrk="0" fontAlgn="base" hangingPunct="0">
        <a:lnSpc>
          <a:spcPts val="2325"/>
        </a:lnSpc>
        <a:spcBef>
          <a:spcPct val="0"/>
        </a:spcBef>
        <a:spcAft>
          <a:spcPct val="0"/>
        </a:spcAft>
        <a:tabLst>
          <a:tab pos="236538" algn="l"/>
          <a:tab pos="473075" algn="l"/>
          <a:tab pos="2679700" algn="l"/>
          <a:tab pos="2916238" algn="l"/>
          <a:tab pos="3154363" algn="l"/>
        </a:tabLst>
        <a:defRPr sz="2000" b="1">
          <a:solidFill>
            <a:schemeClr val="tx2"/>
          </a:solidFill>
          <a:latin typeface="Frutiger 45 Light" pitchFamily="32" charset="0"/>
          <a:ea typeface="ＭＳ Ｐゴシック" charset="-128"/>
          <a:cs typeface="ＭＳ Ｐゴシック" charset="-128"/>
        </a:defRPr>
      </a:lvl2pPr>
      <a:lvl3pPr algn="l" defTabSz="631825" rtl="0" eaLnBrk="0" fontAlgn="base" hangingPunct="0">
        <a:lnSpc>
          <a:spcPts val="2325"/>
        </a:lnSpc>
        <a:spcBef>
          <a:spcPct val="0"/>
        </a:spcBef>
        <a:spcAft>
          <a:spcPct val="0"/>
        </a:spcAft>
        <a:tabLst>
          <a:tab pos="236538" algn="l"/>
          <a:tab pos="473075" algn="l"/>
          <a:tab pos="2679700" algn="l"/>
          <a:tab pos="2916238" algn="l"/>
          <a:tab pos="3154363" algn="l"/>
        </a:tabLst>
        <a:defRPr sz="2000" b="1">
          <a:solidFill>
            <a:schemeClr val="tx2"/>
          </a:solidFill>
          <a:latin typeface="Frutiger 45 Light" pitchFamily="32" charset="0"/>
          <a:ea typeface="ＭＳ Ｐゴシック" charset="-128"/>
          <a:cs typeface="ＭＳ Ｐゴシック" charset="-128"/>
        </a:defRPr>
      </a:lvl3pPr>
      <a:lvl4pPr algn="l" defTabSz="631825" rtl="0" eaLnBrk="0" fontAlgn="base" hangingPunct="0">
        <a:lnSpc>
          <a:spcPts val="2325"/>
        </a:lnSpc>
        <a:spcBef>
          <a:spcPct val="0"/>
        </a:spcBef>
        <a:spcAft>
          <a:spcPct val="0"/>
        </a:spcAft>
        <a:tabLst>
          <a:tab pos="236538" algn="l"/>
          <a:tab pos="473075" algn="l"/>
          <a:tab pos="2679700" algn="l"/>
          <a:tab pos="2916238" algn="l"/>
          <a:tab pos="3154363" algn="l"/>
        </a:tabLst>
        <a:defRPr sz="2000" b="1">
          <a:solidFill>
            <a:schemeClr val="tx2"/>
          </a:solidFill>
          <a:latin typeface="Frutiger 45 Light" pitchFamily="32" charset="0"/>
          <a:ea typeface="ＭＳ Ｐゴシック" charset="-128"/>
          <a:cs typeface="ＭＳ Ｐゴシック" charset="-128"/>
        </a:defRPr>
      </a:lvl4pPr>
      <a:lvl5pPr algn="l" defTabSz="631825" rtl="0" eaLnBrk="0" fontAlgn="base" hangingPunct="0">
        <a:lnSpc>
          <a:spcPts val="2325"/>
        </a:lnSpc>
        <a:spcBef>
          <a:spcPct val="0"/>
        </a:spcBef>
        <a:spcAft>
          <a:spcPct val="0"/>
        </a:spcAft>
        <a:tabLst>
          <a:tab pos="236538" algn="l"/>
          <a:tab pos="473075" algn="l"/>
          <a:tab pos="2679700" algn="l"/>
          <a:tab pos="2916238" algn="l"/>
          <a:tab pos="3154363" algn="l"/>
        </a:tabLst>
        <a:defRPr sz="2000" b="1">
          <a:solidFill>
            <a:schemeClr val="tx2"/>
          </a:solidFill>
          <a:latin typeface="Frutiger 45 Light" pitchFamily="32" charset="0"/>
          <a:ea typeface="ＭＳ Ｐゴシック" charset="-128"/>
          <a:cs typeface="ＭＳ Ｐゴシック" charset="-128"/>
        </a:defRPr>
      </a:lvl5pPr>
      <a:lvl6pPr marL="457200" algn="l" defTabSz="631825" rtl="0" fontAlgn="base">
        <a:lnSpc>
          <a:spcPts val="2325"/>
        </a:lnSpc>
        <a:spcBef>
          <a:spcPct val="0"/>
        </a:spcBef>
        <a:spcAft>
          <a:spcPct val="0"/>
        </a:spcAft>
        <a:tabLst>
          <a:tab pos="236538" algn="l"/>
          <a:tab pos="473075" algn="l"/>
          <a:tab pos="2679700" algn="l"/>
          <a:tab pos="2916238" algn="l"/>
          <a:tab pos="3154363" algn="l"/>
        </a:tabLst>
        <a:defRPr sz="2000" b="1">
          <a:solidFill>
            <a:schemeClr val="tx2"/>
          </a:solidFill>
          <a:latin typeface="Frutiger 45 Light" pitchFamily="32" charset="0"/>
        </a:defRPr>
      </a:lvl6pPr>
      <a:lvl7pPr marL="914400" algn="l" defTabSz="631825" rtl="0" fontAlgn="base">
        <a:lnSpc>
          <a:spcPts val="2325"/>
        </a:lnSpc>
        <a:spcBef>
          <a:spcPct val="0"/>
        </a:spcBef>
        <a:spcAft>
          <a:spcPct val="0"/>
        </a:spcAft>
        <a:tabLst>
          <a:tab pos="236538" algn="l"/>
          <a:tab pos="473075" algn="l"/>
          <a:tab pos="2679700" algn="l"/>
          <a:tab pos="2916238" algn="l"/>
          <a:tab pos="3154363" algn="l"/>
        </a:tabLst>
        <a:defRPr sz="2000" b="1">
          <a:solidFill>
            <a:schemeClr val="tx2"/>
          </a:solidFill>
          <a:latin typeface="Frutiger 45 Light" pitchFamily="32" charset="0"/>
        </a:defRPr>
      </a:lvl7pPr>
      <a:lvl8pPr marL="1371600" algn="l" defTabSz="631825" rtl="0" fontAlgn="base">
        <a:lnSpc>
          <a:spcPts val="2325"/>
        </a:lnSpc>
        <a:spcBef>
          <a:spcPct val="0"/>
        </a:spcBef>
        <a:spcAft>
          <a:spcPct val="0"/>
        </a:spcAft>
        <a:tabLst>
          <a:tab pos="236538" algn="l"/>
          <a:tab pos="473075" algn="l"/>
          <a:tab pos="2679700" algn="l"/>
          <a:tab pos="2916238" algn="l"/>
          <a:tab pos="3154363" algn="l"/>
        </a:tabLst>
        <a:defRPr sz="2000" b="1">
          <a:solidFill>
            <a:schemeClr val="tx2"/>
          </a:solidFill>
          <a:latin typeface="Frutiger 45 Light" pitchFamily="32" charset="0"/>
        </a:defRPr>
      </a:lvl8pPr>
      <a:lvl9pPr marL="1828800" algn="l" defTabSz="631825" rtl="0" fontAlgn="base">
        <a:lnSpc>
          <a:spcPts val="2325"/>
        </a:lnSpc>
        <a:spcBef>
          <a:spcPct val="0"/>
        </a:spcBef>
        <a:spcAft>
          <a:spcPct val="0"/>
        </a:spcAft>
        <a:tabLst>
          <a:tab pos="236538" algn="l"/>
          <a:tab pos="473075" algn="l"/>
          <a:tab pos="2679700" algn="l"/>
          <a:tab pos="2916238" algn="l"/>
          <a:tab pos="3154363" algn="l"/>
        </a:tabLst>
        <a:defRPr sz="2000" b="1">
          <a:solidFill>
            <a:schemeClr val="tx2"/>
          </a:solidFill>
          <a:latin typeface="Frutiger 45 Light" pitchFamily="32" charset="0"/>
        </a:defRPr>
      </a:lvl9pPr>
    </p:titleStyle>
    <p:bodyStyle>
      <a:lvl1pPr marL="342900" indent="-342900" algn="l" defTabSz="631825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har char="•"/>
        <a:tabLst>
          <a:tab pos="236538" algn="l"/>
          <a:tab pos="473075" algn="l"/>
          <a:tab pos="2679700" algn="l"/>
          <a:tab pos="2916238" algn="l"/>
          <a:tab pos="3154363" algn="l"/>
        </a:tabLst>
        <a:defRPr sz="1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395288" indent="-238125" algn="l" defTabSz="631825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rgbClr val="00CC99"/>
        </a:buClr>
        <a:buFont typeface="Wingdings" pitchFamily="2" charset="2"/>
        <a:buChar char="§"/>
        <a:tabLst>
          <a:tab pos="236538" algn="l"/>
          <a:tab pos="473075" algn="l"/>
          <a:tab pos="2679700" algn="l"/>
          <a:tab pos="2916238" algn="l"/>
          <a:tab pos="3154363" algn="l"/>
        </a:tabLst>
        <a:defRPr sz="1600">
          <a:solidFill>
            <a:schemeClr val="tx1"/>
          </a:solidFill>
          <a:latin typeface="+mn-lt"/>
          <a:ea typeface="ＭＳ Ｐゴシック" pitchFamily="-111" charset="-128"/>
        </a:defRPr>
      </a:lvl2pPr>
      <a:lvl3pPr marL="785813" indent="-233363" algn="l" defTabSz="631825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rgbClr val="00CC99"/>
        </a:buClr>
        <a:buFont typeface="Wingdings" pitchFamily="2" charset="2"/>
        <a:buChar char="§"/>
        <a:tabLst>
          <a:tab pos="236538" algn="l"/>
          <a:tab pos="473075" algn="l"/>
          <a:tab pos="2679700" algn="l"/>
          <a:tab pos="2916238" algn="l"/>
          <a:tab pos="3154363" algn="l"/>
        </a:tabLst>
        <a:defRPr sz="1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184275" indent="-239713" algn="l" defTabSz="631825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rgbClr val="00CC99"/>
        </a:buClr>
        <a:buFont typeface="Wingdings" pitchFamily="2" charset="2"/>
        <a:buChar char="§"/>
        <a:tabLst>
          <a:tab pos="236538" algn="l"/>
          <a:tab pos="473075" algn="l"/>
          <a:tab pos="2679700" algn="l"/>
          <a:tab pos="2916238" algn="l"/>
          <a:tab pos="3154363" algn="l"/>
        </a:tabLst>
        <a:defRPr sz="1200">
          <a:solidFill>
            <a:schemeClr val="tx1"/>
          </a:solidFill>
          <a:latin typeface="+mn-lt"/>
          <a:ea typeface="ＭＳ Ｐゴシック" pitchFamily="-111" charset="-128"/>
        </a:defRPr>
      </a:lvl4pPr>
      <a:lvl5pPr marL="1582738" indent="-241300" algn="l" defTabSz="631825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rgbClr val="00CC99"/>
        </a:buClr>
        <a:buFont typeface="Wingdings" pitchFamily="2" charset="2"/>
        <a:buChar char="§"/>
        <a:tabLst>
          <a:tab pos="236538" algn="l"/>
          <a:tab pos="473075" algn="l"/>
          <a:tab pos="2679700" algn="l"/>
          <a:tab pos="2916238" algn="l"/>
          <a:tab pos="3154363" algn="l"/>
        </a:tabLst>
        <a:defRPr sz="1100">
          <a:solidFill>
            <a:schemeClr val="tx1"/>
          </a:solidFill>
          <a:latin typeface="+mn-lt"/>
          <a:ea typeface="ＭＳ Ｐゴシック" pitchFamily="-111" charset="-128"/>
        </a:defRPr>
      </a:lvl5pPr>
      <a:lvl6pPr marL="2039938" indent="-241300" algn="l" defTabSz="631825" rtl="0" fontAlgn="base">
        <a:lnSpc>
          <a:spcPct val="150000"/>
        </a:lnSpc>
        <a:spcBef>
          <a:spcPct val="0"/>
        </a:spcBef>
        <a:spcAft>
          <a:spcPct val="0"/>
        </a:spcAft>
        <a:buClr>
          <a:srgbClr val="00CC99"/>
        </a:buClr>
        <a:buFont typeface="Wingdings" pitchFamily="2" charset="2"/>
        <a:buChar char="§"/>
        <a:tabLst>
          <a:tab pos="236538" algn="l"/>
          <a:tab pos="473075" algn="l"/>
          <a:tab pos="2679700" algn="l"/>
          <a:tab pos="2916238" algn="l"/>
          <a:tab pos="3154363" algn="l"/>
        </a:tabLst>
        <a:defRPr sz="2000">
          <a:solidFill>
            <a:schemeClr val="tx1"/>
          </a:solidFill>
          <a:latin typeface="+mn-lt"/>
        </a:defRPr>
      </a:lvl6pPr>
      <a:lvl7pPr marL="2497138" indent="-241300" algn="l" defTabSz="631825" rtl="0" fontAlgn="base">
        <a:lnSpc>
          <a:spcPct val="150000"/>
        </a:lnSpc>
        <a:spcBef>
          <a:spcPct val="0"/>
        </a:spcBef>
        <a:spcAft>
          <a:spcPct val="0"/>
        </a:spcAft>
        <a:buClr>
          <a:srgbClr val="00CC99"/>
        </a:buClr>
        <a:buFont typeface="Wingdings" pitchFamily="2" charset="2"/>
        <a:buChar char="§"/>
        <a:tabLst>
          <a:tab pos="236538" algn="l"/>
          <a:tab pos="473075" algn="l"/>
          <a:tab pos="2679700" algn="l"/>
          <a:tab pos="2916238" algn="l"/>
          <a:tab pos="3154363" algn="l"/>
        </a:tabLst>
        <a:defRPr sz="2000">
          <a:solidFill>
            <a:schemeClr val="tx1"/>
          </a:solidFill>
          <a:latin typeface="+mn-lt"/>
        </a:defRPr>
      </a:lvl7pPr>
      <a:lvl8pPr marL="2954338" indent="-241300" algn="l" defTabSz="631825" rtl="0" fontAlgn="base">
        <a:lnSpc>
          <a:spcPct val="150000"/>
        </a:lnSpc>
        <a:spcBef>
          <a:spcPct val="0"/>
        </a:spcBef>
        <a:spcAft>
          <a:spcPct val="0"/>
        </a:spcAft>
        <a:buClr>
          <a:srgbClr val="00CC99"/>
        </a:buClr>
        <a:buFont typeface="Wingdings" pitchFamily="2" charset="2"/>
        <a:buChar char="§"/>
        <a:tabLst>
          <a:tab pos="236538" algn="l"/>
          <a:tab pos="473075" algn="l"/>
          <a:tab pos="2679700" algn="l"/>
          <a:tab pos="2916238" algn="l"/>
          <a:tab pos="3154363" algn="l"/>
        </a:tabLst>
        <a:defRPr sz="2000">
          <a:solidFill>
            <a:schemeClr val="tx1"/>
          </a:solidFill>
          <a:latin typeface="+mn-lt"/>
        </a:defRPr>
      </a:lvl8pPr>
      <a:lvl9pPr marL="3411538" indent="-241300" algn="l" defTabSz="631825" rtl="0" fontAlgn="base">
        <a:lnSpc>
          <a:spcPct val="150000"/>
        </a:lnSpc>
        <a:spcBef>
          <a:spcPct val="0"/>
        </a:spcBef>
        <a:spcAft>
          <a:spcPct val="0"/>
        </a:spcAft>
        <a:buClr>
          <a:srgbClr val="00CC99"/>
        </a:buClr>
        <a:buFont typeface="Wingdings" pitchFamily="2" charset="2"/>
        <a:buChar char="§"/>
        <a:tabLst>
          <a:tab pos="236538" algn="l"/>
          <a:tab pos="473075" algn="l"/>
          <a:tab pos="2679700" algn="l"/>
          <a:tab pos="2916238" algn="l"/>
          <a:tab pos="3154363" algn="l"/>
        </a:tabLst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tiff"/><Relationship Id="rId5" Type="http://schemas.openxmlformats.org/officeDocument/2006/relationships/image" Target="../media/image6.png"/><Relationship Id="rId10" Type="http://schemas.openxmlformats.org/officeDocument/2006/relationships/image" Target="../media/image11.tiff"/><Relationship Id="rId4" Type="http://schemas.openxmlformats.org/officeDocument/2006/relationships/image" Target="../media/image5.png"/><Relationship Id="rId9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99593" y="1124744"/>
            <a:ext cx="8058151" cy="1436688"/>
          </a:xfrm>
        </p:spPr>
        <p:txBody>
          <a:bodyPr/>
          <a:lstStyle/>
          <a:p>
            <a:r>
              <a:rPr lang="en-US" sz="2400" dirty="0" smtClean="0"/>
              <a:t>Analytical strategy to unravel novel candidates from Alzheimer's disease gene regulatory networks using public </a:t>
            </a:r>
            <a:r>
              <a:rPr lang="en-US" sz="2400" dirty="0" err="1" smtClean="0"/>
              <a:t>transcriptomic</a:t>
            </a:r>
            <a:r>
              <a:rPr lang="en-US" sz="2400" dirty="0" smtClean="0"/>
              <a:t> studies</a:t>
            </a:r>
            <a:endParaRPr lang="en-US" sz="2400" dirty="0"/>
          </a:p>
        </p:txBody>
      </p:sp>
      <p:sp>
        <p:nvSpPr>
          <p:cNvPr id="5124" name="TextBox 6"/>
          <p:cNvSpPr txBox="1">
            <a:spLocks noChangeArrowheads="1"/>
          </p:cNvSpPr>
          <p:nvPr/>
        </p:nvSpPr>
        <p:spPr bwMode="auto">
          <a:xfrm>
            <a:off x="6300192" y="2276872"/>
            <a:ext cx="28083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en-US" sz="1800" b="1" dirty="0" smtClean="0">
              <a:latin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2339752" y="5385990"/>
            <a:ext cx="626469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800" dirty="0" smtClean="0">
                <a:latin typeface="+mn-lt"/>
              </a:rPr>
              <a:t>Supervisors: 		</a:t>
            </a:r>
            <a:r>
              <a:rPr lang="en-US" sz="1800" dirty="0" err="1" smtClean="0">
                <a:latin typeface="+mn-lt"/>
              </a:rPr>
              <a:t>Shweta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 err="1" smtClean="0">
                <a:latin typeface="+mn-lt"/>
              </a:rPr>
              <a:t>Bagewadi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 err="1" smtClean="0">
                <a:latin typeface="+mn-lt"/>
              </a:rPr>
              <a:t>Kawalia</a:t>
            </a:r>
            <a:endParaRPr lang="en-US" sz="1800" dirty="0" smtClean="0">
              <a:latin typeface="+mn-lt"/>
            </a:endParaRPr>
          </a:p>
          <a:p>
            <a:pPr marL="0" lvl="1" indent="0" eaLnBrk="1" hangingPunct="1">
              <a:defRPr/>
            </a:pPr>
            <a:r>
              <a:rPr lang="en-US" sz="1800" dirty="0" smtClean="0">
                <a:latin typeface="+mn-lt"/>
              </a:rPr>
              <a:t>			</a:t>
            </a:r>
            <a:r>
              <a:rPr lang="en-US" sz="1800" dirty="0" smtClean="0"/>
              <a:t>Dr. Philipp </a:t>
            </a:r>
            <a:r>
              <a:rPr lang="en-US" sz="1800" dirty="0" err="1" smtClean="0"/>
              <a:t>Senger</a:t>
            </a:r>
            <a:endParaRPr lang="en-US" sz="1800" dirty="0" smtClean="0">
              <a:latin typeface="+mn-lt"/>
            </a:endParaRPr>
          </a:p>
          <a:p>
            <a:pPr eaLnBrk="1" hangingPunct="1">
              <a:defRPr/>
            </a:pPr>
            <a:r>
              <a:rPr lang="en-US" sz="1800" dirty="0" smtClean="0">
                <a:latin typeface="+mn-lt"/>
              </a:rPr>
              <a:t>			Prof. Dr. Martin Hofmann-Apitius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32040" y="4581128"/>
            <a:ext cx="3995936" cy="37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55 Roman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sz="1800" b="1" dirty="0" smtClean="0"/>
              <a:t>Tamara </a:t>
            </a:r>
            <a:r>
              <a:rPr lang="en-US" sz="1800" b="1" dirty="0" err="1" smtClean="0"/>
              <a:t>Raschka</a:t>
            </a:r>
            <a:r>
              <a:rPr lang="en-US" sz="1800" b="1" dirty="0" smtClean="0">
                <a:latin typeface="+mn-lt"/>
              </a:rPr>
              <a:t>, Sep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8" y="908720"/>
            <a:ext cx="7704856" cy="5256584"/>
          </a:xfrm>
        </p:spPr>
        <p:txBody>
          <a:bodyPr/>
          <a:lstStyle/>
          <a:p>
            <a:r>
              <a:rPr lang="en-US" sz="1600" dirty="0" smtClean="0"/>
              <a:t>Main focus in research: </a:t>
            </a:r>
            <a:r>
              <a:rPr lang="en-US" sz="1600" dirty="0" smtClean="0">
                <a:sym typeface="Symbol"/>
              </a:rPr>
              <a:t>-amyloid peptide and tau accumulations</a:t>
            </a:r>
          </a:p>
          <a:p>
            <a:r>
              <a:rPr lang="en-US" sz="1600" dirty="0" smtClean="0"/>
              <a:t>High drug attrition rates questions our knowledge of its </a:t>
            </a:r>
            <a:r>
              <a:rPr lang="en-US" sz="1600" dirty="0" smtClean="0"/>
              <a:t>etiology</a:t>
            </a:r>
            <a:endParaRPr lang="en-US" sz="1800" dirty="0" smtClean="0"/>
          </a:p>
          <a:p>
            <a:endParaRPr lang="en-US" dirty="0" smtClean="0"/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Alzheimer’s Disease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204864"/>
            <a:ext cx="6858000" cy="3554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1143000" y="5733256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B0F0"/>
                </a:solidFill>
              </a:rPr>
              <a:t>Calcoen</a:t>
            </a:r>
            <a:r>
              <a:rPr lang="en-US" sz="1200" dirty="0" smtClean="0"/>
              <a:t> </a:t>
            </a:r>
            <a:r>
              <a:rPr lang="en-US" sz="1200" dirty="0" smtClean="0">
                <a:solidFill>
                  <a:srgbClr val="00B0F0"/>
                </a:solidFill>
              </a:rPr>
              <a:t>et al. Nature Reviews (2015)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8" y="908720"/>
            <a:ext cx="7704856" cy="5256584"/>
          </a:xfrm>
        </p:spPr>
        <p:txBody>
          <a:bodyPr/>
          <a:lstStyle/>
          <a:p>
            <a:r>
              <a:rPr lang="en-US" sz="1600" dirty="0" smtClean="0">
                <a:sym typeface="Symbol"/>
              </a:rPr>
              <a:t>Need for identification of potential biomarkers and new therapeutic targets</a:t>
            </a:r>
          </a:p>
          <a:p>
            <a:r>
              <a:rPr lang="en-US" sz="1600" dirty="0" smtClean="0">
                <a:sym typeface="Symbol"/>
              </a:rPr>
              <a:t>Revaluation of past studies, accordingly to complex biological structures</a:t>
            </a:r>
          </a:p>
          <a:p>
            <a:endParaRPr lang="en-US" sz="1600" dirty="0" smtClean="0">
              <a:sym typeface="Symbol"/>
            </a:endParaRPr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Alzheimer’s Disease</a:t>
            </a:r>
            <a:endParaRPr lang="en-US" dirty="0"/>
          </a:p>
        </p:txBody>
      </p:sp>
      <p:grpSp>
        <p:nvGrpSpPr>
          <p:cNvPr id="113" name="Gruppieren 112"/>
          <p:cNvGrpSpPr/>
          <p:nvPr/>
        </p:nvGrpSpPr>
        <p:grpSpPr>
          <a:xfrm>
            <a:off x="863588" y="2060848"/>
            <a:ext cx="7416824" cy="3888432"/>
            <a:chOff x="683568" y="2204864"/>
            <a:chExt cx="7416824" cy="3888432"/>
          </a:xfrm>
        </p:grpSpPr>
        <p:sp>
          <p:nvSpPr>
            <p:cNvPr id="91" name="Rectangle 4"/>
            <p:cNvSpPr/>
            <p:nvPr/>
          </p:nvSpPr>
          <p:spPr bwMode="auto">
            <a:xfrm>
              <a:off x="683568" y="2204864"/>
              <a:ext cx="7416824" cy="3888432"/>
            </a:xfrm>
            <a:prstGeom prst="rect">
              <a:avLst/>
            </a:prstGeom>
            <a:solidFill>
              <a:srgbClr val="F18B2D">
                <a:alpha val="20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 dirty="0">
                <a:latin typeface="Frutiger 55 Roman" pitchFamily="32" charset="0"/>
              </a:endParaRPr>
            </a:p>
          </p:txBody>
        </p:sp>
        <p:sp>
          <p:nvSpPr>
            <p:cNvPr id="7" name="Abgerundetes Rechteck 6"/>
            <p:cNvSpPr/>
            <p:nvPr/>
          </p:nvSpPr>
          <p:spPr bwMode="auto">
            <a:xfrm>
              <a:off x="3815916" y="5373216"/>
              <a:ext cx="1224136" cy="576064"/>
            </a:xfrm>
            <a:prstGeom prst="round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rgbClr val="FFFFFF"/>
                  </a:solidFill>
                </a:rPr>
                <a:t>Candidate genes</a:t>
              </a:r>
            </a:p>
          </p:txBody>
        </p:sp>
        <p:cxnSp>
          <p:nvCxnSpPr>
            <p:cNvPr id="13" name="Form 12"/>
            <p:cNvCxnSpPr>
              <a:stCxn id="79" idx="2"/>
              <a:endCxn id="7" idx="1"/>
            </p:cNvCxnSpPr>
            <p:nvPr/>
          </p:nvCxnSpPr>
          <p:spPr bwMode="auto">
            <a:xfrm rot="16200000" flipH="1">
              <a:off x="2526620" y="4371952"/>
              <a:ext cx="720080" cy="1858511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Form 14"/>
            <p:cNvCxnSpPr>
              <a:stCxn id="87" idx="2"/>
              <a:endCxn id="7" idx="3"/>
            </p:cNvCxnSpPr>
            <p:nvPr/>
          </p:nvCxnSpPr>
          <p:spPr bwMode="auto">
            <a:xfrm rot="5400000">
              <a:off x="5583536" y="4397685"/>
              <a:ext cx="720080" cy="1807047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6" name="Geschweifte Klammer links 15"/>
            <p:cNvSpPr/>
            <p:nvPr/>
          </p:nvSpPr>
          <p:spPr bwMode="auto">
            <a:xfrm>
              <a:off x="3347864" y="2420888"/>
              <a:ext cx="360040" cy="2520280"/>
            </a:xfrm>
            <a:prstGeom prst="leftBrace">
              <a:avLst/>
            </a:prstGeom>
            <a:solidFill>
              <a:srgbClr val="F18B2D">
                <a:alpha val="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eaLnBrk="1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endParaRPr lang="en-US" sz="2000" dirty="0" smtClean="0">
                <a:latin typeface="Frutiger 55 Roman" pitchFamily="32" charset="0"/>
              </a:endParaRPr>
            </a:p>
          </p:txBody>
        </p:sp>
        <p:sp>
          <p:nvSpPr>
            <p:cNvPr id="5" name="Abgerundetes Rechteck 4"/>
            <p:cNvSpPr/>
            <p:nvPr/>
          </p:nvSpPr>
          <p:spPr bwMode="auto">
            <a:xfrm>
              <a:off x="3779912" y="2420888"/>
              <a:ext cx="1296144" cy="2520280"/>
            </a:xfrm>
            <a:prstGeom prst="round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indent="0" algn="ctr" defTabSz="914400" eaLnBrk="1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en-US" sz="1400" dirty="0" smtClean="0">
                  <a:solidFill>
                    <a:srgbClr val="FFFFFF"/>
                  </a:solidFill>
                </a:rPr>
                <a:t>Past studies</a:t>
              </a:r>
            </a:p>
          </p:txBody>
        </p:sp>
        <p:sp>
          <p:nvSpPr>
            <p:cNvPr id="27" name="Rechteck 26"/>
            <p:cNvSpPr/>
            <p:nvPr/>
          </p:nvSpPr>
          <p:spPr bwMode="auto">
            <a:xfrm>
              <a:off x="4067944" y="2816932"/>
              <a:ext cx="612068" cy="432048"/>
            </a:xfrm>
            <a:prstGeom prst="rect">
              <a:avLst/>
            </a:prstGeom>
            <a:solidFill>
              <a:srgbClr val="F18B2D"/>
            </a:solidFill>
            <a:ln>
              <a:solidFill>
                <a:schemeClr val="tx1">
                  <a:alpha val="49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00" dirty="0" smtClean="0">
                  <a:solidFill>
                    <a:srgbClr val="FFFFFF"/>
                  </a:solidFill>
                </a:rPr>
                <a:t>GSE…</a:t>
              </a:r>
            </a:p>
          </p:txBody>
        </p:sp>
        <p:sp>
          <p:nvSpPr>
            <p:cNvPr id="30" name="Rechteck 29"/>
            <p:cNvSpPr/>
            <p:nvPr/>
          </p:nvSpPr>
          <p:spPr bwMode="auto">
            <a:xfrm>
              <a:off x="4283968" y="3933056"/>
              <a:ext cx="216024" cy="43204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wordArtVert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400" dirty="0" smtClean="0">
                  <a:solidFill>
                    <a:srgbClr val="FFFFFF"/>
                  </a:solidFill>
                  <a:latin typeface="+mn-lt"/>
                  <a:ea typeface="+mn-ea"/>
                </a:rPr>
                <a:t>…</a:t>
              </a:r>
            </a:p>
          </p:txBody>
        </p:sp>
        <p:cxnSp>
          <p:nvCxnSpPr>
            <p:cNvPr id="32" name="Gewinkelte Verbindung 31"/>
            <p:cNvCxnSpPr>
              <a:stCxn id="27" idx="3"/>
            </p:cNvCxnSpPr>
            <p:nvPr/>
          </p:nvCxnSpPr>
          <p:spPr bwMode="auto">
            <a:xfrm flipV="1">
              <a:off x="4680012" y="2924944"/>
              <a:ext cx="1188132" cy="10801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8" name="Gewinkelte Verbindung 37"/>
            <p:cNvCxnSpPr>
              <a:stCxn id="94" idx="3"/>
              <a:endCxn id="87" idx="1"/>
            </p:cNvCxnSpPr>
            <p:nvPr/>
          </p:nvCxnSpPr>
          <p:spPr bwMode="auto">
            <a:xfrm>
              <a:off x="4680012" y="4581128"/>
              <a:ext cx="1181284" cy="10801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1" name="Gewinkelte Verbindung 40"/>
            <p:cNvCxnSpPr>
              <a:stCxn id="93" idx="3"/>
              <a:endCxn id="86" idx="1"/>
            </p:cNvCxnSpPr>
            <p:nvPr/>
          </p:nvCxnSpPr>
          <p:spPr bwMode="auto">
            <a:xfrm>
              <a:off x="4680012" y="3717032"/>
              <a:ext cx="1181284" cy="7200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78" name="Group 88"/>
            <p:cNvGrpSpPr/>
            <p:nvPr/>
          </p:nvGrpSpPr>
          <p:grpSpPr>
            <a:xfrm>
              <a:off x="971600" y="2420888"/>
              <a:ext cx="1971608" cy="2520280"/>
              <a:chOff x="6228185" y="3803831"/>
              <a:chExt cx="1395543" cy="751170"/>
            </a:xfrm>
          </p:grpSpPr>
          <p:sp>
            <p:nvSpPr>
              <p:cNvPr id="79" name="Textfeld 25"/>
              <p:cNvSpPr txBox="1"/>
              <p:nvPr/>
            </p:nvSpPr>
            <p:spPr>
              <a:xfrm>
                <a:off x="6228186" y="3803831"/>
                <a:ext cx="1395542" cy="751170"/>
              </a:xfrm>
              <a:prstGeom prst="rect">
                <a:avLst/>
              </a:prstGeom>
              <a:solidFill>
                <a:schemeClr val="accent2">
                  <a:lumMod val="75000"/>
                  <a:alpha val="32000"/>
                </a:schemeClr>
              </a:solidFill>
              <a:ln>
                <a:solidFill>
                  <a:srgbClr val="FFFFFF"/>
                </a:solidFill>
              </a:ln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>
                <a:defPPr>
                  <a:defRPr lang="en-US"/>
                </a:defPPr>
                <a:lvl1pPr>
                  <a:defRPr sz="750">
                    <a:solidFill>
                      <a:sysClr val="windowText" lastClr="000000"/>
                    </a:solidFill>
                  </a:defRPr>
                </a:lvl1pPr>
              </a:lstStyle>
              <a:p>
                <a:pPr algn="ctr"/>
                <a:r>
                  <a:rPr lang="en-US" sz="1400" dirty="0" smtClean="0">
                    <a:solidFill>
                      <a:srgbClr val="FFFFFF"/>
                    </a:solidFill>
                  </a:rPr>
                  <a:t>Priori knowledge</a:t>
                </a:r>
              </a:p>
              <a:p>
                <a:pPr algn="ctr"/>
                <a:endParaRPr lang="en-US" sz="1400" dirty="0" smtClean="0">
                  <a:solidFill>
                    <a:srgbClr val="FFFFFF"/>
                  </a:solidFill>
                </a:endParaRPr>
              </a:p>
              <a:p>
                <a:pPr algn="ctr"/>
                <a:r>
                  <a:rPr lang="en-US" sz="1400" u="sng" dirty="0" smtClean="0">
                    <a:solidFill>
                      <a:srgbClr val="FFFFFF"/>
                    </a:solidFill>
                  </a:rPr>
                  <a:t>AND</a:t>
                </a:r>
              </a:p>
              <a:p>
                <a:pPr algn="ctr"/>
                <a:endParaRPr lang="en-US" sz="1400" dirty="0" smtClean="0">
                  <a:solidFill>
                    <a:srgbClr val="FFFFFF"/>
                  </a:solidFill>
                </a:endParaRPr>
              </a:p>
              <a:p>
                <a:pPr algn="ctr"/>
                <a:r>
                  <a:rPr lang="en-US" sz="1400" dirty="0" smtClean="0">
                    <a:solidFill>
                      <a:srgbClr val="FFFFFF"/>
                    </a:solidFill>
                  </a:rPr>
                  <a:t>Context specificity</a:t>
                </a:r>
              </a:p>
              <a:p>
                <a:pPr algn="ctr"/>
                <a:endParaRPr lang="en-US" sz="1400" dirty="0" smtClean="0">
                  <a:solidFill>
                    <a:srgbClr val="FFFFFF"/>
                  </a:solidFill>
                </a:endParaRPr>
              </a:p>
              <a:p>
                <a:pPr algn="ctr"/>
                <a:r>
                  <a:rPr lang="en-US" sz="1400" u="sng" dirty="0" smtClean="0">
                    <a:solidFill>
                      <a:srgbClr val="FFFFFF"/>
                    </a:solidFill>
                  </a:rPr>
                  <a:t>AND</a:t>
                </a:r>
              </a:p>
              <a:p>
                <a:pPr algn="ctr"/>
                <a:endParaRPr lang="en-US" sz="1400" dirty="0" smtClean="0">
                  <a:solidFill>
                    <a:srgbClr val="FFFFFF"/>
                  </a:solidFill>
                </a:endParaRPr>
              </a:p>
              <a:p>
                <a:pPr algn="ctr"/>
                <a:r>
                  <a:rPr lang="en-US" sz="1400" dirty="0" smtClean="0">
                    <a:solidFill>
                      <a:srgbClr val="FFFFFF"/>
                    </a:solidFill>
                  </a:rPr>
                  <a:t>Overall network</a:t>
                </a:r>
              </a:p>
              <a:p>
                <a:endParaRPr lang="de-DE" sz="800" dirty="0"/>
              </a:p>
            </p:txBody>
          </p:sp>
          <p:sp>
            <p:nvSpPr>
              <p:cNvPr id="80" name="Rechteck 24"/>
              <p:cNvSpPr/>
              <p:nvPr/>
            </p:nvSpPr>
            <p:spPr>
              <a:xfrm>
                <a:off x="6228185" y="3804266"/>
                <a:ext cx="1395542" cy="106875"/>
              </a:xfrm>
              <a:prstGeom prst="rect">
                <a:avLst/>
              </a:prstGeom>
              <a:solidFill>
                <a:srgbClr val="F18B2D"/>
              </a:solidFill>
              <a:ln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400" dirty="0" smtClean="0">
                    <a:solidFill>
                      <a:srgbClr val="FFFFFF"/>
                    </a:solidFill>
                  </a:rPr>
                  <a:t>New</a:t>
                </a:r>
                <a:endParaRPr lang="de-DE" sz="1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8" name="Gruppieren 87"/>
            <p:cNvGrpSpPr/>
            <p:nvPr/>
          </p:nvGrpSpPr>
          <p:grpSpPr>
            <a:xfrm>
              <a:off x="5861296" y="2420883"/>
              <a:ext cx="1971606" cy="720080"/>
              <a:chOff x="5890453" y="2420883"/>
              <a:chExt cx="1971606" cy="720080"/>
            </a:xfrm>
          </p:grpSpPr>
          <p:sp>
            <p:nvSpPr>
              <p:cNvPr id="84" name="Textfeld 25"/>
              <p:cNvSpPr txBox="1"/>
              <p:nvPr/>
            </p:nvSpPr>
            <p:spPr>
              <a:xfrm>
                <a:off x="5890453" y="2420883"/>
                <a:ext cx="1971606" cy="720080"/>
              </a:xfrm>
              <a:prstGeom prst="rect">
                <a:avLst/>
              </a:prstGeom>
              <a:solidFill>
                <a:schemeClr val="accent2">
                  <a:lumMod val="75000"/>
                  <a:alpha val="32000"/>
                </a:schemeClr>
              </a:solidFill>
              <a:ln>
                <a:solidFill>
                  <a:srgbClr val="FFFFFF"/>
                </a:solidFill>
              </a:ln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>
                <a:defPPr>
                  <a:defRPr lang="en-US"/>
                </a:defPPr>
                <a:lvl1pPr>
                  <a:defRPr sz="750">
                    <a:solidFill>
                      <a:sysClr val="windowText" lastClr="000000"/>
                    </a:solidFill>
                  </a:defRPr>
                </a:lvl1pPr>
              </a:lstStyle>
              <a:p>
                <a:pPr algn="ctr"/>
                <a:r>
                  <a:rPr lang="en-US" sz="1400" dirty="0" smtClean="0">
                    <a:solidFill>
                      <a:srgbClr val="FFFFFF"/>
                    </a:solidFill>
                  </a:rPr>
                  <a:t>Priori knowledge</a:t>
                </a:r>
              </a:p>
            </p:txBody>
          </p:sp>
          <p:sp>
            <p:nvSpPr>
              <p:cNvPr id="85" name="Rechteck 24"/>
              <p:cNvSpPr/>
              <p:nvPr/>
            </p:nvSpPr>
            <p:spPr>
              <a:xfrm>
                <a:off x="5890453" y="2422342"/>
                <a:ext cx="1971606" cy="358580"/>
              </a:xfrm>
              <a:prstGeom prst="rect">
                <a:avLst/>
              </a:prstGeom>
              <a:solidFill>
                <a:srgbClr val="F18B2D"/>
              </a:solidFill>
              <a:ln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400" dirty="0" err="1" smtClean="0">
                    <a:solidFill>
                      <a:srgbClr val="FFFFFF"/>
                    </a:solidFill>
                  </a:rPr>
                  <a:t>Past</a:t>
                </a:r>
                <a:endParaRPr lang="de-DE" sz="1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6" name="Textfeld 25"/>
            <p:cNvSpPr txBox="1"/>
            <p:nvPr/>
          </p:nvSpPr>
          <p:spPr>
            <a:xfrm>
              <a:off x="5861296" y="3537009"/>
              <a:ext cx="1971606" cy="504058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pPr algn="ctr"/>
              <a:r>
                <a:rPr lang="en-US" sz="1400" dirty="0" smtClean="0">
                  <a:solidFill>
                    <a:srgbClr val="FFFFFF"/>
                  </a:solidFill>
                </a:rPr>
                <a:t>DE genes</a:t>
              </a:r>
            </a:p>
          </p:txBody>
        </p:sp>
        <p:sp>
          <p:nvSpPr>
            <p:cNvPr id="87" name="Textfeld 25"/>
            <p:cNvSpPr txBox="1"/>
            <p:nvPr/>
          </p:nvSpPr>
          <p:spPr>
            <a:xfrm>
              <a:off x="5861296" y="4437112"/>
              <a:ext cx="1971606" cy="504056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pPr algn="ctr"/>
              <a:r>
                <a:rPr lang="en-US" sz="1400" dirty="0" smtClean="0">
                  <a:solidFill>
                    <a:srgbClr val="FFFFFF"/>
                  </a:solidFill>
                </a:rPr>
                <a:t>Context specificity</a:t>
              </a:r>
            </a:p>
          </p:txBody>
        </p:sp>
        <p:sp>
          <p:nvSpPr>
            <p:cNvPr id="89" name="Rechteck 11"/>
            <p:cNvSpPr/>
            <p:nvPr/>
          </p:nvSpPr>
          <p:spPr>
            <a:xfrm>
              <a:off x="6595071" y="3194970"/>
              <a:ext cx="504056" cy="288032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u="sng" dirty="0" smtClean="0">
                  <a:solidFill>
                    <a:srgbClr val="FFFFFF"/>
                  </a:solidFill>
                </a:rPr>
                <a:t>OR</a:t>
              </a:r>
              <a:endParaRPr lang="de-DE" sz="1400" u="sng" dirty="0">
                <a:solidFill>
                  <a:srgbClr val="FFFFFF"/>
                </a:solidFill>
              </a:endParaRPr>
            </a:p>
          </p:txBody>
        </p:sp>
        <p:sp>
          <p:nvSpPr>
            <p:cNvPr id="90" name="Rechteck 11"/>
            <p:cNvSpPr/>
            <p:nvPr/>
          </p:nvSpPr>
          <p:spPr>
            <a:xfrm>
              <a:off x="6271035" y="4095074"/>
              <a:ext cx="1152128" cy="288032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u="sng" dirty="0" smtClean="0">
                  <a:solidFill>
                    <a:srgbClr val="FFFFFF"/>
                  </a:solidFill>
                </a:rPr>
                <a:t>WITHOUT</a:t>
              </a:r>
              <a:endParaRPr lang="de-DE" sz="1400" u="sng" dirty="0">
                <a:solidFill>
                  <a:srgbClr val="FFFFFF"/>
                </a:solidFill>
              </a:endParaRPr>
            </a:p>
          </p:txBody>
        </p:sp>
        <p:sp>
          <p:nvSpPr>
            <p:cNvPr id="93" name="Rechteck 92"/>
            <p:cNvSpPr/>
            <p:nvPr/>
          </p:nvSpPr>
          <p:spPr bwMode="auto">
            <a:xfrm>
              <a:off x="4067944" y="3501008"/>
              <a:ext cx="612068" cy="432048"/>
            </a:xfrm>
            <a:prstGeom prst="rect">
              <a:avLst/>
            </a:prstGeom>
            <a:solidFill>
              <a:srgbClr val="F18B2D"/>
            </a:solidFill>
            <a:ln>
              <a:solidFill>
                <a:schemeClr val="tx1">
                  <a:alpha val="49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00" dirty="0" smtClean="0">
                  <a:solidFill>
                    <a:srgbClr val="FFFFFF"/>
                  </a:solidFill>
                </a:rPr>
                <a:t>GSE…</a:t>
              </a:r>
            </a:p>
          </p:txBody>
        </p:sp>
        <p:sp>
          <p:nvSpPr>
            <p:cNvPr id="94" name="Rechteck 93"/>
            <p:cNvSpPr/>
            <p:nvPr/>
          </p:nvSpPr>
          <p:spPr bwMode="auto">
            <a:xfrm>
              <a:off x="4067944" y="4365104"/>
              <a:ext cx="612068" cy="432048"/>
            </a:xfrm>
            <a:prstGeom prst="rect">
              <a:avLst/>
            </a:prstGeom>
            <a:solidFill>
              <a:srgbClr val="F18B2D"/>
            </a:solidFill>
            <a:ln>
              <a:solidFill>
                <a:schemeClr val="tx1">
                  <a:alpha val="49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indent="0" algn="ctr" defTabSz="914400" eaLnBrk="1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en-US" sz="1000" dirty="0" smtClean="0">
                  <a:solidFill>
                    <a:srgbClr val="FFFFFF"/>
                  </a:solidFill>
                </a:rPr>
                <a:t>GSE…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Limited gene expression data in field of </a:t>
            </a:r>
            <a:r>
              <a:rPr lang="en-US" sz="1600" dirty="0" err="1" smtClean="0"/>
              <a:t>neurodegeneration</a:t>
            </a:r>
            <a:endParaRPr lang="en-US" sz="1600" dirty="0" smtClean="0"/>
          </a:p>
          <a:p>
            <a:r>
              <a:rPr lang="en-US" sz="1600" dirty="0" smtClean="0"/>
              <a:t>Compelling evidences may remain buried in existing </a:t>
            </a:r>
            <a:r>
              <a:rPr lang="en-US" sz="1600" dirty="0" smtClean="0"/>
              <a:t>data</a:t>
            </a:r>
          </a:p>
          <a:p>
            <a:endParaRPr lang="en-US" sz="1600" dirty="0"/>
          </a:p>
          <a:p>
            <a:r>
              <a:rPr lang="en-US" sz="1600" dirty="0" smtClean="0"/>
              <a:t>Network based approaches play a critical role in identifying new candidates</a:t>
            </a:r>
          </a:p>
          <a:p>
            <a:r>
              <a:rPr lang="en-US" sz="1600" dirty="0" smtClean="0"/>
              <a:t>Ability to add functional context to the analysis through pathway knowledge</a:t>
            </a:r>
          </a:p>
          <a:p>
            <a:endParaRPr lang="en-US" sz="1600" dirty="0" smtClean="0"/>
          </a:p>
          <a:p>
            <a:r>
              <a:rPr lang="en-US" sz="1600" dirty="0" smtClean="0"/>
              <a:t>Co-expression analysis to get mechanistic insight into the disease mechanism</a:t>
            </a:r>
          </a:p>
          <a:p>
            <a:r>
              <a:rPr lang="en-US" sz="1600" dirty="0" smtClean="0"/>
              <a:t>Implementation of a robust computational method for identifying common functional patterns across all publicly available AD gene expression datasets</a:t>
            </a:r>
          </a:p>
          <a:p>
            <a:r>
              <a:rPr lang="en-US" sz="1600" dirty="0" smtClean="0"/>
              <a:t>Use prior knowledge for gene selection </a:t>
            </a:r>
            <a:r>
              <a:rPr lang="en-US" sz="1600" i="1" dirty="0" smtClean="0"/>
              <a:t>(seed genes)</a:t>
            </a:r>
          </a:p>
          <a:p>
            <a:r>
              <a:rPr lang="en-US" sz="1600" dirty="0" smtClean="0"/>
              <a:t>Iterative approach to enrich </a:t>
            </a:r>
            <a:r>
              <a:rPr lang="en-US" sz="1600" i="1" dirty="0" smtClean="0"/>
              <a:t>seed genes</a:t>
            </a:r>
            <a:endParaRPr lang="en-US" sz="1600" dirty="0" smtClean="0"/>
          </a:p>
          <a:p>
            <a:r>
              <a:rPr lang="en-US" sz="1600" dirty="0" smtClean="0"/>
              <a:t>First attempt to integrate context specific prior knowledge for analyzing co-expression networks</a:t>
            </a:r>
          </a:p>
          <a:p>
            <a:pPr>
              <a:buFontTx/>
              <a:buNone/>
            </a:pPr>
            <a:endParaRPr lang="en-US" sz="1600" dirty="0" smtClean="0"/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Our Strategy</a:t>
            </a:r>
            <a:endParaRPr lang="en-US" dirty="0"/>
          </a:p>
        </p:txBody>
      </p:sp>
      <p:sp>
        <p:nvSpPr>
          <p:cNvPr id="1102" name="Textfeld 1101"/>
          <p:cNvSpPr txBox="1"/>
          <p:nvPr/>
        </p:nvSpPr>
        <p:spPr>
          <a:xfrm>
            <a:off x="3477173" y="5877272"/>
            <a:ext cx="21896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</a:rPr>
              <a:t>Figure 1: Workflow diagram</a:t>
            </a:r>
          </a:p>
        </p:txBody>
      </p:sp>
      <p:sp>
        <p:nvSpPr>
          <p:cNvPr id="7" name="Rectangle 3"/>
          <p:cNvSpPr/>
          <p:nvPr/>
        </p:nvSpPr>
        <p:spPr bwMode="auto">
          <a:xfrm>
            <a:off x="7115534" y="1303355"/>
            <a:ext cx="1793135" cy="2608491"/>
          </a:xfrm>
          <a:prstGeom prst="rect">
            <a:avLst/>
          </a:prstGeom>
          <a:solidFill>
            <a:srgbClr val="F18B2D">
              <a:alpha val="2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00" dirty="0">
              <a:latin typeface="Frutiger 55 Roman" pitchFamily="32" charset="0"/>
            </a:endParaRPr>
          </a:p>
        </p:txBody>
      </p:sp>
      <p:sp>
        <p:nvSpPr>
          <p:cNvPr id="8" name="Rectangle 4"/>
          <p:cNvSpPr/>
          <p:nvPr/>
        </p:nvSpPr>
        <p:spPr bwMode="auto">
          <a:xfrm>
            <a:off x="230446" y="1306579"/>
            <a:ext cx="1793135" cy="4361667"/>
          </a:xfrm>
          <a:prstGeom prst="rect">
            <a:avLst/>
          </a:prstGeom>
          <a:solidFill>
            <a:srgbClr val="F18B2D">
              <a:alpha val="2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00" dirty="0">
              <a:latin typeface="Frutiger 55 Roman" pitchFamily="32" charset="0"/>
            </a:endParaRPr>
          </a:p>
        </p:txBody>
      </p:sp>
      <p:sp>
        <p:nvSpPr>
          <p:cNvPr id="9" name="Textfeld 25"/>
          <p:cNvSpPr txBox="1"/>
          <p:nvPr/>
        </p:nvSpPr>
        <p:spPr>
          <a:xfrm>
            <a:off x="323528" y="4874546"/>
            <a:ext cx="1571730" cy="649683"/>
          </a:xfrm>
          <a:prstGeom prst="rect">
            <a:avLst/>
          </a:prstGeom>
          <a:solidFill>
            <a:schemeClr val="accent2">
              <a:lumMod val="75000"/>
              <a:alpha val="32000"/>
            </a:schemeClr>
          </a:solidFill>
          <a:ln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en-US"/>
            </a:defPPr>
            <a:lvl1pPr>
              <a:defRPr sz="750">
                <a:solidFill>
                  <a:sysClr val="windowText" lastClr="000000"/>
                </a:solidFill>
              </a:defRPr>
            </a:lvl1pPr>
          </a:lstStyle>
          <a:p>
            <a:endParaRPr lang="de-DE" sz="800" dirty="0"/>
          </a:p>
        </p:txBody>
      </p:sp>
      <p:sp>
        <p:nvSpPr>
          <p:cNvPr id="10" name="Rectangle 6"/>
          <p:cNvSpPr/>
          <p:nvPr/>
        </p:nvSpPr>
        <p:spPr bwMode="auto">
          <a:xfrm>
            <a:off x="2632719" y="1313948"/>
            <a:ext cx="3952431" cy="4361667"/>
          </a:xfrm>
          <a:prstGeom prst="rect">
            <a:avLst/>
          </a:prstGeom>
          <a:solidFill>
            <a:srgbClr val="F18B2D">
              <a:alpha val="2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00">
              <a:latin typeface="Frutiger 55 Roman" pitchFamily="32" charset="0"/>
            </a:endParaRPr>
          </a:p>
        </p:txBody>
      </p:sp>
      <p:sp>
        <p:nvSpPr>
          <p:cNvPr id="11" name="Rectangle 7"/>
          <p:cNvSpPr/>
          <p:nvPr/>
        </p:nvSpPr>
        <p:spPr bwMode="auto">
          <a:xfrm>
            <a:off x="230446" y="948261"/>
            <a:ext cx="1793135" cy="350505"/>
          </a:xfrm>
          <a:prstGeom prst="rect">
            <a:avLst/>
          </a:prstGeom>
          <a:solidFill>
            <a:srgbClr val="F18B2D">
              <a:alpha val="2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b="1" dirty="0">
                <a:latin typeface="Frutiger 55 Roman" pitchFamily="32" charset="0"/>
              </a:rPr>
              <a:t> Selection and Pre-processing </a:t>
            </a:r>
            <a:r>
              <a:rPr lang="en-US" sz="1100" b="1" dirty="0" smtClean="0">
                <a:latin typeface="Frutiger 55 Roman" pitchFamily="32" charset="0"/>
              </a:rPr>
              <a:t>Datasets</a:t>
            </a:r>
            <a:endParaRPr lang="en-US" sz="1100" b="1" dirty="0">
              <a:latin typeface="Frutiger 55 Roman" pitchFamily="32" charset="0"/>
            </a:endParaRPr>
          </a:p>
        </p:txBody>
      </p:sp>
      <p:grpSp>
        <p:nvGrpSpPr>
          <p:cNvPr id="12" name="Group 8"/>
          <p:cNvGrpSpPr/>
          <p:nvPr/>
        </p:nvGrpSpPr>
        <p:grpSpPr>
          <a:xfrm>
            <a:off x="573681" y="1490838"/>
            <a:ext cx="1134126" cy="688741"/>
            <a:chOff x="3203846" y="2989190"/>
            <a:chExt cx="2088234" cy="1091850"/>
          </a:xfrm>
        </p:grpSpPr>
        <p:sp>
          <p:nvSpPr>
            <p:cNvPr id="13" name="Rectangle 14"/>
            <p:cNvSpPr/>
            <p:nvPr/>
          </p:nvSpPr>
          <p:spPr bwMode="auto">
            <a:xfrm>
              <a:off x="3203846" y="3212976"/>
              <a:ext cx="2088231" cy="868064"/>
            </a:xfrm>
            <a:custGeom>
              <a:avLst/>
              <a:gdLst/>
              <a:ahLst/>
              <a:cxnLst/>
              <a:rect l="l" t="t" r="r" b="b"/>
              <a:pathLst>
                <a:path w="2088231" h="868064">
                  <a:moveTo>
                    <a:pt x="0" y="0"/>
                  </a:moveTo>
                  <a:lnTo>
                    <a:pt x="2088231" y="0"/>
                  </a:lnTo>
                  <a:lnTo>
                    <a:pt x="1595518" y="413184"/>
                  </a:lnTo>
                  <a:lnTo>
                    <a:pt x="1595518" y="697400"/>
                  </a:lnTo>
                  <a:lnTo>
                    <a:pt x="1590908" y="697400"/>
                  </a:lnTo>
                  <a:lnTo>
                    <a:pt x="1595518" y="710724"/>
                  </a:lnTo>
                  <a:cubicBezTo>
                    <a:pt x="1595518" y="797620"/>
                    <a:pt x="1353725" y="868064"/>
                    <a:pt x="1055458" y="868064"/>
                  </a:cubicBezTo>
                  <a:cubicBezTo>
                    <a:pt x="757191" y="868064"/>
                    <a:pt x="515398" y="797620"/>
                    <a:pt x="515398" y="710724"/>
                  </a:cubicBezTo>
                  <a:lnTo>
                    <a:pt x="520009" y="697400"/>
                  </a:lnTo>
                  <a:lnTo>
                    <a:pt x="515398" y="697400"/>
                  </a:lnTo>
                  <a:lnTo>
                    <a:pt x="515398" y="421013"/>
                  </a:lnTo>
                  <a:close/>
                </a:path>
              </a:pathLst>
            </a:custGeom>
            <a:solidFill>
              <a:srgbClr val="FF9403">
                <a:alpha val="78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>
                <a:latin typeface="Frutiger 55 Roman" pitchFamily="32" charset="0"/>
              </a:endParaRPr>
            </a:p>
          </p:txBody>
        </p:sp>
        <p:sp>
          <p:nvSpPr>
            <p:cNvPr id="14" name="Oval 10"/>
            <p:cNvSpPr/>
            <p:nvPr/>
          </p:nvSpPr>
          <p:spPr bwMode="auto">
            <a:xfrm flipV="1">
              <a:off x="3203847" y="2989190"/>
              <a:ext cx="2088233" cy="458521"/>
            </a:xfrm>
            <a:prstGeom prst="ellipse">
              <a:avLst/>
            </a:prstGeom>
            <a:gradFill flip="none" rotWithShape="1">
              <a:gsLst>
                <a:gs pos="0">
                  <a:srgbClr val="FF9403"/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 w="3175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>
                <a:latin typeface="Frutiger 55 Roman" pitchFamily="32" charset="0"/>
              </a:endParaRPr>
            </a:p>
          </p:txBody>
        </p:sp>
      </p:grpSp>
      <p:pic>
        <p:nvPicPr>
          <p:cNvPr id="15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505" y="1784364"/>
            <a:ext cx="364900" cy="166988"/>
          </a:xfrm>
          <a:prstGeom prst="rect">
            <a:avLst/>
          </a:prstGeom>
        </p:spPr>
      </p:pic>
      <p:pic>
        <p:nvPicPr>
          <p:cNvPr id="16" name="Picture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066" y="2000926"/>
            <a:ext cx="205573" cy="205573"/>
          </a:xfrm>
          <a:prstGeom prst="rect">
            <a:avLst/>
          </a:prstGeom>
        </p:spPr>
      </p:pic>
      <p:sp>
        <p:nvSpPr>
          <p:cNvPr id="17" name="TextBox 13"/>
          <p:cNvSpPr txBox="1"/>
          <p:nvPr/>
        </p:nvSpPr>
        <p:spPr>
          <a:xfrm>
            <a:off x="785335" y="1773144"/>
            <a:ext cx="762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FFFFFF"/>
                </a:solidFill>
              </a:rPr>
              <a:t>Studies &gt; 50 samples</a:t>
            </a:r>
          </a:p>
        </p:txBody>
      </p:sp>
      <p:grpSp>
        <p:nvGrpSpPr>
          <p:cNvPr id="18" name="Group 14"/>
          <p:cNvGrpSpPr/>
          <p:nvPr/>
        </p:nvGrpSpPr>
        <p:grpSpPr>
          <a:xfrm>
            <a:off x="323528" y="3501008"/>
            <a:ext cx="1584176" cy="792089"/>
            <a:chOff x="1464999" y="3696235"/>
            <a:chExt cx="1584176" cy="792089"/>
          </a:xfrm>
        </p:grpSpPr>
        <p:sp>
          <p:nvSpPr>
            <p:cNvPr id="19" name="Textfeld 25"/>
            <p:cNvSpPr txBox="1"/>
            <p:nvPr/>
          </p:nvSpPr>
          <p:spPr>
            <a:xfrm>
              <a:off x="1464999" y="3907732"/>
              <a:ext cx="1584176" cy="580592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pPr marL="171450" indent="-171450">
                <a:buFont typeface="Arial" charset="0"/>
                <a:buChar char="•"/>
              </a:pPr>
              <a:r>
                <a:rPr lang="de-DE" sz="800" dirty="0"/>
                <a:t>Background </a:t>
              </a:r>
              <a:r>
                <a:rPr lang="en-US" sz="800" dirty="0"/>
                <a:t>correction</a:t>
              </a:r>
            </a:p>
            <a:p>
              <a:pPr marL="171450" indent="-171450">
                <a:buFont typeface="Arial" charset="0"/>
                <a:buChar char="•"/>
              </a:pPr>
              <a:r>
                <a:rPr lang="de-DE" sz="800" dirty="0"/>
                <a:t>Quantile </a:t>
              </a:r>
              <a:r>
                <a:rPr lang="de-DE" sz="800" dirty="0" err="1"/>
                <a:t>normalization</a:t>
              </a:r>
              <a:endParaRPr lang="de-DE" sz="800" dirty="0"/>
            </a:p>
            <a:p>
              <a:pPr marL="171450" indent="-171450">
                <a:buFont typeface="Arial" charset="0"/>
                <a:buChar char="•"/>
              </a:pPr>
              <a:r>
                <a:rPr lang="de-DE" sz="800" dirty="0"/>
                <a:t>Log2 </a:t>
              </a:r>
              <a:r>
                <a:rPr lang="de-DE" sz="800" dirty="0" err="1"/>
                <a:t>transformation</a:t>
              </a:r>
              <a:endParaRPr lang="de-DE" sz="800" dirty="0"/>
            </a:p>
            <a:p>
              <a:pPr marL="171450" indent="-171450">
                <a:buFont typeface="Arial" charset="0"/>
                <a:buChar char="•"/>
              </a:pPr>
              <a:r>
                <a:rPr lang="de-DE" sz="800" dirty="0" err="1"/>
                <a:t>Averaged</a:t>
              </a:r>
              <a:r>
                <a:rPr lang="de-DE" sz="800" dirty="0"/>
                <a:t> </a:t>
              </a:r>
              <a:r>
                <a:rPr lang="de-DE" sz="800" dirty="0" err="1"/>
                <a:t>duplicate</a:t>
              </a:r>
              <a:r>
                <a:rPr lang="de-DE" sz="800" dirty="0"/>
                <a:t> </a:t>
              </a:r>
              <a:r>
                <a:rPr lang="de-DE" sz="800" dirty="0" err="1"/>
                <a:t>probes</a:t>
              </a:r>
              <a:endParaRPr lang="de-DE" sz="800" dirty="0"/>
            </a:p>
          </p:txBody>
        </p:sp>
        <p:sp>
          <p:nvSpPr>
            <p:cNvPr id="20" name="Rechteck 24"/>
            <p:cNvSpPr/>
            <p:nvPr/>
          </p:nvSpPr>
          <p:spPr>
            <a:xfrm>
              <a:off x="1464999" y="3696235"/>
              <a:ext cx="1584175" cy="211497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rgbClr val="FFFFFF"/>
                  </a:solidFill>
                </a:rPr>
                <a:t>Uniform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Normalization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21" name="Straight Arrow Connector 17"/>
          <p:cNvCxnSpPr>
            <a:endCxn id="28" idx="4"/>
          </p:cNvCxnSpPr>
          <p:nvPr/>
        </p:nvCxnSpPr>
        <p:spPr bwMode="auto">
          <a:xfrm>
            <a:off x="1140743" y="2179579"/>
            <a:ext cx="2" cy="38142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18"/>
          <p:cNvCxnSpPr>
            <a:endCxn id="23" idx="0"/>
          </p:cNvCxnSpPr>
          <p:nvPr/>
        </p:nvCxnSpPr>
        <p:spPr bwMode="auto">
          <a:xfrm>
            <a:off x="1140743" y="3180780"/>
            <a:ext cx="1" cy="3272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3" name="Group 19"/>
          <p:cNvGrpSpPr/>
          <p:nvPr/>
        </p:nvGrpSpPr>
        <p:grpSpPr>
          <a:xfrm>
            <a:off x="573681" y="2560999"/>
            <a:ext cx="1134126" cy="648077"/>
            <a:chOff x="3203846" y="3076975"/>
            <a:chExt cx="2088233" cy="1004070"/>
          </a:xfrm>
        </p:grpSpPr>
        <p:sp>
          <p:nvSpPr>
            <p:cNvPr id="24" name="Rectangle 14"/>
            <p:cNvSpPr/>
            <p:nvPr/>
          </p:nvSpPr>
          <p:spPr bwMode="auto">
            <a:xfrm>
              <a:off x="3203846" y="3212980"/>
              <a:ext cx="2088232" cy="868065"/>
            </a:xfrm>
            <a:custGeom>
              <a:avLst/>
              <a:gdLst/>
              <a:ahLst/>
              <a:cxnLst/>
              <a:rect l="l" t="t" r="r" b="b"/>
              <a:pathLst>
                <a:path w="2088231" h="868064">
                  <a:moveTo>
                    <a:pt x="0" y="0"/>
                  </a:moveTo>
                  <a:lnTo>
                    <a:pt x="2088231" y="0"/>
                  </a:lnTo>
                  <a:lnTo>
                    <a:pt x="1595518" y="413184"/>
                  </a:lnTo>
                  <a:lnTo>
                    <a:pt x="1595518" y="697400"/>
                  </a:lnTo>
                  <a:lnTo>
                    <a:pt x="1590908" y="697400"/>
                  </a:lnTo>
                  <a:lnTo>
                    <a:pt x="1595518" y="710724"/>
                  </a:lnTo>
                  <a:cubicBezTo>
                    <a:pt x="1595518" y="797620"/>
                    <a:pt x="1353725" y="868064"/>
                    <a:pt x="1055458" y="868064"/>
                  </a:cubicBezTo>
                  <a:cubicBezTo>
                    <a:pt x="757191" y="868064"/>
                    <a:pt x="515398" y="797620"/>
                    <a:pt x="515398" y="710724"/>
                  </a:cubicBezTo>
                  <a:lnTo>
                    <a:pt x="520009" y="697400"/>
                  </a:lnTo>
                  <a:lnTo>
                    <a:pt x="515398" y="697400"/>
                  </a:lnTo>
                  <a:lnTo>
                    <a:pt x="515398" y="421013"/>
                  </a:lnTo>
                  <a:close/>
                </a:path>
              </a:pathLst>
            </a:custGeom>
            <a:solidFill>
              <a:srgbClr val="FF9300">
                <a:alpha val="78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latin typeface="Frutiger 55 Roman" pitchFamily="32" charset="0"/>
              </a:endParaRPr>
            </a:p>
          </p:txBody>
        </p:sp>
        <p:sp>
          <p:nvSpPr>
            <p:cNvPr id="25" name="Oval 21"/>
            <p:cNvSpPr/>
            <p:nvPr/>
          </p:nvSpPr>
          <p:spPr bwMode="auto">
            <a:xfrm flipV="1">
              <a:off x="3203849" y="3076975"/>
              <a:ext cx="2088230" cy="287061"/>
            </a:xfrm>
            <a:prstGeom prst="ellipse">
              <a:avLst/>
            </a:prstGeom>
            <a:gradFill flip="none" rotWithShape="1">
              <a:gsLst>
                <a:gs pos="0">
                  <a:srgbClr val="FF9403"/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 w="3175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latin typeface="Frutiger 55 Roman" pitchFamily="32" charset="0"/>
              </a:endParaRPr>
            </a:p>
          </p:txBody>
        </p:sp>
      </p:grpSp>
      <p:sp>
        <p:nvSpPr>
          <p:cNvPr id="26" name="TextBox 22"/>
          <p:cNvSpPr txBox="1"/>
          <p:nvPr/>
        </p:nvSpPr>
        <p:spPr>
          <a:xfrm>
            <a:off x="851514" y="2813517"/>
            <a:ext cx="540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FFFFFF"/>
                </a:solidFill>
              </a:rPr>
              <a:t>Quality </a:t>
            </a:r>
            <a:r>
              <a:rPr lang="en-US" sz="800" dirty="0" smtClean="0">
                <a:solidFill>
                  <a:srgbClr val="FFFFFF"/>
                </a:solidFill>
              </a:rPr>
              <a:t>control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27" name="Rectangle 23"/>
          <p:cNvSpPr/>
          <p:nvPr/>
        </p:nvSpPr>
        <p:spPr bwMode="auto">
          <a:xfrm>
            <a:off x="2632720" y="945595"/>
            <a:ext cx="3952431" cy="357896"/>
          </a:xfrm>
          <a:prstGeom prst="rect">
            <a:avLst/>
          </a:prstGeom>
          <a:solidFill>
            <a:srgbClr val="F18B2D">
              <a:alpha val="2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b="1" dirty="0">
                <a:latin typeface="Frutiger 55 Roman" pitchFamily="32" charset="0"/>
              </a:rPr>
              <a:t> Leveraging S</a:t>
            </a:r>
            <a:r>
              <a:rPr lang="en-US" sz="1100" b="1" dirty="0" smtClean="0">
                <a:latin typeface="Frutiger 55 Roman" pitchFamily="32" charset="0"/>
              </a:rPr>
              <a:t>table Gene Regulatory </a:t>
            </a:r>
            <a:r>
              <a:rPr lang="en-US" sz="1100" b="1" dirty="0">
                <a:latin typeface="Frutiger 55 Roman" pitchFamily="32" charset="0"/>
              </a:rPr>
              <a:t>N</a:t>
            </a:r>
            <a:r>
              <a:rPr lang="en-US" sz="1100" b="1" dirty="0" smtClean="0">
                <a:latin typeface="Frutiger 55 Roman" pitchFamily="32" charset="0"/>
              </a:rPr>
              <a:t>etworks</a:t>
            </a:r>
            <a:endParaRPr lang="en-US" sz="1100" b="1" dirty="0">
              <a:latin typeface="Frutiger 55 Roman" pitchFamily="32" charset="0"/>
            </a:endParaRPr>
          </a:p>
        </p:txBody>
      </p:sp>
      <p:grpSp>
        <p:nvGrpSpPr>
          <p:cNvPr id="28" name="Group 24"/>
          <p:cNvGrpSpPr/>
          <p:nvPr/>
        </p:nvGrpSpPr>
        <p:grpSpPr>
          <a:xfrm>
            <a:off x="4860032" y="1361561"/>
            <a:ext cx="1683917" cy="765689"/>
            <a:chOff x="2286757" y="3321223"/>
            <a:chExt cx="1637173" cy="954197"/>
          </a:xfrm>
        </p:grpSpPr>
        <p:sp>
          <p:nvSpPr>
            <p:cNvPr id="29" name="Textfeld 28"/>
            <p:cNvSpPr txBox="1"/>
            <p:nvPr/>
          </p:nvSpPr>
          <p:spPr>
            <a:xfrm>
              <a:off x="2286757" y="3411325"/>
              <a:ext cx="1637167" cy="864095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 algn="ctr">
                <a:defRPr sz="1000">
                  <a:solidFill>
                    <a:sysClr val="windowText" lastClr="000000"/>
                  </a:solidFill>
                  <a:latin typeface="+mn-lt"/>
                  <a:ea typeface="+mn-ea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algn="l"/>
              <a:endParaRPr lang="de-DE" sz="800" dirty="0"/>
            </a:p>
          </p:txBody>
        </p:sp>
        <p:grpSp>
          <p:nvGrpSpPr>
            <p:cNvPr id="30" name="Gruppieren 126"/>
            <p:cNvGrpSpPr/>
            <p:nvPr/>
          </p:nvGrpSpPr>
          <p:grpSpPr>
            <a:xfrm>
              <a:off x="2286758" y="3321223"/>
              <a:ext cx="1637172" cy="915238"/>
              <a:chOff x="2286758" y="3596926"/>
              <a:chExt cx="1637172" cy="915238"/>
            </a:xfrm>
          </p:grpSpPr>
          <p:pic>
            <p:nvPicPr>
              <p:cNvPr id="31" name="Picture 2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2392496" y="4081088"/>
                <a:ext cx="1425688" cy="431076"/>
              </a:xfrm>
              <a:prstGeom prst="rect">
                <a:avLst/>
              </a:prstGeom>
            </p:spPr>
          </p:pic>
          <p:sp>
            <p:nvSpPr>
              <p:cNvPr id="32" name="Rechteck 24"/>
              <p:cNvSpPr/>
              <p:nvPr/>
            </p:nvSpPr>
            <p:spPr>
              <a:xfrm>
                <a:off x="2286758" y="3596926"/>
                <a:ext cx="1637172" cy="450142"/>
              </a:xfrm>
              <a:prstGeom prst="rect">
                <a:avLst/>
              </a:prstGeom>
              <a:solidFill>
                <a:srgbClr val="F18B2D"/>
              </a:solidFill>
              <a:ln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50" dirty="0" err="1" smtClean="0">
                    <a:solidFill>
                      <a:srgbClr val="FFFFFF"/>
                    </a:solidFill>
                  </a:rPr>
                  <a:t>Optimized</a:t>
                </a:r>
                <a:r>
                  <a:rPr lang="de-DE" sz="1050" dirty="0" smtClean="0">
                    <a:solidFill>
                      <a:srgbClr val="FFFFFF"/>
                    </a:solidFill>
                  </a:rPr>
                  <a:t> GRN </a:t>
                </a:r>
                <a:r>
                  <a:rPr lang="de-DE" sz="1050" dirty="0" err="1" smtClean="0">
                    <a:solidFill>
                      <a:srgbClr val="FFFFFF"/>
                    </a:solidFill>
                  </a:rPr>
                  <a:t>construction</a:t>
                </a:r>
                <a:r>
                  <a:rPr lang="de-DE" sz="1050" dirty="0">
                    <a:solidFill>
                      <a:srgbClr val="FFFFFF"/>
                    </a:solidFill>
                  </a:rPr>
                  <a:t> </a:t>
                </a:r>
                <a:r>
                  <a:rPr lang="de-DE" sz="1050" dirty="0" smtClean="0">
                    <a:solidFill>
                      <a:srgbClr val="FFFFFF"/>
                    </a:solidFill>
                  </a:rPr>
                  <a:t>(</a:t>
                </a:r>
                <a:r>
                  <a:rPr lang="de-DE" sz="1050" i="1" dirty="0" smtClean="0">
                    <a:solidFill>
                      <a:srgbClr val="FFFFFF"/>
                    </a:solidFill>
                  </a:rPr>
                  <a:t>BC3Net10)</a:t>
                </a:r>
                <a:endParaRPr lang="de-DE" sz="1050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3" name="Diamond 29"/>
          <p:cNvSpPr/>
          <p:nvPr/>
        </p:nvSpPr>
        <p:spPr bwMode="auto">
          <a:xfrm>
            <a:off x="2761070" y="4017483"/>
            <a:ext cx="1780637" cy="725308"/>
          </a:xfrm>
          <a:prstGeom prst="diamond">
            <a:avLst/>
          </a:prstGeom>
          <a:solidFill>
            <a:srgbClr val="F18B2D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Any new candidate genes? </a:t>
            </a:r>
            <a:endParaRPr lang="en-US" sz="1050" dirty="0">
              <a:solidFill>
                <a:srgbClr val="FFFFFF"/>
              </a:solidFill>
            </a:endParaRPr>
          </a:p>
        </p:txBody>
      </p:sp>
      <p:sp>
        <p:nvSpPr>
          <p:cNvPr id="34" name="Terminator 30"/>
          <p:cNvSpPr/>
          <p:nvPr/>
        </p:nvSpPr>
        <p:spPr bwMode="auto">
          <a:xfrm>
            <a:off x="7236296" y="3162770"/>
            <a:ext cx="1550908" cy="406597"/>
          </a:xfrm>
          <a:prstGeom prst="flowChartTerminator">
            <a:avLst/>
          </a:prstGeom>
          <a:solidFill>
            <a:srgbClr val="F18B2D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Manual Mechanistic </a:t>
            </a:r>
            <a:r>
              <a:rPr lang="en-US" sz="1050" dirty="0">
                <a:solidFill>
                  <a:srgbClr val="FFFFFF"/>
                </a:solidFill>
              </a:rPr>
              <a:t>Interpretation</a:t>
            </a:r>
          </a:p>
        </p:txBody>
      </p:sp>
      <p:grpSp>
        <p:nvGrpSpPr>
          <p:cNvPr id="35" name="Group 31"/>
          <p:cNvGrpSpPr/>
          <p:nvPr/>
        </p:nvGrpSpPr>
        <p:grpSpPr>
          <a:xfrm>
            <a:off x="5031315" y="2477005"/>
            <a:ext cx="1467553" cy="922946"/>
            <a:chOff x="6660232" y="5234920"/>
            <a:chExt cx="1440157" cy="1150171"/>
          </a:xfrm>
        </p:grpSpPr>
        <p:sp>
          <p:nvSpPr>
            <p:cNvPr id="36" name="Textfeld 25"/>
            <p:cNvSpPr txBox="1"/>
            <p:nvPr/>
          </p:nvSpPr>
          <p:spPr>
            <a:xfrm>
              <a:off x="6660232" y="5234920"/>
              <a:ext cx="1440156" cy="1150171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 algn="ctr">
                <a:defRPr sz="1000">
                  <a:solidFill>
                    <a:sysClr val="windowText" lastClr="000000"/>
                  </a:solidFill>
                  <a:latin typeface="+mn-lt"/>
                  <a:ea typeface="+mn-ea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algn="l"/>
              <a:endParaRPr lang="de-DE" sz="800" dirty="0"/>
            </a:p>
          </p:txBody>
        </p:sp>
        <p:cxnSp>
          <p:nvCxnSpPr>
            <p:cNvPr id="37" name="Straight Connector 33"/>
            <p:cNvCxnSpPr/>
            <p:nvPr/>
          </p:nvCxnSpPr>
          <p:spPr bwMode="auto">
            <a:xfrm>
              <a:off x="6933863" y="5756078"/>
              <a:ext cx="43204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8" name="Group 34"/>
            <p:cNvGrpSpPr/>
            <p:nvPr/>
          </p:nvGrpSpPr>
          <p:grpSpPr>
            <a:xfrm>
              <a:off x="7740352" y="5733256"/>
              <a:ext cx="144016" cy="144016"/>
              <a:chOff x="6228184" y="4365104"/>
              <a:chExt cx="144016" cy="216024"/>
            </a:xfrm>
          </p:grpSpPr>
          <p:sp>
            <p:nvSpPr>
              <p:cNvPr id="89" name="Oval 85"/>
              <p:cNvSpPr/>
              <p:nvPr/>
            </p:nvSpPr>
            <p:spPr bwMode="auto">
              <a:xfrm>
                <a:off x="6228184" y="4365104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90" name="Oval 86"/>
              <p:cNvSpPr/>
              <p:nvPr/>
            </p:nvSpPr>
            <p:spPr bwMode="auto">
              <a:xfrm>
                <a:off x="6300192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91" name="Straight Connector 87"/>
              <p:cNvCxnSpPr/>
              <p:nvPr/>
            </p:nvCxnSpPr>
            <p:spPr bwMode="auto">
              <a:xfrm>
                <a:off x="6289647" y="4426567"/>
                <a:ext cx="21090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" name="Group 35"/>
            <p:cNvGrpSpPr/>
            <p:nvPr/>
          </p:nvGrpSpPr>
          <p:grpSpPr>
            <a:xfrm>
              <a:off x="6804248" y="5733256"/>
              <a:ext cx="648072" cy="432048"/>
              <a:chOff x="5004048" y="4149080"/>
              <a:chExt cx="1080120" cy="681608"/>
            </a:xfrm>
          </p:grpSpPr>
          <p:sp>
            <p:nvSpPr>
              <p:cNvPr id="58" name="Oval 54"/>
              <p:cNvSpPr/>
              <p:nvPr/>
            </p:nvSpPr>
            <p:spPr bwMode="auto">
              <a:xfrm>
                <a:off x="5452864" y="445388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grpSp>
            <p:nvGrpSpPr>
              <p:cNvPr id="59" name="Group 55"/>
              <p:cNvGrpSpPr/>
              <p:nvPr/>
            </p:nvGrpSpPr>
            <p:grpSpPr>
              <a:xfrm>
                <a:off x="5004048" y="4149080"/>
                <a:ext cx="1080120" cy="681608"/>
                <a:chOff x="5004048" y="4149080"/>
                <a:chExt cx="1080120" cy="681608"/>
              </a:xfrm>
            </p:grpSpPr>
            <p:sp>
              <p:nvSpPr>
                <p:cNvPr id="60" name="Oval 56"/>
                <p:cNvSpPr/>
                <p:nvPr/>
              </p:nvSpPr>
              <p:spPr bwMode="auto">
                <a:xfrm>
                  <a:off x="5148064" y="41490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61" name="Oval 57"/>
                <p:cNvSpPr/>
                <p:nvPr/>
              </p:nvSpPr>
              <p:spPr bwMode="auto">
                <a:xfrm>
                  <a:off x="5292080" y="41490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62" name="Oval 58"/>
                <p:cNvSpPr/>
                <p:nvPr/>
              </p:nvSpPr>
              <p:spPr bwMode="auto">
                <a:xfrm>
                  <a:off x="5508104" y="41490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63" name="Oval 59"/>
                <p:cNvSpPr/>
                <p:nvPr/>
              </p:nvSpPr>
              <p:spPr bwMode="auto">
                <a:xfrm>
                  <a:off x="5436096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64" name="Oval 60"/>
                <p:cNvSpPr/>
                <p:nvPr/>
              </p:nvSpPr>
              <p:spPr bwMode="auto">
                <a:xfrm>
                  <a:off x="5148064" y="4437112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65" name="Oval 61"/>
                <p:cNvSpPr/>
                <p:nvPr/>
              </p:nvSpPr>
              <p:spPr bwMode="auto">
                <a:xfrm>
                  <a:off x="5364088" y="450912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66" name="Oval 62"/>
                <p:cNvSpPr/>
                <p:nvPr/>
              </p:nvSpPr>
              <p:spPr bwMode="auto">
                <a:xfrm>
                  <a:off x="5749280" y="46062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67" name="Oval 63"/>
                <p:cNvSpPr/>
                <p:nvPr/>
              </p:nvSpPr>
              <p:spPr bwMode="auto">
                <a:xfrm>
                  <a:off x="50040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68" name="Oval 64"/>
                <p:cNvSpPr/>
                <p:nvPr/>
              </p:nvSpPr>
              <p:spPr bwMode="auto">
                <a:xfrm>
                  <a:off x="5901680" y="47586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69" name="Oval 65"/>
                <p:cNvSpPr/>
                <p:nvPr/>
              </p:nvSpPr>
              <p:spPr bwMode="auto">
                <a:xfrm>
                  <a:off x="5724128" y="4221088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70" name="Oval 66"/>
                <p:cNvSpPr/>
                <p:nvPr/>
              </p:nvSpPr>
              <p:spPr bwMode="auto">
                <a:xfrm>
                  <a:off x="5220072" y="4581128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71" name="Oval 67"/>
                <p:cNvSpPr/>
                <p:nvPr/>
              </p:nvSpPr>
              <p:spPr bwMode="auto">
                <a:xfrm>
                  <a:off x="5868144" y="4437112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72" name="Oval 68"/>
                <p:cNvSpPr/>
                <p:nvPr/>
              </p:nvSpPr>
              <p:spPr bwMode="auto">
                <a:xfrm>
                  <a:off x="5004048" y="450912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73" name="Oval 69"/>
                <p:cNvSpPr/>
                <p:nvPr/>
              </p:nvSpPr>
              <p:spPr bwMode="auto">
                <a:xfrm>
                  <a:off x="6012160" y="4581128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cxnSp>
              <p:nvCxnSpPr>
                <p:cNvPr id="74" name="Straight Connector 70"/>
                <p:cNvCxnSpPr/>
                <p:nvPr/>
              </p:nvCxnSpPr>
              <p:spPr bwMode="auto">
                <a:xfrm flipH="1">
                  <a:off x="5497559" y="4221088"/>
                  <a:ext cx="46549" cy="82553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5" name="Straight Connector 71"/>
                <p:cNvCxnSpPr/>
                <p:nvPr/>
              </p:nvCxnSpPr>
              <p:spPr bwMode="auto">
                <a:xfrm>
                  <a:off x="5209527" y="4210543"/>
                  <a:ext cx="243337" cy="279341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6" name="Straight Connector 72"/>
                <p:cNvCxnSpPr/>
                <p:nvPr/>
              </p:nvCxnSpPr>
              <p:spPr bwMode="auto">
                <a:xfrm>
                  <a:off x="5569567" y="4210543"/>
                  <a:ext cx="368117" cy="548137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7" name="Straight Connector 73"/>
                <p:cNvCxnSpPr/>
                <p:nvPr/>
              </p:nvCxnSpPr>
              <p:spPr bwMode="auto">
                <a:xfrm>
                  <a:off x="5472100" y="4365104"/>
                  <a:ext cx="16768" cy="88776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8" name="Straight Connector 74"/>
                <p:cNvCxnSpPr/>
                <p:nvPr/>
              </p:nvCxnSpPr>
              <p:spPr bwMode="auto">
                <a:xfrm flipV="1">
                  <a:off x="5184068" y="4221088"/>
                  <a:ext cx="0" cy="216024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Connector 75"/>
                <p:cNvCxnSpPr/>
                <p:nvPr/>
              </p:nvCxnSpPr>
              <p:spPr bwMode="auto">
                <a:xfrm flipH="1" flipV="1">
                  <a:off x="5328085" y="4221087"/>
                  <a:ext cx="72008" cy="288033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0" name="Straight Connector 76"/>
                <p:cNvCxnSpPr/>
                <p:nvPr/>
              </p:nvCxnSpPr>
              <p:spPr bwMode="auto">
                <a:xfrm>
                  <a:off x="5508104" y="4509120"/>
                  <a:ext cx="241176" cy="133164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1" name="Straight Connector 77"/>
                <p:cNvCxnSpPr/>
                <p:nvPr/>
              </p:nvCxnSpPr>
              <p:spPr bwMode="auto">
                <a:xfrm>
                  <a:off x="5065511" y="4354559"/>
                  <a:ext cx="93098" cy="93098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2" name="Oval 78"/>
                <p:cNvSpPr/>
                <p:nvPr/>
              </p:nvSpPr>
              <p:spPr bwMode="auto">
                <a:xfrm>
                  <a:off x="5508104" y="472514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cxnSp>
              <p:nvCxnSpPr>
                <p:cNvPr id="83" name="Straight Connector 79"/>
                <p:cNvCxnSpPr/>
                <p:nvPr/>
              </p:nvCxnSpPr>
              <p:spPr bwMode="auto">
                <a:xfrm flipV="1">
                  <a:off x="5569567" y="4667743"/>
                  <a:ext cx="190258" cy="67946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" name="Straight Connector 80"/>
                <p:cNvCxnSpPr/>
                <p:nvPr/>
              </p:nvCxnSpPr>
              <p:spPr bwMode="auto">
                <a:xfrm flipV="1">
                  <a:off x="5544108" y="4293096"/>
                  <a:ext cx="216024" cy="432048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" name="Straight Connector 81"/>
                <p:cNvCxnSpPr/>
                <p:nvPr/>
              </p:nvCxnSpPr>
              <p:spPr bwMode="auto">
                <a:xfrm>
                  <a:off x="5785591" y="4282551"/>
                  <a:ext cx="93098" cy="165106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6" name="Straight Connector 82"/>
                <p:cNvCxnSpPr/>
                <p:nvPr/>
              </p:nvCxnSpPr>
              <p:spPr bwMode="auto">
                <a:xfrm>
                  <a:off x="5281535" y="4642591"/>
                  <a:ext cx="226569" cy="118557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7" name="Straight Connector 83"/>
                <p:cNvCxnSpPr/>
                <p:nvPr/>
              </p:nvCxnSpPr>
              <p:spPr bwMode="auto">
                <a:xfrm>
                  <a:off x="5076056" y="4545124"/>
                  <a:ext cx="144016" cy="72008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8" name="Straight Connector 84"/>
                <p:cNvCxnSpPr/>
                <p:nvPr/>
              </p:nvCxnSpPr>
              <p:spPr bwMode="auto">
                <a:xfrm>
                  <a:off x="5810743" y="4616825"/>
                  <a:ext cx="201417" cy="307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40" name="Group 36"/>
            <p:cNvGrpSpPr/>
            <p:nvPr/>
          </p:nvGrpSpPr>
          <p:grpSpPr>
            <a:xfrm rot="17263748">
              <a:off x="7556650" y="5820970"/>
              <a:ext cx="176778" cy="196942"/>
              <a:chOff x="6732240" y="4509120"/>
              <a:chExt cx="288032" cy="360040"/>
            </a:xfrm>
          </p:grpSpPr>
          <p:sp>
            <p:nvSpPr>
              <p:cNvPr id="53" name="Oval 49"/>
              <p:cNvSpPr/>
              <p:nvPr/>
            </p:nvSpPr>
            <p:spPr bwMode="auto">
              <a:xfrm>
                <a:off x="6948264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54" name="Oval 50"/>
              <p:cNvSpPr/>
              <p:nvPr/>
            </p:nvSpPr>
            <p:spPr bwMode="auto">
              <a:xfrm>
                <a:off x="6732240" y="465313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55" name="Oval 51"/>
              <p:cNvSpPr/>
              <p:nvPr/>
            </p:nvSpPr>
            <p:spPr bwMode="auto">
              <a:xfrm>
                <a:off x="6876256" y="4797152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56" name="Straight Connector 52"/>
              <p:cNvCxnSpPr/>
              <p:nvPr/>
            </p:nvCxnSpPr>
            <p:spPr bwMode="auto">
              <a:xfrm flipV="1">
                <a:off x="6912260" y="4581128"/>
                <a:ext cx="72008" cy="216024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3"/>
              <p:cNvCxnSpPr/>
              <p:nvPr/>
            </p:nvCxnSpPr>
            <p:spPr bwMode="auto">
              <a:xfrm>
                <a:off x="6793703" y="4714599"/>
                <a:ext cx="93098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1" name="Group 37"/>
            <p:cNvGrpSpPr/>
            <p:nvPr/>
          </p:nvGrpSpPr>
          <p:grpSpPr>
            <a:xfrm rot="18457068">
              <a:off x="7572157" y="6035357"/>
              <a:ext cx="125221" cy="182358"/>
              <a:chOff x="6228184" y="4365104"/>
              <a:chExt cx="144016" cy="216024"/>
            </a:xfrm>
          </p:grpSpPr>
          <p:sp>
            <p:nvSpPr>
              <p:cNvPr id="50" name="Oval 46"/>
              <p:cNvSpPr/>
              <p:nvPr/>
            </p:nvSpPr>
            <p:spPr bwMode="auto">
              <a:xfrm>
                <a:off x="6228184" y="4365104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51" name="Oval 47"/>
              <p:cNvSpPr/>
              <p:nvPr/>
            </p:nvSpPr>
            <p:spPr bwMode="auto">
              <a:xfrm>
                <a:off x="6300192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52" name="Straight Connector 48"/>
              <p:cNvCxnSpPr/>
              <p:nvPr/>
            </p:nvCxnSpPr>
            <p:spPr bwMode="auto">
              <a:xfrm>
                <a:off x="6289647" y="4426567"/>
                <a:ext cx="21090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2" name="Oval 38"/>
            <p:cNvSpPr/>
            <p:nvPr/>
          </p:nvSpPr>
          <p:spPr bwMode="auto">
            <a:xfrm>
              <a:off x="6944408" y="5598904"/>
              <a:ext cx="734480" cy="440488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latin typeface="Frutiger 55 Roman" pitchFamily="32" charset="0"/>
                </a:rPr>
                <a:t>    </a:t>
              </a:r>
            </a:p>
          </p:txBody>
        </p:sp>
        <p:grpSp>
          <p:nvGrpSpPr>
            <p:cNvPr id="43" name="Group 39"/>
            <p:cNvGrpSpPr/>
            <p:nvPr/>
          </p:nvGrpSpPr>
          <p:grpSpPr>
            <a:xfrm rot="17263748" flipH="1" flipV="1">
              <a:off x="7761917" y="5908468"/>
              <a:ext cx="211122" cy="199433"/>
              <a:chOff x="6732240" y="4509120"/>
              <a:chExt cx="288032" cy="360040"/>
            </a:xfrm>
          </p:grpSpPr>
          <p:sp>
            <p:nvSpPr>
              <p:cNvPr id="45" name="Oval 41"/>
              <p:cNvSpPr/>
              <p:nvPr/>
            </p:nvSpPr>
            <p:spPr bwMode="auto">
              <a:xfrm>
                <a:off x="6948264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46" name="Oval 42"/>
              <p:cNvSpPr/>
              <p:nvPr/>
            </p:nvSpPr>
            <p:spPr bwMode="auto">
              <a:xfrm>
                <a:off x="6732240" y="465313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47" name="Oval 43"/>
              <p:cNvSpPr/>
              <p:nvPr/>
            </p:nvSpPr>
            <p:spPr bwMode="auto">
              <a:xfrm>
                <a:off x="6876256" y="4797152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48" name="Straight Connector 44"/>
              <p:cNvCxnSpPr/>
              <p:nvPr/>
            </p:nvCxnSpPr>
            <p:spPr bwMode="auto">
              <a:xfrm flipV="1">
                <a:off x="6912260" y="4581128"/>
                <a:ext cx="72008" cy="216024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" name="Straight Connector 45"/>
              <p:cNvCxnSpPr/>
              <p:nvPr/>
            </p:nvCxnSpPr>
            <p:spPr bwMode="auto">
              <a:xfrm>
                <a:off x="6793703" y="4714599"/>
                <a:ext cx="93098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4" name="Rechteck 24"/>
            <p:cNvSpPr/>
            <p:nvPr/>
          </p:nvSpPr>
          <p:spPr>
            <a:xfrm>
              <a:off x="6660232" y="5234920"/>
              <a:ext cx="1440157" cy="310008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rgbClr val="FFFFFF"/>
                  </a:solidFill>
                </a:rPr>
                <a:t>Subnetwork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selection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2" name="Group 88"/>
          <p:cNvGrpSpPr/>
          <p:nvPr/>
        </p:nvGrpSpPr>
        <p:grpSpPr>
          <a:xfrm>
            <a:off x="5031316" y="3749706"/>
            <a:ext cx="1467551" cy="751170"/>
            <a:chOff x="6228185" y="3803831"/>
            <a:chExt cx="1395542" cy="751170"/>
          </a:xfrm>
        </p:grpSpPr>
        <p:sp>
          <p:nvSpPr>
            <p:cNvPr id="93" name="Textfeld 25"/>
            <p:cNvSpPr txBox="1"/>
            <p:nvPr/>
          </p:nvSpPr>
          <p:spPr>
            <a:xfrm>
              <a:off x="6228185" y="3803831"/>
              <a:ext cx="1395542" cy="751170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endParaRPr lang="de-DE" sz="800" dirty="0"/>
            </a:p>
          </p:txBody>
        </p:sp>
        <p:sp>
          <p:nvSpPr>
            <p:cNvPr id="94" name="Rechteck 24"/>
            <p:cNvSpPr/>
            <p:nvPr/>
          </p:nvSpPr>
          <p:spPr>
            <a:xfrm>
              <a:off x="6228185" y="3804266"/>
              <a:ext cx="1395542" cy="367283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err="1">
                  <a:solidFill>
                    <a:srgbClr val="FFFFFF"/>
                  </a:solidFill>
                </a:rPr>
                <a:t>Functional</a:t>
              </a:r>
              <a:r>
                <a:rPr lang="de-DE" sz="1050" dirty="0">
                  <a:solidFill>
                    <a:srgbClr val="FFFFFF"/>
                  </a:solidFill>
                </a:rPr>
                <a:t> </a:t>
              </a:r>
              <a:r>
                <a:rPr lang="de-DE" sz="1050" dirty="0" err="1">
                  <a:solidFill>
                    <a:srgbClr val="FFFFFF"/>
                  </a:solidFill>
                </a:rPr>
                <a:t>enrichment</a:t>
              </a:r>
              <a:r>
                <a:rPr lang="de-DE" sz="1050" dirty="0">
                  <a:solidFill>
                    <a:srgbClr val="FFFFFF"/>
                  </a:solidFill>
                </a:rPr>
                <a:t> </a:t>
              </a:r>
              <a:r>
                <a:rPr lang="de-DE" sz="1050" dirty="0" err="1">
                  <a:solidFill>
                    <a:srgbClr val="FFFFFF"/>
                  </a:solidFill>
                </a:rPr>
                <a:t>analysis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  <p:pic>
          <p:nvPicPr>
            <p:cNvPr id="95" name="Picture 91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96711" y="4247962"/>
              <a:ext cx="1002425" cy="248969"/>
            </a:xfrm>
            <a:prstGeom prst="rect">
              <a:avLst/>
            </a:prstGeom>
          </p:spPr>
        </p:pic>
      </p:grpSp>
      <p:cxnSp>
        <p:nvCxnSpPr>
          <p:cNvPr id="96" name="Straight Arrow Connector 92"/>
          <p:cNvCxnSpPr>
            <a:stCxn id="85" idx="2"/>
            <a:endCxn id="104" idx="0"/>
          </p:cNvCxnSpPr>
          <p:nvPr/>
        </p:nvCxnSpPr>
        <p:spPr bwMode="auto">
          <a:xfrm>
            <a:off x="5765089" y="2127250"/>
            <a:ext cx="3" cy="34975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7" name="Straight Arrow Connector 93"/>
          <p:cNvCxnSpPr>
            <a:stCxn id="95" idx="2"/>
            <a:endCxn id="91" idx="0"/>
          </p:cNvCxnSpPr>
          <p:nvPr/>
        </p:nvCxnSpPr>
        <p:spPr bwMode="auto">
          <a:xfrm>
            <a:off x="5765091" y="3399951"/>
            <a:ext cx="1" cy="3501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8" name="Straight Arrow Connector 94"/>
          <p:cNvCxnSpPr>
            <a:stCxn id="92" idx="0"/>
          </p:cNvCxnSpPr>
          <p:nvPr/>
        </p:nvCxnSpPr>
        <p:spPr bwMode="auto">
          <a:xfrm flipH="1" flipV="1">
            <a:off x="3651388" y="3599731"/>
            <a:ext cx="1" cy="4177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9" name="Rechteck 11"/>
          <p:cNvSpPr/>
          <p:nvPr/>
        </p:nvSpPr>
        <p:spPr>
          <a:xfrm>
            <a:off x="3829691" y="3707007"/>
            <a:ext cx="383171" cy="204839"/>
          </a:xfrm>
          <a:prstGeom prst="rect">
            <a:avLst/>
          </a:prstGeom>
          <a:solidFill>
            <a:schemeClr val="accent2">
              <a:lumMod val="75000"/>
              <a:alpha val="32000"/>
            </a:schemeClr>
          </a:solidFill>
          <a:ln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smtClean="0">
                <a:solidFill>
                  <a:sysClr val="windowText" lastClr="000000"/>
                </a:solidFill>
              </a:rPr>
              <a:t>Yes</a:t>
            </a:r>
            <a:endParaRPr lang="de-DE" sz="800" dirty="0">
              <a:solidFill>
                <a:sysClr val="windowText" lastClr="000000"/>
              </a:solidFill>
            </a:endParaRPr>
          </a:p>
        </p:txBody>
      </p:sp>
      <p:sp>
        <p:nvSpPr>
          <p:cNvPr id="100" name="Rechteck 11"/>
          <p:cNvSpPr/>
          <p:nvPr/>
        </p:nvSpPr>
        <p:spPr>
          <a:xfrm>
            <a:off x="3829691" y="4807159"/>
            <a:ext cx="383171" cy="204839"/>
          </a:xfrm>
          <a:prstGeom prst="rect">
            <a:avLst/>
          </a:prstGeom>
          <a:solidFill>
            <a:schemeClr val="accent2">
              <a:lumMod val="75000"/>
              <a:alpha val="32000"/>
            </a:schemeClr>
          </a:solidFill>
          <a:ln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 smtClean="0">
                <a:solidFill>
                  <a:sysClr val="windowText" lastClr="000000"/>
                </a:solidFill>
              </a:rPr>
              <a:t>No</a:t>
            </a:r>
            <a:endParaRPr lang="de-DE" sz="800" dirty="0">
              <a:solidFill>
                <a:sysClr val="windowText" lastClr="000000"/>
              </a:solidFill>
            </a:endParaRPr>
          </a:p>
        </p:txBody>
      </p:sp>
      <p:cxnSp>
        <p:nvCxnSpPr>
          <p:cNvPr id="101" name="Elbow Connector 97"/>
          <p:cNvCxnSpPr>
            <a:stCxn id="156" idx="3"/>
            <a:endCxn id="168" idx="1"/>
          </p:cNvCxnSpPr>
          <p:nvPr/>
        </p:nvCxnSpPr>
        <p:spPr bwMode="auto">
          <a:xfrm flipV="1">
            <a:off x="1895258" y="1537605"/>
            <a:ext cx="865811" cy="366178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008EC0"/>
            </a:solidFill>
            <a:prstDash val="lgDash"/>
            <a:round/>
            <a:headEnd type="none" w="med" len="med"/>
            <a:tailEnd type="arrow"/>
          </a:ln>
          <a:effectLst/>
        </p:spPr>
      </p:cxnSp>
      <p:sp>
        <p:nvSpPr>
          <p:cNvPr id="102" name="Multidocument 98"/>
          <p:cNvSpPr/>
          <p:nvPr/>
        </p:nvSpPr>
        <p:spPr bwMode="auto">
          <a:xfrm>
            <a:off x="745517" y="4913330"/>
            <a:ext cx="657524" cy="548184"/>
          </a:xfrm>
          <a:prstGeom prst="flowChartMultidocument">
            <a:avLst/>
          </a:prstGeom>
          <a:solidFill>
            <a:srgbClr val="FF9403">
              <a:alpha val="68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00">
              <a:latin typeface="Frutiger 55 Roman" pitchFamily="32" charset="0"/>
            </a:endParaRPr>
          </a:p>
        </p:txBody>
      </p:sp>
      <p:sp>
        <p:nvSpPr>
          <p:cNvPr id="103" name="TextBox 99"/>
          <p:cNvSpPr txBox="1"/>
          <p:nvPr/>
        </p:nvSpPr>
        <p:spPr>
          <a:xfrm>
            <a:off x="678872" y="4958113"/>
            <a:ext cx="645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GSE….</a:t>
            </a:r>
            <a:endParaRPr lang="en-US" sz="800" dirty="0"/>
          </a:p>
        </p:txBody>
      </p:sp>
      <p:cxnSp>
        <p:nvCxnSpPr>
          <p:cNvPr id="104" name="Straight Arrow Connector 100"/>
          <p:cNvCxnSpPr>
            <a:stCxn id="22" idx="2"/>
            <a:endCxn id="157" idx="0"/>
          </p:cNvCxnSpPr>
          <p:nvPr/>
        </p:nvCxnSpPr>
        <p:spPr bwMode="auto">
          <a:xfrm>
            <a:off x="1140746" y="4301705"/>
            <a:ext cx="6864" cy="2735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5" name="Rechteck 24"/>
          <p:cNvSpPr/>
          <p:nvPr/>
        </p:nvSpPr>
        <p:spPr>
          <a:xfrm>
            <a:off x="323528" y="4581128"/>
            <a:ext cx="1571729" cy="293420"/>
          </a:xfrm>
          <a:prstGeom prst="rect">
            <a:avLst/>
          </a:prstGeom>
          <a:solidFill>
            <a:srgbClr val="F18B2D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smtClean="0">
                <a:solidFill>
                  <a:srgbClr val="FFFFFF"/>
                </a:solidFill>
              </a:rPr>
              <a:t> </a:t>
            </a:r>
            <a:r>
              <a:rPr lang="de-DE" sz="1050" dirty="0" err="1" smtClean="0">
                <a:solidFill>
                  <a:srgbClr val="FFFFFF"/>
                </a:solidFill>
              </a:rPr>
              <a:t>Pre-processed</a:t>
            </a:r>
            <a:r>
              <a:rPr lang="de-DE" sz="1050" dirty="0" smtClean="0">
                <a:solidFill>
                  <a:srgbClr val="FFFFFF"/>
                </a:solidFill>
              </a:rPr>
              <a:t> </a:t>
            </a:r>
            <a:r>
              <a:rPr lang="de-DE" sz="1050" dirty="0" err="1" smtClean="0">
                <a:solidFill>
                  <a:srgbClr val="FFFFFF"/>
                </a:solidFill>
              </a:rPr>
              <a:t>diseased</a:t>
            </a:r>
            <a:r>
              <a:rPr lang="de-DE" sz="1050" dirty="0" smtClean="0">
                <a:solidFill>
                  <a:srgbClr val="FFFFFF"/>
                </a:solidFill>
              </a:rPr>
              <a:t> </a:t>
            </a:r>
            <a:r>
              <a:rPr lang="de-DE" sz="1050" dirty="0" err="1" smtClean="0">
                <a:solidFill>
                  <a:srgbClr val="FFFFFF"/>
                </a:solidFill>
              </a:rPr>
              <a:t>datasets</a:t>
            </a:r>
            <a:endParaRPr lang="de-DE" sz="1050" dirty="0">
              <a:solidFill>
                <a:srgbClr val="FFFFFF"/>
              </a:solidFill>
            </a:endParaRPr>
          </a:p>
        </p:txBody>
      </p:sp>
      <p:sp>
        <p:nvSpPr>
          <p:cNvPr id="106" name="Rectangle 102"/>
          <p:cNvSpPr/>
          <p:nvPr/>
        </p:nvSpPr>
        <p:spPr bwMode="auto">
          <a:xfrm>
            <a:off x="2761069" y="1356477"/>
            <a:ext cx="1780638" cy="362255"/>
          </a:xfrm>
          <a:prstGeom prst="rect">
            <a:avLst/>
          </a:prstGeom>
          <a:solidFill>
            <a:srgbClr val="F18B2D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Filter pre-processed data for seed gene list</a:t>
            </a:r>
            <a:endParaRPr lang="en-US" sz="1050" dirty="0">
              <a:solidFill>
                <a:srgbClr val="FFFFFF"/>
              </a:solidFill>
            </a:endParaRPr>
          </a:p>
        </p:txBody>
      </p:sp>
      <p:cxnSp>
        <p:nvCxnSpPr>
          <p:cNvPr id="107" name="Straight Arrow Connector 103"/>
          <p:cNvCxnSpPr>
            <a:stCxn id="106" idx="3"/>
            <a:endCxn id="32" idx="1"/>
          </p:cNvCxnSpPr>
          <p:nvPr/>
        </p:nvCxnSpPr>
        <p:spPr bwMode="auto">
          <a:xfrm>
            <a:off x="4541707" y="1537605"/>
            <a:ext cx="318326" cy="456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4"/>
          <p:cNvCxnSpPr/>
          <p:nvPr/>
        </p:nvCxnSpPr>
        <p:spPr bwMode="auto">
          <a:xfrm flipH="1" flipV="1">
            <a:off x="3663417" y="1718732"/>
            <a:ext cx="4015" cy="4033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09" name="Group 105"/>
          <p:cNvGrpSpPr/>
          <p:nvPr/>
        </p:nvGrpSpPr>
        <p:grpSpPr>
          <a:xfrm>
            <a:off x="2744246" y="2122084"/>
            <a:ext cx="1814285" cy="1509615"/>
            <a:chOff x="3933337" y="1282207"/>
            <a:chExt cx="1814285" cy="1509615"/>
          </a:xfrm>
        </p:grpSpPr>
        <p:sp>
          <p:nvSpPr>
            <p:cNvPr id="110" name="Rectangle 106"/>
            <p:cNvSpPr/>
            <p:nvPr/>
          </p:nvSpPr>
          <p:spPr bwMode="auto">
            <a:xfrm>
              <a:off x="3965424" y="1502013"/>
              <a:ext cx="1782198" cy="1237166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endParaRPr lang="en-US" sz="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11" name="Picture 10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56977" y="1544549"/>
              <a:ext cx="479051" cy="217368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</p:pic>
        <p:grpSp>
          <p:nvGrpSpPr>
            <p:cNvPr id="112" name="Group 108"/>
            <p:cNvGrpSpPr/>
            <p:nvPr/>
          </p:nvGrpSpPr>
          <p:grpSpPr>
            <a:xfrm>
              <a:off x="4816019" y="1903521"/>
              <a:ext cx="540060" cy="126506"/>
              <a:chOff x="827584" y="4437112"/>
              <a:chExt cx="720080" cy="168674"/>
            </a:xfrm>
          </p:grpSpPr>
          <p:grpSp>
            <p:nvGrpSpPr>
              <p:cNvPr id="140" name="Group 136"/>
              <p:cNvGrpSpPr/>
              <p:nvPr/>
            </p:nvGrpSpPr>
            <p:grpSpPr>
              <a:xfrm>
                <a:off x="1043608" y="4437112"/>
                <a:ext cx="504056" cy="168674"/>
                <a:chOff x="971600" y="4293096"/>
                <a:chExt cx="504056" cy="168674"/>
              </a:xfrm>
            </p:grpSpPr>
            <p:grpSp>
              <p:nvGrpSpPr>
                <p:cNvPr id="149" name="Group 145"/>
                <p:cNvGrpSpPr/>
                <p:nvPr/>
              </p:nvGrpSpPr>
              <p:grpSpPr>
                <a:xfrm>
                  <a:off x="971600" y="4293096"/>
                  <a:ext cx="419718" cy="168674"/>
                  <a:chOff x="971600" y="4293096"/>
                  <a:chExt cx="419718" cy="168674"/>
                </a:xfrm>
              </p:grpSpPr>
              <p:sp>
                <p:nvSpPr>
                  <p:cNvPr id="152" name="Oval 148"/>
                  <p:cNvSpPr/>
                  <p:nvPr/>
                </p:nvSpPr>
                <p:spPr bwMode="auto">
                  <a:xfrm>
                    <a:off x="971600" y="4293096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153" name="Oval 149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154" name="Oval 150"/>
                  <p:cNvSpPr/>
                  <p:nvPr/>
                </p:nvSpPr>
                <p:spPr bwMode="auto">
                  <a:xfrm>
                    <a:off x="1078626" y="4389762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155" name="Oval 151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150" name="Oval 146"/>
                <p:cNvSpPr/>
                <p:nvPr/>
              </p:nvSpPr>
              <p:spPr bwMode="auto">
                <a:xfrm>
                  <a:off x="1115616" y="4305425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151" name="Oval 147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grpSp>
            <p:nvGrpSpPr>
              <p:cNvPr id="141" name="Group 137"/>
              <p:cNvGrpSpPr/>
              <p:nvPr/>
            </p:nvGrpSpPr>
            <p:grpSpPr>
              <a:xfrm>
                <a:off x="827584" y="4437112"/>
                <a:ext cx="504056" cy="168674"/>
                <a:chOff x="971600" y="4293096"/>
                <a:chExt cx="504056" cy="168674"/>
              </a:xfrm>
            </p:grpSpPr>
            <p:grpSp>
              <p:nvGrpSpPr>
                <p:cNvPr id="142" name="Group 138"/>
                <p:cNvGrpSpPr/>
                <p:nvPr/>
              </p:nvGrpSpPr>
              <p:grpSpPr>
                <a:xfrm>
                  <a:off x="971600" y="4293096"/>
                  <a:ext cx="419718" cy="168674"/>
                  <a:chOff x="971600" y="4293096"/>
                  <a:chExt cx="419718" cy="168674"/>
                </a:xfrm>
              </p:grpSpPr>
              <p:sp>
                <p:nvSpPr>
                  <p:cNvPr id="145" name="Oval 141"/>
                  <p:cNvSpPr/>
                  <p:nvPr/>
                </p:nvSpPr>
                <p:spPr bwMode="auto">
                  <a:xfrm>
                    <a:off x="971600" y="4293096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146" name="Oval 142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147" name="Oval 143"/>
                  <p:cNvSpPr/>
                  <p:nvPr/>
                </p:nvSpPr>
                <p:spPr bwMode="auto">
                  <a:xfrm>
                    <a:off x="1078626" y="4389762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148" name="Oval 144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143" name="Oval 139"/>
                <p:cNvSpPr/>
                <p:nvPr/>
              </p:nvSpPr>
              <p:spPr bwMode="auto">
                <a:xfrm>
                  <a:off x="1115616" y="4305425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144" name="Oval 140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</p:grpSp>
        <p:sp>
          <p:nvSpPr>
            <p:cNvPr id="113" name="Rectangle 109"/>
            <p:cNvSpPr/>
            <p:nvPr/>
          </p:nvSpPr>
          <p:spPr bwMode="auto">
            <a:xfrm>
              <a:off x="3965424" y="1282207"/>
              <a:ext cx="1782198" cy="219806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FFFFFF"/>
                  </a:solidFill>
                </a:rPr>
                <a:t>Seed gene list enrichment</a:t>
              </a:r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14" name="TextBox 110"/>
            <p:cNvSpPr txBox="1"/>
            <p:nvPr/>
          </p:nvSpPr>
          <p:spPr>
            <a:xfrm>
              <a:off x="3933337" y="1537817"/>
              <a:ext cx="6456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=0</a:t>
              </a:r>
              <a:endParaRPr lang="en-US" sz="1000" dirty="0"/>
            </a:p>
          </p:txBody>
        </p:sp>
        <p:sp>
          <p:nvSpPr>
            <p:cNvPr id="115" name="TextBox 111"/>
            <p:cNvSpPr txBox="1"/>
            <p:nvPr/>
          </p:nvSpPr>
          <p:spPr>
            <a:xfrm>
              <a:off x="3933337" y="1871203"/>
              <a:ext cx="393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=1</a:t>
              </a:r>
              <a:endParaRPr lang="en-US" sz="1000" dirty="0"/>
            </a:p>
          </p:txBody>
        </p:sp>
        <p:sp>
          <p:nvSpPr>
            <p:cNvPr id="116" name="TextBox 112"/>
            <p:cNvSpPr txBox="1"/>
            <p:nvPr/>
          </p:nvSpPr>
          <p:spPr>
            <a:xfrm>
              <a:off x="4377403" y="1859781"/>
              <a:ext cx="7365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(</a:t>
              </a:r>
              <a:r>
                <a:rPr lang="en-US" sz="1000" dirty="0" err="1" smtClean="0"/>
                <a:t>i</a:t>
              </a:r>
              <a:r>
                <a:rPr lang="en-US" sz="1000" dirty="0" smtClean="0"/>
                <a:t>=0) +  </a:t>
              </a:r>
              <a:endParaRPr lang="en-US" sz="1000" dirty="0"/>
            </a:p>
          </p:txBody>
        </p:sp>
        <p:grpSp>
          <p:nvGrpSpPr>
            <p:cNvPr id="117" name="Group 113"/>
            <p:cNvGrpSpPr/>
            <p:nvPr/>
          </p:nvGrpSpPr>
          <p:grpSpPr>
            <a:xfrm>
              <a:off x="5192309" y="2237342"/>
              <a:ext cx="325492" cy="109419"/>
              <a:chOff x="1043608" y="4437112"/>
              <a:chExt cx="504056" cy="168674"/>
            </a:xfrm>
          </p:grpSpPr>
          <p:grpSp>
            <p:nvGrpSpPr>
              <p:cNvPr id="127" name="Group 123"/>
              <p:cNvGrpSpPr/>
              <p:nvPr/>
            </p:nvGrpSpPr>
            <p:grpSpPr>
              <a:xfrm>
                <a:off x="1043608" y="4437112"/>
                <a:ext cx="504056" cy="168674"/>
                <a:chOff x="971600" y="4293096"/>
                <a:chExt cx="504056" cy="168674"/>
              </a:xfrm>
            </p:grpSpPr>
            <p:grpSp>
              <p:nvGrpSpPr>
                <p:cNvPr id="133" name="Group 129"/>
                <p:cNvGrpSpPr/>
                <p:nvPr/>
              </p:nvGrpSpPr>
              <p:grpSpPr>
                <a:xfrm>
                  <a:off x="971600" y="4293096"/>
                  <a:ext cx="419718" cy="168674"/>
                  <a:chOff x="971600" y="4293096"/>
                  <a:chExt cx="419718" cy="168674"/>
                </a:xfrm>
              </p:grpSpPr>
              <p:sp>
                <p:nvSpPr>
                  <p:cNvPr id="136" name="Oval 132"/>
                  <p:cNvSpPr/>
                  <p:nvPr/>
                </p:nvSpPr>
                <p:spPr bwMode="auto">
                  <a:xfrm>
                    <a:off x="971600" y="4293096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137" name="Oval 133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138" name="Oval 134"/>
                  <p:cNvSpPr/>
                  <p:nvPr/>
                </p:nvSpPr>
                <p:spPr bwMode="auto">
                  <a:xfrm>
                    <a:off x="1078626" y="4389762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139" name="Oval 135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134" name="Oval 130"/>
                <p:cNvSpPr/>
                <p:nvPr/>
              </p:nvSpPr>
              <p:spPr bwMode="auto">
                <a:xfrm>
                  <a:off x="1115616" y="4305425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135" name="Oval 131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grpSp>
            <p:nvGrpSpPr>
              <p:cNvPr id="128" name="Group 124"/>
              <p:cNvGrpSpPr/>
              <p:nvPr/>
            </p:nvGrpSpPr>
            <p:grpSpPr>
              <a:xfrm>
                <a:off x="1043608" y="4437112"/>
                <a:ext cx="288032" cy="144016"/>
                <a:chOff x="1187624" y="4293096"/>
                <a:chExt cx="288032" cy="144016"/>
              </a:xfrm>
            </p:grpSpPr>
            <p:grpSp>
              <p:nvGrpSpPr>
                <p:cNvPr id="129" name="Group 125"/>
                <p:cNvGrpSpPr/>
                <p:nvPr/>
              </p:nvGrpSpPr>
              <p:grpSpPr>
                <a:xfrm>
                  <a:off x="1187624" y="4365104"/>
                  <a:ext cx="203694" cy="72008"/>
                  <a:chOff x="1187624" y="4365104"/>
                  <a:chExt cx="203694" cy="72008"/>
                </a:xfrm>
              </p:grpSpPr>
              <p:sp>
                <p:nvSpPr>
                  <p:cNvPr id="131" name="Oval 127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132" name="Oval 128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130" name="Oval 126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</p:grpSp>
        <p:sp>
          <p:nvSpPr>
            <p:cNvPr id="118" name="TextBox 114"/>
            <p:cNvSpPr txBox="1"/>
            <p:nvPr/>
          </p:nvSpPr>
          <p:spPr>
            <a:xfrm>
              <a:off x="3942921" y="2180763"/>
              <a:ext cx="393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=2</a:t>
              </a:r>
              <a:endParaRPr lang="en-US" sz="1000" dirty="0"/>
            </a:p>
          </p:txBody>
        </p:sp>
        <p:sp>
          <p:nvSpPr>
            <p:cNvPr id="119" name="TextBox 115"/>
            <p:cNvSpPr txBox="1"/>
            <p:nvPr/>
          </p:nvSpPr>
          <p:spPr>
            <a:xfrm>
              <a:off x="4369925" y="2169341"/>
              <a:ext cx="96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(</a:t>
              </a:r>
              <a:r>
                <a:rPr lang="en-US" sz="1000" dirty="0" err="1" smtClean="0"/>
                <a:t>i</a:t>
              </a:r>
              <a:r>
                <a:rPr lang="en-US" sz="1000" dirty="0" smtClean="0"/>
                <a:t>=0) +  (</a:t>
              </a:r>
              <a:r>
                <a:rPr lang="en-US" sz="1000" dirty="0" err="1" smtClean="0"/>
                <a:t>i</a:t>
              </a:r>
              <a:r>
                <a:rPr lang="en-US" sz="1000" dirty="0" smtClean="0"/>
                <a:t>=1) +  </a:t>
              </a:r>
              <a:endParaRPr lang="en-US" sz="1000" dirty="0"/>
            </a:p>
          </p:txBody>
        </p:sp>
        <p:cxnSp>
          <p:nvCxnSpPr>
            <p:cNvPr id="120" name="Straight Arrow Connector 116"/>
            <p:cNvCxnSpPr/>
            <p:nvPr/>
          </p:nvCxnSpPr>
          <p:spPr bwMode="auto">
            <a:xfrm>
              <a:off x="4235544" y="1669987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1" name="Straight Arrow Connector 117"/>
            <p:cNvCxnSpPr/>
            <p:nvPr/>
          </p:nvCxnSpPr>
          <p:spPr bwMode="auto">
            <a:xfrm>
              <a:off x="4235544" y="1984444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2" name="Straight Arrow Connector 118"/>
            <p:cNvCxnSpPr/>
            <p:nvPr/>
          </p:nvCxnSpPr>
          <p:spPr bwMode="auto">
            <a:xfrm>
              <a:off x="4235544" y="2291240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3" name="TextBox 119"/>
            <p:cNvSpPr txBox="1"/>
            <p:nvPr/>
          </p:nvSpPr>
          <p:spPr>
            <a:xfrm>
              <a:off x="3956261" y="2519275"/>
              <a:ext cx="393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=n</a:t>
              </a:r>
              <a:endParaRPr lang="en-US" sz="1000" dirty="0"/>
            </a:p>
          </p:txBody>
        </p:sp>
        <p:sp>
          <p:nvSpPr>
            <p:cNvPr id="124" name="TextBox 120"/>
            <p:cNvSpPr txBox="1"/>
            <p:nvPr/>
          </p:nvSpPr>
          <p:spPr>
            <a:xfrm>
              <a:off x="4351877" y="2513633"/>
              <a:ext cx="13009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………..</a:t>
              </a:r>
              <a:endParaRPr lang="en-US" sz="1000" dirty="0"/>
            </a:p>
          </p:txBody>
        </p:sp>
        <p:sp>
          <p:nvSpPr>
            <p:cNvPr id="125" name="TextBox 121"/>
            <p:cNvSpPr txBox="1"/>
            <p:nvPr/>
          </p:nvSpPr>
          <p:spPr>
            <a:xfrm rot="5400000">
              <a:off x="3882309" y="2424173"/>
              <a:ext cx="4890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…..</a:t>
              </a:r>
              <a:endParaRPr lang="en-US" sz="1000" dirty="0"/>
            </a:p>
          </p:txBody>
        </p:sp>
        <p:cxnSp>
          <p:nvCxnSpPr>
            <p:cNvPr id="126" name="Straight Arrow Connector 122"/>
            <p:cNvCxnSpPr/>
            <p:nvPr/>
          </p:nvCxnSpPr>
          <p:spPr bwMode="auto">
            <a:xfrm>
              <a:off x="4235544" y="2634691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56" name="Group 152"/>
          <p:cNvGrpSpPr/>
          <p:nvPr/>
        </p:nvGrpSpPr>
        <p:grpSpPr>
          <a:xfrm>
            <a:off x="5031316" y="4798066"/>
            <a:ext cx="1467551" cy="654158"/>
            <a:chOff x="6228185" y="3729745"/>
            <a:chExt cx="1395542" cy="927335"/>
          </a:xfrm>
        </p:grpSpPr>
        <p:sp>
          <p:nvSpPr>
            <p:cNvPr id="157" name="Textfeld 25"/>
            <p:cNvSpPr txBox="1"/>
            <p:nvPr/>
          </p:nvSpPr>
          <p:spPr>
            <a:xfrm>
              <a:off x="6228185" y="3905910"/>
              <a:ext cx="1395542" cy="751170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endParaRPr lang="de-DE" sz="800" dirty="0"/>
            </a:p>
          </p:txBody>
        </p:sp>
        <p:sp>
          <p:nvSpPr>
            <p:cNvPr id="158" name="Rechteck 24"/>
            <p:cNvSpPr/>
            <p:nvPr/>
          </p:nvSpPr>
          <p:spPr>
            <a:xfrm>
              <a:off x="6228185" y="3729745"/>
              <a:ext cx="1395542" cy="514907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err="1" smtClean="0">
                  <a:solidFill>
                    <a:srgbClr val="FFFFFF"/>
                  </a:solidFill>
                </a:rPr>
                <a:t>Identification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of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enriched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candidates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59" name="Group 155"/>
          <p:cNvGrpSpPr/>
          <p:nvPr/>
        </p:nvGrpSpPr>
        <p:grpSpPr>
          <a:xfrm>
            <a:off x="5526295" y="5270795"/>
            <a:ext cx="325492" cy="109419"/>
            <a:chOff x="1043608" y="4437112"/>
            <a:chExt cx="504056" cy="168674"/>
          </a:xfrm>
        </p:grpSpPr>
        <p:grpSp>
          <p:nvGrpSpPr>
            <p:cNvPr id="160" name="Group 156"/>
            <p:cNvGrpSpPr/>
            <p:nvPr/>
          </p:nvGrpSpPr>
          <p:grpSpPr>
            <a:xfrm>
              <a:off x="1043608" y="4437112"/>
              <a:ext cx="504056" cy="168674"/>
              <a:chOff x="971600" y="4293096"/>
              <a:chExt cx="504056" cy="168674"/>
            </a:xfrm>
          </p:grpSpPr>
          <p:grpSp>
            <p:nvGrpSpPr>
              <p:cNvPr id="166" name="Group 162"/>
              <p:cNvGrpSpPr/>
              <p:nvPr/>
            </p:nvGrpSpPr>
            <p:grpSpPr>
              <a:xfrm>
                <a:off x="971600" y="4293096"/>
                <a:ext cx="419718" cy="168674"/>
                <a:chOff x="971600" y="4293096"/>
                <a:chExt cx="419718" cy="168674"/>
              </a:xfrm>
            </p:grpSpPr>
            <p:sp>
              <p:nvSpPr>
                <p:cNvPr id="169" name="Oval 165"/>
                <p:cNvSpPr/>
                <p:nvPr/>
              </p:nvSpPr>
              <p:spPr bwMode="auto">
                <a:xfrm>
                  <a:off x="971600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170" name="Oval 166"/>
                <p:cNvSpPr/>
                <p:nvPr/>
              </p:nvSpPr>
              <p:spPr bwMode="auto">
                <a:xfrm>
                  <a:off x="1319310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171" name="Oval 167"/>
                <p:cNvSpPr/>
                <p:nvPr/>
              </p:nvSpPr>
              <p:spPr bwMode="auto">
                <a:xfrm>
                  <a:off x="1078626" y="4389762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172" name="Oval 168"/>
                <p:cNvSpPr/>
                <p:nvPr/>
              </p:nvSpPr>
              <p:spPr bwMode="auto">
                <a:xfrm>
                  <a:off x="1187624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sp>
            <p:nvSpPr>
              <p:cNvPr id="167" name="Oval 163"/>
              <p:cNvSpPr/>
              <p:nvPr/>
            </p:nvSpPr>
            <p:spPr bwMode="auto">
              <a:xfrm>
                <a:off x="1115616" y="4305425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168" name="Oval 164"/>
              <p:cNvSpPr/>
              <p:nvPr/>
            </p:nvSpPr>
            <p:spPr bwMode="auto">
              <a:xfrm>
                <a:off x="1403648" y="429309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</p:grpSp>
        <p:grpSp>
          <p:nvGrpSpPr>
            <p:cNvPr id="161" name="Group 157"/>
            <p:cNvGrpSpPr/>
            <p:nvPr/>
          </p:nvGrpSpPr>
          <p:grpSpPr>
            <a:xfrm>
              <a:off x="1043608" y="4437112"/>
              <a:ext cx="288032" cy="144016"/>
              <a:chOff x="1187624" y="4293096"/>
              <a:chExt cx="288032" cy="144016"/>
            </a:xfrm>
          </p:grpSpPr>
          <p:grpSp>
            <p:nvGrpSpPr>
              <p:cNvPr id="162" name="Group 158"/>
              <p:cNvGrpSpPr/>
              <p:nvPr/>
            </p:nvGrpSpPr>
            <p:grpSpPr>
              <a:xfrm>
                <a:off x="1187624" y="4365104"/>
                <a:ext cx="203694" cy="72008"/>
                <a:chOff x="1187624" y="4365104"/>
                <a:chExt cx="203694" cy="72008"/>
              </a:xfrm>
            </p:grpSpPr>
            <p:sp>
              <p:nvSpPr>
                <p:cNvPr id="164" name="Oval 160"/>
                <p:cNvSpPr/>
                <p:nvPr/>
              </p:nvSpPr>
              <p:spPr bwMode="auto">
                <a:xfrm>
                  <a:off x="1319310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165" name="Oval 161"/>
                <p:cNvSpPr/>
                <p:nvPr/>
              </p:nvSpPr>
              <p:spPr bwMode="auto">
                <a:xfrm>
                  <a:off x="1187624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sp>
            <p:nvSpPr>
              <p:cNvPr id="163" name="Oval 159"/>
              <p:cNvSpPr/>
              <p:nvPr/>
            </p:nvSpPr>
            <p:spPr bwMode="auto">
              <a:xfrm>
                <a:off x="1403648" y="429309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</p:grpSp>
      </p:grpSp>
      <p:cxnSp>
        <p:nvCxnSpPr>
          <p:cNvPr id="173" name="Elbow Connector 169"/>
          <p:cNvCxnSpPr>
            <a:endCxn id="92" idx="3"/>
          </p:cNvCxnSpPr>
          <p:nvPr/>
        </p:nvCxnSpPr>
        <p:spPr bwMode="auto">
          <a:xfrm rot="10800000">
            <a:off x="4541708" y="4380138"/>
            <a:ext cx="489609" cy="807143"/>
          </a:xfrm>
          <a:prstGeom prst="bent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74" name="Straight Arrow Connector 170"/>
          <p:cNvCxnSpPr>
            <a:stCxn id="90" idx="2"/>
          </p:cNvCxnSpPr>
          <p:nvPr/>
        </p:nvCxnSpPr>
        <p:spPr bwMode="auto">
          <a:xfrm>
            <a:off x="5765092" y="4500876"/>
            <a:ext cx="0" cy="2971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75" name="Group 171"/>
          <p:cNvGrpSpPr/>
          <p:nvPr/>
        </p:nvGrpSpPr>
        <p:grpSpPr>
          <a:xfrm>
            <a:off x="7304586" y="1658990"/>
            <a:ext cx="1516617" cy="839452"/>
            <a:chOff x="4127417" y="5893819"/>
            <a:chExt cx="1442200" cy="1190008"/>
          </a:xfrm>
        </p:grpSpPr>
        <p:sp>
          <p:nvSpPr>
            <p:cNvPr id="176" name="Textfeld 25"/>
            <p:cNvSpPr txBox="1"/>
            <p:nvPr/>
          </p:nvSpPr>
          <p:spPr>
            <a:xfrm>
              <a:off x="4127417" y="6069981"/>
              <a:ext cx="1442199" cy="1013846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endParaRPr lang="de-DE" sz="800" dirty="0"/>
            </a:p>
          </p:txBody>
        </p:sp>
        <p:sp>
          <p:nvSpPr>
            <p:cNvPr id="177" name="Rechteck 24"/>
            <p:cNvSpPr/>
            <p:nvPr/>
          </p:nvSpPr>
          <p:spPr>
            <a:xfrm>
              <a:off x="4127417" y="5893819"/>
              <a:ext cx="1442200" cy="394890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rgbClr val="FFFFFF"/>
                  </a:solidFill>
                </a:rPr>
                <a:t>GWAS Studies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178" name="Straight Arrow Connector 174"/>
          <p:cNvCxnSpPr>
            <a:endCxn id="93" idx="0"/>
          </p:cNvCxnSpPr>
          <p:nvPr/>
        </p:nvCxnSpPr>
        <p:spPr bwMode="auto">
          <a:xfrm flipH="1">
            <a:off x="8052203" y="2498442"/>
            <a:ext cx="10691" cy="6643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79" name="Picture 17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85046" y="2006390"/>
            <a:ext cx="395058" cy="161395"/>
          </a:xfrm>
          <a:prstGeom prst="rect">
            <a:avLst/>
          </a:prstGeom>
        </p:spPr>
      </p:pic>
      <p:pic>
        <p:nvPicPr>
          <p:cNvPr id="180" name="Picture 17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484554" y="2265507"/>
            <a:ext cx="396042" cy="183140"/>
          </a:xfrm>
          <a:prstGeom prst="rect">
            <a:avLst/>
          </a:prstGeom>
        </p:spPr>
      </p:pic>
      <p:pic>
        <p:nvPicPr>
          <p:cNvPr id="181" name="Picture 177"/>
          <p:cNvPicPr>
            <a:picLocks noChangeAspect="1"/>
          </p:cNvPicPr>
          <p:nvPr/>
        </p:nvPicPr>
        <p:blipFill rotWithShape="1">
          <a:blip r:embed="rId10" cstate="print"/>
          <a:srcRect t="10961" b="59360"/>
          <a:stretch/>
        </p:blipFill>
        <p:spPr>
          <a:xfrm>
            <a:off x="8049128" y="2019775"/>
            <a:ext cx="663222" cy="134624"/>
          </a:xfrm>
          <a:prstGeom prst="rect">
            <a:avLst/>
          </a:prstGeom>
        </p:spPr>
      </p:pic>
      <p:pic>
        <p:nvPicPr>
          <p:cNvPr id="182" name="Picture 17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061935" y="2287828"/>
            <a:ext cx="627165" cy="129034"/>
          </a:xfrm>
          <a:prstGeom prst="rect">
            <a:avLst/>
          </a:prstGeom>
        </p:spPr>
      </p:pic>
      <p:sp>
        <p:nvSpPr>
          <p:cNvPr id="183" name="TextBox 179"/>
          <p:cNvSpPr txBox="1"/>
          <p:nvPr/>
        </p:nvSpPr>
        <p:spPr>
          <a:xfrm>
            <a:off x="539552" y="1484784"/>
            <a:ext cx="11419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i="1" dirty="0" err="1" smtClean="0"/>
              <a:t>NeuroTransDB</a:t>
            </a:r>
            <a:endParaRPr lang="en-US" sz="1050" b="1" i="1" dirty="0"/>
          </a:p>
        </p:txBody>
      </p:sp>
      <p:sp>
        <p:nvSpPr>
          <p:cNvPr id="184" name="Rectangle 180"/>
          <p:cNvSpPr/>
          <p:nvPr/>
        </p:nvSpPr>
        <p:spPr bwMode="auto">
          <a:xfrm>
            <a:off x="2761069" y="5177273"/>
            <a:ext cx="1780638" cy="362255"/>
          </a:xfrm>
          <a:prstGeom prst="rect">
            <a:avLst/>
          </a:prstGeom>
          <a:solidFill>
            <a:srgbClr val="F18B2D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Merge all </a:t>
            </a:r>
            <a:r>
              <a:rPr lang="en-US" sz="1050" dirty="0" err="1" smtClean="0">
                <a:solidFill>
                  <a:srgbClr val="FFFFFF"/>
                </a:solidFill>
              </a:rPr>
              <a:t>subnetworks</a:t>
            </a:r>
            <a:r>
              <a:rPr lang="en-US" sz="1050" dirty="0" smtClean="0">
                <a:solidFill>
                  <a:srgbClr val="FFFFFF"/>
                </a:solidFill>
              </a:rPr>
              <a:t> </a:t>
            </a:r>
          </a:p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(i=0) + (i=2) + …. + (i=n)</a:t>
            </a:r>
            <a:endParaRPr lang="en-US" sz="1050" dirty="0">
              <a:solidFill>
                <a:srgbClr val="FFFFFF"/>
              </a:solidFill>
            </a:endParaRPr>
          </a:p>
        </p:txBody>
      </p:sp>
      <p:cxnSp>
        <p:nvCxnSpPr>
          <p:cNvPr id="185" name="Straight Arrow Connector 181"/>
          <p:cNvCxnSpPr>
            <a:stCxn id="92" idx="2"/>
          </p:cNvCxnSpPr>
          <p:nvPr/>
        </p:nvCxnSpPr>
        <p:spPr bwMode="auto">
          <a:xfrm flipH="1">
            <a:off x="3651388" y="4742791"/>
            <a:ext cx="1" cy="43448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6" name="Rectangle 182"/>
          <p:cNvSpPr/>
          <p:nvPr/>
        </p:nvSpPr>
        <p:spPr bwMode="auto">
          <a:xfrm>
            <a:off x="7115534" y="945037"/>
            <a:ext cx="1793135" cy="350505"/>
          </a:xfrm>
          <a:prstGeom prst="rect">
            <a:avLst/>
          </a:prstGeom>
          <a:solidFill>
            <a:srgbClr val="F18B2D">
              <a:alpha val="2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b="1" dirty="0" smtClean="0">
                <a:latin typeface="Frutiger 55 Roman" pitchFamily="32" charset="0"/>
              </a:rPr>
              <a:t>Genetic Variant Analysis</a:t>
            </a:r>
            <a:endParaRPr lang="en-US" sz="1100" b="1" dirty="0">
              <a:latin typeface="Frutiger 55 Roman" pitchFamily="32" charset="0"/>
            </a:endParaRPr>
          </a:p>
        </p:txBody>
      </p:sp>
      <p:cxnSp>
        <p:nvCxnSpPr>
          <p:cNvPr id="187" name="Elbow Connector 183"/>
          <p:cNvCxnSpPr/>
          <p:nvPr/>
        </p:nvCxnSpPr>
        <p:spPr bwMode="auto">
          <a:xfrm rot="5400000" flipH="1" flipV="1">
            <a:off x="5017904" y="2545330"/>
            <a:ext cx="1627682" cy="4360714"/>
          </a:xfrm>
          <a:prstGeom prst="bentConnector3">
            <a:avLst>
              <a:gd name="adj1" fmla="val -14045"/>
            </a:avLst>
          </a:prstGeom>
          <a:solidFill>
            <a:schemeClr val="accent1"/>
          </a:solidFill>
          <a:ln w="19050" cap="flat" cmpd="sng" algn="ctr">
            <a:solidFill>
              <a:srgbClr val="008EC0"/>
            </a:solidFill>
            <a:prstDash val="lgDash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2151" y="188913"/>
            <a:ext cx="7697788" cy="587375"/>
          </a:xfrm>
        </p:spPr>
        <p:txBody>
          <a:bodyPr/>
          <a:lstStyle/>
          <a:p>
            <a:pPr algn="ctr"/>
            <a:r>
              <a:rPr lang="en-US" dirty="0" smtClean="0"/>
              <a:t>Selection and Pre-processing of Alzheimer's Gene Expression Datasets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869208" y="981077"/>
            <a:ext cx="5520731" cy="2087884"/>
          </a:xfrm>
        </p:spPr>
        <p:txBody>
          <a:bodyPr/>
          <a:lstStyle/>
          <a:p>
            <a:r>
              <a:rPr lang="en-US" sz="1800" dirty="0" smtClean="0"/>
              <a:t>Query of GEO and </a:t>
            </a:r>
            <a:r>
              <a:rPr lang="en-US" sz="1800" dirty="0" err="1" smtClean="0"/>
              <a:t>ArrayExpress</a:t>
            </a:r>
            <a:endParaRPr lang="en-US" sz="1800" dirty="0" smtClean="0"/>
          </a:p>
          <a:p>
            <a:r>
              <a:rPr lang="en-US" sz="1800" dirty="0" smtClean="0"/>
              <a:t>Only datasets with more than 50 samples</a:t>
            </a:r>
          </a:p>
        </p:txBody>
      </p:sp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179512" y="2492896"/>
            <a:ext cx="5736755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631825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CC99"/>
              </a:buClr>
              <a:buSzTx/>
              <a:buFont typeface="Wingdings" pitchFamily="2" charset="2"/>
              <a:buChar char="§"/>
              <a:tabLst>
                <a:tab pos="236538" algn="l"/>
                <a:tab pos="473075" algn="l"/>
                <a:tab pos="2679700" algn="l"/>
                <a:tab pos="2916238" algn="l"/>
                <a:tab pos="3154363" algn="l"/>
              </a:tabLst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6700" t="11073" r="24846" b="5659"/>
          <a:stretch>
            <a:fillRect/>
          </a:stretch>
        </p:blipFill>
        <p:spPr bwMode="auto">
          <a:xfrm>
            <a:off x="3597658" y="2132856"/>
            <a:ext cx="3782654" cy="365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4201284" y="5877272"/>
            <a:ext cx="2575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</a:rPr>
              <a:t>Table 1: Datasets fitting the criteria</a:t>
            </a:r>
          </a:p>
        </p:txBody>
      </p:sp>
      <p:grpSp>
        <p:nvGrpSpPr>
          <p:cNvPr id="33" name="Gruppieren 32"/>
          <p:cNvGrpSpPr/>
          <p:nvPr/>
        </p:nvGrpSpPr>
        <p:grpSpPr>
          <a:xfrm>
            <a:off x="762641" y="1069008"/>
            <a:ext cx="1793135" cy="4719985"/>
            <a:chOff x="230446" y="948261"/>
            <a:chExt cx="1793135" cy="4719985"/>
          </a:xfrm>
        </p:grpSpPr>
        <p:sp>
          <p:nvSpPr>
            <p:cNvPr id="9" name="Rectangle 4"/>
            <p:cNvSpPr/>
            <p:nvPr/>
          </p:nvSpPr>
          <p:spPr bwMode="auto">
            <a:xfrm>
              <a:off x="230446" y="1306579"/>
              <a:ext cx="1793135" cy="4361667"/>
            </a:xfrm>
            <a:prstGeom prst="rect">
              <a:avLst/>
            </a:prstGeom>
            <a:solidFill>
              <a:srgbClr val="F18B2D">
                <a:alpha val="20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 dirty="0">
                <a:latin typeface="Frutiger 55 Roman" pitchFamily="32" charset="0"/>
              </a:endParaRPr>
            </a:p>
          </p:txBody>
        </p:sp>
        <p:sp>
          <p:nvSpPr>
            <p:cNvPr id="11" name="Textfeld 25"/>
            <p:cNvSpPr txBox="1"/>
            <p:nvPr/>
          </p:nvSpPr>
          <p:spPr>
            <a:xfrm>
              <a:off x="323528" y="4874546"/>
              <a:ext cx="1571730" cy="649683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endParaRPr lang="de-DE" sz="800" dirty="0"/>
            </a:p>
          </p:txBody>
        </p:sp>
        <p:sp>
          <p:nvSpPr>
            <p:cNvPr id="12" name="Rectangle 7"/>
            <p:cNvSpPr/>
            <p:nvPr/>
          </p:nvSpPr>
          <p:spPr bwMode="auto">
            <a:xfrm>
              <a:off x="230446" y="948261"/>
              <a:ext cx="1793135" cy="350505"/>
            </a:xfrm>
            <a:prstGeom prst="rect">
              <a:avLst/>
            </a:prstGeom>
            <a:solidFill>
              <a:srgbClr val="F18B2D">
                <a:alpha val="20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00" b="1" dirty="0">
                  <a:latin typeface="Frutiger 55 Roman" pitchFamily="32" charset="0"/>
                </a:rPr>
                <a:t> Selection and Pre-processing </a:t>
              </a:r>
              <a:r>
                <a:rPr lang="en-US" sz="1100" b="1" dirty="0" smtClean="0">
                  <a:latin typeface="Frutiger 55 Roman" pitchFamily="32" charset="0"/>
                </a:rPr>
                <a:t>Datasets</a:t>
              </a:r>
              <a:endParaRPr lang="en-US" sz="1100" b="1" dirty="0">
                <a:latin typeface="Frutiger 55 Roman" pitchFamily="32" charset="0"/>
              </a:endParaRPr>
            </a:p>
          </p:txBody>
        </p:sp>
        <p:grpSp>
          <p:nvGrpSpPr>
            <p:cNvPr id="13" name="Group 8"/>
            <p:cNvGrpSpPr/>
            <p:nvPr/>
          </p:nvGrpSpPr>
          <p:grpSpPr>
            <a:xfrm>
              <a:off x="573681" y="1490838"/>
              <a:ext cx="1134126" cy="688741"/>
              <a:chOff x="3203846" y="2989190"/>
              <a:chExt cx="2088234" cy="1091850"/>
            </a:xfrm>
          </p:grpSpPr>
          <p:sp>
            <p:nvSpPr>
              <p:cNvPr id="14" name="Rectangle 14"/>
              <p:cNvSpPr/>
              <p:nvPr/>
            </p:nvSpPr>
            <p:spPr bwMode="auto">
              <a:xfrm>
                <a:off x="3203846" y="3212976"/>
                <a:ext cx="2088231" cy="868064"/>
              </a:xfrm>
              <a:custGeom>
                <a:avLst/>
                <a:gdLst/>
                <a:ahLst/>
                <a:cxnLst/>
                <a:rect l="l" t="t" r="r" b="b"/>
                <a:pathLst>
                  <a:path w="2088231" h="868064">
                    <a:moveTo>
                      <a:pt x="0" y="0"/>
                    </a:moveTo>
                    <a:lnTo>
                      <a:pt x="2088231" y="0"/>
                    </a:lnTo>
                    <a:lnTo>
                      <a:pt x="1595518" y="413184"/>
                    </a:lnTo>
                    <a:lnTo>
                      <a:pt x="1595518" y="697400"/>
                    </a:lnTo>
                    <a:lnTo>
                      <a:pt x="1590908" y="697400"/>
                    </a:lnTo>
                    <a:lnTo>
                      <a:pt x="1595518" y="710724"/>
                    </a:lnTo>
                    <a:cubicBezTo>
                      <a:pt x="1595518" y="797620"/>
                      <a:pt x="1353725" y="868064"/>
                      <a:pt x="1055458" y="868064"/>
                    </a:cubicBezTo>
                    <a:cubicBezTo>
                      <a:pt x="757191" y="868064"/>
                      <a:pt x="515398" y="797620"/>
                      <a:pt x="515398" y="710724"/>
                    </a:cubicBezTo>
                    <a:lnTo>
                      <a:pt x="520009" y="697400"/>
                    </a:lnTo>
                    <a:lnTo>
                      <a:pt x="515398" y="697400"/>
                    </a:lnTo>
                    <a:lnTo>
                      <a:pt x="515398" y="421013"/>
                    </a:lnTo>
                    <a:close/>
                  </a:path>
                </a:pathLst>
              </a:custGeom>
              <a:solidFill>
                <a:srgbClr val="FF9403">
                  <a:alpha val="78000"/>
                </a:srgb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latin typeface="Frutiger 55 Roman" pitchFamily="32" charset="0"/>
                </a:endParaRPr>
              </a:p>
            </p:txBody>
          </p:sp>
          <p:sp>
            <p:nvSpPr>
              <p:cNvPr id="15" name="Oval 10"/>
              <p:cNvSpPr/>
              <p:nvPr/>
            </p:nvSpPr>
            <p:spPr bwMode="auto">
              <a:xfrm flipV="1">
                <a:off x="3203847" y="2989190"/>
                <a:ext cx="2088233" cy="458521"/>
              </a:xfrm>
              <a:prstGeom prst="ellipse">
                <a:avLst/>
              </a:prstGeom>
              <a:gradFill flip="none" rotWithShape="1">
                <a:gsLst>
                  <a:gs pos="0">
                    <a:srgbClr val="FF9403"/>
                  </a:gs>
                  <a:gs pos="100000">
                    <a:srgbClr val="FFFFFF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latin typeface="Frutiger 55 Roman" pitchFamily="32" charset="0"/>
                </a:endParaRPr>
              </a:p>
            </p:txBody>
          </p:sp>
        </p:grpSp>
        <p:pic>
          <p:nvPicPr>
            <p:cNvPr id="16" name="Picture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505" y="1784364"/>
              <a:ext cx="364900" cy="166988"/>
            </a:xfrm>
            <a:prstGeom prst="rect">
              <a:avLst/>
            </a:prstGeom>
          </p:spPr>
        </p:pic>
        <p:pic>
          <p:nvPicPr>
            <p:cNvPr id="17" name="Picture 1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7066" y="2000926"/>
              <a:ext cx="205573" cy="205573"/>
            </a:xfrm>
            <a:prstGeom prst="rect">
              <a:avLst/>
            </a:prstGeom>
          </p:spPr>
        </p:pic>
        <p:sp>
          <p:nvSpPr>
            <p:cNvPr id="18" name="TextBox 13"/>
            <p:cNvSpPr txBox="1"/>
            <p:nvPr/>
          </p:nvSpPr>
          <p:spPr>
            <a:xfrm>
              <a:off x="785335" y="1773144"/>
              <a:ext cx="7623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rgbClr val="FFFFFF"/>
                  </a:solidFill>
                </a:rPr>
                <a:t>Studies &gt; 50 samples</a:t>
              </a:r>
            </a:p>
          </p:txBody>
        </p:sp>
        <p:grpSp>
          <p:nvGrpSpPr>
            <p:cNvPr id="19" name="Group 14"/>
            <p:cNvGrpSpPr/>
            <p:nvPr/>
          </p:nvGrpSpPr>
          <p:grpSpPr>
            <a:xfrm>
              <a:off x="323528" y="3501008"/>
              <a:ext cx="1584176" cy="792089"/>
              <a:chOff x="1464999" y="3696235"/>
              <a:chExt cx="1584176" cy="792089"/>
            </a:xfrm>
          </p:grpSpPr>
          <p:sp>
            <p:nvSpPr>
              <p:cNvPr id="20" name="Textfeld 25"/>
              <p:cNvSpPr txBox="1"/>
              <p:nvPr/>
            </p:nvSpPr>
            <p:spPr>
              <a:xfrm>
                <a:off x="1464999" y="3907732"/>
                <a:ext cx="1584176" cy="580592"/>
              </a:xfrm>
              <a:prstGeom prst="rect">
                <a:avLst/>
              </a:prstGeom>
              <a:solidFill>
                <a:schemeClr val="accent2">
                  <a:lumMod val="75000"/>
                  <a:alpha val="32000"/>
                </a:schemeClr>
              </a:solidFill>
              <a:ln>
                <a:solidFill>
                  <a:srgbClr val="FFFFFF"/>
                </a:solidFill>
              </a:ln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>
                <a:defPPr>
                  <a:defRPr lang="en-US"/>
                </a:defPPr>
                <a:lvl1pPr>
                  <a:defRPr sz="750">
                    <a:solidFill>
                      <a:sysClr val="windowText" lastClr="000000"/>
                    </a:solidFill>
                  </a:defRPr>
                </a:lvl1pPr>
              </a:lstStyle>
              <a:p>
                <a:pPr marL="171450" indent="-171450">
                  <a:buFont typeface="Arial" charset="0"/>
                  <a:buChar char="•"/>
                </a:pPr>
                <a:r>
                  <a:rPr lang="de-DE" sz="800" dirty="0"/>
                  <a:t>Background </a:t>
                </a:r>
                <a:r>
                  <a:rPr lang="en-US" sz="800" dirty="0"/>
                  <a:t>correction</a:t>
                </a:r>
              </a:p>
              <a:p>
                <a:pPr marL="171450" indent="-171450">
                  <a:buFont typeface="Arial" charset="0"/>
                  <a:buChar char="•"/>
                </a:pPr>
                <a:r>
                  <a:rPr lang="de-DE" sz="800" dirty="0"/>
                  <a:t>Quantile </a:t>
                </a:r>
                <a:r>
                  <a:rPr lang="de-DE" sz="800" dirty="0" err="1"/>
                  <a:t>normalization</a:t>
                </a:r>
                <a:endParaRPr lang="de-DE" sz="800" dirty="0"/>
              </a:p>
              <a:p>
                <a:pPr marL="171450" indent="-171450">
                  <a:buFont typeface="Arial" charset="0"/>
                  <a:buChar char="•"/>
                </a:pPr>
                <a:r>
                  <a:rPr lang="de-DE" sz="800" dirty="0"/>
                  <a:t>Log2 </a:t>
                </a:r>
                <a:r>
                  <a:rPr lang="de-DE" sz="800" dirty="0" err="1"/>
                  <a:t>transformation</a:t>
                </a:r>
                <a:endParaRPr lang="de-DE" sz="800" dirty="0"/>
              </a:p>
              <a:p>
                <a:pPr marL="171450" indent="-171450">
                  <a:buFont typeface="Arial" charset="0"/>
                  <a:buChar char="•"/>
                </a:pPr>
                <a:r>
                  <a:rPr lang="de-DE" sz="800" dirty="0" err="1"/>
                  <a:t>Averaged</a:t>
                </a:r>
                <a:r>
                  <a:rPr lang="de-DE" sz="800" dirty="0"/>
                  <a:t> </a:t>
                </a:r>
                <a:r>
                  <a:rPr lang="de-DE" sz="800" dirty="0" err="1"/>
                  <a:t>duplicate</a:t>
                </a:r>
                <a:r>
                  <a:rPr lang="de-DE" sz="800" dirty="0"/>
                  <a:t> </a:t>
                </a:r>
                <a:r>
                  <a:rPr lang="de-DE" sz="800" dirty="0" err="1"/>
                  <a:t>probes</a:t>
                </a:r>
                <a:endParaRPr lang="de-DE" sz="800" dirty="0"/>
              </a:p>
            </p:txBody>
          </p:sp>
          <p:sp>
            <p:nvSpPr>
              <p:cNvPr id="21" name="Rechteck 24"/>
              <p:cNvSpPr/>
              <p:nvPr/>
            </p:nvSpPr>
            <p:spPr>
              <a:xfrm>
                <a:off x="1464999" y="3696235"/>
                <a:ext cx="1584175" cy="211497"/>
              </a:xfrm>
              <a:prstGeom prst="rect">
                <a:avLst/>
              </a:prstGeom>
              <a:solidFill>
                <a:srgbClr val="F18B2D"/>
              </a:solidFill>
              <a:ln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50" dirty="0" smtClean="0">
                    <a:solidFill>
                      <a:srgbClr val="FFFFFF"/>
                    </a:solidFill>
                  </a:rPr>
                  <a:t>Uniform </a:t>
                </a:r>
                <a:r>
                  <a:rPr lang="de-DE" sz="1050" dirty="0" err="1" smtClean="0">
                    <a:solidFill>
                      <a:srgbClr val="FFFFFF"/>
                    </a:solidFill>
                  </a:rPr>
                  <a:t>Normalization</a:t>
                </a:r>
                <a:endParaRPr lang="de-DE" sz="1050" dirty="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22" name="Straight Arrow Connector 17"/>
            <p:cNvCxnSpPr/>
            <p:nvPr/>
          </p:nvCxnSpPr>
          <p:spPr bwMode="auto">
            <a:xfrm>
              <a:off x="1140743" y="2179579"/>
              <a:ext cx="2" cy="38142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3" name="Straight Arrow Connector 18"/>
            <p:cNvCxnSpPr>
              <a:endCxn id="24" idx="0"/>
            </p:cNvCxnSpPr>
            <p:nvPr/>
          </p:nvCxnSpPr>
          <p:spPr bwMode="auto">
            <a:xfrm>
              <a:off x="1140743" y="3180780"/>
              <a:ext cx="1" cy="32722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24" name="Group 19"/>
            <p:cNvGrpSpPr/>
            <p:nvPr/>
          </p:nvGrpSpPr>
          <p:grpSpPr>
            <a:xfrm>
              <a:off x="573681" y="2560999"/>
              <a:ext cx="1134126" cy="648077"/>
              <a:chOff x="3203846" y="3076975"/>
              <a:chExt cx="2088233" cy="1004070"/>
            </a:xfrm>
          </p:grpSpPr>
          <p:sp>
            <p:nvSpPr>
              <p:cNvPr id="25" name="Rectangle 14"/>
              <p:cNvSpPr/>
              <p:nvPr/>
            </p:nvSpPr>
            <p:spPr bwMode="auto">
              <a:xfrm>
                <a:off x="3203846" y="3212980"/>
                <a:ext cx="2088232" cy="868065"/>
              </a:xfrm>
              <a:custGeom>
                <a:avLst/>
                <a:gdLst/>
                <a:ahLst/>
                <a:cxnLst/>
                <a:rect l="l" t="t" r="r" b="b"/>
                <a:pathLst>
                  <a:path w="2088231" h="868064">
                    <a:moveTo>
                      <a:pt x="0" y="0"/>
                    </a:moveTo>
                    <a:lnTo>
                      <a:pt x="2088231" y="0"/>
                    </a:lnTo>
                    <a:lnTo>
                      <a:pt x="1595518" y="413184"/>
                    </a:lnTo>
                    <a:lnTo>
                      <a:pt x="1595518" y="697400"/>
                    </a:lnTo>
                    <a:lnTo>
                      <a:pt x="1590908" y="697400"/>
                    </a:lnTo>
                    <a:lnTo>
                      <a:pt x="1595518" y="710724"/>
                    </a:lnTo>
                    <a:cubicBezTo>
                      <a:pt x="1595518" y="797620"/>
                      <a:pt x="1353725" y="868064"/>
                      <a:pt x="1055458" y="868064"/>
                    </a:cubicBezTo>
                    <a:cubicBezTo>
                      <a:pt x="757191" y="868064"/>
                      <a:pt x="515398" y="797620"/>
                      <a:pt x="515398" y="710724"/>
                    </a:cubicBezTo>
                    <a:lnTo>
                      <a:pt x="520009" y="697400"/>
                    </a:lnTo>
                    <a:lnTo>
                      <a:pt x="515398" y="697400"/>
                    </a:lnTo>
                    <a:lnTo>
                      <a:pt x="515398" y="421013"/>
                    </a:lnTo>
                    <a:close/>
                  </a:path>
                </a:pathLst>
              </a:custGeom>
              <a:solidFill>
                <a:srgbClr val="FF9300">
                  <a:alpha val="78000"/>
                </a:srgb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26" name="Oval 21"/>
              <p:cNvSpPr/>
              <p:nvPr/>
            </p:nvSpPr>
            <p:spPr bwMode="auto">
              <a:xfrm flipV="1">
                <a:off x="3203849" y="3076975"/>
                <a:ext cx="2088230" cy="287061"/>
              </a:xfrm>
              <a:prstGeom prst="ellipse">
                <a:avLst/>
              </a:prstGeom>
              <a:gradFill flip="none" rotWithShape="1">
                <a:gsLst>
                  <a:gs pos="0">
                    <a:srgbClr val="FF9403"/>
                  </a:gs>
                  <a:gs pos="100000">
                    <a:srgbClr val="FFFFFF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</p:grpSp>
        <p:sp>
          <p:nvSpPr>
            <p:cNvPr id="27" name="TextBox 22"/>
            <p:cNvSpPr txBox="1"/>
            <p:nvPr/>
          </p:nvSpPr>
          <p:spPr>
            <a:xfrm>
              <a:off x="851514" y="2813517"/>
              <a:ext cx="5400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rgbClr val="FFFFFF"/>
                  </a:solidFill>
                </a:rPr>
                <a:t>Quality </a:t>
              </a:r>
              <a:r>
                <a:rPr lang="en-US" sz="800" dirty="0" smtClean="0">
                  <a:solidFill>
                    <a:srgbClr val="FFFFFF"/>
                  </a:solidFill>
                </a:rPr>
                <a:t>control</a:t>
              </a:r>
              <a:endParaRPr lang="en-US" sz="800" dirty="0">
                <a:solidFill>
                  <a:srgbClr val="FFFFFF"/>
                </a:solidFill>
              </a:endParaRPr>
            </a:p>
          </p:txBody>
        </p:sp>
        <p:sp>
          <p:nvSpPr>
            <p:cNvPr id="28" name="Multidocument 98"/>
            <p:cNvSpPr/>
            <p:nvPr/>
          </p:nvSpPr>
          <p:spPr bwMode="auto">
            <a:xfrm>
              <a:off x="745517" y="4913330"/>
              <a:ext cx="657524" cy="548184"/>
            </a:xfrm>
            <a:prstGeom prst="flowChartMultidocument">
              <a:avLst/>
            </a:prstGeom>
            <a:solidFill>
              <a:srgbClr val="FF9403">
                <a:alpha val="68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Frutiger 55 Roman" pitchFamily="32" charset="0"/>
              </a:endParaRPr>
            </a:p>
          </p:txBody>
        </p:sp>
        <p:sp>
          <p:nvSpPr>
            <p:cNvPr id="29" name="TextBox 99"/>
            <p:cNvSpPr txBox="1"/>
            <p:nvPr/>
          </p:nvSpPr>
          <p:spPr>
            <a:xfrm>
              <a:off x="678872" y="4958113"/>
              <a:ext cx="6456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GSE….</a:t>
              </a:r>
              <a:endParaRPr lang="en-US" sz="800" dirty="0"/>
            </a:p>
          </p:txBody>
        </p:sp>
        <p:cxnSp>
          <p:nvCxnSpPr>
            <p:cNvPr id="30" name="Straight Arrow Connector 100"/>
            <p:cNvCxnSpPr>
              <a:stCxn id="23" idx="2"/>
            </p:cNvCxnSpPr>
            <p:nvPr/>
          </p:nvCxnSpPr>
          <p:spPr bwMode="auto">
            <a:xfrm>
              <a:off x="1140746" y="4301705"/>
              <a:ext cx="6864" cy="27354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1" name="Rechteck 24"/>
            <p:cNvSpPr/>
            <p:nvPr/>
          </p:nvSpPr>
          <p:spPr>
            <a:xfrm>
              <a:off x="323528" y="4581128"/>
              <a:ext cx="1571729" cy="293420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Pre-processed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diseased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datasets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  <p:sp>
          <p:nvSpPr>
            <p:cNvPr id="32" name="TextBox 179"/>
            <p:cNvSpPr txBox="1"/>
            <p:nvPr/>
          </p:nvSpPr>
          <p:spPr>
            <a:xfrm>
              <a:off x="539552" y="1484784"/>
              <a:ext cx="11419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i="1" dirty="0" err="1" smtClean="0"/>
                <a:t>NeuroTransDB</a:t>
              </a:r>
              <a:endParaRPr lang="en-US" sz="1050" b="1" i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2151" y="188913"/>
            <a:ext cx="7697788" cy="587375"/>
          </a:xfrm>
        </p:spPr>
        <p:txBody>
          <a:bodyPr/>
          <a:lstStyle/>
          <a:p>
            <a:pPr algn="ctr"/>
            <a:r>
              <a:rPr lang="en-US" dirty="0" smtClean="0"/>
              <a:t>Selection and Pre-processing of Alzheimer's Gene Expression Datasets</a:t>
            </a:r>
            <a:endParaRPr lang="en-US" dirty="0"/>
          </a:p>
        </p:txBody>
      </p:sp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2869208" y="981076"/>
            <a:ext cx="5520731" cy="5184228"/>
          </a:xfrm>
        </p:spPr>
        <p:txBody>
          <a:bodyPr/>
          <a:lstStyle/>
          <a:p>
            <a:r>
              <a:rPr lang="en-US" sz="1600" dirty="0" smtClean="0"/>
              <a:t>Normalization and Probe Annotation</a:t>
            </a:r>
          </a:p>
          <a:p>
            <a:pPr lvl="2"/>
            <a:r>
              <a:rPr lang="en-US" dirty="0" smtClean="0"/>
              <a:t>R-functions: </a:t>
            </a:r>
            <a:r>
              <a:rPr lang="en-US" dirty="0" err="1" smtClean="0"/>
              <a:t>rma</a:t>
            </a:r>
            <a:r>
              <a:rPr lang="en-US" dirty="0" smtClean="0"/>
              <a:t> (package </a:t>
            </a:r>
            <a:r>
              <a:rPr lang="en-US" dirty="0" err="1" smtClean="0"/>
              <a:t>affy</a:t>
            </a:r>
            <a:r>
              <a:rPr lang="en-US" dirty="0" smtClean="0"/>
              <a:t>), </a:t>
            </a:r>
            <a:r>
              <a:rPr lang="en-US" dirty="0" err="1" smtClean="0"/>
              <a:t>backgroundCorrect</a:t>
            </a:r>
            <a:r>
              <a:rPr lang="en-US" dirty="0" smtClean="0"/>
              <a:t> and </a:t>
            </a:r>
            <a:r>
              <a:rPr lang="en-US" dirty="0" err="1" smtClean="0"/>
              <a:t>normalizeBetweenArrays</a:t>
            </a:r>
            <a:r>
              <a:rPr lang="en-US" dirty="0" smtClean="0"/>
              <a:t> (package </a:t>
            </a:r>
            <a:r>
              <a:rPr lang="en-US" dirty="0" err="1" smtClean="0"/>
              <a:t>limma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Averaged duplicated probes</a:t>
            </a:r>
          </a:p>
          <a:p>
            <a:r>
              <a:rPr lang="en-US" sz="1600" dirty="0" smtClean="0"/>
              <a:t>Outlier Detection</a:t>
            </a:r>
          </a:p>
          <a:p>
            <a:pPr lvl="2"/>
            <a:r>
              <a:rPr lang="en-US" dirty="0" smtClean="0"/>
              <a:t>R-package: </a:t>
            </a:r>
            <a:r>
              <a:rPr lang="en-US" dirty="0" err="1" smtClean="0"/>
              <a:t>arrayQualityMetrics</a:t>
            </a:r>
            <a:endParaRPr lang="en-US" dirty="0" smtClean="0"/>
          </a:p>
          <a:p>
            <a:pPr lvl="2"/>
            <a:r>
              <a:rPr lang="en-US" dirty="0" smtClean="0"/>
              <a:t>between array comparison</a:t>
            </a:r>
          </a:p>
          <a:p>
            <a:pPr lvl="2"/>
            <a:r>
              <a:rPr lang="en-US" dirty="0" smtClean="0"/>
              <a:t>Comparison of array intensity distribution</a:t>
            </a:r>
          </a:p>
          <a:p>
            <a:pPr lvl="2"/>
            <a:r>
              <a:rPr lang="en-US" dirty="0" smtClean="0"/>
              <a:t>MA-plots for individual array quality</a:t>
            </a:r>
          </a:p>
          <a:p>
            <a:r>
              <a:rPr lang="en-US" sz="1600" dirty="0" smtClean="0"/>
              <a:t>Splitting data based on phenotype</a:t>
            </a:r>
          </a:p>
          <a:p>
            <a:endParaRPr lang="en-US" sz="1600" dirty="0" smtClean="0"/>
          </a:p>
        </p:txBody>
      </p:sp>
      <p:grpSp>
        <p:nvGrpSpPr>
          <p:cNvPr id="37" name="Gruppieren 36"/>
          <p:cNvGrpSpPr/>
          <p:nvPr/>
        </p:nvGrpSpPr>
        <p:grpSpPr>
          <a:xfrm>
            <a:off x="762641" y="1069008"/>
            <a:ext cx="1793135" cy="4719985"/>
            <a:chOff x="230446" y="948261"/>
            <a:chExt cx="1793135" cy="4719985"/>
          </a:xfrm>
        </p:grpSpPr>
        <p:sp>
          <p:nvSpPr>
            <p:cNvPr id="38" name="Rectangle 4"/>
            <p:cNvSpPr/>
            <p:nvPr/>
          </p:nvSpPr>
          <p:spPr bwMode="auto">
            <a:xfrm>
              <a:off x="230446" y="1306579"/>
              <a:ext cx="1793135" cy="4361667"/>
            </a:xfrm>
            <a:prstGeom prst="rect">
              <a:avLst/>
            </a:prstGeom>
            <a:solidFill>
              <a:srgbClr val="F18B2D">
                <a:alpha val="20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 dirty="0">
                <a:latin typeface="Frutiger 55 Roman" pitchFamily="32" charset="0"/>
              </a:endParaRPr>
            </a:p>
          </p:txBody>
        </p:sp>
        <p:sp>
          <p:nvSpPr>
            <p:cNvPr id="39" name="Textfeld 25"/>
            <p:cNvSpPr txBox="1"/>
            <p:nvPr/>
          </p:nvSpPr>
          <p:spPr>
            <a:xfrm>
              <a:off x="323528" y="4874546"/>
              <a:ext cx="1571730" cy="649683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endParaRPr lang="de-DE" sz="800" dirty="0"/>
            </a:p>
          </p:txBody>
        </p:sp>
        <p:sp>
          <p:nvSpPr>
            <p:cNvPr id="40" name="Rectangle 7"/>
            <p:cNvSpPr/>
            <p:nvPr/>
          </p:nvSpPr>
          <p:spPr bwMode="auto">
            <a:xfrm>
              <a:off x="230446" y="948261"/>
              <a:ext cx="1793135" cy="350505"/>
            </a:xfrm>
            <a:prstGeom prst="rect">
              <a:avLst/>
            </a:prstGeom>
            <a:solidFill>
              <a:srgbClr val="F18B2D">
                <a:alpha val="20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00" b="1" dirty="0">
                  <a:latin typeface="Frutiger 55 Roman" pitchFamily="32" charset="0"/>
                </a:rPr>
                <a:t> Selection and Pre-processing </a:t>
              </a:r>
              <a:r>
                <a:rPr lang="en-US" sz="1100" b="1" dirty="0" smtClean="0">
                  <a:latin typeface="Frutiger 55 Roman" pitchFamily="32" charset="0"/>
                </a:rPr>
                <a:t>Datasets</a:t>
              </a:r>
              <a:endParaRPr lang="en-US" sz="1100" b="1" dirty="0">
                <a:latin typeface="Frutiger 55 Roman" pitchFamily="32" charset="0"/>
              </a:endParaRPr>
            </a:p>
          </p:txBody>
        </p:sp>
        <p:grpSp>
          <p:nvGrpSpPr>
            <p:cNvPr id="41" name="Group 8"/>
            <p:cNvGrpSpPr/>
            <p:nvPr/>
          </p:nvGrpSpPr>
          <p:grpSpPr>
            <a:xfrm>
              <a:off x="573681" y="1490838"/>
              <a:ext cx="1134126" cy="688741"/>
              <a:chOff x="3203846" y="2989190"/>
              <a:chExt cx="2088234" cy="1091850"/>
            </a:xfrm>
          </p:grpSpPr>
          <p:sp>
            <p:nvSpPr>
              <p:cNvPr id="59" name="Rectangle 14"/>
              <p:cNvSpPr/>
              <p:nvPr/>
            </p:nvSpPr>
            <p:spPr bwMode="auto">
              <a:xfrm>
                <a:off x="3203846" y="3212976"/>
                <a:ext cx="2088231" cy="868064"/>
              </a:xfrm>
              <a:custGeom>
                <a:avLst/>
                <a:gdLst/>
                <a:ahLst/>
                <a:cxnLst/>
                <a:rect l="l" t="t" r="r" b="b"/>
                <a:pathLst>
                  <a:path w="2088231" h="868064">
                    <a:moveTo>
                      <a:pt x="0" y="0"/>
                    </a:moveTo>
                    <a:lnTo>
                      <a:pt x="2088231" y="0"/>
                    </a:lnTo>
                    <a:lnTo>
                      <a:pt x="1595518" y="413184"/>
                    </a:lnTo>
                    <a:lnTo>
                      <a:pt x="1595518" y="697400"/>
                    </a:lnTo>
                    <a:lnTo>
                      <a:pt x="1590908" y="697400"/>
                    </a:lnTo>
                    <a:lnTo>
                      <a:pt x="1595518" y="710724"/>
                    </a:lnTo>
                    <a:cubicBezTo>
                      <a:pt x="1595518" y="797620"/>
                      <a:pt x="1353725" y="868064"/>
                      <a:pt x="1055458" y="868064"/>
                    </a:cubicBezTo>
                    <a:cubicBezTo>
                      <a:pt x="757191" y="868064"/>
                      <a:pt x="515398" y="797620"/>
                      <a:pt x="515398" y="710724"/>
                    </a:cubicBezTo>
                    <a:lnTo>
                      <a:pt x="520009" y="697400"/>
                    </a:lnTo>
                    <a:lnTo>
                      <a:pt x="515398" y="697400"/>
                    </a:lnTo>
                    <a:lnTo>
                      <a:pt x="515398" y="421013"/>
                    </a:lnTo>
                    <a:close/>
                  </a:path>
                </a:pathLst>
              </a:custGeom>
              <a:solidFill>
                <a:srgbClr val="FF9403">
                  <a:alpha val="78000"/>
                </a:srgb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latin typeface="Frutiger 55 Roman" pitchFamily="32" charset="0"/>
                </a:endParaRPr>
              </a:p>
            </p:txBody>
          </p:sp>
          <p:sp>
            <p:nvSpPr>
              <p:cNvPr id="60" name="Oval 10"/>
              <p:cNvSpPr/>
              <p:nvPr/>
            </p:nvSpPr>
            <p:spPr bwMode="auto">
              <a:xfrm flipV="1">
                <a:off x="3203847" y="2989190"/>
                <a:ext cx="2088233" cy="458521"/>
              </a:xfrm>
              <a:prstGeom prst="ellipse">
                <a:avLst/>
              </a:prstGeom>
              <a:gradFill flip="none" rotWithShape="1">
                <a:gsLst>
                  <a:gs pos="0">
                    <a:srgbClr val="FF9403"/>
                  </a:gs>
                  <a:gs pos="100000">
                    <a:srgbClr val="FFFFFF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latin typeface="Frutiger 55 Roman" pitchFamily="32" charset="0"/>
                </a:endParaRPr>
              </a:p>
            </p:txBody>
          </p:sp>
        </p:grpSp>
        <p:pic>
          <p:nvPicPr>
            <p:cNvPr id="42" name="Picture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505" y="1784364"/>
              <a:ext cx="364900" cy="166988"/>
            </a:xfrm>
            <a:prstGeom prst="rect">
              <a:avLst/>
            </a:prstGeom>
          </p:spPr>
        </p:pic>
        <p:pic>
          <p:nvPicPr>
            <p:cNvPr id="43" name="Picture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066" y="2000926"/>
              <a:ext cx="205573" cy="205573"/>
            </a:xfrm>
            <a:prstGeom prst="rect">
              <a:avLst/>
            </a:prstGeom>
          </p:spPr>
        </p:pic>
        <p:sp>
          <p:nvSpPr>
            <p:cNvPr id="44" name="TextBox 13"/>
            <p:cNvSpPr txBox="1"/>
            <p:nvPr/>
          </p:nvSpPr>
          <p:spPr>
            <a:xfrm>
              <a:off x="785335" y="1773144"/>
              <a:ext cx="7623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rgbClr val="FFFFFF"/>
                  </a:solidFill>
                </a:rPr>
                <a:t>Studies &gt; 50 samples</a:t>
              </a:r>
            </a:p>
          </p:txBody>
        </p:sp>
        <p:grpSp>
          <p:nvGrpSpPr>
            <p:cNvPr id="45" name="Group 14"/>
            <p:cNvGrpSpPr/>
            <p:nvPr/>
          </p:nvGrpSpPr>
          <p:grpSpPr>
            <a:xfrm>
              <a:off x="323528" y="3501008"/>
              <a:ext cx="1584176" cy="792089"/>
              <a:chOff x="1464999" y="3696235"/>
              <a:chExt cx="1584176" cy="792089"/>
            </a:xfrm>
          </p:grpSpPr>
          <p:sp>
            <p:nvSpPr>
              <p:cNvPr id="57" name="Textfeld 25"/>
              <p:cNvSpPr txBox="1"/>
              <p:nvPr/>
            </p:nvSpPr>
            <p:spPr>
              <a:xfrm>
                <a:off x="1464999" y="3907732"/>
                <a:ext cx="1584176" cy="580592"/>
              </a:xfrm>
              <a:prstGeom prst="rect">
                <a:avLst/>
              </a:prstGeom>
              <a:solidFill>
                <a:schemeClr val="accent2">
                  <a:lumMod val="75000"/>
                  <a:alpha val="32000"/>
                </a:schemeClr>
              </a:solidFill>
              <a:ln>
                <a:solidFill>
                  <a:srgbClr val="FFFFFF"/>
                </a:solidFill>
              </a:ln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>
                <a:defPPr>
                  <a:defRPr lang="en-US"/>
                </a:defPPr>
                <a:lvl1pPr>
                  <a:defRPr sz="750">
                    <a:solidFill>
                      <a:sysClr val="windowText" lastClr="000000"/>
                    </a:solidFill>
                  </a:defRPr>
                </a:lvl1pPr>
              </a:lstStyle>
              <a:p>
                <a:pPr marL="171450" indent="-171450">
                  <a:buFont typeface="Arial" charset="0"/>
                  <a:buChar char="•"/>
                </a:pPr>
                <a:r>
                  <a:rPr lang="de-DE" sz="800" dirty="0"/>
                  <a:t>Background </a:t>
                </a:r>
                <a:r>
                  <a:rPr lang="en-US" sz="800" dirty="0"/>
                  <a:t>correction</a:t>
                </a:r>
              </a:p>
              <a:p>
                <a:pPr marL="171450" indent="-171450">
                  <a:buFont typeface="Arial" charset="0"/>
                  <a:buChar char="•"/>
                </a:pPr>
                <a:r>
                  <a:rPr lang="de-DE" sz="800" dirty="0"/>
                  <a:t>Quantile </a:t>
                </a:r>
                <a:r>
                  <a:rPr lang="de-DE" sz="800" dirty="0" err="1"/>
                  <a:t>normalization</a:t>
                </a:r>
                <a:endParaRPr lang="de-DE" sz="800" dirty="0"/>
              </a:p>
              <a:p>
                <a:pPr marL="171450" indent="-171450">
                  <a:buFont typeface="Arial" charset="0"/>
                  <a:buChar char="•"/>
                </a:pPr>
                <a:r>
                  <a:rPr lang="de-DE" sz="800" dirty="0"/>
                  <a:t>Log2 </a:t>
                </a:r>
                <a:r>
                  <a:rPr lang="de-DE" sz="800" dirty="0" err="1"/>
                  <a:t>transformation</a:t>
                </a:r>
                <a:endParaRPr lang="de-DE" sz="800" dirty="0"/>
              </a:p>
              <a:p>
                <a:pPr marL="171450" indent="-171450">
                  <a:buFont typeface="Arial" charset="0"/>
                  <a:buChar char="•"/>
                </a:pPr>
                <a:r>
                  <a:rPr lang="de-DE" sz="800" dirty="0" err="1"/>
                  <a:t>Averaged</a:t>
                </a:r>
                <a:r>
                  <a:rPr lang="de-DE" sz="800" dirty="0"/>
                  <a:t> </a:t>
                </a:r>
                <a:r>
                  <a:rPr lang="de-DE" sz="800" dirty="0" err="1"/>
                  <a:t>duplicate</a:t>
                </a:r>
                <a:r>
                  <a:rPr lang="de-DE" sz="800" dirty="0"/>
                  <a:t> </a:t>
                </a:r>
                <a:r>
                  <a:rPr lang="de-DE" sz="800" dirty="0" err="1"/>
                  <a:t>probes</a:t>
                </a:r>
                <a:endParaRPr lang="de-DE" sz="800" dirty="0"/>
              </a:p>
            </p:txBody>
          </p:sp>
          <p:sp>
            <p:nvSpPr>
              <p:cNvPr id="58" name="Rechteck 24"/>
              <p:cNvSpPr/>
              <p:nvPr/>
            </p:nvSpPr>
            <p:spPr>
              <a:xfrm>
                <a:off x="1464999" y="3696235"/>
                <a:ext cx="1584175" cy="211497"/>
              </a:xfrm>
              <a:prstGeom prst="rect">
                <a:avLst/>
              </a:prstGeom>
              <a:solidFill>
                <a:srgbClr val="F18B2D"/>
              </a:solidFill>
              <a:ln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50" dirty="0" smtClean="0">
                    <a:solidFill>
                      <a:srgbClr val="FFFFFF"/>
                    </a:solidFill>
                  </a:rPr>
                  <a:t>Uniform </a:t>
                </a:r>
                <a:r>
                  <a:rPr lang="de-DE" sz="1050" dirty="0" err="1" smtClean="0">
                    <a:solidFill>
                      <a:srgbClr val="FFFFFF"/>
                    </a:solidFill>
                  </a:rPr>
                  <a:t>Normalization</a:t>
                </a:r>
                <a:endParaRPr lang="de-DE" sz="1050" dirty="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46" name="Straight Arrow Connector 17"/>
            <p:cNvCxnSpPr/>
            <p:nvPr/>
          </p:nvCxnSpPr>
          <p:spPr bwMode="auto">
            <a:xfrm>
              <a:off x="1140743" y="2179579"/>
              <a:ext cx="2" cy="38142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7" name="Straight Arrow Connector 18"/>
            <p:cNvCxnSpPr/>
            <p:nvPr/>
          </p:nvCxnSpPr>
          <p:spPr bwMode="auto">
            <a:xfrm>
              <a:off x="1140743" y="3180780"/>
              <a:ext cx="1" cy="32722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48" name="Group 19"/>
            <p:cNvGrpSpPr/>
            <p:nvPr/>
          </p:nvGrpSpPr>
          <p:grpSpPr>
            <a:xfrm>
              <a:off x="573681" y="2560999"/>
              <a:ext cx="1134126" cy="648077"/>
              <a:chOff x="3203846" y="3076975"/>
              <a:chExt cx="2088233" cy="1004070"/>
            </a:xfrm>
          </p:grpSpPr>
          <p:sp>
            <p:nvSpPr>
              <p:cNvPr id="55" name="Rectangle 14"/>
              <p:cNvSpPr/>
              <p:nvPr/>
            </p:nvSpPr>
            <p:spPr bwMode="auto">
              <a:xfrm>
                <a:off x="3203846" y="3212980"/>
                <a:ext cx="2088232" cy="868065"/>
              </a:xfrm>
              <a:custGeom>
                <a:avLst/>
                <a:gdLst/>
                <a:ahLst/>
                <a:cxnLst/>
                <a:rect l="l" t="t" r="r" b="b"/>
                <a:pathLst>
                  <a:path w="2088231" h="868064">
                    <a:moveTo>
                      <a:pt x="0" y="0"/>
                    </a:moveTo>
                    <a:lnTo>
                      <a:pt x="2088231" y="0"/>
                    </a:lnTo>
                    <a:lnTo>
                      <a:pt x="1595518" y="413184"/>
                    </a:lnTo>
                    <a:lnTo>
                      <a:pt x="1595518" y="697400"/>
                    </a:lnTo>
                    <a:lnTo>
                      <a:pt x="1590908" y="697400"/>
                    </a:lnTo>
                    <a:lnTo>
                      <a:pt x="1595518" y="710724"/>
                    </a:lnTo>
                    <a:cubicBezTo>
                      <a:pt x="1595518" y="797620"/>
                      <a:pt x="1353725" y="868064"/>
                      <a:pt x="1055458" y="868064"/>
                    </a:cubicBezTo>
                    <a:cubicBezTo>
                      <a:pt x="757191" y="868064"/>
                      <a:pt x="515398" y="797620"/>
                      <a:pt x="515398" y="710724"/>
                    </a:cubicBezTo>
                    <a:lnTo>
                      <a:pt x="520009" y="697400"/>
                    </a:lnTo>
                    <a:lnTo>
                      <a:pt x="515398" y="697400"/>
                    </a:lnTo>
                    <a:lnTo>
                      <a:pt x="515398" y="421013"/>
                    </a:lnTo>
                    <a:close/>
                  </a:path>
                </a:pathLst>
              </a:custGeom>
              <a:solidFill>
                <a:srgbClr val="FF9300">
                  <a:alpha val="78000"/>
                </a:srgb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56" name="Oval 21"/>
              <p:cNvSpPr/>
              <p:nvPr/>
            </p:nvSpPr>
            <p:spPr bwMode="auto">
              <a:xfrm flipV="1">
                <a:off x="3203849" y="3076975"/>
                <a:ext cx="2088230" cy="287061"/>
              </a:xfrm>
              <a:prstGeom prst="ellipse">
                <a:avLst/>
              </a:prstGeom>
              <a:gradFill flip="none" rotWithShape="1">
                <a:gsLst>
                  <a:gs pos="0">
                    <a:srgbClr val="FF9403"/>
                  </a:gs>
                  <a:gs pos="100000">
                    <a:srgbClr val="FFFFFF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</p:grpSp>
        <p:sp>
          <p:nvSpPr>
            <p:cNvPr id="49" name="TextBox 22"/>
            <p:cNvSpPr txBox="1"/>
            <p:nvPr/>
          </p:nvSpPr>
          <p:spPr>
            <a:xfrm>
              <a:off x="851514" y="2813517"/>
              <a:ext cx="5400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rgbClr val="FFFFFF"/>
                  </a:solidFill>
                </a:rPr>
                <a:t>Quality </a:t>
              </a:r>
              <a:r>
                <a:rPr lang="en-US" sz="800" dirty="0" smtClean="0">
                  <a:solidFill>
                    <a:srgbClr val="FFFFFF"/>
                  </a:solidFill>
                </a:rPr>
                <a:t>control</a:t>
              </a:r>
              <a:endParaRPr lang="en-US" sz="800" dirty="0">
                <a:solidFill>
                  <a:srgbClr val="FFFFFF"/>
                </a:solidFill>
              </a:endParaRPr>
            </a:p>
          </p:txBody>
        </p:sp>
        <p:sp>
          <p:nvSpPr>
            <p:cNvPr id="50" name="Multidocument 98"/>
            <p:cNvSpPr/>
            <p:nvPr/>
          </p:nvSpPr>
          <p:spPr bwMode="auto">
            <a:xfrm>
              <a:off x="745517" y="4913330"/>
              <a:ext cx="657524" cy="548184"/>
            </a:xfrm>
            <a:prstGeom prst="flowChartMultidocument">
              <a:avLst/>
            </a:prstGeom>
            <a:solidFill>
              <a:srgbClr val="FF9403">
                <a:alpha val="68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Frutiger 55 Roman" pitchFamily="32" charset="0"/>
              </a:endParaRPr>
            </a:p>
          </p:txBody>
        </p:sp>
        <p:sp>
          <p:nvSpPr>
            <p:cNvPr id="51" name="TextBox 99"/>
            <p:cNvSpPr txBox="1"/>
            <p:nvPr/>
          </p:nvSpPr>
          <p:spPr>
            <a:xfrm>
              <a:off x="678872" y="4958113"/>
              <a:ext cx="6456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GSE….</a:t>
              </a:r>
              <a:endParaRPr lang="en-US" sz="800" dirty="0"/>
            </a:p>
          </p:txBody>
        </p:sp>
        <p:cxnSp>
          <p:nvCxnSpPr>
            <p:cNvPr id="52" name="Straight Arrow Connector 100"/>
            <p:cNvCxnSpPr>
              <a:stCxn id="47" idx="2"/>
            </p:cNvCxnSpPr>
            <p:nvPr/>
          </p:nvCxnSpPr>
          <p:spPr bwMode="auto">
            <a:xfrm>
              <a:off x="1140746" y="4301705"/>
              <a:ext cx="6864" cy="27354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3" name="Rechteck 24"/>
            <p:cNvSpPr/>
            <p:nvPr/>
          </p:nvSpPr>
          <p:spPr>
            <a:xfrm>
              <a:off x="323528" y="4581128"/>
              <a:ext cx="1571729" cy="293420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Pre-processed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diseased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datasets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  <p:sp>
          <p:nvSpPr>
            <p:cNvPr id="54" name="TextBox 179"/>
            <p:cNvSpPr txBox="1"/>
            <p:nvPr/>
          </p:nvSpPr>
          <p:spPr>
            <a:xfrm>
              <a:off x="539552" y="1484784"/>
              <a:ext cx="11419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i="1" dirty="0" err="1" smtClean="0"/>
                <a:t>NeuroTransDB</a:t>
              </a:r>
              <a:endParaRPr lang="en-US" sz="1050" b="1" i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2151" y="188913"/>
            <a:ext cx="7697788" cy="587375"/>
          </a:xfrm>
        </p:spPr>
        <p:txBody>
          <a:bodyPr/>
          <a:lstStyle/>
          <a:p>
            <a:pPr algn="ctr"/>
            <a:r>
              <a:rPr lang="en-US" dirty="0" smtClean="0"/>
              <a:t>Construction of Co-expression Networks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88024" y="1084595"/>
            <a:ext cx="3672408" cy="4688811"/>
          </a:xfrm>
        </p:spPr>
        <p:txBody>
          <a:bodyPr/>
          <a:lstStyle/>
          <a:p>
            <a:r>
              <a:rPr lang="en-US" sz="1600" dirty="0" smtClean="0"/>
              <a:t>Seed Genes Selection</a:t>
            </a:r>
          </a:p>
          <a:p>
            <a:pPr lvl="2"/>
            <a:r>
              <a:rPr lang="en-US" dirty="0" smtClean="0"/>
              <a:t>TOP500 genes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Optimized BC3Net</a:t>
            </a:r>
          </a:p>
          <a:p>
            <a:pPr lvl="2"/>
            <a:r>
              <a:rPr lang="en-US" dirty="0" smtClean="0">
                <a:cs typeface="Times New Roman"/>
              </a:rPr>
              <a:t>10 iterations of BC3Net</a:t>
            </a:r>
          </a:p>
          <a:p>
            <a:pPr lvl="2"/>
            <a:r>
              <a:rPr lang="en-US" dirty="0" smtClean="0">
                <a:cs typeface="Times New Roman"/>
              </a:rPr>
              <a:t>Union of 10 iterations</a:t>
            </a:r>
          </a:p>
          <a:p>
            <a:pPr lvl="2"/>
            <a:r>
              <a:rPr lang="en-US" dirty="0" smtClean="0">
                <a:cs typeface="Times New Roman"/>
              </a:rPr>
              <a:t>final edge weight: mean of the computed edge </a:t>
            </a:r>
            <a:r>
              <a:rPr lang="de-DE" dirty="0" err="1" smtClean="0">
                <a:cs typeface="Times New Roman"/>
              </a:rPr>
              <a:t>scores</a:t>
            </a:r>
            <a:endParaRPr lang="de-DE" dirty="0" smtClean="0">
              <a:cs typeface="Times New Roman"/>
            </a:endParaRPr>
          </a:p>
          <a:p>
            <a:pPr>
              <a:lnSpc>
                <a:spcPct val="200000"/>
              </a:lnSpc>
            </a:pPr>
            <a:r>
              <a:rPr lang="de-DE" sz="1600" dirty="0" smtClean="0"/>
              <a:t>Subnetwork </a:t>
            </a:r>
            <a:r>
              <a:rPr lang="de-DE" sz="1600" dirty="0" err="1" smtClean="0"/>
              <a:t>selection</a:t>
            </a:r>
            <a:endParaRPr lang="de-DE" sz="1600" dirty="0" smtClean="0"/>
          </a:p>
          <a:p>
            <a:pPr lvl="2"/>
            <a:r>
              <a:rPr lang="de-DE" dirty="0" err="1" smtClean="0">
                <a:cs typeface="Times New Roman"/>
              </a:rPr>
              <a:t>edge</a:t>
            </a:r>
            <a:r>
              <a:rPr lang="de-DE" dirty="0" smtClean="0">
                <a:cs typeface="Times New Roman"/>
              </a:rPr>
              <a:t> </a:t>
            </a:r>
            <a:r>
              <a:rPr lang="de-DE" dirty="0" err="1" smtClean="0">
                <a:cs typeface="Times New Roman"/>
              </a:rPr>
              <a:t>weight</a:t>
            </a:r>
            <a:r>
              <a:rPr lang="de-DE" dirty="0" smtClean="0">
                <a:cs typeface="Times New Roman"/>
              </a:rPr>
              <a:t> &gt; 0.5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Iterative approach</a:t>
            </a:r>
          </a:p>
          <a:p>
            <a:pPr lvl="2"/>
            <a:r>
              <a:rPr lang="en-US" dirty="0" smtClean="0"/>
              <a:t>Enrich seed genes selection</a:t>
            </a:r>
          </a:p>
        </p:txBody>
      </p:sp>
      <p:sp>
        <p:nvSpPr>
          <p:cNvPr id="164" name="Rectangle 6"/>
          <p:cNvSpPr/>
          <p:nvPr/>
        </p:nvSpPr>
        <p:spPr bwMode="auto">
          <a:xfrm>
            <a:off x="692151" y="1432343"/>
            <a:ext cx="3952431" cy="4361667"/>
          </a:xfrm>
          <a:prstGeom prst="rect">
            <a:avLst/>
          </a:prstGeom>
          <a:solidFill>
            <a:srgbClr val="F18B2D">
              <a:alpha val="2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00">
              <a:latin typeface="Frutiger 55 Roman" pitchFamily="32" charset="0"/>
            </a:endParaRPr>
          </a:p>
        </p:txBody>
      </p:sp>
      <p:sp>
        <p:nvSpPr>
          <p:cNvPr id="165" name="Rectangle 23"/>
          <p:cNvSpPr/>
          <p:nvPr/>
        </p:nvSpPr>
        <p:spPr bwMode="auto">
          <a:xfrm>
            <a:off x="692152" y="1063990"/>
            <a:ext cx="3952431" cy="357896"/>
          </a:xfrm>
          <a:prstGeom prst="rect">
            <a:avLst/>
          </a:prstGeom>
          <a:solidFill>
            <a:srgbClr val="F18B2D">
              <a:alpha val="2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b="1" dirty="0">
                <a:latin typeface="Frutiger 55 Roman" pitchFamily="32" charset="0"/>
              </a:rPr>
              <a:t> Leveraging S</a:t>
            </a:r>
            <a:r>
              <a:rPr lang="en-US" sz="1100" b="1" dirty="0" smtClean="0">
                <a:latin typeface="Frutiger 55 Roman" pitchFamily="32" charset="0"/>
              </a:rPr>
              <a:t>table Gene Regulatory </a:t>
            </a:r>
            <a:r>
              <a:rPr lang="en-US" sz="1100" b="1" dirty="0">
                <a:latin typeface="Frutiger 55 Roman" pitchFamily="32" charset="0"/>
              </a:rPr>
              <a:t>N</a:t>
            </a:r>
            <a:r>
              <a:rPr lang="en-US" sz="1100" b="1" dirty="0" smtClean="0">
                <a:latin typeface="Frutiger 55 Roman" pitchFamily="32" charset="0"/>
              </a:rPr>
              <a:t>etworks</a:t>
            </a:r>
            <a:endParaRPr lang="en-US" sz="1100" b="1" dirty="0">
              <a:latin typeface="Frutiger 55 Roman" pitchFamily="32" charset="0"/>
            </a:endParaRPr>
          </a:p>
        </p:txBody>
      </p:sp>
      <p:grpSp>
        <p:nvGrpSpPr>
          <p:cNvPr id="166" name="Group 24"/>
          <p:cNvGrpSpPr/>
          <p:nvPr/>
        </p:nvGrpSpPr>
        <p:grpSpPr>
          <a:xfrm>
            <a:off x="2919464" y="1479956"/>
            <a:ext cx="1683917" cy="765689"/>
            <a:chOff x="2286757" y="3321223"/>
            <a:chExt cx="1637173" cy="954197"/>
          </a:xfrm>
        </p:grpSpPr>
        <p:sp>
          <p:nvSpPr>
            <p:cNvPr id="167" name="Textfeld 166"/>
            <p:cNvSpPr txBox="1"/>
            <p:nvPr/>
          </p:nvSpPr>
          <p:spPr>
            <a:xfrm>
              <a:off x="2286757" y="3411325"/>
              <a:ext cx="1637167" cy="864095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 algn="ctr">
                <a:defRPr sz="1000">
                  <a:solidFill>
                    <a:sysClr val="windowText" lastClr="000000"/>
                  </a:solidFill>
                  <a:latin typeface="+mn-lt"/>
                  <a:ea typeface="+mn-ea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algn="l"/>
              <a:endParaRPr lang="de-DE" sz="800" dirty="0"/>
            </a:p>
          </p:txBody>
        </p:sp>
        <p:grpSp>
          <p:nvGrpSpPr>
            <p:cNvPr id="168" name="Gruppieren 126"/>
            <p:cNvGrpSpPr/>
            <p:nvPr/>
          </p:nvGrpSpPr>
          <p:grpSpPr>
            <a:xfrm>
              <a:off x="2286758" y="3321223"/>
              <a:ext cx="1637172" cy="915238"/>
              <a:chOff x="2286758" y="3596926"/>
              <a:chExt cx="1637172" cy="915238"/>
            </a:xfrm>
          </p:grpSpPr>
          <p:pic>
            <p:nvPicPr>
              <p:cNvPr id="169" name="Picture 2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2392496" y="4081088"/>
                <a:ext cx="1425688" cy="431076"/>
              </a:xfrm>
              <a:prstGeom prst="rect">
                <a:avLst/>
              </a:prstGeom>
            </p:spPr>
          </p:pic>
          <p:sp>
            <p:nvSpPr>
              <p:cNvPr id="170" name="Rechteck 24"/>
              <p:cNvSpPr/>
              <p:nvPr/>
            </p:nvSpPr>
            <p:spPr>
              <a:xfrm>
                <a:off x="2286758" y="3596926"/>
                <a:ext cx="1637172" cy="450142"/>
              </a:xfrm>
              <a:prstGeom prst="rect">
                <a:avLst/>
              </a:prstGeom>
              <a:solidFill>
                <a:srgbClr val="F18B2D"/>
              </a:solidFill>
              <a:ln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50" dirty="0" err="1" smtClean="0">
                    <a:solidFill>
                      <a:srgbClr val="FFFFFF"/>
                    </a:solidFill>
                  </a:rPr>
                  <a:t>Optimized</a:t>
                </a:r>
                <a:r>
                  <a:rPr lang="de-DE" sz="1050" dirty="0" smtClean="0">
                    <a:solidFill>
                      <a:srgbClr val="FFFFFF"/>
                    </a:solidFill>
                  </a:rPr>
                  <a:t> GRN </a:t>
                </a:r>
                <a:r>
                  <a:rPr lang="de-DE" sz="1050" dirty="0" err="1" smtClean="0">
                    <a:solidFill>
                      <a:srgbClr val="FFFFFF"/>
                    </a:solidFill>
                  </a:rPr>
                  <a:t>construction</a:t>
                </a:r>
                <a:r>
                  <a:rPr lang="de-DE" sz="1050" dirty="0">
                    <a:solidFill>
                      <a:srgbClr val="FFFFFF"/>
                    </a:solidFill>
                  </a:rPr>
                  <a:t> </a:t>
                </a:r>
                <a:r>
                  <a:rPr lang="de-DE" sz="1050" dirty="0" smtClean="0">
                    <a:solidFill>
                      <a:srgbClr val="FFFFFF"/>
                    </a:solidFill>
                  </a:rPr>
                  <a:t>(</a:t>
                </a:r>
                <a:r>
                  <a:rPr lang="de-DE" sz="1050" i="1" dirty="0" smtClean="0">
                    <a:solidFill>
                      <a:srgbClr val="FFFFFF"/>
                    </a:solidFill>
                  </a:rPr>
                  <a:t>BC3Net10)</a:t>
                </a:r>
                <a:endParaRPr lang="de-DE" sz="1050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71" name="Diamond 29"/>
          <p:cNvSpPr/>
          <p:nvPr/>
        </p:nvSpPr>
        <p:spPr bwMode="auto">
          <a:xfrm>
            <a:off x="820502" y="4135878"/>
            <a:ext cx="1780637" cy="725308"/>
          </a:xfrm>
          <a:prstGeom prst="diamond">
            <a:avLst/>
          </a:prstGeom>
          <a:solidFill>
            <a:srgbClr val="F18B2D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Any new candidate genes? </a:t>
            </a:r>
            <a:endParaRPr lang="en-US" sz="1050" dirty="0">
              <a:solidFill>
                <a:srgbClr val="FFFFFF"/>
              </a:solidFill>
            </a:endParaRPr>
          </a:p>
        </p:txBody>
      </p:sp>
      <p:grpSp>
        <p:nvGrpSpPr>
          <p:cNvPr id="172" name="Group 31"/>
          <p:cNvGrpSpPr/>
          <p:nvPr/>
        </p:nvGrpSpPr>
        <p:grpSpPr>
          <a:xfrm>
            <a:off x="3090747" y="2595400"/>
            <a:ext cx="1467553" cy="922946"/>
            <a:chOff x="6660232" y="5234920"/>
            <a:chExt cx="1440157" cy="1150171"/>
          </a:xfrm>
        </p:grpSpPr>
        <p:sp>
          <p:nvSpPr>
            <p:cNvPr id="173" name="Textfeld 25"/>
            <p:cNvSpPr txBox="1"/>
            <p:nvPr/>
          </p:nvSpPr>
          <p:spPr>
            <a:xfrm>
              <a:off x="6660232" y="5234920"/>
              <a:ext cx="1440156" cy="1150171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 algn="ctr">
                <a:defRPr sz="1000">
                  <a:solidFill>
                    <a:sysClr val="windowText" lastClr="000000"/>
                  </a:solidFill>
                  <a:latin typeface="+mn-lt"/>
                  <a:ea typeface="+mn-ea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algn="l"/>
              <a:endParaRPr lang="de-DE" sz="800" dirty="0"/>
            </a:p>
          </p:txBody>
        </p:sp>
        <p:cxnSp>
          <p:nvCxnSpPr>
            <p:cNvPr id="174" name="Straight Connector 33"/>
            <p:cNvCxnSpPr/>
            <p:nvPr/>
          </p:nvCxnSpPr>
          <p:spPr bwMode="auto">
            <a:xfrm>
              <a:off x="6933863" y="5756078"/>
              <a:ext cx="43204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75" name="Group 34"/>
            <p:cNvGrpSpPr/>
            <p:nvPr/>
          </p:nvGrpSpPr>
          <p:grpSpPr>
            <a:xfrm>
              <a:off x="7740352" y="5733256"/>
              <a:ext cx="144016" cy="144016"/>
              <a:chOff x="6228184" y="4365104"/>
              <a:chExt cx="144016" cy="216024"/>
            </a:xfrm>
          </p:grpSpPr>
          <p:sp>
            <p:nvSpPr>
              <p:cNvPr id="226" name="Oval 85"/>
              <p:cNvSpPr/>
              <p:nvPr/>
            </p:nvSpPr>
            <p:spPr bwMode="auto">
              <a:xfrm>
                <a:off x="6228184" y="4365104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227" name="Oval 86"/>
              <p:cNvSpPr/>
              <p:nvPr/>
            </p:nvSpPr>
            <p:spPr bwMode="auto">
              <a:xfrm>
                <a:off x="6300192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228" name="Straight Connector 87"/>
              <p:cNvCxnSpPr/>
              <p:nvPr/>
            </p:nvCxnSpPr>
            <p:spPr bwMode="auto">
              <a:xfrm>
                <a:off x="6289647" y="4426567"/>
                <a:ext cx="21090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6" name="Group 35"/>
            <p:cNvGrpSpPr/>
            <p:nvPr/>
          </p:nvGrpSpPr>
          <p:grpSpPr>
            <a:xfrm>
              <a:off x="6804248" y="5733256"/>
              <a:ext cx="648072" cy="432048"/>
              <a:chOff x="5004048" y="4149080"/>
              <a:chExt cx="1080120" cy="681608"/>
            </a:xfrm>
          </p:grpSpPr>
          <p:sp>
            <p:nvSpPr>
              <p:cNvPr id="195" name="Oval 54"/>
              <p:cNvSpPr/>
              <p:nvPr/>
            </p:nvSpPr>
            <p:spPr bwMode="auto">
              <a:xfrm>
                <a:off x="5452864" y="445388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grpSp>
            <p:nvGrpSpPr>
              <p:cNvPr id="196" name="Group 55"/>
              <p:cNvGrpSpPr/>
              <p:nvPr/>
            </p:nvGrpSpPr>
            <p:grpSpPr>
              <a:xfrm>
                <a:off x="5004048" y="4149080"/>
                <a:ext cx="1080120" cy="681608"/>
                <a:chOff x="5004048" y="4149080"/>
                <a:chExt cx="1080120" cy="681608"/>
              </a:xfrm>
            </p:grpSpPr>
            <p:sp>
              <p:nvSpPr>
                <p:cNvPr id="197" name="Oval 56"/>
                <p:cNvSpPr/>
                <p:nvPr/>
              </p:nvSpPr>
              <p:spPr bwMode="auto">
                <a:xfrm>
                  <a:off x="5148064" y="41490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198" name="Oval 57"/>
                <p:cNvSpPr/>
                <p:nvPr/>
              </p:nvSpPr>
              <p:spPr bwMode="auto">
                <a:xfrm>
                  <a:off x="5292080" y="41490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199" name="Oval 58"/>
                <p:cNvSpPr/>
                <p:nvPr/>
              </p:nvSpPr>
              <p:spPr bwMode="auto">
                <a:xfrm>
                  <a:off x="5508104" y="41490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00" name="Oval 59"/>
                <p:cNvSpPr/>
                <p:nvPr/>
              </p:nvSpPr>
              <p:spPr bwMode="auto">
                <a:xfrm>
                  <a:off x="5436096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01" name="Oval 60"/>
                <p:cNvSpPr/>
                <p:nvPr/>
              </p:nvSpPr>
              <p:spPr bwMode="auto">
                <a:xfrm>
                  <a:off x="5148064" y="4437112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02" name="Oval 61"/>
                <p:cNvSpPr/>
                <p:nvPr/>
              </p:nvSpPr>
              <p:spPr bwMode="auto">
                <a:xfrm>
                  <a:off x="5364088" y="450912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03" name="Oval 62"/>
                <p:cNvSpPr/>
                <p:nvPr/>
              </p:nvSpPr>
              <p:spPr bwMode="auto">
                <a:xfrm>
                  <a:off x="5749280" y="46062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04" name="Oval 63"/>
                <p:cNvSpPr/>
                <p:nvPr/>
              </p:nvSpPr>
              <p:spPr bwMode="auto">
                <a:xfrm>
                  <a:off x="50040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05" name="Oval 64"/>
                <p:cNvSpPr/>
                <p:nvPr/>
              </p:nvSpPr>
              <p:spPr bwMode="auto">
                <a:xfrm>
                  <a:off x="5901680" y="47586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06" name="Oval 65"/>
                <p:cNvSpPr/>
                <p:nvPr/>
              </p:nvSpPr>
              <p:spPr bwMode="auto">
                <a:xfrm>
                  <a:off x="5724128" y="4221088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07" name="Oval 66"/>
                <p:cNvSpPr/>
                <p:nvPr/>
              </p:nvSpPr>
              <p:spPr bwMode="auto">
                <a:xfrm>
                  <a:off x="5220072" y="4581128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08" name="Oval 67"/>
                <p:cNvSpPr/>
                <p:nvPr/>
              </p:nvSpPr>
              <p:spPr bwMode="auto">
                <a:xfrm>
                  <a:off x="5868144" y="4437112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09" name="Oval 68"/>
                <p:cNvSpPr/>
                <p:nvPr/>
              </p:nvSpPr>
              <p:spPr bwMode="auto">
                <a:xfrm>
                  <a:off x="5004048" y="450912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10" name="Oval 69"/>
                <p:cNvSpPr/>
                <p:nvPr/>
              </p:nvSpPr>
              <p:spPr bwMode="auto">
                <a:xfrm>
                  <a:off x="6012160" y="4581128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cxnSp>
              <p:nvCxnSpPr>
                <p:cNvPr id="211" name="Straight Connector 70"/>
                <p:cNvCxnSpPr/>
                <p:nvPr/>
              </p:nvCxnSpPr>
              <p:spPr bwMode="auto">
                <a:xfrm flipH="1">
                  <a:off x="5497559" y="4221088"/>
                  <a:ext cx="46549" cy="82553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2" name="Straight Connector 71"/>
                <p:cNvCxnSpPr/>
                <p:nvPr/>
              </p:nvCxnSpPr>
              <p:spPr bwMode="auto">
                <a:xfrm>
                  <a:off x="5209527" y="4210543"/>
                  <a:ext cx="243337" cy="279341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3" name="Straight Connector 72"/>
                <p:cNvCxnSpPr/>
                <p:nvPr/>
              </p:nvCxnSpPr>
              <p:spPr bwMode="auto">
                <a:xfrm>
                  <a:off x="5569567" y="4210543"/>
                  <a:ext cx="368117" cy="548137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4" name="Straight Connector 73"/>
                <p:cNvCxnSpPr/>
                <p:nvPr/>
              </p:nvCxnSpPr>
              <p:spPr bwMode="auto">
                <a:xfrm>
                  <a:off x="5472100" y="4365104"/>
                  <a:ext cx="16768" cy="88776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5" name="Straight Connector 74"/>
                <p:cNvCxnSpPr/>
                <p:nvPr/>
              </p:nvCxnSpPr>
              <p:spPr bwMode="auto">
                <a:xfrm flipV="1">
                  <a:off x="5184068" y="4221088"/>
                  <a:ext cx="0" cy="216024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6" name="Straight Connector 75"/>
                <p:cNvCxnSpPr/>
                <p:nvPr/>
              </p:nvCxnSpPr>
              <p:spPr bwMode="auto">
                <a:xfrm flipH="1" flipV="1">
                  <a:off x="5328085" y="4221087"/>
                  <a:ext cx="72008" cy="288033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7" name="Straight Connector 76"/>
                <p:cNvCxnSpPr/>
                <p:nvPr/>
              </p:nvCxnSpPr>
              <p:spPr bwMode="auto">
                <a:xfrm>
                  <a:off x="5508104" y="4509120"/>
                  <a:ext cx="241176" cy="133164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8" name="Straight Connector 77"/>
                <p:cNvCxnSpPr/>
                <p:nvPr/>
              </p:nvCxnSpPr>
              <p:spPr bwMode="auto">
                <a:xfrm>
                  <a:off x="5065511" y="4354559"/>
                  <a:ext cx="93098" cy="93098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19" name="Oval 78"/>
                <p:cNvSpPr/>
                <p:nvPr/>
              </p:nvSpPr>
              <p:spPr bwMode="auto">
                <a:xfrm>
                  <a:off x="5508104" y="472514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cxnSp>
              <p:nvCxnSpPr>
                <p:cNvPr id="220" name="Straight Connector 79"/>
                <p:cNvCxnSpPr/>
                <p:nvPr/>
              </p:nvCxnSpPr>
              <p:spPr bwMode="auto">
                <a:xfrm flipV="1">
                  <a:off x="5569567" y="4667743"/>
                  <a:ext cx="190258" cy="67946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1" name="Straight Connector 80"/>
                <p:cNvCxnSpPr/>
                <p:nvPr/>
              </p:nvCxnSpPr>
              <p:spPr bwMode="auto">
                <a:xfrm flipV="1">
                  <a:off x="5544108" y="4293096"/>
                  <a:ext cx="216024" cy="432048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2" name="Straight Connector 81"/>
                <p:cNvCxnSpPr/>
                <p:nvPr/>
              </p:nvCxnSpPr>
              <p:spPr bwMode="auto">
                <a:xfrm>
                  <a:off x="5785591" y="4282551"/>
                  <a:ext cx="93098" cy="165106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3" name="Straight Connector 82"/>
                <p:cNvCxnSpPr/>
                <p:nvPr/>
              </p:nvCxnSpPr>
              <p:spPr bwMode="auto">
                <a:xfrm>
                  <a:off x="5281535" y="4642591"/>
                  <a:ext cx="226569" cy="118557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4" name="Straight Connector 83"/>
                <p:cNvCxnSpPr/>
                <p:nvPr/>
              </p:nvCxnSpPr>
              <p:spPr bwMode="auto">
                <a:xfrm>
                  <a:off x="5076056" y="4545124"/>
                  <a:ext cx="144016" cy="72008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5" name="Straight Connector 84"/>
                <p:cNvCxnSpPr/>
                <p:nvPr/>
              </p:nvCxnSpPr>
              <p:spPr bwMode="auto">
                <a:xfrm>
                  <a:off x="5810743" y="4616825"/>
                  <a:ext cx="201417" cy="307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177" name="Group 36"/>
            <p:cNvGrpSpPr/>
            <p:nvPr/>
          </p:nvGrpSpPr>
          <p:grpSpPr>
            <a:xfrm rot="17263748">
              <a:off x="7556650" y="5820970"/>
              <a:ext cx="176778" cy="196942"/>
              <a:chOff x="6732240" y="4509120"/>
              <a:chExt cx="288032" cy="360040"/>
            </a:xfrm>
          </p:grpSpPr>
          <p:sp>
            <p:nvSpPr>
              <p:cNvPr id="190" name="Oval 49"/>
              <p:cNvSpPr/>
              <p:nvPr/>
            </p:nvSpPr>
            <p:spPr bwMode="auto">
              <a:xfrm>
                <a:off x="6948264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191" name="Oval 50"/>
              <p:cNvSpPr/>
              <p:nvPr/>
            </p:nvSpPr>
            <p:spPr bwMode="auto">
              <a:xfrm>
                <a:off x="6732240" y="465313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192" name="Oval 51"/>
              <p:cNvSpPr/>
              <p:nvPr/>
            </p:nvSpPr>
            <p:spPr bwMode="auto">
              <a:xfrm>
                <a:off x="6876256" y="4797152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193" name="Straight Connector 52"/>
              <p:cNvCxnSpPr/>
              <p:nvPr/>
            </p:nvCxnSpPr>
            <p:spPr bwMode="auto">
              <a:xfrm flipV="1">
                <a:off x="6912260" y="4581128"/>
                <a:ext cx="72008" cy="216024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4" name="Straight Connector 53"/>
              <p:cNvCxnSpPr/>
              <p:nvPr/>
            </p:nvCxnSpPr>
            <p:spPr bwMode="auto">
              <a:xfrm>
                <a:off x="6793703" y="4714599"/>
                <a:ext cx="93098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8" name="Group 37"/>
            <p:cNvGrpSpPr/>
            <p:nvPr/>
          </p:nvGrpSpPr>
          <p:grpSpPr>
            <a:xfrm rot="18457068">
              <a:off x="7572157" y="6035357"/>
              <a:ext cx="125221" cy="182358"/>
              <a:chOff x="6228184" y="4365104"/>
              <a:chExt cx="144016" cy="216024"/>
            </a:xfrm>
          </p:grpSpPr>
          <p:sp>
            <p:nvSpPr>
              <p:cNvPr id="187" name="Oval 46"/>
              <p:cNvSpPr/>
              <p:nvPr/>
            </p:nvSpPr>
            <p:spPr bwMode="auto">
              <a:xfrm>
                <a:off x="6228184" y="4365104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188" name="Oval 47"/>
              <p:cNvSpPr/>
              <p:nvPr/>
            </p:nvSpPr>
            <p:spPr bwMode="auto">
              <a:xfrm>
                <a:off x="6300192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189" name="Straight Connector 48"/>
              <p:cNvCxnSpPr/>
              <p:nvPr/>
            </p:nvCxnSpPr>
            <p:spPr bwMode="auto">
              <a:xfrm>
                <a:off x="6289647" y="4426567"/>
                <a:ext cx="21090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79" name="Oval 38"/>
            <p:cNvSpPr/>
            <p:nvPr/>
          </p:nvSpPr>
          <p:spPr bwMode="auto">
            <a:xfrm>
              <a:off x="6944408" y="5598904"/>
              <a:ext cx="734480" cy="440488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latin typeface="Frutiger 55 Roman" pitchFamily="32" charset="0"/>
                </a:rPr>
                <a:t>    </a:t>
              </a:r>
            </a:p>
          </p:txBody>
        </p:sp>
        <p:grpSp>
          <p:nvGrpSpPr>
            <p:cNvPr id="180" name="Group 39"/>
            <p:cNvGrpSpPr/>
            <p:nvPr/>
          </p:nvGrpSpPr>
          <p:grpSpPr>
            <a:xfrm rot="17263748" flipH="1" flipV="1">
              <a:off x="7761917" y="5908468"/>
              <a:ext cx="211122" cy="199433"/>
              <a:chOff x="6732240" y="4509120"/>
              <a:chExt cx="288032" cy="360040"/>
            </a:xfrm>
          </p:grpSpPr>
          <p:sp>
            <p:nvSpPr>
              <p:cNvPr id="182" name="Oval 41"/>
              <p:cNvSpPr/>
              <p:nvPr/>
            </p:nvSpPr>
            <p:spPr bwMode="auto">
              <a:xfrm>
                <a:off x="6948264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183" name="Oval 42"/>
              <p:cNvSpPr/>
              <p:nvPr/>
            </p:nvSpPr>
            <p:spPr bwMode="auto">
              <a:xfrm>
                <a:off x="6732240" y="465313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184" name="Oval 43"/>
              <p:cNvSpPr/>
              <p:nvPr/>
            </p:nvSpPr>
            <p:spPr bwMode="auto">
              <a:xfrm>
                <a:off x="6876256" y="4797152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185" name="Straight Connector 44"/>
              <p:cNvCxnSpPr/>
              <p:nvPr/>
            </p:nvCxnSpPr>
            <p:spPr bwMode="auto">
              <a:xfrm flipV="1">
                <a:off x="6912260" y="4581128"/>
                <a:ext cx="72008" cy="216024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6" name="Straight Connector 45"/>
              <p:cNvCxnSpPr/>
              <p:nvPr/>
            </p:nvCxnSpPr>
            <p:spPr bwMode="auto">
              <a:xfrm>
                <a:off x="6793703" y="4714599"/>
                <a:ext cx="93098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81" name="Rechteck 24"/>
            <p:cNvSpPr/>
            <p:nvPr/>
          </p:nvSpPr>
          <p:spPr>
            <a:xfrm>
              <a:off x="6660232" y="5234920"/>
              <a:ext cx="1440157" cy="310008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rgbClr val="FFFFFF"/>
                  </a:solidFill>
                </a:rPr>
                <a:t>Subnetwork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selection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29" name="Group 88"/>
          <p:cNvGrpSpPr/>
          <p:nvPr/>
        </p:nvGrpSpPr>
        <p:grpSpPr>
          <a:xfrm>
            <a:off x="3090748" y="3868101"/>
            <a:ext cx="1467551" cy="751170"/>
            <a:chOff x="6228185" y="3803831"/>
            <a:chExt cx="1395542" cy="751170"/>
          </a:xfrm>
        </p:grpSpPr>
        <p:sp>
          <p:nvSpPr>
            <p:cNvPr id="230" name="Textfeld 25"/>
            <p:cNvSpPr txBox="1"/>
            <p:nvPr/>
          </p:nvSpPr>
          <p:spPr>
            <a:xfrm>
              <a:off x="6228185" y="3803831"/>
              <a:ext cx="1395542" cy="751170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endParaRPr lang="de-DE" sz="800" dirty="0"/>
            </a:p>
          </p:txBody>
        </p:sp>
        <p:sp>
          <p:nvSpPr>
            <p:cNvPr id="231" name="Rechteck 24"/>
            <p:cNvSpPr/>
            <p:nvPr/>
          </p:nvSpPr>
          <p:spPr>
            <a:xfrm>
              <a:off x="6228185" y="3804266"/>
              <a:ext cx="1395542" cy="367283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err="1">
                  <a:solidFill>
                    <a:srgbClr val="FFFFFF"/>
                  </a:solidFill>
                </a:rPr>
                <a:t>Functional</a:t>
              </a:r>
              <a:r>
                <a:rPr lang="de-DE" sz="1050" dirty="0">
                  <a:solidFill>
                    <a:srgbClr val="FFFFFF"/>
                  </a:solidFill>
                </a:rPr>
                <a:t> </a:t>
              </a:r>
              <a:r>
                <a:rPr lang="de-DE" sz="1050" dirty="0" err="1">
                  <a:solidFill>
                    <a:srgbClr val="FFFFFF"/>
                  </a:solidFill>
                </a:rPr>
                <a:t>enrichment</a:t>
              </a:r>
              <a:r>
                <a:rPr lang="de-DE" sz="1050" dirty="0">
                  <a:solidFill>
                    <a:srgbClr val="FFFFFF"/>
                  </a:solidFill>
                </a:rPr>
                <a:t> </a:t>
              </a:r>
              <a:r>
                <a:rPr lang="de-DE" sz="1050" dirty="0" err="1">
                  <a:solidFill>
                    <a:srgbClr val="FFFFFF"/>
                  </a:solidFill>
                </a:rPr>
                <a:t>analysis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  <p:pic>
          <p:nvPicPr>
            <p:cNvPr id="232" name="Picture 9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96711" y="4247962"/>
              <a:ext cx="1002425" cy="248969"/>
            </a:xfrm>
            <a:prstGeom prst="rect">
              <a:avLst/>
            </a:prstGeom>
          </p:spPr>
        </p:pic>
      </p:grpSp>
      <p:cxnSp>
        <p:nvCxnSpPr>
          <p:cNvPr id="233" name="Straight Arrow Connector 92"/>
          <p:cNvCxnSpPr>
            <a:stCxn id="222" idx="2"/>
          </p:cNvCxnSpPr>
          <p:nvPr/>
        </p:nvCxnSpPr>
        <p:spPr bwMode="auto">
          <a:xfrm>
            <a:off x="3824521" y="2245645"/>
            <a:ext cx="3" cy="34975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4" name="Straight Arrow Connector 93"/>
          <p:cNvCxnSpPr>
            <a:stCxn id="232" idx="2"/>
            <a:endCxn id="228" idx="0"/>
          </p:cNvCxnSpPr>
          <p:nvPr/>
        </p:nvCxnSpPr>
        <p:spPr bwMode="auto">
          <a:xfrm>
            <a:off x="3824523" y="3518346"/>
            <a:ext cx="1" cy="3501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5" name="Straight Arrow Connector 94"/>
          <p:cNvCxnSpPr>
            <a:stCxn id="229" idx="0"/>
          </p:cNvCxnSpPr>
          <p:nvPr/>
        </p:nvCxnSpPr>
        <p:spPr bwMode="auto">
          <a:xfrm flipH="1" flipV="1">
            <a:off x="1710820" y="3718126"/>
            <a:ext cx="1" cy="4177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6" name="Rechteck 11"/>
          <p:cNvSpPr/>
          <p:nvPr/>
        </p:nvSpPr>
        <p:spPr>
          <a:xfrm>
            <a:off x="1889123" y="3825402"/>
            <a:ext cx="383171" cy="204839"/>
          </a:xfrm>
          <a:prstGeom prst="rect">
            <a:avLst/>
          </a:prstGeom>
          <a:solidFill>
            <a:schemeClr val="accent2">
              <a:lumMod val="75000"/>
              <a:alpha val="32000"/>
            </a:schemeClr>
          </a:solidFill>
          <a:ln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smtClean="0">
                <a:solidFill>
                  <a:sysClr val="windowText" lastClr="000000"/>
                </a:solidFill>
              </a:rPr>
              <a:t>Yes</a:t>
            </a:r>
            <a:endParaRPr lang="de-DE" sz="800" dirty="0">
              <a:solidFill>
                <a:sysClr val="windowText" lastClr="000000"/>
              </a:solidFill>
            </a:endParaRPr>
          </a:p>
        </p:txBody>
      </p:sp>
      <p:sp>
        <p:nvSpPr>
          <p:cNvPr id="237" name="Rechteck 11"/>
          <p:cNvSpPr/>
          <p:nvPr/>
        </p:nvSpPr>
        <p:spPr>
          <a:xfrm>
            <a:off x="1889123" y="4925554"/>
            <a:ext cx="383171" cy="204839"/>
          </a:xfrm>
          <a:prstGeom prst="rect">
            <a:avLst/>
          </a:prstGeom>
          <a:solidFill>
            <a:schemeClr val="accent2">
              <a:lumMod val="75000"/>
              <a:alpha val="32000"/>
            </a:schemeClr>
          </a:solidFill>
          <a:ln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 smtClean="0">
                <a:solidFill>
                  <a:sysClr val="windowText" lastClr="000000"/>
                </a:solidFill>
              </a:rPr>
              <a:t>No</a:t>
            </a:r>
            <a:endParaRPr lang="de-DE" sz="800" dirty="0">
              <a:solidFill>
                <a:sysClr val="windowText" lastClr="000000"/>
              </a:solidFill>
            </a:endParaRPr>
          </a:p>
        </p:txBody>
      </p:sp>
      <p:sp>
        <p:nvSpPr>
          <p:cNvPr id="238" name="Rectangle 102"/>
          <p:cNvSpPr/>
          <p:nvPr/>
        </p:nvSpPr>
        <p:spPr bwMode="auto">
          <a:xfrm>
            <a:off x="820501" y="1474872"/>
            <a:ext cx="1780638" cy="362255"/>
          </a:xfrm>
          <a:prstGeom prst="rect">
            <a:avLst/>
          </a:prstGeom>
          <a:solidFill>
            <a:srgbClr val="F18B2D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Filter pre-processed data for seed gene list</a:t>
            </a:r>
            <a:endParaRPr lang="en-US" sz="1050" dirty="0">
              <a:solidFill>
                <a:srgbClr val="FFFFFF"/>
              </a:solidFill>
            </a:endParaRPr>
          </a:p>
        </p:txBody>
      </p:sp>
      <p:cxnSp>
        <p:nvCxnSpPr>
          <p:cNvPr id="239" name="Straight Arrow Connector 103"/>
          <p:cNvCxnSpPr>
            <a:stCxn id="238" idx="3"/>
            <a:endCxn id="170" idx="1"/>
          </p:cNvCxnSpPr>
          <p:nvPr/>
        </p:nvCxnSpPr>
        <p:spPr bwMode="auto">
          <a:xfrm>
            <a:off x="2601139" y="1656000"/>
            <a:ext cx="318326" cy="456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0" name="Straight Arrow Connector 104"/>
          <p:cNvCxnSpPr/>
          <p:nvPr/>
        </p:nvCxnSpPr>
        <p:spPr bwMode="auto">
          <a:xfrm flipH="1" flipV="1">
            <a:off x="1722849" y="1837127"/>
            <a:ext cx="4015" cy="4033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41" name="Group 105"/>
          <p:cNvGrpSpPr/>
          <p:nvPr/>
        </p:nvGrpSpPr>
        <p:grpSpPr>
          <a:xfrm>
            <a:off x="803678" y="2240479"/>
            <a:ext cx="1814285" cy="1509615"/>
            <a:chOff x="3933337" y="1282207"/>
            <a:chExt cx="1814285" cy="1509615"/>
          </a:xfrm>
        </p:grpSpPr>
        <p:sp>
          <p:nvSpPr>
            <p:cNvPr id="242" name="Rectangle 106"/>
            <p:cNvSpPr/>
            <p:nvPr/>
          </p:nvSpPr>
          <p:spPr bwMode="auto">
            <a:xfrm>
              <a:off x="3965424" y="1502013"/>
              <a:ext cx="1782198" cy="1237166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endParaRPr lang="en-US" sz="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43" name="Picture 10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977" y="1544549"/>
              <a:ext cx="479051" cy="217368"/>
            </a:xfrm>
            <a:prstGeom prst="rect">
              <a:avLst/>
            </a:prstGeom>
          </p:spPr>
        </p:pic>
        <p:grpSp>
          <p:nvGrpSpPr>
            <p:cNvPr id="244" name="Group 108"/>
            <p:cNvGrpSpPr/>
            <p:nvPr/>
          </p:nvGrpSpPr>
          <p:grpSpPr>
            <a:xfrm>
              <a:off x="4816019" y="1903521"/>
              <a:ext cx="540060" cy="126506"/>
              <a:chOff x="827584" y="4437112"/>
              <a:chExt cx="720080" cy="168674"/>
            </a:xfrm>
          </p:grpSpPr>
          <p:grpSp>
            <p:nvGrpSpPr>
              <p:cNvPr id="272" name="Group 136"/>
              <p:cNvGrpSpPr/>
              <p:nvPr/>
            </p:nvGrpSpPr>
            <p:grpSpPr>
              <a:xfrm>
                <a:off x="1043608" y="4437112"/>
                <a:ext cx="504056" cy="168674"/>
                <a:chOff x="971600" y="4293096"/>
                <a:chExt cx="504056" cy="168674"/>
              </a:xfrm>
            </p:grpSpPr>
            <p:grpSp>
              <p:nvGrpSpPr>
                <p:cNvPr id="281" name="Group 145"/>
                <p:cNvGrpSpPr/>
                <p:nvPr/>
              </p:nvGrpSpPr>
              <p:grpSpPr>
                <a:xfrm>
                  <a:off x="971600" y="4293096"/>
                  <a:ext cx="419718" cy="168674"/>
                  <a:chOff x="971600" y="4293096"/>
                  <a:chExt cx="419718" cy="168674"/>
                </a:xfrm>
              </p:grpSpPr>
              <p:sp>
                <p:nvSpPr>
                  <p:cNvPr id="284" name="Oval 148"/>
                  <p:cNvSpPr/>
                  <p:nvPr/>
                </p:nvSpPr>
                <p:spPr bwMode="auto">
                  <a:xfrm>
                    <a:off x="971600" y="4293096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285" name="Oval 149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286" name="Oval 150"/>
                  <p:cNvSpPr/>
                  <p:nvPr/>
                </p:nvSpPr>
                <p:spPr bwMode="auto">
                  <a:xfrm>
                    <a:off x="1078626" y="4389762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287" name="Oval 151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282" name="Oval 146"/>
                <p:cNvSpPr/>
                <p:nvPr/>
              </p:nvSpPr>
              <p:spPr bwMode="auto">
                <a:xfrm>
                  <a:off x="1115616" y="4305425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83" name="Oval 147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grpSp>
            <p:nvGrpSpPr>
              <p:cNvPr id="273" name="Group 137"/>
              <p:cNvGrpSpPr/>
              <p:nvPr/>
            </p:nvGrpSpPr>
            <p:grpSpPr>
              <a:xfrm>
                <a:off x="827584" y="4437112"/>
                <a:ext cx="504056" cy="168674"/>
                <a:chOff x="971600" y="4293096"/>
                <a:chExt cx="504056" cy="168674"/>
              </a:xfrm>
            </p:grpSpPr>
            <p:grpSp>
              <p:nvGrpSpPr>
                <p:cNvPr id="274" name="Group 138"/>
                <p:cNvGrpSpPr/>
                <p:nvPr/>
              </p:nvGrpSpPr>
              <p:grpSpPr>
                <a:xfrm>
                  <a:off x="971600" y="4293096"/>
                  <a:ext cx="419718" cy="168674"/>
                  <a:chOff x="971600" y="4293096"/>
                  <a:chExt cx="419718" cy="168674"/>
                </a:xfrm>
              </p:grpSpPr>
              <p:sp>
                <p:nvSpPr>
                  <p:cNvPr id="277" name="Oval 141"/>
                  <p:cNvSpPr/>
                  <p:nvPr/>
                </p:nvSpPr>
                <p:spPr bwMode="auto">
                  <a:xfrm>
                    <a:off x="971600" y="4293096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278" name="Oval 142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279" name="Oval 143"/>
                  <p:cNvSpPr/>
                  <p:nvPr/>
                </p:nvSpPr>
                <p:spPr bwMode="auto">
                  <a:xfrm>
                    <a:off x="1078626" y="4389762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280" name="Oval 144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275" name="Oval 139"/>
                <p:cNvSpPr/>
                <p:nvPr/>
              </p:nvSpPr>
              <p:spPr bwMode="auto">
                <a:xfrm>
                  <a:off x="1115616" y="4305425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76" name="Oval 140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</p:grpSp>
        <p:sp>
          <p:nvSpPr>
            <p:cNvPr id="245" name="Rectangle 109"/>
            <p:cNvSpPr/>
            <p:nvPr/>
          </p:nvSpPr>
          <p:spPr bwMode="auto">
            <a:xfrm>
              <a:off x="3965424" y="1282207"/>
              <a:ext cx="1782198" cy="219806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FFFFFF"/>
                  </a:solidFill>
                </a:rPr>
                <a:t>Seed gene list enrichment</a:t>
              </a:r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246" name="TextBox 110"/>
            <p:cNvSpPr txBox="1"/>
            <p:nvPr/>
          </p:nvSpPr>
          <p:spPr>
            <a:xfrm>
              <a:off x="3933337" y="1537817"/>
              <a:ext cx="6456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=0</a:t>
              </a:r>
              <a:endParaRPr lang="en-US" sz="1000" dirty="0"/>
            </a:p>
          </p:txBody>
        </p:sp>
        <p:sp>
          <p:nvSpPr>
            <p:cNvPr id="247" name="TextBox 111"/>
            <p:cNvSpPr txBox="1"/>
            <p:nvPr/>
          </p:nvSpPr>
          <p:spPr>
            <a:xfrm>
              <a:off x="3933337" y="1871203"/>
              <a:ext cx="393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=1</a:t>
              </a:r>
              <a:endParaRPr lang="en-US" sz="1000" dirty="0"/>
            </a:p>
          </p:txBody>
        </p:sp>
        <p:sp>
          <p:nvSpPr>
            <p:cNvPr id="248" name="TextBox 112"/>
            <p:cNvSpPr txBox="1"/>
            <p:nvPr/>
          </p:nvSpPr>
          <p:spPr>
            <a:xfrm>
              <a:off x="4377403" y="1859781"/>
              <a:ext cx="7365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(</a:t>
              </a:r>
              <a:r>
                <a:rPr lang="en-US" sz="1000" dirty="0" err="1" smtClean="0"/>
                <a:t>i</a:t>
              </a:r>
              <a:r>
                <a:rPr lang="en-US" sz="1000" dirty="0" smtClean="0"/>
                <a:t>=0) +  </a:t>
              </a:r>
              <a:endParaRPr lang="en-US" sz="1000" dirty="0"/>
            </a:p>
          </p:txBody>
        </p:sp>
        <p:grpSp>
          <p:nvGrpSpPr>
            <p:cNvPr id="249" name="Group 113"/>
            <p:cNvGrpSpPr/>
            <p:nvPr/>
          </p:nvGrpSpPr>
          <p:grpSpPr>
            <a:xfrm>
              <a:off x="5192309" y="2237342"/>
              <a:ext cx="325492" cy="109419"/>
              <a:chOff x="1043608" y="4437112"/>
              <a:chExt cx="504056" cy="168674"/>
            </a:xfrm>
          </p:grpSpPr>
          <p:grpSp>
            <p:nvGrpSpPr>
              <p:cNvPr id="259" name="Group 123"/>
              <p:cNvGrpSpPr/>
              <p:nvPr/>
            </p:nvGrpSpPr>
            <p:grpSpPr>
              <a:xfrm>
                <a:off x="1043608" y="4437112"/>
                <a:ext cx="504056" cy="168674"/>
                <a:chOff x="971600" y="4293096"/>
                <a:chExt cx="504056" cy="168674"/>
              </a:xfrm>
            </p:grpSpPr>
            <p:grpSp>
              <p:nvGrpSpPr>
                <p:cNvPr id="265" name="Group 129"/>
                <p:cNvGrpSpPr/>
                <p:nvPr/>
              </p:nvGrpSpPr>
              <p:grpSpPr>
                <a:xfrm>
                  <a:off x="971600" y="4293096"/>
                  <a:ext cx="419718" cy="168674"/>
                  <a:chOff x="971600" y="4293096"/>
                  <a:chExt cx="419718" cy="168674"/>
                </a:xfrm>
              </p:grpSpPr>
              <p:sp>
                <p:nvSpPr>
                  <p:cNvPr id="268" name="Oval 132"/>
                  <p:cNvSpPr/>
                  <p:nvPr/>
                </p:nvSpPr>
                <p:spPr bwMode="auto">
                  <a:xfrm>
                    <a:off x="971600" y="4293096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269" name="Oval 133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270" name="Oval 134"/>
                  <p:cNvSpPr/>
                  <p:nvPr/>
                </p:nvSpPr>
                <p:spPr bwMode="auto">
                  <a:xfrm>
                    <a:off x="1078626" y="4389762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271" name="Oval 135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266" name="Oval 130"/>
                <p:cNvSpPr/>
                <p:nvPr/>
              </p:nvSpPr>
              <p:spPr bwMode="auto">
                <a:xfrm>
                  <a:off x="1115616" y="4305425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67" name="Oval 131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grpSp>
            <p:nvGrpSpPr>
              <p:cNvPr id="260" name="Group 124"/>
              <p:cNvGrpSpPr/>
              <p:nvPr/>
            </p:nvGrpSpPr>
            <p:grpSpPr>
              <a:xfrm>
                <a:off x="1043608" y="4437112"/>
                <a:ext cx="288032" cy="144016"/>
                <a:chOff x="1187624" y="4293096"/>
                <a:chExt cx="288032" cy="144016"/>
              </a:xfrm>
            </p:grpSpPr>
            <p:grpSp>
              <p:nvGrpSpPr>
                <p:cNvPr id="261" name="Group 125"/>
                <p:cNvGrpSpPr/>
                <p:nvPr/>
              </p:nvGrpSpPr>
              <p:grpSpPr>
                <a:xfrm>
                  <a:off x="1187624" y="4365104"/>
                  <a:ext cx="203694" cy="72008"/>
                  <a:chOff x="1187624" y="4365104"/>
                  <a:chExt cx="203694" cy="72008"/>
                </a:xfrm>
              </p:grpSpPr>
              <p:sp>
                <p:nvSpPr>
                  <p:cNvPr id="263" name="Oval 127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264" name="Oval 128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262" name="Oval 126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</p:grpSp>
        <p:sp>
          <p:nvSpPr>
            <p:cNvPr id="250" name="TextBox 114"/>
            <p:cNvSpPr txBox="1"/>
            <p:nvPr/>
          </p:nvSpPr>
          <p:spPr>
            <a:xfrm>
              <a:off x="3942921" y="2180763"/>
              <a:ext cx="393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=2</a:t>
              </a:r>
              <a:endParaRPr lang="en-US" sz="1000" dirty="0"/>
            </a:p>
          </p:txBody>
        </p:sp>
        <p:sp>
          <p:nvSpPr>
            <p:cNvPr id="251" name="TextBox 115"/>
            <p:cNvSpPr txBox="1"/>
            <p:nvPr/>
          </p:nvSpPr>
          <p:spPr>
            <a:xfrm>
              <a:off x="4369925" y="2169341"/>
              <a:ext cx="96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(</a:t>
              </a:r>
              <a:r>
                <a:rPr lang="en-US" sz="1000" dirty="0" err="1" smtClean="0"/>
                <a:t>i</a:t>
              </a:r>
              <a:r>
                <a:rPr lang="en-US" sz="1000" dirty="0" smtClean="0"/>
                <a:t>=0) +  (</a:t>
              </a:r>
              <a:r>
                <a:rPr lang="en-US" sz="1000" dirty="0" err="1" smtClean="0"/>
                <a:t>i</a:t>
              </a:r>
              <a:r>
                <a:rPr lang="en-US" sz="1000" dirty="0" smtClean="0"/>
                <a:t>=1) +  </a:t>
              </a:r>
              <a:endParaRPr lang="en-US" sz="1000" dirty="0"/>
            </a:p>
          </p:txBody>
        </p:sp>
        <p:cxnSp>
          <p:nvCxnSpPr>
            <p:cNvPr id="252" name="Straight Arrow Connector 116"/>
            <p:cNvCxnSpPr/>
            <p:nvPr/>
          </p:nvCxnSpPr>
          <p:spPr bwMode="auto">
            <a:xfrm>
              <a:off x="4235544" y="1669987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3" name="Straight Arrow Connector 117"/>
            <p:cNvCxnSpPr/>
            <p:nvPr/>
          </p:nvCxnSpPr>
          <p:spPr bwMode="auto">
            <a:xfrm>
              <a:off x="4235544" y="1984444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4" name="Straight Arrow Connector 118"/>
            <p:cNvCxnSpPr/>
            <p:nvPr/>
          </p:nvCxnSpPr>
          <p:spPr bwMode="auto">
            <a:xfrm>
              <a:off x="4235544" y="2291240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55" name="TextBox 119"/>
            <p:cNvSpPr txBox="1"/>
            <p:nvPr/>
          </p:nvSpPr>
          <p:spPr>
            <a:xfrm>
              <a:off x="3956261" y="2519275"/>
              <a:ext cx="393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=n</a:t>
              </a:r>
              <a:endParaRPr lang="en-US" sz="1000" dirty="0"/>
            </a:p>
          </p:txBody>
        </p:sp>
        <p:sp>
          <p:nvSpPr>
            <p:cNvPr id="256" name="TextBox 120"/>
            <p:cNvSpPr txBox="1"/>
            <p:nvPr/>
          </p:nvSpPr>
          <p:spPr>
            <a:xfrm>
              <a:off x="4351877" y="2513633"/>
              <a:ext cx="13009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………..</a:t>
              </a:r>
              <a:endParaRPr lang="en-US" sz="1000" dirty="0"/>
            </a:p>
          </p:txBody>
        </p:sp>
        <p:sp>
          <p:nvSpPr>
            <p:cNvPr id="257" name="TextBox 121"/>
            <p:cNvSpPr txBox="1"/>
            <p:nvPr/>
          </p:nvSpPr>
          <p:spPr>
            <a:xfrm rot="5400000">
              <a:off x="3882309" y="2424173"/>
              <a:ext cx="4890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…..</a:t>
              </a:r>
              <a:endParaRPr lang="en-US" sz="1000" dirty="0"/>
            </a:p>
          </p:txBody>
        </p:sp>
        <p:cxnSp>
          <p:nvCxnSpPr>
            <p:cNvPr id="258" name="Straight Arrow Connector 122"/>
            <p:cNvCxnSpPr/>
            <p:nvPr/>
          </p:nvCxnSpPr>
          <p:spPr bwMode="auto">
            <a:xfrm>
              <a:off x="4235544" y="2634691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88" name="Group 152"/>
          <p:cNvGrpSpPr/>
          <p:nvPr/>
        </p:nvGrpSpPr>
        <p:grpSpPr>
          <a:xfrm>
            <a:off x="3090748" y="4916461"/>
            <a:ext cx="1467551" cy="654158"/>
            <a:chOff x="6228185" y="3729745"/>
            <a:chExt cx="1395542" cy="927335"/>
          </a:xfrm>
        </p:grpSpPr>
        <p:sp>
          <p:nvSpPr>
            <p:cNvPr id="289" name="Textfeld 25"/>
            <p:cNvSpPr txBox="1"/>
            <p:nvPr/>
          </p:nvSpPr>
          <p:spPr>
            <a:xfrm>
              <a:off x="6228185" y="3905910"/>
              <a:ext cx="1395542" cy="751170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endParaRPr lang="de-DE" sz="800" dirty="0"/>
            </a:p>
          </p:txBody>
        </p:sp>
        <p:sp>
          <p:nvSpPr>
            <p:cNvPr id="290" name="Rechteck 24"/>
            <p:cNvSpPr/>
            <p:nvPr/>
          </p:nvSpPr>
          <p:spPr>
            <a:xfrm>
              <a:off x="6228185" y="3729745"/>
              <a:ext cx="1395542" cy="514907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err="1" smtClean="0">
                  <a:solidFill>
                    <a:srgbClr val="FFFFFF"/>
                  </a:solidFill>
                </a:rPr>
                <a:t>Identification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of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enriched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candidates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91" name="Group 155"/>
          <p:cNvGrpSpPr/>
          <p:nvPr/>
        </p:nvGrpSpPr>
        <p:grpSpPr>
          <a:xfrm>
            <a:off x="3585727" y="5389190"/>
            <a:ext cx="325492" cy="109419"/>
            <a:chOff x="1043608" y="4437112"/>
            <a:chExt cx="504056" cy="168674"/>
          </a:xfrm>
        </p:grpSpPr>
        <p:grpSp>
          <p:nvGrpSpPr>
            <p:cNvPr id="292" name="Group 156"/>
            <p:cNvGrpSpPr/>
            <p:nvPr/>
          </p:nvGrpSpPr>
          <p:grpSpPr>
            <a:xfrm>
              <a:off x="1043608" y="4437112"/>
              <a:ext cx="504056" cy="168674"/>
              <a:chOff x="971600" y="4293096"/>
              <a:chExt cx="504056" cy="168674"/>
            </a:xfrm>
          </p:grpSpPr>
          <p:grpSp>
            <p:nvGrpSpPr>
              <p:cNvPr id="298" name="Group 162"/>
              <p:cNvGrpSpPr/>
              <p:nvPr/>
            </p:nvGrpSpPr>
            <p:grpSpPr>
              <a:xfrm>
                <a:off x="971600" y="4293096"/>
                <a:ext cx="419718" cy="168674"/>
                <a:chOff x="971600" y="4293096"/>
                <a:chExt cx="419718" cy="168674"/>
              </a:xfrm>
            </p:grpSpPr>
            <p:sp>
              <p:nvSpPr>
                <p:cNvPr id="301" name="Oval 165"/>
                <p:cNvSpPr/>
                <p:nvPr/>
              </p:nvSpPr>
              <p:spPr bwMode="auto">
                <a:xfrm>
                  <a:off x="971600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302" name="Oval 166"/>
                <p:cNvSpPr/>
                <p:nvPr/>
              </p:nvSpPr>
              <p:spPr bwMode="auto">
                <a:xfrm>
                  <a:off x="1319310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303" name="Oval 167"/>
                <p:cNvSpPr/>
                <p:nvPr/>
              </p:nvSpPr>
              <p:spPr bwMode="auto">
                <a:xfrm>
                  <a:off x="1078626" y="4389762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304" name="Oval 168"/>
                <p:cNvSpPr/>
                <p:nvPr/>
              </p:nvSpPr>
              <p:spPr bwMode="auto">
                <a:xfrm>
                  <a:off x="1187624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sp>
            <p:nvSpPr>
              <p:cNvPr id="299" name="Oval 163"/>
              <p:cNvSpPr/>
              <p:nvPr/>
            </p:nvSpPr>
            <p:spPr bwMode="auto">
              <a:xfrm>
                <a:off x="1115616" y="4305425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300" name="Oval 164"/>
              <p:cNvSpPr/>
              <p:nvPr/>
            </p:nvSpPr>
            <p:spPr bwMode="auto">
              <a:xfrm>
                <a:off x="1403648" y="429309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</p:grpSp>
        <p:grpSp>
          <p:nvGrpSpPr>
            <p:cNvPr id="293" name="Group 157"/>
            <p:cNvGrpSpPr/>
            <p:nvPr/>
          </p:nvGrpSpPr>
          <p:grpSpPr>
            <a:xfrm>
              <a:off x="1043608" y="4437112"/>
              <a:ext cx="288032" cy="144016"/>
              <a:chOff x="1187624" y="4293096"/>
              <a:chExt cx="288032" cy="144016"/>
            </a:xfrm>
          </p:grpSpPr>
          <p:grpSp>
            <p:nvGrpSpPr>
              <p:cNvPr id="294" name="Group 158"/>
              <p:cNvGrpSpPr/>
              <p:nvPr/>
            </p:nvGrpSpPr>
            <p:grpSpPr>
              <a:xfrm>
                <a:off x="1187624" y="4365104"/>
                <a:ext cx="203694" cy="72008"/>
                <a:chOff x="1187624" y="4365104"/>
                <a:chExt cx="203694" cy="72008"/>
              </a:xfrm>
            </p:grpSpPr>
            <p:sp>
              <p:nvSpPr>
                <p:cNvPr id="296" name="Oval 160"/>
                <p:cNvSpPr/>
                <p:nvPr/>
              </p:nvSpPr>
              <p:spPr bwMode="auto">
                <a:xfrm>
                  <a:off x="1319310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297" name="Oval 161"/>
                <p:cNvSpPr/>
                <p:nvPr/>
              </p:nvSpPr>
              <p:spPr bwMode="auto">
                <a:xfrm>
                  <a:off x="1187624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sp>
            <p:nvSpPr>
              <p:cNvPr id="295" name="Oval 159"/>
              <p:cNvSpPr/>
              <p:nvPr/>
            </p:nvSpPr>
            <p:spPr bwMode="auto">
              <a:xfrm>
                <a:off x="1403648" y="429309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</p:grpSp>
      </p:grpSp>
      <p:cxnSp>
        <p:nvCxnSpPr>
          <p:cNvPr id="305" name="Elbow Connector 169"/>
          <p:cNvCxnSpPr>
            <a:endCxn id="229" idx="3"/>
          </p:cNvCxnSpPr>
          <p:nvPr/>
        </p:nvCxnSpPr>
        <p:spPr bwMode="auto">
          <a:xfrm rot="10800000">
            <a:off x="2601140" y="4498533"/>
            <a:ext cx="489609" cy="807143"/>
          </a:xfrm>
          <a:prstGeom prst="bent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06" name="Straight Arrow Connector 170"/>
          <p:cNvCxnSpPr>
            <a:stCxn id="227" idx="2"/>
          </p:cNvCxnSpPr>
          <p:nvPr/>
        </p:nvCxnSpPr>
        <p:spPr bwMode="auto">
          <a:xfrm>
            <a:off x="3824524" y="4619271"/>
            <a:ext cx="0" cy="2971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7" name="Rectangle 180"/>
          <p:cNvSpPr/>
          <p:nvPr/>
        </p:nvSpPr>
        <p:spPr bwMode="auto">
          <a:xfrm>
            <a:off x="820501" y="5295668"/>
            <a:ext cx="1780638" cy="362255"/>
          </a:xfrm>
          <a:prstGeom prst="rect">
            <a:avLst/>
          </a:prstGeom>
          <a:solidFill>
            <a:srgbClr val="F18B2D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Merge all </a:t>
            </a:r>
            <a:r>
              <a:rPr lang="en-US" sz="1050" dirty="0" err="1" smtClean="0">
                <a:solidFill>
                  <a:srgbClr val="FFFFFF"/>
                </a:solidFill>
              </a:rPr>
              <a:t>subnetworks</a:t>
            </a:r>
            <a:r>
              <a:rPr lang="en-US" sz="1050" dirty="0" smtClean="0">
                <a:solidFill>
                  <a:srgbClr val="FFFFFF"/>
                </a:solidFill>
              </a:rPr>
              <a:t> </a:t>
            </a:r>
          </a:p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(i=0) + (i=2) + …. + (i=n)</a:t>
            </a:r>
            <a:endParaRPr lang="en-US" sz="1050" dirty="0">
              <a:solidFill>
                <a:srgbClr val="FFFFFF"/>
              </a:solidFill>
            </a:endParaRPr>
          </a:p>
        </p:txBody>
      </p:sp>
      <p:cxnSp>
        <p:nvCxnSpPr>
          <p:cNvPr id="308" name="Straight Arrow Connector 181"/>
          <p:cNvCxnSpPr>
            <a:stCxn id="229" idx="2"/>
          </p:cNvCxnSpPr>
          <p:nvPr/>
        </p:nvCxnSpPr>
        <p:spPr bwMode="auto">
          <a:xfrm flipH="1">
            <a:off x="1710820" y="4861186"/>
            <a:ext cx="1" cy="43448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1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3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500" fill="hold"/>
                                        <p:tgtEl>
                                          <p:spTgt spid="17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16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2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0" animBg="1"/>
      <p:bldP spid="23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Iterative Functional Enrichment of Co-Expression Networks Derived from Diseased Samples</a:t>
            </a:r>
            <a:endParaRPr lang="en-US" dirty="0"/>
          </a:p>
        </p:txBody>
      </p:sp>
      <p:sp>
        <p:nvSpPr>
          <p:cNvPr id="4" name="Textfeld 3"/>
          <p:cNvSpPr txBox="1"/>
          <p:nvPr/>
        </p:nvSpPr>
        <p:spPr>
          <a:xfrm>
            <a:off x="2627784" y="4725144"/>
            <a:ext cx="3888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</a:rPr>
              <a:t>Table 2: Statistics of the iterative functional enrichment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5975" y="2052638"/>
            <a:ext cx="497205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2151" y="188913"/>
            <a:ext cx="7697788" cy="587375"/>
          </a:xfrm>
        </p:spPr>
        <p:txBody>
          <a:bodyPr/>
          <a:lstStyle/>
          <a:p>
            <a:pPr algn="ctr"/>
            <a:r>
              <a:rPr lang="en-US" dirty="0" smtClean="0"/>
              <a:t>Iterative Functional Enrichment of Co-Expression Networks Derived from Diseased Samples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755576" y="5337212"/>
            <a:ext cx="374441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</a:rPr>
              <a:t>Figure 2: Ratio of added nodes in different iterations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716016" y="5337212"/>
            <a:ext cx="374441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</a:rPr>
              <a:t>Figure 3: Ratio of added edges in different iterations</a:t>
            </a:r>
          </a:p>
        </p:txBody>
      </p:sp>
      <p:pic>
        <p:nvPicPr>
          <p:cNvPr id="9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032" y="1144724"/>
            <a:ext cx="4160000" cy="4160000"/>
          </a:xfrm>
          <a:prstGeom prst="rect">
            <a:avLst/>
          </a:prstGeom>
        </p:spPr>
      </p:pic>
      <p:pic>
        <p:nvPicPr>
          <p:cNvPr id="10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1143121"/>
            <a:ext cx="4160000" cy="416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2151" y="188913"/>
            <a:ext cx="7697788" cy="587375"/>
          </a:xfrm>
        </p:spPr>
        <p:txBody>
          <a:bodyPr/>
          <a:lstStyle/>
          <a:p>
            <a:pPr algn="ctr"/>
            <a:r>
              <a:rPr lang="en-US" dirty="0" smtClean="0"/>
              <a:t>Functional Enrichment Analysis</a:t>
            </a:r>
            <a:endParaRPr lang="en-US" dirty="0"/>
          </a:p>
        </p:txBody>
      </p: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4788024" y="1083600"/>
            <a:ext cx="3672408" cy="5009696"/>
          </a:xfrm>
        </p:spPr>
        <p:txBody>
          <a:bodyPr/>
          <a:lstStyle/>
          <a:p>
            <a:r>
              <a:rPr lang="en-US" sz="1600" dirty="0" smtClean="0"/>
              <a:t>KEGG pathways in CPDB </a:t>
            </a:r>
          </a:p>
          <a:p>
            <a:pPr lvl="2"/>
            <a:r>
              <a:rPr lang="en-US" dirty="0" smtClean="0"/>
              <a:t>p-value &lt;0.05</a:t>
            </a:r>
            <a:endParaRPr lang="en-US" sz="1200" dirty="0" smtClean="0"/>
          </a:p>
          <a:p>
            <a:pPr lvl="2"/>
            <a:r>
              <a:rPr lang="en-US" dirty="0" smtClean="0"/>
              <a:t>Select common pathways across all datasets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Identification of enriched</a:t>
            </a:r>
          </a:p>
          <a:p>
            <a:pPr>
              <a:lnSpc>
                <a:spcPct val="100000"/>
              </a:lnSpc>
              <a:buNone/>
            </a:pPr>
            <a:r>
              <a:rPr lang="en-US" sz="1600" dirty="0" smtClean="0"/>
              <a:t>		candidates</a:t>
            </a:r>
          </a:p>
          <a:p>
            <a:pPr lvl="2"/>
            <a:r>
              <a:rPr lang="en-US" dirty="0" smtClean="0"/>
              <a:t>Add genes of common pathways to </a:t>
            </a:r>
            <a:r>
              <a:rPr lang="en-US" i="1" dirty="0" smtClean="0"/>
              <a:t>seed genes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sz="1600" dirty="0" smtClean="0"/>
              <a:t>Start new iteration</a:t>
            </a:r>
          </a:p>
          <a:p>
            <a:pPr lvl="2"/>
            <a:r>
              <a:rPr lang="en-US" dirty="0" smtClean="0"/>
              <a:t>Till no genes are added back</a:t>
            </a:r>
          </a:p>
          <a:p>
            <a:pPr>
              <a:lnSpc>
                <a:spcPct val="200000"/>
              </a:lnSpc>
            </a:pPr>
            <a:r>
              <a:rPr lang="en-US" sz="1600" dirty="0" smtClean="0"/>
              <a:t>Merge all subnetworks</a:t>
            </a:r>
          </a:p>
          <a:p>
            <a:endParaRPr lang="en-US" sz="1600" dirty="0" smtClean="0"/>
          </a:p>
          <a:p>
            <a:endParaRPr lang="de-DE" sz="1400" dirty="0" smtClean="0"/>
          </a:p>
        </p:txBody>
      </p:sp>
      <p:sp>
        <p:nvSpPr>
          <p:cNvPr id="304" name="Rectangle 6"/>
          <p:cNvSpPr/>
          <p:nvPr/>
        </p:nvSpPr>
        <p:spPr bwMode="auto">
          <a:xfrm>
            <a:off x="692151" y="1432343"/>
            <a:ext cx="3952431" cy="4361667"/>
          </a:xfrm>
          <a:prstGeom prst="rect">
            <a:avLst/>
          </a:prstGeom>
          <a:solidFill>
            <a:srgbClr val="F18B2D">
              <a:alpha val="2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00">
              <a:latin typeface="Frutiger 55 Roman" pitchFamily="32" charset="0"/>
            </a:endParaRPr>
          </a:p>
        </p:txBody>
      </p:sp>
      <p:sp>
        <p:nvSpPr>
          <p:cNvPr id="305" name="Rectangle 23"/>
          <p:cNvSpPr/>
          <p:nvPr/>
        </p:nvSpPr>
        <p:spPr bwMode="auto">
          <a:xfrm>
            <a:off x="692152" y="1063990"/>
            <a:ext cx="3952431" cy="357896"/>
          </a:xfrm>
          <a:prstGeom prst="rect">
            <a:avLst/>
          </a:prstGeom>
          <a:solidFill>
            <a:srgbClr val="F18B2D">
              <a:alpha val="20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b="1" dirty="0">
                <a:latin typeface="Frutiger 55 Roman" pitchFamily="32" charset="0"/>
              </a:rPr>
              <a:t> Leveraging S</a:t>
            </a:r>
            <a:r>
              <a:rPr lang="en-US" sz="1100" b="1" dirty="0" smtClean="0">
                <a:latin typeface="Frutiger 55 Roman" pitchFamily="32" charset="0"/>
              </a:rPr>
              <a:t>table Gene Regulatory </a:t>
            </a:r>
            <a:r>
              <a:rPr lang="en-US" sz="1100" b="1" dirty="0">
                <a:latin typeface="Frutiger 55 Roman" pitchFamily="32" charset="0"/>
              </a:rPr>
              <a:t>N</a:t>
            </a:r>
            <a:r>
              <a:rPr lang="en-US" sz="1100" b="1" dirty="0" smtClean="0">
                <a:latin typeface="Frutiger 55 Roman" pitchFamily="32" charset="0"/>
              </a:rPr>
              <a:t>etworks</a:t>
            </a:r>
            <a:endParaRPr lang="en-US" sz="1100" b="1" dirty="0">
              <a:latin typeface="Frutiger 55 Roman" pitchFamily="32" charset="0"/>
            </a:endParaRPr>
          </a:p>
        </p:txBody>
      </p:sp>
      <p:grpSp>
        <p:nvGrpSpPr>
          <p:cNvPr id="306" name="Group 24"/>
          <p:cNvGrpSpPr/>
          <p:nvPr/>
        </p:nvGrpSpPr>
        <p:grpSpPr>
          <a:xfrm>
            <a:off x="2919464" y="1479956"/>
            <a:ext cx="1683917" cy="765689"/>
            <a:chOff x="2286757" y="3321223"/>
            <a:chExt cx="1637173" cy="954197"/>
          </a:xfrm>
        </p:grpSpPr>
        <p:sp>
          <p:nvSpPr>
            <p:cNvPr id="445" name="Textfeld 444"/>
            <p:cNvSpPr txBox="1"/>
            <p:nvPr/>
          </p:nvSpPr>
          <p:spPr>
            <a:xfrm>
              <a:off x="2286757" y="3411325"/>
              <a:ext cx="1637167" cy="864095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 algn="ctr">
                <a:defRPr sz="1000">
                  <a:solidFill>
                    <a:sysClr val="windowText" lastClr="000000"/>
                  </a:solidFill>
                  <a:latin typeface="+mn-lt"/>
                  <a:ea typeface="+mn-ea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algn="l"/>
              <a:endParaRPr lang="de-DE" sz="800" dirty="0"/>
            </a:p>
          </p:txBody>
        </p:sp>
        <p:grpSp>
          <p:nvGrpSpPr>
            <p:cNvPr id="446" name="Gruppieren 126"/>
            <p:cNvGrpSpPr/>
            <p:nvPr/>
          </p:nvGrpSpPr>
          <p:grpSpPr>
            <a:xfrm>
              <a:off x="2286758" y="3321223"/>
              <a:ext cx="1637172" cy="915238"/>
              <a:chOff x="2286758" y="3596926"/>
              <a:chExt cx="1637172" cy="915238"/>
            </a:xfrm>
          </p:grpSpPr>
          <p:pic>
            <p:nvPicPr>
              <p:cNvPr id="447" name="Picture 2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2392496" y="4081088"/>
                <a:ext cx="1425688" cy="431076"/>
              </a:xfrm>
              <a:prstGeom prst="rect">
                <a:avLst/>
              </a:prstGeom>
            </p:spPr>
          </p:pic>
          <p:sp>
            <p:nvSpPr>
              <p:cNvPr id="448" name="Rechteck 24"/>
              <p:cNvSpPr/>
              <p:nvPr/>
            </p:nvSpPr>
            <p:spPr>
              <a:xfrm>
                <a:off x="2286758" y="3596926"/>
                <a:ext cx="1637172" cy="450142"/>
              </a:xfrm>
              <a:prstGeom prst="rect">
                <a:avLst/>
              </a:prstGeom>
              <a:solidFill>
                <a:srgbClr val="F18B2D"/>
              </a:solidFill>
              <a:ln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50" dirty="0" err="1" smtClean="0">
                    <a:solidFill>
                      <a:srgbClr val="FFFFFF"/>
                    </a:solidFill>
                  </a:rPr>
                  <a:t>Optimized</a:t>
                </a:r>
                <a:r>
                  <a:rPr lang="de-DE" sz="1050" dirty="0" smtClean="0">
                    <a:solidFill>
                      <a:srgbClr val="FFFFFF"/>
                    </a:solidFill>
                  </a:rPr>
                  <a:t> GRN </a:t>
                </a:r>
                <a:r>
                  <a:rPr lang="de-DE" sz="1050" dirty="0" err="1" smtClean="0">
                    <a:solidFill>
                      <a:srgbClr val="FFFFFF"/>
                    </a:solidFill>
                  </a:rPr>
                  <a:t>construction</a:t>
                </a:r>
                <a:r>
                  <a:rPr lang="de-DE" sz="1050" dirty="0">
                    <a:solidFill>
                      <a:srgbClr val="FFFFFF"/>
                    </a:solidFill>
                  </a:rPr>
                  <a:t> </a:t>
                </a:r>
                <a:r>
                  <a:rPr lang="de-DE" sz="1050" dirty="0" smtClean="0">
                    <a:solidFill>
                      <a:srgbClr val="FFFFFF"/>
                    </a:solidFill>
                  </a:rPr>
                  <a:t>(</a:t>
                </a:r>
                <a:r>
                  <a:rPr lang="de-DE" sz="1050" i="1" dirty="0" smtClean="0">
                    <a:solidFill>
                      <a:srgbClr val="FFFFFF"/>
                    </a:solidFill>
                  </a:rPr>
                  <a:t>BC3Net10)</a:t>
                </a:r>
                <a:endParaRPr lang="de-DE" sz="1050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07" name="Diamond 29"/>
          <p:cNvSpPr/>
          <p:nvPr/>
        </p:nvSpPr>
        <p:spPr bwMode="auto">
          <a:xfrm>
            <a:off x="820502" y="4135878"/>
            <a:ext cx="1780637" cy="725308"/>
          </a:xfrm>
          <a:prstGeom prst="diamond">
            <a:avLst/>
          </a:prstGeom>
          <a:solidFill>
            <a:srgbClr val="F18B2D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Any new candidate genes? </a:t>
            </a:r>
            <a:endParaRPr lang="en-US" sz="1050" dirty="0">
              <a:solidFill>
                <a:srgbClr val="FFFFFF"/>
              </a:solidFill>
            </a:endParaRPr>
          </a:p>
        </p:txBody>
      </p:sp>
      <p:grpSp>
        <p:nvGrpSpPr>
          <p:cNvPr id="308" name="Group 31"/>
          <p:cNvGrpSpPr/>
          <p:nvPr/>
        </p:nvGrpSpPr>
        <p:grpSpPr>
          <a:xfrm>
            <a:off x="3090747" y="2595400"/>
            <a:ext cx="1467553" cy="922946"/>
            <a:chOff x="6660232" y="5234920"/>
            <a:chExt cx="1440157" cy="1150171"/>
          </a:xfrm>
        </p:grpSpPr>
        <p:sp>
          <p:nvSpPr>
            <p:cNvPr id="389" name="Textfeld 25"/>
            <p:cNvSpPr txBox="1"/>
            <p:nvPr/>
          </p:nvSpPr>
          <p:spPr>
            <a:xfrm>
              <a:off x="6660232" y="5234920"/>
              <a:ext cx="1440156" cy="1150171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 algn="ctr">
                <a:defRPr sz="1000">
                  <a:solidFill>
                    <a:sysClr val="windowText" lastClr="000000"/>
                  </a:solidFill>
                  <a:latin typeface="+mn-lt"/>
                  <a:ea typeface="+mn-ea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pPr algn="l"/>
              <a:endParaRPr lang="de-DE" sz="800" dirty="0"/>
            </a:p>
          </p:txBody>
        </p:sp>
        <p:cxnSp>
          <p:nvCxnSpPr>
            <p:cNvPr id="390" name="Straight Connector 33"/>
            <p:cNvCxnSpPr/>
            <p:nvPr/>
          </p:nvCxnSpPr>
          <p:spPr bwMode="auto">
            <a:xfrm>
              <a:off x="6933863" y="5756078"/>
              <a:ext cx="43204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91" name="Group 34"/>
            <p:cNvGrpSpPr/>
            <p:nvPr/>
          </p:nvGrpSpPr>
          <p:grpSpPr>
            <a:xfrm>
              <a:off x="7740352" y="5733256"/>
              <a:ext cx="144016" cy="144016"/>
              <a:chOff x="6228184" y="4365104"/>
              <a:chExt cx="144016" cy="216024"/>
            </a:xfrm>
          </p:grpSpPr>
          <p:sp>
            <p:nvSpPr>
              <p:cNvPr id="442" name="Oval 85"/>
              <p:cNvSpPr/>
              <p:nvPr/>
            </p:nvSpPr>
            <p:spPr bwMode="auto">
              <a:xfrm>
                <a:off x="6228184" y="4365104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443" name="Oval 86"/>
              <p:cNvSpPr/>
              <p:nvPr/>
            </p:nvSpPr>
            <p:spPr bwMode="auto">
              <a:xfrm>
                <a:off x="6300192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444" name="Straight Connector 87"/>
              <p:cNvCxnSpPr/>
              <p:nvPr/>
            </p:nvCxnSpPr>
            <p:spPr bwMode="auto">
              <a:xfrm>
                <a:off x="6289647" y="4426567"/>
                <a:ext cx="21090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2" name="Group 35"/>
            <p:cNvGrpSpPr/>
            <p:nvPr/>
          </p:nvGrpSpPr>
          <p:grpSpPr>
            <a:xfrm>
              <a:off x="6804248" y="5733256"/>
              <a:ext cx="648072" cy="432048"/>
              <a:chOff x="5004048" y="4149080"/>
              <a:chExt cx="1080120" cy="681608"/>
            </a:xfrm>
          </p:grpSpPr>
          <p:sp>
            <p:nvSpPr>
              <p:cNvPr id="411" name="Oval 54"/>
              <p:cNvSpPr/>
              <p:nvPr/>
            </p:nvSpPr>
            <p:spPr bwMode="auto">
              <a:xfrm>
                <a:off x="5452864" y="445388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grpSp>
            <p:nvGrpSpPr>
              <p:cNvPr id="412" name="Group 55"/>
              <p:cNvGrpSpPr/>
              <p:nvPr/>
            </p:nvGrpSpPr>
            <p:grpSpPr>
              <a:xfrm>
                <a:off x="5004048" y="4149080"/>
                <a:ext cx="1080120" cy="681608"/>
                <a:chOff x="5004048" y="4149080"/>
                <a:chExt cx="1080120" cy="681608"/>
              </a:xfrm>
            </p:grpSpPr>
            <p:sp>
              <p:nvSpPr>
                <p:cNvPr id="413" name="Oval 56"/>
                <p:cNvSpPr/>
                <p:nvPr/>
              </p:nvSpPr>
              <p:spPr bwMode="auto">
                <a:xfrm>
                  <a:off x="5148064" y="41490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14" name="Oval 57"/>
                <p:cNvSpPr/>
                <p:nvPr/>
              </p:nvSpPr>
              <p:spPr bwMode="auto">
                <a:xfrm>
                  <a:off x="5292080" y="41490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15" name="Oval 58"/>
                <p:cNvSpPr/>
                <p:nvPr/>
              </p:nvSpPr>
              <p:spPr bwMode="auto">
                <a:xfrm>
                  <a:off x="5508104" y="41490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16" name="Oval 59"/>
                <p:cNvSpPr/>
                <p:nvPr/>
              </p:nvSpPr>
              <p:spPr bwMode="auto">
                <a:xfrm>
                  <a:off x="5436096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17" name="Oval 60"/>
                <p:cNvSpPr/>
                <p:nvPr/>
              </p:nvSpPr>
              <p:spPr bwMode="auto">
                <a:xfrm>
                  <a:off x="5148064" y="4437112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18" name="Oval 61"/>
                <p:cNvSpPr/>
                <p:nvPr/>
              </p:nvSpPr>
              <p:spPr bwMode="auto">
                <a:xfrm>
                  <a:off x="5364088" y="450912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19" name="Oval 62"/>
                <p:cNvSpPr/>
                <p:nvPr/>
              </p:nvSpPr>
              <p:spPr bwMode="auto">
                <a:xfrm>
                  <a:off x="5749280" y="46062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20" name="Oval 63"/>
                <p:cNvSpPr/>
                <p:nvPr/>
              </p:nvSpPr>
              <p:spPr bwMode="auto">
                <a:xfrm>
                  <a:off x="50040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21" name="Oval 64"/>
                <p:cNvSpPr/>
                <p:nvPr/>
              </p:nvSpPr>
              <p:spPr bwMode="auto">
                <a:xfrm>
                  <a:off x="5901680" y="475868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22" name="Oval 65"/>
                <p:cNvSpPr/>
                <p:nvPr/>
              </p:nvSpPr>
              <p:spPr bwMode="auto">
                <a:xfrm>
                  <a:off x="5724128" y="4221088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23" name="Oval 66"/>
                <p:cNvSpPr/>
                <p:nvPr/>
              </p:nvSpPr>
              <p:spPr bwMode="auto">
                <a:xfrm>
                  <a:off x="5220072" y="4581128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24" name="Oval 67"/>
                <p:cNvSpPr/>
                <p:nvPr/>
              </p:nvSpPr>
              <p:spPr bwMode="auto">
                <a:xfrm>
                  <a:off x="5868144" y="4437112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25" name="Oval 68"/>
                <p:cNvSpPr/>
                <p:nvPr/>
              </p:nvSpPr>
              <p:spPr bwMode="auto">
                <a:xfrm>
                  <a:off x="5004048" y="4509120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426" name="Oval 69"/>
                <p:cNvSpPr/>
                <p:nvPr/>
              </p:nvSpPr>
              <p:spPr bwMode="auto">
                <a:xfrm>
                  <a:off x="6012160" y="4581128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cxnSp>
              <p:nvCxnSpPr>
                <p:cNvPr id="427" name="Straight Connector 70"/>
                <p:cNvCxnSpPr/>
                <p:nvPr/>
              </p:nvCxnSpPr>
              <p:spPr bwMode="auto">
                <a:xfrm flipH="1">
                  <a:off x="5497559" y="4221088"/>
                  <a:ext cx="46549" cy="82553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8" name="Straight Connector 71"/>
                <p:cNvCxnSpPr/>
                <p:nvPr/>
              </p:nvCxnSpPr>
              <p:spPr bwMode="auto">
                <a:xfrm>
                  <a:off x="5209527" y="4210543"/>
                  <a:ext cx="243337" cy="279341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9" name="Straight Connector 72"/>
                <p:cNvCxnSpPr/>
                <p:nvPr/>
              </p:nvCxnSpPr>
              <p:spPr bwMode="auto">
                <a:xfrm>
                  <a:off x="5569567" y="4210543"/>
                  <a:ext cx="368117" cy="548137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0" name="Straight Connector 73"/>
                <p:cNvCxnSpPr/>
                <p:nvPr/>
              </p:nvCxnSpPr>
              <p:spPr bwMode="auto">
                <a:xfrm>
                  <a:off x="5472100" y="4365104"/>
                  <a:ext cx="16768" cy="88776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1" name="Straight Connector 74"/>
                <p:cNvCxnSpPr/>
                <p:nvPr/>
              </p:nvCxnSpPr>
              <p:spPr bwMode="auto">
                <a:xfrm flipV="1">
                  <a:off x="5184068" y="4221088"/>
                  <a:ext cx="0" cy="216024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2" name="Straight Connector 75"/>
                <p:cNvCxnSpPr/>
                <p:nvPr/>
              </p:nvCxnSpPr>
              <p:spPr bwMode="auto">
                <a:xfrm flipH="1" flipV="1">
                  <a:off x="5328085" y="4221087"/>
                  <a:ext cx="72008" cy="288033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3" name="Straight Connector 76"/>
                <p:cNvCxnSpPr/>
                <p:nvPr/>
              </p:nvCxnSpPr>
              <p:spPr bwMode="auto">
                <a:xfrm>
                  <a:off x="5508104" y="4509120"/>
                  <a:ext cx="241176" cy="133164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4" name="Straight Connector 77"/>
                <p:cNvCxnSpPr/>
                <p:nvPr/>
              </p:nvCxnSpPr>
              <p:spPr bwMode="auto">
                <a:xfrm>
                  <a:off x="5065511" y="4354559"/>
                  <a:ext cx="93098" cy="93098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35" name="Oval 78"/>
                <p:cNvSpPr/>
                <p:nvPr/>
              </p:nvSpPr>
              <p:spPr bwMode="auto">
                <a:xfrm>
                  <a:off x="5508104" y="472514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cxnSp>
              <p:nvCxnSpPr>
                <p:cNvPr id="436" name="Straight Connector 79"/>
                <p:cNvCxnSpPr/>
                <p:nvPr/>
              </p:nvCxnSpPr>
              <p:spPr bwMode="auto">
                <a:xfrm flipV="1">
                  <a:off x="5569567" y="4667743"/>
                  <a:ext cx="190258" cy="67946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7" name="Straight Connector 80"/>
                <p:cNvCxnSpPr/>
                <p:nvPr/>
              </p:nvCxnSpPr>
              <p:spPr bwMode="auto">
                <a:xfrm flipV="1">
                  <a:off x="5544108" y="4293096"/>
                  <a:ext cx="216024" cy="432048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8" name="Straight Connector 81"/>
                <p:cNvCxnSpPr/>
                <p:nvPr/>
              </p:nvCxnSpPr>
              <p:spPr bwMode="auto">
                <a:xfrm>
                  <a:off x="5785591" y="4282551"/>
                  <a:ext cx="93098" cy="165106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9" name="Straight Connector 82"/>
                <p:cNvCxnSpPr/>
                <p:nvPr/>
              </p:nvCxnSpPr>
              <p:spPr bwMode="auto">
                <a:xfrm>
                  <a:off x="5281535" y="4642591"/>
                  <a:ext cx="226569" cy="118557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0" name="Straight Connector 83"/>
                <p:cNvCxnSpPr/>
                <p:nvPr/>
              </p:nvCxnSpPr>
              <p:spPr bwMode="auto">
                <a:xfrm>
                  <a:off x="5076056" y="4545124"/>
                  <a:ext cx="144016" cy="72008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1" name="Straight Connector 84"/>
                <p:cNvCxnSpPr/>
                <p:nvPr/>
              </p:nvCxnSpPr>
              <p:spPr bwMode="auto">
                <a:xfrm>
                  <a:off x="5810743" y="4616825"/>
                  <a:ext cx="201417" cy="307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393" name="Group 36"/>
            <p:cNvGrpSpPr/>
            <p:nvPr/>
          </p:nvGrpSpPr>
          <p:grpSpPr>
            <a:xfrm rot="17263748">
              <a:off x="7556650" y="5820970"/>
              <a:ext cx="176778" cy="196942"/>
              <a:chOff x="6732240" y="4509120"/>
              <a:chExt cx="288032" cy="360040"/>
            </a:xfrm>
          </p:grpSpPr>
          <p:sp>
            <p:nvSpPr>
              <p:cNvPr id="406" name="Oval 49"/>
              <p:cNvSpPr/>
              <p:nvPr/>
            </p:nvSpPr>
            <p:spPr bwMode="auto">
              <a:xfrm>
                <a:off x="6948264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407" name="Oval 50"/>
              <p:cNvSpPr/>
              <p:nvPr/>
            </p:nvSpPr>
            <p:spPr bwMode="auto">
              <a:xfrm>
                <a:off x="6732240" y="465313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408" name="Oval 51"/>
              <p:cNvSpPr/>
              <p:nvPr/>
            </p:nvSpPr>
            <p:spPr bwMode="auto">
              <a:xfrm>
                <a:off x="6876256" y="4797152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409" name="Straight Connector 52"/>
              <p:cNvCxnSpPr/>
              <p:nvPr/>
            </p:nvCxnSpPr>
            <p:spPr bwMode="auto">
              <a:xfrm flipV="1">
                <a:off x="6912260" y="4581128"/>
                <a:ext cx="72008" cy="216024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0" name="Straight Connector 53"/>
              <p:cNvCxnSpPr/>
              <p:nvPr/>
            </p:nvCxnSpPr>
            <p:spPr bwMode="auto">
              <a:xfrm>
                <a:off x="6793703" y="4714599"/>
                <a:ext cx="93098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4" name="Group 37"/>
            <p:cNvGrpSpPr/>
            <p:nvPr/>
          </p:nvGrpSpPr>
          <p:grpSpPr>
            <a:xfrm rot="18457068">
              <a:off x="7572157" y="6035357"/>
              <a:ext cx="125221" cy="182358"/>
              <a:chOff x="6228184" y="4365104"/>
              <a:chExt cx="144016" cy="216024"/>
            </a:xfrm>
          </p:grpSpPr>
          <p:sp>
            <p:nvSpPr>
              <p:cNvPr id="403" name="Oval 46"/>
              <p:cNvSpPr/>
              <p:nvPr/>
            </p:nvSpPr>
            <p:spPr bwMode="auto">
              <a:xfrm>
                <a:off x="6228184" y="4365104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404" name="Oval 47"/>
              <p:cNvSpPr/>
              <p:nvPr/>
            </p:nvSpPr>
            <p:spPr bwMode="auto">
              <a:xfrm>
                <a:off x="6300192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405" name="Straight Connector 48"/>
              <p:cNvCxnSpPr/>
              <p:nvPr/>
            </p:nvCxnSpPr>
            <p:spPr bwMode="auto">
              <a:xfrm>
                <a:off x="6289647" y="4426567"/>
                <a:ext cx="21090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95" name="Oval 38"/>
            <p:cNvSpPr/>
            <p:nvPr/>
          </p:nvSpPr>
          <p:spPr bwMode="auto">
            <a:xfrm>
              <a:off x="6944408" y="5598904"/>
              <a:ext cx="734480" cy="440488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latin typeface="Frutiger 55 Roman" pitchFamily="32" charset="0"/>
                </a:rPr>
                <a:t>    </a:t>
              </a:r>
            </a:p>
          </p:txBody>
        </p:sp>
        <p:grpSp>
          <p:nvGrpSpPr>
            <p:cNvPr id="396" name="Group 39"/>
            <p:cNvGrpSpPr/>
            <p:nvPr/>
          </p:nvGrpSpPr>
          <p:grpSpPr>
            <a:xfrm rot="17263748" flipH="1" flipV="1">
              <a:off x="7761917" y="5908468"/>
              <a:ext cx="211122" cy="199433"/>
              <a:chOff x="6732240" y="4509120"/>
              <a:chExt cx="288032" cy="360040"/>
            </a:xfrm>
          </p:grpSpPr>
          <p:sp>
            <p:nvSpPr>
              <p:cNvPr id="398" name="Oval 41"/>
              <p:cNvSpPr/>
              <p:nvPr/>
            </p:nvSpPr>
            <p:spPr bwMode="auto">
              <a:xfrm>
                <a:off x="6948264" y="4509120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399" name="Oval 42"/>
              <p:cNvSpPr/>
              <p:nvPr/>
            </p:nvSpPr>
            <p:spPr bwMode="auto">
              <a:xfrm>
                <a:off x="6732240" y="465313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400" name="Oval 43"/>
              <p:cNvSpPr/>
              <p:nvPr/>
            </p:nvSpPr>
            <p:spPr bwMode="auto">
              <a:xfrm>
                <a:off x="6876256" y="4797152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cxnSp>
            <p:nvCxnSpPr>
              <p:cNvPr id="401" name="Straight Connector 44"/>
              <p:cNvCxnSpPr/>
              <p:nvPr/>
            </p:nvCxnSpPr>
            <p:spPr bwMode="auto">
              <a:xfrm flipV="1">
                <a:off x="6912260" y="4581128"/>
                <a:ext cx="72008" cy="216024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2" name="Straight Connector 45"/>
              <p:cNvCxnSpPr/>
              <p:nvPr/>
            </p:nvCxnSpPr>
            <p:spPr bwMode="auto">
              <a:xfrm>
                <a:off x="6793703" y="4714599"/>
                <a:ext cx="93098" cy="93098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97" name="Rechteck 24"/>
            <p:cNvSpPr/>
            <p:nvPr/>
          </p:nvSpPr>
          <p:spPr>
            <a:xfrm>
              <a:off x="6660232" y="5234920"/>
              <a:ext cx="1440157" cy="310008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smtClean="0">
                  <a:solidFill>
                    <a:srgbClr val="FFFFFF"/>
                  </a:solidFill>
                </a:rPr>
                <a:t>Subnetwork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selection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09" name="Group 88"/>
          <p:cNvGrpSpPr/>
          <p:nvPr/>
        </p:nvGrpSpPr>
        <p:grpSpPr>
          <a:xfrm>
            <a:off x="3090748" y="3868101"/>
            <a:ext cx="1467551" cy="751170"/>
            <a:chOff x="6228185" y="3803831"/>
            <a:chExt cx="1395542" cy="751170"/>
          </a:xfrm>
        </p:grpSpPr>
        <p:sp>
          <p:nvSpPr>
            <p:cNvPr id="386" name="Textfeld 25"/>
            <p:cNvSpPr txBox="1"/>
            <p:nvPr/>
          </p:nvSpPr>
          <p:spPr>
            <a:xfrm>
              <a:off x="6228185" y="3803831"/>
              <a:ext cx="1395542" cy="751170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endParaRPr lang="de-DE" sz="800" dirty="0"/>
            </a:p>
          </p:txBody>
        </p:sp>
        <p:sp>
          <p:nvSpPr>
            <p:cNvPr id="387" name="Rechteck 24"/>
            <p:cNvSpPr/>
            <p:nvPr/>
          </p:nvSpPr>
          <p:spPr>
            <a:xfrm>
              <a:off x="6228185" y="3804266"/>
              <a:ext cx="1395542" cy="367283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err="1">
                  <a:solidFill>
                    <a:srgbClr val="FFFFFF"/>
                  </a:solidFill>
                </a:rPr>
                <a:t>Functional</a:t>
              </a:r>
              <a:r>
                <a:rPr lang="de-DE" sz="1050" dirty="0">
                  <a:solidFill>
                    <a:srgbClr val="FFFFFF"/>
                  </a:solidFill>
                </a:rPr>
                <a:t> </a:t>
              </a:r>
              <a:r>
                <a:rPr lang="de-DE" sz="1050" dirty="0" err="1">
                  <a:solidFill>
                    <a:srgbClr val="FFFFFF"/>
                  </a:solidFill>
                </a:rPr>
                <a:t>enrichment</a:t>
              </a:r>
              <a:r>
                <a:rPr lang="de-DE" sz="1050" dirty="0">
                  <a:solidFill>
                    <a:srgbClr val="FFFFFF"/>
                  </a:solidFill>
                </a:rPr>
                <a:t> </a:t>
              </a:r>
              <a:r>
                <a:rPr lang="de-DE" sz="1050" dirty="0" err="1">
                  <a:solidFill>
                    <a:srgbClr val="FFFFFF"/>
                  </a:solidFill>
                </a:rPr>
                <a:t>analysis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  <p:pic>
          <p:nvPicPr>
            <p:cNvPr id="388" name="Picture 9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96711" y="4247962"/>
              <a:ext cx="1002425" cy="248969"/>
            </a:xfrm>
            <a:prstGeom prst="rect">
              <a:avLst/>
            </a:prstGeom>
          </p:spPr>
        </p:pic>
      </p:grpSp>
      <p:cxnSp>
        <p:nvCxnSpPr>
          <p:cNvPr id="310" name="Straight Arrow Connector 92"/>
          <p:cNvCxnSpPr>
            <a:stCxn id="438" idx="2"/>
          </p:cNvCxnSpPr>
          <p:nvPr/>
        </p:nvCxnSpPr>
        <p:spPr bwMode="auto">
          <a:xfrm>
            <a:off x="3824521" y="2245645"/>
            <a:ext cx="3" cy="34975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1" name="Straight Arrow Connector 93"/>
          <p:cNvCxnSpPr>
            <a:stCxn id="388" idx="2"/>
            <a:endCxn id="444" idx="0"/>
          </p:cNvCxnSpPr>
          <p:nvPr/>
        </p:nvCxnSpPr>
        <p:spPr bwMode="auto">
          <a:xfrm>
            <a:off x="3824523" y="3518346"/>
            <a:ext cx="1" cy="3501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2" name="Straight Arrow Connector 94"/>
          <p:cNvCxnSpPr/>
          <p:nvPr/>
        </p:nvCxnSpPr>
        <p:spPr bwMode="auto">
          <a:xfrm flipH="1" flipV="1">
            <a:off x="1710820" y="3718126"/>
            <a:ext cx="1" cy="4177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3" name="Rechteck 11"/>
          <p:cNvSpPr/>
          <p:nvPr/>
        </p:nvSpPr>
        <p:spPr>
          <a:xfrm>
            <a:off x="1889123" y="3825402"/>
            <a:ext cx="383171" cy="204839"/>
          </a:xfrm>
          <a:prstGeom prst="rect">
            <a:avLst/>
          </a:prstGeom>
          <a:solidFill>
            <a:schemeClr val="accent2">
              <a:lumMod val="75000"/>
              <a:alpha val="32000"/>
            </a:schemeClr>
          </a:solidFill>
          <a:ln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smtClean="0">
                <a:solidFill>
                  <a:sysClr val="windowText" lastClr="000000"/>
                </a:solidFill>
              </a:rPr>
              <a:t>Yes</a:t>
            </a:r>
            <a:endParaRPr lang="de-DE" sz="800" dirty="0">
              <a:solidFill>
                <a:sysClr val="windowText" lastClr="000000"/>
              </a:solidFill>
            </a:endParaRPr>
          </a:p>
        </p:txBody>
      </p:sp>
      <p:sp>
        <p:nvSpPr>
          <p:cNvPr id="314" name="Rechteck 11"/>
          <p:cNvSpPr/>
          <p:nvPr/>
        </p:nvSpPr>
        <p:spPr>
          <a:xfrm>
            <a:off x="1889123" y="4925554"/>
            <a:ext cx="383171" cy="204839"/>
          </a:xfrm>
          <a:prstGeom prst="rect">
            <a:avLst/>
          </a:prstGeom>
          <a:solidFill>
            <a:schemeClr val="accent2">
              <a:lumMod val="75000"/>
              <a:alpha val="32000"/>
            </a:schemeClr>
          </a:solidFill>
          <a:ln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 smtClean="0">
                <a:solidFill>
                  <a:sysClr val="windowText" lastClr="000000"/>
                </a:solidFill>
              </a:rPr>
              <a:t>No</a:t>
            </a:r>
            <a:endParaRPr lang="de-DE" sz="800" dirty="0">
              <a:solidFill>
                <a:sysClr val="windowText" lastClr="000000"/>
              </a:solidFill>
            </a:endParaRPr>
          </a:p>
        </p:txBody>
      </p:sp>
      <p:sp>
        <p:nvSpPr>
          <p:cNvPr id="315" name="Rectangle 102"/>
          <p:cNvSpPr/>
          <p:nvPr/>
        </p:nvSpPr>
        <p:spPr bwMode="auto">
          <a:xfrm>
            <a:off x="820501" y="1474872"/>
            <a:ext cx="1780638" cy="362255"/>
          </a:xfrm>
          <a:prstGeom prst="rect">
            <a:avLst/>
          </a:prstGeom>
          <a:solidFill>
            <a:srgbClr val="F18B2D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Filter pre-processed data for seed gene list</a:t>
            </a:r>
            <a:endParaRPr lang="en-US" sz="1050" dirty="0">
              <a:solidFill>
                <a:srgbClr val="FFFFFF"/>
              </a:solidFill>
            </a:endParaRPr>
          </a:p>
        </p:txBody>
      </p:sp>
      <p:cxnSp>
        <p:nvCxnSpPr>
          <p:cNvPr id="316" name="Straight Arrow Connector 103"/>
          <p:cNvCxnSpPr>
            <a:stCxn id="315" idx="3"/>
            <a:endCxn id="448" idx="1"/>
          </p:cNvCxnSpPr>
          <p:nvPr/>
        </p:nvCxnSpPr>
        <p:spPr bwMode="auto">
          <a:xfrm>
            <a:off x="2601139" y="1656000"/>
            <a:ext cx="318326" cy="456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7" name="Straight Arrow Connector 104"/>
          <p:cNvCxnSpPr/>
          <p:nvPr/>
        </p:nvCxnSpPr>
        <p:spPr bwMode="auto">
          <a:xfrm flipH="1" flipV="1">
            <a:off x="1722849" y="1837127"/>
            <a:ext cx="4015" cy="4033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18" name="Group 105"/>
          <p:cNvGrpSpPr/>
          <p:nvPr/>
        </p:nvGrpSpPr>
        <p:grpSpPr>
          <a:xfrm>
            <a:off x="803678" y="2240479"/>
            <a:ext cx="1814285" cy="1509615"/>
            <a:chOff x="3933337" y="1282207"/>
            <a:chExt cx="1814285" cy="1509615"/>
          </a:xfrm>
        </p:grpSpPr>
        <p:sp>
          <p:nvSpPr>
            <p:cNvPr id="340" name="Rectangle 106"/>
            <p:cNvSpPr/>
            <p:nvPr/>
          </p:nvSpPr>
          <p:spPr bwMode="auto">
            <a:xfrm>
              <a:off x="3965424" y="1502013"/>
              <a:ext cx="1782198" cy="1237166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endParaRPr lang="en-US" sz="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41" name="Picture 10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977" y="1544549"/>
              <a:ext cx="479051" cy="217368"/>
            </a:xfrm>
            <a:prstGeom prst="rect">
              <a:avLst/>
            </a:prstGeom>
          </p:spPr>
        </p:pic>
        <p:grpSp>
          <p:nvGrpSpPr>
            <p:cNvPr id="342" name="Group 108"/>
            <p:cNvGrpSpPr/>
            <p:nvPr/>
          </p:nvGrpSpPr>
          <p:grpSpPr>
            <a:xfrm>
              <a:off x="4816019" y="1903521"/>
              <a:ext cx="540060" cy="126506"/>
              <a:chOff x="827584" y="4437112"/>
              <a:chExt cx="720080" cy="168674"/>
            </a:xfrm>
          </p:grpSpPr>
          <p:grpSp>
            <p:nvGrpSpPr>
              <p:cNvPr id="370" name="Group 136"/>
              <p:cNvGrpSpPr/>
              <p:nvPr/>
            </p:nvGrpSpPr>
            <p:grpSpPr>
              <a:xfrm>
                <a:off x="1043608" y="4437112"/>
                <a:ext cx="504056" cy="168674"/>
                <a:chOff x="971600" y="4293096"/>
                <a:chExt cx="504056" cy="168674"/>
              </a:xfrm>
            </p:grpSpPr>
            <p:grpSp>
              <p:nvGrpSpPr>
                <p:cNvPr id="379" name="Group 145"/>
                <p:cNvGrpSpPr/>
                <p:nvPr/>
              </p:nvGrpSpPr>
              <p:grpSpPr>
                <a:xfrm>
                  <a:off x="971600" y="4293096"/>
                  <a:ext cx="419718" cy="168674"/>
                  <a:chOff x="971600" y="4293096"/>
                  <a:chExt cx="419718" cy="168674"/>
                </a:xfrm>
              </p:grpSpPr>
              <p:sp>
                <p:nvSpPr>
                  <p:cNvPr id="382" name="Oval 148"/>
                  <p:cNvSpPr/>
                  <p:nvPr/>
                </p:nvSpPr>
                <p:spPr bwMode="auto">
                  <a:xfrm>
                    <a:off x="971600" y="4293096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383" name="Oval 149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384" name="Oval 150"/>
                  <p:cNvSpPr/>
                  <p:nvPr/>
                </p:nvSpPr>
                <p:spPr bwMode="auto">
                  <a:xfrm>
                    <a:off x="1078626" y="4389762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385" name="Oval 151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380" name="Oval 146"/>
                <p:cNvSpPr/>
                <p:nvPr/>
              </p:nvSpPr>
              <p:spPr bwMode="auto">
                <a:xfrm>
                  <a:off x="1115616" y="4305425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381" name="Oval 147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grpSp>
            <p:nvGrpSpPr>
              <p:cNvPr id="371" name="Group 137"/>
              <p:cNvGrpSpPr/>
              <p:nvPr/>
            </p:nvGrpSpPr>
            <p:grpSpPr>
              <a:xfrm>
                <a:off x="827584" y="4437112"/>
                <a:ext cx="504056" cy="168674"/>
                <a:chOff x="971600" y="4293096"/>
                <a:chExt cx="504056" cy="168674"/>
              </a:xfrm>
            </p:grpSpPr>
            <p:grpSp>
              <p:nvGrpSpPr>
                <p:cNvPr id="372" name="Group 138"/>
                <p:cNvGrpSpPr/>
                <p:nvPr/>
              </p:nvGrpSpPr>
              <p:grpSpPr>
                <a:xfrm>
                  <a:off x="971600" y="4293096"/>
                  <a:ext cx="419718" cy="168674"/>
                  <a:chOff x="971600" y="4293096"/>
                  <a:chExt cx="419718" cy="168674"/>
                </a:xfrm>
              </p:grpSpPr>
              <p:sp>
                <p:nvSpPr>
                  <p:cNvPr id="375" name="Oval 141"/>
                  <p:cNvSpPr/>
                  <p:nvPr/>
                </p:nvSpPr>
                <p:spPr bwMode="auto">
                  <a:xfrm>
                    <a:off x="971600" y="4293096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376" name="Oval 142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377" name="Oval 143"/>
                  <p:cNvSpPr/>
                  <p:nvPr/>
                </p:nvSpPr>
                <p:spPr bwMode="auto">
                  <a:xfrm>
                    <a:off x="1078626" y="4389762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378" name="Oval 144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373" name="Oval 139"/>
                <p:cNvSpPr/>
                <p:nvPr/>
              </p:nvSpPr>
              <p:spPr bwMode="auto">
                <a:xfrm>
                  <a:off x="1115616" y="4305425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374" name="Oval 140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</p:grpSp>
        <p:sp>
          <p:nvSpPr>
            <p:cNvPr id="343" name="Rectangle 109"/>
            <p:cNvSpPr/>
            <p:nvPr/>
          </p:nvSpPr>
          <p:spPr bwMode="auto">
            <a:xfrm>
              <a:off x="3965424" y="1282207"/>
              <a:ext cx="1782198" cy="219806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FFFFFF"/>
                  </a:solidFill>
                </a:rPr>
                <a:t>Seed gene list enrichment</a:t>
              </a:r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344" name="TextBox 110"/>
            <p:cNvSpPr txBox="1"/>
            <p:nvPr/>
          </p:nvSpPr>
          <p:spPr>
            <a:xfrm>
              <a:off x="3933337" y="1537817"/>
              <a:ext cx="6456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=0</a:t>
              </a:r>
              <a:endParaRPr lang="en-US" sz="1000" dirty="0"/>
            </a:p>
          </p:txBody>
        </p:sp>
        <p:sp>
          <p:nvSpPr>
            <p:cNvPr id="345" name="TextBox 111"/>
            <p:cNvSpPr txBox="1"/>
            <p:nvPr/>
          </p:nvSpPr>
          <p:spPr>
            <a:xfrm>
              <a:off x="3933337" y="1871203"/>
              <a:ext cx="393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=1</a:t>
              </a:r>
              <a:endParaRPr lang="en-US" sz="1000" dirty="0"/>
            </a:p>
          </p:txBody>
        </p:sp>
        <p:sp>
          <p:nvSpPr>
            <p:cNvPr id="346" name="TextBox 112"/>
            <p:cNvSpPr txBox="1"/>
            <p:nvPr/>
          </p:nvSpPr>
          <p:spPr>
            <a:xfrm>
              <a:off x="4377403" y="1859781"/>
              <a:ext cx="7365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(</a:t>
              </a:r>
              <a:r>
                <a:rPr lang="en-US" sz="1000" dirty="0" err="1" smtClean="0"/>
                <a:t>i</a:t>
              </a:r>
              <a:r>
                <a:rPr lang="en-US" sz="1000" dirty="0" smtClean="0"/>
                <a:t>=0) +  </a:t>
              </a:r>
              <a:endParaRPr lang="en-US" sz="1000" dirty="0"/>
            </a:p>
          </p:txBody>
        </p:sp>
        <p:grpSp>
          <p:nvGrpSpPr>
            <p:cNvPr id="347" name="Group 113"/>
            <p:cNvGrpSpPr/>
            <p:nvPr/>
          </p:nvGrpSpPr>
          <p:grpSpPr>
            <a:xfrm>
              <a:off x="5192309" y="2237342"/>
              <a:ext cx="325492" cy="109419"/>
              <a:chOff x="1043608" y="4437112"/>
              <a:chExt cx="504056" cy="168674"/>
            </a:xfrm>
          </p:grpSpPr>
          <p:grpSp>
            <p:nvGrpSpPr>
              <p:cNvPr id="357" name="Group 123"/>
              <p:cNvGrpSpPr/>
              <p:nvPr/>
            </p:nvGrpSpPr>
            <p:grpSpPr>
              <a:xfrm>
                <a:off x="1043608" y="4437112"/>
                <a:ext cx="504056" cy="168674"/>
                <a:chOff x="971600" y="4293096"/>
                <a:chExt cx="504056" cy="168674"/>
              </a:xfrm>
            </p:grpSpPr>
            <p:grpSp>
              <p:nvGrpSpPr>
                <p:cNvPr id="363" name="Group 129"/>
                <p:cNvGrpSpPr/>
                <p:nvPr/>
              </p:nvGrpSpPr>
              <p:grpSpPr>
                <a:xfrm>
                  <a:off x="971600" y="4293096"/>
                  <a:ext cx="419718" cy="168674"/>
                  <a:chOff x="971600" y="4293096"/>
                  <a:chExt cx="419718" cy="168674"/>
                </a:xfrm>
              </p:grpSpPr>
              <p:sp>
                <p:nvSpPr>
                  <p:cNvPr id="366" name="Oval 132"/>
                  <p:cNvSpPr/>
                  <p:nvPr/>
                </p:nvSpPr>
                <p:spPr bwMode="auto">
                  <a:xfrm>
                    <a:off x="971600" y="4293096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367" name="Oval 133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368" name="Oval 134"/>
                  <p:cNvSpPr/>
                  <p:nvPr/>
                </p:nvSpPr>
                <p:spPr bwMode="auto">
                  <a:xfrm>
                    <a:off x="1078626" y="4389762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369" name="Oval 135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364" name="Oval 130"/>
                <p:cNvSpPr/>
                <p:nvPr/>
              </p:nvSpPr>
              <p:spPr bwMode="auto">
                <a:xfrm>
                  <a:off x="1115616" y="4305425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365" name="Oval 131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grpSp>
            <p:nvGrpSpPr>
              <p:cNvPr id="358" name="Group 124"/>
              <p:cNvGrpSpPr/>
              <p:nvPr/>
            </p:nvGrpSpPr>
            <p:grpSpPr>
              <a:xfrm>
                <a:off x="1043608" y="4437112"/>
                <a:ext cx="288032" cy="144016"/>
                <a:chOff x="1187624" y="4293096"/>
                <a:chExt cx="288032" cy="144016"/>
              </a:xfrm>
            </p:grpSpPr>
            <p:grpSp>
              <p:nvGrpSpPr>
                <p:cNvPr id="359" name="Group 125"/>
                <p:cNvGrpSpPr/>
                <p:nvPr/>
              </p:nvGrpSpPr>
              <p:grpSpPr>
                <a:xfrm>
                  <a:off x="1187624" y="4365104"/>
                  <a:ext cx="203694" cy="72008"/>
                  <a:chOff x="1187624" y="4365104"/>
                  <a:chExt cx="203694" cy="72008"/>
                </a:xfrm>
              </p:grpSpPr>
              <p:sp>
                <p:nvSpPr>
                  <p:cNvPr id="361" name="Oval 127"/>
                  <p:cNvSpPr/>
                  <p:nvPr/>
                </p:nvSpPr>
                <p:spPr bwMode="auto">
                  <a:xfrm>
                    <a:off x="1319310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  <p:sp>
                <p:nvSpPr>
                  <p:cNvPr id="362" name="Oval 128"/>
                  <p:cNvSpPr/>
                  <p:nvPr/>
                </p:nvSpPr>
                <p:spPr bwMode="auto">
                  <a:xfrm>
                    <a:off x="1187624" y="4365104"/>
                    <a:ext cx="72008" cy="72008"/>
                  </a:xfrm>
                  <a:prstGeom prst="ellipse">
                    <a:avLst/>
                  </a:prstGeom>
                  <a:solidFill>
                    <a:srgbClr val="FF66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000">
                      <a:latin typeface="Frutiger 55 Roman" pitchFamily="32" charset="0"/>
                    </a:endParaRPr>
                  </a:p>
                </p:txBody>
              </p:sp>
            </p:grpSp>
            <p:sp>
              <p:nvSpPr>
                <p:cNvPr id="360" name="Oval 126"/>
                <p:cNvSpPr/>
                <p:nvPr/>
              </p:nvSpPr>
              <p:spPr bwMode="auto">
                <a:xfrm>
                  <a:off x="1403648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</p:grpSp>
        <p:sp>
          <p:nvSpPr>
            <p:cNvPr id="348" name="TextBox 114"/>
            <p:cNvSpPr txBox="1"/>
            <p:nvPr/>
          </p:nvSpPr>
          <p:spPr>
            <a:xfrm>
              <a:off x="3942921" y="2180763"/>
              <a:ext cx="393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=2</a:t>
              </a:r>
              <a:endParaRPr lang="en-US" sz="1000" dirty="0"/>
            </a:p>
          </p:txBody>
        </p:sp>
        <p:sp>
          <p:nvSpPr>
            <p:cNvPr id="349" name="TextBox 115"/>
            <p:cNvSpPr txBox="1"/>
            <p:nvPr/>
          </p:nvSpPr>
          <p:spPr>
            <a:xfrm>
              <a:off x="4369925" y="2169341"/>
              <a:ext cx="96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(</a:t>
              </a:r>
              <a:r>
                <a:rPr lang="en-US" sz="1000" dirty="0" err="1" smtClean="0"/>
                <a:t>i</a:t>
              </a:r>
              <a:r>
                <a:rPr lang="en-US" sz="1000" dirty="0" smtClean="0"/>
                <a:t>=0) +  (</a:t>
              </a:r>
              <a:r>
                <a:rPr lang="en-US" sz="1000" dirty="0" err="1" smtClean="0"/>
                <a:t>i</a:t>
              </a:r>
              <a:r>
                <a:rPr lang="en-US" sz="1000" dirty="0" smtClean="0"/>
                <a:t>=1) +  </a:t>
              </a:r>
              <a:endParaRPr lang="en-US" sz="1000" dirty="0"/>
            </a:p>
          </p:txBody>
        </p:sp>
        <p:cxnSp>
          <p:nvCxnSpPr>
            <p:cNvPr id="350" name="Straight Arrow Connector 116"/>
            <p:cNvCxnSpPr/>
            <p:nvPr/>
          </p:nvCxnSpPr>
          <p:spPr bwMode="auto">
            <a:xfrm>
              <a:off x="4235544" y="1669987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1" name="Straight Arrow Connector 117"/>
            <p:cNvCxnSpPr/>
            <p:nvPr/>
          </p:nvCxnSpPr>
          <p:spPr bwMode="auto">
            <a:xfrm>
              <a:off x="4235544" y="1984444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2" name="Straight Arrow Connector 118"/>
            <p:cNvCxnSpPr/>
            <p:nvPr/>
          </p:nvCxnSpPr>
          <p:spPr bwMode="auto">
            <a:xfrm>
              <a:off x="4235544" y="2291240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53" name="TextBox 119"/>
            <p:cNvSpPr txBox="1"/>
            <p:nvPr/>
          </p:nvSpPr>
          <p:spPr>
            <a:xfrm>
              <a:off x="3956261" y="2519275"/>
              <a:ext cx="393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i</a:t>
              </a:r>
              <a:r>
                <a:rPr lang="en-US" sz="1000" dirty="0" smtClean="0"/>
                <a:t>=n</a:t>
              </a:r>
              <a:endParaRPr lang="en-US" sz="1000" dirty="0"/>
            </a:p>
          </p:txBody>
        </p:sp>
        <p:sp>
          <p:nvSpPr>
            <p:cNvPr id="354" name="TextBox 120"/>
            <p:cNvSpPr txBox="1"/>
            <p:nvPr/>
          </p:nvSpPr>
          <p:spPr>
            <a:xfrm>
              <a:off x="4351877" y="2513633"/>
              <a:ext cx="13009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………..</a:t>
              </a:r>
              <a:endParaRPr lang="en-US" sz="1000" dirty="0"/>
            </a:p>
          </p:txBody>
        </p:sp>
        <p:sp>
          <p:nvSpPr>
            <p:cNvPr id="355" name="TextBox 121"/>
            <p:cNvSpPr txBox="1"/>
            <p:nvPr/>
          </p:nvSpPr>
          <p:spPr>
            <a:xfrm rot="5400000">
              <a:off x="3882309" y="2424173"/>
              <a:ext cx="4890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…..</a:t>
              </a:r>
              <a:endParaRPr lang="en-US" sz="1000" dirty="0"/>
            </a:p>
          </p:txBody>
        </p:sp>
        <p:cxnSp>
          <p:nvCxnSpPr>
            <p:cNvPr id="356" name="Straight Arrow Connector 122"/>
            <p:cNvCxnSpPr/>
            <p:nvPr/>
          </p:nvCxnSpPr>
          <p:spPr bwMode="auto">
            <a:xfrm>
              <a:off x="4235544" y="2634691"/>
              <a:ext cx="17025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19" name="Group 152"/>
          <p:cNvGrpSpPr/>
          <p:nvPr/>
        </p:nvGrpSpPr>
        <p:grpSpPr>
          <a:xfrm>
            <a:off x="3090748" y="4916461"/>
            <a:ext cx="1467551" cy="654158"/>
            <a:chOff x="6228185" y="3729745"/>
            <a:chExt cx="1395542" cy="927335"/>
          </a:xfrm>
        </p:grpSpPr>
        <p:sp>
          <p:nvSpPr>
            <p:cNvPr id="338" name="Textfeld 25"/>
            <p:cNvSpPr txBox="1"/>
            <p:nvPr/>
          </p:nvSpPr>
          <p:spPr>
            <a:xfrm>
              <a:off x="6228185" y="3905910"/>
              <a:ext cx="1395542" cy="751170"/>
            </a:xfrm>
            <a:prstGeom prst="rect">
              <a:avLst/>
            </a:prstGeom>
            <a:solidFill>
              <a:schemeClr val="accent2">
                <a:lumMod val="75000"/>
                <a:alpha val="32000"/>
              </a:schemeClr>
            </a:solidFill>
            <a:ln>
              <a:solidFill>
                <a:srgbClr val="FFFFFF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defPPr>
                <a:defRPr lang="en-US"/>
              </a:defPPr>
              <a:lvl1pPr>
                <a:defRPr sz="750">
                  <a:solidFill>
                    <a:sysClr val="windowText" lastClr="000000"/>
                  </a:solidFill>
                </a:defRPr>
              </a:lvl1pPr>
            </a:lstStyle>
            <a:p>
              <a:endParaRPr lang="de-DE" sz="800" dirty="0"/>
            </a:p>
          </p:txBody>
        </p:sp>
        <p:sp>
          <p:nvSpPr>
            <p:cNvPr id="339" name="Rechteck 24"/>
            <p:cNvSpPr/>
            <p:nvPr/>
          </p:nvSpPr>
          <p:spPr>
            <a:xfrm>
              <a:off x="6228185" y="3729745"/>
              <a:ext cx="1395542" cy="514907"/>
            </a:xfrm>
            <a:prstGeom prst="rect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50" dirty="0" err="1" smtClean="0">
                  <a:solidFill>
                    <a:srgbClr val="FFFFFF"/>
                  </a:solidFill>
                </a:rPr>
                <a:t>Identification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of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enriched</a:t>
              </a:r>
              <a:r>
                <a:rPr lang="de-DE" sz="1050" dirty="0" smtClean="0">
                  <a:solidFill>
                    <a:srgbClr val="FFFFFF"/>
                  </a:solidFill>
                </a:rPr>
                <a:t> </a:t>
              </a:r>
              <a:r>
                <a:rPr lang="de-DE" sz="1050" dirty="0" err="1" smtClean="0">
                  <a:solidFill>
                    <a:srgbClr val="FFFFFF"/>
                  </a:solidFill>
                </a:rPr>
                <a:t>candidates</a:t>
              </a:r>
              <a:endParaRPr lang="de-DE" sz="105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20" name="Group 155"/>
          <p:cNvGrpSpPr/>
          <p:nvPr/>
        </p:nvGrpSpPr>
        <p:grpSpPr>
          <a:xfrm>
            <a:off x="3585727" y="5389190"/>
            <a:ext cx="325492" cy="109419"/>
            <a:chOff x="1043608" y="4437112"/>
            <a:chExt cx="504056" cy="168674"/>
          </a:xfrm>
        </p:grpSpPr>
        <p:grpSp>
          <p:nvGrpSpPr>
            <p:cNvPr id="325" name="Group 156"/>
            <p:cNvGrpSpPr/>
            <p:nvPr/>
          </p:nvGrpSpPr>
          <p:grpSpPr>
            <a:xfrm>
              <a:off x="1043608" y="4437112"/>
              <a:ext cx="504056" cy="168674"/>
              <a:chOff x="971600" y="4293096"/>
              <a:chExt cx="504056" cy="168674"/>
            </a:xfrm>
          </p:grpSpPr>
          <p:grpSp>
            <p:nvGrpSpPr>
              <p:cNvPr id="331" name="Group 162"/>
              <p:cNvGrpSpPr/>
              <p:nvPr/>
            </p:nvGrpSpPr>
            <p:grpSpPr>
              <a:xfrm>
                <a:off x="971600" y="4293096"/>
                <a:ext cx="419718" cy="168674"/>
                <a:chOff x="971600" y="4293096"/>
                <a:chExt cx="419718" cy="168674"/>
              </a:xfrm>
            </p:grpSpPr>
            <p:sp>
              <p:nvSpPr>
                <p:cNvPr id="334" name="Oval 165"/>
                <p:cNvSpPr/>
                <p:nvPr/>
              </p:nvSpPr>
              <p:spPr bwMode="auto">
                <a:xfrm>
                  <a:off x="971600" y="4293096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335" name="Oval 166"/>
                <p:cNvSpPr/>
                <p:nvPr/>
              </p:nvSpPr>
              <p:spPr bwMode="auto">
                <a:xfrm>
                  <a:off x="1319310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336" name="Oval 167"/>
                <p:cNvSpPr/>
                <p:nvPr/>
              </p:nvSpPr>
              <p:spPr bwMode="auto">
                <a:xfrm>
                  <a:off x="1078626" y="4389762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337" name="Oval 168"/>
                <p:cNvSpPr/>
                <p:nvPr/>
              </p:nvSpPr>
              <p:spPr bwMode="auto">
                <a:xfrm>
                  <a:off x="1187624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sp>
            <p:nvSpPr>
              <p:cNvPr id="332" name="Oval 163"/>
              <p:cNvSpPr/>
              <p:nvPr/>
            </p:nvSpPr>
            <p:spPr bwMode="auto">
              <a:xfrm>
                <a:off x="1115616" y="4305425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  <p:sp>
            <p:nvSpPr>
              <p:cNvPr id="333" name="Oval 164"/>
              <p:cNvSpPr/>
              <p:nvPr/>
            </p:nvSpPr>
            <p:spPr bwMode="auto">
              <a:xfrm>
                <a:off x="1403648" y="429309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</p:grpSp>
        <p:grpSp>
          <p:nvGrpSpPr>
            <p:cNvPr id="326" name="Group 157"/>
            <p:cNvGrpSpPr/>
            <p:nvPr/>
          </p:nvGrpSpPr>
          <p:grpSpPr>
            <a:xfrm>
              <a:off x="1043608" y="4437112"/>
              <a:ext cx="288032" cy="144016"/>
              <a:chOff x="1187624" y="4293096"/>
              <a:chExt cx="288032" cy="144016"/>
            </a:xfrm>
          </p:grpSpPr>
          <p:grpSp>
            <p:nvGrpSpPr>
              <p:cNvPr id="327" name="Group 158"/>
              <p:cNvGrpSpPr/>
              <p:nvPr/>
            </p:nvGrpSpPr>
            <p:grpSpPr>
              <a:xfrm>
                <a:off x="1187624" y="4365104"/>
                <a:ext cx="203694" cy="72008"/>
                <a:chOff x="1187624" y="4365104"/>
                <a:chExt cx="203694" cy="72008"/>
              </a:xfrm>
            </p:grpSpPr>
            <p:sp>
              <p:nvSpPr>
                <p:cNvPr id="329" name="Oval 160"/>
                <p:cNvSpPr/>
                <p:nvPr/>
              </p:nvSpPr>
              <p:spPr bwMode="auto">
                <a:xfrm>
                  <a:off x="1319310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  <p:sp>
              <p:nvSpPr>
                <p:cNvPr id="330" name="Oval 161"/>
                <p:cNvSpPr/>
                <p:nvPr/>
              </p:nvSpPr>
              <p:spPr bwMode="auto">
                <a:xfrm>
                  <a:off x="1187624" y="4365104"/>
                  <a:ext cx="72008" cy="72008"/>
                </a:xfrm>
                <a:prstGeom prst="ellipse">
                  <a:avLst/>
                </a:prstGeom>
                <a:solidFill>
                  <a:srgbClr val="FF66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>
                    <a:latin typeface="Frutiger 55 Roman" pitchFamily="32" charset="0"/>
                  </a:endParaRPr>
                </a:p>
              </p:txBody>
            </p:sp>
          </p:grpSp>
          <p:sp>
            <p:nvSpPr>
              <p:cNvPr id="328" name="Oval 159"/>
              <p:cNvSpPr/>
              <p:nvPr/>
            </p:nvSpPr>
            <p:spPr bwMode="auto">
              <a:xfrm>
                <a:off x="1403648" y="4293096"/>
                <a:ext cx="72008" cy="72008"/>
              </a:xfrm>
              <a:prstGeom prst="ellipse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latin typeface="Frutiger 55 Roman" pitchFamily="32" charset="0"/>
                </a:endParaRPr>
              </a:p>
            </p:txBody>
          </p:sp>
        </p:grpSp>
      </p:grpSp>
      <p:cxnSp>
        <p:nvCxnSpPr>
          <p:cNvPr id="321" name="Elbow Connector 169"/>
          <p:cNvCxnSpPr/>
          <p:nvPr/>
        </p:nvCxnSpPr>
        <p:spPr bwMode="auto">
          <a:xfrm rot="10800000">
            <a:off x="2601140" y="4498533"/>
            <a:ext cx="489609" cy="807143"/>
          </a:xfrm>
          <a:prstGeom prst="bentConnector3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22" name="Straight Arrow Connector 170"/>
          <p:cNvCxnSpPr>
            <a:stCxn id="443" idx="2"/>
          </p:cNvCxnSpPr>
          <p:nvPr/>
        </p:nvCxnSpPr>
        <p:spPr bwMode="auto">
          <a:xfrm>
            <a:off x="3824524" y="4619271"/>
            <a:ext cx="0" cy="2971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3" name="Rectangle 180"/>
          <p:cNvSpPr/>
          <p:nvPr/>
        </p:nvSpPr>
        <p:spPr bwMode="auto">
          <a:xfrm>
            <a:off x="820501" y="5295668"/>
            <a:ext cx="1780638" cy="362255"/>
          </a:xfrm>
          <a:prstGeom prst="rect">
            <a:avLst/>
          </a:prstGeom>
          <a:solidFill>
            <a:srgbClr val="F18B2D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Merge all </a:t>
            </a:r>
            <a:r>
              <a:rPr lang="en-US" sz="1050" dirty="0" err="1" smtClean="0">
                <a:solidFill>
                  <a:srgbClr val="FFFFFF"/>
                </a:solidFill>
              </a:rPr>
              <a:t>subnetworks</a:t>
            </a:r>
            <a:r>
              <a:rPr lang="en-US" sz="1050" dirty="0" smtClean="0">
                <a:solidFill>
                  <a:srgbClr val="FFFFFF"/>
                </a:solidFill>
              </a:rPr>
              <a:t> </a:t>
            </a:r>
          </a:p>
          <a:p>
            <a:pPr algn="ctr"/>
            <a:r>
              <a:rPr lang="en-US" sz="1050" dirty="0" smtClean="0">
                <a:solidFill>
                  <a:srgbClr val="FFFFFF"/>
                </a:solidFill>
              </a:rPr>
              <a:t>(i=0) + (i=2) + …. + (i=n)</a:t>
            </a:r>
            <a:endParaRPr lang="en-US" sz="1050" dirty="0">
              <a:solidFill>
                <a:srgbClr val="FFFFFF"/>
              </a:solidFill>
            </a:endParaRPr>
          </a:p>
        </p:txBody>
      </p:sp>
      <p:cxnSp>
        <p:nvCxnSpPr>
          <p:cNvPr id="324" name="Straight Arrow Connector 181"/>
          <p:cNvCxnSpPr/>
          <p:nvPr/>
        </p:nvCxnSpPr>
        <p:spPr bwMode="auto">
          <a:xfrm flipH="1">
            <a:off x="1710820" y="4861186"/>
            <a:ext cx="1" cy="43448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0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3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30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500" fill="hold"/>
                                        <p:tgtEl>
                                          <p:spTgt spid="3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30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3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31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3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31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30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31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0" animBg="1"/>
      <p:bldP spid="307" grpId="1" animBg="1"/>
      <p:bldP spid="313" grpId="0" animBg="1"/>
      <p:bldP spid="313" grpId="1" animBg="1"/>
      <p:bldP spid="314" grpId="0" animBg="1"/>
      <p:bldP spid="314" grpId="1" animBg="1"/>
      <p:bldP spid="3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Functional Analysis of Co-expression Networks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1691680" y="5949280"/>
            <a:ext cx="5760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</a:rPr>
              <a:t>Table 3: Landscape of significant pathways (p&lt;0.05) determined across datasets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3253" y="832390"/>
            <a:ext cx="7377494" cy="5193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Functional Analysis of Co-expression Networks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2087724" y="5733256"/>
            <a:ext cx="4968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</a:rPr>
              <a:t>Figure 6: Landscape of p-value for the final list of significant pathways</a:t>
            </a:r>
          </a:p>
        </p:txBody>
      </p:sp>
      <p:graphicFrame>
        <p:nvGraphicFramePr>
          <p:cNvPr id="5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39127125"/>
              </p:ext>
            </p:extLst>
          </p:nvPr>
        </p:nvGraphicFramePr>
        <p:xfrm>
          <a:off x="233773" y="1124744"/>
          <a:ext cx="8676455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2151" y="188913"/>
            <a:ext cx="7697788" cy="587375"/>
          </a:xfrm>
        </p:spPr>
        <p:txBody>
          <a:bodyPr/>
          <a:lstStyle/>
          <a:p>
            <a:pPr algn="ctr"/>
            <a:r>
              <a:rPr lang="en-US" dirty="0" smtClean="0"/>
              <a:t>Genetic Variant Analysis</a:t>
            </a:r>
            <a:endParaRPr lang="en-US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2699792" y="1916832"/>
            <a:ext cx="5760640" cy="2016224"/>
          </a:xfrm>
        </p:spPr>
        <p:txBody>
          <a:bodyPr/>
          <a:lstStyle/>
          <a:p>
            <a:r>
              <a:rPr lang="en-US" sz="1600" dirty="0" smtClean="0"/>
              <a:t>Prioritization of candidate genes</a:t>
            </a:r>
          </a:p>
          <a:p>
            <a:pPr lvl="1"/>
            <a:r>
              <a:rPr lang="en-US" sz="1400" dirty="0" smtClean="0"/>
              <a:t>extracted AD evidences for Single-nucleotide polymorphisms (SNPs) from GWAS catalog, GWAS Central and </a:t>
            </a:r>
            <a:r>
              <a:rPr lang="en-US" sz="1400" dirty="0" err="1" smtClean="0"/>
              <a:t>gwasDB</a:t>
            </a:r>
            <a:endParaRPr lang="en-US" sz="1400" dirty="0" smtClean="0"/>
          </a:p>
          <a:p>
            <a:pPr lvl="1"/>
            <a:r>
              <a:rPr lang="de-DE" sz="1400" dirty="0" err="1" smtClean="0"/>
              <a:t>linkage</a:t>
            </a:r>
            <a:r>
              <a:rPr lang="de-DE" sz="1400" dirty="0" smtClean="0"/>
              <a:t> </a:t>
            </a:r>
            <a:r>
              <a:rPr lang="de-DE" sz="1400" dirty="0" err="1" smtClean="0"/>
              <a:t>disequilibrium</a:t>
            </a:r>
            <a:r>
              <a:rPr lang="de-DE" sz="1400" dirty="0" smtClean="0"/>
              <a:t> </a:t>
            </a:r>
            <a:r>
              <a:rPr lang="de-DE" sz="1400" dirty="0" err="1" smtClean="0"/>
              <a:t>analysis</a:t>
            </a:r>
            <a:endParaRPr lang="de-DE" sz="1400" dirty="0" smtClean="0"/>
          </a:p>
          <a:p>
            <a:pPr lvl="1"/>
            <a:r>
              <a:rPr lang="de-DE" sz="1400" dirty="0" err="1" smtClean="0"/>
              <a:t>filtered</a:t>
            </a:r>
            <a:r>
              <a:rPr lang="de-DE" sz="1400" dirty="0" smtClean="0"/>
              <a:t> </a:t>
            </a:r>
            <a:r>
              <a:rPr lang="de-DE" sz="1400" dirty="0" err="1" smtClean="0"/>
              <a:t>based</a:t>
            </a:r>
            <a:r>
              <a:rPr lang="de-DE" sz="1400" dirty="0" smtClean="0"/>
              <a:t> on </a:t>
            </a:r>
            <a:r>
              <a:rPr lang="en-US" sz="1400" dirty="0" smtClean="0"/>
              <a:t>the ENSEMBL SNP's functional consequences</a:t>
            </a:r>
          </a:p>
          <a:p>
            <a:pPr lvl="1"/>
            <a:r>
              <a:rPr lang="en-US" sz="1400" dirty="0" smtClean="0"/>
              <a:t>ranked using a cumulative score</a:t>
            </a:r>
          </a:p>
          <a:p>
            <a:endParaRPr lang="de-DE" sz="1400" dirty="0" smtClean="0"/>
          </a:p>
        </p:txBody>
      </p:sp>
      <p:grpSp>
        <p:nvGrpSpPr>
          <p:cNvPr id="18" name="Gruppieren 17"/>
          <p:cNvGrpSpPr/>
          <p:nvPr/>
        </p:nvGrpSpPr>
        <p:grpSpPr>
          <a:xfrm>
            <a:off x="692151" y="1945596"/>
            <a:ext cx="1793135" cy="2966809"/>
            <a:chOff x="7115534" y="945037"/>
            <a:chExt cx="1793135" cy="2966809"/>
          </a:xfrm>
        </p:grpSpPr>
        <p:sp>
          <p:nvSpPr>
            <p:cNvPr id="5" name="Rectangle 3"/>
            <p:cNvSpPr/>
            <p:nvPr/>
          </p:nvSpPr>
          <p:spPr bwMode="auto">
            <a:xfrm>
              <a:off x="7115534" y="1303355"/>
              <a:ext cx="1793135" cy="2608491"/>
            </a:xfrm>
            <a:prstGeom prst="rect">
              <a:avLst/>
            </a:prstGeom>
            <a:solidFill>
              <a:srgbClr val="F18B2D">
                <a:alpha val="20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 dirty="0">
                <a:latin typeface="Frutiger 55 Roman" pitchFamily="32" charset="0"/>
              </a:endParaRPr>
            </a:p>
          </p:txBody>
        </p:sp>
        <p:sp>
          <p:nvSpPr>
            <p:cNvPr id="8" name="Terminator 30"/>
            <p:cNvSpPr/>
            <p:nvPr/>
          </p:nvSpPr>
          <p:spPr bwMode="auto">
            <a:xfrm>
              <a:off x="7236296" y="3162770"/>
              <a:ext cx="1550908" cy="406597"/>
            </a:xfrm>
            <a:prstGeom prst="flowChartTerminator">
              <a:avLst/>
            </a:prstGeom>
            <a:solidFill>
              <a:srgbClr val="F18B2D"/>
            </a:solidFill>
            <a:ln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rgbClr val="FFFFFF"/>
                  </a:solidFill>
                </a:rPr>
                <a:t>Manual Mechanistic </a:t>
              </a:r>
              <a:r>
                <a:rPr lang="en-US" sz="1050" dirty="0">
                  <a:solidFill>
                    <a:srgbClr val="FFFFFF"/>
                  </a:solidFill>
                </a:rPr>
                <a:t>Interpretation</a:t>
              </a:r>
            </a:p>
          </p:txBody>
        </p:sp>
        <p:grpSp>
          <p:nvGrpSpPr>
            <p:cNvPr id="9" name="Group 171"/>
            <p:cNvGrpSpPr/>
            <p:nvPr/>
          </p:nvGrpSpPr>
          <p:grpSpPr>
            <a:xfrm>
              <a:off x="7304586" y="1658990"/>
              <a:ext cx="1516617" cy="839452"/>
              <a:chOff x="4127417" y="5893819"/>
              <a:chExt cx="1442200" cy="1190008"/>
            </a:xfrm>
          </p:grpSpPr>
          <p:sp>
            <p:nvSpPr>
              <p:cNvPr id="10" name="Textfeld 25"/>
              <p:cNvSpPr txBox="1"/>
              <p:nvPr/>
            </p:nvSpPr>
            <p:spPr>
              <a:xfrm>
                <a:off x="4127417" y="6069981"/>
                <a:ext cx="1442199" cy="1013846"/>
              </a:xfrm>
              <a:prstGeom prst="rect">
                <a:avLst/>
              </a:prstGeom>
              <a:solidFill>
                <a:schemeClr val="accent2">
                  <a:lumMod val="75000"/>
                  <a:alpha val="32000"/>
                </a:schemeClr>
              </a:solidFill>
              <a:ln>
                <a:solidFill>
                  <a:srgbClr val="FFFFFF"/>
                </a:solidFill>
              </a:ln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>
                <a:defPPr>
                  <a:defRPr lang="en-US"/>
                </a:defPPr>
                <a:lvl1pPr>
                  <a:defRPr sz="750">
                    <a:solidFill>
                      <a:sysClr val="windowText" lastClr="000000"/>
                    </a:solidFill>
                  </a:defRPr>
                </a:lvl1pPr>
              </a:lstStyle>
              <a:p>
                <a:endParaRPr lang="de-DE" sz="800" dirty="0"/>
              </a:p>
            </p:txBody>
          </p:sp>
          <p:sp>
            <p:nvSpPr>
              <p:cNvPr id="11" name="Rechteck 24"/>
              <p:cNvSpPr/>
              <p:nvPr/>
            </p:nvSpPr>
            <p:spPr>
              <a:xfrm>
                <a:off x="4127417" y="5893819"/>
                <a:ext cx="1442200" cy="394890"/>
              </a:xfrm>
              <a:prstGeom prst="rect">
                <a:avLst/>
              </a:prstGeom>
              <a:solidFill>
                <a:srgbClr val="F18B2D"/>
              </a:solidFill>
              <a:ln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50" dirty="0" smtClean="0">
                    <a:solidFill>
                      <a:srgbClr val="FFFFFF"/>
                    </a:solidFill>
                  </a:rPr>
                  <a:t>GWAS Studies</a:t>
                </a:r>
                <a:endParaRPr lang="de-DE" sz="1050" dirty="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12" name="Straight Arrow Connector 174"/>
            <p:cNvCxnSpPr/>
            <p:nvPr/>
          </p:nvCxnSpPr>
          <p:spPr bwMode="auto">
            <a:xfrm flipH="1">
              <a:off x="8052203" y="2498442"/>
              <a:ext cx="10691" cy="6643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13" name="Picture 17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5046" y="2006390"/>
              <a:ext cx="395058" cy="161395"/>
            </a:xfrm>
            <a:prstGeom prst="rect">
              <a:avLst/>
            </a:prstGeom>
          </p:spPr>
        </p:pic>
        <p:pic>
          <p:nvPicPr>
            <p:cNvPr id="14" name="Picture 17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84554" y="2265507"/>
              <a:ext cx="396042" cy="183140"/>
            </a:xfrm>
            <a:prstGeom prst="rect">
              <a:avLst/>
            </a:prstGeom>
          </p:spPr>
        </p:pic>
        <p:pic>
          <p:nvPicPr>
            <p:cNvPr id="15" name="Picture 177"/>
            <p:cNvPicPr>
              <a:picLocks noChangeAspect="1"/>
            </p:cNvPicPr>
            <p:nvPr/>
          </p:nvPicPr>
          <p:blipFill rotWithShape="1">
            <a:blip r:embed="rId5" cstate="print"/>
            <a:srcRect t="10961" b="59360"/>
            <a:stretch/>
          </p:blipFill>
          <p:spPr>
            <a:xfrm>
              <a:off x="8049128" y="2019775"/>
              <a:ext cx="663222" cy="134624"/>
            </a:xfrm>
            <a:prstGeom prst="rect">
              <a:avLst/>
            </a:prstGeom>
          </p:spPr>
        </p:pic>
        <p:pic>
          <p:nvPicPr>
            <p:cNvPr id="16" name="Picture 17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61935" y="2287828"/>
              <a:ext cx="627165" cy="129034"/>
            </a:xfrm>
            <a:prstGeom prst="rect">
              <a:avLst/>
            </a:prstGeom>
          </p:spPr>
        </p:pic>
        <p:sp>
          <p:nvSpPr>
            <p:cNvPr id="17" name="Rectangle 182"/>
            <p:cNvSpPr/>
            <p:nvPr/>
          </p:nvSpPr>
          <p:spPr bwMode="auto">
            <a:xfrm>
              <a:off x="7115534" y="945037"/>
              <a:ext cx="1793135" cy="350505"/>
            </a:xfrm>
            <a:prstGeom prst="rect">
              <a:avLst/>
            </a:prstGeom>
            <a:solidFill>
              <a:srgbClr val="F18B2D">
                <a:alpha val="20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00" b="1" dirty="0" smtClean="0">
                  <a:latin typeface="Frutiger 55 Roman" pitchFamily="32" charset="0"/>
                </a:rPr>
                <a:t>Genetic Variant Analysis</a:t>
              </a:r>
              <a:endParaRPr lang="en-US" sz="1100" b="1" dirty="0">
                <a:latin typeface="Frutiger 55 Roman" pitchFamily="3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2151" y="188913"/>
            <a:ext cx="7697788" cy="587375"/>
          </a:xfrm>
        </p:spPr>
        <p:txBody>
          <a:bodyPr/>
          <a:lstStyle/>
          <a:p>
            <a:pPr algn="ctr"/>
            <a:r>
              <a:rPr lang="en-US" dirty="0" smtClean="0"/>
              <a:t>Genetic Variant Analysis</a:t>
            </a:r>
            <a:endParaRPr lang="de-D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0064" y="893216"/>
            <a:ext cx="3543872" cy="52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6300192" y="5518973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</a:rPr>
              <a:t>Table 4: List of genes prioritized by genetic variant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953" y="968693"/>
            <a:ext cx="5332095" cy="4920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692151" y="188913"/>
            <a:ext cx="7697788" cy="587375"/>
          </a:xfrm>
        </p:spPr>
        <p:txBody>
          <a:bodyPr/>
          <a:lstStyle/>
          <a:p>
            <a:pPr algn="ctr"/>
            <a:r>
              <a:rPr lang="en-US" dirty="0" smtClean="0"/>
              <a:t>Newly prioritized candidate genes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1727684" y="5877272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</a:rPr>
              <a:t>Figure 7: Subnetworks of shortlisted pathways extracted from consensus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Well known prioritized candidate genes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2151" y="982800"/>
            <a:ext cx="7672388" cy="5019675"/>
          </a:xfrm>
        </p:spPr>
        <p:txBody>
          <a:bodyPr/>
          <a:lstStyle/>
          <a:p>
            <a:pPr lvl="1"/>
            <a:r>
              <a:rPr lang="en-US" dirty="0" smtClean="0"/>
              <a:t>IL1B</a:t>
            </a:r>
          </a:p>
          <a:p>
            <a:pPr lvl="2"/>
            <a:r>
              <a:rPr lang="en-US" dirty="0" smtClean="0"/>
              <a:t>expression significantly increases with increase of AD-related </a:t>
            </a:r>
            <a:r>
              <a:rPr lang="en-US" dirty="0" err="1" smtClean="0"/>
              <a:t>neurofibrillary</a:t>
            </a:r>
            <a:r>
              <a:rPr lang="en-US" dirty="0" smtClean="0"/>
              <a:t> pathology</a:t>
            </a:r>
          </a:p>
          <a:p>
            <a:pPr lvl="1"/>
            <a:r>
              <a:rPr lang="en-US" dirty="0" smtClean="0"/>
              <a:t>NTRK2</a:t>
            </a:r>
          </a:p>
          <a:p>
            <a:pPr lvl="2">
              <a:lnSpc>
                <a:spcPct val="100000"/>
              </a:lnSpc>
            </a:pPr>
            <a:r>
              <a:rPr lang="en-US" dirty="0" smtClean="0"/>
              <a:t>AD patients have been accounted with reduced levels of BDNF (mediates neuronal survival and plasticity through NTRK2), crucial for learning and memory</a:t>
            </a:r>
          </a:p>
          <a:p>
            <a:pPr lvl="1"/>
            <a:r>
              <a:rPr lang="en-US" dirty="0" smtClean="0"/>
              <a:t>GRIN2A</a:t>
            </a:r>
          </a:p>
          <a:p>
            <a:pPr lvl="2">
              <a:lnSpc>
                <a:spcPct val="100000"/>
              </a:lnSpc>
            </a:pPr>
            <a:r>
              <a:rPr lang="en-US" dirty="0" smtClean="0"/>
              <a:t>Reduced expression increase vulnerability of neurons to excitotoxicity, reduced plasticity</a:t>
            </a:r>
          </a:p>
          <a:p>
            <a:pPr lvl="1"/>
            <a:r>
              <a:rPr lang="en-US" dirty="0" smtClean="0"/>
              <a:t>FYN</a:t>
            </a:r>
          </a:p>
          <a:p>
            <a:pPr lvl="2">
              <a:lnSpc>
                <a:spcPct val="100000"/>
              </a:lnSpc>
            </a:pPr>
            <a:r>
              <a:rPr lang="en-US" dirty="0" smtClean="0"/>
              <a:t>has enhanced cascade effect on NMDA and regulates activity of </a:t>
            </a:r>
            <a:r>
              <a:rPr lang="en-US" dirty="0" err="1" smtClean="0"/>
              <a:t>hyperphosphorylated</a:t>
            </a:r>
            <a:r>
              <a:rPr lang="en-US" dirty="0" smtClean="0"/>
              <a:t> tau, mediates synaptic deficits induced in amyloid </a:t>
            </a:r>
            <a:r>
              <a:rPr lang="en-US" dirty="0" smtClean="0"/>
              <a:t>beta</a:t>
            </a:r>
            <a:endParaRPr lang="en-US" dirty="0" smtClean="0"/>
          </a:p>
          <a:p>
            <a:pPr lvl="1"/>
            <a:r>
              <a:rPr lang="en-US" dirty="0" smtClean="0"/>
              <a:t>DPYSL2</a:t>
            </a:r>
          </a:p>
          <a:p>
            <a:pPr lvl="2">
              <a:lnSpc>
                <a:spcPct val="100000"/>
              </a:lnSpc>
            </a:pPr>
            <a:r>
              <a:rPr lang="en-US" dirty="0" smtClean="0"/>
              <a:t>Mediates synaptic signaling through regulation of calcium channels, </a:t>
            </a:r>
            <a:r>
              <a:rPr lang="en-US" dirty="0" err="1" smtClean="0"/>
              <a:t>hyperphosphorylation</a:t>
            </a:r>
            <a:r>
              <a:rPr lang="en-US" dirty="0" smtClean="0"/>
              <a:t> is causally related to amyloid beta neurotoxicity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Synaptic transmission is critical for regulating amyloid beta production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Newly prioritized candidate genes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STX2</a:t>
            </a:r>
          </a:p>
          <a:p>
            <a:pPr lvl="2">
              <a:lnSpc>
                <a:spcPct val="100000"/>
              </a:lnSpc>
            </a:pPr>
            <a:r>
              <a:rPr lang="en-US" dirty="0" smtClean="0"/>
              <a:t>Binds to SNARE which mediates neurotransmitter release, reduced formation of SNARE complex assembly was observed in post-mortem brains of AD patients</a:t>
            </a:r>
            <a:endParaRPr lang="en-US" dirty="0" smtClean="0"/>
          </a:p>
          <a:p>
            <a:pPr lvl="1"/>
            <a:r>
              <a:rPr lang="en-US" dirty="0" smtClean="0"/>
              <a:t>HLA-F and HLA-C</a:t>
            </a:r>
          </a:p>
          <a:p>
            <a:pPr lvl="2">
              <a:lnSpc>
                <a:spcPct val="100000"/>
              </a:lnSpc>
            </a:pPr>
            <a:r>
              <a:rPr lang="en-US" dirty="0" smtClean="0"/>
              <a:t>Involved in amyloid beta trafficking, pro-inflammatory response due to extracellular amyloid beta deposits are involved in worsening the cognitive decline in AD patients</a:t>
            </a:r>
          </a:p>
          <a:p>
            <a:pPr lvl="1"/>
            <a:r>
              <a:rPr lang="en-US" dirty="0" smtClean="0"/>
              <a:t>RAB11FIP4</a:t>
            </a:r>
            <a:endParaRPr lang="en-US" dirty="0" smtClean="0"/>
          </a:p>
          <a:p>
            <a:pPr lvl="2">
              <a:lnSpc>
                <a:spcPct val="100000"/>
              </a:lnSpc>
            </a:pPr>
            <a:r>
              <a:rPr lang="en-US" dirty="0" smtClean="0"/>
              <a:t>Modulator of </a:t>
            </a:r>
            <a:r>
              <a:rPr lang="en-US" dirty="0" smtClean="0"/>
              <a:t>neurotransmission, dysregulation could inhibit </a:t>
            </a:r>
            <a:r>
              <a:rPr lang="en-US" dirty="0" smtClean="0"/>
              <a:t>vesicle tethering with SNARE </a:t>
            </a:r>
            <a:r>
              <a:rPr lang="en-US" dirty="0" smtClean="0"/>
              <a:t>proteins</a:t>
            </a:r>
            <a:endParaRPr lang="en-US" dirty="0" smtClean="0"/>
          </a:p>
          <a:p>
            <a:pPr lvl="1"/>
            <a:r>
              <a:rPr lang="en-US" dirty="0" smtClean="0"/>
              <a:t>ARAP3</a:t>
            </a:r>
          </a:p>
          <a:p>
            <a:pPr lvl="2">
              <a:lnSpc>
                <a:spcPct val="100000"/>
              </a:lnSpc>
            </a:pPr>
            <a:r>
              <a:rPr lang="en-US" dirty="0" smtClean="0"/>
              <a:t>Regulates </a:t>
            </a:r>
            <a:r>
              <a:rPr lang="en-US" dirty="0" err="1" smtClean="0"/>
              <a:t>actin</a:t>
            </a:r>
            <a:r>
              <a:rPr lang="en-US" dirty="0" smtClean="0"/>
              <a:t> cytoskeleton </a:t>
            </a:r>
            <a:r>
              <a:rPr lang="en-US" dirty="0" smtClean="0"/>
              <a:t>stability, which plays a key role in synaptic activity</a:t>
            </a:r>
            <a:endParaRPr lang="en-US" dirty="0" smtClean="0"/>
          </a:p>
          <a:p>
            <a:pPr lvl="1"/>
            <a:r>
              <a:rPr lang="en-US" dirty="0" smtClean="0"/>
              <a:t>AP2A2</a:t>
            </a:r>
          </a:p>
          <a:p>
            <a:pPr lvl="2">
              <a:lnSpc>
                <a:spcPct val="100000"/>
              </a:lnSpc>
            </a:pPr>
            <a:r>
              <a:rPr lang="en-US" dirty="0" smtClean="0"/>
              <a:t>Internalizes APP and BACE1 proteins</a:t>
            </a:r>
          </a:p>
          <a:p>
            <a:pPr lvl="1"/>
            <a:r>
              <a:rPr lang="en-US" dirty="0" smtClean="0"/>
              <a:t>ATP2B4, ATP2A3 and ITPR2</a:t>
            </a:r>
          </a:p>
          <a:p>
            <a:pPr lvl="2">
              <a:lnSpc>
                <a:spcPct val="100000"/>
              </a:lnSpc>
            </a:pPr>
            <a:r>
              <a:rPr lang="en-US" dirty="0" smtClean="0"/>
              <a:t>Maintains calcium homeostasis in neuron, PMCAs is the only calcium pump in the brain and is inhibited by the presence of amyloid beta peptides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First computable method to find common functional patterns across different datasets</a:t>
            </a:r>
          </a:p>
          <a:p>
            <a:r>
              <a:rPr lang="en-US" sz="1600" dirty="0" smtClean="0"/>
              <a:t>Adaptive version of BC3Net is now capable of expanding knowledge space and functional context</a:t>
            </a:r>
            <a:endParaRPr lang="en-US" sz="1600" dirty="0" smtClean="0"/>
          </a:p>
          <a:p>
            <a:r>
              <a:rPr lang="en-US" sz="1600" dirty="0" smtClean="0"/>
              <a:t>First time using prior knowledge to get a </a:t>
            </a:r>
            <a:r>
              <a:rPr lang="en-US" sz="1600" i="1" dirty="0" smtClean="0"/>
              <a:t>seed list</a:t>
            </a:r>
            <a:r>
              <a:rPr lang="en-US" sz="1600" dirty="0" smtClean="0"/>
              <a:t> and to filter genes</a:t>
            </a:r>
          </a:p>
          <a:p>
            <a:r>
              <a:rPr lang="en-US" sz="1600" dirty="0" smtClean="0"/>
              <a:t>Overcome biasness of </a:t>
            </a:r>
            <a:r>
              <a:rPr lang="en-US" sz="1600" dirty="0" smtClean="0"/>
              <a:t>traditional approaches like DE genes etc.</a:t>
            </a:r>
            <a:endParaRPr lang="en-US" sz="1600" dirty="0" smtClean="0"/>
          </a:p>
          <a:p>
            <a:r>
              <a:rPr lang="en-US" sz="1600" dirty="0" smtClean="0"/>
              <a:t>Applicable to other diseases</a:t>
            </a:r>
          </a:p>
          <a:p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600" dirty="0" smtClean="0"/>
              <a:t>I want to acknowledge</a:t>
            </a:r>
          </a:p>
          <a:p>
            <a:endParaRPr lang="en-US" sz="1600" dirty="0" smtClean="0"/>
          </a:p>
          <a:p>
            <a:r>
              <a:rPr lang="en-US" sz="1600" dirty="0" smtClean="0"/>
              <a:t>Ricardo de Matos </a:t>
            </a:r>
            <a:r>
              <a:rPr lang="en-US" sz="1600" dirty="0" err="1" smtClean="0"/>
              <a:t>Simoes</a:t>
            </a:r>
            <a:r>
              <a:rPr lang="en-US" sz="1600" dirty="0" smtClean="0"/>
              <a:t> (</a:t>
            </a:r>
            <a:r>
              <a:rPr lang="de-DE" sz="1600" dirty="0" smtClean="0"/>
              <a:t>Dana-</a:t>
            </a:r>
            <a:r>
              <a:rPr lang="de-DE" sz="1600" dirty="0" err="1" smtClean="0"/>
              <a:t>Farber</a:t>
            </a:r>
            <a:r>
              <a:rPr lang="de-DE" sz="1600" dirty="0" smtClean="0"/>
              <a:t> </a:t>
            </a:r>
            <a:r>
              <a:rPr lang="de-DE" sz="1600" dirty="0" err="1" smtClean="0"/>
              <a:t>Cancer</a:t>
            </a:r>
            <a:r>
              <a:rPr lang="de-DE" sz="1600" dirty="0" smtClean="0"/>
              <a:t> Institute) </a:t>
            </a:r>
            <a:r>
              <a:rPr lang="en-US" sz="1600" dirty="0" smtClean="0"/>
              <a:t>for helping us with BC3Net algorithm</a:t>
            </a:r>
          </a:p>
          <a:p>
            <a:r>
              <a:rPr lang="en-US" sz="1600" dirty="0" err="1" smtClean="0"/>
              <a:t>Mufassra</a:t>
            </a:r>
            <a:r>
              <a:rPr lang="en-US" sz="1600" dirty="0" smtClean="0"/>
              <a:t> </a:t>
            </a:r>
            <a:r>
              <a:rPr lang="en-US" sz="1600" dirty="0" err="1" smtClean="0"/>
              <a:t>Naz</a:t>
            </a:r>
            <a:r>
              <a:rPr lang="en-US" sz="1600" dirty="0" smtClean="0"/>
              <a:t> (</a:t>
            </a:r>
            <a:r>
              <a:rPr lang="en-US" sz="1600" dirty="0" err="1" smtClean="0"/>
              <a:t>Fraunhofer</a:t>
            </a:r>
            <a:r>
              <a:rPr lang="en-US" sz="1600" dirty="0" smtClean="0"/>
              <a:t> SCAI) for performing the genetic variant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35806" y="2925118"/>
            <a:ext cx="7672388" cy="1007765"/>
          </a:xfrm>
        </p:spPr>
        <p:txBody>
          <a:bodyPr/>
          <a:lstStyle/>
          <a:p>
            <a:pPr algn="ctr">
              <a:buNone/>
            </a:pPr>
            <a:r>
              <a:rPr lang="en-US" sz="4000" dirty="0" smtClean="0"/>
              <a:t>Thank you for your attention!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7|47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7|47.1"/>
</p:tagLst>
</file>

<file path=ppt/theme/theme1.xml><?xml version="1.0" encoding="utf-8"?>
<a:theme xmlns:a="http://schemas.openxmlformats.org/drawingml/2006/main" name="SCAI-Folien-quer-el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SCAI-Folien-quer-el">
      <a:majorFont>
        <a:latin typeface="Frutiger 45 Light"/>
        <a:ea typeface=""/>
        <a:cs typeface=""/>
      </a:majorFont>
      <a:minorFont>
        <a:latin typeface="Frutiger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utiger 55 Roman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utiger 55 Roman" pitchFamily="32" charset="0"/>
          </a:defRPr>
        </a:defPPr>
      </a:lstStyle>
    </a:lnDef>
  </a:objectDefaults>
  <a:extraClrSchemeLst>
    <a:extraClrScheme>
      <a:clrScheme name="SCAI-Folien-quer-el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AI-Folien-quer-e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AI-Folien-quer-el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AI-Folien-quer-el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AI-Folien-quer-el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AI-Folien-quer-el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AI-Folien-quer-el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1749</Words>
  <Application>Microsoft Office PowerPoint</Application>
  <PresentationFormat>Bildschirmpräsentation (4:3)</PresentationFormat>
  <Paragraphs>320</Paragraphs>
  <Slides>21</Slides>
  <Notes>20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SCAI-Folien-quer-el</vt:lpstr>
      <vt:lpstr>Analytical strategy to unravel novel candidates from Alzheimer's disease gene regulatory networks using public transcriptomic studies</vt:lpstr>
      <vt:lpstr>Alzheimer’s Disease</vt:lpstr>
      <vt:lpstr>Alzheimer’s Disease</vt:lpstr>
      <vt:lpstr>Motivation</vt:lpstr>
      <vt:lpstr>Our Strategy</vt:lpstr>
      <vt:lpstr>Selection and Pre-processing of Alzheimer's Gene Expression Datasets</vt:lpstr>
      <vt:lpstr>Selection and Pre-processing of Alzheimer's Gene Expression Datasets</vt:lpstr>
      <vt:lpstr>Construction of Co-expression Networks</vt:lpstr>
      <vt:lpstr>Iterative Functional Enrichment of Co-Expression Networks Derived from Diseased Samples</vt:lpstr>
      <vt:lpstr>Iterative Functional Enrichment of Co-Expression Networks Derived from Diseased Samples</vt:lpstr>
      <vt:lpstr>Functional Enrichment Analysis</vt:lpstr>
      <vt:lpstr>Functional Analysis of Co-expression Networks</vt:lpstr>
      <vt:lpstr>Functional Analysis of Co-expression Networks</vt:lpstr>
      <vt:lpstr>Genetic Variant Analysis</vt:lpstr>
      <vt:lpstr>Genetic Variant Analysis</vt:lpstr>
      <vt:lpstr>Newly prioritized candidate genes</vt:lpstr>
      <vt:lpstr>Well known prioritized candidate genes</vt:lpstr>
      <vt:lpstr>Newly prioritized candidate genes</vt:lpstr>
      <vt:lpstr>Conclusion</vt:lpstr>
      <vt:lpstr>Acknowledgement</vt:lpstr>
      <vt:lpstr>Folie 21</vt:lpstr>
    </vt:vector>
  </TitlesOfParts>
  <Company>FhG SCAI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the generation of biophore models</dc:title>
  <dc:subject>extracting knowledge from HTS data</dc:subject>
  <dc:creator>Marc Zimmermann</dc:creator>
  <cp:lastModifiedBy>Tamara Raschka</cp:lastModifiedBy>
  <cp:revision>1436</cp:revision>
  <dcterms:created xsi:type="dcterms:W3CDTF">2009-04-26T07:27:44Z</dcterms:created>
  <dcterms:modified xsi:type="dcterms:W3CDTF">2016-09-05T08:50:09Z</dcterms:modified>
</cp:coreProperties>
</file>