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340" r:id="rId4"/>
    <p:sldId id="393" r:id="rId5"/>
    <p:sldId id="342" r:id="rId6"/>
    <p:sldId id="329" r:id="rId7"/>
    <p:sldId id="344" r:id="rId8"/>
    <p:sldId id="413" r:id="rId9"/>
    <p:sldId id="399" r:id="rId10"/>
    <p:sldId id="398" r:id="rId11"/>
    <p:sldId id="391" r:id="rId12"/>
    <p:sldId id="381" r:id="rId13"/>
    <p:sldId id="366" r:id="rId14"/>
    <p:sldId id="402" r:id="rId15"/>
    <p:sldId id="414" r:id="rId16"/>
    <p:sldId id="404" r:id="rId17"/>
    <p:sldId id="406" r:id="rId18"/>
    <p:sldId id="409" r:id="rId19"/>
    <p:sldId id="379" r:id="rId20"/>
    <p:sldId id="380" r:id="rId21"/>
  </p:sldIdLst>
  <p:sldSz cx="9144000" cy="6858000" type="screen4x3"/>
  <p:notesSz cx="7099300" cy="10234613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99"/>
    <a:srgbClr val="99FF66"/>
    <a:srgbClr val="66FF33"/>
    <a:srgbClr val="FF0000"/>
    <a:srgbClr val="0066FF"/>
    <a:srgbClr val="FFCC00"/>
    <a:srgbClr val="3399FF"/>
    <a:srgbClr val="CCCC00"/>
    <a:srgbClr val="FFFF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99" autoAdjust="0"/>
    <p:restoredTop sz="86404" autoAdjust="0"/>
  </p:normalViewPr>
  <p:slideViewPr>
    <p:cSldViewPr>
      <p:cViewPr varScale="1">
        <p:scale>
          <a:sx n="85" d="100"/>
          <a:sy n="85" d="100"/>
        </p:scale>
        <p:origin x="14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1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2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2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13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76977" cy="511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50" y="1"/>
            <a:ext cx="3076976" cy="511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66763"/>
            <a:ext cx="5121275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429" y="4861318"/>
            <a:ext cx="5680444" cy="460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45" tIns="47723" rIns="95445" bIns="477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0989"/>
            <a:ext cx="3076977" cy="51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50" y="9720989"/>
            <a:ext cx="3076976" cy="51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445" tIns="47723" rIns="95445" bIns="47723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80CC55FC-9092-43CE-AE79-396B19F039A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705993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CC55FC-9092-43CE-AE79-396B19F039A8}" type="slidenum">
              <a:rPr lang="en-US" altLang="ja-JP" smtClean="0"/>
              <a:pPr>
                <a:defRPr/>
              </a:pPr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37979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5299" indent="-235299" eaLnBrk="1" hangingPunct="1"/>
            <a:endParaRPr lang="ja-JP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30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CC55FC-9092-43CE-AE79-396B19F039A8}" type="slidenum">
              <a:rPr lang="en-US" altLang="ja-JP" smtClean="0"/>
              <a:pPr>
                <a:defRPr/>
              </a:pPr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6231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B8B4-B4BB-4D9F-9A52-8586242F7169}" type="slidenum">
              <a:rPr kumimoji="1" lang="ja-JP" altLang="en-US" smtClean="0"/>
              <a:pPr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2788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B8B4-B4BB-4D9F-9A52-8586242F7169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7313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ノート プレースホル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smtClean="0">
              <a:ea typeface="ＭＳ Ｐゴシック" pitchFamily="50" charset="-128"/>
            </a:endParaRPr>
          </a:p>
        </p:txBody>
      </p:sp>
      <p:sp>
        <p:nvSpPr>
          <p:cNvPr id="50180" name="スライド番号プレースホルダ 3"/>
          <p:cNvSpPr txBox="1">
            <a:spLocks noGrp="1"/>
          </p:cNvSpPr>
          <p:nvPr/>
        </p:nvSpPr>
        <p:spPr bwMode="auto">
          <a:xfrm>
            <a:off x="4022324" y="9720989"/>
            <a:ext cx="3075303" cy="51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445" tIns="47723" rIns="95445" bIns="47723" anchor="b"/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r" eaLnBrk="1" hangingPunct="1"/>
            <a:fld id="{30D39870-7A43-4201-85A6-5374E9405EA5}" type="slidenum">
              <a:rPr lang="ja-JP" altLang="en-US" sz="1300">
                <a:latin typeface="Calibri" pitchFamily="34" charset="0"/>
              </a:rPr>
              <a:pPr algn="r" eaLnBrk="1" hangingPunct="1"/>
              <a:t>9</a:t>
            </a:fld>
            <a:endParaRPr lang="en-US" altLang="ja-JP" sz="13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686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ノート プレースホルダ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 dirty="0" smtClean="0">
              <a:ea typeface="ＭＳ Ｐゴシック" pitchFamily="50" charset="-128"/>
            </a:endParaRPr>
          </a:p>
        </p:txBody>
      </p:sp>
      <p:sp>
        <p:nvSpPr>
          <p:cNvPr id="5222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75491" indent="-298266" eaLnBrk="0" hangingPunct="0"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93063" indent="-238613" eaLnBrk="0" hangingPunct="0"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70289" indent="-238613" eaLnBrk="0" hangingPunct="0"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147514" indent="-238613" eaLnBrk="0" hangingPunct="0"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624739" indent="-2386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3101965" indent="-2386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579190" indent="-2386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4056416" indent="-238613" eaLnBrk="0" fontAlgn="base" hangingPunct="0">
              <a:spcBef>
                <a:spcPct val="0"/>
              </a:spcBef>
              <a:spcAft>
                <a:spcPct val="0"/>
              </a:spcAft>
              <a:defRPr kumimoji="1" sz="21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fld id="{BF68BB1B-17D7-4EA6-91C7-378EE5EB629C}" type="slidenum">
              <a:rPr lang="ja-JP" altLang="en-US" sz="1300" smtClean="0">
                <a:latin typeface="Times New Roman" pitchFamily="18" charset="0"/>
                <a:ea typeface="ＭＳ 明朝" pitchFamily="17" charset="-128"/>
              </a:rPr>
              <a:pPr/>
              <a:t>15</a:t>
            </a:fld>
            <a:endParaRPr lang="en-US" altLang="ja-JP" sz="1300" dirty="0" smtClean="0">
              <a:latin typeface="Times New Roman" pitchFamily="18" charset="0"/>
              <a:ea typeface="ＭＳ 明朝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427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05168-2A01-413F-A958-E633381FFDE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50182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99C2A-8D12-4F06-94B3-D5F2BB4EB4B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86727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69CDE-75A5-47C9-8952-51AE4692B4B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05450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218C0-1079-4A59-BC63-8F590383320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766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A2C7C-2E70-47A5-9E39-EFE45F7E43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73204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F87AE-323E-4EEB-AC2F-799F875CE9B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2977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78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74ACBA-19BA-41FA-A70F-5E8C1066F3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68868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AAFA0-368B-4AD8-AB1A-8AC5FD0697E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97640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FDD69-CADC-414C-8E20-95F08CE0CB6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57797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63BD2-AA2E-4C70-A1F5-BF691F6D12E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06675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979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5880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040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7197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40161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5664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252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78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844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6459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878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503" y="0"/>
            <a:ext cx="6120259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grpSp>
        <p:nvGrpSpPr>
          <p:cNvPr id="7" name="Group 4"/>
          <p:cNvGrpSpPr>
            <a:grpSpLocks/>
          </p:cNvGrpSpPr>
          <p:nvPr userDrawn="1"/>
        </p:nvGrpSpPr>
        <p:grpSpPr bwMode="auto">
          <a:xfrm>
            <a:off x="0" y="188913"/>
            <a:ext cx="9144000" cy="366712"/>
            <a:chOff x="0" y="164"/>
            <a:chExt cx="5760" cy="231"/>
          </a:xfrm>
        </p:grpSpPr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>
              <a:off x="4105" y="164"/>
              <a:ext cx="1655" cy="22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136" y="164"/>
              <a:ext cx="1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8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Institute of Fluid Science</a:t>
              </a: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0" y="346"/>
              <a:ext cx="5760" cy="45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aphicFrame>
          <p:nvGraphicFramePr>
            <p:cNvPr id="11" name="Object 8"/>
            <p:cNvGraphicFramePr>
              <a:graphicFrameLocks noChangeAspect="1"/>
            </p:cNvGraphicFramePr>
            <p:nvPr/>
          </p:nvGraphicFramePr>
          <p:xfrm>
            <a:off x="3923" y="164"/>
            <a:ext cx="22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41" name="Image" r:id="rId14" imgW="1699200" imgH="1699200" progId="">
                    <p:embed/>
                  </p:oleObj>
                </mc:Choice>
                <mc:Fallback>
                  <p:oleObj name="Image" r:id="rId14" imgW="1699200" imgH="169920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" y="164"/>
                          <a:ext cx="220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 baseline="0">
          <a:solidFill>
            <a:schemeClr val="tx2"/>
          </a:solidFill>
          <a:latin typeface="Times New Roman" panose="02020603050405020304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C869C-7EAC-467C-899E-44D0C4960F45}" type="datetimeFigureOut">
              <a:rPr kumimoji="1" lang="ja-JP" altLang="en-US" smtClean="0"/>
              <a:t>2015/8/11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5C8AB-E591-4D09-A946-28DC416E5BD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86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file:///E:\2009&#24180;&#24230;\&#23470;&#26412;&#30740;090404\&#35302;&#23186;&#12391;&#12398;&#21453;&#24540;&#30906;&#29575;.ppt" TargetMode="External"/><Relationship Id="rId18" Type="http://schemas.microsoft.com/office/2007/relationships/hdphoto" Target="../media/hdphoto1.wdp"/><Relationship Id="rId26" Type="http://schemas.openxmlformats.org/officeDocument/2006/relationships/image" Target="../media/image13.wmf"/><Relationship Id="rId3" Type="http://schemas.openxmlformats.org/officeDocument/2006/relationships/image" Target="../media/image14.png"/><Relationship Id="rId21" Type="http://schemas.openxmlformats.org/officeDocument/2006/relationships/image" Target="../media/image22.png"/><Relationship Id="rId7" Type="http://schemas.openxmlformats.org/officeDocument/2006/relationships/image" Target="../media/image16.png"/><Relationship Id="rId12" Type="http://schemas.openxmlformats.org/officeDocument/2006/relationships/image" Target="../media/image9.wmf"/><Relationship Id="rId17" Type="http://schemas.openxmlformats.org/officeDocument/2006/relationships/image" Target="../media/image21.png"/><Relationship Id="rId25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.wmf"/><Relationship Id="rId20" Type="http://schemas.openxmlformats.org/officeDocument/2006/relationships/image" Target="../media/image11.wmf"/><Relationship Id="rId1" Type="http://schemas.openxmlformats.org/officeDocument/2006/relationships/vmlDrawing" Target="../drawings/vmlDrawing3.vml"/><Relationship Id="rId6" Type="http://schemas.openxmlformats.org/officeDocument/2006/relationships/hyperlink" Target="file:///E:\2009&#24180;&#24230;\&#23470;&#26412;&#30740;090404\&#12503;&#12525;&#12488;&#12531;&#20253;&#23566;.ppt" TargetMode="External"/><Relationship Id="rId11" Type="http://schemas.openxmlformats.org/officeDocument/2006/relationships/oleObject" Target="../embeddings/oleObject4.bin"/><Relationship Id="rId24" Type="http://schemas.openxmlformats.org/officeDocument/2006/relationships/image" Target="../media/image23.png"/><Relationship Id="rId5" Type="http://schemas.openxmlformats.org/officeDocument/2006/relationships/image" Target="../media/image8.emf"/><Relationship Id="rId15" Type="http://schemas.openxmlformats.org/officeDocument/2006/relationships/oleObject" Target="../embeddings/oleObject5.bin"/><Relationship Id="rId23" Type="http://schemas.openxmlformats.org/officeDocument/2006/relationships/image" Target="../media/image12.wmf"/><Relationship Id="rId10" Type="http://schemas.openxmlformats.org/officeDocument/2006/relationships/image" Target="../media/image19.png"/><Relationship Id="rId19" Type="http://schemas.openxmlformats.org/officeDocument/2006/relationships/oleObject" Target="../embeddings/oleObject6.bin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image" Target="../media/image20.png"/><Relationship Id="rId22" Type="http://schemas.openxmlformats.org/officeDocument/2006/relationships/oleObject" Target="../embeddings/oleObject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9.png"/><Relationship Id="rId18" Type="http://schemas.openxmlformats.org/officeDocument/2006/relationships/oleObject" Target="../embeddings/oleObject11.bin"/><Relationship Id="rId3" Type="http://schemas.openxmlformats.org/officeDocument/2006/relationships/image" Target="../media/image25.png"/><Relationship Id="rId21" Type="http://schemas.openxmlformats.org/officeDocument/2006/relationships/oleObject" Target="../embeddings/oleObject12.bin"/><Relationship Id="rId7" Type="http://schemas.openxmlformats.org/officeDocument/2006/relationships/image" Target="../media/image27.png"/><Relationship Id="rId12" Type="http://schemas.openxmlformats.org/officeDocument/2006/relationships/hyperlink" Target="file:///E:\2009&#24180;&#24230;\&#23470;&#26412;&#30740;090404\&#35302;&#23186;&#12391;&#12398;&#21453;&#24540;&#30906;&#29575;.ppt" TargetMode="External"/><Relationship Id="rId17" Type="http://schemas.microsoft.com/office/2007/relationships/hdphoto" Target="../media/hdphoto1.wdp"/><Relationship Id="rId25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png"/><Relationship Id="rId20" Type="http://schemas.openxmlformats.org/officeDocument/2006/relationships/image" Target="../media/image22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png"/><Relationship Id="rId11" Type="http://schemas.openxmlformats.org/officeDocument/2006/relationships/image" Target="../media/image24.wmf"/><Relationship Id="rId24" Type="http://schemas.openxmlformats.org/officeDocument/2006/relationships/oleObject" Target="../embeddings/oleObject13.bin"/><Relationship Id="rId5" Type="http://schemas.openxmlformats.org/officeDocument/2006/relationships/hyperlink" Target="file:///E:\2009&#24180;&#24230;\&#23470;&#26412;&#30740;090404\&#12503;&#12525;&#12488;&#12531;&#20253;&#23566;.ppt" TargetMode="External"/><Relationship Id="rId15" Type="http://schemas.openxmlformats.org/officeDocument/2006/relationships/image" Target="../media/image10.wmf"/><Relationship Id="rId23" Type="http://schemas.openxmlformats.org/officeDocument/2006/relationships/image" Target="../media/image31.png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11.wmf"/><Relationship Id="rId4" Type="http://schemas.openxmlformats.org/officeDocument/2006/relationships/image" Target="../media/image8.emf"/><Relationship Id="rId9" Type="http://schemas.openxmlformats.org/officeDocument/2006/relationships/image" Target="../media/image19.png"/><Relationship Id="rId14" Type="http://schemas.openxmlformats.org/officeDocument/2006/relationships/oleObject" Target="../embeddings/oleObject10.bin"/><Relationship Id="rId22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3.png"/><Relationship Id="rId5" Type="http://schemas.openxmlformats.org/officeDocument/2006/relationships/image" Target="../media/image1.png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microsoft.com/office/2007/relationships/media" Target="../media/media1.wmv"/><Relationship Id="rId7" Type="http://schemas.openxmlformats.org/officeDocument/2006/relationships/oleObject" Target="../embeddings/oleObject15.bin"/><Relationship Id="rId2" Type="http://schemas.openxmlformats.org/officeDocument/2006/relationships/tags" Target="../tags/tag1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5.jpeg"/><Relationship Id="rId4" Type="http://schemas.openxmlformats.org/officeDocument/2006/relationships/video" Target="../media/media1.wmv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36.wmf"/><Relationship Id="rId4" Type="http://schemas.openxmlformats.org/officeDocument/2006/relationships/image" Target="../media/image37.png"/><Relationship Id="rId9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13" Type="http://schemas.openxmlformats.org/officeDocument/2006/relationships/image" Target="../media/image33.png"/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19.bin"/><Relationship Id="rId12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2.wmf"/><Relationship Id="rId11" Type="http://schemas.openxmlformats.org/officeDocument/2006/relationships/image" Target="../media/image21.png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44.wmf"/><Relationship Id="rId4" Type="http://schemas.openxmlformats.org/officeDocument/2006/relationships/image" Target="../media/image41.wmf"/><Relationship Id="rId9" Type="http://schemas.openxmlformats.org/officeDocument/2006/relationships/oleObject" Target="../embeddings/oleObject2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9.png"/><Relationship Id="rId18" Type="http://schemas.openxmlformats.org/officeDocument/2006/relationships/oleObject" Target="../embeddings/oleObject25.bin"/><Relationship Id="rId3" Type="http://schemas.openxmlformats.org/officeDocument/2006/relationships/image" Target="../media/image25.png"/><Relationship Id="rId21" Type="http://schemas.openxmlformats.org/officeDocument/2006/relationships/oleObject" Target="../embeddings/oleObject26.bin"/><Relationship Id="rId7" Type="http://schemas.openxmlformats.org/officeDocument/2006/relationships/image" Target="../media/image27.png"/><Relationship Id="rId12" Type="http://schemas.openxmlformats.org/officeDocument/2006/relationships/hyperlink" Target="file:///E:\2009&#24180;&#24230;\&#23470;&#26412;&#30740;090404\&#35302;&#23186;&#12391;&#12398;&#21453;&#24540;&#30906;&#29575;.ppt" TargetMode="External"/><Relationship Id="rId17" Type="http://schemas.microsoft.com/office/2007/relationships/hdphoto" Target="../media/hdphoto1.wdp"/><Relationship Id="rId25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0.png"/><Relationship Id="rId20" Type="http://schemas.openxmlformats.org/officeDocument/2006/relationships/image" Target="../media/image22.png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png"/><Relationship Id="rId11" Type="http://schemas.openxmlformats.org/officeDocument/2006/relationships/image" Target="../media/image24.wmf"/><Relationship Id="rId24" Type="http://schemas.openxmlformats.org/officeDocument/2006/relationships/oleObject" Target="../embeddings/oleObject27.bin"/><Relationship Id="rId5" Type="http://schemas.openxmlformats.org/officeDocument/2006/relationships/hyperlink" Target="file:///E:\2009&#24180;&#24230;\&#23470;&#26412;&#30740;090404\&#12503;&#12525;&#12488;&#12531;&#20253;&#23566;.ppt" TargetMode="External"/><Relationship Id="rId15" Type="http://schemas.openxmlformats.org/officeDocument/2006/relationships/image" Target="../media/image10.wmf"/><Relationship Id="rId23" Type="http://schemas.openxmlformats.org/officeDocument/2006/relationships/image" Target="../media/image31.png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11.wmf"/><Relationship Id="rId4" Type="http://schemas.openxmlformats.org/officeDocument/2006/relationships/image" Target="../media/image8.emf"/><Relationship Id="rId9" Type="http://schemas.openxmlformats.org/officeDocument/2006/relationships/image" Target="../media/image19.png"/><Relationship Id="rId14" Type="http://schemas.openxmlformats.org/officeDocument/2006/relationships/oleObject" Target="../embeddings/oleObject24.bin"/><Relationship Id="rId22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48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30.bin"/><Relationship Id="rId7" Type="http://schemas.openxmlformats.org/officeDocument/2006/relationships/image" Target="../media/image5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22.png"/><Relationship Id="rId10" Type="http://schemas.openxmlformats.org/officeDocument/2006/relationships/image" Target="../media/image53.png"/><Relationship Id="rId4" Type="http://schemas.openxmlformats.org/officeDocument/2006/relationships/image" Target="../media/image51.wmf"/><Relationship Id="rId9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37.bin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5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3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/>
          <p:cNvGrpSpPr>
            <a:grpSpLocks/>
          </p:cNvGrpSpPr>
          <p:nvPr/>
        </p:nvGrpSpPr>
        <p:grpSpPr bwMode="auto">
          <a:xfrm>
            <a:off x="0" y="188913"/>
            <a:ext cx="9144000" cy="366712"/>
            <a:chOff x="0" y="164"/>
            <a:chExt cx="5760" cy="231"/>
          </a:xfrm>
        </p:grpSpPr>
        <p:sp>
          <p:nvSpPr>
            <p:cNvPr id="2055" name="Rectangle 5"/>
            <p:cNvSpPr>
              <a:spLocks noChangeArrowheads="1"/>
            </p:cNvSpPr>
            <p:nvPr/>
          </p:nvSpPr>
          <p:spPr bwMode="auto">
            <a:xfrm>
              <a:off x="4105" y="164"/>
              <a:ext cx="1655" cy="22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" name="Text Box 6"/>
            <p:cNvSpPr txBox="1">
              <a:spLocks noChangeArrowheads="1"/>
            </p:cNvSpPr>
            <p:nvPr/>
          </p:nvSpPr>
          <p:spPr bwMode="auto">
            <a:xfrm>
              <a:off x="4136" y="164"/>
              <a:ext cx="1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800" b="1" i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</a:rPr>
                <a:t>Institute of Fluid Science</a:t>
              </a:r>
            </a:p>
          </p:txBody>
        </p:sp>
        <p:sp>
          <p:nvSpPr>
            <p:cNvPr id="2057" name="Rectangle 7"/>
            <p:cNvSpPr>
              <a:spLocks noChangeArrowheads="1"/>
            </p:cNvSpPr>
            <p:nvPr/>
          </p:nvSpPr>
          <p:spPr bwMode="auto">
            <a:xfrm>
              <a:off x="0" y="346"/>
              <a:ext cx="5760" cy="45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graphicFrame>
          <p:nvGraphicFramePr>
            <p:cNvPr id="2058" name="Object 8"/>
            <p:cNvGraphicFramePr>
              <a:graphicFrameLocks noChangeAspect="1"/>
            </p:cNvGraphicFramePr>
            <p:nvPr/>
          </p:nvGraphicFramePr>
          <p:xfrm>
            <a:off x="3923" y="164"/>
            <a:ext cx="22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2" name="Image" r:id="rId4" imgW="1699200" imgH="1699200" progId="">
                    <p:embed/>
                  </p:oleObj>
                </mc:Choice>
                <mc:Fallback>
                  <p:oleObj name="Image" r:id="rId4" imgW="1699200" imgH="1699200" progId="">
                    <p:embed/>
                    <p:pic>
                      <p:nvPicPr>
                        <p:cNvPr id="0" name="Picture 2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" y="164"/>
                          <a:ext cx="220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1" name="Rectangle 359"/>
          <p:cNvSpPr>
            <a:spLocks noChangeArrowheads="1"/>
          </p:cNvSpPr>
          <p:nvPr/>
        </p:nvSpPr>
        <p:spPr bwMode="auto">
          <a:xfrm>
            <a:off x="172939" y="1811983"/>
            <a:ext cx="863103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en-US" altLang="ja-JP" sz="3600" b="1" i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Large Scale Molecular Simulations for Transport Phenomena in Polymer Electrolyte Fuel Cell</a:t>
            </a:r>
            <a:endParaRPr lang="en-US" altLang="ja-JP" sz="3600" b="1" i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 Box 366"/>
          <p:cNvSpPr txBox="1">
            <a:spLocks noChangeArrowheads="1"/>
          </p:cNvSpPr>
          <p:nvPr/>
        </p:nvSpPr>
        <p:spPr bwMode="auto">
          <a:xfrm>
            <a:off x="494432" y="3616499"/>
            <a:ext cx="828149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Quantum </a:t>
            </a:r>
            <a:r>
              <a:rPr lang="en-US" altLang="ja-JP" dirty="0" err="1" smtClean="0">
                <a:solidFill>
                  <a:srgbClr val="000000"/>
                </a:solidFill>
                <a:latin typeface="Times New Roman" pitchFamily="18" charset="0"/>
              </a:rPr>
              <a:t>Nanoscale</a:t>
            </a:r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Flow Systems Laboratory, </a:t>
            </a:r>
            <a:r>
              <a:rPr lang="en-US" altLang="ja-JP" dirty="0" err="1" smtClean="0">
                <a:solidFill>
                  <a:srgbClr val="000000"/>
                </a:solidFill>
                <a:latin typeface="Times New Roman" pitchFamily="18" charset="0"/>
              </a:rPr>
              <a:t>Nanoscale</a:t>
            </a:r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Flow Division</a:t>
            </a:r>
          </a:p>
          <a:p>
            <a:pPr algn="ctr" eaLnBrk="1" hangingPunct="1"/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Novel Battery </a:t>
            </a:r>
            <a:r>
              <a:rPr lang="en-US" altLang="ja-JP" dirty="0" err="1" smtClean="0">
                <a:solidFill>
                  <a:srgbClr val="000000"/>
                </a:solidFill>
                <a:latin typeface="Times New Roman" pitchFamily="18" charset="0"/>
              </a:rPr>
              <a:t>Nanoscale</a:t>
            </a:r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Flow Laboratory, Innovative </a:t>
            </a:r>
            <a:r>
              <a:rPr lang="en-US" altLang="ja-JP" dirty="0" err="1" smtClean="0">
                <a:solidFill>
                  <a:srgbClr val="000000"/>
                </a:solidFill>
                <a:latin typeface="Times New Roman" pitchFamily="18" charset="0"/>
              </a:rPr>
              <a:t>Eenrgy</a:t>
            </a:r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Research Center</a:t>
            </a:r>
            <a:endParaRPr lang="en-US" altLang="ja-JP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altLang="ja-JP" dirty="0">
                <a:solidFill>
                  <a:srgbClr val="000000"/>
                </a:solidFill>
                <a:latin typeface="Times New Roman" pitchFamily="18" charset="0"/>
              </a:rPr>
              <a:t>Institute of Fluid Science, TOHOKU UNIVERSITY</a:t>
            </a:r>
          </a:p>
        </p:txBody>
      </p:sp>
      <p:sp>
        <p:nvSpPr>
          <p:cNvPr id="2053" name="Text Box 367"/>
          <p:cNvSpPr txBox="1">
            <a:spLocks noChangeArrowheads="1"/>
          </p:cNvSpPr>
          <p:nvPr/>
        </p:nvSpPr>
        <p:spPr bwMode="auto">
          <a:xfrm>
            <a:off x="2685032" y="5273335"/>
            <a:ext cx="390029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3600" b="1" dirty="0">
                <a:solidFill>
                  <a:srgbClr val="000000"/>
                </a:solidFill>
                <a:latin typeface="Times New Roman" pitchFamily="18" charset="0"/>
              </a:rPr>
              <a:t>Takashi </a:t>
            </a:r>
            <a:r>
              <a:rPr lang="en-US" altLang="ja-JP" sz="3600" b="1" dirty="0" err="1" smtClean="0">
                <a:solidFill>
                  <a:srgbClr val="000000"/>
                </a:solidFill>
                <a:latin typeface="Times New Roman" pitchFamily="18" charset="0"/>
              </a:rPr>
              <a:t>Tokumasu</a:t>
            </a:r>
            <a:endParaRPr lang="en-US" altLang="ja-JP" sz="36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4" name="Text Box 369"/>
          <p:cNvSpPr txBox="1">
            <a:spLocks noChangeArrowheads="1"/>
          </p:cNvSpPr>
          <p:nvPr/>
        </p:nvSpPr>
        <p:spPr bwMode="auto">
          <a:xfrm>
            <a:off x="7452320" y="692696"/>
            <a:ext cx="13516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12/08/2015</a:t>
            </a:r>
            <a:endParaRPr lang="en-US" altLang="ja-JP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 bwMode="auto">
          <a:xfrm>
            <a:off x="3059906" y="1149532"/>
            <a:ext cx="3042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solidFill>
                  <a:srgbClr val="000000"/>
                </a:solidFill>
                <a:latin typeface="Times New Roman" pitchFamily="18" charset="0"/>
              </a:rPr>
              <a:t>Nanotechnology-2015</a:t>
            </a:r>
          </a:p>
        </p:txBody>
      </p:sp>
      <p:sp>
        <p:nvSpPr>
          <p:cNvPr id="4" name="タイトル 3"/>
          <p:cNvSpPr>
            <a:spLocks noGrp="1"/>
          </p:cNvSpPr>
          <p:nvPr>
            <p:ph type="title" idx="4294967295"/>
          </p:nvPr>
        </p:nvSpPr>
        <p:spPr>
          <a:xfrm>
            <a:off x="0" y="-1588"/>
            <a:ext cx="6119813" cy="503238"/>
          </a:xfrm>
        </p:spPr>
        <p:txBody>
          <a:bodyPr/>
          <a:lstStyle/>
          <a:p>
            <a:pPr algn="l"/>
            <a:r>
              <a:rPr kumimoji="1"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kumimoji="1" lang="ja-JP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6" descr="Toh_E_L_N_RGB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939" y="4697929"/>
            <a:ext cx="2124075" cy="199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6529955"/>
              </p:ext>
            </p:extLst>
          </p:nvPr>
        </p:nvGraphicFramePr>
        <p:xfrm>
          <a:off x="7225652" y="4682352"/>
          <a:ext cx="1804987" cy="190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Image" r:id="rId7" imgW="3547879" imgH="3753143" progId="Photoshop.Image.6">
                  <p:embed/>
                </p:oleObj>
              </mc:Choice>
              <mc:Fallback>
                <p:oleObj name="Image" r:id="rId7" imgW="3547879" imgH="3753143" progId="Photoshop.Image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5652" y="4682352"/>
                        <a:ext cx="1804987" cy="190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62"/>
          <p:cNvGrpSpPr>
            <a:grpSpLocks/>
          </p:cNvGrpSpPr>
          <p:nvPr/>
        </p:nvGrpSpPr>
        <p:grpSpPr bwMode="auto">
          <a:xfrm>
            <a:off x="107950" y="2205038"/>
            <a:ext cx="5976938" cy="2663825"/>
            <a:chOff x="612" y="2432"/>
            <a:chExt cx="3765" cy="1678"/>
          </a:xfrm>
        </p:grpSpPr>
        <p:grpSp>
          <p:nvGrpSpPr>
            <p:cNvPr id="8214" name="Group 63"/>
            <p:cNvGrpSpPr>
              <a:grpSpLocks/>
            </p:cNvGrpSpPr>
            <p:nvPr/>
          </p:nvGrpSpPr>
          <p:grpSpPr bwMode="auto">
            <a:xfrm>
              <a:off x="793" y="2432"/>
              <a:ext cx="3584" cy="1678"/>
              <a:chOff x="1020" y="2251"/>
              <a:chExt cx="3584" cy="1678"/>
            </a:xfrm>
          </p:grpSpPr>
          <p:sp>
            <p:nvSpPr>
              <p:cNvPr id="8280" name="Rectangle 64"/>
              <p:cNvSpPr>
                <a:spLocks noChangeArrowheads="1"/>
              </p:cNvSpPr>
              <p:nvPr/>
            </p:nvSpPr>
            <p:spPr bwMode="auto">
              <a:xfrm>
                <a:off x="1837" y="2251"/>
                <a:ext cx="2767" cy="454"/>
              </a:xfrm>
              <a:prstGeom prst="rect">
                <a:avLst/>
              </a:prstGeom>
              <a:solidFill>
                <a:srgbClr val="A7B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281" name="Freeform 65"/>
              <p:cNvSpPr>
                <a:spLocks/>
              </p:cNvSpPr>
              <p:nvPr/>
            </p:nvSpPr>
            <p:spPr bwMode="auto">
              <a:xfrm>
                <a:off x="1202" y="2704"/>
                <a:ext cx="3402" cy="408"/>
              </a:xfrm>
              <a:custGeom>
                <a:avLst/>
                <a:gdLst>
                  <a:gd name="T0" fmla="*/ 635 w 3402"/>
                  <a:gd name="T1" fmla="*/ 0 h 408"/>
                  <a:gd name="T2" fmla="*/ 3402 w 3402"/>
                  <a:gd name="T3" fmla="*/ 0 h 408"/>
                  <a:gd name="T4" fmla="*/ 2767 w 3402"/>
                  <a:gd name="T5" fmla="*/ 408 h 408"/>
                  <a:gd name="T6" fmla="*/ 0 w 3402"/>
                  <a:gd name="T7" fmla="*/ 408 h 408"/>
                  <a:gd name="T8" fmla="*/ 635 w 3402"/>
                  <a:gd name="T9" fmla="*/ 0 h 4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02"/>
                  <a:gd name="T16" fmla="*/ 0 h 408"/>
                  <a:gd name="T17" fmla="*/ 3402 w 3402"/>
                  <a:gd name="T18" fmla="*/ 408 h 40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02" h="408">
                    <a:moveTo>
                      <a:pt x="635" y="0"/>
                    </a:moveTo>
                    <a:lnTo>
                      <a:pt x="3402" y="0"/>
                    </a:lnTo>
                    <a:lnTo>
                      <a:pt x="2767" y="408"/>
                    </a:lnTo>
                    <a:lnTo>
                      <a:pt x="0" y="408"/>
                    </a:lnTo>
                    <a:lnTo>
                      <a:pt x="635" y="0"/>
                    </a:lnTo>
                    <a:close/>
                  </a:path>
                </a:pathLst>
              </a:custGeom>
              <a:solidFill>
                <a:srgbClr val="A1A5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82" name="Rectangle 66"/>
              <p:cNvSpPr>
                <a:spLocks noChangeArrowheads="1"/>
              </p:cNvSpPr>
              <p:nvPr/>
            </p:nvSpPr>
            <p:spPr bwMode="auto">
              <a:xfrm>
                <a:off x="1202" y="3113"/>
                <a:ext cx="2767" cy="680"/>
              </a:xfrm>
              <a:prstGeom prst="rect">
                <a:avLst/>
              </a:prstGeom>
              <a:solidFill>
                <a:srgbClr val="A7BA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283" name="Freeform 67"/>
              <p:cNvSpPr>
                <a:spLocks/>
              </p:cNvSpPr>
              <p:nvPr/>
            </p:nvSpPr>
            <p:spPr bwMode="auto">
              <a:xfrm>
                <a:off x="1020" y="3793"/>
                <a:ext cx="2949" cy="136"/>
              </a:xfrm>
              <a:custGeom>
                <a:avLst/>
                <a:gdLst>
                  <a:gd name="T0" fmla="*/ 0 w 2949"/>
                  <a:gd name="T1" fmla="*/ 136 h 136"/>
                  <a:gd name="T2" fmla="*/ 2722 w 2949"/>
                  <a:gd name="T3" fmla="*/ 136 h 136"/>
                  <a:gd name="T4" fmla="*/ 2949 w 2949"/>
                  <a:gd name="T5" fmla="*/ 0 h 136"/>
                  <a:gd name="T6" fmla="*/ 182 w 2949"/>
                  <a:gd name="T7" fmla="*/ 0 h 136"/>
                  <a:gd name="T8" fmla="*/ 0 w 2949"/>
                  <a:gd name="T9" fmla="*/ 136 h 1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49"/>
                  <a:gd name="T16" fmla="*/ 0 h 136"/>
                  <a:gd name="T17" fmla="*/ 2949 w 2949"/>
                  <a:gd name="T18" fmla="*/ 136 h 1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49" h="136">
                    <a:moveTo>
                      <a:pt x="0" y="136"/>
                    </a:moveTo>
                    <a:lnTo>
                      <a:pt x="2722" y="136"/>
                    </a:lnTo>
                    <a:lnTo>
                      <a:pt x="2949" y="0"/>
                    </a:lnTo>
                    <a:lnTo>
                      <a:pt x="182" y="0"/>
                    </a:lnTo>
                    <a:lnTo>
                      <a:pt x="0" y="136"/>
                    </a:lnTo>
                    <a:close/>
                  </a:path>
                </a:pathLst>
              </a:custGeom>
              <a:solidFill>
                <a:srgbClr val="A1A5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15" name="Group 68"/>
            <p:cNvGrpSpPr>
              <a:grpSpLocks/>
            </p:cNvGrpSpPr>
            <p:nvPr/>
          </p:nvGrpSpPr>
          <p:grpSpPr bwMode="auto">
            <a:xfrm>
              <a:off x="1189" y="2432"/>
              <a:ext cx="816" cy="1678"/>
              <a:chOff x="1202" y="2432"/>
              <a:chExt cx="816" cy="1678"/>
            </a:xfrm>
          </p:grpSpPr>
          <p:sp>
            <p:nvSpPr>
              <p:cNvPr id="8276" name="Line 69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7" name="Line 70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8" name="Line 71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9" name="Line 72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16" name="Group 73"/>
            <p:cNvGrpSpPr>
              <a:grpSpLocks/>
            </p:cNvGrpSpPr>
            <p:nvPr/>
          </p:nvGrpSpPr>
          <p:grpSpPr bwMode="auto">
            <a:xfrm>
              <a:off x="793" y="2432"/>
              <a:ext cx="816" cy="1678"/>
              <a:chOff x="1202" y="2432"/>
              <a:chExt cx="816" cy="1678"/>
            </a:xfrm>
          </p:grpSpPr>
          <p:sp>
            <p:nvSpPr>
              <p:cNvPr id="8272" name="Line 74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3" name="Line 75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4" name="Line 76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5" name="Line 77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17" name="Group 78"/>
            <p:cNvGrpSpPr>
              <a:grpSpLocks/>
            </p:cNvGrpSpPr>
            <p:nvPr/>
          </p:nvGrpSpPr>
          <p:grpSpPr bwMode="auto">
            <a:xfrm>
              <a:off x="2375" y="2432"/>
              <a:ext cx="816" cy="1678"/>
              <a:chOff x="1202" y="2432"/>
              <a:chExt cx="816" cy="1678"/>
            </a:xfrm>
          </p:grpSpPr>
          <p:sp>
            <p:nvSpPr>
              <p:cNvPr id="8268" name="Line 79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9" name="Line 80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0" name="Line 81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71" name="Line 82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18" name="Group 83"/>
            <p:cNvGrpSpPr>
              <a:grpSpLocks/>
            </p:cNvGrpSpPr>
            <p:nvPr/>
          </p:nvGrpSpPr>
          <p:grpSpPr bwMode="auto">
            <a:xfrm>
              <a:off x="2770" y="2432"/>
              <a:ext cx="816" cy="1678"/>
              <a:chOff x="1202" y="2432"/>
              <a:chExt cx="816" cy="1678"/>
            </a:xfrm>
          </p:grpSpPr>
          <p:sp>
            <p:nvSpPr>
              <p:cNvPr id="8264" name="Line 84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5" name="Line 85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6" name="Line 86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7" name="Line 87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19" name="Group 88"/>
            <p:cNvGrpSpPr>
              <a:grpSpLocks/>
            </p:cNvGrpSpPr>
            <p:nvPr/>
          </p:nvGrpSpPr>
          <p:grpSpPr bwMode="auto">
            <a:xfrm>
              <a:off x="3165" y="2432"/>
              <a:ext cx="816" cy="1678"/>
              <a:chOff x="1202" y="2432"/>
              <a:chExt cx="816" cy="1678"/>
            </a:xfrm>
          </p:grpSpPr>
          <p:sp>
            <p:nvSpPr>
              <p:cNvPr id="8260" name="Line 89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1" name="Line 90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2" name="Line 91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63" name="Line 92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20" name="Group 93"/>
            <p:cNvGrpSpPr>
              <a:grpSpLocks/>
            </p:cNvGrpSpPr>
            <p:nvPr/>
          </p:nvGrpSpPr>
          <p:grpSpPr bwMode="auto">
            <a:xfrm>
              <a:off x="3560" y="2432"/>
              <a:ext cx="816" cy="1678"/>
              <a:chOff x="1202" y="2432"/>
              <a:chExt cx="816" cy="1678"/>
            </a:xfrm>
          </p:grpSpPr>
          <p:sp>
            <p:nvSpPr>
              <p:cNvPr id="8256" name="Line 94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7" name="Line 95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8" name="Line 96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9" name="Line 97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21" name="Group 98"/>
            <p:cNvGrpSpPr>
              <a:grpSpLocks/>
            </p:cNvGrpSpPr>
            <p:nvPr/>
          </p:nvGrpSpPr>
          <p:grpSpPr bwMode="auto">
            <a:xfrm>
              <a:off x="1584" y="2432"/>
              <a:ext cx="816" cy="1678"/>
              <a:chOff x="1202" y="2432"/>
              <a:chExt cx="816" cy="1678"/>
            </a:xfrm>
          </p:grpSpPr>
          <p:sp>
            <p:nvSpPr>
              <p:cNvPr id="8252" name="Line 99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3" name="Line 100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4" name="Line 101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5" name="Line 102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22" name="Group 103"/>
            <p:cNvGrpSpPr>
              <a:grpSpLocks/>
            </p:cNvGrpSpPr>
            <p:nvPr/>
          </p:nvGrpSpPr>
          <p:grpSpPr bwMode="auto">
            <a:xfrm>
              <a:off x="1979" y="2432"/>
              <a:ext cx="816" cy="1678"/>
              <a:chOff x="1202" y="2432"/>
              <a:chExt cx="816" cy="1678"/>
            </a:xfrm>
          </p:grpSpPr>
          <p:sp>
            <p:nvSpPr>
              <p:cNvPr id="8248" name="Line 104"/>
              <p:cNvSpPr>
                <a:spLocks noChangeShapeType="1"/>
              </p:cNvSpPr>
              <p:nvPr/>
            </p:nvSpPr>
            <p:spPr bwMode="auto">
              <a:xfrm>
                <a:off x="2017" y="2432"/>
                <a:ext cx="0" cy="453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49" name="Line 105"/>
              <p:cNvSpPr>
                <a:spLocks noChangeShapeType="1"/>
              </p:cNvSpPr>
              <p:nvPr/>
            </p:nvSpPr>
            <p:spPr bwMode="auto">
              <a:xfrm flipH="1">
                <a:off x="1383" y="2886"/>
                <a:ext cx="635" cy="408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0" name="Line 106"/>
              <p:cNvSpPr>
                <a:spLocks noChangeShapeType="1"/>
              </p:cNvSpPr>
              <p:nvPr/>
            </p:nvSpPr>
            <p:spPr bwMode="auto">
              <a:xfrm>
                <a:off x="1383" y="3294"/>
                <a:ext cx="0" cy="68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51" name="Line 107"/>
              <p:cNvSpPr>
                <a:spLocks noChangeShapeType="1"/>
              </p:cNvSpPr>
              <p:nvPr/>
            </p:nvSpPr>
            <p:spPr bwMode="auto">
              <a:xfrm flipH="1">
                <a:off x="1202" y="3974"/>
                <a:ext cx="182" cy="136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223" name="Rectangle 108"/>
            <p:cNvSpPr>
              <a:spLocks noChangeArrowheads="1"/>
            </p:cNvSpPr>
            <p:nvPr/>
          </p:nvSpPr>
          <p:spPr bwMode="auto">
            <a:xfrm>
              <a:off x="1202" y="3022"/>
              <a:ext cx="2767" cy="1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ja-JP" altLang="en-US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   </a:t>
              </a:r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1kW       10kW     100kW      1MW     10MW     100MW</a:t>
              </a:r>
            </a:p>
          </p:txBody>
        </p:sp>
        <p:sp>
          <p:nvSpPr>
            <p:cNvPr id="8224" name="Oval 109"/>
            <p:cNvSpPr>
              <a:spLocks noChangeArrowheads="1"/>
            </p:cNvSpPr>
            <p:nvPr/>
          </p:nvSpPr>
          <p:spPr bwMode="auto">
            <a:xfrm>
              <a:off x="1655" y="2614"/>
              <a:ext cx="409" cy="181"/>
            </a:xfrm>
            <a:prstGeom prst="ellipse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Mobile</a:t>
              </a:r>
            </a:p>
          </p:txBody>
        </p:sp>
        <p:sp>
          <p:nvSpPr>
            <p:cNvPr id="8225" name="Oval 110"/>
            <p:cNvSpPr>
              <a:spLocks noChangeArrowheads="1"/>
            </p:cNvSpPr>
            <p:nvPr/>
          </p:nvSpPr>
          <p:spPr bwMode="auto">
            <a:xfrm>
              <a:off x="2200" y="2614"/>
              <a:ext cx="409" cy="181"/>
            </a:xfrm>
            <a:prstGeom prst="ellipse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Home</a:t>
              </a:r>
            </a:p>
          </p:txBody>
        </p:sp>
        <p:sp>
          <p:nvSpPr>
            <p:cNvPr id="8226" name="Oval 111"/>
            <p:cNvSpPr>
              <a:spLocks noChangeArrowheads="1"/>
            </p:cNvSpPr>
            <p:nvPr/>
          </p:nvSpPr>
          <p:spPr bwMode="auto">
            <a:xfrm>
              <a:off x="2608" y="2614"/>
              <a:ext cx="453" cy="181"/>
            </a:xfrm>
            <a:prstGeom prst="ellipse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Car</a:t>
              </a:r>
            </a:p>
          </p:txBody>
        </p:sp>
        <p:sp>
          <p:nvSpPr>
            <p:cNvPr id="8227" name="Oval 112"/>
            <p:cNvSpPr>
              <a:spLocks noChangeArrowheads="1"/>
            </p:cNvSpPr>
            <p:nvPr/>
          </p:nvSpPr>
          <p:spPr bwMode="auto">
            <a:xfrm>
              <a:off x="3833" y="2614"/>
              <a:ext cx="409" cy="181"/>
            </a:xfrm>
            <a:prstGeom prst="ellipse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Factory</a:t>
              </a:r>
            </a:p>
          </p:txBody>
        </p:sp>
        <p:sp>
          <p:nvSpPr>
            <p:cNvPr id="8228" name="Oval 113"/>
            <p:cNvSpPr>
              <a:spLocks noChangeArrowheads="1"/>
            </p:cNvSpPr>
            <p:nvPr/>
          </p:nvSpPr>
          <p:spPr bwMode="auto">
            <a:xfrm>
              <a:off x="3152" y="2614"/>
              <a:ext cx="454" cy="181"/>
            </a:xfrm>
            <a:prstGeom prst="ellipse">
              <a:avLst/>
            </a:prstGeom>
            <a:solidFill>
              <a:srgbClr val="00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ja-JP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Office</a:t>
              </a:r>
            </a:p>
          </p:txBody>
        </p:sp>
        <p:grpSp>
          <p:nvGrpSpPr>
            <p:cNvPr id="8229" name="Group 114"/>
            <p:cNvGrpSpPr>
              <a:grpSpLocks/>
            </p:cNvGrpSpPr>
            <p:nvPr/>
          </p:nvGrpSpPr>
          <p:grpSpPr bwMode="auto">
            <a:xfrm>
              <a:off x="1882" y="3475"/>
              <a:ext cx="1089" cy="182"/>
              <a:chOff x="1882" y="3475"/>
              <a:chExt cx="1089" cy="182"/>
            </a:xfrm>
          </p:grpSpPr>
          <p:sp>
            <p:nvSpPr>
              <p:cNvPr id="8245" name="Rectangle 115"/>
              <p:cNvSpPr>
                <a:spLocks noChangeArrowheads="1"/>
              </p:cNvSpPr>
              <p:nvPr/>
            </p:nvSpPr>
            <p:spPr bwMode="auto">
              <a:xfrm>
                <a:off x="1882" y="3521"/>
                <a:ext cx="998" cy="136"/>
              </a:xfrm>
              <a:prstGeom prst="rect">
                <a:avLst/>
              </a:prstGeom>
              <a:solidFill>
                <a:srgbClr val="FFC67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ja-JP" sz="1200" b="1">
                    <a:latin typeface="Times New Roman" pitchFamily="18" charset="0"/>
                    <a:cs typeface="Times New Roman" pitchFamily="18" charset="0"/>
                  </a:rPr>
                  <a:t>PAFC</a:t>
                </a:r>
              </a:p>
            </p:txBody>
          </p:sp>
          <p:sp>
            <p:nvSpPr>
              <p:cNvPr id="8246" name="Freeform 116"/>
              <p:cNvSpPr>
                <a:spLocks/>
              </p:cNvSpPr>
              <p:nvPr/>
            </p:nvSpPr>
            <p:spPr bwMode="auto">
              <a:xfrm>
                <a:off x="1882" y="3475"/>
                <a:ext cx="1089" cy="45"/>
              </a:xfrm>
              <a:custGeom>
                <a:avLst/>
                <a:gdLst>
                  <a:gd name="T0" fmla="*/ 0 w 545"/>
                  <a:gd name="T1" fmla="*/ 45 h 45"/>
                  <a:gd name="T2" fmla="*/ 5950606 w 545"/>
                  <a:gd name="T3" fmla="*/ 0 h 45"/>
                  <a:gd name="T4" fmla="*/ 70327098 w 545"/>
                  <a:gd name="T5" fmla="*/ 0 h 45"/>
                  <a:gd name="T6" fmla="*/ 64377226 w 545"/>
                  <a:gd name="T7" fmla="*/ 45 h 45"/>
                  <a:gd name="T8" fmla="*/ 0 w 545"/>
                  <a:gd name="T9" fmla="*/ 45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5"/>
                  <a:gd name="T16" fmla="*/ 0 h 45"/>
                  <a:gd name="T17" fmla="*/ 545 w 545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5" h="45">
                    <a:moveTo>
                      <a:pt x="0" y="45"/>
                    </a:moveTo>
                    <a:lnTo>
                      <a:pt x="46" y="0"/>
                    </a:lnTo>
                    <a:lnTo>
                      <a:pt x="545" y="0"/>
                    </a:lnTo>
                    <a:lnTo>
                      <a:pt x="499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47" name="Freeform 117"/>
              <p:cNvSpPr>
                <a:spLocks/>
              </p:cNvSpPr>
              <p:nvPr/>
            </p:nvSpPr>
            <p:spPr bwMode="auto">
              <a:xfrm>
                <a:off x="2880" y="3475"/>
                <a:ext cx="91" cy="181"/>
              </a:xfrm>
              <a:custGeom>
                <a:avLst/>
                <a:gdLst>
                  <a:gd name="T0" fmla="*/ 0 w 46"/>
                  <a:gd name="T1" fmla="*/ 181 h 181"/>
                  <a:gd name="T2" fmla="*/ 0 w 46"/>
                  <a:gd name="T3" fmla="*/ 45 h 181"/>
                  <a:gd name="T4" fmla="*/ 5004695 w 46"/>
                  <a:gd name="T5" fmla="*/ 0 h 181"/>
                  <a:gd name="T6" fmla="*/ 5004695 w 46"/>
                  <a:gd name="T7" fmla="*/ 136 h 181"/>
                  <a:gd name="T8" fmla="*/ 0 w 46"/>
                  <a:gd name="T9" fmla="*/ 181 h 1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81"/>
                  <a:gd name="T17" fmla="*/ 46 w 46"/>
                  <a:gd name="T18" fmla="*/ 181 h 1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81">
                    <a:moveTo>
                      <a:pt x="0" y="181"/>
                    </a:moveTo>
                    <a:lnTo>
                      <a:pt x="0" y="45"/>
                    </a:lnTo>
                    <a:lnTo>
                      <a:pt x="46" y="0"/>
                    </a:lnTo>
                    <a:lnTo>
                      <a:pt x="46" y="136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FFE4B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30" name="Group 118"/>
            <p:cNvGrpSpPr>
              <a:grpSpLocks/>
            </p:cNvGrpSpPr>
            <p:nvPr/>
          </p:nvGrpSpPr>
          <p:grpSpPr bwMode="auto">
            <a:xfrm>
              <a:off x="1519" y="3657"/>
              <a:ext cx="2223" cy="182"/>
              <a:chOff x="1519" y="3657"/>
              <a:chExt cx="2223" cy="182"/>
            </a:xfrm>
          </p:grpSpPr>
          <p:sp>
            <p:nvSpPr>
              <p:cNvPr id="8242" name="Rectangle 119"/>
              <p:cNvSpPr>
                <a:spLocks noChangeArrowheads="1"/>
              </p:cNvSpPr>
              <p:nvPr/>
            </p:nvSpPr>
            <p:spPr bwMode="auto">
              <a:xfrm>
                <a:off x="1519" y="3703"/>
                <a:ext cx="2037" cy="136"/>
              </a:xfrm>
              <a:prstGeom prst="rect">
                <a:avLst/>
              </a:prstGeom>
              <a:solidFill>
                <a:srgbClr val="47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ja-JP" sz="1200" b="1">
                    <a:latin typeface="Times New Roman" pitchFamily="18" charset="0"/>
                    <a:cs typeface="Times New Roman" pitchFamily="18" charset="0"/>
                  </a:rPr>
                  <a:t>SOFC</a:t>
                </a:r>
              </a:p>
            </p:txBody>
          </p:sp>
          <p:sp>
            <p:nvSpPr>
              <p:cNvPr id="8243" name="Freeform 120"/>
              <p:cNvSpPr>
                <a:spLocks/>
              </p:cNvSpPr>
              <p:nvPr/>
            </p:nvSpPr>
            <p:spPr bwMode="auto">
              <a:xfrm>
                <a:off x="1519" y="3657"/>
                <a:ext cx="2223" cy="45"/>
              </a:xfrm>
              <a:custGeom>
                <a:avLst/>
                <a:gdLst>
                  <a:gd name="T0" fmla="*/ 0 w 545"/>
                  <a:gd name="T1" fmla="*/ 45 h 45"/>
                  <a:gd name="T2" fmla="*/ 2147483647 w 545"/>
                  <a:gd name="T3" fmla="*/ 0 h 45"/>
                  <a:gd name="T4" fmla="*/ 2147483647 w 545"/>
                  <a:gd name="T5" fmla="*/ 0 h 45"/>
                  <a:gd name="T6" fmla="*/ 2147483647 w 545"/>
                  <a:gd name="T7" fmla="*/ 45 h 45"/>
                  <a:gd name="T8" fmla="*/ 0 w 545"/>
                  <a:gd name="T9" fmla="*/ 45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5"/>
                  <a:gd name="T16" fmla="*/ 0 h 45"/>
                  <a:gd name="T17" fmla="*/ 545 w 545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5" h="45">
                    <a:moveTo>
                      <a:pt x="0" y="45"/>
                    </a:moveTo>
                    <a:lnTo>
                      <a:pt x="46" y="0"/>
                    </a:lnTo>
                    <a:lnTo>
                      <a:pt x="545" y="0"/>
                    </a:lnTo>
                    <a:lnTo>
                      <a:pt x="499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44" name="Freeform 121"/>
              <p:cNvSpPr>
                <a:spLocks/>
              </p:cNvSpPr>
              <p:nvPr/>
            </p:nvSpPr>
            <p:spPr bwMode="auto">
              <a:xfrm>
                <a:off x="3556" y="3657"/>
                <a:ext cx="186" cy="181"/>
              </a:xfrm>
              <a:custGeom>
                <a:avLst/>
                <a:gdLst>
                  <a:gd name="T0" fmla="*/ 0 w 46"/>
                  <a:gd name="T1" fmla="*/ 181 h 181"/>
                  <a:gd name="T2" fmla="*/ 0 w 46"/>
                  <a:gd name="T3" fmla="*/ 45 h 181"/>
                  <a:gd name="T4" fmla="*/ 2147483647 w 46"/>
                  <a:gd name="T5" fmla="*/ 0 h 181"/>
                  <a:gd name="T6" fmla="*/ 2147483647 w 46"/>
                  <a:gd name="T7" fmla="*/ 136 h 181"/>
                  <a:gd name="T8" fmla="*/ 0 w 46"/>
                  <a:gd name="T9" fmla="*/ 181 h 1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81"/>
                  <a:gd name="T17" fmla="*/ 46 w 46"/>
                  <a:gd name="T18" fmla="*/ 181 h 1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81">
                    <a:moveTo>
                      <a:pt x="0" y="181"/>
                    </a:moveTo>
                    <a:lnTo>
                      <a:pt x="0" y="45"/>
                    </a:lnTo>
                    <a:lnTo>
                      <a:pt x="46" y="0"/>
                    </a:lnTo>
                    <a:lnTo>
                      <a:pt x="46" y="136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B9FF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31" name="Group 122"/>
            <p:cNvGrpSpPr>
              <a:grpSpLocks/>
            </p:cNvGrpSpPr>
            <p:nvPr/>
          </p:nvGrpSpPr>
          <p:grpSpPr bwMode="auto">
            <a:xfrm>
              <a:off x="1020" y="3838"/>
              <a:ext cx="1134" cy="182"/>
              <a:chOff x="1020" y="3838"/>
              <a:chExt cx="1134" cy="182"/>
            </a:xfrm>
          </p:grpSpPr>
          <p:sp>
            <p:nvSpPr>
              <p:cNvPr id="8239" name="Rectangle 123"/>
              <p:cNvSpPr>
                <a:spLocks noChangeArrowheads="1"/>
              </p:cNvSpPr>
              <p:nvPr/>
            </p:nvSpPr>
            <p:spPr bwMode="auto">
              <a:xfrm>
                <a:off x="1020" y="3884"/>
                <a:ext cx="1039" cy="136"/>
              </a:xfrm>
              <a:prstGeom prst="rect">
                <a:avLst/>
              </a:prstGeom>
              <a:solidFill>
                <a:srgbClr val="FF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ja-JP" sz="1200" b="1">
                    <a:latin typeface="Times New Roman" pitchFamily="18" charset="0"/>
                    <a:cs typeface="Times New Roman" pitchFamily="18" charset="0"/>
                  </a:rPr>
                  <a:t>PEFC</a:t>
                </a:r>
              </a:p>
            </p:txBody>
          </p:sp>
          <p:sp>
            <p:nvSpPr>
              <p:cNvPr id="8240" name="Freeform 124"/>
              <p:cNvSpPr>
                <a:spLocks/>
              </p:cNvSpPr>
              <p:nvPr/>
            </p:nvSpPr>
            <p:spPr bwMode="auto">
              <a:xfrm>
                <a:off x="1020" y="3838"/>
                <a:ext cx="1134" cy="45"/>
              </a:xfrm>
              <a:custGeom>
                <a:avLst/>
                <a:gdLst>
                  <a:gd name="T0" fmla="*/ 0 w 545"/>
                  <a:gd name="T1" fmla="*/ 45 h 45"/>
                  <a:gd name="T2" fmla="*/ 11866370 w 545"/>
                  <a:gd name="T3" fmla="*/ 0 h 45"/>
                  <a:gd name="T4" fmla="*/ 140015240 w 545"/>
                  <a:gd name="T5" fmla="*/ 0 h 45"/>
                  <a:gd name="T6" fmla="*/ 128138215 w 545"/>
                  <a:gd name="T7" fmla="*/ 45 h 45"/>
                  <a:gd name="T8" fmla="*/ 0 w 545"/>
                  <a:gd name="T9" fmla="*/ 45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5"/>
                  <a:gd name="T16" fmla="*/ 0 h 45"/>
                  <a:gd name="T17" fmla="*/ 545 w 545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5" h="45">
                    <a:moveTo>
                      <a:pt x="0" y="45"/>
                    </a:moveTo>
                    <a:lnTo>
                      <a:pt x="46" y="0"/>
                    </a:lnTo>
                    <a:lnTo>
                      <a:pt x="545" y="0"/>
                    </a:lnTo>
                    <a:lnTo>
                      <a:pt x="499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FF1D1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41" name="Freeform 125"/>
              <p:cNvSpPr>
                <a:spLocks/>
              </p:cNvSpPr>
              <p:nvPr/>
            </p:nvSpPr>
            <p:spPr bwMode="auto">
              <a:xfrm>
                <a:off x="2059" y="3838"/>
                <a:ext cx="95" cy="181"/>
              </a:xfrm>
              <a:custGeom>
                <a:avLst/>
                <a:gdLst>
                  <a:gd name="T0" fmla="*/ 0 w 46"/>
                  <a:gd name="T1" fmla="*/ 181 h 181"/>
                  <a:gd name="T2" fmla="*/ 0 w 46"/>
                  <a:gd name="T3" fmla="*/ 45 h 181"/>
                  <a:gd name="T4" fmla="*/ 10397585 w 46"/>
                  <a:gd name="T5" fmla="*/ 0 h 181"/>
                  <a:gd name="T6" fmla="*/ 10397585 w 46"/>
                  <a:gd name="T7" fmla="*/ 136 h 181"/>
                  <a:gd name="T8" fmla="*/ 0 w 46"/>
                  <a:gd name="T9" fmla="*/ 181 h 1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81"/>
                  <a:gd name="T17" fmla="*/ 46 w 46"/>
                  <a:gd name="T18" fmla="*/ 181 h 1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81">
                    <a:moveTo>
                      <a:pt x="0" y="181"/>
                    </a:moveTo>
                    <a:lnTo>
                      <a:pt x="0" y="45"/>
                    </a:lnTo>
                    <a:lnTo>
                      <a:pt x="46" y="0"/>
                    </a:lnTo>
                    <a:lnTo>
                      <a:pt x="46" y="136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FFC5C5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grpSp>
          <p:nvGrpSpPr>
            <p:cNvPr id="8232" name="Group 126"/>
            <p:cNvGrpSpPr>
              <a:grpSpLocks/>
            </p:cNvGrpSpPr>
            <p:nvPr/>
          </p:nvGrpSpPr>
          <p:grpSpPr bwMode="auto">
            <a:xfrm>
              <a:off x="2381" y="3294"/>
              <a:ext cx="1361" cy="182"/>
              <a:chOff x="204" y="2115"/>
              <a:chExt cx="1633" cy="182"/>
            </a:xfrm>
          </p:grpSpPr>
          <p:sp>
            <p:nvSpPr>
              <p:cNvPr id="8236" name="Rectangle 127"/>
              <p:cNvSpPr>
                <a:spLocks noChangeArrowheads="1"/>
              </p:cNvSpPr>
              <p:nvPr/>
            </p:nvSpPr>
            <p:spPr bwMode="auto">
              <a:xfrm>
                <a:off x="204" y="2161"/>
                <a:ext cx="1496" cy="136"/>
              </a:xfrm>
              <a:prstGeom prst="rect">
                <a:avLst/>
              </a:prstGeom>
              <a:solidFill>
                <a:srgbClr val="05FF0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altLang="ja-JP" sz="1200" b="1">
                    <a:latin typeface="Times New Roman" pitchFamily="18" charset="0"/>
                    <a:cs typeface="Times New Roman" pitchFamily="18" charset="0"/>
                  </a:rPr>
                  <a:t>MCFC</a:t>
                </a:r>
              </a:p>
            </p:txBody>
          </p:sp>
          <p:sp>
            <p:nvSpPr>
              <p:cNvPr id="8237" name="Freeform 128"/>
              <p:cNvSpPr>
                <a:spLocks/>
              </p:cNvSpPr>
              <p:nvPr/>
            </p:nvSpPr>
            <p:spPr bwMode="auto">
              <a:xfrm>
                <a:off x="204" y="2115"/>
                <a:ext cx="1633" cy="45"/>
              </a:xfrm>
              <a:custGeom>
                <a:avLst/>
                <a:gdLst>
                  <a:gd name="T0" fmla="*/ 0 w 545"/>
                  <a:gd name="T1" fmla="*/ 45 h 45"/>
                  <a:gd name="T2" fmla="*/ 2147483647 w 545"/>
                  <a:gd name="T3" fmla="*/ 0 h 45"/>
                  <a:gd name="T4" fmla="*/ 2147483647 w 545"/>
                  <a:gd name="T5" fmla="*/ 0 h 45"/>
                  <a:gd name="T6" fmla="*/ 2147483647 w 545"/>
                  <a:gd name="T7" fmla="*/ 45 h 45"/>
                  <a:gd name="T8" fmla="*/ 0 w 545"/>
                  <a:gd name="T9" fmla="*/ 45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45"/>
                  <a:gd name="T16" fmla="*/ 0 h 45"/>
                  <a:gd name="T17" fmla="*/ 545 w 545"/>
                  <a:gd name="T18" fmla="*/ 45 h 4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45" h="45">
                    <a:moveTo>
                      <a:pt x="0" y="45"/>
                    </a:moveTo>
                    <a:lnTo>
                      <a:pt x="46" y="0"/>
                    </a:lnTo>
                    <a:lnTo>
                      <a:pt x="545" y="0"/>
                    </a:lnTo>
                    <a:lnTo>
                      <a:pt x="499" y="45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4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238" name="Freeform 129"/>
              <p:cNvSpPr>
                <a:spLocks/>
              </p:cNvSpPr>
              <p:nvPr/>
            </p:nvSpPr>
            <p:spPr bwMode="auto">
              <a:xfrm>
                <a:off x="1700" y="2115"/>
                <a:ext cx="137" cy="181"/>
              </a:xfrm>
              <a:custGeom>
                <a:avLst/>
                <a:gdLst>
                  <a:gd name="T0" fmla="*/ 0 w 46"/>
                  <a:gd name="T1" fmla="*/ 181 h 181"/>
                  <a:gd name="T2" fmla="*/ 0 w 46"/>
                  <a:gd name="T3" fmla="*/ 45 h 181"/>
                  <a:gd name="T4" fmla="*/ 2147483647 w 46"/>
                  <a:gd name="T5" fmla="*/ 0 h 181"/>
                  <a:gd name="T6" fmla="*/ 2147483647 w 46"/>
                  <a:gd name="T7" fmla="*/ 136 h 181"/>
                  <a:gd name="T8" fmla="*/ 0 w 46"/>
                  <a:gd name="T9" fmla="*/ 181 h 1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181"/>
                  <a:gd name="T17" fmla="*/ 46 w 46"/>
                  <a:gd name="T18" fmla="*/ 181 h 18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181">
                    <a:moveTo>
                      <a:pt x="0" y="181"/>
                    </a:moveTo>
                    <a:lnTo>
                      <a:pt x="0" y="45"/>
                    </a:lnTo>
                    <a:lnTo>
                      <a:pt x="46" y="0"/>
                    </a:lnTo>
                    <a:lnTo>
                      <a:pt x="46" y="136"/>
                    </a:lnTo>
                    <a:lnTo>
                      <a:pt x="0" y="181"/>
                    </a:lnTo>
                    <a:close/>
                  </a:path>
                </a:pathLst>
              </a:custGeom>
              <a:solidFill>
                <a:srgbClr val="66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8233" name="Text Box 130"/>
            <p:cNvSpPr txBox="1">
              <a:spLocks noChangeArrowheads="1"/>
            </p:cNvSpPr>
            <p:nvPr/>
          </p:nvSpPr>
          <p:spPr bwMode="auto">
            <a:xfrm>
              <a:off x="748" y="2976"/>
              <a:ext cx="38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200" b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Power</a:t>
              </a:r>
            </a:p>
          </p:txBody>
        </p:sp>
        <p:sp>
          <p:nvSpPr>
            <p:cNvPr id="8234" name="Text Box 131"/>
            <p:cNvSpPr txBox="1">
              <a:spLocks noChangeArrowheads="1"/>
            </p:cNvSpPr>
            <p:nvPr/>
          </p:nvSpPr>
          <p:spPr bwMode="auto">
            <a:xfrm>
              <a:off x="1156" y="2614"/>
              <a:ext cx="43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200" b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How to </a:t>
              </a:r>
            </a:p>
            <a:p>
              <a:pPr eaLnBrk="1" hangingPunct="1"/>
              <a:r>
                <a:rPr lang="en-US" altLang="ja-JP" sz="1200" b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use</a:t>
              </a:r>
            </a:p>
          </p:txBody>
        </p:sp>
        <p:sp>
          <p:nvSpPr>
            <p:cNvPr id="8235" name="Text Box 132"/>
            <p:cNvSpPr txBox="1">
              <a:spLocks noChangeArrowheads="1"/>
            </p:cNvSpPr>
            <p:nvPr/>
          </p:nvSpPr>
          <p:spPr bwMode="auto">
            <a:xfrm>
              <a:off x="612" y="3521"/>
              <a:ext cx="32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200" b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Kind</a:t>
              </a:r>
            </a:p>
          </p:txBody>
        </p:sp>
      </p:grpSp>
      <p:sp>
        <p:nvSpPr>
          <p:cNvPr id="8195" name="Rectangle 10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2016125" cy="549275"/>
          </a:xfrm>
        </p:spPr>
        <p:txBody>
          <a:bodyPr/>
          <a:lstStyle/>
          <a:p>
            <a:pPr algn="l" eaLnBrk="1" hangingPunct="1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Background</a:t>
            </a:r>
          </a:p>
        </p:txBody>
      </p:sp>
      <p:sp>
        <p:nvSpPr>
          <p:cNvPr id="5137" name="Text Box 133"/>
          <p:cNvSpPr txBox="1">
            <a:spLocks noChangeArrowheads="1"/>
          </p:cNvSpPr>
          <p:nvPr/>
        </p:nvSpPr>
        <p:spPr bwMode="auto">
          <a:xfrm>
            <a:off x="179388" y="765175"/>
            <a:ext cx="5400675" cy="400050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Fuel Cell : Next Generation Power Supply System 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42875" y="1214438"/>
            <a:ext cx="6872288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altLang="ja-JP" sz="1800">
                <a:solidFill>
                  <a:srgbClr val="00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High efficiency of energy exchange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altLang="ja-JP" sz="1800">
                <a:solidFill>
                  <a:srgbClr val="00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Low environment damage (without generating NOx, SOx, .etc)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-"/>
            </a:pPr>
            <a:r>
              <a:rPr lang="en-US" altLang="ja-JP" sz="1800">
                <a:solidFill>
                  <a:srgbClr val="00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Low vibration, low noise (without explosion and combustion)</a:t>
            </a:r>
            <a:endParaRPr lang="ja-JP" altLang="en-US" sz="1800">
              <a:solidFill>
                <a:srgbClr val="00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8198" name="Oval 29"/>
          <p:cNvSpPr>
            <a:spLocks noChangeArrowheads="1"/>
          </p:cNvSpPr>
          <p:nvPr/>
        </p:nvSpPr>
        <p:spPr bwMode="auto">
          <a:xfrm>
            <a:off x="684213" y="4365625"/>
            <a:ext cx="1752600" cy="457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ja-JP" altLang="ja-JP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199" name="グループ化 92"/>
          <p:cNvGrpSpPr>
            <a:grpSpLocks/>
          </p:cNvGrpSpPr>
          <p:nvPr/>
        </p:nvGrpSpPr>
        <p:grpSpPr bwMode="auto">
          <a:xfrm>
            <a:off x="5116512" y="4868863"/>
            <a:ext cx="3843338" cy="1368425"/>
            <a:chOff x="5148263" y="3860800"/>
            <a:chExt cx="3843337" cy="1368425"/>
          </a:xfrm>
        </p:grpSpPr>
        <p:sp>
          <p:nvSpPr>
            <p:cNvPr id="8210" name="Rectangle 30"/>
            <p:cNvSpPr>
              <a:spLocks noChangeArrowheads="1"/>
            </p:cNvSpPr>
            <p:nvPr/>
          </p:nvSpPr>
          <p:spPr bwMode="auto">
            <a:xfrm>
              <a:off x="5148263" y="4221163"/>
              <a:ext cx="3843337" cy="963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FontTx/>
                <a:buChar char="-"/>
              </a:pPr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Low driving temperature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FontTx/>
                <a:buChar char="-"/>
              </a:pPr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No scatter of electrolyte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FontTx/>
                <a:buChar char="-"/>
              </a:pPr>
              <a:r>
                <a:rPr lang="en-US" altLang="ja-JP">
                  <a:solidFill>
                    <a:srgbClr val="00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High power density</a:t>
              </a:r>
              <a:endParaRPr lang="ja-JP" altLang="en-US">
                <a:solidFill>
                  <a:srgbClr val="00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grpSp>
          <p:nvGrpSpPr>
            <p:cNvPr id="8211" name="Group 133"/>
            <p:cNvGrpSpPr>
              <a:grpSpLocks/>
            </p:cNvGrpSpPr>
            <p:nvPr/>
          </p:nvGrpSpPr>
          <p:grpSpPr bwMode="auto">
            <a:xfrm>
              <a:off x="5148263" y="3860800"/>
              <a:ext cx="3843337" cy="1368425"/>
              <a:chOff x="3243" y="2478"/>
              <a:chExt cx="2421" cy="1088"/>
            </a:xfrm>
          </p:grpSpPr>
          <p:sp>
            <p:nvSpPr>
              <p:cNvPr id="8212" name="Rectangle 34"/>
              <p:cNvSpPr>
                <a:spLocks noChangeArrowheads="1"/>
              </p:cNvSpPr>
              <p:nvPr/>
            </p:nvSpPr>
            <p:spPr bwMode="auto">
              <a:xfrm>
                <a:off x="3243" y="2478"/>
                <a:ext cx="2421" cy="1088"/>
              </a:xfrm>
              <a:prstGeom prst="rect">
                <a:avLst/>
              </a:prstGeom>
              <a:noFill/>
              <a:ln w="38100">
                <a:solidFill>
                  <a:srgbClr val="FF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213" name="Text Box 32"/>
              <p:cNvSpPr txBox="1">
                <a:spLocks noChangeArrowheads="1"/>
              </p:cNvSpPr>
              <p:nvPr/>
            </p:nvSpPr>
            <p:spPr bwMode="auto">
              <a:xfrm>
                <a:off x="3250" y="2478"/>
                <a:ext cx="2414" cy="294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sz="1800">
                    <a:solidFill>
                      <a:srgbClr val="FFFFFF"/>
                    </a:solidFill>
                    <a:latin typeface="Times New Roman" pitchFamily="18" charset="0"/>
                    <a:ea typeface="ＭＳ 明朝" pitchFamily="17" charset="-128"/>
                    <a:cs typeface="Times New Roman" pitchFamily="18" charset="0"/>
                  </a:rPr>
                  <a:t>Polymer Electrolyte Fuel Cell (PEFC)</a:t>
                </a:r>
              </a:p>
            </p:txBody>
          </p:sp>
        </p:grpSp>
      </p:grpSp>
      <p:pic>
        <p:nvPicPr>
          <p:cNvPr id="8200" name="Picture 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4763"/>
            <a:ext cx="1857375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37" descr="wh-48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063" y="4999037"/>
            <a:ext cx="233045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4" name="Text Box 134"/>
          <p:cNvSpPr txBox="1">
            <a:spLocks noChangeArrowheads="1"/>
          </p:cNvSpPr>
          <p:nvPr/>
        </p:nvSpPr>
        <p:spPr bwMode="auto">
          <a:xfrm>
            <a:off x="4738508" y="6368535"/>
            <a:ext cx="41921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Firstly commercialize </a:t>
            </a:r>
            <a:r>
              <a:rPr lang="en-US" altLang="ja-JP" sz="1800" dirty="0"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among all fuel cells</a:t>
            </a:r>
          </a:p>
        </p:txBody>
      </p:sp>
      <p:pic>
        <p:nvPicPr>
          <p:cNvPr id="87" name="Picture 2" descr="http://newsroom.toyota.co.jp/pages/news/images/2014/11/18/1000/20141118_01_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352" y="825003"/>
            <a:ext cx="2802507" cy="1574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125" descr="http://www.enegene-gas.jp/house/enefarm/img/p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729" y="2666285"/>
            <a:ext cx="2663917" cy="1876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タイトル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787900" cy="477838"/>
          </a:xfrm>
        </p:spPr>
        <p:txBody>
          <a:bodyPr/>
          <a:lstStyle/>
          <a:p>
            <a:pPr algn="l"/>
            <a:r>
              <a:rPr lang="en-US" altLang="ja-JP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material transport</a:t>
            </a:r>
            <a:endParaRPr lang="ja-JP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1" name="Text Box 11"/>
          <p:cNvSpPr txBox="1">
            <a:spLocks noChangeArrowheads="1"/>
          </p:cNvSpPr>
          <p:nvPr/>
        </p:nvSpPr>
        <p:spPr bwMode="auto">
          <a:xfrm>
            <a:off x="107950" y="3128903"/>
            <a:ext cx="50329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b="1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Transport phenomena of materials in PEFC</a:t>
            </a:r>
            <a:endParaRPr lang="ja-JP" altLang="en-US" b="1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6152" name="Text Box 12"/>
          <p:cNvSpPr txBox="1">
            <a:spLocks noChangeArrowheads="1"/>
          </p:cNvSpPr>
          <p:nvPr/>
        </p:nvSpPr>
        <p:spPr bwMode="auto">
          <a:xfrm>
            <a:off x="179388" y="3439178"/>
            <a:ext cx="504031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Gas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Diffusion Layer: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GDL</a:t>
            </a:r>
            <a:endParaRPr lang="en-US" altLang="ja-JP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r>
              <a:rPr lang="ja-JP" altLang="en-US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Micro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Porous Layer: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MPL</a:t>
            </a:r>
          </a:p>
          <a:p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Catalyst Layer: CL</a:t>
            </a:r>
          </a:p>
          <a:p>
            <a:r>
              <a:rPr lang="ja-JP" altLang="en-US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Polymer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Electrolyte Membrane: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PEM</a:t>
            </a:r>
            <a:endParaRPr lang="en-US" altLang="ja-JP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construct the flow fields whose characteristic length is from </a:t>
            </a:r>
            <a:r>
              <a:rPr lang="en-US" altLang="ja-JP" sz="1800" dirty="0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micro to </a:t>
            </a:r>
            <a:r>
              <a:rPr lang="en-US" altLang="ja-JP" sz="1800" dirty="0" err="1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nano</a:t>
            </a:r>
            <a:r>
              <a:rPr lang="en-US" altLang="ja-JP" sz="1800" dirty="0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meter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.</a:t>
            </a:r>
            <a:endParaRPr lang="en-US" altLang="ja-JP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grpSp>
        <p:nvGrpSpPr>
          <p:cNvPr id="6156" name="グループ化 3"/>
          <p:cNvGrpSpPr>
            <a:grpSpLocks/>
          </p:cNvGrpSpPr>
          <p:nvPr/>
        </p:nvGrpSpPr>
        <p:grpSpPr bwMode="auto">
          <a:xfrm>
            <a:off x="5078413" y="3409951"/>
            <a:ext cx="3913188" cy="2455862"/>
            <a:chOff x="539552" y="908720"/>
            <a:chExt cx="8257679" cy="5184576"/>
          </a:xfrm>
        </p:grpSpPr>
        <p:sp>
          <p:nvSpPr>
            <p:cNvPr id="26" name="円/楕円 25"/>
            <p:cNvSpPr/>
            <p:nvPr/>
          </p:nvSpPr>
          <p:spPr>
            <a:xfrm>
              <a:off x="4211120" y="908720"/>
              <a:ext cx="505847" cy="502706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pic>
          <p:nvPicPr>
            <p:cNvPr id="6171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9552" y="1052736"/>
              <a:ext cx="8257679" cy="5040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57" name="テキスト ボックス 27"/>
          <p:cNvSpPr txBox="1">
            <a:spLocks noChangeArrowheads="1"/>
          </p:cNvSpPr>
          <p:nvPr/>
        </p:nvSpPr>
        <p:spPr bwMode="auto">
          <a:xfrm>
            <a:off x="7788275" y="5191125"/>
            <a:ext cx="500063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GDL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58" name="テキスト ボックス 34"/>
          <p:cNvSpPr txBox="1">
            <a:spLocks noChangeArrowheads="1"/>
          </p:cNvSpPr>
          <p:nvPr/>
        </p:nvSpPr>
        <p:spPr bwMode="auto">
          <a:xfrm>
            <a:off x="7524750" y="5589588"/>
            <a:ext cx="500063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MPL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59" name="テキスト ボックス 35"/>
          <p:cNvSpPr txBox="1">
            <a:spLocks noChangeArrowheads="1"/>
          </p:cNvSpPr>
          <p:nvPr/>
        </p:nvSpPr>
        <p:spPr bwMode="auto">
          <a:xfrm>
            <a:off x="5757863" y="5159375"/>
            <a:ext cx="500062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GDL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60" name="テキスト ボックス 36"/>
          <p:cNvSpPr txBox="1">
            <a:spLocks noChangeArrowheads="1"/>
          </p:cNvSpPr>
          <p:nvPr/>
        </p:nvSpPr>
        <p:spPr bwMode="auto">
          <a:xfrm>
            <a:off x="6084888" y="5589588"/>
            <a:ext cx="500062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MPL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61" name="テキスト ボックス 37"/>
          <p:cNvSpPr txBox="1">
            <a:spLocks noChangeArrowheads="1"/>
          </p:cNvSpPr>
          <p:nvPr/>
        </p:nvSpPr>
        <p:spPr bwMode="auto">
          <a:xfrm>
            <a:off x="6516688" y="5589588"/>
            <a:ext cx="3810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CL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62" name="テキスト ボックス 38"/>
          <p:cNvSpPr txBox="1">
            <a:spLocks noChangeArrowheads="1"/>
          </p:cNvSpPr>
          <p:nvPr/>
        </p:nvSpPr>
        <p:spPr bwMode="auto">
          <a:xfrm>
            <a:off x="7164388" y="5589588"/>
            <a:ext cx="38100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CL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6163" name="テキスト ボックス 39"/>
          <p:cNvSpPr txBox="1">
            <a:spLocks noChangeArrowheads="1"/>
          </p:cNvSpPr>
          <p:nvPr/>
        </p:nvSpPr>
        <p:spPr bwMode="auto">
          <a:xfrm>
            <a:off x="6781800" y="5187950"/>
            <a:ext cx="501650" cy="276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200">
                <a:latin typeface="Times New Roman" pitchFamily="18" charset="0"/>
                <a:ea typeface="ＭＳ ゴシック" pitchFamily="49" charset="-128"/>
              </a:rPr>
              <a:t>PEM</a:t>
            </a:r>
            <a:endParaRPr lang="ja-JP" altLang="en-US" sz="1200">
              <a:latin typeface="Times New Roman" pitchFamily="18" charset="0"/>
              <a:ea typeface="ＭＳ ゴシック" pitchFamily="49" charset="-128"/>
            </a:endParaRPr>
          </a:p>
        </p:txBody>
      </p:sp>
      <p:cxnSp>
        <p:nvCxnSpPr>
          <p:cNvPr id="42" name="直線コネクタ 41"/>
          <p:cNvCxnSpPr>
            <a:stCxn id="6160" idx="0"/>
          </p:cNvCxnSpPr>
          <p:nvPr/>
        </p:nvCxnSpPr>
        <p:spPr>
          <a:xfrm flipV="1">
            <a:off x="6334125" y="5373688"/>
            <a:ext cx="76200" cy="215900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>
            <a:stCxn id="6161" idx="0"/>
          </p:cNvCxnSpPr>
          <p:nvPr/>
        </p:nvCxnSpPr>
        <p:spPr>
          <a:xfrm flipH="1" flipV="1">
            <a:off x="6664325" y="5373688"/>
            <a:ext cx="42863" cy="215900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/>
          <p:cNvCxnSpPr>
            <a:stCxn id="6162" idx="0"/>
          </p:cNvCxnSpPr>
          <p:nvPr/>
        </p:nvCxnSpPr>
        <p:spPr>
          <a:xfrm flipV="1">
            <a:off x="7354888" y="5373688"/>
            <a:ext cx="25400" cy="215900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>
            <a:stCxn id="6158" idx="0"/>
          </p:cNvCxnSpPr>
          <p:nvPr/>
        </p:nvCxnSpPr>
        <p:spPr>
          <a:xfrm flipH="1" flipV="1">
            <a:off x="7621588" y="5373688"/>
            <a:ext cx="152400" cy="215900"/>
          </a:xfrm>
          <a:prstGeom prst="line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9" name="テキスト ボックス 51"/>
          <p:cNvSpPr txBox="1">
            <a:spLocks noChangeArrowheads="1"/>
          </p:cNvSpPr>
          <p:nvPr/>
        </p:nvSpPr>
        <p:spPr bwMode="auto">
          <a:xfrm>
            <a:off x="285074" y="6022776"/>
            <a:ext cx="84908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The analyses of transport phenomena of materials in </a:t>
            </a:r>
            <a:r>
              <a:rPr lang="en-US" altLang="ja-JP" b="1" dirty="0" err="1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nanoscale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 to </a:t>
            </a:r>
            <a:r>
              <a:rPr lang="en-US" altLang="ja-JP" b="1" dirty="0" err="1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mezoscale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 greatly contribute to the development of next generation of fuel cell</a:t>
            </a:r>
            <a:endParaRPr lang="en-US" altLang="ja-JP" b="1" dirty="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8186248" y="6842123"/>
            <a:ext cx="875491" cy="187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285353" y="5193504"/>
            <a:ext cx="4690181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</a:rPr>
              <a:t>The characteristics cannot be analyzed by continuum theory</a:t>
            </a:r>
            <a:endParaRPr lang="ja-JP" altLang="en-US" dirty="0">
              <a:solidFill>
                <a:schemeClr val="bg1"/>
              </a:solidFill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 bwMode="auto">
          <a:xfrm>
            <a:off x="8218136" y="2959282"/>
            <a:ext cx="853119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solidFill>
                  <a:srgbClr val="000000"/>
                </a:solidFill>
                <a:latin typeface="Times New Roman" pitchFamily="18" charset="0"/>
              </a:rPr>
              <a:t>Currency</a:t>
            </a:r>
            <a:endParaRPr kumimoji="1" lang="ja-JP" altLang="en-US" sz="14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 bwMode="auto">
          <a:xfrm rot="16200000">
            <a:off x="5368531" y="1322366"/>
            <a:ext cx="730585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rgbClr val="000000"/>
                </a:solidFill>
                <a:latin typeface="Times New Roman" pitchFamily="18" charset="0"/>
                <a:cs typeface="Times New Roman" panose="02020603050405020304" pitchFamily="18" charset="0"/>
              </a:rPr>
              <a:t>Voltage</a:t>
            </a:r>
            <a:endParaRPr kumimoji="1" lang="ja-JP" altLang="en-US" sz="1400" dirty="0" smtClean="0">
              <a:solidFill>
                <a:srgbClr val="000000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直線矢印コネクタ 50"/>
          <p:cNvCxnSpPr/>
          <p:nvPr/>
        </p:nvCxnSpPr>
        <p:spPr>
          <a:xfrm flipV="1">
            <a:off x="5887712" y="1062029"/>
            <a:ext cx="3275" cy="186299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/>
          <p:cNvCxnSpPr>
            <a:endCxn id="78" idx="1"/>
          </p:cNvCxnSpPr>
          <p:nvPr/>
        </p:nvCxnSpPr>
        <p:spPr>
          <a:xfrm>
            <a:off x="5887712" y="1335749"/>
            <a:ext cx="2967143" cy="2174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グループ化 52"/>
          <p:cNvGrpSpPr/>
          <p:nvPr/>
        </p:nvGrpSpPr>
        <p:grpSpPr>
          <a:xfrm>
            <a:off x="5912839" y="1343944"/>
            <a:ext cx="1821956" cy="1581084"/>
            <a:chOff x="5284788" y="2066022"/>
            <a:chExt cx="1821956" cy="1609689"/>
          </a:xfrm>
        </p:grpSpPr>
        <p:sp>
          <p:nvSpPr>
            <p:cNvPr id="54" name="フリーフォーム 53"/>
            <p:cNvSpPr/>
            <p:nvPr/>
          </p:nvSpPr>
          <p:spPr>
            <a:xfrm>
              <a:off x="5284788" y="2066022"/>
              <a:ext cx="800100" cy="514350"/>
            </a:xfrm>
            <a:custGeom>
              <a:avLst/>
              <a:gdLst>
                <a:gd name="connsiteX0" fmla="*/ 0 w 800100"/>
                <a:gd name="connsiteY0" fmla="*/ 0 h 514350"/>
                <a:gd name="connsiteX1" fmla="*/ 190500 w 800100"/>
                <a:gd name="connsiteY1" fmla="*/ 371475 h 514350"/>
                <a:gd name="connsiteX2" fmla="*/ 800100 w 800100"/>
                <a:gd name="connsiteY2" fmla="*/ 514350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0100" h="514350">
                  <a:moveTo>
                    <a:pt x="0" y="0"/>
                  </a:moveTo>
                  <a:cubicBezTo>
                    <a:pt x="28575" y="142875"/>
                    <a:pt x="57150" y="285750"/>
                    <a:pt x="190500" y="371475"/>
                  </a:cubicBezTo>
                  <a:cubicBezTo>
                    <a:pt x="323850" y="457200"/>
                    <a:pt x="561975" y="485775"/>
                    <a:pt x="800100" y="51435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フリーフォーム 55"/>
            <p:cNvSpPr/>
            <p:nvPr/>
          </p:nvSpPr>
          <p:spPr>
            <a:xfrm>
              <a:off x="6068519" y="2577270"/>
              <a:ext cx="1038225" cy="1098441"/>
            </a:xfrm>
            <a:custGeom>
              <a:avLst/>
              <a:gdLst>
                <a:gd name="connsiteX0" fmla="*/ 0 w 1038225"/>
                <a:gd name="connsiteY0" fmla="*/ 0 h 1038225"/>
                <a:gd name="connsiteX1" fmla="*/ 352425 w 1038225"/>
                <a:gd name="connsiteY1" fmla="*/ 76200 h 1038225"/>
                <a:gd name="connsiteX2" fmla="*/ 628650 w 1038225"/>
                <a:gd name="connsiteY2" fmla="*/ 276225 h 1038225"/>
                <a:gd name="connsiteX3" fmla="*/ 1038225 w 1038225"/>
                <a:gd name="connsiteY3" fmla="*/ 1038225 h 1038225"/>
                <a:gd name="connsiteX4" fmla="*/ 1038225 w 1038225"/>
                <a:gd name="connsiteY4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8225" h="1038225">
                  <a:moveTo>
                    <a:pt x="0" y="0"/>
                  </a:moveTo>
                  <a:cubicBezTo>
                    <a:pt x="123825" y="15081"/>
                    <a:pt x="247650" y="30163"/>
                    <a:pt x="352425" y="76200"/>
                  </a:cubicBezTo>
                  <a:cubicBezTo>
                    <a:pt x="457200" y="122238"/>
                    <a:pt x="514350" y="115888"/>
                    <a:pt x="628650" y="276225"/>
                  </a:cubicBezTo>
                  <a:cubicBezTo>
                    <a:pt x="742950" y="436562"/>
                    <a:pt x="1038225" y="1038225"/>
                    <a:pt x="1038225" y="1038225"/>
                  </a:cubicBezTo>
                  <a:lnTo>
                    <a:pt x="1038225" y="10382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5712737" y="557267"/>
            <a:ext cx="3151927" cy="2388963"/>
            <a:chOff x="5640491" y="556700"/>
            <a:chExt cx="3151927" cy="2388963"/>
          </a:xfrm>
        </p:grpSpPr>
        <p:sp>
          <p:nvSpPr>
            <p:cNvPr id="61" name="テキスト ボックス 60"/>
            <p:cNvSpPr txBox="1"/>
            <p:nvPr/>
          </p:nvSpPr>
          <p:spPr bwMode="auto">
            <a:xfrm>
              <a:off x="6523853" y="611207"/>
              <a:ext cx="67358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ja-JP" sz="1400" dirty="0" err="1" smtClean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Ohmic</a:t>
              </a:r>
              <a:endParaRPr lang="en-US" altLang="ja-JP" sz="1400" dirty="0" smtClean="0">
                <a:solidFill>
                  <a:srgbClr val="00B050"/>
                </a:solidFill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  <a:p>
              <a:r>
                <a:rPr lang="en-US" altLang="ja-JP" sz="1400" dirty="0" smtClean="0">
                  <a:solidFill>
                    <a:srgbClr val="00B05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Loss</a:t>
              </a:r>
              <a:endParaRPr kumimoji="1" lang="ja-JP" altLang="en-US" sz="1400" dirty="0" smtClean="0">
                <a:solidFill>
                  <a:srgbClr val="00B050"/>
                </a:solidFill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62" name="テキスト ボックス 61"/>
            <p:cNvSpPr txBox="1"/>
            <p:nvPr/>
          </p:nvSpPr>
          <p:spPr bwMode="auto">
            <a:xfrm>
              <a:off x="7716029" y="556700"/>
              <a:ext cx="85100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ja-JP" sz="14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Transfer</a:t>
              </a:r>
            </a:p>
            <a:p>
              <a:r>
                <a:rPr kumimoji="1" lang="en-US" altLang="ja-JP" sz="1400" b="1" dirty="0" smtClean="0">
                  <a:solidFill>
                    <a:srgbClr val="0070C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Loss</a:t>
              </a:r>
              <a:endParaRPr kumimoji="1" lang="ja-JP" altLang="en-US" sz="1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63" name="テキスト ボックス 62"/>
            <p:cNvSpPr txBox="1"/>
            <p:nvPr/>
          </p:nvSpPr>
          <p:spPr bwMode="auto">
            <a:xfrm>
              <a:off x="5640491" y="623066"/>
              <a:ext cx="833883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tlCol="0">
              <a:spAutoFit/>
            </a:bodyPr>
            <a:lstStyle/>
            <a:p>
              <a:r>
                <a:rPr lang="en-US" altLang="ja-JP" sz="1400" dirty="0" smtClean="0">
                  <a:solidFill>
                    <a:srgbClr val="FF990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Catalytic</a:t>
              </a:r>
            </a:p>
            <a:p>
              <a:r>
                <a:rPr kumimoji="1" lang="en-US" altLang="ja-JP" sz="1400" dirty="0" smtClean="0">
                  <a:solidFill>
                    <a:srgbClr val="FF990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Loss</a:t>
              </a:r>
              <a:endParaRPr kumimoji="1" lang="ja-JP" altLang="en-US" sz="1400" dirty="0" smtClean="0">
                <a:solidFill>
                  <a:srgbClr val="FF9900"/>
                </a:solidFill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64" name="グループ化 63"/>
            <p:cNvGrpSpPr/>
            <p:nvPr/>
          </p:nvGrpSpPr>
          <p:grpSpPr>
            <a:xfrm>
              <a:off x="5800734" y="1337879"/>
              <a:ext cx="2991684" cy="1607784"/>
              <a:chOff x="7792621" y="1795020"/>
              <a:chExt cx="2991684" cy="1607784"/>
            </a:xfrm>
          </p:grpSpPr>
          <p:grpSp>
            <p:nvGrpSpPr>
              <p:cNvPr id="69" name="グループ化 68"/>
              <p:cNvGrpSpPr/>
              <p:nvPr/>
            </p:nvGrpSpPr>
            <p:grpSpPr>
              <a:xfrm>
                <a:off x="7841704" y="1795020"/>
                <a:ext cx="1798764" cy="1607784"/>
                <a:chOff x="7841704" y="1795020"/>
                <a:chExt cx="1798764" cy="1607784"/>
              </a:xfrm>
            </p:grpSpPr>
            <p:sp>
              <p:nvSpPr>
                <p:cNvPr id="81" name="正方形/長方形 80"/>
                <p:cNvSpPr/>
                <p:nvPr/>
              </p:nvSpPr>
              <p:spPr>
                <a:xfrm>
                  <a:off x="8463724" y="2144709"/>
                  <a:ext cx="358081" cy="141327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フリーフォーム 81"/>
                <p:cNvSpPr/>
                <p:nvPr/>
              </p:nvSpPr>
              <p:spPr>
                <a:xfrm>
                  <a:off x="7841704" y="1795020"/>
                  <a:ext cx="800100" cy="514350"/>
                </a:xfrm>
                <a:custGeom>
                  <a:avLst/>
                  <a:gdLst>
                    <a:gd name="connsiteX0" fmla="*/ 0 w 800100"/>
                    <a:gd name="connsiteY0" fmla="*/ 0 h 514350"/>
                    <a:gd name="connsiteX1" fmla="*/ 190500 w 800100"/>
                    <a:gd name="connsiteY1" fmla="*/ 371475 h 514350"/>
                    <a:gd name="connsiteX2" fmla="*/ 800100 w 800100"/>
                    <a:gd name="connsiteY2" fmla="*/ 514350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00100" h="514350">
                      <a:moveTo>
                        <a:pt x="0" y="0"/>
                      </a:moveTo>
                      <a:cubicBezTo>
                        <a:pt x="28575" y="142875"/>
                        <a:pt x="57150" y="285750"/>
                        <a:pt x="190500" y="371475"/>
                      </a:cubicBezTo>
                      <a:cubicBezTo>
                        <a:pt x="323850" y="457200"/>
                        <a:pt x="561975" y="485775"/>
                        <a:pt x="800100" y="514350"/>
                      </a:cubicBezTo>
                    </a:path>
                  </a:pathLst>
                </a:custGeom>
                <a:solidFill>
                  <a:srgbClr val="0070C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正方形/長方形 82"/>
                <p:cNvSpPr/>
                <p:nvPr/>
              </p:nvSpPr>
              <p:spPr>
                <a:xfrm>
                  <a:off x="8597089" y="1821998"/>
                  <a:ext cx="1043379" cy="1576040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フリーフォーム 83"/>
                <p:cNvSpPr/>
                <p:nvPr/>
              </p:nvSpPr>
              <p:spPr>
                <a:xfrm>
                  <a:off x="8593534" y="2304363"/>
                  <a:ext cx="1038225" cy="1098441"/>
                </a:xfrm>
                <a:custGeom>
                  <a:avLst/>
                  <a:gdLst>
                    <a:gd name="connsiteX0" fmla="*/ 0 w 1038225"/>
                    <a:gd name="connsiteY0" fmla="*/ 0 h 1038225"/>
                    <a:gd name="connsiteX1" fmla="*/ 352425 w 1038225"/>
                    <a:gd name="connsiteY1" fmla="*/ 76200 h 1038225"/>
                    <a:gd name="connsiteX2" fmla="*/ 628650 w 1038225"/>
                    <a:gd name="connsiteY2" fmla="*/ 276225 h 1038225"/>
                    <a:gd name="connsiteX3" fmla="*/ 1038225 w 1038225"/>
                    <a:gd name="connsiteY3" fmla="*/ 1038225 h 1038225"/>
                    <a:gd name="connsiteX4" fmla="*/ 1038225 w 1038225"/>
                    <a:gd name="connsiteY4" fmla="*/ 1038225 h 10382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38225" h="1038225">
                      <a:moveTo>
                        <a:pt x="0" y="0"/>
                      </a:moveTo>
                      <a:cubicBezTo>
                        <a:pt x="123825" y="15081"/>
                        <a:pt x="247650" y="30163"/>
                        <a:pt x="352425" y="76200"/>
                      </a:cubicBezTo>
                      <a:cubicBezTo>
                        <a:pt x="457200" y="122238"/>
                        <a:pt x="514350" y="115888"/>
                        <a:pt x="628650" y="276225"/>
                      </a:cubicBezTo>
                      <a:cubicBezTo>
                        <a:pt x="742950" y="436562"/>
                        <a:pt x="1038225" y="1038225"/>
                        <a:pt x="1038225" y="1038225"/>
                      </a:cubicBezTo>
                      <a:lnTo>
                        <a:pt x="1038225" y="1038225"/>
                      </a:ln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直角三角形 84"/>
                <p:cNvSpPr/>
                <p:nvPr/>
              </p:nvSpPr>
              <p:spPr>
                <a:xfrm>
                  <a:off x="8597089" y="2323196"/>
                  <a:ext cx="1023528" cy="1074842"/>
                </a:xfrm>
                <a:prstGeom prst="rt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6" name="直線コネクタ 85"/>
                <p:cNvCxnSpPr>
                  <a:stCxn id="85" idx="0"/>
                  <a:endCxn id="85" idx="4"/>
                </p:cNvCxnSpPr>
                <p:nvPr/>
              </p:nvCxnSpPr>
              <p:spPr>
                <a:xfrm>
                  <a:off x="8597089" y="2323196"/>
                  <a:ext cx="1023528" cy="107484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グループ化 69"/>
              <p:cNvGrpSpPr/>
              <p:nvPr/>
            </p:nvGrpSpPr>
            <p:grpSpPr>
              <a:xfrm>
                <a:off x="7792621" y="1795020"/>
                <a:ext cx="2991684" cy="533400"/>
                <a:chOff x="6781800" y="2170113"/>
                <a:chExt cx="2991684" cy="533400"/>
              </a:xfrm>
            </p:grpSpPr>
            <p:sp>
              <p:nvSpPr>
                <p:cNvPr id="78" name="フリーフォーム 77"/>
                <p:cNvSpPr/>
                <p:nvPr/>
              </p:nvSpPr>
              <p:spPr>
                <a:xfrm>
                  <a:off x="6781800" y="2170113"/>
                  <a:ext cx="2991684" cy="533400"/>
                </a:xfrm>
                <a:custGeom>
                  <a:avLst/>
                  <a:gdLst>
                    <a:gd name="connsiteX0" fmla="*/ 0 w 2905125"/>
                    <a:gd name="connsiteY0" fmla="*/ 0 h 533400"/>
                    <a:gd name="connsiteX1" fmla="*/ 2895600 w 2905125"/>
                    <a:gd name="connsiteY1" fmla="*/ 19050 h 533400"/>
                    <a:gd name="connsiteX2" fmla="*/ 2905125 w 2905125"/>
                    <a:gd name="connsiteY2" fmla="*/ 533400 h 533400"/>
                    <a:gd name="connsiteX3" fmla="*/ 0 w 2905125"/>
                    <a:gd name="connsiteY3" fmla="*/ 0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5125" h="533400">
                      <a:moveTo>
                        <a:pt x="0" y="0"/>
                      </a:moveTo>
                      <a:lnTo>
                        <a:pt x="2895600" y="19050"/>
                      </a:lnTo>
                      <a:lnTo>
                        <a:pt x="2905125" y="5334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0" name="フリーフォーム 79"/>
                <p:cNvSpPr/>
                <p:nvPr/>
              </p:nvSpPr>
              <p:spPr>
                <a:xfrm>
                  <a:off x="6816725" y="2170113"/>
                  <a:ext cx="2927855" cy="523875"/>
                </a:xfrm>
                <a:custGeom>
                  <a:avLst/>
                  <a:gdLst>
                    <a:gd name="connsiteX0" fmla="*/ 0 w 2914650"/>
                    <a:gd name="connsiteY0" fmla="*/ 0 h 514350"/>
                    <a:gd name="connsiteX1" fmla="*/ 180975 w 2914650"/>
                    <a:gd name="connsiteY1" fmla="*/ 323850 h 514350"/>
                    <a:gd name="connsiteX2" fmla="*/ 742950 w 2914650"/>
                    <a:gd name="connsiteY2" fmla="*/ 409575 h 514350"/>
                    <a:gd name="connsiteX3" fmla="*/ 2914650 w 2914650"/>
                    <a:gd name="connsiteY3" fmla="*/ 514350 h 514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14650" h="514350">
                      <a:moveTo>
                        <a:pt x="0" y="0"/>
                      </a:moveTo>
                      <a:cubicBezTo>
                        <a:pt x="28575" y="127794"/>
                        <a:pt x="57150" y="255588"/>
                        <a:pt x="180975" y="323850"/>
                      </a:cubicBezTo>
                      <a:cubicBezTo>
                        <a:pt x="304800" y="392112"/>
                        <a:pt x="287338" y="377825"/>
                        <a:pt x="742950" y="409575"/>
                      </a:cubicBezTo>
                      <a:cubicBezTo>
                        <a:pt x="1198562" y="441325"/>
                        <a:pt x="2056606" y="477837"/>
                        <a:pt x="2914650" y="51435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3" name="グループ化 72"/>
              <p:cNvGrpSpPr/>
              <p:nvPr/>
            </p:nvGrpSpPr>
            <p:grpSpPr>
              <a:xfrm>
                <a:off x="7841704" y="1796598"/>
                <a:ext cx="2942601" cy="406383"/>
                <a:chOff x="7976233" y="1177445"/>
                <a:chExt cx="2942601" cy="406383"/>
              </a:xfrm>
            </p:grpSpPr>
            <p:sp>
              <p:nvSpPr>
                <p:cNvPr id="74" name="フリーフォーム 73"/>
                <p:cNvSpPr/>
                <p:nvPr/>
              </p:nvSpPr>
              <p:spPr>
                <a:xfrm>
                  <a:off x="7976233" y="1177445"/>
                  <a:ext cx="2905125" cy="390525"/>
                </a:xfrm>
                <a:custGeom>
                  <a:avLst/>
                  <a:gdLst>
                    <a:gd name="connsiteX0" fmla="*/ 0 w 2905125"/>
                    <a:gd name="connsiteY0" fmla="*/ 0 h 390525"/>
                    <a:gd name="connsiteX1" fmla="*/ 142875 w 2905125"/>
                    <a:gd name="connsiteY1" fmla="*/ 257175 h 390525"/>
                    <a:gd name="connsiteX2" fmla="*/ 638175 w 2905125"/>
                    <a:gd name="connsiteY2" fmla="*/ 323850 h 390525"/>
                    <a:gd name="connsiteX3" fmla="*/ 2905125 w 2905125"/>
                    <a:gd name="connsiteY3" fmla="*/ 390525 h 390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5125" h="390525">
                      <a:moveTo>
                        <a:pt x="0" y="0"/>
                      </a:moveTo>
                      <a:cubicBezTo>
                        <a:pt x="18256" y="101600"/>
                        <a:pt x="36513" y="203200"/>
                        <a:pt x="142875" y="257175"/>
                      </a:cubicBezTo>
                      <a:cubicBezTo>
                        <a:pt x="249237" y="311150"/>
                        <a:pt x="177800" y="301625"/>
                        <a:pt x="638175" y="323850"/>
                      </a:cubicBezTo>
                      <a:cubicBezTo>
                        <a:pt x="1098550" y="346075"/>
                        <a:pt x="2001837" y="368300"/>
                        <a:pt x="2905125" y="390525"/>
                      </a:cubicBezTo>
                    </a:path>
                  </a:pathLst>
                </a:custGeom>
                <a:solidFill>
                  <a:srgbClr val="FFCC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フリーフォーム 74"/>
                <p:cNvSpPr/>
                <p:nvPr/>
              </p:nvSpPr>
              <p:spPr>
                <a:xfrm>
                  <a:off x="7976234" y="1183778"/>
                  <a:ext cx="2942600" cy="400050"/>
                </a:xfrm>
                <a:custGeom>
                  <a:avLst/>
                  <a:gdLst>
                    <a:gd name="connsiteX0" fmla="*/ 0 w 2905125"/>
                    <a:gd name="connsiteY0" fmla="*/ 0 h 400050"/>
                    <a:gd name="connsiteX1" fmla="*/ 2895600 w 2905125"/>
                    <a:gd name="connsiteY1" fmla="*/ 9525 h 400050"/>
                    <a:gd name="connsiteX2" fmla="*/ 2905125 w 2905125"/>
                    <a:gd name="connsiteY2" fmla="*/ 400050 h 400050"/>
                    <a:gd name="connsiteX3" fmla="*/ 0 w 2905125"/>
                    <a:gd name="connsiteY3" fmla="*/ 0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5125" h="400050">
                      <a:moveTo>
                        <a:pt x="0" y="0"/>
                      </a:moveTo>
                      <a:lnTo>
                        <a:pt x="2895600" y="9525"/>
                      </a:lnTo>
                      <a:lnTo>
                        <a:pt x="2905125" y="40005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cxnSp>
          <p:nvCxnSpPr>
            <p:cNvPr id="66" name="直線矢印コネクタ 65"/>
            <p:cNvCxnSpPr/>
            <p:nvPr/>
          </p:nvCxnSpPr>
          <p:spPr>
            <a:xfrm>
              <a:off x="6173846" y="940503"/>
              <a:ext cx="144463" cy="548589"/>
            </a:xfrm>
            <a:prstGeom prst="straightConnector1">
              <a:avLst/>
            </a:prstGeom>
            <a:ln w="19050">
              <a:solidFill>
                <a:srgbClr val="FFCC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矢印コネクタ 66"/>
            <p:cNvCxnSpPr/>
            <p:nvPr/>
          </p:nvCxnSpPr>
          <p:spPr>
            <a:xfrm>
              <a:off x="6995974" y="940503"/>
              <a:ext cx="144463" cy="794752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線矢印コネクタ 67"/>
            <p:cNvCxnSpPr>
              <a:endCxn id="83" idx="3"/>
            </p:cNvCxnSpPr>
            <p:nvPr/>
          </p:nvCxnSpPr>
          <p:spPr>
            <a:xfrm flipH="1">
              <a:off x="7648581" y="893557"/>
              <a:ext cx="613794" cy="1259320"/>
            </a:xfrm>
            <a:prstGeom prst="straightConnector1">
              <a:avLst/>
            </a:prstGeom>
            <a:ln w="19050">
              <a:solidFill>
                <a:srgbClr val="0066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7" name="直線矢印コネクタ 86"/>
          <p:cNvCxnSpPr/>
          <p:nvPr/>
        </p:nvCxnSpPr>
        <p:spPr>
          <a:xfrm>
            <a:off x="5878210" y="2914606"/>
            <a:ext cx="304813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正方形/長方形 87"/>
          <p:cNvSpPr/>
          <p:nvPr/>
        </p:nvSpPr>
        <p:spPr>
          <a:xfrm>
            <a:off x="5890618" y="2149332"/>
            <a:ext cx="1388664" cy="7621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endParaRPr kumimoji="1" lang="ja-JP" alt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正方形/長方形 88"/>
          <p:cNvSpPr/>
          <p:nvPr/>
        </p:nvSpPr>
        <p:spPr>
          <a:xfrm>
            <a:off x="5906318" y="1876147"/>
            <a:ext cx="2518327" cy="10372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7556090" y="1042453"/>
            <a:ext cx="1106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Ideal</a:t>
            </a:r>
            <a:r>
              <a:rPr kumimoji="1" lang="en-US" altLang="ja-JP" sz="1400" dirty="0" smtClean="0">
                <a:latin typeface="Times New Roman" panose="02020603050405020304" pitchFamily="18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(1.23V)</a:t>
            </a:r>
            <a:endParaRPr kumimoji="1" lang="ja-JP" altLang="en-US" sz="1400" dirty="0" smtClean="0">
              <a:latin typeface="Times New Roman" panose="02020603050405020304" pitchFamily="18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 bwMode="auto">
          <a:xfrm>
            <a:off x="119334" y="589367"/>
            <a:ext cx="5209631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1800" b="1" dirty="0" err="1" smtClean="0">
                <a:solidFill>
                  <a:srgbClr val="002060"/>
                </a:solidFill>
                <a:latin typeface="Times New Roman" pitchFamily="18" charset="0"/>
              </a:rPr>
              <a:t>Trasfer</a:t>
            </a:r>
            <a:r>
              <a:rPr kumimoji="1" lang="en-US" altLang="ja-JP" sz="1800" b="1" dirty="0" smtClean="0">
                <a:solidFill>
                  <a:srgbClr val="002060"/>
                </a:solidFill>
                <a:latin typeface="Times New Roman" pitchFamily="18" charset="0"/>
              </a:rPr>
              <a:t> loss </a:t>
            </a:r>
            <a:r>
              <a:rPr kumimoji="1" lang="en-US" altLang="ja-JP" sz="1800" b="1" dirty="0" smtClean="0">
                <a:latin typeface="Times New Roman" pitchFamily="18" charset="0"/>
              </a:rPr>
              <a:t>: </a:t>
            </a:r>
            <a:r>
              <a:rPr kumimoji="1" lang="en-US" altLang="ja-JP" sz="1800" dirty="0" smtClean="0">
                <a:latin typeface="Times New Roman" pitchFamily="18" charset="0"/>
              </a:rPr>
              <a:t>reactant materials (proton, oxygen) and </a:t>
            </a:r>
          </a:p>
          <a:p>
            <a:r>
              <a:rPr kumimoji="1" lang="en-US" altLang="ja-JP" sz="1800" dirty="0" smtClean="0">
                <a:latin typeface="Times New Roman" pitchFamily="18" charset="0"/>
              </a:rPr>
              <a:t>product material (water) cannot move faster in PEFC</a:t>
            </a:r>
          </a:p>
          <a:p>
            <a:r>
              <a:rPr lang="en-US" altLang="ja-JP" sz="1800" dirty="0" smtClean="0">
                <a:latin typeface="Times New Roman" pitchFamily="18" charset="0"/>
              </a:rPr>
              <a:t>enough to generate such high currency</a:t>
            </a:r>
            <a:endParaRPr kumimoji="1" lang="ja-JP" altLang="en-US" sz="1800" dirty="0" smtClean="0">
              <a:latin typeface="Times New Roman" pitchFamily="18" charset="0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132284" y="1591057"/>
            <a:ext cx="5625579" cy="1518142"/>
            <a:chOff x="132284" y="1591057"/>
            <a:chExt cx="5625579" cy="1518142"/>
          </a:xfrm>
        </p:grpSpPr>
        <p:sp>
          <p:nvSpPr>
            <p:cNvPr id="6155" name="Text Box 10"/>
            <p:cNvSpPr txBox="1">
              <a:spLocks noChangeArrowheads="1"/>
            </p:cNvSpPr>
            <p:nvPr/>
          </p:nvSpPr>
          <p:spPr bwMode="auto">
            <a:xfrm>
              <a:off x="132284" y="2462868"/>
              <a:ext cx="562557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ja-JP" sz="1800" dirty="0" smtClean="0">
                  <a:solidFill>
                    <a:srgbClr val="FF0000"/>
                  </a:solidFill>
                  <a:latin typeface="Times New Roman" panose="02020603050405020304" pitchFamily="18" charset="0"/>
                  <a:ea typeface="ＭＳ ゴシック" pitchFamily="49" charset="-128"/>
                  <a:cs typeface="Times New Roman" panose="02020603050405020304" pitchFamily="18" charset="0"/>
                </a:rPr>
                <a:t>It is very important to analyze the transport phenomena of materials (proton, water and oxygen) in PEFC.</a:t>
              </a:r>
              <a:endParaRPr lang="en-US" altLang="ja-JP" sz="1800" dirty="0">
                <a:solidFill>
                  <a:srgbClr val="FF0000"/>
                </a:solidFill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grpSp>
          <p:nvGrpSpPr>
            <p:cNvPr id="7" name="グループ化 6"/>
            <p:cNvGrpSpPr/>
            <p:nvPr/>
          </p:nvGrpSpPr>
          <p:grpSpPr>
            <a:xfrm>
              <a:off x="307381" y="1591057"/>
              <a:ext cx="4833535" cy="904638"/>
              <a:chOff x="307381" y="1553465"/>
              <a:chExt cx="4833535" cy="904638"/>
            </a:xfrm>
          </p:grpSpPr>
          <p:sp>
            <p:nvSpPr>
              <p:cNvPr id="6154" name="Text Box 23"/>
              <p:cNvSpPr txBox="1">
                <a:spLocks noChangeArrowheads="1"/>
              </p:cNvSpPr>
              <p:nvPr/>
            </p:nvSpPr>
            <p:spPr bwMode="auto">
              <a:xfrm>
                <a:off x="307381" y="1553465"/>
                <a:ext cx="4833535" cy="707886"/>
              </a:xfrm>
              <a:prstGeom prst="rect">
                <a:avLst/>
              </a:prstGeom>
              <a:solidFill>
                <a:srgbClr val="99FF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Aft>
                    <a:spcPct val="10000"/>
                  </a:spcAft>
                </a:pPr>
                <a:r>
                  <a:rPr lang="en-US" altLang="ja-JP" sz="20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ea typeface="HGP創英角ｺﾞｼｯｸUB" pitchFamily="50" charset="-128"/>
                  </a:rPr>
                  <a:t>Decrease of transfer loss is important  to improve the efficiency of a PEFC</a:t>
                </a:r>
              </a:p>
            </p:txBody>
          </p:sp>
          <p:sp>
            <p:nvSpPr>
              <p:cNvPr id="3" name="下矢印 2"/>
              <p:cNvSpPr/>
              <p:nvPr/>
            </p:nvSpPr>
            <p:spPr>
              <a:xfrm>
                <a:off x="2447987" y="2184891"/>
                <a:ext cx="323813" cy="273212"/>
              </a:xfrm>
              <a:prstGeom prst="downArrow">
                <a:avLst/>
              </a:prstGeom>
              <a:solidFill>
                <a:srgbClr val="99FF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8" grpId="1" animBg="1"/>
      <p:bldP spid="89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63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4835525" cy="476250"/>
          </a:xfrm>
        </p:spPr>
        <p:txBody>
          <a:bodyPr/>
          <a:lstStyle/>
          <a:p>
            <a:pPr algn="l" eaLnBrk="1" hangingPunct="1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Research Theme about Fuel Cells</a:t>
            </a:r>
          </a:p>
        </p:txBody>
      </p:sp>
      <p:pic>
        <p:nvPicPr>
          <p:cNvPr id="10244" name="Picture 6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8913"/>
            <a:ext cx="349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グループ化 1"/>
          <p:cNvGrpSpPr/>
          <p:nvPr/>
        </p:nvGrpSpPr>
        <p:grpSpPr>
          <a:xfrm>
            <a:off x="107504" y="620713"/>
            <a:ext cx="9098580" cy="6140450"/>
            <a:chOff x="107504" y="620713"/>
            <a:chExt cx="9098580" cy="6140450"/>
          </a:xfrm>
        </p:grpSpPr>
        <p:grpSp>
          <p:nvGrpSpPr>
            <p:cNvPr id="68" name="グループ化 67"/>
            <p:cNvGrpSpPr/>
            <p:nvPr/>
          </p:nvGrpSpPr>
          <p:grpSpPr>
            <a:xfrm>
              <a:off x="107504" y="620713"/>
              <a:ext cx="8941246" cy="6140450"/>
              <a:chOff x="107504" y="620713"/>
              <a:chExt cx="8941246" cy="6140450"/>
            </a:xfrm>
          </p:grpSpPr>
          <p:sp>
            <p:nvSpPr>
              <p:cNvPr id="721" name="正方形/長方形 720"/>
              <p:cNvSpPr/>
              <p:nvPr/>
            </p:nvSpPr>
            <p:spPr>
              <a:xfrm>
                <a:off x="107504" y="4725144"/>
                <a:ext cx="3528392" cy="201622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22" name="正方形/長方形 721"/>
              <p:cNvSpPr/>
              <p:nvPr/>
            </p:nvSpPr>
            <p:spPr>
              <a:xfrm>
                <a:off x="107950" y="635743"/>
                <a:ext cx="2447925" cy="2255267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94" name="Picture 56" descr="droplet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6188" y="2205038"/>
                <a:ext cx="1381125" cy="1087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95" name="Arc 60"/>
              <p:cNvSpPr>
                <a:spLocks/>
              </p:cNvSpPr>
              <p:nvPr/>
            </p:nvSpPr>
            <p:spPr bwMode="auto">
              <a:xfrm>
                <a:off x="8368393" y="2359252"/>
                <a:ext cx="514804" cy="439964"/>
              </a:xfrm>
              <a:custGeom>
                <a:avLst/>
                <a:gdLst>
                  <a:gd name="T0" fmla="*/ 0 w 21600"/>
                  <a:gd name="T1" fmla="*/ 0 h 20570"/>
                  <a:gd name="T2" fmla="*/ 0 w 21600"/>
                  <a:gd name="T3" fmla="*/ 0 h 20570"/>
                  <a:gd name="T4" fmla="*/ 0 w 21600"/>
                  <a:gd name="T5" fmla="*/ 0 h 2057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0570"/>
                  <a:gd name="T11" fmla="*/ 21600 w 21600"/>
                  <a:gd name="T12" fmla="*/ 20570 h 205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0570" fill="none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</a:path>
                  <a:path w="21600" h="20570" stroke="0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  <a:lnTo>
                      <a:pt x="0" y="17015"/>
                    </a:lnTo>
                    <a:lnTo>
                      <a:pt x="13306" y="-1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10296" name="Arc 61"/>
              <p:cNvSpPr>
                <a:spLocks/>
              </p:cNvSpPr>
              <p:nvPr/>
            </p:nvSpPr>
            <p:spPr bwMode="auto">
              <a:xfrm flipH="1">
                <a:off x="7699376" y="2359252"/>
                <a:ext cx="411616" cy="404812"/>
              </a:xfrm>
              <a:custGeom>
                <a:avLst/>
                <a:gdLst>
                  <a:gd name="T0" fmla="*/ 0 w 21600"/>
                  <a:gd name="T1" fmla="*/ 0 h 19745"/>
                  <a:gd name="T2" fmla="*/ 0 w 21600"/>
                  <a:gd name="T3" fmla="*/ 0 h 19745"/>
                  <a:gd name="T4" fmla="*/ 0 w 21600"/>
                  <a:gd name="T5" fmla="*/ 0 h 1974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9745"/>
                  <a:gd name="T11" fmla="*/ 21600 w 21600"/>
                  <a:gd name="T12" fmla="*/ 19745 h 197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9745" fill="none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</a:path>
                  <a:path w="21600" h="19745" stroke="0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  <a:lnTo>
                      <a:pt x="0" y="19745"/>
                    </a:lnTo>
                    <a:lnTo>
                      <a:pt x="8757" y="0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730" name="円/楕円 729"/>
              <p:cNvSpPr/>
              <p:nvPr/>
            </p:nvSpPr>
            <p:spPr bwMode="auto">
              <a:xfrm>
                <a:off x="4367213" y="620713"/>
                <a:ext cx="239712" cy="23812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93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7313" y="688931"/>
                <a:ext cx="3913187" cy="2387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55" name="Text Box 567">
                <a:hlinkClick r:id="rId6" action="ppaction://hlinkpres?slideindex=1&amp;slidetitle="/>
              </p:cNvPr>
              <p:cNvSpPr txBox="1">
                <a:spLocks noChangeArrowheads="1"/>
              </p:cNvSpPr>
              <p:nvPr/>
            </p:nvSpPr>
            <p:spPr bwMode="auto">
              <a:xfrm>
                <a:off x="6443663" y="6237288"/>
                <a:ext cx="2543175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40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Oxygen permeability of ionomer</a:t>
                </a:r>
              </a:p>
              <a:p>
                <a:pPr eaLnBrk="1" hangingPunct="1"/>
                <a:r>
                  <a:rPr lang="en-US" altLang="ja-JP" sz="140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in Catalyst Layer</a:t>
                </a:r>
              </a:p>
            </p:txBody>
          </p:sp>
          <p:sp>
            <p:nvSpPr>
              <p:cNvPr id="10256" name="Text Box 567"/>
              <p:cNvSpPr txBox="1">
                <a:spLocks noChangeArrowheads="1"/>
              </p:cNvSpPr>
              <p:nvPr/>
            </p:nvSpPr>
            <p:spPr bwMode="auto">
              <a:xfrm>
                <a:off x="107504" y="632569"/>
                <a:ext cx="2400746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4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Phase diagram of </a:t>
                </a:r>
                <a:r>
                  <a:rPr lang="en-US" altLang="ja-JP" sz="1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water in </a:t>
                </a:r>
                <a:r>
                  <a:rPr lang="en-US" altLang="ja-JP" sz="14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a </a:t>
                </a:r>
                <a:r>
                  <a:rPr lang="en-US" altLang="ja-JP" sz="1400" dirty="0" err="1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nano</a:t>
                </a:r>
                <a:r>
                  <a:rPr lang="en-US" altLang="ja-JP" sz="14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 pore of </a:t>
                </a:r>
                <a:r>
                  <a:rPr lang="en-US" altLang="ja-JP" sz="1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MPL </a:t>
                </a:r>
              </a:p>
              <a:p>
                <a:pPr eaLnBrk="1" hangingPunct="1"/>
                <a:r>
                  <a:rPr lang="en-US" altLang="ja-JP" sz="14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(with the University of Tokyo)</a:t>
                </a:r>
                <a:endParaRPr lang="en-US" altLang="ja-JP" sz="1400" dirty="0">
                  <a:solidFill>
                    <a:schemeClr val="bg1">
                      <a:lumMod val="75000"/>
                    </a:schemeClr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10257" name="Text Box 567"/>
              <p:cNvSpPr txBox="1">
                <a:spLocks noChangeArrowheads="1"/>
              </p:cNvSpPr>
              <p:nvPr/>
            </p:nvSpPr>
            <p:spPr bwMode="auto">
              <a:xfrm>
                <a:off x="6567488" y="685800"/>
                <a:ext cx="2481262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400" dirty="0">
                    <a:solidFill>
                      <a:schemeClr val="bg2">
                        <a:lumMod val="40000"/>
                        <a:lumOff val="60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Transport properties of nanoscale water droplet in MPL</a:t>
                </a:r>
              </a:p>
            </p:txBody>
          </p:sp>
          <p:pic>
            <p:nvPicPr>
              <p:cNvPr id="10279" name="Picture 63" descr="Carb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9563" y="1268413"/>
                <a:ext cx="150018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280" name="AutoShape 64"/>
              <p:cNvSpPr>
                <a:spLocks noChangeArrowheads="1"/>
              </p:cNvSpPr>
              <p:nvPr/>
            </p:nvSpPr>
            <p:spPr bwMode="auto">
              <a:xfrm>
                <a:off x="7890637" y="1696980"/>
                <a:ext cx="213638" cy="160565"/>
              </a:xfrm>
              <a:prstGeom prst="rightArrow">
                <a:avLst>
                  <a:gd name="adj1" fmla="val 50000"/>
                  <a:gd name="adj2" fmla="val 33272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0261" name="図 4" descr="filled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27" t="19791" r="26627" b="28125"/>
              <a:stretch>
                <a:fillRect/>
              </a:stretch>
            </p:blipFill>
            <p:spPr bwMode="auto">
              <a:xfrm>
                <a:off x="200856" y="1379300"/>
                <a:ext cx="1079500" cy="1458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262" name="図 5" descr="not_filled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18748" r="25327" b="29167"/>
              <a:stretch>
                <a:fillRect/>
              </a:stretch>
            </p:blipFill>
            <p:spPr bwMode="auto">
              <a:xfrm>
                <a:off x="1339887" y="1388825"/>
                <a:ext cx="1063625" cy="1439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66" name="グループ化 65"/>
              <p:cNvGrpSpPr/>
              <p:nvPr/>
            </p:nvGrpSpPr>
            <p:grpSpPr>
              <a:xfrm>
                <a:off x="107504" y="2996952"/>
                <a:ext cx="3600896" cy="3692773"/>
                <a:chOff x="107504" y="2996952"/>
                <a:chExt cx="3600896" cy="3692773"/>
              </a:xfrm>
            </p:grpSpPr>
            <p:sp>
              <p:nvSpPr>
                <p:cNvPr id="10282" name="Text Box 552"/>
                <p:cNvSpPr txBox="1">
                  <a:spLocks noChangeArrowheads="1"/>
                </p:cNvSpPr>
                <p:nvPr/>
              </p:nvSpPr>
              <p:spPr bwMode="auto">
                <a:xfrm>
                  <a:off x="1895724" y="6147886"/>
                  <a:ext cx="1512016" cy="2306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Initial Translational Energy </a:t>
                  </a:r>
                </a:p>
              </p:txBody>
            </p:sp>
            <p:sp>
              <p:nvSpPr>
                <p:cNvPr id="10284" name="Text Box 554"/>
                <p:cNvSpPr txBox="1">
                  <a:spLocks noChangeArrowheads="1"/>
                </p:cNvSpPr>
                <p:nvPr/>
              </p:nvSpPr>
              <p:spPr bwMode="auto">
                <a:xfrm>
                  <a:off x="2917053" y="5486325"/>
                  <a:ext cx="656390" cy="4613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: Pt-Fix</a:t>
                  </a:r>
                </a:p>
                <a:p>
                  <a:pPr eaLnBrk="1" hangingPunct="1"/>
                  <a:r>
                    <a:rPr lang="en-US" altLang="ja-JP" sz="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: </a:t>
                  </a:r>
                  <a:r>
                    <a:rPr lang="en-US" altLang="ja-JP" sz="800" i="1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T</a:t>
                  </a:r>
                  <a:r>
                    <a:rPr lang="en-US" altLang="ja-JP" sz="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=0 K</a:t>
                  </a:r>
                </a:p>
                <a:p>
                  <a:pPr eaLnBrk="1" hangingPunct="1"/>
                  <a:r>
                    <a:rPr lang="en-US" altLang="ja-JP" sz="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: </a:t>
                  </a:r>
                  <a:r>
                    <a:rPr lang="en-US" altLang="ja-JP" sz="800" i="1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T</a:t>
                  </a:r>
                  <a:r>
                    <a:rPr lang="en-US" altLang="ja-JP" sz="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=300 K</a:t>
                  </a:r>
                </a:p>
              </p:txBody>
            </p:sp>
            <p:grpSp>
              <p:nvGrpSpPr>
                <p:cNvPr id="10285" name="Group 555"/>
                <p:cNvGrpSpPr>
                  <a:grpSpLocks/>
                </p:cNvGrpSpPr>
                <p:nvPr/>
              </p:nvGrpSpPr>
              <p:grpSpPr bwMode="auto">
                <a:xfrm>
                  <a:off x="2586697" y="5556455"/>
                  <a:ext cx="265995" cy="354581"/>
                  <a:chOff x="397" y="2145"/>
                  <a:chExt cx="123" cy="164"/>
                </a:xfrm>
              </p:grpSpPr>
              <p:sp>
                <p:nvSpPr>
                  <p:cNvPr id="10286" name="Line 556"/>
                  <p:cNvSpPr>
                    <a:spLocks noChangeShapeType="1"/>
                  </p:cNvSpPr>
                  <p:nvPr/>
                </p:nvSpPr>
                <p:spPr bwMode="auto">
                  <a:xfrm>
                    <a:off x="401" y="2157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87" name="Oval 557"/>
                  <p:cNvSpPr>
                    <a:spLocks noChangeArrowheads="1"/>
                  </p:cNvSpPr>
                  <p:nvPr/>
                </p:nvSpPr>
                <p:spPr bwMode="auto">
                  <a:xfrm>
                    <a:off x="446" y="2145"/>
                    <a:ext cx="21" cy="24"/>
                  </a:xfrm>
                  <a:prstGeom prst="ellipse">
                    <a:avLst/>
                  </a:prstGeom>
                  <a:solidFill>
                    <a:srgbClr val="00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288" name="Line 558"/>
                  <p:cNvSpPr>
                    <a:spLocks noChangeShapeType="1"/>
                  </p:cNvSpPr>
                  <p:nvPr/>
                </p:nvSpPr>
                <p:spPr bwMode="auto">
                  <a:xfrm>
                    <a:off x="404" y="2223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89" name="AutoShape 559"/>
                  <p:cNvSpPr>
                    <a:spLocks noChangeArrowheads="1"/>
                  </p:cNvSpPr>
                  <p:nvPr/>
                </p:nvSpPr>
                <p:spPr bwMode="auto">
                  <a:xfrm>
                    <a:off x="445" y="2206"/>
                    <a:ext cx="30" cy="28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33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290" name="Line 560"/>
                  <p:cNvSpPr>
                    <a:spLocks noChangeShapeType="1"/>
                  </p:cNvSpPr>
                  <p:nvPr/>
                </p:nvSpPr>
                <p:spPr bwMode="auto">
                  <a:xfrm>
                    <a:off x="397" y="2292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66FF66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/>
                  </a:p>
                </p:txBody>
              </p:sp>
              <p:sp>
                <p:nvSpPr>
                  <p:cNvPr id="10291" name="Rectangle 561"/>
                  <p:cNvSpPr>
                    <a:spLocks noChangeArrowheads="1"/>
                  </p:cNvSpPr>
                  <p:nvPr/>
                </p:nvSpPr>
                <p:spPr bwMode="auto">
                  <a:xfrm>
                    <a:off x="443" y="2281"/>
                    <a:ext cx="27" cy="28"/>
                  </a:xfrm>
                  <a:prstGeom prst="rect">
                    <a:avLst/>
                  </a:prstGeom>
                  <a:solidFill>
                    <a:srgbClr val="66FF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65" name="グループ化 64"/>
                <p:cNvGrpSpPr/>
                <p:nvPr/>
              </p:nvGrpSpPr>
              <p:grpSpPr>
                <a:xfrm>
                  <a:off x="107504" y="2996952"/>
                  <a:ext cx="3600896" cy="3692773"/>
                  <a:chOff x="107504" y="2996952"/>
                  <a:chExt cx="3600896" cy="3692773"/>
                </a:xfrm>
              </p:grpSpPr>
              <p:sp>
                <p:nvSpPr>
                  <p:cNvPr id="720" name="正方形/長方形 719"/>
                  <p:cNvSpPr/>
                  <p:nvPr/>
                </p:nvSpPr>
                <p:spPr>
                  <a:xfrm>
                    <a:off x="107504" y="2996952"/>
                    <a:ext cx="1837704" cy="2160240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10252" name="Picture 5" descr="pes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68" t="5804" r="34323" b="2019"/>
                  <a:stretch>
                    <a:fillRect/>
                  </a:stretch>
                </p:blipFill>
                <p:spPr bwMode="auto">
                  <a:xfrm>
                    <a:off x="250825" y="4652963"/>
                    <a:ext cx="1181100" cy="1539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aphicFrame>
                <p:nvGraphicFramePr>
                  <p:cNvPr id="10281" name="Object 551"/>
                  <p:cNvGraphicFramePr>
                    <a:graphicFrameLocks noChangeAspect="1"/>
                  </p:cNvGraphicFramePr>
                  <p:nvPr/>
                </p:nvGraphicFramePr>
                <p:xfrm>
                  <a:off x="1476376" y="4541838"/>
                  <a:ext cx="2232024" cy="181984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0501" name="ｸﾞﾗﾌ" r:id="rId11" imgW="3177235" imgH="2590800" progId="Origin50.Graph">
                          <p:embed/>
                        </p:oleObj>
                      </mc:Choice>
                      <mc:Fallback>
                        <p:oleObj name="ｸﾞﾗﾌ" r:id="rId11" imgW="3177235" imgH="2590800" progId="Origin50.Graph">
                          <p:embed/>
                          <p:pic>
                            <p:nvPicPr>
                              <p:cNvPr id="0" name="Picture 88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2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76376" y="4541838"/>
                                <a:ext cx="2232024" cy="181984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10283" name="Text Box 553"/>
                  <p:cNvSpPr txBox="1">
                    <a:spLocks noChangeArrowheads="1"/>
                  </p:cNvSpPr>
                  <p:nvPr/>
                </p:nvSpPr>
                <p:spPr bwMode="auto">
                  <a:xfrm rot="16200000">
                    <a:off x="839475" y="5218514"/>
                    <a:ext cx="1504608" cy="23080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r>
                      <a:rPr lang="en-US" altLang="ja-JP" sz="900"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Dissociation Probability   [-]</a:t>
                    </a:r>
                  </a:p>
                </p:txBody>
              </p:sp>
              <p:sp>
                <p:nvSpPr>
                  <p:cNvPr id="10254" name="Text Box 565">
                    <a:hlinkClick r:id="rId13" action="ppaction://hlinkpres?slideindex=1&amp;slidetitle="/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388" y="6381750"/>
                    <a:ext cx="3429000" cy="3079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r>
                      <a:rPr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Dissociation phenomena of H</a:t>
                    </a:r>
                    <a:r>
                      <a:rPr lang="en-US" altLang="ja-JP" sz="1400" baseline="-250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2</a:t>
                    </a:r>
                    <a:r>
                      <a:rPr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on </a:t>
                    </a:r>
                    <a:r>
                      <a:rPr lang="en-US" altLang="ja-JP" sz="1400" dirty="0" err="1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Pt</a:t>
                    </a:r>
                    <a:r>
                      <a:rPr lang="en-US" altLang="ja-JP" sz="14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catalyst</a:t>
                    </a:r>
                  </a:p>
                </p:txBody>
              </p:sp>
              <p:pic>
                <p:nvPicPr>
                  <p:cNvPr id="10263" name="図 719" descr="top90-0-0001-0.0225.bmp"/>
                  <p:cNvPicPr>
                    <a:picLocks noChangeAspect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0825" y="3068638"/>
                    <a:ext cx="1584325" cy="14970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759" name="フリーフォーム 758"/>
              <p:cNvSpPr/>
              <p:nvPr/>
            </p:nvSpPr>
            <p:spPr>
              <a:xfrm>
                <a:off x="4954588" y="2892425"/>
                <a:ext cx="1778000" cy="1014413"/>
              </a:xfrm>
              <a:custGeom>
                <a:avLst/>
                <a:gdLst>
                  <a:gd name="connsiteX0" fmla="*/ 0 w 1778924"/>
                  <a:gd name="connsiteY0" fmla="*/ 0 h 1014153"/>
                  <a:gd name="connsiteX1" fmla="*/ 1770611 w 1778924"/>
                  <a:gd name="connsiteY1" fmla="*/ 24938 h 1014153"/>
                  <a:gd name="connsiteX2" fmla="*/ 1778924 w 1778924"/>
                  <a:gd name="connsiteY2" fmla="*/ 1014153 h 1014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8924" h="1014153">
                    <a:moveTo>
                      <a:pt x="0" y="0"/>
                    </a:moveTo>
                    <a:lnTo>
                      <a:pt x="1770611" y="24938"/>
                    </a:lnTo>
                    <a:lnTo>
                      <a:pt x="1778924" y="1014153"/>
                    </a:lnTo>
                  </a:path>
                </a:pathLst>
              </a:custGeom>
              <a:ln w="19050" cap="flat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760" name="直線コネクタ 759"/>
              <p:cNvCxnSpPr/>
              <p:nvPr/>
            </p:nvCxnSpPr>
            <p:spPr>
              <a:xfrm rot="5400000">
                <a:off x="4211637" y="3068638"/>
                <a:ext cx="360363" cy="71438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1" name="直線コネクタ 760"/>
              <p:cNvCxnSpPr/>
              <p:nvPr/>
            </p:nvCxnSpPr>
            <p:spPr>
              <a:xfrm rot="10800000" flipV="1">
                <a:off x="1908175" y="2852738"/>
                <a:ext cx="2232025" cy="2889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直線コネクタ 761"/>
              <p:cNvCxnSpPr/>
              <p:nvPr/>
            </p:nvCxnSpPr>
            <p:spPr>
              <a:xfrm rot="10800000" flipV="1">
                <a:off x="2484438" y="2276475"/>
                <a:ext cx="1511300" cy="144463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直線コネクタ 762"/>
              <p:cNvCxnSpPr/>
              <p:nvPr/>
            </p:nvCxnSpPr>
            <p:spPr>
              <a:xfrm flipV="1">
                <a:off x="5148263" y="1882775"/>
                <a:ext cx="1392237" cy="2508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7" name="グループ化 66"/>
              <p:cNvGrpSpPr/>
              <p:nvPr/>
            </p:nvGrpSpPr>
            <p:grpSpPr>
              <a:xfrm>
                <a:off x="2267744" y="3140968"/>
                <a:ext cx="4032448" cy="3600400"/>
                <a:chOff x="2267744" y="3140968"/>
                <a:chExt cx="4032448" cy="3600400"/>
              </a:xfrm>
            </p:grpSpPr>
            <p:sp>
              <p:nvSpPr>
                <p:cNvPr id="717" name="正方形/長方形 716"/>
                <p:cNvSpPr/>
                <p:nvPr/>
              </p:nvSpPr>
              <p:spPr>
                <a:xfrm>
                  <a:off x="2267744" y="3140968"/>
                  <a:ext cx="4032448" cy="1512168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" name="正方形/長方形 717"/>
                <p:cNvSpPr/>
                <p:nvPr/>
              </p:nvSpPr>
              <p:spPr>
                <a:xfrm>
                  <a:off x="3707904" y="4437112"/>
                  <a:ext cx="2592288" cy="2304256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260" name="Text Box 567"/>
                <p:cNvSpPr txBox="1">
                  <a:spLocks noChangeArrowheads="1"/>
                </p:cNvSpPr>
                <p:nvPr/>
              </p:nvSpPr>
              <p:spPr bwMode="auto">
                <a:xfrm>
                  <a:off x="3930650" y="6423025"/>
                  <a:ext cx="2047875" cy="3079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1400">
                      <a:solidFill>
                        <a:srgbClr val="FF0000"/>
                      </a:solidFill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Proton diffusivity in PEM</a:t>
                  </a:r>
                </a:p>
              </p:txBody>
            </p:sp>
          </p:grpSp>
        </p:grpSp>
        <p:graphicFrame>
          <p:nvGraphicFramePr>
            <p:cNvPr id="59" name="オブジェクト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75890183"/>
                </p:ext>
              </p:extLst>
            </p:nvPr>
          </p:nvGraphicFramePr>
          <p:xfrm>
            <a:off x="2084538" y="2996897"/>
            <a:ext cx="2599231" cy="18155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2" name="ｸﾞﾗﾌ" r:id="rId15" imgW="4154760" imgH="2901600" progId="Origin50.Graph">
                    <p:embed/>
                  </p:oleObj>
                </mc:Choice>
                <mc:Fallback>
                  <p:oleObj name="ｸﾞﾗﾌ" r:id="rId15" imgW="415476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4538" y="2996897"/>
                          <a:ext cx="2599231" cy="1815591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0" name="Picture 32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788" y="3185287"/>
              <a:ext cx="1682229" cy="1654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61" name="オブジェクト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8976579"/>
                </p:ext>
              </p:extLst>
            </p:nvPr>
          </p:nvGraphicFramePr>
          <p:xfrm>
            <a:off x="3663026" y="4752201"/>
            <a:ext cx="2628463" cy="1836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3" name="ｸﾞﾗﾌ" r:id="rId19" imgW="4154760" imgH="2901600" progId="Origin50.Graph">
                    <p:embed/>
                  </p:oleObj>
                </mc:Choice>
                <mc:Fallback>
                  <p:oleObj name="ｸﾞﾗﾌ" r:id="rId19" imgW="415476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663026" y="4752201"/>
                          <a:ext cx="2628463" cy="18360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4" name="Picture 5"/>
            <p:cNvPicPr>
              <a:picLocks noChangeAspect="1" noChangeArrowheads="1"/>
            </p:cNvPicPr>
            <p:nvPr/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6670928" y="3399631"/>
              <a:ext cx="2121442" cy="1450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7" name="グループ化 56"/>
            <p:cNvGrpSpPr/>
            <p:nvPr/>
          </p:nvGrpSpPr>
          <p:grpSpPr>
            <a:xfrm>
              <a:off x="6009217" y="4846293"/>
              <a:ext cx="2020376" cy="1411792"/>
              <a:chOff x="8033495" y="5970536"/>
              <a:chExt cx="3520026" cy="2459712"/>
            </a:xfrm>
          </p:grpSpPr>
          <p:graphicFrame>
            <p:nvGraphicFramePr>
              <p:cNvPr id="58" name="オブジェクト 5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52001968"/>
                  </p:ext>
                </p:extLst>
              </p:nvPr>
            </p:nvGraphicFramePr>
            <p:xfrm>
              <a:off x="8033495" y="5970536"/>
              <a:ext cx="3520026" cy="2459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504" name="ｸﾞﾗﾌ" r:id="rId22" imgW="4153680" imgH="2901600" progId="Origin50.Graph">
                      <p:embed/>
                    </p:oleObj>
                  </mc:Choice>
                  <mc:Fallback>
                    <p:oleObj name="ｸﾞﾗﾌ" r:id="rId22" imgW="4153680" imgH="290160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8033495" y="5970536"/>
                            <a:ext cx="3520026" cy="245971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64" name="Picture 411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841" y="7619538"/>
                <a:ext cx="2177752" cy="431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aphicFrame>
          <p:nvGraphicFramePr>
            <p:cNvPr id="69" name="オブジェクト 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9881291"/>
                </p:ext>
              </p:extLst>
            </p:nvPr>
          </p:nvGraphicFramePr>
          <p:xfrm>
            <a:off x="7530702" y="4997346"/>
            <a:ext cx="1675382" cy="1170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5" name="ｸﾞﾗﾌ" r:id="rId25" imgW="4153680" imgH="2901600" progId="Origin50.Graph">
                    <p:embed/>
                  </p:oleObj>
                </mc:Choice>
                <mc:Fallback>
                  <p:oleObj name="ｸﾞﾗﾌ" r:id="rId25" imgW="415368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0702" y="4997346"/>
                          <a:ext cx="1675382" cy="1170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07503" y="620688"/>
            <a:ext cx="885698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3600" b="1" i="1" dirty="0">
                <a:solidFill>
                  <a:srgbClr val="0000FF"/>
                </a:solidFill>
                <a:latin typeface="Times New Roman" pitchFamily="18" charset="0"/>
              </a:rPr>
              <a:t>Analysis of </a:t>
            </a:r>
            <a:r>
              <a:rPr lang="en-US" altLang="ja-JP" sz="3600" b="1" i="1" dirty="0" smtClean="0">
                <a:solidFill>
                  <a:srgbClr val="0000FF"/>
                </a:solidFill>
                <a:latin typeface="Times New Roman" pitchFamily="18" charset="0"/>
              </a:rPr>
              <a:t>transport </a:t>
            </a:r>
            <a:r>
              <a:rPr lang="en-US" altLang="ja-JP" sz="3600" b="1" i="1" dirty="0">
                <a:solidFill>
                  <a:srgbClr val="0000FF"/>
                </a:solidFill>
                <a:latin typeface="Times New Roman" pitchFamily="18" charset="0"/>
              </a:rPr>
              <a:t>phenomena </a:t>
            </a:r>
            <a:r>
              <a:rPr lang="en-US" altLang="ja-JP" sz="3600" b="1" i="1" dirty="0" smtClean="0">
                <a:solidFill>
                  <a:srgbClr val="0000FF"/>
                </a:solidFill>
                <a:latin typeface="Times New Roman" pitchFamily="18" charset="0"/>
              </a:rPr>
              <a:t>of proton and water in </a:t>
            </a:r>
            <a:r>
              <a:rPr lang="en-US" altLang="ja-JP" sz="3600" b="1" i="1" dirty="0">
                <a:solidFill>
                  <a:srgbClr val="0000FF"/>
                </a:solidFill>
                <a:latin typeface="Times New Roman" pitchFamily="18" charset="0"/>
              </a:rPr>
              <a:t>polymer electrolyte membrane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en-US" altLang="ja-JP" dirty="0" smtClean="0"/>
              <a:t>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 Topic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1138833" y="1899341"/>
            <a:ext cx="7249590" cy="4720344"/>
            <a:chOff x="107504" y="534304"/>
            <a:chExt cx="9708247" cy="6321220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107504" y="534304"/>
              <a:ext cx="9708247" cy="6321220"/>
              <a:chOff x="107504" y="534304"/>
              <a:chExt cx="9708247" cy="6321220"/>
            </a:xfrm>
          </p:grpSpPr>
          <p:sp>
            <p:nvSpPr>
              <p:cNvPr id="16" name="正方形/長方形 15"/>
              <p:cNvSpPr/>
              <p:nvPr/>
            </p:nvSpPr>
            <p:spPr>
              <a:xfrm>
                <a:off x="107504" y="4725144"/>
                <a:ext cx="3528392" cy="201622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>
              <a:xfrm>
                <a:off x="107950" y="635743"/>
                <a:ext cx="2447925" cy="2255267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8" name="Picture 56" descr="droplet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6188" y="2205038"/>
                <a:ext cx="1381125" cy="1087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Arc 60"/>
              <p:cNvSpPr>
                <a:spLocks/>
              </p:cNvSpPr>
              <p:nvPr/>
            </p:nvSpPr>
            <p:spPr bwMode="auto">
              <a:xfrm>
                <a:off x="8368393" y="2359252"/>
                <a:ext cx="514804" cy="439964"/>
              </a:xfrm>
              <a:custGeom>
                <a:avLst/>
                <a:gdLst>
                  <a:gd name="T0" fmla="*/ 0 w 21600"/>
                  <a:gd name="T1" fmla="*/ 0 h 20570"/>
                  <a:gd name="T2" fmla="*/ 0 w 21600"/>
                  <a:gd name="T3" fmla="*/ 0 h 20570"/>
                  <a:gd name="T4" fmla="*/ 0 w 21600"/>
                  <a:gd name="T5" fmla="*/ 0 h 2057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0570"/>
                  <a:gd name="T11" fmla="*/ 21600 w 21600"/>
                  <a:gd name="T12" fmla="*/ 20570 h 205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0570" fill="none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</a:path>
                  <a:path w="21600" h="20570" stroke="0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  <a:lnTo>
                      <a:pt x="0" y="17015"/>
                    </a:lnTo>
                    <a:lnTo>
                      <a:pt x="13306" y="-1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 sz="1200"/>
              </a:p>
            </p:txBody>
          </p:sp>
          <p:sp>
            <p:nvSpPr>
              <p:cNvPr id="20" name="Arc 61"/>
              <p:cNvSpPr>
                <a:spLocks/>
              </p:cNvSpPr>
              <p:nvPr/>
            </p:nvSpPr>
            <p:spPr bwMode="auto">
              <a:xfrm flipH="1">
                <a:off x="7699376" y="2359252"/>
                <a:ext cx="411616" cy="404812"/>
              </a:xfrm>
              <a:custGeom>
                <a:avLst/>
                <a:gdLst>
                  <a:gd name="T0" fmla="*/ 0 w 21600"/>
                  <a:gd name="T1" fmla="*/ 0 h 19745"/>
                  <a:gd name="T2" fmla="*/ 0 w 21600"/>
                  <a:gd name="T3" fmla="*/ 0 h 19745"/>
                  <a:gd name="T4" fmla="*/ 0 w 21600"/>
                  <a:gd name="T5" fmla="*/ 0 h 1974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9745"/>
                  <a:gd name="T11" fmla="*/ 21600 w 21600"/>
                  <a:gd name="T12" fmla="*/ 19745 h 197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9745" fill="none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</a:path>
                  <a:path w="21600" h="19745" stroke="0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  <a:lnTo>
                      <a:pt x="0" y="19745"/>
                    </a:lnTo>
                    <a:lnTo>
                      <a:pt x="8757" y="0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 sz="1200"/>
              </a:p>
            </p:txBody>
          </p:sp>
          <p:sp>
            <p:nvSpPr>
              <p:cNvPr id="21" name="円/楕円 20"/>
              <p:cNvSpPr/>
              <p:nvPr/>
            </p:nvSpPr>
            <p:spPr bwMode="auto">
              <a:xfrm>
                <a:off x="4367213" y="620713"/>
                <a:ext cx="239712" cy="23812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7313" y="688931"/>
                <a:ext cx="3913187" cy="2387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567">
                <a:hlinkClick r:id="rId5" action="ppaction://hlinkpres?slideindex=1&amp;slidetitle="/>
              </p:cNvPr>
              <p:cNvSpPr txBox="1">
                <a:spLocks noChangeArrowheads="1"/>
              </p:cNvSpPr>
              <p:nvPr/>
            </p:nvSpPr>
            <p:spPr bwMode="auto">
              <a:xfrm>
                <a:off x="6443661" y="6237288"/>
                <a:ext cx="3372090" cy="618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Oxygen permeability of </a:t>
                </a:r>
                <a:r>
                  <a:rPr lang="en-US" altLang="ja-JP" sz="1200" dirty="0" err="1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ionomer</a:t>
                </a:r>
                <a:endParaRPr lang="en-US" altLang="ja-JP" sz="1200" dirty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in Catalyst Layer</a:t>
                </a:r>
              </a:p>
            </p:txBody>
          </p:sp>
          <p:sp>
            <p:nvSpPr>
              <p:cNvPr id="24" name="Text Box 567"/>
              <p:cNvSpPr txBox="1">
                <a:spLocks noChangeArrowheads="1"/>
              </p:cNvSpPr>
              <p:nvPr/>
            </p:nvSpPr>
            <p:spPr bwMode="auto">
              <a:xfrm>
                <a:off x="107504" y="632569"/>
                <a:ext cx="2400746" cy="1112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Phase diagram of </a:t>
                </a:r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water in </a:t>
                </a:r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a </a:t>
                </a:r>
                <a:r>
                  <a:rPr lang="en-US" altLang="ja-JP" sz="1200" dirty="0" err="1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nano</a:t>
                </a:r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 pore of </a:t>
                </a:r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MPL </a:t>
                </a:r>
              </a:p>
              <a:p>
                <a:pPr eaLnBrk="1" hangingPunct="1"/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(with the University of Tokyo)</a:t>
                </a:r>
                <a:endParaRPr lang="en-US" altLang="ja-JP" sz="1200" dirty="0">
                  <a:solidFill>
                    <a:schemeClr val="bg1">
                      <a:lumMod val="75000"/>
                    </a:schemeClr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5" name="Text Box 567"/>
              <p:cNvSpPr txBox="1">
                <a:spLocks noChangeArrowheads="1"/>
              </p:cNvSpPr>
              <p:nvPr/>
            </p:nvSpPr>
            <p:spPr bwMode="auto">
              <a:xfrm>
                <a:off x="6373320" y="534304"/>
                <a:ext cx="2960287" cy="618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Transport properties of nanoscale water droplet in MPL</a:t>
                </a:r>
              </a:p>
            </p:txBody>
          </p:sp>
          <p:pic>
            <p:nvPicPr>
              <p:cNvPr id="26" name="Picture 63" descr="Carb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9563" y="1268413"/>
                <a:ext cx="150018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utoShape 64"/>
              <p:cNvSpPr>
                <a:spLocks noChangeArrowheads="1"/>
              </p:cNvSpPr>
              <p:nvPr/>
            </p:nvSpPr>
            <p:spPr bwMode="auto">
              <a:xfrm>
                <a:off x="7890637" y="1696980"/>
                <a:ext cx="213638" cy="160565"/>
              </a:xfrm>
              <a:prstGeom prst="rightArrow">
                <a:avLst>
                  <a:gd name="adj1" fmla="val 50000"/>
                  <a:gd name="adj2" fmla="val 33272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8" name="図 4" descr="filled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27" t="19791" r="26627" b="28125"/>
              <a:stretch>
                <a:fillRect/>
              </a:stretch>
            </p:blipFill>
            <p:spPr bwMode="auto">
              <a:xfrm>
                <a:off x="200856" y="1379300"/>
                <a:ext cx="1079500" cy="1458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図 5" descr="not_filled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18748" r="25327" b="29167"/>
              <a:stretch>
                <a:fillRect/>
              </a:stretch>
            </p:blipFill>
            <p:spPr bwMode="auto">
              <a:xfrm>
                <a:off x="1339887" y="1388825"/>
                <a:ext cx="1063625" cy="1439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グループ化 29"/>
              <p:cNvGrpSpPr/>
              <p:nvPr/>
            </p:nvGrpSpPr>
            <p:grpSpPr>
              <a:xfrm>
                <a:off x="107504" y="2996952"/>
                <a:ext cx="4171116" cy="3755740"/>
                <a:chOff x="107504" y="2996952"/>
                <a:chExt cx="4171116" cy="3755740"/>
              </a:xfrm>
            </p:grpSpPr>
            <p:sp>
              <p:nvSpPr>
                <p:cNvPr id="40" name="Text Box 552"/>
                <p:cNvSpPr txBox="1">
                  <a:spLocks noChangeArrowheads="1"/>
                </p:cNvSpPr>
                <p:nvPr/>
              </p:nvSpPr>
              <p:spPr bwMode="auto">
                <a:xfrm>
                  <a:off x="1520904" y="6166162"/>
                  <a:ext cx="1975815" cy="3091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Initial Translational Energy </a:t>
                  </a:r>
                </a:p>
              </p:txBody>
            </p:sp>
            <p:grpSp>
              <p:nvGrpSpPr>
                <p:cNvPr id="42" name="Group 555"/>
                <p:cNvGrpSpPr>
                  <a:grpSpLocks/>
                </p:cNvGrpSpPr>
                <p:nvPr/>
              </p:nvGrpSpPr>
              <p:grpSpPr bwMode="auto">
                <a:xfrm>
                  <a:off x="2586697" y="5556455"/>
                  <a:ext cx="265995" cy="354581"/>
                  <a:chOff x="397" y="2145"/>
                  <a:chExt cx="123" cy="164"/>
                </a:xfrm>
              </p:grpSpPr>
              <p:sp>
                <p:nvSpPr>
                  <p:cNvPr id="50" name="Line 556"/>
                  <p:cNvSpPr>
                    <a:spLocks noChangeShapeType="1"/>
                  </p:cNvSpPr>
                  <p:nvPr/>
                </p:nvSpPr>
                <p:spPr bwMode="auto">
                  <a:xfrm>
                    <a:off x="401" y="2157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51" name="Oval 557"/>
                  <p:cNvSpPr>
                    <a:spLocks noChangeArrowheads="1"/>
                  </p:cNvSpPr>
                  <p:nvPr/>
                </p:nvSpPr>
                <p:spPr bwMode="auto">
                  <a:xfrm>
                    <a:off x="446" y="2145"/>
                    <a:ext cx="21" cy="24"/>
                  </a:xfrm>
                  <a:prstGeom prst="ellipse">
                    <a:avLst/>
                  </a:prstGeom>
                  <a:solidFill>
                    <a:srgbClr val="00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2" name="Line 558"/>
                  <p:cNvSpPr>
                    <a:spLocks noChangeShapeType="1"/>
                  </p:cNvSpPr>
                  <p:nvPr/>
                </p:nvSpPr>
                <p:spPr bwMode="auto">
                  <a:xfrm>
                    <a:off x="404" y="2223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53" name="AutoShape 559"/>
                  <p:cNvSpPr>
                    <a:spLocks noChangeArrowheads="1"/>
                  </p:cNvSpPr>
                  <p:nvPr/>
                </p:nvSpPr>
                <p:spPr bwMode="auto">
                  <a:xfrm>
                    <a:off x="445" y="2206"/>
                    <a:ext cx="30" cy="28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33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4" name="Line 560"/>
                  <p:cNvSpPr>
                    <a:spLocks noChangeShapeType="1"/>
                  </p:cNvSpPr>
                  <p:nvPr/>
                </p:nvSpPr>
                <p:spPr bwMode="auto">
                  <a:xfrm>
                    <a:off x="397" y="2292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66FF66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56" name="Rectangle 561"/>
                  <p:cNvSpPr>
                    <a:spLocks noChangeArrowheads="1"/>
                  </p:cNvSpPr>
                  <p:nvPr/>
                </p:nvSpPr>
                <p:spPr bwMode="auto">
                  <a:xfrm>
                    <a:off x="443" y="2281"/>
                    <a:ext cx="27" cy="28"/>
                  </a:xfrm>
                  <a:prstGeom prst="rect">
                    <a:avLst/>
                  </a:prstGeom>
                  <a:solidFill>
                    <a:srgbClr val="66FF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43" name="グループ化 42"/>
                <p:cNvGrpSpPr/>
                <p:nvPr/>
              </p:nvGrpSpPr>
              <p:grpSpPr>
                <a:xfrm>
                  <a:off x="107504" y="2996952"/>
                  <a:ext cx="4171116" cy="3755740"/>
                  <a:chOff x="107504" y="2996952"/>
                  <a:chExt cx="4171116" cy="3755740"/>
                </a:xfrm>
              </p:grpSpPr>
              <p:sp>
                <p:nvSpPr>
                  <p:cNvPr id="44" name="正方形/長方形 43"/>
                  <p:cNvSpPr/>
                  <p:nvPr/>
                </p:nvSpPr>
                <p:spPr>
                  <a:xfrm>
                    <a:off x="107504" y="2996952"/>
                    <a:ext cx="1837704" cy="2160240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120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45" name="Picture 5" descr="pes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68" t="5804" r="34323" b="2019"/>
                  <a:stretch>
                    <a:fillRect/>
                  </a:stretch>
                </p:blipFill>
                <p:spPr bwMode="auto">
                  <a:xfrm>
                    <a:off x="250825" y="4652963"/>
                    <a:ext cx="1181100" cy="1539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aphicFrame>
                <p:nvGraphicFramePr>
                  <p:cNvPr id="46" name="Object 551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086072736"/>
                      </p:ext>
                    </p:extLst>
                  </p:nvPr>
                </p:nvGraphicFramePr>
                <p:xfrm>
                  <a:off x="1355520" y="4624671"/>
                  <a:ext cx="2923100" cy="205573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02527" name="ｸﾞﾗﾌ" r:id="rId10" imgW="4160880" imgH="2926080" progId="Origin50.Graph">
                          <p:embed/>
                        </p:oleObj>
                      </mc:Choice>
                      <mc:Fallback>
                        <p:oleObj name="ｸﾞﾗﾌ" r:id="rId10" imgW="4160880" imgH="2926080" progId="Origin50.Graph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355520" y="4624671"/>
                                <a:ext cx="2923100" cy="2055736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8" name="Text Box 565">
                    <a:hlinkClick r:id="rId12" action="ppaction://hlinkpres?slideindex=1&amp;slidetitle="/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388" y="6381750"/>
                    <a:ext cx="3941683" cy="3709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Dissociation phenomena of H</a:t>
                    </a:r>
                    <a:r>
                      <a:rPr lang="en-US" altLang="ja-JP" sz="1200" baseline="-250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2</a:t>
                    </a:r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on </a:t>
                    </a:r>
                    <a:r>
                      <a:rPr lang="en-US" altLang="ja-JP" sz="1200" dirty="0" err="1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Pt</a:t>
                    </a:r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catalyst</a:t>
                    </a:r>
                  </a:p>
                </p:txBody>
              </p:sp>
              <p:pic>
                <p:nvPicPr>
                  <p:cNvPr id="49" name="図 719" descr="top90-0-0001-0.0225.bmp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0825" y="3068638"/>
                    <a:ext cx="1584325" cy="14970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31" name="フリーフォーム 30"/>
              <p:cNvSpPr/>
              <p:nvPr/>
            </p:nvSpPr>
            <p:spPr>
              <a:xfrm>
                <a:off x="4954588" y="2892425"/>
                <a:ext cx="1778000" cy="1014413"/>
              </a:xfrm>
              <a:custGeom>
                <a:avLst/>
                <a:gdLst>
                  <a:gd name="connsiteX0" fmla="*/ 0 w 1778924"/>
                  <a:gd name="connsiteY0" fmla="*/ 0 h 1014153"/>
                  <a:gd name="connsiteX1" fmla="*/ 1770611 w 1778924"/>
                  <a:gd name="connsiteY1" fmla="*/ 24938 h 1014153"/>
                  <a:gd name="connsiteX2" fmla="*/ 1778924 w 1778924"/>
                  <a:gd name="connsiteY2" fmla="*/ 1014153 h 1014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8924" h="1014153">
                    <a:moveTo>
                      <a:pt x="0" y="0"/>
                    </a:moveTo>
                    <a:lnTo>
                      <a:pt x="1770611" y="24938"/>
                    </a:lnTo>
                    <a:lnTo>
                      <a:pt x="1778924" y="1014153"/>
                    </a:lnTo>
                  </a:path>
                </a:pathLst>
              </a:custGeom>
              <a:ln w="19050" cap="flat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2" name="直線コネクタ 31"/>
              <p:cNvCxnSpPr/>
              <p:nvPr/>
            </p:nvCxnSpPr>
            <p:spPr>
              <a:xfrm rot="5400000">
                <a:off x="4211637" y="3068638"/>
                <a:ext cx="360363" cy="71438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/>
              <p:cNvCxnSpPr/>
              <p:nvPr/>
            </p:nvCxnSpPr>
            <p:spPr>
              <a:xfrm rot="10800000" flipV="1">
                <a:off x="1908175" y="2852738"/>
                <a:ext cx="2232025" cy="2889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 rot="10800000" flipV="1">
                <a:off x="2484438" y="2276475"/>
                <a:ext cx="1511300" cy="144463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 flipV="1">
                <a:off x="5148263" y="1882775"/>
                <a:ext cx="1392237" cy="2508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グループ化 35"/>
              <p:cNvGrpSpPr/>
              <p:nvPr/>
            </p:nvGrpSpPr>
            <p:grpSpPr>
              <a:xfrm>
                <a:off x="2267744" y="3140968"/>
                <a:ext cx="4055307" cy="3652999"/>
                <a:chOff x="2267744" y="3140968"/>
                <a:chExt cx="4055307" cy="3652999"/>
              </a:xfrm>
            </p:grpSpPr>
            <p:sp>
              <p:nvSpPr>
                <p:cNvPr id="37" name="正方形/長方形 36"/>
                <p:cNvSpPr/>
                <p:nvPr/>
              </p:nvSpPr>
              <p:spPr>
                <a:xfrm>
                  <a:off x="2267744" y="3140968"/>
                  <a:ext cx="4032448" cy="1512168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2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" name="正方形/長方形 37"/>
                <p:cNvSpPr/>
                <p:nvPr/>
              </p:nvSpPr>
              <p:spPr>
                <a:xfrm>
                  <a:off x="3707904" y="4437112"/>
                  <a:ext cx="2592288" cy="2304256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2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9" name="Text Box 567"/>
                <p:cNvSpPr txBox="1">
                  <a:spLocks noChangeArrowheads="1"/>
                </p:cNvSpPr>
                <p:nvPr/>
              </p:nvSpPr>
              <p:spPr bwMode="auto">
                <a:xfrm>
                  <a:off x="3930649" y="6423025"/>
                  <a:ext cx="2392402" cy="37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1200" dirty="0">
                      <a:solidFill>
                        <a:srgbClr val="FF0000"/>
                      </a:solidFill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Proton diffusivity in PEM</a:t>
                  </a:r>
                </a:p>
              </p:txBody>
            </p:sp>
          </p:grpSp>
        </p:grpSp>
        <p:graphicFrame>
          <p:nvGraphicFramePr>
            <p:cNvPr id="8" name="オブジェクト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1322464"/>
                </p:ext>
              </p:extLst>
            </p:nvPr>
          </p:nvGraphicFramePr>
          <p:xfrm>
            <a:off x="2084538" y="2996897"/>
            <a:ext cx="2599231" cy="18155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28" name="ｸﾞﾗﾌ" r:id="rId14" imgW="4154760" imgH="2901600" progId="Origin50.Graph">
                    <p:embed/>
                  </p:oleObj>
                </mc:Choice>
                <mc:Fallback>
                  <p:oleObj name="ｸﾞﾗﾌ" r:id="rId14" imgW="415476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4538" y="2996897"/>
                          <a:ext cx="2599231" cy="1815591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Picture 32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788" y="3185287"/>
              <a:ext cx="1682229" cy="1654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" name="オブジェクト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2712441"/>
                </p:ext>
              </p:extLst>
            </p:nvPr>
          </p:nvGraphicFramePr>
          <p:xfrm>
            <a:off x="3663026" y="4752201"/>
            <a:ext cx="2628463" cy="1836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29" name="ｸﾞﾗﾌ" r:id="rId18" imgW="4154760" imgH="2901600" progId="Origin50.Graph">
                    <p:embed/>
                  </p:oleObj>
                </mc:Choice>
                <mc:Fallback>
                  <p:oleObj name="ｸﾞﾗﾌ" r:id="rId18" imgW="415476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663026" y="4752201"/>
                          <a:ext cx="2628463" cy="18360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670928" y="3399631"/>
              <a:ext cx="2121442" cy="1450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グループ化 11"/>
            <p:cNvGrpSpPr/>
            <p:nvPr/>
          </p:nvGrpSpPr>
          <p:grpSpPr>
            <a:xfrm>
              <a:off x="6009217" y="4846293"/>
              <a:ext cx="2020376" cy="1411792"/>
              <a:chOff x="8033495" y="5970536"/>
              <a:chExt cx="3520026" cy="2459712"/>
            </a:xfrm>
          </p:grpSpPr>
          <p:graphicFrame>
            <p:nvGraphicFramePr>
              <p:cNvPr id="14" name="オブジェクト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88394067"/>
                  </p:ext>
                </p:extLst>
              </p:nvPr>
            </p:nvGraphicFramePr>
            <p:xfrm>
              <a:off x="8033495" y="5970536"/>
              <a:ext cx="3520026" cy="2459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530" name="ｸﾞﾗﾌ" r:id="rId21" imgW="4153680" imgH="2901600" progId="Origin50.Graph">
                      <p:embed/>
                    </p:oleObj>
                  </mc:Choice>
                  <mc:Fallback>
                    <p:oleObj name="ｸﾞﾗﾌ" r:id="rId21" imgW="4153680" imgH="290160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8033495" y="5970536"/>
                            <a:ext cx="3520026" cy="245971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5" name="Picture 411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841" y="7619538"/>
                <a:ext cx="2177752" cy="431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aphicFrame>
          <p:nvGraphicFramePr>
            <p:cNvPr id="13" name="オブジェクト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8640663"/>
                </p:ext>
              </p:extLst>
            </p:nvPr>
          </p:nvGraphicFramePr>
          <p:xfrm>
            <a:off x="7530702" y="4997346"/>
            <a:ext cx="1675382" cy="1170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31" name="ｸﾞﾗﾌ" r:id="rId24" imgW="4153680" imgH="2901600" progId="Origin50.Graph">
                    <p:embed/>
                  </p:oleObj>
                </mc:Choice>
                <mc:Fallback>
                  <p:oleObj name="ｸﾞﾗﾌ" r:id="rId24" imgW="415368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0702" y="4997346"/>
                          <a:ext cx="1675382" cy="1170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5" name="円/楕円 54"/>
          <p:cNvSpPr/>
          <p:nvPr/>
        </p:nvSpPr>
        <p:spPr>
          <a:xfrm>
            <a:off x="2818428" y="3587767"/>
            <a:ext cx="3068960" cy="3068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タイトル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4589463" cy="500063"/>
          </a:xfrm>
        </p:spPr>
        <p:txBody>
          <a:bodyPr/>
          <a:lstStyle/>
          <a:p>
            <a:pPr algn="l" eaLnBrk="1" hangingPunct="1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Mechanism of Proton Transfer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9" name="正方形/長方形 208"/>
          <p:cNvSpPr/>
          <p:nvPr/>
        </p:nvSpPr>
        <p:spPr>
          <a:xfrm>
            <a:off x="4284663" y="1268413"/>
            <a:ext cx="4751387" cy="489743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0" name="正方形/長方形 209"/>
          <p:cNvSpPr/>
          <p:nvPr/>
        </p:nvSpPr>
        <p:spPr>
          <a:xfrm>
            <a:off x="179388" y="1268413"/>
            <a:ext cx="3887787" cy="4897437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10" name="テキスト ボックス 8"/>
          <p:cNvSpPr txBox="1">
            <a:spLocks noChangeArrowheads="1"/>
          </p:cNvSpPr>
          <p:nvPr/>
        </p:nvSpPr>
        <p:spPr bwMode="auto">
          <a:xfrm>
            <a:off x="179388" y="1268413"/>
            <a:ext cx="3013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Mechanism of Proton Transfer</a:t>
            </a: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11" name="Text Box 14"/>
          <p:cNvSpPr txBox="1">
            <a:spLocks noChangeArrowheads="1"/>
          </p:cNvSpPr>
          <p:nvPr/>
        </p:nvSpPr>
        <p:spPr bwMode="auto">
          <a:xfrm>
            <a:off x="107950" y="1557338"/>
            <a:ext cx="30734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Vehicle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Mechanism (slow)  </a:t>
            </a:r>
            <a:endParaRPr lang="en-US" altLang="ja-JP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pPr eaLnBrk="1" hangingPunct="1"/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　　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(H</a:t>
            </a:r>
            <a:r>
              <a:rPr lang="en-US" altLang="ja-JP" sz="1800" baseline="-250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</a:t>
            </a:r>
            <a:r>
              <a:rPr lang="en-US" altLang="ja-JP" sz="1800" baseline="300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ion moves directly)</a:t>
            </a:r>
          </a:p>
        </p:txBody>
      </p:sp>
      <p:grpSp>
        <p:nvGrpSpPr>
          <p:cNvPr id="21536" name="Group 20"/>
          <p:cNvGrpSpPr>
            <a:grpSpLocks/>
          </p:cNvGrpSpPr>
          <p:nvPr/>
        </p:nvGrpSpPr>
        <p:grpSpPr bwMode="auto">
          <a:xfrm>
            <a:off x="4427538" y="2060575"/>
            <a:ext cx="4294187" cy="1336675"/>
            <a:chOff x="124" y="1056"/>
            <a:chExt cx="2705" cy="842"/>
          </a:xfrm>
        </p:grpSpPr>
        <p:pic>
          <p:nvPicPr>
            <p:cNvPr id="21675" name="Picture 2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1" t="26073" r="13701" b="23109"/>
            <a:stretch>
              <a:fillRect/>
            </a:stretch>
          </p:blipFill>
          <p:spPr bwMode="auto">
            <a:xfrm>
              <a:off x="124" y="1056"/>
              <a:ext cx="2639" cy="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676" name="Rectangle 22"/>
            <p:cNvSpPr>
              <a:spLocks noChangeAspect="1" noChangeArrowheads="1"/>
            </p:cNvSpPr>
            <p:nvPr/>
          </p:nvSpPr>
          <p:spPr bwMode="auto">
            <a:xfrm>
              <a:off x="2747" y="1553"/>
              <a:ext cx="48" cy="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677" name="Text Box 23"/>
            <p:cNvSpPr txBox="1">
              <a:spLocks noChangeAspect="1" noChangeArrowheads="1"/>
            </p:cNvSpPr>
            <p:nvPr/>
          </p:nvSpPr>
          <p:spPr bwMode="auto">
            <a:xfrm>
              <a:off x="2665" y="1455"/>
              <a:ext cx="16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-</a:t>
              </a:r>
            </a:p>
          </p:txBody>
        </p:sp>
      </p:grpSp>
      <p:sp>
        <p:nvSpPr>
          <p:cNvPr id="21537" name="Text Box 24"/>
          <p:cNvSpPr txBox="1">
            <a:spLocks noChangeArrowheads="1"/>
          </p:cNvSpPr>
          <p:nvPr/>
        </p:nvSpPr>
        <p:spPr bwMode="auto">
          <a:xfrm>
            <a:off x="4356100" y="1628775"/>
            <a:ext cx="4205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</a:t>
            </a:r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er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F</a:t>
            </a:r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luoro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</a:t>
            </a:r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ulfonic 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A</a:t>
            </a:r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cid Membrane (PFSA)</a:t>
            </a: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38" name="Text Box 25"/>
          <p:cNvSpPr txBox="1">
            <a:spLocks noChangeArrowheads="1"/>
          </p:cNvSpPr>
          <p:nvPr/>
        </p:nvSpPr>
        <p:spPr bwMode="auto">
          <a:xfrm>
            <a:off x="4459288" y="2670175"/>
            <a:ext cx="12811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Main Chain</a:t>
            </a: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39" name="Text Box 26"/>
          <p:cNvSpPr txBox="1">
            <a:spLocks noChangeArrowheads="1"/>
          </p:cNvSpPr>
          <p:nvPr/>
        </p:nvSpPr>
        <p:spPr bwMode="auto">
          <a:xfrm>
            <a:off x="7472363" y="2289175"/>
            <a:ext cx="120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Side Chain</a:t>
            </a: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40" name="Rectangle 27"/>
          <p:cNvSpPr>
            <a:spLocks noChangeArrowheads="1"/>
          </p:cNvSpPr>
          <p:nvPr/>
        </p:nvSpPr>
        <p:spPr bwMode="auto">
          <a:xfrm>
            <a:off x="4383088" y="2060575"/>
            <a:ext cx="2362200" cy="6096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ja-JP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41" name="Rectangle 28"/>
          <p:cNvSpPr>
            <a:spLocks noChangeArrowheads="1"/>
          </p:cNvSpPr>
          <p:nvPr/>
        </p:nvSpPr>
        <p:spPr bwMode="auto">
          <a:xfrm>
            <a:off x="5983288" y="2670175"/>
            <a:ext cx="2743200" cy="685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ja-JP" altLang="ja-JP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42" name="Oval 29"/>
          <p:cNvSpPr>
            <a:spLocks noChangeArrowheads="1"/>
          </p:cNvSpPr>
          <p:nvPr/>
        </p:nvSpPr>
        <p:spPr bwMode="auto">
          <a:xfrm>
            <a:off x="8193088" y="2822575"/>
            <a:ext cx="609600" cy="3048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ja-JP" altLang="ja-JP" sz="1800">
              <a:solidFill>
                <a:srgbClr val="FF33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grpSp>
        <p:nvGrpSpPr>
          <p:cNvPr id="21543" name="Group 65"/>
          <p:cNvGrpSpPr>
            <a:grpSpLocks/>
          </p:cNvGrpSpPr>
          <p:nvPr/>
        </p:nvGrpSpPr>
        <p:grpSpPr bwMode="auto">
          <a:xfrm>
            <a:off x="4606925" y="3213100"/>
            <a:ext cx="4286250" cy="2112963"/>
            <a:chOff x="288" y="2208"/>
            <a:chExt cx="3504" cy="1728"/>
          </a:xfrm>
        </p:grpSpPr>
        <p:sp>
          <p:nvSpPr>
            <p:cNvPr id="21560" name="Freeform 66"/>
            <p:cNvSpPr>
              <a:spLocks/>
            </p:cNvSpPr>
            <p:nvPr/>
          </p:nvSpPr>
          <p:spPr bwMode="auto">
            <a:xfrm>
              <a:off x="1039" y="3204"/>
              <a:ext cx="189" cy="260"/>
            </a:xfrm>
            <a:custGeom>
              <a:avLst/>
              <a:gdLst>
                <a:gd name="T0" fmla="*/ 102 w 189"/>
                <a:gd name="T1" fmla="*/ 0 h 260"/>
                <a:gd name="T2" fmla="*/ 16 w 189"/>
                <a:gd name="T3" fmla="*/ 118 h 260"/>
                <a:gd name="T4" fmla="*/ 63 w 189"/>
                <a:gd name="T5" fmla="*/ 260 h 260"/>
                <a:gd name="T6" fmla="*/ 134 w 189"/>
                <a:gd name="T7" fmla="*/ 252 h 260"/>
                <a:gd name="T8" fmla="*/ 166 w 189"/>
                <a:gd name="T9" fmla="*/ 205 h 260"/>
                <a:gd name="T10" fmla="*/ 189 w 189"/>
                <a:gd name="T11" fmla="*/ 86 h 260"/>
                <a:gd name="T12" fmla="*/ 102 w 189"/>
                <a:gd name="T13" fmla="*/ 0 h 2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9"/>
                <a:gd name="T22" fmla="*/ 0 h 260"/>
                <a:gd name="T23" fmla="*/ 189 w 189"/>
                <a:gd name="T24" fmla="*/ 260 h 2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9" h="260">
                  <a:moveTo>
                    <a:pt x="102" y="0"/>
                  </a:moveTo>
                  <a:cubicBezTo>
                    <a:pt x="83" y="58"/>
                    <a:pt x="79" y="96"/>
                    <a:pt x="16" y="118"/>
                  </a:cubicBezTo>
                  <a:cubicBezTo>
                    <a:pt x="21" y="183"/>
                    <a:pt x="0" y="239"/>
                    <a:pt x="63" y="260"/>
                  </a:cubicBezTo>
                  <a:cubicBezTo>
                    <a:pt x="87" y="257"/>
                    <a:pt x="111" y="260"/>
                    <a:pt x="134" y="252"/>
                  </a:cubicBezTo>
                  <a:cubicBezTo>
                    <a:pt x="155" y="245"/>
                    <a:pt x="160" y="222"/>
                    <a:pt x="166" y="205"/>
                  </a:cubicBezTo>
                  <a:cubicBezTo>
                    <a:pt x="180" y="160"/>
                    <a:pt x="189" y="133"/>
                    <a:pt x="189" y="86"/>
                  </a:cubicBezTo>
                  <a:lnTo>
                    <a:pt x="102" y="0"/>
                  </a:ln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1" name="Freeform 67"/>
            <p:cNvSpPr>
              <a:spLocks/>
            </p:cNvSpPr>
            <p:nvPr/>
          </p:nvSpPr>
          <p:spPr bwMode="auto">
            <a:xfrm>
              <a:off x="1899" y="2843"/>
              <a:ext cx="785" cy="368"/>
            </a:xfrm>
            <a:custGeom>
              <a:avLst/>
              <a:gdLst>
                <a:gd name="T0" fmla="*/ 757 w 785"/>
                <a:gd name="T1" fmla="*/ 155 h 368"/>
                <a:gd name="T2" fmla="*/ 702 w 785"/>
                <a:gd name="T3" fmla="*/ 53 h 368"/>
                <a:gd name="T4" fmla="*/ 387 w 785"/>
                <a:gd name="T5" fmla="*/ 5 h 368"/>
                <a:gd name="T6" fmla="*/ 126 w 785"/>
                <a:gd name="T7" fmla="*/ 29 h 368"/>
                <a:gd name="T8" fmla="*/ 79 w 785"/>
                <a:gd name="T9" fmla="*/ 45 h 368"/>
                <a:gd name="T10" fmla="*/ 32 w 785"/>
                <a:gd name="T11" fmla="*/ 76 h 368"/>
                <a:gd name="T12" fmla="*/ 16 w 785"/>
                <a:gd name="T13" fmla="*/ 211 h 368"/>
                <a:gd name="T14" fmla="*/ 47 w 785"/>
                <a:gd name="T15" fmla="*/ 258 h 368"/>
                <a:gd name="T16" fmla="*/ 55 w 785"/>
                <a:gd name="T17" fmla="*/ 282 h 368"/>
                <a:gd name="T18" fmla="*/ 79 w 785"/>
                <a:gd name="T19" fmla="*/ 289 h 368"/>
                <a:gd name="T20" fmla="*/ 221 w 785"/>
                <a:gd name="T21" fmla="*/ 353 h 368"/>
                <a:gd name="T22" fmla="*/ 300 w 785"/>
                <a:gd name="T23" fmla="*/ 361 h 368"/>
                <a:gd name="T24" fmla="*/ 339 w 785"/>
                <a:gd name="T25" fmla="*/ 368 h 368"/>
                <a:gd name="T26" fmla="*/ 631 w 785"/>
                <a:gd name="T27" fmla="*/ 361 h 368"/>
                <a:gd name="T28" fmla="*/ 734 w 785"/>
                <a:gd name="T29" fmla="*/ 313 h 368"/>
                <a:gd name="T30" fmla="*/ 757 w 785"/>
                <a:gd name="T31" fmla="*/ 155 h 3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785"/>
                <a:gd name="T49" fmla="*/ 0 h 368"/>
                <a:gd name="T50" fmla="*/ 785 w 785"/>
                <a:gd name="T51" fmla="*/ 368 h 36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785" h="368">
                  <a:moveTo>
                    <a:pt x="757" y="155"/>
                  </a:moveTo>
                  <a:cubicBezTo>
                    <a:pt x="749" y="121"/>
                    <a:pt x="734" y="73"/>
                    <a:pt x="702" y="53"/>
                  </a:cubicBezTo>
                  <a:cubicBezTo>
                    <a:pt x="616" y="0"/>
                    <a:pt x="472" y="8"/>
                    <a:pt x="387" y="5"/>
                  </a:cubicBezTo>
                  <a:cubicBezTo>
                    <a:pt x="300" y="12"/>
                    <a:pt x="213" y="22"/>
                    <a:pt x="126" y="29"/>
                  </a:cubicBezTo>
                  <a:cubicBezTo>
                    <a:pt x="110" y="34"/>
                    <a:pt x="95" y="40"/>
                    <a:pt x="79" y="45"/>
                  </a:cubicBezTo>
                  <a:cubicBezTo>
                    <a:pt x="61" y="51"/>
                    <a:pt x="32" y="76"/>
                    <a:pt x="32" y="76"/>
                  </a:cubicBezTo>
                  <a:cubicBezTo>
                    <a:pt x="0" y="124"/>
                    <a:pt x="1" y="144"/>
                    <a:pt x="16" y="211"/>
                  </a:cubicBezTo>
                  <a:cubicBezTo>
                    <a:pt x="20" y="229"/>
                    <a:pt x="39" y="241"/>
                    <a:pt x="47" y="258"/>
                  </a:cubicBezTo>
                  <a:cubicBezTo>
                    <a:pt x="51" y="266"/>
                    <a:pt x="49" y="276"/>
                    <a:pt x="55" y="282"/>
                  </a:cubicBezTo>
                  <a:cubicBezTo>
                    <a:pt x="61" y="288"/>
                    <a:pt x="71" y="286"/>
                    <a:pt x="79" y="289"/>
                  </a:cubicBezTo>
                  <a:cubicBezTo>
                    <a:pt x="120" y="307"/>
                    <a:pt x="176" y="346"/>
                    <a:pt x="221" y="353"/>
                  </a:cubicBezTo>
                  <a:cubicBezTo>
                    <a:pt x="247" y="357"/>
                    <a:pt x="274" y="358"/>
                    <a:pt x="300" y="361"/>
                  </a:cubicBezTo>
                  <a:cubicBezTo>
                    <a:pt x="313" y="363"/>
                    <a:pt x="326" y="366"/>
                    <a:pt x="339" y="368"/>
                  </a:cubicBezTo>
                  <a:cubicBezTo>
                    <a:pt x="436" y="366"/>
                    <a:pt x="534" y="368"/>
                    <a:pt x="631" y="361"/>
                  </a:cubicBezTo>
                  <a:cubicBezTo>
                    <a:pt x="648" y="360"/>
                    <a:pt x="711" y="321"/>
                    <a:pt x="734" y="313"/>
                  </a:cubicBezTo>
                  <a:cubicBezTo>
                    <a:pt x="785" y="235"/>
                    <a:pt x="766" y="285"/>
                    <a:pt x="757" y="155"/>
                  </a:cubicBez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2" name="Freeform 68"/>
            <p:cNvSpPr>
              <a:spLocks/>
            </p:cNvSpPr>
            <p:nvPr/>
          </p:nvSpPr>
          <p:spPr bwMode="auto">
            <a:xfrm>
              <a:off x="2637" y="2556"/>
              <a:ext cx="851" cy="672"/>
            </a:xfrm>
            <a:custGeom>
              <a:avLst/>
              <a:gdLst>
                <a:gd name="T0" fmla="*/ 501 w 851"/>
                <a:gd name="T1" fmla="*/ 64 h 672"/>
                <a:gd name="T2" fmla="*/ 382 w 851"/>
                <a:gd name="T3" fmla="*/ 103 h 672"/>
                <a:gd name="T4" fmla="*/ 327 w 851"/>
                <a:gd name="T5" fmla="*/ 135 h 672"/>
                <a:gd name="T6" fmla="*/ 280 w 851"/>
                <a:gd name="T7" fmla="*/ 150 h 672"/>
                <a:gd name="T8" fmla="*/ 256 w 851"/>
                <a:gd name="T9" fmla="*/ 158 h 672"/>
                <a:gd name="T10" fmla="*/ 161 w 851"/>
                <a:gd name="T11" fmla="*/ 237 h 672"/>
                <a:gd name="T12" fmla="*/ 114 w 851"/>
                <a:gd name="T13" fmla="*/ 269 h 672"/>
                <a:gd name="T14" fmla="*/ 98 w 851"/>
                <a:gd name="T15" fmla="*/ 316 h 672"/>
                <a:gd name="T16" fmla="*/ 90 w 851"/>
                <a:gd name="T17" fmla="*/ 340 h 672"/>
                <a:gd name="T18" fmla="*/ 19 w 851"/>
                <a:gd name="T19" fmla="*/ 395 h 672"/>
                <a:gd name="T20" fmla="*/ 19 w 851"/>
                <a:gd name="T21" fmla="*/ 553 h 672"/>
                <a:gd name="T22" fmla="*/ 75 w 851"/>
                <a:gd name="T23" fmla="*/ 608 h 672"/>
                <a:gd name="T24" fmla="*/ 161 w 851"/>
                <a:gd name="T25" fmla="*/ 655 h 672"/>
                <a:gd name="T26" fmla="*/ 240 w 851"/>
                <a:gd name="T27" fmla="*/ 671 h 672"/>
                <a:gd name="T28" fmla="*/ 367 w 851"/>
                <a:gd name="T29" fmla="*/ 663 h 672"/>
                <a:gd name="T30" fmla="*/ 375 w 851"/>
                <a:gd name="T31" fmla="*/ 640 h 672"/>
                <a:gd name="T32" fmla="*/ 524 w 851"/>
                <a:gd name="T33" fmla="*/ 616 h 672"/>
                <a:gd name="T34" fmla="*/ 580 w 851"/>
                <a:gd name="T35" fmla="*/ 600 h 672"/>
                <a:gd name="T36" fmla="*/ 603 w 851"/>
                <a:gd name="T37" fmla="*/ 584 h 672"/>
                <a:gd name="T38" fmla="*/ 627 w 851"/>
                <a:gd name="T39" fmla="*/ 576 h 672"/>
                <a:gd name="T40" fmla="*/ 682 w 851"/>
                <a:gd name="T41" fmla="*/ 529 h 672"/>
                <a:gd name="T42" fmla="*/ 690 w 851"/>
                <a:gd name="T43" fmla="*/ 505 h 672"/>
                <a:gd name="T44" fmla="*/ 722 w 851"/>
                <a:gd name="T45" fmla="*/ 482 h 672"/>
                <a:gd name="T46" fmla="*/ 801 w 851"/>
                <a:gd name="T47" fmla="*/ 403 h 672"/>
                <a:gd name="T48" fmla="*/ 832 w 851"/>
                <a:gd name="T49" fmla="*/ 332 h 672"/>
                <a:gd name="T50" fmla="*/ 777 w 851"/>
                <a:gd name="T51" fmla="*/ 56 h 672"/>
                <a:gd name="T52" fmla="*/ 761 w 851"/>
                <a:gd name="T53" fmla="*/ 32 h 672"/>
                <a:gd name="T54" fmla="*/ 714 w 851"/>
                <a:gd name="T55" fmla="*/ 0 h 672"/>
                <a:gd name="T56" fmla="*/ 580 w 851"/>
                <a:gd name="T57" fmla="*/ 8 h 672"/>
                <a:gd name="T58" fmla="*/ 532 w 851"/>
                <a:gd name="T59" fmla="*/ 24 h 672"/>
                <a:gd name="T60" fmla="*/ 461 w 851"/>
                <a:gd name="T61" fmla="*/ 64 h 672"/>
                <a:gd name="T62" fmla="*/ 430 w 851"/>
                <a:gd name="T63" fmla="*/ 95 h 6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51"/>
                <a:gd name="T97" fmla="*/ 0 h 672"/>
                <a:gd name="T98" fmla="*/ 851 w 851"/>
                <a:gd name="T99" fmla="*/ 672 h 67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51" h="672">
                  <a:moveTo>
                    <a:pt x="501" y="64"/>
                  </a:moveTo>
                  <a:cubicBezTo>
                    <a:pt x="462" y="77"/>
                    <a:pt x="418" y="84"/>
                    <a:pt x="382" y="103"/>
                  </a:cubicBezTo>
                  <a:cubicBezTo>
                    <a:pt x="363" y="113"/>
                    <a:pt x="346" y="127"/>
                    <a:pt x="327" y="135"/>
                  </a:cubicBezTo>
                  <a:cubicBezTo>
                    <a:pt x="312" y="142"/>
                    <a:pt x="296" y="145"/>
                    <a:pt x="280" y="150"/>
                  </a:cubicBezTo>
                  <a:cubicBezTo>
                    <a:pt x="272" y="153"/>
                    <a:pt x="256" y="158"/>
                    <a:pt x="256" y="158"/>
                  </a:cubicBezTo>
                  <a:cubicBezTo>
                    <a:pt x="227" y="187"/>
                    <a:pt x="193" y="212"/>
                    <a:pt x="161" y="237"/>
                  </a:cubicBezTo>
                  <a:cubicBezTo>
                    <a:pt x="146" y="249"/>
                    <a:pt x="114" y="269"/>
                    <a:pt x="114" y="269"/>
                  </a:cubicBezTo>
                  <a:cubicBezTo>
                    <a:pt x="109" y="285"/>
                    <a:pt x="103" y="300"/>
                    <a:pt x="98" y="316"/>
                  </a:cubicBezTo>
                  <a:cubicBezTo>
                    <a:pt x="95" y="324"/>
                    <a:pt x="97" y="335"/>
                    <a:pt x="90" y="340"/>
                  </a:cubicBezTo>
                  <a:cubicBezTo>
                    <a:pt x="64" y="358"/>
                    <a:pt x="42" y="372"/>
                    <a:pt x="19" y="395"/>
                  </a:cubicBezTo>
                  <a:cubicBezTo>
                    <a:pt x="0" y="459"/>
                    <a:pt x="7" y="427"/>
                    <a:pt x="19" y="553"/>
                  </a:cubicBezTo>
                  <a:cubicBezTo>
                    <a:pt x="21" y="579"/>
                    <a:pt x="75" y="608"/>
                    <a:pt x="75" y="608"/>
                  </a:cubicBezTo>
                  <a:cubicBezTo>
                    <a:pt x="96" y="642"/>
                    <a:pt x="124" y="644"/>
                    <a:pt x="161" y="655"/>
                  </a:cubicBezTo>
                  <a:cubicBezTo>
                    <a:pt x="187" y="663"/>
                    <a:pt x="240" y="671"/>
                    <a:pt x="240" y="671"/>
                  </a:cubicBezTo>
                  <a:cubicBezTo>
                    <a:pt x="282" y="668"/>
                    <a:pt x="326" y="672"/>
                    <a:pt x="367" y="663"/>
                  </a:cubicBezTo>
                  <a:cubicBezTo>
                    <a:pt x="375" y="661"/>
                    <a:pt x="368" y="644"/>
                    <a:pt x="375" y="640"/>
                  </a:cubicBezTo>
                  <a:cubicBezTo>
                    <a:pt x="407" y="622"/>
                    <a:pt x="495" y="619"/>
                    <a:pt x="524" y="616"/>
                  </a:cubicBezTo>
                  <a:cubicBezTo>
                    <a:pt x="542" y="610"/>
                    <a:pt x="562" y="608"/>
                    <a:pt x="580" y="600"/>
                  </a:cubicBezTo>
                  <a:cubicBezTo>
                    <a:pt x="589" y="596"/>
                    <a:pt x="595" y="588"/>
                    <a:pt x="603" y="584"/>
                  </a:cubicBezTo>
                  <a:cubicBezTo>
                    <a:pt x="611" y="580"/>
                    <a:pt x="619" y="579"/>
                    <a:pt x="627" y="576"/>
                  </a:cubicBezTo>
                  <a:cubicBezTo>
                    <a:pt x="644" y="559"/>
                    <a:pt x="667" y="548"/>
                    <a:pt x="682" y="529"/>
                  </a:cubicBezTo>
                  <a:cubicBezTo>
                    <a:pt x="687" y="522"/>
                    <a:pt x="685" y="511"/>
                    <a:pt x="690" y="505"/>
                  </a:cubicBezTo>
                  <a:cubicBezTo>
                    <a:pt x="699" y="495"/>
                    <a:pt x="711" y="490"/>
                    <a:pt x="722" y="482"/>
                  </a:cubicBezTo>
                  <a:cubicBezTo>
                    <a:pt x="737" y="438"/>
                    <a:pt x="771" y="451"/>
                    <a:pt x="801" y="403"/>
                  </a:cubicBezTo>
                  <a:cubicBezTo>
                    <a:pt x="815" y="381"/>
                    <a:pt x="832" y="332"/>
                    <a:pt x="832" y="332"/>
                  </a:cubicBezTo>
                  <a:cubicBezTo>
                    <a:pt x="828" y="256"/>
                    <a:pt x="851" y="105"/>
                    <a:pt x="777" y="56"/>
                  </a:cubicBezTo>
                  <a:cubicBezTo>
                    <a:pt x="772" y="48"/>
                    <a:pt x="768" y="38"/>
                    <a:pt x="761" y="32"/>
                  </a:cubicBezTo>
                  <a:cubicBezTo>
                    <a:pt x="747" y="19"/>
                    <a:pt x="714" y="0"/>
                    <a:pt x="714" y="0"/>
                  </a:cubicBezTo>
                  <a:cubicBezTo>
                    <a:pt x="669" y="3"/>
                    <a:pt x="624" y="2"/>
                    <a:pt x="580" y="8"/>
                  </a:cubicBezTo>
                  <a:cubicBezTo>
                    <a:pt x="563" y="10"/>
                    <a:pt x="532" y="24"/>
                    <a:pt x="532" y="24"/>
                  </a:cubicBezTo>
                  <a:cubicBezTo>
                    <a:pt x="508" y="40"/>
                    <a:pt x="485" y="48"/>
                    <a:pt x="461" y="64"/>
                  </a:cubicBezTo>
                  <a:cubicBezTo>
                    <a:pt x="443" y="92"/>
                    <a:pt x="454" y="83"/>
                    <a:pt x="430" y="95"/>
                  </a:cubicBezTo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3" name="Freeform 69"/>
            <p:cNvSpPr>
              <a:spLocks/>
            </p:cNvSpPr>
            <p:nvPr/>
          </p:nvSpPr>
          <p:spPr bwMode="auto">
            <a:xfrm>
              <a:off x="935" y="3353"/>
              <a:ext cx="333" cy="498"/>
            </a:xfrm>
            <a:custGeom>
              <a:avLst/>
              <a:gdLst>
                <a:gd name="T0" fmla="*/ 135 w 333"/>
                <a:gd name="T1" fmla="*/ 24 h 498"/>
                <a:gd name="T2" fmla="*/ 41 w 333"/>
                <a:gd name="T3" fmla="*/ 284 h 498"/>
                <a:gd name="T4" fmla="*/ 25 w 333"/>
                <a:gd name="T5" fmla="*/ 332 h 498"/>
                <a:gd name="T6" fmla="*/ 17 w 333"/>
                <a:gd name="T7" fmla="*/ 355 h 498"/>
                <a:gd name="T8" fmla="*/ 104 w 333"/>
                <a:gd name="T9" fmla="*/ 498 h 498"/>
                <a:gd name="T10" fmla="*/ 222 w 333"/>
                <a:gd name="T11" fmla="*/ 474 h 498"/>
                <a:gd name="T12" fmla="*/ 277 w 333"/>
                <a:gd name="T13" fmla="*/ 379 h 498"/>
                <a:gd name="T14" fmla="*/ 333 w 333"/>
                <a:gd name="T15" fmla="*/ 284 h 498"/>
                <a:gd name="T16" fmla="*/ 325 w 333"/>
                <a:gd name="T17" fmla="*/ 95 h 498"/>
                <a:gd name="T18" fmla="*/ 238 w 333"/>
                <a:gd name="T19" fmla="*/ 16 h 498"/>
                <a:gd name="T20" fmla="*/ 214 w 333"/>
                <a:gd name="T21" fmla="*/ 0 h 498"/>
                <a:gd name="T22" fmla="*/ 135 w 333"/>
                <a:gd name="T23" fmla="*/ 24 h 49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3"/>
                <a:gd name="T37" fmla="*/ 0 h 498"/>
                <a:gd name="T38" fmla="*/ 333 w 333"/>
                <a:gd name="T39" fmla="*/ 498 h 49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3" h="498">
                  <a:moveTo>
                    <a:pt x="135" y="24"/>
                  </a:moveTo>
                  <a:cubicBezTo>
                    <a:pt x="109" y="113"/>
                    <a:pt x="94" y="207"/>
                    <a:pt x="41" y="284"/>
                  </a:cubicBezTo>
                  <a:cubicBezTo>
                    <a:pt x="36" y="300"/>
                    <a:pt x="30" y="316"/>
                    <a:pt x="25" y="332"/>
                  </a:cubicBezTo>
                  <a:cubicBezTo>
                    <a:pt x="22" y="340"/>
                    <a:pt x="17" y="355"/>
                    <a:pt x="17" y="355"/>
                  </a:cubicBezTo>
                  <a:cubicBezTo>
                    <a:pt x="25" y="481"/>
                    <a:pt x="0" y="483"/>
                    <a:pt x="104" y="498"/>
                  </a:cubicBezTo>
                  <a:cubicBezTo>
                    <a:pt x="144" y="492"/>
                    <a:pt x="183" y="487"/>
                    <a:pt x="222" y="474"/>
                  </a:cubicBezTo>
                  <a:cubicBezTo>
                    <a:pt x="233" y="432"/>
                    <a:pt x="240" y="405"/>
                    <a:pt x="277" y="379"/>
                  </a:cubicBezTo>
                  <a:cubicBezTo>
                    <a:pt x="300" y="346"/>
                    <a:pt x="312" y="316"/>
                    <a:pt x="333" y="284"/>
                  </a:cubicBezTo>
                  <a:cubicBezTo>
                    <a:pt x="330" y="221"/>
                    <a:pt x="332" y="158"/>
                    <a:pt x="325" y="95"/>
                  </a:cubicBezTo>
                  <a:cubicBezTo>
                    <a:pt x="321" y="64"/>
                    <a:pt x="256" y="28"/>
                    <a:pt x="238" y="16"/>
                  </a:cubicBezTo>
                  <a:cubicBezTo>
                    <a:pt x="230" y="11"/>
                    <a:pt x="214" y="0"/>
                    <a:pt x="214" y="0"/>
                  </a:cubicBezTo>
                  <a:cubicBezTo>
                    <a:pt x="189" y="4"/>
                    <a:pt x="155" y="4"/>
                    <a:pt x="135" y="24"/>
                  </a:cubicBez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4" name="Freeform 70"/>
            <p:cNvSpPr>
              <a:spLocks/>
            </p:cNvSpPr>
            <p:nvPr/>
          </p:nvSpPr>
          <p:spPr bwMode="auto">
            <a:xfrm>
              <a:off x="390" y="2430"/>
              <a:ext cx="401" cy="297"/>
            </a:xfrm>
            <a:custGeom>
              <a:avLst/>
              <a:gdLst>
                <a:gd name="T0" fmla="*/ 26 w 401"/>
                <a:gd name="T1" fmla="*/ 40 h 297"/>
                <a:gd name="T2" fmla="*/ 2 w 401"/>
                <a:gd name="T3" fmla="*/ 87 h 297"/>
                <a:gd name="T4" fmla="*/ 10 w 401"/>
                <a:gd name="T5" fmla="*/ 182 h 297"/>
                <a:gd name="T6" fmla="*/ 199 w 401"/>
                <a:gd name="T7" fmla="*/ 276 h 297"/>
                <a:gd name="T8" fmla="*/ 365 w 401"/>
                <a:gd name="T9" fmla="*/ 284 h 297"/>
                <a:gd name="T10" fmla="*/ 239 w 401"/>
                <a:gd name="T11" fmla="*/ 40 h 297"/>
                <a:gd name="T12" fmla="*/ 223 w 401"/>
                <a:gd name="T13" fmla="*/ 16 h 297"/>
                <a:gd name="T14" fmla="*/ 175 w 401"/>
                <a:gd name="T15" fmla="*/ 0 h 297"/>
                <a:gd name="T16" fmla="*/ 89 w 401"/>
                <a:gd name="T17" fmla="*/ 16 h 297"/>
                <a:gd name="T18" fmla="*/ 41 w 401"/>
                <a:gd name="T19" fmla="*/ 48 h 297"/>
                <a:gd name="T20" fmla="*/ 26 w 401"/>
                <a:gd name="T21" fmla="*/ 40 h 29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1"/>
                <a:gd name="T34" fmla="*/ 0 h 297"/>
                <a:gd name="T35" fmla="*/ 401 w 401"/>
                <a:gd name="T36" fmla="*/ 297 h 29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1" h="297">
                  <a:moveTo>
                    <a:pt x="26" y="40"/>
                  </a:moveTo>
                  <a:cubicBezTo>
                    <a:pt x="20" y="57"/>
                    <a:pt x="3" y="69"/>
                    <a:pt x="2" y="87"/>
                  </a:cubicBezTo>
                  <a:cubicBezTo>
                    <a:pt x="0" y="119"/>
                    <a:pt x="5" y="151"/>
                    <a:pt x="10" y="182"/>
                  </a:cubicBezTo>
                  <a:cubicBezTo>
                    <a:pt x="24" y="267"/>
                    <a:pt x="130" y="269"/>
                    <a:pt x="199" y="276"/>
                  </a:cubicBezTo>
                  <a:cubicBezTo>
                    <a:pt x="262" y="297"/>
                    <a:pt x="291" y="290"/>
                    <a:pt x="365" y="284"/>
                  </a:cubicBezTo>
                  <a:cubicBezTo>
                    <a:pt x="401" y="180"/>
                    <a:pt x="319" y="92"/>
                    <a:pt x="239" y="40"/>
                  </a:cubicBezTo>
                  <a:cubicBezTo>
                    <a:pt x="234" y="32"/>
                    <a:pt x="231" y="21"/>
                    <a:pt x="223" y="16"/>
                  </a:cubicBezTo>
                  <a:cubicBezTo>
                    <a:pt x="209" y="7"/>
                    <a:pt x="175" y="0"/>
                    <a:pt x="175" y="0"/>
                  </a:cubicBezTo>
                  <a:cubicBezTo>
                    <a:pt x="159" y="2"/>
                    <a:pt x="111" y="4"/>
                    <a:pt x="89" y="16"/>
                  </a:cubicBezTo>
                  <a:cubicBezTo>
                    <a:pt x="72" y="25"/>
                    <a:pt x="41" y="48"/>
                    <a:pt x="41" y="48"/>
                  </a:cubicBezTo>
                  <a:cubicBezTo>
                    <a:pt x="20" y="80"/>
                    <a:pt x="26" y="80"/>
                    <a:pt x="26" y="40"/>
                  </a:cubicBez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5" name="Freeform 71"/>
            <p:cNvSpPr>
              <a:spLocks/>
            </p:cNvSpPr>
            <p:nvPr/>
          </p:nvSpPr>
          <p:spPr bwMode="auto">
            <a:xfrm>
              <a:off x="956" y="2715"/>
              <a:ext cx="743" cy="709"/>
            </a:xfrm>
            <a:custGeom>
              <a:avLst/>
              <a:gdLst>
                <a:gd name="T0" fmla="*/ 430 w 743"/>
                <a:gd name="T1" fmla="*/ 23 h 709"/>
                <a:gd name="T2" fmla="*/ 233 w 743"/>
                <a:gd name="T3" fmla="*/ 39 h 709"/>
                <a:gd name="T4" fmla="*/ 162 w 743"/>
                <a:gd name="T5" fmla="*/ 78 h 709"/>
                <a:gd name="T6" fmla="*/ 114 w 743"/>
                <a:gd name="T7" fmla="*/ 110 h 709"/>
                <a:gd name="T8" fmla="*/ 130 w 743"/>
                <a:gd name="T9" fmla="*/ 552 h 709"/>
                <a:gd name="T10" fmla="*/ 241 w 743"/>
                <a:gd name="T11" fmla="*/ 567 h 709"/>
                <a:gd name="T12" fmla="*/ 675 w 743"/>
                <a:gd name="T13" fmla="*/ 504 h 709"/>
                <a:gd name="T14" fmla="*/ 619 w 743"/>
                <a:gd name="T15" fmla="*/ 197 h 709"/>
                <a:gd name="T16" fmla="*/ 493 w 743"/>
                <a:gd name="T17" fmla="*/ 62 h 709"/>
                <a:gd name="T18" fmla="*/ 422 w 743"/>
                <a:gd name="T19" fmla="*/ 23 h 709"/>
                <a:gd name="T20" fmla="*/ 430 w 743"/>
                <a:gd name="T21" fmla="*/ 23 h 70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43"/>
                <a:gd name="T34" fmla="*/ 0 h 709"/>
                <a:gd name="T35" fmla="*/ 743 w 743"/>
                <a:gd name="T36" fmla="*/ 709 h 70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43" h="709">
                  <a:moveTo>
                    <a:pt x="430" y="23"/>
                  </a:moveTo>
                  <a:cubicBezTo>
                    <a:pt x="364" y="26"/>
                    <a:pt x="292" y="10"/>
                    <a:pt x="233" y="39"/>
                  </a:cubicBezTo>
                  <a:cubicBezTo>
                    <a:pt x="209" y="51"/>
                    <a:pt x="186" y="65"/>
                    <a:pt x="162" y="78"/>
                  </a:cubicBezTo>
                  <a:cubicBezTo>
                    <a:pt x="145" y="87"/>
                    <a:pt x="114" y="110"/>
                    <a:pt x="114" y="110"/>
                  </a:cubicBezTo>
                  <a:cubicBezTo>
                    <a:pt x="35" y="230"/>
                    <a:pt x="0" y="495"/>
                    <a:pt x="130" y="552"/>
                  </a:cubicBezTo>
                  <a:cubicBezTo>
                    <a:pt x="157" y="564"/>
                    <a:pt x="225" y="566"/>
                    <a:pt x="241" y="567"/>
                  </a:cubicBezTo>
                  <a:cubicBezTo>
                    <a:pt x="406" y="610"/>
                    <a:pt x="743" y="709"/>
                    <a:pt x="675" y="504"/>
                  </a:cubicBezTo>
                  <a:cubicBezTo>
                    <a:pt x="670" y="364"/>
                    <a:pt x="688" y="297"/>
                    <a:pt x="619" y="197"/>
                  </a:cubicBezTo>
                  <a:cubicBezTo>
                    <a:pt x="595" y="116"/>
                    <a:pt x="558" y="98"/>
                    <a:pt x="493" y="62"/>
                  </a:cubicBezTo>
                  <a:cubicBezTo>
                    <a:pt x="411" y="17"/>
                    <a:pt x="476" y="41"/>
                    <a:pt x="422" y="23"/>
                  </a:cubicBezTo>
                  <a:cubicBezTo>
                    <a:pt x="389" y="0"/>
                    <a:pt x="391" y="3"/>
                    <a:pt x="430" y="23"/>
                  </a:cubicBezTo>
                  <a:close/>
                </a:path>
              </a:pathLst>
            </a:cu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6" name="Freeform 72"/>
            <p:cNvSpPr>
              <a:spLocks/>
            </p:cNvSpPr>
            <p:nvPr/>
          </p:nvSpPr>
          <p:spPr bwMode="auto">
            <a:xfrm>
              <a:off x="424" y="2688"/>
              <a:ext cx="56" cy="144"/>
            </a:xfrm>
            <a:custGeom>
              <a:avLst/>
              <a:gdLst>
                <a:gd name="T0" fmla="*/ 56 w 56"/>
                <a:gd name="T1" fmla="*/ 0 h 144"/>
                <a:gd name="T2" fmla="*/ 8 w 56"/>
                <a:gd name="T3" fmla="*/ 48 h 144"/>
                <a:gd name="T4" fmla="*/ 8 w 56"/>
                <a:gd name="T5" fmla="*/ 144 h 144"/>
                <a:gd name="T6" fmla="*/ 0 60000 65536"/>
                <a:gd name="T7" fmla="*/ 0 60000 65536"/>
                <a:gd name="T8" fmla="*/ 0 60000 65536"/>
                <a:gd name="T9" fmla="*/ 0 w 56"/>
                <a:gd name="T10" fmla="*/ 0 h 144"/>
                <a:gd name="T11" fmla="*/ 56 w 56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6" h="144">
                  <a:moveTo>
                    <a:pt x="56" y="0"/>
                  </a:moveTo>
                  <a:cubicBezTo>
                    <a:pt x="36" y="12"/>
                    <a:pt x="16" y="24"/>
                    <a:pt x="8" y="48"/>
                  </a:cubicBezTo>
                  <a:cubicBezTo>
                    <a:pt x="0" y="72"/>
                    <a:pt x="8" y="128"/>
                    <a:pt x="8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7" name="Freeform 73"/>
            <p:cNvSpPr>
              <a:spLocks/>
            </p:cNvSpPr>
            <p:nvPr/>
          </p:nvSpPr>
          <p:spPr bwMode="auto">
            <a:xfrm>
              <a:off x="1240" y="2600"/>
              <a:ext cx="56" cy="240"/>
            </a:xfrm>
            <a:custGeom>
              <a:avLst/>
              <a:gdLst>
                <a:gd name="T0" fmla="*/ 48 w 56"/>
                <a:gd name="T1" fmla="*/ 240 h 240"/>
                <a:gd name="T2" fmla="*/ 48 w 56"/>
                <a:gd name="T3" fmla="*/ 192 h 240"/>
                <a:gd name="T4" fmla="*/ 0 w 56"/>
                <a:gd name="T5" fmla="*/ 96 h 240"/>
                <a:gd name="T6" fmla="*/ 48 w 56"/>
                <a:gd name="T7" fmla="*/ 0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240"/>
                <a:gd name="T14" fmla="*/ 56 w 56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240">
                  <a:moveTo>
                    <a:pt x="48" y="240"/>
                  </a:moveTo>
                  <a:cubicBezTo>
                    <a:pt x="52" y="228"/>
                    <a:pt x="56" y="216"/>
                    <a:pt x="48" y="192"/>
                  </a:cubicBezTo>
                  <a:cubicBezTo>
                    <a:pt x="40" y="168"/>
                    <a:pt x="0" y="128"/>
                    <a:pt x="0" y="96"/>
                  </a:cubicBezTo>
                  <a:cubicBezTo>
                    <a:pt x="0" y="64"/>
                    <a:pt x="24" y="32"/>
                    <a:pt x="4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8" name="Freeform 74"/>
            <p:cNvSpPr>
              <a:spLocks/>
            </p:cNvSpPr>
            <p:nvPr/>
          </p:nvSpPr>
          <p:spPr bwMode="auto">
            <a:xfrm>
              <a:off x="936" y="3072"/>
              <a:ext cx="168" cy="192"/>
            </a:xfrm>
            <a:custGeom>
              <a:avLst/>
              <a:gdLst>
                <a:gd name="T0" fmla="*/ 168 w 168"/>
                <a:gd name="T1" fmla="*/ 0 h 192"/>
                <a:gd name="T2" fmla="*/ 24 w 168"/>
                <a:gd name="T3" fmla="*/ 96 h 192"/>
                <a:gd name="T4" fmla="*/ 24 w 168"/>
                <a:gd name="T5" fmla="*/ 144 h 192"/>
                <a:gd name="T6" fmla="*/ 24 w 168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192"/>
                <a:gd name="T14" fmla="*/ 168 w 168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192">
                  <a:moveTo>
                    <a:pt x="168" y="0"/>
                  </a:moveTo>
                  <a:cubicBezTo>
                    <a:pt x="108" y="36"/>
                    <a:pt x="48" y="72"/>
                    <a:pt x="24" y="96"/>
                  </a:cubicBezTo>
                  <a:cubicBezTo>
                    <a:pt x="0" y="120"/>
                    <a:pt x="24" y="128"/>
                    <a:pt x="24" y="144"/>
                  </a:cubicBezTo>
                  <a:cubicBezTo>
                    <a:pt x="24" y="160"/>
                    <a:pt x="24" y="176"/>
                    <a:pt x="24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69" name="Freeform 75"/>
            <p:cNvSpPr>
              <a:spLocks/>
            </p:cNvSpPr>
            <p:nvPr/>
          </p:nvSpPr>
          <p:spPr bwMode="auto">
            <a:xfrm>
              <a:off x="952" y="3552"/>
              <a:ext cx="56" cy="56"/>
            </a:xfrm>
            <a:custGeom>
              <a:avLst/>
              <a:gdLst>
                <a:gd name="T0" fmla="*/ 56 w 56"/>
                <a:gd name="T1" fmla="*/ 48 h 56"/>
                <a:gd name="T2" fmla="*/ 8 w 56"/>
                <a:gd name="T3" fmla="*/ 48 h 56"/>
                <a:gd name="T4" fmla="*/ 8 w 56"/>
                <a:gd name="T5" fmla="*/ 0 h 56"/>
                <a:gd name="T6" fmla="*/ 0 60000 65536"/>
                <a:gd name="T7" fmla="*/ 0 60000 65536"/>
                <a:gd name="T8" fmla="*/ 0 60000 65536"/>
                <a:gd name="T9" fmla="*/ 0 w 56"/>
                <a:gd name="T10" fmla="*/ 0 h 56"/>
                <a:gd name="T11" fmla="*/ 56 w 56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6" h="56">
                  <a:moveTo>
                    <a:pt x="56" y="48"/>
                  </a:moveTo>
                  <a:cubicBezTo>
                    <a:pt x="36" y="52"/>
                    <a:pt x="16" y="56"/>
                    <a:pt x="8" y="48"/>
                  </a:cubicBezTo>
                  <a:cubicBezTo>
                    <a:pt x="0" y="40"/>
                    <a:pt x="4" y="20"/>
                    <a:pt x="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0" name="Freeform 76"/>
            <p:cNvSpPr>
              <a:spLocks/>
            </p:cNvSpPr>
            <p:nvPr/>
          </p:nvSpPr>
          <p:spPr bwMode="auto">
            <a:xfrm>
              <a:off x="1416" y="3264"/>
              <a:ext cx="264" cy="192"/>
            </a:xfrm>
            <a:custGeom>
              <a:avLst/>
              <a:gdLst>
                <a:gd name="T0" fmla="*/ 24 w 264"/>
                <a:gd name="T1" fmla="*/ 0 h 192"/>
                <a:gd name="T2" fmla="*/ 24 w 264"/>
                <a:gd name="T3" fmla="*/ 96 h 192"/>
                <a:gd name="T4" fmla="*/ 168 w 264"/>
                <a:gd name="T5" fmla="*/ 96 h 192"/>
                <a:gd name="T6" fmla="*/ 264 w 264"/>
                <a:gd name="T7" fmla="*/ 192 h 1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"/>
                <a:gd name="T13" fmla="*/ 0 h 192"/>
                <a:gd name="T14" fmla="*/ 264 w 264"/>
                <a:gd name="T15" fmla="*/ 192 h 1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" h="192">
                  <a:moveTo>
                    <a:pt x="24" y="0"/>
                  </a:moveTo>
                  <a:cubicBezTo>
                    <a:pt x="12" y="40"/>
                    <a:pt x="0" y="80"/>
                    <a:pt x="24" y="96"/>
                  </a:cubicBezTo>
                  <a:cubicBezTo>
                    <a:pt x="48" y="112"/>
                    <a:pt x="128" y="80"/>
                    <a:pt x="168" y="96"/>
                  </a:cubicBezTo>
                  <a:cubicBezTo>
                    <a:pt x="208" y="112"/>
                    <a:pt x="236" y="152"/>
                    <a:pt x="264" y="1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1" name="Freeform 77"/>
            <p:cNvSpPr>
              <a:spLocks/>
            </p:cNvSpPr>
            <p:nvPr/>
          </p:nvSpPr>
          <p:spPr bwMode="auto">
            <a:xfrm>
              <a:off x="2208" y="2760"/>
              <a:ext cx="48" cy="192"/>
            </a:xfrm>
            <a:custGeom>
              <a:avLst/>
              <a:gdLst>
                <a:gd name="T0" fmla="*/ 48 w 48"/>
                <a:gd name="T1" fmla="*/ 192 h 192"/>
                <a:gd name="T2" fmla="*/ 0 w 48"/>
                <a:gd name="T3" fmla="*/ 96 h 192"/>
                <a:gd name="T4" fmla="*/ 48 w 48"/>
                <a:gd name="T5" fmla="*/ 0 h 192"/>
                <a:gd name="T6" fmla="*/ 0 60000 65536"/>
                <a:gd name="T7" fmla="*/ 0 60000 65536"/>
                <a:gd name="T8" fmla="*/ 0 60000 65536"/>
                <a:gd name="T9" fmla="*/ 0 w 48"/>
                <a:gd name="T10" fmla="*/ 0 h 192"/>
                <a:gd name="T11" fmla="*/ 48 w 48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" h="192">
                  <a:moveTo>
                    <a:pt x="48" y="192"/>
                  </a:moveTo>
                  <a:cubicBezTo>
                    <a:pt x="24" y="160"/>
                    <a:pt x="0" y="128"/>
                    <a:pt x="0" y="96"/>
                  </a:cubicBezTo>
                  <a:cubicBezTo>
                    <a:pt x="0" y="64"/>
                    <a:pt x="24" y="32"/>
                    <a:pt x="48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2" name="Freeform 78"/>
            <p:cNvSpPr>
              <a:spLocks/>
            </p:cNvSpPr>
            <p:nvPr/>
          </p:nvSpPr>
          <p:spPr bwMode="auto">
            <a:xfrm>
              <a:off x="2112" y="3192"/>
              <a:ext cx="56" cy="96"/>
            </a:xfrm>
            <a:custGeom>
              <a:avLst/>
              <a:gdLst>
                <a:gd name="T0" fmla="*/ 48 w 56"/>
                <a:gd name="T1" fmla="*/ 0 h 96"/>
                <a:gd name="T2" fmla="*/ 0 w 56"/>
                <a:gd name="T3" fmla="*/ 48 h 96"/>
                <a:gd name="T4" fmla="*/ 48 w 56"/>
                <a:gd name="T5" fmla="*/ 48 h 96"/>
                <a:gd name="T6" fmla="*/ 48 w 56"/>
                <a:gd name="T7" fmla="*/ 96 h 9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6"/>
                <a:gd name="T13" fmla="*/ 0 h 96"/>
                <a:gd name="T14" fmla="*/ 56 w 56"/>
                <a:gd name="T15" fmla="*/ 96 h 9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6" h="96">
                  <a:moveTo>
                    <a:pt x="48" y="0"/>
                  </a:moveTo>
                  <a:cubicBezTo>
                    <a:pt x="24" y="20"/>
                    <a:pt x="0" y="40"/>
                    <a:pt x="0" y="48"/>
                  </a:cubicBezTo>
                  <a:cubicBezTo>
                    <a:pt x="0" y="56"/>
                    <a:pt x="40" y="40"/>
                    <a:pt x="48" y="48"/>
                  </a:cubicBezTo>
                  <a:cubicBezTo>
                    <a:pt x="56" y="56"/>
                    <a:pt x="52" y="76"/>
                    <a:pt x="48" y="9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3" name="Freeform 79"/>
            <p:cNvSpPr>
              <a:spLocks/>
            </p:cNvSpPr>
            <p:nvPr/>
          </p:nvSpPr>
          <p:spPr bwMode="auto">
            <a:xfrm>
              <a:off x="2448" y="3120"/>
              <a:ext cx="48" cy="144"/>
            </a:xfrm>
            <a:custGeom>
              <a:avLst/>
              <a:gdLst>
                <a:gd name="T0" fmla="*/ 0 w 48"/>
                <a:gd name="T1" fmla="*/ 0 h 144"/>
                <a:gd name="T2" fmla="*/ 48 w 48"/>
                <a:gd name="T3" fmla="*/ 144 h 144"/>
                <a:gd name="T4" fmla="*/ 0 60000 65536"/>
                <a:gd name="T5" fmla="*/ 0 60000 65536"/>
                <a:gd name="T6" fmla="*/ 0 w 48"/>
                <a:gd name="T7" fmla="*/ 0 h 144"/>
                <a:gd name="T8" fmla="*/ 48 w 48"/>
                <a:gd name="T9" fmla="*/ 144 h 14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8" h="144">
                  <a:moveTo>
                    <a:pt x="0" y="0"/>
                  </a:moveTo>
                  <a:cubicBezTo>
                    <a:pt x="0" y="0"/>
                    <a:pt x="24" y="72"/>
                    <a:pt x="48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4" name="Freeform 80"/>
            <p:cNvSpPr>
              <a:spLocks/>
            </p:cNvSpPr>
            <p:nvPr/>
          </p:nvSpPr>
          <p:spPr bwMode="auto">
            <a:xfrm>
              <a:off x="2912" y="2480"/>
              <a:ext cx="168" cy="384"/>
            </a:xfrm>
            <a:custGeom>
              <a:avLst/>
              <a:gdLst>
                <a:gd name="T0" fmla="*/ 64 w 168"/>
                <a:gd name="T1" fmla="*/ 0 h 384"/>
                <a:gd name="T2" fmla="*/ 160 w 168"/>
                <a:gd name="T3" fmla="*/ 192 h 384"/>
                <a:gd name="T4" fmla="*/ 16 w 168"/>
                <a:gd name="T5" fmla="*/ 336 h 384"/>
                <a:gd name="T6" fmla="*/ 64 w 168"/>
                <a:gd name="T7" fmla="*/ 384 h 38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8"/>
                <a:gd name="T13" fmla="*/ 0 h 384"/>
                <a:gd name="T14" fmla="*/ 168 w 168"/>
                <a:gd name="T15" fmla="*/ 384 h 38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8" h="384">
                  <a:moveTo>
                    <a:pt x="64" y="0"/>
                  </a:moveTo>
                  <a:cubicBezTo>
                    <a:pt x="116" y="68"/>
                    <a:pt x="168" y="136"/>
                    <a:pt x="160" y="192"/>
                  </a:cubicBezTo>
                  <a:cubicBezTo>
                    <a:pt x="152" y="248"/>
                    <a:pt x="32" y="304"/>
                    <a:pt x="16" y="336"/>
                  </a:cubicBezTo>
                  <a:cubicBezTo>
                    <a:pt x="0" y="368"/>
                    <a:pt x="32" y="376"/>
                    <a:pt x="64" y="3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5" name="Freeform 81"/>
            <p:cNvSpPr>
              <a:spLocks/>
            </p:cNvSpPr>
            <p:nvPr/>
          </p:nvSpPr>
          <p:spPr bwMode="auto">
            <a:xfrm>
              <a:off x="2928" y="3136"/>
              <a:ext cx="256" cy="288"/>
            </a:xfrm>
            <a:custGeom>
              <a:avLst/>
              <a:gdLst>
                <a:gd name="T0" fmla="*/ 0 w 256"/>
                <a:gd name="T1" fmla="*/ 288 h 288"/>
                <a:gd name="T2" fmla="*/ 96 w 256"/>
                <a:gd name="T3" fmla="*/ 144 h 288"/>
                <a:gd name="T4" fmla="*/ 240 w 256"/>
                <a:gd name="T5" fmla="*/ 48 h 288"/>
                <a:gd name="T6" fmla="*/ 192 w 256"/>
                <a:gd name="T7" fmla="*/ 0 h 2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6"/>
                <a:gd name="T13" fmla="*/ 0 h 288"/>
                <a:gd name="T14" fmla="*/ 256 w 256"/>
                <a:gd name="T15" fmla="*/ 288 h 2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6" h="288">
                  <a:moveTo>
                    <a:pt x="0" y="288"/>
                  </a:moveTo>
                  <a:cubicBezTo>
                    <a:pt x="28" y="236"/>
                    <a:pt x="56" y="184"/>
                    <a:pt x="96" y="144"/>
                  </a:cubicBezTo>
                  <a:cubicBezTo>
                    <a:pt x="136" y="104"/>
                    <a:pt x="224" y="72"/>
                    <a:pt x="240" y="48"/>
                  </a:cubicBezTo>
                  <a:cubicBezTo>
                    <a:pt x="256" y="24"/>
                    <a:pt x="224" y="12"/>
                    <a:pt x="19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76" name="Oval 82"/>
            <p:cNvSpPr>
              <a:spLocks noChangeAspect="1" noChangeArrowheads="1"/>
            </p:cNvSpPr>
            <p:nvPr/>
          </p:nvSpPr>
          <p:spPr bwMode="auto">
            <a:xfrm>
              <a:off x="1248" y="2784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77" name="Oval 83"/>
            <p:cNvSpPr>
              <a:spLocks noChangeAspect="1" noChangeArrowheads="1"/>
            </p:cNvSpPr>
            <p:nvPr/>
          </p:nvSpPr>
          <p:spPr bwMode="auto">
            <a:xfrm>
              <a:off x="1392" y="3216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78" name="Oval 84"/>
            <p:cNvSpPr>
              <a:spLocks noChangeAspect="1" noChangeArrowheads="1"/>
            </p:cNvSpPr>
            <p:nvPr/>
          </p:nvSpPr>
          <p:spPr bwMode="auto">
            <a:xfrm>
              <a:off x="3072" y="3080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79" name="Oval 85"/>
            <p:cNvSpPr>
              <a:spLocks noChangeAspect="1" noChangeArrowheads="1"/>
            </p:cNvSpPr>
            <p:nvPr/>
          </p:nvSpPr>
          <p:spPr bwMode="auto">
            <a:xfrm>
              <a:off x="2128" y="3136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grpSp>
          <p:nvGrpSpPr>
            <p:cNvPr id="21580" name="Group 86"/>
            <p:cNvGrpSpPr>
              <a:grpSpLocks noChangeAspect="1"/>
            </p:cNvGrpSpPr>
            <p:nvPr/>
          </p:nvGrpSpPr>
          <p:grpSpPr bwMode="auto">
            <a:xfrm>
              <a:off x="1152" y="2928"/>
              <a:ext cx="75" cy="76"/>
              <a:chOff x="1701" y="3339"/>
              <a:chExt cx="135" cy="136"/>
            </a:xfrm>
          </p:grpSpPr>
          <p:sp>
            <p:nvSpPr>
              <p:cNvPr id="21672" name="Oval 87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73" name="Oval 88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74" name="Oval 89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81" name="Group 90"/>
            <p:cNvGrpSpPr>
              <a:grpSpLocks noChangeAspect="1"/>
            </p:cNvGrpSpPr>
            <p:nvPr/>
          </p:nvGrpSpPr>
          <p:grpSpPr bwMode="auto">
            <a:xfrm rot="6491793">
              <a:off x="2544" y="2976"/>
              <a:ext cx="76" cy="76"/>
              <a:chOff x="1701" y="3339"/>
              <a:chExt cx="135" cy="136"/>
            </a:xfrm>
          </p:grpSpPr>
          <p:sp>
            <p:nvSpPr>
              <p:cNvPr id="21669" name="Oval 91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70" name="Oval 92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71" name="Oval 93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82" name="Group 94"/>
            <p:cNvGrpSpPr>
              <a:grpSpLocks noChangeAspect="1"/>
            </p:cNvGrpSpPr>
            <p:nvPr/>
          </p:nvGrpSpPr>
          <p:grpSpPr bwMode="auto">
            <a:xfrm rot="-2151619">
              <a:off x="2928" y="2976"/>
              <a:ext cx="75" cy="77"/>
              <a:chOff x="1701" y="3339"/>
              <a:chExt cx="135" cy="136"/>
            </a:xfrm>
          </p:grpSpPr>
          <p:sp>
            <p:nvSpPr>
              <p:cNvPr id="21666" name="Oval 95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7" name="Oval 96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8" name="Oval 97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83" name="Group 98"/>
            <p:cNvGrpSpPr>
              <a:grpSpLocks noChangeAspect="1"/>
            </p:cNvGrpSpPr>
            <p:nvPr/>
          </p:nvGrpSpPr>
          <p:grpSpPr bwMode="auto">
            <a:xfrm rot="-8155736">
              <a:off x="2352" y="2928"/>
              <a:ext cx="75" cy="76"/>
              <a:chOff x="1701" y="3339"/>
              <a:chExt cx="135" cy="136"/>
            </a:xfrm>
          </p:grpSpPr>
          <p:sp>
            <p:nvSpPr>
              <p:cNvPr id="21663" name="Oval 99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4" name="Oval 100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5" name="Oval 101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84" name="Group 102"/>
            <p:cNvGrpSpPr>
              <a:grpSpLocks noChangeAspect="1"/>
            </p:cNvGrpSpPr>
            <p:nvPr/>
          </p:nvGrpSpPr>
          <p:grpSpPr bwMode="auto">
            <a:xfrm>
              <a:off x="1056" y="3504"/>
              <a:ext cx="87" cy="95"/>
              <a:chOff x="2020" y="3307"/>
              <a:chExt cx="155" cy="168"/>
            </a:xfrm>
          </p:grpSpPr>
          <p:sp>
            <p:nvSpPr>
              <p:cNvPr id="21659" name="Oval 103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0" name="Oval 104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1" name="Oval 105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62" name="Oval 106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85" name="Group 107"/>
            <p:cNvGrpSpPr>
              <a:grpSpLocks noChangeAspect="1"/>
            </p:cNvGrpSpPr>
            <p:nvPr/>
          </p:nvGrpSpPr>
          <p:grpSpPr bwMode="auto">
            <a:xfrm>
              <a:off x="3024" y="2928"/>
              <a:ext cx="87" cy="95"/>
              <a:chOff x="2020" y="3307"/>
              <a:chExt cx="155" cy="168"/>
            </a:xfrm>
          </p:grpSpPr>
          <p:sp>
            <p:nvSpPr>
              <p:cNvPr id="21655" name="Oval 108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6" name="Oval 109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7" name="Oval 110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8" name="Oval 111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sp>
          <p:nvSpPr>
            <p:cNvPr id="21586" name="Oval 112"/>
            <p:cNvSpPr>
              <a:spLocks noChangeAspect="1" noChangeArrowheads="1"/>
            </p:cNvSpPr>
            <p:nvPr/>
          </p:nvSpPr>
          <p:spPr bwMode="auto">
            <a:xfrm>
              <a:off x="480" y="2640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87" name="Oval 113"/>
            <p:cNvSpPr>
              <a:spLocks noChangeAspect="1" noChangeArrowheads="1"/>
            </p:cNvSpPr>
            <p:nvPr/>
          </p:nvSpPr>
          <p:spPr bwMode="auto">
            <a:xfrm>
              <a:off x="2968" y="2825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88" name="Oval 114"/>
            <p:cNvSpPr>
              <a:spLocks noChangeAspect="1" noChangeArrowheads="1"/>
            </p:cNvSpPr>
            <p:nvPr/>
          </p:nvSpPr>
          <p:spPr bwMode="auto">
            <a:xfrm>
              <a:off x="1096" y="3032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89" name="Oval 115"/>
            <p:cNvSpPr>
              <a:spLocks noChangeAspect="1" noChangeArrowheads="1"/>
            </p:cNvSpPr>
            <p:nvPr/>
          </p:nvSpPr>
          <p:spPr bwMode="auto">
            <a:xfrm>
              <a:off x="1008" y="3600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90" name="Oval 116"/>
            <p:cNvSpPr>
              <a:spLocks noChangeAspect="1" noChangeArrowheads="1"/>
            </p:cNvSpPr>
            <p:nvPr/>
          </p:nvSpPr>
          <p:spPr bwMode="auto">
            <a:xfrm>
              <a:off x="2208" y="2928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91" name="Oval 117"/>
            <p:cNvSpPr>
              <a:spLocks noChangeAspect="1" noChangeArrowheads="1"/>
            </p:cNvSpPr>
            <p:nvPr/>
          </p:nvSpPr>
          <p:spPr bwMode="auto">
            <a:xfrm>
              <a:off x="2432" y="3088"/>
              <a:ext cx="55" cy="5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1592" name="Freeform 118"/>
            <p:cNvSpPr>
              <a:spLocks/>
            </p:cNvSpPr>
            <p:nvPr/>
          </p:nvSpPr>
          <p:spPr bwMode="auto">
            <a:xfrm>
              <a:off x="672" y="2208"/>
              <a:ext cx="2784" cy="576"/>
            </a:xfrm>
            <a:custGeom>
              <a:avLst/>
              <a:gdLst>
                <a:gd name="T0" fmla="*/ 0 w 2784"/>
                <a:gd name="T1" fmla="*/ 0 h 576"/>
                <a:gd name="T2" fmla="*/ 192 w 2784"/>
                <a:gd name="T3" fmla="*/ 96 h 576"/>
                <a:gd name="T4" fmla="*/ 192 w 2784"/>
                <a:gd name="T5" fmla="*/ 192 h 576"/>
                <a:gd name="T6" fmla="*/ 528 w 2784"/>
                <a:gd name="T7" fmla="*/ 288 h 576"/>
                <a:gd name="T8" fmla="*/ 672 w 2784"/>
                <a:gd name="T9" fmla="*/ 432 h 576"/>
                <a:gd name="T10" fmla="*/ 1296 w 2784"/>
                <a:gd name="T11" fmla="*/ 576 h 576"/>
                <a:gd name="T12" fmla="*/ 2016 w 2784"/>
                <a:gd name="T13" fmla="*/ 432 h 576"/>
                <a:gd name="T14" fmla="*/ 2448 w 2784"/>
                <a:gd name="T15" fmla="*/ 192 h 576"/>
                <a:gd name="T16" fmla="*/ 2688 w 2784"/>
                <a:gd name="T17" fmla="*/ 192 h 576"/>
                <a:gd name="T18" fmla="*/ 2784 w 2784"/>
                <a:gd name="T19" fmla="*/ 144 h 57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784"/>
                <a:gd name="T31" fmla="*/ 0 h 576"/>
                <a:gd name="T32" fmla="*/ 2784 w 2784"/>
                <a:gd name="T33" fmla="*/ 576 h 57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784" h="576">
                  <a:moveTo>
                    <a:pt x="0" y="0"/>
                  </a:moveTo>
                  <a:cubicBezTo>
                    <a:pt x="80" y="32"/>
                    <a:pt x="160" y="64"/>
                    <a:pt x="192" y="96"/>
                  </a:cubicBezTo>
                  <a:cubicBezTo>
                    <a:pt x="224" y="128"/>
                    <a:pt x="136" y="160"/>
                    <a:pt x="192" y="192"/>
                  </a:cubicBezTo>
                  <a:cubicBezTo>
                    <a:pt x="248" y="224"/>
                    <a:pt x="448" y="248"/>
                    <a:pt x="528" y="288"/>
                  </a:cubicBezTo>
                  <a:cubicBezTo>
                    <a:pt x="608" y="328"/>
                    <a:pt x="544" y="384"/>
                    <a:pt x="672" y="432"/>
                  </a:cubicBezTo>
                  <a:cubicBezTo>
                    <a:pt x="800" y="480"/>
                    <a:pt x="1072" y="576"/>
                    <a:pt x="1296" y="576"/>
                  </a:cubicBezTo>
                  <a:cubicBezTo>
                    <a:pt x="1520" y="576"/>
                    <a:pt x="1824" y="496"/>
                    <a:pt x="2016" y="432"/>
                  </a:cubicBezTo>
                  <a:cubicBezTo>
                    <a:pt x="2208" y="368"/>
                    <a:pt x="2336" y="232"/>
                    <a:pt x="2448" y="192"/>
                  </a:cubicBezTo>
                  <a:cubicBezTo>
                    <a:pt x="2560" y="152"/>
                    <a:pt x="2632" y="200"/>
                    <a:pt x="2688" y="192"/>
                  </a:cubicBezTo>
                  <a:cubicBezTo>
                    <a:pt x="2744" y="184"/>
                    <a:pt x="2764" y="164"/>
                    <a:pt x="2784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93" name="Freeform 119"/>
            <p:cNvSpPr>
              <a:spLocks/>
            </p:cNvSpPr>
            <p:nvPr/>
          </p:nvSpPr>
          <p:spPr bwMode="auto">
            <a:xfrm>
              <a:off x="288" y="2736"/>
              <a:ext cx="728" cy="1200"/>
            </a:xfrm>
            <a:custGeom>
              <a:avLst/>
              <a:gdLst>
                <a:gd name="T0" fmla="*/ 0 w 728"/>
                <a:gd name="T1" fmla="*/ 0 h 1200"/>
                <a:gd name="T2" fmla="*/ 288 w 728"/>
                <a:gd name="T3" fmla="*/ 192 h 1200"/>
                <a:gd name="T4" fmla="*/ 384 w 728"/>
                <a:gd name="T5" fmla="*/ 192 h 1200"/>
                <a:gd name="T6" fmla="*/ 480 w 728"/>
                <a:gd name="T7" fmla="*/ 384 h 1200"/>
                <a:gd name="T8" fmla="*/ 624 w 728"/>
                <a:gd name="T9" fmla="*/ 480 h 1200"/>
                <a:gd name="T10" fmla="*/ 720 w 728"/>
                <a:gd name="T11" fmla="*/ 624 h 1200"/>
                <a:gd name="T12" fmla="*/ 672 w 728"/>
                <a:gd name="T13" fmla="*/ 816 h 1200"/>
                <a:gd name="T14" fmla="*/ 528 w 728"/>
                <a:gd name="T15" fmla="*/ 960 h 1200"/>
                <a:gd name="T16" fmla="*/ 240 w 728"/>
                <a:gd name="T17" fmla="*/ 1152 h 1200"/>
                <a:gd name="T18" fmla="*/ 192 w 728"/>
                <a:gd name="T19" fmla="*/ 1200 h 12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28"/>
                <a:gd name="T31" fmla="*/ 0 h 1200"/>
                <a:gd name="T32" fmla="*/ 728 w 728"/>
                <a:gd name="T33" fmla="*/ 1200 h 12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28" h="1200">
                  <a:moveTo>
                    <a:pt x="0" y="0"/>
                  </a:moveTo>
                  <a:cubicBezTo>
                    <a:pt x="112" y="80"/>
                    <a:pt x="224" y="160"/>
                    <a:pt x="288" y="192"/>
                  </a:cubicBezTo>
                  <a:cubicBezTo>
                    <a:pt x="352" y="224"/>
                    <a:pt x="352" y="160"/>
                    <a:pt x="384" y="192"/>
                  </a:cubicBezTo>
                  <a:cubicBezTo>
                    <a:pt x="416" y="224"/>
                    <a:pt x="440" y="336"/>
                    <a:pt x="480" y="384"/>
                  </a:cubicBezTo>
                  <a:cubicBezTo>
                    <a:pt x="520" y="432"/>
                    <a:pt x="584" y="440"/>
                    <a:pt x="624" y="480"/>
                  </a:cubicBezTo>
                  <a:cubicBezTo>
                    <a:pt x="664" y="520"/>
                    <a:pt x="712" y="568"/>
                    <a:pt x="720" y="624"/>
                  </a:cubicBezTo>
                  <a:cubicBezTo>
                    <a:pt x="728" y="680"/>
                    <a:pt x="704" y="760"/>
                    <a:pt x="672" y="816"/>
                  </a:cubicBezTo>
                  <a:cubicBezTo>
                    <a:pt x="640" y="872"/>
                    <a:pt x="600" y="904"/>
                    <a:pt x="528" y="960"/>
                  </a:cubicBezTo>
                  <a:cubicBezTo>
                    <a:pt x="456" y="1016"/>
                    <a:pt x="296" y="1112"/>
                    <a:pt x="240" y="1152"/>
                  </a:cubicBezTo>
                  <a:cubicBezTo>
                    <a:pt x="184" y="1192"/>
                    <a:pt x="188" y="1196"/>
                    <a:pt x="192" y="120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594" name="Freeform 120"/>
            <p:cNvSpPr>
              <a:spLocks/>
            </p:cNvSpPr>
            <p:nvPr/>
          </p:nvSpPr>
          <p:spPr bwMode="auto">
            <a:xfrm>
              <a:off x="1248" y="3200"/>
              <a:ext cx="2544" cy="688"/>
            </a:xfrm>
            <a:custGeom>
              <a:avLst/>
              <a:gdLst>
                <a:gd name="T0" fmla="*/ 0 w 2544"/>
                <a:gd name="T1" fmla="*/ 688 h 688"/>
                <a:gd name="T2" fmla="*/ 528 w 2544"/>
                <a:gd name="T3" fmla="*/ 208 h 688"/>
                <a:gd name="T4" fmla="*/ 1104 w 2544"/>
                <a:gd name="T5" fmla="*/ 64 h 688"/>
                <a:gd name="T6" fmla="*/ 1440 w 2544"/>
                <a:gd name="T7" fmla="*/ 112 h 688"/>
                <a:gd name="T8" fmla="*/ 1440 w 2544"/>
                <a:gd name="T9" fmla="*/ 256 h 688"/>
                <a:gd name="T10" fmla="*/ 1728 w 2544"/>
                <a:gd name="T11" fmla="*/ 208 h 688"/>
                <a:gd name="T12" fmla="*/ 2016 w 2544"/>
                <a:gd name="T13" fmla="*/ 16 h 688"/>
                <a:gd name="T14" fmla="*/ 2544 w 2544"/>
                <a:gd name="T15" fmla="*/ 112 h 6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44"/>
                <a:gd name="T25" fmla="*/ 0 h 688"/>
                <a:gd name="T26" fmla="*/ 2544 w 2544"/>
                <a:gd name="T27" fmla="*/ 688 h 68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44" h="688">
                  <a:moveTo>
                    <a:pt x="0" y="688"/>
                  </a:moveTo>
                  <a:cubicBezTo>
                    <a:pt x="172" y="500"/>
                    <a:pt x="344" y="312"/>
                    <a:pt x="528" y="208"/>
                  </a:cubicBezTo>
                  <a:cubicBezTo>
                    <a:pt x="712" y="104"/>
                    <a:pt x="952" y="80"/>
                    <a:pt x="1104" y="64"/>
                  </a:cubicBezTo>
                  <a:cubicBezTo>
                    <a:pt x="1256" y="48"/>
                    <a:pt x="1384" y="80"/>
                    <a:pt x="1440" y="112"/>
                  </a:cubicBezTo>
                  <a:cubicBezTo>
                    <a:pt x="1496" y="144"/>
                    <a:pt x="1392" y="240"/>
                    <a:pt x="1440" y="256"/>
                  </a:cubicBezTo>
                  <a:cubicBezTo>
                    <a:pt x="1488" y="272"/>
                    <a:pt x="1632" y="248"/>
                    <a:pt x="1728" y="208"/>
                  </a:cubicBezTo>
                  <a:cubicBezTo>
                    <a:pt x="1824" y="168"/>
                    <a:pt x="1880" y="32"/>
                    <a:pt x="2016" y="16"/>
                  </a:cubicBezTo>
                  <a:cubicBezTo>
                    <a:pt x="2152" y="0"/>
                    <a:pt x="2456" y="96"/>
                    <a:pt x="2544" y="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21595" name="Group 121"/>
            <p:cNvGrpSpPr>
              <a:grpSpLocks noChangeAspect="1"/>
            </p:cNvGrpSpPr>
            <p:nvPr/>
          </p:nvGrpSpPr>
          <p:grpSpPr bwMode="auto">
            <a:xfrm>
              <a:off x="576" y="2592"/>
              <a:ext cx="75" cy="76"/>
              <a:chOff x="1701" y="3339"/>
              <a:chExt cx="135" cy="136"/>
            </a:xfrm>
          </p:grpSpPr>
          <p:sp>
            <p:nvSpPr>
              <p:cNvPr id="21652" name="Oval 122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3" name="Oval 123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4" name="Oval 124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96" name="Group 125"/>
            <p:cNvGrpSpPr>
              <a:grpSpLocks noChangeAspect="1"/>
            </p:cNvGrpSpPr>
            <p:nvPr/>
          </p:nvGrpSpPr>
          <p:grpSpPr bwMode="auto">
            <a:xfrm rot="6491793">
              <a:off x="1008" y="3696"/>
              <a:ext cx="76" cy="76"/>
              <a:chOff x="1701" y="3339"/>
              <a:chExt cx="135" cy="136"/>
            </a:xfrm>
          </p:grpSpPr>
          <p:sp>
            <p:nvSpPr>
              <p:cNvPr id="21649" name="Oval 126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0" name="Oval 127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51" name="Oval 128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97" name="Group 129"/>
            <p:cNvGrpSpPr>
              <a:grpSpLocks noChangeAspect="1"/>
            </p:cNvGrpSpPr>
            <p:nvPr/>
          </p:nvGrpSpPr>
          <p:grpSpPr bwMode="auto">
            <a:xfrm rot="-2151619">
              <a:off x="3120" y="2736"/>
              <a:ext cx="75" cy="77"/>
              <a:chOff x="1701" y="3339"/>
              <a:chExt cx="135" cy="136"/>
            </a:xfrm>
          </p:grpSpPr>
          <p:sp>
            <p:nvSpPr>
              <p:cNvPr id="21646" name="Oval 130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7" name="Oval 131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8" name="Oval 132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98" name="Group 133"/>
            <p:cNvGrpSpPr>
              <a:grpSpLocks noChangeAspect="1"/>
            </p:cNvGrpSpPr>
            <p:nvPr/>
          </p:nvGrpSpPr>
          <p:grpSpPr bwMode="auto">
            <a:xfrm>
              <a:off x="1296" y="2832"/>
              <a:ext cx="87" cy="95"/>
              <a:chOff x="2020" y="3307"/>
              <a:chExt cx="155" cy="168"/>
            </a:xfrm>
          </p:grpSpPr>
          <p:sp>
            <p:nvSpPr>
              <p:cNvPr id="21642" name="Oval 134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3" name="Oval 135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4" name="Oval 136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5" name="Oval 137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599" name="Group 138"/>
            <p:cNvGrpSpPr>
              <a:grpSpLocks noChangeAspect="1"/>
            </p:cNvGrpSpPr>
            <p:nvPr/>
          </p:nvGrpSpPr>
          <p:grpSpPr bwMode="auto">
            <a:xfrm>
              <a:off x="1488" y="3168"/>
              <a:ext cx="75" cy="76"/>
              <a:chOff x="1701" y="3339"/>
              <a:chExt cx="135" cy="136"/>
            </a:xfrm>
          </p:grpSpPr>
          <p:sp>
            <p:nvSpPr>
              <p:cNvPr id="21639" name="Oval 139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0" name="Oval 140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41" name="Oval 141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0" name="Group 142"/>
            <p:cNvGrpSpPr>
              <a:grpSpLocks noChangeAspect="1"/>
            </p:cNvGrpSpPr>
            <p:nvPr/>
          </p:nvGrpSpPr>
          <p:grpSpPr bwMode="auto">
            <a:xfrm rot="-8155736">
              <a:off x="1344" y="3072"/>
              <a:ext cx="75" cy="76"/>
              <a:chOff x="1701" y="3339"/>
              <a:chExt cx="135" cy="136"/>
            </a:xfrm>
          </p:grpSpPr>
          <p:sp>
            <p:nvSpPr>
              <p:cNvPr id="21636" name="Oval 143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7" name="Oval 144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8" name="Oval 145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1" name="Group 146"/>
            <p:cNvGrpSpPr>
              <a:grpSpLocks noChangeAspect="1"/>
            </p:cNvGrpSpPr>
            <p:nvPr/>
          </p:nvGrpSpPr>
          <p:grpSpPr bwMode="auto">
            <a:xfrm rot="-2897104">
              <a:off x="3168" y="2928"/>
              <a:ext cx="75" cy="76"/>
              <a:chOff x="1701" y="3339"/>
              <a:chExt cx="135" cy="136"/>
            </a:xfrm>
          </p:grpSpPr>
          <p:sp>
            <p:nvSpPr>
              <p:cNvPr id="21633" name="Oval 147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4" name="Oval 148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5" name="Oval 149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2" name="Group 150"/>
            <p:cNvGrpSpPr>
              <a:grpSpLocks noChangeAspect="1"/>
            </p:cNvGrpSpPr>
            <p:nvPr/>
          </p:nvGrpSpPr>
          <p:grpSpPr bwMode="auto">
            <a:xfrm rot="6491793">
              <a:off x="1152" y="3120"/>
              <a:ext cx="76" cy="76"/>
              <a:chOff x="1701" y="3339"/>
              <a:chExt cx="135" cy="136"/>
            </a:xfrm>
          </p:grpSpPr>
          <p:sp>
            <p:nvSpPr>
              <p:cNvPr id="21630" name="Oval 151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1" name="Oval 152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32" name="Oval 153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3" name="Group 154"/>
            <p:cNvGrpSpPr>
              <a:grpSpLocks noChangeAspect="1"/>
            </p:cNvGrpSpPr>
            <p:nvPr/>
          </p:nvGrpSpPr>
          <p:grpSpPr bwMode="auto">
            <a:xfrm rot="-8155736">
              <a:off x="432" y="2544"/>
              <a:ext cx="75" cy="76"/>
              <a:chOff x="1701" y="3339"/>
              <a:chExt cx="135" cy="136"/>
            </a:xfrm>
          </p:grpSpPr>
          <p:sp>
            <p:nvSpPr>
              <p:cNvPr id="21627" name="Oval 155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8" name="Oval 156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9" name="Oval 157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4" name="Group 158"/>
            <p:cNvGrpSpPr>
              <a:grpSpLocks noChangeAspect="1"/>
            </p:cNvGrpSpPr>
            <p:nvPr/>
          </p:nvGrpSpPr>
          <p:grpSpPr bwMode="auto">
            <a:xfrm>
              <a:off x="2208" y="3024"/>
              <a:ext cx="87" cy="95"/>
              <a:chOff x="2020" y="3307"/>
              <a:chExt cx="155" cy="168"/>
            </a:xfrm>
          </p:grpSpPr>
          <p:sp>
            <p:nvSpPr>
              <p:cNvPr id="21623" name="Oval 159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4" name="Oval 160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5" name="Oval 161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6" name="Oval 162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5" name="Group 163"/>
            <p:cNvGrpSpPr>
              <a:grpSpLocks noChangeAspect="1"/>
            </p:cNvGrpSpPr>
            <p:nvPr/>
          </p:nvGrpSpPr>
          <p:grpSpPr bwMode="auto">
            <a:xfrm>
              <a:off x="2064" y="2976"/>
              <a:ext cx="87" cy="95"/>
              <a:chOff x="2020" y="3307"/>
              <a:chExt cx="155" cy="168"/>
            </a:xfrm>
          </p:grpSpPr>
          <p:sp>
            <p:nvSpPr>
              <p:cNvPr id="21619" name="Oval 164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0" name="Oval 165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1" name="Oval 166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22" name="Oval 167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6" name="Group 168"/>
            <p:cNvGrpSpPr>
              <a:grpSpLocks noChangeAspect="1"/>
            </p:cNvGrpSpPr>
            <p:nvPr/>
          </p:nvGrpSpPr>
          <p:grpSpPr bwMode="auto">
            <a:xfrm rot="-2151619">
              <a:off x="2832" y="3072"/>
              <a:ext cx="75" cy="77"/>
              <a:chOff x="1701" y="3339"/>
              <a:chExt cx="135" cy="136"/>
            </a:xfrm>
          </p:grpSpPr>
          <p:sp>
            <p:nvSpPr>
              <p:cNvPr id="21616" name="Oval 169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7" name="Oval 170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8" name="Oval 171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7" name="Group 172"/>
            <p:cNvGrpSpPr>
              <a:grpSpLocks noChangeAspect="1"/>
            </p:cNvGrpSpPr>
            <p:nvPr/>
          </p:nvGrpSpPr>
          <p:grpSpPr bwMode="auto">
            <a:xfrm>
              <a:off x="2832" y="2880"/>
              <a:ext cx="87" cy="95"/>
              <a:chOff x="2020" y="3307"/>
              <a:chExt cx="155" cy="168"/>
            </a:xfrm>
          </p:grpSpPr>
          <p:sp>
            <p:nvSpPr>
              <p:cNvPr id="21612" name="Oval 173"/>
              <p:cNvSpPr>
                <a:spLocks noChangeAspect="1" noChangeArrowheads="1"/>
              </p:cNvSpPr>
              <p:nvPr/>
            </p:nvSpPr>
            <p:spPr bwMode="auto">
              <a:xfrm>
                <a:off x="2064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3" name="Oval 174"/>
              <p:cNvSpPr>
                <a:spLocks noChangeAspect="1" noChangeArrowheads="1"/>
              </p:cNvSpPr>
              <p:nvPr/>
            </p:nvSpPr>
            <p:spPr bwMode="auto">
              <a:xfrm>
                <a:off x="2130" y="3307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4" name="Oval 175"/>
              <p:cNvSpPr>
                <a:spLocks noChangeAspect="1" noChangeArrowheads="1"/>
              </p:cNvSpPr>
              <p:nvPr/>
            </p:nvSpPr>
            <p:spPr bwMode="auto">
              <a:xfrm>
                <a:off x="2109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5" name="Oval 176"/>
              <p:cNvSpPr>
                <a:spLocks noChangeAspect="1" noChangeArrowheads="1"/>
              </p:cNvSpPr>
              <p:nvPr/>
            </p:nvSpPr>
            <p:spPr bwMode="auto">
              <a:xfrm>
                <a:off x="2020" y="3353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  <p:grpSp>
          <p:nvGrpSpPr>
            <p:cNvPr id="21608" name="Group 177"/>
            <p:cNvGrpSpPr>
              <a:grpSpLocks noChangeAspect="1"/>
            </p:cNvGrpSpPr>
            <p:nvPr/>
          </p:nvGrpSpPr>
          <p:grpSpPr bwMode="auto">
            <a:xfrm rot="-2897104">
              <a:off x="1104" y="3312"/>
              <a:ext cx="75" cy="76"/>
              <a:chOff x="1701" y="3339"/>
              <a:chExt cx="135" cy="136"/>
            </a:xfrm>
          </p:grpSpPr>
          <p:sp>
            <p:nvSpPr>
              <p:cNvPr id="21609" name="Oval 178"/>
              <p:cNvSpPr>
                <a:spLocks noChangeAspect="1" noChangeArrowheads="1"/>
              </p:cNvSpPr>
              <p:nvPr/>
            </p:nvSpPr>
            <p:spPr bwMode="auto">
              <a:xfrm>
                <a:off x="1701" y="3339"/>
                <a:ext cx="90" cy="9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0" name="Oval 179"/>
              <p:cNvSpPr>
                <a:spLocks noChangeAspect="1" noChangeArrowheads="1"/>
              </p:cNvSpPr>
              <p:nvPr/>
            </p:nvSpPr>
            <p:spPr bwMode="auto">
              <a:xfrm>
                <a:off x="1791" y="3339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1611" name="Oval 180"/>
              <p:cNvSpPr>
                <a:spLocks noChangeAspect="1" noChangeArrowheads="1"/>
              </p:cNvSpPr>
              <p:nvPr/>
            </p:nvSpPr>
            <p:spPr bwMode="auto">
              <a:xfrm>
                <a:off x="1746" y="3430"/>
                <a:ext cx="45" cy="45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ja-JP" altLang="ja-JP" sz="1800"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</p:grpSp>
      <p:sp>
        <p:nvSpPr>
          <p:cNvPr id="21544" name="Line 181"/>
          <p:cNvSpPr>
            <a:spLocks noChangeShapeType="1"/>
          </p:cNvSpPr>
          <p:nvPr/>
        </p:nvSpPr>
        <p:spPr bwMode="auto">
          <a:xfrm flipH="1">
            <a:off x="7956550" y="3213100"/>
            <a:ext cx="431800" cy="792163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45" name="Text Box 182"/>
          <p:cNvSpPr txBox="1">
            <a:spLocks noChangeArrowheads="1"/>
          </p:cNvSpPr>
          <p:nvPr/>
        </p:nvSpPr>
        <p:spPr bwMode="auto">
          <a:xfrm>
            <a:off x="6516688" y="3357563"/>
            <a:ext cx="11604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Main Chain</a:t>
            </a:r>
            <a:endParaRPr lang="ja-JP" altLang="en-US" sz="16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46" name="Text Box 183"/>
          <p:cNvSpPr txBox="1">
            <a:spLocks noChangeArrowheads="1"/>
          </p:cNvSpPr>
          <p:nvPr/>
        </p:nvSpPr>
        <p:spPr bwMode="auto">
          <a:xfrm>
            <a:off x="4289425" y="4592638"/>
            <a:ext cx="10906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Side Chain</a:t>
            </a:r>
            <a:endParaRPr lang="ja-JP" altLang="en-US" sz="16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47" name="Line 184"/>
          <p:cNvSpPr>
            <a:spLocks noChangeShapeType="1"/>
          </p:cNvSpPr>
          <p:nvPr/>
        </p:nvSpPr>
        <p:spPr bwMode="auto">
          <a:xfrm flipV="1">
            <a:off x="5111750" y="4581525"/>
            <a:ext cx="43180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48" name="Line 185"/>
          <p:cNvSpPr>
            <a:spLocks noChangeShapeType="1"/>
          </p:cNvSpPr>
          <p:nvPr/>
        </p:nvSpPr>
        <p:spPr bwMode="auto">
          <a:xfrm flipH="1">
            <a:off x="6551613" y="3716338"/>
            <a:ext cx="10795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49" name="Text Box 186"/>
          <p:cNvSpPr txBox="1">
            <a:spLocks noChangeArrowheads="1"/>
          </p:cNvSpPr>
          <p:nvPr/>
        </p:nvSpPr>
        <p:spPr bwMode="auto">
          <a:xfrm>
            <a:off x="4859338" y="5229225"/>
            <a:ext cx="1317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6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Water Cluster</a:t>
            </a:r>
            <a:endParaRPr lang="ja-JP" altLang="en-US" sz="16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0" name="Line 187"/>
          <p:cNvSpPr>
            <a:spLocks noChangeShapeType="1"/>
          </p:cNvSpPr>
          <p:nvPr/>
        </p:nvSpPr>
        <p:spPr bwMode="auto">
          <a:xfrm flipV="1">
            <a:off x="5651500" y="4508500"/>
            <a:ext cx="1444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21551" name="テキスト ボックス 8"/>
          <p:cNvSpPr txBox="1">
            <a:spLocks noChangeArrowheads="1"/>
          </p:cNvSpPr>
          <p:nvPr/>
        </p:nvSpPr>
        <p:spPr bwMode="auto">
          <a:xfrm>
            <a:off x="4356100" y="1268413"/>
            <a:ext cx="26209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Structure of water in PEM</a:t>
            </a: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09" name="テキスト ボックス 408"/>
          <p:cNvSpPr txBox="1"/>
          <p:nvPr/>
        </p:nvSpPr>
        <p:spPr>
          <a:xfrm>
            <a:off x="6605588" y="4813300"/>
            <a:ext cx="2244725" cy="9239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Network of hydrogen bonding is formed in the membrane</a:t>
            </a:r>
          </a:p>
        </p:txBody>
      </p:sp>
      <p:sp>
        <p:nvSpPr>
          <p:cNvPr id="21553" name="テキスト ボックス 344"/>
          <p:cNvSpPr txBox="1">
            <a:spLocks noChangeArrowheads="1"/>
          </p:cNvSpPr>
          <p:nvPr/>
        </p:nvSpPr>
        <p:spPr bwMode="auto">
          <a:xfrm>
            <a:off x="300004" y="6334050"/>
            <a:ext cx="8556224" cy="369332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Information of the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relation between transport phenomena and structure of water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is needed.</a:t>
            </a:r>
            <a:endParaRPr lang="ja-JP" altLang="en-US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4" name="テキスト ボックス 345"/>
          <p:cNvSpPr txBox="1">
            <a:spLocks noChangeArrowheads="1"/>
          </p:cNvSpPr>
          <p:nvPr/>
        </p:nvSpPr>
        <p:spPr bwMode="auto">
          <a:xfrm>
            <a:off x="1403350" y="5732463"/>
            <a:ext cx="1074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Transport</a:t>
            </a:r>
            <a:endParaRPr lang="ja-JP" altLang="en-US" sz="180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5" name="テキスト ボックス 348"/>
          <p:cNvSpPr txBox="1">
            <a:spLocks noChangeArrowheads="1"/>
          </p:cNvSpPr>
          <p:nvPr/>
        </p:nvSpPr>
        <p:spPr bwMode="auto">
          <a:xfrm>
            <a:off x="5940425" y="5732463"/>
            <a:ext cx="1030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Structure</a:t>
            </a:r>
            <a:endParaRPr lang="ja-JP" altLang="en-US" sz="180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13" name="左右矢印 412"/>
          <p:cNvSpPr/>
          <p:nvPr/>
        </p:nvSpPr>
        <p:spPr>
          <a:xfrm>
            <a:off x="2987675" y="5672138"/>
            <a:ext cx="2879725" cy="420687"/>
          </a:xfrm>
          <a:prstGeom prst="left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180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7" name="テキスト ボックス 350"/>
          <p:cNvSpPr txBox="1">
            <a:spLocks noChangeArrowheads="1"/>
          </p:cNvSpPr>
          <p:nvPr/>
        </p:nvSpPr>
        <p:spPr bwMode="auto">
          <a:xfrm>
            <a:off x="3575050" y="5672138"/>
            <a:ext cx="1562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solidFill>
                  <a:schemeClr val="tx2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Strong relation</a:t>
            </a:r>
            <a:endParaRPr lang="ja-JP" altLang="en-US" sz="1800">
              <a:solidFill>
                <a:schemeClr val="tx2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8" name="テキスト ボックス 7"/>
          <p:cNvSpPr txBox="1">
            <a:spLocks noChangeArrowheads="1"/>
          </p:cNvSpPr>
          <p:nvPr/>
        </p:nvSpPr>
        <p:spPr bwMode="auto">
          <a:xfrm>
            <a:off x="115888" y="614363"/>
            <a:ext cx="87344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Proton (H</a:t>
            </a:r>
            <a:r>
              <a:rPr lang="en-US" altLang="ja-JP" sz="1800" baseline="300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): has high chemical reactivity.</a:t>
            </a:r>
            <a:endParaRPr lang="ja-JP" altLang="en-US" sz="180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pPr eaLnBrk="1" hangingPunct="1"/>
            <a:r>
              <a:rPr lang="ja-JP" altLang="en-US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　　    　　　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exists as an </a:t>
            </a:r>
            <a:r>
              <a:rPr lang="en-US" altLang="ja-JP" sz="1800" b="1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Oxonium ion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(H</a:t>
            </a:r>
            <a:r>
              <a:rPr lang="en-US" altLang="ja-JP" sz="1800" baseline="-250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</a:t>
            </a:r>
            <a:r>
              <a:rPr lang="en-US" altLang="ja-JP" sz="1800" baseline="300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 by connecting with a water molecule (H</a:t>
            </a:r>
            <a:r>
              <a:rPr lang="en-US" altLang="ja-JP" sz="1800" baseline="-250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2</a:t>
            </a:r>
            <a:r>
              <a:rPr lang="en-US" altLang="ja-JP" sz="18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O).</a:t>
            </a:r>
            <a:endParaRPr lang="ja-JP" altLang="en-US" sz="180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1559" name="Text Box 27"/>
          <p:cNvSpPr txBox="1">
            <a:spLocks noChangeArrowheads="1"/>
          </p:cNvSpPr>
          <p:nvPr/>
        </p:nvSpPr>
        <p:spPr bwMode="auto">
          <a:xfrm>
            <a:off x="115888" y="3302000"/>
            <a:ext cx="3962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・</a:t>
            </a:r>
            <a:r>
              <a:rPr lang="en-US" altLang="ja-JP" sz="1800" dirty="0" err="1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Grotthus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sz="1800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Mechanism (fast) </a:t>
            </a:r>
            <a:endParaRPr lang="en-US" altLang="ja-JP" sz="1800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pPr eaLnBrk="1" hangingPunct="1"/>
            <a:r>
              <a:rPr lang="ja-JP" altLang="en-US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　 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(H</a:t>
            </a:r>
            <a:r>
              <a:rPr lang="en-US" altLang="ja-JP" sz="1800" baseline="-250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</a:t>
            </a:r>
            <a:r>
              <a:rPr lang="en-US" altLang="ja-JP" sz="1800" baseline="300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is seen to move by hopping </a:t>
            </a:r>
          </a:p>
          <a:p>
            <a:pPr eaLnBrk="1" hangingPunct="1"/>
            <a:r>
              <a:rPr lang="en-US" altLang="ja-JP" sz="1800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         in network of hydrogen bonding)</a:t>
            </a:r>
          </a:p>
        </p:txBody>
      </p:sp>
      <p:grpSp>
        <p:nvGrpSpPr>
          <p:cNvPr id="211" name="Group 16"/>
          <p:cNvGrpSpPr>
            <a:grpSpLocks/>
          </p:cNvGrpSpPr>
          <p:nvPr/>
        </p:nvGrpSpPr>
        <p:grpSpPr bwMode="auto">
          <a:xfrm>
            <a:off x="681673" y="2331284"/>
            <a:ext cx="465138" cy="504825"/>
            <a:chOff x="2020" y="3307"/>
            <a:chExt cx="155" cy="168"/>
          </a:xfrm>
        </p:grpSpPr>
        <p:sp>
          <p:nvSpPr>
            <p:cNvPr id="212" name="Oval 17"/>
            <p:cNvSpPr>
              <a:spLocks noChangeArrowheads="1"/>
            </p:cNvSpPr>
            <p:nvPr/>
          </p:nvSpPr>
          <p:spPr bwMode="auto">
            <a:xfrm>
              <a:off x="2064" y="3339"/>
              <a:ext cx="90" cy="9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13" name="Oval 18"/>
            <p:cNvSpPr>
              <a:spLocks noChangeArrowheads="1"/>
            </p:cNvSpPr>
            <p:nvPr/>
          </p:nvSpPr>
          <p:spPr bwMode="auto">
            <a:xfrm>
              <a:off x="2130" y="3307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14" name="Oval 19"/>
            <p:cNvSpPr>
              <a:spLocks noChangeArrowheads="1"/>
            </p:cNvSpPr>
            <p:nvPr/>
          </p:nvSpPr>
          <p:spPr bwMode="auto">
            <a:xfrm>
              <a:off x="2109" y="3430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15" name="Oval 20"/>
            <p:cNvSpPr>
              <a:spLocks noChangeArrowheads="1"/>
            </p:cNvSpPr>
            <p:nvPr/>
          </p:nvSpPr>
          <p:spPr bwMode="auto">
            <a:xfrm>
              <a:off x="2020" y="3353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216" name="Group 36"/>
          <p:cNvGrpSpPr>
            <a:grpSpLocks/>
          </p:cNvGrpSpPr>
          <p:nvPr/>
        </p:nvGrpSpPr>
        <p:grpSpPr bwMode="auto">
          <a:xfrm rot="1670025">
            <a:off x="1245236" y="2837696"/>
            <a:ext cx="474662" cy="479425"/>
            <a:chOff x="1701" y="3339"/>
            <a:chExt cx="135" cy="136"/>
          </a:xfrm>
        </p:grpSpPr>
        <p:sp>
          <p:nvSpPr>
            <p:cNvPr id="217" name="Oval 37"/>
            <p:cNvSpPr>
              <a:spLocks noChangeArrowheads="1"/>
            </p:cNvSpPr>
            <p:nvPr/>
          </p:nvSpPr>
          <p:spPr bwMode="auto">
            <a:xfrm>
              <a:off x="1701" y="3339"/>
              <a:ext cx="90" cy="9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18" name="Oval 38"/>
            <p:cNvSpPr>
              <a:spLocks noChangeArrowheads="1"/>
            </p:cNvSpPr>
            <p:nvPr/>
          </p:nvSpPr>
          <p:spPr bwMode="auto">
            <a:xfrm>
              <a:off x="1791" y="3339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19" name="Oval 39"/>
            <p:cNvSpPr>
              <a:spLocks noChangeArrowheads="1"/>
            </p:cNvSpPr>
            <p:nvPr/>
          </p:nvSpPr>
          <p:spPr bwMode="auto">
            <a:xfrm>
              <a:off x="1746" y="3430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220" name="Group 40"/>
          <p:cNvGrpSpPr>
            <a:grpSpLocks/>
          </p:cNvGrpSpPr>
          <p:nvPr/>
        </p:nvGrpSpPr>
        <p:grpSpPr bwMode="auto">
          <a:xfrm rot="-2440669">
            <a:off x="2304098" y="2316996"/>
            <a:ext cx="428625" cy="431800"/>
            <a:chOff x="1701" y="3339"/>
            <a:chExt cx="135" cy="136"/>
          </a:xfrm>
        </p:grpSpPr>
        <p:sp>
          <p:nvSpPr>
            <p:cNvPr id="221" name="Oval 41"/>
            <p:cNvSpPr>
              <a:spLocks noChangeArrowheads="1"/>
            </p:cNvSpPr>
            <p:nvPr/>
          </p:nvSpPr>
          <p:spPr bwMode="auto">
            <a:xfrm>
              <a:off x="1701" y="3339"/>
              <a:ext cx="90" cy="9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22" name="Oval 42"/>
            <p:cNvSpPr>
              <a:spLocks noChangeArrowheads="1"/>
            </p:cNvSpPr>
            <p:nvPr/>
          </p:nvSpPr>
          <p:spPr bwMode="auto">
            <a:xfrm>
              <a:off x="1791" y="3339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23" name="Oval 43"/>
            <p:cNvSpPr>
              <a:spLocks noChangeArrowheads="1"/>
            </p:cNvSpPr>
            <p:nvPr/>
          </p:nvSpPr>
          <p:spPr bwMode="auto">
            <a:xfrm>
              <a:off x="1746" y="3430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224" name="Group 44"/>
          <p:cNvGrpSpPr>
            <a:grpSpLocks/>
          </p:cNvGrpSpPr>
          <p:nvPr/>
        </p:nvGrpSpPr>
        <p:grpSpPr bwMode="auto">
          <a:xfrm rot="1304579">
            <a:off x="3105786" y="2766259"/>
            <a:ext cx="477837" cy="482600"/>
            <a:chOff x="1701" y="3339"/>
            <a:chExt cx="135" cy="136"/>
          </a:xfrm>
        </p:grpSpPr>
        <p:sp>
          <p:nvSpPr>
            <p:cNvPr id="225" name="Oval 45"/>
            <p:cNvSpPr>
              <a:spLocks noChangeArrowheads="1"/>
            </p:cNvSpPr>
            <p:nvPr/>
          </p:nvSpPr>
          <p:spPr bwMode="auto">
            <a:xfrm>
              <a:off x="1701" y="3339"/>
              <a:ext cx="90" cy="9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26" name="Oval 46"/>
            <p:cNvSpPr>
              <a:spLocks noChangeArrowheads="1"/>
            </p:cNvSpPr>
            <p:nvPr/>
          </p:nvSpPr>
          <p:spPr bwMode="auto">
            <a:xfrm>
              <a:off x="1791" y="3339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27" name="Oval 47"/>
            <p:cNvSpPr>
              <a:spLocks noChangeArrowheads="1"/>
            </p:cNvSpPr>
            <p:nvPr/>
          </p:nvSpPr>
          <p:spPr bwMode="auto">
            <a:xfrm>
              <a:off x="1746" y="3430"/>
              <a:ext cx="45" cy="45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228" name="Group 173"/>
          <p:cNvGrpSpPr>
            <a:grpSpLocks/>
          </p:cNvGrpSpPr>
          <p:nvPr/>
        </p:nvGrpSpPr>
        <p:grpSpPr bwMode="auto">
          <a:xfrm>
            <a:off x="323850" y="4221163"/>
            <a:ext cx="3605213" cy="1417637"/>
            <a:chOff x="2925" y="2764"/>
            <a:chExt cx="2271" cy="893"/>
          </a:xfrm>
        </p:grpSpPr>
        <p:grpSp>
          <p:nvGrpSpPr>
            <p:cNvPr id="229" name="Group 147"/>
            <p:cNvGrpSpPr>
              <a:grpSpLocks/>
            </p:cNvGrpSpPr>
            <p:nvPr/>
          </p:nvGrpSpPr>
          <p:grpSpPr bwMode="auto">
            <a:xfrm>
              <a:off x="2925" y="3022"/>
              <a:ext cx="466" cy="466"/>
              <a:chOff x="2925" y="3022"/>
              <a:chExt cx="466" cy="466"/>
            </a:xfrm>
          </p:grpSpPr>
          <p:sp>
            <p:nvSpPr>
              <p:cNvPr id="245" name="Oval 142"/>
              <p:cNvSpPr>
                <a:spLocks noChangeArrowheads="1"/>
              </p:cNvSpPr>
              <p:nvPr/>
            </p:nvSpPr>
            <p:spPr bwMode="auto">
              <a:xfrm rot="1304579">
                <a:off x="3061" y="3113"/>
                <a:ext cx="206" cy="206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246" name="Oval 143"/>
              <p:cNvSpPr>
                <a:spLocks noChangeArrowheads="1"/>
              </p:cNvSpPr>
              <p:nvPr/>
            </p:nvSpPr>
            <p:spPr bwMode="auto">
              <a:xfrm rot="1304579">
                <a:off x="3288" y="3022"/>
                <a:ext cx="103" cy="103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247" name="Oval 144"/>
              <p:cNvSpPr>
                <a:spLocks noChangeArrowheads="1"/>
              </p:cNvSpPr>
              <p:nvPr/>
            </p:nvSpPr>
            <p:spPr bwMode="auto">
              <a:xfrm rot="1304579">
                <a:off x="3107" y="3385"/>
                <a:ext cx="103" cy="103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248" name="Oval 145"/>
              <p:cNvSpPr>
                <a:spLocks noChangeArrowheads="1"/>
              </p:cNvSpPr>
              <p:nvPr/>
            </p:nvSpPr>
            <p:spPr bwMode="auto">
              <a:xfrm rot="1304579">
                <a:off x="2925" y="3022"/>
                <a:ext cx="103" cy="103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ja-JP" altLang="ja-JP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</p:grpSp>
        <p:sp>
          <p:nvSpPr>
            <p:cNvPr id="230" name="Oval 149"/>
            <p:cNvSpPr>
              <a:spLocks noChangeArrowheads="1"/>
            </p:cNvSpPr>
            <p:nvPr/>
          </p:nvSpPr>
          <p:spPr bwMode="auto">
            <a:xfrm rot="-1355431">
              <a:off x="3486" y="2937"/>
              <a:ext cx="206" cy="20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1" name="Oval 150"/>
            <p:cNvSpPr>
              <a:spLocks noChangeArrowheads="1"/>
            </p:cNvSpPr>
            <p:nvPr/>
          </p:nvSpPr>
          <p:spPr bwMode="auto">
            <a:xfrm rot="-1355431">
              <a:off x="3563" y="2764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2" name="Oval 151"/>
            <p:cNvSpPr>
              <a:spLocks noChangeArrowheads="1"/>
            </p:cNvSpPr>
            <p:nvPr/>
          </p:nvSpPr>
          <p:spPr bwMode="auto">
            <a:xfrm rot="-1355431">
              <a:off x="3687" y="3150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3" name="Oval 154"/>
            <p:cNvSpPr>
              <a:spLocks noChangeArrowheads="1"/>
            </p:cNvSpPr>
            <p:nvPr/>
          </p:nvSpPr>
          <p:spPr bwMode="auto">
            <a:xfrm rot="2541397">
              <a:off x="3755" y="3298"/>
              <a:ext cx="206" cy="20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4" name="Oval 155"/>
            <p:cNvSpPr>
              <a:spLocks noChangeArrowheads="1"/>
            </p:cNvSpPr>
            <p:nvPr/>
          </p:nvSpPr>
          <p:spPr bwMode="auto">
            <a:xfrm rot="2541397">
              <a:off x="4021" y="3278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5" name="Oval 156"/>
            <p:cNvSpPr>
              <a:spLocks noChangeArrowheads="1"/>
            </p:cNvSpPr>
            <p:nvPr/>
          </p:nvSpPr>
          <p:spPr bwMode="auto">
            <a:xfrm rot="2541397">
              <a:off x="3723" y="3554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6" name="Oval 159"/>
            <p:cNvSpPr>
              <a:spLocks noChangeArrowheads="1"/>
            </p:cNvSpPr>
            <p:nvPr/>
          </p:nvSpPr>
          <p:spPr bwMode="auto">
            <a:xfrm rot="-1208093">
              <a:off x="4213" y="3209"/>
              <a:ext cx="206" cy="20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7" name="Oval 160"/>
            <p:cNvSpPr>
              <a:spLocks noChangeArrowheads="1"/>
            </p:cNvSpPr>
            <p:nvPr/>
          </p:nvSpPr>
          <p:spPr bwMode="auto">
            <a:xfrm rot="-1208093">
              <a:off x="4300" y="3037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8" name="Oval 161"/>
            <p:cNvSpPr>
              <a:spLocks noChangeArrowheads="1"/>
            </p:cNvSpPr>
            <p:nvPr/>
          </p:nvSpPr>
          <p:spPr bwMode="auto">
            <a:xfrm rot="-1208093">
              <a:off x="4408" y="3428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39" name="Oval 164"/>
            <p:cNvSpPr>
              <a:spLocks noChangeArrowheads="1"/>
            </p:cNvSpPr>
            <p:nvPr/>
          </p:nvSpPr>
          <p:spPr bwMode="auto">
            <a:xfrm rot="5481596">
              <a:off x="4590" y="3325"/>
              <a:ext cx="206" cy="20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40" name="Oval 165"/>
            <p:cNvSpPr>
              <a:spLocks noChangeArrowheads="1"/>
            </p:cNvSpPr>
            <p:nvPr/>
          </p:nvSpPr>
          <p:spPr bwMode="auto">
            <a:xfrm rot="5481596">
              <a:off x="4836" y="3491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41" name="Oval 167"/>
            <p:cNvSpPr>
              <a:spLocks noChangeArrowheads="1"/>
            </p:cNvSpPr>
            <p:nvPr/>
          </p:nvSpPr>
          <p:spPr bwMode="auto">
            <a:xfrm rot="5481596">
              <a:off x="4709" y="3151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42" name="Oval 169"/>
            <p:cNvSpPr>
              <a:spLocks noChangeArrowheads="1"/>
            </p:cNvSpPr>
            <p:nvPr/>
          </p:nvSpPr>
          <p:spPr bwMode="auto">
            <a:xfrm rot="-1345911">
              <a:off x="4892" y="3073"/>
              <a:ext cx="206" cy="206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43" name="Oval 170"/>
            <p:cNvSpPr>
              <a:spLocks noChangeArrowheads="1"/>
            </p:cNvSpPr>
            <p:nvPr/>
          </p:nvSpPr>
          <p:spPr bwMode="auto">
            <a:xfrm rot="-1345911">
              <a:off x="4970" y="2900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44" name="Oval 171"/>
            <p:cNvSpPr>
              <a:spLocks noChangeArrowheads="1"/>
            </p:cNvSpPr>
            <p:nvPr/>
          </p:nvSpPr>
          <p:spPr bwMode="auto">
            <a:xfrm rot="-1345911">
              <a:off x="5093" y="3286"/>
              <a:ext cx="103" cy="103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sp>
        <p:nvSpPr>
          <p:cNvPr id="249" name="Line 176"/>
          <p:cNvSpPr>
            <a:spLocks noChangeShapeType="1"/>
          </p:cNvSpPr>
          <p:nvPr/>
        </p:nvSpPr>
        <p:spPr bwMode="auto">
          <a:xfrm flipH="1" flipV="1">
            <a:off x="465138" y="4760913"/>
            <a:ext cx="109537" cy="873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0" name="Line 177"/>
          <p:cNvSpPr>
            <a:spLocks noChangeShapeType="1"/>
          </p:cNvSpPr>
          <p:nvPr/>
        </p:nvSpPr>
        <p:spPr bwMode="auto">
          <a:xfrm flipV="1">
            <a:off x="693738" y="5100638"/>
            <a:ext cx="3175" cy="106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1" name="Line 178"/>
          <p:cNvSpPr>
            <a:spLocks noChangeShapeType="1"/>
          </p:cNvSpPr>
          <p:nvPr/>
        </p:nvSpPr>
        <p:spPr bwMode="auto">
          <a:xfrm flipV="1">
            <a:off x="836613" y="4764088"/>
            <a:ext cx="76200" cy="777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2" name="Line 180"/>
          <p:cNvSpPr>
            <a:spLocks noChangeShapeType="1"/>
          </p:cNvSpPr>
          <p:nvPr/>
        </p:nvSpPr>
        <p:spPr bwMode="auto">
          <a:xfrm flipV="1">
            <a:off x="1058863" y="4672013"/>
            <a:ext cx="158750" cy="158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3" name="Line 181"/>
          <p:cNvSpPr>
            <a:spLocks noChangeShapeType="1"/>
          </p:cNvSpPr>
          <p:nvPr/>
        </p:nvSpPr>
        <p:spPr bwMode="auto">
          <a:xfrm flipH="1">
            <a:off x="1398588" y="4392613"/>
            <a:ext cx="9525" cy="10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4" name="Line 182"/>
          <p:cNvSpPr>
            <a:spLocks noChangeShapeType="1"/>
          </p:cNvSpPr>
          <p:nvPr/>
        </p:nvSpPr>
        <p:spPr bwMode="auto">
          <a:xfrm>
            <a:off x="1490663" y="4783138"/>
            <a:ext cx="73025" cy="746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57" name="Line 183"/>
          <p:cNvSpPr>
            <a:spLocks noChangeShapeType="1"/>
          </p:cNvSpPr>
          <p:nvPr/>
        </p:nvSpPr>
        <p:spPr bwMode="auto">
          <a:xfrm>
            <a:off x="1655763" y="4989513"/>
            <a:ext cx="63500" cy="95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0" name="Line 184"/>
          <p:cNvSpPr>
            <a:spLocks noChangeShapeType="1"/>
          </p:cNvSpPr>
          <p:nvPr/>
        </p:nvSpPr>
        <p:spPr bwMode="auto">
          <a:xfrm flipV="1">
            <a:off x="1709738" y="5389563"/>
            <a:ext cx="47625" cy="889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3" name="Line 185"/>
          <p:cNvSpPr>
            <a:spLocks noChangeShapeType="1"/>
          </p:cNvSpPr>
          <p:nvPr/>
        </p:nvSpPr>
        <p:spPr bwMode="auto">
          <a:xfrm flipH="1">
            <a:off x="1966913" y="5148263"/>
            <a:ext cx="101600" cy="412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7" name="Line 187"/>
          <p:cNvSpPr>
            <a:spLocks noChangeShapeType="1"/>
          </p:cNvSpPr>
          <p:nvPr/>
        </p:nvSpPr>
        <p:spPr bwMode="auto">
          <a:xfrm flipV="1">
            <a:off x="2224088" y="5100638"/>
            <a:ext cx="152400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69" name="Line 188"/>
          <p:cNvSpPr>
            <a:spLocks noChangeShapeType="1"/>
          </p:cNvSpPr>
          <p:nvPr/>
        </p:nvSpPr>
        <p:spPr bwMode="auto">
          <a:xfrm flipH="1">
            <a:off x="2557463" y="4818063"/>
            <a:ext cx="15875" cy="1047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0" name="Line 189"/>
          <p:cNvSpPr>
            <a:spLocks noChangeShapeType="1"/>
          </p:cNvSpPr>
          <p:nvPr/>
        </p:nvSpPr>
        <p:spPr bwMode="auto">
          <a:xfrm flipH="1" flipV="1">
            <a:off x="2636838" y="5224463"/>
            <a:ext cx="63500" cy="79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1" name="Line 190"/>
          <p:cNvSpPr>
            <a:spLocks noChangeShapeType="1"/>
          </p:cNvSpPr>
          <p:nvPr/>
        </p:nvSpPr>
        <p:spPr bwMode="auto">
          <a:xfrm flipV="1">
            <a:off x="2836863" y="5313363"/>
            <a:ext cx="133350" cy="2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2" name="Line 191"/>
          <p:cNvSpPr>
            <a:spLocks noChangeShapeType="1"/>
          </p:cNvSpPr>
          <p:nvPr/>
        </p:nvSpPr>
        <p:spPr bwMode="auto">
          <a:xfrm flipH="1">
            <a:off x="3179763" y="4999038"/>
            <a:ext cx="38100" cy="120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3" name="Line 192"/>
          <p:cNvSpPr>
            <a:spLocks noChangeShapeType="1"/>
          </p:cNvSpPr>
          <p:nvPr/>
        </p:nvSpPr>
        <p:spPr bwMode="auto">
          <a:xfrm flipH="1" flipV="1">
            <a:off x="3265488" y="5370513"/>
            <a:ext cx="98425" cy="60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4" name="Line 194"/>
          <p:cNvSpPr>
            <a:spLocks noChangeShapeType="1"/>
          </p:cNvSpPr>
          <p:nvPr/>
        </p:nvSpPr>
        <p:spPr bwMode="auto">
          <a:xfrm flipV="1">
            <a:off x="3319463" y="4897438"/>
            <a:ext cx="123825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5" name="Line 195"/>
          <p:cNvSpPr>
            <a:spLocks noChangeShapeType="1"/>
          </p:cNvSpPr>
          <p:nvPr/>
        </p:nvSpPr>
        <p:spPr bwMode="auto">
          <a:xfrm flipV="1">
            <a:off x="3633788" y="4602163"/>
            <a:ext cx="9525" cy="1079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6" name="Line 196"/>
          <p:cNvSpPr>
            <a:spLocks noChangeShapeType="1"/>
          </p:cNvSpPr>
          <p:nvPr/>
        </p:nvSpPr>
        <p:spPr bwMode="auto">
          <a:xfrm>
            <a:off x="3725863" y="5002213"/>
            <a:ext cx="63500" cy="60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277" name="Group 200"/>
          <p:cNvGrpSpPr>
            <a:grpSpLocks/>
          </p:cNvGrpSpPr>
          <p:nvPr/>
        </p:nvGrpSpPr>
        <p:grpSpPr bwMode="auto">
          <a:xfrm>
            <a:off x="252413" y="4365625"/>
            <a:ext cx="3816350" cy="1079500"/>
            <a:chOff x="2926" y="2795"/>
            <a:chExt cx="2404" cy="680"/>
          </a:xfrm>
        </p:grpSpPr>
        <p:sp>
          <p:nvSpPr>
            <p:cNvPr id="278" name="Oval 197"/>
            <p:cNvSpPr>
              <a:spLocks noChangeArrowheads="1"/>
            </p:cNvSpPr>
            <p:nvPr/>
          </p:nvSpPr>
          <p:spPr bwMode="auto">
            <a:xfrm>
              <a:off x="2926" y="2840"/>
              <a:ext cx="589" cy="635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9" name="Oval 198"/>
            <p:cNvSpPr>
              <a:spLocks noChangeArrowheads="1"/>
            </p:cNvSpPr>
            <p:nvPr/>
          </p:nvSpPr>
          <p:spPr bwMode="auto">
            <a:xfrm>
              <a:off x="4740" y="2795"/>
              <a:ext cx="590" cy="590"/>
            </a:xfrm>
            <a:prstGeom prst="ellips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80" name="AutoShape 199"/>
            <p:cNvSpPr>
              <a:spLocks noChangeArrowheads="1"/>
            </p:cNvSpPr>
            <p:nvPr/>
          </p:nvSpPr>
          <p:spPr bwMode="auto">
            <a:xfrm>
              <a:off x="3515" y="3067"/>
              <a:ext cx="1216" cy="137"/>
            </a:xfrm>
            <a:prstGeom prst="rightArrow">
              <a:avLst>
                <a:gd name="adj1" fmla="val 50000"/>
                <a:gd name="adj2" fmla="val 221898"/>
              </a:avLst>
            </a:prstGeom>
            <a:solidFill>
              <a:srgbClr val="FF3300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ja-JP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3804873" y="3793057"/>
            <a:ext cx="2370382" cy="741227"/>
            <a:chOff x="3804873" y="3793057"/>
            <a:chExt cx="2370382" cy="741227"/>
          </a:xfrm>
        </p:grpSpPr>
        <p:cxnSp>
          <p:nvCxnSpPr>
            <p:cNvPr id="3" name="直線矢印コネクタ 2"/>
            <p:cNvCxnSpPr/>
            <p:nvPr/>
          </p:nvCxnSpPr>
          <p:spPr>
            <a:xfrm>
              <a:off x="3804873" y="3793057"/>
              <a:ext cx="1765625" cy="3738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円/楕円 3"/>
            <p:cNvSpPr/>
            <p:nvPr/>
          </p:nvSpPr>
          <p:spPr>
            <a:xfrm>
              <a:off x="5543550" y="3902579"/>
              <a:ext cx="631705" cy="63170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</p:grpSp>
      <p:grpSp>
        <p:nvGrpSpPr>
          <p:cNvPr id="255" name="グループ化 254"/>
          <p:cNvGrpSpPr/>
          <p:nvPr/>
        </p:nvGrpSpPr>
        <p:grpSpPr>
          <a:xfrm>
            <a:off x="3181350" y="1880394"/>
            <a:ext cx="3431332" cy="2480896"/>
            <a:chOff x="2686603" y="1879920"/>
            <a:chExt cx="3431332" cy="2480896"/>
          </a:xfrm>
        </p:grpSpPr>
        <p:cxnSp>
          <p:nvCxnSpPr>
            <p:cNvPr id="256" name="直線矢印コネクタ 255"/>
            <p:cNvCxnSpPr>
              <a:stCxn id="21511" idx="3"/>
            </p:cNvCxnSpPr>
            <p:nvPr/>
          </p:nvCxnSpPr>
          <p:spPr>
            <a:xfrm>
              <a:off x="2686603" y="1879920"/>
              <a:ext cx="3121050" cy="2144459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8" name="円/楕円 257"/>
            <p:cNvSpPr/>
            <p:nvPr/>
          </p:nvSpPr>
          <p:spPr>
            <a:xfrm>
              <a:off x="5726378" y="3969259"/>
              <a:ext cx="391557" cy="391557"/>
            </a:xfrm>
            <a:prstGeom prst="ellipse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1.85185E-6 C 0.01059 -0.00972 0.02135 -0.01944 0.03541 -0.02083 C 0.04948 -0.02222 0.06979 -0.02222 0.08437 -0.00833 C 0.09895 0.00556 0.11111 0.04769 0.12291 0.0625 C 0.13472 0.07732 0.1427 0.08148 0.1552 0.08056 C 0.1677 0.07963 0.18559 0.06945 0.19791 0.05695 C 0.20989 0.04445 0.2177 0.0206 0.22916 0.00556 C 0.24027 -0.00949 0.25625 -0.02569 0.26666 -0.03333 C 0.27691 -0.04097 0.28368 -0.04074 0.29062 -0.04028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31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animBg="1"/>
      <p:bldP spid="252" grpId="0" animBg="1"/>
      <p:bldP spid="254" grpId="0" animBg="1"/>
      <p:bldP spid="257" grpId="0" animBg="1"/>
      <p:bldP spid="263" grpId="0" animBg="1"/>
      <p:bldP spid="267" grpId="0" animBg="1"/>
      <p:bldP spid="270" grpId="0" animBg="1"/>
      <p:bldP spid="271" grpId="0" animBg="1"/>
      <p:bldP spid="272" grpId="0" animBg="1"/>
      <p:bldP spid="27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テキスト ボックス 83"/>
          <p:cNvSpPr txBox="1"/>
          <p:nvPr/>
        </p:nvSpPr>
        <p:spPr bwMode="auto">
          <a:xfrm>
            <a:off x="355035" y="709787"/>
            <a:ext cx="8298200" cy="1200329"/>
          </a:xfrm>
          <a:prstGeom prst="rect">
            <a:avLst/>
          </a:prstGeom>
          <a:noFill/>
          <a:ln w="76200" cmpd="tri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altLang="ja-JP" sz="2400" b="1" dirty="0" smtClean="0">
                <a:latin typeface="Times New Roman" pitchFamily="18" charset="0"/>
                <a:cs typeface="Times New Roman" pitchFamily="18" charset="0"/>
              </a:rPr>
              <a:t>To obtain knowledge about the relation between proton and water transport and water structure by using Molecular Dynamics (MD) simulation.</a:t>
            </a:r>
            <a:endParaRPr lang="ja-JP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6" name="Group 4"/>
          <p:cNvGrpSpPr>
            <a:grpSpLocks/>
          </p:cNvGrpSpPr>
          <p:nvPr/>
        </p:nvGrpSpPr>
        <p:grpSpPr bwMode="auto">
          <a:xfrm>
            <a:off x="0" y="188913"/>
            <a:ext cx="9144000" cy="366712"/>
            <a:chOff x="0" y="164"/>
            <a:chExt cx="5760" cy="231"/>
          </a:xfrm>
        </p:grpSpPr>
        <p:sp>
          <p:nvSpPr>
            <p:cNvPr id="85" name="Rectangle 5"/>
            <p:cNvSpPr>
              <a:spLocks noChangeArrowheads="1"/>
            </p:cNvSpPr>
            <p:nvPr/>
          </p:nvSpPr>
          <p:spPr bwMode="auto">
            <a:xfrm>
              <a:off x="4105" y="164"/>
              <a:ext cx="1655" cy="22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 dirty="0"/>
            </a:p>
          </p:txBody>
        </p:sp>
        <p:sp>
          <p:nvSpPr>
            <p:cNvPr id="86" name="Text Box 6"/>
            <p:cNvSpPr txBox="1">
              <a:spLocks noChangeArrowheads="1"/>
            </p:cNvSpPr>
            <p:nvPr/>
          </p:nvSpPr>
          <p:spPr bwMode="auto">
            <a:xfrm>
              <a:off x="4136" y="164"/>
              <a:ext cx="16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8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ea typeface="ＭＳ Ｐゴシック" pitchFamily="50" charset="-128"/>
                  <a:cs typeface="Times New Roman" pitchFamily="18" charset="0"/>
                </a:rPr>
                <a:t>Institute of Fluid Science</a:t>
              </a:r>
            </a:p>
          </p:txBody>
        </p:sp>
        <p:sp>
          <p:nvSpPr>
            <p:cNvPr id="96" name="Rectangle 7"/>
            <p:cNvSpPr>
              <a:spLocks noChangeArrowheads="1"/>
            </p:cNvSpPr>
            <p:nvPr/>
          </p:nvSpPr>
          <p:spPr bwMode="auto">
            <a:xfrm>
              <a:off x="0" y="346"/>
              <a:ext cx="5760" cy="45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 dirty="0"/>
            </a:p>
          </p:txBody>
        </p:sp>
        <p:graphicFrame>
          <p:nvGraphicFramePr>
            <p:cNvPr id="97" name="Object 8"/>
            <p:cNvGraphicFramePr>
              <a:graphicFrameLocks noChangeAspect="1"/>
            </p:cNvGraphicFramePr>
            <p:nvPr/>
          </p:nvGraphicFramePr>
          <p:xfrm>
            <a:off x="3923" y="164"/>
            <a:ext cx="22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322" name="Image" r:id="rId4" imgW="1699200" imgH="1699200" progId="Photoshop.Image.6">
                    <p:embed/>
                  </p:oleObj>
                </mc:Choice>
                <mc:Fallback>
                  <p:oleObj name="Image" r:id="rId4" imgW="1699200" imgH="1699200" progId="Photoshop.Image.6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" y="164"/>
                          <a:ext cx="220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6227762" cy="477838"/>
          </a:xfrm>
        </p:spPr>
        <p:txBody>
          <a:bodyPr/>
          <a:lstStyle/>
          <a:p>
            <a:pPr algn="l"/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Objectives of This </a:t>
            </a:r>
            <a:r>
              <a:rPr lang="en-US" altLang="ja-JP" dirty="0">
                <a:cs typeface="Times New Roman" pitchFamily="18" charset="0"/>
              </a:rPr>
              <a:t>R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esearch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312401" y="2183964"/>
            <a:ext cx="8521944" cy="3869845"/>
            <a:chOff x="288256" y="2233609"/>
            <a:chExt cx="8521944" cy="3869845"/>
          </a:xfrm>
        </p:grpSpPr>
        <p:pic>
          <p:nvPicPr>
            <p:cNvPr id="36" name="Picture 307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108380" y="2503054"/>
              <a:ext cx="3701820" cy="36004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9" name="Text Box 14"/>
            <p:cNvSpPr txBox="1">
              <a:spLocks noChangeArrowheads="1"/>
            </p:cNvSpPr>
            <p:nvPr/>
          </p:nvSpPr>
          <p:spPr bwMode="auto">
            <a:xfrm>
              <a:off x="305806" y="2254005"/>
              <a:ext cx="230274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b="1" dirty="0" smtClean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Vehicle Mechanism</a:t>
              </a:r>
              <a:endParaRPr lang="en-US" altLang="ja-JP" b="1" dirty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grpSp>
          <p:nvGrpSpPr>
            <p:cNvPr id="4" name="グループ化 3"/>
            <p:cNvGrpSpPr/>
            <p:nvPr/>
          </p:nvGrpSpPr>
          <p:grpSpPr>
            <a:xfrm>
              <a:off x="836613" y="2761478"/>
              <a:ext cx="2901950" cy="1000125"/>
              <a:chOff x="717550" y="2282825"/>
              <a:chExt cx="2901950" cy="1000125"/>
            </a:xfrm>
          </p:grpSpPr>
          <p:grpSp>
            <p:nvGrpSpPr>
              <p:cNvPr id="51" name="Group 16"/>
              <p:cNvGrpSpPr>
                <a:grpSpLocks/>
              </p:cNvGrpSpPr>
              <p:nvPr/>
            </p:nvGrpSpPr>
            <p:grpSpPr bwMode="auto">
              <a:xfrm>
                <a:off x="717550" y="2297113"/>
                <a:ext cx="465138" cy="504825"/>
                <a:chOff x="2020" y="3307"/>
                <a:chExt cx="155" cy="168"/>
              </a:xfrm>
            </p:grpSpPr>
            <p:sp>
              <p:nvSpPr>
                <p:cNvPr id="53" name="Oval 17"/>
                <p:cNvSpPr>
                  <a:spLocks noChangeArrowheads="1"/>
                </p:cNvSpPr>
                <p:nvPr/>
              </p:nvSpPr>
              <p:spPr bwMode="auto">
                <a:xfrm>
                  <a:off x="2064" y="3339"/>
                  <a:ext cx="90" cy="90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61" name="Oval 18"/>
                <p:cNvSpPr>
                  <a:spLocks noChangeArrowheads="1"/>
                </p:cNvSpPr>
                <p:nvPr/>
              </p:nvSpPr>
              <p:spPr bwMode="auto">
                <a:xfrm>
                  <a:off x="2130" y="3307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62" name="Oval 19"/>
                <p:cNvSpPr>
                  <a:spLocks noChangeArrowheads="1"/>
                </p:cNvSpPr>
                <p:nvPr/>
              </p:nvSpPr>
              <p:spPr bwMode="auto">
                <a:xfrm>
                  <a:off x="2109" y="3430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63" name="Oval 20"/>
                <p:cNvSpPr>
                  <a:spLocks noChangeArrowheads="1"/>
                </p:cNvSpPr>
                <p:nvPr/>
              </p:nvSpPr>
              <p:spPr bwMode="auto">
                <a:xfrm>
                  <a:off x="2020" y="3353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64" name="Group 36"/>
              <p:cNvGrpSpPr>
                <a:grpSpLocks/>
              </p:cNvGrpSpPr>
              <p:nvPr/>
            </p:nvGrpSpPr>
            <p:grpSpPr bwMode="auto">
              <a:xfrm rot="1670025">
                <a:off x="1281113" y="2803525"/>
                <a:ext cx="474662" cy="479425"/>
                <a:chOff x="1701" y="3339"/>
                <a:chExt cx="135" cy="136"/>
              </a:xfrm>
            </p:grpSpPr>
            <p:sp>
              <p:nvSpPr>
                <p:cNvPr id="65" name="Oval 37"/>
                <p:cNvSpPr>
                  <a:spLocks noChangeArrowheads="1"/>
                </p:cNvSpPr>
                <p:nvPr/>
              </p:nvSpPr>
              <p:spPr bwMode="auto">
                <a:xfrm>
                  <a:off x="1701" y="3339"/>
                  <a:ext cx="90" cy="90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66" name="Oval 38"/>
                <p:cNvSpPr>
                  <a:spLocks noChangeArrowheads="1"/>
                </p:cNvSpPr>
                <p:nvPr/>
              </p:nvSpPr>
              <p:spPr bwMode="auto">
                <a:xfrm>
                  <a:off x="1791" y="3339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67" name="Oval 39"/>
                <p:cNvSpPr>
                  <a:spLocks noChangeArrowheads="1"/>
                </p:cNvSpPr>
                <p:nvPr/>
              </p:nvSpPr>
              <p:spPr bwMode="auto">
                <a:xfrm>
                  <a:off x="1746" y="3430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68" name="Group 40"/>
              <p:cNvGrpSpPr>
                <a:grpSpLocks/>
              </p:cNvGrpSpPr>
              <p:nvPr/>
            </p:nvGrpSpPr>
            <p:grpSpPr bwMode="auto">
              <a:xfrm rot="-2440669">
                <a:off x="2339975" y="2282825"/>
                <a:ext cx="428625" cy="431800"/>
                <a:chOff x="1701" y="3339"/>
                <a:chExt cx="135" cy="136"/>
              </a:xfrm>
            </p:grpSpPr>
            <p:sp>
              <p:nvSpPr>
                <p:cNvPr id="69" name="Oval 41"/>
                <p:cNvSpPr>
                  <a:spLocks noChangeArrowheads="1"/>
                </p:cNvSpPr>
                <p:nvPr/>
              </p:nvSpPr>
              <p:spPr bwMode="auto">
                <a:xfrm>
                  <a:off x="1701" y="3339"/>
                  <a:ext cx="90" cy="90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70" name="Oval 42"/>
                <p:cNvSpPr>
                  <a:spLocks noChangeArrowheads="1"/>
                </p:cNvSpPr>
                <p:nvPr/>
              </p:nvSpPr>
              <p:spPr bwMode="auto">
                <a:xfrm>
                  <a:off x="1791" y="3339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71" name="Oval 43"/>
                <p:cNvSpPr>
                  <a:spLocks noChangeArrowheads="1"/>
                </p:cNvSpPr>
                <p:nvPr/>
              </p:nvSpPr>
              <p:spPr bwMode="auto">
                <a:xfrm>
                  <a:off x="1746" y="3430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72" name="Group 44"/>
              <p:cNvGrpSpPr>
                <a:grpSpLocks/>
              </p:cNvGrpSpPr>
              <p:nvPr/>
            </p:nvGrpSpPr>
            <p:grpSpPr bwMode="auto">
              <a:xfrm rot="1304579">
                <a:off x="3141663" y="2732088"/>
                <a:ext cx="477837" cy="482600"/>
                <a:chOff x="1701" y="3339"/>
                <a:chExt cx="135" cy="136"/>
              </a:xfrm>
            </p:grpSpPr>
            <p:sp>
              <p:nvSpPr>
                <p:cNvPr id="73" name="Oval 45"/>
                <p:cNvSpPr>
                  <a:spLocks noChangeArrowheads="1"/>
                </p:cNvSpPr>
                <p:nvPr/>
              </p:nvSpPr>
              <p:spPr bwMode="auto">
                <a:xfrm>
                  <a:off x="1701" y="3339"/>
                  <a:ext cx="90" cy="90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74" name="Oval 46"/>
                <p:cNvSpPr>
                  <a:spLocks noChangeArrowheads="1"/>
                </p:cNvSpPr>
                <p:nvPr/>
              </p:nvSpPr>
              <p:spPr bwMode="auto">
                <a:xfrm>
                  <a:off x="1791" y="3339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75" name="Oval 47"/>
                <p:cNvSpPr>
                  <a:spLocks noChangeArrowheads="1"/>
                </p:cNvSpPr>
                <p:nvPr/>
              </p:nvSpPr>
              <p:spPr bwMode="auto">
                <a:xfrm>
                  <a:off x="1746" y="3430"/>
                  <a:ext cx="45" cy="45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6" name="フリーフォーム 5"/>
            <p:cNvSpPr/>
            <p:nvPr/>
          </p:nvSpPr>
          <p:spPr>
            <a:xfrm>
              <a:off x="1233714" y="2751401"/>
              <a:ext cx="2685143" cy="848269"/>
            </a:xfrm>
            <a:custGeom>
              <a:avLst/>
              <a:gdLst>
                <a:gd name="connsiteX0" fmla="*/ 0 w 2685143"/>
                <a:gd name="connsiteY0" fmla="*/ 282085 h 848269"/>
                <a:gd name="connsiteX1" fmla="*/ 435429 w 2685143"/>
                <a:gd name="connsiteY1" fmla="*/ 151456 h 848269"/>
                <a:gd name="connsiteX2" fmla="*/ 812800 w 2685143"/>
                <a:gd name="connsiteY2" fmla="*/ 369170 h 848269"/>
                <a:gd name="connsiteX3" fmla="*/ 1117600 w 2685143"/>
                <a:gd name="connsiteY3" fmla="*/ 790085 h 848269"/>
                <a:gd name="connsiteX4" fmla="*/ 1582057 w 2685143"/>
                <a:gd name="connsiteY4" fmla="*/ 790085 h 848269"/>
                <a:gd name="connsiteX5" fmla="*/ 1930400 w 2685143"/>
                <a:gd name="connsiteY5" fmla="*/ 282085 h 848269"/>
                <a:gd name="connsiteX6" fmla="*/ 2394857 w 2685143"/>
                <a:gd name="connsiteY6" fmla="*/ 20828 h 848269"/>
                <a:gd name="connsiteX7" fmla="*/ 2685143 w 2685143"/>
                <a:gd name="connsiteY7" fmla="*/ 35342 h 848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85143" h="848269">
                  <a:moveTo>
                    <a:pt x="0" y="282085"/>
                  </a:moveTo>
                  <a:cubicBezTo>
                    <a:pt x="149981" y="209513"/>
                    <a:pt x="299962" y="136942"/>
                    <a:pt x="435429" y="151456"/>
                  </a:cubicBezTo>
                  <a:cubicBezTo>
                    <a:pt x="570896" y="165970"/>
                    <a:pt x="699105" y="262732"/>
                    <a:pt x="812800" y="369170"/>
                  </a:cubicBezTo>
                  <a:cubicBezTo>
                    <a:pt x="926495" y="475608"/>
                    <a:pt x="989391" y="719933"/>
                    <a:pt x="1117600" y="790085"/>
                  </a:cubicBezTo>
                  <a:cubicBezTo>
                    <a:pt x="1245810" y="860238"/>
                    <a:pt x="1446590" y="874752"/>
                    <a:pt x="1582057" y="790085"/>
                  </a:cubicBezTo>
                  <a:cubicBezTo>
                    <a:pt x="1717524" y="705418"/>
                    <a:pt x="1794933" y="410294"/>
                    <a:pt x="1930400" y="282085"/>
                  </a:cubicBezTo>
                  <a:cubicBezTo>
                    <a:pt x="2065867" y="153876"/>
                    <a:pt x="2269067" y="61952"/>
                    <a:pt x="2394857" y="20828"/>
                  </a:cubicBezTo>
                  <a:cubicBezTo>
                    <a:pt x="2520647" y="-20296"/>
                    <a:pt x="2602895" y="7523"/>
                    <a:pt x="2685143" y="35342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7" name="Text Box 14"/>
            <p:cNvSpPr txBox="1">
              <a:spLocks noChangeArrowheads="1"/>
            </p:cNvSpPr>
            <p:nvPr/>
          </p:nvSpPr>
          <p:spPr bwMode="auto">
            <a:xfrm>
              <a:off x="352505" y="3799528"/>
              <a:ext cx="250600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 b="1" dirty="0" err="1" smtClean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Grotthus</a:t>
              </a:r>
              <a:r>
                <a:rPr lang="en-US" altLang="ja-JP" b="1" dirty="0" smtClean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Mechanism</a:t>
              </a:r>
              <a:endParaRPr lang="en-US" altLang="ja-JP" b="1" dirty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grpSp>
          <p:nvGrpSpPr>
            <p:cNvPr id="20" name="グループ化 19"/>
            <p:cNvGrpSpPr/>
            <p:nvPr/>
          </p:nvGrpSpPr>
          <p:grpSpPr>
            <a:xfrm>
              <a:off x="461918" y="4349985"/>
              <a:ext cx="3816350" cy="1629298"/>
              <a:chOff x="237331" y="4009502"/>
              <a:chExt cx="3816350" cy="1629298"/>
            </a:xfrm>
          </p:grpSpPr>
          <p:grpSp>
            <p:nvGrpSpPr>
              <p:cNvPr id="76" name="Group 173"/>
              <p:cNvGrpSpPr>
                <a:grpSpLocks/>
              </p:cNvGrpSpPr>
              <p:nvPr/>
            </p:nvGrpSpPr>
            <p:grpSpPr bwMode="auto">
              <a:xfrm>
                <a:off x="323850" y="4221163"/>
                <a:ext cx="3605213" cy="1417637"/>
                <a:chOff x="2925" y="2764"/>
                <a:chExt cx="2271" cy="893"/>
              </a:xfrm>
            </p:grpSpPr>
            <p:grpSp>
              <p:nvGrpSpPr>
                <p:cNvPr id="77" name="Group 147"/>
                <p:cNvGrpSpPr>
                  <a:grpSpLocks/>
                </p:cNvGrpSpPr>
                <p:nvPr/>
              </p:nvGrpSpPr>
              <p:grpSpPr bwMode="auto">
                <a:xfrm>
                  <a:off x="2925" y="3022"/>
                  <a:ext cx="466" cy="466"/>
                  <a:chOff x="2925" y="3022"/>
                  <a:chExt cx="466" cy="466"/>
                </a:xfrm>
              </p:grpSpPr>
              <p:sp>
                <p:nvSpPr>
                  <p:cNvPr id="99" name="Oval 142"/>
                  <p:cNvSpPr>
                    <a:spLocks noChangeArrowheads="1"/>
                  </p:cNvSpPr>
                  <p:nvPr/>
                </p:nvSpPr>
                <p:spPr bwMode="auto">
                  <a:xfrm rot="1304579">
                    <a:off x="3061" y="3113"/>
                    <a:ext cx="206" cy="206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ja-JP" sz="1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0" name="Oval 143"/>
                  <p:cNvSpPr>
                    <a:spLocks noChangeArrowheads="1"/>
                  </p:cNvSpPr>
                  <p:nvPr/>
                </p:nvSpPr>
                <p:spPr bwMode="auto">
                  <a:xfrm rot="1304579">
                    <a:off x="3288" y="3022"/>
                    <a:ext cx="103" cy="103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ja-JP" sz="1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1" name="Oval 144"/>
                  <p:cNvSpPr>
                    <a:spLocks noChangeArrowheads="1"/>
                  </p:cNvSpPr>
                  <p:nvPr/>
                </p:nvSpPr>
                <p:spPr bwMode="auto">
                  <a:xfrm rot="1304579">
                    <a:off x="3107" y="3385"/>
                    <a:ext cx="103" cy="103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ja-JP" sz="1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2" name="Oval 145"/>
                  <p:cNvSpPr>
                    <a:spLocks noChangeArrowheads="1"/>
                  </p:cNvSpPr>
                  <p:nvPr/>
                </p:nvSpPr>
                <p:spPr bwMode="auto">
                  <a:xfrm rot="1304579">
                    <a:off x="2925" y="3022"/>
                    <a:ext cx="103" cy="103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ja-JP" altLang="ja-JP" sz="18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78" name="Oval 149"/>
                <p:cNvSpPr>
                  <a:spLocks noChangeArrowheads="1"/>
                </p:cNvSpPr>
                <p:nvPr/>
              </p:nvSpPr>
              <p:spPr bwMode="auto">
                <a:xfrm rot="-1355431">
                  <a:off x="3486" y="2937"/>
                  <a:ext cx="206" cy="206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79" name="Oval 150"/>
                <p:cNvSpPr>
                  <a:spLocks noChangeArrowheads="1"/>
                </p:cNvSpPr>
                <p:nvPr/>
              </p:nvSpPr>
              <p:spPr bwMode="auto">
                <a:xfrm rot="-1355431">
                  <a:off x="3563" y="2764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0" name="Oval 151"/>
                <p:cNvSpPr>
                  <a:spLocks noChangeArrowheads="1"/>
                </p:cNvSpPr>
                <p:nvPr/>
              </p:nvSpPr>
              <p:spPr bwMode="auto">
                <a:xfrm rot="-1355431">
                  <a:off x="3687" y="3150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1" name="Oval 154"/>
                <p:cNvSpPr>
                  <a:spLocks noChangeArrowheads="1"/>
                </p:cNvSpPr>
                <p:nvPr/>
              </p:nvSpPr>
              <p:spPr bwMode="auto">
                <a:xfrm rot="2541397">
                  <a:off x="3755" y="3298"/>
                  <a:ext cx="206" cy="206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2" name="Oval 155"/>
                <p:cNvSpPr>
                  <a:spLocks noChangeArrowheads="1"/>
                </p:cNvSpPr>
                <p:nvPr/>
              </p:nvSpPr>
              <p:spPr bwMode="auto">
                <a:xfrm rot="2541397">
                  <a:off x="4021" y="3278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3" name="Oval 156"/>
                <p:cNvSpPr>
                  <a:spLocks noChangeArrowheads="1"/>
                </p:cNvSpPr>
                <p:nvPr/>
              </p:nvSpPr>
              <p:spPr bwMode="auto">
                <a:xfrm rot="2541397">
                  <a:off x="3723" y="3554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7" name="Oval 159"/>
                <p:cNvSpPr>
                  <a:spLocks noChangeArrowheads="1"/>
                </p:cNvSpPr>
                <p:nvPr/>
              </p:nvSpPr>
              <p:spPr bwMode="auto">
                <a:xfrm rot="-1208093">
                  <a:off x="4213" y="3209"/>
                  <a:ext cx="206" cy="206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8" name="Oval 160"/>
                <p:cNvSpPr>
                  <a:spLocks noChangeArrowheads="1"/>
                </p:cNvSpPr>
                <p:nvPr/>
              </p:nvSpPr>
              <p:spPr bwMode="auto">
                <a:xfrm rot="-1208093">
                  <a:off x="4300" y="3037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89" name="Oval 161"/>
                <p:cNvSpPr>
                  <a:spLocks noChangeArrowheads="1"/>
                </p:cNvSpPr>
                <p:nvPr/>
              </p:nvSpPr>
              <p:spPr bwMode="auto">
                <a:xfrm rot="-1208093">
                  <a:off x="4408" y="3428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0" name="Oval 164"/>
                <p:cNvSpPr>
                  <a:spLocks noChangeArrowheads="1"/>
                </p:cNvSpPr>
                <p:nvPr/>
              </p:nvSpPr>
              <p:spPr bwMode="auto">
                <a:xfrm rot="5481596">
                  <a:off x="4590" y="3325"/>
                  <a:ext cx="206" cy="206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1" name="Oval 165"/>
                <p:cNvSpPr>
                  <a:spLocks noChangeArrowheads="1"/>
                </p:cNvSpPr>
                <p:nvPr/>
              </p:nvSpPr>
              <p:spPr bwMode="auto">
                <a:xfrm rot="5481596">
                  <a:off x="4836" y="3491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2" name="Oval 167"/>
                <p:cNvSpPr>
                  <a:spLocks noChangeArrowheads="1"/>
                </p:cNvSpPr>
                <p:nvPr/>
              </p:nvSpPr>
              <p:spPr bwMode="auto">
                <a:xfrm rot="5481596">
                  <a:off x="4709" y="3151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3" name="Oval 169"/>
                <p:cNvSpPr>
                  <a:spLocks noChangeArrowheads="1"/>
                </p:cNvSpPr>
                <p:nvPr/>
              </p:nvSpPr>
              <p:spPr bwMode="auto">
                <a:xfrm rot="-1345911">
                  <a:off x="4892" y="3073"/>
                  <a:ext cx="206" cy="206"/>
                </a:xfrm>
                <a:prstGeom prst="ellipse">
                  <a:avLst/>
                </a:prstGeom>
                <a:solidFill>
                  <a:srgbClr val="00B05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4" name="Oval 170"/>
                <p:cNvSpPr>
                  <a:spLocks noChangeArrowheads="1"/>
                </p:cNvSpPr>
                <p:nvPr/>
              </p:nvSpPr>
              <p:spPr bwMode="auto">
                <a:xfrm rot="-1345911">
                  <a:off x="4970" y="2900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95" name="Oval 171"/>
                <p:cNvSpPr>
                  <a:spLocks noChangeArrowheads="1"/>
                </p:cNvSpPr>
                <p:nvPr/>
              </p:nvSpPr>
              <p:spPr bwMode="auto">
                <a:xfrm rot="-1345911">
                  <a:off x="5093" y="3286"/>
                  <a:ext cx="103" cy="103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23" name="Line 176"/>
              <p:cNvSpPr>
                <a:spLocks noChangeShapeType="1"/>
              </p:cNvSpPr>
              <p:nvPr/>
            </p:nvSpPr>
            <p:spPr bwMode="auto">
              <a:xfrm flipH="1" flipV="1">
                <a:off x="465138" y="4760913"/>
                <a:ext cx="109537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4" name="Line 177"/>
              <p:cNvSpPr>
                <a:spLocks noChangeShapeType="1"/>
              </p:cNvSpPr>
              <p:nvPr/>
            </p:nvSpPr>
            <p:spPr bwMode="auto">
              <a:xfrm flipV="1">
                <a:off x="693738" y="5100638"/>
                <a:ext cx="3175" cy="106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5" name="Line 178"/>
              <p:cNvSpPr>
                <a:spLocks noChangeShapeType="1"/>
              </p:cNvSpPr>
              <p:nvPr/>
            </p:nvSpPr>
            <p:spPr bwMode="auto">
              <a:xfrm flipV="1">
                <a:off x="836613" y="4764088"/>
                <a:ext cx="76200" cy="777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7" name="Line 181"/>
              <p:cNvSpPr>
                <a:spLocks noChangeShapeType="1"/>
              </p:cNvSpPr>
              <p:nvPr/>
            </p:nvSpPr>
            <p:spPr bwMode="auto">
              <a:xfrm flipH="1">
                <a:off x="1398588" y="4392613"/>
                <a:ext cx="9525" cy="1016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8" name="Line 182"/>
              <p:cNvSpPr>
                <a:spLocks noChangeShapeType="1"/>
              </p:cNvSpPr>
              <p:nvPr/>
            </p:nvSpPr>
            <p:spPr bwMode="auto">
              <a:xfrm>
                <a:off x="1490663" y="4783138"/>
                <a:ext cx="73025" cy="746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0" name="Line 184"/>
              <p:cNvSpPr>
                <a:spLocks noChangeShapeType="1"/>
              </p:cNvSpPr>
              <p:nvPr/>
            </p:nvSpPr>
            <p:spPr bwMode="auto">
              <a:xfrm flipV="1">
                <a:off x="1709738" y="5389563"/>
                <a:ext cx="47625" cy="889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1" name="Line 185"/>
              <p:cNvSpPr>
                <a:spLocks noChangeShapeType="1"/>
              </p:cNvSpPr>
              <p:nvPr/>
            </p:nvSpPr>
            <p:spPr bwMode="auto">
              <a:xfrm flipH="1">
                <a:off x="1966913" y="5148263"/>
                <a:ext cx="101600" cy="412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3" name="Line 188"/>
              <p:cNvSpPr>
                <a:spLocks noChangeShapeType="1"/>
              </p:cNvSpPr>
              <p:nvPr/>
            </p:nvSpPr>
            <p:spPr bwMode="auto">
              <a:xfrm flipH="1">
                <a:off x="2557463" y="4818063"/>
                <a:ext cx="15875" cy="1047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4" name="Line 189"/>
              <p:cNvSpPr>
                <a:spLocks noChangeShapeType="1"/>
              </p:cNvSpPr>
              <p:nvPr/>
            </p:nvSpPr>
            <p:spPr bwMode="auto">
              <a:xfrm flipH="1" flipV="1">
                <a:off x="2636838" y="5224463"/>
                <a:ext cx="63500" cy="793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6" name="Line 191"/>
              <p:cNvSpPr>
                <a:spLocks noChangeShapeType="1"/>
              </p:cNvSpPr>
              <p:nvPr/>
            </p:nvSpPr>
            <p:spPr bwMode="auto">
              <a:xfrm flipH="1">
                <a:off x="3179763" y="4999038"/>
                <a:ext cx="38100" cy="1206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7" name="Line 192"/>
              <p:cNvSpPr>
                <a:spLocks noChangeShapeType="1"/>
              </p:cNvSpPr>
              <p:nvPr/>
            </p:nvSpPr>
            <p:spPr bwMode="auto">
              <a:xfrm flipH="1" flipV="1">
                <a:off x="3265488" y="5370513"/>
                <a:ext cx="98425" cy="603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9" name="Line 195"/>
              <p:cNvSpPr>
                <a:spLocks noChangeShapeType="1"/>
              </p:cNvSpPr>
              <p:nvPr/>
            </p:nvSpPr>
            <p:spPr bwMode="auto">
              <a:xfrm flipV="1">
                <a:off x="3633788" y="4602163"/>
                <a:ext cx="9525" cy="1079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0" name="Line 196"/>
              <p:cNvSpPr>
                <a:spLocks noChangeShapeType="1"/>
              </p:cNvSpPr>
              <p:nvPr/>
            </p:nvSpPr>
            <p:spPr bwMode="auto">
              <a:xfrm>
                <a:off x="3725863" y="5002213"/>
                <a:ext cx="63500" cy="603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grpSp>
            <p:nvGrpSpPr>
              <p:cNvPr id="141" name="Group 200"/>
              <p:cNvGrpSpPr>
                <a:grpSpLocks/>
              </p:cNvGrpSpPr>
              <p:nvPr/>
            </p:nvGrpSpPr>
            <p:grpSpPr bwMode="auto">
              <a:xfrm>
                <a:off x="237331" y="4365354"/>
                <a:ext cx="3816350" cy="1079500"/>
                <a:chOff x="2926" y="2795"/>
                <a:chExt cx="2404" cy="680"/>
              </a:xfrm>
            </p:grpSpPr>
            <p:sp>
              <p:nvSpPr>
                <p:cNvPr id="142" name="Oval 197"/>
                <p:cNvSpPr>
                  <a:spLocks noChangeArrowheads="1"/>
                </p:cNvSpPr>
                <p:nvPr/>
              </p:nvSpPr>
              <p:spPr bwMode="auto">
                <a:xfrm>
                  <a:off x="2926" y="2840"/>
                  <a:ext cx="589" cy="635"/>
                </a:xfrm>
                <a:prstGeom prst="ellips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  <p:sp>
              <p:nvSpPr>
                <p:cNvPr id="143" name="Oval 198"/>
                <p:cNvSpPr>
                  <a:spLocks noChangeArrowheads="1"/>
                </p:cNvSpPr>
                <p:nvPr/>
              </p:nvSpPr>
              <p:spPr bwMode="auto">
                <a:xfrm>
                  <a:off x="4740" y="2795"/>
                  <a:ext cx="590" cy="590"/>
                </a:xfrm>
                <a:prstGeom prst="ellipse">
                  <a:avLst/>
                </a:prstGeom>
                <a:noFill/>
                <a:ln w="9525">
                  <a:solidFill>
                    <a:srgbClr val="FF33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ja-JP" altLang="ja-JP" sz="1800"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9" name="フリーフォーム 18"/>
              <p:cNvSpPr/>
              <p:nvPr/>
            </p:nvSpPr>
            <p:spPr>
              <a:xfrm>
                <a:off x="885371" y="4009502"/>
                <a:ext cx="2481943" cy="475412"/>
              </a:xfrm>
              <a:custGeom>
                <a:avLst/>
                <a:gdLst>
                  <a:gd name="connsiteX0" fmla="*/ 0 w 2481943"/>
                  <a:gd name="connsiteY0" fmla="*/ 475412 h 475412"/>
                  <a:gd name="connsiteX1" fmla="*/ 464458 w 2481943"/>
                  <a:gd name="connsiteY1" fmla="*/ 54498 h 475412"/>
                  <a:gd name="connsiteX2" fmla="*/ 2002972 w 2481943"/>
                  <a:gd name="connsiteY2" fmla="*/ 39984 h 475412"/>
                  <a:gd name="connsiteX3" fmla="*/ 2481943 w 2481943"/>
                  <a:gd name="connsiteY3" fmla="*/ 373812 h 4754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1943" h="475412">
                    <a:moveTo>
                      <a:pt x="0" y="475412"/>
                    </a:moveTo>
                    <a:cubicBezTo>
                      <a:pt x="65314" y="301240"/>
                      <a:pt x="130629" y="127069"/>
                      <a:pt x="464458" y="54498"/>
                    </a:cubicBezTo>
                    <a:cubicBezTo>
                      <a:pt x="798287" y="-18073"/>
                      <a:pt x="1666724" y="-13235"/>
                      <a:pt x="2002972" y="39984"/>
                    </a:cubicBezTo>
                    <a:cubicBezTo>
                      <a:pt x="2339220" y="93203"/>
                      <a:pt x="2410581" y="233507"/>
                      <a:pt x="2481943" y="373812"/>
                    </a:cubicBezTo>
                  </a:path>
                </a:pathLst>
              </a:custGeom>
              <a:noFill/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1" name="円/楕円 20"/>
            <p:cNvSpPr/>
            <p:nvPr/>
          </p:nvSpPr>
          <p:spPr>
            <a:xfrm>
              <a:off x="6078475" y="4020400"/>
              <a:ext cx="298822" cy="285731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23" name="直線コネクタ 22"/>
            <p:cNvCxnSpPr>
              <a:stCxn id="21" idx="1"/>
            </p:cNvCxnSpPr>
            <p:nvPr/>
          </p:nvCxnSpPr>
          <p:spPr>
            <a:xfrm flipH="1" flipV="1">
              <a:off x="4427984" y="2233609"/>
              <a:ext cx="1694252" cy="182863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正方形/長方形 23"/>
            <p:cNvSpPr/>
            <p:nvPr/>
          </p:nvSpPr>
          <p:spPr>
            <a:xfrm>
              <a:off x="288256" y="2239363"/>
              <a:ext cx="4139728" cy="38539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149" name="直線コネクタ 148"/>
            <p:cNvCxnSpPr>
              <a:stCxn id="21" idx="3"/>
            </p:cNvCxnSpPr>
            <p:nvPr/>
          </p:nvCxnSpPr>
          <p:spPr>
            <a:xfrm flipH="1">
              <a:off x="4404941" y="4264287"/>
              <a:ext cx="1717295" cy="183916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テキスト ボックス 29"/>
          <p:cNvSpPr txBox="1"/>
          <p:nvPr/>
        </p:nvSpPr>
        <p:spPr bwMode="auto">
          <a:xfrm>
            <a:off x="231056" y="6323254"/>
            <a:ext cx="88154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</a:rPr>
              <a:t>What is the characteristics to determine the proton conductivity of membrane?</a:t>
            </a:r>
            <a:endParaRPr kumimoji="1" lang="ja-JP" altLang="en-US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33" name="テキスト ボックス 32"/>
          <p:cNvSpPr txBox="1"/>
          <p:nvPr/>
        </p:nvSpPr>
        <p:spPr bwMode="auto">
          <a:xfrm>
            <a:off x="6271561" y="2047606"/>
            <a:ext cx="14037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Water </a:t>
            </a:r>
            <a:r>
              <a:rPr kumimoji="1" lang="en-US" altLang="ja-JP" sz="1800" dirty="0" err="1" smtClean="0">
                <a:solidFill>
                  <a:srgbClr val="000000"/>
                </a:solidFill>
                <a:latin typeface="Times New Roman" pitchFamily="18" charset="0"/>
              </a:rPr>
              <a:t>culster</a:t>
            </a:r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1822783"/>
              </p:ext>
            </p:extLst>
          </p:nvPr>
        </p:nvGraphicFramePr>
        <p:xfrm>
          <a:off x="4804869" y="329090"/>
          <a:ext cx="4726942" cy="3301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26" name="ｸﾞﾗﾌ" r:id="rId7" imgW="4154760" imgH="2901600" progId="Origin50.Graph">
                  <p:embed/>
                </p:oleObj>
              </mc:Choice>
              <mc:Fallback>
                <p:oleObj name="ｸﾞﾗﾌ" r:id="rId7" imgW="4154760" imgH="2901600" progId="Origin50.Graph">
                  <p:embed/>
                  <p:pic>
                    <p:nvPicPr>
                      <p:cNvPr id="0" name="Object 2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4869" y="329090"/>
                        <a:ext cx="4726942" cy="33018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角丸四角形 31"/>
          <p:cNvSpPr/>
          <p:nvPr/>
        </p:nvSpPr>
        <p:spPr>
          <a:xfrm>
            <a:off x="116210" y="906996"/>
            <a:ext cx="4671814" cy="194415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円/楕円 25"/>
          <p:cNvSpPr/>
          <p:nvPr/>
        </p:nvSpPr>
        <p:spPr>
          <a:xfrm>
            <a:off x="570710" y="1714488"/>
            <a:ext cx="648000" cy="64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3588864" y="1739900"/>
            <a:ext cx="648000" cy="6480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円/楕円 27"/>
          <p:cNvSpPr/>
          <p:nvPr/>
        </p:nvSpPr>
        <p:spPr>
          <a:xfrm>
            <a:off x="1434694" y="1857364"/>
            <a:ext cx="396000" cy="39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円/楕円 33"/>
          <p:cNvSpPr/>
          <p:nvPr/>
        </p:nvSpPr>
        <p:spPr>
          <a:xfrm>
            <a:off x="203510" y="2362200"/>
            <a:ext cx="396000" cy="39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円/楕円 34"/>
          <p:cNvSpPr/>
          <p:nvPr/>
        </p:nvSpPr>
        <p:spPr>
          <a:xfrm>
            <a:off x="205110" y="1299450"/>
            <a:ext cx="396000" cy="39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円/楕円 35"/>
          <p:cNvSpPr/>
          <p:nvPr/>
        </p:nvSpPr>
        <p:spPr>
          <a:xfrm>
            <a:off x="4281314" y="2366250"/>
            <a:ext cx="396000" cy="39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円/楕円 36"/>
          <p:cNvSpPr/>
          <p:nvPr/>
        </p:nvSpPr>
        <p:spPr>
          <a:xfrm>
            <a:off x="4285364" y="1343900"/>
            <a:ext cx="396000" cy="3960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正方形/長方形 45"/>
          <p:cNvSpPr/>
          <p:nvPr/>
        </p:nvSpPr>
        <p:spPr>
          <a:xfrm flipV="1">
            <a:off x="1200710" y="1980000"/>
            <a:ext cx="252000" cy="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正方形/長方形 47"/>
          <p:cNvSpPr/>
          <p:nvPr/>
        </p:nvSpPr>
        <p:spPr>
          <a:xfrm rot="2800160" flipV="1">
            <a:off x="479169" y="1672887"/>
            <a:ext cx="252000" cy="1289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正方形/長方形 48"/>
          <p:cNvSpPr/>
          <p:nvPr/>
        </p:nvSpPr>
        <p:spPr>
          <a:xfrm rot="18931531" flipV="1">
            <a:off x="480710" y="2268000"/>
            <a:ext cx="252000" cy="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正方形/長方形 66"/>
          <p:cNvSpPr/>
          <p:nvPr/>
        </p:nvSpPr>
        <p:spPr>
          <a:xfrm rot="18931531" flipV="1">
            <a:off x="4117866" y="1674200"/>
            <a:ext cx="252000" cy="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正方形/長方形 69"/>
          <p:cNvSpPr/>
          <p:nvPr/>
        </p:nvSpPr>
        <p:spPr>
          <a:xfrm rot="2800160" flipV="1">
            <a:off x="4110873" y="2300272"/>
            <a:ext cx="252000" cy="1289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正方形/長方形 81"/>
          <p:cNvSpPr/>
          <p:nvPr/>
        </p:nvSpPr>
        <p:spPr>
          <a:xfrm flipV="1">
            <a:off x="3347864" y="1980000"/>
            <a:ext cx="252000" cy="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 rot="5400000">
            <a:off x="605160" y="1739900"/>
            <a:ext cx="621506" cy="79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rot="5400000">
            <a:off x="3614564" y="1739106"/>
            <a:ext cx="621506" cy="79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>
            <a:off x="899592" y="1628800"/>
            <a:ext cx="3024336" cy="1588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1691895" y="1331476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800" b="1" i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kumimoji="1" lang="en-US" altLang="ja-JP" sz="1800" b="1" dirty="0" smtClean="0">
                <a:latin typeface="Times New Roman" pitchFamily="18" charset="0"/>
                <a:cs typeface="Times New Roman" pitchFamily="18" charset="0"/>
              </a:rPr>
              <a:t>=2.2</a:t>
            </a:r>
            <a:r>
              <a:rPr kumimoji="1" lang="ja-JP" altLang="en-US" sz="1800" b="1" dirty="0" smtClean="0">
                <a:latin typeface="Times New Roman" pitchFamily="18" charset="0"/>
                <a:cs typeface="Times New Roman" pitchFamily="18" charset="0"/>
              </a:rPr>
              <a:t>～</a:t>
            </a:r>
            <a:r>
              <a:rPr kumimoji="1" lang="en-US" altLang="ja-JP" sz="1800" b="1" dirty="0" smtClean="0">
                <a:latin typeface="Times New Roman" pitchFamily="18" charset="0"/>
                <a:cs typeface="Times New Roman" pitchFamily="18" charset="0"/>
              </a:rPr>
              <a:t>2.8Å</a:t>
            </a:r>
            <a:endParaRPr kumimoji="1" lang="ja-JP" alt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直線コネクタ 44"/>
          <p:cNvCxnSpPr/>
          <p:nvPr/>
        </p:nvCxnSpPr>
        <p:spPr>
          <a:xfrm rot="16200000" flipV="1">
            <a:off x="1871960" y="2295524"/>
            <a:ext cx="1022351" cy="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/>
          <p:cNvCxnSpPr/>
          <p:nvPr/>
        </p:nvCxnSpPr>
        <p:spPr>
          <a:xfrm>
            <a:off x="2375960" y="2564904"/>
            <a:ext cx="684000" cy="158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/>
          <p:cNvSpPr txBox="1"/>
          <p:nvPr/>
        </p:nvSpPr>
        <p:spPr>
          <a:xfrm>
            <a:off x="2483768" y="21399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800" b="1" i="1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kumimoji="1" lang="ja-JP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円/楕円 62"/>
          <p:cNvSpPr/>
          <p:nvPr/>
        </p:nvSpPr>
        <p:spPr>
          <a:xfrm>
            <a:off x="1436360" y="1857600"/>
            <a:ext cx="396000" cy="396000"/>
          </a:xfrm>
          <a:prstGeom prst="ellipse">
            <a:avLst/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5" name="正方形/長方形 144"/>
          <p:cNvSpPr/>
          <p:nvPr/>
        </p:nvSpPr>
        <p:spPr>
          <a:xfrm>
            <a:off x="590116" y="680624"/>
            <a:ext cx="3600000" cy="50405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Zundel</a:t>
            </a:r>
            <a:r>
              <a:rPr lang="en-US" altLang="ja-JP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2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cation</a:t>
            </a:r>
            <a:r>
              <a:rPr lang="ja-JP" alt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ja-JP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ja-JP" sz="24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ja-JP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ja-JP" sz="2400" b="1" baseline="-2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2400" b="1" baseline="30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ja-JP" altLang="en-US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）</a:t>
            </a:r>
          </a:p>
        </p:txBody>
      </p:sp>
      <p:pic>
        <p:nvPicPr>
          <p:cNvPr id="96" name="nennji2009-hop3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9" cstate="print"/>
          <a:srcRect l="1" t="10663" r="1071" b="13368"/>
          <a:stretch>
            <a:fillRect/>
          </a:stretch>
        </p:blipFill>
        <p:spPr>
          <a:xfrm>
            <a:off x="75119" y="3180526"/>
            <a:ext cx="4168747" cy="3046392"/>
          </a:xfrm>
          <a:prstGeom prst="rect">
            <a:avLst/>
          </a:prstGeom>
        </p:spPr>
      </p:pic>
      <p:graphicFrame>
        <p:nvGraphicFramePr>
          <p:cNvPr id="39" name="表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771534"/>
              </p:ext>
            </p:extLst>
          </p:nvPr>
        </p:nvGraphicFramePr>
        <p:xfrm>
          <a:off x="4370232" y="5157192"/>
          <a:ext cx="4773768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3896"/>
                <a:gridCol w="1743587"/>
                <a:gridCol w="1676285"/>
              </a:tblGrid>
              <a:tr h="360000">
                <a:tc>
                  <a:txBody>
                    <a:bodyPr/>
                    <a:lstStyle/>
                    <a:p>
                      <a:pPr algn="ctr"/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ja-JP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H3O+</a:t>
                      </a:r>
                      <a:r>
                        <a:rPr lang="en-US" altLang="ja-JP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altLang="ja-JP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altLang="ja-JP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cm</a:t>
                      </a:r>
                      <a:r>
                        <a:rPr lang="en-US" altLang="ja-JP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/s]</a:t>
                      </a:r>
                      <a:endParaRPr kumimoji="1" lang="ja-JP" altLang="en-US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1" lang="en-US" altLang="ja-JP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H2O</a:t>
                      </a:r>
                      <a:r>
                        <a:rPr lang="en-US" altLang="ja-JP" sz="1600" baseline="-25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altLang="ja-JP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[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US" altLang="ja-JP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cm</a:t>
                      </a:r>
                      <a:r>
                        <a:rPr lang="en-US" altLang="ja-JP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altLang="ja-JP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/s]</a:t>
                      </a:r>
                      <a:endParaRPr kumimoji="1" lang="ja-JP" altLang="en-US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w/o</a:t>
                      </a:r>
                      <a:r>
                        <a:rPr kumimoji="1" lang="en-US" altLang="ja-JP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hopping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0.75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2.37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w/</a:t>
                      </a:r>
                      <a:r>
                        <a:rPr kumimoji="1" lang="en-US" altLang="ja-JP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hopping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5.23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2.38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Experiment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9.4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kumimoji="1" lang="ja-JP" alt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0" name="円/楕円 39"/>
          <p:cNvSpPr/>
          <p:nvPr/>
        </p:nvSpPr>
        <p:spPr>
          <a:xfrm>
            <a:off x="6228184" y="5589240"/>
            <a:ext cx="799576" cy="6925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605047" y="4257260"/>
            <a:ext cx="2523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255 H</a:t>
            </a:r>
            <a:r>
              <a:rPr lang="en-US" altLang="ja-JP" sz="18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O &amp; 1 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altLang="ja-JP" sz="18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ja-JP" sz="1800" baseline="30000" dirty="0" smtClean="0">
                <a:latin typeface="Times New Roman" pitchFamily="18" charset="0"/>
                <a:cs typeface="Times New Roman" pitchFamily="18" charset="0"/>
              </a:rPr>
              <a:t>+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ja-JP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 = 298.15 [K] 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ja-JP" sz="18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 = 1 [</a:t>
            </a:r>
            <a:r>
              <a:rPr lang="en-US" altLang="ja-JP" sz="1800" dirty="0" err="1" smtClean="0">
                <a:latin typeface="Times New Roman" pitchFamily="18" charset="0"/>
                <a:cs typeface="Times New Roman" pitchFamily="18" charset="0"/>
              </a:rPr>
              <a:t>atm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]</a:t>
            </a:r>
          </a:p>
        </p:txBody>
      </p:sp>
      <p:sp>
        <p:nvSpPr>
          <p:cNvPr id="50" name="正方形/長方形 49"/>
          <p:cNvSpPr/>
          <p:nvPr/>
        </p:nvSpPr>
        <p:spPr>
          <a:xfrm>
            <a:off x="13256" y="6579145"/>
            <a:ext cx="3910671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*Park, K. </a:t>
            </a:r>
            <a:r>
              <a:rPr lang="en-US" altLang="ja-JP" sz="1800" i="1" dirty="0">
                <a:latin typeface="Times New Roman" pitchFamily="18" charset="0"/>
                <a:cs typeface="Times New Roman" pitchFamily="18" charset="0"/>
              </a:rPr>
              <a:t>J. Phys. Chem. </a:t>
            </a:r>
            <a:r>
              <a:rPr lang="en-US" altLang="ja-JP" sz="1800" b="1" dirty="0" smtClean="0"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en-US" altLang="ja-JP" sz="1800" dirty="0" smtClean="0">
                <a:latin typeface="Times New Roman" pitchFamily="18" charset="0"/>
                <a:cs typeface="Times New Roman" pitchFamily="18" charset="0"/>
              </a:rPr>
              <a:t>, 116, 343. </a:t>
            </a:r>
            <a:endParaRPr lang="ja-JP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ja-JP" altLang="en-US" dirty="0" smtClean="0"/>
              <a:t>E</a:t>
            </a:r>
            <a:r>
              <a:rPr kumimoji="1" lang="en-US" altLang="ja-JP" dirty="0" smtClean="0"/>
              <a:t>VB Model</a:t>
            </a:r>
            <a:endParaRPr kumimoji="1" lang="ja-JP" altLang="en-US" dirty="0"/>
          </a:p>
        </p:txBody>
      </p:sp>
      <p:pic>
        <p:nvPicPr>
          <p:cNvPr id="33" name="Picture 22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48705" y="3536710"/>
            <a:ext cx="1559757" cy="1543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テキスト ボックス 1"/>
          <p:cNvSpPr txBox="1"/>
          <p:nvPr/>
        </p:nvSpPr>
        <p:spPr bwMode="auto">
          <a:xfrm>
            <a:off x="4442270" y="3441783"/>
            <a:ext cx="265797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</a:rPr>
              <a:t>Diffusivity of H</a:t>
            </a:r>
            <a:r>
              <a:rPr kumimoji="1" lang="en-US" altLang="ja-JP" sz="2400" b="1" baseline="-25000" dirty="0" smtClean="0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</a:rPr>
              <a:t>O</a:t>
            </a:r>
            <a:r>
              <a:rPr kumimoji="1" lang="en-US" altLang="ja-JP" sz="2400" b="1" baseline="30000" dirty="0" smtClean="0">
                <a:solidFill>
                  <a:srgbClr val="FF0000"/>
                </a:solidFill>
                <a:latin typeface="Times New Roman" pitchFamily="18" charset="0"/>
              </a:rPr>
              <a:t>+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</a:rPr>
              <a:t> and H</a:t>
            </a:r>
            <a:r>
              <a:rPr kumimoji="1" lang="en-US" altLang="ja-JP" sz="2400" b="1" baseline="-25000" dirty="0" smtClean="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kumimoji="1" lang="en-US" altLang="ja-JP" sz="2400" b="1" dirty="0" smtClean="0">
                <a:solidFill>
                  <a:srgbClr val="FF0000"/>
                </a:solidFill>
                <a:latin typeface="Times New Roman" pitchFamily="18" charset="0"/>
              </a:rPr>
              <a:t>O in water</a:t>
            </a:r>
            <a:endParaRPr kumimoji="1" lang="ja-JP" altLang="en-US" sz="24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81273624"/>
      </p:ext>
    </p:extLst>
  </p:cSld>
  <p:clrMapOvr>
    <a:masterClrMapping/>
  </p:clrMapOvr>
  <p:transition advTm="1036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45293E-6 L 0.16684 -0.0009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8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repeatCount="indefinite" fill="remove" display="0">
                  <p:stCondLst>
                    <p:cond delay="indefinite"/>
                  </p:stCondLst>
                </p:cTn>
                <p:tgtEl>
                  <p:spTgt spid="96"/>
                </p:tgtEl>
              </p:cMediaNode>
            </p:video>
          </p:childTnLst>
        </p:cTn>
      </p:par>
    </p:tnLst>
    <p:bldLst>
      <p:bldP spid="28" grpId="0" animBg="1"/>
      <p:bldP spid="46" grpId="0" animBg="1"/>
      <p:bldP spid="82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3057525" cy="476250"/>
          </a:xfrm>
        </p:spPr>
        <p:txBody>
          <a:bodyPr/>
          <a:lstStyle/>
          <a:p>
            <a:pPr algn="l" eaLnBrk="1" hangingPunct="1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Simulation Method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5622249" y="2050394"/>
            <a:ext cx="2743059" cy="120032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Structural analysis</a:t>
            </a:r>
            <a:endParaRPr kumimoji="1" lang="en-US" altLang="ja-JP" sz="1800" b="1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ja-JP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RDF &amp; Cluster analysis</a:t>
            </a:r>
          </a:p>
          <a:p>
            <a:r>
              <a:rPr lang="en-US" altLang="ja-JP" sz="1800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Dynamical analysis</a:t>
            </a:r>
            <a:endParaRPr lang="en-US" altLang="ja-JP" sz="1800" b="1" u="sng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altLang="ja-JP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MRT &amp; MSD</a:t>
            </a: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52635" y="775965"/>
            <a:ext cx="1690603" cy="1015663"/>
          </a:xfrm>
          <a:prstGeom prst="rect">
            <a:avLst/>
          </a:prstGeom>
          <a:solidFill>
            <a:srgbClr val="FFC000">
              <a:tint val="66000"/>
              <a:satMod val="160000"/>
              <a:alpha val="7000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b="1" u="sng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Nafion chain</a:t>
            </a:r>
          </a:p>
          <a:p>
            <a:r>
              <a:rPr lang="ja-JP" altLang="en-US" b="1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　・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7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P)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13</a:t>
            </a:r>
          </a:p>
          <a:p>
            <a:r>
              <a:rPr lang="ja-JP" altLang="en-US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　・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25 chains</a:t>
            </a:r>
          </a:p>
        </p:txBody>
      </p:sp>
      <p:pic>
        <p:nvPicPr>
          <p:cNvPr id="41" name="図 40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646317" y="859434"/>
            <a:ext cx="4320000" cy="1008973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正方形/長方形 41"/>
          <p:cNvSpPr/>
          <p:nvPr/>
        </p:nvSpPr>
        <p:spPr>
          <a:xfrm>
            <a:off x="4120952" y="6177307"/>
            <a:ext cx="4896543" cy="36004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Samping</a:t>
            </a:r>
            <a:r>
              <a:rPr lang="en-US" altLang="ja-JP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with NVE (300 K)</a:t>
            </a:r>
            <a:endParaRPr kumimoji="1" lang="ja-JP" altLang="en-US" sz="1800" b="1" baseline="-2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211033" y="6177306"/>
            <a:ext cx="3909919" cy="35089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800" b="1" dirty="0" smtClean="0">
                <a:latin typeface="Times New Roman" pitchFamily="18" charset="0"/>
                <a:cs typeface="Times New Roman" pitchFamily="18" charset="0"/>
              </a:rPr>
              <a:t>Annealing</a:t>
            </a:r>
            <a:endParaRPr kumimoji="1" lang="ja-JP" alt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グループ化 43"/>
          <p:cNvGrpSpPr/>
          <p:nvPr/>
        </p:nvGrpSpPr>
        <p:grpSpPr>
          <a:xfrm>
            <a:off x="-25544" y="6466715"/>
            <a:ext cx="8974458" cy="457743"/>
            <a:chOff x="4432" y="5949280"/>
            <a:chExt cx="8974458" cy="595428"/>
          </a:xfrm>
        </p:grpSpPr>
        <p:sp>
          <p:nvSpPr>
            <p:cNvPr id="45" name="テキスト ボックス 44"/>
            <p:cNvSpPr txBox="1"/>
            <p:nvPr/>
          </p:nvSpPr>
          <p:spPr>
            <a:xfrm>
              <a:off x="8300499" y="5991671"/>
              <a:ext cx="678391" cy="48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800" b="1" i="1" dirty="0" smtClean="0">
                  <a:latin typeface="Times New Roman" pitchFamily="18" charset="0"/>
                  <a:cs typeface="Times New Roman" pitchFamily="18" charset="0"/>
                </a:rPr>
                <a:t>t</a:t>
              </a:r>
              <a:r>
                <a:rPr kumimoji="1" lang="en-US" altLang="ja-JP" sz="1800" b="1" dirty="0" smtClean="0">
                  <a:latin typeface="Times New Roman" pitchFamily="18" charset="0"/>
                  <a:cs typeface="Times New Roman" pitchFamily="18" charset="0"/>
                </a:rPr>
                <a:t> (</a:t>
              </a:r>
              <a:r>
                <a:rPr lang="en-US" altLang="ja-JP" sz="1800" b="1" dirty="0">
                  <a:latin typeface="Times New Roman" pitchFamily="18" charset="0"/>
                  <a:cs typeface="Times New Roman" pitchFamily="18" charset="0"/>
                </a:rPr>
                <a:t>n</a:t>
              </a:r>
              <a:r>
                <a:rPr kumimoji="1" lang="en-US" altLang="ja-JP" sz="1800" b="1" dirty="0" smtClean="0">
                  <a:latin typeface="Times New Roman" pitchFamily="18" charset="0"/>
                  <a:cs typeface="Times New Roman" pitchFamily="18" charset="0"/>
                </a:rPr>
                <a:t>s)</a:t>
              </a:r>
              <a:endParaRPr kumimoji="1" lang="ja-JP" altLang="en-US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テキスト ボックス 45"/>
            <p:cNvSpPr txBox="1"/>
            <p:nvPr/>
          </p:nvSpPr>
          <p:spPr>
            <a:xfrm>
              <a:off x="4432" y="6032150"/>
              <a:ext cx="300082" cy="48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800" b="1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kumimoji="1" lang="ja-JP" altLang="en-US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テキスト ボックス 46"/>
            <p:cNvSpPr txBox="1"/>
            <p:nvPr/>
          </p:nvSpPr>
          <p:spPr>
            <a:xfrm>
              <a:off x="3916549" y="6049186"/>
              <a:ext cx="473206" cy="48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800" b="1" dirty="0" smtClean="0">
                  <a:latin typeface="Times New Roman" pitchFamily="18" charset="0"/>
                  <a:cs typeface="Times New Roman" pitchFamily="18" charset="0"/>
                </a:rPr>
                <a:t>1.2</a:t>
              </a:r>
              <a:endParaRPr kumimoji="1" lang="ja-JP" altLang="en-US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3478232" y="6064284"/>
              <a:ext cx="184731" cy="48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sz="18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9" name="直線コネクタ 48"/>
            <p:cNvCxnSpPr/>
            <p:nvPr/>
          </p:nvCxnSpPr>
          <p:spPr>
            <a:xfrm rot="5400000">
              <a:off x="141189" y="6059611"/>
              <a:ext cx="22225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矢印コネクタ 49"/>
            <p:cNvCxnSpPr/>
            <p:nvPr/>
          </p:nvCxnSpPr>
          <p:spPr>
            <a:xfrm flipV="1">
              <a:off x="251520" y="6021288"/>
              <a:ext cx="8553234" cy="18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線コネクタ 50"/>
            <p:cNvCxnSpPr/>
            <p:nvPr/>
          </p:nvCxnSpPr>
          <p:spPr>
            <a:xfrm rot="5400000">
              <a:off x="4049518" y="6059611"/>
              <a:ext cx="222250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グループ化 1"/>
          <p:cNvGrpSpPr/>
          <p:nvPr/>
        </p:nvGrpSpPr>
        <p:grpSpPr>
          <a:xfrm>
            <a:off x="7157817" y="575845"/>
            <a:ext cx="1944000" cy="1361753"/>
            <a:chOff x="7157817" y="464910"/>
            <a:chExt cx="1944000" cy="1361753"/>
          </a:xfrm>
        </p:grpSpPr>
        <p:pic>
          <p:nvPicPr>
            <p:cNvPr id="52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57817" y="464910"/>
              <a:ext cx="1944000" cy="1361753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sp>
          <p:nvSpPr>
            <p:cNvPr id="53" name="正方形/長方形 52"/>
            <p:cNvSpPr/>
            <p:nvPr/>
          </p:nvSpPr>
          <p:spPr>
            <a:xfrm>
              <a:off x="7333740" y="591061"/>
              <a:ext cx="622636" cy="534945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正方形/長方形 53"/>
            <p:cNvSpPr/>
            <p:nvPr/>
          </p:nvSpPr>
          <p:spPr>
            <a:xfrm>
              <a:off x="7956376" y="591061"/>
              <a:ext cx="1051956" cy="1163602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7" name="Picture 6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/>
        </p:blipFill>
        <p:spPr bwMode="auto">
          <a:xfrm>
            <a:off x="2646317" y="3531307"/>
            <a:ext cx="252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" r="-5"/>
          <a:stretch/>
        </p:blipFill>
        <p:spPr bwMode="auto">
          <a:xfrm>
            <a:off x="56460" y="3527966"/>
            <a:ext cx="252028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テキスト ボックス 58"/>
          <p:cNvSpPr txBox="1"/>
          <p:nvPr/>
        </p:nvSpPr>
        <p:spPr>
          <a:xfrm>
            <a:off x="2936728" y="1372009"/>
            <a:ext cx="45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endParaRPr kumimoji="1" lang="ja-JP" altLang="en-US" sz="24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5812666" y="1407374"/>
            <a:ext cx="459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kumimoji="1" lang="ja-JP" alt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2509648" y="898768"/>
            <a:ext cx="1387648" cy="871958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正方形/長方形 61"/>
          <p:cNvSpPr/>
          <p:nvPr/>
        </p:nvSpPr>
        <p:spPr>
          <a:xfrm>
            <a:off x="3963556" y="898768"/>
            <a:ext cx="3002761" cy="920103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163396" y="1988840"/>
            <a:ext cx="4900895" cy="1323439"/>
          </a:xfrm>
          <a:prstGeom prst="rect">
            <a:avLst/>
          </a:prstGeom>
          <a:solidFill>
            <a:srgbClr val="FFC000">
              <a:tint val="66000"/>
              <a:satMod val="160000"/>
              <a:alpha val="70000"/>
            </a:srgbClr>
          </a:solidFill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b="1" u="sng" dirty="0" smtClean="0">
                <a:latin typeface="Times New Roman" pitchFamily="18" charset="0"/>
                <a:cs typeface="Times New Roman" pitchFamily="18" charset="0"/>
              </a:rPr>
              <a:t>Solvent molecules</a:t>
            </a:r>
            <a:r>
              <a:rPr kumimoji="1" lang="en-US" altLang="ja-JP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b="1" dirty="0" err="1" smtClean="0">
                <a:latin typeface="Times New Roman" pitchFamily="18" charset="0"/>
                <a:cs typeface="Times New Roman" pitchFamily="18" charset="0"/>
              </a:rPr>
              <a:t>liq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=H</a:t>
            </a:r>
            <a:r>
              <a:rPr lang="en-US" altLang="ja-JP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ja-JP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+H</a:t>
            </a:r>
            <a:r>
              <a:rPr lang="en-US" altLang="ja-JP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O)</a:t>
            </a:r>
            <a:endParaRPr kumimoji="1" lang="en-US" altLang="ja-JP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ja-JP" altLang="en-US" b="1" dirty="0" smtClean="0">
                <a:latin typeface="Times New Roman" pitchFamily="18" charset="0"/>
                <a:cs typeface="Times New Roman" pitchFamily="18" charset="0"/>
              </a:rPr>
              <a:t>　・</a:t>
            </a:r>
            <a:r>
              <a:rPr lang="en-US" altLang="ja-JP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</a:rPr>
              <a:t>H3O+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</a:rPr>
              <a:t>SO3-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=325</a:t>
            </a:r>
          </a:p>
          <a:p>
            <a:r>
              <a:rPr lang="ja-JP" altLang="en-US" dirty="0" smtClean="0">
                <a:latin typeface="Times New Roman" pitchFamily="18" charset="0"/>
                <a:cs typeface="Times New Roman" pitchFamily="18" charset="0"/>
              </a:rPr>
              <a:t>　・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Water contents</a:t>
            </a:r>
            <a:r>
              <a:rPr lang="ja-JP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=(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</a:rPr>
              <a:t>H3O+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</a:rPr>
              <a:t>H2O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en-US" altLang="ja-JP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altLang="ja-JP" baseline="-25000" dirty="0" smtClean="0">
                <a:latin typeface="Times New Roman" pitchFamily="18" charset="0"/>
                <a:cs typeface="Times New Roman" pitchFamily="18" charset="0"/>
              </a:rPr>
              <a:t>SO3-</a:t>
            </a:r>
            <a:endParaRPr lang="en-US" altLang="ja-JP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Times New Roman" pitchFamily="18" charset="0"/>
                <a:cs typeface="Times New Roman" pitchFamily="18" charset="0"/>
              </a:rPr>
              <a:t>                         =1, 3, 6, 9, 12, 15, 18</a:t>
            </a:r>
          </a:p>
        </p:txBody>
      </p:sp>
      <p:sp>
        <p:nvSpPr>
          <p:cNvPr id="67" name="右矢印 66"/>
          <p:cNvSpPr/>
          <p:nvPr/>
        </p:nvSpPr>
        <p:spPr>
          <a:xfrm>
            <a:off x="1956687" y="4466878"/>
            <a:ext cx="1554781" cy="611389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2000" dirty="0" smtClean="0">
                <a:latin typeface="Times New Roman" pitchFamily="18" charset="0"/>
                <a:cs typeface="Times New Roman" pitchFamily="18" charset="0"/>
              </a:rPr>
              <a:t>Annealing</a:t>
            </a:r>
            <a:endParaRPr kumimoji="1" lang="ja-JP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861443" y="553409"/>
            <a:ext cx="370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800" u="sng" dirty="0" smtClean="0">
                <a:latin typeface="Times New Roman" pitchFamily="18" charset="0"/>
                <a:cs typeface="Times New Roman" pitchFamily="18" charset="0"/>
              </a:rPr>
              <a:t>Chemical structural formula of Nafion</a:t>
            </a:r>
            <a:endParaRPr kumimoji="1" lang="ja-JP" altLang="en-US" sz="1800" u="sng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" name="オブジェクト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18013"/>
              </p:ext>
            </p:extLst>
          </p:nvPr>
        </p:nvGraphicFramePr>
        <p:xfrm>
          <a:off x="4924716" y="3113228"/>
          <a:ext cx="4393421" cy="30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97" name="ｸﾞﾗﾌ" r:id="rId9" imgW="4133850" imgH="2876550" progId="Origin50.Graph">
                  <p:embed/>
                </p:oleObj>
              </mc:Choice>
              <mc:Fallback>
                <p:oleObj name="ｸﾞﾗﾌ" r:id="rId9" imgW="4133850" imgH="2876550" progId="Origin50.Graph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4716" y="3113228"/>
                        <a:ext cx="4393421" cy="306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" name="テキスト ボックス 2"/>
          <p:cNvSpPr txBox="1">
            <a:spLocks noChangeArrowheads="1"/>
          </p:cNvSpPr>
          <p:nvPr/>
        </p:nvSpPr>
        <p:spPr bwMode="auto">
          <a:xfrm>
            <a:off x="5732146" y="4724324"/>
            <a:ext cx="2952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agreement with experiment is within 1.3 </a:t>
            </a:r>
            <a:r>
              <a:rPr lang="en-US" altLang="ja-JP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%.</a:t>
            </a:r>
            <a:endParaRPr lang="ja-JP" alt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" name="正方形/長方形 71"/>
          <p:cNvSpPr/>
          <p:nvPr/>
        </p:nvSpPr>
        <p:spPr>
          <a:xfrm>
            <a:off x="5220000" y="5925307"/>
            <a:ext cx="392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400" dirty="0"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en-US" altLang="ja-JP" sz="1400" dirty="0" smtClean="0">
                <a:latin typeface="Times New Roman" pitchFamily="18" charset="0"/>
                <a:cs typeface="Times New Roman" pitchFamily="18" charset="0"/>
              </a:rPr>
              <a:t>Morris, D. R. </a:t>
            </a:r>
            <a:r>
              <a:rPr lang="en-US" altLang="ja-JP" sz="1400" i="1" dirty="0">
                <a:latin typeface="Times New Roman" pitchFamily="18" charset="0"/>
                <a:cs typeface="Times New Roman" pitchFamily="18" charset="0"/>
              </a:rPr>
              <a:t>J. </a:t>
            </a:r>
            <a:r>
              <a:rPr lang="en-US" altLang="ja-JP" sz="1400" i="1" dirty="0" smtClean="0">
                <a:latin typeface="Times New Roman" pitchFamily="18" charset="0"/>
                <a:cs typeface="Times New Roman" pitchFamily="18" charset="0"/>
              </a:rPr>
              <a:t>Appl. </a:t>
            </a:r>
            <a:r>
              <a:rPr lang="en-US" altLang="ja-JP" sz="1400" i="1" dirty="0" err="1" smtClean="0">
                <a:latin typeface="Times New Roman" pitchFamily="18" charset="0"/>
                <a:cs typeface="Times New Roman" pitchFamily="18" charset="0"/>
              </a:rPr>
              <a:t>Polym</a:t>
            </a:r>
            <a:r>
              <a:rPr lang="en-US" altLang="ja-JP" sz="1400" i="1" dirty="0" smtClean="0">
                <a:latin typeface="Times New Roman" pitchFamily="18" charset="0"/>
                <a:cs typeface="Times New Roman" pitchFamily="18" charset="0"/>
              </a:rPr>
              <a:t>. Sci. </a:t>
            </a:r>
            <a:r>
              <a:rPr lang="en-US" altLang="ja-JP" sz="1400" b="1" dirty="0" smtClean="0">
                <a:latin typeface="Times New Roman" pitchFamily="18" charset="0"/>
                <a:cs typeface="Times New Roman" pitchFamily="18" charset="0"/>
              </a:rPr>
              <a:t>1993</a:t>
            </a:r>
            <a:r>
              <a:rPr lang="en-US" altLang="ja-JP" sz="1400" dirty="0" smtClean="0">
                <a:latin typeface="Times New Roman" pitchFamily="18" charset="0"/>
                <a:cs typeface="Times New Roman" pitchFamily="18" charset="0"/>
              </a:rPr>
              <a:t>, 50, 1445. </a:t>
            </a:r>
            <a:endParaRPr lang="ja-JP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2376488" cy="477838"/>
          </a:xfrm>
        </p:spPr>
        <p:txBody>
          <a:bodyPr/>
          <a:lstStyle/>
          <a:p>
            <a:pPr algn="l"/>
            <a:r>
              <a:rPr kumimoji="1" lang="ja-JP" alt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kumimoji="1" lang="en-US" altLang="ja-JP" sz="2400" dirty="0" smtClean="0">
                <a:latin typeface="Times New Roman" pitchFamily="18" charset="0"/>
                <a:cs typeface="Times New Roman" pitchFamily="18" charset="0"/>
              </a:rPr>
              <a:t>luster Analysis</a:t>
            </a:r>
            <a:endParaRPr kumimoji="1"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オブジェクト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3389382"/>
              </p:ext>
            </p:extLst>
          </p:nvPr>
        </p:nvGraphicFramePr>
        <p:xfrm>
          <a:off x="-185057" y="3873200"/>
          <a:ext cx="3600000" cy="25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899" name="ｸﾞﾗﾌ" r:id="rId3" imgW="4130640" imgH="2877120" progId="Origin50.Graph">
                  <p:embed/>
                </p:oleObj>
              </mc:Choice>
              <mc:Fallback>
                <p:oleObj name="ｸﾞﾗﾌ" r:id="rId3" imgW="4130640" imgH="2877120" progId="Origin50.Graph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5057" y="3873200"/>
                        <a:ext cx="3600000" cy="25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オブジェクト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777277"/>
              </p:ext>
            </p:extLst>
          </p:nvPr>
        </p:nvGraphicFramePr>
        <p:xfrm>
          <a:off x="2861463" y="3876996"/>
          <a:ext cx="3600000" cy="25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0" name="ｸﾞﾗﾌ" r:id="rId5" imgW="4130640" imgH="2877120" progId="Origin50.Graph">
                  <p:embed/>
                </p:oleObj>
              </mc:Choice>
              <mc:Fallback>
                <p:oleObj name="ｸﾞﾗﾌ" r:id="rId5" imgW="4130640" imgH="2877120" progId="Origin50.Graph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1463" y="3876996"/>
                        <a:ext cx="3600000" cy="250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オブジェクト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610330"/>
              </p:ext>
            </p:extLst>
          </p:nvPr>
        </p:nvGraphicFramePr>
        <p:xfrm>
          <a:off x="5956297" y="3896018"/>
          <a:ext cx="3600000" cy="2466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01" name="ｸﾞﾗﾌ" r:id="rId7" imgW="4130640" imgH="2877120" progId="Origin50.Graph">
                  <p:embed/>
                </p:oleObj>
              </mc:Choice>
              <mc:Fallback>
                <p:oleObj name="ｸﾞﾗﾌ" r:id="rId7" imgW="4130640" imgH="2877120" progId="Origin50.Graph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297" y="3896018"/>
                        <a:ext cx="3600000" cy="24666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52400" y="2799085"/>
            <a:ext cx="34496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endParaRPr kumimoji="1" lang="en-US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52400" y="407436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52400" y="4133688"/>
            <a:ext cx="184731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1" lang="ja-JP" altLang="ja-JP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152400" y="417985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円/楕円 14"/>
          <p:cNvSpPr/>
          <p:nvPr/>
        </p:nvSpPr>
        <p:spPr>
          <a:xfrm>
            <a:off x="400105" y="4503677"/>
            <a:ext cx="693683" cy="145820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8387256" y="4360473"/>
            <a:ext cx="725214" cy="16014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-135699" y="808515"/>
            <a:ext cx="4896979" cy="3408682"/>
            <a:chOff x="-135699" y="882085"/>
            <a:chExt cx="4896979" cy="3408682"/>
          </a:xfrm>
        </p:grpSpPr>
        <p:graphicFrame>
          <p:nvGraphicFramePr>
            <p:cNvPr id="18" name="オブジェクト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80757457"/>
                </p:ext>
              </p:extLst>
            </p:nvPr>
          </p:nvGraphicFramePr>
          <p:xfrm>
            <a:off x="-135699" y="882085"/>
            <a:ext cx="4896979" cy="3408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902" name="ｸﾞﾗﾌ" r:id="rId9" imgW="4129200" imgH="2877120" progId="Origin50.Graph">
                    <p:embed/>
                  </p:oleObj>
                </mc:Choice>
                <mc:Fallback>
                  <p:oleObj name="ｸﾞﾗﾌ" r:id="rId9" imgW="4129200" imgH="2877120" progId="Origin50.Graph">
                    <p:embed/>
                    <p:pic>
                      <p:nvPicPr>
                        <p:cNvPr id="0" name="Picture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35699" y="882085"/>
                          <a:ext cx="4896979" cy="34086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円/楕円 18"/>
            <p:cNvSpPr/>
            <p:nvPr/>
          </p:nvSpPr>
          <p:spPr>
            <a:xfrm rot="20080226">
              <a:off x="1214940" y="1751436"/>
              <a:ext cx="529745" cy="1817121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正方形/長方形 19"/>
            <p:cNvSpPr/>
            <p:nvPr/>
          </p:nvSpPr>
          <p:spPr>
            <a:xfrm>
              <a:off x="1871104" y="1941600"/>
              <a:ext cx="236314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sz="2000" dirty="0" smtClean="0">
                  <a:latin typeface="Times New Roman" pitchFamily="18" charset="0"/>
                  <a:cs typeface="Times New Roman" pitchFamily="18" charset="0"/>
                </a:rPr>
                <a:t>Abrupt decrease</a:t>
              </a:r>
            </a:p>
            <a:p>
              <a:r>
                <a:rPr lang="en-US" altLang="ja-JP" sz="2000" dirty="0" smtClean="0">
                  <a:latin typeface="Times New Roman" pitchFamily="18" charset="0"/>
                  <a:cs typeface="Times New Roman" pitchFamily="18" charset="0"/>
                </a:rPr>
                <a:t>= </a:t>
              </a:r>
              <a:r>
                <a:rPr lang="en-US" altLang="ja-JP" sz="2000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Network formation</a:t>
              </a:r>
              <a:endParaRPr lang="ja-JP" altLang="en-US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正方形/長方形 20"/>
          <p:cNvSpPr/>
          <p:nvPr/>
        </p:nvSpPr>
        <p:spPr>
          <a:xfrm>
            <a:off x="1093788" y="4832070"/>
            <a:ext cx="16257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 clusters</a:t>
            </a:r>
            <a:endParaRPr lang="ja-JP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6939424" y="4838009"/>
            <a:ext cx="16227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Large clusters</a:t>
            </a:r>
            <a:endParaRPr lang="ja-JP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907487" y="4782517"/>
            <a:ext cx="163955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Wide range of</a:t>
            </a:r>
          </a:p>
          <a:p>
            <a:r>
              <a:rPr lang="en-US" altLang="ja-JP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cluster size</a:t>
            </a:r>
            <a:endParaRPr lang="ja-JP" altLang="en-US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円/楕円 23"/>
          <p:cNvSpPr/>
          <p:nvPr/>
        </p:nvSpPr>
        <p:spPr>
          <a:xfrm>
            <a:off x="3463871" y="5397003"/>
            <a:ext cx="2369370" cy="56487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3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373" y="1094480"/>
            <a:ext cx="2763136" cy="2718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正方形/長方形 26"/>
          <p:cNvSpPr/>
          <p:nvPr/>
        </p:nvSpPr>
        <p:spPr>
          <a:xfrm>
            <a:off x="776481" y="572302"/>
            <a:ext cx="6987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The number of water cluster and their size is analyzed. </a:t>
            </a:r>
            <a:endParaRPr lang="ja-JP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テキスト ボックス 28"/>
          <p:cNvSpPr txBox="1"/>
          <p:nvPr/>
        </p:nvSpPr>
        <p:spPr bwMode="auto">
          <a:xfrm>
            <a:off x="870961" y="6381328"/>
            <a:ext cx="76165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transport channels for </a:t>
            </a:r>
            <a:r>
              <a:rPr lang="en-US" altLang="ja-JP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oxonium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ions are widely formed at </a:t>
            </a:r>
            <a:r>
              <a:rPr lang="el-GR" altLang="ja-JP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λ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6.</a:t>
            </a:r>
            <a:endParaRPr lang="ja-JP" alt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1" name="グループ化 21"/>
          <p:cNvGrpSpPr>
            <a:grpSpLocks/>
          </p:cNvGrpSpPr>
          <p:nvPr/>
        </p:nvGrpSpPr>
        <p:grpSpPr bwMode="auto">
          <a:xfrm>
            <a:off x="7545212" y="1759412"/>
            <a:ext cx="534876" cy="531234"/>
            <a:chOff x="3727450" y="5162550"/>
            <a:chExt cx="577850" cy="577850"/>
          </a:xfrm>
        </p:grpSpPr>
        <p:sp>
          <p:nvSpPr>
            <p:cNvPr id="44" name="円/楕円 43"/>
            <p:cNvSpPr/>
            <p:nvPr/>
          </p:nvSpPr>
          <p:spPr>
            <a:xfrm>
              <a:off x="3727450" y="5162550"/>
              <a:ext cx="216096" cy="21585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5" name="円/楕円 44"/>
            <p:cNvSpPr/>
            <p:nvPr/>
          </p:nvSpPr>
          <p:spPr>
            <a:xfrm>
              <a:off x="3727450" y="5525179"/>
              <a:ext cx="216096" cy="21585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6" name="円/楕円 45"/>
            <p:cNvSpPr/>
            <p:nvPr/>
          </p:nvSpPr>
          <p:spPr>
            <a:xfrm>
              <a:off x="4089325" y="5340410"/>
              <a:ext cx="216096" cy="215851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7" name="円/楕円 46"/>
            <p:cNvSpPr/>
            <p:nvPr/>
          </p:nvSpPr>
          <p:spPr>
            <a:xfrm>
              <a:off x="3816632" y="5295513"/>
              <a:ext cx="324144" cy="324639"/>
            </a:xfrm>
            <a:prstGeom prst="ellipse">
              <a:avLst/>
            </a:prstGeom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グループ化 34"/>
          <p:cNvGrpSpPr>
            <a:grpSpLocks/>
          </p:cNvGrpSpPr>
          <p:nvPr/>
        </p:nvGrpSpPr>
        <p:grpSpPr bwMode="auto">
          <a:xfrm>
            <a:off x="7573187" y="2547512"/>
            <a:ext cx="388627" cy="513537"/>
            <a:chOff x="3276000" y="5220000"/>
            <a:chExt cx="419850" cy="558600"/>
          </a:xfrm>
        </p:grpSpPr>
        <p:sp>
          <p:nvSpPr>
            <p:cNvPr id="41" name="円/楕円 40"/>
            <p:cNvSpPr/>
            <p:nvPr/>
          </p:nvSpPr>
          <p:spPr>
            <a:xfrm>
              <a:off x="3372691" y="5340115"/>
              <a:ext cx="322428" cy="324639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2" name="円/楕円 41"/>
            <p:cNvSpPr/>
            <p:nvPr/>
          </p:nvSpPr>
          <p:spPr>
            <a:xfrm>
              <a:off x="3276648" y="5219239"/>
              <a:ext cx="216095" cy="215850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3" name="円/楕円 42"/>
            <p:cNvSpPr/>
            <p:nvPr/>
          </p:nvSpPr>
          <p:spPr>
            <a:xfrm>
              <a:off x="3276648" y="5562872"/>
              <a:ext cx="216095" cy="215851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テキスト ボックス 35"/>
          <p:cNvSpPr txBox="1">
            <a:spLocks noChangeArrowheads="1"/>
          </p:cNvSpPr>
          <p:nvPr/>
        </p:nvSpPr>
        <p:spPr bwMode="auto">
          <a:xfrm>
            <a:off x="8036065" y="1794715"/>
            <a:ext cx="6078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SO</a:t>
            </a:r>
            <a:r>
              <a:rPr lang="en-US" altLang="ja-JP" sz="1800" baseline="-250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3</a:t>
            </a:r>
            <a:r>
              <a:rPr lang="en-US" altLang="ja-JP" sz="1800" baseline="300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-</a:t>
            </a:r>
            <a:endParaRPr lang="ja-JP" altLang="en-US" sz="1800" baseline="30000" dirty="0">
              <a:latin typeface="Times New Roman" panose="02020603050405020304" pitchFamily="18" charset="0"/>
              <a:ea typeface="ＭＳ ゴシック" pitchFamily="49" charset="-128"/>
              <a:cs typeface="Times New Roman" panose="02020603050405020304" pitchFamily="18" charset="0"/>
            </a:endParaRPr>
          </a:p>
        </p:txBody>
      </p:sp>
      <p:sp>
        <p:nvSpPr>
          <p:cNvPr id="34" name="テキスト ボックス 36"/>
          <p:cNvSpPr txBox="1">
            <a:spLocks noChangeArrowheads="1"/>
          </p:cNvSpPr>
          <p:nvPr/>
        </p:nvSpPr>
        <p:spPr bwMode="auto">
          <a:xfrm>
            <a:off x="8036065" y="2547512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H</a:t>
            </a:r>
            <a:r>
              <a:rPr lang="en-US" altLang="ja-JP" sz="1800" baseline="-250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O</a:t>
            </a:r>
            <a:endParaRPr lang="ja-JP" altLang="en-US" sz="1800" dirty="0">
              <a:latin typeface="Times New Roman" panose="02020603050405020304" pitchFamily="18" charset="0"/>
              <a:ea typeface="ＭＳ ゴシック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35" name="グループ化 150"/>
          <p:cNvGrpSpPr>
            <a:grpSpLocks/>
          </p:cNvGrpSpPr>
          <p:nvPr/>
        </p:nvGrpSpPr>
        <p:grpSpPr bwMode="auto">
          <a:xfrm>
            <a:off x="7573187" y="3269937"/>
            <a:ext cx="529002" cy="513537"/>
            <a:chOff x="71406" y="6143644"/>
            <a:chExt cx="571504" cy="558600"/>
          </a:xfrm>
        </p:grpSpPr>
        <p:sp>
          <p:nvSpPr>
            <p:cNvPr id="37" name="円/楕円 36"/>
            <p:cNvSpPr/>
            <p:nvPr/>
          </p:nvSpPr>
          <p:spPr>
            <a:xfrm>
              <a:off x="427069" y="6287811"/>
              <a:ext cx="216096" cy="215851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8" name="円/楕円 37"/>
            <p:cNvSpPr/>
            <p:nvPr/>
          </p:nvSpPr>
          <p:spPr>
            <a:xfrm>
              <a:off x="168097" y="6265363"/>
              <a:ext cx="324144" cy="322912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39" name="円/楕円 38"/>
            <p:cNvSpPr/>
            <p:nvPr/>
          </p:nvSpPr>
          <p:spPr>
            <a:xfrm>
              <a:off x="72054" y="6144487"/>
              <a:ext cx="216096" cy="215850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  <p:sp>
          <p:nvSpPr>
            <p:cNvPr id="40" name="円/楕円 39"/>
            <p:cNvSpPr/>
            <p:nvPr/>
          </p:nvSpPr>
          <p:spPr>
            <a:xfrm>
              <a:off x="72054" y="6486394"/>
              <a:ext cx="216096" cy="215850"/>
            </a:xfrm>
            <a:prstGeom prst="ellips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テキスト ボックス 148"/>
          <p:cNvSpPr txBox="1">
            <a:spLocks noChangeArrowheads="1"/>
          </p:cNvSpPr>
          <p:nvPr/>
        </p:nvSpPr>
        <p:spPr bwMode="auto">
          <a:xfrm>
            <a:off x="8036065" y="3269937"/>
            <a:ext cx="6815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H</a:t>
            </a:r>
            <a:r>
              <a:rPr lang="en-US" altLang="ja-JP" sz="1800" baseline="-250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3</a:t>
            </a:r>
            <a:r>
              <a:rPr lang="en-US" altLang="ja-JP" sz="18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O</a:t>
            </a:r>
            <a:r>
              <a:rPr lang="en-US" altLang="ja-JP" sz="1800" baseline="30000">
                <a:latin typeface="Times New Roman" panose="02020603050405020304" pitchFamily="18" charset="0"/>
                <a:ea typeface="ＭＳ ゴシック" pitchFamily="49" charset="-128"/>
                <a:cs typeface="Times New Roman" panose="02020603050405020304" pitchFamily="18" charset="0"/>
              </a:rPr>
              <a:t>+</a:t>
            </a:r>
            <a:endParaRPr lang="en-US" altLang="ja-JP" sz="1800">
              <a:latin typeface="Times New Roman" panose="02020603050405020304" pitchFamily="18" charset="0"/>
              <a:ea typeface="ＭＳ ゴシック" pitchFamily="49" charset="-128"/>
              <a:cs typeface="Times New Roman" panose="02020603050405020304" pitchFamily="18" charset="0"/>
            </a:endParaRPr>
          </a:p>
        </p:txBody>
      </p:sp>
      <p:sp>
        <p:nvSpPr>
          <p:cNvPr id="49" name="テキスト ボックス 48"/>
          <p:cNvSpPr txBox="1"/>
          <p:nvPr/>
        </p:nvSpPr>
        <p:spPr bwMode="auto">
          <a:xfrm>
            <a:off x="8017494" y="1239391"/>
            <a:ext cx="9669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Polymer</a:t>
            </a:r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51" name="円/楕円 50"/>
          <p:cNvSpPr/>
          <p:nvPr/>
        </p:nvSpPr>
        <p:spPr bwMode="auto">
          <a:xfrm>
            <a:off x="7603950" y="1286421"/>
            <a:ext cx="298450" cy="298450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 sz="1800">
              <a:latin typeface="Times New Roman" panose="02020603050405020304" pitchFamily="18" charset="0"/>
              <a:ea typeface="ＭＳ ゴシック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4543965" y="1094480"/>
            <a:ext cx="4440460" cy="2718206"/>
            <a:chOff x="4543965" y="1094480"/>
            <a:chExt cx="4440460" cy="2718206"/>
          </a:xfrm>
        </p:grpSpPr>
        <p:pic>
          <p:nvPicPr>
            <p:cNvPr id="54" name="Picture 307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43965" y="1099041"/>
              <a:ext cx="2790086" cy="27136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正方形/長方形 2"/>
            <p:cNvSpPr/>
            <p:nvPr/>
          </p:nvSpPr>
          <p:spPr>
            <a:xfrm>
              <a:off x="7346459" y="1094480"/>
              <a:ext cx="1637966" cy="27182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71930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タイトル 97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5287963" cy="476250"/>
          </a:xfrm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ja-JP" sz="2400" kern="1200" dirty="0" smtClean="0">
                <a:solidFill>
                  <a:schemeClr val="tx1"/>
                </a:solidFill>
                <a:latin typeface="Times New Roman"/>
                <a:cs typeface="+mn-cs"/>
              </a:rPr>
              <a:t>Diffusion Coefficient of H</a:t>
            </a:r>
            <a:r>
              <a:rPr lang="en-US" altLang="ja-JP" sz="2400" kern="1200" baseline="-25000" dirty="0" smtClean="0">
                <a:solidFill>
                  <a:schemeClr val="tx1"/>
                </a:solidFill>
                <a:latin typeface="Times New Roman"/>
                <a:cs typeface="+mn-cs"/>
              </a:rPr>
              <a:t>3</a:t>
            </a:r>
            <a:r>
              <a:rPr lang="en-US" altLang="ja-JP" sz="2400" kern="1200" dirty="0" smtClean="0">
                <a:solidFill>
                  <a:schemeClr val="tx1"/>
                </a:solidFill>
                <a:latin typeface="Times New Roman"/>
                <a:cs typeface="+mn-cs"/>
              </a:rPr>
              <a:t>O</a:t>
            </a:r>
            <a:r>
              <a:rPr lang="en-US" altLang="ja-JP" sz="2400" kern="1200" baseline="30000" dirty="0" smtClean="0">
                <a:solidFill>
                  <a:schemeClr val="tx1"/>
                </a:solidFill>
                <a:latin typeface="Times New Roman"/>
                <a:cs typeface="+mn-cs"/>
              </a:rPr>
              <a:t>+</a:t>
            </a:r>
            <a:r>
              <a:rPr lang="en-US" altLang="ja-JP" sz="2400" kern="1200" dirty="0" smtClean="0">
                <a:solidFill>
                  <a:schemeClr val="tx1"/>
                </a:solidFill>
                <a:latin typeface="Times New Roman"/>
                <a:cs typeface="+mn-cs"/>
              </a:rPr>
              <a:t> and H</a:t>
            </a:r>
            <a:r>
              <a:rPr lang="en-US" altLang="ja-JP" sz="2400" kern="1200" baseline="-25000" dirty="0" smtClean="0">
                <a:solidFill>
                  <a:schemeClr val="tx1"/>
                </a:solidFill>
                <a:latin typeface="Times New Roman"/>
                <a:cs typeface="+mn-cs"/>
              </a:rPr>
              <a:t>2</a:t>
            </a:r>
            <a:r>
              <a:rPr lang="en-US" altLang="ja-JP" sz="2400" kern="1200" dirty="0" smtClean="0">
                <a:solidFill>
                  <a:schemeClr val="tx1"/>
                </a:solidFill>
                <a:latin typeface="Times New Roman"/>
                <a:cs typeface="+mn-cs"/>
              </a:rPr>
              <a:t>O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12" name="Rectangle 11"/>
          <p:cNvSpPr>
            <a:spLocks noChangeArrowheads="1"/>
          </p:cNvSpPr>
          <p:nvPr/>
        </p:nvSpPr>
        <p:spPr bwMode="auto">
          <a:xfrm>
            <a:off x="4824590" y="5612015"/>
            <a:ext cx="34496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270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endParaRPr kumimoji="1" lang="en-US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3" name="Rectangle 12"/>
          <p:cNvSpPr>
            <a:spLocks noChangeArrowheads="1"/>
          </p:cNvSpPr>
          <p:nvPr/>
        </p:nvSpPr>
        <p:spPr bwMode="auto">
          <a:xfrm>
            <a:off x="4824590" y="6887295"/>
            <a:ext cx="18473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8" name="オブジェクト 1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0654591"/>
              </p:ext>
            </p:extLst>
          </p:nvPr>
        </p:nvGraphicFramePr>
        <p:xfrm>
          <a:off x="-67456" y="275095"/>
          <a:ext cx="5168177" cy="361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0" name="ｸﾞﾗﾌ" r:id="rId3" imgW="4154760" imgH="2901600" progId="Origin50.Graph">
                  <p:embed/>
                </p:oleObj>
              </mc:Choice>
              <mc:Fallback>
                <p:oleObj name="ｸﾞﾗﾌ" r:id="rId3" imgW="415476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67456" y="275095"/>
                        <a:ext cx="5168177" cy="3610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オブジェクト 1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603533"/>
              </p:ext>
            </p:extLst>
          </p:nvPr>
        </p:nvGraphicFramePr>
        <p:xfrm>
          <a:off x="4311815" y="283627"/>
          <a:ext cx="5239029" cy="365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61" name="ｸﾞﾗﾌ" r:id="rId5" imgW="4154760" imgH="2901600" progId="Origin50.Graph">
                  <p:embed/>
                </p:oleObj>
              </mc:Choice>
              <mc:Fallback>
                <p:oleObj name="ｸﾞﾗﾌ" r:id="rId5" imgW="415476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1815" y="283627"/>
                        <a:ext cx="5239029" cy="3659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0" name="直線コネクタ 119"/>
          <p:cNvCxnSpPr/>
          <p:nvPr/>
        </p:nvCxnSpPr>
        <p:spPr>
          <a:xfrm flipV="1">
            <a:off x="1197484" y="1412776"/>
            <a:ext cx="723014" cy="167994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線コネクタ 120"/>
          <p:cNvCxnSpPr/>
          <p:nvPr/>
        </p:nvCxnSpPr>
        <p:spPr>
          <a:xfrm flipV="1">
            <a:off x="1847165" y="831366"/>
            <a:ext cx="2273785" cy="61668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グループ化 12"/>
          <p:cNvGrpSpPr/>
          <p:nvPr/>
        </p:nvGrpSpPr>
        <p:grpSpPr>
          <a:xfrm>
            <a:off x="76737" y="2689685"/>
            <a:ext cx="6284056" cy="4070186"/>
            <a:chOff x="76737" y="2689685"/>
            <a:chExt cx="6284056" cy="4070186"/>
          </a:xfrm>
        </p:grpSpPr>
        <p:sp>
          <p:nvSpPr>
            <p:cNvPr id="5" name="下矢印 4"/>
            <p:cNvSpPr/>
            <p:nvPr/>
          </p:nvSpPr>
          <p:spPr>
            <a:xfrm>
              <a:off x="1373236" y="4412890"/>
              <a:ext cx="371509" cy="247501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11" name="グループ化 10"/>
            <p:cNvGrpSpPr/>
            <p:nvPr/>
          </p:nvGrpSpPr>
          <p:grpSpPr>
            <a:xfrm>
              <a:off x="76737" y="2689685"/>
              <a:ext cx="6284056" cy="4070186"/>
              <a:chOff x="76737" y="2689685"/>
              <a:chExt cx="6284056" cy="4070186"/>
            </a:xfrm>
          </p:grpSpPr>
          <p:sp>
            <p:nvSpPr>
              <p:cNvPr id="4" name="テキスト ボックス 3"/>
              <p:cNvSpPr txBox="1"/>
              <p:nvPr/>
            </p:nvSpPr>
            <p:spPr bwMode="auto">
              <a:xfrm>
                <a:off x="76737" y="3702369"/>
                <a:ext cx="3680497" cy="1477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Water content : low (</a:t>
                </a:r>
                <a:r>
                  <a:rPr kumimoji="1" lang="el-GR" altLang="ja-JP" sz="18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=3</a:t>
                </a:r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</a:p>
              <a:p>
                <a:r>
                  <a:rPr lang="en-US" altLang="ja-JP" sz="18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Network of hydrogen bond is short </a:t>
                </a:r>
              </a:p>
              <a:p>
                <a:endParaRPr kumimoji="1" lang="en-US" altLang="ja-JP" sz="1800" dirty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 </a:t>
                </a:r>
                <a:r>
                  <a:rPr lang="en-US" altLang="ja-JP" sz="1800" dirty="0" err="1" smtClean="0">
                    <a:solidFill>
                      <a:srgbClr val="000000"/>
                    </a:solidFill>
                    <a:latin typeface="Times New Roman" pitchFamily="18" charset="0"/>
                  </a:rPr>
                  <a:t>Grotthus</a:t>
                </a:r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contribution is small</a:t>
                </a:r>
              </a:p>
              <a:p>
                <a:r>
                  <a:rPr kumimoji="1" lang="en-US" altLang="ja-JP" sz="18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Proton diffusivity is small</a:t>
                </a:r>
                <a:endParaRPr kumimoji="1" lang="ja-JP" altLang="en-US" sz="1800" dirty="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pic>
            <p:nvPicPr>
              <p:cNvPr id="23" name="Picture 5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336"/>
              <a:stretch>
                <a:fillRect/>
              </a:stretch>
            </p:blipFill>
            <p:spPr bwMode="auto">
              <a:xfrm>
                <a:off x="3840649" y="4240233"/>
                <a:ext cx="2520144" cy="2519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テキスト ボックス 116"/>
              <p:cNvSpPr txBox="1">
                <a:spLocks noChangeArrowheads="1"/>
              </p:cNvSpPr>
              <p:nvPr/>
            </p:nvSpPr>
            <p:spPr bwMode="auto">
              <a:xfrm>
                <a:off x="4824590" y="3881539"/>
                <a:ext cx="57259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l-GR" altLang="ja-JP" b="1" i="1" dirty="0">
                    <a:ea typeface="ＭＳ ゴシック" pitchFamily="49" charset="-128"/>
                    <a:cs typeface="Arial" charset="0"/>
                  </a:rPr>
                  <a:t>λ</a:t>
                </a:r>
                <a:r>
                  <a:rPr lang="en-US" altLang="ja-JP" b="1" dirty="0">
                    <a:ea typeface="ＭＳ ゴシック" pitchFamily="49" charset="-128"/>
                    <a:cs typeface="Arial" charset="0"/>
                  </a:rPr>
                  <a:t>=3</a:t>
                </a:r>
                <a:endParaRPr lang="ja-JP" altLang="en-US" b="1" dirty="0">
                  <a:ea typeface="ＭＳ ゴシック" pitchFamily="49" charset="-128"/>
                  <a:cs typeface="Arial" charset="0"/>
                </a:endParaRPr>
              </a:p>
            </p:txBody>
          </p:sp>
          <p:sp>
            <p:nvSpPr>
              <p:cNvPr id="2" name="円/楕円 1"/>
              <p:cNvSpPr/>
              <p:nvPr/>
            </p:nvSpPr>
            <p:spPr>
              <a:xfrm>
                <a:off x="1182338" y="2689685"/>
                <a:ext cx="292599" cy="28803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cxnSp>
            <p:nvCxnSpPr>
              <p:cNvPr id="7" name="直線矢印コネクタ 6"/>
              <p:cNvCxnSpPr>
                <a:stCxn id="2" idx="6"/>
                <a:endCxn id="24" idx="1"/>
              </p:cNvCxnSpPr>
              <p:nvPr/>
            </p:nvCxnSpPr>
            <p:spPr>
              <a:xfrm>
                <a:off x="1474937" y="2833701"/>
                <a:ext cx="3349653" cy="1247893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/>
          <p:cNvGrpSpPr/>
          <p:nvPr/>
        </p:nvGrpSpPr>
        <p:grpSpPr>
          <a:xfrm>
            <a:off x="108415" y="1717845"/>
            <a:ext cx="8855937" cy="5021839"/>
            <a:chOff x="108415" y="1717845"/>
            <a:chExt cx="8855937" cy="5021839"/>
          </a:xfrm>
        </p:grpSpPr>
        <p:sp>
          <p:nvSpPr>
            <p:cNvPr id="123" name="下矢印 122"/>
            <p:cNvSpPr/>
            <p:nvPr/>
          </p:nvSpPr>
          <p:spPr>
            <a:xfrm>
              <a:off x="1377932" y="5777635"/>
              <a:ext cx="371509" cy="247501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grpSp>
          <p:nvGrpSpPr>
            <p:cNvPr id="12" name="グループ化 11"/>
            <p:cNvGrpSpPr/>
            <p:nvPr/>
          </p:nvGrpSpPr>
          <p:grpSpPr>
            <a:xfrm>
              <a:off x="108415" y="1717845"/>
              <a:ext cx="8855937" cy="5021839"/>
              <a:chOff x="108415" y="1717845"/>
              <a:chExt cx="8855937" cy="5021839"/>
            </a:xfrm>
          </p:grpSpPr>
          <p:sp>
            <p:nvSpPr>
              <p:cNvPr id="122" name="テキスト ボックス 121"/>
              <p:cNvSpPr txBox="1"/>
              <p:nvPr/>
            </p:nvSpPr>
            <p:spPr bwMode="auto">
              <a:xfrm>
                <a:off x="108415" y="5145747"/>
                <a:ext cx="3648819" cy="14773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Water content : high (</a:t>
                </a:r>
                <a:r>
                  <a:rPr kumimoji="1" lang="el-GR" altLang="ja-JP" sz="18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λ</a:t>
                </a:r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&gt;6</a:t>
                </a:r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)</a:t>
                </a:r>
              </a:p>
              <a:p>
                <a:r>
                  <a:rPr lang="en-US" altLang="ja-JP" sz="18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Water cluster becomes continuous </a:t>
                </a:r>
              </a:p>
              <a:p>
                <a:endParaRPr kumimoji="1" lang="en-US" altLang="ja-JP" sz="1800" dirty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 </a:t>
                </a:r>
                <a:r>
                  <a:rPr lang="en-US" altLang="ja-JP" sz="1800" dirty="0" err="1" smtClean="0">
                    <a:solidFill>
                      <a:srgbClr val="000000"/>
                    </a:solidFill>
                    <a:latin typeface="Times New Roman" pitchFamily="18" charset="0"/>
                  </a:rPr>
                  <a:t>Grotthus</a:t>
                </a:r>
                <a:r>
                  <a:rPr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contribution is large</a:t>
                </a:r>
              </a:p>
              <a:p>
                <a:r>
                  <a:rPr kumimoji="1" lang="en-US" altLang="ja-JP" sz="1800" dirty="0">
                    <a:solidFill>
                      <a:srgbClr val="000000"/>
                    </a:solidFill>
                    <a:latin typeface="Times New Roman" pitchFamily="18" charset="0"/>
                  </a:rPr>
                  <a:t> </a:t>
                </a:r>
                <a:r>
                  <a:rPr kumimoji="1" lang="en-US" altLang="ja-JP" sz="1800" dirty="0" smtClean="0">
                    <a:solidFill>
                      <a:srgbClr val="000000"/>
                    </a:solidFill>
                    <a:latin typeface="Times New Roman" pitchFamily="18" charset="0"/>
                  </a:rPr>
                  <a:t>   Proton diffusivity is large</a:t>
                </a:r>
                <a:endParaRPr kumimoji="1" lang="ja-JP" altLang="en-US" sz="1800" dirty="0" smtClean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pic>
            <p:nvPicPr>
              <p:cNvPr id="22" name="Picture 5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17" r="4228"/>
              <a:stretch>
                <a:fillRect/>
              </a:stretch>
            </p:blipFill>
            <p:spPr bwMode="auto">
              <a:xfrm>
                <a:off x="6444208" y="4220046"/>
                <a:ext cx="2520144" cy="25196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テキスト ボックス 116"/>
              <p:cNvSpPr txBox="1">
                <a:spLocks noChangeArrowheads="1"/>
              </p:cNvSpPr>
              <p:nvPr/>
            </p:nvSpPr>
            <p:spPr bwMode="auto">
              <a:xfrm>
                <a:off x="7344734" y="3840123"/>
                <a:ext cx="572593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ＭＳ Ｐゴシック" charset="-128"/>
                  </a:defRPr>
                </a:lvl9pPr>
              </a:lstStyle>
              <a:p>
                <a:pPr eaLnBrk="1" hangingPunct="1"/>
                <a:r>
                  <a:rPr lang="el-GR" altLang="ja-JP" b="1" i="1" dirty="0">
                    <a:ea typeface="ＭＳ ゴシック" pitchFamily="49" charset="-128"/>
                    <a:cs typeface="Arial" charset="0"/>
                  </a:rPr>
                  <a:t>λ</a:t>
                </a:r>
                <a:r>
                  <a:rPr lang="en-US" altLang="ja-JP" b="1" dirty="0" smtClean="0">
                    <a:ea typeface="ＭＳ ゴシック" pitchFamily="49" charset="-128"/>
                    <a:cs typeface="Arial" charset="0"/>
                  </a:rPr>
                  <a:t>=6</a:t>
                </a:r>
                <a:endParaRPr lang="ja-JP" altLang="en-US" b="1" dirty="0">
                  <a:ea typeface="ＭＳ ゴシック" pitchFamily="49" charset="-128"/>
                  <a:cs typeface="Arial" charset="0"/>
                </a:endParaRPr>
              </a:p>
            </p:txBody>
          </p:sp>
          <p:sp>
            <p:nvSpPr>
              <p:cNvPr id="27" name="円/楕円 26"/>
              <p:cNvSpPr/>
              <p:nvPr/>
            </p:nvSpPr>
            <p:spPr>
              <a:xfrm>
                <a:off x="1587201" y="1717845"/>
                <a:ext cx="292599" cy="288032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cxnSp>
            <p:nvCxnSpPr>
              <p:cNvPr id="30" name="直線矢印コネクタ 29"/>
              <p:cNvCxnSpPr>
                <a:stCxn id="27" idx="5"/>
                <a:endCxn id="25" idx="1"/>
              </p:cNvCxnSpPr>
              <p:nvPr/>
            </p:nvCxnSpPr>
            <p:spPr>
              <a:xfrm>
                <a:off x="1836950" y="1963696"/>
                <a:ext cx="5507784" cy="2076482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テキスト ボックス 14"/>
          <p:cNvSpPr txBox="1"/>
          <p:nvPr/>
        </p:nvSpPr>
        <p:spPr bwMode="auto">
          <a:xfrm>
            <a:off x="108415" y="453664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 bwMode="auto">
          <a:xfrm>
            <a:off x="328681" y="3661735"/>
            <a:ext cx="852432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2200" b="1" dirty="0" smtClean="0">
                <a:solidFill>
                  <a:srgbClr val="FF0000"/>
                </a:solidFill>
                <a:latin typeface="Times New Roman" pitchFamily="18" charset="0"/>
              </a:rPr>
              <a:t>The results are </a:t>
            </a:r>
            <a:r>
              <a:rPr lang="en-US" altLang="ja-JP" sz="2200" b="1" dirty="0" smtClean="0">
                <a:solidFill>
                  <a:srgbClr val="FF0000"/>
                </a:solidFill>
                <a:latin typeface="Times New Roman" pitchFamily="18" charset="0"/>
              </a:rPr>
              <a:t>qualitatively</a:t>
            </a:r>
            <a:r>
              <a:rPr kumimoji="1" lang="en-US" altLang="ja-JP" sz="2200" b="1" dirty="0" smtClean="0">
                <a:solidFill>
                  <a:srgbClr val="FF0000"/>
                </a:solidFill>
                <a:latin typeface="Times New Roman" pitchFamily="18" charset="0"/>
              </a:rPr>
              <a:t> consistent with the experimental results. </a:t>
            </a:r>
            <a:endParaRPr kumimoji="1" lang="ja-JP" altLang="en-US" sz="22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grpSp>
        <p:nvGrpSpPr>
          <p:cNvPr id="8" name="グループ化 7"/>
          <p:cNvGrpSpPr/>
          <p:nvPr/>
        </p:nvGrpSpPr>
        <p:grpSpPr>
          <a:xfrm>
            <a:off x="395577" y="1753124"/>
            <a:ext cx="8457425" cy="3648319"/>
            <a:chOff x="5684140" y="1633487"/>
            <a:chExt cx="8457425" cy="3648319"/>
          </a:xfrm>
        </p:grpSpPr>
        <p:sp>
          <p:nvSpPr>
            <p:cNvPr id="3" name="正方形/長方形 2"/>
            <p:cNvSpPr/>
            <p:nvPr/>
          </p:nvSpPr>
          <p:spPr>
            <a:xfrm>
              <a:off x="5684140" y="1633487"/>
              <a:ext cx="8457425" cy="364831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From this research we can obtain the relation between proton conductivity and nanoscale structure of water cluster in PEM</a:t>
              </a:r>
            </a:p>
            <a:p>
              <a:endParaRPr lang="en-US" altLang="ja-JP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ja-JP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ja-JP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information is useful to develop a membrane which has high proton conductivity</a:t>
              </a:r>
              <a:endParaRPr kumimoji="1" lang="ja-JP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下矢印 5"/>
            <p:cNvSpPr/>
            <p:nvPr/>
          </p:nvSpPr>
          <p:spPr>
            <a:xfrm>
              <a:off x="9062298" y="3329657"/>
              <a:ext cx="539281" cy="710521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67544" y="569887"/>
            <a:ext cx="842486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Analysis of Oxygen Permeation of </a:t>
            </a:r>
            <a:r>
              <a:rPr lang="en-US" altLang="ja-JP" sz="3600" b="1" i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sz="3600" b="1" i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in Catalyst Layer</a:t>
            </a:r>
            <a:endParaRPr lang="en-US" altLang="ja-JP" sz="36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Topic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1138833" y="1899341"/>
            <a:ext cx="7249590" cy="4720344"/>
            <a:chOff x="107504" y="534304"/>
            <a:chExt cx="9708247" cy="6321220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107504" y="534304"/>
              <a:ext cx="9708247" cy="6321220"/>
              <a:chOff x="107504" y="534304"/>
              <a:chExt cx="9708247" cy="6321220"/>
            </a:xfrm>
          </p:grpSpPr>
          <p:sp>
            <p:nvSpPr>
              <p:cNvPr id="16" name="正方形/長方形 15"/>
              <p:cNvSpPr/>
              <p:nvPr/>
            </p:nvSpPr>
            <p:spPr>
              <a:xfrm>
                <a:off x="107504" y="4725144"/>
                <a:ext cx="3528392" cy="2016224"/>
              </a:xfrm>
              <a:prstGeom prst="rect">
                <a:avLst/>
              </a:prstGeom>
              <a:solidFill>
                <a:srgbClr val="FFFF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7" name="正方形/長方形 16"/>
              <p:cNvSpPr/>
              <p:nvPr/>
            </p:nvSpPr>
            <p:spPr>
              <a:xfrm>
                <a:off x="107950" y="635743"/>
                <a:ext cx="2447925" cy="2255267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18" name="Picture 56" descr="droplet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96188" y="2205038"/>
                <a:ext cx="1381125" cy="1087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Arc 60"/>
              <p:cNvSpPr>
                <a:spLocks/>
              </p:cNvSpPr>
              <p:nvPr/>
            </p:nvSpPr>
            <p:spPr bwMode="auto">
              <a:xfrm>
                <a:off x="8368393" y="2359252"/>
                <a:ext cx="514804" cy="439964"/>
              </a:xfrm>
              <a:custGeom>
                <a:avLst/>
                <a:gdLst>
                  <a:gd name="T0" fmla="*/ 0 w 21600"/>
                  <a:gd name="T1" fmla="*/ 0 h 20570"/>
                  <a:gd name="T2" fmla="*/ 0 w 21600"/>
                  <a:gd name="T3" fmla="*/ 0 h 20570"/>
                  <a:gd name="T4" fmla="*/ 0 w 21600"/>
                  <a:gd name="T5" fmla="*/ 0 h 2057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0570"/>
                  <a:gd name="T11" fmla="*/ 21600 w 21600"/>
                  <a:gd name="T12" fmla="*/ 20570 h 2057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0570" fill="none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</a:path>
                  <a:path w="21600" h="20570" stroke="0" extrusionOk="0">
                    <a:moveTo>
                      <a:pt x="13306" y="-1"/>
                    </a:moveTo>
                    <a:cubicBezTo>
                      <a:pt x="18540" y="4093"/>
                      <a:pt x="21600" y="10369"/>
                      <a:pt x="21600" y="17015"/>
                    </a:cubicBezTo>
                    <a:cubicBezTo>
                      <a:pt x="21600" y="18206"/>
                      <a:pt x="21501" y="19395"/>
                      <a:pt x="21305" y="20570"/>
                    </a:cubicBezTo>
                    <a:lnTo>
                      <a:pt x="0" y="17015"/>
                    </a:lnTo>
                    <a:lnTo>
                      <a:pt x="13306" y="-1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 sz="1200"/>
              </a:p>
            </p:txBody>
          </p:sp>
          <p:sp>
            <p:nvSpPr>
              <p:cNvPr id="20" name="Arc 61"/>
              <p:cNvSpPr>
                <a:spLocks/>
              </p:cNvSpPr>
              <p:nvPr/>
            </p:nvSpPr>
            <p:spPr bwMode="auto">
              <a:xfrm flipH="1">
                <a:off x="7699376" y="2359252"/>
                <a:ext cx="411616" cy="404812"/>
              </a:xfrm>
              <a:custGeom>
                <a:avLst/>
                <a:gdLst>
                  <a:gd name="T0" fmla="*/ 0 w 21600"/>
                  <a:gd name="T1" fmla="*/ 0 h 19745"/>
                  <a:gd name="T2" fmla="*/ 0 w 21600"/>
                  <a:gd name="T3" fmla="*/ 0 h 19745"/>
                  <a:gd name="T4" fmla="*/ 0 w 21600"/>
                  <a:gd name="T5" fmla="*/ 0 h 19745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19745"/>
                  <a:gd name="T11" fmla="*/ 21600 w 21600"/>
                  <a:gd name="T12" fmla="*/ 19745 h 197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19745" fill="none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</a:path>
                  <a:path w="21600" h="19745" stroke="0" extrusionOk="0">
                    <a:moveTo>
                      <a:pt x="8757" y="0"/>
                    </a:moveTo>
                    <a:cubicBezTo>
                      <a:pt x="16566" y="3463"/>
                      <a:pt x="21600" y="11203"/>
                      <a:pt x="21600" y="19745"/>
                    </a:cubicBezTo>
                    <a:lnTo>
                      <a:pt x="0" y="19745"/>
                    </a:lnTo>
                    <a:lnTo>
                      <a:pt x="8757" y="0"/>
                    </a:lnTo>
                    <a:close/>
                  </a:path>
                </a:pathLst>
              </a:custGeom>
              <a:noFill/>
              <a:ln w="38100">
                <a:solidFill>
                  <a:srgbClr val="FFFF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ja-JP" altLang="en-US" sz="1200"/>
              </a:p>
            </p:txBody>
          </p:sp>
          <p:sp>
            <p:nvSpPr>
              <p:cNvPr id="21" name="円/楕円 20"/>
              <p:cNvSpPr/>
              <p:nvPr/>
            </p:nvSpPr>
            <p:spPr bwMode="auto">
              <a:xfrm>
                <a:off x="4367213" y="620713"/>
                <a:ext cx="239712" cy="238125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7313" y="688931"/>
                <a:ext cx="3913187" cy="23876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567">
                <a:hlinkClick r:id="rId5" action="ppaction://hlinkpres?slideindex=1&amp;slidetitle="/>
              </p:cNvPr>
              <p:cNvSpPr txBox="1">
                <a:spLocks noChangeArrowheads="1"/>
              </p:cNvSpPr>
              <p:nvPr/>
            </p:nvSpPr>
            <p:spPr bwMode="auto">
              <a:xfrm>
                <a:off x="6443661" y="6237288"/>
                <a:ext cx="3372090" cy="618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Oxygen permeability of </a:t>
                </a:r>
                <a:r>
                  <a:rPr lang="en-US" altLang="ja-JP" sz="1200" dirty="0" err="1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ionomer</a:t>
                </a:r>
                <a:endParaRPr lang="en-US" altLang="ja-JP" sz="1200" dirty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in Catalyst Layer</a:t>
                </a:r>
              </a:p>
            </p:txBody>
          </p:sp>
          <p:sp>
            <p:nvSpPr>
              <p:cNvPr id="24" name="Text Box 567"/>
              <p:cNvSpPr txBox="1">
                <a:spLocks noChangeArrowheads="1"/>
              </p:cNvSpPr>
              <p:nvPr/>
            </p:nvSpPr>
            <p:spPr bwMode="auto">
              <a:xfrm>
                <a:off x="107504" y="632569"/>
                <a:ext cx="2400746" cy="1112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Phase diagram of </a:t>
                </a:r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water in </a:t>
                </a:r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a </a:t>
                </a:r>
                <a:r>
                  <a:rPr lang="en-US" altLang="ja-JP" sz="1200" dirty="0" err="1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nano</a:t>
                </a:r>
                <a:r>
                  <a:rPr lang="en-US" altLang="ja-JP" sz="1200" dirty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 pore of </a:t>
                </a:r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MPL </a:t>
                </a:r>
              </a:p>
              <a:p>
                <a:pPr eaLnBrk="1" hangingPunct="1"/>
                <a:r>
                  <a:rPr lang="en-US" altLang="ja-JP" sz="1200" dirty="0" smtClean="0">
                    <a:solidFill>
                      <a:schemeClr val="bg1">
                        <a:lumMod val="75000"/>
                      </a:schemeClr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(with the University of Tokyo)</a:t>
                </a:r>
                <a:endParaRPr lang="en-US" altLang="ja-JP" sz="1200" dirty="0">
                  <a:solidFill>
                    <a:schemeClr val="bg1">
                      <a:lumMod val="75000"/>
                    </a:schemeClr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25" name="Text Box 567"/>
              <p:cNvSpPr txBox="1">
                <a:spLocks noChangeArrowheads="1"/>
              </p:cNvSpPr>
              <p:nvPr/>
            </p:nvSpPr>
            <p:spPr bwMode="auto">
              <a:xfrm>
                <a:off x="6373320" y="534304"/>
                <a:ext cx="2960287" cy="618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/>
                <a:r>
                  <a:rPr lang="en-US" altLang="ja-JP" sz="1200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Transport properties of nanoscale water droplet in MPL</a:t>
                </a:r>
              </a:p>
            </p:txBody>
          </p:sp>
          <p:pic>
            <p:nvPicPr>
              <p:cNvPr id="26" name="Picture 63" descr="Carb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59563" y="1268413"/>
                <a:ext cx="150018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utoShape 64"/>
              <p:cNvSpPr>
                <a:spLocks noChangeArrowheads="1"/>
              </p:cNvSpPr>
              <p:nvPr/>
            </p:nvSpPr>
            <p:spPr bwMode="auto">
              <a:xfrm>
                <a:off x="7890637" y="1696980"/>
                <a:ext cx="213638" cy="160565"/>
              </a:xfrm>
              <a:prstGeom prst="rightArrow">
                <a:avLst>
                  <a:gd name="adj1" fmla="val 50000"/>
                  <a:gd name="adj2" fmla="val 33272"/>
                </a:avLst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28" name="図 4" descr="filled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327" t="19791" r="26627" b="28125"/>
              <a:stretch>
                <a:fillRect/>
              </a:stretch>
            </p:blipFill>
            <p:spPr bwMode="auto">
              <a:xfrm>
                <a:off x="200856" y="1379300"/>
                <a:ext cx="1079500" cy="1458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" name="図 5" descr="not_filled.png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6627" t="18748" r="25327" b="29167"/>
              <a:stretch>
                <a:fillRect/>
              </a:stretch>
            </p:blipFill>
            <p:spPr bwMode="auto">
              <a:xfrm>
                <a:off x="1339887" y="1388825"/>
                <a:ext cx="1063625" cy="14398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0" name="グループ化 29"/>
              <p:cNvGrpSpPr/>
              <p:nvPr/>
            </p:nvGrpSpPr>
            <p:grpSpPr>
              <a:xfrm>
                <a:off x="107504" y="2996952"/>
                <a:ext cx="4171116" cy="3755740"/>
                <a:chOff x="107504" y="2996952"/>
                <a:chExt cx="4171116" cy="3755740"/>
              </a:xfrm>
            </p:grpSpPr>
            <p:sp>
              <p:nvSpPr>
                <p:cNvPr id="40" name="Text Box 552"/>
                <p:cNvSpPr txBox="1">
                  <a:spLocks noChangeArrowheads="1"/>
                </p:cNvSpPr>
                <p:nvPr/>
              </p:nvSpPr>
              <p:spPr bwMode="auto">
                <a:xfrm>
                  <a:off x="1520904" y="6166162"/>
                  <a:ext cx="1975815" cy="3091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9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Initial Translational Energy </a:t>
                  </a:r>
                </a:p>
              </p:txBody>
            </p:sp>
            <p:grpSp>
              <p:nvGrpSpPr>
                <p:cNvPr id="41" name="Group 555"/>
                <p:cNvGrpSpPr>
                  <a:grpSpLocks/>
                </p:cNvGrpSpPr>
                <p:nvPr/>
              </p:nvGrpSpPr>
              <p:grpSpPr bwMode="auto">
                <a:xfrm>
                  <a:off x="2586697" y="5556455"/>
                  <a:ext cx="265995" cy="354581"/>
                  <a:chOff x="397" y="2145"/>
                  <a:chExt cx="123" cy="164"/>
                </a:xfrm>
              </p:grpSpPr>
              <p:sp>
                <p:nvSpPr>
                  <p:cNvPr id="48" name="Line 556"/>
                  <p:cNvSpPr>
                    <a:spLocks noChangeShapeType="1"/>
                  </p:cNvSpPr>
                  <p:nvPr/>
                </p:nvSpPr>
                <p:spPr bwMode="auto">
                  <a:xfrm>
                    <a:off x="401" y="2157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0066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49" name="Oval 557"/>
                  <p:cNvSpPr>
                    <a:spLocks noChangeArrowheads="1"/>
                  </p:cNvSpPr>
                  <p:nvPr/>
                </p:nvSpPr>
                <p:spPr bwMode="auto">
                  <a:xfrm>
                    <a:off x="446" y="2145"/>
                    <a:ext cx="21" cy="24"/>
                  </a:xfrm>
                  <a:prstGeom prst="ellipse">
                    <a:avLst/>
                  </a:prstGeom>
                  <a:solidFill>
                    <a:srgbClr val="0066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0" name="Line 558"/>
                  <p:cNvSpPr>
                    <a:spLocks noChangeShapeType="1"/>
                  </p:cNvSpPr>
                  <p:nvPr/>
                </p:nvSpPr>
                <p:spPr bwMode="auto">
                  <a:xfrm>
                    <a:off x="404" y="2223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FF33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51" name="AutoShape 559"/>
                  <p:cNvSpPr>
                    <a:spLocks noChangeArrowheads="1"/>
                  </p:cNvSpPr>
                  <p:nvPr/>
                </p:nvSpPr>
                <p:spPr bwMode="auto">
                  <a:xfrm>
                    <a:off x="445" y="2206"/>
                    <a:ext cx="30" cy="28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FF33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52" name="Line 560"/>
                  <p:cNvSpPr>
                    <a:spLocks noChangeShapeType="1"/>
                  </p:cNvSpPr>
                  <p:nvPr/>
                </p:nvSpPr>
                <p:spPr bwMode="auto">
                  <a:xfrm>
                    <a:off x="397" y="2292"/>
                    <a:ext cx="116" cy="1"/>
                  </a:xfrm>
                  <a:prstGeom prst="line">
                    <a:avLst/>
                  </a:prstGeom>
                  <a:noFill/>
                  <a:ln w="9525">
                    <a:solidFill>
                      <a:srgbClr val="66FF66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ja-JP" altLang="en-US" sz="1200"/>
                  </a:p>
                </p:txBody>
              </p:sp>
              <p:sp>
                <p:nvSpPr>
                  <p:cNvPr id="53" name="Rectangle 561"/>
                  <p:cNvSpPr>
                    <a:spLocks noChangeArrowheads="1"/>
                  </p:cNvSpPr>
                  <p:nvPr/>
                </p:nvSpPr>
                <p:spPr bwMode="auto">
                  <a:xfrm>
                    <a:off x="443" y="2281"/>
                    <a:ext cx="27" cy="28"/>
                  </a:xfrm>
                  <a:prstGeom prst="rect">
                    <a:avLst/>
                  </a:prstGeom>
                  <a:solidFill>
                    <a:srgbClr val="66FF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ja-JP" altLang="ja-JP" sz="1200"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endParaRPr>
                  </a:p>
                </p:txBody>
              </p:sp>
            </p:grpSp>
            <p:grpSp>
              <p:nvGrpSpPr>
                <p:cNvPr id="42" name="グループ化 41"/>
                <p:cNvGrpSpPr/>
                <p:nvPr/>
              </p:nvGrpSpPr>
              <p:grpSpPr>
                <a:xfrm>
                  <a:off x="107504" y="2996952"/>
                  <a:ext cx="4171116" cy="3755740"/>
                  <a:chOff x="107504" y="2996952"/>
                  <a:chExt cx="4171116" cy="3755740"/>
                </a:xfrm>
              </p:grpSpPr>
              <p:sp>
                <p:nvSpPr>
                  <p:cNvPr id="43" name="正方形/長方形 42"/>
                  <p:cNvSpPr/>
                  <p:nvPr/>
                </p:nvSpPr>
                <p:spPr>
                  <a:xfrm>
                    <a:off x="107504" y="2996952"/>
                    <a:ext cx="1837704" cy="2160240"/>
                  </a:xfrm>
                  <a:prstGeom prst="rect">
                    <a:avLst/>
                  </a:prstGeom>
                  <a:solidFill>
                    <a:srgbClr val="FFFF99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ja-JP" altLang="en-US" sz="120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pic>
                <p:nvPicPr>
                  <p:cNvPr id="44" name="Picture 5" descr="pes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968" t="5804" r="34323" b="2019"/>
                  <a:stretch>
                    <a:fillRect/>
                  </a:stretch>
                </p:blipFill>
                <p:spPr bwMode="auto">
                  <a:xfrm>
                    <a:off x="250825" y="4652963"/>
                    <a:ext cx="1181100" cy="1539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aphicFrame>
                <p:nvGraphicFramePr>
                  <p:cNvPr id="45" name="Object 551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81452767"/>
                      </p:ext>
                    </p:extLst>
                  </p:nvPr>
                </p:nvGraphicFramePr>
                <p:xfrm>
                  <a:off x="1355520" y="4624671"/>
                  <a:ext cx="2923100" cy="2055736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03556" name="ｸﾞﾗﾌ" r:id="rId10" imgW="4160880" imgH="2926080" progId="Origin50.Graph">
                          <p:embed/>
                        </p:oleObj>
                      </mc:Choice>
                      <mc:Fallback>
                        <p:oleObj name="ｸﾞﾗﾌ" r:id="rId10" imgW="4160880" imgH="2926080" progId="Origin50.Graph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/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355520" y="4624671"/>
                                <a:ext cx="2923100" cy="2055736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chemeClr val="accent1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chemeClr val="tx1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chemeClr val="bg2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46" name="Text Box 565">
                    <a:hlinkClick r:id="rId12" action="ppaction://hlinkpres?slideindex=1&amp;slidetitle="/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9388" y="6381750"/>
                    <a:ext cx="3941683" cy="37094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1pPr>
                    <a:lvl2pPr marL="742950" indent="-28575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2pPr>
                    <a:lvl3pPr marL="11430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3pPr>
                    <a:lvl4pPr marL="16002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4pPr>
                    <a:lvl5pPr marL="2057400" indent="-228600" eaLnBrk="0" hangingPunct="0"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20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50" charset="-128"/>
                      </a:defRPr>
                    </a:lvl9pPr>
                  </a:lstStyle>
                  <a:p>
                    <a:pPr eaLnBrk="1" hangingPunct="1"/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Dissociation phenomena of H</a:t>
                    </a:r>
                    <a:r>
                      <a:rPr lang="en-US" altLang="ja-JP" sz="1200" baseline="-250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2</a:t>
                    </a:r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on </a:t>
                    </a:r>
                    <a:r>
                      <a:rPr lang="en-US" altLang="ja-JP" sz="1200" dirty="0" err="1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Pt</a:t>
                    </a:r>
                    <a:r>
                      <a:rPr lang="en-US" altLang="ja-JP" sz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Times New Roman" pitchFamily="18" charset="0"/>
                        <a:ea typeface="ＭＳ ゴシック" pitchFamily="49" charset="-128"/>
                        <a:cs typeface="Times New Roman" pitchFamily="18" charset="0"/>
                      </a:rPr>
                      <a:t> catalyst</a:t>
                    </a:r>
                  </a:p>
                </p:txBody>
              </p:sp>
              <p:pic>
                <p:nvPicPr>
                  <p:cNvPr id="47" name="図 719" descr="top90-0-0001-0.0225.bmp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50825" y="3068638"/>
                    <a:ext cx="1584325" cy="149701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31" name="フリーフォーム 30"/>
              <p:cNvSpPr/>
              <p:nvPr/>
            </p:nvSpPr>
            <p:spPr>
              <a:xfrm>
                <a:off x="4954588" y="2892425"/>
                <a:ext cx="1778000" cy="1014413"/>
              </a:xfrm>
              <a:custGeom>
                <a:avLst/>
                <a:gdLst>
                  <a:gd name="connsiteX0" fmla="*/ 0 w 1778924"/>
                  <a:gd name="connsiteY0" fmla="*/ 0 h 1014153"/>
                  <a:gd name="connsiteX1" fmla="*/ 1770611 w 1778924"/>
                  <a:gd name="connsiteY1" fmla="*/ 24938 h 1014153"/>
                  <a:gd name="connsiteX2" fmla="*/ 1778924 w 1778924"/>
                  <a:gd name="connsiteY2" fmla="*/ 1014153 h 1014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778924" h="1014153">
                    <a:moveTo>
                      <a:pt x="0" y="0"/>
                    </a:moveTo>
                    <a:lnTo>
                      <a:pt x="1770611" y="24938"/>
                    </a:lnTo>
                    <a:lnTo>
                      <a:pt x="1778924" y="1014153"/>
                    </a:lnTo>
                  </a:path>
                </a:pathLst>
              </a:custGeom>
              <a:ln w="19050" cap="flat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 sz="12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2" name="直線コネクタ 31"/>
              <p:cNvCxnSpPr/>
              <p:nvPr/>
            </p:nvCxnSpPr>
            <p:spPr>
              <a:xfrm rot="5400000">
                <a:off x="4211637" y="3068638"/>
                <a:ext cx="360363" cy="71438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線コネクタ 32"/>
              <p:cNvCxnSpPr/>
              <p:nvPr/>
            </p:nvCxnSpPr>
            <p:spPr>
              <a:xfrm rot="10800000" flipV="1">
                <a:off x="1908175" y="2852738"/>
                <a:ext cx="2232025" cy="2889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線コネクタ 33"/>
              <p:cNvCxnSpPr/>
              <p:nvPr/>
            </p:nvCxnSpPr>
            <p:spPr>
              <a:xfrm rot="10800000" flipV="1">
                <a:off x="2484438" y="2276475"/>
                <a:ext cx="1511300" cy="144463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線コネクタ 34"/>
              <p:cNvCxnSpPr/>
              <p:nvPr/>
            </p:nvCxnSpPr>
            <p:spPr>
              <a:xfrm flipV="1">
                <a:off x="5148263" y="1882775"/>
                <a:ext cx="1392237" cy="250825"/>
              </a:xfrm>
              <a:prstGeom prst="line">
                <a:avLst/>
              </a:prstGeom>
              <a:ln w="19050">
                <a:solidFill>
                  <a:srgbClr val="FF0000"/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グループ化 35"/>
              <p:cNvGrpSpPr/>
              <p:nvPr/>
            </p:nvGrpSpPr>
            <p:grpSpPr>
              <a:xfrm>
                <a:off x="2267744" y="3140968"/>
                <a:ext cx="4055307" cy="3652999"/>
                <a:chOff x="2267744" y="3140968"/>
                <a:chExt cx="4055307" cy="3652999"/>
              </a:xfrm>
            </p:grpSpPr>
            <p:sp>
              <p:nvSpPr>
                <p:cNvPr id="37" name="正方形/長方形 36"/>
                <p:cNvSpPr/>
                <p:nvPr/>
              </p:nvSpPr>
              <p:spPr>
                <a:xfrm>
                  <a:off x="2267744" y="3140968"/>
                  <a:ext cx="4032448" cy="1512168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2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8" name="正方形/長方形 37"/>
                <p:cNvSpPr/>
                <p:nvPr/>
              </p:nvSpPr>
              <p:spPr>
                <a:xfrm>
                  <a:off x="3707904" y="4437112"/>
                  <a:ext cx="2592288" cy="2304256"/>
                </a:xfrm>
                <a:prstGeom prst="rect">
                  <a:avLst/>
                </a:prstGeom>
                <a:solidFill>
                  <a:srgbClr val="CC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 sz="12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9" name="Text Box 567"/>
                <p:cNvSpPr txBox="1">
                  <a:spLocks noChangeArrowheads="1"/>
                </p:cNvSpPr>
                <p:nvPr/>
              </p:nvSpPr>
              <p:spPr bwMode="auto">
                <a:xfrm>
                  <a:off x="3930649" y="6423025"/>
                  <a:ext cx="2392402" cy="3709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1pPr>
                  <a:lvl2pPr marL="742950" indent="-28575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2pPr>
                  <a:lvl3pPr marL="11430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3pPr>
                  <a:lvl4pPr marL="16002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4pPr>
                  <a:lvl5pPr marL="2057400" indent="-228600" eaLnBrk="0" hangingPunct="0"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20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50" charset="-128"/>
                    </a:defRPr>
                  </a:lvl9pPr>
                </a:lstStyle>
                <a:p>
                  <a:pPr eaLnBrk="1" hangingPunct="1"/>
                  <a:r>
                    <a:rPr lang="en-US" altLang="ja-JP" sz="1200" dirty="0">
                      <a:solidFill>
                        <a:srgbClr val="FF0000"/>
                      </a:solidFill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Proton diffusivity in PEM</a:t>
                  </a:r>
                </a:p>
              </p:txBody>
            </p:sp>
          </p:grpSp>
        </p:grpSp>
        <p:graphicFrame>
          <p:nvGraphicFramePr>
            <p:cNvPr id="8" name="オブジェクト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2017273"/>
                </p:ext>
              </p:extLst>
            </p:nvPr>
          </p:nvGraphicFramePr>
          <p:xfrm>
            <a:off x="2084538" y="2996897"/>
            <a:ext cx="2599231" cy="18155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57" name="ｸﾞﾗﾌ" r:id="rId14" imgW="4154760" imgH="2901600" progId="Origin50.Graph">
                    <p:embed/>
                  </p:oleObj>
                </mc:Choice>
                <mc:Fallback>
                  <p:oleObj name="ｸﾞﾗﾌ" r:id="rId14" imgW="415476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4538" y="2996897"/>
                          <a:ext cx="2599231" cy="1815591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9" name="Picture 32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788" y="3185287"/>
              <a:ext cx="1682229" cy="1654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0" name="オブジェクト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1356021"/>
                </p:ext>
              </p:extLst>
            </p:nvPr>
          </p:nvGraphicFramePr>
          <p:xfrm>
            <a:off x="3663026" y="4752201"/>
            <a:ext cx="2628463" cy="1836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58" name="ｸﾞﾗﾌ" r:id="rId18" imgW="4154760" imgH="2901600" progId="Origin50.Graph">
                    <p:embed/>
                  </p:oleObj>
                </mc:Choice>
                <mc:Fallback>
                  <p:oleObj name="ｸﾞﾗﾌ" r:id="rId18" imgW="415476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663026" y="4752201"/>
                          <a:ext cx="2628463" cy="183600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6670928" y="3399631"/>
              <a:ext cx="2121442" cy="1450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2" name="グループ化 11"/>
            <p:cNvGrpSpPr/>
            <p:nvPr/>
          </p:nvGrpSpPr>
          <p:grpSpPr>
            <a:xfrm>
              <a:off x="6009217" y="4846293"/>
              <a:ext cx="2020376" cy="1411792"/>
              <a:chOff x="8033495" y="5970536"/>
              <a:chExt cx="3520026" cy="2459712"/>
            </a:xfrm>
          </p:grpSpPr>
          <p:graphicFrame>
            <p:nvGraphicFramePr>
              <p:cNvPr id="14" name="オブジェクト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6940329"/>
                  </p:ext>
                </p:extLst>
              </p:nvPr>
            </p:nvGraphicFramePr>
            <p:xfrm>
              <a:off x="8033495" y="5970536"/>
              <a:ext cx="3520026" cy="2459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559" name="ｸﾞﾗﾌ" r:id="rId21" imgW="4153680" imgH="2901600" progId="Origin50.Graph">
                      <p:embed/>
                    </p:oleObj>
                  </mc:Choice>
                  <mc:Fallback>
                    <p:oleObj name="ｸﾞﾗﾌ" r:id="rId21" imgW="4153680" imgH="290160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8033495" y="5970536"/>
                            <a:ext cx="3520026" cy="245971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5" name="Picture 411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76841" y="7619538"/>
                <a:ext cx="2177752" cy="431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aphicFrame>
          <p:nvGraphicFramePr>
            <p:cNvPr id="13" name="オブジェクト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60206896"/>
                </p:ext>
              </p:extLst>
            </p:nvPr>
          </p:nvGraphicFramePr>
          <p:xfrm>
            <a:off x="7530702" y="4997346"/>
            <a:ext cx="1675382" cy="1170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60" name="ｸﾞﾗﾌ" r:id="rId24" imgW="4153680" imgH="2901600" progId="Origin50.Graph">
                    <p:embed/>
                  </p:oleObj>
                </mc:Choice>
                <mc:Fallback>
                  <p:oleObj name="ｸﾞﾗﾌ" r:id="rId24" imgW="4153680" imgH="2901600" progId="Origin50.Graph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0702" y="4997346"/>
                          <a:ext cx="1675382" cy="1170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" name="円/楕円 53"/>
          <p:cNvSpPr/>
          <p:nvPr/>
        </p:nvSpPr>
        <p:spPr>
          <a:xfrm>
            <a:off x="5344770" y="3642853"/>
            <a:ext cx="3068960" cy="30689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5137150" cy="476250"/>
          </a:xfrm>
        </p:spPr>
        <p:txBody>
          <a:bodyPr/>
          <a:lstStyle/>
          <a:p>
            <a:pPr algn="l" eaLnBrk="1" hangingPunct="1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Cathode Catalyst Layer in PEFC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8" name="フリーフォーム 127"/>
          <p:cNvSpPr/>
          <p:nvPr/>
        </p:nvSpPr>
        <p:spPr>
          <a:xfrm>
            <a:off x="3830637" y="1510159"/>
            <a:ext cx="4037013" cy="1312863"/>
          </a:xfrm>
          <a:custGeom>
            <a:avLst/>
            <a:gdLst>
              <a:gd name="connsiteX0" fmla="*/ 21772 w 4038442"/>
              <a:gd name="connsiteY0" fmla="*/ 1277257 h 1313543"/>
              <a:gd name="connsiteX1" fmla="*/ 21772 w 4038442"/>
              <a:gd name="connsiteY1" fmla="*/ 1277257 h 1313543"/>
              <a:gd name="connsiteX2" fmla="*/ 14514 w 4038442"/>
              <a:gd name="connsiteY2" fmla="*/ 1211943 h 1313543"/>
              <a:gd name="connsiteX3" fmla="*/ 7257 w 4038442"/>
              <a:gd name="connsiteY3" fmla="*/ 1190171 h 1313543"/>
              <a:gd name="connsiteX4" fmla="*/ 0 w 4038442"/>
              <a:gd name="connsiteY4" fmla="*/ 1161143 h 1313543"/>
              <a:gd name="connsiteX5" fmla="*/ 7257 w 4038442"/>
              <a:gd name="connsiteY5" fmla="*/ 965200 h 1313543"/>
              <a:gd name="connsiteX6" fmla="*/ 21772 w 4038442"/>
              <a:gd name="connsiteY6" fmla="*/ 863600 h 1313543"/>
              <a:gd name="connsiteX7" fmla="*/ 29029 w 4038442"/>
              <a:gd name="connsiteY7" fmla="*/ 841828 h 1313543"/>
              <a:gd name="connsiteX8" fmla="*/ 36286 w 4038442"/>
              <a:gd name="connsiteY8" fmla="*/ 747485 h 1313543"/>
              <a:gd name="connsiteX9" fmla="*/ 43543 w 4038442"/>
              <a:gd name="connsiteY9" fmla="*/ 718457 h 1313543"/>
              <a:gd name="connsiteX10" fmla="*/ 65314 w 4038442"/>
              <a:gd name="connsiteY10" fmla="*/ 653143 h 1313543"/>
              <a:gd name="connsiteX11" fmla="*/ 72572 w 4038442"/>
              <a:gd name="connsiteY11" fmla="*/ 631371 h 1313543"/>
              <a:gd name="connsiteX12" fmla="*/ 79829 w 4038442"/>
              <a:gd name="connsiteY12" fmla="*/ 609600 h 1313543"/>
              <a:gd name="connsiteX13" fmla="*/ 94343 w 4038442"/>
              <a:gd name="connsiteY13" fmla="*/ 595085 h 1313543"/>
              <a:gd name="connsiteX14" fmla="*/ 116114 w 4038442"/>
              <a:gd name="connsiteY14" fmla="*/ 551543 h 1313543"/>
              <a:gd name="connsiteX15" fmla="*/ 137886 w 4038442"/>
              <a:gd name="connsiteY15" fmla="*/ 508000 h 1313543"/>
              <a:gd name="connsiteX16" fmla="*/ 152400 w 4038442"/>
              <a:gd name="connsiteY16" fmla="*/ 493485 h 1313543"/>
              <a:gd name="connsiteX17" fmla="*/ 166914 w 4038442"/>
              <a:gd name="connsiteY17" fmla="*/ 471714 h 1313543"/>
              <a:gd name="connsiteX18" fmla="*/ 195943 w 4038442"/>
              <a:gd name="connsiteY18" fmla="*/ 457200 h 1313543"/>
              <a:gd name="connsiteX19" fmla="*/ 217714 w 4038442"/>
              <a:gd name="connsiteY19" fmla="*/ 442685 h 1313543"/>
              <a:gd name="connsiteX20" fmla="*/ 232229 w 4038442"/>
              <a:gd name="connsiteY20" fmla="*/ 428171 h 1313543"/>
              <a:gd name="connsiteX21" fmla="*/ 254000 w 4038442"/>
              <a:gd name="connsiteY21" fmla="*/ 420914 h 1313543"/>
              <a:gd name="connsiteX22" fmla="*/ 275772 w 4038442"/>
              <a:gd name="connsiteY22" fmla="*/ 406400 h 1313543"/>
              <a:gd name="connsiteX23" fmla="*/ 319314 w 4038442"/>
              <a:gd name="connsiteY23" fmla="*/ 391885 h 1313543"/>
              <a:gd name="connsiteX24" fmla="*/ 341086 w 4038442"/>
              <a:gd name="connsiteY24" fmla="*/ 384628 h 1313543"/>
              <a:gd name="connsiteX25" fmla="*/ 362857 w 4038442"/>
              <a:gd name="connsiteY25" fmla="*/ 377371 h 1313543"/>
              <a:gd name="connsiteX26" fmla="*/ 478972 w 4038442"/>
              <a:gd name="connsiteY26" fmla="*/ 348343 h 1313543"/>
              <a:gd name="connsiteX27" fmla="*/ 522514 w 4038442"/>
              <a:gd name="connsiteY27" fmla="*/ 333828 h 1313543"/>
              <a:gd name="connsiteX28" fmla="*/ 544286 w 4038442"/>
              <a:gd name="connsiteY28" fmla="*/ 326571 h 1313543"/>
              <a:gd name="connsiteX29" fmla="*/ 558800 w 4038442"/>
              <a:gd name="connsiteY29" fmla="*/ 304800 h 1313543"/>
              <a:gd name="connsiteX30" fmla="*/ 580572 w 4038442"/>
              <a:gd name="connsiteY30" fmla="*/ 297543 h 1313543"/>
              <a:gd name="connsiteX31" fmla="*/ 602343 w 4038442"/>
              <a:gd name="connsiteY31" fmla="*/ 283028 h 1313543"/>
              <a:gd name="connsiteX32" fmla="*/ 674914 w 4038442"/>
              <a:gd name="connsiteY32" fmla="*/ 261257 h 1313543"/>
              <a:gd name="connsiteX33" fmla="*/ 725714 w 4038442"/>
              <a:gd name="connsiteY33" fmla="*/ 239485 h 1313543"/>
              <a:gd name="connsiteX34" fmla="*/ 769257 w 4038442"/>
              <a:gd name="connsiteY34" fmla="*/ 224971 h 1313543"/>
              <a:gd name="connsiteX35" fmla="*/ 841829 w 4038442"/>
              <a:gd name="connsiteY35" fmla="*/ 210457 h 1313543"/>
              <a:gd name="connsiteX36" fmla="*/ 863600 w 4038442"/>
              <a:gd name="connsiteY36" fmla="*/ 203200 h 1313543"/>
              <a:gd name="connsiteX37" fmla="*/ 914400 w 4038442"/>
              <a:gd name="connsiteY37" fmla="*/ 195943 h 1313543"/>
              <a:gd name="connsiteX38" fmla="*/ 1001486 w 4038442"/>
              <a:gd name="connsiteY38" fmla="*/ 174171 h 1313543"/>
              <a:gd name="connsiteX39" fmla="*/ 1066800 w 4038442"/>
              <a:gd name="connsiteY39" fmla="*/ 152400 h 1313543"/>
              <a:gd name="connsiteX40" fmla="*/ 1088572 w 4038442"/>
              <a:gd name="connsiteY40" fmla="*/ 145143 h 1313543"/>
              <a:gd name="connsiteX41" fmla="*/ 1190172 w 4038442"/>
              <a:gd name="connsiteY41" fmla="*/ 130628 h 1313543"/>
              <a:gd name="connsiteX42" fmla="*/ 1262743 w 4038442"/>
              <a:gd name="connsiteY42" fmla="*/ 116114 h 1313543"/>
              <a:gd name="connsiteX43" fmla="*/ 1284514 w 4038442"/>
              <a:gd name="connsiteY43" fmla="*/ 108857 h 1313543"/>
              <a:gd name="connsiteX44" fmla="*/ 1320800 w 4038442"/>
              <a:gd name="connsiteY44" fmla="*/ 101600 h 1313543"/>
              <a:gd name="connsiteX45" fmla="*/ 1386114 w 4038442"/>
              <a:gd name="connsiteY45" fmla="*/ 72571 h 1313543"/>
              <a:gd name="connsiteX46" fmla="*/ 1451429 w 4038442"/>
              <a:gd name="connsiteY46" fmla="*/ 58057 h 1313543"/>
              <a:gd name="connsiteX47" fmla="*/ 1494972 w 4038442"/>
              <a:gd name="connsiteY47" fmla="*/ 43543 h 1313543"/>
              <a:gd name="connsiteX48" fmla="*/ 1553029 w 4038442"/>
              <a:gd name="connsiteY48" fmla="*/ 29028 h 1313543"/>
              <a:gd name="connsiteX49" fmla="*/ 1618343 w 4038442"/>
              <a:gd name="connsiteY49" fmla="*/ 7257 h 1313543"/>
              <a:gd name="connsiteX50" fmla="*/ 1640114 w 4038442"/>
              <a:gd name="connsiteY50" fmla="*/ 0 h 1313543"/>
              <a:gd name="connsiteX51" fmla="*/ 1879600 w 4038442"/>
              <a:gd name="connsiteY51" fmla="*/ 7257 h 1313543"/>
              <a:gd name="connsiteX52" fmla="*/ 1937657 w 4038442"/>
              <a:gd name="connsiteY52" fmla="*/ 14514 h 1313543"/>
              <a:gd name="connsiteX53" fmla="*/ 2002972 w 4038442"/>
              <a:gd name="connsiteY53" fmla="*/ 21771 h 1313543"/>
              <a:gd name="connsiteX54" fmla="*/ 2249714 w 4038442"/>
              <a:gd name="connsiteY54" fmla="*/ 29028 h 1313543"/>
              <a:gd name="connsiteX55" fmla="*/ 2344057 w 4038442"/>
              <a:gd name="connsiteY55" fmla="*/ 50800 h 1313543"/>
              <a:gd name="connsiteX56" fmla="*/ 2402114 w 4038442"/>
              <a:gd name="connsiteY56" fmla="*/ 65314 h 1313543"/>
              <a:gd name="connsiteX57" fmla="*/ 2423886 w 4038442"/>
              <a:gd name="connsiteY57" fmla="*/ 79828 h 1313543"/>
              <a:gd name="connsiteX58" fmla="*/ 2467429 w 4038442"/>
              <a:gd name="connsiteY58" fmla="*/ 94343 h 1313543"/>
              <a:gd name="connsiteX59" fmla="*/ 2518229 w 4038442"/>
              <a:gd name="connsiteY59" fmla="*/ 116114 h 1313543"/>
              <a:gd name="connsiteX60" fmla="*/ 2598057 w 4038442"/>
              <a:gd name="connsiteY60" fmla="*/ 137885 h 1313543"/>
              <a:gd name="connsiteX61" fmla="*/ 2634343 w 4038442"/>
              <a:gd name="connsiteY61" fmla="*/ 159657 h 1313543"/>
              <a:gd name="connsiteX62" fmla="*/ 2663372 w 4038442"/>
              <a:gd name="connsiteY62" fmla="*/ 166914 h 1313543"/>
              <a:gd name="connsiteX63" fmla="*/ 2706914 w 4038442"/>
              <a:gd name="connsiteY63" fmla="*/ 181428 h 1313543"/>
              <a:gd name="connsiteX64" fmla="*/ 2728686 w 4038442"/>
              <a:gd name="connsiteY64" fmla="*/ 188685 h 1313543"/>
              <a:gd name="connsiteX65" fmla="*/ 2801257 w 4038442"/>
              <a:gd name="connsiteY65" fmla="*/ 203200 h 1313543"/>
              <a:gd name="connsiteX66" fmla="*/ 2859314 w 4038442"/>
              <a:gd name="connsiteY66" fmla="*/ 224971 h 1313543"/>
              <a:gd name="connsiteX67" fmla="*/ 2888343 w 4038442"/>
              <a:gd name="connsiteY67" fmla="*/ 232228 h 1313543"/>
              <a:gd name="connsiteX68" fmla="*/ 2910114 w 4038442"/>
              <a:gd name="connsiteY68" fmla="*/ 239485 h 1313543"/>
              <a:gd name="connsiteX69" fmla="*/ 2946400 w 4038442"/>
              <a:gd name="connsiteY69" fmla="*/ 246743 h 1313543"/>
              <a:gd name="connsiteX70" fmla="*/ 3004457 w 4038442"/>
              <a:gd name="connsiteY70" fmla="*/ 261257 h 1313543"/>
              <a:gd name="connsiteX71" fmla="*/ 3018972 w 4038442"/>
              <a:gd name="connsiteY71" fmla="*/ 275771 h 1313543"/>
              <a:gd name="connsiteX72" fmla="*/ 3062514 w 4038442"/>
              <a:gd name="connsiteY72" fmla="*/ 290285 h 1313543"/>
              <a:gd name="connsiteX73" fmla="*/ 3084286 w 4038442"/>
              <a:gd name="connsiteY73" fmla="*/ 297543 h 1313543"/>
              <a:gd name="connsiteX74" fmla="*/ 3135086 w 4038442"/>
              <a:gd name="connsiteY74" fmla="*/ 319314 h 1313543"/>
              <a:gd name="connsiteX75" fmla="*/ 3178629 w 4038442"/>
              <a:gd name="connsiteY75" fmla="*/ 333828 h 1313543"/>
              <a:gd name="connsiteX76" fmla="*/ 3200400 w 4038442"/>
              <a:gd name="connsiteY76" fmla="*/ 341085 h 1313543"/>
              <a:gd name="connsiteX77" fmla="*/ 3236686 w 4038442"/>
              <a:gd name="connsiteY77" fmla="*/ 348343 h 1313543"/>
              <a:gd name="connsiteX78" fmla="*/ 3287486 w 4038442"/>
              <a:gd name="connsiteY78" fmla="*/ 370114 h 1313543"/>
              <a:gd name="connsiteX79" fmla="*/ 3323772 w 4038442"/>
              <a:gd name="connsiteY79" fmla="*/ 377371 h 1313543"/>
              <a:gd name="connsiteX80" fmla="*/ 3352800 w 4038442"/>
              <a:gd name="connsiteY80" fmla="*/ 384628 h 1313543"/>
              <a:gd name="connsiteX81" fmla="*/ 3367314 w 4038442"/>
              <a:gd name="connsiteY81" fmla="*/ 399143 h 1313543"/>
              <a:gd name="connsiteX82" fmla="*/ 3410857 w 4038442"/>
              <a:gd name="connsiteY82" fmla="*/ 413657 h 1313543"/>
              <a:gd name="connsiteX83" fmla="*/ 3432629 w 4038442"/>
              <a:gd name="connsiteY83" fmla="*/ 420914 h 1313543"/>
              <a:gd name="connsiteX84" fmla="*/ 3483429 w 4038442"/>
              <a:gd name="connsiteY84" fmla="*/ 442685 h 1313543"/>
              <a:gd name="connsiteX85" fmla="*/ 3526972 w 4038442"/>
              <a:gd name="connsiteY85" fmla="*/ 464457 h 1313543"/>
              <a:gd name="connsiteX86" fmla="*/ 3570514 w 4038442"/>
              <a:gd name="connsiteY86" fmla="*/ 486228 h 1313543"/>
              <a:gd name="connsiteX87" fmla="*/ 3614057 w 4038442"/>
              <a:gd name="connsiteY87" fmla="*/ 522514 h 1313543"/>
              <a:gd name="connsiteX88" fmla="*/ 3643086 w 4038442"/>
              <a:gd name="connsiteY88" fmla="*/ 551543 h 1313543"/>
              <a:gd name="connsiteX89" fmla="*/ 3672114 w 4038442"/>
              <a:gd name="connsiteY89" fmla="*/ 573314 h 1313543"/>
              <a:gd name="connsiteX90" fmla="*/ 3686629 w 4038442"/>
              <a:gd name="connsiteY90" fmla="*/ 595085 h 1313543"/>
              <a:gd name="connsiteX91" fmla="*/ 3708400 w 4038442"/>
              <a:gd name="connsiteY91" fmla="*/ 602343 h 1313543"/>
              <a:gd name="connsiteX92" fmla="*/ 3730172 w 4038442"/>
              <a:gd name="connsiteY92" fmla="*/ 616857 h 1313543"/>
              <a:gd name="connsiteX93" fmla="*/ 3766457 w 4038442"/>
              <a:gd name="connsiteY93" fmla="*/ 653143 h 1313543"/>
              <a:gd name="connsiteX94" fmla="*/ 3795486 w 4038442"/>
              <a:gd name="connsiteY94" fmla="*/ 667657 h 1313543"/>
              <a:gd name="connsiteX95" fmla="*/ 3839029 w 4038442"/>
              <a:gd name="connsiteY95" fmla="*/ 696685 h 1313543"/>
              <a:gd name="connsiteX96" fmla="*/ 3860800 w 4038442"/>
              <a:gd name="connsiteY96" fmla="*/ 711200 h 1313543"/>
              <a:gd name="connsiteX97" fmla="*/ 3882572 w 4038442"/>
              <a:gd name="connsiteY97" fmla="*/ 718457 h 1313543"/>
              <a:gd name="connsiteX98" fmla="*/ 3911600 w 4038442"/>
              <a:gd name="connsiteY98" fmla="*/ 740228 h 1313543"/>
              <a:gd name="connsiteX99" fmla="*/ 3940629 w 4038442"/>
              <a:gd name="connsiteY99" fmla="*/ 769257 h 1313543"/>
              <a:gd name="connsiteX100" fmla="*/ 3955143 w 4038442"/>
              <a:gd name="connsiteY100" fmla="*/ 820057 h 1313543"/>
              <a:gd name="connsiteX101" fmla="*/ 3962400 w 4038442"/>
              <a:gd name="connsiteY101" fmla="*/ 841828 h 1313543"/>
              <a:gd name="connsiteX102" fmla="*/ 3976914 w 4038442"/>
              <a:gd name="connsiteY102" fmla="*/ 856343 h 1313543"/>
              <a:gd name="connsiteX103" fmla="*/ 3984172 w 4038442"/>
              <a:gd name="connsiteY103" fmla="*/ 885371 h 1313543"/>
              <a:gd name="connsiteX104" fmla="*/ 3991429 w 4038442"/>
              <a:gd name="connsiteY104" fmla="*/ 921657 h 1313543"/>
              <a:gd name="connsiteX105" fmla="*/ 4005943 w 4038442"/>
              <a:gd name="connsiteY105" fmla="*/ 965200 h 1313543"/>
              <a:gd name="connsiteX106" fmla="*/ 3998686 w 4038442"/>
              <a:gd name="connsiteY106" fmla="*/ 994228 h 1313543"/>
              <a:gd name="connsiteX107" fmla="*/ 4013200 w 4038442"/>
              <a:gd name="connsiteY107" fmla="*/ 1037771 h 1313543"/>
              <a:gd name="connsiteX108" fmla="*/ 4020457 w 4038442"/>
              <a:gd name="connsiteY108" fmla="*/ 1066800 h 1313543"/>
              <a:gd name="connsiteX109" fmla="*/ 4034972 w 4038442"/>
              <a:gd name="connsiteY109" fmla="*/ 1190171 h 1313543"/>
              <a:gd name="connsiteX110" fmla="*/ 4027714 w 4038442"/>
              <a:gd name="connsiteY110" fmla="*/ 1284514 h 1313543"/>
              <a:gd name="connsiteX111" fmla="*/ 3947886 w 4038442"/>
              <a:gd name="connsiteY111" fmla="*/ 1291771 h 1313543"/>
              <a:gd name="connsiteX112" fmla="*/ 3795486 w 4038442"/>
              <a:gd name="connsiteY112" fmla="*/ 1284514 h 1313543"/>
              <a:gd name="connsiteX113" fmla="*/ 3614057 w 4038442"/>
              <a:gd name="connsiteY113" fmla="*/ 1277257 h 1313543"/>
              <a:gd name="connsiteX114" fmla="*/ 3410857 w 4038442"/>
              <a:gd name="connsiteY114" fmla="*/ 1284514 h 1313543"/>
              <a:gd name="connsiteX115" fmla="*/ 3316514 w 4038442"/>
              <a:gd name="connsiteY115" fmla="*/ 1306285 h 1313543"/>
              <a:gd name="connsiteX116" fmla="*/ 3135086 w 4038442"/>
              <a:gd name="connsiteY116" fmla="*/ 1313543 h 1313543"/>
              <a:gd name="connsiteX117" fmla="*/ 2764972 w 4038442"/>
              <a:gd name="connsiteY117" fmla="*/ 1299028 h 1313543"/>
              <a:gd name="connsiteX118" fmla="*/ 2590800 w 4038442"/>
              <a:gd name="connsiteY118" fmla="*/ 1284514 h 1313543"/>
              <a:gd name="connsiteX119" fmla="*/ 2460172 w 4038442"/>
              <a:gd name="connsiteY119" fmla="*/ 1284514 h 1313543"/>
              <a:gd name="connsiteX120" fmla="*/ 2133600 w 4038442"/>
              <a:gd name="connsiteY120" fmla="*/ 1291771 h 1313543"/>
              <a:gd name="connsiteX121" fmla="*/ 1393372 w 4038442"/>
              <a:gd name="connsiteY121" fmla="*/ 1277257 h 1313543"/>
              <a:gd name="connsiteX122" fmla="*/ 1284514 w 4038442"/>
              <a:gd name="connsiteY122" fmla="*/ 1270000 h 1313543"/>
              <a:gd name="connsiteX123" fmla="*/ 921657 w 4038442"/>
              <a:gd name="connsiteY123" fmla="*/ 1277257 h 1313543"/>
              <a:gd name="connsiteX124" fmla="*/ 856343 w 4038442"/>
              <a:gd name="connsiteY124" fmla="*/ 1284514 h 1313543"/>
              <a:gd name="connsiteX125" fmla="*/ 123372 w 4038442"/>
              <a:gd name="connsiteY125" fmla="*/ 1277257 h 1313543"/>
              <a:gd name="connsiteX126" fmla="*/ 21772 w 4038442"/>
              <a:gd name="connsiteY126" fmla="*/ 1277257 h 1313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4038442" h="1313543">
                <a:moveTo>
                  <a:pt x="21772" y="1277257"/>
                </a:moveTo>
                <a:lnTo>
                  <a:pt x="21772" y="1277257"/>
                </a:lnTo>
                <a:cubicBezTo>
                  <a:pt x="19353" y="1255486"/>
                  <a:pt x="18115" y="1233550"/>
                  <a:pt x="14514" y="1211943"/>
                </a:cubicBezTo>
                <a:cubicBezTo>
                  <a:pt x="13256" y="1204397"/>
                  <a:pt x="9359" y="1197527"/>
                  <a:pt x="7257" y="1190171"/>
                </a:cubicBezTo>
                <a:cubicBezTo>
                  <a:pt x="4517" y="1180581"/>
                  <a:pt x="2419" y="1170819"/>
                  <a:pt x="0" y="1161143"/>
                </a:cubicBezTo>
                <a:cubicBezTo>
                  <a:pt x="2419" y="1095829"/>
                  <a:pt x="3632" y="1030458"/>
                  <a:pt x="7257" y="965200"/>
                </a:cubicBezTo>
                <a:cubicBezTo>
                  <a:pt x="8870" y="936158"/>
                  <a:pt x="14162" y="894038"/>
                  <a:pt x="21772" y="863600"/>
                </a:cubicBezTo>
                <a:cubicBezTo>
                  <a:pt x="23627" y="856179"/>
                  <a:pt x="26610" y="849085"/>
                  <a:pt x="29029" y="841828"/>
                </a:cubicBezTo>
                <a:cubicBezTo>
                  <a:pt x="31448" y="810380"/>
                  <a:pt x="32601" y="778810"/>
                  <a:pt x="36286" y="747485"/>
                </a:cubicBezTo>
                <a:cubicBezTo>
                  <a:pt x="37451" y="737580"/>
                  <a:pt x="40677" y="728010"/>
                  <a:pt x="43543" y="718457"/>
                </a:cubicBezTo>
                <a:cubicBezTo>
                  <a:pt x="43543" y="718455"/>
                  <a:pt x="61685" y="664030"/>
                  <a:pt x="65314" y="653143"/>
                </a:cubicBezTo>
                <a:lnTo>
                  <a:pt x="72572" y="631371"/>
                </a:lnTo>
                <a:cubicBezTo>
                  <a:pt x="74991" y="624114"/>
                  <a:pt x="74420" y="615009"/>
                  <a:pt x="79829" y="609600"/>
                </a:cubicBezTo>
                <a:lnTo>
                  <a:pt x="94343" y="595085"/>
                </a:lnTo>
                <a:cubicBezTo>
                  <a:pt x="112583" y="540366"/>
                  <a:pt x="87979" y="607811"/>
                  <a:pt x="116114" y="551543"/>
                </a:cubicBezTo>
                <a:cubicBezTo>
                  <a:pt x="134000" y="515772"/>
                  <a:pt x="110156" y="542663"/>
                  <a:pt x="137886" y="508000"/>
                </a:cubicBezTo>
                <a:cubicBezTo>
                  <a:pt x="142160" y="502657"/>
                  <a:pt x="148126" y="498828"/>
                  <a:pt x="152400" y="493485"/>
                </a:cubicBezTo>
                <a:cubicBezTo>
                  <a:pt x="157848" y="486674"/>
                  <a:pt x="160214" y="477298"/>
                  <a:pt x="166914" y="471714"/>
                </a:cubicBezTo>
                <a:cubicBezTo>
                  <a:pt x="175225" y="464788"/>
                  <a:pt x="186550" y="462567"/>
                  <a:pt x="195943" y="457200"/>
                </a:cubicBezTo>
                <a:cubicBezTo>
                  <a:pt x="203516" y="452873"/>
                  <a:pt x="210903" y="448134"/>
                  <a:pt x="217714" y="442685"/>
                </a:cubicBezTo>
                <a:cubicBezTo>
                  <a:pt x="223057" y="438411"/>
                  <a:pt x="226362" y="431691"/>
                  <a:pt x="232229" y="428171"/>
                </a:cubicBezTo>
                <a:cubicBezTo>
                  <a:pt x="238788" y="424235"/>
                  <a:pt x="247158" y="424335"/>
                  <a:pt x="254000" y="420914"/>
                </a:cubicBezTo>
                <a:cubicBezTo>
                  <a:pt x="261801" y="417013"/>
                  <a:pt x="267802" y="409942"/>
                  <a:pt x="275772" y="406400"/>
                </a:cubicBezTo>
                <a:cubicBezTo>
                  <a:pt x="289753" y="400186"/>
                  <a:pt x="304800" y="396723"/>
                  <a:pt x="319314" y="391885"/>
                </a:cubicBezTo>
                <a:lnTo>
                  <a:pt x="341086" y="384628"/>
                </a:lnTo>
                <a:cubicBezTo>
                  <a:pt x="348343" y="382209"/>
                  <a:pt x="355356" y="378871"/>
                  <a:pt x="362857" y="377371"/>
                </a:cubicBezTo>
                <a:cubicBezTo>
                  <a:pt x="450417" y="359860"/>
                  <a:pt x="412034" y="370656"/>
                  <a:pt x="478972" y="348343"/>
                </a:cubicBezTo>
                <a:lnTo>
                  <a:pt x="522514" y="333828"/>
                </a:lnTo>
                <a:lnTo>
                  <a:pt x="544286" y="326571"/>
                </a:lnTo>
                <a:cubicBezTo>
                  <a:pt x="549124" y="319314"/>
                  <a:pt x="551989" y="310248"/>
                  <a:pt x="558800" y="304800"/>
                </a:cubicBezTo>
                <a:cubicBezTo>
                  <a:pt x="564774" y="300021"/>
                  <a:pt x="573730" y="300964"/>
                  <a:pt x="580572" y="297543"/>
                </a:cubicBezTo>
                <a:cubicBezTo>
                  <a:pt x="588373" y="293642"/>
                  <a:pt x="594373" y="286570"/>
                  <a:pt x="602343" y="283028"/>
                </a:cubicBezTo>
                <a:cubicBezTo>
                  <a:pt x="633380" y="269233"/>
                  <a:pt x="645364" y="269700"/>
                  <a:pt x="674914" y="261257"/>
                </a:cubicBezTo>
                <a:cubicBezTo>
                  <a:pt x="715803" y="249575"/>
                  <a:pt x="677323" y="258842"/>
                  <a:pt x="725714" y="239485"/>
                </a:cubicBezTo>
                <a:cubicBezTo>
                  <a:pt x="739919" y="233803"/>
                  <a:pt x="754255" y="227971"/>
                  <a:pt x="769257" y="224971"/>
                </a:cubicBezTo>
                <a:cubicBezTo>
                  <a:pt x="793448" y="220133"/>
                  <a:pt x="818425" y="218258"/>
                  <a:pt x="841829" y="210457"/>
                </a:cubicBezTo>
                <a:cubicBezTo>
                  <a:pt x="849086" y="208038"/>
                  <a:pt x="856099" y="204700"/>
                  <a:pt x="863600" y="203200"/>
                </a:cubicBezTo>
                <a:cubicBezTo>
                  <a:pt x="880373" y="199845"/>
                  <a:pt x="897467" y="198362"/>
                  <a:pt x="914400" y="195943"/>
                </a:cubicBezTo>
                <a:cubicBezTo>
                  <a:pt x="948510" y="161831"/>
                  <a:pt x="913558" y="190657"/>
                  <a:pt x="1001486" y="174171"/>
                </a:cubicBezTo>
                <a:cubicBezTo>
                  <a:pt x="1001490" y="174170"/>
                  <a:pt x="1055912" y="156029"/>
                  <a:pt x="1066800" y="152400"/>
                </a:cubicBezTo>
                <a:cubicBezTo>
                  <a:pt x="1074057" y="149981"/>
                  <a:pt x="1080999" y="146225"/>
                  <a:pt x="1088572" y="145143"/>
                </a:cubicBezTo>
                <a:lnTo>
                  <a:pt x="1190172" y="130628"/>
                </a:lnTo>
                <a:cubicBezTo>
                  <a:pt x="1239358" y="114233"/>
                  <a:pt x="1179354" y="132792"/>
                  <a:pt x="1262743" y="116114"/>
                </a:cubicBezTo>
                <a:cubicBezTo>
                  <a:pt x="1270244" y="114614"/>
                  <a:pt x="1277093" y="110712"/>
                  <a:pt x="1284514" y="108857"/>
                </a:cubicBezTo>
                <a:cubicBezTo>
                  <a:pt x="1296481" y="105865"/>
                  <a:pt x="1308705" y="104019"/>
                  <a:pt x="1320800" y="101600"/>
                </a:cubicBezTo>
                <a:cubicBezTo>
                  <a:pt x="1346091" y="88954"/>
                  <a:pt x="1358315" y="81837"/>
                  <a:pt x="1386114" y="72571"/>
                </a:cubicBezTo>
                <a:cubicBezTo>
                  <a:pt x="1415438" y="62797"/>
                  <a:pt x="1419797" y="66684"/>
                  <a:pt x="1451429" y="58057"/>
                </a:cubicBezTo>
                <a:cubicBezTo>
                  <a:pt x="1466189" y="54032"/>
                  <a:pt x="1480129" y="47254"/>
                  <a:pt x="1494972" y="43543"/>
                </a:cubicBezTo>
                <a:cubicBezTo>
                  <a:pt x="1514324" y="38705"/>
                  <a:pt x="1534105" y="35336"/>
                  <a:pt x="1553029" y="29028"/>
                </a:cubicBezTo>
                <a:lnTo>
                  <a:pt x="1618343" y="7257"/>
                </a:lnTo>
                <a:lnTo>
                  <a:pt x="1640114" y="0"/>
                </a:lnTo>
                <a:lnTo>
                  <a:pt x="1879600" y="7257"/>
                </a:lnTo>
                <a:cubicBezTo>
                  <a:pt x="1899080" y="8207"/>
                  <a:pt x="1918288" y="12235"/>
                  <a:pt x="1937657" y="14514"/>
                </a:cubicBezTo>
                <a:cubicBezTo>
                  <a:pt x="1959413" y="17073"/>
                  <a:pt x="1981090" y="20753"/>
                  <a:pt x="2002972" y="21771"/>
                </a:cubicBezTo>
                <a:cubicBezTo>
                  <a:pt x="2085166" y="25594"/>
                  <a:pt x="2167467" y="26609"/>
                  <a:pt x="2249714" y="29028"/>
                </a:cubicBezTo>
                <a:cubicBezTo>
                  <a:pt x="2367648" y="45875"/>
                  <a:pt x="2237787" y="24233"/>
                  <a:pt x="2344057" y="50800"/>
                </a:cubicBezTo>
                <a:lnTo>
                  <a:pt x="2402114" y="65314"/>
                </a:lnTo>
                <a:cubicBezTo>
                  <a:pt x="2409371" y="70152"/>
                  <a:pt x="2415916" y="76286"/>
                  <a:pt x="2423886" y="79828"/>
                </a:cubicBezTo>
                <a:cubicBezTo>
                  <a:pt x="2437867" y="86042"/>
                  <a:pt x="2454699" y="85856"/>
                  <a:pt x="2467429" y="94343"/>
                </a:cubicBezTo>
                <a:cubicBezTo>
                  <a:pt x="2501969" y="117370"/>
                  <a:pt x="2475626" y="103334"/>
                  <a:pt x="2518229" y="116114"/>
                </a:cubicBezTo>
                <a:cubicBezTo>
                  <a:pt x="2591890" y="138212"/>
                  <a:pt x="2531922" y="124658"/>
                  <a:pt x="2598057" y="137885"/>
                </a:cubicBezTo>
                <a:cubicBezTo>
                  <a:pt x="2610152" y="145142"/>
                  <a:pt x="2621453" y="153928"/>
                  <a:pt x="2634343" y="159657"/>
                </a:cubicBezTo>
                <a:cubicBezTo>
                  <a:pt x="2643457" y="163708"/>
                  <a:pt x="2653819" y="164048"/>
                  <a:pt x="2663372" y="166914"/>
                </a:cubicBezTo>
                <a:cubicBezTo>
                  <a:pt x="2678026" y="171310"/>
                  <a:pt x="2692400" y="176590"/>
                  <a:pt x="2706914" y="181428"/>
                </a:cubicBezTo>
                <a:cubicBezTo>
                  <a:pt x="2714171" y="183847"/>
                  <a:pt x="2721140" y="187427"/>
                  <a:pt x="2728686" y="188685"/>
                </a:cubicBezTo>
                <a:cubicBezTo>
                  <a:pt x="2782067" y="197583"/>
                  <a:pt x="2757954" y="192374"/>
                  <a:pt x="2801257" y="203200"/>
                </a:cubicBezTo>
                <a:cubicBezTo>
                  <a:pt x="2834877" y="225612"/>
                  <a:pt x="2812235" y="214509"/>
                  <a:pt x="2859314" y="224971"/>
                </a:cubicBezTo>
                <a:cubicBezTo>
                  <a:pt x="2869051" y="227135"/>
                  <a:pt x="2878753" y="229488"/>
                  <a:pt x="2888343" y="232228"/>
                </a:cubicBezTo>
                <a:cubicBezTo>
                  <a:pt x="2895698" y="234329"/>
                  <a:pt x="2902693" y="237630"/>
                  <a:pt x="2910114" y="239485"/>
                </a:cubicBezTo>
                <a:cubicBezTo>
                  <a:pt x="2922081" y="242477"/>
                  <a:pt x="2934381" y="243969"/>
                  <a:pt x="2946400" y="246743"/>
                </a:cubicBezTo>
                <a:cubicBezTo>
                  <a:pt x="2965837" y="251229"/>
                  <a:pt x="3004457" y="261257"/>
                  <a:pt x="3004457" y="261257"/>
                </a:cubicBezTo>
                <a:cubicBezTo>
                  <a:pt x="3009295" y="266095"/>
                  <a:pt x="3012852" y="272711"/>
                  <a:pt x="3018972" y="275771"/>
                </a:cubicBezTo>
                <a:cubicBezTo>
                  <a:pt x="3032656" y="282613"/>
                  <a:pt x="3048000" y="285447"/>
                  <a:pt x="3062514" y="290285"/>
                </a:cubicBezTo>
                <a:lnTo>
                  <a:pt x="3084286" y="297543"/>
                </a:lnTo>
                <a:cubicBezTo>
                  <a:pt x="3154386" y="320911"/>
                  <a:pt x="3045380" y="283433"/>
                  <a:pt x="3135086" y="319314"/>
                </a:cubicBezTo>
                <a:cubicBezTo>
                  <a:pt x="3149291" y="324996"/>
                  <a:pt x="3164115" y="328990"/>
                  <a:pt x="3178629" y="333828"/>
                </a:cubicBezTo>
                <a:cubicBezTo>
                  <a:pt x="3185886" y="336247"/>
                  <a:pt x="3192899" y="339585"/>
                  <a:pt x="3200400" y="341085"/>
                </a:cubicBezTo>
                <a:lnTo>
                  <a:pt x="3236686" y="348343"/>
                </a:lnTo>
                <a:cubicBezTo>
                  <a:pt x="3257457" y="358729"/>
                  <a:pt x="3266128" y="364775"/>
                  <a:pt x="3287486" y="370114"/>
                </a:cubicBezTo>
                <a:cubicBezTo>
                  <a:pt x="3299453" y="373106"/>
                  <a:pt x="3311731" y="374695"/>
                  <a:pt x="3323772" y="377371"/>
                </a:cubicBezTo>
                <a:cubicBezTo>
                  <a:pt x="3333508" y="379535"/>
                  <a:pt x="3343124" y="382209"/>
                  <a:pt x="3352800" y="384628"/>
                </a:cubicBezTo>
                <a:cubicBezTo>
                  <a:pt x="3357638" y="389466"/>
                  <a:pt x="3361194" y="396083"/>
                  <a:pt x="3367314" y="399143"/>
                </a:cubicBezTo>
                <a:cubicBezTo>
                  <a:pt x="3380998" y="405985"/>
                  <a:pt x="3396343" y="408819"/>
                  <a:pt x="3410857" y="413657"/>
                </a:cubicBezTo>
                <a:cubicBezTo>
                  <a:pt x="3418114" y="416076"/>
                  <a:pt x="3425787" y="417493"/>
                  <a:pt x="3432629" y="420914"/>
                </a:cubicBezTo>
                <a:cubicBezTo>
                  <a:pt x="3468499" y="438849"/>
                  <a:pt x="3451394" y="432007"/>
                  <a:pt x="3483429" y="442685"/>
                </a:cubicBezTo>
                <a:cubicBezTo>
                  <a:pt x="3545811" y="484276"/>
                  <a:pt x="3466889" y="434416"/>
                  <a:pt x="3526972" y="464457"/>
                </a:cubicBezTo>
                <a:cubicBezTo>
                  <a:pt x="3583247" y="492594"/>
                  <a:pt x="3515789" y="467986"/>
                  <a:pt x="3570514" y="486228"/>
                </a:cubicBezTo>
                <a:cubicBezTo>
                  <a:pt x="3613101" y="528815"/>
                  <a:pt x="3545052" y="462134"/>
                  <a:pt x="3614057" y="522514"/>
                </a:cubicBezTo>
                <a:cubicBezTo>
                  <a:pt x="3624356" y="531525"/>
                  <a:pt x="3632138" y="543332"/>
                  <a:pt x="3643086" y="551543"/>
                </a:cubicBezTo>
                <a:cubicBezTo>
                  <a:pt x="3652762" y="558800"/>
                  <a:pt x="3663561" y="564762"/>
                  <a:pt x="3672114" y="573314"/>
                </a:cubicBezTo>
                <a:cubicBezTo>
                  <a:pt x="3678281" y="579481"/>
                  <a:pt x="3679818" y="589636"/>
                  <a:pt x="3686629" y="595085"/>
                </a:cubicBezTo>
                <a:cubicBezTo>
                  <a:pt x="3692602" y="599864"/>
                  <a:pt x="3701558" y="598922"/>
                  <a:pt x="3708400" y="602343"/>
                </a:cubicBezTo>
                <a:cubicBezTo>
                  <a:pt x="3716201" y="606244"/>
                  <a:pt x="3723608" y="611113"/>
                  <a:pt x="3730172" y="616857"/>
                </a:cubicBezTo>
                <a:cubicBezTo>
                  <a:pt x="3743045" y="628121"/>
                  <a:pt x="3751158" y="645494"/>
                  <a:pt x="3766457" y="653143"/>
                </a:cubicBezTo>
                <a:cubicBezTo>
                  <a:pt x="3776133" y="657981"/>
                  <a:pt x="3786209" y="662091"/>
                  <a:pt x="3795486" y="667657"/>
                </a:cubicBezTo>
                <a:cubicBezTo>
                  <a:pt x="3810444" y="676632"/>
                  <a:pt x="3824515" y="687009"/>
                  <a:pt x="3839029" y="696685"/>
                </a:cubicBezTo>
                <a:cubicBezTo>
                  <a:pt x="3846286" y="701523"/>
                  <a:pt x="3852526" y="708442"/>
                  <a:pt x="3860800" y="711200"/>
                </a:cubicBezTo>
                <a:lnTo>
                  <a:pt x="3882572" y="718457"/>
                </a:lnTo>
                <a:cubicBezTo>
                  <a:pt x="3892248" y="725714"/>
                  <a:pt x="3902498" y="732263"/>
                  <a:pt x="3911600" y="740228"/>
                </a:cubicBezTo>
                <a:cubicBezTo>
                  <a:pt x="3921899" y="749239"/>
                  <a:pt x="3940629" y="769257"/>
                  <a:pt x="3940629" y="769257"/>
                </a:cubicBezTo>
                <a:cubicBezTo>
                  <a:pt x="3958029" y="821456"/>
                  <a:pt x="3936919" y="756270"/>
                  <a:pt x="3955143" y="820057"/>
                </a:cubicBezTo>
                <a:cubicBezTo>
                  <a:pt x="3957244" y="827412"/>
                  <a:pt x="3958464" y="835269"/>
                  <a:pt x="3962400" y="841828"/>
                </a:cubicBezTo>
                <a:cubicBezTo>
                  <a:pt x="3965920" y="847695"/>
                  <a:pt x="3972076" y="851505"/>
                  <a:pt x="3976914" y="856343"/>
                </a:cubicBezTo>
                <a:cubicBezTo>
                  <a:pt x="3979333" y="866019"/>
                  <a:pt x="3982008" y="875635"/>
                  <a:pt x="3984172" y="885371"/>
                </a:cubicBezTo>
                <a:cubicBezTo>
                  <a:pt x="3986848" y="897412"/>
                  <a:pt x="3988184" y="909757"/>
                  <a:pt x="3991429" y="921657"/>
                </a:cubicBezTo>
                <a:cubicBezTo>
                  <a:pt x="3995454" y="936417"/>
                  <a:pt x="4005943" y="965200"/>
                  <a:pt x="4005943" y="965200"/>
                </a:cubicBezTo>
                <a:cubicBezTo>
                  <a:pt x="4003524" y="974876"/>
                  <a:pt x="3997694" y="984304"/>
                  <a:pt x="3998686" y="994228"/>
                </a:cubicBezTo>
                <a:cubicBezTo>
                  <a:pt x="4000208" y="1009451"/>
                  <a:pt x="4009489" y="1022928"/>
                  <a:pt x="4013200" y="1037771"/>
                </a:cubicBezTo>
                <a:cubicBezTo>
                  <a:pt x="4015619" y="1047447"/>
                  <a:pt x="4018817" y="1056962"/>
                  <a:pt x="4020457" y="1066800"/>
                </a:cubicBezTo>
                <a:cubicBezTo>
                  <a:pt x="4023779" y="1086732"/>
                  <a:pt x="4033031" y="1172709"/>
                  <a:pt x="4034972" y="1190171"/>
                </a:cubicBezTo>
                <a:cubicBezTo>
                  <a:pt x="4032553" y="1221619"/>
                  <a:pt x="4048240" y="1260567"/>
                  <a:pt x="4027714" y="1284514"/>
                </a:cubicBezTo>
                <a:cubicBezTo>
                  <a:pt x="4010325" y="1304801"/>
                  <a:pt x="3974605" y="1291771"/>
                  <a:pt x="3947886" y="1291771"/>
                </a:cubicBezTo>
                <a:cubicBezTo>
                  <a:pt x="3897028" y="1291771"/>
                  <a:pt x="3846296" y="1286723"/>
                  <a:pt x="3795486" y="1284514"/>
                </a:cubicBezTo>
                <a:lnTo>
                  <a:pt x="3614057" y="1277257"/>
                </a:lnTo>
                <a:cubicBezTo>
                  <a:pt x="3546324" y="1279676"/>
                  <a:pt x="3478509" y="1280414"/>
                  <a:pt x="3410857" y="1284514"/>
                </a:cubicBezTo>
                <a:cubicBezTo>
                  <a:pt x="3377813" y="1286517"/>
                  <a:pt x="3349545" y="1304083"/>
                  <a:pt x="3316514" y="1306285"/>
                </a:cubicBezTo>
                <a:cubicBezTo>
                  <a:pt x="3256124" y="1310311"/>
                  <a:pt x="3195562" y="1311124"/>
                  <a:pt x="3135086" y="1313543"/>
                </a:cubicBezTo>
                <a:cubicBezTo>
                  <a:pt x="2813202" y="1294606"/>
                  <a:pt x="3285331" y="1321171"/>
                  <a:pt x="2764972" y="1299028"/>
                </a:cubicBezTo>
                <a:cubicBezTo>
                  <a:pt x="2729980" y="1297539"/>
                  <a:pt x="2629192" y="1288004"/>
                  <a:pt x="2590800" y="1284514"/>
                </a:cubicBezTo>
                <a:cubicBezTo>
                  <a:pt x="2532301" y="1265014"/>
                  <a:pt x="2587251" y="1280278"/>
                  <a:pt x="2460172" y="1284514"/>
                </a:cubicBezTo>
                <a:cubicBezTo>
                  <a:pt x="2351348" y="1288141"/>
                  <a:pt x="2242457" y="1289352"/>
                  <a:pt x="2133600" y="1291771"/>
                </a:cubicBezTo>
                <a:cubicBezTo>
                  <a:pt x="1889950" y="1288339"/>
                  <a:pt x="1638615" y="1287919"/>
                  <a:pt x="1393372" y="1277257"/>
                </a:cubicBezTo>
                <a:cubicBezTo>
                  <a:pt x="1357040" y="1275677"/>
                  <a:pt x="1320800" y="1272419"/>
                  <a:pt x="1284514" y="1270000"/>
                </a:cubicBezTo>
                <a:lnTo>
                  <a:pt x="921657" y="1277257"/>
                </a:lnTo>
                <a:cubicBezTo>
                  <a:pt x="899764" y="1277999"/>
                  <a:pt x="878248" y="1284514"/>
                  <a:pt x="856343" y="1284514"/>
                </a:cubicBezTo>
                <a:lnTo>
                  <a:pt x="123372" y="1277257"/>
                </a:lnTo>
                <a:lnTo>
                  <a:pt x="21772" y="1277257"/>
                </a:lnTo>
                <a:close/>
              </a:path>
            </a:pathLst>
          </a:custGeom>
          <a:gradFill>
            <a:gsLst>
              <a:gs pos="83000">
                <a:srgbClr val="64CF94"/>
              </a:gs>
              <a:gs pos="0">
                <a:srgbClr val="00B050"/>
              </a:gs>
              <a:gs pos="98000">
                <a:schemeClr val="bg1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8677" name="テキスト ボックス 140"/>
          <p:cNvSpPr txBox="1">
            <a:spLocks noChangeArrowheads="1"/>
          </p:cNvSpPr>
          <p:nvPr/>
        </p:nvSpPr>
        <p:spPr bwMode="auto">
          <a:xfrm>
            <a:off x="3249612" y="3284984"/>
            <a:ext cx="5894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b="1" dirty="0" err="1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Ionomer</a:t>
            </a:r>
            <a:r>
              <a:rPr lang="en-US" altLang="ja-JP" b="1" dirty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b="1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= </a:t>
            </a: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polymer </a:t>
            </a:r>
            <a:r>
              <a:rPr lang="en-US" altLang="ja-JP" b="1" dirty="0">
                <a:solidFill>
                  <a:srgbClr val="00B05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ja-JP" altLang="en-US" b="1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b="1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water molecule</a:t>
            </a:r>
            <a:endParaRPr lang="en-US" altLang="ja-JP" b="1" u="sng" dirty="0">
              <a:solidFill>
                <a:srgbClr val="00B0F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grpSp>
        <p:nvGrpSpPr>
          <p:cNvPr id="28678" name="グループ化 144"/>
          <p:cNvGrpSpPr>
            <a:grpSpLocks/>
          </p:cNvGrpSpPr>
          <p:nvPr/>
        </p:nvGrpSpPr>
        <p:grpSpPr bwMode="auto">
          <a:xfrm>
            <a:off x="5310187" y="1791147"/>
            <a:ext cx="1009650" cy="981075"/>
            <a:chOff x="5549186" y="2007130"/>
            <a:chExt cx="1010304" cy="981308"/>
          </a:xfrm>
        </p:grpSpPr>
        <p:sp>
          <p:nvSpPr>
            <p:cNvPr id="146" name="円/楕円 145"/>
            <p:cNvSpPr/>
            <p:nvPr/>
          </p:nvSpPr>
          <p:spPr>
            <a:xfrm>
              <a:off x="5790721" y="200713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47" name="円/楕円 146"/>
            <p:cNvSpPr/>
            <p:nvPr/>
          </p:nvSpPr>
          <p:spPr>
            <a:xfrm>
              <a:off x="5922935" y="200713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48" name="円/楕円 147"/>
            <p:cNvSpPr/>
            <p:nvPr/>
          </p:nvSpPr>
          <p:spPr>
            <a:xfrm>
              <a:off x="5670721" y="2087763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49" name="円/楕円 148"/>
            <p:cNvSpPr/>
            <p:nvPr/>
          </p:nvSpPr>
          <p:spPr>
            <a:xfrm>
              <a:off x="5861834" y="2131783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0" name="円/楕円 149"/>
            <p:cNvSpPr/>
            <p:nvPr/>
          </p:nvSpPr>
          <p:spPr>
            <a:xfrm>
              <a:off x="5995815" y="2135651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1" name="円/楕円 150"/>
            <p:cNvSpPr/>
            <p:nvPr/>
          </p:nvSpPr>
          <p:spPr>
            <a:xfrm>
              <a:off x="6081858" y="200713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2" name="円/楕円 151"/>
            <p:cNvSpPr/>
            <p:nvPr/>
          </p:nvSpPr>
          <p:spPr>
            <a:xfrm>
              <a:off x="5743602" y="2300033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3" name="円/楕円 152"/>
            <p:cNvSpPr/>
            <p:nvPr/>
          </p:nvSpPr>
          <p:spPr>
            <a:xfrm>
              <a:off x="5875816" y="2300033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4" name="円/楕円 153"/>
            <p:cNvSpPr/>
            <p:nvPr/>
          </p:nvSpPr>
          <p:spPr>
            <a:xfrm>
              <a:off x="5670721" y="2424686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5" name="円/楕円 154"/>
            <p:cNvSpPr/>
            <p:nvPr/>
          </p:nvSpPr>
          <p:spPr>
            <a:xfrm>
              <a:off x="5814715" y="2424686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6" name="円/楕円 155"/>
            <p:cNvSpPr/>
            <p:nvPr/>
          </p:nvSpPr>
          <p:spPr>
            <a:xfrm>
              <a:off x="5948696" y="2428554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7" name="円/楕円 156"/>
            <p:cNvSpPr/>
            <p:nvPr/>
          </p:nvSpPr>
          <p:spPr>
            <a:xfrm>
              <a:off x="6033974" y="2288547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8" name="円/楕円 157"/>
            <p:cNvSpPr/>
            <p:nvPr/>
          </p:nvSpPr>
          <p:spPr>
            <a:xfrm>
              <a:off x="6122209" y="2135651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59" name="円/楕円 158"/>
            <p:cNvSpPr/>
            <p:nvPr/>
          </p:nvSpPr>
          <p:spPr>
            <a:xfrm>
              <a:off x="6174005" y="2284216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0" name="円/楕円 159"/>
            <p:cNvSpPr/>
            <p:nvPr/>
          </p:nvSpPr>
          <p:spPr>
            <a:xfrm>
              <a:off x="6094456" y="244981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1" name="円/楕円 160"/>
            <p:cNvSpPr/>
            <p:nvPr/>
          </p:nvSpPr>
          <p:spPr>
            <a:xfrm>
              <a:off x="6267969" y="2131783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2" name="円/楕円 161"/>
            <p:cNvSpPr/>
            <p:nvPr/>
          </p:nvSpPr>
          <p:spPr>
            <a:xfrm>
              <a:off x="5549186" y="236918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3" name="円/楕円 162"/>
            <p:cNvSpPr/>
            <p:nvPr/>
          </p:nvSpPr>
          <p:spPr>
            <a:xfrm>
              <a:off x="5555239" y="221940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4" name="円/楕円 163"/>
            <p:cNvSpPr/>
            <p:nvPr/>
          </p:nvSpPr>
          <p:spPr>
            <a:xfrm>
              <a:off x="5790721" y="261107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5" name="円/楕円 164"/>
            <p:cNvSpPr/>
            <p:nvPr/>
          </p:nvSpPr>
          <p:spPr>
            <a:xfrm>
              <a:off x="5555239" y="2530445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6" name="円/楕円 165"/>
            <p:cNvSpPr/>
            <p:nvPr/>
          </p:nvSpPr>
          <p:spPr>
            <a:xfrm>
              <a:off x="5922934" y="2615865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7" name="円/楕円 166"/>
            <p:cNvSpPr/>
            <p:nvPr/>
          </p:nvSpPr>
          <p:spPr>
            <a:xfrm>
              <a:off x="5668955" y="258595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8" name="円/楕円 167"/>
            <p:cNvSpPr/>
            <p:nvPr/>
          </p:nvSpPr>
          <p:spPr>
            <a:xfrm>
              <a:off x="6231346" y="245146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69" name="円/楕円 168"/>
            <p:cNvSpPr/>
            <p:nvPr/>
          </p:nvSpPr>
          <p:spPr>
            <a:xfrm>
              <a:off x="6297054" y="2284216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0" name="円/楕円 169"/>
            <p:cNvSpPr/>
            <p:nvPr/>
          </p:nvSpPr>
          <p:spPr>
            <a:xfrm>
              <a:off x="5579235" y="2691711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1" name="円/楕円 170"/>
            <p:cNvSpPr/>
            <p:nvPr/>
          </p:nvSpPr>
          <p:spPr>
            <a:xfrm>
              <a:off x="5714120" y="276300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2" name="円/楕円 171"/>
            <p:cNvSpPr/>
            <p:nvPr/>
          </p:nvSpPr>
          <p:spPr>
            <a:xfrm>
              <a:off x="6068696" y="2615865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3" name="円/楕円 172"/>
            <p:cNvSpPr/>
            <p:nvPr/>
          </p:nvSpPr>
          <p:spPr>
            <a:xfrm>
              <a:off x="6209442" y="2615865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4" name="円/楕円 173"/>
            <p:cNvSpPr/>
            <p:nvPr/>
          </p:nvSpPr>
          <p:spPr>
            <a:xfrm>
              <a:off x="6383303" y="244548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5" name="円/楕円 174"/>
            <p:cNvSpPr/>
            <p:nvPr/>
          </p:nvSpPr>
          <p:spPr>
            <a:xfrm>
              <a:off x="6350100" y="2619814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6" name="円/楕円 175"/>
            <p:cNvSpPr/>
            <p:nvPr/>
          </p:nvSpPr>
          <p:spPr>
            <a:xfrm>
              <a:off x="5850053" y="281209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7" name="円/楕円 176"/>
            <p:cNvSpPr/>
            <p:nvPr/>
          </p:nvSpPr>
          <p:spPr>
            <a:xfrm>
              <a:off x="6304225" y="280206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8" name="円/楕円 177"/>
            <p:cNvSpPr/>
            <p:nvPr/>
          </p:nvSpPr>
          <p:spPr>
            <a:xfrm>
              <a:off x="6413730" y="2217401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79" name="円/楕円 178"/>
            <p:cNvSpPr/>
            <p:nvPr/>
          </p:nvSpPr>
          <p:spPr>
            <a:xfrm>
              <a:off x="5711787" y="221523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0" name="円/楕円 179"/>
            <p:cNvSpPr/>
            <p:nvPr/>
          </p:nvSpPr>
          <p:spPr>
            <a:xfrm>
              <a:off x="6130298" y="280206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1" name="円/楕円 180"/>
            <p:cNvSpPr/>
            <p:nvPr/>
          </p:nvSpPr>
          <p:spPr>
            <a:xfrm>
              <a:off x="6007595" y="282717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2" name="円/楕円 181"/>
            <p:cNvSpPr/>
            <p:nvPr/>
          </p:nvSpPr>
          <p:spPr>
            <a:xfrm>
              <a:off x="6413730" y="2563257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3" name="円/楕円 182"/>
            <p:cNvSpPr/>
            <p:nvPr/>
          </p:nvSpPr>
          <p:spPr>
            <a:xfrm>
              <a:off x="5724996" y="2482624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4" name="円/楕円 183"/>
            <p:cNvSpPr/>
            <p:nvPr/>
          </p:nvSpPr>
          <p:spPr>
            <a:xfrm>
              <a:off x="5855763" y="251502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5" name="円/楕円 184"/>
            <p:cNvSpPr/>
            <p:nvPr/>
          </p:nvSpPr>
          <p:spPr>
            <a:xfrm>
              <a:off x="6369934" y="274653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6" name="円/楕円 185"/>
            <p:cNvSpPr/>
            <p:nvPr/>
          </p:nvSpPr>
          <p:spPr>
            <a:xfrm>
              <a:off x="5622066" y="231037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7" name="円/楕円 186"/>
            <p:cNvSpPr/>
            <p:nvPr/>
          </p:nvSpPr>
          <p:spPr>
            <a:xfrm>
              <a:off x="6406189" y="2346422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8" name="円/楕円 187"/>
            <p:cNvSpPr/>
            <p:nvPr/>
          </p:nvSpPr>
          <p:spPr>
            <a:xfrm>
              <a:off x="5889092" y="2238397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89" name="円/楕円 188"/>
            <p:cNvSpPr/>
            <p:nvPr/>
          </p:nvSpPr>
          <p:spPr>
            <a:xfrm>
              <a:off x="6021306" y="2238397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0" name="円/楕円 189"/>
            <p:cNvSpPr/>
            <p:nvPr/>
          </p:nvSpPr>
          <p:spPr>
            <a:xfrm>
              <a:off x="5816211" y="236305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1" name="円/楕円 190"/>
            <p:cNvSpPr/>
            <p:nvPr/>
          </p:nvSpPr>
          <p:spPr>
            <a:xfrm>
              <a:off x="5960205" y="2363050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2" name="円/楕円 191"/>
            <p:cNvSpPr/>
            <p:nvPr/>
          </p:nvSpPr>
          <p:spPr>
            <a:xfrm>
              <a:off x="6094186" y="236691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3" name="円/楕円 192"/>
            <p:cNvSpPr/>
            <p:nvPr/>
          </p:nvSpPr>
          <p:spPr>
            <a:xfrm>
              <a:off x="6163172" y="2268949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4" name="円/楕円 193"/>
            <p:cNvSpPr/>
            <p:nvPr/>
          </p:nvSpPr>
          <p:spPr>
            <a:xfrm>
              <a:off x="5903563" y="2734157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5" name="円/楕円 194"/>
            <p:cNvSpPr/>
            <p:nvPr/>
          </p:nvSpPr>
          <p:spPr>
            <a:xfrm>
              <a:off x="6129456" y="2430215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6" name="円/楕円 195"/>
            <p:cNvSpPr/>
            <p:nvPr/>
          </p:nvSpPr>
          <p:spPr>
            <a:xfrm>
              <a:off x="5844228" y="258119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7" name="円/楕円 196"/>
            <p:cNvSpPr/>
            <p:nvPr/>
          </p:nvSpPr>
          <p:spPr>
            <a:xfrm>
              <a:off x="5988222" y="2581198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8" name="円/楕円 197"/>
            <p:cNvSpPr/>
            <p:nvPr/>
          </p:nvSpPr>
          <p:spPr>
            <a:xfrm>
              <a:off x="6122203" y="2585066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199" name="円/楕円 198"/>
            <p:cNvSpPr/>
            <p:nvPr/>
          </p:nvSpPr>
          <p:spPr>
            <a:xfrm>
              <a:off x="6068023" y="2721354"/>
              <a:ext cx="145760" cy="16126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sp>
        <p:nvSpPr>
          <p:cNvPr id="201" name="円/楕円 200"/>
          <p:cNvSpPr/>
          <p:nvPr/>
        </p:nvSpPr>
        <p:spPr>
          <a:xfrm>
            <a:off x="5675250" y="160616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2" name="円/楕円 201"/>
          <p:cNvSpPr/>
          <p:nvPr/>
        </p:nvSpPr>
        <p:spPr>
          <a:xfrm>
            <a:off x="4954430" y="176857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3" name="円/楕円 202"/>
          <p:cNvSpPr/>
          <p:nvPr/>
        </p:nvSpPr>
        <p:spPr>
          <a:xfrm>
            <a:off x="4772557" y="183212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4" name="円/楕円 203"/>
          <p:cNvSpPr/>
          <p:nvPr/>
        </p:nvSpPr>
        <p:spPr>
          <a:xfrm>
            <a:off x="5092098" y="1663130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5" name="円/楕円 204"/>
          <p:cNvSpPr/>
          <p:nvPr/>
        </p:nvSpPr>
        <p:spPr>
          <a:xfrm>
            <a:off x="4578173" y="185755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6" name="円/楕円 205"/>
          <p:cNvSpPr/>
          <p:nvPr/>
        </p:nvSpPr>
        <p:spPr>
          <a:xfrm>
            <a:off x="5286482" y="161417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7" name="円/楕円 206"/>
          <p:cNvSpPr/>
          <p:nvPr/>
        </p:nvSpPr>
        <p:spPr>
          <a:xfrm>
            <a:off x="5480866" y="1596481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8" name="円/楕円 207"/>
          <p:cNvSpPr/>
          <p:nvPr/>
        </p:nvSpPr>
        <p:spPr>
          <a:xfrm>
            <a:off x="5850399" y="1357830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09" name="円/楕円 208"/>
          <p:cNvSpPr/>
          <p:nvPr/>
        </p:nvSpPr>
        <p:spPr>
          <a:xfrm>
            <a:off x="5868668" y="1606504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0" name="円/楕円 209"/>
          <p:cNvSpPr/>
          <p:nvPr/>
        </p:nvSpPr>
        <p:spPr>
          <a:xfrm>
            <a:off x="5701944" y="1367651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1" name="円/楕円 210"/>
          <p:cNvSpPr/>
          <p:nvPr/>
        </p:nvSpPr>
        <p:spPr>
          <a:xfrm>
            <a:off x="5521118" y="135782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2" name="円/楕円 211"/>
          <p:cNvSpPr/>
          <p:nvPr/>
        </p:nvSpPr>
        <p:spPr>
          <a:xfrm>
            <a:off x="6044783" y="1451494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3" name="円/楕円 212"/>
          <p:cNvSpPr/>
          <p:nvPr/>
        </p:nvSpPr>
        <p:spPr>
          <a:xfrm>
            <a:off x="3877558" y="2574881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4" name="円/楕円 213"/>
          <p:cNvSpPr/>
          <p:nvPr/>
        </p:nvSpPr>
        <p:spPr>
          <a:xfrm>
            <a:off x="4063869" y="258430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5" name="円/楕円 214"/>
          <p:cNvSpPr/>
          <p:nvPr/>
        </p:nvSpPr>
        <p:spPr>
          <a:xfrm>
            <a:off x="4235572" y="2631134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6" name="円/楕円 215"/>
          <p:cNvSpPr/>
          <p:nvPr/>
        </p:nvSpPr>
        <p:spPr>
          <a:xfrm>
            <a:off x="4427162" y="2588983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7" name="円/楕円 216"/>
          <p:cNvSpPr/>
          <p:nvPr/>
        </p:nvSpPr>
        <p:spPr>
          <a:xfrm>
            <a:off x="4585360" y="2513182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8" name="円/楕円 217"/>
          <p:cNvSpPr/>
          <p:nvPr/>
        </p:nvSpPr>
        <p:spPr>
          <a:xfrm>
            <a:off x="4760047" y="247278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19" name="円/楕円 218"/>
          <p:cNvSpPr/>
          <p:nvPr/>
        </p:nvSpPr>
        <p:spPr>
          <a:xfrm>
            <a:off x="4926509" y="2465082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0" name="円/楕円 219"/>
          <p:cNvSpPr/>
          <p:nvPr/>
        </p:nvSpPr>
        <p:spPr>
          <a:xfrm>
            <a:off x="5120893" y="254683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1" name="円/楕円 220"/>
          <p:cNvSpPr/>
          <p:nvPr/>
        </p:nvSpPr>
        <p:spPr>
          <a:xfrm>
            <a:off x="3866927" y="214909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2" name="円/楕円 221"/>
          <p:cNvSpPr/>
          <p:nvPr/>
        </p:nvSpPr>
        <p:spPr>
          <a:xfrm>
            <a:off x="4009417" y="200128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3" name="円/楕円 222"/>
          <p:cNvSpPr/>
          <p:nvPr/>
        </p:nvSpPr>
        <p:spPr>
          <a:xfrm>
            <a:off x="4201916" y="193537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4" name="円/楕円 223"/>
          <p:cNvSpPr/>
          <p:nvPr/>
        </p:nvSpPr>
        <p:spPr>
          <a:xfrm>
            <a:off x="4383789" y="189791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5" name="円/楕円 224"/>
          <p:cNvSpPr/>
          <p:nvPr/>
        </p:nvSpPr>
        <p:spPr>
          <a:xfrm>
            <a:off x="7141479" y="2588982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6" name="円/楕円 225"/>
          <p:cNvSpPr/>
          <p:nvPr/>
        </p:nvSpPr>
        <p:spPr>
          <a:xfrm>
            <a:off x="6547131" y="174445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7" name="円/楕円 226"/>
          <p:cNvSpPr/>
          <p:nvPr/>
        </p:nvSpPr>
        <p:spPr>
          <a:xfrm>
            <a:off x="6536292" y="223897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8" name="円/楕円 227"/>
          <p:cNvSpPr/>
          <p:nvPr/>
        </p:nvSpPr>
        <p:spPr>
          <a:xfrm>
            <a:off x="6449939" y="159025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29" name="円/楕円 228"/>
          <p:cNvSpPr/>
          <p:nvPr/>
        </p:nvSpPr>
        <p:spPr>
          <a:xfrm>
            <a:off x="6463948" y="251398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0" name="円/楕円 229"/>
          <p:cNvSpPr/>
          <p:nvPr/>
        </p:nvSpPr>
        <p:spPr>
          <a:xfrm>
            <a:off x="6947095" y="258639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1" name="円/楕円 230"/>
          <p:cNvSpPr/>
          <p:nvPr/>
        </p:nvSpPr>
        <p:spPr>
          <a:xfrm>
            <a:off x="6781053" y="251398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2" name="円/楕円 231"/>
          <p:cNvSpPr/>
          <p:nvPr/>
        </p:nvSpPr>
        <p:spPr>
          <a:xfrm>
            <a:off x="6597204" y="240185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3" name="円/楕円 232"/>
          <p:cNvSpPr/>
          <p:nvPr/>
        </p:nvSpPr>
        <p:spPr>
          <a:xfrm>
            <a:off x="6172372" y="162465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4" name="円/楕円 233"/>
          <p:cNvSpPr/>
          <p:nvPr/>
        </p:nvSpPr>
        <p:spPr>
          <a:xfrm>
            <a:off x="6269564" y="179213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5" name="円/楕円 234"/>
          <p:cNvSpPr/>
          <p:nvPr/>
        </p:nvSpPr>
        <p:spPr>
          <a:xfrm>
            <a:off x="6343964" y="194653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6" name="円/楕円 235"/>
          <p:cNvSpPr/>
          <p:nvPr/>
        </p:nvSpPr>
        <p:spPr>
          <a:xfrm>
            <a:off x="6412421" y="210363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7" name="円/楕円 236"/>
          <p:cNvSpPr/>
          <p:nvPr/>
        </p:nvSpPr>
        <p:spPr>
          <a:xfrm>
            <a:off x="7141479" y="219261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8" name="円/楕円 237"/>
          <p:cNvSpPr/>
          <p:nvPr/>
        </p:nvSpPr>
        <p:spPr>
          <a:xfrm>
            <a:off x="7288859" y="2336026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39" name="円/楕円 238"/>
          <p:cNvSpPr/>
          <p:nvPr/>
        </p:nvSpPr>
        <p:spPr>
          <a:xfrm>
            <a:off x="7412730" y="2457858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0" name="円/楕円 239"/>
          <p:cNvSpPr/>
          <p:nvPr/>
        </p:nvSpPr>
        <p:spPr>
          <a:xfrm>
            <a:off x="7592856" y="255619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1" name="円/楕円 240"/>
          <p:cNvSpPr/>
          <p:nvPr/>
        </p:nvSpPr>
        <p:spPr>
          <a:xfrm>
            <a:off x="7690048" y="2535352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2" name="円/楕円 241"/>
          <p:cNvSpPr/>
          <p:nvPr/>
        </p:nvSpPr>
        <p:spPr>
          <a:xfrm>
            <a:off x="7035436" y="2064782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3" name="円/楕円 242"/>
          <p:cNvSpPr/>
          <p:nvPr/>
        </p:nvSpPr>
        <p:spPr>
          <a:xfrm>
            <a:off x="6878244" y="1927276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4" name="円/楕円 243"/>
          <p:cNvSpPr/>
          <p:nvPr/>
        </p:nvSpPr>
        <p:spPr>
          <a:xfrm>
            <a:off x="6683861" y="186130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5" name="円/楕円 244"/>
          <p:cNvSpPr/>
          <p:nvPr/>
        </p:nvSpPr>
        <p:spPr>
          <a:xfrm>
            <a:off x="5383674" y="139935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6" name="円/楕円 245"/>
          <p:cNvSpPr/>
          <p:nvPr/>
        </p:nvSpPr>
        <p:spPr>
          <a:xfrm>
            <a:off x="6315229" y="152578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7" name="円/楕円 246"/>
          <p:cNvSpPr/>
          <p:nvPr/>
        </p:nvSpPr>
        <p:spPr>
          <a:xfrm>
            <a:off x="4876877" y="2288443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8" name="円/楕円 247"/>
          <p:cNvSpPr/>
          <p:nvPr/>
        </p:nvSpPr>
        <p:spPr>
          <a:xfrm>
            <a:off x="4994906" y="2183536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49" name="円/楕円 248"/>
          <p:cNvSpPr/>
          <p:nvPr/>
        </p:nvSpPr>
        <p:spPr>
          <a:xfrm>
            <a:off x="7271814" y="201008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0" name="円/楕円 249"/>
          <p:cNvSpPr/>
          <p:nvPr/>
        </p:nvSpPr>
        <p:spPr>
          <a:xfrm>
            <a:off x="7466198" y="209026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1" name="円/楕円 250"/>
          <p:cNvSpPr/>
          <p:nvPr/>
        </p:nvSpPr>
        <p:spPr>
          <a:xfrm>
            <a:off x="7644658" y="2188426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2" name="円/楕円 251"/>
          <p:cNvSpPr/>
          <p:nvPr/>
        </p:nvSpPr>
        <p:spPr>
          <a:xfrm>
            <a:off x="7787240" y="2298655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3" name="円/楕円 252"/>
          <p:cNvSpPr/>
          <p:nvPr/>
        </p:nvSpPr>
        <p:spPr>
          <a:xfrm>
            <a:off x="4205535" y="172751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4" name="円/楕円 253"/>
          <p:cNvSpPr/>
          <p:nvPr/>
        </p:nvSpPr>
        <p:spPr>
          <a:xfrm>
            <a:off x="4416175" y="1686837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5" name="円/楕円 254"/>
          <p:cNvSpPr/>
          <p:nvPr/>
        </p:nvSpPr>
        <p:spPr>
          <a:xfrm>
            <a:off x="4585360" y="1663129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6" name="円/楕円 255"/>
          <p:cNvSpPr/>
          <p:nvPr/>
        </p:nvSpPr>
        <p:spPr>
          <a:xfrm>
            <a:off x="4751933" y="1557034"/>
            <a:ext cx="194384" cy="177961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257" name="正方形/長方形 256"/>
          <p:cNvSpPr/>
          <p:nvPr/>
        </p:nvSpPr>
        <p:spPr>
          <a:xfrm>
            <a:off x="3849687" y="2789684"/>
            <a:ext cx="4041775" cy="48577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  <a:shade val="30000"/>
                  <a:satMod val="115000"/>
                </a:schemeClr>
              </a:gs>
              <a:gs pos="50000">
                <a:schemeClr val="tx1">
                  <a:lumMod val="65000"/>
                  <a:lumOff val="35000"/>
                  <a:shade val="67500"/>
                  <a:satMod val="115000"/>
                </a:schemeClr>
              </a:gs>
              <a:gs pos="100000">
                <a:schemeClr val="tx1">
                  <a:lumMod val="65000"/>
                  <a:lumOff val="3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grpSp>
        <p:nvGrpSpPr>
          <p:cNvPr id="5" name="グループ化 257"/>
          <p:cNvGrpSpPr>
            <a:grpSpLocks/>
          </p:cNvGrpSpPr>
          <p:nvPr/>
        </p:nvGrpSpPr>
        <p:grpSpPr bwMode="auto">
          <a:xfrm>
            <a:off x="3990975" y="1492697"/>
            <a:ext cx="3767137" cy="1277937"/>
            <a:chOff x="4180790" y="1695694"/>
            <a:chExt cx="3767755" cy="1278546"/>
          </a:xfrm>
        </p:grpSpPr>
        <p:sp>
          <p:nvSpPr>
            <p:cNvPr id="259" name="円/楕円 258"/>
            <p:cNvSpPr/>
            <p:nvPr/>
          </p:nvSpPr>
          <p:spPr>
            <a:xfrm>
              <a:off x="4587457" y="254654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0" name="円/楕円 259"/>
            <p:cNvSpPr/>
            <p:nvPr/>
          </p:nvSpPr>
          <p:spPr>
            <a:xfrm>
              <a:off x="4191421" y="2563297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1" name="円/楕円 260"/>
            <p:cNvSpPr/>
            <p:nvPr/>
          </p:nvSpPr>
          <p:spPr>
            <a:xfrm>
              <a:off x="4968604" y="2506357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2" name="円/楕円 261"/>
            <p:cNvSpPr/>
            <p:nvPr/>
          </p:nvSpPr>
          <p:spPr>
            <a:xfrm>
              <a:off x="5337565" y="210939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3" name="円/楕円 262"/>
            <p:cNvSpPr/>
            <p:nvPr/>
          </p:nvSpPr>
          <p:spPr>
            <a:xfrm>
              <a:off x="6926433" y="231157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4" name="円/楕円 263"/>
            <p:cNvSpPr/>
            <p:nvPr/>
          </p:nvSpPr>
          <p:spPr>
            <a:xfrm>
              <a:off x="7345904" y="260379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5" name="円/楕円 264"/>
            <p:cNvSpPr/>
            <p:nvPr/>
          </p:nvSpPr>
          <p:spPr>
            <a:xfrm>
              <a:off x="7375201" y="2092338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6" name="円/楕円 265"/>
            <p:cNvSpPr/>
            <p:nvPr/>
          </p:nvSpPr>
          <p:spPr>
            <a:xfrm>
              <a:off x="4776717" y="2433397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7" name="円/楕円 266"/>
            <p:cNvSpPr/>
            <p:nvPr/>
          </p:nvSpPr>
          <p:spPr>
            <a:xfrm>
              <a:off x="7805963" y="2556292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8" name="円/楕円 267"/>
            <p:cNvSpPr/>
            <p:nvPr/>
          </p:nvSpPr>
          <p:spPr>
            <a:xfrm>
              <a:off x="7021185" y="1922472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69" name="円/楕円 268"/>
            <p:cNvSpPr/>
            <p:nvPr/>
          </p:nvSpPr>
          <p:spPr>
            <a:xfrm>
              <a:off x="6275352" y="1938876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0" name="円/楕円 269"/>
            <p:cNvSpPr/>
            <p:nvPr/>
          </p:nvSpPr>
          <p:spPr>
            <a:xfrm>
              <a:off x="5290665" y="1695694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1" name="円/楕円 270"/>
            <p:cNvSpPr/>
            <p:nvPr/>
          </p:nvSpPr>
          <p:spPr>
            <a:xfrm>
              <a:off x="4180790" y="2075853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2" name="円/楕円 271"/>
            <p:cNvSpPr/>
            <p:nvPr/>
          </p:nvSpPr>
          <p:spPr>
            <a:xfrm>
              <a:off x="6875004" y="282331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3" name="円/楕円 272"/>
            <p:cNvSpPr/>
            <p:nvPr/>
          </p:nvSpPr>
          <p:spPr>
            <a:xfrm>
              <a:off x="7069015" y="2546549"/>
              <a:ext cx="142582" cy="15092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4" name="円/楕円 273"/>
            <p:cNvSpPr/>
            <p:nvPr/>
          </p:nvSpPr>
          <p:spPr>
            <a:xfrm>
              <a:off x="7163766" y="2414954"/>
              <a:ext cx="155206" cy="15358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5" name="円/楕円 274"/>
            <p:cNvSpPr/>
            <p:nvPr/>
          </p:nvSpPr>
          <p:spPr>
            <a:xfrm>
              <a:off x="4899224" y="2238727"/>
              <a:ext cx="166573" cy="15756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276" name="円/楕円 275"/>
            <p:cNvSpPr/>
            <p:nvPr/>
          </p:nvSpPr>
          <p:spPr>
            <a:xfrm>
              <a:off x="4377732" y="2508857"/>
              <a:ext cx="126865" cy="14074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  <a:ea typeface="ＭＳ ゴシック" pitchFamily="49" charset="-128"/>
              </a:endParaRPr>
            </a:p>
          </p:txBody>
        </p:sp>
      </p:grpSp>
      <p:grpSp>
        <p:nvGrpSpPr>
          <p:cNvPr id="6" name="グループ化 276"/>
          <p:cNvGrpSpPr>
            <a:grpSpLocks/>
          </p:cNvGrpSpPr>
          <p:nvPr/>
        </p:nvGrpSpPr>
        <p:grpSpPr bwMode="auto">
          <a:xfrm>
            <a:off x="4162036" y="583409"/>
            <a:ext cx="2306638" cy="2782887"/>
            <a:chOff x="4417932" y="739481"/>
            <a:chExt cx="2306790" cy="2782273"/>
          </a:xfrm>
        </p:grpSpPr>
        <p:grpSp>
          <p:nvGrpSpPr>
            <p:cNvPr id="28904" name="グループ化 338"/>
            <p:cNvGrpSpPr>
              <a:grpSpLocks/>
            </p:cNvGrpSpPr>
            <p:nvPr/>
          </p:nvGrpSpPr>
          <p:grpSpPr bwMode="auto">
            <a:xfrm>
              <a:off x="5806588" y="969597"/>
              <a:ext cx="375944" cy="276335"/>
              <a:chOff x="6084168" y="1571600"/>
              <a:chExt cx="362466" cy="267816"/>
            </a:xfrm>
          </p:grpSpPr>
          <p:sp>
            <p:nvSpPr>
              <p:cNvPr id="286" name="円/楕円 285"/>
              <p:cNvSpPr/>
              <p:nvPr/>
            </p:nvSpPr>
            <p:spPr>
              <a:xfrm>
                <a:off x="6084168" y="1571600"/>
                <a:ext cx="216024" cy="23083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287" name="円/楕円 286"/>
              <p:cNvSpPr/>
              <p:nvPr/>
            </p:nvSpPr>
            <p:spPr>
              <a:xfrm>
                <a:off x="6230610" y="1608583"/>
                <a:ext cx="216024" cy="23083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</p:grpSp>
        <p:cxnSp>
          <p:nvCxnSpPr>
            <p:cNvPr id="279" name="曲線コネクタ 278"/>
            <p:cNvCxnSpPr/>
            <p:nvPr/>
          </p:nvCxnSpPr>
          <p:spPr>
            <a:xfrm flipV="1">
              <a:off x="4898977" y="2236163"/>
              <a:ext cx="1095447" cy="987207"/>
            </a:xfrm>
            <a:prstGeom prst="curvedConnector3">
              <a:avLst>
                <a:gd name="adj1" fmla="val 100165"/>
              </a:avLst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0" name="テキスト ボックス 279"/>
            <p:cNvSpPr txBox="1"/>
            <p:nvPr/>
          </p:nvSpPr>
          <p:spPr>
            <a:xfrm>
              <a:off x="4417932" y="3045609"/>
              <a:ext cx="481045" cy="47614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sz="2400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e</a:t>
              </a:r>
              <a:r>
                <a:rPr lang="en-US" altLang="ja-JP" sz="2400" baseline="30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-</a:t>
              </a:r>
              <a:endParaRPr lang="ja-JP" altLang="en-US" sz="2400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281" name="テキスト ボックス 280"/>
            <p:cNvSpPr txBox="1"/>
            <p:nvPr/>
          </p:nvSpPr>
          <p:spPr>
            <a:xfrm>
              <a:off x="6167472" y="739481"/>
              <a:ext cx="557250" cy="399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O</a:t>
              </a:r>
              <a:r>
                <a:rPr lang="en-US" altLang="ja-JP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2</a:t>
              </a:r>
              <a:endParaRPr lang="ja-JP" altLang="en-US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cxnSp>
          <p:nvCxnSpPr>
            <p:cNvPr id="282" name="直線矢印コネクタ 281"/>
            <p:cNvCxnSpPr/>
            <p:nvPr/>
          </p:nvCxnSpPr>
          <p:spPr>
            <a:xfrm>
              <a:off x="5994424" y="1334662"/>
              <a:ext cx="19051" cy="588833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テキスト ボックス 283"/>
            <p:cNvSpPr txBox="1"/>
            <p:nvPr/>
          </p:nvSpPr>
          <p:spPr bwMode="auto">
            <a:xfrm>
              <a:off x="4611371" y="2048186"/>
              <a:ext cx="493744" cy="3999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H</a:t>
              </a:r>
              <a:r>
                <a:rPr lang="en-US" altLang="ja-JP" baseline="30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+</a:t>
              </a:r>
              <a:endParaRPr lang="ja-JP" altLang="en-US" baseline="-25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</p:grpSp>
      <p:grpSp>
        <p:nvGrpSpPr>
          <p:cNvPr id="28683" name="グループ化 287"/>
          <p:cNvGrpSpPr>
            <a:grpSpLocks/>
          </p:cNvGrpSpPr>
          <p:nvPr/>
        </p:nvGrpSpPr>
        <p:grpSpPr bwMode="auto">
          <a:xfrm>
            <a:off x="8118475" y="2630934"/>
            <a:ext cx="684212" cy="549275"/>
            <a:chOff x="8308655" y="2833598"/>
            <a:chExt cx="684940" cy="548806"/>
          </a:xfrm>
        </p:grpSpPr>
        <p:sp>
          <p:nvSpPr>
            <p:cNvPr id="28899" name="テキスト ボックス 288"/>
            <p:cNvSpPr txBox="1">
              <a:spLocks noChangeArrowheads="1"/>
            </p:cNvSpPr>
            <p:nvPr/>
          </p:nvSpPr>
          <p:spPr bwMode="auto">
            <a:xfrm>
              <a:off x="8308655" y="2833598"/>
              <a:ext cx="684940" cy="380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tIns="36000" bIns="36000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1nm</a:t>
              </a:r>
              <a:endParaRPr lang="ja-JP" altLang="en-US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grpSp>
          <p:nvGrpSpPr>
            <p:cNvPr id="28900" name="グループ化 350"/>
            <p:cNvGrpSpPr>
              <a:grpSpLocks/>
            </p:cNvGrpSpPr>
            <p:nvPr/>
          </p:nvGrpSpPr>
          <p:grpSpPr bwMode="auto">
            <a:xfrm>
              <a:off x="8507080" y="3245078"/>
              <a:ext cx="288090" cy="137326"/>
              <a:chOff x="8257064" y="3034792"/>
              <a:chExt cx="533603" cy="106176"/>
            </a:xfrm>
          </p:grpSpPr>
          <p:cxnSp>
            <p:nvCxnSpPr>
              <p:cNvPr id="291" name="直線コネクタ 290"/>
              <p:cNvCxnSpPr/>
              <p:nvPr/>
            </p:nvCxnSpPr>
            <p:spPr>
              <a:xfrm flipV="1">
                <a:off x="8257477" y="3079650"/>
                <a:ext cx="53277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直線コネクタ 291"/>
              <p:cNvCxnSpPr/>
              <p:nvPr/>
            </p:nvCxnSpPr>
            <p:spPr>
              <a:xfrm>
                <a:off x="8263364" y="3034275"/>
                <a:ext cx="2944" cy="10546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3" name="直線コネクタ 292"/>
              <p:cNvCxnSpPr/>
              <p:nvPr/>
            </p:nvCxnSpPr>
            <p:spPr>
              <a:xfrm>
                <a:off x="8790254" y="3039181"/>
                <a:ext cx="0" cy="10178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684" name="テキスト ボックス 295"/>
          <p:cNvSpPr txBox="1">
            <a:spLocks noChangeArrowheads="1"/>
          </p:cNvSpPr>
          <p:nvPr/>
        </p:nvSpPr>
        <p:spPr bwMode="auto">
          <a:xfrm>
            <a:off x="44450" y="697359"/>
            <a:ext cx="4186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b="1" u="sng">
                <a:solidFill>
                  <a:srgbClr val="0070C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Structure of cathode catalyst layer</a:t>
            </a:r>
            <a:endParaRPr lang="ja-JP" altLang="en-US" b="1" u="sng">
              <a:solidFill>
                <a:srgbClr val="0070C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grpSp>
        <p:nvGrpSpPr>
          <p:cNvPr id="28685" name="グループ化 104"/>
          <p:cNvGrpSpPr>
            <a:grpSpLocks/>
          </p:cNvGrpSpPr>
          <p:nvPr/>
        </p:nvGrpSpPr>
        <p:grpSpPr bwMode="auto">
          <a:xfrm>
            <a:off x="-1588" y="1178372"/>
            <a:ext cx="3302000" cy="4714875"/>
            <a:chOff x="-106464" y="1606202"/>
            <a:chExt cx="3315071" cy="4469271"/>
          </a:xfrm>
        </p:grpSpPr>
        <p:sp>
          <p:nvSpPr>
            <p:cNvPr id="300" name="テキスト ボックス 299"/>
            <p:cNvSpPr txBox="1"/>
            <p:nvPr/>
          </p:nvSpPr>
          <p:spPr>
            <a:xfrm>
              <a:off x="-106464" y="5225258"/>
              <a:ext cx="2111764" cy="55376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Polymer electrolyte</a:t>
              </a:r>
            </a:p>
            <a:p>
              <a:pPr algn="ctr">
                <a:defRPr/>
              </a:pPr>
              <a:r>
                <a:rPr lang="en-US" altLang="ja-JP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membrane</a:t>
              </a:r>
            </a:p>
          </p:txBody>
        </p:sp>
        <p:sp>
          <p:nvSpPr>
            <p:cNvPr id="301" name="正方形/長方形 300"/>
            <p:cNvSpPr/>
            <p:nvPr/>
          </p:nvSpPr>
          <p:spPr>
            <a:xfrm>
              <a:off x="966153" y="2020023"/>
              <a:ext cx="2237673" cy="3104413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grpSp>
          <p:nvGrpSpPr>
            <p:cNvPr id="28700" name="グループ化 108"/>
            <p:cNvGrpSpPr>
              <a:grpSpLocks/>
            </p:cNvGrpSpPr>
            <p:nvPr/>
          </p:nvGrpSpPr>
          <p:grpSpPr bwMode="auto">
            <a:xfrm>
              <a:off x="2123728" y="1988197"/>
              <a:ext cx="1021635" cy="3096988"/>
              <a:chOff x="-1145407" y="1428414"/>
              <a:chExt cx="1133501" cy="3193631"/>
            </a:xfrm>
          </p:grpSpPr>
          <p:sp>
            <p:nvSpPr>
              <p:cNvPr id="384" name="円/楕円 383"/>
              <p:cNvSpPr/>
              <p:nvPr/>
            </p:nvSpPr>
            <p:spPr>
              <a:xfrm>
                <a:off x="-855430" y="1828634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85" name="円/楕円 384"/>
              <p:cNvSpPr/>
              <p:nvPr/>
            </p:nvSpPr>
            <p:spPr>
              <a:xfrm>
                <a:off x="-828600" y="1428414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86" name="円/楕円 385"/>
              <p:cNvSpPr/>
              <p:nvPr/>
            </p:nvSpPr>
            <p:spPr>
              <a:xfrm>
                <a:off x="-817111" y="3466136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87" name="円/楕円 386"/>
              <p:cNvSpPr/>
              <p:nvPr/>
            </p:nvSpPr>
            <p:spPr>
              <a:xfrm>
                <a:off x="-676200" y="2231006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88" name="円/楕円 387"/>
              <p:cNvSpPr/>
              <p:nvPr/>
            </p:nvSpPr>
            <p:spPr>
              <a:xfrm>
                <a:off x="-515962" y="3181967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89" name="円/楕円 388"/>
              <p:cNvSpPr/>
              <p:nvPr/>
            </p:nvSpPr>
            <p:spPr>
              <a:xfrm>
                <a:off x="-911701" y="2567184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0" name="円/楕円 389"/>
              <p:cNvSpPr/>
              <p:nvPr/>
            </p:nvSpPr>
            <p:spPr>
              <a:xfrm>
                <a:off x="-767990" y="2870579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1" name="円/楕円 390"/>
              <p:cNvSpPr/>
              <p:nvPr/>
            </p:nvSpPr>
            <p:spPr>
              <a:xfrm>
                <a:off x="-1145407" y="1907318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2" name="円/楕円 391"/>
              <p:cNvSpPr/>
              <p:nvPr/>
            </p:nvSpPr>
            <p:spPr>
              <a:xfrm>
                <a:off x="-1062814" y="4129165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 dirty="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3" name="円/楕円 392"/>
              <p:cNvSpPr/>
              <p:nvPr/>
            </p:nvSpPr>
            <p:spPr>
              <a:xfrm>
                <a:off x="-637011" y="3846917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4" name="円/楕円 393"/>
              <p:cNvSpPr/>
              <p:nvPr/>
            </p:nvSpPr>
            <p:spPr>
              <a:xfrm>
                <a:off x="-587726" y="1742998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5" name="円/楕円 394"/>
              <p:cNvSpPr/>
              <p:nvPr/>
            </p:nvSpPr>
            <p:spPr>
              <a:xfrm>
                <a:off x="-1141067" y="3173169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96" name="円/楕円 395"/>
              <p:cNvSpPr/>
              <p:nvPr/>
            </p:nvSpPr>
            <p:spPr>
              <a:xfrm>
                <a:off x="-1062815" y="3725722"/>
                <a:ext cx="504056" cy="492880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</p:grpSp>
        <p:sp>
          <p:nvSpPr>
            <p:cNvPr id="303" name="円/楕円 302"/>
            <p:cNvSpPr/>
            <p:nvPr/>
          </p:nvSpPr>
          <p:spPr>
            <a:xfrm>
              <a:off x="1625980" y="2290888"/>
              <a:ext cx="431915" cy="4108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4" name="円/楕円 303"/>
            <p:cNvSpPr/>
            <p:nvPr/>
          </p:nvSpPr>
          <p:spPr>
            <a:xfrm>
              <a:off x="1865383" y="2278998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5" name="円/楕円 304"/>
            <p:cNvSpPr/>
            <p:nvPr/>
          </p:nvSpPr>
          <p:spPr>
            <a:xfrm>
              <a:off x="1641918" y="3556429"/>
              <a:ext cx="431915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6" name="円/楕円 305"/>
            <p:cNvSpPr/>
            <p:nvPr/>
          </p:nvSpPr>
          <p:spPr>
            <a:xfrm>
              <a:off x="1898516" y="2925916"/>
              <a:ext cx="449447" cy="45144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7" name="円/楕円 306"/>
            <p:cNvSpPr/>
            <p:nvPr/>
          </p:nvSpPr>
          <p:spPr>
            <a:xfrm>
              <a:off x="1119157" y="3672299"/>
              <a:ext cx="431915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8" name="円/楕円 307"/>
            <p:cNvSpPr/>
            <p:nvPr/>
          </p:nvSpPr>
          <p:spPr>
            <a:xfrm>
              <a:off x="1661043" y="3854381"/>
              <a:ext cx="431915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09" name="円/楕円 308"/>
            <p:cNvSpPr/>
            <p:nvPr/>
          </p:nvSpPr>
          <p:spPr>
            <a:xfrm>
              <a:off x="1673793" y="4570668"/>
              <a:ext cx="431915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0" name="円/楕円 309"/>
            <p:cNvSpPr/>
            <p:nvPr/>
          </p:nvSpPr>
          <p:spPr>
            <a:xfrm>
              <a:off x="1543103" y="4155342"/>
              <a:ext cx="431915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1" name="円/楕円 310"/>
            <p:cNvSpPr/>
            <p:nvPr/>
          </p:nvSpPr>
          <p:spPr>
            <a:xfrm>
              <a:off x="1471382" y="4423197"/>
              <a:ext cx="431916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2" name="円/楕円 311"/>
            <p:cNvSpPr/>
            <p:nvPr/>
          </p:nvSpPr>
          <p:spPr>
            <a:xfrm>
              <a:off x="1229127" y="4522514"/>
              <a:ext cx="431916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3" name="円/楕円 312"/>
            <p:cNvSpPr/>
            <p:nvPr/>
          </p:nvSpPr>
          <p:spPr>
            <a:xfrm>
              <a:off x="939058" y="4414168"/>
              <a:ext cx="431916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4" name="円/楕円 313"/>
            <p:cNvSpPr/>
            <p:nvPr/>
          </p:nvSpPr>
          <p:spPr>
            <a:xfrm>
              <a:off x="1259410" y="3718948"/>
              <a:ext cx="431915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5" name="円/楕円 314"/>
            <p:cNvSpPr/>
            <p:nvPr/>
          </p:nvSpPr>
          <p:spPr>
            <a:xfrm>
              <a:off x="1241877" y="2042595"/>
              <a:ext cx="431916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6" name="円/楕円 315"/>
            <p:cNvSpPr/>
            <p:nvPr/>
          </p:nvSpPr>
          <p:spPr>
            <a:xfrm>
              <a:off x="1393287" y="2194580"/>
              <a:ext cx="431915" cy="4108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7" name="円/楕円 316"/>
            <p:cNvSpPr/>
            <p:nvPr/>
          </p:nvSpPr>
          <p:spPr>
            <a:xfrm>
              <a:off x="1363005" y="2664079"/>
              <a:ext cx="431916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8" name="円/楕円 317"/>
            <p:cNvSpPr/>
            <p:nvPr/>
          </p:nvSpPr>
          <p:spPr>
            <a:xfrm>
              <a:off x="1044248" y="2670099"/>
              <a:ext cx="431916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19" name="円/楕円 318"/>
            <p:cNvSpPr/>
            <p:nvPr/>
          </p:nvSpPr>
          <p:spPr>
            <a:xfrm>
              <a:off x="846619" y="2844656"/>
              <a:ext cx="431916" cy="4108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0" name="円/楕円 319"/>
            <p:cNvSpPr/>
            <p:nvPr/>
          </p:nvSpPr>
          <p:spPr>
            <a:xfrm>
              <a:off x="913558" y="3767102"/>
              <a:ext cx="431916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1" name="円/楕円 320"/>
            <p:cNvSpPr/>
            <p:nvPr/>
          </p:nvSpPr>
          <p:spPr>
            <a:xfrm>
              <a:off x="1386912" y="3073386"/>
              <a:ext cx="431915" cy="4108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2" name="円/楕円 321"/>
            <p:cNvSpPr/>
            <p:nvPr/>
          </p:nvSpPr>
          <p:spPr>
            <a:xfrm>
              <a:off x="1633948" y="2831113"/>
              <a:ext cx="433509" cy="41081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3" name="円/楕円 322"/>
            <p:cNvSpPr/>
            <p:nvPr/>
          </p:nvSpPr>
          <p:spPr>
            <a:xfrm>
              <a:off x="1345474" y="3405949"/>
              <a:ext cx="431915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4" name="円/楕円 323"/>
            <p:cNvSpPr/>
            <p:nvPr/>
          </p:nvSpPr>
          <p:spPr>
            <a:xfrm>
              <a:off x="1938362" y="3514295"/>
              <a:ext cx="431915" cy="409307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5" name="円/楕円 324"/>
            <p:cNvSpPr/>
            <p:nvPr/>
          </p:nvSpPr>
          <p:spPr>
            <a:xfrm>
              <a:off x="966153" y="2194580"/>
              <a:ext cx="431915" cy="41081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6" name="正方形/長方形 325"/>
            <p:cNvSpPr/>
            <p:nvPr/>
          </p:nvSpPr>
          <p:spPr>
            <a:xfrm>
              <a:off x="178824" y="2020023"/>
              <a:ext cx="808048" cy="309087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7" name="円/楕円 326"/>
            <p:cNvSpPr/>
            <p:nvPr/>
          </p:nvSpPr>
          <p:spPr>
            <a:xfrm>
              <a:off x="1282519" y="207851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8" name="円/楕円 327"/>
            <p:cNvSpPr/>
            <p:nvPr/>
          </p:nvSpPr>
          <p:spPr>
            <a:xfrm>
              <a:off x="1434919" y="223091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29" name="円/楕円 328"/>
            <p:cNvSpPr/>
            <p:nvPr/>
          </p:nvSpPr>
          <p:spPr>
            <a:xfrm>
              <a:off x="996891" y="2231006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0" name="円/楕円 136"/>
            <p:cNvSpPr/>
            <p:nvPr/>
          </p:nvSpPr>
          <p:spPr>
            <a:xfrm>
              <a:off x="1983337" y="3551558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1" name="円/楕円 330"/>
            <p:cNvSpPr/>
            <p:nvPr/>
          </p:nvSpPr>
          <p:spPr>
            <a:xfrm>
              <a:off x="1657400" y="2331408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2" name="円/楕円 331"/>
            <p:cNvSpPr/>
            <p:nvPr/>
          </p:nvSpPr>
          <p:spPr>
            <a:xfrm>
              <a:off x="1102499" y="2711440"/>
              <a:ext cx="33242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3" name="円/楕円 332"/>
            <p:cNvSpPr/>
            <p:nvPr/>
          </p:nvSpPr>
          <p:spPr>
            <a:xfrm>
              <a:off x="1397751" y="2711440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4" name="円/楕円 333"/>
            <p:cNvSpPr/>
            <p:nvPr/>
          </p:nvSpPr>
          <p:spPr>
            <a:xfrm>
              <a:off x="1422512" y="3104623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5" name="円/楕円 141"/>
            <p:cNvSpPr/>
            <p:nvPr/>
          </p:nvSpPr>
          <p:spPr>
            <a:xfrm>
              <a:off x="879176" y="289403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6" name="円/楕円 335"/>
            <p:cNvSpPr/>
            <p:nvPr/>
          </p:nvSpPr>
          <p:spPr>
            <a:xfrm>
              <a:off x="1652464" y="2859678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7" name="円/楕円 336"/>
            <p:cNvSpPr/>
            <p:nvPr/>
          </p:nvSpPr>
          <p:spPr>
            <a:xfrm>
              <a:off x="1370741" y="3433292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8" name="円/楕円 337"/>
            <p:cNvSpPr/>
            <p:nvPr/>
          </p:nvSpPr>
          <p:spPr>
            <a:xfrm>
              <a:off x="1259632" y="455283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39" name="円/楕円 338"/>
            <p:cNvSpPr/>
            <p:nvPr/>
          </p:nvSpPr>
          <p:spPr>
            <a:xfrm>
              <a:off x="1276836" y="3754973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0" name="円/楕円 339"/>
            <p:cNvSpPr/>
            <p:nvPr/>
          </p:nvSpPr>
          <p:spPr>
            <a:xfrm>
              <a:off x="1695182" y="3876069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1" name="円/楕円 340"/>
            <p:cNvSpPr/>
            <p:nvPr/>
          </p:nvSpPr>
          <p:spPr>
            <a:xfrm>
              <a:off x="1681444" y="4611361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2" name="円/楕円 148"/>
            <p:cNvSpPr/>
            <p:nvPr/>
          </p:nvSpPr>
          <p:spPr>
            <a:xfrm>
              <a:off x="1681444" y="3585781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3" name="円/楕円 342"/>
            <p:cNvSpPr/>
            <p:nvPr/>
          </p:nvSpPr>
          <p:spPr>
            <a:xfrm>
              <a:off x="961157" y="3802970"/>
              <a:ext cx="33242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4" name="円/楕円 343"/>
            <p:cNvSpPr/>
            <p:nvPr/>
          </p:nvSpPr>
          <p:spPr>
            <a:xfrm>
              <a:off x="1531783" y="448643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5" name="円/楕円 344"/>
            <p:cNvSpPr/>
            <p:nvPr/>
          </p:nvSpPr>
          <p:spPr>
            <a:xfrm>
              <a:off x="961157" y="4442169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6" name="円/楕円 345"/>
            <p:cNvSpPr/>
            <p:nvPr/>
          </p:nvSpPr>
          <p:spPr>
            <a:xfrm>
              <a:off x="1573460" y="4186192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7" name="円/楕円 153"/>
            <p:cNvSpPr/>
            <p:nvPr/>
          </p:nvSpPr>
          <p:spPr>
            <a:xfrm>
              <a:off x="1946060" y="2969267"/>
              <a:ext cx="360040" cy="33838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8" name="円/楕円 347"/>
            <p:cNvSpPr/>
            <p:nvPr/>
          </p:nvSpPr>
          <p:spPr>
            <a:xfrm>
              <a:off x="1534547" y="2081042"/>
              <a:ext cx="108012" cy="11385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49" name="円/楕円 348"/>
            <p:cNvSpPr/>
            <p:nvPr/>
          </p:nvSpPr>
          <p:spPr>
            <a:xfrm>
              <a:off x="1713655" y="2297243"/>
              <a:ext cx="108012" cy="9261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0" name="円/楕円 156"/>
            <p:cNvSpPr/>
            <p:nvPr/>
          </p:nvSpPr>
          <p:spPr>
            <a:xfrm>
              <a:off x="1959680" y="2538569"/>
              <a:ext cx="81804" cy="894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1" name="円/楕円 350"/>
            <p:cNvSpPr/>
            <p:nvPr/>
          </p:nvSpPr>
          <p:spPr>
            <a:xfrm>
              <a:off x="1803993" y="2805077"/>
              <a:ext cx="110238" cy="11658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2" name="円/楕円 351"/>
            <p:cNvSpPr/>
            <p:nvPr/>
          </p:nvSpPr>
          <p:spPr>
            <a:xfrm>
              <a:off x="1956393" y="2957477"/>
              <a:ext cx="71209" cy="687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3" name="円/楕円 352"/>
            <p:cNvSpPr/>
            <p:nvPr/>
          </p:nvSpPr>
          <p:spPr>
            <a:xfrm>
              <a:off x="1759354" y="3186872"/>
              <a:ext cx="102110" cy="923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4" name="円/楕円 160"/>
            <p:cNvSpPr/>
            <p:nvPr/>
          </p:nvSpPr>
          <p:spPr>
            <a:xfrm>
              <a:off x="2035531" y="3250801"/>
              <a:ext cx="94678" cy="868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5" name="円/楕円 354"/>
            <p:cNvSpPr/>
            <p:nvPr/>
          </p:nvSpPr>
          <p:spPr>
            <a:xfrm>
              <a:off x="1981835" y="3610582"/>
              <a:ext cx="93104" cy="834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6" name="円/楕円 355"/>
            <p:cNvSpPr/>
            <p:nvPr/>
          </p:nvSpPr>
          <p:spPr>
            <a:xfrm>
              <a:off x="1605419" y="3391583"/>
              <a:ext cx="99767" cy="9157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7" name="円/楕円 356"/>
            <p:cNvSpPr/>
            <p:nvPr/>
          </p:nvSpPr>
          <p:spPr>
            <a:xfrm>
              <a:off x="1878627" y="4301746"/>
              <a:ext cx="71209" cy="687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8" name="円/楕円 357"/>
            <p:cNvSpPr/>
            <p:nvPr/>
          </p:nvSpPr>
          <p:spPr>
            <a:xfrm>
              <a:off x="2005315" y="4106996"/>
              <a:ext cx="93495" cy="9977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59" name="円/楕円 358"/>
            <p:cNvSpPr/>
            <p:nvPr/>
          </p:nvSpPr>
          <p:spPr>
            <a:xfrm>
              <a:off x="1588553" y="3855450"/>
              <a:ext cx="102201" cy="8881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0" name="円/楕円 359"/>
            <p:cNvSpPr/>
            <p:nvPr/>
          </p:nvSpPr>
          <p:spPr>
            <a:xfrm>
              <a:off x="1991996" y="4797782"/>
              <a:ext cx="106813" cy="9343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1" name="円/楕円 360"/>
            <p:cNvSpPr/>
            <p:nvPr/>
          </p:nvSpPr>
          <p:spPr>
            <a:xfrm>
              <a:off x="1829438" y="4539489"/>
              <a:ext cx="102392" cy="8910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2" name="円/楕円 361"/>
            <p:cNvSpPr/>
            <p:nvPr/>
          </p:nvSpPr>
          <p:spPr>
            <a:xfrm>
              <a:off x="2082871" y="2921666"/>
              <a:ext cx="71209" cy="687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3" name="円/楕円 362"/>
            <p:cNvSpPr/>
            <p:nvPr/>
          </p:nvSpPr>
          <p:spPr>
            <a:xfrm>
              <a:off x="1321326" y="2385195"/>
              <a:ext cx="136780" cy="1356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4" name="円/楕円 363"/>
            <p:cNvSpPr/>
            <p:nvPr/>
          </p:nvSpPr>
          <p:spPr>
            <a:xfrm>
              <a:off x="1533613" y="4411007"/>
              <a:ext cx="115075" cy="11356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5" name="円/楕円 364"/>
            <p:cNvSpPr/>
            <p:nvPr/>
          </p:nvSpPr>
          <p:spPr>
            <a:xfrm>
              <a:off x="1533613" y="3010329"/>
              <a:ext cx="86059" cy="7899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 sz="1600">
                <a:latin typeface="Times New Roman" pitchFamily="18" charset="0"/>
                <a:ea typeface="ＭＳ ゴシック" pitchFamily="49" charset="-128"/>
              </a:endParaRPr>
            </a:p>
          </p:txBody>
        </p:sp>
        <p:sp>
          <p:nvSpPr>
            <p:cNvPr id="366" name="テキスト ボックス 365"/>
            <p:cNvSpPr txBox="1"/>
            <p:nvPr/>
          </p:nvSpPr>
          <p:spPr>
            <a:xfrm>
              <a:off x="1117562" y="5754949"/>
              <a:ext cx="1963542" cy="32052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sz="1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Supported carbon</a:t>
              </a:r>
              <a:endParaRPr lang="ja-JP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cxnSp>
          <p:nvCxnSpPr>
            <p:cNvPr id="367" name="直線コネクタ 366"/>
            <p:cNvCxnSpPr>
              <a:stCxn id="299" idx="0"/>
              <a:endCxn id="309" idx="5"/>
            </p:cNvCxnSpPr>
            <p:nvPr/>
          </p:nvCxnSpPr>
          <p:spPr>
            <a:xfrm flipH="1" flipV="1">
              <a:off x="2042456" y="4920033"/>
              <a:ext cx="570873" cy="29920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8" name="直線コネクタ 367"/>
            <p:cNvCxnSpPr>
              <a:stCxn id="311" idx="4"/>
            </p:cNvCxnSpPr>
            <p:nvPr/>
          </p:nvCxnSpPr>
          <p:spPr>
            <a:xfrm>
              <a:off x="1688137" y="4834008"/>
              <a:ext cx="145035" cy="94501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9" name="直線コネクタ 368"/>
            <p:cNvCxnSpPr>
              <a:endCxn id="300" idx="0"/>
            </p:cNvCxnSpPr>
            <p:nvPr/>
          </p:nvCxnSpPr>
          <p:spPr>
            <a:xfrm>
              <a:off x="698397" y="4302813"/>
              <a:ext cx="251818" cy="92244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テキスト ボックス 369"/>
            <p:cNvSpPr txBox="1"/>
            <p:nvPr/>
          </p:nvSpPr>
          <p:spPr>
            <a:xfrm>
              <a:off x="131010" y="1621250"/>
              <a:ext cx="972208" cy="3792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PEM</a:t>
              </a:r>
              <a:endParaRPr lang="ja-JP" alt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371" name="テキスト ボックス 370"/>
            <p:cNvSpPr txBox="1"/>
            <p:nvPr/>
          </p:nvSpPr>
          <p:spPr>
            <a:xfrm>
              <a:off x="1278535" y="1606202"/>
              <a:ext cx="653451" cy="3792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CL</a:t>
              </a:r>
              <a:endPara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372" name="テキスト ボックス 371"/>
            <p:cNvSpPr txBox="1"/>
            <p:nvPr/>
          </p:nvSpPr>
          <p:spPr>
            <a:xfrm>
              <a:off x="2236399" y="1646831"/>
              <a:ext cx="972208" cy="37921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ja-JP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GDL</a:t>
              </a:r>
              <a:endParaRPr lang="ja-JP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cxnSp>
          <p:nvCxnSpPr>
            <p:cNvPr id="373" name="直線コネクタ 372"/>
            <p:cNvCxnSpPr/>
            <p:nvPr/>
          </p:nvCxnSpPr>
          <p:spPr>
            <a:xfrm>
              <a:off x="986872" y="1646831"/>
              <a:ext cx="6375" cy="69672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線コネクタ 373"/>
            <p:cNvCxnSpPr/>
            <p:nvPr/>
          </p:nvCxnSpPr>
          <p:spPr>
            <a:xfrm>
              <a:off x="2113678" y="1646831"/>
              <a:ext cx="7968" cy="737354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853" name="グループ化 181"/>
            <p:cNvGrpSpPr>
              <a:grpSpLocks/>
            </p:cNvGrpSpPr>
            <p:nvPr/>
          </p:nvGrpSpPr>
          <p:grpSpPr bwMode="auto">
            <a:xfrm>
              <a:off x="135792" y="2305936"/>
              <a:ext cx="3036979" cy="2609387"/>
              <a:chOff x="222394" y="2438148"/>
              <a:chExt cx="3036979" cy="2609387"/>
            </a:xfrm>
          </p:grpSpPr>
          <p:grpSp>
            <p:nvGrpSpPr>
              <p:cNvPr id="28854" name="グループ化 182"/>
              <p:cNvGrpSpPr>
                <a:grpSpLocks/>
              </p:cNvGrpSpPr>
              <p:nvPr/>
            </p:nvGrpSpPr>
            <p:grpSpPr bwMode="auto">
              <a:xfrm>
                <a:off x="2292719" y="2438148"/>
                <a:ext cx="867019" cy="708764"/>
                <a:chOff x="2769440" y="2546584"/>
                <a:chExt cx="867019" cy="708764"/>
              </a:xfrm>
            </p:grpSpPr>
            <p:sp>
              <p:nvSpPr>
                <p:cNvPr id="382" name="右矢印 381"/>
                <p:cNvSpPr/>
                <p:nvPr/>
              </p:nvSpPr>
              <p:spPr>
                <a:xfrm rot="10800000">
                  <a:off x="2769440" y="2546584"/>
                  <a:ext cx="867019" cy="708764"/>
                </a:xfrm>
                <a:prstGeom prst="rightArrow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1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600">
                    <a:latin typeface="Times New Roman" pitchFamily="18" charset="0"/>
                    <a:ea typeface="ＭＳ ゴシック" pitchFamily="49" charset="-128"/>
                  </a:endParaRPr>
                </a:p>
              </p:txBody>
            </p:sp>
            <p:sp>
              <p:nvSpPr>
                <p:cNvPr id="383" name="テキスト ボックス 382"/>
                <p:cNvSpPr txBox="1"/>
                <p:nvPr/>
              </p:nvSpPr>
              <p:spPr>
                <a:xfrm>
                  <a:off x="3002133" y="2730170"/>
                  <a:ext cx="538699" cy="320524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ja-JP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O</a:t>
                  </a:r>
                  <a:r>
                    <a:rPr lang="en-US" altLang="ja-JP" sz="1600" baseline="-250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2</a:t>
                  </a:r>
                  <a:endParaRPr lang="ja-JP" altLang="en-US" sz="1600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  <p:sp>
            <p:nvSpPr>
              <p:cNvPr id="377" name="右矢印 376"/>
              <p:cNvSpPr/>
              <p:nvPr/>
            </p:nvSpPr>
            <p:spPr>
              <a:xfrm>
                <a:off x="222393" y="3167979"/>
                <a:ext cx="867019" cy="708763"/>
              </a:xfrm>
              <a:prstGeom prst="rightArrow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1600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78" name="テキスト ボックス 377"/>
              <p:cNvSpPr txBox="1"/>
              <p:nvPr/>
            </p:nvSpPr>
            <p:spPr>
              <a:xfrm>
                <a:off x="305270" y="3356079"/>
                <a:ext cx="538699" cy="32052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ja-JP" sz="16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H</a:t>
                </a:r>
                <a:r>
                  <a:rPr lang="en-US" altLang="ja-JP" sz="1600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+</a:t>
                </a:r>
                <a:endParaRPr lang="ja-JP" altLang="en-US" sz="1600" baseline="-25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grpSp>
            <p:nvGrpSpPr>
              <p:cNvPr id="17" name="グループ化 185"/>
              <p:cNvGrpSpPr/>
              <p:nvPr/>
            </p:nvGrpSpPr>
            <p:grpSpPr>
              <a:xfrm>
                <a:off x="2389615" y="4338978"/>
                <a:ext cx="869758" cy="708557"/>
                <a:chOff x="2858759" y="5075813"/>
                <a:chExt cx="869758" cy="708557"/>
              </a:xfrm>
              <a:solidFill>
                <a:schemeClr val="tx2">
                  <a:lumMod val="40000"/>
                  <a:lumOff val="60000"/>
                </a:schemeClr>
              </a:solidFill>
            </p:grpSpPr>
            <p:sp>
              <p:nvSpPr>
                <p:cNvPr id="380" name="右矢印 379"/>
                <p:cNvSpPr/>
                <p:nvPr/>
              </p:nvSpPr>
              <p:spPr>
                <a:xfrm>
                  <a:off x="2862259" y="5075813"/>
                  <a:ext cx="866258" cy="708557"/>
                </a:xfrm>
                <a:prstGeom prst="rightArrow">
                  <a:avLst/>
                </a:prstGeom>
                <a:solidFill>
                  <a:srgbClr val="00B0F0"/>
                </a:solidFill>
                <a:ln w="63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ja-JP" altLang="en-US" sz="1600">
                    <a:latin typeface="Times New Roman" pitchFamily="18" charset="0"/>
                    <a:ea typeface="ＭＳ ゴシック" pitchFamily="49" charset="-128"/>
                  </a:endParaRPr>
                </a:p>
              </p:txBody>
            </p:sp>
            <p:sp>
              <p:nvSpPr>
                <p:cNvPr id="381" name="テキスト ボックス 380"/>
                <p:cNvSpPr txBox="1"/>
                <p:nvPr/>
              </p:nvSpPr>
              <p:spPr>
                <a:xfrm>
                  <a:off x="2858759" y="5250199"/>
                  <a:ext cx="839040" cy="320918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ja-JP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H</a:t>
                  </a:r>
                  <a:r>
                    <a:rPr lang="en-US" altLang="ja-JP" sz="1600" baseline="-250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2</a:t>
                  </a:r>
                  <a:r>
                    <a:rPr lang="en-US" altLang="ja-JP" sz="1600" dirty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Times New Roman" pitchFamily="18" charset="0"/>
                      <a:ea typeface="ＭＳ ゴシック" pitchFamily="49" charset="-128"/>
                      <a:cs typeface="Times New Roman" pitchFamily="18" charset="0"/>
                    </a:rPr>
                    <a:t>O</a:t>
                  </a:r>
                  <a:endParaRPr lang="ja-JP" altLang="en-US" sz="1600" baseline="-25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endParaRPr>
                </a:p>
              </p:txBody>
            </p:sp>
          </p:grpSp>
        </p:grpSp>
      </p:grpSp>
      <p:sp>
        <p:nvSpPr>
          <p:cNvPr id="299" name="テキスト ボックス 298"/>
          <p:cNvSpPr txBox="1"/>
          <p:nvPr/>
        </p:nvSpPr>
        <p:spPr bwMode="auto">
          <a:xfrm>
            <a:off x="2160587" y="4989959"/>
            <a:ext cx="10937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Catalyst (Platinum)</a:t>
            </a:r>
            <a:endParaRPr lang="ja-JP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97" name="正方形/長方形 296"/>
          <p:cNvSpPr/>
          <p:nvPr/>
        </p:nvSpPr>
        <p:spPr bwMode="auto">
          <a:xfrm>
            <a:off x="2055812" y="2734122"/>
            <a:ext cx="265113" cy="382587"/>
          </a:xfrm>
          <a:prstGeom prst="rect">
            <a:avLst/>
          </a:prstGeom>
          <a:solidFill>
            <a:srgbClr val="FF0000">
              <a:alpha val="22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>
              <a:latin typeface="Times New Roman" pitchFamily="18" charset="0"/>
              <a:ea typeface="ＭＳ ゴシック" pitchFamily="49" charset="-128"/>
            </a:endParaRPr>
          </a:p>
        </p:txBody>
      </p:sp>
      <p:grpSp>
        <p:nvGrpSpPr>
          <p:cNvPr id="28688" name="グループ化 396"/>
          <p:cNvGrpSpPr>
            <a:grpSpLocks/>
          </p:cNvGrpSpPr>
          <p:nvPr/>
        </p:nvGrpSpPr>
        <p:grpSpPr bwMode="auto">
          <a:xfrm>
            <a:off x="5840412" y="675134"/>
            <a:ext cx="3435350" cy="1214438"/>
            <a:chOff x="7033854" y="2153290"/>
            <a:chExt cx="2135731" cy="1086895"/>
          </a:xfrm>
        </p:grpSpPr>
        <p:sp>
          <p:nvSpPr>
            <p:cNvPr id="398" name="テキスト ボックス 397"/>
            <p:cNvSpPr txBox="1"/>
            <p:nvPr/>
          </p:nvSpPr>
          <p:spPr>
            <a:xfrm>
              <a:off x="7033854" y="2153290"/>
              <a:ext cx="2135731" cy="6336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ja-JP" u="sng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Ionomer</a:t>
              </a:r>
              <a:endParaRPr lang="en-US" altLang="ja-JP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  <a:p>
              <a:pPr algn="ctr">
                <a:defRPr/>
              </a:pPr>
              <a:r>
                <a:rPr lang="en-US" altLang="ja-JP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(Ionized thin film : 3nm)</a:t>
              </a:r>
              <a:endParaRPr lang="en-US" altLang="ja-JP" dirty="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cxnSp>
          <p:nvCxnSpPr>
            <p:cNvPr id="399" name="直線コネクタ 398"/>
            <p:cNvCxnSpPr/>
            <p:nvPr/>
          </p:nvCxnSpPr>
          <p:spPr>
            <a:xfrm flipH="1">
              <a:off x="7522388" y="2832421"/>
              <a:ext cx="412540" cy="407764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691" name="グループ化 10"/>
          <p:cNvGrpSpPr>
            <a:grpSpLocks/>
          </p:cNvGrpSpPr>
          <p:nvPr/>
        </p:nvGrpSpPr>
        <p:grpSpPr bwMode="auto">
          <a:xfrm>
            <a:off x="3686174" y="3780059"/>
            <a:ext cx="5208588" cy="1323439"/>
            <a:chOff x="3708400" y="3789363"/>
            <a:chExt cx="5208588" cy="1322585"/>
          </a:xfrm>
        </p:grpSpPr>
        <p:sp>
          <p:nvSpPr>
            <p:cNvPr id="403" name="テキスト ボックス 402"/>
            <p:cNvSpPr txBox="1"/>
            <p:nvPr/>
          </p:nvSpPr>
          <p:spPr>
            <a:xfrm>
              <a:off x="3708400" y="3789363"/>
              <a:ext cx="5208588" cy="1322585"/>
            </a:xfrm>
            <a:prstGeom prst="rect">
              <a:avLst/>
            </a:prstGeom>
            <a:solidFill>
              <a:srgbClr val="0070C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  <a:defRPr/>
              </a:pP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Proton transport in </a:t>
              </a:r>
              <a:r>
                <a:rPr lang="en-US" altLang="ja-JP" sz="1600" dirty="0" err="1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ionomer</a:t>
              </a: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(proton conductivity)</a:t>
              </a:r>
            </a:p>
            <a:p>
              <a:pPr marL="285750" indent="-285750">
                <a:defRPr/>
              </a:pP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                     larger as the </a:t>
              </a:r>
              <a:r>
                <a:rPr lang="en-US" altLang="ja-JP" sz="1600" dirty="0" err="1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ionomer</a:t>
              </a: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is </a:t>
              </a:r>
              <a:r>
                <a:rPr lang="en-US" altLang="ja-JP" sz="1600" dirty="0" smtClean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thicker</a:t>
              </a:r>
            </a:p>
            <a:p>
              <a:pPr marL="285750" indent="-285750">
                <a:defRPr/>
              </a:pPr>
              <a:r>
                <a:rPr lang="en-US" altLang="ja-JP" sz="1600" dirty="0" smtClean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              </a:t>
              </a:r>
              <a:endParaRPr lang="en-US" altLang="ja-JP" sz="1600" u="sng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</a:endParaRPr>
            </a:p>
            <a:p>
              <a:pPr marL="285750" indent="-285750">
                <a:buFont typeface="Wingdings" pitchFamily="2" charset="2"/>
                <a:buChar char="Ø"/>
                <a:defRPr/>
              </a:pP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Oxygen permeate through </a:t>
              </a:r>
              <a:r>
                <a:rPr lang="en-US" altLang="ja-JP" sz="1600" dirty="0" err="1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ionomer</a:t>
              </a:r>
              <a:r>
                <a:rPr lang="ja-JP" altLang="en-US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</a:t>
              </a: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(oxygen permeability)                              </a:t>
              </a:r>
            </a:p>
            <a:p>
              <a:pPr>
                <a:defRPr/>
              </a:pP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                     larger as the </a:t>
              </a:r>
              <a:r>
                <a:rPr lang="en-US" altLang="ja-JP" sz="1600" dirty="0" err="1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ionomer</a:t>
              </a:r>
              <a:r>
                <a:rPr lang="en-US" altLang="ja-JP" sz="1600" dirty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is </a:t>
              </a:r>
              <a:r>
                <a:rPr lang="en-US" altLang="ja-JP" sz="1600" dirty="0" smtClean="0">
                  <a:solidFill>
                    <a:schemeClr val="bg1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thinner                      </a:t>
              </a:r>
              <a:r>
                <a:rPr lang="en-US" altLang="ja-JP" sz="1600" dirty="0" smtClean="0">
                  <a:solidFill>
                    <a:srgbClr val="FFFF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                </a:t>
              </a:r>
              <a:endParaRPr lang="en-US" altLang="ja-JP" sz="16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10" name="右矢印 9"/>
            <p:cNvSpPr/>
            <p:nvPr/>
          </p:nvSpPr>
          <p:spPr>
            <a:xfrm>
              <a:off x="4284663" y="4128869"/>
              <a:ext cx="431800" cy="152302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</a:endParaRPr>
            </a:p>
          </p:txBody>
        </p:sp>
        <p:sp>
          <p:nvSpPr>
            <p:cNvPr id="278" name="右矢印 277"/>
            <p:cNvSpPr/>
            <p:nvPr/>
          </p:nvSpPr>
          <p:spPr>
            <a:xfrm>
              <a:off x="4303463" y="4887238"/>
              <a:ext cx="431800" cy="152302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</a:endParaRPr>
            </a:p>
          </p:txBody>
        </p:sp>
      </p:grpSp>
      <p:sp>
        <p:nvSpPr>
          <p:cNvPr id="28692" name="テキスト ボックス 1"/>
          <p:cNvSpPr txBox="1">
            <a:spLocks noChangeArrowheads="1"/>
          </p:cNvSpPr>
          <p:nvPr/>
        </p:nvSpPr>
        <p:spPr bwMode="auto">
          <a:xfrm>
            <a:off x="6426200" y="2040384"/>
            <a:ext cx="2468562" cy="400050"/>
          </a:xfrm>
          <a:prstGeom prst="rect">
            <a:avLst/>
          </a:prstGeom>
          <a:solidFill>
            <a:srgbClr val="FFFF00"/>
          </a:solidFill>
          <a:ln w="38100" cmpd="dbl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4H</a:t>
            </a:r>
            <a:r>
              <a:rPr lang="en-US" altLang="ja-JP" baseline="300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+4e</a:t>
            </a:r>
            <a:r>
              <a:rPr lang="en-US" altLang="ja-JP" baseline="300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</a:t>
            </a:r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+O</a:t>
            </a:r>
            <a:r>
              <a:rPr lang="en-US" altLang="ja-JP" baseline="-250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2</a:t>
            </a:r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ja-JP" altLang="en-US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→ </a:t>
            </a:r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2H</a:t>
            </a:r>
            <a:r>
              <a:rPr lang="en-US" altLang="ja-JP" baseline="-250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2</a:t>
            </a:r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</a:t>
            </a:r>
            <a:endParaRPr lang="ja-JP" altLang="en-US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 bwMode="auto">
          <a:xfrm>
            <a:off x="314593" y="5966926"/>
            <a:ext cx="8580169" cy="40011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Transport phenomena of materials(H</a:t>
            </a:r>
            <a:r>
              <a:rPr kumimoji="1" lang="en-US" altLang="ja-JP" baseline="30000" dirty="0" smtClean="0">
                <a:solidFill>
                  <a:srgbClr val="000000"/>
                </a:solidFill>
                <a:latin typeface="Times New Roman" pitchFamily="18" charset="0"/>
              </a:rPr>
              <a:t>+</a:t>
            </a:r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, O</a:t>
            </a:r>
            <a:r>
              <a:rPr kumimoji="1" lang="en-US" altLang="ja-JP" baseline="-25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) in/through </a:t>
            </a:r>
            <a:r>
              <a:rPr kumimoji="1" lang="en-US" altLang="ja-JP" dirty="0" err="1" smtClean="0">
                <a:solidFill>
                  <a:srgbClr val="000000"/>
                </a:solidFill>
                <a:latin typeface="Times New Roman" pitchFamily="18" charset="0"/>
              </a:rPr>
              <a:t>ionomer</a:t>
            </a:r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is very important!</a:t>
            </a:r>
            <a:endParaRPr kumimoji="1" lang="ja-JP" altLang="en-US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" name="テキスト ボックス 2"/>
          <p:cNvSpPr txBox="1"/>
          <p:nvPr/>
        </p:nvSpPr>
        <p:spPr bwMode="auto">
          <a:xfrm>
            <a:off x="3695998" y="5225165"/>
            <a:ext cx="521940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rtlCol="0">
            <a:spAutoFit/>
          </a:bodyPr>
          <a:lstStyle/>
          <a:p>
            <a:r>
              <a:rPr lang="en-US" altLang="ja-JP" sz="1800" dirty="0" smtClean="0">
                <a:latin typeface="Times New Roman" pitchFamily="18" charset="0"/>
              </a:rPr>
              <a:t>A good </a:t>
            </a:r>
            <a:r>
              <a:rPr lang="en-US" altLang="ja-JP" sz="1800" dirty="0" err="1" smtClean="0">
                <a:latin typeface="Times New Roman" pitchFamily="18" charset="0"/>
              </a:rPr>
              <a:t>ionomer</a:t>
            </a:r>
            <a:r>
              <a:rPr lang="en-US" altLang="ja-JP" sz="1800" dirty="0" smtClean="0">
                <a:latin typeface="Times New Roman" pitchFamily="18" charset="0"/>
              </a:rPr>
              <a:t> makes proton and oxygen reach to Pt surface </a:t>
            </a:r>
            <a:r>
              <a:rPr lang="en-US" altLang="ja-JP" sz="1800" b="1" dirty="0" smtClean="0">
                <a:solidFill>
                  <a:srgbClr val="FF0000"/>
                </a:solidFill>
                <a:latin typeface="Times New Roman" pitchFamily="18" charset="0"/>
              </a:rPr>
              <a:t>in the proper ratio (H</a:t>
            </a:r>
            <a:r>
              <a:rPr lang="en-US" altLang="ja-JP" sz="1800" b="1" baseline="30000" dirty="0" smtClean="0">
                <a:solidFill>
                  <a:srgbClr val="FF0000"/>
                </a:solidFill>
                <a:latin typeface="Times New Roman" pitchFamily="18" charset="0"/>
              </a:rPr>
              <a:t>+</a:t>
            </a:r>
            <a:r>
              <a:rPr lang="en-US" altLang="ja-JP" sz="1800" b="1" dirty="0" smtClean="0">
                <a:solidFill>
                  <a:srgbClr val="FF0000"/>
                </a:solidFill>
                <a:latin typeface="Times New Roman" pitchFamily="18" charset="0"/>
              </a:rPr>
              <a:t>:O</a:t>
            </a:r>
            <a:r>
              <a:rPr lang="en-US" altLang="ja-JP" sz="1800" b="1" baseline="-25000" dirty="0" smtClean="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ja-JP" sz="1800" b="1" dirty="0" smtClean="0">
                <a:solidFill>
                  <a:srgbClr val="FF0000"/>
                </a:solidFill>
                <a:latin typeface="Times New Roman" pitchFamily="18" charset="0"/>
              </a:rPr>
              <a:t>=4:1)</a:t>
            </a:r>
            <a:endParaRPr kumimoji="1" lang="en-US" altLang="ja-JP" sz="1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" name="右矢印 3"/>
          <p:cNvSpPr/>
          <p:nvPr/>
        </p:nvSpPr>
        <p:spPr>
          <a:xfrm>
            <a:off x="4305404" y="2228856"/>
            <a:ext cx="943077" cy="151645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8" name="テキスト ボックス 7"/>
          <p:cNvSpPr txBox="1"/>
          <p:nvPr/>
        </p:nvSpPr>
        <p:spPr bwMode="auto">
          <a:xfrm>
            <a:off x="2149852" y="6433151"/>
            <a:ext cx="524374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Now we focus on the oxygen permeability of </a:t>
            </a:r>
            <a:r>
              <a:rPr kumimoji="1" lang="en-US" altLang="ja-JP" sz="1800" dirty="0" err="1" smtClean="0">
                <a:solidFill>
                  <a:srgbClr val="000000"/>
                </a:solidFill>
                <a:latin typeface="Times New Roman" pitchFamily="18" charset="0"/>
              </a:rPr>
              <a:t>ionomer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. </a:t>
            </a:r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0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0"/>
            <a:ext cx="5137150" cy="476250"/>
          </a:xfrm>
        </p:spPr>
        <p:txBody>
          <a:bodyPr/>
          <a:lstStyle/>
          <a:p>
            <a:pPr algn="l" eaLnBrk="1" hangingPunct="1"/>
            <a:r>
              <a:rPr lang="en-US" altLang="ja-JP" dirty="0" smtClean="0">
                <a:cs typeface="Times New Roman" pitchFamily="18" charset="0"/>
              </a:rPr>
              <a:t>Objective of This </a:t>
            </a:r>
            <a:r>
              <a:rPr lang="en-US" altLang="ja-JP" dirty="0">
                <a:cs typeface="Times New Roman" pitchFamily="18" charset="0"/>
              </a:rPr>
              <a:t>R</a:t>
            </a:r>
            <a:r>
              <a:rPr lang="en-US" altLang="ja-JP" dirty="0" smtClean="0">
                <a:cs typeface="Times New Roman" pitchFamily="18" charset="0"/>
              </a:rPr>
              <a:t>esearch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7" name="テキスト ボックス 276"/>
          <p:cNvSpPr txBox="1"/>
          <p:nvPr/>
        </p:nvSpPr>
        <p:spPr>
          <a:xfrm>
            <a:off x="455330" y="2503532"/>
            <a:ext cx="10967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</a:rPr>
              <a:t>Real</a:t>
            </a:r>
          </a:p>
          <a:p>
            <a:r>
              <a:rPr lang="en-US" altLang="ja-JP" b="1" dirty="0">
                <a:solidFill>
                  <a:srgbClr val="002060"/>
                </a:solidFill>
              </a:rPr>
              <a:t>S</a:t>
            </a:r>
            <a:r>
              <a:rPr lang="en-US" altLang="ja-JP" b="1" dirty="0" smtClean="0">
                <a:solidFill>
                  <a:srgbClr val="002060"/>
                </a:solidFill>
              </a:rPr>
              <a:t>ystem</a:t>
            </a:r>
          </a:p>
        </p:txBody>
      </p:sp>
      <p:grpSp>
        <p:nvGrpSpPr>
          <p:cNvPr id="464" name="グループ化 463"/>
          <p:cNvGrpSpPr/>
          <p:nvPr/>
        </p:nvGrpSpPr>
        <p:grpSpPr>
          <a:xfrm>
            <a:off x="7881716" y="2218943"/>
            <a:ext cx="1325186" cy="1552321"/>
            <a:chOff x="7668344" y="2924861"/>
            <a:chExt cx="1325186" cy="1552321"/>
          </a:xfrm>
        </p:grpSpPr>
        <p:grpSp>
          <p:nvGrpSpPr>
            <p:cNvPr id="465" name="グループ化 464"/>
            <p:cNvGrpSpPr/>
            <p:nvPr/>
          </p:nvGrpSpPr>
          <p:grpSpPr>
            <a:xfrm>
              <a:off x="7723837" y="2924861"/>
              <a:ext cx="1269693" cy="400110"/>
              <a:chOff x="7939861" y="2852853"/>
              <a:chExt cx="1269693" cy="400110"/>
            </a:xfrm>
          </p:grpSpPr>
          <p:sp>
            <p:nvSpPr>
              <p:cNvPr id="477" name="円/楕円 476"/>
              <p:cNvSpPr/>
              <p:nvPr/>
            </p:nvSpPr>
            <p:spPr>
              <a:xfrm>
                <a:off x="7939861" y="2987944"/>
                <a:ext cx="144016" cy="14401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8" name="テキスト ボックス 477"/>
              <p:cNvSpPr txBox="1"/>
              <p:nvPr/>
            </p:nvSpPr>
            <p:spPr>
              <a:xfrm>
                <a:off x="8029423" y="2852853"/>
                <a:ext cx="118013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 smtClean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：</a:t>
                </a:r>
                <a:r>
                  <a:rPr lang="en-US" altLang="ja-JP" dirty="0" smtClean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Polymer</a:t>
                </a:r>
              </a:p>
            </p:txBody>
          </p:sp>
        </p:grpSp>
        <p:grpSp>
          <p:nvGrpSpPr>
            <p:cNvPr id="466" name="グループ化 465"/>
            <p:cNvGrpSpPr/>
            <p:nvPr/>
          </p:nvGrpSpPr>
          <p:grpSpPr>
            <a:xfrm>
              <a:off x="7740352" y="3284984"/>
              <a:ext cx="880061" cy="400110"/>
              <a:chOff x="7884368" y="3024008"/>
              <a:chExt cx="880061" cy="400110"/>
            </a:xfrm>
          </p:grpSpPr>
          <p:sp>
            <p:nvSpPr>
              <p:cNvPr id="474" name="円/楕円 473"/>
              <p:cNvSpPr/>
              <p:nvPr/>
            </p:nvSpPr>
            <p:spPr>
              <a:xfrm>
                <a:off x="7884368" y="3168024"/>
                <a:ext cx="144016" cy="14401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75" name="Object 1"/>
              <p:cNvGraphicFramePr>
                <a:graphicFrameLocks noChangeAspect="1"/>
              </p:cNvGraphicFramePr>
              <p:nvPr/>
            </p:nvGraphicFramePr>
            <p:xfrm>
              <a:off x="8172400" y="3024008"/>
              <a:ext cx="592029" cy="3870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402" name="数式" r:id="rId3" imgW="330057" imgH="215806" progId="Equation.3">
                      <p:embed/>
                    </p:oleObj>
                  </mc:Choice>
                  <mc:Fallback>
                    <p:oleObj name="数式" r:id="rId3" imgW="330057" imgH="215806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72400" y="3024008"/>
                            <a:ext cx="592029" cy="3870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bg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6" name="テキスト ボックス 475"/>
              <p:cNvSpPr txBox="1"/>
              <p:nvPr/>
            </p:nvSpPr>
            <p:spPr>
              <a:xfrm>
                <a:off x="7956376" y="3024008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：</a:t>
                </a:r>
              </a:p>
            </p:txBody>
          </p:sp>
        </p:grpSp>
        <p:grpSp>
          <p:nvGrpSpPr>
            <p:cNvPr id="467" name="グループ化 466"/>
            <p:cNvGrpSpPr/>
            <p:nvPr/>
          </p:nvGrpSpPr>
          <p:grpSpPr>
            <a:xfrm>
              <a:off x="7740352" y="3645024"/>
              <a:ext cx="979308" cy="432048"/>
              <a:chOff x="7884368" y="3356992"/>
              <a:chExt cx="979308" cy="432048"/>
            </a:xfrm>
          </p:grpSpPr>
          <p:sp>
            <p:nvSpPr>
              <p:cNvPr id="471" name="円/楕円 470"/>
              <p:cNvSpPr/>
              <p:nvPr/>
            </p:nvSpPr>
            <p:spPr>
              <a:xfrm>
                <a:off x="7884368" y="3492000"/>
                <a:ext cx="144016" cy="144016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  <a:latin typeface="Times New Roman" panose="02020603050405020304" pitchFamily="18" charset="0"/>
                </a:endParaRPr>
              </a:p>
            </p:txBody>
          </p:sp>
          <p:graphicFrame>
            <p:nvGraphicFramePr>
              <p:cNvPr id="472" name="Object 2"/>
              <p:cNvGraphicFramePr>
                <a:graphicFrameLocks noChangeAspect="1"/>
              </p:cNvGraphicFramePr>
              <p:nvPr/>
            </p:nvGraphicFramePr>
            <p:xfrm>
              <a:off x="8172399" y="3356992"/>
              <a:ext cx="691277" cy="43204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9403" name="数式" r:id="rId5" imgW="380835" imgH="241195" progId="Equation.3">
                      <p:embed/>
                    </p:oleObj>
                  </mc:Choice>
                  <mc:Fallback>
                    <p:oleObj name="数式" r:id="rId5" imgW="380835" imgH="241195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72399" y="3356992"/>
                            <a:ext cx="691277" cy="43204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3" name="テキスト ボックス 472"/>
              <p:cNvSpPr txBox="1"/>
              <p:nvPr/>
            </p:nvSpPr>
            <p:spPr>
              <a:xfrm>
                <a:off x="7956376" y="3356992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：</a:t>
                </a:r>
              </a:p>
            </p:txBody>
          </p:sp>
        </p:grpSp>
        <p:grpSp>
          <p:nvGrpSpPr>
            <p:cNvPr id="468" name="グループ化 467"/>
            <p:cNvGrpSpPr/>
            <p:nvPr/>
          </p:nvGrpSpPr>
          <p:grpSpPr>
            <a:xfrm>
              <a:off x="7668344" y="4077072"/>
              <a:ext cx="742130" cy="400110"/>
              <a:chOff x="7812360" y="3789040"/>
              <a:chExt cx="742130" cy="400110"/>
            </a:xfrm>
          </p:grpSpPr>
          <p:sp>
            <p:nvSpPr>
              <p:cNvPr id="469" name="円/楕円 468"/>
              <p:cNvSpPr/>
              <p:nvPr/>
            </p:nvSpPr>
            <p:spPr>
              <a:xfrm>
                <a:off x="7812360" y="3861048"/>
                <a:ext cx="288032" cy="288032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470" name="テキスト ボックス 469"/>
              <p:cNvSpPr txBox="1"/>
              <p:nvPr/>
            </p:nvSpPr>
            <p:spPr>
              <a:xfrm>
                <a:off x="8028384" y="3789040"/>
                <a:ext cx="5261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>
                    <a:solidFill>
                      <a:prstClr val="black"/>
                    </a:solidFill>
                    <a:latin typeface="Times New Roman" panose="02020603050405020304" pitchFamily="18" charset="0"/>
                  </a:rPr>
                  <a:t>：</a:t>
                </a:r>
                <a:r>
                  <a:rPr lang="en-US" altLang="ja-JP" sz="2000" dirty="0">
                    <a:solidFill>
                      <a:prstClr val="black"/>
                    </a:solidFill>
                    <a:latin typeface="Times New Roman" pitchFamily="18" charset="0"/>
                    <a:cs typeface="Times New Roman" pitchFamily="18" charset="0"/>
                  </a:rPr>
                  <a:t>Pt</a:t>
                </a:r>
                <a:endParaRPr lang="ja-JP" altLang="en-US" sz="20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8" name="グループ化 7"/>
          <p:cNvGrpSpPr/>
          <p:nvPr/>
        </p:nvGrpSpPr>
        <p:grpSpPr>
          <a:xfrm>
            <a:off x="434795" y="2640489"/>
            <a:ext cx="7521581" cy="2346480"/>
            <a:chOff x="434796" y="3047461"/>
            <a:chExt cx="6666565" cy="2079744"/>
          </a:xfrm>
        </p:grpSpPr>
        <p:grpSp>
          <p:nvGrpSpPr>
            <p:cNvPr id="283" name="グループ化 282"/>
            <p:cNvGrpSpPr/>
            <p:nvPr/>
          </p:nvGrpSpPr>
          <p:grpSpPr>
            <a:xfrm>
              <a:off x="4313050" y="3200004"/>
              <a:ext cx="2788311" cy="1927201"/>
              <a:chOff x="4716016" y="2708920"/>
              <a:chExt cx="2592288" cy="1800200"/>
            </a:xfrm>
          </p:grpSpPr>
          <p:grpSp>
            <p:nvGrpSpPr>
              <p:cNvPr id="288" name="グループ化 287"/>
              <p:cNvGrpSpPr/>
              <p:nvPr/>
            </p:nvGrpSpPr>
            <p:grpSpPr>
              <a:xfrm>
                <a:off x="4716016" y="2708920"/>
                <a:ext cx="2592288" cy="1800200"/>
                <a:chOff x="4644008" y="2708920"/>
                <a:chExt cx="2592288" cy="1800200"/>
              </a:xfrm>
            </p:grpSpPr>
            <p:grpSp>
              <p:nvGrpSpPr>
                <p:cNvPr id="290" name="グループ化 289"/>
                <p:cNvGrpSpPr/>
                <p:nvPr/>
              </p:nvGrpSpPr>
              <p:grpSpPr>
                <a:xfrm>
                  <a:off x="4644008" y="2708920"/>
                  <a:ext cx="2592288" cy="1800200"/>
                  <a:chOff x="4644008" y="2708920"/>
                  <a:chExt cx="2592288" cy="1800200"/>
                </a:xfrm>
              </p:grpSpPr>
              <p:sp>
                <p:nvSpPr>
                  <p:cNvPr id="296" name="円/楕円 295"/>
                  <p:cNvSpPr/>
                  <p:nvPr/>
                </p:nvSpPr>
                <p:spPr>
                  <a:xfrm>
                    <a:off x="4788024" y="2924944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grpSp>
                <p:nvGrpSpPr>
                  <p:cNvPr id="298" name="グループ化 297"/>
                  <p:cNvGrpSpPr/>
                  <p:nvPr/>
                </p:nvGrpSpPr>
                <p:grpSpPr>
                  <a:xfrm>
                    <a:off x="4788024" y="3645024"/>
                    <a:ext cx="2304256" cy="288032"/>
                    <a:chOff x="4788024" y="3645024"/>
                    <a:chExt cx="2304256" cy="288032"/>
                  </a:xfrm>
                </p:grpSpPr>
                <p:sp>
                  <p:nvSpPr>
                    <p:cNvPr id="456" name="円/楕円 455"/>
                    <p:cNvSpPr/>
                    <p:nvPr/>
                  </p:nvSpPr>
                  <p:spPr>
                    <a:xfrm>
                      <a:off x="4788024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7" name="円/楕円 456"/>
                    <p:cNvSpPr/>
                    <p:nvPr/>
                  </p:nvSpPr>
                  <p:spPr>
                    <a:xfrm>
                      <a:off x="5076056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8" name="円/楕円 457"/>
                    <p:cNvSpPr/>
                    <p:nvPr/>
                  </p:nvSpPr>
                  <p:spPr>
                    <a:xfrm>
                      <a:off x="5364088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9" name="円/楕円 458"/>
                    <p:cNvSpPr/>
                    <p:nvPr/>
                  </p:nvSpPr>
                  <p:spPr>
                    <a:xfrm>
                      <a:off x="5652120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60" name="円/楕円 459"/>
                    <p:cNvSpPr/>
                    <p:nvPr/>
                  </p:nvSpPr>
                  <p:spPr>
                    <a:xfrm>
                      <a:off x="5940152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61" name="円/楕円 460"/>
                    <p:cNvSpPr/>
                    <p:nvPr/>
                  </p:nvSpPr>
                  <p:spPr>
                    <a:xfrm>
                      <a:off x="6228184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62" name="円/楕円 461"/>
                    <p:cNvSpPr/>
                    <p:nvPr/>
                  </p:nvSpPr>
                  <p:spPr>
                    <a:xfrm>
                      <a:off x="6516216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63" name="円/楕円 462"/>
                    <p:cNvSpPr/>
                    <p:nvPr/>
                  </p:nvSpPr>
                  <p:spPr>
                    <a:xfrm>
                      <a:off x="6804248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302" name="グループ化 301"/>
                  <p:cNvGrpSpPr/>
                  <p:nvPr/>
                </p:nvGrpSpPr>
                <p:grpSpPr>
                  <a:xfrm>
                    <a:off x="4788024" y="4221088"/>
                    <a:ext cx="2304256" cy="288032"/>
                    <a:chOff x="4788024" y="3645024"/>
                    <a:chExt cx="2304256" cy="288032"/>
                  </a:xfrm>
                </p:grpSpPr>
                <p:sp>
                  <p:nvSpPr>
                    <p:cNvPr id="448" name="円/楕円 447"/>
                    <p:cNvSpPr/>
                    <p:nvPr/>
                  </p:nvSpPr>
                  <p:spPr>
                    <a:xfrm>
                      <a:off x="4788024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49" name="円/楕円 448"/>
                    <p:cNvSpPr/>
                    <p:nvPr/>
                  </p:nvSpPr>
                  <p:spPr>
                    <a:xfrm>
                      <a:off x="5076056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0" name="円/楕円 449"/>
                    <p:cNvSpPr/>
                    <p:nvPr/>
                  </p:nvSpPr>
                  <p:spPr>
                    <a:xfrm>
                      <a:off x="5364088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1" name="円/楕円 450"/>
                    <p:cNvSpPr/>
                    <p:nvPr/>
                  </p:nvSpPr>
                  <p:spPr>
                    <a:xfrm>
                      <a:off x="5652120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2" name="円/楕円 451"/>
                    <p:cNvSpPr/>
                    <p:nvPr/>
                  </p:nvSpPr>
                  <p:spPr>
                    <a:xfrm>
                      <a:off x="5940152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3" name="円/楕円 452"/>
                    <p:cNvSpPr/>
                    <p:nvPr/>
                  </p:nvSpPr>
                  <p:spPr>
                    <a:xfrm>
                      <a:off x="6228184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4" name="円/楕円 453"/>
                    <p:cNvSpPr/>
                    <p:nvPr/>
                  </p:nvSpPr>
                  <p:spPr>
                    <a:xfrm>
                      <a:off x="6516216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455" name="円/楕円 454"/>
                    <p:cNvSpPr/>
                    <p:nvPr/>
                  </p:nvSpPr>
                  <p:spPr>
                    <a:xfrm>
                      <a:off x="6804248" y="3645024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grpSp>
                <p:nvGrpSpPr>
                  <p:cNvPr id="375" name="グループ化 374"/>
                  <p:cNvGrpSpPr/>
                  <p:nvPr/>
                </p:nvGrpSpPr>
                <p:grpSpPr>
                  <a:xfrm>
                    <a:off x="4644008" y="3933056"/>
                    <a:ext cx="2592288" cy="288032"/>
                    <a:chOff x="4644008" y="3933056"/>
                    <a:chExt cx="2592288" cy="288032"/>
                  </a:xfrm>
                </p:grpSpPr>
                <p:grpSp>
                  <p:nvGrpSpPr>
                    <p:cNvPr id="438" name="グループ化 437"/>
                    <p:cNvGrpSpPr/>
                    <p:nvPr/>
                  </p:nvGrpSpPr>
                  <p:grpSpPr>
                    <a:xfrm>
                      <a:off x="4932040" y="3933056"/>
                      <a:ext cx="2304256" cy="288032"/>
                      <a:chOff x="4788024" y="3645024"/>
                      <a:chExt cx="2304256" cy="288032"/>
                    </a:xfrm>
                  </p:grpSpPr>
                  <p:sp>
                    <p:nvSpPr>
                      <p:cNvPr id="440" name="円/楕円 439"/>
                      <p:cNvSpPr/>
                      <p:nvPr/>
                    </p:nvSpPr>
                    <p:spPr>
                      <a:xfrm>
                        <a:off x="4788024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1" name="円/楕円 440"/>
                      <p:cNvSpPr/>
                      <p:nvPr/>
                    </p:nvSpPr>
                    <p:spPr>
                      <a:xfrm>
                        <a:off x="5076056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2" name="円/楕円 441"/>
                      <p:cNvSpPr/>
                      <p:nvPr/>
                    </p:nvSpPr>
                    <p:spPr>
                      <a:xfrm>
                        <a:off x="5364088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3" name="円/楕円 442"/>
                      <p:cNvSpPr/>
                      <p:nvPr/>
                    </p:nvSpPr>
                    <p:spPr>
                      <a:xfrm>
                        <a:off x="5652120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4" name="円/楕円 443"/>
                      <p:cNvSpPr/>
                      <p:nvPr/>
                    </p:nvSpPr>
                    <p:spPr>
                      <a:xfrm>
                        <a:off x="5940152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5" name="円/楕円 444"/>
                      <p:cNvSpPr/>
                      <p:nvPr/>
                    </p:nvSpPr>
                    <p:spPr>
                      <a:xfrm>
                        <a:off x="6228184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6" name="円/楕円 445"/>
                      <p:cNvSpPr/>
                      <p:nvPr/>
                    </p:nvSpPr>
                    <p:spPr>
                      <a:xfrm>
                        <a:off x="6516216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sp>
                    <p:nvSpPr>
                      <p:cNvPr id="447" name="円/楕円 446"/>
                      <p:cNvSpPr/>
                      <p:nvPr/>
                    </p:nvSpPr>
                    <p:spPr>
                      <a:xfrm>
                        <a:off x="6804248" y="3645024"/>
                        <a:ext cx="288032" cy="288032"/>
                      </a:xfrm>
                      <a:prstGeom prst="ellipse">
                        <a:avLst/>
                      </a:prstGeom>
                      <a:solidFill>
                        <a:schemeClr val="bg1">
                          <a:lumMod val="75000"/>
                        </a:schemeClr>
                      </a:solidFill>
                      <a:ln>
                        <a:noFill/>
                      </a:ln>
                      <a:effectLst>
                        <a:outerShdw blurRad="44450" dist="27940" dir="5400000" algn="ctr">
                          <a:srgbClr val="000000">
                            <a:alpha val="32000"/>
                          </a:srgbClr>
                        </a:outerShdw>
                      </a:effectLst>
                      <a:scene3d>
                        <a:camera prst="orthographicFront">
                          <a:rot lat="0" lon="0" rev="0"/>
                        </a:camera>
                        <a:lightRig rig="balanced" dir="t">
                          <a:rot lat="0" lon="0" rev="8700000"/>
                        </a:lightRig>
                      </a:scene3d>
                      <a:sp3d>
                        <a:bevelT w="190500" h="38100"/>
                      </a:sp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ja-JP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439" name="円/楕円 438"/>
                    <p:cNvSpPr/>
                    <p:nvPr/>
                  </p:nvSpPr>
                  <p:spPr>
                    <a:xfrm>
                      <a:off x="4644008" y="3933056"/>
                      <a:ext cx="288032" cy="288032"/>
                    </a:xfrm>
                    <a:prstGeom prst="ellipse">
                      <a:avLst/>
                    </a:prstGeom>
                    <a:solidFill>
                      <a:schemeClr val="bg1">
                        <a:lumMod val="75000"/>
                      </a:schemeClr>
                    </a:solidFill>
                    <a:ln>
                      <a:noFill/>
                    </a:ln>
                    <a:effectLst>
                      <a:outerShdw blurRad="44450" dist="27940" dir="5400000" algn="ctr">
                        <a:srgbClr val="000000">
                          <a:alpha val="32000"/>
                        </a:srgb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ja-JP" altLang="en-US">
                        <a:solidFill>
                          <a:prstClr val="white"/>
                        </a:solidFill>
                      </a:endParaRPr>
                    </a:p>
                  </p:txBody>
                </p:sp>
              </p:grpSp>
              <p:sp>
                <p:nvSpPr>
                  <p:cNvPr id="376" name="円/楕円 375"/>
                  <p:cNvSpPr/>
                  <p:nvPr/>
                </p:nvSpPr>
                <p:spPr>
                  <a:xfrm>
                    <a:off x="4932040" y="278092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79" name="円/楕円 378"/>
                  <p:cNvSpPr/>
                  <p:nvPr/>
                </p:nvSpPr>
                <p:spPr>
                  <a:xfrm>
                    <a:off x="5076056" y="278092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7" name="円/楕円 396"/>
                  <p:cNvSpPr/>
                  <p:nvPr/>
                </p:nvSpPr>
                <p:spPr>
                  <a:xfrm>
                    <a:off x="5220072" y="270892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0" name="円/楕円 399"/>
                  <p:cNvSpPr/>
                  <p:nvPr/>
                </p:nvSpPr>
                <p:spPr>
                  <a:xfrm>
                    <a:off x="5364088" y="278092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1" name="円/楕円 400"/>
                  <p:cNvSpPr/>
                  <p:nvPr/>
                </p:nvSpPr>
                <p:spPr>
                  <a:xfrm>
                    <a:off x="5508104" y="285293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2" name="円/楕円 401"/>
                  <p:cNvSpPr/>
                  <p:nvPr/>
                </p:nvSpPr>
                <p:spPr>
                  <a:xfrm>
                    <a:off x="5652120" y="278092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4" name="円/楕円 403"/>
                  <p:cNvSpPr/>
                  <p:nvPr/>
                </p:nvSpPr>
                <p:spPr>
                  <a:xfrm>
                    <a:off x="6012160" y="285293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5" name="円/楕円 404"/>
                  <p:cNvSpPr/>
                  <p:nvPr/>
                </p:nvSpPr>
                <p:spPr>
                  <a:xfrm>
                    <a:off x="6444208" y="278092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7" name="円/楕円 406"/>
                  <p:cNvSpPr/>
                  <p:nvPr/>
                </p:nvSpPr>
                <p:spPr>
                  <a:xfrm>
                    <a:off x="6300192" y="285293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8" name="円/楕円 407"/>
                  <p:cNvSpPr/>
                  <p:nvPr/>
                </p:nvSpPr>
                <p:spPr>
                  <a:xfrm>
                    <a:off x="6732240" y="285293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9" name="円/楕円 408"/>
                  <p:cNvSpPr/>
                  <p:nvPr/>
                </p:nvSpPr>
                <p:spPr>
                  <a:xfrm>
                    <a:off x="6588224" y="285293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0" name="円/楕円 409"/>
                  <p:cNvSpPr/>
                  <p:nvPr/>
                </p:nvSpPr>
                <p:spPr>
                  <a:xfrm>
                    <a:off x="6156176" y="2924944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1" name="円/楕円 410"/>
                  <p:cNvSpPr/>
                  <p:nvPr/>
                </p:nvSpPr>
                <p:spPr>
                  <a:xfrm>
                    <a:off x="4788024" y="350100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2" name="円/楕円 411"/>
                  <p:cNvSpPr/>
                  <p:nvPr/>
                </p:nvSpPr>
                <p:spPr>
                  <a:xfrm>
                    <a:off x="4932040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3" name="円/楕円 412"/>
                  <p:cNvSpPr/>
                  <p:nvPr/>
                </p:nvSpPr>
                <p:spPr>
                  <a:xfrm>
                    <a:off x="5076056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4" name="円/楕円 413"/>
                  <p:cNvSpPr/>
                  <p:nvPr/>
                </p:nvSpPr>
                <p:spPr>
                  <a:xfrm>
                    <a:off x="5220072" y="3356992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5" name="円/楕円 414"/>
                  <p:cNvSpPr/>
                  <p:nvPr/>
                </p:nvSpPr>
                <p:spPr>
                  <a:xfrm>
                    <a:off x="5364088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6" name="円/楕円 415"/>
                  <p:cNvSpPr/>
                  <p:nvPr/>
                </p:nvSpPr>
                <p:spPr>
                  <a:xfrm>
                    <a:off x="5508104" y="3356992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7" name="円/楕円 416"/>
                  <p:cNvSpPr/>
                  <p:nvPr/>
                </p:nvSpPr>
                <p:spPr>
                  <a:xfrm>
                    <a:off x="5940152" y="350100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8" name="円/楕円 417"/>
                  <p:cNvSpPr/>
                  <p:nvPr/>
                </p:nvSpPr>
                <p:spPr>
                  <a:xfrm>
                    <a:off x="6156176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9" name="円/楕円 418"/>
                  <p:cNvSpPr/>
                  <p:nvPr/>
                </p:nvSpPr>
                <p:spPr>
                  <a:xfrm>
                    <a:off x="6300192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0" name="円/楕円 419"/>
                  <p:cNvSpPr/>
                  <p:nvPr/>
                </p:nvSpPr>
                <p:spPr>
                  <a:xfrm>
                    <a:off x="6732240" y="3356992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1" name="円/楕円 420"/>
                  <p:cNvSpPr/>
                  <p:nvPr/>
                </p:nvSpPr>
                <p:spPr>
                  <a:xfrm>
                    <a:off x="6588224" y="342900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2" name="円/楕円 421"/>
                  <p:cNvSpPr/>
                  <p:nvPr/>
                </p:nvSpPr>
                <p:spPr>
                  <a:xfrm>
                    <a:off x="6444208" y="350100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3" name="円/楕円 422"/>
                  <p:cNvSpPr/>
                  <p:nvPr/>
                </p:nvSpPr>
                <p:spPr>
                  <a:xfrm>
                    <a:off x="5796136" y="2924944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4" name="円/楕円 423"/>
                  <p:cNvSpPr/>
                  <p:nvPr/>
                </p:nvSpPr>
                <p:spPr>
                  <a:xfrm>
                    <a:off x="6588224" y="3068960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5" name="円/楕円 424"/>
                  <p:cNvSpPr/>
                  <p:nvPr/>
                </p:nvSpPr>
                <p:spPr>
                  <a:xfrm>
                    <a:off x="5724128" y="3429000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6" name="円/楕円 425"/>
                  <p:cNvSpPr/>
                  <p:nvPr/>
                </p:nvSpPr>
                <p:spPr>
                  <a:xfrm>
                    <a:off x="6876256" y="3429000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7" name="円/楕円 426"/>
                  <p:cNvSpPr/>
                  <p:nvPr/>
                </p:nvSpPr>
                <p:spPr>
                  <a:xfrm>
                    <a:off x="4932040" y="3284984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8" name="円/楕円 427"/>
                  <p:cNvSpPr/>
                  <p:nvPr/>
                </p:nvSpPr>
                <p:spPr>
                  <a:xfrm>
                    <a:off x="5220072" y="2924944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9" name="円/楕円 428"/>
                  <p:cNvSpPr/>
                  <p:nvPr/>
                </p:nvSpPr>
                <p:spPr>
                  <a:xfrm>
                    <a:off x="5364088" y="3212976"/>
                    <a:ext cx="144016" cy="144016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0" name="円/楕円 429"/>
                  <p:cNvSpPr/>
                  <p:nvPr/>
                </p:nvSpPr>
                <p:spPr>
                  <a:xfrm>
                    <a:off x="5724128" y="314096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1" name="円/楕円 430"/>
                  <p:cNvSpPr/>
                  <p:nvPr/>
                </p:nvSpPr>
                <p:spPr>
                  <a:xfrm>
                    <a:off x="5868144" y="321297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2" name="円/楕円 431"/>
                  <p:cNvSpPr/>
                  <p:nvPr/>
                </p:nvSpPr>
                <p:spPr>
                  <a:xfrm>
                    <a:off x="6012160" y="3212976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3" name="円/楕円 432"/>
                  <p:cNvSpPr/>
                  <p:nvPr/>
                </p:nvSpPr>
                <p:spPr>
                  <a:xfrm>
                    <a:off x="6156176" y="3140968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4" name="円/楕円 433"/>
                  <p:cNvSpPr/>
                  <p:nvPr/>
                </p:nvSpPr>
                <p:spPr>
                  <a:xfrm>
                    <a:off x="6444208" y="3284984"/>
                    <a:ext cx="144016" cy="144016"/>
                  </a:xfrm>
                  <a:prstGeom prst="ellipse">
                    <a:avLst/>
                  </a:prstGeom>
                  <a:solidFill>
                    <a:srgbClr val="00B0F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5" name="円/楕円 434"/>
                  <p:cNvSpPr/>
                  <p:nvPr/>
                </p:nvSpPr>
                <p:spPr>
                  <a:xfrm>
                    <a:off x="6732240" y="3212976"/>
                    <a:ext cx="144016" cy="144016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6" name="円/楕円 435"/>
                  <p:cNvSpPr/>
                  <p:nvPr/>
                </p:nvSpPr>
                <p:spPr>
                  <a:xfrm>
                    <a:off x="5004048" y="2996952"/>
                    <a:ext cx="144016" cy="144016"/>
                  </a:xfrm>
                  <a:prstGeom prst="ellipse">
                    <a:avLst/>
                  </a:prstGeom>
                  <a:solidFill>
                    <a:srgbClr val="00206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7" name="円/楕円 436"/>
                  <p:cNvSpPr/>
                  <p:nvPr/>
                </p:nvSpPr>
                <p:spPr>
                  <a:xfrm>
                    <a:off x="5580112" y="3068960"/>
                    <a:ext cx="144016" cy="144016"/>
                  </a:xfrm>
                  <a:prstGeom prst="ellipse">
                    <a:avLst/>
                  </a:prstGeom>
                  <a:solidFill>
                    <a:srgbClr val="00B050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ja-JP" altLang="en-US">
                      <a:solidFill>
                        <a:prstClr val="white"/>
                      </a:solidFill>
                    </a:endParaRPr>
                  </a:p>
                </p:txBody>
              </p:sp>
            </p:grpSp>
            <p:sp>
              <p:nvSpPr>
                <p:cNvPr id="294" name="円/楕円 293"/>
                <p:cNvSpPr/>
                <p:nvPr/>
              </p:nvSpPr>
              <p:spPr>
                <a:xfrm>
                  <a:off x="5148064" y="3212976"/>
                  <a:ext cx="144016" cy="144016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5" name="円/楕円 294"/>
                <p:cNvSpPr/>
                <p:nvPr/>
              </p:nvSpPr>
              <p:spPr>
                <a:xfrm>
                  <a:off x="6300192" y="3068960"/>
                  <a:ext cx="144016" cy="144016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89" name="円/楕円 288"/>
              <p:cNvSpPr/>
              <p:nvPr/>
            </p:nvSpPr>
            <p:spPr>
              <a:xfrm>
                <a:off x="6948264" y="2924944"/>
                <a:ext cx="144016" cy="144016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479" name="グループ化 478"/>
            <p:cNvGrpSpPr/>
            <p:nvPr/>
          </p:nvGrpSpPr>
          <p:grpSpPr>
            <a:xfrm>
              <a:off x="434796" y="3191990"/>
              <a:ext cx="3642950" cy="1935215"/>
              <a:chOff x="755576" y="2852936"/>
              <a:chExt cx="3168352" cy="1728192"/>
            </a:xfrm>
          </p:grpSpPr>
          <p:grpSp>
            <p:nvGrpSpPr>
              <p:cNvPr id="480" name="グループ化 479"/>
              <p:cNvGrpSpPr/>
              <p:nvPr/>
            </p:nvGrpSpPr>
            <p:grpSpPr>
              <a:xfrm>
                <a:off x="827584" y="3442612"/>
                <a:ext cx="576064" cy="216024"/>
                <a:chOff x="827584" y="3429000"/>
                <a:chExt cx="576064" cy="216024"/>
              </a:xfrm>
            </p:grpSpPr>
            <p:sp>
              <p:nvSpPr>
                <p:cNvPr id="655" name="円/楕円 654"/>
                <p:cNvSpPr/>
                <p:nvPr/>
              </p:nvSpPr>
              <p:spPr>
                <a:xfrm>
                  <a:off x="827584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6" name="円/楕円 655"/>
                <p:cNvSpPr/>
                <p:nvPr/>
              </p:nvSpPr>
              <p:spPr>
                <a:xfrm>
                  <a:off x="1115616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7" name="円/楕円 656"/>
                <p:cNvSpPr/>
                <p:nvPr/>
              </p:nvSpPr>
              <p:spPr>
                <a:xfrm>
                  <a:off x="1043608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8" name="円/楕円 657"/>
                <p:cNvSpPr/>
                <p:nvPr/>
              </p:nvSpPr>
              <p:spPr>
                <a:xfrm>
                  <a:off x="899592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9" name="円/楕円 658"/>
                <p:cNvSpPr/>
                <p:nvPr/>
              </p:nvSpPr>
              <p:spPr>
                <a:xfrm>
                  <a:off x="971600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0" name="円/楕円 659"/>
                <p:cNvSpPr/>
                <p:nvPr/>
              </p:nvSpPr>
              <p:spPr>
                <a:xfrm>
                  <a:off x="1259632" y="3429000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1" name="円/楕円 660"/>
                <p:cNvSpPr/>
                <p:nvPr/>
              </p:nvSpPr>
              <p:spPr>
                <a:xfrm>
                  <a:off x="1187624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62" name="円/楕円 661"/>
                <p:cNvSpPr/>
                <p:nvPr/>
              </p:nvSpPr>
              <p:spPr>
                <a:xfrm>
                  <a:off x="1331640" y="3429000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81" name="正方形/長方形 480"/>
              <p:cNvSpPr/>
              <p:nvPr/>
            </p:nvSpPr>
            <p:spPr>
              <a:xfrm>
                <a:off x="755576" y="4221088"/>
                <a:ext cx="3168352" cy="36004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82" name="グループ化 481"/>
              <p:cNvGrpSpPr/>
              <p:nvPr/>
            </p:nvGrpSpPr>
            <p:grpSpPr>
              <a:xfrm>
                <a:off x="1907704" y="3298596"/>
                <a:ext cx="864096" cy="864096"/>
                <a:chOff x="1907704" y="3284984"/>
                <a:chExt cx="864096" cy="864096"/>
              </a:xfrm>
            </p:grpSpPr>
            <p:sp>
              <p:nvSpPr>
                <p:cNvPr id="618" name="円/楕円 617"/>
                <p:cNvSpPr/>
                <p:nvPr/>
              </p:nvSpPr>
              <p:spPr>
                <a:xfrm>
                  <a:off x="2123728" y="400506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9" name="円/楕円 618"/>
                <p:cNvSpPr/>
                <p:nvPr/>
              </p:nvSpPr>
              <p:spPr>
                <a:xfrm>
                  <a:off x="1979712" y="386104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0" name="円/楕円 619"/>
                <p:cNvSpPr/>
                <p:nvPr/>
              </p:nvSpPr>
              <p:spPr>
                <a:xfrm>
                  <a:off x="1907704" y="3789040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1" name="円/楕円 620"/>
                <p:cNvSpPr/>
                <p:nvPr/>
              </p:nvSpPr>
              <p:spPr>
                <a:xfrm>
                  <a:off x="1907704" y="364502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2" name="円/楕円 621"/>
                <p:cNvSpPr/>
                <p:nvPr/>
              </p:nvSpPr>
              <p:spPr>
                <a:xfrm>
                  <a:off x="2627784" y="357301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3" name="円/楕円 622"/>
                <p:cNvSpPr/>
                <p:nvPr/>
              </p:nvSpPr>
              <p:spPr>
                <a:xfrm>
                  <a:off x="2627784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4" name="円/楕円 623"/>
                <p:cNvSpPr/>
                <p:nvPr/>
              </p:nvSpPr>
              <p:spPr>
                <a:xfrm>
                  <a:off x="2051720" y="393305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5" name="円/楕円 624"/>
                <p:cNvSpPr/>
                <p:nvPr/>
              </p:nvSpPr>
              <p:spPr>
                <a:xfrm>
                  <a:off x="2555776" y="386104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6" name="円/楕円 625"/>
                <p:cNvSpPr/>
                <p:nvPr/>
              </p:nvSpPr>
              <p:spPr>
                <a:xfrm>
                  <a:off x="2483768" y="393305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7" name="円/楕円 626"/>
                <p:cNvSpPr/>
                <p:nvPr/>
              </p:nvSpPr>
              <p:spPr>
                <a:xfrm>
                  <a:off x="2411760" y="400506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8" name="円/楕円 627"/>
                <p:cNvSpPr/>
                <p:nvPr/>
              </p:nvSpPr>
              <p:spPr>
                <a:xfrm>
                  <a:off x="2267744" y="400506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29" name="円/楕円 628"/>
                <p:cNvSpPr/>
                <p:nvPr/>
              </p:nvSpPr>
              <p:spPr>
                <a:xfrm>
                  <a:off x="1907704" y="350100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0" name="円/楕円 629"/>
                <p:cNvSpPr/>
                <p:nvPr/>
              </p:nvSpPr>
              <p:spPr>
                <a:xfrm>
                  <a:off x="1979712" y="335699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1" name="円/楕円 630"/>
                <p:cNvSpPr/>
                <p:nvPr/>
              </p:nvSpPr>
              <p:spPr>
                <a:xfrm>
                  <a:off x="2123728" y="328498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2" name="円/楕円 631"/>
                <p:cNvSpPr/>
                <p:nvPr/>
              </p:nvSpPr>
              <p:spPr>
                <a:xfrm>
                  <a:off x="2267744" y="328498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3" name="円/楕円 632"/>
                <p:cNvSpPr/>
                <p:nvPr/>
              </p:nvSpPr>
              <p:spPr>
                <a:xfrm>
                  <a:off x="2411760" y="328498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4" name="円/楕円 633"/>
                <p:cNvSpPr/>
                <p:nvPr/>
              </p:nvSpPr>
              <p:spPr>
                <a:xfrm>
                  <a:off x="2483768" y="335699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5" name="円/楕円 634"/>
                <p:cNvSpPr/>
                <p:nvPr/>
              </p:nvSpPr>
              <p:spPr>
                <a:xfrm>
                  <a:off x="2555776" y="3429000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6" name="円/楕円 635"/>
                <p:cNvSpPr/>
                <p:nvPr/>
              </p:nvSpPr>
              <p:spPr>
                <a:xfrm>
                  <a:off x="2051720" y="3429000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7" name="円/楕円 636"/>
                <p:cNvSpPr/>
                <p:nvPr/>
              </p:nvSpPr>
              <p:spPr>
                <a:xfrm>
                  <a:off x="2051720" y="357301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8" name="円/楕円 637"/>
                <p:cNvSpPr/>
                <p:nvPr/>
              </p:nvSpPr>
              <p:spPr>
                <a:xfrm>
                  <a:off x="2195736" y="3429000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39" name="円/楕円 638"/>
                <p:cNvSpPr/>
                <p:nvPr/>
              </p:nvSpPr>
              <p:spPr>
                <a:xfrm>
                  <a:off x="2051720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0" name="円/楕円 639"/>
                <p:cNvSpPr/>
                <p:nvPr/>
              </p:nvSpPr>
              <p:spPr>
                <a:xfrm>
                  <a:off x="2123728" y="386104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1" name="円/楕円 640"/>
                <p:cNvSpPr/>
                <p:nvPr/>
              </p:nvSpPr>
              <p:spPr>
                <a:xfrm>
                  <a:off x="2339752" y="3429000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2" name="円/楕円 641"/>
                <p:cNvSpPr/>
                <p:nvPr/>
              </p:nvSpPr>
              <p:spPr>
                <a:xfrm>
                  <a:off x="2123728" y="350100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3" name="円/楕円 642"/>
                <p:cNvSpPr/>
                <p:nvPr/>
              </p:nvSpPr>
              <p:spPr>
                <a:xfrm>
                  <a:off x="2411760" y="350100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4" name="円/楕円 643"/>
                <p:cNvSpPr/>
                <p:nvPr/>
              </p:nvSpPr>
              <p:spPr>
                <a:xfrm>
                  <a:off x="2483768" y="357301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5" name="円/楕円 644"/>
                <p:cNvSpPr/>
                <p:nvPr/>
              </p:nvSpPr>
              <p:spPr>
                <a:xfrm>
                  <a:off x="2411760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6" name="円/楕円 645"/>
                <p:cNvSpPr/>
                <p:nvPr/>
              </p:nvSpPr>
              <p:spPr>
                <a:xfrm>
                  <a:off x="2267744" y="357301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7" name="円/楕円 646"/>
                <p:cNvSpPr/>
                <p:nvPr/>
              </p:nvSpPr>
              <p:spPr>
                <a:xfrm>
                  <a:off x="2195736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8" name="円/楕円 647"/>
                <p:cNvSpPr/>
                <p:nvPr/>
              </p:nvSpPr>
              <p:spPr>
                <a:xfrm>
                  <a:off x="1979712" y="393305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49" name="円/楕円 648"/>
                <p:cNvSpPr/>
                <p:nvPr/>
              </p:nvSpPr>
              <p:spPr>
                <a:xfrm>
                  <a:off x="2267744" y="386104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0" name="円/楕円 649"/>
                <p:cNvSpPr/>
                <p:nvPr/>
              </p:nvSpPr>
              <p:spPr>
                <a:xfrm>
                  <a:off x="2339752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1" name="円/楕円 650"/>
                <p:cNvSpPr/>
                <p:nvPr/>
              </p:nvSpPr>
              <p:spPr>
                <a:xfrm>
                  <a:off x="2411760" y="3861048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2" name="円/楕円 651"/>
                <p:cNvSpPr/>
                <p:nvPr/>
              </p:nvSpPr>
              <p:spPr>
                <a:xfrm>
                  <a:off x="2555776" y="3717032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3" name="円/楕円 652"/>
                <p:cNvSpPr/>
                <p:nvPr/>
              </p:nvSpPr>
              <p:spPr>
                <a:xfrm>
                  <a:off x="2339752" y="3573016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4" name="円/楕円 653"/>
                <p:cNvSpPr/>
                <p:nvPr/>
              </p:nvSpPr>
              <p:spPr>
                <a:xfrm>
                  <a:off x="2123728" y="3645024"/>
                  <a:ext cx="144016" cy="1440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483" name="グループ化 482"/>
              <p:cNvGrpSpPr/>
              <p:nvPr/>
            </p:nvGrpSpPr>
            <p:grpSpPr>
              <a:xfrm rot="731565">
                <a:off x="2068036" y="2852936"/>
                <a:ext cx="576064" cy="216024"/>
                <a:chOff x="827584" y="3429000"/>
                <a:chExt cx="576064" cy="216024"/>
              </a:xfrm>
            </p:grpSpPr>
            <p:sp>
              <p:nvSpPr>
                <p:cNvPr id="610" name="円/楕円 609"/>
                <p:cNvSpPr/>
                <p:nvPr/>
              </p:nvSpPr>
              <p:spPr>
                <a:xfrm>
                  <a:off x="827584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1" name="円/楕円 610"/>
                <p:cNvSpPr/>
                <p:nvPr/>
              </p:nvSpPr>
              <p:spPr>
                <a:xfrm>
                  <a:off x="1115616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2" name="円/楕円 611"/>
                <p:cNvSpPr/>
                <p:nvPr/>
              </p:nvSpPr>
              <p:spPr>
                <a:xfrm>
                  <a:off x="1043608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3" name="円/楕円 612"/>
                <p:cNvSpPr/>
                <p:nvPr/>
              </p:nvSpPr>
              <p:spPr>
                <a:xfrm>
                  <a:off x="899592" y="3573016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4" name="円/楕円 613"/>
                <p:cNvSpPr/>
                <p:nvPr/>
              </p:nvSpPr>
              <p:spPr>
                <a:xfrm>
                  <a:off x="971600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5" name="円/楕円 614"/>
                <p:cNvSpPr/>
                <p:nvPr/>
              </p:nvSpPr>
              <p:spPr>
                <a:xfrm>
                  <a:off x="1259632" y="3429000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6" name="円/楕円 615"/>
                <p:cNvSpPr/>
                <p:nvPr/>
              </p:nvSpPr>
              <p:spPr>
                <a:xfrm>
                  <a:off x="1187624" y="3501008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17" name="円/楕円 616"/>
                <p:cNvSpPr/>
                <p:nvPr/>
              </p:nvSpPr>
              <p:spPr>
                <a:xfrm>
                  <a:off x="1331640" y="3429000"/>
                  <a:ext cx="72008" cy="72008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noFill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ja-JP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84" name="円/楕円 483"/>
              <p:cNvSpPr/>
              <p:nvPr/>
            </p:nvSpPr>
            <p:spPr>
              <a:xfrm>
                <a:off x="1475656" y="337060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5" name="円/楕円 484"/>
              <p:cNvSpPr/>
              <p:nvPr/>
            </p:nvSpPr>
            <p:spPr>
              <a:xfrm>
                <a:off x="1619672" y="32985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6" name="円/楕円 485"/>
              <p:cNvSpPr/>
              <p:nvPr/>
            </p:nvSpPr>
            <p:spPr>
              <a:xfrm>
                <a:off x="1691680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7" name="円/楕円 486"/>
              <p:cNvSpPr/>
              <p:nvPr/>
            </p:nvSpPr>
            <p:spPr>
              <a:xfrm>
                <a:off x="1691680" y="314096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8" name="円/楕円 487"/>
              <p:cNvSpPr/>
              <p:nvPr/>
            </p:nvSpPr>
            <p:spPr>
              <a:xfrm>
                <a:off x="1763688" y="308257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9" name="円/楕円 488"/>
              <p:cNvSpPr/>
              <p:nvPr/>
            </p:nvSpPr>
            <p:spPr>
              <a:xfrm>
                <a:off x="1547664" y="335699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0" name="円/楕円 489"/>
              <p:cNvSpPr/>
              <p:nvPr/>
            </p:nvSpPr>
            <p:spPr>
              <a:xfrm>
                <a:off x="1835696" y="308257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1" name="円/楕円 490"/>
              <p:cNvSpPr/>
              <p:nvPr/>
            </p:nvSpPr>
            <p:spPr>
              <a:xfrm>
                <a:off x="1907704" y="301056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2" name="円/楕円 491"/>
              <p:cNvSpPr/>
              <p:nvPr/>
            </p:nvSpPr>
            <p:spPr>
              <a:xfrm>
                <a:off x="2699792" y="308257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3" name="円/楕円 492"/>
              <p:cNvSpPr/>
              <p:nvPr/>
            </p:nvSpPr>
            <p:spPr>
              <a:xfrm>
                <a:off x="2771800" y="315458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4" name="円/楕円 493"/>
              <p:cNvSpPr/>
              <p:nvPr/>
            </p:nvSpPr>
            <p:spPr>
              <a:xfrm>
                <a:off x="2843808" y="315458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5" name="円/楕円 494"/>
              <p:cNvSpPr/>
              <p:nvPr/>
            </p:nvSpPr>
            <p:spPr>
              <a:xfrm>
                <a:off x="2915816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6" name="円/楕円 495"/>
              <p:cNvSpPr/>
              <p:nvPr/>
            </p:nvSpPr>
            <p:spPr>
              <a:xfrm>
                <a:off x="2987824" y="32985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7" name="円/楕円 496"/>
              <p:cNvSpPr/>
              <p:nvPr/>
            </p:nvSpPr>
            <p:spPr>
              <a:xfrm>
                <a:off x="3059832" y="32985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8" name="円/楕円 497"/>
              <p:cNvSpPr/>
              <p:nvPr/>
            </p:nvSpPr>
            <p:spPr>
              <a:xfrm>
                <a:off x="3131840" y="337060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9" name="円/楕円 498"/>
              <p:cNvSpPr/>
              <p:nvPr/>
            </p:nvSpPr>
            <p:spPr>
              <a:xfrm>
                <a:off x="3275856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0" name="円/楕円 499"/>
              <p:cNvSpPr/>
              <p:nvPr/>
            </p:nvSpPr>
            <p:spPr>
              <a:xfrm>
                <a:off x="3347864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1" name="円/楕円 500"/>
              <p:cNvSpPr/>
              <p:nvPr/>
            </p:nvSpPr>
            <p:spPr>
              <a:xfrm>
                <a:off x="3419872" y="358662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2" name="円/楕円 501"/>
              <p:cNvSpPr/>
              <p:nvPr/>
            </p:nvSpPr>
            <p:spPr>
              <a:xfrm>
                <a:off x="3491880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3" name="円/楕円 502"/>
              <p:cNvSpPr/>
              <p:nvPr/>
            </p:nvSpPr>
            <p:spPr>
              <a:xfrm>
                <a:off x="3563888" y="358662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4" name="円/楕円 503"/>
              <p:cNvSpPr/>
              <p:nvPr/>
            </p:nvSpPr>
            <p:spPr>
              <a:xfrm>
                <a:off x="3635896" y="357301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5" name="円/楕円 504"/>
              <p:cNvSpPr/>
              <p:nvPr/>
            </p:nvSpPr>
            <p:spPr>
              <a:xfrm>
                <a:off x="3707904" y="357301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6" name="円/楕円 505"/>
              <p:cNvSpPr/>
              <p:nvPr/>
            </p:nvSpPr>
            <p:spPr>
              <a:xfrm>
                <a:off x="899592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7" name="円/楕円 506"/>
              <p:cNvSpPr/>
              <p:nvPr/>
            </p:nvSpPr>
            <p:spPr>
              <a:xfrm>
                <a:off x="971600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8" name="円/楕円 507"/>
              <p:cNvSpPr/>
              <p:nvPr/>
            </p:nvSpPr>
            <p:spPr>
              <a:xfrm>
                <a:off x="1043608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9" name="円/楕円 508"/>
              <p:cNvSpPr/>
              <p:nvPr/>
            </p:nvSpPr>
            <p:spPr>
              <a:xfrm>
                <a:off x="1115616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0" name="円/楕円 509"/>
              <p:cNvSpPr/>
              <p:nvPr/>
            </p:nvSpPr>
            <p:spPr>
              <a:xfrm>
                <a:off x="1187624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1" name="円/楕円 510"/>
              <p:cNvSpPr/>
              <p:nvPr/>
            </p:nvSpPr>
            <p:spPr>
              <a:xfrm>
                <a:off x="1259632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2" name="円/楕円 511"/>
              <p:cNvSpPr/>
              <p:nvPr/>
            </p:nvSpPr>
            <p:spPr>
              <a:xfrm>
                <a:off x="1331640" y="394666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3" name="円/楕円 512"/>
              <p:cNvSpPr/>
              <p:nvPr/>
            </p:nvSpPr>
            <p:spPr>
              <a:xfrm>
                <a:off x="2843808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4" name="円/楕円 513"/>
              <p:cNvSpPr/>
              <p:nvPr/>
            </p:nvSpPr>
            <p:spPr>
              <a:xfrm>
                <a:off x="2915816" y="365863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5" name="円/楕円 514"/>
              <p:cNvSpPr/>
              <p:nvPr/>
            </p:nvSpPr>
            <p:spPr>
              <a:xfrm>
                <a:off x="2987824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6" name="円/楕円 515"/>
              <p:cNvSpPr/>
              <p:nvPr/>
            </p:nvSpPr>
            <p:spPr>
              <a:xfrm>
                <a:off x="3059832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7" name="円/楕円 516"/>
              <p:cNvSpPr/>
              <p:nvPr/>
            </p:nvSpPr>
            <p:spPr>
              <a:xfrm>
                <a:off x="3131840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8" name="円/楕円 517"/>
              <p:cNvSpPr/>
              <p:nvPr/>
            </p:nvSpPr>
            <p:spPr>
              <a:xfrm>
                <a:off x="3203848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9" name="円/楕円 518"/>
              <p:cNvSpPr/>
              <p:nvPr/>
            </p:nvSpPr>
            <p:spPr>
              <a:xfrm>
                <a:off x="3275856" y="394666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0" name="円/楕円 519"/>
              <p:cNvSpPr/>
              <p:nvPr/>
            </p:nvSpPr>
            <p:spPr>
              <a:xfrm>
                <a:off x="1979712" y="32985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1" name="円/楕円 520"/>
              <p:cNvSpPr/>
              <p:nvPr/>
            </p:nvSpPr>
            <p:spPr>
              <a:xfrm>
                <a:off x="2123728" y="315458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2" name="円/楕円 521"/>
              <p:cNvSpPr/>
              <p:nvPr/>
            </p:nvSpPr>
            <p:spPr>
              <a:xfrm>
                <a:off x="2267744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3" name="円/楕円 522"/>
              <p:cNvSpPr/>
              <p:nvPr/>
            </p:nvSpPr>
            <p:spPr>
              <a:xfrm>
                <a:off x="2051720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4" name="円/楕円 523"/>
              <p:cNvSpPr/>
              <p:nvPr/>
            </p:nvSpPr>
            <p:spPr>
              <a:xfrm>
                <a:off x="2195736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5" name="円/楕円 524"/>
              <p:cNvSpPr/>
              <p:nvPr/>
            </p:nvSpPr>
            <p:spPr>
              <a:xfrm>
                <a:off x="2339752" y="315458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6" name="円/楕円 525"/>
              <p:cNvSpPr/>
              <p:nvPr/>
            </p:nvSpPr>
            <p:spPr>
              <a:xfrm>
                <a:off x="2411760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7" name="円/楕円 526"/>
              <p:cNvSpPr/>
              <p:nvPr/>
            </p:nvSpPr>
            <p:spPr>
              <a:xfrm>
                <a:off x="1475656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8" name="円/楕円 527"/>
              <p:cNvSpPr/>
              <p:nvPr/>
            </p:nvSpPr>
            <p:spPr>
              <a:xfrm>
                <a:off x="1547664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29" name="円/楕円 528"/>
              <p:cNvSpPr/>
              <p:nvPr/>
            </p:nvSpPr>
            <p:spPr>
              <a:xfrm>
                <a:off x="1547664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0" name="円/楕円 529"/>
              <p:cNvSpPr/>
              <p:nvPr/>
            </p:nvSpPr>
            <p:spPr>
              <a:xfrm>
                <a:off x="1619672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1" name="円/楕円 530"/>
              <p:cNvSpPr/>
              <p:nvPr/>
            </p:nvSpPr>
            <p:spPr>
              <a:xfrm>
                <a:off x="1691680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2" name="円/楕円 531"/>
              <p:cNvSpPr/>
              <p:nvPr/>
            </p:nvSpPr>
            <p:spPr>
              <a:xfrm>
                <a:off x="1763688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3" name="円/楕円 532"/>
              <p:cNvSpPr/>
              <p:nvPr/>
            </p:nvSpPr>
            <p:spPr>
              <a:xfrm>
                <a:off x="2195736" y="301056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4" name="円/楕円 533"/>
              <p:cNvSpPr/>
              <p:nvPr/>
            </p:nvSpPr>
            <p:spPr>
              <a:xfrm>
                <a:off x="2483768" y="322658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5" name="円/楕円 534"/>
              <p:cNvSpPr/>
              <p:nvPr/>
            </p:nvSpPr>
            <p:spPr>
              <a:xfrm>
                <a:off x="2555776" y="301056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6" name="円/楕円 535"/>
              <p:cNvSpPr/>
              <p:nvPr/>
            </p:nvSpPr>
            <p:spPr>
              <a:xfrm>
                <a:off x="899592" y="401867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7" name="円/楕円 536"/>
              <p:cNvSpPr/>
              <p:nvPr/>
            </p:nvSpPr>
            <p:spPr>
              <a:xfrm>
                <a:off x="1043608" y="365863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8" name="円/楕円 537"/>
              <p:cNvSpPr/>
              <p:nvPr/>
            </p:nvSpPr>
            <p:spPr>
              <a:xfrm>
                <a:off x="1331640" y="358662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9" name="円/楕円 538"/>
              <p:cNvSpPr/>
              <p:nvPr/>
            </p:nvSpPr>
            <p:spPr>
              <a:xfrm>
                <a:off x="1403648" y="3874660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0" name="円/楕円 539"/>
              <p:cNvSpPr/>
              <p:nvPr/>
            </p:nvSpPr>
            <p:spPr>
              <a:xfrm>
                <a:off x="1691680" y="373064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1" name="円/楕円 540"/>
              <p:cNvSpPr/>
              <p:nvPr/>
            </p:nvSpPr>
            <p:spPr>
              <a:xfrm>
                <a:off x="1691680" y="337060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2" name="円/楕円 541"/>
              <p:cNvSpPr/>
              <p:nvPr/>
            </p:nvSpPr>
            <p:spPr>
              <a:xfrm>
                <a:off x="1907704" y="322658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3" name="円/楕円 542"/>
              <p:cNvSpPr/>
              <p:nvPr/>
            </p:nvSpPr>
            <p:spPr>
              <a:xfrm>
                <a:off x="2771800" y="322658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4" name="円/楕円 543"/>
              <p:cNvSpPr/>
              <p:nvPr/>
            </p:nvSpPr>
            <p:spPr>
              <a:xfrm>
                <a:off x="1331640" y="409068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5" name="円/楕円 544"/>
              <p:cNvSpPr/>
              <p:nvPr/>
            </p:nvSpPr>
            <p:spPr>
              <a:xfrm>
                <a:off x="2987824" y="365863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6" name="円/楕円 545"/>
              <p:cNvSpPr/>
              <p:nvPr/>
            </p:nvSpPr>
            <p:spPr>
              <a:xfrm>
                <a:off x="3059832" y="3442612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7" name="円/楕円 546"/>
              <p:cNvSpPr/>
              <p:nvPr/>
            </p:nvSpPr>
            <p:spPr>
              <a:xfrm>
                <a:off x="3059832" y="3874660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8" name="円/楕円 547"/>
              <p:cNvSpPr/>
              <p:nvPr/>
            </p:nvSpPr>
            <p:spPr>
              <a:xfrm>
                <a:off x="3275856" y="365863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9" name="円/楕円 548"/>
              <p:cNvSpPr/>
              <p:nvPr/>
            </p:nvSpPr>
            <p:spPr>
              <a:xfrm>
                <a:off x="3347864" y="386104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0" name="円/楕円 549"/>
              <p:cNvSpPr/>
              <p:nvPr/>
            </p:nvSpPr>
            <p:spPr>
              <a:xfrm>
                <a:off x="2771800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1" name="円/楕円 550"/>
              <p:cNvSpPr/>
              <p:nvPr/>
            </p:nvSpPr>
            <p:spPr>
              <a:xfrm>
                <a:off x="2843808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2" name="円/楕円 551"/>
              <p:cNvSpPr/>
              <p:nvPr/>
            </p:nvSpPr>
            <p:spPr>
              <a:xfrm>
                <a:off x="2915816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3" name="円/楕円 552"/>
              <p:cNvSpPr/>
              <p:nvPr/>
            </p:nvSpPr>
            <p:spPr>
              <a:xfrm>
                <a:off x="2987824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4" name="円/楕円 553"/>
              <p:cNvSpPr/>
              <p:nvPr/>
            </p:nvSpPr>
            <p:spPr>
              <a:xfrm>
                <a:off x="3059832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5" name="円/楕円 554"/>
              <p:cNvSpPr/>
              <p:nvPr/>
            </p:nvSpPr>
            <p:spPr>
              <a:xfrm>
                <a:off x="2699792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6" name="円/楕円 555"/>
              <p:cNvSpPr/>
              <p:nvPr/>
            </p:nvSpPr>
            <p:spPr>
              <a:xfrm>
                <a:off x="1547664" y="407707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7" name="円/楕円 556"/>
              <p:cNvSpPr/>
              <p:nvPr/>
            </p:nvSpPr>
            <p:spPr>
              <a:xfrm>
                <a:off x="1619672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8" name="円/楕円 557"/>
              <p:cNvSpPr/>
              <p:nvPr/>
            </p:nvSpPr>
            <p:spPr>
              <a:xfrm>
                <a:off x="1691680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9" name="円/楕円 558"/>
              <p:cNvSpPr/>
              <p:nvPr/>
            </p:nvSpPr>
            <p:spPr>
              <a:xfrm>
                <a:off x="1763688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0" name="円/楕円 559"/>
              <p:cNvSpPr/>
              <p:nvPr/>
            </p:nvSpPr>
            <p:spPr>
              <a:xfrm>
                <a:off x="1835696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1" name="円/楕円 560"/>
              <p:cNvSpPr/>
              <p:nvPr/>
            </p:nvSpPr>
            <p:spPr>
              <a:xfrm>
                <a:off x="3419872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2" name="円/楕円 561"/>
              <p:cNvSpPr/>
              <p:nvPr/>
            </p:nvSpPr>
            <p:spPr>
              <a:xfrm>
                <a:off x="3491880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3" name="円/楕円 562"/>
              <p:cNvSpPr/>
              <p:nvPr/>
            </p:nvSpPr>
            <p:spPr>
              <a:xfrm>
                <a:off x="3563888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4" name="円/楕円 563"/>
              <p:cNvSpPr/>
              <p:nvPr/>
            </p:nvSpPr>
            <p:spPr>
              <a:xfrm>
                <a:off x="3635896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5" name="円/楕円 564"/>
              <p:cNvSpPr/>
              <p:nvPr/>
            </p:nvSpPr>
            <p:spPr>
              <a:xfrm>
                <a:off x="3707904" y="394666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6" name="円/楕円 565"/>
              <p:cNvSpPr/>
              <p:nvPr/>
            </p:nvSpPr>
            <p:spPr>
              <a:xfrm>
                <a:off x="3779912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7" name="円/楕円 566"/>
              <p:cNvSpPr/>
              <p:nvPr/>
            </p:nvSpPr>
            <p:spPr>
              <a:xfrm>
                <a:off x="2195736" y="3154580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8" name="円/楕円 567"/>
              <p:cNvSpPr/>
              <p:nvPr/>
            </p:nvSpPr>
            <p:spPr>
              <a:xfrm>
                <a:off x="899592" y="3658636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9" name="円/楕円 568"/>
              <p:cNvSpPr/>
              <p:nvPr/>
            </p:nvSpPr>
            <p:spPr>
              <a:xfrm>
                <a:off x="1259632" y="3874660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0" name="円/楕円 569"/>
              <p:cNvSpPr/>
              <p:nvPr/>
            </p:nvSpPr>
            <p:spPr>
              <a:xfrm>
                <a:off x="2843808" y="3298596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1" name="円/楕円 570"/>
              <p:cNvSpPr/>
              <p:nvPr/>
            </p:nvSpPr>
            <p:spPr>
              <a:xfrm>
                <a:off x="2915816" y="3946668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2" name="円/楕円 571"/>
              <p:cNvSpPr/>
              <p:nvPr/>
            </p:nvSpPr>
            <p:spPr>
              <a:xfrm>
                <a:off x="3203848" y="3573016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3" name="円/楕円 572"/>
              <p:cNvSpPr/>
              <p:nvPr/>
            </p:nvSpPr>
            <p:spPr>
              <a:xfrm>
                <a:off x="1453952" y="3492916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4" name="円/楕円 573"/>
              <p:cNvSpPr/>
              <p:nvPr/>
            </p:nvSpPr>
            <p:spPr>
              <a:xfrm>
                <a:off x="1115616" y="3946668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5" name="円/楕円 574"/>
              <p:cNvSpPr/>
              <p:nvPr/>
            </p:nvSpPr>
            <p:spPr>
              <a:xfrm>
                <a:off x="3635896" y="3874660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6" name="円/楕円 575"/>
              <p:cNvSpPr/>
              <p:nvPr/>
            </p:nvSpPr>
            <p:spPr>
              <a:xfrm>
                <a:off x="1907704" y="401867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7" name="円/楕円 576"/>
              <p:cNvSpPr/>
              <p:nvPr/>
            </p:nvSpPr>
            <p:spPr>
              <a:xfrm>
                <a:off x="827584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8" name="円/楕円 577"/>
              <p:cNvSpPr/>
              <p:nvPr/>
            </p:nvSpPr>
            <p:spPr>
              <a:xfrm>
                <a:off x="899592" y="387466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9" name="円/楕円 578"/>
              <p:cNvSpPr/>
              <p:nvPr/>
            </p:nvSpPr>
            <p:spPr>
              <a:xfrm>
                <a:off x="971600" y="386104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0" name="円/楕円 579"/>
              <p:cNvSpPr/>
              <p:nvPr/>
            </p:nvSpPr>
            <p:spPr>
              <a:xfrm>
                <a:off x="1043608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1" name="円/楕円 580"/>
              <p:cNvSpPr/>
              <p:nvPr/>
            </p:nvSpPr>
            <p:spPr>
              <a:xfrm>
                <a:off x="1115616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2" name="円/楕円 581"/>
              <p:cNvSpPr/>
              <p:nvPr/>
            </p:nvSpPr>
            <p:spPr>
              <a:xfrm>
                <a:off x="1187624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3" name="円/楕円 582"/>
              <p:cNvSpPr/>
              <p:nvPr/>
            </p:nvSpPr>
            <p:spPr>
              <a:xfrm>
                <a:off x="1259632" y="373064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4" name="円/楕円 583"/>
              <p:cNvSpPr/>
              <p:nvPr/>
            </p:nvSpPr>
            <p:spPr>
              <a:xfrm>
                <a:off x="1475656" y="358662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5" name="円/楕円 584"/>
              <p:cNvSpPr/>
              <p:nvPr/>
            </p:nvSpPr>
            <p:spPr>
              <a:xfrm>
                <a:off x="1547664" y="358662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6" name="円/楕円 585"/>
              <p:cNvSpPr/>
              <p:nvPr/>
            </p:nvSpPr>
            <p:spPr>
              <a:xfrm>
                <a:off x="1619672" y="358662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7" name="円/楕円 586"/>
              <p:cNvSpPr/>
              <p:nvPr/>
            </p:nvSpPr>
            <p:spPr>
              <a:xfrm>
                <a:off x="1691680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8" name="円/楕円 587"/>
              <p:cNvSpPr/>
              <p:nvPr/>
            </p:nvSpPr>
            <p:spPr>
              <a:xfrm>
                <a:off x="1763688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9" name="円/楕円 588"/>
              <p:cNvSpPr/>
              <p:nvPr/>
            </p:nvSpPr>
            <p:spPr>
              <a:xfrm>
                <a:off x="2627784" y="3226588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0" name="円/楕円 589"/>
              <p:cNvSpPr/>
              <p:nvPr/>
            </p:nvSpPr>
            <p:spPr>
              <a:xfrm>
                <a:off x="2627784" y="3298596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1" name="円/楕円 590"/>
              <p:cNvSpPr/>
              <p:nvPr/>
            </p:nvSpPr>
            <p:spPr>
              <a:xfrm>
                <a:off x="2699792" y="337060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2" name="円/楕円 591"/>
              <p:cNvSpPr/>
              <p:nvPr/>
            </p:nvSpPr>
            <p:spPr>
              <a:xfrm>
                <a:off x="2771800" y="344261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3" name="円/楕円 592"/>
              <p:cNvSpPr/>
              <p:nvPr/>
            </p:nvSpPr>
            <p:spPr>
              <a:xfrm>
                <a:off x="2771800" y="3514620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4" name="円/楕円 593"/>
              <p:cNvSpPr/>
              <p:nvPr/>
            </p:nvSpPr>
            <p:spPr>
              <a:xfrm>
                <a:off x="2843808" y="3514620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5" name="円/楕円 594"/>
              <p:cNvSpPr/>
              <p:nvPr/>
            </p:nvSpPr>
            <p:spPr>
              <a:xfrm>
                <a:off x="1763688" y="401867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6" name="円/楕円 595"/>
              <p:cNvSpPr/>
              <p:nvPr/>
            </p:nvSpPr>
            <p:spPr>
              <a:xfrm>
                <a:off x="3131840" y="409068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7" name="円/楕円 596"/>
              <p:cNvSpPr/>
              <p:nvPr/>
            </p:nvSpPr>
            <p:spPr>
              <a:xfrm>
                <a:off x="2483768" y="3082572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8" name="円/楕円 597"/>
              <p:cNvSpPr/>
              <p:nvPr/>
            </p:nvSpPr>
            <p:spPr>
              <a:xfrm>
                <a:off x="2051720" y="3082572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9" name="円/楕円 598"/>
              <p:cNvSpPr/>
              <p:nvPr/>
            </p:nvSpPr>
            <p:spPr>
              <a:xfrm>
                <a:off x="1835696" y="344261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0" name="円/楕円 599"/>
              <p:cNvSpPr/>
              <p:nvPr/>
            </p:nvSpPr>
            <p:spPr>
              <a:xfrm>
                <a:off x="1835696" y="3802652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1" name="円/楕円 600"/>
              <p:cNvSpPr/>
              <p:nvPr/>
            </p:nvSpPr>
            <p:spPr>
              <a:xfrm>
                <a:off x="3779912" y="364502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2" name="円/楕円 601"/>
              <p:cNvSpPr/>
              <p:nvPr/>
            </p:nvSpPr>
            <p:spPr>
              <a:xfrm>
                <a:off x="1475656" y="4005064"/>
                <a:ext cx="72008" cy="72008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3" name="円/楕円 602"/>
              <p:cNvSpPr/>
              <p:nvPr/>
            </p:nvSpPr>
            <p:spPr>
              <a:xfrm>
                <a:off x="1619672" y="4005064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4" name="円/楕円 603"/>
              <p:cNvSpPr/>
              <p:nvPr/>
            </p:nvSpPr>
            <p:spPr>
              <a:xfrm>
                <a:off x="3491880" y="3933056"/>
                <a:ext cx="72008" cy="72008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5" name="円/楕円 604"/>
              <p:cNvSpPr/>
              <p:nvPr/>
            </p:nvSpPr>
            <p:spPr>
              <a:xfrm>
                <a:off x="3491880" y="3645024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6" name="円/楕円 605"/>
              <p:cNvSpPr/>
              <p:nvPr/>
            </p:nvSpPr>
            <p:spPr>
              <a:xfrm>
                <a:off x="2771800" y="3933056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7" name="円/楕円 606"/>
              <p:cNvSpPr/>
              <p:nvPr/>
            </p:nvSpPr>
            <p:spPr>
              <a:xfrm>
                <a:off x="3203848" y="4077072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8" name="円/楕円 607"/>
              <p:cNvSpPr/>
              <p:nvPr/>
            </p:nvSpPr>
            <p:spPr>
              <a:xfrm>
                <a:off x="827584" y="3789040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09" name="円/楕円 608"/>
              <p:cNvSpPr/>
              <p:nvPr/>
            </p:nvSpPr>
            <p:spPr>
              <a:xfrm>
                <a:off x="3707904" y="3717032"/>
                <a:ext cx="72008" cy="72008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63" name="正方形/長方形 662"/>
            <p:cNvSpPr/>
            <p:nvPr/>
          </p:nvSpPr>
          <p:spPr>
            <a:xfrm>
              <a:off x="1967293" y="3047461"/>
              <a:ext cx="576064" cy="864096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664" name="直線矢印コネクタ 663"/>
            <p:cNvCxnSpPr>
              <a:stCxn id="663" idx="3"/>
            </p:cNvCxnSpPr>
            <p:nvPr/>
          </p:nvCxnSpPr>
          <p:spPr>
            <a:xfrm>
              <a:off x="2543357" y="3479509"/>
              <a:ext cx="2160240" cy="332984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9" name="テキスト ボックス 668"/>
          <p:cNvSpPr txBox="1"/>
          <p:nvPr/>
        </p:nvSpPr>
        <p:spPr>
          <a:xfrm>
            <a:off x="179511" y="5661248"/>
            <a:ext cx="89883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To make an </a:t>
            </a:r>
            <a:r>
              <a:rPr lang="en-US" altLang="ja-JP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which consists of fluorocarbon and water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characterize the structure of </a:t>
            </a:r>
            <a:r>
              <a:rPr lang="en-US" altLang="ja-JP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on Pt surface</a:t>
            </a:r>
            <a:endParaRPr lang="en-US" altLang="ja-JP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ja-JP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To investigate the oxygen permeability of the </a:t>
            </a:r>
            <a:r>
              <a:rPr lang="en-US" altLang="ja-JP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ionomers</a:t>
            </a:r>
            <a:r>
              <a:rPr lang="en-US" altLang="ja-JP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against water content</a:t>
            </a:r>
            <a:endParaRPr lang="en-US" altLang="ja-JP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0" name="テキスト ボックス 669"/>
          <p:cNvSpPr txBox="1"/>
          <p:nvPr/>
        </p:nvSpPr>
        <p:spPr>
          <a:xfrm>
            <a:off x="323528" y="678350"/>
            <a:ext cx="8496944" cy="830997"/>
          </a:xfrm>
          <a:prstGeom prst="rect">
            <a:avLst/>
          </a:prstGeom>
          <a:solidFill>
            <a:srgbClr val="002060"/>
          </a:solidFill>
          <a:ln w="38100" cmpd="thickThin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kumimoji="0" lang="en-US" altLang="ja-JP" sz="2400" kern="0" dirty="0" smtClean="0">
                <a:solidFill>
                  <a:sysClr val="window" lastClr="FFFFFF"/>
                </a:solidFill>
                <a:latin typeface="Times New Roman" pitchFamily="18" charset="0"/>
                <a:cs typeface="Times New Roman" pitchFamily="18" charset="0"/>
              </a:rPr>
              <a:t>To analyze the oxygen permeability of </a:t>
            </a:r>
            <a:r>
              <a:rPr kumimoji="0" lang="en-US" altLang="ja-JP" sz="2400" kern="0" dirty="0" err="1" smtClean="0">
                <a:solidFill>
                  <a:sysClr val="window" lastClr="FFFFFF"/>
                </a:solidFill>
                <a:latin typeface="Times New Roman" pitchFamily="18" charset="0"/>
                <a:cs typeface="Times New Roman" pitchFamily="18" charset="0"/>
              </a:rPr>
              <a:t>ionomer</a:t>
            </a:r>
            <a:r>
              <a:rPr kumimoji="0" lang="en-US" altLang="ja-JP" sz="2400" kern="0" dirty="0" smtClean="0">
                <a:solidFill>
                  <a:sysClr val="window" lastClr="FFFFFF"/>
                </a:solidFill>
                <a:latin typeface="Times New Roman" pitchFamily="18" charset="0"/>
                <a:cs typeface="Times New Roman" pitchFamily="18" charset="0"/>
              </a:rPr>
              <a:t> on Pt surface by molecular dynamics method.</a:t>
            </a:r>
          </a:p>
        </p:txBody>
      </p:sp>
      <p:sp>
        <p:nvSpPr>
          <p:cNvPr id="3" name="テキスト ボックス 2"/>
          <p:cNvSpPr txBox="1"/>
          <p:nvPr/>
        </p:nvSpPr>
        <p:spPr bwMode="auto">
          <a:xfrm>
            <a:off x="317786" y="1749037"/>
            <a:ext cx="30364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  <a:latin typeface="Times New Roman" pitchFamily="18" charset="0"/>
              </a:rPr>
              <a:t>Parameters</a:t>
            </a:r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 : water </a:t>
            </a:r>
            <a:r>
              <a:rPr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c</a:t>
            </a:r>
            <a:r>
              <a:rPr kumimoji="1" lang="en-US" altLang="ja-JP" dirty="0" smtClean="0">
                <a:solidFill>
                  <a:srgbClr val="000000"/>
                </a:solidFill>
                <a:latin typeface="Times New Roman" pitchFamily="18" charset="0"/>
              </a:rPr>
              <a:t>ontent</a:t>
            </a:r>
          </a:p>
        </p:txBody>
      </p:sp>
      <p:sp>
        <p:nvSpPr>
          <p:cNvPr id="7" name="テキスト ボックス 6"/>
          <p:cNvSpPr txBox="1"/>
          <p:nvPr/>
        </p:nvSpPr>
        <p:spPr bwMode="auto">
          <a:xfrm>
            <a:off x="123125" y="5311532"/>
            <a:ext cx="267130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0000"/>
                </a:solidFill>
                <a:latin typeface="Times New Roman" pitchFamily="18" charset="0"/>
              </a:rPr>
              <a:t>Details of this research</a:t>
            </a:r>
            <a:endParaRPr kumimoji="1" lang="ja-JP" altLang="en-US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85" name="テキスト ボックス 284"/>
          <p:cNvSpPr txBox="1"/>
          <p:nvPr/>
        </p:nvSpPr>
        <p:spPr>
          <a:xfrm>
            <a:off x="5821496" y="2061223"/>
            <a:ext cx="1564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rgbClr val="002060"/>
                </a:solidFill>
              </a:rPr>
              <a:t>Simulation </a:t>
            </a:r>
          </a:p>
          <a:p>
            <a:r>
              <a:rPr lang="en-US" altLang="ja-JP" b="1" dirty="0" smtClean="0">
                <a:solidFill>
                  <a:srgbClr val="002060"/>
                </a:solidFill>
              </a:rPr>
              <a:t>Model</a:t>
            </a:r>
            <a:endParaRPr lang="ja-JP" altLang="en-US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55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198090" y="964555"/>
            <a:ext cx="5289550" cy="2031325"/>
          </a:xfrm>
          <a:prstGeom prst="rect">
            <a:avLst/>
          </a:prstGeom>
          <a:solidFill>
            <a:srgbClr val="002060"/>
          </a:solidFill>
          <a:ln w="57150" cmpd="dbl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Periodic boundary condition (</a:t>
            </a:r>
            <a:r>
              <a:rPr lang="en-US" altLang="ja-JP" sz="1800" i="1" dirty="0" err="1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x,y</a:t>
            </a: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</a:t>
            </a:r>
          </a:p>
          <a:p>
            <a:pPr>
              <a:defRPr/>
            </a:pP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Mirror boundary condition  (</a:t>
            </a:r>
            <a:r>
              <a:rPr lang="en-US" altLang="ja-JP" sz="1800" i="1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z</a:t>
            </a: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</a:t>
            </a:r>
          </a:p>
          <a:p>
            <a:pPr>
              <a:defRPr/>
            </a:pPr>
            <a:r>
              <a:rPr lang="en-US" altLang="ja-JP" sz="1800" dirty="0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Time Integration: velocity </a:t>
            </a:r>
            <a:r>
              <a:rPr lang="en-US" altLang="ja-JP" sz="1800" dirty="0" err="1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verlet</a:t>
            </a:r>
            <a:r>
              <a:rPr lang="en-US" altLang="ja-JP" sz="1800" dirty="0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+ </a:t>
            </a:r>
            <a:r>
              <a:rPr lang="en-US" altLang="ja-JP" sz="1800" dirty="0" err="1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rRESPA</a:t>
            </a:r>
            <a:r>
              <a:rPr lang="ja-JP" altLang="en-US" sz="1800" dirty="0" smtClean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</a:t>
            </a:r>
            <a:endParaRPr lang="en-US" altLang="ja-JP" sz="1800" dirty="0">
              <a:solidFill>
                <a:schemeClr val="bg1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ja-JP" sz="1800" dirty="0" smtClean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</a:t>
            </a:r>
            <a:r>
              <a:rPr lang="en-US" altLang="ja-JP" sz="18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Water content (λ=(</a:t>
            </a:r>
            <a:r>
              <a:rPr lang="en-US" altLang="ja-JP" sz="1800" i="1" dirty="0" err="1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</a:t>
            </a:r>
            <a:r>
              <a:rPr lang="en-US" altLang="ja-JP" sz="1800" baseline="-25000" dirty="0" err="1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oxo</a:t>
            </a:r>
            <a:r>
              <a:rPr lang="en-US" altLang="ja-JP" sz="1800" dirty="0" err="1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+</a:t>
            </a:r>
            <a:r>
              <a:rPr lang="en-US" altLang="ja-JP" sz="1800" i="1" dirty="0" err="1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</a:t>
            </a:r>
            <a:r>
              <a:rPr lang="en-US" altLang="ja-JP" sz="1800" baseline="-25000" dirty="0" err="1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wat</a:t>
            </a:r>
            <a:r>
              <a:rPr lang="en-US" altLang="ja-JP" sz="18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)/</a:t>
            </a:r>
            <a:r>
              <a:rPr lang="en-US" altLang="ja-JP" sz="1800" i="1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</a:t>
            </a:r>
            <a:r>
              <a:rPr lang="en-US" altLang="ja-JP" sz="1800" baseline="-250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so</a:t>
            </a:r>
            <a:r>
              <a:rPr lang="en-US" altLang="ja-JP" sz="1800" baseline="-140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3-</a:t>
            </a:r>
            <a:r>
              <a:rPr lang="en-US" altLang="ja-JP" sz="1800" dirty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) : </a:t>
            </a:r>
            <a:r>
              <a:rPr lang="en-US" altLang="ja-JP" sz="1800" dirty="0" smtClean="0">
                <a:solidFill>
                  <a:srgbClr val="FFFF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3,5,7,9,11</a:t>
            </a:r>
            <a:endParaRPr lang="en-US" altLang="ja-JP" sz="1800" dirty="0">
              <a:solidFill>
                <a:srgbClr val="FFFF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  <a:p>
            <a:pPr>
              <a:defRPr/>
            </a:pP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Temperature</a:t>
            </a:r>
            <a:r>
              <a:rPr lang="ja-JP" altLang="en-US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：</a:t>
            </a: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350K (operation temperature of PEFC)</a:t>
            </a:r>
          </a:p>
          <a:p>
            <a:pPr>
              <a:defRPr/>
            </a:pP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Simulation domain</a:t>
            </a:r>
            <a:r>
              <a:rPr lang="ja-JP" altLang="en-US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：</a:t>
            </a: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66.5×57.6×100.0 Å</a:t>
            </a:r>
          </a:p>
          <a:p>
            <a:pPr>
              <a:defRPr/>
            </a:pP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- Temperature control</a:t>
            </a:r>
            <a:r>
              <a:rPr lang="ja-JP" altLang="en-US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：</a:t>
            </a:r>
            <a:r>
              <a:rPr lang="en-US" altLang="ja-JP" sz="1800" dirty="0">
                <a:solidFill>
                  <a:schemeClr val="bg1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velocity scaling </a:t>
            </a:r>
          </a:p>
        </p:txBody>
      </p:sp>
      <p:grpSp>
        <p:nvGrpSpPr>
          <p:cNvPr id="2" name="グループ化 1"/>
          <p:cNvGrpSpPr>
            <a:grpSpLocks/>
          </p:cNvGrpSpPr>
          <p:nvPr/>
        </p:nvGrpSpPr>
        <p:grpSpPr bwMode="auto">
          <a:xfrm>
            <a:off x="5805884" y="855889"/>
            <a:ext cx="3230166" cy="3995285"/>
            <a:chOff x="5217291" y="756218"/>
            <a:chExt cx="3384722" cy="3981450"/>
          </a:xfrm>
        </p:grpSpPr>
        <p:pic>
          <p:nvPicPr>
            <p:cNvPr id="30786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7291" y="756218"/>
              <a:ext cx="2872074" cy="398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" name="グループ化 8"/>
            <p:cNvGrpSpPr>
              <a:grpSpLocks/>
            </p:cNvGrpSpPr>
            <p:nvPr/>
          </p:nvGrpSpPr>
          <p:grpSpPr bwMode="auto">
            <a:xfrm>
              <a:off x="5326835" y="904182"/>
              <a:ext cx="3275178" cy="3579622"/>
              <a:chOff x="582267" y="1412897"/>
              <a:chExt cx="3413669" cy="5051859"/>
            </a:xfrm>
          </p:grpSpPr>
          <p:sp>
            <p:nvSpPr>
              <p:cNvPr id="11" name="正方形/長方形 10"/>
              <p:cNvSpPr/>
              <p:nvPr/>
            </p:nvSpPr>
            <p:spPr>
              <a:xfrm>
                <a:off x="582267" y="1412897"/>
                <a:ext cx="2765022" cy="2015748"/>
              </a:xfrm>
              <a:prstGeom prst="rect">
                <a:avLst/>
              </a:prstGeom>
              <a:noFill/>
              <a:ln w="38100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12" name="ストライプ矢印 11"/>
              <p:cNvSpPr/>
              <p:nvPr/>
            </p:nvSpPr>
            <p:spPr>
              <a:xfrm rot="5400000">
                <a:off x="1655607" y="5072905"/>
                <a:ext cx="575319" cy="431879"/>
              </a:xfrm>
              <a:prstGeom prst="stripedRightArrow">
                <a:avLst/>
              </a:prstGeom>
              <a:solidFill>
                <a:srgbClr val="FF0000"/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13" name="右カーブ矢印 12"/>
              <p:cNvSpPr/>
              <p:nvPr/>
            </p:nvSpPr>
            <p:spPr>
              <a:xfrm rot="10800000">
                <a:off x="3203330" y="2456995"/>
                <a:ext cx="792606" cy="3479617"/>
              </a:xfrm>
              <a:prstGeom prst="curvedRightArrow">
                <a:avLst>
                  <a:gd name="adj1" fmla="val 22439"/>
                  <a:gd name="adj2" fmla="val 81747"/>
                  <a:gd name="adj3" fmla="val 25000"/>
                </a:avLst>
              </a:prstGeom>
              <a:solidFill>
                <a:srgbClr val="00B0F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  <a:latin typeface="Times New Roman" pitchFamily="18" charset="0"/>
                  <a:ea typeface="ＭＳ ゴシック" pitchFamily="49" charset="-128"/>
                </a:endParaRPr>
              </a:p>
            </p:txBody>
          </p:sp>
          <p:sp>
            <p:nvSpPr>
              <p:cNvPr id="30791" name="テキスト ボックス 13"/>
              <p:cNvSpPr txBox="1">
                <a:spLocks noChangeArrowheads="1"/>
              </p:cNvSpPr>
              <p:nvPr/>
            </p:nvSpPr>
            <p:spPr bwMode="auto">
              <a:xfrm>
                <a:off x="1485719" y="1703444"/>
                <a:ext cx="958270" cy="4328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0" rIns="36000" bIns="0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dirty="0" smtClean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10 MPa</a:t>
                </a:r>
                <a:endParaRPr lang="ja-JP" altLang="en-US" dirty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  <p:sp>
            <p:nvSpPr>
              <p:cNvPr id="30792" name="テキスト ボックス 14"/>
              <p:cNvSpPr txBox="1">
                <a:spLocks noChangeArrowheads="1"/>
              </p:cNvSpPr>
              <p:nvPr/>
            </p:nvSpPr>
            <p:spPr bwMode="auto">
              <a:xfrm>
                <a:off x="1647074" y="6051644"/>
                <a:ext cx="714055" cy="41311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0" rIns="36000" bIns="0">
                <a:spAutoFit/>
              </a:bodyPr>
              <a:lstStyle>
                <a:lvl1pPr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000">
                    <a:solidFill>
                      <a:schemeClr val="tx1"/>
                    </a:solidFill>
                    <a:latin typeface="Arial" pitchFamily="34" charset="0"/>
                    <a:ea typeface="ＭＳ Ｐゴシック" pitchFamily="50" charset="-128"/>
                  </a:defRPr>
                </a:lvl9pPr>
              </a:lstStyle>
              <a:p>
                <a:pPr algn="ctr" eaLnBrk="1" hangingPunct="1"/>
                <a:r>
                  <a:rPr lang="en-US" altLang="ja-JP" dirty="0">
                    <a:solidFill>
                      <a:srgbClr val="FF0000"/>
                    </a:solidFill>
                    <a:latin typeface="Times New Roman" pitchFamily="18" charset="0"/>
                    <a:ea typeface="ＭＳ ゴシック" pitchFamily="49" charset="-128"/>
                    <a:cs typeface="Times New Roman" pitchFamily="18" charset="0"/>
                  </a:rPr>
                  <a:t>0MPa</a:t>
                </a:r>
                <a:endParaRPr lang="ja-JP" altLang="en-US" dirty="0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endParaRPr>
              </a:p>
            </p:txBody>
          </p:sp>
        </p:grpSp>
      </p:grpSp>
      <p:sp>
        <p:nvSpPr>
          <p:cNvPr id="30765" name="テキスト ボックス 35"/>
          <p:cNvSpPr txBox="1">
            <a:spLocks noChangeArrowheads="1"/>
          </p:cNvSpPr>
          <p:nvPr/>
        </p:nvSpPr>
        <p:spPr bwMode="auto">
          <a:xfrm>
            <a:off x="104486" y="4883934"/>
            <a:ext cx="223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b="1" dirty="0">
                <a:latin typeface="Times New Roman" pitchFamily="18" charset="0"/>
                <a:ea typeface="ＭＳ ゴシック" pitchFamily="49" charset="-128"/>
              </a:rPr>
              <a:t>Simulation process</a:t>
            </a:r>
            <a:endParaRPr lang="ja-JP" altLang="en-US" b="1" dirty="0"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30766" name="タイトル 36"/>
          <p:cNvSpPr>
            <a:spLocks noGrp="1"/>
          </p:cNvSpPr>
          <p:nvPr>
            <p:ph type="title"/>
          </p:nvPr>
        </p:nvSpPr>
        <p:spPr>
          <a:xfrm>
            <a:off x="107950" y="0"/>
            <a:ext cx="3168650" cy="476250"/>
          </a:xfrm>
        </p:spPr>
        <p:txBody>
          <a:bodyPr/>
          <a:lstStyle/>
          <a:p>
            <a:pPr algn="l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Simulation Method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 bwMode="auto">
          <a:xfrm>
            <a:off x="246092" y="3260976"/>
            <a:ext cx="5631670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PFSA</a:t>
            </a:r>
            <a:r>
              <a:rPr kumimoji="1"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: 15 chains (5205 atoms)</a:t>
            </a:r>
          </a:p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US" altLang="ja-JP" sz="1800" baseline="-25000" dirty="0" smtClean="0">
                <a:solidFill>
                  <a:srgbClr val="000000"/>
                </a:solidFill>
                <a:latin typeface="Times New Roman" pitchFamily="18" charset="0"/>
              </a:rPr>
              <a:t>3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ja-JP" sz="1800" baseline="30000" dirty="0" smtClean="0">
                <a:solidFill>
                  <a:srgbClr val="000000"/>
                </a:solidFill>
                <a:latin typeface="Times New Roman" pitchFamily="18" charset="0"/>
              </a:rPr>
              <a:t>+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: 75 molecules(300 atoms), Pt : 5layers (2880 atoms)</a:t>
            </a:r>
          </a:p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H</a:t>
            </a:r>
            <a:r>
              <a:rPr lang="en-US" altLang="ja-JP" sz="1800" baseline="-25000" dirty="0" smtClean="0">
                <a:solidFill>
                  <a:srgbClr val="000000"/>
                </a:solidFill>
                <a:latin typeface="Times New Roman" pitchFamily="18" charset="0"/>
              </a:rPr>
              <a:t>2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ja-JP" sz="1800" baseline="300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 </a:t>
            </a:r>
            <a:r>
              <a:rPr lang="en-US" altLang="ja-JP" sz="1800" dirty="0">
                <a:solidFill>
                  <a:srgbClr val="000000"/>
                </a:solidFill>
                <a:latin typeface="Times New Roman" pitchFamily="18" charset="0"/>
              </a:rPr>
              <a:t>: 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changes according to water content</a:t>
            </a:r>
          </a:p>
          <a:p>
            <a:r>
              <a:rPr lang="en-US" altLang="ja-JP" sz="1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          150,  300,    450,    600,    750  molecules</a:t>
            </a:r>
          </a:p>
          <a:p>
            <a:r>
              <a:rPr lang="en-US" altLang="ja-JP" sz="180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         (450,  900,  1350,  1800,  2250 atoms)</a:t>
            </a:r>
            <a:r>
              <a:rPr lang="en-US" altLang="ja-JP" sz="1800" baseline="300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              </a:t>
            </a:r>
          </a:p>
        </p:txBody>
      </p:sp>
      <p:grpSp>
        <p:nvGrpSpPr>
          <p:cNvPr id="48" name="グループ化 47"/>
          <p:cNvGrpSpPr/>
          <p:nvPr/>
        </p:nvGrpSpPr>
        <p:grpSpPr>
          <a:xfrm>
            <a:off x="131220" y="5872106"/>
            <a:ext cx="9182370" cy="634149"/>
            <a:chOff x="655352" y="4102333"/>
            <a:chExt cx="8019555" cy="553843"/>
          </a:xfrm>
        </p:grpSpPr>
        <p:cxnSp>
          <p:nvCxnSpPr>
            <p:cNvPr id="49" name="直線コネクタ 48"/>
            <p:cNvCxnSpPr>
              <a:endCxn id="50" idx="3"/>
            </p:cNvCxnSpPr>
            <p:nvPr/>
          </p:nvCxnSpPr>
          <p:spPr>
            <a:xfrm flipV="1">
              <a:off x="899592" y="4583605"/>
              <a:ext cx="7416824" cy="77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正方形/長方形 49"/>
            <p:cNvSpPr/>
            <p:nvPr/>
          </p:nvSpPr>
          <p:spPr>
            <a:xfrm>
              <a:off x="2312621" y="4560745"/>
              <a:ext cx="6003795" cy="45719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899592" y="4560744"/>
              <a:ext cx="3367190" cy="4571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>
                <a:solidFill>
                  <a:prstClr val="white"/>
                </a:solidFill>
              </a:endParaRPr>
            </a:p>
          </p:txBody>
        </p:sp>
        <p:cxnSp>
          <p:nvCxnSpPr>
            <p:cNvPr id="52" name="直線コネクタ 51"/>
            <p:cNvCxnSpPr/>
            <p:nvPr/>
          </p:nvCxnSpPr>
          <p:spPr>
            <a:xfrm>
              <a:off x="2594122" y="4523409"/>
              <a:ext cx="0" cy="120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/>
            <p:cNvCxnSpPr/>
            <p:nvPr/>
          </p:nvCxnSpPr>
          <p:spPr>
            <a:xfrm>
              <a:off x="899592" y="4512324"/>
              <a:ext cx="0" cy="120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線コネクタ 53"/>
            <p:cNvCxnSpPr/>
            <p:nvPr/>
          </p:nvCxnSpPr>
          <p:spPr>
            <a:xfrm>
              <a:off x="4266782" y="4524184"/>
              <a:ext cx="0" cy="120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テキスト ボックス 54"/>
            <p:cNvSpPr txBox="1"/>
            <p:nvPr/>
          </p:nvSpPr>
          <p:spPr>
            <a:xfrm>
              <a:off x="655352" y="4102333"/>
              <a:ext cx="48848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0ns</a:t>
              </a:r>
              <a:endParaRPr lang="ja-JP" alt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" name="テキスト ボックス 55"/>
            <p:cNvSpPr txBox="1"/>
            <p:nvPr/>
          </p:nvSpPr>
          <p:spPr>
            <a:xfrm>
              <a:off x="2333184" y="4113025"/>
              <a:ext cx="6222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0.8ns</a:t>
              </a:r>
              <a:endParaRPr lang="ja-JP" alt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7898694" y="4102632"/>
              <a:ext cx="77621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21.6ns</a:t>
              </a:r>
              <a:endParaRPr lang="ja-JP" alt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4165208" y="4225824"/>
              <a:ext cx="6870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600" dirty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1.6ns</a:t>
              </a:r>
              <a:endParaRPr lang="ja-JP" alt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9" name="直線コネクタ 58"/>
            <p:cNvCxnSpPr/>
            <p:nvPr/>
          </p:nvCxnSpPr>
          <p:spPr>
            <a:xfrm>
              <a:off x="8308378" y="4535788"/>
              <a:ext cx="0" cy="120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テキスト ボックス 14"/>
          <p:cNvSpPr txBox="1"/>
          <p:nvPr/>
        </p:nvSpPr>
        <p:spPr bwMode="auto">
          <a:xfrm>
            <a:off x="1500872" y="6486960"/>
            <a:ext cx="19950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1800" b="1" dirty="0" smtClean="0">
                <a:solidFill>
                  <a:srgbClr val="FF0000"/>
                </a:solidFill>
                <a:latin typeface="Times New Roman" pitchFamily="18" charset="0"/>
              </a:rPr>
              <a:t>Annealing Process</a:t>
            </a:r>
            <a:endParaRPr kumimoji="1" lang="ja-JP" altLang="en-US" sz="1800" b="1" dirty="0" smtClean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 bwMode="auto">
          <a:xfrm>
            <a:off x="5663829" y="6471349"/>
            <a:ext cx="18325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Sampl</a:t>
            </a:r>
            <a:r>
              <a:rPr kumimoji="1"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ing Process</a:t>
            </a:r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cxnSp>
        <p:nvCxnSpPr>
          <p:cNvPr id="63" name="直線コネクタ 62"/>
          <p:cNvCxnSpPr/>
          <p:nvPr/>
        </p:nvCxnSpPr>
        <p:spPr>
          <a:xfrm>
            <a:off x="3992178" y="6354237"/>
            <a:ext cx="0" cy="1378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3479579" y="5972132"/>
            <a:ext cx="7867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1.5ns</a:t>
            </a:r>
            <a:endParaRPr lang="ja-JP" altLang="en-US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 bwMode="auto">
          <a:xfrm>
            <a:off x="720892" y="5563741"/>
            <a:ext cx="12298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To make </a:t>
            </a:r>
          </a:p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an </a:t>
            </a:r>
            <a:r>
              <a:rPr lang="en-US" altLang="ja-JP" sz="1800" dirty="0" err="1" smtClean="0">
                <a:solidFill>
                  <a:srgbClr val="000000"/>
                </a:solidFill>
                <a:latin typeface="Times New Roman" pitchFamily="18" charset="0"/>
              </a:rPr>
              <a:t>ionomer</a:t>
            </a:r>
            <a:endParaRPr kumimoji="1" lang="ja-JP" altLang="en-US" sz="18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 bwMode="auto">
          <a:xfrm>
            <a:off x="2376643" y="5274042"/>
            <a:ext cx="19447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To put the </a:t>
            </a:r>
            <a:r>
              <a:rPr lang="en-US" altLang="ja-JP" sz="1800" dirty="0" err="1" smtClean="0">
                <a:solidFill>
                  <a:srgbClr val="000000"/>
                </a:solidFill>
                <a:latin typeface="Times New Roman" pitchFamily="18" charset="0"/>
              </a:rPr>
              <a:t>ionomer</a:t>
            </a:r>
            <a:endParaRPr lang="en-US" altLang="ja-JP" sz="1800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en-US" altLang="ja-JP" sz="1800" dirty="0">
                <a:solidFill>
                  <a:srgbClr val="000000"/>
                </a:solidFill>
                <a:latin typeface="Times New Roman" pitchFamily="18" charset="0"/>
              </a:rPr>
              <a:t>o</a:t>
            </a:r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n a Pt surface</a:t>
            </a:r>
          </a:p>
        </p:txBody>
      </p:sp>
      <p:sp>
        <p:nvSpPr>
          <p:cNvPr id="67" name="テキスト ボックス 66"/>
          <p:cNvSpPr txBox="1"/>
          <p:nvPr/>
        </p:nvSpPr>
        <p:spPr bwMode="auto">
          <a:xfrm>
            <a:off x="5359178" y="5920373"/>
            <a:ext cx="245766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lang="en-US" altLang="ja-JP" sz="1800" dirty="0" smtClean="0">
                <a:solidFill>
                  <a:srgbClr val="000000"/>
                </a:solidFill>
                <a:latin typeface="Times New Roman" pitchFamily="18" charset="0"/>
              </a:rPr>
              <a:t>To sample the properties</a:t>
            </a:r>
          </a:p>
        </p:txBody>
      </p:sp>
      <p:sp>
        <p:nvSpPr>
          <p:cNvPr id="20" name="テキスト ボックス 19"/>
          <p:cNvSpPr txBox="1"/>
          <p:nvPr/>
        </p:nvSpPr>
        <p:spPr bwMode="auto">
          <a:xfrm>
            <a:off x="4572000" y="5379075"/>
            <a:ext cx="1736373" cy="369332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extLst/>
        </p:spPr>
        <p:txBody>
          <a:bodyPr wrap="none" rtlCol="0">
            <a:spAutoFit/>
          </a:bodyPr>
          <a:lstStyle/>
          <a:p>
            <a:r>
              <a:rPr kumimoji="1" lang="en-US" altLang="ja-JP" sz="1800" dirty="0" smtClean="0">
                <a:solidFill>
                  <a:schemeClr val="bg1"/>
                </a:solidFill>
                <a:latin typeface="Times New Roman" pitchFamily="18" charset="0"/>
              </a:rPr>
              <a:t>Oxygen is </a:t>
            </a:r>
            <a:r>
              <a:rPr lang="en-US" altLang="ja-JP" sz="1800" dirty="0" smtClean="0">
                <a:solidFill>
                  <a:schemeClr val="bg1"/>
                </a:solidFill>
                <a:latin typeface="Times New Roman" pitchFamily="18" charset="0"/>
              </a:rPr>
              <a:t>added</a:t>
            </a:r>
            <a:endParaRPr kumimoji="1" lang="ja-JP" altLang="en-US" sz="1800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cxnSp>
        <p:nvCxnSpPr>
          <p:cNvPr id="22" name="直線矢印コネクタ 21"/>
          <p:cNvCxnSpPr>
            <a:stCxn id="20" idx="1"/>
          </p:cNvCxnSpPr>
          <p:nvPr/>
        </p:nvCxnSpPr>
        <p:spPr>
          <a:xfrm flipH="1">
            <a:off x="3992177" y="5563741"/>
            <a:ext cx="579823" cy="83967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オブジェクト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6918677"/>
              </p:ext>
            </p:extLst>
          </p:nvPr>
        </p:nvGraphicFramePr>
        <p:xfrm>
          <a:off x="2652004" y="688121"/>
          <a:ext cx="3882934" cy="2713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45" name="ｸﾞﾗﾌ" r:id="rId3" imgW="4153680" imgH="2901600" progId="Origin50.Graph">
                  <p:embed/>
                </p:oleObj>
              </mc:Choice>
              <mc:Fallback>
                <p:oleObj name="ｸﾞﾗﾌ" r:id="rId3" imgW="415368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52004" y="688121"/>
                        <a:ext cx="3882934" cy="2713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22" name="タイトル 22"/>
          <p:cNvSpPr>
            <a:spLocks noGrp="1"/>
          </p:cNvSpPr>
          <p:nvPr>
            <p:ph type="title"/>
          </p:nvPr>
        </p:nvSpPr>
        <p:spPr>
          <a:xfrm>
            <a:off x="107950" y="0"/>
            <a:ext cx="5832202" cy="476250"/>
          </a:xfrm>
        </p:spPr>
        <p:txBody>
          <a:bodyPr/>
          <a:lstStyle/>
          <a:p>
            <a:pPr algn="l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Material Distribution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5586563" y="1114547"/>
            <a:ext cx="3269405" cy="113462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ja-JP" alt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8" name="テキスト ボックス 10"/>
          <p:cNvSpPr txBox="1">
            <a:spLocks noChangeArrowheads="1"/>
          </p:cNvSpPr>
          <p:nvPr/>
        </p:nvSpPr>
        <p:spPr bwMode="auto">
          <a:xfrm>
            <a:off x="3969127" y="3222397"/>
            <a:ext cx="14732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Density [kg/m</a:t>
            </a:r>
            <a:r>
              <a:rPr kumimoji="1" lang="en-US" altLang="ja-JP" sz="12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3</a:t>
            </a:r>
            <a:r>
              <a:rPr kumimoji="1" lang="en-US" altLang="ja-JP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]</a:t>
            </a:r>
            <a:endParaRPr kumimoji="1" lang="en-US" altLang="ja-JP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5" name="Rectangle 11"/>
          <p:cNvSpPr>
            <a:spLocks noChangeArrowheads="1"/>
          </p:cNvSpPr>
          <p:nvPr/>
        </p:nvSpPr>
        <p:spPr bwMode="auto">
          <a:xfrm>
            <a:off x="-108520" y="217641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ja-JP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 </a:t>
            </a:r>
          </a:p>
        </p:txBody>
      </p:sp>
      <p:sp>
        <p:nvSpPr>
          <p:cNvPr id="74" name="Rectangle 23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ja-JP" altLang="ja-JP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/>
            </a:r>
            <a:br>
              <a:rPr kumimoji="1" lang="ja-JP" altLang="ja-JP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</a:br>
            <a:endParaRPr kumimoji="1" lang="ja-JP" altLang="ja-JP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ＭＳ 明朝" pitchFamily="17" charset="-128"/>
              <a:cs typeface="Times New Roman" pitchFamily="18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5" name="Rectangle 24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ja-JP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6" name="Rectangle 27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4018929" y="70954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PFSA</a:t>
            </a:r>
            <a:endParaRPr kumimoji="1" lang="ja-JP" altLang="en-US" sz="1800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140500" y="4310551"/>
            <a:ext cx="58882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ja-JP" b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swells according to water content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higher peak is observed near Pt surface </a:t>
            </a:r>
            <a:r>
              <a:rPr lang="en-US" altLang="ja-JP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altLang="ja-JP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z</a:t>
            </a: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=15Å</a:t>
            </a:r>
            <a:r>
              <a:rPr lang="en-US" altLang="ja-JP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altLang="ja-JP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ja-JP" alt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　　　</a:t>
            </a:r>
            <a:r>
              <a:rPr lang="ja-JP" alt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　　　　　　↓</a:t>
            </a:r>
          </a:p>
          <a:p>
            <a:r>
              <a:rPr lang="ja-JP" alt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　　</a:t>
            </a:r>
            <a:r>
              <a:rPr lang="en-US" altLang="ja-JP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Polymer adsorbs on a Pt surface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ja-JP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 higher peak is observed </a:t>
            </a:r>
            <a:r>
              <a:rPr lang="en-US" altLang="ja-JP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ja-JP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the peak of PFSA</a:t>
            </a:r>
            <a:endParaRPr lang="ja-JP" altLang="en-US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ja-JP" alt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　　　　　　　　　↓</a:t>
            </a:r>
          </a:p>
          <a:p>
            <a:r>
              <a:rPr lang="ja-JP" altLang="en-US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　 </a:t>
            </a:r>
            <a:r>
              <a:rPr lang="en-US" altLang="ja-JP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More water distributes in the peak of PFSA</a:t>
            </a:r>
            <a:endParaRPr lang="ja-JP" altLang="en-US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2" name="グループ化 81"/>
          <p:cNvGrpSpPr/>
          <p:nvPr/>
        </p:nvGrpSpPr>
        <p:grpSpPr>
          <a:xfrm>
            <a:off x="5799171" y="4879747"/>
            <a:ext cx="3368642" cy="1674089"/>
            <a:chOff x="5148064" y="1052736"/>
            <a:chExt cx="3368642" cy="1674089"/>
          </a:xfrm>
        </p:grpSpPr>
        <p:grpSp>
          <p:nvGrpSpPr>
            <p:cNvPr id="83" name="グループ化 24"/>
            <p:cNvGrpSpPr/>
            <p:nvPr/>
          </p:nvGrpSpPr>
          <p:grpSpPr>
            <a:xfrm>
              <a:off x="5148064" y="1052736"/>
              <a:ext cx="2736304" cy="1674089"/>
              <a:chOff x="6228184" y="1052736"/>
              <a:chExt cx="2736304" cy="1674089"/>
            </a:xfrm>
          </p:grpSpPr>
          <p:pic>
            <p:nvPicPr>
              <p:cNvPr id="86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6516216" y="1052736"/>
                <a:ext cx="2448272" cy="16740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87" name="直線矢印コネクタ 86"/>
              <p:cNvCxnSpPr/>
              <p:nvPr/>
            </p:nvCxnSpPr>
            <p:spPr>
              <a:xfrm flipV="1">
                <a:off x="6444208" y="1052736"/>
                <a:ext cx="0" cy="165618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テキスト ボックス 87"/>
              <p:cNvSpPr txBox="1"/>
              <p:nvPr/>
            </p:nvSpPr>
            <p:spPr>
              <a:xfrm>
                <a:off x="6228184" y="1700808"/>
                <a:ext cx="2648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i="1" dirty="0" smtClean="0">
                    <a:latin typeface="Times New Roman" pitchFamily="18" charset="0"/>
                    <a:cs typeface="Times New Roman" pitchFamily="18" charset="0"/>
                  </a:rPr>
                  <a:t>z</a:t>
                </a:r>
                <a:endParaRPr kumimoji="1" lang="ja-JP" altLang="en-US" sz="1400" i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84" name="直線矢印コネクタ 83"/>
            <p:cNvCxnSpPr/>
            <p:nvPr/>
          </p:nvCxnSpPr>
          <p:spPr>
            <a:xfrm>
              <a:off x="8005097" y="2204583"/>
              <a:ext cx="0" cy="522242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テキスト ボックス 84"/>
            <p:cNvSpPr txBox="1"/>
            <p:nvPr/>
          </p:nvSpPr>
          <p:spPr>
            <a:xfrm>
              <a:off x="7987009" y="2271584"/>
              <a:ext cx="5296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latin typeface="Times New Roman" pitchFamily="18" charset="0"/>
                  <a:cs typeface="Times New Roman" pitchFamily="18" charset="0"/>
                </a:rPr>
                <a:t>11Å</a:t>
              </a:r>
              <a:endParaRPr kumimoji="1" lang="ja-JP" alt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90" name="オブジェクト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043880"/>
              </p:ext>
            </p:extLst>
          </p:nvPr>
        </p:nvGraphicFramePr>
        <p:xfrm>
          <a:off x="5586563" y="688121"/>
          <a:ext cx="3882934" cy="2713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246" name="ｸﾞﾗﾌ" r:id="rId6" imgW="4153680" imgH="2901600" progId="Origin50.Graph">
                  <p:embed/>
                </p:oleObj>
              </mc:Choice>
              <mc:Fallback>
                <p:oleObj name="ｸﾞﾗﾌ" r:id="rId6" imgW="415368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86563" y="688121"/>
                        <a:ext cx="3882934" cy="2713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グループ化 2"/>
          <p:cNvGrpSpPr/>
          <p:nvPr/>
        </p:nvGrpSpPr>
        <p:grpSpPr>
          <a:xfrm>
            <a:off x="-289048" y="688121"/>
            <a:ext cx="3882934" cy="2713304"/>
            <a:chOff x="-289048" y="688121"/>
            <a:chExt cx="3882934" cy="2713304"/>
          </a:xfrm>
        </p:grpSpPr>
        <p:graphicFrame>
          <p:nvGraphicFramePr>
            <p:cNvPr id="89" name="オブジェクト 8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2944558"/>
                </p:ext>
              </p:extLst>
            </p:nvPr>
          </p:nvGraphicFramePr>
          <p:xfrm>
            <a:off x="-289048" y="688121"/>
            <a:ext cx="3882934" cy="27133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247" name="ｸﾞﾗﾌ" r:id="rId8" imgW="4153680" imgH="2901600" progId="Origin50.Graph">
                    <p:embed/>
                  </p:oleObj>
                </mc:Choice>
                <mc:Fallback>
                  <p:oleObj name="ｸﾞﾗﾌ" r:id="rId8" imgW="415368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-289048" y="688121"/>
                          <a:ext cx="3882934" cy="271330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" name="テキスト ボックス 8"/>
            <p:cNvSpPr txBox="1">
              <a:spLocks noChangeArrowheads="1"/>
            </p:cNvSpPr>
            <p:nvPr/>
          </p:nvSpPr>
          <p:spPr bwMode="auto">
            <a:xfrm rot="16200000">
              <a:off x="-252529" y="1817985"/>
              <a:ext cx="660400" cy="327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ja-JP" sz="10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Times New Roman" pitchFamily="18" charset="0"/>
                </a:rPr>
                <a:t>z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Times New Roman" pitchFamily="18" charset="0"/>
                </a:rPr>
                <a:t> [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/>
                  <a:ea typeface="ＭＳ 明朝" pitchFamily="17" charset="-128"/>
                  <a:cs typeface="Times New Roman" pitchFamily="18" charset="0"/>
                </a:rPr>
                <a:t>Å</a:t>
              </a:r>
              <a:r>
                <a:rPr kumimoji="1" lang="en-US" altLang="ja-JP" sz="10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ea typeface="ＭＳ 明朝" pitchFamily="17" charset="-128"/>
                  <a:cs typeface="Times New Roman" pitchFamily="18" charset="0"/>
                </a:rPr>
                <a:t>]</a:t>
              </a:r>
              <a:endParaRPr kumimoji="1" lang="en-US" altLang="ja-JP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endParaRPr>
            </a:p>
          </p:txBody>
        </p:sp>
        <p:sp>
          <p:nvSpPr>
            <p:cNvPr id="81" name="テキスト ボックス 80"/>
            <p:cNvSpPr txBox="1"/>
            <p:nvPr/>
          </p:nvSpPr>
          <p:spPr>
            <a:xfrm>
              <a:off x="1027681" y="755547"/>
              <a:ext cx="1249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800" u="sng" dirty="0" err="1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Ionomer</a:t>
              </a:r>
              <a:endParaRPr kumimoji="1" lang="ja-JP" altLang="en-US" sz="1800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2" name="Picture 411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032" y="2508330"/>
              <a:ext cx="2177752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3" name="Picture 4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360" y="2508330"/>
            <a:ext cx="217775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Picture 4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444" y="2508330"/>
            <a:ext cx="2177752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テキスト ボックス 77"/>
          <p:cNvSpPr txBox="1"/>
          <p:nvPr/>
        </p:nvSpPr>
        <p:spPr>
          <a:xfrm>
            <a:off x="6921569" y="703556"/>
            <a:ext cx="129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kumimoji="1" lang="ja-JP" altLang="en-US" sz="18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/>
          <p:cNvSpPr txBox="1"/>
          <p:nvPr/>
        </p:nvSpPr>
        <p:spPr bwMode="auto">
          <a:xfrm>
            <a:off x="1692744" y="3719359"/>
            <a:ext cx="48967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>
                <a:solidFill>
                  <a:srgbClr val="000000"/>
                </a:solidFill>
                <a:latin typeface="Times New Roman" pitchFamily="18" charset="0"/>
              </a:rPr>
              <a:t>Characteristics of </a:t>
            </a:r>
            <a:r>
              <a:rPr kumimoji="1" lang="en-US" altLang="ja-JP" sz="2400" b="1" dirty="0" err="1" smtClean="0">
                <a:solidFill>
                  <a:srgbClr val="000000"/>
                </a:solidFill>
                <a:latin typeface="Times New Roman" pitchFamily="18" charset="0"/>
              </a:rPr>
              <a:t>Ionomer</a:t>
            </a:r>
            <a:r>
              <a:rPr kumimoji="1" lang="en-US" altLang="ja-JP" sz="2400" b="1" dirty="0" smtClean="0">
                <a:solidFill>
                  <a:srgbClr val="000000"/>
                </a:solidFill>
                <a:latin typeface="Times New Roman" pitchFamily="18" charset="0"/>
              </a:rPr>
              <a:t> of </a:t>
            </a:r>
            <a:r>
              <a:rPr lang="en-US" altLang="ja-JP" sz="2400" b="1" dirty="0" smtClean="0">
                <a:solidFill>
                  <a:srgbClr val="000000"/>
                </a:solidFill>
                <a:latin typeface="Times New Roman" pitchFamily="18" charset="0"/>
              </a:rPr>
              <a:t>PFSA</a:t>
            </a:r>
            <a:endParaRPr kumimoji="1" lang="ja-JP" altLang="en-US" sz="2400" b="1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5652120" y="2370850"/>
            <a:ext cx="504056" cy="0"/>
          </a:xfrm>
          <a:prstGeom prst="line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2" name="タイトル 22"/>
          <p:cNvSpPr>
            <a:spLocks noGrp="1"/>
          </p:cNvSpPr>
          <p:nvPr>
            <p:ph type="title"/>
          </p:nvPr>
        </p:nvSpPr>
        <p:spPr>
          <a:xfrm>
            <a:off x="107950" y="0"/>
            <a:ext cx="5832202" cy="476250"/>
          </a:xfrm>
        </p:spPr>
        <p:txBody>
          <a:bodyPr/>
          <a:lstStyle/>
          <a:p>
            <a:pPr algn="l"/>
            <a:r>
              <a:rPr lang="en-US" altLang="ja-JP" sz="2400" dirty="0" smtClean="0">
                <a:latin typeface="Times New Roman" pitchFamily="18" charset="0"/>
                <a:cs typeface="Times New Roman" pitchFamily="18" charset="0"/>
              </a:rPr>
              <a:t>Oxygen Permeability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オブジェクト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903282"/>
              </p:ext>
            </p:extLst>
          </p:nvPr>
        </p:nvGraphicFramePr>
        <p:xfrm>
          <a:off x="6159500" y="938213"/>
          <a:ext cx="2900363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1" name="ｸﾞﾗﾌ" r:id="rId3" imgW="4153680" imgH="2901600" progId="Origin50.Graph">
                  <p:embed/>
                </p:oleObj>
              </mc:Choice>
              <mc:Fallback>
                <p:oleObj name="ｸﾞﾗﾌ" r:id="rId3" imgW="4153680" imgH="2901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9500" y="938213"/>
                        <a:ext cx="2900363" cy="202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正方形/長方形 29"/>
          <p:cNvSpPr/>
          <p:nvPr/>
        </p:nvSpPr>
        <p:spPr>
          <a:xfrm>
            <a:off x="3074993" y="3573823"/>
            <a:ext cx="2266132" cy="35581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3074993" y="2941417"/>
            <a:ext cx="2266132" cy="4207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3074993" y="3345877"/>
            <a:ext cx="2266132" cy="2374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</a:endParaRPr>
          </a:p>
        </p:txBody>
      </p:sp>
      <p:sp>
        <p:nvSpPr>
          <p:cNvPr id="33" name="正方形/長方形 32"/>
          <p:cNvSpPr/>
          <p:nvPr/>
        </p:nvSpPr>
        <p:spPr>
          <a:xfrm>
            <a:off x="3074993" y="2404656"/>
            <a:ext cx="2266132" cy="5358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Times New Roman" panose="02020603050405020304" pitchFamily="18" charset="0"/>
            </a:endParaRPr>
          </a:p>
        </p:txBody>
      </p:sp>
      <p:grpSp>
        <p:nvGrpSpPr>
          <p:cNvPr id="34" name="グループ化 33"/>
          <p:cNvGrpSpPr/>
          <p:nvPr/>
        </p:nvGrpSpPr>
        <p:grpSpPr>
          <a:xfrm>
            <a:off x="482705" y="2388406"/>
            <a:ext cx="2266132" cy="1524984"/>
            <a:chOff x="6062268" y="2101516"/>
            <a:chExt cx="2266132" cy="1524984"/>
          </a:xfrm>
        </p:grpSpPr>
        <p:sp>
          <p:nvSpPr>
            <p:cNvPr id="37" name="正方形/長方形 36"/>
            <p:cNvSpPr/>
            <p:nvPr/>
          </p:nvSpPr>
          <p:spPr>
            <a:xfrm>
              <a:off x="6062268" y="3270683"/>
              <a:ext cx="2266132" cy="3558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8" name="正方形/長方形 37"/>
            <p:cNvSpPr/>
            <p:nvPr/>
          </p:nvSpPr>
          <p:spPr>
            <a:xfrm>
              <a:off x="6062268" y="2638277"/>
              <a:ext cx="2266132" cy="42071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9" name="正方形/長方形 38"/>
            <p:cNvSpPr/>
            <p:nvPr/>
          </p:nvSpPr>
          <p:spPr>
            <a:xfrm>
              <a:off x="6062268" y="3042737"/>
              <a:ext cx="2266132" cy="23749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6062268" y="2101516"/>
              <a:ext cx="2266132" cy="53582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Times New Roman" panose="02020603050405020304" pitchFamily="18" charset="0"/>
              </a:endParaRPr>
            </a:p>
          </p:txBody>
        </p:sp>
      </p:grpSp>
      <p:sp>
        <p:nvSpPr>
          <p:cNvPr id="48" name="テキスト ボックス 47"/>
          <p:cNvSpPr txBox="1"/>
          <p:nvPr/>
        </p:nvSpPr>
        <p:spPr>
          <a:xfrm>
            <a:off x="217114" y="1460067"/>
            <a:ext cx="5723038" cy="400110"/>
          </a:xfrm>
          <a:prstGeom prst="rect">
            <a:avLst/>
          </a:prstGeom>
          <a:solidFill>
            <a:srgbClr val="FF0000"/>
          </a:solidFill>
          <a:ln w="38100" cmpd="dbl">
            <a:noFill/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kern="0" dirty="0" smtClean="0">
                <a:solidFill>
                  <a:sysClr val="window" lastClr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Oxygen permeability decreases against water content</a:t>
            </a:r>
          </a:p>
        </p:txBody>
      </p:sp>
      <p:graphicFrame>
        <p:nvGraphicFramePr>
          <p:cNvPr id="49" name="表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237081"/>
              </p:ext>
            </p:extLst>
          </p:nvPr>
        </p:nvGraphicFramePr>
        <p:xfrm>
          <a:off x="217114" y="701543"/>
          <a:ext cx="5659152" cy="532987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849300"/>
                <a:gridCol w="537101"/>
                <a:gridCol w="562677"/>
                <a:gridCol w="562677"/>
                <a:gridCol w="588253"/>
                <a:gridCol w="559144"/>
              </a:tblGrid>
              <a:tr h="242885"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Water  content  λ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9</a:t>
                      </a:r>
                      <a:endParaRPr lang="ja-JP" sz="1400" b="1" kern="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b="1" kern="1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11</a:t>
                      </a:r>
                      <a:endParaRPr lang="ja-JP" sz="1400" b="1" kern="1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</a:tr>
              <a:tr h="290102">
                <a:tc>
                  <a:txBody>
                    <a:bodyPr/>
                    <a:lstStyle>
                      <a:lvl1pPr marL="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i="0" kern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r>
                        <a:rPr lang="en-US" altLang="ja-JP" sz="1400" i="0" kern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of permeated O</a:t>
                      </a:r>
                      <a:r>
                        <a:rPr lang="en-US" altLang="ja-JP" sz="1050" i="0" kern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ja-JP" sz="1400" i="1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67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21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13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400" kern="100" dirty="0" smtClean="0">
                          <a:effectLst/>
                          <a:latin typeface="Times New Roman" pitchFamily="18" charset="0"/>
                          <a:ea typeface="ＭＳ 明朝"/>
                          <a:cs typeface="Times New Roman" pitchFamily="18" charset="0"/>
                        </a:rPr>
                        <a:t>11</a:t>
                      </a:r>
                      <a:endParaRPr lang="ja-JP" sz="1400" kern="100" dirty="0">
                        <a:effectLst/>
                        <a:latin typeface="Times New Roman" pitchFamily="18" charset="0"/>
                        <a:ea typeface="ＭＳ 明朝"/>
                        <a:cs typeface="Times New Roman" pitchFamily="18" charset="0"/>
                      </a:endParaRPr>
                    </a:p>
                  </a:txBody>
                  <a:tcPr marL="62865" marR="6286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0" name="テキスト ボックス 49"/>
          <p:cNvSpPr txBox="1"/>
          <p:nvPr/>
        </p:nvSpPr>
        <p:spPr>
          <a:xfrm>
            <a:off x="372732" y="4506759"/>
            <a:ext cx="5697253" cy="2062103"/>
          </a:xfrm>
          <a:prstGeom prst="rect">
            <a:avLst/>
          </a:prstGeom>
          <a:noFill/>
          <a:ln w="50800" cmpd="thickThin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altLang="ja-JP" sz="1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 is more difficult to permeate through both </a:t>
            </a:r>
            <a:r>
              <a:rPr lang="en-US" altLang="ja-JP" sz="1600" b="1" dirty="0" err="1" smtClean="0"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-gas interface and bulk region with the increase in water content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The number of O</a:t>
            </a:r>
            <a:r>
              <a:rPr lang="en-US" altLang="ja-JP" sz="16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 permeation path is large in </a:t>
            </a:r>
            <a:r>
              <a:rPr lang="en-US" altLang="ja-JP" sz="1600" b="1" dirty="0" err="1" smtClean="0">
                <a:latin typeface="Times New Roman" pitchFamily="18" charset="0"/>
                <a:cs typeface="Times New Roman" pitchFamily="18" charset="0"/>
              </a:rPr>
              <a:t>ionomer</a:t>
            </a:r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-Pt interface at λ=3</a:t>
            </a:r>
          </a:p>
          <a:p>
            <a:endParaRPr lang="en-US" altLang="ja-JP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ja-JP" sz="1600" b="1" dirty="0" smtClean="0">
                <a:latin typeface="Times New Roman" pitchFamily="18" charset="0"/>
                <a:cs typeface="Times New Roman" pitchFamily="18" charset="0"/>
              </a:rPr>
              <a:t>     The number of path decrease at λ=11</a:t>
            </a:r>
          </a:p>
          <a:p>
            <a:pPr marL="268288" indent="-268288"/>
            <a:r>
              <a:rPr kumimoji="1" lang="ja-JP" altLang="en-US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→ 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Water molecules put in the O</a:t>
            </a:r>
            <a:r>
              <a:rPr kumimoji="1" lang="en-US" altLang="ja-JP" sz="16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1" lang="en-US" altLang="ja-JP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permeation path at </a:t>
            </a:r>
            <a:r>
              <a:rPr kumimoji="1" lang="en-US" altLang="ja-JP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ja-JP" sz="1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onomer</a:t>
            </a:r>
            <a:r>
              <a:rPr lang="en-US" altLang="ja-JP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-Pt interface with the increase in the water content</a:t>
            </a:r>
            <a:endParaRPr kumimoji="1" lang="ja-JP" altLang="en-US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" name="オブジェクト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648277"/>
              </p:ext>
            </p:extLst>
          </p:nvPr>
        </p:nvGraphicFramePr>
        <p:xfrm>
          <a:off x="6166137" y="2811425"/>
          <a:ext cx="2900485" cy="2026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2" name="ｸﾞﾗﾌ" r:id="rId5" imgW="4153680" imgH="2901600" progId="Origin50.Graph">
                  <p:embed/>
                </p:oleObj>
              </mc:Choice>
              <mc:Fallback>
                <p:oleObj name="ｸﾞﾗﾌ" r:id="rId5" imgW="415368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166137" y="2811425"/>
                        <a:ext cx="2900485" cy="2026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オブジェクト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2755676"/>
              </p:ext>
            </p:extLst>
          </p:nvPr>
        </p:nvGraphicFramePr>
        <p:xfrm>
          <a:off x="6173278" y="4669384"/>
          <a:ext cx="2900485" cy="2026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3" name="ｸﾞﾗﾌ" r:id="rId7" imgW="4153680" imgH="2901600" progId="Origin50.Graph">
                  <p:embed/>
                </p:oleObj>
              </mc:Choice>
              <mc:Fallback>
                <p:oleObj name="ｸﾞﾗﾌ" r:id="rId7" imgW="415368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73278" y="4669384"/>
                        <a:ext cx="2900485" cy="2026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グループ化 52"/>
          <p:cNvGrpSpPr/>
          <p:nvPr/>
        </p:nvGrpSpPr>
        <p:grpSpPr>
          <a:xfrm>
            <a:off x="6204538" y="3243964"/>
            <a:ext cx="1735342" cy="3597184"/>
            <a:chOff x="6120658" y="3551402"/>
            <a:chExt cx="1735342" cy="3597184"/>
          </a:xfrm>
        </p:grpSpPr>
        <p:sp>
          <p:nvSpPr>
            <p:cNvPr id="54" name="テキスト ボックス 53"/>
            <p:cNvSpPr txBox="1"/>
            <p:nvPr/>
          </p:nvSpPr>
          <p:spPr>
            <a:xfrm rot="16200000">
              <a:off x="5933552" y="3738508"/>
              <a:ext cx="631958" cy="257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altLang="ja-JP" sz="1050" i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z</a:t>
              </a:r>
              <a:r>
                <a:rPr kumimoji="0" lang="en-US" altLang="ja-JP" sz="1050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altLang="ja-JP" sz="1050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[Å]</a:t>
              </a:r>
              <a:endParaRPr lang="ja-JP" altLang="en-US" sz="105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テキスト ボックス 54"/>
            <p:cNvSpPr txBox="1"/>
            <p:nvPr/>
          </p:nvSpPr>
          <p:spPr>
            <a:xfrm>
              <a:off x="7217500" y="6893479"/>
              <a:ext cx="638500" cy="255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ja-JP" sz="1050" i="1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en-US" altLang="ja-JP" sz="1050" kern="0" dirty="0">
                  <a:solidFill>
                    <a:sysClr val="windowText" lastClr="000000"/>
                  </a:solidFill>
                  <a:latin typeface="Times New Roman" pitchFamily="18" charset="0"/>
                  <a:cs typeface="Times New Roman" pitchFamily="18" charset="0"/>
                </a:rPr>
                <a:t> [Å]</a:t>
              </a:r>
              <a:endParaRPr lang="ja-JP" altLang="en-US" sz="1050" kern="0" dirty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6" name="テキスト ボックス 55"/>
          <p:cNvSpPr txBox="1"/>
          <p:nvPr/>
        </p:nvSpPr>
        <p:spPr>
          <a:xfrm>
            <a:off x="6691013" y="4849048"/>
            <a:ext cx="5450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u="sng" dirty="0" smtClean="0">
                <a:latin typeface="Times New Roman"/>
                <a:cs typeface="Times New Roman"/>
              </a:rPr>
              <a:t>λ=11</a:t>
            </a:r>
            <a:endParaRPr kumimoji="1" lang="ja-JP" altLang="en-US" sz="1400" u="sng" dirty="0"/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6660232" y="1110889"/>
            <a:ext cx="49365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u="sng" dirty="0" smtClean="0">
                <a:latin typeface="Times New Roman"/>
                <a:cs typeface="Times New Roman"/>
              </a:rPr>
              <a:t>λ=3</a:t>
            </a:r>
            <a:endParaRPr kumimoji="1" lang="ja-JP" altLang="en-US" sz="1400" u="sng" dirty="0"/>
          </a:p>
        </p:txBody>
      </p:sp>
      <p:sp>
        <p:nvSpPr>
          <p:cNvPr id="58" name="テキスト ボックス 57"/>
          <p:cNvSpPr txBox="1"/>
          <p:nvPr/>
        </p:nvSpPr>
        <p:spPr>
          <a:xfrm>
            <a:off x="6685172" y="2991089"/>
            <a:ext cx="461986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u="sng" dirty="0" smtClean="0">
                <a:latin typeface="Times New Roman"/>
                <a:cs typeface="Times New Roman"/>
              </a:rPr>
              <a:t>λ=7</a:t>
            </a:r>
            <a:endParaRPr kumimoji="1" lang="ja-JP" altLang="en-US" sz="1400" u="sng" dirty="0"/>
          </a:p>
        </p:txBody>
      </p:sp>
      <p:graphicFrame>
        <p:nvGraphicFramePr>
          <p:cNvPr id="59" name="オブジェクト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5945881"/>
              </p:ext>
            </p:extLst>
          </p:nvPr>
        </p:nvGraphicFramePr>
        <p:xfrm>
          <a:off x="-120471" y="1999644"/>
          <a:ext cx="3297957" cy="2304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4" name="ｸﾞﾗﾌ" r:id="rId9" imgW="4153680" imgH="2901600" progId="Origin50.Graph">
                  <p:embed/>
                </p:oleObj>
              </mc:Choice>
              <mc:Fallback>
                <p:oleObj name="ｸﾞﾗﾌ" r:id="rId9" imgW="4153680" imgH="2901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20471" y="1999644"/>
                        <a:ext cx="3297957" cy="23042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オブジェクト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999559"/>
              </p:ext>
            </p:extLst>
          </p:nvPr>
        </p:nvGraphicFramePr>
        <p:xfrm>
          <a:off x="2498929" y="2010236"/>
          <a:ext cx="3297957" cy="2304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05" name="ｸﾞﾗﾌ" r:id="rId11" imgW="4153680" imgH="2901600" progId="Origin50.Graph">
                  <p:embed/>
                </p:oleObj>
              </mc:Choice>
              <mc:Fallback>
                <p:oleObj name="ｸﾞﾗﾌ" r:id="rId11" imgW="4153680" imgH="29016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8929" y="2010236"/>
                        <a:ext cx="3297957" cy="23042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" name="グループ化 69"/>
          <p:cNvGrpSpPr/>
          <p:nvPr/>
        </p:nvGrpSpPr>
        <p:grpSpPr>
          <a:xfrm>
            <a:off x="6457173" y="1525015"/>
            <a:ext cx="2263770" cy="4104069"/>
            <a:chOff x="6302675" y="2383673"/>
            <a:chExt cx="2482892" cy="4104069"/>
          </a:xfrm>
        </p:grpSpPr>
        <p:sp>
          <p:nvSpPr>
            <p:cNvPr id="73" name="角丸四角形 72"/>
            <p:cNvSpPr/>
            <p:nvPr/>
          </p:nvSpPr>
          <p:spPr>
            <a:xfrm>
              <a:off x="6302675" y="2383673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4" name="角丸四角形 73"/>
            <p:cNvSpPr/>
            <p:nvPr/>
          </p:nvSpPr>
          <p:spPr>
            <a:xfrm>
              <a:off x="6311442" y="4279546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5" name="角丸四角形 74"/>
            <p:cNvSpPr/>
            <p:nvPr/>
          </p:nvSpPr>
          <p:spPr>
            <a:xfrm>
              <a:off x="6337295" y="6137505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6" name="テキスト ボックス 75"/>
          <p:cNvSpPr txBox="1"/>
          <p:nvPr/>
        </p:nvSpPr>
        <p:spPr>
          <a:xfrm>
            <a:off x="6361167" y="721816"/>
            <a:ext cx="238729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ja-JP" sz="1600" u="sng" dirty="0" smtClean="0">
                <a:latin typeface="Times New Roman" pitchFamily="18" charset="0"/>
                <a:cs typeface="Times New Roman" pitchFamily="18" charset="0"/>
              </a:rPr>
              <a:t>Density distribution of O</a:t>
            </a:r>
            <a:r>
              <a:rPr lang="en-US" altLang="ja-JP" sz="1600" u="sng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kumimoji="1" lang="ja-JP" altLang="en-US" sz="1600" u="sng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921272" y="2014673"/>
            <a:ext cx="1510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u="sng" dirty="0" err="1" smtClean="0">
                <a:latin typeface="Times New Roman" panose="02020603050405020304" pitchFamily="18" charset="0"/>
              </a:rPr>
              <a:t>Ionomer</a:t>
            </a:r>
            <a:endParaRPr kumimoji="1" lang="ja-JP" altLang="en-US" sz="1600" u="sng" dirty="0">
              <a:latin typeface="Times New Roman" panose="02020603050405020304" pitchFamily="18" charset="0"/>
            </a:endParaRPr>
          </a:p>
        </p:txBody>
      </p:sp>
      <p:sp>
        <p:nvSpPr>
          <p:cNvPr id="78" name="テキスト ボックス 77"/>
          <p:cNvSpPr txBox="1"/>
          <p:nvPr/>
        </p:nvSpPr>
        <p:spPr>
          <a:xfrm>
            <a:off x="3629911" y="2042395"/>
            <a:ext cx="1510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u="sng" dirty="0" smtClean="0">
                <a:latin typeface="Times New Roman" panose="02020603050405020304" pitchFamily="18" charset="0"/>
              </a:rPr>
              <a:t>Water</a:t>
            </a:r>
            <a:endParaRPr kumimoji="1" lang="ja-JP" altLang="en-US" sz="1600" u="sng" dirty="0">
              <a:latin typeface="Times New Roman" panose="02020603050405020304" pitchFamily="18" charset="0"/>
            </a:endParaRPr>
          </a:p>
        </p:txBody>
      </p:sp>
      <p:grpSp>
        <p:nvGrpSpPr>
          <p:cNvPr id="80" name="グループ化 79"/>
          <p:cNvGrpSpPr/>
          <p:nvPr/>
        </p:nvGrpSpPr>
        <p:grpSpPr>
          <a:xfrm>
            <a:off x="6449238" y="1911893"/>
            <a:ext cx="2263770" cy="4104069"/>
            <a:chOff x="6302675" y="2383673"/>
            <a:chExt cx="2482892" cy="4104069"/>
          </a:xfrm>
        </p:grpSpPr>
        <p:sp>
          <p:nvSpPr>
            <p:cNvPr id="81" name="角丸四角形 80"/>
            <p:cNvSpPr/>
            <p:nvPr/>
          </p:nvSpPr>
          <p:spPr>
            <a:xfrm>
              <a:off x="6302675" y="2383673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2" name="角丸四角形 81"/>
            <p:cNvSpPr/>
            <p:nvPr/>
          </p:nvSpPr>
          <p:spPr>
            <a:xfrm>
              <a:off x="6311442" y="4279546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3" name="角丸四角形 82"/>
            <p:cNvSpPr/>
            <p:nvPr/>
          </p:nvSpPr>
          <p:spPr>
            <a:xfrm>
              <a:off x="6337295" y="6137505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4" name="グループ化 83"/>
          <p:cNvGrpSpPr/>
          <p:nvPr/>
        </p:nvGrpSpPr>
        <p:grpSpPr>
          <a:xfrm>
            <a:off x="6444208" y="2335411"/>
            <a:ext cx="2263770" cy="4104069"/>
            <a:chOff x="6302675" y="2383673"/>
            <a:chExt cx="2482892" cy="4104069"/>
          </a:xfrm>
        </p:grpSpPr>
        <p:sp>
          <p:nvSpPr>
            <p:cNvPr id="85" name="角丸四角形 84"/>
            <p:cNvSpPr/>
            <p:nvPr/>
          </p:nvSpPr>
          <p:spPr>
            <a:xfrm>
              <a:off x="6302675" y="2383673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6" name="角丸四角形 85"/>
            <p:cNvSpPr/>
            <p:nvPr/>
          </p:nvSpPr>
          <p:spPr>
            <a:xfrm>
              <a:off x="6311442" y="4279546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角丸四角形 86"/>
            <p:cNvSpPr/>
            <p:nvPr/>
          </p:nvSpPr>
          <p:spPr>
            <a:xfrm>
              <a:off x="6337295" y="6137505"/>
              <a:ext cx="2448272" cy="350237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88" name="テキスト ボックス 8"/>
          <p:cNvSpPr txBox="1">
            <a:spLocks noChangeArrowheads="1"/>
          </p:cNvSpPr>
          <p:nvPr/>
        </p:nvSpPr>
        <p:spPr bwMode="auto">
          <a:xfrm rot="16200000">
            <a:off x="-112632" y="2795894"/>
            <a:ext cx="6604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itchFamily="17" charset="-128"/>
                <a:cs typeface="Times New Roman" pitchFamily="18" charset="0"/>
              </a:rPr>
              <a:t>z</a:t>
            </a: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 [Å]</a:t>
            </a:r>
            <a:endParaRPr kumimoji="1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ＭＳ Ｐゴシック" pitchFamily="50" charset="-128"/>
            </a:endParaRPr>
          </a:p>
        </p:txBody>
      </p:sp>
      <p:sp>
        <p:nvSpPr>
          <p:cNvPr id="89" name="Text Box 17"/>
          <p:cNvSpPr txBox="1">
            <a:spLocks noChangeArrowheads="1"/>
          </p:cNvSpPr>
          <p:nvPr/>
        </p:nvSpPr>
        <p:spPr bwMode="auto">
          <a:xfrm>
            <a:off x="2097742" y="4099581"/>
            <a:ext cx="14732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ＭＳ 明朝" pitchFamily="17" charset="-128"/>
                <a:cs typeface="Times New Roman" pitchFamily="18" charset="0"/>
              </a:rPr>
              <a:t>Density [kg/m</a:t>
            </a:r>
            <a:r>
              <a:rPr kumimoji="1" lang="en-US" altLang="ja-JP" sz="1000" b="0" i="0" u="none" strike="noStrike" cap="none" normalizeH="0" baseline="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3</a:t>
            </a: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ＭＳ 明朝" pitchFamily="17" charset="-128"/>
                <a:cs typeface="Times New Roman" pitchFamily="18" charset="0"/>
              </a:rPr>
              <a:t>]</a:t>
            </a:r>
            <a:endParaRPr kumimoji="1" lang="en-US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ＭＳ Ｐゴシック" pitchFamily="50" charset="-128"/>
            </a:endParaRPr>
          </a:p>
        </p:txBody>
      </p:sp>
      <p:sp>
        <p:nvSpPr>
          <p:cNvPr id="90" name="正方形/長方形 89"/>
          <p:cNvSpPr/>
          <p:nvPr/>
        </p:nvSpPr>
        <p:spPr>
          <a:xfrm>
            <a:off x="5290050" y="3021727"/>
            <a:ext cx="94902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Bulk</a:t>
            </a:r>
            <a:r>
              <a:rPr lang="ja-JP" altLang="en-US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</a:t>
            </a:r>
            <a:endParaRPr lang="ja-JP" altLang="en-US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4834128" y="3616632"/>
            <a:ext cx="3389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endParaRPr kumimoji="1" lang="ja-JP" altLang="en-US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5283652" y="3249939"/>
            <a:ext cx="12258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onomer</a:t>
            </a:r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ja-JP" sz="11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</a:t>
            </a:r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interface</a:t>
            </a:r>
            <a:endParaRPr kumimoji="1" lang="ja-JP" altLang="en-US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5283652" y="2479744"/>
            <a:ext cx="12670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onomer</a:t>
            </a:r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-gas</a:t>
            </a:r>
          </a:p>
          <a:p>
            <a:r>
              <a:rPr lang="en-US" altLang="ja-JP" sz="1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interface</a:t>
            </a:r>
            <a:endParaRPr kumimoji="1" lang="ja-JP" altLang="en-US" sz="11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下矢印 3"/>
          <p:cNvSpPr/>
          <p:nvPr/>
        </p:nvSpPr>
        <p:spPr>
          <a:xfrm>
            <a:off x="1313019" y="5557238"/>
            <a:ext cx="215488" cy="28187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sp>
        <p:nvSpPr>
          <p:cNvPr id="2" name="円/楕円 1"/>
          <p:cNvSpPr/>
          <p:nvPr/>
        </p:nvSpPr>
        <p:spPr>
          <a:xfrm>
            <a:off x="3095761" y="3283337"/>
            <a:ext cx="2245364" cy="3647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/>
          </a:p>
        </p:txBody>
      </p:sp>
      <p:grpSp>
        <p:nvGrpSpPr>
          <p:cNvPr id="62" name="グループ化 61"/>
          <p:cNvGrpSpPr/>
          <p:nvPr/>
        </p:nvGrpSpPr>
        <p:grpSpPr>
          <a:xfrm>
            <a:off x="395577" y="1753124"/>
            <a:ext cx="8457425" cy="3648319"/>
            <a:chOff x="5684140" y="1633487"/>
            <a:chExt cx="8457425" cy="3648319"/>
          </a:xfrm>
        </p:grpSpPr>
        <p:sp>
          <p:nvSpPr>
            <p:cNvPr id="63" name="正方形/長方形 62"/>
            <p:cNvSpPr/>
            <p:nvPr/>
          </p:nvSpPr>
          <p:spPr>
            <a:xfrm>
              <a:off x="5684140" y="1633487"/>
              <a:ext cx="8457425" cy="3648319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ja-JP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From this research we can obtain the relation between oxygen permeability and nanoscale structure of </a:t>
              </a:r>
              <a:r>
                <a:rPr lang="en-US" altLang="ja-JP" sz="32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ionomer</a:t>
              </a:r>
              <a:r>
                <a:rPr lang="en-US" altLang="ja-JP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in CL</a:t>
              </a:r>
            </a:p>
            <a:p>
              <a:endParaRPr lang="en-US" altLang="ja-JP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en-US" altLang="ja-JP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r>
                <a:rPr lang="en-US" altLang="ja-JP" sz="3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information is useful to develop a CL which perform efficient chemical reaction</a:t>
              </a:r>
              <a:endParaRPr kumimoji="1" lang="ja-JP" alt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下矢印 63"/>
            <p:cNvSpPr/>
            <p:nvPr/>
          </p:nvSpPr>
          <p:spPr>
            <a:xfrm>
              <a:off x="9062298" y="3329657"/>
              <a:ext cx="539281" cy="710521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1615979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タイトル 8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3205163" cy="500063"/>
          </a:xfrm>
        </p:spPr>
        <p:txBody>
          <a:bodyPr/>
          <a:lstStyle/>
          <a:p>
            <a:pPr algn="l"/>
            <a:r>
              <a:rPr lang="en-US" altLang="ja-JP" dirty="0" smtClean="0">
                <a:cs typeface="Times New Roman" pitchFamily="18" charset="0"/>
              </a:rPr>
              <a:t>Summary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6" name="テキスト ボックス 10"/>
          <p:cNvSpPr txBox="1">
            <a:spLocks noChangeArrowheads="1"/>
          </p:cNvSpPr>
          <p:nvPr/>
        </p:nvSpPr>
        <p:spPr bwMode="auto">
          <a:xfrm>
            <a:off x="95250" y="620713"/>
            <a:ext cx="36893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Times New Roman" pitchFamily="18" charset="0"/>
                <a:ea typeface="ＭＳ ゴシック" pitchFamily="49" charset="-128"/>
              </a:rPr>
              <a:t>Transport phenomena in Fuel Cell</a:t>
            </a:r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>
            <a:off x="340091" y="3338583"/>
            <a:ext cx="75295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ja-JP" altLang="en-US" dirty="0">
                <a:solidFill>
                  <a:srgbClr val="0070C0"/>
                </a:solidFill>
                <a:latin typeface="Times New Roman" pitchFamily="18" charset="0"/>
                <a:ea typeface="ＭＳ ゴシック" pitchFamily="49" charset="-128"/>
              </a:rPr>
              <a:t>　</a:t>
            </a:r>
            <a:r>
              <a:rPr lang="en-US" altLang="ja-JP" dirty="0">
                <a:solidFill>
                  <a:srgbClr val="0070C0"/>
                </a:solidFill>
                <a:latin typeface="Times New Roman" pitchFamily="18" charset="0"/>
                <a:ea typeface="ＭＳ ゴシック" pitchFamily="49" charset="-128"/>
              </a:rPr>
              <a:t>(1) Transport phenomena in polymer electrolyte membrane</a:t>
            </a:r>
            <a:r>
              <a:rPr lang="ja-JP" altLang="en-US" dirty="0">
                <a:latin typeface="Times New Roman" pitchFamily="18" charset="0"/>
                <a:ea typeface="ＭＳ ゴシック" pitchFamily="49" charset="-128"/>
              </a:rPr>
              <a:t>　　　</a:t>
            </a:r>
            <a:endParaRPr lang="en-US" altLang="ja-JP" dirty="0">
              <a:latin typeface="Times New Roman" pitchFamily="18" charset="0"/>
              <a:ea typeface="ＭＳ ゴシック" pitchFamily="49" charset="-128"/>
            </a:endParaRPr>
          </a:p>
          <a:p>
            <a:pPr eaLnBrk="1" hangingPunct="1"/>
            <a:r>
              <a:rPr lang="ja-JP" altLang="en-US" dirty="0">
                <a:solidFill>
                  <a:srgbClr val="0070C0"/>
                </a:solidFill>
                <a:latin typeface="Times New Roman" pitchFamily="18" charset="0"/>
                <a:ea typeface="ＭＳ ゴシック" pitchFamily="49" charset="-128"/>
              </a:rPr>
              <a:t>　</a:t>
            </a:r>
            <a:r>
              <a:rPr lang="en-US" altLang="ja-JP" dirty="0">
                <a:solidFill>
                  <a:srgbClr val="0070C0"/>
                </a:solidFill>
                <a:latin typeface="Times New Roman" pitchFamily="18" charset="0"/>
                <a:ea typeface="ＭＳ ゴシック" pitchFamily="49" charset="-128"/>
              </a:rPr>
              <a:t>(2) Transport phenomena in catalyst layer </a:t>
            </a:r>
          </a:p>
        </p:txBody>
      </p:sp>
      <p:sp>
        <p:nvSpPr>
          <p:cNvPr id="44038" name="Text Box 11"/>
          <p:cNvSpPr txBox="1">
            <a:spLocks noChangeArrowheads="1"/>
          </p:cNvSpPr>
          <p:nvPr/>
        </p:nvSpPr>
        <p:spPr bwMode="auto">
          <a:xfrm>
            <a:off x="314325" y="2524125"/>
            <a:ext cx="82089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Times New Roman" pitchFamily="18" charset="0"/>
                <a:ea typeface="ＭＳ ゴシック" pitchFamily="49" charset="-128"/>
              </a:rPr>
              <a:t>The </a:t>
            </a:r>
            <a:r>
              <a:rPr lang="en-US" altLang="ja-JP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nano/mezo scale mechanism </a:t>
            </a:r>
            <a:r>
              <a:rPr lang="en-US" altLang="ja-JP">
                <a:latin typeface="Times New Roman" pitchFamily="18" charset="0"/>
                <a:ea typeface="ＭＳ ゴシック" pitchFamily="49" charset="-128"/>
              </a:rPr>
              <a:t>of transport phenomena in MEA is analyzed by large scale quantum/molecular dynamics simulation.</a:t>
            </a:r>
            <a:endParaRPr lang="en-US" altLang="ja-JP" b="1">
              <a:solidFill>
                <a:schemeClr val="accent2"/>
              </a:solidFill>
              <a:latin typeface="Times New Roman" pitchFamily="18" charset="0"/>
              <a:ea typeface="ＭＳ ゴシック" pitchFamily="49" charset="-128"/>
            </a:endParaRPr>
          </a:p>
        </p:txBody>
      </p:sp>
      <p:sp>
        <p:nvSpPr>
          <p:cNvPr id="44039" name="Text Box 14"/>
          <p:cNvSpPr txBox="1">
            <a:spLocks noChangeArrowheads="1"/>
          </p:cNvSpPr>
          <p:nvPr/>
        </p:nvSpPr>
        <p:spPr bwMode="auto">
          <a:xfrm>
            <a:off x="239713" y="4495800"/>
            <a:ext cx="78470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b="1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</a:rPr>
              <a:t>From the results, design concept of MEA (GDL, CL, PEM) which have the most efficient transport characteristics is obtained.</a:t>
            </a:r>
          </a:p>
        </p:txBody>
      </p:sp>
      <p:sp>
        <p:nvSpPr>
          <p:cNvPr id="44040" name="Text Box 17"/>
          <p:cNvSpPr txBox="1">
            <a:spLocks noChangeArrowheads="1"/>
          </p:cNvSpPr>
          <p:nvPr/>
        </p:nvSpPr>
        <p:spPr bwMode="auto">
          <a:xfrm>
            <a:off x="220663" y="5186363"/>
            <a:ext cx="9072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(Accuracy of numerical estimation of efficiency of fuel cell is dramatically increased.)</a:t>
            </a:r>
            <a:endParaRPr lang="ja-JP" altLang="en-US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4041" name="Text Box 18"/>
          <p:cNvSpPr txBox="1">
            <a:spLocks noChangeArrowheads="1"/>
          </p:cNvSpPr>
          <p:nvPr/>
        </p:nvSpPr>
        <p:spPr bwMode="auto">
          <a:xfrm>
            <a:off x="314325" y="5876925"/>
            <a:ext cx="547211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400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The period and cost </a:t>
            </a:r>
            <a:r>
              <a:rPr lang="en-US" altLang="ja-JP" sz="240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of development by experiment is largely cut. </a:t>
            </a:r>
            <a:endParaRPr lang="en-US" altLang="ja-JP" sz="2400">
              <a:solidFill>
                <a:srgbClr val="FF0000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4042" name="AutoShape 21"/>
          <p:cNvSpPr>
            <a:spLocks noChangeArrowheads="1"/>
          </p:cNvSpPr>
          <p:nvPr/>
        </p:nvSpPr>
        <p:spPr bwMode="auto">
          <a:xfrm>
            <a:off x="1535113" y="5641755"/>
            <a:ext cx="285750" cy="288925"/>
          </a:xfrm>
          <a:prstGeom prst="downArrow">
            <a:avLst>
              <a:gd name="adj1" fmla="val 50000"/>
              <a:gd name="adj2" fmla="val 2521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>
              <a:latin typeface="Times New Roman" pitchFamily="18" charset="0"/>
            </a:endParaRPr>
          </a:p>
        </p:txBody>
      </p:sp>
      <p:sp>
        <p:nvSpPr>
          <p:cNvPr id="45" name="Text Box 24"/>
          <p:cNvSpPr txBox="1">
            <a:spLocks noChangeArrowheads="1"/>
          </p:cNvSpPr>
          <p:nvPr/>
        </p:nvSpPr>
        <p:spPr bwMode="auto">
          <a:xfrm>
            <a:off x="5651500" y="5732463"/>
            <a:ext cx="3313113" cy="831850"/>
          </a:xfrm>
          <a:prstGeom prst="rect">
            <a:avLst/>
          </a:prstGeom>
          <a:solidFill>
            <a:srgbClr val="00CCFF"/>
          </a:solidFill>
          <a:ln w="76200" cmpd="tri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2400" b="1" i="1">
                <a:solidFill>
                  <a:srgbClr val="FFFF00"/>
                </a:solidFill>
                <a:latin typeface="Times New Roman" pitchFamily="18" charset="0"/>
                <a:ea typeface="ＭＳ 明朝" pitchFamily="17" charset="-128"/>
              </a:rPr>
              <a:t>Contribution of Green Innovation is very large!</a:t>
            </a:r>
            <a:endParaRPr lang="ja-JP" altLang="en-US" sz="2400" b="1" i="1">
              <a:solidFill>
                <a:srgbClr val="FFFF00"/>
              </a:solidFill>
              <a:latin typeface="Times New Roman" pitchFamily="18" charset="0"/>
              <a:ea typeface="ＭＳ 明朝" pitchFamily="17" charset="-128"/>
            </a:endParaRPr>
          </a:p>
        </p:txBody>
      </p:sp>
      <p:sp>
        <p:nvSpPr>
          <p:cNvPr id="44044" name="AutoShape 21"/>
          <p:cNvSpPr>
            <a:spLocks noChangeArrowheads="1"/>
          </p:cNvSpPr>
          <p:nvPr/>
        </p:nvSpPr>
        <p:spPr bwMode="auto">
          <a:xfrm>
            <a:off x="1517650" y="4260850"/>
            <a:ext cx="287338" cy="288925"/>
          </a:xfrm>
          <a:prstGeom prst="downArrow">
            <a:avLst>
              <a:gd name="adj1" fmla="val 50000"/>
              <a:gd name="adj2" fmla="val 2507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ja-JP" altLang="en-US">
              <a:latin typeface="Times New Roman" pitchFamily="18" charset="0"/>
            </a:endParaRPr>
          </a:p>
        </p:txBody>
      </p:sp>
      <p:grpSp>
        <p:nvGrpSpPr>
          <p:cNvPr id="44045" name="グループ化 2"/>
          <p:cNvGrpSpPr>
            <a:grpSpLocks/>
          </p:cNvGrpSpPr>
          <p:nvPr/>
        </p:nvGrpSpPr>
        <p:grpSpPr bwMode="auto">
          <a:xfrm>
            <a:off x="539750" y="1093788"/>
            <a:ext cx="7831138" cy="1285875"/>
            <a:chOff x="539750" y="1024791"/>
            <a:chExt cx="7831272" cy="1285061"/>
          </a:xfrm>
        </p:grpSpPr>
        <p:sp>
          <p:nvSpPr>
            <p:cNvPr id="21" name="正方形/長方形 20"/>
            <p:cNvSpPr/>
            <p:nvPr/>
          </p:nvSpPr>
          <p:spPr>
            <a:xfrm>
              <a:off x="539750" y="1024791"/>
              <a:ext cx="7831272" cy="1285061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</a:endParaRPr>
            </a:p>
          </p:txBody>
        </p:sp>
        <p:sp>
          <p:nvSpPr>
            <p:cNvPr id="20" name="下矢印 19"/>
            <p:cNvSpPr/>
            <p:nvPr/>
          </p:nvSpPr>
          <p:spPr>
            <a:xfrm>
              <a:off x="4932438" y="1453145"/>
              <a:ext cx="288930" cy="215763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ja-JP" altLang="en-US">
                <a:latin typeface="Times New Roman" pitchFamily="18" charset="0"/>
              </a:endParaRPr>
            </a:p>
          </p:txBody>
        </p:sp>
        <p:sp>
          <p:nvSpPr>
            <p:cNvPr id="44048" name="テキスト ボックス 1"/>
            <p:cNvSpPr txBox="1">
              <a:spLocks noChangeArrowheads="1"/>
            </p:cNvSpPr>
            <p:nvPr/>
          </p:nvSpPr>
          <p:spPr bwMode="auto">
            <a:xfrm>
              <a:off x="603703" y="1052513"/>
              <a:ext cx="77673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Various flow fields which size is from </a:t>
              </a:r>
              <a:r>
                <a:rPr lang="en-US" altLang="ja-JP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nanometer</a:t>
              </a:r>
              <a:r>
                <a:rPr lang="en-US" altLang="ja-JP"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 to micrometer is formed</a:t>
              </a:r>
              <a:endParaRPr lang="ja-JP" altLang="en-US"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  <p:sp>
          <p:nvSpPr>
            <p:cNvPr id="44049" name="テキスト ボックス 18"/>
            <p:cNvSpPr txBox="1">
              <a:spLocks noChangeArrowheads="1"/>
            </p:cNvSpPr>
            <p:nvPr/>
          </p:nvSpPr>
          <p:spPr bwMode="auto">
            <a:xfrm>
              <a:off x="571326" y="1601966"/>
              <a:ext cx="661290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" pitchFamily="34" charset="0"/>
                  <a:ea typeface="ＭＳ Ｐゴシック" pitchFamily="50" charset="-128"/>
                </a:defRPr>
              </a:lvl9pPr>
            </a:lstStyle>
            <a:p>
              <a:pPr eaLnBrk="1" hangingPunct="1"/>
              <a:r>
                <a:rPr lang="en-US" altLang="ja-JP"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Flow (transport) phenomena is different from that obtained by </a:t>
              </a:r>
            </a:p>
            <a:p>
              <a:pPr eaLnBrk="1" hangingPunct="1"/>
              <a:r>
                <a:rPr lang="en-US" altLang="ja-JP">
                  <a:solidFill>
                    <a:srgbClr val="FF0000"/>
                  </a:solidFill>
                  <a:latin typeface="Times New Roman" pitchFamily="18" charset="0"/>
                  <a:ea typeface="ＭＳ ゴシック" pitchFamily="49" charset="-128"/>
                  <a:cs typeface="Times New Roman" pitchFamily="18" charset="0"/>
                </a:rPr>
                <a:t>conventional macroscopic theory </a:t>
              </a:r>
              <a:endParaRPr lang="ja-JP" altLang="en-US">
                <a:solidFill>
                  <a:srgbClr val="FF0000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Group 18"/>
          <p:cNvGrpSpPr>
            <a:grpSpLocks/>
          </p:cNvGrpSpPr>
          <p:nvPr/>
        </p:nvGrpSpPr>
        <p:grpSpPr bwMode="auto">
          <a:xfrm>
            <a:off x="0" y="188913"/>
            <a:ext cx="9167813" cy="369887"/>
            <a:chOff x="0" y="164"/>
            <a:chExt cx="5775" cy="233"/>
          </a:xfrm>
        </p:grpSpPr>
        <p:sp>
          <p:nvSpPr>
            <p:cNvPr id="45065" name="Rectangle 19"/>
            <p:cNvSpPr>
              <a:spLocks noChangeArrowheads="1"/>
            </p:cNvSpPr>
            <p:nvPr/>
          </p:nvSpPr>
          <p:spPr bwMode="auto">
            <a:xfrm>
              <a:off x="4105" y="164"/>
              <a:ext cx="1655" cy="22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 Box 20"/>
            <p:cNvSpPr txBox="1">
              <a:spLocks noChangeArrowheads="1"/>
            </p:cNvSpPr>
            <p:nvPr/>
          </p:nvSpPr>
          <p:spPr bwMode="auto">
            <a:xfrm>
              <a:off x="4136" y="164"/>
              <a:ext cx="1639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ja-JP" sz="1800" b="1" i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Institute of Fluid Science</a:t>
              </a:r>
            </a:p>
          </p:txBody>
        </p:sp>
        <p:sp>
          <p:nvSpPr>
            <p:cNvPr id="45067" name="Rectangle 21"/>
            <p:cNvSpPr>
              <a:spLocks noChangeArrowheads="1"/>
            </p:cNvSpPr>
            <p:nvPr/>
          </p:nvSpPr>
          <p:spPr bwMode="auto">
            <a:xfrm>
              <a:off x="0" y="346"/>
              <a:ext cx="5760" cy="45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ja-JP" altLang="en-US">
                <a:latin typeface="Times New Roman" pitchFamily="18" charset="0"/>
                <a:cs typeface="Times New Roman" pitchFamily="18" charset="0"/>
              </a:endParaRPr>
            </a:p>
          </p:txBody>
        </p:sp>
        <p:graphicFrame>
          <p:nvGraphicFramePr>
            <p:cNvPr id="45068" name="Object 22"/>
            <p:cNvGraphicFramePr>
              <a:graphicFrameLocks noChangeAspect="1"/>
            </p:cNvGraphicFramePr>
            <p:nvPr/>
          </p:nvGraphicFramePr>
          <p:xfrm>
            <a:off x="3923" y="164"/>
            <a:ext cx="220" cy="2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123" name="Image" r:id="rId3" imgW="1699200" imgH="1699200" progId="">
                    <p:embed/>
                  </p:oleObj>
                </mc:Choice>
                <mc:Fallback>
                  <p:oleObj name="Image" r:id="rId3" imgW="1699200" imgH="1699200" progId="">
                    <p:embed/>
                    <p:pic>
                      <p:nvPicPr>
                        <p:cNvPr id="0" name="Picture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3" y="164"/>
                          <a:ext cx="220" cy="2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059" name="テキスト ボックス 6"/>
          <p:cNvSpPr txBox="1">
            <a:spLocks noChangeArrowheads="1"/>
          </p:cNvSpPr>
          <p:nvPr/>
        </p:nvSpPr>
        <p:spPr bwMode="auto">
          <a:xfrm>
            <a:off x="307664" y="611469"/>
            <a:ext cx="432201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algn="ctr" eaLnBrk="1" hangingPunct="1"/>
            <a:r>
              <a:rPr lang="en-US" altLang="ja-JP" sz="4400" i="1" dirty="0">
                <a:solidFill>
                  <a:schemeClr val="accent2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Thank </a:t>
            </a:r>
            <a:r>
              <a:rPr lang="en-US" altLang="ja-JP" sz="4400" i="1" dirty="0" smtClean="0">
                <a:solidFill>
                  <a:schemeClr val="accent2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you for </a:t>
            </a:r>
          </a:p>
          <a:p>
            <a:pPr algn="ctr" eaLnBrk="1" hangingPunct="1"/>
            <a:r>
              <a:rPr lang="en-US" altLang="ja-JP" sz="4400" i="1" dirty="0" smtClean="0">
                <a:solidFill>
                  <a:schemeClr val="accent2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the </a:t>
            </a:r>
            <a:r>
              <a:rPr lang="en-US" altLang="ja-JP" sz="4400" i="1" dirty="0">
                <a:solidFill>
                  <a:schemeClr val="accent2"/>
                </a:solidFill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kind attention!</a:t>
            </a:r>
            <a:endParaRPr lang="ja-JP" altLang="en-US" sz="4400" i="1" dirty="0">
              <a:solidFill>
                <a:schemeClr val="accent2"/>
              </a:solidFill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5060" name="Text Box 10"/>
          <p:cNvSpPr txBox="1">
            <a:spLocks noChangeArrowheads="1"/>
          </p:cNvSpPr>
          <p:nvPr/>
        </p:nvSpPr>
        <p:spPr bwMode="auto">
          <a:xfrm>
            <a:off x="258565" y="2067210"/>
            <a:ext cx="456314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 part of this study was financially supported by Research and Development of Polymer Electrolyte Fuel Cells from New Energy and Industrial Technology Development Organization (NEDO) of Japan. </a:t>
            </a:r>
          </a:p>
        </p:txBody>
      </p:sp>
      <p:sp>
        <p:nvSpPr>
          <p:cNvPr id="45061" name="タイトル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2663825" cy="477838"/>
          </a:xfrm>
        </p:spPr>
        <p:txBody>
          <a:bodyPr/>
          <a:lstStyle/>
          <a:p>
            <a:pPr algn="l"/>
            <a:r>
              <a:rPr lang="ja-JP" alt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ja-JP" sz="2400" dirty="0" err="1" smtClean="0">
                <a:latin typeface="Times New Roman" pitchFamily="18" charset="0"/>
                <a:cs typeface="Times New Roman" pitchFamily="18" charset="0"/>
              </a:rPr>
              <a:t>cknowledgment</a:t>
            </a:r>
            <a:endParaRPr lang="ja-JP" alt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62" name="Text Box 10"/>
          <p:cNvSpPr txBox="1">
            <a:spLocks noChangeArrowheads="1"/>
          </p:cNvSpPr>
          <p:nvPr/>
        </p:nvSpPr>
        <p:spPr bwMode="auto">
          <a:xfrm>
            <a:off x="268829" y="3511387"/>
            <a:ext cx="446494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Almost all</a:t>
            </a:r>
            <a:r>
              <a:rPr lang="ja-JP" alt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ja-JP" sz="1800" dirty="0">
                <a:latin typeface="Times New Roman" pitchFamily="18" charset="0"/>
                <a:cs typeface="Times New Roman" pitchFamily="18" charset="0"/>
              </a:rPr>
              <a:t>simulations were performed by a supercomputer system of Advanced Fluid Information in Institute of Fluid Science, Tohoku University. </a:t>
            </a:r>
          </a:p>
        </p:txBody>
      </p:sp>
      <p:sp>
        <p:nvSpPr>
          <p:cNvPr id="45063" name="テキスト ボックス 2"/>
          <p:cNvSpPr txBox="1">
            <a:spLocks noChangeArrowheads="1"/>
          </p:cNvSpPr>
          <p:nvPr/>
        </p:nvSpPr>
        <p:spPr bwMode="auto">
          <a:xfrm>
            <a:off x="107504" y="4788690"/>
            <a:ext cx="1887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Special Thanks: </a:t>
            </a:r>
            <a:endParaRPr lang="ja-JP" altLang="en-US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sp>
        <p:nvSpPr>
          <p:cNvPr id="45064" name="テキスト ボックス 4"/>
          <p:cNvSpPr txBox="1">
            <a:spLocks noChangeArrowheads="1"/>
          </p:cNvSpPr>
          <p:nvPr/>
        </p:nvSpPr>
        <p:spPr bwMode="auto">
          <a:xfrm>
            <a:off x="335556" y="5128042"/>
            <a:ext cx="4266232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Hironori </a:t>
            </a:r>
            <a:r>
              <a:rPr lang="en-US" altLang="ja-JP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Sakai       </a:t>
            </a:r>
            <a:r>
              <a:rPr lang="en-US" altLang="ja-JP" dirty="0" err="1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Shengfong</a:t>
            </a:r>
            <a:r>
              <a:rPr lang="en-US" altLang="ja-JP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Huang      Takuya </a:t>
            </a:r>
            <a:r>
              <a:rPr lang="en-US" altLang="ja-JP" dirty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Mabuchi   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Kiyoto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Kawai       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Yuya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Kurihara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M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asataka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Nakauchi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 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Joji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Aochi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         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Chiemi </a:t>
            </a:r>
            <a:r>
              <a:rPr lang="en-US" altLang="ja-JP" dirty="0" err="1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Kokubun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    Kayoko </a:t>
            </a:r>
            <a:r>
              <a:rPr lang="en-US" altLang="ja-JP" dirty="0" smtClean="0">
                <a:latin typeface="Times New Roman" pitchFamily="18" charset="0"/>
                <a:ea typeface="ＭＳ ゴシック" pitchFamily="49" charset="-128"/>
                <a:cs typeface="Times New Roman" pitchFamily="18" charset="0"/>
              </a:rPr>
              <a:t>Konda</a:t>
            </a:r>
            <a:endParaRPr lang="ja-JP" altLang="en-US" dirty="0">
              <a:latin typeface="Times New Roman" pitchFamily="18" charset="0"/>
              <a:ea typeface="ＭＳ ゴシック" pitchFamily="49" charset="-128"/>
              <a:cs typeface="Times New Roman" pitchFamily="18" charset="0"/>
            </a:endParaRPr>
          </a:p>
        </p:txBody>
      </p:sp>
      <p:pic>
        <p:nvPicPr>
          <p:cNvPr id="13" name="Picture 11" descr="研究所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80388" y="699688"/>
            <a:ext cx="4003522" cy="2657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980" y="3597542"/>
            <a:ext cx="4037930" cy="3028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70.2|2.4"/>
</p:tagLst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>
          <a:noFill/>
        </a:ln>
      </a:spPr>
      <a:bodyPr rtlCol="0" anchor="ctr"/>
      <a:lstStyle>
        <a:defPPr algn="ctr">
          <a:defRPr kumimoji="1" sz="12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none" rtlCol="0">
        <a:spAutoFit/>
      </a:bodyPr>
      <a:lstStyle>
        <a:defPPr>
          <a:defRPr kumimoji="1" sz="1800" dirty="0" smtClean="0">
            <a:solidFill>
              <a:srgbClr val="000000"/>
            </a:solidFill>
            <a:latin typeface="Times New Roman" pitchFamily="18" charset="0"/>
          </a:defRPr>
        </a:defPPr>
      </a:lstStyle>
    </a:tx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15031</TotalTime>
  <Words>1618</Words>
  <Application>Microsoft Office PowerPoint</Application>
  <PresentationFormat>画面に合わせる (4:3)</PresentationFormat>
  <Paragraphs>360</Paragraphs>
  <Slides>19</Slides>
  <Notes>7</Notes>
  <HiddenSlides>0</HiddenSlides>
  <MMClips>1</MMClips>
  <ScaleCrop>false</ScaleCrop>
  <HeadingPairs>
    <vt:vector size="8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3</vt:i4>
      </vt:variant>
      <vt:variant>
        <vt:lpstr>スライド タイトル</vt:lpstr>
      </vt:variant>
      <vt:variant>
        <vt:i4>19</vt:i4>
      </vt:variant>
    </vt:vector>
  </HeadingPairs>
  <TitlesOfParts>
    <vt:vector size="34" baseType="lpstr">
      <vt:lpstr>HGP創英角ｺﾞｼｯｸUB</vt:lpstr>
      <vt:lpstr>ＭＳ Ｐゴシック</vt:lpstr>
      <vt:lpstr>ＭＳ Ｐ明朝</vt:lpstr>
      <vt:lpstr>ＭＳ ゴシック</vt:lpstr>
      <vt:lpstr>ＭＳ 明朝</vt:lpstr>
      <vt:lpstr>Arial</vt:lpstr>
      <vt:lpstr>Calibri</vt:lpstr>
      <vt:lpstr>Calibri Light</vt:lpstr>
      <vt:lpstr>Times New Roman</vt:lpstr>
      <vt:lpstr>Wingdings</vt:lpstr>
      <vt:lpstr>標準デザイン</vt:lpstr>
      <vt:lpstr>デザインの設定</vt:lpstr>
      <vt:lpstr>Image</vt:lpstr>
      <vt:lpstr>ｸﾞﾗﾌ</vt:lpstr>
      <vt:lpstr>数式</vt:lpstr>
      <vt:lpstr>Title</vt:lpstr>
      <vt:lpstr>Background</vt:lpstr>
      <vt:lpstr>Importance of material transport</vt:lpstr>
      <vt:lpstr>Research Theme about Fuel Cells</vt:lpstr>
      <vt:lpstr>1st  Topic</vt:lpstr>
      <vt:lpstr>Mechanism of Proton Transfer</vt:lpstr>
      <vt:lpstr>Objectives of This Research</vt:lpstr>
      <vt:lpstr>EVB Model</vt:lpstr>
      <vt:lpstr>Simulation Method</vt:lpstr>
      <vt:lpstr>Cluster Analysis</vt:lpstr>
      <vt:lpstr>Diffusion Coefficient of H3O+ and H2O</vt:lpstr>
      <vt:lpstr>2nd Topic</vt:lpstr>
      <vt:lpstr>Cathode Catalyst Layer in PEFC</vt:lpstr>
      <vt:lpstr>Objective of This Research</vt:lpstr>
      <vt:lpstr>Simulation Method</vt:lpstr>
      <vt:lpstr>Material Distribution</vt:lpstr>
      <vt:lpstr>Oxygen Permeability</vt:lpstr>
      <vt:lpstr>Summary</vt:lpstr>
      <vt:lpstr>Acknowledgment</vt:lpstr>
    </vt:vector>
  </TitlesOfParts>
  <Company>東北大学流体科学研究所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toku</dc:creator>
  <cp:lastModifiedBy>toku</cp:lastModifiedBy>
  <cp:revision>234</cp:revision>
  <dcterms:created xsi:type="dcterms:W3CDTF">2004-10-14T07:48:07Z</dcterms:created>
  <dcterms:modified xsi:type="dcterms:W3CDTF">2015-08-11T12:36:47Z</dcterms:modified>
</cp:coreProperties>
</file>