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3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34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35.xml" ContentType="application/vnd.openxmlformats-officedocument.presentationml.notesSlide+xml"/>
  <Override PartName="/ppt/charts/chart20.xml" ContentType="application/vnd.openxmlformats-officedocument.drawingml.chart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21.xml" ContentType="application/vnd.openxmlformats-officedocument.drawingml.chart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315" r:id="rId2"/>
    <p:sldId id="326" r:id="rId3"/>
    <p:sldId id="327" r:id="rId4"/>
    <p:sldId id="288" r:id="rId5"/>
    <p:sldId id="292" r:id="rId6"/>
    <p:sldId id="347" r:id="rId7"/>
    <p:sldId id="291" r:id="rId8"/>
    <p:sldId id="306" r:id="rId9"/>
    <p:sldId id="349" r:id="rId10"/>
    <p:sldId id="298" r:id="rId11"/>
    <p:sldId id="307" r:id="rId12"/>
    <p:sldId id="310" r:id="rId13"/>
    <p:sldId id="300" r:id="rId14"/>
    <p:sldId id="308" r:id="rId15"/>
    <p:sldId id="309" r:id="rId16"/>
    <p:sldId id="311" r:id="rId17"/>
    <p:sldId id="330" r:id="rId18"/>
    <p:sldId id="331" r:id="rId19"/>
    <p:sldId id="334" r:id="rId20"/>
    <p:sldId id="335" r:id="rId21"/>
    <p:sldId id="336" r:id="rId22"/>
    <p:sldId id="337" r:id="rId23"/>
    <p:sldId id="338" r:id="rId24"/>
    <p:sldId id="340" r:id="rId25"/>
    <p:sldId id="341" r:id="rId26"/>
    <p:sldId id="342" r:id="rId27"/>
    <p:sldId id="344" r:id="rId28"/>
    <p:sldId id="352" r:id="rId29"/>
    <p:sldId id="353" r:id="rId30"/>
    <p:sldId id="354" r:id="rId31"/>
    <p:sldId id="350" r:id="rId32"/>
    <p:sldId id="328" r:id="rId33"/>
    <p:sldId id="351" r:id="rId34"/>
    <p:sldId id="345" r:id="rId35"/>
    <p:sldId id="346" r:id="rId36"/>
    <p:sldId id="348" r:id="rId37"/>
    <p:sldId id="312" r:id="rId38"/>
    <p:sldId id="332" r:id="rId39"/>
    <p:sldId id="333" r:id="rId40"/>
    <p:sldId id="339" r:id="rId41"/>
    <p:sldId id="343" r:id="rId42"/>
  </p:sldIdLst>
  <p:sldSz cx="9144000" cy="6858000" type="screen4x3"/>
  <p:notesSz cx="6742113" cy="9872663"/>
  <p:defaultTextStyle>
    <a:defPPr>
      <a:defRPr lang="ja-JP"/>
    </a:defPPr>
    <a:lvl1pPr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5300"/>
    <a:srgbClr val="FFFFCC"/>
    <a:srgbClr val="FFFF66"/>
    <a:srgbClr val="FF9933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5" autoAdjust="0"/>
    <p:restoredTop sz="77527" autoAdjust="0"/>
  </p:normalViewPr>
  <p:slideViewPr>
    <p:cSldViewPr snapToGrid="0" snapToObjects="1">
      <p:cViewPr>
        <p:scale>
          <a:sx n="33" d="100"/>
          <a:sy n="33" d="100"/>
        </p:scale>
        <p:origin x="2418" y="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3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irotsutatsunori:Desktop:ACC:&#29105;&#23433;&#23450;&#24615;%20(&#12452;&#12531;&#12473;&#12522;&#12531;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Untitled:&#12522;&#12478;&#12481;&#12540;&#12512;&#29105;&#23433;&#23450;&#24615;%20(70&#8451;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irotsutatsunori:Desktop:&#37237;&#32032;&#20998;&#35299;%20(&#12452;&#12531;&#12473;&#12522;&#12531;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irotsutatsunori:Desktop:Lysozyme%20&#37237;&#32032;&#23433;&#23450;&#24615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irotsutatsunori:Desktop:140124%20&#34880;&#31958;&#38477;&#19979;&#20316;&#29992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irotsutatsunori:Desktop:140124%20&#34880;&#31958;&#38477;&#19979;&#20316;&#29992;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hirotsutatsunori:Desktop:140124%20&#34880;&#31958;&#38477;&#19979;&#20316;&#29992;%202.xlsx" TargetMode="External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hirotsutatsunori:Desktop:140124%20&#34880;&#31958;&#38477;&#19979;&#20316;&#29992;%202.xlsx" TargetMode="External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irotsutatsunori:Desktop:&#25239;&#33131;&#30221;&#27963;&#24615;%202%20&#22238;&#30446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22856;&#12293;\Desktop\&#30330;&#34920;&#38306;&#20418;\&#35542;&#25991;\&#20462;&#35542;&#38306;&#20418;\&#27835;&#30274;&#28288;&#36275;&#24230;&#12289;&#34220;&#21092;&#36002;&#29486;&#24230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22856;&#12293;\Desktop\&#23455;&#39443;&#38306;&#20418;\&#32080;&#26524;\gelatin&#31995;\protein%20assay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30740;&#31350;&#12486;&#12540;&#12510;&#12288;&#21476;&#24460;\&#25239;&#33131;&#30221;&#27963;&#24615;%202%20&#22238;&#30446;%2028&#26085;&#30446;ver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wner\Desktop\SPRA-&#12502;&#12525;&#12513;&#12521;&#12452;&#12531;&#12398;&#25239;&#33131;&#30221;&#21177;&#26524;&#12288;&#20877;&#29694;&#24615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irotsutatsunori:Desktop:CDWS:&#23455;&#39443;:&#34880;&#31958;&#38477;&#19979;&#20316;&#29992;:120117%20&#34880;&#31958;&#38477;&#19979;&#20316;&#29992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irotsutatsunori:Desktop:140124%20&#34880;&#31958;&#38477;&#19979;&#20316;&#29992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irotsutatsunori:Desktop:CDWS:&#23455;&#39443;:&#34880;&#31958;&#38477;&#19979;&#20316;&#29992;:131114%20&#34880;&#31958;&#38477;&#19979;&#20316;&#29992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irotsutatsunori:Library:Mail%20Downloads:ONO-4641%20&#12465;&#12511;&#12459;&#12523;&#12471;&#12501;&#12488;%20(&#37325;&#12513;&#12479;)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22856;&#12293;\Desktop\&#23455;&#39443;&#38306;&#20418;\&#32080;&#26524;\&#34509;&#20809;&#24375;&#24230;\transwell\1mgmLFITC%20into%20br_transwell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2700" cmpd="sng">
              <a:solidFill>
                <a:schemeClr val="tx1"/>
              </a:solidFill>
            </a:ln>
          </c:spPr>
          <c:marker>
            <c:symbol val="triangle"/>
            <c:size val="11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(まとめ!$C$10:$G$10,まとめ!$I$10)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4.8288847454545829</c:v>
                  </c:pt>
                  <c:pt idx="2">
                    <c:v>5.9550273348144982</c:v>
                  </c:pt>
                  <c:pt idx="3">
                    <c:v>5.4274563375985743</c:v>
                  </c:pt>
                  <c:pt idx="4">
                    <c:v>3.459226287746771</c:v>
                  </c:pt>
                  <c:pt idx="5">
                    <c:v>2.9086010735929109</c:v>
                  </c:pt>
                </c:numCache>
              </c:numRef>
            </c:plus>
            <c:minus>
              <c:numRef>
                <c:f>(まとめ!$C$10:$G$10,まとめ!$I$10)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4.8288847454545829</c:v>
                  </c:pt>
                  <c:pt idx="2">
                    <c:v>5.9550273348144982</c:v>
                  </c:pt>
                  <c:pt idx="3">
                    <c:v>5.4274563375985743</c:v>
                  </c:pt>
                  <c:pt idx="4">
                    <c:v>3.459226287746771</c:v>
                  </c:pt>
                  <c:pt idx="5">
                    <c:v>2.9086010735929109</c:v>
                  </c:pt>
                </c:numCache>
              </c:numRef>
            </c:minus>
          </c:errBars>
          <c:xVal>
            <c:numRef>
              <c:f>(まとめ!$C$1:$G$1,まとめ!$I$1)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</c:numCache>
            </c:numRef>
          </c:xVal>
          <c:yVal>
            <c:numRef>
              <c:f>(まとめ!$C$9:$G$9,まとめ!$I$9)</c:f>
              <c:numCache>
                <c:formatCode>General</c:formatCode>
                <c:ptCount val="6"/>
                <c:pt idx="0">
                  <c:v>100</c:v>
                </c:pt>
                <c:pt idx="1">
                  <c:v>101.96857623929959</c:v>
                </c:pt>
                <c:pt idx="2">
                  <c:v>93.290882823284349</c:v>
                </c:pt>
                <c:pt idx="3">
                  <c:v>66.95907019173778</c:v>
                </c:pt>
                <c:pt idx="4">
                  <c:v>46.392250302874253</c:v>
                </c:pt>
                <c:pt idx="5">
                  <c:v>30.3978016990486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DD4-42F9-B714-1B07BCB1F902}"/>
            </c:ext>
          </c:extLst>
        </c:ser>
        <c:ser>
          <c:idx val="1"/>
          <c:order val="1"/>
          <c:spPr>
            <a:ln w="12700" cmpd="sng">
              <a:solidFill>
                <a:srgbClr val="008000"/>
              </a:solidFill>
            </a:ln>
          </c:spPr>
          <c:marker>
            <c:symbol val="triangle"/>
            <c:size val="11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(まとめ!$C$18:$G$18,まとめ!$I$18)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2.4437793062736342</c:v>
                  </c:pt>
                  <c:pt idx="2">
                    <c:v>6.163274020279462</c:v>
                  </c:pt>
                  <c:pt idx="3">
                    <c:v>13.513903503964929</c:v>
                  </c:pt>
                  <c:pt idx="4">
                    <c:v>6.4066396237218699</c:v>
                  </c:pt>
                  <c:pt idx="5">
                    <c:v>8.8845978341741265</c:v>
                  </c:pt>
                </c:numCache>
              </c:numRef>
            </c:plus>
            <c:minus>
              <c:numRef>
                <c:f>(まとめ!$C$18:$G$18,まとめ!$I$18)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2.4437793062736342</c:v>
                  </c:pt>
                  <c:pt idx="2">
                    <c:v>6.163274020279462</c:v>
                  </c:pt>
                  <c:pt idx="3">
                    <c:v>13.513903503964929</c:v>
                  </c:pt>
                  <c:pt idx="4">
                    <c:v>6.4066396237218699</c:v>
                  </c:pt>
                  <c:pt idx="5">
                    <c:v>8.8845978341741265</c:v>
                  </c:pt>
                </c:numCache>
              </c:numRef>
            </c:minus>
          </c:errBars>
          <c:xVal>
            <c:numRef>
              <c:f>(まとめ!$C$1:$G$1,まとめ!$I$1)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</c:numCache>
            </c:numRef>
          </c:xVal>
          <c:yVal>
            <c:numRef>
              <c:f>(まとめ!$C$17:$G$17,まとめ!$I$17)</c:f>
              <c:numCache>
                <c:formatCode>General</c:formatCode>
                <c:ptCount val="6"/>
                <c:pt idx="0">
                  <c:v>100</c:v>
                </c:pt>
                <c:pt idx="1">
                  <c:v>98.957206266139821</c:v>
                </c:pt>
                <c:pt idx="2">
                  <c:v>106.2464446245805</c:v>
                </c:pt>
                <c:pt idx="3">
                  <c:v>111.49368571881649</c:v>
                </c:pt>
                <c:pt idx="4">
                  <c:v>83.29792630208027</c:v>
                </c:pt>
                <c:pt idx="5">
                  <c:v>82.056022798397464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DD4-42F9-B714-1B07BCB1F902}"/>
            </c:ext>
          </c:extLst>
        </c:ser>
        <c:ser>
          <c:idx val="2"/>
          <c:order val="2"/>
          <c:spPr>
            <a:ln w="12700" cmpd="sng">
              <a:solidFill>
                <a:srgbClr val="0070C0"/>
              </a:solidFill>
            </a:ln>
          </c:spPr>
          <c:marker>
            <c:symbol val="circle"/>
            <c:size val="11"/>
            <c:spPr>
              <a:solidFill>
                <a:srgbClr val="0070C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(まとめ!$C$26:$G$26,まとめ!$I$26)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10.517941386866839</c:v>
                  </c:pt>
                  <c:pt idx="2">
                    <c:v>4.4081720307815342</c:v>
                  </c:pt>
                  <c:pt idx="3">
                    <c:v>4.3766596337298624</c:v>
                  </c:pt>
                  <c:pt idx="4">
                    <c:v>6.0092190280715636</c:v>
                  </c:pt>
                  <c:pt idx="5">
                    <c:v>5.8048440487552471</c:v>
                  </c:pt>
                </c:numCache>
              </c:numRef>
            </c:plus>
            <c:minus>
              <c:numRef>
                <c:f>(まとめ!$C$26:$G$26,まとめ!$I$26)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10.517941386866839</c:v>
                  </c:pt>
                  <c:pt idx="2">
                    <c:v>4.4081720307815342</c:v>
                  </c:pt>
                  <c:pt idx="3">
                    <c:v>4.3766596337298624</c:v>
                  </c:pt>
                  <c:pt idx="4">
                    <c:v>6.0092190280715636</c:v>
                  </c:pt>
                  <c:pt idx="5">
                    <c:v>5.8048440487552471</c:v>
                  </c:pt>
                </c:numCache>
              </c:numRef>
            </c:minus>
          </c:errBars>
          <c:xVal>
            <c:numRef>
              <c:f>(まとめ!$C$1:$G$1,まとめ!$I$1)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</c:numCache>
            </c:numRef>
          </c:xVal>
          <c:yVal>
            <c:numRef>
              <c:f>(まとめ!$C$25:$G$25,まとめ!$I$25)</c:f>
              <c:numCache>
                <c:formatCode>General</c:formatCode>
                <c:ptCount val="6"/>
                <c:pt idx="0">
                  <c:v>100</c:v>
                </c:pt>
                <c:pt idx="1">
                  <c:v>116.7524686980382</c:v>
                </c:pt>
                <c:pt idx="2">
                  <c:v>95.498212682915863</c:v>
                </c:pt>
                <c:pt idx="3">
                  <c:v>109.34470170774701</c:v>
                </c:pt>
                <c:pt idx="4">
                  <c:v>104.13084093938041</c:v>
                </c:pt>
                <c:pt idx="5">
                  <c:v>101.7728936668933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DD4-42F9-B714-1B07BCB1F902}"/>
            </c:ext>
          </c:extLst>
        </c:ser>
        <c:ser>
          <c:idx val="3"/>
          <c:order val="3"/>
          <c:spPr>
            <a:ln w="12700" cmpd="sng"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11"/>
            <c:spPr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(まとめ!$C$34,まとめ!$E$34,まとめ!$G$34,まとめ!$I$34)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3.7992180896600041</c:v>
                  </c:pt>
                  <c:pt idx="2">
                    <c:v>5.5007681095709549</c:v>
                  </c:pt>
                  <c:pt idx="3">
                    <c:v>3.3518150799242399</c:v>
                  </c:pt>
                </c:numCache>
              </c:numRef>
            </c:plus>
            <c:minus>
              <c:numRef>
                <c:f>(まとめ!$C$34,まとめ!$E$34,まとめ!$G$34,まとめ!$I$34)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3.7992180896600041</c:v>
                  </c:pt>
                  <c:pt idx="2">
                    <c:v>5.5007681095709549</c:v>
                  </c:pt>
                  <c:pt idx="3">
                    <c:v>3.3518150799242399</c:v>
                  </c:pt>
                </c:numCache>
              </c:numRef>
            </c:minus>
          </c:errBars>
          <c:xVal>
            <c:numRef>
              <c:f>(まとめ!$C$1:$G$1,まとめ!$I$1)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</c:numCache>
            </c:numRef>
          </c:xVal>
          <c:yVal>
            <c:numRef>
              <c:f>(まとめ!$C$33:$G$33,まとめ!$I$33)</c:f>
              <c:numCache>
                <c:formatCode>General</c:formatCode>
                <c:ptCount val="6"/>
                <c:pt idx="0">
                  <c:v>100</c:v>
                </c:pt>
                <c:pt idx="1">
                  <c:v>96.465290581152502</c:v>
                </c:pt>
                <c:pt idx="2">
                  <c:v>100.9492886705832</c:v>
                </c:pt>
                <c:pt idx="3">
                  <c:v>97.42294820716117</c:v>
                </c:pt>
                <c:pt idx="4">
                  <c:v>96.928854637186802</c:v>
                </c:pt>
                <c:pt idx="5">
                  <c:v>103.6247718522657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DD4-42F9-B714-1B07BCB1F902}"/>
            </c:ext>
          </c:extLst>
        </c:ser>
        <c:ser>
          <c:idx val="4"/>
          <c:order val="4"/>
          <c:spPr>
            <a:ln w="12700" cmpd="sng">
              <a:solidFill>
                <a:srgbClr val="FF0000"/>
              </a:solidFill>
            </a:ln>
          </c:spPr>
          <c:marker>
            <c:symbol val="circle"/>
            <c:size val="11"/>
            <c:spPr>
              <a:solidFill>
                <a:srgbClr val="FF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(まとめ!$C$42:$G$42,まとめ!$I$42)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3.0548943581995989</c:v>
                  </c:pt>
                  <c:pt idx="2">
                    <c:v>11.01281663360851</c:v>
                  </c:pt>
                  <c:pt idx="3">
                    <c:v>5.2290386212688844</c:v>
                  </c:pt>
                  <c:pt idx="4">
                    <c:v>1.899089888351682</c:v>
                  </c:pt>
                  <c:pt idx="5">
                    <c:v>4.5469610246393328</c:v>
                  </c:pt>
                </c:numCache>
              </c:numRef>
            </c:plus>
            <c:minus>
              <c:numRef>
                <c:f>(まとめ!$C$42:$G$42,まとめ!$I$42)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3.0548943581995989</c:v>
                  </c:pt>
                  <c:pt idx="2">
                    <c:v>11.01281663360851</c:v>
                  </c:pt>
                  <c:pt idx="3">
                    <c:v>5.2290386212688844</c:v>
                  </c:pt>
                  <c:pt idx="4">
                    <c:v>1.899089888351682</c:v>
                  </c:pt>
                  <c:pt idx="5">
                    <c:v>4.5469610246393328</c:v>
                  </c:pt>
                </c:numCache>
              </c:numRef>
            </c:minus>
          </c:errBars>
          <c:xVal>
            <c:numRef>
              <c:f>(まとめ!$C$1:$G$1,まとめ!$I$1)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</c:numCache>
            </c:numRef>
          </c:xVal>
          <c:yVal>
            <c:numRef>
              <c:f>(まとめ!$C$41:$G$41,まとめ!$I$41)</c:f>
              <c:numCache>
                <c:formatCode>General</c:formatCode>
                <c:ptCount val="6"/>
                <c:pt idx="0">
                  <c:v>100</c:v>
                </c:pt>
                <c:pt idx="1">
                  <c:v>107.5265026217831</c:v>
                </c:pt>
                <c:pt idx="2">
                  <c:v>121.2347721208258</c:v>
                </c:pt>
                <c:pt idx="3">
                  <c:v>110.03184519673469</c:v>
                </c:pt>
                <c:pt idx="4">
                  <c:v>107.2308334614883</c:v>
                </c:pt>
                <c:pt idx="5">
                  <c:v>103.936073990949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DD4-42F9-B714-1B07BCB1F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9920896"/>
        <c:axId val="99939072"/>
      </c:scatterChart>
      <c:valAx>
        <c:axId val="99920896"/>
        <c:scaling>
          <c:orientation val="minMax"/>
          <c:max val="6.5"/>
          <c:min val="0"/>
        </c:scaling>
        <c:delete val="0"/>
        <c:axPos val="b"/>
        <c:numFmt formatCode="General" sourceLinked="1"/>
        <c:majorTickMark val="in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200" b="1" i="0" baseline="0">
                <a:latin typeface="Arial"/>
              </a:defRPr>
            </a:pPr>
            <a:endParaRPr lang="ja-JP"/>
          </a:p>
        </c:txPr>
        <c:crossAx val="99939072"/>
        <c:crosses val="autoZero"/>
        <c:crossBetween val="midCat"/>
      </c:valAx>
      <c:valAx>
        <c:axId val="99939072"/>
        <c:scaling>
          <c:orientation val="minMax"/>
          <c:max val="135"/>
          <c:min val="0"/>
        </c:scaling>
        <c:delete val="0"/>
        <c:axPos val="l"/>
        <c:numFmt formatCode="General" sourceLinked="1"/>
        <c:majorTickMark val="in"/>
        <c:minorTickMark val="none"/>
        <c:tickLblPos val="none"/>
        <c:spPr>
          <a:ln w="19050" cmpd="sng">
            <a:solidFill>
              <a:schemeClr val="tx1"/>
            </a:solidFill>
          </a:ln>
        </c:spPr>
        <c:txPr>
          <a:bodyPr/>
          <a:lstStyle/>
          <a:p>
            <a:pPr>
              <a:defRPr sz="1200" b="1" i="0" baseline="0">
                <a:latin typeface="Arial"/>
              </a:defRPr>
            </a:pPr>
            <a:endParaRPr lang="ja-JP"/>
          </a:p>
        </c:txPr>
        <c:crossAx val="9992089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2700" cmpd="sng">
              <a:solidFill>
                <a:schemeClr val="tx1"/>
              </a:solidFill>
            </a:ln>
            <a:effectLst/>
          </c:spPr>
          <c:marker>
            <c:symbol val="triangle"/>
            <c:size val="11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Sheet1!$H$32:$H$37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5.0820489045508754</c:v>
                  </c:pt>
                  <c:pt idx="2">
                    <c:v>1.663298530872835</c:v>
                  </c:pt>
                  <c:pt idx="3">
                    <c:v>1.1677536393856409</c:v>
                  </c:pt>
                  <c:pt idx="4">
                    <c:v>0.87235517053803602</c:v>
                  </c:pt>
                  <c:pt idx="5">
                    <c:v>0.79494278087774595</c:v>
                  </c:pt>
                </c:numCache>
              </c:numRef>
            </c:plus>
            <c:minus>
              <c:numRef>
                <c:f>Sheet1!$H$32:$H$37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5.0820489045508754</c:v>
                  </c:pt>
                  <c:pt idx="2">
                    <c:v>1.663298530872835</c:v>
                  </c:pt>
                  <c:pt idx="3">
                    <c:v>1.1677536393856409</c:v>
                  </c:pt>
                  <c:pt idx="4">
                    <c:v>0.87235517053803602</c:v>
                  </c:pt>
                  <c:pt idx="5">
                    <c:v>0.79494278087774595</c:v>
                  </c:pt>
                </c:numCache>
              </c:numRef>
            </c:minus>
          </c:errBars>
          <c:xVal>
            <c:numRef>
              <c:f>Sheet1!$A$32:$A$37</c:f>
              <c:numCache>
                <c:formatCode>General</c:formatCode>
                <c:ptCount val="6"/>
                <c:pt idx="0">
                  <c:v>0</c:v>
                </c:pt>
                <c:pt idx="1">
                  <c:v>1.5</c:v>
                </c:pt>
                <c:pt idx="2">
                  <c:v>2.5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</c:numCache>
            </c:numRef>
          </c:xVal>
          <c:yVal>
            <c:numRef>
              <c:f>Sheet1!$G$32:$G$37</c:f>
              <c:numCache>
                <c:formatCode>General</c:formatCode>
                <c:ptCount val="6"/>
                <c:pt idx="0">
                  <c:v>100</c:v>
                </c:pt>
                <c:pt idx="1">
                  <c:v>73.29608785139456</c:v>
                </c:pt>
                <c:pt idx="2">
                  <c:v>42.664480426408552</c:v>
                </c:pt>
                <c:pt idx="3">
                  <c:v>22.625624478267628</c:v>
                </c:pt>
                <c:pt idx="4">
                  <c:v>17.494257128634668</c:v>
                </c:pt>
                <c:pt idx="5">
                  <c:v>14.587721034526981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882-4AF5-9CF1-150B524CAC6B}"/>
            </c:ext>
          </c:extLst>
        </c:ser>
        <c:ser>
          <c:idx val="1"/>
          <c:order val="1"/>
          <c:spPr>
            <a:ln w="12700" cmpd="sng">
              <a:solidFill>
                <a:srgbClr val="008000"/>
              </a:solidFill>
            </a:ln>
            <a:effectLst/>
          </c:spPr>
          <c:marker>
            <c:symbol val="triangle"/>
            <c:size val="11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Sheet1!$R$32:$R$37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5.0679743248967766</c:v>
                  </c:pt>
                  <c:pt idx="2">
                    <c:v>7.0103746259096313</c:v>
                  </c:pt>
                  <c:pt idx="3">
                    <c:v>7.8638243473041873</c:v>
                  </c:pt>
                  <c:pt idx="4">
                    <c:v>7.1660208860394654</c:v>
                  </c:pt>
                  <c:pt idx="5">
                    <c:v>7.1495458165472217</c:v>
                  </c:pt>
                </c:numCache>
              </c:numRef>
            </c:plus>
            <c:minus>
              <c:numRef>
                <c:f>Sheet1!$R$32:$R$37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5.0679743248967766</c:v>
                  </c:pt>
                  <c:pt idx="2">
                    <c:v>7.0103746259096313</c:v>
                  </c:pt>
                  <c:pt idx="3">
                    <c:v>7.8638243473041873</c:v>
                  </c:pt>
                  <c:pt idx="4">
                    <c:v>7.1660208860394654</c:v>
                  </c:pt>
                  <c:pt idx="5">
                    <c:v>7.1495458165472217</c:v>
                  </c:pt>
                </c:numCache>
              </c:numRef>
            </c:minus>
          </c:errBars>
          <c:xVal>
            <c:numRef>
              <c:f>Sheet1!$A$32:$A$37</c:f>
              <c:numCache>
                <c:formatCode>General</c:formatCode>
                <c:ptCount val="6"/>
                <c:pt idx="0">
                  <c:v>0</c:v>
                </c:pt>
                <c:pt idx="1">
                  <c:v>1.5</c:v>
                </c:pt>
                <c:pt idx="2">
                  <c:v>2.5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</c:numCache>
            </c:numRef>
          </c:xVal>
          <c:yVal>
            <c:numRef>
              <c:f>Sheet1!$Q$32:$Q$37</c:f>
              <c:numCache>
                <c:formatCode>General</c:formatCode>
                <c:ptCount val="6"/>
                <c:pt idx="0">
                  <c:v>100</c:v>
                </c:pt>
                <c:pt idx="1">
                  <c:v>78.206749968498897</c:v>
                </c:pt>
                <c:pt idx="2">
                  <c:v>67.87058087489163</c:v>
                </c:pt>
                <c:pt idx="3">
                  <c:v>53.308150917522539</c:v>
                </c:pt>
                <c:pt idx="4">
                  <c:v>47.104385296204093</c:v>
                </c:pt>
                <c:pt idx="5">
                  <c:v>41.794475365140059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882-4AF5-9CF1-150B524CAC6B}"/>
            </c:ext>
          </c:extLst>
        </c:ser>
        <c:ser>
          <c:idx val="2"/>
          <c:order val="2"/>
          <c:spPr>
            <a:ln w="12700" cmpd="sng">
              <a:solidFill>
                <a:srgbClr val="0070C0"/>
              </a:solidFill>
            </a:ln>
            <a:effectLst/>
          </c:spPr>
          <c:marker>
            <c:symbol val="circle"/>
            <c:size val="11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Sheet1!$Y$32:$Y$37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0.59453786435804401</c:v>
                  </c:pt>
                  <c:pt idx="2">
                    <c:v>1.803101957984709</c:v>
                  </c:pt>
                  <c:pt idx="3">
                    <c:v>3.0692104415427282</c:v>
                  </c:pt>
                  <c:pt idx="4">
                    <c:v>16.004286261027278</c:v>
                  </c:pt>
                  <c:pt idx="5">
                    <c:v>1.049945735725331</c:v>
                  </c:pt>
                </c:numCache>
              </c:numRef>
            </c:plus>
            <c:minus>
              <c:numRef>
                <c:f>Sheet1!$Y$32:$Y$37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0.59453786435804401</c:v>
                  </c:pt>
                  <c:pt idx="2">
                    <c:v>1.803101957984709</c:v>
                  </c:pt>
                  <c:pt idx="3">
                    <c:v>3.0692104415427282</c:v>
                  </c:pt>
                  <c:pt idx="4">
                    <c:v>16.004286261027278</c:v>
                  </c:pt>
                  <c:pt idx="5">
                    <c:v>1.049945735725331</c:v>
                  </c:pt>
                </c:numCache>
              </c:numRef>
            </c:minus>
          </c:errBars>
          <c:xVal>
            <c:numRef>
              <c:f>Sheet1!$A$32:$A$37</c:f>
              <c:numCache>
                <c:formatCode>General</c:formatCode>
                <c:ptCount val="6"/>
                <c:pt idx="0">
                  <c:v>0</c:v>
                </c:pt>
                <c:pt idx="1">
                  <c:v>1.5</c:v>
                </c:pt>
                <c:pt idx="2">
                  <c:v>2.5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</c:numCache>
            </c:numRef>
          </c:xVal>
          <c:yVal>
            <c:numRef>
              <c:f>Sheet1!$X$32:$X$37</c:f>
              <c:numCache>
                <c:formatCode>General</c:formatCode>
                <c:ptCount val="6"/>
                <c:pt idx="0">
                  <c:v>100</c:v>
                </c:pt>
                <c:pt idx="1">
                  <c:v>97.828392579250263</c:v>
                </c:pt>
                <c:pt idx="2">
                  <c:v>103.4899622457017</c:v>
                </c:pt>
                <c:pt idx="3">
                  <c:v>112.36028879203769</c:v>
                </c:pt>
                <c:pt idx="4">
                  <c:v>47.871274152449629</c:v>
                </c:pt>
                <c:pt idx="5">
                  <c:v>12.53787900899896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882-4AF5-9CF1-150B524CAC6B}"/>
            </c:ext>
          </c:extLst>
        </c:ser>
        <c:ser>
          <c:idx val="4"/>
          <c:order val="3"/>
          <c:spPr>
            <a:ln w="12700" cmpd="sng">
              <a:solidFill>
                <a:schemeClr val="accent6">
                  <a:lumMod val="75000"/>
                </a:schemeClr>
              </a:solidFill>
            </a:ln>
            <a:effectLst/>
          </c:spPr>
          <c:marker>
            <c:symbol val="circle"/>
            <c:size val="11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Sheet1!$AF$32:$AF$37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8.5304572638203933</c:v>
                  </c:pt>
                  <c:pt idx="2">
                    <c:v>6.6542993777962787</c:v>
                  </c:pt>
                  <c:pt idx="3">
                    <c:v>5.745898204502998</c:v>
                  </c:pt>
                  <c:pt idx="4">
                    <c:v>5.7152784727353501</c:v>
                  </c:pt>
                  <c:pt idx="5">
                    <c:v>4.6696341050648362</c:v>
                  </c:pt>
                </c:numCache>
              </c:numRef>
            </c:plus>
            <c:minus>
              <c:numRef>
                <c:f>Sheet1!$AF$32:$AF$37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8.5304572638203933</c:v>
                  </c:pt>
                  <c:pt idx="2">
                    <c:v>6.6542993777962787</c:v>
                  </c:pt>
                  <c:pt idx="3">
                    <c:v>5.745898204502998</c:v>
                  </c:pt>
                  <c:pt idx="4">
                    <c:v>5.7152784727353501</c:v>
                  </c:pt>
                  <c:pt idx="5">
                    <c:v>4.6696341050648362</c:v>
                  </c:pt>
                </c:numCache>
              </c:numRef>
            </c:minus>
          </c:errBars>
          <c:xVal>
            <c:numRef>
              <c:f>Sheet1!$A$32:$A$37</c:f>
              <c:numCache>
                <c:formatCode>General</c:formatCode>
                <c:ptCount val="6"/>
                <c:pt idx="0">
                  <c:v>0</c:v>
                </c:pt>
                <c:pt idx="1">
                  <c:v>1.5</c:v>
                </c:pt>
                <c:pt idx="2">
                  <c:v>2.5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</c:numCache>
            </c:numRef>
          </c:xVal>
          <c:yVal>
            <c:numRef>
              <c:f>Sheet1!$AE$32:$AE$37</c:f>
              <c:numCache>
                <c:formatCode>General</c:formatCode>
                <c:ptCount val="6"/>
                <c:pt idx="0">
                  <c:v>100</c:v>
                </c:pt>
                <c:pt idx="1">
                  <c:v>78.043195265100906</c:v>
                </c:pt>
                <c:pt idx="2">
                  <c:v>71.376475511207545</c:v>
                </c:pt>
                <c:pt idx="3">
                  <c:v>57.763086532909</c:v>
                </c:pt>
                <c:pt idx="4">
                  <c:v>51.434779470076258</c:v>
                </c:pt>
                <c:pt idx="5">
                  <c:v>46.477449923865272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882-4AF5-9CF1-150B524CAC6B}"/>
            </c:ext>
          </c:extLst>
        </c:ser>
        <c:ser>
          <c:idx val="5"/>
          <c:order val="4"/>
          <c:spPr>
            <a:ln w="12700" cmpd="sng">
              <a:solidFill>
                <a:srgbClr val="FF0000"/>
              </a:solidFill>
            </a:ln>
            <a:effectLst/>
          </c:spPr>
          <c:marker>
            <c:symbol val="circle"/>
            <c:size val="1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Sheet1!$AN$32:$AN$37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2.2259831700812942</c:v>
                  </c:pt>
                  <c:pt idx="2">
                    <c:v>1.837479781815043</c:v>
                  </c:pt>
                  <c:pt idx="3">
                    <c:v>3.0944526411833988</c:v>
                  </c:pt>
                  <c:pt idx="4">
                    <c:v>2.6396562093205551</c:v>
                  </c:pt>
                  <c:pt idx="5">
                    <c:v>2.8479869728987088</c:v>
                  </c:pt>
                </c:numCache>
              </c:numRef>
            </c:plus>
            <c:minus>
              <c:numRef>
                <c:f>Sheet1!$AN$32:$AN$37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2.2259831700812942</c:v>
                  </c:pt>
                  <c:pt idx="2">
                    <c:v>1.837479781815043</c:v>
                  </c:pt>
                  <c:pt idx="3">
                    <c:v>3.0944526411833988</c:v>
                  </c:pt>
                  <c:pt idx="4">
                    <c:v>2.6396562093205551</c:v>
                  </c:pt>
                  <c:pt idx="5">
                    <c:v>2.8479869728987088</c:v>
                  </c:pt>
                </c:numCache>
              </c:numRef>
            </c:minus>
          </c:errBars>
          <c:xVal>
            <c:numRef>
              <c:f>Sheet1!$A$32:$A$37</c:f>
              <c:numCache>
                <c:formatCode>General</c:formatCode>
                <c:ptCount val="6"/>
                <c:pt idx="0">
                  <c:v>0</c:v>
                </c:pt>
                <c:pt idx="1">
                  <c:v>1.5</c:v>
                </c:pt>
                <c:pt idx="2">
                  <c:v>2.5</c:v>
                </c:pt>
                <c:pt idx="3">
                  <c:v>4.5</c:v>
                </c:pt>
                <c:pt idx="4">
                  <c:v>5.5</c:v>
                </c:pt>
                <c:pt idx="5">
                  <c:v>6.5</c:v>
                </c:pt>
              </c:numCache>
            </c:numRef>
          </c:xVal>
          <c:yVal>
            <c:numRef>
              <c:f>Sheet1!$AM$32:$AM$37</c:f>
              <c:numCache>
                <c:formatCode>General</c:formatCode>
                <c:ptCount val="6"/>
                <c:pt idx="0">
                  <c:v>100</c:v>
                </c:pt>
                <c:pt idx="1">
                  <c:v>84.11854486366434</c:v>
                </c:pt>
                <c:pt idx="2">
                  <c:v>75.342863946795234</c:v>
                </c:pt>
                <c:pt idx="3">
                  <c:v>68.256224149327764</c:v>
                </c:pt>
                <c:pt idx="4">
                  <c:v>66.302343355266387</c:v>
                </c:pt>
                <c:pt idx="5">
                  <c:v>61.83176461098013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2882-4AF5-9CF1-150B524CA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306496"/>
        <c:axId val="181308032"/>
      </c:scatterChart>
      <c:valAx>
        <c:axId val="181306496"/>
        <c:scaling>
          <c:orientation val="minMax"/>
          <c:max val="6.5"/>
          <c:min val="0"/>
        </c:scaling>
        <c:delete val="0"/>
        <c:axPos val="b"/>
        <c:numFmt formatCode="General" sourceLinked="1"/>
        <c:majorTickMark val="in"/>
        <c:minorTickMark val="none"/>
        <c:tickLblPos val="none"/>
        <c:spPr>
          <a:ln w="19050" cmpd="sng">
            <a:solidFill>
              <a:schemeClr val="tx1"/>
            </a:solidFill>
          </a:ln>
        </c:spPr>
        <c:txPr>
          <a:bodyPr/>
          <a:lstStyle/>
          <a:p>
            <a:pPr>
              <a:defRPr sz="1200" b="1" i="0" baseline="0">
                <a:latin typeface="Arial"/>
              </a:defRPr>
            </a:pPr>
            <a:endParaRPr lang="ja-JP"/>
          </a:p>
        </c:txPr>
        <c:crossAx val="181308032"/>
        <c:crosses val="autoZero"/>
        <c:crossBetween val="midCat"/>
        <c:majorUnit val="2"/>
      </c:valAx>
      <c:valAx>
        <c:axId val="181308032"/>
        <c:scaling>
          <c:orientation val="minMax"/>
          <c:max val="135"/>
          <c:min val="0"/>
        </c:scaling>
        <c:delete val="0"/>
        <c:axPos val="l"/>
        <c:numFmt formatCode="General" sourceLinked="1"/>
        <c:majorTickMark val="in"/>
        <c:minorTickMark val="none"/>
        <c:tickLblPos val="none"/>
        <c:spPr>
          <a:ln w="19050" cmpd="sng">
            <a:solidFill>
              <a:schemeClr val="tx1"/>
            </a:solidFill>
          </a:ln>
        </c:spPr>
        <c:txPr>
          <a:bodyPr/>
          <a:lstStyle/>
          <a:p>
            <a:pPr>
              <a:defRPr sz="1200" b="1" i="0" baseline="0">
                <a:latin typeface="Arial"/>
              </a:defRPr>
            </a:pPr>
            <a:endParaRPr lang="ja-JP"/>
          </a:p>
        </c:txPr>
        <c:crossAx val="181306496"/>
        <c:crosses val="autoZero"/>
        <c:crossBetween val="midCat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50000">
                    <a:schemeClr val="accent1">
                      <a:lumMod val="20000"/>
                      <a:lumOff val="80000"/>
                    </a:schemeClr>
                  </a:gs>
                </a:gsLst>
                <a:lin ang="0" scaled="1"/>
                <a:tileRect/>
              </a:gradFill>
              <a:effectLst/>
            </c:spPr>
            <c:extLst>
              <c:ext xmlns:c16="http://schemas.microsoft.com/office/drawing/2014/chart" uri="{C3380CC4-5D6E-409C-BE32-E72D297353CC}">
                <c16:uniqueId val="{00000001-E25D-49C6-812A-A45F77F140AA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00B050"/>
                  </a:gs>
                  <a:gs pos="100000">
                    <a:srgbClr val="00B050"/>
                  </a:gs>
                  <a:gs pos="50000">
                    <a:schemeClr val="accent3">
                      <a:lumMod val="40000"/>
                      <a:lumOff val="60000"/>
                    </a:schemeClr>
                  </a:gs>
                </a:gsLst>
                <a:lin ang="0" scaled="1"/>
                <a:tileRect/>
              </a:gradFill>
              <a:effectLst/>
            </c:spPr>
            <c:extLst>
              <c:ext xmlns:c16="http://schemas.microsoft.com/office/drawing/2014/chart" uri="{C3380CC4-5D6E-409C-BE32-E72D297353CC}">
                <c16:uniqueId val="{00000003-E25D-49C6-812A-A45F77F140AA}"/>
              </c:ext>
            </c:extLst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C000"/>
                  </a:gs>
                  <a:gs pos="100000">
                    <a:srgbClr val="FFC000"/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</a:gsLst>
                <a:lin ang="0" scaled="1"/>
                <a:tileRect/>
              </a:gradFill>
              <a:effectLst/>
            </c:spPr>
            <c:extLst>
              <c:ext xmlns:c16="http://schemas.microsoft.com/office/drawing/2014/chart" uri="{C3380CC4-5D6E-409C-BE32-E72D297353CC}">
                <c16:uniqueId val="{00000005-E25D-49C6-812A-A45F77F140AA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0000"/>
                  </a:gs>
                  <a:gs pos="100000">
                    <a:srgbClr val="FF0000"/>
                  </a:gs>
                  <a:gs pos="50000">
                    <a:schemeClr val="accent2">
                      <a:lumMod val="40000"/>
                      <a:lumOff val="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25D-49C6-812A-A45F77F140AA}"/>
              </c:ext>
            </c:extLst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/>
                  </a:gs>
                  <a:gs pos="100000">
                    <a:srgbClr val="0070C0"/>
                  </a:gs>
                  <a:gs pos="50000">
                    <a:schemeClr val="accent5">
                      <a:lumMod val="40000"/>
                      <a:lumOff val="60000"/>
                    </a:schemeClr>
                  </a:gs>
                </a:gsLst>
                <a:lin ang="0" scaled="1"/>
                <a:tileRect/>
              </a:gradFill>
              <a:effectLst/>
            </c:spPr>
            <c:extLst>
              <c:ext xmlns:c16="http://schemas.microsoft.com/office/drawing/2014/chart" uri="{C3380CC4-5D6E-409C-BE32-E72D297353CC}">
                <c16:uniqueId val="{00000009-E25D-49C6-812A-A45F77F140AA}"/>
              </c:ext>
            </c:extLst>
          </c:dPt>
          <c:errBars>
            <c:errBarType val="plus"/>
            <c:errValType val="cust"/>
            <c:noEndCap val="0"/>
            <c:plus>
              <c:numRef>
                <c:f>(Sheet1!$C$8,Sheet1!$F$9,Sheet1!$I$7,Sheet1!$L$7,Sheet1!$O$6)</c:f>
                <c:numCache>
                  <c:formatCode>General</c:formatCode>
                  <c:ptCount val="5"/>
                  <c:pt idx="0">
                    <c:v>1.689269004938077</c:v>
                  </c:pt>
                  <c:pt idx="1">
                    <c:v>3.3967279012692471</c:v>
                  </c:pt>
                  <c:pt idx="2">
                    <c:v>4.1695968428542258</c:v>
                  </c:pt>
                  <c:pt idx="3">
                    <c:v>3.9773078442376542</c:v>
                  </c:pt>
                  <c:pt idx="4">
                    <c:v>6.5302853028338026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2700"/>
            </c:spPr>
          </c:errBars>
          <c:val>
            <c:numRef>
              <c:f>(Sheet1!$C$7,Sheet1!$F$8,Sheet1!$I$6,Sheet1!$L$6,Sheet1!$O$5)</c:f>
              <c:numCache>
                <c:formatCode>General</c:formatCode>
                <c:ptCount val="5"/>
                <c:pt idx="0">
                  <c:v>7.499860935612106</c:v>
                </c:pt>
                <c:pt idx="1">
                  <c:v>25.77476353867797</c:v>
                </c:pt>
                <c:pt idx="2">
                  <c:v>27.593016568919179</c:v>
                </c:pt>
                <c:pt idx="3">
                  <c:v>46.756434060815103</c:v>
                </c:pt>
                <c:pt idx="4">
                  <c:v>53.141570015246167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25D-49C6-812A-A45F77F14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325248"/>
        <c:axId val="100326784"/>
      </c:barChart>
      <c:catAx>
        <c:axId val="100325248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19050" cmpd="sng">
            <a:solidFill>
              <a:schemeClr val="tx1"/>
            </a:solidFill>
          </a:ln>
        </c:spPr>
        <c:crossAx val="100326784"/>
        <c:crosses val="autoZero"/>
        <c:auto val="1"/>
        <c:lblAlgn val="ctr"/>
        <c:lblOffset val="100"/>
        <c:noMultiLvlLbl val="0"/>
      </c:catAx>
      <c:valAx>
        <c:axId val="100326784"/>
        <c:scaling>
          <c:orientation val="minMax"/>
          <c:max val="110"/>
          <c:min val="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19050" cmpd="sng">
            <a:solidFill>
              <a:schemeClr val="tx1"/>
            </a:solidFill>
          </a:ln>
        </c:spPr>
        <c:txPr>
          <a:bodyPr/>
          <a:lstStyle/>
          <a:p>
            <a:pPr>
              <a:defRPr sz="1400" b="1" i="0">
                <a:latin typeface="Arial"/>
              </a:defRPr>
            </a:pPr>
            <a:endParaRPr lang="ja-JP"/>
          </a:p>
        </c:txPr>
        <c:crossAx val="100325248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873254401943"/>
          <c:y val="4.5728272183190199E-2"/>
          <c:w val="0.87870100612423396"/>
          <c:h val="0.87962962962962998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50000">
                    <a:schemeClr val="accent1">
                      <a:lumMod val="20000"/>
                      <a:lumOff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73C6-4A1E-9428-1AAA0CCB2D17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00B050"/>
                  </a:gs>
                  <a:gs pos="100000">
                    <a:srgbClr val="00B050"/>
                  </a:gs>
                  <a:gs pos="50000">
                    <a:schemeClr val="accent3">
                      <a:lumMod val="40000"/>
                      <a:lumOff val="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73C6-4A1E-9428-1AAA0CCB2D17}"/>
              </c:ext>
            </c:extLst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C000"/>
                  </a:gs>
                  <a:gs pos="100000">
                    <a:srgbClr val="FFC000"/>
                  </a:gs>
                  <a:gs pos="50000">
                    <a:schemeClr val="accent6">
                      <a:lumMod val="40000"/>
                      <a:lumOff val="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73C6-4A1E-9428-1AAA0CCB2D17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0000"/>
                  </a:gs>
                  <a:gs pos="100000">
                    <a:srgbClr val="FF0000"/>
                  </a:gs>
                  <a:gs pos="50000">
                    <a:schemeClr val="accent2">
                      <a:lumMod val="40000"/>
                      <a:lumOff val="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73C6-4A1E-9428-1AAA0CCB2D17}"/>
              </c:ext>
            </c:extLst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/>
                  </a:gs>
                  <a:gs pos="100000">
                    <a:srgbClr val="0070C0"/>
                  </a:gs>
                  <a:gs pos="50000">
                    <a:schemeClr val="accent5">
                      <a:lumMod val="40000"/>
                      <a:lumOff val="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73C6-4A1E-9428-1AAA0CCB2D17}"/>
              </c:ext>
            </c:extLst>
          </c:dPt>
          <c:errBars>
            <c:errBarType val="plus"/>
            <c:errValType val="cust"/>
            <c:noEndCap val="0"/>
            <c:plus>
              <c:numRef>
                <c:f>(Sheet1!$E$10,Sheet1!$E$11,Sheet1!$E$12,Sheet1!$E$13,Sheet1!$E$14)</c:f>
                <c:numCache>
                  <c:formatCode>General</c:formatCode>
                  <c:ptCount val="5"/>
                  <c:pt idx="0">
                    <c:v>1.8790016218291039</c:v>
                  </c:pt>
                  <c:pt idx="1">
                    <c:v>7.8770146123682112</c:v>
                  </c:pt>
                  <c:pt idx="2">
                    <c:v>3.080646712811046</c:v>
                  </c:pt>
                  <c:pt idx="3">
                    <c:v>8.0983277749821383</c:v>
                  </c:pt>
                  <c:pt idx="4">
                    <c:v>2.1935938406768711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2700"/>
            </c:spPr>
          </c:errBars>
          <c:val>
            <c:numRef>
              <c:f>Sheet1!$D$10:$D$14</c:f>
              <c:numCache>
                <c:formatCode>General</c:formatCode>
                <c:ptCount val="5"/>
                <c:pt idx="0">
                  <c:v>9.1463536467232149</c:v>
                </c:pt>
                <c:pt idx="1">
                  <c:v>30.63769067856493</c:v>
                </c:pt>
                <c:pt idx="2">
                  <c:v>56.569694777438578</c:v>
                </c:pt>
                <c:pt idx="3">
                  <c:v>78.010666907443024</c:v>
                </c:pt>
                <c:pt idx="4">
                  <c:v>78.09858941859639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3C6-4A1E-9428-1AAA0CCB2D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365440"/>
        <c:axId val="100366976"/>
      </c:barChart>
      <c:catAx>
        <c:axId val="100365440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19050" cmpd="sng">
            <a:solidFill>
              <a:schemeClr val="tx1"/>
            </a:solidFill>
          </a:ln>
        </c:spPr>
        <c:crossAx val="100366976"/>
        <c:crosses val="autoZero"/>
        <c:auto val="1"/>
        <c:lblAlgn val="ctr"/>
        <c:lblOffset val="100"/>
        <c:noMultiLvlLbl val="0"/>
      </c:catAx>
      <c:valAx>
        <c:axId val="100366976"/>
        <c:scaling>
          <c:orientation val="minMax"/>
          <c:max val="110"/>
          <c:min val="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19050" cmpd="sng">
            <a:solidFill>
              <a:schemeClr val="tx1"/>
            </a:solidFill>
          </a:ln>
        </c:spPr>
        <c:txPr>
          <a:bodyPr/>
          <a:lstStyle/>
          <a:p>
            <a:pPr>
              <a:defRPr sz="1400" b="1" i="0" baseline="0">
                <a:latin typeface="Arial"/>
              </a:defRPr>
            </a:pPr>
            <a:endParaRPr lang="ja-JP"/>
          </a:p>
        </c:txPr>
        <c:crossAx val="100365440"/>
        <c:crosses val="autoZero"/>
        <c:crossBetween val="between"/>
        <c:majorUnit val="20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3.3133903758271736E-2"/>
          <c:y val="4.8686289181223474E-2"/>
          <c:w val="0.92710541173180216"/>
          <c:h val="0.90262742163755305"/>
        </c:manualLayout>
      </c:layout>
      <c:scatterChart>
        <c:scatterStyle val="lineMarker"/>
        <c:varyColors val="0"/>
        <c:ser>
          <c:idx val="0"/>
          <c:order val="0"/>
          <c:tx>
            <c:strRef>
              <c:f>まとめ１!$B$52</c:f>
              <c:strCache>
                <c:ptCount val="1"/>
                <c:pt idx="0">
                  <c:v>Ins alone </c:v>
                </c:pt>
              </c:strCache>
            </c:strRef>
          </c:tx>
          <c:spPr>
            <a:ln w="12700" cmpd="sng">
              <a:solidFill>
                <a:schemeClr val="tx1"/>
              </a:solidFill>
            </a:ln>
          </c:spPr>
          <c:marker>
            <c:symbol val="triangle"/>
            <c:size val="11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まとめ１!$C$62:$J$62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1.8733994116315229</c:v>
                  </c:pt>
                  <c:pt idx="2">
                    <c:v>2.2158926557559839</c:v>
                  </c:pt>
                  <c:pt idx="3">
                    <c:v>3.6761292193289128</c:v>
                  </c:pt>
                  <c:pt idx="4">
                    <c:v>3.7225070575806098</c:v>
                  </c:pt>
                  <c:pt idx="5">
                    <c:v>3.4203861916389031</c:v>
                  </c:pt>
                  <c:pt idx="6">
                    <c:v>2.354388778574219</c:v>
                  </c:pt>
                  <c:pt idx="7">
                    <c:v>1.01926422162651</c:v>
                  </c:pt>
                </c:numCache>
              </c:numRef>
            </c:plus>
            <c:minus>
              <c:numRef>
                <c:f>まとめ１!$C$62:$J$62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1.8733994116315229</c:v>
                  </c:pt>
                  <c:pt idx="2">
                    <c:v>2.2158926557559839</c:v>
                  </c:pt>
                  <c:pt idx="3">
                    <c:v>3.6761292193289128</c:v>
                  </c:pt>
                  <c:pt idx="4">
                    <c:v>3.7225070575806098</c:v>
                  </c:pt>
                  <c:pt idx="5">
                    <c:v>3.4203861916389031</c:v>
                  </c:pt>
                  <c:pt idx="6">
                    <c:v>2.354388778574219</c:v>
                  </c:pt>
                  <c:pt idx="7">
                    <c:v>1.01926422162651</c:v>
                  </c:pt>
                </c:numCache>
              </c:numRef>
            </c:minus>
          </c:errBars>
          <c:xVal>
            <c:numRef>
              <c:f>まとめ１!$C$1:$J$1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まとめ１!$C$60:$J$60</c:f>
              <c:numCache>
                <c:formatCode>General</c:formatCode>
                <c:ptCount val="8"/>
                <c:pt idx="0">
                  <c:v>100</c:v>
                </c:pt>
                <c:pt idx="1">
                  <c:v>54.27475250641087</c:v>
                </c:pt>
                <c:pt idx="2">
                  <c:v>51.39691251594607</c:v>
                </c:pt>
                <c:pt idx="3">
                  <c:v>77.480432299354149</c:v>
                </c:pt>
                <c:pt idx="4">
                  <c:v>85.531483930313556</c:v>
                </c:pt>
                <c:pt idx="5">
                  <c:v>94.471838248911709</c:v>
                </c:pt>
                <c:pt idx="6">
                  <c:v>95.414927823785831</c:v>
                </c:pt>
                <c:pt idx="7">
                  <c:v>99.614492046163008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843-49E5-8210-9245BFFA0998}"/>
            </c:ext>
          </c:extLst>
        </c:ser>
        <c:ser>
          <c:idx val="1"/>
          <c:order val="1"/>
          <c:tx>
            <c:strRef>
              <c:f>まとめ１!$B$64</c:f>
              <c:strCache>
                <c:ptCount val="1"/>
                <c:pt idx="0">
                  <c:v>Ad/Ins</c:v>
                </c:pt>
              </c:strCache>
            </c:strRef>
          </c:tx>
          <c:spPr>
            <a:ln w="12700" cmpd="sng">
              <a:solidFill>
                <a:srgbClr val="00B050"/>
              </a:solidFill>
              <a:prstDash val="solid"/>
            </a:ln>
            <a:effectLst/>
          </c:spPr>
          <c:marker>
            <c:symbol val="triangle"/>
            <c:size val="11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まとめ１!$C$76:$J$76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3.1335064121665122</c:v>
                  </c:pt>
                  <c:pt idx="2">
                    <c:v>3.9088436858276441</c:v>
                  </c:pt>
                  <c:pt idx="3">
                    <c:v>4.5945529245529757</c:v>
                  </c:pt>
                  <c:pt idx="4">
                    <c:v>5.5121954860810458</c:v>
                  </c:pt>
                  <c:pt idx="5">
                    <c:v>4.7000579193563476</c:v>
                  </c:pt>
                  <c:pt idx="6">
                    <c:v>4.3215242628394543</c:v>
                  </c:pt>
                  <c:pt idx="7">
                    <c:v>4.9908711938521</c:v>
                  </c:pt>
                </c:numCache>
              </c:numRef>
            </c:plus>
            <c:minus>
              <c:numRef>
                <c:f>まとめ１!$C$76:$J$76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3.1335064121665122</c:v>
                  </c:pt>
                  <c:pt idx="2">
                    <c:v>3.9088436858276441</c:v>
                  </c:pt>
                  <c:pt idx="3">
                    <c:v>4.5945529245529757</c:v>
                  </c:pt>
                  <c:pt idx="4">
                    <c:v>5.5121954860810458</c:v>
                  </c:pt>
                  <c:pt idx="5">
                    <c:v>4.7000579193563476</c:v>
                  </c:pt>
                  <c:pt idx="6">
                    <c:v>4.3215242628394543</c:v>
                  </c:pt>
                  <c:pt idx="7">
                    <c:v>4.9908711938521</c:v>
                  </c:pt>
                </c:numCache>
              </c:numRef>
            </c:minus>
          </c:errBars>
          <c:xVal>
            <c:numRef>
              <c:f>まとめ１!$C$1:$J$1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まとめ１!$C$74:$J$74</c:f>
              <c:numCache>
                <c:formatCode>General</c:formatCode>
                <c:ptCount val="8"/>
                <c:pt idx="0">
                  <c:v>100</c:v>
                </c:pt>
                <c:pt idx="1">
                  <c:v>61.789233733109931</c:v>
                </c:pt>
                <c:pt idx="2">
                  <c:v>67.695526370017447</c:v>
                </c:pt>
                <c:pt idx="3">
                  <c:v>79.038064299794144</c:v>
                </c:pt>
                <c:pt idx="4">
                  <c:v>89.425511277663588</c:v>
                </c:pt>
                <c:pt idx="5">
                  <c:v>94.127237317808337</c:v>
                </c:pt>
                <c:pt idx="6">
                  <c:v>89.834718189594241</c:v>
                </c:pt>
                <c:pt idx="7">
                  <c:v>97.071473195285989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843-49E5-8210-9245BFFA0998}"/>
            </c:ext>
          </c:extLst>
        </c:ser>
        <c:ser>
          <c:idx val="3"/>
          <c:order val="2"/>
          <c:tx>
            <c:strRef>
              <c:f>まとめ１!$B$89</c:f>
              <c:strCache>
                <c:ptCount val="1"/>
                <c:pt idx="0">
                  <c:v>Ad/Ins + PEG-CyD</c:v>
                </c:pt>
              </c:strCache>
            </c:strRef>
          </c:tx>
          <c:spPr>
            <a:ln w="12700" cmpd="sng">
              <a:solidFill>
                <a:srgbClr val="FF0000"/>
              </a:solidFill>
              <a:prstDash val="solid"/>
            </a:ln>
            <a:effectLst/>
          </c:spPr>
          <c:marker>
            <c:symbol val="circle"/>
            <c:size val="1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まとめ１!$C$104:$J$104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3.623941233524846</c:v>
                  </c:pt>
                  <c:pt idx="2">
                    <c:v>3.1719740454050962</c:v>
                  </c:pt>
                  <c:pt idx="3">
                    <c:v>4.5784557560981627</c:v>
                  </c:pt>
                  <c:pt idx="4">
                    <c:v>5.452079431642443</c:v>
                  </c:pt>
                  <c:pt idx="5">
                    <c:v>5.211002073516787</c:v>
                  </c:pt>
                  <c:pt idx="6">
                    <c:v>3.8195846690371251</c:v>
                  </c:pt>
                  <c:pt idx="7">
                    <c:v>5.0473995485920886</c:v>
                  </c:pt>
                </c:numCache>
              </c:numRef>
            </c:plus>
            <c:minus>
              <c:numRef>
                <c:f>まとめ１!$C$104:$J$104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3.623941233524846</c:v>
                  </c:pt>
                  <c:pt idx="2">
                    <c:v>3.1719740454050962</c:v>
                  </c:pt>
                  <c:pt idx="3">
                    <c:v>4.5784557560981627</c:v>
                  </c:pt>
                  <c:pt idx="4">
                    <c:v>5.452079431642443</c:v>
                  </c:pt>
                  <c:pt idx="5">
                    <c:v>5.211002073516787</c:v>
                  </c:pt>
                  <c:pt idx="6">
                    <c:v>3.8195846690371251</c:v>
                  </c:pt>
                  <c:pt idx="7">
                    <c:v>5.0473995485920886</c:v>
                  </c:pt>
                </c:numCache>
              </c:numRef>
            </c:minus>
          </c:errBars>
          <c:xVal>
            <c:numRef>
              <c:f>まとめ１!$C$1:$J$1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まとめ１!$C$102:$J$102</c:f>
              <c:numCache>
                <c:formatCode>General</c:formatCode>
                <c:ptCount val="8"/>
                <c:pt idx="0">
                  <c:v>100</c:v>
                </c:pt>
                <c:pt idx="1">
                  <c:v>61.837884846819072</c:v>
                </c:pt>
                <c:pt idx="2">
                  <c:v>55.808072852650007</c:v>
                </c:pt>
                <c:pt idx="3">
                  <c:v>56.943279885326518</c:v>
                </c:pt>
                <c:pt idx="4">
                  <c:v>67.882975299125988</c:v>
                </c:pt>
                <c:pt idx="5">
                  <c:v>73.209034900127463</c:v>
                </c:pt>
                <c:pt idx="6">
                  <c:v>77.399093467196423</c:v>
                </c:pt>
                <c:pt idx="7">
                  <c:v>83.107395438869148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843-49E5-8210-9245BFFA0998}"/>
            </c:ext>
          </c:extLst>
        </c:ser>
        <c:ser>
          <c:idx val="4"/>
          <c:order val="3"/>
          <c:tx>
            <c:v>PEGylated Ins</c:v>
          </c:tx>
          <c:spPr>
            <a:ln w="12700" cmpd="sng">
              <a:solidFill>
                <a:srgbClr val="0070C0"/>
              </a:solidFill>
            </a:ln>
            <a:effectLst/>
          </c:spPr>
          <c:marker>
            <c:symbol val="circle"/>
            <c:size val="11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まとめ１!$C$113:$J$113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4.1227836941384766</c:v>
                  </c:pt>
                  <c:pt idx="2">
                    <c:v>4.7877401561917896</c:v>
                  </c:pt>
                  <c:pt idx="3">
                    <c:v>5.6679827148599733</c:v>
                  </c:pt>
                  <c:pt idx="4">
                    <c:v>1.8914539975086071</c:v>
                  </c:pt>
                  <c:pt idx="5">
                    <c:v>2.941699671354276</c:v>
                  </c:pt>
                  <c:pt idx="6">
                    <c:v>2.574776020998145</c:v>
                  </c:pt>
                  <c:pt idx="7">
                    <c:v>2.585911417758834</c:v>
                  </c:pt>
                </c:numCache>
              </c:numRef>
            </c:plus>
            <c:minus>
              <c:numRef>
                <c:f>まとめ１!$C$113:$J$113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4.1227836941384766</c:v>
                  </c:pt>
                  <c:pt idx="2">
                    <c:v>4.7877401561917896</c:v>
                  </c:pt>
                  <c:pt idx="3">
                    <c:v>5.6679827148599733</c:v>
                  </c:pt>
                  <c:pt idx="4">
                    <c:v>1.8914539975086071</c:v>
                  </c:pt>
                  <c:pt idx="5">
                    <c:v>2.941699671354276</c:v>
                  </c:pt>
                  <c:pt idx="6">
                    <c:v>2.574776020998145</c:v>
                  </c:pt>
                  <c:pt idx="7">
                    <c:v>2.585911417758834</c:v>
                  </c:pt>
                </c:numCache>
              </c:numRef>
            </c:minus>
          </c:errBars>
          <c:xVal>
            <c:numRef>
              <c:f>まとめ１!$C$1:$J$1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まとめ１!$C$111:$J$111</c:f>
              <c:numCache>
                <c:formatCode>General</c:formatCode>
                <c:ptCount val="8"/>
                <c:pt idx="0">
                  <c:v>100</c:v>
                </c:pt>
                <c:pt idx="1">
                  <c:v>91.067358174060942</c:v>
                </c:pt>
                <c:pt idx="2">
                  <c:v>94.381638748867957</c:v>
                </c:pt>
                <c:pt idx="3">
                  <c:v>107.6734426392089</c:v>
                </c:pt>
                <c:pt idx="4">
                  <c:v>116.0364215654927</c:v>
                </c:pt>
                <c:pt idx="5">
                  <c:v>107.56451126986251</c:v>
                </c:pt>
                <c:pt idx="6">
                  <c:v>116.81493160780821</c:v>
                </c:pt>
                <c:pt idx="7">
                  <c:v>108.4749008149556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843-49E5-8210-9245BFFA0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2118528"/>
        <c:axId val="102120064"/>
      </c:scatterChart>
      <c:valAx>
        <c:axId val="102118528"/>
        <c:scaling>
          <c:orientation val="minMax"/>
          <c:max val="12"/>
          <c:min val="0"/>
        </c:scaling>
        <c:delete val="0"/>
        <c:axPos val="b"/>
        <c:numFmt formatCode="General" sourceLinked="1"/>
        <c:majorTickMark val="in"/>
        <c:minorTickMark val="none"/>
        <c:tickLblPos val="none"/>
        <c:spPr>
          <a:ln w="15875">
            <a:solidFill>
              <a:schemeClr val="tx1"/>
            </a:solidFill>
          </a:ln>
        </c:spPr>
        <c:txPr>
          <a:bodyPr/>
          <a:lstStyle/>
          <a:p>
            <a:pPr>
              <a:defRPr sz="1200" b="1" i="0" baseline="0">
                <a:latin typeface="Arial"/>
              </a:defRPr>
            </a:pPr>
            <a:endParaRPr lang="ja-JP"/>
          </a:p>
        </c:txPr>
        <c:crossAx val="102120064"/>
        <c:crosses val="autoZero"/>
        <c:crossBetween val="midCat"/>
        <c:majorUnit val="2"/>
      </c:valAx>
      <c:valAx>
        <c:axId val="102120064"/>
        <c:scaling>
          <c:orientation val="minMax"/>
          <c:max val="125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in"/>
        <c:minorTickMark val="none"/>
        <c:tickLblPos val="none"/>
        <c:spPr>
          <a:ln w="15875">
            <a:solidFill>
              <a:schemeClr val="tx1"/>
            </a:solidFill>
          </a:ln>
        </c:spPr>
        <c:txPr>
          <a:bodyPr/>
          <a:lstStyle/>
          <a:p>
            <a:pPr>
              <a:defRPr sz="1200" b="1" i="0" baseline="0">
                <a:latin typeface="Arial"/>
              </a:defRPr>
            </a:pPr>
            <a:endParaRPr lang="ja-JP"/>
          </a:p>
        </c:txPr>
        <c:crossAx val="102118528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まとめ１!$B$52</c:f>
              <c:strCache>
                <c:ptCount val="1"/>
                <c:pt idx="0">
                  <c:v>Ins alone </c:v>
                </c:pt>
              </c:strCache>
            </c:strRef>
          </c:tx>
          <c:spPr>
            <a:ln w="12700" cmpd="sng">
              <a:noFill/>
            </a:ln>
          </c:spPr>
          <c:marker>
            <c:symbol val="triangle"/>
            <c:size val="11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まとめ１!$C$62:$J$62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1.8733994116315229</c:v>
                  </c:pt>
                  <c:pt idx="2">
                    <c:v>2.2158926557559839</c:v>
                  </c:pt>
                  <c:pt idx="3">
                    <c:v>3.6761292193289128</c:v>
                  </c:pt>
                  <c:pt idx="4">
                    <c:v>3.7225070575806098</c:v>
                  </c:pt>
                  <c:pt idx="5">
                    <c:v>3.4203861916389031</c:v>
                  </c:pt>
                  <c:pt idx="6">
                    <c:v>2.354388778574219</c:v>
                  </c:pt>
                  <c:pt idx="7">
                    <c:v>1.01926422162651</c:v>
                  </c:pt>
                </c:numCache>
              </c:numRef>
            </c:plus>
            <c:minus>
              <c:numRef>
                <c:f>まとめ１!$C$62:$J$62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1.8733994116315229</c:v>
                  </c:pt>
                  <c:pt idx="2">
                    <c:v>2.2158926557559839</c:v>
                  </c:pt>
                  <c:pt idx="3">
                    <c:v>3.6761292193289128</c:v>
                  </c:pt>
                  <c:pt idx="4">
                    <c:v>3.7225070575806098</c:v>
                  </c:pt>
                  <c:pt idx="5">
                    <c:v>3.4203861916389031</c:v>
                  </c:pt>
                  <c:pt idx="6">
                    <c:v>2.354388778574219</c:v>
                  </c:pt>
                  <c:pt idx="7">
                    <c:v>1.01926422162651</c:v>
                  </c:pt>
                </c:numCache>
              </c:numRef>
            </c:minus>
          </c:errBars>
          <c:xVal>
            <c:numRef>
              <c:f>まとめ１!$C$1:$J$1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まとめ１!$C$60:$J$60</c:f>
              <c:numCache>
                <c:formatCode>General</c:formatCode>
                <c:ptCount val="8"/>
                <c:pt idx="0">
                  <c:v>100</c:v>
                </c:pt>
                <c:pt idx="1">
                  <c:v>54.27475250641087</c:v>
                </c:pt>
                <c:pt idx="2">
                  <c:v>51.39691251594607</c:v>
                </c:pt>
                <c:pt idx="3">
                  <c:v>77.480432299354149</c:v>
                </c:pt>
                <c:pt idx="4">
                  <c:v>85.531483930313556</c:v>
                </c:pt>
                <c:pt idx="5">
                  <c:v>94.471838248911709</c:v>
                </c:pt>
                <c:pt idx="6">
                  <c:v>95.414927823785831</c:v>
                </c:pt>
                <c:pt idx="7">
                  <c:v>99.614492046163008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F09-4F14-81BD-82F84D9B5195}"/>
            </c:ext>
          </c:extLst>
        </c:ser>
        <c:ser>
          <c:idx val="1"/>
          <c:order val="1"/>
          <c:tx>
            <c:strRef>
              <c:f>まとめ１!$B$64</c:f>
              <c:strCache>
                <c:ptCount val="1"/>
                <c:pt idx="0">
                  <c:v>Ad/Ins</c:v>
                </c:pt>
              </c:strCache>
            </c:strRef>
          </c:tx>
          <c:spPr>
            <a:ln w="12700" cmpd="sng">
              <a:noFill/>
              <a:prstDash val="solid"/>
            </a:ln>
            <a:effectLst/>
          </c:spPr>
          <c:marker>
            <c:symbol val="triangle"/>
            <c:size val="11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まとめ１!$C$76:$J$76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3.1335064121665122</c:v>
                  </c:pt>
                  <c:pt idx="2">
                    <c:v>3.9088436858276441</c:v>
                  </c:pt>
                  <c:pt idx="3">
                    <c:v>4.5945529245529757</c:v>
                  </c:pt>
                  <c:pt idx="4">
                    <c:v>5.5121954860810458</c:v>
                  </c:pt>
                  <c:pt idx="5">
                    <c:v>4.7000579193563476</c:v>
                  </c:pt>
                  <c:pt idx="6">
                    <c:v>4.3215242628394543</c:v>
                  </c:pt>
                  <c:pt idx="7">
                    <c:v>4.9908711938521</c:v>
                  </c:pt>
                </c:numCache>
              </c:numRef>
            </c:plus>
            <c:minus>
              <c:numRef>
                <c:f>まとめ１!$C$76:$J$76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3.1335064121665122</c:v>
                  </c:pt>
                  <c:pt idx="2">
                    <c:v>3.9088436858276441</c:v>
                  </c:pt>
                  <c:pt idx="3">
                    <c:v>4.5945529245529757</c:v>
                  </c:pt>
                  <c:pt idx="4">
                    <c:v>5.5121954860810458</c:v>
                  </c:pt>
                  <c:pt idx="5">
                    <c:v>4.7000579193563476</c:v>
                  </c:pt>
                  <c:pt idx="6">
                    <c:v>4.3215242628394543</c:v>
                  </c:pt>
                  <c:pt idx="7">
                    <c:v>4.9908711938521</c:v>
                  </c:pt>
                </c:numCache>
              </c:numRef>
            </c:minus>
          </c:errBars>
          <c:xVal>
            <c:numRef>
              <c:f>まとめ１!$C$1:$J$1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まとめ１!$C$74:$J$74</c:f>
              <c:numCache>
                <c:formatCode>General</c:formatCode>
                <c:ptCount val="8"/>
                <c:pt idx="0">
                  <c:v>100</c:v>
                </c:pt>
                <c:pt idx="1">
                  <c:v>61.789233733109931</c:v>
                </c:pt>
                <c:pt idx="2">
                  <c:v>67.695526370017447</c:v>
                </c:pt>
                <c:pt idx="3">
                  <c:v>79.038064299794144</c:v>
                </c:pt>
                <c:pt idx="4">
                  <c:v>89.425511277663588</c:v>
                </c:pt>
                <c:pt idx="5">
                  <c:v>94.127237317808337</c:v>
                </c:pt>
                <c:pt idx="6">
                  <c:v>89.834718189594241</c:v>
                </c:pt>
                <c:pt idx="7">
                  <c:v>97.071473195285989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F09-4F14-81BD-82F84D9B5195}"/>
            </c:ext>
          </c:extLst>
        </c:ser>
        <c:ser>
          <c:idx val="3"/>
          <c:order val="2"/>
          <c:tx>
            <c:strRef>
              <c:f>まとめ１!$B$89</c:f>
              <c:strCache>
                <c:ptCount val="1"/>
                <c:pt idx="0">
                  <c:v>Ad/Ins + PEG-CyD</c:v>
                </c:pt>
              </c:strCache>
            </c:strRef>
          </c:tx>
          <c:spPr>
            <a:ln w="12700" cmpd="sng">
              <a:noFill/>
              <a:prstDash val="solid"/>
            </a:ln>
            <a:effectLst/>
          </c:spPr>
          <c:marker>
            <c:symbol val="circle"/>
            <c:size val="1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Pt>
            <c:idx val="7"/>
            <c:marker>
              <c:symbol val="circle"/>
              <c:size val="11"/>
              <c:spPr>
                <a:solidFill>
                  <a:srgbClr val="FF0000"/>
                </a:soli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 prstMaterial="dkEdge">
                  <a:bevelT/>
                </a:sp3d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7F09-4F14-81BD-82F84D9B5195}"/>
              </c:ext>
            </c:extLst>
          </c:dPt>
          <c:errBars>
            <c:errDir val="y"/>
            <c:errBarType val="both"/>
            <c:errValType val="cust"/>
            <c:noEndCap val="0"/>
            <c:plus>
              <c:numRef>
                <c:f>まとめ１!$C$104:$J$104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3.623941233524846</c:v>
                  </c:pt>
                  <c:pt idx="2">
                    <c:v>3.1719740454050962</c:v>
                  </c:pt>
                  <c:pt idx="3">
                    <c:v>4.5784557560981627</c:v>
                  </c:pt>
                  <c:pt idx="4">
                    <c:v>5.452079431642443</c:v>
                  </c:pt>
                  <c:pt idx="5">
                    <c:v>5.211002073516787</c:v>
                  </c:pt>
                  <c:pt idx="6">
                    <c:v>3.8195846690371251</c:v>
                  </c:pt>
                  <c:pt idx="7">
                    <c:v>5.0473995485920886</c:v>
                  </c:pt>
                </c:numCache>
              </c:numRef>
            </c:plus>
            <c:minus>
              <c:numRef>
                <c:f>まとめ１!$C$104:$J$104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3.623941233524846</c:v>
                  </c:pt>
                  <c:pt idx="2">
                    <c:v>3.1719740454050962</c:v>
                  </c:pt>
                  <c:pt idx="3">
                    <c:v>4.5784557560981627</c:v>
                  </c:pt>
                  <c:pt idx="4">
                    <c:v>5.452079431642443</c:v>
                  </c:pt>
                  <c:pt idx="5">
                    <c:v>5.211002073516787</c:v>
                  </c:pt>
                  <c:pt idx="6">
                    <c:v>3.8195846690371251</c:v>
                  </c:pt>
                  <c:pt idx="7">
                    <c:v>5.0473995485920886</c:v>
                  </c:pt>
                </c:numCache>
              </c:numRef>
            </c:minus>
          </c:errBars>
          <c:xVal>
            <c:numRef>
              <c:f>まとめ１!$C$1:$J$1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まとめ１!$C$102:$J$102</c:f>
              <c:numCache>
                <c:formatCode>General</c:formatCode>
                <c:ptCount val="8"/>
                <c:pt idx="0">
                  <c:v>100</c:v>
                </c:pt>
                <c:pt idx="1">
                  <c:v>61.837884846819072</c:v>
                </c:pt>
                <c:pt idx="2">
                  <c:v>55.808072852650007</c:v>
                </c:pt>
                <c:pt idx="3">
                  <c:v>56.943279885326518</c:v>
                </c:pt>
                <c:pt idx="4">
                  <c:v>67.882975299125988</c:v>
                </c:pt>
                <c:pt idx="5">
                  <c:v>73.209034900127463</c:v>
                </c:pt>
                <c:pt idx="6">
                  <c:v>77.399093467196423</c:v>
                </c:pt>
                <c:pt idx="7">
                  <c:v>83.107395438869148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F09-4F14-81BD-82F84D9B5195}"/>
            </c:ext>
          </c:extLst>
        </c:ser>
        <c:ser>
          <c:idx val="4"/>
          <c:order val="3"/>
          <c:tx>
            <c:v>PEGylated Ins</c:v>
          </c:tx>
          <c:spPr>
            <a:ln w="12700" cmpd="sng">
              <a:noFill/>
            </a:ln>
            <a:effectLst/>
          </c:spPr>
          <c:marker>
            <c:symbol val="circle"/>
            <c:size val="11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まとめ１!$C$113:$J$113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4.1227836941384766</c:v>
                  </c:pt>
                  <c:pt idx="2">
                    <c:v>4.7877401561917896</c:v>
                  </c:pt>
                  <c:pt idx="3">
                    <c:v>5.6679827148599733</c:v>
                  </c:pt>
                  <c:pt idx="4">
                    <c:v>1.8914539975086071</c:v>
                  </c:pt>
                  <c:pt idx="5">
                    <c:v>2.941699671354276</c:v>
                  </c:pt>
                  <c:pt idx="6">
                    <c:v>2.574776020998145</c:v>
                  </c:pt>
                  <c:pt idx="7">
                    <c:v>2.585911417758834</c:v>
                  </c:pt>
                </c:numCache>
              </c:numRef>
            </c:plus>
            <c:minus>
              <c:numRef>
                <c:f>まとめ１!$C$113:$J$113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4.1227836941384766</c:v>
                  </c:pt>
                  <c:pt idx="2">
                    <c:v>4.7877401561917896</c:v>
                  </c:pt>
                  <c:pt idx="3">
                    <c:v>5.6679827148599733</c:v>
                  </c:pt>
                  <c:pt idx="4">
                    <c:v>1.8914539975086071</c:v>
                  </c:pt>
                  <c:pt idx="5">
                    <c:v>2.941699671354276</c:v>
                  </c:pt>
                  <c:pt idx="6">
                    <c:v>2.574776020998145</c:v>
                  </c:pt>
                  <c:pt idx="7">
                    <c:v>2.585911417758834</c:v>
                  </c:pt>
                </c:numCache>
              </c:numRef>
            </c:minus>
          </c:errBars>
          <c:xVal>
            <c:numRef>
              <c:f>まとめ１!$C$1:$J$1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まとめ１!$C$111:$J$111</c:f>
              <c:numCache>
                <c:formatCode>General</c:formatCode>
                <c:ptCount val="8"/>
                <c:pt idx="0">
                  <c:v>100</c:v>
                </c:pt>
                <c:pt idx="1">
                  <c:v>91.067358174060942</c:v>
                </c:pt>
                <c:pt idx="2">
                  <c:v>94.381638748867957</c:v>
                </c:pt>
                <c:pt idx="3">
                  <c:v>107.6734426392089</c:v>
                </c:pt>
                <c:pt idx="4">
                  <c:v>116.0364215654927</c:v>
                </c:pt>
                <c:pt idx="5">
                  <c:v>107.56451126986251</c:v>
                </c:pt>
                <c:pt idx="6">
                  <c:v>116.81493160780821</c:v>
                </c:pt>
                <c:pt idx="7">
                  <c:v>108.4749008149556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F09-4F14-81BD-82F84D9B51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2164736"/>
        <c:axId val="102166528"/>
      </c:scatterChart>
      <c:valAx>
        <c:axId val="102164736"/>
        <c:scaling>
          <c:orientation val="minMax"/>
          <c:max val="24"/>
          <c:min val="22"/>
        </c:scaling>
        <c:delete val="0"/>
        <c:axPos val="b"/>
        <c:numFmt formatCode="General" sourceLinked="1"/>
        <c:majorTickMark val="in"/>
        <c:minorTickMark val="none"/>
        <c:tickLblPos val="none"/>
        <c:spPr>
          <a:ln w="15875">
            <a:solidFill>
              <a:schemeClr val="tx1"/>
            </a:solidFill>
          </a:ln>
        </c:spPr>
        <c:txPr>
          <a:bodyPr/>
          <a:lstStyle/>
          <a:p>
            <a:pPr>
              <a:defRPr sz="1200" b="1" i="0" baseline="0">
                <a:latin typeface="Arial"/>
              </a:defRPr>
            </a:pPr>
            <a:endParaRPr lang="ja-JP"/>
          </a:p>
        </c:txPr>
        <c:crossAx val="102166528"/>
        <c:crosses val="autoZero"/>
        <c:crossBetween val="midCat"/>
        <c:majorUnit val="2"/>
        <c:minorUnit val="0.4"/>
      </c:valAx>
      <c:valAx>
        <c:axId val="102166528"/>
        <c:scaling>
          <c:orientation val="minMax"/>
          <c:max val="120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crossAx val="10216473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132141968110899E-2"/>
          <c:y val="5.078125E-2"/>
          <c:w val="0.91247684305684695"/>
          <c:h val="0.8984375"/>
        </c:manualLayout>
      </c:layout>
      <c:scatterChart>
        <c:scatterStyle val="lineMarker"/>
        <c:varyColors val="0"/>
        <c:ser>
          <c:idx val="4"/>
          <c:order val="0"/>
          <c:tx>
            <c:strRef>
              <c:f>'Macintosh HD:Users:hirotsutatsunori:Desktop:[140124 血糖降下作用.xlsx]140124'!$A$21</c:f>
              <c:strCache>
                <c:ptCount val="1"/>
                <c:pt idx="0">
                  <c:v>Ad-ins/PEG-b-CyD</c:v>
                </c:pt>
              </c:strCache>
            </c:strRef>
          </c:tx>
          <c:spPr>
            <a:ln w="15875" cmpd="sng">
              <a:solidFill>
                <a:srgbClr val="FF0000"/>
              </a:solidFill>
            </a:ln>
            <a:effectLst/>
          </c:spPr>
          <c:marker>
            <c:symbol val="circle"/>
            <c:size val="1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'Macintosh HD:Users:hirotsutatsunori:Desktop:[140124 血糖降下作用.xlsx]Glargine'!$N$17:$U$17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3.623941233524846</c:v>
                  </c:pt>
                  <c:pt idx="2">
                    <c:v>3.1719740454050962</c:v>
                  </c:pt>
                  <c:pt idx="3">
                    <c:v>4.5784557560981627</c:v>
                  </c:pt>
                  <c:pt idx="4">
                    <c:v>5.452079431642443</c:v>
                  </c:pt>
                  <c:pt idx="5">
                    <c:v>5.211002073516787</c:v>
                  </c:pt>
                  <c:pt idx="6">
                    <c:v>3.8195846690371251</c:v>
                  </c:pt>
                  <c:pt idx="7">
                    <c:v>5.0473995485920886</c:v>
                  </c:pt>
                </c:numCache>
              </c:numRef>
            </c:plus>
            <c:minus>
              <c:numRef>
                <c:f>'Macintosh HD:Users:hirotsutatsunori:Desktop:[140124 血糖降下作用.xlsx]Glargine'!$N$17:$U$17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3.623941233524846</c:v>
                  </c:pt>
                  <c:pt idx="2">
                    <c:v>3.1719740454050962</c:v>
                  </c:pt>
                  <c:pt idx="3">
                    <c:v>4.5784557560981627</c:v>
                  </c:pt>
                  <c:pt idx="4">
                    <c:v>5.452079431642443</c:v>
                  </c:pt>
                  <c:pt idx="5">
                    <c:v>5.211002073516787</c:v>
                  </c:pt>
                  <c:pt idx="6">
                    <c:v>3.8195846690371251</c:v>
                  </c:pt>
                  <c:pt idx="7">
                    <c:v>5.0473995485920886</c:v>
                  </c:pt>
                </c:numCache>
              </c:numRef>
            </c:minus>
            <c:spPr>
              <a:ln w="12700"/>
            </c:spPr>
          </c:errBars>
          <c:xVal>
            <c:numRef>
              <c:f>'Macintosh HD:Users:hirotsutatsunori:Desktop:[140124 血糖降下作用.xlsx]140124'!$K$1:$R$1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'Macintosh HD:Users:hirotsutatsunori:Desktop:[140124 血糖降下作用.xlsx]Glargine'!$N$15:$U$15</c:f>
              <c:numCache>
                <c:formatCode>General</c:formatCode>
                <c:ptCount val="8"/>
                <c:pt idx="0">
                  <c:v>100</c:v>
                </c:pt>
                <c:pt idx="1">
                  <c:v>61.837884846819072</c:v>
                </c:pt>
                <c:pt idx="2">
                  <c:v>55.808072852650007</c:v>
                </c:pt>
                <c:pt idx="3">
                  <c:v>56.943279885326518</c:v>
                </c:pt>
                <c:pt idx="4">
                  <c:v>67.882975299125988</c:v>
                </c:pt>
                <c:pt idx="5">
                  <c:v>73.209034900127463</c:v>
                </c:pt>
                <c:pt idx="6">
                  <c:v>77.399093467196423</c:v>
                </c:pt>
                <c:pt idx="7">
                  <c:v>83.107395438869148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23A-40FD-BCBE-557F2B6DAE5B}"/>
            </c:ext>
          </c:extLst>
        </c:ser>
        <c:ser>
          <c:idx val="5"/>
          <c:order val="1"/>
          <c:tx>
            <c:strRef>
              <c:f>'Macintosh HD:Users:hirotsutatsunori:Desktop:[140124 血糖降下作用.xlsx]140124'!$A$28</c:f>
              <c:strCache>
                <c:ptCount val="1"/>
                <c:pt idx="0">
                  <c:v>glargine</c:v>
                </c:pt>
              </c:strCache>
            </c:strRef>
          </c:tx>
          <c:spPr>
            <a:ln w="15875" cmpd="sng">
              <a:solidFill>
                <a:sysClr val="windowText" lastClr="000000"/>
              </a:solidFill>
            </a:ln>
            <a:effectLst/>
          </c:spPr>
          <c:marker>
            <c:symbol val="circle"/>
            <c:size val="11"/>
            <c:spPr>
              <a:solidFill>
                <a:sysClr val="windowText" lastClr="000000">
                  <a:lumMod val="95000"/>
                  <a:lumOff val="5000"/>
                </a:sys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'Macintosh HD:Users:hirotsutatsunori:Desktop:[140124 血糖降下作用.xlsx]Glargine'!$B$7:$I$7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2.992981485578563</c:v>
                  </c:pt>
                  <c:pt idx="2">
                    <c:v>1.6878355218184</c:v>
                  </c:pt>
                  <c:pt idx="3">
                    <c:v>5.9927969088353477</c:v>
                  </c:pt>
                  <c:pt idx="4">
                    <c:v>2.6126759221836751</c:v>
                  </c:pt>
                  <c:pt idx="5">
                    <c:v>5.0185842725909877</c:v>
                  </c:pt>
                  <c:pt idx="6">
                    <c:v>5.8337589853432297</c:v>
                  </c:pt>
                  <c:pt idx="7">
                    <c:v>2.3422354720633272</c:v>
                  </c:pt>
                </c:numCache>
              </c:numRef>
            </c:plus>
            <c:minus>
              <c:numRef>
                <c:f>'Macintosh HD:Users:hirotsutatsunori:Desktop:[140124 血糖降下作用.xlsx]Glargine'!$B$7:$I$7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2.992981485578563</c:v>
                  </c:pt>
                  <c:pt idx="2">
                    <c:v>1.6878355218184</c:v>
                  </c:pt>
                  <c:pt idx="3">
                    <c:v>5.9927969088353477</c:v>
                  </c:pt>
                  <c:pt idx="4">
                    <c:v>2.6126759221836751</c:v>
                  </c:pt>
                  <c:pt idx="5">
                    <c:v>5.0185842725909877</c:v>
                  </c:pt>
                  <c:pt idx="6">
                    <c:v>5.8337589853432297</c:v>
                  </c:pt>
                  <c:pt idx="7">
                    <c:v>2.3422354720633272</c:v>
                  </c:pt>
                </c:numCache>
              </c:numRef>
            </c:minus>
            <c:spPr>
              <a:ln w="12700"/>
            </c:spPr>
          </c:errBars>
          <c:xVal>
            <c:numRef>
              <c:f>'Macintosh HD:Users:hirotsutatsunori:Desktop:[140124 血糖降下作用.xlsx]140124'!$K$1:$R$1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'Macintosh HD:Users:hirotsutatsunori:Desktop:[140124 血糖降下作用.xlsx]140124'!$K$31:$R$31</c:f>
              <c:numCache>
                <c:formatCode>General</c:formatCode>
                <c:ptCount val="8"/>
                <c:pt idx="0">
                  <c:v>100</c:v>
                </c:pt>
                <c:pt idx="1">
                  <c:v>43.177155611951513</c:v>
                </c:pt>
                <c:pt idx="2">
                  <c:v>38.158911051137153</c:v>
                </c:pt>
                <c:pt idx="3">
                  <c:v>56.367912382661061</c:v>
                </c:pt>
                <c:pt idx="4">
                  <c:v>78.225682118477266</c:v>
                </c:pt>
                <c:pt idx="5">
                  <c:v>84.216042946117994</c:v>
                </c:pt>
                <c:pt idx="6">
                  <c:v>88.849961728272007</c:v>
                </c:pt>
                <c:pt idx="7">
                  <c:v>94.608267459958441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23A-40FD-BCBE-557F2B6DA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623680"/>
        <c:axId val="101625216"/>
      </c:scatterChart>
      <c:valAx>
        <c:axId val="101623680"/>
        <c:scaling>
          <c:orientation val="minMax"/>
          <c:max val="12"/>
          <c:min val="0"/>
        </c:scaling>
        <c:delete val="0"/>
        <c:axPos val="b"/>
        <c:numFmt formatCode="General" sourceLinked="1"/>
        <c:majorTickMark val="in"/>
        <c:minorTickMark val="none"/>
        <c:tickLblPos val="none"/>
        <c:spPr>
          <a:ln w="158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 i="0" baseline="0">
                <a:latin typeface="Arial"/>
              </a:defRPr>
            </a:pPr>
            <a:endParaRPr lang="ja-JP"/>
          </a:p>
        </c:txPr>
        <c:crossAx val="101625216"/>
        <c:crosses val="autoZero"/>
        <c:crossBetween val="midCat"/>
        <c:majorUnit val="2"/>
      </c:valAx>
      <c:valAx>
        <c:axId val="101625216"/>
        <c:scaling>
          <c:orientation val="minMax"/>
          <c:max val="125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in"/>
        <c:minorTickMark val="none"/>
        <c:tickLblPos val="none"/>
        <c:spPr>
          <a:ln w="158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 i="0">
                <a:latin typeface="Arial"/>
              </a:defRPr>
            </a:pPr>
            <a:endParaRPr lang="ja-JP"/>
          </a:p>
        </c:txPr>
        <c:crossAx val="101623680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132141968110899E-2"/>
          <c:y val="5.078125E-2"/>
          <c:w val="0.91247684305684695"/>
          <c:h val="0.8984375"/>
        </c:manualLayout>
      </c:layout>
      <c:scatterChart>
        <c:scatterStyle val="lineMarker"/>
        <c:varyColors val="0"/>
        <c:ser>
          <c:idx val="4"/>
          <c:order val="0"/>
          <c:tx>
            <c:strRef>
              <c:f>'Macintosh HD:Users:hirotsutatsunori:Desktop:[140124 血糖降下作用.xlsx]140124'!$A$21</c:f>
              <c:strCache>
                <c:ptCount val="1"/>
                <c:pt idx="0">
                  <c:v>Ad-ins/PEG-b-CyD</c:v>
                </c:pt>
              </c:strCache>
            </c:strRef>
          </c:tx>
          <c:spPr>
            <a:ln w="12700" cmpd="sng">
              <a:noFill/>
            </a:ln>
            <a:effectLst/>
          </c:spPr>
          <c:marker>
            <c:symbol val="circle"/>
            <c:size val="1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'Macintosh HD:Users:hirotsutatsunori:Desktop:[140124 血糖降下作用.xlsx]Glargine'!$N$17:$U$17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3.623941233524846</c:v>
                  </c:pt>
                  <c:pt idx="2">
                    <c:v>3.1719740454050962</c:v>
                  </c:pt>
                  <c:pt idx="3">
                    <c:v>4.5784557560981627</c:v>
                  </c:pt>
                  <c:pt idx="4">
                    <c:v>5.452079431642443</c:v>
                  </c:pt>
                  <c:pt idx="5">
                    <c:v>5.211002073516787</c:v>
                  </c:pt>
                  <c:pt idx="6">
                    <c:v>3.8195846690371251</c:v>
                  </c:pt>
                  <c:pt idx="7">
                    <c:v>5.0473995485920886</c:v>
                  </c:pt>
                </c:numCache>
              </c:numRef>
            </c:plus>
            <c:minus>
              <c:numRef>
                <c:f>'Macintosh HD:Users:hirotsutatsunori:Desktop:[140124 血糖降下作用.xlsx]Glargine'!$N$17:$U$17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3.623941233524846</c:v>
                  </c:pt>
                  <c:pt idx="2">
                    <c:v>3.1719740454050962</c:v>
                  </c:pt>
                  <c:pt idx="3">
                    <c:v>4.5784557560981627</c:v>
                  </c:pt>
                  <c:pt idx="4">
                    <c:v>5.452079431642443</c:v>
                  </c:pt>
                  <c:pt idx="5">
                    <c:v>5.211002073516787</c:v>
                  </c:pt>
                  <c:pt idx="6">
                    <c:v>3.8195846690371251</c:v>
                  </c:pt>
                  <c:pt idx="7">
                    <c:v>5.0473995485920886</c:v>
                  </c:pt>
                </c:numCache>
              </c:numRef>
            </c:minus>
            <c:spPr>
              <a:ln w="12700"/>
            </c:spPr>
          </c:errBars>
          <c:xVal>
            <c:numRef>
              <c:f>'Macintosh HD:Users:hirotsutatsunori:Desktop:[140124 血糖降下作用.xlsx]140124'!$K$1:$R$1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'Macintosh HD:Users:hirotsutatsunori:Desktop:[140124 血糖降下作用.xlsx]Glargine'!$N$15:$U$15</c:f>
              <c:numCache>
                <c:formatCode>General</c:formatCode>
                <c:ptCount val="8"/>
                <c:pt idx="0">
                  <c:v>100</c:v>
                </c:pt>
                <c:pt idx="1">
                  <c:v>61.837884846819072</c:v>
                </c:pt>
                <c:pt idx="2">
                  <c:v>55.808072852650007</c:v>
                </c:pt>
                <c:pt idx="3">
                  <c:v>56.943279885326518</c:v>
                </c:pt>
                <c:pt idx="4">
                  <c:v>67.882975299125988</c:v>
                </c:pt>
                <c:pt idx="5">
                  <c:v>73.209034900127463</c:v>
                </c:pt>
                <c:pt idx="6">
                  <c:v>77.399093467196423</c:v>
                </c:pt>
                <c:pt idx="7">
                  <c:v>83.107395438869148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274-4F5F-8927-CE92FDF09034}"/>
            </c:ext>
          </c:extLst>
        </c:ser>
        <c:ser>
          <c:idx val="5"/>
          <c:order val="1"/>
          <c:tx>
            <c:strRef>
              <c:f>'Macintosh HD:Users:hirotsutatsunori:Desktop:[140124 血糖降下作用.xlsx]140124'!$A$28</c:f>
              <c:strCache>
                <c:ptCount val="1"/>
                <c:pt idx="0">
                  <c:v>glargine</c:v>
                </c:pt>
              </c:strCache>
            </c:strRef>
          </c:tx>
          <c:spPr>
            <a:ln w="12700" cmpd="sng">
              <a:noFill/>
            </a:ln>
            <a:effectLst/>
          </c:spPr>
          <c:marker>
            <c:symbol val="circle"/>
            <c:size val="11"/>
            <c:spPr>
              <a:solidFill>
                <a:schemeClr val="tx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'Macintosh HD:Users:hirotsutatsunori:Desktop:[140124 血糖降下作用.xlsx]Glargine'!$B$7:$I$7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2.992981485578563</c:v>
                  </c:pt>
                  <c:pt idx="2">
                    <c:v>1.6878355218184</c:v>
                  </c:pt>
                  <c:pt idx="3">
                    <c:v>5.9927969088353477</c:v>
                  </c:pt>
                  <c:pt idx="4">
                    <c:v>2.6126759221836751</c:v>
                  </c:pt>
                  <c:pt idx="5">
                    <c:v>5.0185842725909877</c:v>
                  </c:pt>
                  <c:pt idx="6">
                    <c:v>5.8337589853432297</c:v>
                  </c:pt>
                  <c:pt idx="7">
                    <c:v>2.3422354720633272</c:v>
                  </c:pt>
                </c:numCache>
              </c:numRef>
            </c:plus>
            <c:minus>
              <c:numRef>
                <c:f>'Macintosh HD:Users:hirotsutatsunori:Desktop:[140124 血糖降下作用.xlsx]Glargine'!$B$7:$I$7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2.992981485578563</c:v>
                  </c:pt>
                  <c:pt idx="2">
                    <c:v>1.6878355218184</c:v>
                  </c:pt>
                  <c:pt idx="3">
                    <c:v>5.9927969088353477</c:v>
                  </c:pt>
                  <c:pt idx="4">
                    <c:v>2.6126759221836751</c:v>
                  </c:pt>
                  <c:pt idx="5">
                    <c:v>5.0185842725909877</c:v>
                  </c:pt>
                  <c:pt idx="6">
                    <c:v>5.8337589853432297</c:v>
                  </c:pt>
                  <c:pt idx="7">
                    <c:v>2.3422354720633272</c:v>
                  </c:pt>
                </c:numCache>
              </c:numRef>
            </c:minus>
          </c:errBars>
          <c:xVal>
            <c:numRef>
              <c:f>'Macintosh HD:Users:hirotsutatsunori:Desktop:[140124 血糖降下作用.xlsx]140124'!$K$1:$R$1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'Macintosh HD:Users:hirotsutatsunori:Desktop:[140124 血糖降下作用.xlsx]140124'!$K$31:$R$31</c:f>
              <c:numCache>
                <c:formatCode>General</c:formatCode>
                <c:ptCount val="8"/>
                <c:pt idx="0">
                  <c:v>100</c:v>
                </c:pt>
                <c:pt idx="1">
                  <c:v>43.177155611951513</c:v>
                </c:pt>
                <c:pt idx="2">
                  <c:v>38.158911051137153</c:v>
                </c:pt>
                <c:pt idx="3">
                  <c:v>56.367912382661061</c:v>
                </c:pt>
                <c:pt idx="4">
                  <c:v>78.225682118477266</c:v>
                </c:pt>
                <c:pt idx="5">
                  <c:v>84.216042946117994</c:v>
                </c:pt>
                <c:pt idx="6">
                  <c:v>88.849961728272007</c:v>
                </c:pt>
                <c:pt idx="7">
                  <c:v>94.608267459958441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274-4F5F-8927-CE92FDF09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663104"/>
        <c:axId val="101664640"/>
      </c:scatterChart>
      <c:valAx>
        <c:axId val="101663104"/>
        <c:scaling>
          <c:orientation val="minMax"/>
          <c:max val="24.5"/>
          <c:min val="22"/>
        </c:scaling>
        <c:delete val="0"/>
        <c:axPos val="b"/>
        <c:numFmt formatCode="General" sourceLinked="1"/>
        <c:majorTickMark val="in"/>
        <c:minorTickMark val="none"/>
        <c:tickLblPos val="none"/>
        <c:spPr>
          <a:ln w="158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 i="0" baseline="0">
                <a:latin typeface="Arial"/>
              </a:defRPr>
            </a:pPr>
            <a:endParaRPr lang="ja-JP"/>
          </a:p>
        </c:txPr>
        <c:crossAx val="101664640"/>
        <c:crosses val="autoZero"/>
        <c:crossBetween val="midCat"/>
        <c:majorUnit val="2"/>
      </c:valAx>
      <c:valAx>
        <c:axId val="101664640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in"/>
        <c:minorTickMark val="none"/>
        <c:tickLblPos val="none"/>
        <c:crossAx val="101663104"/>
        <c:crosses val="autoZero"/>
        <c:crossBetween val="midCat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>
                <a:gsLst>
                  <a:gs pos="50000">
                    <a:schemeClr val="bg1">
                      <a:lumMod val="50000"/>
                    </a:schemeClr>
                  </a:gs>
                  <a:gs pos="0">
                    <a:schemeClr val="tx1"/>
                  </a:gs>
                  <a:gs pos="100000">
                    <a:schemeClr val="tx1"/>
                  </a:gs>
                </a:gsLst>
                <a:lin ang="0" scaled="1"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979B-4AE0-AC12-9815CF826D31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50000">
                    <a:schemeClr val="accent2">
                      <a:lumMod val="40000"/>
                      <a:lumOff val="60000"/>
                    </a:schemeClr>
                  </a:gs>
                  <a:gs pos="0">
                    <a:srgbClr val="FF0000"/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979B-4AE0-AC12-9815CF826D31}"/>
              </c:ext>
            </c:extLst>
          </c:dPt>
          <c:errBars>
            <c:errBarType val="plus"/>
            <c:errValType val="cust"/>
            <c:noEndCap val="0"/>
            <c:plus>
              <c:numRef>
                <c:f>('Sheet1 (2)'!$D$5,'Sheet1 (2)'!$F$5)</c:f>
                <c:numCache>
                  <c:formatCode>General</c:formatCode>
                  <c:ptCount val="2"/>
                  <c:pt idx="0">
                    <c:v>67.2</c:v>
                  </c:pt>
                  <c:pt idx="1">
                    <c:v>90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2700"/>
            </c:spPr>
          </c:errBars>
          <c:cat>
            <c:strRef>
              <c:f>('Sheet1 (2)'!$C$4,'Sheet1 (2)'!$E$4)</c:f>
              <c:strCache>
                <c:ptCount val="2"/>
                <c:pt idx="0">
                  <c:v>GLA</c:v>
                </c:pt>
                <c:pt idx="1">
                  <c:v>SPRA</c:v>
                </c:pt>
              </c:strCache>
            </c:strRef>
          </c:cat>
          <c:val>
            <c:numRef>
              <c:f>('Sheet1 (2)'!$C$5,'Sheet1 (2)'!$E$5)</c:f>
              <c:numCache>
                <c:formatCode>General</c:formatCode>
                <c:ptCount val="2"/>
                <c:pt idx="0">
                  <c:v>422</c:v>
                </c:pt>
                <c:pt idx="1">
                  <c:v>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9B-4AE0-AC12-9815CF826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100"/>
        <c:axId val="101693696"/>
        <c:axId val="101699584"/>
      </c:barChart>
      <c:catAx>
        <c:axId val="10169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15875">
            <a:solidFill>
              <a:schemeClr val="tx1"/>
            </a:solidFill>
          </a:ln>
        </c:spPr>
        <c:crossAx val="101699584"/>
        <c:crosses val="autoZero"/>
        <c:auto val="1"/>
        <c:lblAlgn val="ctr"/>
        <c:lblOffset val="100"/>
        <c:noMultiLvlLbl val="0"/>
      </c:catAx>
      <c:valAx>
        <c:axId val="101699584"/>
        <c:scaling>
          <c:orientation val="minMax"/>
          <c:max val="850"/>
          <c:min val="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15875">
            <a:solidFill>
              <a:schemeClr val="tx1"/>
            </a:solidFill>
          </a:ln>
        </c:spPr>
        <c:crossAx val="101693696"/>
        <c:crosses val="autoZero"/>
        <c:crossBetween val="between"/>
        <c:majorUnit val="2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1"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spPr>
            <a:gradFill>
              <a:gsLst>
                <a:gs pos="50000">
                  <a:schemeClr val="accent2">
                    <a:lumMod val="40000"/>
                    <a:lumOff val="60000"/>
                  </a:schemeClr>
                </a:gs>
                <a:gs pos="0">
                  <a:srgbClr val="FF0000"/>
                </a:gs>
                <a:gs pos="100000">
                  <a:srgbClr val="FF0000"/>
                </a:gs>
              </a:gsLst>
              <a:lin ang="0" scaled="1"/>
            </a:gra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50000">
                    <a:schemeClr val="bg1">
                      <a:lumMod val="50000"/>
                    </a:schemeClr>
                  </a:gs>
                  <a:gs pos="0">
                    <a:schemeClr val="tx1"/>
                  </a:gs>
                  <a:gs pos="100000">
                    <a:schemeClr val="tx1"/>
                  </a:gs>
                </a:gsLst>
                <a:lin ang="0" scaled="1"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7CA4-47A1-8E6F-D024599FD71A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50000">
                    <a:schemeClr val="accent2">
                      <a:lumMod val="40000"/>
                      <a:lumOff val="60000"/>
                    </a:schemeClr>
                  </a:gs>
                  <a:gs pos="0">
                    <a:srgbClr val="FF0000"/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7CA4-47A1-8E6F-D024599FD71A}"/>
              </c:ext>
            </c:extLst>
          </c:dPt>
          <c:errBars>
            <c:errBarType val="plus"/>
            <c:errValType val="cust"/>
            <c:noEndCap val="0"/>
            <c:plus>
              <c:numRef>
                <c:f>(Sheet1!$D$5,Sheet1!$F$5)</c:f>
                <c:numCache>
                  <c:formatCode>General</c:formatCode>
                  <c:ptCount val="2"/>
                  <c:pt idx="0">
                    <c:v>0.7</c:v>
                  </c:pt>
                  <c:pt idx="1">
                    <c:v>0.4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2700"/>
            </c:spPr>
          </c:errBars>
          <c:cat>
            <c:strRef>
              <c:f>(Sheet1!$C$4,Sheet1!$E$4)</c:f>
              <c:strCache>
                <c:ptCount val="2"/>
                <c:pt idx="0">
                  <c:v>GLA</c:v>
                </c:pt>
                <c:pt idx="1">
                  <c:v>SPRA</c:v>
                </c:pt>
              </c:strCache>
            </c:strRef>
          </c:cat>
          <c:val>
            <c:numRef>
              <c:f>(Sheet1!$C$5,Sheet1!$E$5)</c:f>
              <c:numCache>
                <c:formatCode>General</c:formatCode>
                <c:ptCount val="2"/>
                <c:pt idx="0">
                  <c:v>3.4</c:v>
                </c:pt>
                <c:pt idx="1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A4-47A1-8E6F-D024599FD7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100"/>
        <c:axId val="102846848"/>
        <c:axId val="102848384"/>
      </c:barChart>
      <c:catAx>
        <c:axId val="10284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15875">
            <a:solidFill>
              <a:schemeClr val="tx1"/>
            </a:solidFill>
          </a:ln>
        </c:spPr>
        <c:crossAx val="102848384"/>
        <c:crosses val="autoZero"/>
        <c:auto val="1"/>
        <c:lblAlgn val="ctr"/>
        <c:lblOffset val="100"/>
        <c:noMultiLvlLbl val="0"/>
      </c:catAx>
      <c:valAx>
        <c:axId val="102848384"/>
        <c:scaling>
          <c:orientation val="minMax"/>
          <c:max val="6.5"/>
          <c:min val="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15875">
            <a:solidFill>
              <a:schemeClr val="tx1"/>
            </a:solidFill>
          </a:ln>
        </c:spPr>
        <c:crossAx val="102846848"/>
        <c:crosses val="autoZero"/>
        <c:crossBetween val="between"/>
        <c:majorUnit val="2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1"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80000">
                  <a:srgbClr val="FF0000"/>
                </a:gs>
                <a:gs pos="20000">
                  <a:srgbClr val="FF0000"/>
                </a:gs>
                <a:gs pos="0">
                  <a:srgbClr val="FF0000"/>
                </a:gs>
                <a:gs pos="50000">
                  <a:schemeClr val="bg1">
                    <a:lumMod val="95000"/>
                  </a:schemeClr>
                </a:gs>
                <a:gs pos="100000">
                  <a:srgbClr val="FF0000"/>
                </a:gs>
              </a:gsLst>
              <a:lin ang="5400000" scaled="1"/>
            </a:gra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gradFill>
                <a:gsLst>
                  <a:gs pos="80000">
                    <a:srgbClr val="92D050"/>
                  </a:gs>
                  <a:gs pos="20000">
                    <a:srgbClr val="92D050"/>
                  </a:gs>
                  <a:gs pos="0">
                    <a:srgbClr val="92D050"/>
                  </a:gs>
                  <a:gs pos="50000">
                    <a:schemeClr val="bg1">
                      <a:lumMod val="95000"/>
                    </a:schemeClr>
                  </a:gs>
                  <a:gs pos="100000">
                    <a:srgbClr val="92D050"/>
                  </a:gs>
                </a:gsLst>
                <a:lin ang="540000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54-49D7-847D-9EB60FFA3DBB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80000">
                    <a:srgbClr val="0070C0"/>
                  </a:gs>
                  <a:gs pos="20000">
                    <a:srgbClr val="0070C0"/>
                  </a:gs>
                  <a:gs pos="0">
                    <a:srgbClr val="0070C0"/>
                  </a:gs>
                  <a:gs pos="50000">
                    <a:schemeClr val="bg1">
                      <a:lumMod val="95000"/>
                    </a:schemeClr>
                  </a:gs>
                  <a:gs pos="100000">
                    <a:srgbClr val="0070C0"/>
                  </a:gs>
                </a:gsLst>
                <a:lin ang="540000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54-49D7-847D-9EB60FFA3DBB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80000">
                    <a:schemeClr val="accent2">
                      <a:lumMod val="75000"/>
                    </a:schemeClr>
                  </a:gs>
                  <a:gs pos="20000">
                    <a:schemeClr val="accent2">
                      <a:lumMod val="75000"/>
                    </a:schemeClr>
                  </a:gs>
                  <a:gs pos="0">
                    <a:schemeClr val="accent2">
                      <a:lumMod val="50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accent2">
                      <a:lumMod val="50000"/>
                    </a:schemeClr>
                  </a:gs>
                </a:gsLst>
                <a:lin ang="540000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54-49D7-847D-9EB60FFA3DBB}"/>
              </c:ext>
            </c:extLst>
          </c:dPt>
          <c:dPt>
            <c:idx val="4"/>
            <c:invertIfNegative val="0"/>
            <c:bubble3D val="0"/>
            <c:spPr>
              <a:gradFill>
                <a:gsLst>
                  <a:gs pos="80000">
                    <a:schemeClr val="accent4">
                      <a:lumMod val="75000"/>
                    </a:schemeClr>
                  </a:gs>
                  <a:gs pos="20000">
                    <a:schemeClr val="accent4">
                      <a:lumMod val="75000"/>
                    </a:schemeClr>
                  </a:gs>
                  <a:gs pos="0">
                    <a:schemeClr val="accent4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54-49D7-847D-9EB60FFA3DBB}"/>
              </c:ext>
            </c:extLst>
          </c:dPt>
          <c:dPt>
            <c:idx val="5"/>
            <c:invertIfNegative val="0"/>
            <c:bubble3D val="0"/>
            <c:spPr>
              <a:gradFill>
                <a:gsLst>
                  <a:gs pos="80000">
                    <a:srgbClr val="00B0F0"/>
                  </a:gs>
                  <a:gs pos="20000">
                    <a:srgbClr val="00B0F0"/>
                  </a:gs>
                  <a:gs pos="0">
                    <a:srgbClr val="00B0F0"/>
                  </a:gs>
                  <a:gs pos="50000">
                    <a:schemeClr val="bg1">
                      <a:lumMod val="95000"/>
                    </a:schemeClr>
                  </a:gs>
                  <a:gs pos="100000">
                    <a:srgbClr val="00B0F0"/>
                  </a:gs>
                </a:gsLst>
                <a:lin ang="540000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354-49D7-847D-9EB60FFA3DBB}"/>
              </c:ext>
            </c:extLst>
          </c:dPt>
          <c:dPt>
            <c:idx val="6"/>
            <c:invertIfNegative val="0"/>
            <c:bubble3D val="0"/>
            <c:spPr>
              <a:gradFill>
                <a:gsLst>
                  <a:gs pos="80000">
                    <a:schemeClr val="accent6">
                      <a:lumMod val="75000"/>
                    </a:schemeClr>
                  </a:gs>
                  <a:gs pos="20000">
                    <a:schemeClr val="accent6">
                      <a:lumMod val="75000"/>
                    </a:schemeClr>
                  </a:gs>
                  <a:gs pos="0">
                    <a:schemeClr val="accent6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354-49D7-847D-9EB60FFA3DBB}"/>
              </c:ext>
            </c:extLst>
          </c:dPt>
          <c:dPt>
            <c:idx val="7"/>
            <c:invertIfNegative val="0"/>
            <c:bubble3D val="0"/>
            <c:spPr>
              <a:gradFill>
                <a:gsLst>
                  <a:gs pos="80000">
                    <a:srgbClr val="7030A0"/>
                  </a:gs>
                  <a:gs pos="20000">
                    <a:srgbClr val="7030A0"/>
                  </a:gs>
                  <a:gs pos="0">
                    <a:srgbClr val="7030A0"/>
                  </a:gs>
                  <a:gs pos="50000">
                    <a:schemeClr val="bg1">
                      <a:lumMod val="95000"/>
                    </a:schemeClr>
                  </a:gs>
                  <a:gs pos="100000">
                    <a:srgbClr val="7030A0"/>
                  </a:gs>
                </a:gsLst>
                <a:lin ang="540000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354-49D7-847D-9EB60FFA3DBB}"/>
              </c:ext>
            </c:extLst>
          </c:dPt>
          <c:val>
            <c:numRef>
              <c:f>Sheet3!$Q$16:$Q$23</c:f>
              <c:numCache>
                <c:formatCode>General</c:formatCode>
                <c:ptCount val="8"/>
                <c:pt idx="0">
                  <c:v>7.7</c:v>
                </c:pt>
                <c:pt idx="1">
                  <c:v>31.9</c:v>
                </c:pt>
                <c:pt idx="2">
                  <c:v>32.6</c:v>
                </c:pt>
                <c:pt idx="3">
                  <c:v>64.599999999999994</c:v>
                </c:pt>
                <c:pt idx="4">
                  <c:v>71.099999999999994</c:v>
                </c:pt>
                <c:pt idx="5">
                  <c:v>76.900000000000006</c:v>
                </c:pt>
                <c:pt idx="6">
                  <c:v>91.1</c:v>
                </c:pt>
                <c:pt idx="7">
                  <c:v>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354-49D7-847D-9EB60FFA3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138432"/>
        <c:axId val="103139968"/>
      </c:barChart>
      <c:catAx>
        <c:axId val="103138432"/>
        <c:scaling>
          <c:orientation val="minMax"/>
        </c:scaling>
        <c:delete val="0"/>
        <c:axPos val="l"/>
        <c:majorTickMark val="none"/>
        <c:minorTickMark val="none"/>
        <c:tickLblPos val="none"/>
        <c:spPr>
          <a:ln>
            <a:solidFill>
              <a:schemeClr val="tx1"/>
            </a:solidFill>
          </a:ln>
        </c:spPr>
        <c:crossAx val="103139968"/>
        <c:crosses val="autoZero"/>
        <c:auto val="1"/>
        <c:lblAlgn val="ctr"/>
        <c:lblOffset val="100"/>
        <c:noMultiLvlLbl val="0"/>
      </c:catAx>
      <c:valAx>
        <c:axId val="103139968"/>
        <c:scaling>
          <c:orientation val="minMax"/>
          <c:max val="10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 b="1" i="0" baseline="0">
                <a:latin typeface="Arial"/>
              </a:defRPr>
            </a:pPr>
            <a:endParaRPr lang="ja-JP"/>
          </a:p>
        </c:txPr>
        <c:crossAx val="10313843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胃がん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6">
                  <a:lumMod val="50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pPr>
                <a:solidFill>
                  <a:schemeClr val="accent2">
                    <a:lumMod val="50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C298-4712-839F-F640B5AC8E89}"/>
              </c:ext>
            </c:extLst>
          </c:dPt>
          <c:xVal>
            <c:numRef>
              <c:f>Sheet1!$F$3</c:f>
              <c:numCache>
                <c:formatCode>General</c:formatCode>
                <c:ptCount val="1"/>
                <c:pt idx="0">
                  <c:v>78.599999999999994</c:v>
                </c:pt>
              </c:numCache>
            </c:numRef>
          </c:xVal>
          <c:yVal>
            <c:numRef>
              <c:f>Sheet1!$K$3</c:f>
              <c:numCache>
                <c:formatCode>General</c:formatCode>
                <c:ptCount val="1"/>
                <c:pt idx="0">
                  <c:v>72.900000000000006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298-4712-839F-F640B5AC8E89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大腸がん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4">
                  <a:lumMod val="50000"/>
                </a:schemeClr>
              </a:solidFill>
              <a:ln w="9525">
                <a:noFill/>
              </a:ln>
              <a:effectLst/>
            </c:spPr>
          </c:marker>
          <c:xVal>
            <c:numRef>
              <c:f>Sheet1!$F$4</c:f>
              <c:numCache>
                <c:formatCode>General</c:formatCode>
                <c:ptCount val="1"/>
                <c:pt idx="0">
                  <c:v>79.5</c:v>
                </c:pt>
              </c:numCache>
            </c:numRef>
          </c:xVal>
          <c:yVal>
            <c:numRef>
              <c:f>Sheet1!$K$4</c:f>
              <c:numCache>
                <c:formatCode>General</c:formatCode>
                <c:ptCount val="1"/>
                <c:pt idx="0">
                  <c:v>70.099999999999994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298-4712-839F-F640B5AC8E89}"/>
            </c:ext>
          </c:extLst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肝がん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>
                  <a:lumMod val="50000"/>
                </a:schemeClr>
              </a:solidFill>
              <a:ln w="9525">
                <a:noFill/>
              </a:ln>
              <a:effectLst/>
            </c:spPr>
          </c:marker>
          <c:xVal>
            <c:numRef>
              <c:f>Sheet1!$F$5</c:f>
              <c:numCache>
                <c:formatCode>General</c:formatCode>
                <c:ptCount val="1"/>
                <c:pt idx="0">
                  <c:v>64.599999999999994</c:v>
                </c:pt>
              </c:numCache>
            </c:numRef>
          </c:xVal>
          <c:yVal>
            <c:numRef>
              <c:f>Sheet1!$K$5</c:f>
              <c:numCache>
                <c:formatCode>General</c:formatCode>
                <c:ptCount val="1"/>
                <c:pt idx="0">
                  <c:v>64.599999999999994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298-4712-839F-F640B5AC8E89}"/>
            </c:ext>
          </c:extLst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膵がん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xVal>
            <c:numRef>
              <c:f>Sheet1!$F$6</c:f>
              <c:numCache>
                <c:formatCode>General</c:formatCode>
                <c:ptCount val="1"/>
                <c:pt idx="0">
                  <c:v>16.899999999999999</c:v>
                </c:pt>
              </c:numCache>
            </c:numRef>
          </c:xVal>
          <c:yVal>
            <c:numRef>
              <c:f>Sheet1!$K$6</c:f>
              <c:numCache>
                <c:formatCode>General</c:formatCode>
                <c:ptCount val="1"/>
                <c:pt idx="0">
                  <c:v>38.5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C298-4712-839F-F640B5AC8E89}"/>
            </c:ext>
          </c:extLst>
        </c:ser>
        <c:ser>
          <c:idx val="4"/>
          <c:order val="4"/>
          <c:tx>
            <c:strRef>
              <c:f>Sheet1!$A$7</c:f>
              <c:strCache>
                <c:ptCount val="1"/>
                <c:pt idx="0">
                  <c:v>肺がん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6"/>
              </a:solidFill>
              <a:ln w="9525">
                <a:noFill/>
              </a:ln>
              <a:effectLst/>
            </c:spPr>
          </c:marker>
          <c:xVal>
            <c:numRef>
              <c:f>Sheet1!$F$7</c:f>
              <c:numCache>
                <c:formatCode>General</c:formatCode>
                <c:ptCount val="1"/>
                <c:pt idx="0">
                  <c:v>37.299999999999997</c:v>
                </c:pt>
              </c:numCache>
            </c:numRef>
          </c:xVal>
          <c:yVal>
            <c:numRef>
              <c:f>Sheet1!$K$7</c:f>
              <c:numCache>
                <c:formatCode>General</c:formatCode>
                <c:ptCount val="1"/>
                <c:pt idx="0">
                  <c:v>72.5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C298-4712-839F-F640B5AC8E89}"/>
            </c:ext>
          </c:extLst>
        </c:ser>
        <c:ser>
          <c:idx val="5"/>
          <c:order val="5"/>
          <c:tx>
            <c:strRef>
              <c:f>Sheet1!$A$8</c:f>
              <c:strCache>
                <c:ptCount val="1"/>
                <c:pt idx="0">
                  <c:v>乳がん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6">
                  <a:lumMod val="50000"/>
                </a:schemeClr>
              </a:solidFill>
              <a:ln w="9525">
                <a:noFill/>
              </a:ln>
              <a:effectLst/>
            </c:spPr>
          </c:marker>
          <c:xVal>
            <c:numRef>
              <c:f>Sheet1!$F$8</c:f>
              <c:numCache>
                <c:formatCode>General</c:formatCode>
                <c:ptCount val="1"/>
                <c:pt idx="0">
                  <c:v>73.7</c:v>
                </c:pt>
              </c:numCache>
            </c:numRef>
          </c:xVal>
          <c:yVal>
            <c:numRef>
              <c:f>Sheet1!$K$8</c:f>
              <c:numCache>
                <c:formatCode>General</c:formatCode>
                <c:ptCount val="1"/>
                <c:pt idx="0">
                  <c:v>80.599999999999994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C298-4712-839F-F640B5AC8E89}"/>
            </c:ext>
          </c:extLst>
        </c:ser>
        <c:ser>
          <c:idx val="6"/>
          <c:order val="6"/>
          <c:tx>
            <c:strRef>
              <c:f>Sheet1!$A$10</c:f>
              <c:strCache>
                <c:ptCount val="1"/>
                <c:pt idx="0">
                  <c:v>子宮頸がん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xVal>
            <c:numRef>
              <c:f>Sheet1!$F$10</c:f>
              <c:numCache>
                <c:formatCode>General</c:formatCode>
                <c:ptCount val="1"/>
                <c:pt idx="0">
                  <c:v>68.099999999999994</c:v>
                </c:pt>
              </c:numCache>
            </c:numRef>
          </c:xVal>
          <c:yVal>
            <c:numRef>
              <c:f>Sheet1!$K$10</c:f>
              <c:numCache>
                <c:formatCode>General</c:formatCode>
                <c:ptCount val="1"/>
                <c:pt idx="0">
                  <c:v>65.5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C298-4712-839F-F640B5AC8E89}"/>
            </c:ext>
          </c:extLst>
        </c:ser>
        <c:ser>
          <c:idx val="7"/>
          <c:order val="7"/>
          <c:tx>
            <c:strRef>
              <c:f>Sheet1!$A$11</c:f>
              <c:strCache>
                <c:ptCount val="1"/>
                <c:pt idx="0">
                  <c:v>前立腺がん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rgbClr val="7030A0"/>
              </a:solidFill>
              <a:ln w="9525">
                <a:noFill/>
              </a:ln>
              <a:effectLst/>
            </c:spPr>
          </c:marker>
          <c:xVal>
            <c:numRef>
              <c:f>Sheet1!$F$11</c:f>
              <c:numCache>
                <c:formatCode>General</c:formatCode>
                <c:ptCount val="1"/>
                <c:pt idx="0">
                  <c:v>81.099999999999994</c:v>
                </c:pt>
              </c:numCache>
            </c:numRef>
          </c:xVal>
          <c:yVal>
            <c:numRef>
              <c:f>Sheet1!$K$11</c:f>
              <c:numCache>
                <c:formatCode>General</c:formatCode>
                <c:ptCount val="1"/>
                <c:pt idx="0">
                  <c:v>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C298-4712-839F-F640B5AC8E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932288"/>
        <c:axId val="103934208"/>
      </c:scatterChart>
      <c:valAx>
        <c:axId val="103932288"/>
        <c:scaling>
          <c:orientation val="minMax"/>
          <c:max val="10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03934208"/>
        <c:crosses val="autoZero"/>
        <c:crossBetween val="midCat"/>
      </c:valAx>
      <c:valAx>
        <c:axId val="103934208"/>
        <c:scaling>
          <c:orientation val="minMax"/>
          <c:max val="10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03932288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tx1"/>
                </a:gs>
                <a:gs pos="50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1"/>
            </a:gra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lumMod val="60000"/>
                      <a:lumOff val="40000"/>
                      <a:tint val="66000"/>
                      <a:satMod val="160000"/>
                    </a:schemeClr>
                  </a:gs>
                  <a:gs pos="50000">
                    <a:schemeClr val="accent1">
                      <a:lumMod val="60000"/>
                      <a:lumOff val="40000"/>
                      <a:tint val="44500"/>
                      <a:satMod val="160000"/>
                    </a:schemeClr>
                  </a:gs>
                  <a:gs pos="100000">
                    <a:schemeClr val="accent1">
                      <a:lumMod val="60000"/>
                      <a:lumOff val="40000"/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7E-4A62-A63A-0E927679083F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chemeClr val="accent2"/>
                  </a:gs>
                  <a:gs pos="5000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F8-4171-ADAE-1C98017FF030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FF0066"/>
                  </a:gs>
                  <a:gs pos="50000">
                    <a:srgbClr val="FEEFE6"/>
                  </a:gs>
                  <a:gs pos="100000">
                    <a:srgbClr val="FF0066"/>
                  </a:gs>
                </a:gsLst>
                <a:lin ang="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F8-4171-ADAE-1C98017FF030}"/>
              </c:ext>
            </c:extLst>
          </c:dPt>
          <c:errBars>
            <c:errBarType val="plus"/>
            <c:errValType val="cust"/>
            <c:noEndCap val="0"/>
            <c:plus>
              <c:numRef>
                <c:f>'20150903'!$I$172:$I$175</c:f>
                <c:numCache>
                  <c:formatCode>General</c:formatCode>
                  <c:ptCount val="4"/>
                  <c:pt idx="0">
                    <c:v>5.7735026918962597E-3</c:v>
                  </c:pt>
                  <c:pt idx="1">
                    <c:v>0</c:v>
                  </c:pt>
                  <c:pt idx="2">
                    <c:v>1.0148891565092201E-2</c:v>
                  </c:pt>
                  <c:pt idx="3">
                    <c:v>2.60341655863556E-3</c:v>
                  </c:pt>
                </c:numCache>
              </c:numRef>
            </c:plus>
            <c:minus>
              <c:numRef>
                <c:f>'20150903'!$I$172:$I$175</c:f>
                <c:numCache>
                  <c:formatCode>General</c:formatCode>
                  <c:ptCount val="4"/>
                  <c:pt idx="0">
                    <c:v>5.7735026918962597E-3</c:v>
                  </c:pt>
                  <c:pt idx="1">
                    <c:v>0</c:v>
                  </c:pt>
                  <c:pt idx="2">
                    <c:v>1.0148891565092201E-2</c:v>
                  </c:pt>
                  <c:pt idx="3">
                    <c:v>2.60341655863556E-3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'20150903'!$H$172:$H$175</c:f>
              <c:strCache>
                <c:ptCount val="4"/>
                <c:pt idx="0">
                  <c:v>20 ug br</c:v>
                </c:pt>
                <c:pt idx="1">
                  <c:v>20 ug PEG-br</c:v>
                </c:pt>
                <c:pt idx="2">
                  <c:v>20 ug Ad-br</c:v>
                </c:pt>
                <c:pt idx="3">
                  <c:v>20 ug SPRA-br</c:v>
                </c:pt>
              </c:strCache>
            </c:strRef>
          </c:cat>
          <c:val>
            <c:numRef>
              <c:f>'20150903'!$J$172:$J$175</c:f>
              <c:numCache>
                <c:formatCode>General</c:formatCode>
                <c:ptCount val="4"/>
                <c:pt idx="0">
                  <c:v>3.06005659598283E-2</c:v>
                </c:pt>
                <c:pt idx="1">
                  <c:v>0</c:v>
                </c:pt>
                <c:pt idx="2">
                  <c:v>6.6248656248102805E-2</c:v>
                </c:pt>
                <c:pt idx="3">
                  <c:v>8.0586116578116498E-2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F8-4171-ADAE-1C98017FF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105461248"/>
        <c:axId val="105462784"/>
      </c:barChart>
      <c:catAx>
        <c:axId val="10546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05462784"/>
        <c:crosses val="autoZero"/>
        <c:auto val="1"/>
        <c:lblAlgn val="ctr"/>
        <c:lblOffset val="100"/>
        <c:tickMarkSkip val="1"/>
        <c:noMultiLvlLbl val="0"/>
      </c:catAx>
      <c:valAx>
        <c:axId val="105462784"/>
        <c:scaling>
          <c:orientation val="minMax"/>
          <c:max val="0.11"/>
          <c:min val="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05461248"/>
        <c:crosses val="autoZero"/>
        <c:crossBetween val="between"/>
        <c:majorUnit val="0.0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46281714785651"/>
          <c:y val="7.2293307086614189E-2"/>
          <c:w val="0.8968437845444861"/>
          <c:h val="0.90170939118571758"/>
        </c:manualLayout>
      </c:layout>
      <c:scatterChart>
        <c:scatterStyle val="lineMarker"/>
        <c:varyColors val="0"/>
        <c:ser>
          <c:idx val="3"/>
          <c:order val="0"/>
          <c:tx>
            <c:strRef>
              <c:f>Sheet4!$A$3</c:f>
              <c:strCache>
                <c:ptCount val="1"/>
                <c:pt idx="0">
                  <c:v>control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Sheet4!$B$2:$F$2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xVal>
          <c:yVal>
            <c:numRef>
              <c:f>Sheet4!$B$3:$F$3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337-4E4A-8AC8-D86AA2907DAC}"/>
            </c:ext>
          </c:extLst>
        </c:ser>
        <c:ser>
          <c:idx val="4"/>
          <c:order val="1"/>
          <c:tx>
            <c:strRef>
              <c:f>Sheet4!$A$4</c:f>
              <c:strCache>
                <c:ptCount val="1"/>
                <c:pt idx="0">
                  <c:v>DOX</c:v>
                </c:pt>
              </c:strCache>
            </c:strRef>
          </c:tx>
          <c:spPr>
            <a:ln w="952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Sheet4!$B$2:$F$2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xVal>
          <c:yVal>
            <c:numRef>
              <c:f>Sheet4!$B$4:$F$4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337-4E4A-8AC8-D86AA2907DAC}"/>
            </c:ext>
          </c:extLst>
        </c:ser>
        <c:ser>
          <c:idx val="5"/>
          <c:order val="2"/>
          <c:tx>
            <c:strRef>
              <c:f>Sheet4!$A$5</c:f>
              <c:strCache>
                <c:ptCount val="1"/>
                <c:pt idx="0">
                  <c:v>DOX + SPRA</c:v>
                </c:pt>
              </c:strCache>
            </c:strRef>
          </c:tx>
          <c:spPr>
            <a:ln w="952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Sheet4!$B$2:$F$2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xVal>
          <c:yVal>
            <c:numRef>
              <c:f>Sheet4!$B$5:$F$5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337-4E4A-8AC8-D86AA2907DAC}"/>
            </c:ext>
          </c:extLst>
        </c:ser>
        <c:ser>
          <c:idx val="0"/>
          <c:order val="3"/>
          <c:tx>
            <c:strRef>
              <c:f>Sheet1!$S$45</c:f>
              <c:strCache>
                <c:ptCount val="1"/>
                <c:pt idx="0">
                  <c:v>control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Pt>
            <c:idx val="5"/>
            <c:marker>
              <c:symbol val="none"/>
            </c:marker>
            <c:bubble3D val="0"/>
            <c:spPr>
              <a:ln w="952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7337-4E4A-8AC8-D86AA2907DAC}"/>
              </c:ext>
            </c:extLst>
          </c:dPt>
          <c:errBars>
            <c:errDir val="y"/>
            <c:errBarType val="both"/>
            <c:errValType val="cust"/>
            <c:noEndCap val="0"/>
            <c:plus>
              <c:numRef>
                <c:f>Sheet3!$J$2:$N$2</c:f>
                <c:numCache>
                  <c:formatCode>General</c:formatCode>
                  <c:ptCount val="5"/>
                  <c:pt idx="0">
                    <c:v>5.4450999999999999E-2</c:v>
                  </c:pt>
                  <c:pt idx="1">
                    <c:v>0.111237</c:v>
                  </c:pt>
                  <c:pt idx="2">
                    <c:v>0.133989</c:v>
                  </c:pt>
                  <c:pt idx="3">
                    <c:v>0.15851000000000001</c:v>
                  </c:pt>
                  <c:pt idx="4">
                    <c:v>0.113882</c:v>
                  </c:pt>
                </c:numCache>
              </c:numRef>
            </c:plus>
            <c:minus>
              <c:numRef>
                <c:f>Sheet3!$J$2:$N$2</c:f>
                <c:numCache>
                  <c:formatCode>General</c:formatCode>
                  <c:ptCount val="5"/>
                  <c:pt idx="0">
                    <c:v>5.4450999999999999E-2</c:v>
                  </c:pt>
                  <c:pt idx="1">
                    <c:v>0.111237</c:v>
                  </c:pt>
                  <c:pt idx="2">
                    <c:v>0.133989</c:v>
                  </c:pt>
                  <c:pt idx="3">
                    <c:v>0.15851000000000001</c:v>
                  </c:pt>
                  <c:pt idx="4">
                    <c:v>0.113882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Sheet1!$T$44:$Y$44</c:f>
              <c:numCache>
                <c:formatCode>General</c:formatCode>
                <c:ptCount val="6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  <c:pt idx="5">
                  <c:v>35</c:v>
                </c:pt>
              </c:numCache>
            </c:numRef>
          </c:xVal>
          <c:yVal>
            <c:numRef>
              <c:f>Sheet1!$T$45:$Y$45</c:f>
              <c:numCache>
                <c:formatCode>General</c:formatCode>
                <c:ptCount val="6"/>
                <c:pt idx="0">
                  <c:v>0.124333</c:v>
                </c:pt>
                <c:pt idx="1">
                  <c:v>0.32733299999999999</c:v>
                </c:pt>
                <c:pt idx="2">
                  <c:v>0.75733300000000003</c:v>
                </c:pt>
                <c:pt idx="3">
                  <c:v>2.0258333333333334</c:v>
                </c:pt>
                <c:pt idx="4">
                  <c:v>2.4344999999999999</c:v>
                </c:pt>
                <c:pt idx="5">
                  <c:v>4.306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337-4E4A-8AC8-D86AA2907DAC}"/>
            </c:ext>
          </c:extLst>
        </c:ser>
        <c:ser>
          <c:idx val="1"/>
          <c:order val="4"/>
          <c:tx>
            <c:strRef>
              <c:f>Sheet1!$S$46</c:f>
              <c:strCache>
                <c:ptCount val="1"/>
                <c:pt idx="0">
                  <c:v>DOXIL</c:v>
                </c:pt>
              </c:strCache>
            </c:strRef>
          </c:tx>
          <c:spPr>
            <a:ln w="9525" cap="rnd">
              <a:solidFill>
                <a:schemeClr val="accent4"/>
              </a:solidFill>
              <a:round/>
            </a:ln>
            <a:effectLst/>
          </c:spPr>
          <c:marker>
            <c:symbol val="triangle"/>
            <c:size val="7"/>
            <c:spPr>
              <a:solidFill>
                <a:schemeClr val="accent4"/>
              </a:solidFill>
              <a:ln w="9525">
                <a:solidFill>
                  <a:schemeClr val="accent2"/>
                </a:solidFill>
                <a:tailEnd type="oval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Pt>
            <c:idx val="5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7-7337-4E4A-8AC8-D86AA2907DAC}"/>
              </c:ext>
            </c:extLst>
          </c:dPt>
          <c:errBars>
            <c:errDir val="y"/>
            <c:errBarType val="both"/>
            <c:errValType val="cust"/>
            <c:noEndCap val="0"/>
            <c:plus>
              <c:numRef>
                <c:f>Sheet3!$J$3:$N$3</c:f>
                <c:numCache>
                  <c:formatCode>General</c:formatCode>
                  <c:ptCount val="5"/>
                  <c:pt idx="0">
                    <c:v>3.9899999999999998E-2</c:v>
                  </c:pt>
                  <c:pt idx="1">
                    <c:v>8.4900000000000003E-2</c:v>
                  </c:pt>
                  <c:pt idx="2">
                    <c:v>0.15765199999999999</c:v>
                  </c:pt>
                  <c:pt idx="3">
                    <c:v>0.16972000000000001</c:v>
                  </c:pt>
                  <c:pt idx="4">
                    <c:v>0.130241</c:v>
                  </c:pt>
                </c:numCache>
              </c:numRef>
            </c:plus>
            <c:minus>
              <c:numRef>
                <c:f>Sheet3!$J$3:$N$3</c:f>
                <c:numCache>
                  <c:formatCode>General</c:formatCode>
                  <c:ptCount val="5"/>
                  <c:pt idx="0">
                    <c:v>3.9899999999999998E-2</c:v>
                  </c:pt>
                  <c:pt idx="1">
                    <c:v>8.4900000000000003E-2</c:v>
                  </c:pt>
                  <c:pt idx="2">
                    <c:v>0.15765199999999999</c:v>
                  </c:pt>
                  <c:pt idx="3">
                    <c:v>0.16972000000000001</c:v>
                  </c:pt>
                  <c:pt idx="4">
                    <c:v>0.130241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Sheet1!$T$44:$Y$44</c:f>
              <c:numCache>
                <c:formatCode>General</c:formatCode>
                <c:ptCount val="6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  <c:pt idx="5">
                  <c:v>35</c:v>
                </c:pt>
              </c:numCache>
            </c:numRef>
          </c:xVal>
          <c:yVal>
            <c:numRef>
              <c:f>Sheet1!$T$46:$Y$46</c:f>
              <c:numCache>
                <c:formatCode>General</c:formatCode>
                <c:ptCount val="6"/>
                <c:pt idx="0">
                  <c:v>0.13225000000000001</c:v>
                </c:pt>
                <c:pt idx="1">
                  <c:v>0.49916700000000003</c:v>
                </c:pt>
                <c:pt idx="2">
                  <c:v>0.49616700000000002</c:v>
                </c:pt>
                <c:pt idx="3">
                  <c:v>0.79333333333333333</c:v>
                </c:pt>
                <c:pt idx="4">
                  <c:v>1.0273333</c:v>
                </c:pt>
                <c:pt idx="5">
                  <c:v>1.06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7337-4E4A-8AC8-D86AA2907DAC}"/>
            </c:ext>
          </c:extLst>
        </c:ser>
        <c:ser>
          <c:idx val="2"/>
          <c:order val="5"/>
          <c:tx>
            <c:strRef>
              <c:f>Sheet1!$S$47</c:f>
              <c:strCache>
                <c:ptCount val="1"/>
                <c:pt idx="0">
                  <c:v>DOXIL＋SPRA</c:v>
                </c:pt>
              </c:strCache>
            </c:strRef>
          </c:tx>
          <c:spPr>
            <a:ln w="952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Pt>
            <c:idx val="5"/>
            <c:marker>
              <c:symbol val="none"/>
            </c:marker>
            <c:bubble3D val="0"/>
            <c:spPr>
              <a:ln w="952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7337-4E4A-8AC8-D86AA2907DAC}"/>
              </c:ext>
            </c:extLst>
          </c:dPt>
          <c:errBars>
            <c:errDir val="y"/>
            <c:errBarType val="both"/>
            <c:errValType val="cust"/>
            <c:noEndCap val="0"/>
            <c:plus>
              <c:numRef>
                <c:f>Sheet3!$J$5:$N$5</c:f>
                <c:numCache>
                  <c:formatCode>General</c:formatCode>
                  <c:ptCount val="5"/>
                  <c:pt idx="0">
                    <c:v>3.2150999999999999E-2</c:v>
                  </c:pt>
                  <c:pt idx="1">
                    <c:v>2.7276000000000002E-2</c:v>
                  </c:pt>
                  <c:pt idx="2">
                    <c:v>8.6847999999999995E-2</c:v>
                  </c:pt>
                  <c:pt idx="3">
                    <c:v>8.4162000000000001E-2</c:v>
                  </c:pt>
                  <c:pt idx="4">
                    <c:v>0.11762300000000001</c:v>
                  </c:pt>
                </c:numCache>
              </c:numRef>
            </c:plus>
            <c:minus>
              <c:numRef>
                <c:f>Sheet3!$J$5:$N$5</c:f>
                <c:numCache>
                  <c:formatCode>General</c:formatCode>
                  <c:ptCount val="5"/>
                  <c:pt idx="0">
                    <c:v>3.2150999999999999E-2</c:v>
                  </c:pt>
                  <c:pt idx="1">
                    <c:v>2.7276000000000002E-2</c:v>
                  </c:pt>
                  <c:pt idx="2">
                    <c:v>8.6847999999999995E-2</c:v>
                  </c:pt>
                  <c:pt idx="3">
                    <c:v>8.4162000000000001E-2</c:v>
                  </c:pt>
                  <c:pt idx="4">
                    <c:v>0.11762300000000001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Sheet1!$T$44:$Y$44</c:f>
              <c:numCache>
                <c:formatCode>General</c:formatCode>
                <c:ptCount val="6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  <c:pt idx="5">
                  <c:v>35</c:v>
                </c:pt>
              </c:numCache>
            </c:numRef>
          </c:xVal>
          <c:yVal>
            <c:numRef>
              <c:f>Sheet1!$T$47:$Y$47</c:f>
              <c:numCache>
                <c:formatCode>General</c:formatCode>
                <c:ptCount val="6"/>
                <c:pt idx="0">
                  <c:v>0.14124999999999999</c:v>
                </c:pt>
                <c:pt idx="1">
                  <c:v>0.17399999999999999</c:v>
                </c:pt>
                <c:pt idx="2">
                  <c:v>0.22666700000000001</c:v>
                </c:pt>
                <c:pt idx="3">
                  <c:v>0.22450000000000001</c:v>
                </c:pt>
                <c:pt idx="4">
                  <c:v>0.2683333</c:v>
                </c:pt>
                <c:pt idx="5">
                  <c:v>0.24183299999999999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7337-4E4A-8AC8-D86AA2907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233664"/>
        <c:axId val="107235200"/>
      </c:scatterChart>
      <c:valAx>
        <c:axId val="107233664"/>
        <c:scaling>
          <c:orientation val="minMax"/>
          <c:max val="31"/>
          <c:min val="0"/>
        </c:scaling>
        <c:delete val="0"/>
        <c:axPos val="b"/>
        <c:numFmt formatCode="General" sourceLinked="1"/>
        <c:majorTickMark val="in"/>
        <c:minorTickMark val="none"/>
        <c:tickLblPos val="none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07235200"/>
        <c:crosses val="autoZero"/>
        <c:crossBetween val="midCat"/>
        <c:majorUnit val="7"/>
      </c:valAx>
      <c:valAx>
        <c:axId val="107235200"/>
        <c:scaling>
          <c:orientation val="minMax"/>
          <c:max val="3.3"/>
          <c:min val="0"/>
        </c:scaling>
        <c:delete val="0"/>
        <c:axPos val="l"/>
        <c:numFmt formatCode="General" sourceLinked="1"/>
        <c:majorTickMark val="in"/>
        <c:minorTickMark val="none"/>
        <c:tickLblPos val="none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0723366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7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Sheet3!$K$20:$O$20</c:f>
                <c:numCache>
                  <c:formatCode>General</c:formatCode>
                  <c:ptCount val="5"/>
                  <c:pt idx="0">
                    <c:v>6.8797544000000002E-2</c:v>
                  </c:pt>
                  <c:pt idx="1">
                    <c:v>0.24816199999999999</c:v>
                  </c:pt>
                  <c:pt idx="2">
                    <c:v>0.40067900000000001</c:v>
                  </c:pt>
                  <c:pt idx="3">
                    <c:v>0.90862500000000002</c:v>
                  </c:pt>
                  <c:pt idx="4">
                    <c:v>1.0383089999999999</c:v>
                  </c:pt>
                </c:numCache>
              </c:numRef>
            </c:plus>
            <c:minus>
              <c:numRef>
                <c:f>Sheet3!$K$20:$O$20</c:f>
                <c:numCache>
                  <c:formatCode>General</c:formatCode>
                  <c:ptCount val="5"/>
                  <c:pt idx="0">
                    <c:v>6.8797544000000002E-2</c:v>
                  </c:pt>
                  <c:pt idx="1">
                    <c:v>0.24816199999999999</c:v>
                  </c:pt>
                  <c:pt idx="2">
                    <c:v>0.40067900000000001</c:v>
                  </c:pt>
                  <c:pt idx="3">
                    <c:v>0.90862500000000002</c:v>
                  </c:pt>
                  <c:pt idx="4">
                    <c:v>1.0383089999999999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Sheet3!$C$19:$G$19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xVal>
          <c:yVal>
            <c:numRef>
              <c:f>Sheet3!$C$20:$G$20</c:f>
              <c:numCache>
                <c:formatCode>General</c:formatCode>
                <c:ptCount val="5"/>
                <c:pt idx="0">
                  <c:v>0.13500000000000001</c:v>
                </c:pt>
                <c:pt idx="1">
                  <c:v>0.51824999999999999</c:v>
                </c:pt>
                <c:pt idx="2">
                  <c:v>1.032</c:v>
                </c:pt>
                <c:pt idx="3">
                  <c:v>2.1496249999999999</c:v>
                </c:pt>
                <c:pt idx="4">
                  <c:v>3.0074999999999998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43F-4227-BA96-FBD24D2535C9}"/>
            </c:ext>
          </c:extLst>
        </c:ser>
        <c:ser>
          <c:idx val="1"/>
          <c:order val="1"/>
          <c:spPr>
            <a:ln w="19050" cap="rnd">
              <a:solidFill>
                <a:srgbClr val="7030A0"/>
              </a:solidFill>
              <a:round/>
            </a:ln>
            <a:effectLst/>
          </c:spPr>
          <c:marker>
            <c:symbol val="triangle"/>
            <c:size val="7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Sheet3!$K$21:$O$21</c:f>
                <c:numCache>
                  <c:formatCode>General</c:formatCode>
                  <c:ptCount val="5"/>
                  <c:pt idx="0">
                    <c:v>5.3840598000000003E-2</c:v>
                  </c:pt>
                  <c:pt idx="1">
                    <c:v>0.173405</c:v>
                  </c:pt>
                  <c:pt idx="2">
                    <c:v>0.23349900000000001</c:v>
                  </c:pt>
                  <c:pt idx="3">
                    <c:v>0.22989200000000001</c:v>
                  </c:pt>
                  <c:pt idx="4">
                    <c:v>0.18001500000000001</c:v>
                  </c:pt>
                </c:numCache>
              </c:numRef>
            </c:plus>
            <c:minus>
              <c:numRef>
                <c:f>Sheet3!$K$21:$O$21</c:f>
                <c:numCache>
                  <c:formatCode>General</c:formatCode>
                  <c:ptCount val="5"/>
                  <c:pt idx="0">
                    <c:v>5.3840598000000003E-2</c:v>
                  </c:pt>
                  <c:pt idx="1">
                    <c:v>0.173405</c:v>
                  </c:pt>
                  <c:pt idx="2">
                    <c:v>0.23349900000000001</c:v>
                  </c:pt>
                  <c:pt idx="3">
                    <c:v>0.22989200000000001</c:v>
                  </c:pt>
                  <c:pt idx="4">
                    <c:v>0.18001500000000001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Sheet3!$C$19:$G$19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xVal>
          <c:yVal>
            <c:numRef>
              <c:f>Sheet3!$C$21:$G$21</c:f>
              <c:numCache>
                <c:formatCode>General</c:formatCode>
                <c:ptCount val="5"/>
                <c:pt idx="0">
                  <c:v>0.14399999999999999</c:v>
                </c:pt>
                <c:pt idx="1">
                  <c:v>0.23275000000000001</c:v>
                </c:pt>
                <c:pt idx="2">
                  <c:v>0.30399999999999999</c:v>
                </c:pt>
                <c:pt idx="3">
                  <c:v>0.6</c:v>
                </c:pt>
                <c:pt idx="4">
                  <c:v>1.2457499999999999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43F-4227-BA96-FBD24D2535C9}"/>
            </c:ext>
          </c:extLst>
        </c:ser>
        <c:ser>
          <c:idx val="2"/>
          <c:order val="2"/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Sheet3!$K$22:$O$22</c:f>
                <c:numCache>
                  <c:formatCode>General</c:formatCode>
                  <c:ptCount val="5"/>
                  <c:pt idx="0">
                    <c:v>3.9170577999999998E-2</c:v>
                  </c:pt>
                  <c:pt idx="1">
                    <c:v>6.6597000000000003E-2</c:v>
                  </c:pt>
                  <c:pt idx="2">
                    <c:v>0.10750899999999999</c:v>
                  </c:pt>
                  <c:pt idx="3">
                    <c:v>0.23155300000000001</c:v>
                  </c:pt>
                  <c:pt idx="4">
                    <c:v>0.173511</c:v>
                  </c:pt>
                </c:numCache>
              </c:numRef>
            </c:plus>
            <c:minus>
              <c:numRef>
                <c:f>Sheet3!$K$22:$O$22</c:f>
                <c:numCache>
                  <c:formatCode>General</c:formatCode>
                  <c:ptCount val="5"/>
                  <c:pt idx="0">
                    <c:v>3.9170577999999998E-2</c:v>
                  </c:pt>
                  <c:pt idx="1">
                    <c:v>6.6597000000000003E-2</c:v>
                  </c:pt>
                  <c:pt idx="2">
                    <c:v>0.10750899999999999</c:v>
                  </c:pt>
                  <c:pt idx="3">
                    <c:v>0.23155300000000001</c:v>
                  </c:pt>
                  <c:pt idx="4">
                    <c:v>0.173511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Sheet3!$C$19:$G$19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xVal>
          <c:yVal>
            <c:numRef>
              <c:f>Sheet3!$C$22:$G$22</c:f>
              <c:numCache>
                <c:formatCode>General</c:formatCode>
                <c:ptCount val="5"/>
                <c:pt idx="0">
                  <c:v>0.136125</c:v>
                </c:pt>
                <c:pt idx="1">
                  <c:v>0.1555</c:v>
                </c:pt>
                <c:pt idx="2">
                  <c:v>0.229625</c:v>
                </c:pt>
                <c:pt idx="3">
                  <c:v>0.361375</c:v>
                </c:pt>
                <c:pt idx="4">
                  <c:v>0.69787500000000002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43F-4227-BA96-FBD24D2535C9}"/>
            </c:ext>
          </c:extLst>
        </c:ser>
        <c:ser>
          <c:idx val="3"/>
          <c:order val="3"/>
          <c:spPr>
            <a:ln w="19050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diamond"/>
            <c:size val="7"/>
            <c:spPr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Sheet3!$K$23:$O$23</c:f>
                <c:numCache>
                  <c:formatCode>General</c:formatCode>
                  <c:ptCount val="5"/>
                  <c:pt idx="0">
                    <c:v>3.8582999999999999E-2</c:v>
                  </c:pt>
                  <c:pt idx="1">
                    <c:v>5.7008999999999997E-2</c:v>
                  </c:pt>
                  <c:pt idx="2">
                    <c:v>0.45643</c:v>
                  </c:pt>
                  <c:pt idx="3">
                    <c:v>0.63197000000000003</c:v>
                  </c:pt>
                  <c:pt idx="4">
                    <c:v>1.1567350000000001</c:v>
                  </c:pt>
                </c:numCache>
              </c:numRef>
            </c:plus>
            <c:minus>
              <c:numRef>
                <c:f>Sheet3!$K$23:$O$23</c:f>
                <c:numCache>
                  <c:formatCode>General</c:formatCode>
                  <c:ptCount val="5"/>
                  <c:pt idx="0">
                    <c:v>3.8582999999999999E-2</c:v>
                  </c:pt>
                  <c:pt idx="1">
                    <c:v>5.7008999999999997E-2</c:v>
                  </c:pt>
                  <c:pt idx="2">
                    <c:v>0.45643</c:v>
                  </c:pt>
                  <c:pt idx="3">
                    <c:v>0.63197000000000003</c:v>
                  </c:pt>
                  <c:pt idx="4">
                    <c:v>1.1567350000000001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Sheet3!$C$19:$G$19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xVal>
          <c:yVal>
            <c:numRef>
              <c:f>Sheet3!$C$23:$G$23</c:f>
              <c:numCache>
                <c:formatCode>General</c:formatCode>
                <c:ptCount val="5"/>
                <c:pt idx="0">
                  <c:v>0.10337499999999999</c:v>
                </c:pt>
                <c:pt idx="1">
                  <c:v>0.26</c:v>
                </c:pt>
                <c:pt idx="2">
                  <c:v>1.543223</c:v>
                </c:pt>
                <c:pt idx="3">
                  <c:v>2.5707499999999999</c:v>
                </c:pt>
                <c:pt idx="4">
                  <c:v>4.3908750000000003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43F-4227-BA96-FBD24D253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315968"/>
        <c:axId val="107317504"/>
      </c:scatterChart>
      <c:valAx>
        <c:axId val="107315968"/>
        <c:scaling>
          <c:orientation val="minMax"/>
          <c:max val="30"/>
          <c:min val="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07317504"/>
        <c:crosses val="autoZero"/>
        <c:crossBetween val="midCat"/>
        <c:majorUnit val="7"/>
      </c:valAx>
      <c:valAx>
        <c:axId val="107317504"/>
        <c:scaling>
          <c:orientation val="minMax"/>
          <c:max val="5.8"/>
          <c:min val="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073159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3.6391432965478615E-2"/>
          <c:y val="5.3997958478153703E-2"/>
          <c:w val="0.94109226011964653"/>
          <c:h val="0.80062292254220202"/>
        </c:manualLayout>
      </c:layout>
      <c:scatterChart>
        <c:scatterStyle val="lineMarker"/>
        <c:varyColors val="0"/>
        <c:ser>
          <c:idx val="1"/>
          <c:order val="0"/>
          <c:tx>
            <c:strRef>
              <c:f>まとめ!$A$34</c:f>
              <c:strCache>
                <c:ptCount val="1"/>
                <c:pt idx="0">
                  <c:v> : GUG-β-CyD/Insulin conjugate (2 U/kg)</c:v>
                </c:pt>
              </c:strCache>
            </c:strRef>
          </c:tx>
          <c:spPr>
            <a:ln w="19050" cmpd="sng">
              <a:solidFill>
                <a:schemeClr val="tx1"/>
              </a:solidFill>
            </a:ln>
          </c:spPr>
          <c:marker>
            <c:symbol val="circle"/>
            <c:size val="12"/>
            <c:spPr>
              <a:solidFill>
                <a:srgbClr val="FF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 w="69850"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まとめ!$B$50:$H$50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9.3439967293336341</c:v>
                  </c:pt>
                  <c:pt idx="2">
                    <c:v>5.9008592454368989</c:v>
                  </c:pt>
                  <c:pt idx="3">
                    <c:v>3.502274924023097</c:v>
                  </c:pt>
                  <c:pt idx="4">
                    <c:v>5.1336412492828112</c:v>
                  </c:pt>
                  <c:pt idx="5">
                    <c:v>6.8711101461296344</c:v>
                  </c:pt>
                  <c:pt idx="6">
                    <c:v>4.4017675139394061</c:v>
                  </c:pt>
                </c:numCache>
              </c:numRef>
            </c:plus>
            <c:minus>
              <c:numRef>
                <c:f>まとめ!$B$50:$H$50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9.3439967293336341</c:v>
                  </c:pt>
                  <c:pt idx="2">
                    <c:v>5.9008592454368989</c:v>
                  </c:pt>
                  <c:pt idx="3">
                    <c:v>3.502274924023097</c:v>
                  </c:pt>
                  <c:pt idx="4">
                    <c:v>5.1336412492828112</c:v>
                  </c:pt>
                  <c:pt idx="5">
                    <c:v>6.8711101461296344</c:v>
                  </c:pt>
                  <c:pt idx="6">
                    <c:v>4.4017675139394061</c:v>
                  </c:pt>
                </c:numCache>
              </c:numRef>
            </c:minus>
            <c:spPr>
              <a:ln w="19050">
                <a:solidFill>
                  <a:schemeClr val="tx1"/>
                </a:solidFill>
              </a:ln>
            </c:spPr>
          </c:errBars>
          <c:xVal>
            <c:numRef>
              <c:f>まとめ!$B$1:$G$1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</c:numCache>
            </c:numRef>
          </c:xVal>
          <c:yVal>
            <c:numRef>
              <c:f>まとめ!$B$39:$I$39</c:f>
              <c:numCache>
                <c:formatCode>General</c:formatCode>
                <c:ptCount val="8"/>
                <c:pt idx="0">
                  <c:v>100</c:v>
                </c:pt>
                <c:pt idx="1">
                  <c:v>90.716138971702321</c:v>
                </c:pt>
                <c:pt idx="2">
                  <c:v>97.844054949669015</c:v>
                </c:pt>
                <c:pt idx="3">
                  <c:v>95.579782109081378</c:v>
                </c:pt>
                <c:pt idx="4">
                  <c:v>108.0670324650841</c:v>
                </c:pt>
                <c:pt idx="5">
                  <c:v>109.6950192657427</c:v>
                </c:pt>
                <c:pt idx="6">
                  <c:v>109.62806419013479</c:v>
                </c:pt>
                <c:pt idx="7">
                  <c:v>109.62806419013479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318-47B2-ACE5-A32954DA4097}"/>
            </c:ext>
          </c:extLst>
        </c:ser>
        <c:ser>
          <c:idx val="0"/>
          <c:order val="1"/>
          <c:tx>
            <c:strRef>
              <c:f>まとめ!$A$22</c:f>
              <c:strCache>
                <c:ptCount val="1"/>
                <c:pt idx="0">
                  <c:v> : Insulin (2 U/kg)</c:v>
                </c:pt>
              </c:strCache>
            </c:strRef>
          </c:tx>
          <c:spPr>
            <a:ln w="19050" cmpd="sng">
              <a:solidFill>
                <a:schemeClr val="tx1"/>
              </a:solidFill>
            </a:ln>
          </c:spPr>
          <c:marker>
            <c:symbol val="circle"/>
            <c:size val="11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まとめ!$B$32:$H$32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7.3209345330366666</c:v>
                  </c:pt>
                  <c:pt idx="2">
                    <c:v>8.3383316385594206</c:v>
                  </c:pt>
                  <c:pt idx="3">
                    <c:v>6.9186293786490571</c:v>
                  </c:pt>
                  <c:pt idx="4">
                    <c:v>4.8726764668324156</c:v>
                  </c:pt>
                  <c:pt idx="5">
                    <c:v>5.5792874143344298</c:v>
                  </c:pt>
                  <c:pt idx="6">
                    <c:v>5.2529235927607454</c:v>
                  </c:pt>
                </c:numCache>
              </c:numRef>
            </c:plus>
            <c:minus>
              <c:numRef>
                <c:f>まとめ!$B$32:$H$32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7.3209345330366666</c:v>
                  </c:pt>
                  <c:pt idx="2">
                    <c:v>8.3383316385594206</c:v>
                  </c:pt>
                  <c:pt idx="3">
                    <c:v>6.9186293786490571</c:v>
                  </c:pt>
                  <c:pt idx="4">
                    <c:v>4.8726764668324156</c:v>
                  </c:pt>
                  <c:pt idx="5">
                    <c:v>5.5792874143344298</c:v>
                  </c:pt>
                  <c:pt idx="6">
                    <c:v>5.2529235927607454</c:v>
                  </c:pt>
                </c:numCache>
              </c:numRef>
            </c:minus>
            <c:spPr>
              <a:ln w="19050">
                <a:solidFill>
                  <a:schemeClr val="tx1"/>
                </a:solidFill>
              </a:ln>
            </c:spPr>
          </c:errBars>
          <c:xVal>
            <c:numRef>
              <c:f>[1]まとめ!$C$1:$H$1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</c:numCache>
            </c:numRef>
          </c:xVal>
          <c:yVal>
            <c:numRef>
              <c:f>[1]まとめ!$C$28:$H$28</c:f>
              <c:numCache>
                <c:formatCode>General</c:formatCode>
                <c:ptCount val="6"/>
                <c:pt idx="0">
                  <c:v>100</c:v>
                </c:pt>
                <c:pt idx="1">
                  <c:v>47.928551452164022</c:v>
                </c:pt>
                <c:pt idx="2">
                  <c:v>33.074177404017341</c:v>
                </c:pt>
                <c:pt idx="3">
                  <c:v>64.868496911652585</c:v>
                </c:pt>
                <c:pt idx="4">
                  <c:v>77.603204242995545</c:v>
                </c:pt>
                <c:pt idx="5">
                  <c:v>80.748724770364063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318-47B2-ACE5-A32954DA4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460800"/>
        <c:axId val="184462336"/>
      </c:scatterChart>
      <c:valAx>
        <c:axId val="184460800"/>
        <c:scaling>
          <c:orientation val="minMax"/>
          <c:max val="9.5"/>
          <c:min val="0"/>
        </c:scaling>
        <c:delete val="0"/>
        <c:axPos val="b"/>
        <c:numFmt formatCode="General" sourceLinked="1"/>
        <c:majorTickMark val="in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400" b="1" i="0" baseline="0">
                <a:latin typeface="Arial"/>
              </a:defRPr>
            </a:pPr>
            <a:endParaRPr lang="ja-JP"/>
          </a:p>
        </c:txPr>
        <c:crossAx val="184462336"/>
        <c:crosses val="autoZero"/>
        <c:crossBetween val="midCat"/>
        <c:majorUnit val="2"/>
      </c:valAx>
      <c:valAx>
        <c:axId val="184462336"/>
        <c:scaling>
          <c:orientation val="minMax"/>
          <c:max val="125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in"/>
        <c:minorTickMark val="none"/>
        <c:tickLblPos val="none"/>
        <c:spPr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 i="0" baseline="0">
                <a:latin typeface="Arial"/>
              </a:defRPr>
            </a:pPr>
            <a:endParaRPr lang="ja-JP"/>
          </a:p>
        </c:txPr>
        <c:crossAx val="184460800"/>
        <c:crosses val="autoZero"/>
        <c:crossBetween val="midCat"/>
        <c:majorUnit val="5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accent1">
                    <a:lumMod val="20000"/>
                    <a:lumOff val="8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1"/>
            </a:gradFill>
          </c:spPr>
          <c:invertIfNegative val="0"/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50000">
                    <a:schemeClr val="accent2">
                      <a:lumMod val="40000"/>
                      <a:lumOff val="60000"/>
                    </a:schemeClr>
                  </a:gs>
                  <a:gs pos="100000">
                    <a:srgbClr val="FF0000"/>
                  </a:gs>
                </a:gsLst>
                <a:lin ang="0" scaled="1"/>
              </a:gradFill>
            </c:spPr>
            <c:extLst>
              <c:ext xmlns:c16="http://schemas.microsoft.com/office/drawing/2014/chart" uri="{C3380CC4-5D6E-409C-BE32-E72D297353CC}">
                <c16:uniqueId val="{00000001-4A99-4385-BF24-1F858EC3101C}"/>
              </c:ext>
            </c:extLst>
          </c:dPt>
          <c:errBars>
            <c:errBarType val="plus"/>
            <c:errValType val="cust"/>
            <c:noEndCap val="0"/>
            <c:plus>
              <c:numRef>
                <c:f>(Sheet1!$E$5,Sheet1!$E$6)</c:f>
                <c:numCache>
                  <c:formatCode>General</c:formatCode>
                  <c:ptCount val="2"/>
                  <c:pt idx="0">
                    <c:v>46.926615699999999</c:v>
                  </c:pt>
                  <c:pt idx="1">
                    <c:v>12.976777609999999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9050"/>
            </c:spPr>
          </c:errBars>
          <c:cat>
            <c:strRef>
              <c:f>(Sheet1!$C$5,Sheet1!$C$6)</c:f>
              <c:strCache>
                <c:ptCount val="2"/>
                <c:pt idx="0">
                  <c:v>Ins</c:v>
                </c:pt>
                <c:pt idx="1">
                  <c:v>GUG</c:v>
                </c:pt>
              </c:strCache>
            </c:strRef>
          </c:cat>
          <c:val>
            <c:numRef>
              <c:f>(Sheet1!$D$5,Sheet1!$D$6)</c:f>
              <c:numCache>
                <c:formatCode>General</c:formatCode>
                <c:ptCount val="2"/>
                <c:pt idx="0">
                  <c:v>251.9537416</c:v>
                </c:pt>
                <c:pt idx="1">
                  <c:v>27.18215038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99-4385-BF24-1F858EC310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84705024"/>
        <c:axId val="184706560"/>
      </c:barChart>
      <c:catAx>
        <c:axId val="1847050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9050">
            <a:solidFill>
              <a:schemeClr val="tx1"/>
            </a:solidFill>
          </a:ln>
        </c:spPr>
        <c:crossAx val="184706560"/>
        <c:crosses val="autoZero"/>
        <c:auto val="1"/>
        <c:lblAlgn val="ctr"/>
        <c:lblOffset val="100"/>
        <c:noMultiLvlLbl val="0"/>
      </c:catAx>
      <c:valAx>
        <c:axId val="184706560"/>
        <c:scaling>
          <c:orientation val="minMax"/>
          <c:max val="310"/>
          <c:min val="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ja-JP"/>
          </a:p>
        </c:txPr>
        <c:crossAx val="184705024"/>
        <c:crosses val="autoZero"/>
        <c:crossBetween val="between"/>
        <c:majorUnit val="50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まとめ１!$B$52</c:f>
              <c:strCache>
                <c:ptCount val="1"/>
                <c:pt idx="0">
                  <c:v>Ins alone </c:v>
                </c:pt>
              </c:strCache>
            </c:strRef>
          </c:tx>
          <c:spPr>
            <a:ln w="19050" cmpd="sng">
              <a:solidFill>
                <a:schemeClr val="tx1"/>
              </a:solidFill>
            </a:ln>
          </c:spPr>
          <c:marker>
            <c:symbol val="circle"/>
            <c:size val="11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まとめ１!$C$62:$J$62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1.8733994116315229</c:v>
                  </c:pt>
                  <c:pt idx="2">
                    <c:v>2.2158926557559839</c:v>
                  </c:pt>
                  <c:pt idx="3">
                    <c:v>3.6761292193289128</c:v>
                  </c:pt>
                  <c:pt idx="4">
                    <c:v>3.7225070575806098</c:v>
                  </c:pt>
                  <c:pt idx="5">
                    <c:v>3.4203861916389031</c:v>
                  </c:pt>
                  <c:pt idx="6">
                    <c:v>2.354388778574219</c:v>
                  </c:pt>
                  <c:pt idx="7">
                    <c:v>1.01926422162651</c:v>
                  </c:pt>
                </c:numCache>
              </c:numRef>
            </c:plus>
            <c:minus>
              <c:numRef>
                <c:f>まとめ１!$C$62:$J$62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1.8733994116315229</c:v>
                  </c:pt>
                  <c:pt idx="2">
                    <c:v>2.2158926557559839</c:v>
                  </c:pt>
                  <c:pt idx="3">
                    <c:v>3.6761292193289128</c:v>
                  </c:pt>
                  <c:pt idx="4">
                    <c:v>3.7225070575806098</c:v>
                  </c:pt>
                  <c:pt idx="5">
                    <c:v>3.4203861916389031</c:v>
                  </c:pt>
                  <c:pt idx="6">
                    <c:v>2.354388778574219</c:v>
                  </c:pt>
                  <c:pt idx="7">
                    <c:v>1.01926422162651</c:v>
                  </c:pt>
                </c:numCache>
              </c:numRef>
            </c:minus>
          </c:errBars>
          <c:xVal>
            <c:numRef>
              <c:f>まとめ１!$C$1:$J$1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まとめ１!$C$60:$J$60</c:f>
              <c:numCache>
                <c:formatCode>General</c:formatCode>
                <c:ptCount val="8"/>
                <c:pt idx="0">
                  <c:v>100</c:v>
                </c:pt>
                <c:pt idx="1">
                  <c:v>54.27475250641087</c:v>
                </c:pt>
                <c:pt idx="2">
                  <c:v>51.39691251594607</c:v>
                </c:pt>
                <c:pt idx="3">
                  <c:v>77.480432299354149</c:v>
                </c:pt>
                <c:pt idx="4">
                  <c:v>85.531483930313556</c:v>
                </c:pt>
                <c:pt idx="5">
                  <c:v>94.471838248911709</c:v>
                </c:pt>
                <c:pt idx="6">
                  <c:v>95.414927823785831</c:v>
                </c:pt>
                <c:pt idx="7">
                  <c:v>99.614492046163008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577-423C-8191-B5AA689FC327}"/>
            </c:ext>
          </c:extLst>
        </c:ser>
        <c:ser>
          <c:idx val="1"/>
          <c:order val="1"/>
          <c:tx>
            <c:strRef>
              <c:f>まとめ１!$B$64</c:f>
              <c:strCache>
                <c:ptCount val="1"/>
                <c:pt idx="0">
                  <c:v>Ad/Ins</c:v>
                </c:pt>
              </c:strCache>
            </c:strRef>
          </c:tx>
          <c:spPr>
            <a:ln w="19050" cmpd="sng">
              <a:solidFill>
                <a:schemeClr val="tx1"/>
              </a:solidFill>
              <a:prstDash val="solid"/>
            </a:ln>
            <a:effectLst/>
          </c:spPr>
          <c:marker>
            <c:symbol val="circle"/>
            <c:size val="1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marker>
          <c:errBars>
            <c:errDir val="y"/>
            <c:errBarType val="both"/>
            <c:errValType val="cust"/>
            <c:noEndCap val="0"/>
            <c:plus>
              <c:numRef>
                <c:f>まとめ１!$C$76:$J$76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3.1335064121665122</c:v>
                  </c:pt>
                  <c:pt idx="2">
                    <c:v>3.9088436858276441</c:v>
                  </c:pt>
                  <c:pt idx="3">
                    <c:v>4.5945529245529757</c:v>
                  </c:pt>
                  <c:pt idx="4">
                    <c:v>5.5121954860810458</c:v>
                  </c:pt>
                  <c:pt idx="5">
                    <c:v>4.7000579193563476</c:v>
                  </c:pt>
                  <c:pt idx="6">
                    <c:v>4.3215242628394543</c:v>
                  </c:pt>
                  <c:pt idx="7">
                    <c:v>4.9908711938521</c:v>
                  </c:pt>
                </c:numCache>
              </c:numRef>
            </c:plus>
            <c:minus>
              <c:numRef>
                <c:f>まとめ１!$C$76:$J$76</c:f>
                <c:numCache>
                  <c:formatCode>General</c:formatCode>
                  <c:ptCount val="8"/>
                  <c:pt idx="0">
                    <c:v>0</c:v>
                  </c:pt>
                  <c:pt idx="1">
                    <c:v>3.1335064121665122</c:v>
                  </c:pt>
                  <c:pt idx="2">
                    <c:v>3.9088436858276441</c:v>
                  </c:pt>
                  <c:pt idx="3">
                    <c:v>4.5945529245529757</c:v>
                  </c:pt>
                  <c:pt idx="4">
                    <c:v>5.5121954860810458</c:v>
                  </c:pt>
                  <c:pt idx="5">
                    <c:v>4.7000579193563476</c:v>
                  </c:pt>
                  <c:pt idx="6">
                    <c:v>4.3215242628394543</c:v>
                  </c:pt>
                  <c:pt idx="7">
                    <c:v>4.9908711938521</c:v>
                  </c:pt>
                </c:numCache>
              </c:numRef>
            </c:minus>
            <c:spPr>
              <a:ln w="15875"/>
            </c:spPr>
          </c:errBars>
          <c:xVal>
            <c:numRef>
              <c:f>まとめ１!$C$1:$J$1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9</c:v>
                </c:pt>
                <c:pt idx="6">
                  <c:v>12</c:v>
                </c:pt>
                <c:pt idx="7">
                  <c:v>24</c:v>
                </c:pt>
              </c:numCache>
            </c:numRef>
          </c:xVal>
          <c:yVal>
            <c:numRef>
              <c:f>まとめ１!$C$74:$J$74</c:f>
              <c:numCache>
                <c:formatCode>General</c:formatCode>
                <c:ptCount val="8"/>
                <c:pt idx="0">
                  <c:v>100</c:v>
                </c:pt>
                <c:pt idx="1">
                  <c:v>61.789233733109931</c:v>
                </c:pt>
                <c:pt idx="2">
                  <c:v>67.695526370017447</c:v>
                </c:pt>
                <c:pt idx="3">
                  <c:v>79.038064299794144</c:v>
                </c:pt>
                <c:pt idx="4">
                  <c:v>89.425511277663588</c:v>
                </c:pt>
                <c:pt idx="5">
                  <c:v>94.127237317808337</c:v>
                </c:pt>
                <c:pt idx="6">
                  <c:v>89.834718189594241</c:v>
                </c:pt>
                <c:pt idx="7">
                  <c:v>97.071473195285989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577-423C-8191-B5AA689FC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310976"/>
        <c:axId val="183312768"/>
      </c:scatterChart>
      <c:valAx>
        <c:axId val="183310976"/>
        <c:scaling>
          <c:orientation val="minMax"/>
          <c:max val="13"/>
          <c:min val="0"/>
        </c:scaling>
        <c:delete val="0"/>
        <c:axPos val="b"/>
        <c:numFmt formatCode="General" sourceLinked="1"/>
        <c:majorTickMark val="in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200" b="1" i="0" baseline="0">
                <a:latin typeface="Arial"/>
              </a:defRPr>
            </a:pPr>
            <a:endParaRPr lang="ja-JP"/>
          </a:p>
        </c:txPr>
        <c:crossAx val="183312768"/>
        <c:crosses val="autoZero"/>
        <c:crossBetween val="midCat"/>
        <c:majorUnit val="2"/>
      </c:valAx>
      <c:valAx>
        <c:axId val="183312768"/>
        <c:scaling>
          <c:orientation val="minMax"/>
          <c:max val="12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in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200" b="1" i="0" baseline="0">
                <a:latin typeface="Arial"/>
              </a:defRPr>
            </a:pPr>
            <a:endParaRPr lang="ja-JP"/>
          </a:p>
        </c:txPr>
        <c:crossAx val="183310976"/>
        <c:crosses val="autoZero"/>
        <c:crossBetween val="midCat"/>
        <c:majorUnit val="5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388925527689824"/>
          <c:y val="7.3298137045825856E-2"/>
          <c:w val="0.72744460759844198"/>
          <c:h val="0.8534037259083483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bg1">
                      <a:lumMod val="50000"/>
                    </a:schemeClr>
                  </a:gs>
                  <a:gs pos="5000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1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705-4ABD-9DFE-5E1847AEF913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50000">
                    <a:schemeClr val="accent2">
                      <a:lumMod val="40000"/>
                      <a:lumOff val="60000"/>
                    </a:schemeClr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705-4ABD-9DFE-5E1847AEF913}"/>
              </c:ext>
            </c:extLst>
          </c:dPt>
          <c:errBars>
            <c:errBarType val="plus"/>
            <c:errValType val="cust"/>
            <c:noEndCap val="0"/>
            <c:plus>
              <c:numRef>
                <c:f>(まとめ１!$G$123,まとめ１!$G$162)</c:f>
                <c:numCache>
                  <c:formatCode>General</c:formatCode>
                  <c:ptCount val="2"/>
                  <c:pt idx="0">
                    <c:v>18.493719555209559</c:v>
                  </c:pt>
                  <c:pt idx="1">
                    <c:v>30.238210353528981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9050"/>
            </c:spPr>
          </c:errBars>
          <c:val>
            <c:numRef>
              <c:f>(まとめ１!$G$121,まとめ１!$G$160)</c:f>
              <c:numCache>
                <c:formatCode>General</c:formatCode>
                <c:ptCount val="2"/>
                <c:pt idx="0">
                  <c:v>205.14369701811211</c:v>
                </c:pt>
                <c:pt idx="1">
                  <c:v>166.88549442920811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05-4ABD-9DFE-5E1847AEF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6"/>
        <c:overlap val="-1"/>
        <c:axId val="185619200"/>
        <c:axId val="185620736"/>
      </c:barChart>
      <c:catAx>
        <c:axId val="185619200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19050">
            <a:solidFill>
              <a:schemeClr val="tx1"/>
            </a:solidFill>
          </a:ln>
        </c:spPr>
        <c:crossAx val="185620736"/>
        <c:crosses val="autoZero"/>
        <c:auto val="1"/>
        <c:lblAlgn val="ctr"/>
        <c:lblOffset val="100"/>
        <c:noMultiLvlLbl val="0"/>
      </c:catAx>
      <c:valAx>
        <c:axId val="185620736"/>
        <c:scaling>
          <c:orientation val="minMax"/>
          <c:max val="28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in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400" b="1" i="0">
                <a:latin typeface="Arial"/>
              </a:defRPr>
            </a:pPr>
            <a:endParaRPr lang="ja-JP"/>
          </a:p>
        </c:txPr>
        <c:crossAx val="1856192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610693346462848"/>
          <c:y val="0.19025955962216878"/>
          <c:w val="0.74307274461877415"/>
          <c:h val="0.73761957833299951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50000">
                  <a:schemeClr val="bg1"/>
                </a:gs>
                <a:gs pos="0">
                  <a:srgbClr val="FF0000"/>
                </a:gs>
                <a:gs pos="100000">
                  <a:srgbClr val="FF0000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50000">
                    <a:schemeClr val="accent3">
                      <a:lumMod val="40000"/>
                      <a:lumOff val="60000"/>
                    </a:schemeClr>
                  </a:gs>
                  <a:gs pos="0">
                    <a:srgbClr val="00B050"/>
                  </a:gs>
                  <a:gs pos="100000">
                    <a:srgbClr val="00B05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8137-4295-8F65-4416F1D5A13B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50000">
                    <a:schemeClr val="accent2">
                      <a:lumMod val="40000"/>
                      <a:lumOff val="60000"/>
                    </a:schemeClr>
                  </a:gs>
                  <a:gs pos="0">
                    <a:srgbClr val="FF0000"/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8137-4295-8F65-4416F1D5A13B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50000">
                    <a:schemeClr val="accent5">
                      <a:lumMod val="40000"/>
                      <a:lumOff val="60000"/>
                    </a:schemeClr>
                  </a:gs>
                  <a:gs pos="0">
                    <a:srgbClr val="0070C0"/>
                  </a:gs>
                  <a:gs pos="100000">
                    <a:srgbClr val="0070C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5-8137-4295-8F65-4416F1D5A13B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50000">
                    <a:schemeClr val="accent6">
                      <a:lumMod val="40000"/>
                      <a:lumOff val="60000"/>
                    </a:schemeClr>
                  </a:gs>
                  <a:gs pos="0">
                    <a:srgbClr val="FFC000"/>
                  </a:gs>
                  <a:gs pos="100000">
                    <a:srgbClr val="FFC00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8137-4295-8F65-4416F1D5A13B}"/>
              </c:ext>
            </c:extLst>
          </c:dPt>
          <c:val>
            <c:numRef>
              <c:f>'50 mM'!$U$35:$U$38</c:f>
              <c:numCache>
                <c:formatCode>General</c:formatCode>
                <c:ptCount val="4"/>
                <c:pt idx="0">
                  <c:v>-2.9899999999999999E-2</c:v>
                </c:pt>
                <c:pt idx="1">
                  <c:v>-1.10000000000001E-2</c:v>
                </c:pt>
                <c:pt idx="2">
                  <c:v>-1.2200000000000001E-2</c:v>
                </c:pt>
                <c:pt idx="3">
                  <c:v>2.4000000000001802E-3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137-4295-8F65-4416F1D5A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878976"/>
        <c:axId val="186884864"/>
      </c:barChart>
      <c:catAx>
        <c:axId val="186878976"/>
        <c:scaling>
          <c:orientation val="minMax"/>
        </c:scaling>
        <c:delete val="0"/>
        <c:axPos val="b"/>
        <c:majorTickMark val="in"/>
        <c:minorTickMark val="none"/>
        <c:tickLblPos val="none"/>
        <c:spPr>
          <a:ln w="15875">
            <a:solidFill>
              <a:schemeClr val="tx1"/>
            </a:solidFill>
          </a:ln>
        </c:spPr>
        <c:crossAx val="186884864"/>
        <c:crosses val="autoZero"/>
        <c:auto val="1"/>
        <c:lblAlgn val="ctr"/>
        <c:lblOffset val="100"/>
        <c:noMultiLvlLbl val="0"/>
      </c:catAx>
      <c:valAx>
        <c:axId val="186884864"/>
        <c:scaling>
          <c:orientation val="minMax"/>
          <c:max val="5.0000000000000001E-3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in"/>
        <c:minorTickMark val="none"/>
        <c:tickLblPos val="nextTo"/>
        <c:spPr>
          <a:ln w="15875">
            <a:solidFill>
              <a:schemeClr val="tx1"/>
            </a:solidFill>
          </a:ln>
        </c:spPr>
        <c:txPr>
          <a:bodyPr/>
          <a:lstStyle/>
          <a:p>
            <a:pPr>
              <a:defRPr sz="1400" b="1" i="0">
                <a:latin typeface="Arial"/>
              </a:defRPr>
            </a:pPr>
            <a:endParaRPr lang="ja-JP"/>
          </a:p>
        </c:txPr>
        <c:crossAx val="186878976"/>
        <c:crosses val="autoZero"/>
        <c:crossBetween val="between"/>
        <c:majorUnit val="0.01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bg1">
                      <a:lumMod val="85000"/>
                      <a:shade val="30000"/>
                      <a:satMod val="115000"/>
                    </a:schemeClr>
                  </a:gs>
                  <a:gs pos="50000">
                    <a:schemeClr val="bg1">
                      <a:lumMod val="85000"/>
                      <a:shade val="67500"/>
                      <a:satMod val="115000"/>
                    </a:schemeClr>
                  </a:gs>
                  <a:gs pos="100000">
                    <a:schemeClr val="bg1">
                      <a:lumMod val="85000"/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6FF-44E9-A402-814BE5F0FCD1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6FF-44E9-A402-814BE5F0FCD1}"/>
              </c:ext>
            </c:extLst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lumMod val="60000"/>
                      <a:lumOff val="40000"/>
                      <a:tint val="66000"/>
                      <a:satMod val="160000"/>
                    </a:schemeClr>
                  </a:gs>
                  <a:gs pos="50000">
                    <a:schemeClr val="accent1">
                      <a:lumMod val="60000"/>
                      <a:lumOff val="40000"/>
                      <a:tint val="44500"/>
                      <a:satMod val="160000"/>
                    </a:schemeClr>
                  </a:gs>
                  <a:gs pos="100000">
                    <a:schemeClr val="accent1">
                      <a:lumMod val="60000"/>
                      <a:lumOff val="40000"/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6FF-44E9-A402-814BE5F0FCD1}"/>
              </c:ext>
            </c:extLst>
          </c:dPt>
          <c:dPt>
            <c:idx val="5"/>
            <c:invertIfNegative val="0"/>
            <c:bubble3D val="0"/>
            <c:spPr>
              <a:gradFill>
                <a:gsLst>
                  <a:gs pos="0">
                    <a:schemeClr val="accent6"/>
                  </a:gs>
                  <a:gs pos="50000">
                    <a:schemeClr val="bg1"/>
                  </a:gs>
                  <a:gs pos="100000">
                    <a:schemeClr val="accent6"/>
                  </a:gs>
                </a:gsLst>
                <a:lin ang="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6FF-44E9-A402-814BE5F0FCD1}"/>
              </c:ext>
            </c:extLst>
          </c:dPt>
          <c:dPt>
            <c:idx val="6"/>
            <c:invertIfNegative val="0"/>
            <c:bubble3D val="0"/>
            <c:spPr>
              <a:gradFill>
                <a:gsLst>
                  <a:gs pos="0">
                    <a:schemeClr val="accent2"/>
                  </a:gs>
                  <a:gs pos="5000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6FF-44E9-A402-814BE5F0FCD1}"/>
              </c:ext>
            </c:extLst>
          </c:dPt>
          <c:dPt>
            <c:idx val="7"/>
            <c:invertIfNegative val="0"/>
            <c:bubble3D val="0"/>
            <c:spPr>
              <a:gradFill>
                <a:gsLst>
                  <a:gs pos="0">
                    <a:srgbClr val="FF0066"/>
                  </a:gs>
                  <a:gs pos="50000">
                    <a:srgbClr val="FEEFE6"/>
                  </a:gs>
                  <a:gs pos="100000">
                    <a:srgbClr val="FF0066"/>
                  </a:gs>
                </a:gsLst>
                <a:lin ang="0" scaled="1"/>
              </a:gra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6FF-44E9-A402-814BE5F0FCD1}"/>
              </c:ext>
            </c:extLst>
          </c:dPt>
          <c:errBars>
            <c:errBarType val="plus"/>
            <c:errValType val="cust"/>
            <c:noEndCap val="0"/>
            <c:plus>
              <c:numRef>
                <c:f>まとめ!$E$21:$E$28</c:f>
                <c:numCache>
                  <c:formatCode>General</c:formatCode>
                  <c:ptCount val="8"/>
                  <c:pt idx="1">
                    <c:v>1.428088715661475</c:v>
                  </c:pt>
                  <c:pt idx="3">
                    <c:v>7.9812490277966802E-2</c:v>
                  </c:pt>
                  <c:pt idx="4">
                    <c:v>3.9943777023276499</c:v>
                  </c:pt>
                  <c:pt idx="5">
                    <c:v>0.29316663638044699</c:v>
                  </c:pt>
                  <c:pt idx="6">
                    <c:v>2.6367686052968371</c:v>
                  </c:pt>
                  <c:pt idx="7">
                    <c:v>11.04086678117736</c:v>
                  </c:pt>
                </c:numCache>
              </c:numRef>
            </c:plus>
            <c:minus>
              <c:numRef>
                <c:f>まとめ!$E$21:$E$28</c:f>
                <c:numCache>
                  <c:formatCode>General</c:formatCode>
                  <c:ptCount val="8"/>
                  <c:pt idx="1">
                    <c:v>1.428088715661475</c:v>
                  </c:pt>
                  <c:pt idx="3">
                    <c:v>7.9812490277966802E-2</c:v>
                  </c:pt>
                  <c:pt idx="4">
                    <c:v>3.9943777023276499</c:v>
                  </c:pt>
                  <c:pt idx="5">
                    <c:v>0.29316663638044699</c:v>
                  </c:pt>
                  <c:pt idx="6">
                    <c:v>2.6367686052968371</c:v>
                  </c:pt>
                  <c:pt idx="7">
                    <c:v>11.04086678117736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まとめ!$B$21:$B$28</c:f>
              <c:numCache>
                <c:formatCode>General</c:formatCode>
                <c:ptCount val="8"/>
                <c:pt idx="1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</c:numCache>
            </c:numRef>
          </c:cat>
          <c:val>
            <c:numRef>
              <c:f>まとめ!$D$21:$D$28</c:f>
              <c:numCache>
                <c:formatCode>General</c:formatCode>
                <c:ptCount val="8"/>
                <c:pt idx="1">
                  <c:v>100</c:v>
                </c:pt>
                <c:pt idx="3">
                  <c:v>2.3081868423772338</c:v>
                </c:pt>
                <c:pt idx="4">
                  <c:v>55.191456808779499</c:v>
                </c:pt>
                <c:pt idx="5">
                  <c:v>3.0985352545633802</c:v>
                </c:pt>
                <c:pt idx="6">
                  <c:v>70.484490693700025</c:v>
                </c:pt>
                <c:pt idx="7">
                  <c:v>65.948462109798015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6FF-44E9-A402-814BE5F0F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"/>
        <c:overlap val="-27"/>
        <c:axId val="189494400"/>
        <c:axId val="189495936"/>
      </c:barChart>
      <c:catAx>
        <c:axId val="18949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89495936"/>
        <c:crosses val="autoZero"/>
        <c:auto val="1"/>
        <c:lblAlgn val="ctr"/>
        <c:lblOffset val="100"/>
        <c:noMultiLvlLbl val="0"/>
      </c:catAx>
      <c:valAx>
        <c:axId val="189495936"/>
        <c:scaling>
          <c:orientation val="minMax"/>
          <c:max val="110"/>
          <c:min val="0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189494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0" y="0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4AF695FE-78A8-4792-BF47-3BE02E3E3E2C}" type="datetimeFigureOut">
              <a:rPr kumimoji="1" lang="ja-JP" altLang="en-US" smtClean="0"/>
              <a:t>2018/5/7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04" tIns="45752" rIns="91504" bIns="4575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689516"/>
            <a:ext cx="5393690" cy="4442699"/>
          </a:xfrm>
          <a:prstGeom prst="rect">
            <a:avLst/>
          </a:prstGeom>
        </p:spPr>
        <p:txBody>
          <a:bodyPr vert="horz" lIns="91504" tIns="45752" rIns="91504" bIns="4575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0" y="9377316"/>
            <a:ext cx="2921583" cy="493634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3815F826-6EFA-4D3D-8E83-0C3A668D349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98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Thank you Mr. Chairman.</a:t>
            </a:r>
          </a:p>
          <a:p>
            <a:r>
              <a:rPr kumimoji="1" lang="en-US" altLang="ja-JP" dirty="0"/>
              <a:t>Today,</a:t>
            </a:r>
            <a:r>
              <a:rPr kumimoji="1" lang="en-US" altLang="ja-JP" baseline="0" dirty="0"/>
              <a:t> I would like to talk about </a:t>
            </a:r>
          </a:p>
          <a:p>
            <a:r>
              <a:rPr kumimoji="1" lang="en-US" altLang="ja-JP" baseline="0" dirty="0"/>
              <a:t>“Self-Assembly </a:t>
            </a:r>
            <a:r>
              <a:rPr kumimoji="1" lang="en-US" altLang="ja-JP" baseline="0" dirty="0" err="1"/>
              <a:t>PEGylation</a:t>
            </a:r>
            <a:r>
              <a:rPr kumimoji="1" lang="en-US" altLang="ja-JP" baseline="0" dirty="0"/>
              <a:t> Retaining Activity (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) Technology via an Interaction between </a:t>
            </a:r>
            <a:r>
              <a:rPr kumimoji="1" lang="en-US" altLang="ja-JP" baseline="0" dirty="0" err="1"/>
              <a:t>Cyclodextrin</a:t>
            </a:r>
            <a:r>
              <a:rPr kumimoji="1" lang="en-US" altLang="ja-JP" baseline="0" dirty="0"/>
              <a:t> and </a:t>
            </a:r>
            <a:r>
              <a:rPr kumimoji="1" lang="en-US" altLang="ja-JP" baseline="0" dirty="0" err="1"/>
              <a:t>Adamantane</a:t>
            </a:r>
            <a:r>
              <a:rPr kumimoji="1" lang="en-US" altLang="ja-JP" baseline="0" dirty="0"/>
              <a:t>: </a:t>
            </a:r>
          </a:p>
          <a:p>
            <a:r>
              <a:rPr kumimoji="1" lang="en-US" altLang="ja-JP" baseline="0" dirty="0"/>
              <a:t>Application for Insulin, Lysozyme and Bromelain”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8008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Recently, active pharmaceutical ingredients (APIs) have been extended from low molecular weight compounds to proteins, nucleic acids, cell and machine.  </a:t>
            </a:r>
          </a:p>
          <a:p>
            <a:r>
              <a:rPr kumimoji="1" lang="en-US" altLang="ja-JP" dirty="0"/>
              <a:t>Of these</a:t>
            </a:r>
            <a:r>
              <a:rPr kumimoji="1" lang="en-US" altLang="ja-JP" baseline="0" dirty="0"/>
              <a:t> APIs, protein drugs are recent trend in the pharmaceutical field.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F2528-E5F3-4789-887F-2097D0662F1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483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However, protein drugs often show these drawbacks,</a:t>
            </a:r>
            <a:r>
              <a:rPr kumimoji="1" lang="en-US" altLang="ja-JP" baseline="0" dirty="0"/>
              <a:t> such as </a:t>
            </a:r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Low physicochemical stability</a:t>
            </a:r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Low enzymatic stability</a:t>
            </a:r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Short blood half-life </a:t>
            </a:r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Need for controlled release</a:t>
            </a:r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Immunogenicity</a:t>
            </a:r>
          </a:p>
          <a:p>
            <a:r>
              <a:rPr kumimoji="1" lang="ja-JP" altLang="en-US" dirty="0"/>
              <a:t>・</a:t>
            </a:r>
            <a:r>
              <a:rPr kumimoji="1" lang="en-US" altLang="ja-JP" dirty="0"/>
              <a:t>High cost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In</a:t>
            </a:r>
            <a:r>
              <a:rPr kumimoji="1" lang="en-US" altLang="ja-JP" baseline="0" dirty="0"/>
              <a:t> this context, </a:t>
            </a:r>
          </a:p>
          <a:p>
            <a:pPr defTabSz="915040">
              <a:defRPr/>
            </a:pPr>
            <a:r>
              <a:rPr kumimoji="1" lang="en-US" altLang="ja-JP" dirty="0"/>
              <a:t>Excipient such as Amino acid</a:t>
            </a:r>
            <a:r>
              <a:rPr kumimoji="1" lang="en-US" altLang="ja-JP" baseline="0" dirty="0"/>
              <a:t> </a:t>
            </a:r>
            <a:r>
              <a:rPr kumimoji="1" lang="en-US" altLang="ja-JP" dirty="0"/>
              <a:t>Sugar, </a:t>
            </a:r>
          </a:p>
          <a:p>
            <a:pPr defTabSz="915040">
              <a:defRPr/>
            </a:pPr>
            <a:r>
              <a:rPr kumimoji="1" lang="en-US" altLang="ja-JP" dirty="0" err="1"/>
              <a:t>Bioconjugation</a:t>
            </a:r>
            <a:r>
              <a:rPr kumimoji="1" lang="en-US" altLang="ja-JP" dirty="0"/>
              <a:t> such as Polyethylene glycol (PEG) and</a:t>
            </a:r>
            <a:r>
              <a:rPr kumimoji="1" lang="en-US" altLang="ja-JP" baseline="0" dirty="0"/>
              <a:t> </a:t>
            </a:r>
            <a:r>
              <a:rPr kumimoji="1" lang="en-US" altLang="ja-JP" dirty="0"/>
              <a:t>Polysaccharide</a:t>
            </a:r>
          </a:p>
          <a:p>
            <a:pPr defTabSz="915040">
              <a:defRPr/>
            </a:pPr>
            <a:r>
              <a:rPr kumimoji="1" lang="en-US" altLang="ja-JP" dirty="0"/>
              <a:t>and </a:t>
            </a:r>
          </a:p>
          <a:p>
            <a:pPr defTabSz="915040">
              <a:defRPr/>
            </a:pPr>
            <a:r>
              <a:rPr kumimoji="1" lang="en-US" altLang="ja-JP" dirty="0"/>
              <a:t>Drug carrier</a:t>
            </a:r>
            <a:r>
              <a:rPr kumimoji="1" lang="ja-JP" altLang="en-US" baseline="0" dirty="0"/>
              <a:t> </a:t>
            </a:r>
            <a:r>
              <a:rPr kumimoji="1" lang="en-US" altLang="ja-JP" baseline="0" dirty="0"/>
              <a:t>such as </a:t>
            </a:r>
            <a:r>
              <a:rPr kumimoji="1" lang="en-US" altLang="ja-JP" baseline="0" dirty="0" err="1"/>
              <a:t>PLGA</a:t>
            </a:r>
            <a:r>
              <a:rPr kumimoji="1" lang="en-US" altLang="ja-JP" baseline="0" dirty="0"/>
              <a:t> and Liposome</a:t>
            </a:r>
          </a:p>
          <a:p>
            <a:pPr defTabSz="915040">
              <a:defRPr/>
            </a:pPr>
            <a:endParaRPr kumimoji="1" lang="en-US" altLang="ja-JP" baseline="0" dirty="0"/>
          </a:p>
          <a:p>
            <a:pPr defTabSz="915040">
              <a:defRPr/>
            </a:pPr>
            <a:r>
              <a:rPr kumimoji="1" lang="en-US" altLang="ja-JP" baseline="0" dirty="0"/>
              <a:t>are often used to improve the pharmaceutical properties of protein drugs.</a:t>
            </a:r>
          </a:p>
          <a:p>
            <a:pPr defTabSz="915040">
              <a:defRPr/>
            </a:pPr>
            <a:endParaRPr kumimoji="1" lang="en-US" altLang="ja-JP" baseline="0" dirty="0"/>
          </a:p>
          <a:p>
            <a:pPr defTabSz="915040">
              <a:defRPr/>
            </a:pPr>
            <a:r>
              <a:rPr kumimoji="1" lang="en-US" altLang="ja-JP" baseline="0" dirty="0"/>
              <a:t>However, these methods often show Low efficiency, Loss of activity, High cost and Low encapsulation efficiency.</a:t>
            </a:r>
          </a:p>
          <a:p>
            <a:pPr defTabSz="915040">
              <a:defRPr/>
            </a:pPr>
            <a:r>
              <a:rPr kumimoji="1" lang="en-US" altLang="ja-JP" baseline="0" dirty="0"/>
              <a:t>Therefore, Development of efficient and facile improvement methods is required. .   </a:t>
            </a:r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464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On the other hand, Polyethylene glycol modification, </a:t>
            </a:r>
            <a:r>
              <a:rPr kumimoji="1" lang="en-US" altLang="ja-JP" baseline="0" dirty="0" err="1"/>
              <a:t>PEGylation</a:t>
            </a:r>
            <a:r>
              <a:rPr kumimoji="1" lang="en-US" altLang="ja-JP" baseline="0" dirty="0"/>
              <a:t>, dramatically improves properties of proteins, such as Stability, Immunogenicity, Circulating </a:t>
            </a:r>
          </a:p>
          <a:p>
            <a:r>
              <a:rPr kumimoji="1" lang="en-US" altLang="ja-JP" baseline="0" dirty="0"/>
              <a:t>half-life.</a:t>
            </a:r>
          </a:p>
          <a:p>
            <a:r>
              <a:rPr kumimoji="1" lang="en-US" altLang="ja-JP" baseline="0" dirty="0"/>
              <a:t>Therefore, as shown in this table, A number of PEGylated proteins have been commercially available.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However, </a:t>
            </a:r>
            <a:r>
              <a:rPr kumimoji="1" lang="en-US" altLang="ja-JP" baseline="0" dirty="0" err="1"/>
              <a:t>PEGylation</a:t>
            </a:r>
            <a:r>
              <a:rPr kumimoji="1" lang="en-US" altLang="ja-JP" baseline="0" dirty="0"/>
              <a:t> markedly decrease the activity of protein drugs.</a:t>
            </a:r>
          </a:p>
          <a:p>
            <a:r>
              <a:rPr kumimoji="1" lang="en-US" altLang="ja-JP" baseline="0" dirty="0"/>
              <a:t>Especially, high molecular weight PEG can improve the pharmaceutical properties of proteins,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but it markedly decrease the activity of protein drugs.</a:t>
            </a:r>
          </a:p>
          <a:p>
            <a:endParaRPr kumimoji="1" lang="en-US" altLang="ja-JP" baseline="0" dirty="0"/>
          </a:p>
          <a:p>
            <a:r>
              <a:rPr kumimoji="1" lang="en-US" altLang="ja-JP" baseline="0" dirty="0"/>
              <a:t>For example, commercially available PEGylated interferon show only 7% activity.</a:t>
            </a:r>
          </a:p>
          <a:p>
            <a:r>
              <a:rPr kumimoji="1" lang="en-US" altLang="ja-JP" baseline="0" dirty="0"/>
              <a:t>In addition, in case of insulin, 94% of the activity was lost by </a:t>
            </a:r>
            <a:r>
              <a:rPr kumimoji="1" lang="en-US" altLang="ja-JP" baseline="0" dirty="0" err="1"/>
              <a:t>PEGylation</a:t>
            </a:r>
            <a:r>
              <a:rPr kumimoji="1" lang="en-US" altLang="ja-JP" baseline="0" dirty="0"/>
              <a:t>. </a:t>
            </a:r>
          </a:p>
          <a:p>
            <a:endParaRPr kumimoji="1" lang="en-US" altLang="ja-JP" baseline="0" dirty="0"/>
          </a:p>
          <a:p>
            <a:r>
              <a:rPr kumimoji="1" lang="en-US" altLang="ja-JP" baseline="0" dirty="0"/>
              <a:t>Thus, Loss of the activity of proteins by </a:t>
            </a:r>
            <a:r>
              <a:rPr kumimoji="1" lang="en-US" altLang="ja-JP" baseline="0" dirty="0" err="1"/>
              <a:t>PEGylation</a:t>
            </a:r>
            <a:r>
              <a:rPr kumimoji="1" lang="en-US" altLang="ja-JP" baseline="0" dirty="0"/>
              <a:t> is serious problem.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ja-JP" sz="1200" baseline="0" dirty="0"/>
              <a:t>Based on these background, in the present study, we developed Self-assembly </a:t>
            </a:r>
            <a:r>
              <a:rPr lang="en-US" altLang="ja-JP" sz="1200" baseline="0" dirty="0" err="1"/>
              <a:t>PEGylation</a:t>
            </a:r>
            <a:r>
              <a:rPr lang="en-US" altLang="ja-JP" sz="1200" baseline="0" dirty="0"/>
              <a:t> Retaining Activity (</a:t>
            </a:r>
            <a:r>
              <a:rPr lang="en-US" altLang="ja-JP" sz="1200" baseline="0" dirty="0" err="1"/>
              <a:t>SPRA</a:t>
            </a:r>
            <a:r>
              <a:rPr lang="en-US" altLang="ja-JP" sz="1200" baseline="0" dirty="0"/>
              <a:t>) technology. </a:t>
            </a:r>
          </a:p>
          <a:p>
            <a:pPr>
              <a:buNone/>
            </a:pPr>
            <a:r>
              <a:rPr lang="en-US" altLang="ja-JP" sz="1200" baseline="0" dirty="0"/>
              <a:t>This technology is </a:t>
            </a:r>
            <a:r>
              <a:rPr lang="en-US" altLang="ja-JP" sz="1200" baseline="0" dirty="0" err="1"/>
              <a:t>PEGylation</a:t>
            </a:r>
            <a:r>
              <a:rPr lang="en-US" altLang="ja-JP" sz="1200" baseline="0" dirty="0"/>
              <a:t> of proteins through host-guest interaction between b-</a:t>
            </a:r>
            <a:r>
              <a:rPr lang="en-US" altLang="ja-JP" sz="1200" baseline="0" dirty="0" err="1"/>
              <a:t>cyclodextrin</a:t>
            </a:r>
            <a:r>
              <a:rPr lang="en-US" altLang="ja-JP" sz="1200" baseline="0" dirty="0"/>
              <a:t> (b-</a:t>
            </a:r>
            <a:r>
              <a:rPr lang="en-US" altLang="ja-JP" sz="1200" baseline="0" dirty="0" err="1"/>
              <a:t>CyD</a:t>
            </a:r>
            <a:r>
              <a:rPr lang="en-US" altLang="ja-JP" sz="1200" baseline="0" dirty="0"/>
              <a:t>) and </a:t>
            </a:r>
            <a:r>
              <a:rPr lang="en-US" altLang="ja-JP" sz="1200" baseline="0" dirty="0" err="1"/>
              <a:t>adamantane</a:t>
            </a:r>
            <a:r>
              <a:rPr lang="en-US" altLang="ja-JP" sz="1200" baseline="0" dirty="0"/>
              <a:t> (Ad), Namely, Reversible </a:t>
            </a:r>
            <a:r>
              <a:rPr lang="en-US" altLang="ja-JP" sz="1200" baseline="0" dirty="0" err="1"/>
              <a:t>PEGylation</a:t>
            </a:r>
            <a:r>
              <a:rPr lang="en-US" altLang="ja-JP" sz="1200" baseline="0" dirty="0"/>
              <a:t>.</a:t>
            </a:r>
          </a:p>
          <a:p>
            <a:pPr>
              <a:buNone/>
            </a:pPr>
            <a:r>
              <a:rPr lang="en-US" altLang="ja-JP" sz="1200" baseline="0" dirty="0"/>
              <a:t>We firstly prepare PEGylated b-</a:t>
            </a:r>
            <a:r>
              <a:rPr lang="en-US" altLang="ja-JP" sz="1200" baseline="0" dirty="0" err="1"/>
              <a:t>CyD</a:t>
            </a:r>
            <a:r>
              <a:rPr lang="en-US" altLang="ja-JP" sz="1200" baseline="0" dirty="0"/>
              <a:t> and Ad-appended protein.</a:t>
            </a:r>
          </a:p>
          <a:p>
            <a:pPr>
              <a:buNone/>
            </a:pPr>
            <a:r>
              <a:rPr lang="en-US" altLang="ja-JP" sz="1200" baseline="0" dirty="0"/>
              <a:t>These compounds form the complex, namely </a:t>
            </a:r>
            <a:r>
              <a:rPr lang="en-US" altLang="ja-JP" sz="1200" baseline="0" dirty="0" err="1"/>
              <a:t>SPRA</a:t>
            </a:r>
            <a:r>
              <a:rPr lang="en-US" altLang="ja-JP" sz="1200" baseline="0" dirty="0"/>
              <a:t>-protein.</a:t>
            </a:r>
          </a:p>
          <a:p>
            <a:pPr>
              <a:buNone/>
            </a:pPr>
            <a:endParaRPr lang="en-US" altLang="ja-JP" sz="1200" baseline="0" dirty="0"/>
          </a:p>
          <a:p>
            <a:pPr>
              <a:buNone/>
            </a:pPr>
            <a:r>
              <a:rPr lang="en-US" altLang="ja-JP" sz="1200" baseline="0" dirty="0"/>
              <a:t>This technology can Improve pharmaceutical properties of protein drugs without loss of the bioactivity, because PEGylated b-</a:t>
            </a:r>
            <a:r>
              <a:rPr lang="en-US" altLang="ja-JP" sz="1200" baseline="0" dirty="0" err="1"/>
              <a:t>CyD</a:t>
            </a:r>
            <a:r>
              <a:rPr lang="en-US" altLang="ja-JP" sz="1200" baseline="0" dirty="0"/>
              <a:t> dissociates near the receptor and/or substrate.</a:t>
            </a:r>
          </a:p>
          <a:p>
            <a:pPr>
              <a:buNone/>
            </a:pPr>
            <a:endParaRPr lang="en-US" altLang="ja-JP" sz="1200" baseline="0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A9EBA-DFCC-4D3D-BBDD-771287F29F1E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2540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Therefore, we</a:t>
            </a:r>
            <a:r>
              <a:rPr kumimoji="1" lang="en-US" altLang="ja-JP" baseline="0" dirty="0"/>
              <a:t> designed and evaluated “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 technology” for protein drugs.</a:t>
            </a:r>
          </a:p>
          <a:p>
            <a:r>
              <a:rPr kumimoji="1" lang="en-US" altLang="ja-JP" baseline="0" dirty="0"/>
              <a:t>Firstly, we used insulin and lysozyme as model proteins.</a:t>
            </a:r>
          </a:p>
          <a:p>
            <a:r>
              <a:rPr kumimoji="1" lang="en-US" altLang="ja-JP" baseline="0" dirty="0"/>
              <a:t>Molecular weight of PEG is 20 </a:t>
            </a:r>
            <a:r>
              <a:rPr kumimoji="1" lang="en-US" altLang="ja-JP" baseline="0" dirty="0" err="1"/>
              <a:t>kDa</a:t>
            </a:r>
            <a:r>
              <a:rPr kumimoji="1" lang="en-US" altLang="ja-JP" baseline="0" dirty="0"/>
              <a:t>.</a:t>
            </a:r>
          </a:p>
          <a:p>
            <a:endParaRPr kumimoji="1" lang="en-US" altLang="ja-JP" baseline="0" dirty="0"/>
          </a:p>
          <a:p>
            <a:r>
              <a:rPr kumimoji="1" lang="en-US" altLang="ja-JP" baseline="0" dirty="0"/>
              <a:t>4</a:t>
            </a:r>
            <a:r>
              <a:rPr kumimoji="1" lang="ja-JP" altLang="en-US" baseline="0" dirty="0"/>
              <a:t>：</a:t>
            </a:r>
            <a:r>
              <a:rPr kumimoji="1" lang="en-US" altLang="ja-JP" baseline="0" dirty="0"/>
              <a:t>00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60739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Firstly, we prepared PEGylated b-</a:t>
            </a:r>
            <a:r>
              <a:rPr kumimoji="1" lang="en-US" altLang="ja-JP" baseline="0" dirty="0" err="1"/>
              <a:t>CyD</a:t>
            </a:r>
            <a:r>
              <a:rPr kumimoji="1" lang="en-US" altLang="ja-JP" baseline="0" dirty="0"/>
              <a:t> as a host molecule.</a:t>
            </a:r>
          </a:p>
          <a:p>
            <a:r>
              <a:rPr kumimoji="1" lang="en-US" altLang="ja-JP" baseline="0" dirty="0"/>
              <a:t>In this study, we prepared two kinds of PEGylated proteins, </a:t>
            </a:r>
          </a:p>
          <a:p>
            <a:r>
              <a:rPr kumimoji="1" lang="en-US" altLang="ja-JP" baseline="0" dirty="0"/>
              <a:t>namely mono substituted PEGylated b-</a:t>
            </a:r>
            <a:r>
              <a:rPr kumimoji="1" lang="en-US" altLang="ja-JP" baseline="0" dirty="0" err="1"/>
              <a:t>CyD</a:t>
            </a:r>
            <a:r>
              <a:rPr kumimoji="1" lang="en-US" altLang="ja-JP" baseline="0" dirty="0"/>
              <a:t> and multi-substituted PEGylated b-</a:t>
            </a:r>
            <a:r>
              <a:rPr kumimoji="1" lang="en-US" altLang="ja-JP" baseline="0" dirty="0" err="1"/>
              <a:t>CyD</a:t>
            </a:r>
            <a:r>
              <a:rPr kumimoji="1" lang="en-US" altLang="ja-JP" baseline="0" dirty="0"/>
              <a:t>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Next, we prepared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-proteins.</a:t>
            </a:r>
          </a:p>
          <a:p>
            <a:r>
              <a:rPr kumimoji="1" lang="en-US" altLang="ja-JP" baseline="0" dirty="0"/>
              <a:t>Ad was modified with insulin, and then mixed with mono- or multi-PEGylated b-</a:t>
            </a:r>
            <a:r>
              <a:rPr kumimoji="1" lang="en-US" altLang="ja-JP" baseline="0" dirty="0" err="1"/>
              <a:t>CyD</a:t>
            </a:r>
            <a:r>
              <a:rPr kumimoji="1" lang="en-US" altLang="ja-JP" baseline="0" dirty="0"/>
              <a:t>.</a:t>
            </a:r>
          </a:p>
          <a:p>
            <a:r>
              <a:rPr kumimoji="1" lang="en-US" altLang="ja-JP" baseline="0" dirty="0"/>
              <a:t>Stability constants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-insulins were more than 10,000, suggesting stable complex formation.</a:t>
            </a:r>
          </a:p>
          <a:p>
            <a:r>
              <a:rPr kumimoji="1" lang="en-US" altLang="ja-JP" baseline="0" dirty="0"/>
              <a:t>As a control, we also prepared covalently PEGylated insulin.</a:t>
            </a:r>
          </a:p>
          <a:p>
            <a:endParaRPr kumimoji="1" lang="en-US" altLang="ja-JP" baseline="0" dirty="0"/>
          </a:p>
          <a:p>
            <a:r>
              <a:rPr kumimoji="1" lang="en-US" altLang="ja-JP" baseline="0" dirty="0"/>
              <a:t>Moreover, mono-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-lysozyme and multi-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-lysozyme were also prepared.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963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Next, we evaluated Thermal stability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-proteins.</a:t>
            </a:r>
          </a:p>
          <a:p>
            <a:r>
              <a:rPr kumimoji="1" lang="en-US" altLang="ja-JP" baseline="0" dirty="0"/>
              <a:t>Mono- and multi-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-insulins showed high stability, when compared with insulin alone.</a:t>
            </a:r>
          </a:p>
          <a:p>
            <a:endParaRPr kumimoji="1" lang="en-US" altLang="ja-JP" baseline="0" dirty="0"/>
          </a:p>
          <a:p>
            <a:r>
              <a:rPr kumimoji="1" lang="en-US" altLang="ja-JP" baseline="0" dirty="0"/>
              <a:t>Almost the same results were observed in the lysozyme system, suggesting that Thermal stability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-proteins was higher than that of protein alone.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Next, we evaluated Enzymatic stability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-proteins.</a:t>
            </a:r>
          </a:p>
          <a:p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-insulin, especially, multi-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-insulin showed high stability, when compared with insulin alone.</a:t>
            </a:r>
          </a:p>
          <a:p>
            <a:endParaRPr kumimoji="1" lang="en-US" altLang="ja-JP" baseline="0" dirty="0"/>
          </a:p>
          <a:p>
            <a:r>
              <a:rPr kumimoji="1" lang="en-US" altLang="ja-JP" baseline="0" dirty="0"/>
              <a:t>Almost the same results were observed in the lysozyme system, suggesting that Enzymatic stability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-proteins was higher than that of protein alone.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Next, to evaluate In vitro enzymatic activity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-proteins, we examined Lytic activity of lysozyme.  </a:t>
            </a:r>
          </a:p>
          <a:p>
            <a:r>
              <a:rPr kumimoji="1" lang="en-US" altLang="ja-JP" baseline="0" dirty="0"/>
              <a:t>Both mono- and multi-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-lysozyme showed almost 100% of the activity.</a:t>
            </a:r>
          </a:p>
          <a:p>
            <a:r>
              <a:rPr kumimoji="1" lang="en-US" altLang="ja-JP" baseline="0" dirty="0"/>
              <a:t>In contrast, Covalently PEGylated lysozyme showed only 23% of the activity.</a:t>
            </a:r>
          </a:p>
          <a:p>
            <a:endParaRPr kumimoji="1" lang="en-US" altLang="ja-JP" baseline="0" dirty="0"/>
          </a:p>
          <a:p>
            <a:r>
              <a:rPr kumimoji="1" lang="en-US" altLang="ja-JP" baseline="0" dirty="0"/>
              <a:t>These results suggest that 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-lysozyme completely retained lytic activity of lysozyme.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Next, we evaluated In vivo hypoglycemic effect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-insulin.</a:t>
            </a:r>
          </a:p>
          <a:p>
            <a:r>
              <a:rPr kumimoji="1" lang="en-US" altLang="ja-JP" baseline="0" dirty="0"/>
              <a:t>In this study, we used multi-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-insulin because of its high molecular weight.</a:t>
            </a:r>
          </a:p>
          <a:p>
            <a:r>
              <a:rPr kumimoji="1" lang="en-US" altLang="ja-JP" baseline="0" dirty="0"/>
              <a:t>Importantly, Multi-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-insulin showed prolonged hypoglycemic effect without loss of the bioactivity.</a:t>
            </a:r>
          </a:p>
          <a:p>
            <a:r>
              <a:rPr kumimoji="1" lang="en-US" altLang="ja-JP" baseline="0" dirty="0"/>
              <a:t>In contrast, covalently PEGylated insulin showed negligible hypoglycemic effect.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Here, Flat blood glucose level is required for treatment of diabetes., </a:t>
            </a:r>
          </a:p>
          <a:p>
            <a:r>
              <a:rPr kumimoji="1" lang="en-US" altLang="ja-JP" baseline="0" dirty="0"/>
              <a:t>And Insulin glargine is the most utilized as long-acting insulin.</a:t>
            </a:r>
          </a:p>
          <a:p>
            <a:endParaRPr kumimoji="1" lang="en-US" altLang="ja-JP" baseline="0" dirty="0"/>
          </a:p>
          <a:p>
            <a:r>
              <a:rPr kumimoji="1" lang="en-US" altLang="ja-JP" baseline="0" dirty="0"/>
              <a:t>Therefore, hypoglycemic effect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-insulin was compare with insulin glargine.</a:t>
            </a:r>
          </a:p>
          <a:p>
            <a:r>
              <a:rPr kumimoji="1" lang="en-US" altLang="ja-JP" baseline="0" dirty="0"/>
              <a:t>Multi-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-insulin showed prolonged and </a:t>
            </a:r>
            <a:r>
              <a:rPr kumimoji="1" lang="en-US" altLang="ja-JP" baseline="0" dirty="0" err="1"/>
              <a:t>peakless</a:t>
            </a:r>
            <a:r>
              <a:rPr kumimoji="1" lang="en-US" altLang="ja-JP" baseline="0" dirty="0"/>
              <a:t> hypoglycemic effect, although insulin glargine showed the peak under the experimental conditions.</a:t>
            </a:r>
          </a:p>
          <a:p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Finally, to estimate the safety profile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-insulin, we measured Blood chemistry values.</a:t>
            </a:r>
          </a:p>
          <a:p>
            <a:r>
              <a:rPr kumimoji="1" lang="en-US" altLang="ja-JP" baseline="0" dirty="0"/>
              <a:t>Negligible changes of blood chemistry values were observed after the administration of multi-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-insulin.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In conclusion, </a:t>
            </a:r>
          </a:p>
          <a:p>
            <a:r>
              <a:rPr kumimoji="1" lang="ja-JP" altLang="en-US" baseline="0" dirty="0"/>
              <a:t>・</a:t>
            </a:r>
            <a:endParaRPr kumimoji="1" lang="en-US" altLang="ja-JP" baseline="0" dirty="0"/>
          </a:p>
          <a:p>
            <a:r>
              <a:rPr kumimoji="1" lang="ja-JP" altLang="en-US" baseline="0" dirty="0"/>
              <a:t>・</a:t>
            </a:r>
            <a:endParaRPr kumimoji="1" lang="en-US" altLang="ja-JP" baseline="0" dirty="0"/>
          </a:p>
          <a:p>
            <a:r>
              <a:rPr kumimoji="1" lang="ja-JP" altLang="en-US" baseline="0" dirty="0"/>
              <a:t>・</a:t>
            </a:r>
            <a:endParaRPr kumimoji="1" lang="en-US" altLang="ja-JP" baseline="0" dirty="0"/>
          </a:p>
          <a:p>
            <a:r>
              <a:rPr kumimoji="1" lang="ja-JP" altLang="en-US" baseline="0" dirty="0"/>
              <a:t>・</a:t>
            </a:r>
            <a:endParaRPr kumimoji="1" lang="en-US" altLang="ja-JP" baseline="0" dirty="0"/>
          </a:p>
          <a:p>
            <a:r>
              <a:rPr kumimoji="1" lang="en-US" altLang="ja-JP" baseline="0" dirty="0"/>
              <a:t>Therefore,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 technology is useful as a novel </a:t>
            </a:r>
            <a:r>
              <a:rPr kumimoji="1" lang="en-US" altLang="ja-JP" baseline="0" dirty="0" err="1"/>
              <a:t>PEGylation</a:t>
            </a:r>
            <a:r>
              <a:rPr kumimoji="1" lang="en-US" altLang="ja-JP" baseline="0" dirty="0"/>
              <a:t> technique for protein drugs. </a:t>
            </a:r>
          </a:p>
          <a:p>
            <a:endParaRPr kumimoji="1" lang="en-US" altLang="ja-JP" baseline="0" dirty="0"/>
          </a:p>
          <a:p>
            <a:r>
              <a:rPr kumimoji="1" lang="en-US" altLang="ja-JP" baseline="0" dirty="0"/>
              <a:t>8</a:t>
            </a:r>
            <a:r>
              <a:rPr kumimoji="1" lang="ja-JP" altLang="en-US" baseline="0" dirty="0"/>
              <a:t>：</a:t>
            </a:r>
            <a:r>
              <a:rPr kumimoji="1" lang="en-US" altLang="ja-JP" baseline="0" dirty="0"/>
              <a:t>53</a:t>
            </a:r>
          </a:p>
          <a:p>
            <a:endParaRPr kumimoji="1" lang="en-US" altLang="ja-JP" baseline="0" dirty="0"/>
          </a:p>
          <a:p>
            <a:endParaRPr kumimoji="1" lang="en-US" altLang="ja-JP" baseline="0" dirty="0"/>
          </a:p>
          <a:p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kumimoji="1" lang="en-US" altLang="ja-JP" dirty="0">
                <a:solidFill>
                  <a:schemeClr val="tx1"/>
                </a:solidFill>
                <a:latin typeface="Arial"/>
                <a:cs typeface="Arial"/>
              </a:rPr>
              <a:t>We</a:t>
            </a:r>
            <a:r>
              <a:rPr kumimoji="1" lang="en-US" altLang="ja-JP" baseline="0" dirty="0">
                <a:solidFill>
                  <a:schemeClr val="tx1"/>
                </a:solidFill>
                <a:latin typeface="Arial"/>
                <a:cs typeface="Arial"/>
              </a:rPr>
              <a:t> talk about next topic.</a:t>
            </a:r>
          </a:p>
          <a:p>
            <a:endParaRPr kumimoji="1" lang="en-US" altLang="ja-JP" baseline="0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kumimoji="1" lang="en-US" altLang="ja-JP" dirty="0">
                <a:solidFill>
                  <a:schemeClr val="tx1"/>
                </a:solidFill>
                <a:latin typeface="Arial"/>
                <a:cs typeface="Arial"/>
              </a:rPr>
              <a:t>“Cancer” is the first common cause of death and incidences of cancer increase year by year.</a:t>
            </a:r>
          </a:p>
          <a:p>
            <a:r>
              <a:rPr kumimoji="1" lang="en-US" altLang="ja-JP" dirty="0">
                <a:solidFill>
                  <a:schemeClr val="tx1"/>
                </a:solidFill>
                <a:latin typeface="Arial"/>
                <a:cs typeface="Arial"/>
              </a:rPr>
              <a:t>Of various cancers, Pancreatic cancer is one of the refractory cancers.</a:t>
            </a:r>
          </a:p>
          <a:p>
            <a:endParaRPr kumimoji="1" lang="en-US" altLang="ja-JP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kumimoji="1" lang="en-US" altLang="ja-JP" dirty="0">
                <a:solidFill>
                  <a:schemeClr val="tx1"/>
                </a:solidFill>
                <a:latin typeface="Arial"/>
                <a:cs typeface="Arial"/>
              </a:rPr>
              <a:t>This is due to the presence of Dense extracellular matrix (ECM) around pancreatic cancer cells.</a:t>
            </a:r>
          </a:p>
          <a:p>
            <a:r>
              <a:rPr kumimoji="1" lang="en-US" altLang="ja-JP" dirty="0">
                <a:solidFill>
                  <a:schemeClr val="tx1"/>
                </a:solidFill>
                <a:latin typeface="Arial"/>
                <a:cs typeface="Arial"/>
              </a:rPr>
              <a:t>Because,</a:t>
            </a:r>
            <a:r>
              <a:rPr kumimoji="1" lang="en-US" altLang="ja-JP" baseline="0" dirty="0">
                <a:solidFill>
                  <a:schemeClr val="tx1"/>
                </a:solidFill>
                <a:latin typeface="Arial"/>
                <a:cs typeface="Arial"/>
              </a:rPr>
              <a:t> ECM inhibits diffusion of anticancer drugs into cancer tissues.</a:t>
            </a:r>
          </a:p>
          <a:p>
            <a:endParaRPr kumimoji="1" lang="en-US" altLang="ja-JP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kumimoji="1" lang="en-US" altLang="ja-JP" dirty="0">
                <a:solidFill>
                  <a:schemeClr val="tx1"/>
                </a:solidFill>
                <a:latin typeface="Arial"/>
                <a:cs typeface="Arial"/>
              </a:rPr>
              <a:t>Therefore,</a:t>
            </a:r>
            <a:r>
              <a:rPr kumimoji="1" lang="en-US" altLang="ja-JP" baseline="0" dirty="0">
                <a:solidFill>
                  <a:schemeClr val="tx1"/>
                </a:solidFill>
                <a:latin typeface="Arial"/>
                <a:cs typeface="Arial"/>
              </a:rPr>
              <a:t> Efficient anticancer drug delivery for pancreatic cancer is required.</a:t>
            </a:r>
          </a:p>
        </p:txBody>
      </p:sp>
      <p:sp>
        <p:nvSpPr>
          <p:cNvPr id="3789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7D002E-6145-45B7-9623-E1ABE24ABC3E}" type="slidenum">
              <a:rPr lang="ja-JP" altLang="en-US" smtClean="0">
                <a:latin typeface="Arial" charset="0"/>
              </a:rPr>
              <a:pPr/>
              <a:t>17</a:t>
            </a:fld>
            <a:endParaRPr lang="ja-JP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668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kumimoji="1" lang="en-US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ECM</a:t>
            </a:r>
            <a:r>
              <a:rPr kumimoji="1" lang="en-US" altLang="ja-JP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consisting of </a:t>
            </a:r>
            <a:r>
              <a:rPr kumimoji="1" lang="ja-JP" alt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・</a:t>
            </a:r>
            <a:r>
              <a:rPr kumimoji="1" lang="en-US" altLang="ja-JP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Hyaluronan</a:t>
            </a:r>
            <a:r>
              <a:rPr kumimoji="1" lang="ja-JP" alt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・</a:t>
            </a:r>
            <a:r>
              <a:rPr kumimoji="1" lang="en-US" altLang="ja-JP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Aggrecan</a:t>
            </a:r>
            <a:r>
              <a:rPr kumimoji="1" lang="ja-JP" alt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・</a:t>
            </a:r>
            <a:r>
              <a:rPr kumimoji="1" lang="en-US" altLang="ja-JP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Collagen</a:t>
            </a:r>
            <a:r>
              <a:rPr kumimoji="1" lang="ja-JP" alt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・</a:t>
            </a:r>
            <a:r>
              <a:rPr kumimoji="1" lang="en-US" altLang="ja-JP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Laminin</a:t>
            </a:r>
            <a:r>
              <a:rPr kumimoji="1" lang="ja-JP" alt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・</a:t>
            </a:r>
            <a:r>
              <a:rPr kumimoji="1" lang="en-US" altLang="ja-JP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Fibronectin.</a:t>
            </a:r>
          </a:p>
          <a:p>
            <a:r>
              <a:rPr kumimoji="1" lang="en-US" altLang="ja-JP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the other hand, Hyaluronidase, Collagenase and Bromelain can degrade ECM.</a:t>
            </a:r>
          </a:p>
          <a:p>
            <a:r>
              <a:rPr kumimoji="1" lang="en-US" altLang="ja-JP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Especially, Bromelain can degrade a number of proteins such as collagen and laminin.</a:t>
            </a:r>
          </a:p>
          <a:p>
            <a:endParaRPr kumimoji="1" lang="en-US" altLang="ja-JP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Therefore, we expect that Anticancer drugs can be delivered to cancer tissues efficiently by pre-administration with bromelain???</a:t>
            </a:r>
          </a:p>
          <a:p>
            <a:endParaRPr kumimoji="1" lang="en-US" altLang="ja-JP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Bromelain is not able to accumulate in the cancer tissues efficiently because of its short blood half-life.</a:t>
            </a:r>
          </a:p>
          <a:p>
            <a:endParaRPr kumimoji="1" lang="en-US" altLang="ja-JP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789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7D002E-6145-45B7-9623-E1ABE24ABC3E}" type="slidenum">
              <a:rPr lang="ja-JP" altLang="en-US" smtClean="0">
                <a:latin typeface="Arial" charset="0"/>
              </a:rPr>
              <a:pPr/>
              <a:t>18</a:t>
            </a:fld>
            <a:endParaRPr lang="ja-JP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1152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8713" cy="37052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dirty="0"/>
              <a:t>Therefore, in this study, we prepare </a:t>
            </a:r>
            <a:r>
              <a:rPr kumimoji="1" lang="en-US" altLang="ja-JP" sz="1200" dirty="0" err="1"/>
              <a:t>SPRA</a:t>
            </a:r>
            <a:r>
              <a:rPr kumimoji="1" lang="en-US" altLang="ja-JP" sz="1200" dirty="0"/>
              <a:t>-bromelain.</a:t>
            </a:r>
          </a:p>
          <a:p>
            <a:r>
              <a:rPr kumimoji="1" lang="en-US" altLang="ja-JP" sz="1200" dirty="0" err="1"/>
              <a:t>SPRA</a:t>
            </a:r>
            <a:r>
              <a:rPr kumimoji="1" lang="en-US" altLang="ja-JP" sz="1200" dirty="0"/>
              <a:t>-bromelain can improve blood retention, resulting in accumulation in cancer tissues by </a:t>
            </a:r>
            <a:r>
              <a:rPr kumimoji="1" lang="en-US" altLang="ja-JP" sz="1200" dirty="0" err="1"/>
              <a:t>EPR</a:t>
            </a:r>
            <a:r>
              <a:rPr kumimoji="1" lang="en-US" altLang="ja-JP" sz="1200" dirty="0"/>
              <a:t> effect.</a:t>
            </a:r>
          </a:p>
          <a:p>
            <a:r>
              <a:rPr kumimoji="1" lang="en-US" altLang="ja-JP" sz="1200" dirty="0"/>
              <a:t>After dissociation, Ad-bromelain degrades ECM, leading to efficient drug delivery.</a:t>
            </a:r>
          </a:p>
          <a:p>
            <a:endParaRPr kumimoji="1" lang="en-US" altLang="ja-JP" sz="1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D556D-5466-1443-AE63-541D91702E78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93257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baseline="0" dirty="0"/>
              <a:t>Therefore, in this study, we designed and evaluated the efficient drug delivery system for pancreatic cancer utilizing </a:t>
            </a:r>
            <a:r>
              <a:rPr kumimoji="1" lang="en-US" altLang="ja-JP" sz="1200" baseline="0" dirty="0" err="1"/>
              <a:t>SPRA</a:t>
            </a:r>
            <a:r>
              <a:rPr kumimoji="1" lang="en-US" altLang="ja-JP" sz="1200" baseline="0" dirty="0"/>
              <a:t>-bromelain.</a:t>
            </a:r>
          </a:p>
          <a:p>
            <a:endParaRPr kumimoji="1" lang="en-US" altLang="ja-JP" sz="1200" baseline="0" dirty="0"/>
          </a:p>
          <a:p>
            <a:r>
              <a:rPr kumimoji="1" lang="en-US" altLang="ja-JP" sz="1200" baseline="0" dirty="0"/>
              <a:t>This is outline of this study.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E33A0-62D7-428C-8DFC-32621ED5A131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4643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latin typeface="Arial"/>
                <a:cs typeface="Arial"/>
              </a:rPr>
              <a:t>We first</a:t>
            </a:r>
            <a:r>
              <a:rPr kumimoji="1" lang="en-US" altLang="ja-JP" sz="1200" baseline="0" dirty="0">
                <a:latin typeface="Arial"/>
                <a:cs typeface="Arial"/>
              </a:rPr>
              <a:t> prepared </a:t>
            </a:r>
            <a:r>
              <a:rPr kumimoji="1" lang="en-US" altLang="ja-JP" sz="1200" dirty="0">
                <a:latin typeface="Arial"/>
                <a:cs typeface="Arial"/>
              </a:rPr>
              <a:t>PEGylated b-</a:t>
            </a:r>
            <a:r>
              <a:rPr kumimoji="1" lang="en-US" altLang="ja-JP" sz="1200" dirty="0" err="1">
                <a:latin typeface="Arial"/>
                <a:cs typeface="Arial"/>
              </a:rPr>
              <a:t>CyDs</a:t>
            </a:r>
            <a:r>
              <a:rPr kumimoji="1" lang="en-US" altLang="ja-JP" sz="1200" baseline="0" dirty="0">
                <a:latin typeface="Arial"/>
                <a:cs typeface="Arial"/>
              </a:rPr>
              <a:t> with 20,000 Da PEG chains.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aseline="0" dirty="0">
                <a:latin typeface="Arial"/>
                <a:cs typeface="Arial"/>
              </a:rPr>
              <a:t>The average degrees of substitution of PEG was 2.1.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baseline="0" dirty="0">
              <a:latin typeface="Arial"/>
              <a:cs typeface="Arial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aseline="0" dirty="0">
                <a:latin typeface="Arial"/>
                <a:cs typeface="Arial"/>
              </a:rPr>
              <a:t>Next, Ad-bromelain was prepared from 1-</a:t>
            </a:r>
            <a:r>
              <a:rPr kumimoji="1" lang="en-US" altLang="ja-JP" sz="1200" baseline="0" dirty="0" err="1">
                <a:latin typeface="Arial"/>
                <a:cs typeface="Arial"/>
              </a:rPr>
              <a:t>Adamantane</a:t>
            </a:r>
            <a:r>
              <a:rPr kumimoji="1" lang="en-US" altLang="ja-JP" sz="1200" baseline="0" dirty="0">
                <a:latin typeface="Arial"/>
                <a:cs typeface="Arial"/>
              </a:rPr>
              <a:t> acetic acid and Bromelain.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aseline="0" dirty="0">
                <a:latin typeface="Arial"/>
                <a:cs typeface="Arial"/>
              </a:rPr>
              <a:t>Degrees of substitution of Ad was 5.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>
              <a:latin typeface="Arial"/>
              <a:cs typeface="Arial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E33A0-62D7-428C-8DFC-32621ED5A131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1994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Next,</a:t>
            </a:r>
            <a:r>
              <a:rPr kumimoji="1" lang="en-US" altLang="ja-JP" baseline="0" dirty="0"/>
              <a:t> we prepared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-bromelain by mixing Ad-bromelain and PEGylated b-</a:t>
            </a:r>
            <a:r>
              <a:rPr kumimoji="1" lang="en-US" altLang="ja-JP" baseline="0" dirty="0" err="1"/>
              <a:t>CyD</a:t>
            </a:r>
            <a:r>
              <a:rPr kumimoji="1" lang="en-US" altLang="ja-JP" baseline="0" dirty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The particle size and stability constant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-bromelain were 152 nm and 84,000, respectively.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/>
              <a:t>Moreover, we also prepared covalently PEGylated bromelain as a control.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E33A0-62D7-428C-8DFC-32621ED5A131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3574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Next, we examined In vitro activity of </a:t>
            </a:r>
            <a:r>
              <a:rPr kumimoji="1" lang="en-US" altLang="ja-JP" dirty="0" err="1"/>
              <a:t>SPRA</a:t>
            </a:r>
            <a:r>
              <a:rPr kumimoji="1" lang="en-US" altLang="ja-JP" dirty="0"/>
              <a:t>-bromelain,</a:t>
            </a:r>
            <a:r>
              <a:rPr kumimoji="1" lang="en-US" altLang="ja-JP" baseline="0" dirty="0"/>
              <a:t> namely </a:t>
            </a:r>
            <a:r>
              <a:rPr kumimoji="1" lang="en-US" altLang="ja-JP" dirty="0"/>
              <a:t>Gelatin-degrading activity.</a:t>
            </a:r>
          </a:p>
          <a:p>
            <a:r>
              <a:rPr kumimoji="1" lang="en-US" altLang="ja-JP" dirty="0"/>
              <a:t>Covalently</a:t>
            </a:r>
            <a:r>
              <a:rPr kumimoji="1" lang="en-US" altLang="ja-JP" baseline="0" dirty="0"/>
              <a:t> PEGylated bromelain showed negligible </a:t>
            </a:r>
            <a:r>
              <a:rPr kumimoji="1" lang="en-US" altLang="ja-JP" dirty="0"/>
              <a:t>Gelatin-degrading activity.</a:t>
            </a:r>
          </a:p>
          <a:p>
            <a:r>
              <a:rPr kumimoji="1" lang="en-US" altLang="ja-JP" dirty="0"/>
              <a:t>In contrast, </a:t>
            </a:r>
            <a:r>
              <a:rPr kumimoji="1" lang="en-US" altLang="ja-JP" dirty="0" err="1"/>
              <a:t>SPRA</a:t>
            </a:r>
            <a:r>
              <a:rPr kumimoji="1" lang="en-US" altLang="ja-JP" dirty="0"/>
              <a:t>-</a:t>
            </a:r>
            <a:r>
              <a:rPr kumimoji="1" lang="en-US" altLang="ja-JP" baseline="0" dirty="0"/>
              <a:t>bromelain showed markedly high activity, indicating that </a:t>
            </a:r>
          </a:p>
          <a:p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-bromelain completely retained in vitro activity of bromelain.</a:t>
            </a:r>
          </a:p>
          <a:p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E33A0-62D7-428C-8DFC-32621ED5A131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0874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Next, we examined</a:t>
            </a:r>
            <a:r>
              <a:rPr kumimoji="1" lang="en-US" altLang="ja-JP" baseline="0" dirty="0"/>
              <a:t> Accumulation of </a:t>
            </a:r>
            <a:r>
              <a:rPr kumimoji="1" lang="en-US" altLang="ja-JP" baseline="0" dirty="0" err="1"/>
              <a:t>FITC</a:t>
            </a:r>
            <a:r>
              <a:rPr kumimoji="1" lang="en-US" altLang="ja-JP" baseline="0" dirty="0"/>
              <a:t>-dextran (2 </a:t>
            </a:r>
            <a:r>
              <a:rPr kumimoji="1" lang="en-US" altLang="ja-JP" baseline="0" dirty="0" err="1"/>
              <a:t>MDa</a:t>
            </a:r>
            <a:r>
              <a:rPr kumimoji="1" lang="en-US" altLang="ja-JP" baseline="0" dirty="0"/>
              <a:t>) in tumor-bearing mice after Co-administration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-bromelain.</a:t>
            </a:r>
          </a:p>
          <a:p>
            <a:r>
              <a:rPr kumimoji="1" lang="en-US" altLang="ja-JP" baseline="0" dirty="0"/>
              <a:t>Firstly, </a:t>
            </a:r>
          </a:p>
          <a:p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-bromelain solution (1 mg bromelain/kg, 250 mL) was intravenously administered to mice bearing MIA </a:t>
            </a:r>
            <a:r>
              <a:rPr kumimoji="1" lang="en-US" altLang="ja-JP" baseline="0" dirty="0" err="1"/>
              <a:t>PaCa</a:t>
            </a:r>
            <a:r>
              <a:rPr kumimoji="1" lang="en-US" altLang="ja-JP" baseline="0" dirty="0"/>
              <a:t>-2 cells.  </a:t>
            </a:r>
          </a:p>
          <a:p>
            <a:r>
              <a:rPr kumimoji="1" lang="en-US" altLang="ja-JP" baseline="0" dirty="0"/>
              <a:t>After 24 h, </a:t>
            </a:r>
            <a:r>
              <a:rPr kumimoji="1" lang="en-US" altLang="ja-JP" baseline="0" dirty="0" err="1"/>
              <a:t>FITC</a:t>
            </a:r>
            <a:r>
              <a:rPr kumimoji="1" lang="en-US" altLang="ja-JP" baseline="0" dirty="0"/>
              <a:t>-dextran (2 </a:t>
            </a:r>
            <a:r>
              <a:rPr kumimoji="1" lang="en-US" altLang="ja-JP" baseline="0" dirty="0" err="1"/>
              <a:t>MDa</a:t>
            </a:r>
            <a:r>
              <a:rPr kumimoji="1" lang="en-US" altLang="ja-JP" baseline="0" dirty="0"/>
              <a:t>) solution (1 mg/mL, 250 mL) was intravenously administered to mice.  </a:t>
            </a:r>
          </a:p>
          <a:p>
            <a:r>
              <a:rPr kumimoji="1" lang="en-US" altLang="ja-JP" baseline="0" dirty="0"/>
              <a:t>This procedure was repeated 4 times.  After 6 h, organs were collected, and then fluorescence was measured by IVIS. </a:t>
            </a:r>
          </a:p>
          <a:p>
            <a:endParaRPr kumimoji="1" lang="en-US" altLang="ja-JP" baseline="0" dirty="0"/>
          </a:p>
          <a:p>
            <a:r>
              <a:rPr kumimoji="1" lang="en-US" altLang="ja-JP" baseline="0" dirty="0"/>
              <a:t>As a result, pre-administration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-bromelain efficiently delivered </a:t>
            </a:r>
            <a:r>
              <a:rPr kumimoji="1" lang="en-US" altLang="ja-JP" baseline="0" dirty="0" err="1"/>
              <a:t>FITC</a:t>
            </a:r>
            <a:r>
              <a:rPr kumimoji="1" lang="en-US" altLang="ja-JP" baseline="0" dirty="0"/>
              <a:t>-dextran (2 </a:t>
            </a:r>
            <a:r>
              <a:rPr kumimoji="1" lang="en-US" altLang="ja-JP" baseline="0" dirty="0" err="1"/>
              <a:t>MDa</a:t>
            </a:r>
            <a:r>
              <a:rPr kumimoji="1" lang="en-US" altLang="ja-JP" baseline="0" dirty="0"/>
              <a:t>) into tumor tissue compared to the other tissues.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E33A0-62D7-428C-8DFC-32621ED5A131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0529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Next, we examined Effects of pre-administration of </a:t>
            </a:r>
            <a:r>
              <a:rPr kumimoji="1" lang="en-US" altLang="ja-JP" dirty="0" err="1"/>
              <a:t>SPRA</a:t>
            </a:r>
            <a:r>
              <a:rPr kumimoji="1" lang="en-US" altLang="ja-JP" dirty="0"/>
              <a:t>-bromelain on antitumor activity of anticancer drugs.</a:t>
            </a:r>
          </a:p>
          <a:p>
            <a:r>
              <a:rPr kumimoji="1" lang="en-US" altLang="ja-JP" dirty="0"/>
              <a:t>Bromelain solutions (1 mg/kg) were intravenously administered to mice bearing MIA </a:t>
            </a:r>
            <a:r>
              <a:rPr kumimoji="1" lang="en-US" altLang="ja-JP" dirty="0" err="1"/>
              <a:t>PaCa</a:t>
            </a:r>
            <a:r>
              <a:rPr kumimoji="1" lang="en-US" altLang="ja-JP" dirty="0"/>
              <a:t>-2 cells.  </a:t>
            </a:r>
          </a:p>
          <a:p>
            <a:r>
              <a:rPr kumimoji="1" lang="en-US" altLang="ja-JP" dirty="0"/>
              <a:t>After 24 h, Doxorubicin (3 mg/kg) or </a:t>
            </a:r>
            <a:r>
              <a:rPr kumimoji="1" lang="en-US" altLang="ja-JP" dirty="0" err="1"/>
              <a:t>Doxil</a:t>
            </a:r>
            <a:r>
              <a:rPr kumimoji="1" lang="en-US" altLang="ja-JP" dirty="0"/>
              <a:t> (2 mg/kg) was intravenously administered to mice. </a:t>
            </a:r>
          </a:p>
          <a:p>
            <a:r>
              <a:rPr kumimoji="1" lang="en-US" altLang="ja-JP" dirty="0"/>
              <a:t>This procedure was repeated 4 times. 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Importantly, </a:t>
            </a:r>
            <a:r>
              <a:rPr kumimoji="1" lang="en-US" altLang="ja-JP" dirty="0" err="1"/>
              <a:t>SPRA</a:t>
            </a:r>
            <a:r>
              <a:rPr kumimoji="1" lang="en-US" altLang="ja-JP" dirty="0"/>
              <a:t>-bromelain enhanced the antitumor activity of both doxorubicin and </a:t>
            </a:r>
            <a:r>
              <a:rPr kumimoji="1" lang="en-US" altLang="ja-JP" dirty="0" err="1"/>
              <a:t>DOXIL</a:t>
            </a:r>
            <a:r>
              <a:rPr kumimoji="1" lang="en-US" altLang="ja-JP" dirty="0"/>
              <a:t>® in pancreatic cancer model mice.</a:t>
            </a:r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E33A0-62D7-428C-8DFC-32621ED5A131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0190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Finally, to</a:t>
            </a:r>
            <a:r>
              <a:rPr kumimoji="1" lang="en-US" altLang="ja-JP" baseline="0" dirty="0"/>
              <a:t> estimate In vivo safety profile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-bromelain, Blood Chemistry Values after 4 Times Intravenous Administrations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-bromelain were measured.</a:t>
            </a:r>
            <a:endParaRPr kumimoji="1" lang="en-US" altLang="ja-JP" dirty="0"/>
          </a:p>
          <a:p>
            <a:r>
              <a:rPr kumimoji="1" lang="en-US" altLang="ja-JP" dirty="0"/>
              <a:t>As</a:t>
            </a:r>
            <a:r>
              <a:rPr kumimoji="1" lang="en-US" altLang="ja-JP" baseline="0" dirty="0"/>
              <a:t> a result,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-bromelain negligibly changed the blood chemistry values after intravenous administrations.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E33A0-62D7-428C-8DFC-32621ED5A131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29727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46113" y="798513"/>
            <a:ext cx="5329237" cy="39973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kumimoji="1" lang="en-US" altLang="ja-JP" dirty="0"/>
              <a:t>In conclusion, </a:t>
            </a:r>
          </a:p>
          <a:p>
            <a:pPr algn="l"/>
            <a:r>
              <a:rPr kumimoji="1" lang="ja-JP" altLang="en-US" baseline="0" dirty="0"/>
              <a:t>・</a:t>
            </a:r>
            <a:endParaRPr kumimoji="1" lang="en-US" altLang="ja-JP" baseline="0" dirty="0"/>
          </a:p>
          <a:p>
            <a:pPr algn="l"/>
            <a:r>
              <a:rPr kumimoji="1" lang="ja-JP" altLang="en-US" baseline="0" dirty="0"/>
              <a:t>・</a:t>
            </a:r>
            <a:endParaRPr kumimoji="1" lang="en-US" altLang="ja-JP" baseline="0" dirty="0"/>
          </a:p>
          <a:p>
            <a:pPr algn="l"/>
            <a:r>
              <a:rPr kumimoji="1" lang="ja-JP" altLang="en-US" baseline="0" dirty="0"/>
              <a:t>・</a:t>
            </a:r>
            <a:endParaRPr kumimoji="1" lang="en-US" altLang="ja-JP" baseline="0" dirty="0"/>
          </a:p>
          <a:p>
            <a:pPr algn="l"/>
            <a:r>
              <a:rPr kumimoji="1" lang="ja-JP" altLang="en-US" baseline="0" dirty="0"/>
              <a:t>・</a:t>
            </a:r>
            <a:endParaRPr kumimoji="1" lang="en-US" altLang="ja-JP" baseline="0" dirty="0"/>
          </a:p>
          <a:p>
            <a:pPr algn="l"/>
            <a:endParaRPr kumimoji="1" lang="en-US" altLang="ja-JP" baseline="0" dirty="0"/>
          </a:p>
          <a:p>
            <a:pPr algn="l"/>
            <a:r>
              <a:rPr kumimoji="1" lang="en-US" altLang="ja-JP" baseline="0" dirty="0"/>
              <a:t>These results suggest that SPRA-</a:t>
            </a:r>
            <a:r>
              <a:rPr kumimoji="1" lang="en-US" altLang="ja-JP" baseline="0" dirty="0" err="1"/>
              <a:t>bromelain</a:t>
            </a:r>
            <a:r>
              <a:rPr kumimoji="1" lang="en-US" altLang="ja-JP" baseline="0" dirty="0"/>
              <a:t> could be useful as an efficient anticancer drug </a:t>
            </a:r>
          </a:p>
          <a:p>
            <a:pPr algn="l"/>
            <a:r>
              <a:rPr kumimoji="1" lang="en-US" altLang="ja-JP" baseline="0" dirty="0"/>
              <a:t>Delivery system for pancreatic cancer.</a:t>
            </a:r>
          </a:p>
          <a:p>
            <a:pPr algn="l"/>
            <a:endParaRPr kumimoji="1" lang="en-US" altLang="ja-JP" baseline="0" dirty="0"/>
          </a:p>
          <a:p>
            <a:pPr algn="l"/>
            <a:r>
              <a:rPr kumimoji="1" lang="en-US" altLang="ja-JP" baseline="0" dirty="0"/>
              <a:t>16:00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3D556D-5466-1443-AE63-541D91702E78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2116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/>
              <a:t>As an important news, Kit of </a:t>
            </a:r>
            <a:r>
              <a:rPr kumimoji="1" lang="en-US" altLang="ja-JP" baseline="0" dirty="0" err="1"/>
              <a:t>SPRA</a:t>
            </a:r>
            <a:r>
              <a:rPr kumimoji="1" lang="en-US" altLang="ja-JP" baseline="0" dirty="0"/>
              <a:t> technology is commercially available !!</a:t>
            </a:r>
          </a:p>
          <a:p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SPRA technology is based on supramolecular chemistry.</a:t>
            </a:r>
          </a:p>
          <a:p>
            <a:r>
              <a:rPr kumimoji="1" lang="en-US" altLang="ja-JP" dirty="0"/>
              <a:t>Recently, we propose the importance of supramolecular chemistry in pharmaceutical sciences.</a:t>
            </a:r>
          </a:p>
          <a:p>
            <a:r>
              <a:rPr kumimoji="1" lang="en-US" altLang="ja-JP" dirty="0"/>
              <a:t>And create a new concept “Supramolecular Pharmaceutical Sciences”</a:t>
            </a:r>
          </a:p>
          <a:p>
            <a:r>
              <a:rPr kumimoji="1" lang="en-US" altLang="ja-JP" dirty="0"/>
              <a:t>This concept is </a:t>
            </a:r>
            <a:r>
              <a:rPr kumimoji="1" lang="en-US" altLang="ja-JP" sz="1200" kern="1200" dirty="0">
                <a:solidFill>
                  <a:schemeClr val="tx1"/>
                </a:solidFill>
                <a:latin typeface="+mn-lt"/>
                <a:ea typeface="AR丸ゴシック体E" panose="020F0909000000000000" pitchFamily="49" charset="-128"/>
                <a:cs typeface="+mn-cs"/>
              </a:rPr>
              <a:t>combination of pharmaceutical sciences and supramolecular chemistry, and could be useful for developing new ideas, methods, hypotheses, strategies, materials, and mechanisms in pharmaceutical sciences.</a:t>
            </a:r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87CDA-AC46-4D12-9819-B83F56FCC09A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88774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For detail, please see our review article!!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87CDA-AC46-4D12-9819-B83F56FCC09A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0038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Thank you for your</a:t>
            </a:r>
            <a:r>
              <a:rPr kumimoji="1" lang="en-US" altLang="ja-JP" baseline="0" dirty="0"/>
              <a:t> kind attention. 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3751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err="1"/>
              <a:t>Cyclodextrins</a:t>
            </a:r>
            <a:r>
              <a:rPr kumimoji="1" lang="en-US" altLang="ja-JP" baseline="0" dirty="0"/>
              <a:t> (</a:t>
            </a:r>
            <a:r>
              <a:rPr kumimoji="1" lang="en-US" altLang="ja-JP" baseline="0" dirty="0" err="1"/>
              <a:t>CyDs</a:t>
            </a:r>
            <a:r>
              <a:rPr kumimoji="1" lang="en-US" altLang="ja-JP" baseline="0" dirty="0"/>
              <a:t>) are cyclic oligosaccharides composed of six, seven and eight </a:t>
            </a:r>
            <a:r>
              <a:rPr kumimoji="1" lang="en-US" altLang="ja-JP" baseline="0" dirty="0" err="1"/>
              <a:t>glucopyranose</a:t>
            </a:r>
            <a:r>
              <a:rPr kumimoji="1" lang="en-US" altLang="ja-JP" baseline="0" dirty="0"/>
              <a:t> units, </a:t>
            </a:r>
          </a:p>
          <a:p>
            <a:r>
              <a:rPr kumimoji="1" lang="en-US" altLang="ja-JP" baseline="0" dirty="0"/>
              <a:t>And they are called a-, b- and g-</a:t>
            </a:r>
            <a:r>
              <a:rPr kumimoji="1" lang="en-US" altLang="ja-JP" baseline="0" dirty="0" err="1"/>
              <a:t>cyclodexterin</a:t>
            </a:r>
            <a:r>
              <a:rPr kumimoji="1" lang="en-US" altLang="ja-JP" baseline="0" dirty="0"/>
              <a:t>, respectively. </a:t>
            </a:r>
          </a:p>
          <a:p>
            <a:endParaRPr kumimoji="1" lang="en-US" altLang="ja-JP" baseline="0" dirty="0"/>
          </a:p>
          <a:p>
            <a:r>
              <a:rPr kumimoji="1" lang="en-US" altLang="ja-JP" baseline="0" dirty="0" err="1"/>
              <a:t>CyDs</a:t>
            </a:r>
            <a:r>
              <a:rPr kumimoji="1" lang="en-US" altLang="ja-JP" baseline="0" dirty="0"/>
              <a:t> have Hydrophilic exterior and Hydrophobic cavity, </a:t>
            </a:r>
          </a:p>
          <a:p>
            <a:r>
              <a:rPr kumimoji="1" lang="en-US" altLang="ja-JP" baseline="0" dirty="0"/>
              <a:t>And </a:t>
            </a:r>
            <a:r>
              <a:rPr kumimoji="1" lang="en-US" altLang="ja-JP" baseline="0" dirty="0" err="1"/>
              <a:t>CyDs</a:t>
            </a:r>
            <a:r>
              <a:rPr kumimoji="1" lang="en-US" altLang="ja-JP" baseline="0" dirty="0"/>
              <a:t> form inclusion complexes with hydrophobic guest molecules.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5F826-6EFA-4D3D-8E83-0C3A668D3496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42136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kumimoji="1" lang="en-US" altLang="ja-JP" b="0" dirty="0"/>
              <a:t>In general, there is </a:t>
            </a:r>
            <a:r>
              <a:rPr kumimoji="1" lang="en-US" altLang="ja-JP" b="0" dirty="0" err="1"/>
              <a:t>pegylation</a:t>
            </a:r>
            <a:r>
              <a:rPr kumimoji="1" lang="en-US" altLang="ja-JP" b="0" dirty="0"/>
              <a:t> as a method to improve blood retention of proteins.</a:t>
            </a:r>
          </a:p>
          <a:p>
            <a:r>
              <a:rPr kumimoji="1" lang="en-US" altLang="ja-JP" b="0" dirty="0"/>
              <a:t>These show</a:t>
            </a:r>
            <a:r>
              <a:rPr kumimoji="1" lang="en-US" altLang="ja-JP" b="0" baseline="0" dirty="0"/>
              <a:t> examples of the disadvantage of </a:t>
            </a:r>
            <a:r>
              <a:rPr kumimoji="1" lang="en-US" altLang="ja-JP" b="0" baseline="0" dirty="0" err="1"/>
              <a:t>pegylation</a:t>
            </a:r>
            <a:r>
              <a:rPr kumimoji="1" lang="en-US" altLang="ja-JP" b="0" baseline="0" dirty="0"/>
              <a:t>.</a:t>
            </a:r>
            <a:endParaRPr kumimoji="1" lang="en-US" altLang="ja-JP" b="0" dirty="0"/>
          </a:p>
          <a:p>
            <a:r>
              <a:rPr kumimoji="1" lang="en-US" altLang="ja-JP" b="0" dirty="0" err="1"/>
              <a:t>Pegylated</a:t>
            </a:r>
            <a:r>
              <a:rPr kumimoji="1" lang="en-US" altLang="ja-JP" b="0" dirty="0"/>
              <a:t> interferon PEGASYS or </a:t>
            </a:r>
            <a:r>
              <a:rPr kumimoji="1" lang="en-US" altLang="ja-JP" b="0" dirty="0" err="1"/>
              <a:t>PEGylated</a:t>
            </a:r>
            <a:r>
              <a:rPr kumimoji="1" lang="en-US" altLang="ja-JP" b="0" dirty="0"/>
              <a:t> </a:t>
            </a:r>
            <a:r>
              <a:rPr kumimoji="1" lang="en-US" altLang="ja-JP" b="0" dirty="0" err="1"/>
              <a:t>hyaluronidase</a:t>
            </a:r>
            <a:endParaRPr kumimoji="1" lang="en-US" altLang="ja-JP" b="0" dirty="0"/>
          </a:p>
          <a:p>
            <a:r>
              <a:rPr kumimoji="1" lang="en-US" altLang="ja-JP" b="0" dirty="0"/>
              <a:t>is reported that its blood retention remarkably improved compared to non-PEGylated form, but its activity significantly decreased in both cases.</a:t>
            </a:r>
          </a:p>
        </p:txBody>
      </p:sp>
      <p:sp>
        <p:nvSpPr>
          <p:cNvPr id="3789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7D002E-6145-45B7-9623-E1ABE24ABC3E}" type="slidenum">
              <a:rPr lang="ja-JP" altLang="en-US" smtClean="0">
                <a:latin typeface="Arial" charset="0"/>
              </a:rPr>
              <a:pPr/>
              <a:t>38</a:t>
            </a:fld>
            <a:endParaRPr lang="ja-JP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9268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0" baseline="0" dirty="0">
                <a:solidFill>
                  <a:schemeClr val="tx1"/>
                </a:solidFill>
                <a:latin typeface="Arial"/>
                <a:ea typeface="+mn-ea"/>
                <a:cs typeface="Arial"/>
              </a:rPr>
              <a:t>In the previous study, </a:t>
            </a:r>
            <a:r>
              <a:rPr lang="en-US" altLang="ja-JP" sz="1200" b="0" baseline="0" dirty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w</a:t>
            </a:r>
            <a:r>
              <a:rPr lang="en-US" altLang="ja-JP" dirty="0">
                <a:solidFill>
                  <a:schemeClr val="tx1"/>
                </a:solidFill>
                <a:latin typeface="Arial" pitchFamily="34" charset="0"/>
                <a:ea typeface="+mn-ea"/>
              </a:rPr>
              <a:t>e reported. </a:t>
            </a:r>
            <a:r>
              <a:rPr lang="en-US" altLang="ja-JP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Self-assembly </a:t>
            </a:r>
            <a:r>
              <a:rPr lang="en-US" altLang="ja-JP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PEGylation</a:t>
            </a:r>
            <a:r>
              <a:rPr lang="en-US" altLang="ja-JP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Retaining Activity (SPRA) technology via a host-guest interaction between b-</a:t>
            </a:r>
            <a:r>
              <a:rPr lang="en-US" altLang="ja-JP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cyclodextrin</a:t>
            </a:r>
            <a:r>
              <a:rPr lang="en-US" altLang="ja-JP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(b-</a:t>
            </a:r>
            <a:r>
              <a:rPr lang="en-US" altLang="ja-JP" sz="1200" b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CyD</a:t>
            </a:r>
            <a:r>
              <a:rPr lang="en-US" altLang="ja-JP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altLang="ja-JP" sz="1200" b="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altLang="ja-JP" sz="1200" b="0" baseline="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adamantane</a:t>
            </a:r>
            <a:r>
              <a:rPr lang="en-US" altLang="ja-JP" sz="1200" b="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(Ad). </a:t>
            </a:r>
            <a:endParaRPr lang="en-US" altLang="ja-JP" sz="12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And SPRA technology succeeded in</a:t>
            </a:r>
            <a:r>
              <a:rPr lang="en-US" altLang="ja-JP" sz="1200" b="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improvement of blood retention without loss of the bioactivity of protein.</a:t>
            </a:r>
            <a:endParaRPr lang="en-US" altLang="ja-JP" sz="12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E33A0-62D7-428C-8DFC-32621ED5A131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82262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kumimoji="1" lang="en-US" altLang="ja-JP" dirty="0"/>
              <a:t>Next, we examined the permeability of</a:t>
            </a:r>
            <a:r>
              <a:rPr kumimoji="1" lang="en-US" altLang="ja-JP" baseline="0" dirty="0"/>
              <a:t> </a:t>
            </a:r>
            <a:r>
              <a:rPr kumimoji="1" lang="en-US" altLang="ja-JP" dirty="0"/>
              <a:t>FITC-dextran into Gelatin Gel.</a:t>
            </a:r>
          </a:p>
          <a:p>
            <a:pPr algn="l"/>
            <a:r>
              <a:rPr kumimoji="1" lang="en-US" altLang="ja-JP" dirty="0"/>
              <a:t>This result suggested that SPRA-</a:t>
            </a:r>
            <a:r>
              <a:rPr kumimoji="1" lang="en-US" altLang="ja-JP" dirty="0" err="1"/>
              <a:t>bromelain</a:t>
            </a:r>
            <a:r>
              <a:rPr kumimoji="1" lang="en-US" altLang="ja-JP" dirty="0"/>
              <a:t> retained the activity of </a:t>
            </a:r>
            <a:r>
              <a:rPr kumimoji="1" lang="en-US" altLang="ja-JP" dirty="0" err="1"/>
              <a:t>bromelain</a:t>
            </a:r>
            <a:r>
              <a:rPr kumimoji="1" lang="en-US" altLang="ja-JP" baseline="0" dirty="0"/>
              <a:t> and improved </a:t>
            </a:r>
            <a:r>
              <a:rPr kumimoji="1" lang="en-US" altLang="ja-JP" baseline="0" dirty="0" err="1"/>
              <a:t>geratin</a:t>
            </a:r>
            <a:r>
              <a:rPr kumimoji="1" lang="en-US" altLang="ja-JP" baseline="0" dirty="0"/>
              <a:t> gel permeability of FITC-dextran.</a:t>
            </a:r>
            <a:endParaRPr kumimoji="1" lang="en-US" altLang="ja-JP" dirty="0"/>
          </a:p>
          <a:p>
            <a:pPr algn="l"/>
            <a:endParaRPr kumimoji="1" lang="en-US" altLang="ja-JP" dirty="0"/>
          </a:p>
          <a:p>
            <a:pPr algn="l"/>
            <a:r>
              <a:rPr kumimoji="1" lang="en-US" altLang="ja-JP" dirty="0" err="1"/>
              <a:t>PEGylated</a:t>
            </a:r>
            <a:r>
              <a:rPr kumimoji="1" lang="en-US" altLang="ja-JP" dirty="0"/>
              <a:t> </a:t>
            </a:r>
            <a:r>
              <a:rPr kumimoji="1" lang="en-US" altLang="ja-JP" dirty="0" err="1"/>
              <a:t>bromelain</a:t>
            </a:r>
            <a:r>
              <a:rPr kumimoji="1" lang="en-US" altLang="ja-JP" dirty="0"/>
              <a:t> transmitted only 6% of FITC-dextran compared to bromelain alone, </a:t>
            </a:r>
          </a:p>
          <a:p>
            <a:pPr algn="l"/>
            <a:r>
              <a:rPr kumimoji="1" lang="en-US" altLang="ja-JP" dirty="0"/>
              <a:t>On the</a:t>
            </a:r>
            <a:r>
              <a:rPr kumimoji="1" lang="en-US" altLang="ja-JP" baseline="0" dirty="0"/>
              <a:t> other hand</a:t>
            </a:r>
            <a:r>
              <a:rPr kumimoji="1" lang="en-US" altLang="ja-JP" dirty="0"/>
              <a:t> SPRA-</a:t>
            </a:r>
            <a:r>
              <a:rPr kumimoji="1" lang="en-US" altLang="ja-JP" dirty="0" err="1"/>
              <a:t>Bromelain</a:t>
            </a:r>
            <a:r>
              <a:rPr kumimoji="1" lang="en-US" altLang="ja-JP" dirty="0"/>
              <a:t> showed FITC-dextran as well as control.</a:t>
            </a:r>
          </a:p>
          <a:p>
            <a:pPr algn="l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E33A0-62D7-428C-8DFC-32621ED5A131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1686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This</a:t>
            </a:r>
            <a:r>
              <a:rPr kumimoji="1" lang="en-US" altLang="ja-JP" baseline="0" dirty="0"/>
              <a:t> figure shows the proposed mechanism for enhanced antitumor effect of anticancer drugs by SPRA-</a:t>
            </a:r>
            <a:r>
              <a:rPr kumimoji="1" lang="en-US" altLang="ja-JP" baseline="0" dirty="0" err="1"/>
              <a:t>bromelain</a:t>
            </a:r>
            <a:r>
              <a:rPr kumimoji="1" lang="en-US" altLang="ja-JP" baseline="0" dirty="0"/>
              <a:t>.</a:t>
            </a:r>
          </a:p>
          <a:p>
            <a:endParaRPr kumimoji="1" lang="en-US" altLang="ja-JP" baseline="0" dirty="0"/>
          </a:p>
          <a:p>
            <a:endParaRPr kumimoji="1" lang="en-US" altLang="ja-JP" baseline="0" dirty="0"/>
          </a:p>
          <a:p>
            <a:r>
              <a:rPr kumimoji="1" lang="en-US" altLang="ja-JP" baseline="0" dirty="0"/>
              <a:t>After intravenous administration, SPRA-</a:t>
            </a:r>
            <a:r>
              <a:rPr kumimoji="1" lang="en-US" altLang="ja-JP" baseline="0" dirty="0" err="1"/>
              <a:t>bromelain</a:t>
            </a:r>
            <a:r>
              <a:rPr kumimoji="1" lang="en-US" altLang="ja-JP" baseline="0" dirty="0"/>
              <a:t> accumulates in tumor tissues and degrade the ECM.</a:t>
            </a:r>
          </a:p>
          <a:p>
            <a:r>
              <a:rPr kumimoji="1" lang="en-US" altLang="ja-JP" baseline="0" dirty="0"/>
              <a:t>After injection of anticancer drugs, these drugs can be delivered deep into the tumor tissue, and shows more potent</a:t>
            </a:r>
          </a:p>
          <a:p>
            <a:r>
              <a:rPr kumimoji="1" lang="en-US" altLang="ja-JP" baseline="0" dirty="0"/>
              <a:t>Antitumor activity than drug alone.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E33A0-62D7-428C-8DFC-32621ED5A131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669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87C9-B358-4F2C-AD5B-882CBB7B64B6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C30B7-3342-4FA7-AC79-5BC4B7E830A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84905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E28E8-9B93-4C5B-BBEA-3436828F1115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F7427-CA8D-4A42-BAAA-34269D7E82E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2946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0FA30-4C36-41A3-876F-6D50284603F1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4963E-4BB9-4CDD-8FB1-0DC82837CDE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83303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A1E35-3A16-4DF9-B675-09FC36F25823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67E3F-A9C5-4D3F-A0A1-585CB8F3AD7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94656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0C427-F839-40F7-94E7-B4B642DC343C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96B6E-12EF-4CD8-BE3E-CB7D6D9992A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06412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28F6A-527E-4F7C-BDBB-5DB8695E3E37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DBB72-49B0-4008-BFB2-66AAF6BBDAF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435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CA0C-8C64-41C0-AE64-E864F98D3221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C1160-AEBE-43C7-84AD-FF6CBBC310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3226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59E24-51BE-449C-9FA7-C556AD7B87CD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E7F4C-1E41-4C76-AC98-D9CB1F88B70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9325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1E2C7-9C84-4B1A-A2DB-F74C2CBF20E1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C449A-2967-4B9C-8EF7-4B6C49942E9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59475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CFCFC-F2C5-49BD-8CDA-7C9C55C7D868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DF954-A101-4C47-90B3-0D69C3CE1A0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49438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1EE1C-122A-46E1-97AA-D5DEDBDB07AB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63D35-8F48-4DE8-9FEA-84E732FC9EE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7421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E6467724-D42E-481C-8CD1-89457EDBF7D5}" type="datetime1">
              <a:rPr lang="ja-JP" altLang="en-US"/>
              <a:pPr>
                <a:defRPr/>
              </a:pPr>
              <a:t>2018/5/7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3B57316A-FD34-48BB-8D90-42027A2A519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emf"/><Relationship Id="rId7" Type="http://schemas.openxmlformats.org/officeDocument/2006/relationships/image" Target="../media/image6.png"/><Relationship Id="rId12" Type="http://schemas.microsoft.com/office/2007/relationships/hdphoto" Target="../media/hdphoto5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11" Type="http://schemas.openxmlformats.org/officeDocument/2006/relationships/image" Target="../media/image8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7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microsoft.com/office/2007/relationships/hdphoto" Target="../media/hdphoto6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8.png"/><Relationship Id="rId4" Type="http://schemas.openxmlformats.org/officeDocument/2006/relationships/chart" Target="../charts/char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chart" Target="../charts/chart14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hyperlink" Target="http://www.jst.go.jp/a-step/index.html" TargetMode="Externa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isshoku.co.jp/" TargetMode="External"/><Relationship Id="rId13" Type="http://schemas.openxmlformats.org/officeDocument/2006/relationships/image" Target="../media/image58.jpeg"/><Relationship Id="rId3" Type="http://schemas.openxmlformats.org/officeDocument/2006/relationships/hyperlink" Target="http://www.jst.go.jp/a-step/index.html" TargetMode="External"/><Relationship Id="rId7" Type="http://schemas.openxmlformats.org/officeDocument/2006/relationships/image" Target="../media/image53.pn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6.jpeg"/><Relationship Id="rId5" Type="http://schemas.openxmlformats.org/officeDocument/2006/relationships/hyperlink" Target="http://higoprogram.jp/" TargetMode="External"/><Relationship Id="rId15" Type="http://schemas.openxmlformats.org/officeDocument/2006/relationships/image" Target="../media/image60.jpeg"/><Relationship Id="rId10" Type="http://schemas.openxmlformats.org/officeDocument/2006/relationships/image" Target="../media/image55.png"/><Relationship Id="rId4" Type="http://schemas.openxmlformats.org/officeDocument/2006/relationships/image" Target="../media/image47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chart" Target="../charts/chart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3.emf"/><Relationship Id="rId5" Type="http://schemas.openxmlformats.org/officeDocument/2006/relationships/oleObject" Target="../embeddings/oleObject1.bin"/><Relationship Id="rId4" Type="http://schemas.openxmlformats.org/officeDocument/2006/relationships/chart" Target="../charts/chart2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microsoft.com/office/2007/relationships/hdphoto" Target="../media/hdphoto6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microsoft.com/office/2007/relationships/hdphoto" Target="../media/hdphoto10.wdp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12.png"/><Relationship Id="rId4" Type="http://schemas.microsoft.com/office/2007/relationships/hdphoto" Target="../media/hdphoto6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0" y="-4521"/>
            <a:ext cx="9144000" cy="5040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5" b="96307" l="0" r="979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818" y="3189945"/>
            <a:ext cx="4940568" cy="4940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9" name="円/楕円 228"/>
          <p:cNvSpPr>
            <a:spLocks noChangeAspect="1"/>
          </p:cNvSpPr>
          <p:nvPr/>
        </p:nvSpPr>
        <p:spPr>
          <a:xfrm rot="910249" flipH="1">
            <a:off x="6496992" y="5218844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80000" h="180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7" name="Picture 7" descr="http://upload.wikimedia.org/wikipedia/commons/5/5d/Adamantane-3D-ball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159" y="4459604"/>
            <a:ext cx="1956159" cy="195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円/楕円 66"/>
          <p:cNvSpPr>
            <a:spLocks noChangeAspect="1"/>
          </p:cNvSpPr>
          <p:nvPr/>
        </p:nvSpPr>
        <p:spPr>
          <a:xfrm rot="20139817" flipH="1">
            <a:off x="-60280" y="1844847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円/楕円 67"/>
          <p:cNvSpPr>
            <a:spLocks noChangeAspect="1"/>
          </p:cNvSpPr>
          <p:nvPr/>
        </p:nvSpPr>
        <p:spPr>
          <a:xfrm rot="20139817" flipH="1">
            <a:off x="-37019" y="1617615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80000" h="180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円/楕円 69"/>
          <p:cNvSpPr>
            <a:spLocks noChangeAspect="1"/>
          </p:cNvSpPr>
          <p:nvPr/>
        </p:nvSpPr>
        <p:spPr>
          <a:xfrm rot="20139817" flipH="1">
            <a:off x="604600" y="1403576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円/楕円 70"/>
          <p:cNvSpPr>
            <a:spLocks noChangeAspect="1"/>
          </p:cNvSpPr>
          <p:nvPr/>
        </p:nvSpPr>
        <p:spPr>
          <a:xfrm rot="20139817" flipH="1">
            <a:off x="203540" y="1416450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円/楕円 71"/>
          <p:cNvSpPr>
            <a:spLocks noChangeAspect="1"/>
          </p:cNvSpPr>
          <p:nvPr/>
        </p:nvSpPr>
        <p:spPr>
          <a:xfrm rot="20139817" flipH="1">
            <a:off x="201464" y="1477253"/>
            <a:ext cx="360000" cy="360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80000" h="180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円/楕円 72"/>
          <p:cNvSpPr>
            <a:spLocks noChangeAspect="1"/>
          </p:cNvSpPr>
          <p:nvPr/>
        </p:nvSpPr>
        <p:spPr>
          <a:xfrm rot="20139817" flipH="1">
            <a:off x="420758" y="1304695"/>
            <a:ext cx="360000" cy="360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80000" h="180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円/楕円 73"/>
          <p:cNvSpPr>
            <a:spLocks noChangeAspect="1"/>
          </p:cNvSpPr>
          <p:nvPr/>
        </p:nvSpPr>
        <p:spPr>
          <a:xfrm rot="20139817" flipH="1">
            <a:off x="223780" y="1465933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円/楕円 74"/>
          <p:cNvSpPr>
            <a:spLocks noChangeAspect="1"/>
          </p:cNvSpPr>
          <p:nvPr/>
        </p:nvSpPr>
        <p:spPr>
          <a:xfrm rot="20139817" flipH="1">
            <a:off x="498623" y="1475026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円/楕円 75"/>
          <p:cNvSpPr>
            <a:spLocks noChangeAspect="1"/>
          </p:cNvSpPr>
          <p:nvPr/>
        </p:nvSpPr>
        <p:spPr>
          <a:xfrm rot="20139817" flipH="1">
            <a:off x="711529" y="1218798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80000" h="180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円/楕円 76"/>
          <p:cNvSpPr>
            <a:spLocks noChangeAspect="1"/>
          </p:cNvSpPr>
          <p:nvPr/>
        </p:nvSpPr>
        <p:spPr>
          <a:xfrm rot="20139817" flipH="1">
            <a:off x="1331681" y="1155026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円/楕円 77"/>
          <p:cNvSpPr>
            <a:spLocks noChangeAspect="1"/>
          </p:cNvSpPr>
          <p:nvPr/>
        </p:nvSpPr>
        <p:spPr>
          <a:xfrm rot="20139817" flipH="1">
            <a:off x="888621" y="1005695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円/楕円 78"/>
          <p:cNvSpPr>
            <a:spLocks noChangeAspect="1"/>
          </p:cNvSpPr>
          <p:nvPr/>
        </p:nvSpPr>
        <p:spPr>
          <a:xfrm rot="20139817" flipH="1">
            <a:off x="886545" y="1066498"/>
            <a:ext cx="360000" cy="360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80000" h="180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円/楕円 79"/>
          <p:cNvSpPr>
            <a:spLocks noChangeAspect="1"/>
          </p:cNvSpPr>
          <p:nvPr/>
        </p:nvSpPr>
        <p:spPr>
          <a:xfrm rot="20139817" flipH="1">
            <a:off x="1147839" y="1056145"/>
            <a:ext cx="360000" cy="360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80000" h="180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円/楕円 80"/>
          <p:cNvSpPr>
            <a:spLocks noChangeAspect="1"/>
          </p:cNvSpPr>
          <p:nvPr/>
        </p:nvSpPr>
        <p:spPr>
          <a:xfrm rot="20139817" flipH="1">
            <a:off x="1292001" y="814770"/>
            <a:ext cx="360000" cy="36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80000" h="180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円/楕円 81"/>
          <p:cNvSpPr>
            <a:spLocks noChangeAspect="1"/>
          </p:cNvSpPr>
          <p:nvPr/>
        </p:nvSpPr>
        <p:spPr>
          <a:xfrm rot="20139817" flipH="1">
            <a:off x="908860" y="1055178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円/楕円 82"/>
          <p:cNvSpPr>
            <a:spLocks noChangeAspect="1"/>
          </p:cNvSpPr>
          <p:nvPr/>
        </p:nvSpPr>
        <p:spPr>
          <a:xfrm rot="20139817" flipH="1">
            <a:off x="1225704" y="1226476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/>
          <p:cNvGrpSpPr/>
          <p:nvPr/>
        </p:nvGrpSpPr>
        <p:grpSpPr>
          <a:xfrm rot="1762552">
            <a:off x="1561081" y="698677"/>
            <a:ext cx="870065" cy="618455"/>
            <a:chOff x="1491428" y="1343147"/>
            <a:chExt cx="870065" cy="618455"/>
          </a:xfrm>
        </p:grpSpPr>
        <p:sp>
          <p:nvSpPr>
            <p:cNvPr id="126" name="円/楕円 125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8" name="円/楕円 127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9" name="円/楕円 128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0" name="円/楕円 129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1" name="円/楕円 130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2" name="円/楕円 131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3" name="円/楕円 132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4" name="グループ化 133"/>
          <p:cNvGrpSpPr/>
          <p:nvPr/>
        </p:nvGrpSpPr>
        <p:grpSpPr>
          <a:xfrm rot="8478296">
            <a:off x="1861096" y="1220348"/>
            <a:ext cx="870065" cy="618455"/>
            <a:chOff x="1491428" y="1343147"/>
            <a:chExt cx="870065" cy="618455"/>
          </a:xfrm>
        </p:grpSpPr>
        <p:sp>
          <p:nvSpPr>
            <p:cNvPr id="135" name="円/楕円 134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6" name="円/楕円 135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7" name="円/楕円 136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8" name="円/楕円 137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9" name="円/楕円 138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0" name="円/楕円 139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1" name="円/楕円 140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2" name="グループ化 141"/>
          <p:cNvGrpSpPr/>
          <p:nvPr/>
        </p:nvGrpSpPr>
        <p:grpSpPr>
          <a:xfrm rot="9747271">
            <a:off x="1397916" y="1956012"/>
            <a:ext cx="870065" cy="618455"/>
            <a:chOff x="1491428" y="1343147"/>
            <a:chExt cx="870065" cy="618455"/>
          </a:xfrm>
        </p:grpSpPr>
        <p:sp>
          <p:nvSpPr>
            <p:cNvPr id="143" name="円/楕円 142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4" name="円/楕円 143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5" name="円/楕円 144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6" name="円/楕円 145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7" name="円/楕円 146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8" name="円/楕円 147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9" name="円/楕円 148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0" name="グループ化 149"/>
          <p:cNvGrpSpPr/>
          <p:nvPr/>
        </p:nvGrpSpPr>
        <p:grpSpPr>
          <a:xfrm rot="7047815">
            <a:off x="1068559" y="2690417"/>
            <a:ext cx="870065" cy="618455"/>
            <a:chOff x="1491428" y="1343147"/>
            <a:chExt cx="870065" cy="618455"/>
          </a:xfrm>
        </p:grpSpPr>
        <p:sp>
          <p:nvSpPr>
            <p:cNvPr id="151" name="円/楕円 150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2" name="円/楕円 151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円/楕円 152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4" name="円/楕円 153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" name="円/楕円 154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" name="円/楕円 155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7" name="円/楕円 156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8" name="グループ化 157"/>
          <p:cNvGrpSpPr/>
          <p:nvPr/>
        </p:nvGrpSpPr>
        <p:grpSpPr>
          <a:xfrm rot="4316375">
            <a:off x="1298530" y="3485773"/>
            <a:ext cx="870065" cy="618455"/>
            <a:chOff x="1491428" y="1343147"/>
            <a:chExt cx="870065" cy="618455"/>
          </a:xfrm>
        </p:grpSpPr>
        <p:sp>
          <p:nvSpPr>
            <p:cNvPr id="159" name="円/楕円 158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0" name="円/楕円 159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1" name="円/楕円 160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" name="円/楕円 161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3" name="円/楕円 162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4" name="円/楕円 163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5" name="円/楕円 164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6" name="グループ化 165"/>
          <p:cNvGrpSpPr/>
          <p:nvPr/>
        </p:nvGrpSpPr>
        <p:grpSpPr>
          <a:xfrm rot="765899">
            <a:off x="2075547" y="3609105"/>
            <a:ext cx="870065" cy="618455"/>
            <a:chOff x="1491428" y="1343147"/>
            <a:chExt cx="870065" cy="618455"/>
          </a:xfrm>
        </p:grpSpPr>
        <p:sp>
          <p:nvSpPr>
            <p:cNvPr id="167" name="円/楕円 166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8" name="円/楕円 167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9" name="円/楕円 168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0" name="円/楕円 169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円/楕円 170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2" name="円/楕円 171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3" name="円/楕円 172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4" name="グループ化 173"/>
          <p:cNvGrpSpPr/>
          <p:nvPr/>
        </p:nvGrpSpPr>
        <p:grpSpPr>
          <a:xfrm rot="20734383">
            <a:off x="2814052" y="3191830"/>
            <a:ext cx="870065" cy="618455"/>
            <a:chOff x="1491428" y="1343147"/>
            <a:chExt cx="870065" cy="618455"/>
          </a:xfrm>
        </p:grpSpPr>
        <p:sp>
          <p:nvSpPr>
            <p:cNvPr id="175" name="円/楕円 174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6" name="円/楕円 175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7" name="円/楕円 176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8" name="円/楕円 177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9" name="円/楕円 178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0" name="円/楕円 179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1" name="円/楕円 180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2" name="グループ化 181"/>
          <p:cNvGrpSpPr/>
          <p:nvPr/>
        </p:nvGrpSpPr>
        <p:grpSpPr>
          <a:xfrm rot="1550881">
            <a:off x="3587743" y="2945258"/>
            <a:ext cx="870065" cy="618455"/>
            <a:chOff x="1491428" y="1343147"/>
            <a:chExt cx="870065" cy="618455"/>
          </a:xfrm>
        </p:grpSpPr>
        <p:sp>
          <p:nvSpPr>
            <p:cNvPr id="183" name="円/楕円 182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4" name="円/楕円 183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5" name="円/楕円 184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6" name="円/楕円 185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7" name="円/楕円 186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8" name="円/楕円 187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9" name="円/楕円 188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0" name="グループ化 189"/>
          <p:cNvGrpSpPr/>
          <p:nvPr/>
        </p:nvGrpSpPr>
        <p:grpSpPr>
          <a:xfrm rot="6626140">
            <a:off x="4146738" y="3354083"/>
            <a:ext cx="870065" cy="618455"/>
            <a:chOff x="1491428" y="1343147"/>
            <a:chExt cx="870065" cy="618455"/>
          </a:xfrm>
        </p:grpSpPr>
        <p:sp>
          <p:nvSpPr>
            <p:cNvPr id="191" name="円/楕円 190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" name="円/楕円 191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3" name="円/楕円 192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4" name="円/楕円 193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5" name="円/楕円 194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6" name="円/楕円 195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7" name="円/楕円 196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8" name="グループ化 197"/>
          <p:cNvGrpSpPr/>
          <p:nvPr/>
        </p:nvGrpSpPr>
        <p:grpSpPr>
          <a:xfrm rot="7750666">
            <a:off x="4082477" y="4269456"/>
            <a:ext cx="870065" cy="618455"/>
            <a:chOff x="1491428" y="1343147"/>
            <a:chExt cx="870065" cy="618455"/>
          </a:xfrm>
        </p:grpSpPr>
        <p:sp>
          <p:nvSpPr>
            <p:cNvPr id="199" name="円/楕円 198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0" name="円/楕円 199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1" name="円/楕円 200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2" name="円/楕円 201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3" name="円/楕円 202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4" name="円/楕円 203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5" name="円/楕円 204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6" name="グループ化 205"/>
          <p:cNvGrpSpPr/>
          <p:nvPr/>
        </p:nvGrpSpPr>
        <p:grpSpPr>
          <a:xfrm rot="4590266">
            <a:off x="4364894" y="5023263"/>
            <a:ext cx="870065" cy="618455"/>
            <a:chOff x="1491428" y="1343147"/>
            <a:chExt cx="870065" cy="618455"/>
          </a:xfrm>
        </p:grpSpPr>
        <p:sp>
          <p:nvSpPr>
            <p:cNvPr id="207" name="円/楕円 206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8" name="円/楕円 207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9" name="円/楕円 208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0" name="円/楕円 209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1" name="円/楕円 210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2" name="円/楕円 211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3" name="円/楕円 212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4" name="グループ化 213"/>
          <p:cNvGrpSpPr/>
          <p:nvPr/>
        </p:nvGrpSpPr>
        <p:grpSpPr>
          <a:xfrm rot="507941">
            <a:off x="5092412" y="5057999"/>
            <a:ext cx="870065" cy="618455"/>
            <a:chOff x="1491428" y="1343147"/>
            <a:chExt cx="870065" cy="618455"/>
          </a:xfrm>
        </p:grpSpPr>
        <p:sp>
          <p:nvSpPr>
            <p:cNvPr id="215" name="円/楕円 214"/>
            <p:cNvSpPr>
              <a:spLocks noChangeAspect="1"/>
            </p:cNvSpPr>
            <p:nvPr/>
          </p:nvSpPr>
          <p:spPr>
            <a:xfrm rot="20139817" flipH="1">
              <a:off x="1894563" y="1527924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6" name="円/楕円 215"/>
            <p:cNvSpPr>
              <a:spLocks noChangeAspect="1"/>
            </p:cNvSpPr>
            <p:nvPr/>
          </p:nvSpPr>
          <p:spPr>
            <a:xfrm rot="20139817" flipH="1">
              <a:off x="1493504" y="1540798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7" name="円/楕円 216"/>
            <p:cNvSpPr>
              <a:spLocks noChangeAspect="1"/>
            </p:cNvSpPr>
            <p:nvPr/>
          </p:nvSpPr>
          <p:spPr>
            <a:xfrm rot="20139817" flipH="1">
              <a:off x="1491428" y="1601602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8" name="円/楕円 217"/>
            <p:cNvSpPr>
              <a:spLocks noChangeAspect="1"/>
            </p:cNvSpPr>
            <p:nvPr/>
          </p:nvSpPr>
          <p:spPr>
            <a:xfrm rot="20139817" flipH="1">
              <a:off x="1710722" y="142904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9" name="円/楕円 218"/>
            <p:cNvSpPr>
              <a:spLocks noChangeAspect="1"/>
            </p:cNvSpPr>
            <p:nvPr/>
          </p:nvSpPr>
          <p:spPr>
            <a:xfrm rot="20139817" flipH="1">
              <a:off x="1513743" y="1590282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0" name="円/楕円 219"/>
            <p:cNvSpPr>
              <a:spLocks noChangeAspect="1"/>
            </p:cNvSpPr>
            <p:nvPr/>
          </p:nvSpPr>
          <p:spPr>
            <a:xfrm rot="20139817" flipH="1">
              <a:off x="1788587" y="1599375"/>
              <a:ext cx="252000" cy="252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44000" h="144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1" name="円/楕円 220"/>
            <p:cNvSpPr>
              <a:spLocks noChangeAspect="1"/>
            </p:cNvSpPr>
            <p:nvPr/>
          </p:nvSpPr>
          <p:spPr>
            <a:xfrm rot="20139817" flipH="1">
              <a:off x="2001493" y="1343147"/>
              <a:ext cx="360000" cy="360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T w="180000" h="180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23" name="円/楕円 222"/>
          <p:cNvSpPr>
            <a:spLocks noChangeAspect="1"/>
          </p:cNvSpPr>
          <p:nvPr/>
        </p:nvSpPr>
        <p:spPr>
          <a:xfrm rot="910249" flipH="1">
            <a:off x="6343630" y="5271365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4" name="円/楕円 223"/>
          <p:cNvSpPr>
            <a:spLocks noChangeAspect="1"/>
          </p:cNvSpPr>
          <p:nvPr/>
        </p:nvSpPr>
        <p:spPr>
          <a:xfrm rot="910249" flipH="1">
            <a:off x="6026005" y="5026154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5" name="円/楕円 224"/>
          <p:cNvSpPr>
            <a:spLocks noChangeAspect="1"/>
          </p:cNvSpPr>
          <p:nvPr/>
        </p:nvSpPr>
        <p:spPr>
          <a:xfrm rot="910249" flipH="1">
            <a:off x="5939031" y="5093763"/>
            <a:ext cx="360000" cy="360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80000" h="180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6" name="円/楕円 225"/>
          <p:cNvSpPr>
            <a:spLocks noChangeAspect="1"/>
          </p:cNvSpPr>
          <p:nvPr/>
        </p:nvSpPr>
        <p:spPr>
          <a:xfrm rot="910249" flipH="1">
            <a:off x="6218004" y="5100135"/>
            <a:ext cx="360000" cy="36000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80000" h="180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7" name="円/楕円 226"/>
          <p:cNvSpPr>
            <a:spLocks noChangeAspect="1"/>
          </p:cNvSpPr>
          <p:nvPr/>
        </p:nvSpPr>
        <p:spPr>
          <a:xfrm rot="910249" flipH="1">
            <a:off x="6010140" y="5077208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8" name="円/楕円 227"/>
          <p:cNvSpPr>
            <a:spLocks noChangeAspect="1"/>
          </p:cNvSpPr>
          <p:nvPr/>
        </p:nvSpPr>
        <p:spPr>
          <a:xfrm rot="910249" flipH="1">
            <a:off x="6216409" y="5259073"/>
            <a:ext cx="252000" cy="252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 prstMaterial="dkEdge">
            <a:bevelT w="144000" h="144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51" name="サブタイトル 2"/>
          <p:cNvSpPr>
            <a:spLocks noGrp="1"/>
          </p:cNvSpPr>
          <p:nvPr>
            <p:ph type="subTitle" idx="1"/>
          </p:nvPr>
        </p:nvSpPr>
        <p:spPr>
          <a:xfrm>
            <a:off x="709679" y="5231782"/>
            <a:ext cx="8550433" cy="1458302"/>
          </a:xfrm>
          <a:solidFill>
            <a:schemeClr val="bg1">
              <a:alpha val="60000"/>
            </a:schemeClr>
          </a:solidFill>
          <a:effectLst>
            <a:softEdge rad="63500"/>
          </a:effectLst>
        </p:spPr>
        <p:txBody>
          <a:bodyPr/>
          <a:lstStyle/>
          <a:p>
            <a:pPr algn="l" eaLnBrk="1" hangingPunct="1"/>
            <a:r>
              <a:rPr lang="en-US" altLang="ja-JP" sz="2000" b="1" u="sng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Taishi</a:t>
            </a:r>
            <a:r>
              <a:rPr lang="en-US" altLang="ja-JP" sz="2000" b="1" u="sng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000" b="1" u="sng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Higashi</a:t>
            </a:r>
            <a:r>
              <a:rPr lang="en-US" altLang="ja-JP" sz="2000" b="1" baseline="30000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altLang="ja-JP" sz="2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, Keiichi </a:t>
            </a:r>
            <a:r>
              <a:rPr lang="en-US" altLang="ja-JP" sz="2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Motoyama</a:t>
            </a:r>
            <a:r>
              <a:rPr lang="en-US" altLang="ja-JP" sz="2000" b="1" baseline="30000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altLang="ja-JP" sz="2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, Hidetoshi </a:t>
            </a:r>
            <a:r>
              <a:rPr lang="en-US" altLang="ja-JP" sz="2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Arima</a:t>
            </a:r>
            <a:r>
              <a:rPr lang="en-US" altLang="ja-JP" sz="2000" b="1" baseline="30000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1,2</a:t>
            </a:r>
            <a:endParaRPr lang="en-US" altLang="ja-JP" sz="2000" b="1" baseline="30000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/>
            <a:r>
              <a:rPr lang="en-US" altLang="ja-JP" sz="1600" baseline="30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Graduate</a:t>
            </a:r>
            <a:r>
              <a:rPr lang="en-US" altLang="ja-JP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School of Pharmaceutical Sciences, Kumamoto University, Japan</a:t>
            </a:r>
          </a:p>
          <a:p>
            <a:pPr algn="l" eaLnBrk="1" hangingPunct="1"/>
            <a:r>
              <a:rPr lang="en-US" altLang="ja-JP" sz="1600" baseline="30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lang="en-US" altLang="ja-JP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Leading Graduate Schools “HIGO </a:t>
            </a:r>
          </a:p>
          <a:p>
            <a:pPr algn="l" eaLnBrk="1" hangingPunct="1"/>
            <a:r>
              <a:rPr lang="en-US" altLang="ja-JP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(Health life science: Interdisciplinary and </a:t>
            </a:r>
            <a:r>
              <a:rPr lang="en-US" altLang="ja-JP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Glocal</a:t>
            </a:r>
            <a:r>
              <a:rPr lang="en-US" altLang="ja-JP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Oriented) Program”, Kumamoto University, Japan</a:t>
            </a:r>
          </a:p>
        </p:txBody>
      </p:sp>
      <p:sp>
        <p:nvSpPr>
          <p:cNvPr id="125" name="テキスト ボックス 124"/>
          <p:cNvSpPr txBox="1"/>
          <p:nvPr/>
        </p:nvSpPr>
        <p:spPr>
          <a:xfrm>
            <a:off x="5960009" y="8180"/>
            <a:ext cx="3171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1200" b="1" dirty="0">
                <a:solidFill>
                  <a:schemeClr val="bg1"/>
                </a:solidFill>
                <a:cs typeface="Arial" panose="020B0604020202020204" pitchFamily="34" charset="0"/>
              </a:rPr>
              <a:t>15th Annual European Pharma Congress</a:t>
            </a:r>
          </a:p>
          <a:p>
            <a:pPr algn="r"/>
            <a:r>
              <a:rPr lang="en-US" altLang="ja-JP" sz="1200" b="1" dirty="0">
                <a:solidFill>
                  <a:schemeClr val="bg1"/>
                </a:solidFill>
                <a:cs typeface="Arial" panose="020B0604020202020204" pitchFamily="34" charset="0"/>
              </a:rPr>
              <a:t>7-9 May 2018, Frankfurt</a:t>
            </a:r>
            <a:endParaRPr kumimoji="1" lang="ja-JP" altLang="en-US" sz="1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32656" y="1790392"/>
            <a:ext cx="8199119" cy="1200329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>
                <a:ln w="19050">
                  <a:noFill/>
                </a:ln>
                <a:solidFill>
                  <a:srgbClr val="FF0000"/>
                </a:solidFill>
                <a:effectLst>
                  <a:outerShdw dist="38100" dir="2700000" sx="101000" sy="101000" algn="tl" rotWithShape="0">
                    <a:schemeClr val="accent6">
                      <a:lumMod val="60000"/>
                      <a:lumOff val="40000"/>
                      <a:alpha val="70000"/>
                    </a:scheme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Self-Assembly </a:t>
            </a:r>
            <a:r>
              <a:rPr lang="en-US" altLang="ja-JP" sz="2400" dirty="0" err="1">
                <a:ln w="19050">
                  <a:noFill/>
                </a:ln>
                <a:solidFill>
                  <a:srgbClr val="FF0000"/>
                </a:solidFill>
                <a:effectLst>
                  <a:outerShdw dist="38100" dir="2700000" sx="101000" sy="101000" algn="tl" rotWithShape="0">
                    <a:schemeClr val="accent6">
                      <a:lumMod val="60000"/>
                      <a:lumOff val="40000"/>
                      <a:alpha val="70000"/>
                    </a:scheme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PEGylation</a:t>
            </a:r>
            <a:r>
              <a:rPr lang="en-US" altLang="ja-JP" sz="2400" dirty="0">
                <a:ln w="19050">
                  <a:noFill/>
                </a:ln>
                <a:solidFill>
                  <a:srgbClr val="FF0000"/>
                </a:solidFill>
                <a:effectLst>
                  <a:outerShdw dist="38100" dir="2700000" sx="101000" sy="101000" algn="tl" rotWithShape="0">
                    <a:schemeClr val="accent6">
                      <a:lumMod val="60000"/>
                      <a:lumOff val="40000"/>
                      <a:alpha val="70000"/>
                    </a:scheme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 Retaining Activity (</a:t>
            </a:r>
            <a:r>
              <a:rPr lang="en-US" altLang="ja-JP" sz="2400" dirty="0" err="1">
                <a:ln w="19050">
                  <a:noFill/>
                </a:ln>
                <a:solidFill>
                  <a:srgbClr val="FF0000"/>
                </a:solidFill>
                <a:effectLst>
                  <a:outerShdw dist="38100" dir="2700000" sx="101000" sy="101000" algn="tl" rotWithShape="0">
                    <a:schemeClr val="accent6">
                      <a:lumMod val="60000"/>
                      <a:lumOff val="40000"/>
                      <a:alpha val="70000"/>
                    </a:scheme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SPRA</a:t>
            </a:r>
            <a:r>
              <a:rPr lang="en-US" altLang="ja-JP" sz="2400" dirty="0">
                <a:ln w="19050">
                  <a:noFill/>
                </a:ln>
                <a:solidFill>
                  <a:srgbClr val="FF0000"/>
                </a:solidFill>
                <a:effectLst>
                  <a:outerShdw dist="38100" dir="2700000" sx="101000" sy="101000" algn="tl" rotWithShape="0">
                    <a:schemeClr val="accent6">
                      <a:lumMod val="60000"/>
                      <a:lumOff val="40000"/>
                      <a:alpha val="70000"/>
                    </a:scheme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) Technology </a:t>
            </a:r>
            <a:r>
              <a:rPr lang="en-US" altLang="ja-JP" sz="2400" dirty="0">
                <a:ln w="19050">
                  <a:noFill/>
                </a:ln>
                <a:effectLst>
                  <a:outerShdw dist="38100" dir="2700000" sx="101000" sy="101000" algn="tl" rotWithShape="0">
                    <a:schemeClr val="accent6">
                      <a:lumMod val="60000"/>
                      <a:lumOff val="40000"/>
                      <a:alpha val="70000"/>
                    </a:scheme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via an Interaction between </a:t>
            </a:r>
            <a:r>
              <a:rPr lang="en-US" altLang="ja-JP" sz="2400" dirty="0" err="1">
                <a:ln w="19050">
                  <a:noFill/>
                </a:ln>
                <a:effectLst>
                  <a:outerShdw dist="38100" dir="2700000" sx="101000" sy="101000" algn="tl" rotWithShape="0">
                    <a:schemeClr val="accent6">
                      <a:lumMod val="60000"/>
                      <a:lumOff val="40000"/>
                      <a:alpha val="70000"/>
                    </a:scheme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Cyclodextrin</a:t>
            </a:r>
            <a:r>
              <a:rPr lang="en-US" altLang="ja-JP" sz="2400" dirty="0">
                <a:ln w="19050">
                  <a:noFill/>
                </a:ln>
                <a:effectLst>
                  <a:outerShdw dist="38100" dir="2700000" sx="101000" sy="101000" algn="tl" rotWithShape="0">
                    <a:schemeClr val="accent6">
                      <a:lumMod val="60000"/>
                      <a:lumOff val="40000"/>
                      <a:alpha val="70000"/>
                    </a:scheme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 and </a:t>
            </a:r>
            <a:r>
              <a:rPr lang="en-US" altLang="ja-JP" sz="2400" dirty="0" err="1">
                <a:ln w="19050">
                  <a:noFill/>
                </a:ln>
                <a:effectLst>
                  <a:outerShdw dist="38100" dir="2700000" sx="101000" sy="101000" algn="tl" rotWithShape="0">
                    <a:schemeClr val="accent6">
                      <a:lumMod val="60000"/>
                      <a:lumOff val="40000"/>
                      <a:alpha val="70000"/>
                    </a:scheme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Adamantane</a:t>
            </a:r>
            <a:r>
              <a:rPr lang="en-US" altLang="ja-JP" sz="2400" dirty="0">
                <a:ln w="19050">
                  <a:noFill/>
                </a:ln>
                <a:effectLst>
                  <a:outerShdw dist="38100" dir="2700000" sx="101000" sy="101000" algn="tl" rotWithShape="0">
                    <a:schemeClr val="accent6">
                      <a:lumMod val="60000"/>
                      <a:lumOff val="40000"/>
                      <a:alpha val="70000"/>
                    </a:scheme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: </a:t>
            </a:r>
          </a:p>
          <a:p>
            <a:pPr algn="ctr"/>
            <a:r>
              <a:rPr lang="en-US" altLang="ja-JP" sz="2400" dirty="0">
                <a:ln w="19050">
                  <a:noFill/>
                </a:ln>
                <a:effectLst>
                  <a:outerShdw dist="38100" dir="2700000" sx="101000" sy="101000" algn="tl" rotWithShape="0">
                    <a:schemeClr val="accent6">
                      <a:lumMod val="60000"/>
                      <a:lumOff val="40000"/>
                      <a:alpha val="70000"/>
                    </a:scheme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Application for Insulin, Lysozyme and Bromelain</a:t>
            </a:r>
          </a:p>
        </p:txBody>
      </p:sp>
      <p:cxnSp>
        <p:nvCxnSpPr>
          <p:cNvPr id="6" name="直線コネクタ 5"/>
          <p:cNvCxnSpPr/>
          <p:nvPr/>
        </p:nvCxnSpPr>
        <p:spPr>
          <a:xfrm flipV="1">
            <a:off x="-12753" y="574166"/>
            <a:ext cx="9144000" cy="127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365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Active pharmaceutical ingredient (API) </a:t>
            </a:r>
          </a:p>
        </p:txBody>
      </p:sp>
      <p:sp>
        <p:nvSpPr>
          <p:cNvPr id="66" name="円/楕円 65"/>
          <p:cNvSpPr/>
          <p:nvPr/>
        </p:nvSpPr>
        <p:spPr>
          <a:xfrm>
            <a:off x="219074" y="369743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環状矢印 8"/>
          <p:cNvSpPr/>
          <p:nvPr/>
        </p:nvSpPr>
        <p:spPr>
          <a:xfrm rot="20066909" flipV="1">
            <a:off x="1267083" y="1380117"/>
            <a:ext cx="6267104" cy="4911241"/>
          </a:xfrm>
          <a:prstGeom prst="circularArrow">
            <a:avLst>
              <a:gd name="adj1" fmla="val 6145"/>
              <a:gd name="adj2" fmla="val 2222179"/>
              <a:gd name="adj3" fmla="val 21326109"/>
              <a:gd name="adj4" fmla="val 8237966"/>
              <a:gd name="adj5" fmla="val 12500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円/楕円 15"/>
          <p:cNvSpPr/>
          <p:nvPr/>
        </p:nvSpPr>
        <p:spPr>
          <a:xfrm rot="20156857">
            <a:off x="1797490" y="2040796"/>
            <a:ext cx="5214642" cy="3545171"/>
          </a:xfrm>
          <a:prstGeom prst="ellipse">
            <a:avLst/>
          </a:prstGeom>
          <a:gradFill flip="none" rotWithShape="1">
            <a:gsLst>
              <a:gs pos="0">
                <a:srgbClr val="FFC000"/>
              </a:gs>
              <a:gs pos="42000">
                <a:srgbClr val="FFFF66"/>
              </a:gs>
              <a:gs pos="21000">
                <a:srgbClr val="FFFF00"/>
              </a:gs>
              <a:gs pos="65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円/楕円 3"/>
          <p:cNvSpPr/>
          <p:nvPr/>
        </p:nvSpPr>
        <p:spPr>
          <a:xfrm>
            <a:off x="1235833" y="3468051"/>
            <a:ext cx="1574065" cy="85261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 prstMaterial="softEdge">
            <a:bevelT w="468000" h="864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G創英角ｺﾞｼｯｸUB" panose="020B0909000000000000" pitchFamily="49" charset="-128"/>
                <a:cs typeface="Arial" panose="020B0604020202020204" pitchFamily="34" charset="0"/>
              </a:rPr>
              <a:t>Low molecular weight</a:t>
            </a:r>
            <a:endParaRPr kumimoji="1" lang="ja-JP" altLang="en-US" sz="1400" b="1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HG創英角ｺﾞｼｯｸUB" panose="020B0909000000000000" pitchFamily="49" charset="-128"/>
              <a:cs typeface="Arial" panose="020B0604020202020204" pitchFamily="34" charset="0"/>
            </a:endParaRPr>
          </a:p>
        </p:txBody>
      </p:sp>
      <p:sp>
        <p:nvSpPr>
          <p:cNvPr id="5" name="円/楕円 4"/>
          <p:cNvSpPr>
            <a:spLocks/>
          </p:cNvSpPr>
          <p:nvPr/>
        </p:nvSpPr>
        <p:spPr>
          <a:xfrm>
            <a:off x="2285385" y="5173288"/>
            <a:ext cx="1573890" cy="852524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 prstMaterial="softEdge">
            <a:bevelT w="468000" h="864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G創英角ｺﾞｼｯｸUB" panose="020B0909000000000000" pitchFamily="49" charset="-128"/>
                <a:cs typeface="Arial" panose="020B0604020202020204" pitchFamily="34" charset="0"/>
              </a:rPr>
              <a:t>Protein</a:t>
            </a:r>
            <a:endParaRPr kumimoji="1" lang="ja-JP" altLang="en-US" sz="2000" b="1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HG創英角ｺﾞｼｯｸUB" panose="020B0909000000000000" pitchFamily="49" charset="-128"/>
              <a:cs typeface="Arial" panose="020B0604020202020204" pitchFamily="34" charset="0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6220373" y="3730395"/>
            <a:ext cx="1574065" cy="85261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 prstMaterial="softEdge">
            <a:bevelT w="468000" h="864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G創英角ｺﾞｼｯｸUB" panose="020B0909000000000000" pitchFamily="49" charset="-128"/>
                <a:cs typeface="Arial" panose="020B0604020202020204" pitchFamily="34" charset="0"/>
              </a:rPr>
              <a:t>Cell</a:t>
            </a:r>
            <a:endParaRPr kumimoji="1" lang="ja-JP" altLang="en-US" sz="2800" b="1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HG創英角ｺﾞｼｯｸUB" panose="020B0909000000000000" pitchFamily="49" charset="-128"/>
              <a:cs typeface="Arial" panose="020B0604020202020204" pitchFamily="34" charset="0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4777480" y="5162798"/>
            <a:ext cx="1574065" cy="852619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 prstMaterial="softEdge">
            <a:bevelT w="468000" h="864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G創英角ｺﾞｼｯｸUB" panose="020B0909000000000000" pitchFamily="49" charset="-128"/>
                <a:cs typeface="Arial" panose="020B0604020202020204" pitchFamily="34" charset="0"/>
              </a:rPr>
              <a:t>Nucleic acid</a:t>
            </a:r>
            <a:endParaRPr kumimoji="1" lang="ja-JP" altLang="en-US" sz="2000" b="1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HG創英角ｺﾞｼｯｸUB" panose="020B0909000000000000" pitchFamily="49" charset="-128"/>
              <a:cs typeface="Arial" panose="020B060402020202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416382" y="3152801"/>
            <a:ext cx="1248552" cy="336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i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Past</a:t>
            </a:r>
            <a:endParaRPr kumimoji="1" lang="ja-JP" altLang="en-US" b="1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938653" y="4826405"/>
            <a:ext cx="1248552" cy="336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i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Present</a:t>
            </a:r>
            <a:endParaRPr kumimoji="1" lang="ja-JP" altLang="en-US" b="1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906235" y="4532043"/>
            <a:ext cx="1248552" cy="588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i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Near future</a:t>
            </a:r>
            <a:endParaRPr kumimoji="1" lang="ja-JP" altLang="en-US" b="1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7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833" y="2598969"/>
            <a:ext cx="1016312" cy="88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53" r="100000">
                        <a14:backgroundMark x1="30526" y1="22764" x2="30526" y2="22764"/>
                        <a14:backgroundMark x1="27368" y1="38211" x2="27368" y2="38211"/>
                        <a14:backgroundMark x1="26316" y1="48780" x2="26316" y2="48780"/>
                        <a14:backgroundMark x1="28421" y1="70732" x2="28421" y2="70732"/>
                        <a14:backgroundMark x1="24211" y1="60976" x2="24211" y2="60976"/>
                        <a14:backgroundMark x1="27368" y1="66667" x2="27368" y2="66667"/>
                        <a14:backgroundMark x1="22105" y1="60163" x2="22105" y2="60163"/>
                        <a14:backgroundMark x1="32632" y1="58537" x2="32632" y2="58537"/>
                        <a14:backgroundMark x1="24211" y1="85366" x2="24211" y2="85366"/>
                        <a14:backgroundMark x1="18947" y1="83740" x2="18947" y2="83740"/>
                        <a14:backgroundMark x1="45263" y1="97561" x2="45263" y2="97561"/>
                        <a14:backgroundMark x1="55789" y1="91870" x2="55789" y2="91870"/>
                        <a14:backgroundMark x1="57895" y1="84553" x2="57895" y2="84553"/>
                        <a14:backgroundMark x1="60000" y1="80488" x2="60000" y2="80488"/>
                        <a14:backgroundMark x1="36842" y1="79675" x2="36842" y2="79675"/>
                        <a14:backgroundMark x1="43158" y1="86992" x2="43158" y2="86992"/>
                        <a14:backgroundMark x1="45263" y1="65854" x2="45263" y2="65854"/>
                        <a14:backgroundMark x1="49474" y1="55285" x2="49474" y2="55285"/>
                        <a14:backgroundMark x1="51579" y1="47154" x2="51579" y2="47154"/>
                        <a14:backgroundMark x1="34737" y1="49593" x2="34737" y2="49593"/>
                        <a14:backgroundMark x1="75789" y1="47154" x2="75789" y2="47154"/>
                        <a14:backgroundMark x1="78947" y1="45528" x2="78947" y2="45528"/>
                        <a14:backgroundMark x1="75789" y1="37398" x2="75789" y2="37398"/>
                        <a14:backgroundMark x1="73684" y1="21138" x2="73684" y2="21138"/>
                        <a14:backgroundMark x1="62105" y1="39024" x2="62105" y2="39024"/>
                        <a14:backgroundMark x1="74737" y1="56098" x2="74737" y2="56098"/>
                        <a14:backgroundMark x1="73684" y1="65041" x2="73684" y2="65041"/>
                        <a14:backgroundMark x1="62105" y1="70732" x2="62105" y2="70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349" y="4925560"/>
            <a:ext cx="824175" cy="1067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266" y="4859974"/>
            <a:ext cx="1057759" cy="1060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://ord.yahoo.co.jp/o/image/SIG=12hhtska9/EXP=1401903275;_ylc=X3IDMgRmc3QDMARpZHgDMARvaWQDQU5kOUdjUWtXLWNPbExqcFpCcWZiMnNCdEdhTkhlZVJhRmI4SlV4bEJmUGwzUEpZeWRMcHJ1V0pVYnBOcjBVBHADNTdTdzZJT2U0NENBNzd5VFJPT0FnQS0tBHBvcwMxNQRzZWMDc2h3BHNsawNyaQ--/**http%3a/comps.canstockphoto.com/can-stock-photo_csp243821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40" b="90000" l="0" r="997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142" y="2530820"/>
            <a:ext cx="1048227" cy="146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円/楕円 5"/>
          <p:cNvSpPr/>
          <p:nvPr/>
        </p:nvSpPr>
        <p:spPr>
          <a:xfrm>
            <a:off x="3596931" y="1550890"/>
            <a:ext cx="2229926" cy="9846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softEdge">
            <a:bevelT w="468000" h="8640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G創英角ｺﾞｼｯｸUB" panose="020B0909000000000000" pitchFamily="49" charset="-128"/>
                <a:cs typeface="Arial" panose="020B0604020202020204" pitchFamily="34" charset="0"/>
              </a:rPr>
              <a:t>Machine</a:t>
            </a:r>
            <a:endParaRPr kumimoji="1" lang="ja-JP" altLang="en-US" sz="2400" b="1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HG創英角ｺﾞｼｯｸUB" panose="020B0909000000000000" pitchFamily="49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76949" y="2695634"/>
            <a:ext cx="1443424" cy="364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i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Future</a:t>
            </a:r>
            <a:endParaRPr kumimoji="1" lang="ja-JP" altLang="en-US" sz="2000" b="1" i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129" y="1242726"/>
            <a:ext cx="1646350" cy="92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903414" y="6236370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1 つの角を切り取った四角形 25"/>
          <p:cNvSpPr/>
          <p:nvPr/>
        </p:nvSpPr>
        <p:spPr>
          <a:xfrm>
            <a:off x="1395734" y="6347495"/>
            <a:ext cx="7000955" cy="39600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Protein drugs are recent trend in the pharmaceutical field.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8727" l="0" r="100000">
                        <a14:foregroundMark x1="45781" y1="61091" x2="45781" y2="61091"/>
                        <a14:foregroundMark x1="43281" y1="54182" x2="43281" y2="54182"/>
                        <a14:foregroundMark x1="39844" y1="63273" x2="39844" y2="63273"/>
                        <a14:foregroundMark x1="37813" y1="73091" x2="37813" y2="73091"/>
                        <a14:foregroundMark x1="40156" y1="70182" x2="40156" y2="70182"/>
                        <a14:foregroundMark x1="63125" y1="61455" x2="63125" y2="61455"/>
                        <a14:foregroundMark x1="52969" y1="50000" x2="52969" y2="50000"/>
                        <a14:foregroundMark x1="35781" y1="14000" x2="35781" y2="14000"/>
                        <a14:foregroundMark x1="55781" y1="20364" x2="55781" y2="20364"/>
                        <a14:foregroundMark x1="62031" y1="20182" x2="62031" y2="20182"/>
                        <a14:foregroundMark x1="69063" y1="27818" x2="69063" y2="27818"/>
                        <a14:foregroundMark x1="65781" y1="29273" x2="65781" y2="29273"/>
                        <a14:foregroundMark x1="49688" y1="12000" x2="49688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135156"/>
            <a:ext cx="2058353" cy="176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2416382" y="3253394"/>
            <a:ext cx="41319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Cooper Std Black" panose="0208090304030B020404" pitchFamily="18" charset="0"/>
                <a:ea typeface="HG創英角ｺﾞｼｯｸUB" panose="020B0909000000000000" pitchFamily="49" charset="-128"/>
              </a:rPr>
              <a:t>Active pharmaceutical ingredient</a:t>
            </a:r>
            <a:endParaRPr kumimoji="1" lang="ja-JP" altLang="en-US" sz="2800" b="1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rgbClr val="FFFF00">
                    <a:alpha val="40000"/>
                  </a:srgbClr>
                </a:glow>
              </a:effectLst>
              <a:latin typeface="Cooper Std Black" panose="0208090304030B020404" pitchFamily="18" charset="0"/>
              <a:ea typeface="HG創英角ｺﾞｼｯｸUB" panose="020B0909000000000000" pitchFamily="49" charset="-128"/>
            </a:endParaRPr>
          </a:p>
        </p:txBody>
      </p:sp>
      <p:cxnSp>
        <p:nvCxnSpPr>
          <p:cNvPr id="28" name="直線コネクタ 27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216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/>
        </p:nvSpPr>
        <p:spPr>
          <a:xfrm>
            <a:off x="439272" y="5438618"/>
            <a:ext cx="2107333" cy="646331"/>
          </a:xfrm>
          <a:prstGeom prst="roundRect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2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Drawbacks of proteins and their improvements</a:t>
            </a:r>
            <a:endParaRPr lang="ja-JP" altLang="en-US" sz="28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Picture 2" descr="http://previews.123rf.com/images/molekuul/molekuul1310/molekuul131000042/23134238-interferon-alpha-2a-ifna2-molecule-pegylated-analogs-of-this-cytokine-are-used-to-treat-hepatitis-b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2" b="99462" l="5309" r="91046">
                        <a14:backgroundMark x1="35024" y1="52462" x2="35024" y2="52462"/>
                        <a14:backgroundMark x1="33597" y1="47692" x2="33597" y2="47692"/>
                        <a14:backgroundMark x1="34469" y1="49846" x2="34469" y2="49846"/>
                        <a14:backgroundMark x1="48574" y1="53154" x2="48574" y2="53154"/>
                        <a14:backgroundMark x1="43899" y1="74077" x2="43899" y2="74077"/>
                        <a14:backgroundMark x1="62678" y1="79154" x2="62678" y2="79154"/>
                        <a14:backgroundMark x1="68463" y1="50000" x2="68463" y2="50000"/>
                        <a14:backgroundMark x1="64501" y1="40462" x2="64501" y2="40462"/>
                        <a14:backgroundMark x1="33994" y1="22769" x2="33994" y2="22769"/>
                        <a14:backgroundMark x1="55626" y1="22231" x2="55626" y2="2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78" y="2083373"/>
            <a:ext cx="1338571" cy="137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93372" y="1108119"/>
            <a:ext cx="3594707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Drawbacks of proteins </a:t>
            </a:r>
            <a:endParaRPr kumimoji="1" lang="ja-JP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700367" y="1720753"/>
            <a:ext cx="38057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Low physicochemical stability</a:t>
            </a:r>
          </a:p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Low enzymatic stability</a:t>
            </a:r>
            <a:endParaRPr kumimoji="1" lang="en-US" altLang="ja-JP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Short blood half-life </a:t>
            </a:r>
          </a:p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Need for controlled release</a:t>
            </a:r>
          </a:p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Immunogenicity</a:t>
            </a:r>
          </a:p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High cost				   </a:t>
            </a:r>
            <a:r>
              <a:rPr lang="en-US" altLang="ja-JP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etc.</a:t>
            </a:r>
            <a:endParaRPr lang="ja-JP" altLang="en-US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円/楕円 8"/>
          <p:cNvSpPr>
            <a:spLocks noChangeAspect="1"/>
          </p:cNvSpPr>
          <p:nvPr/>
        </p:nvSpPr>
        <p:spPr>
          <a:xfrm>
            <a:off x="4574224" y="1818030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>
            <a:spLocks noChangeAspect="1"/>
          </p:cNvSpPr>
          <p:nvPr/>
        </p:nvSpPr>
        <p:spPr>
          <a:xfrm>
            <a:off x="4574224" y="2093337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>
            <a:spLocks noChangeAspect="1"/>
          </p:cNvSpPr>
          <p:nvPr/>
        </p:nvSpPr>
        <p:spPr>
          <a:xfrm>
            <a:off x="4574224" y="2368644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4411914" y="1626439"/>
            <a:ext cx="4266258" cy="1886739"/>
          </a:xfrm>
          <a:prstGeom prst="roundRect">
            <a:avLst/>
          </a:prstGeom>
          <a:noFill/>
          <a:ln w="38100">
            <a:solidFill>
              <a:srgbClr val="DE5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/>
          <p:cNvCxnSpPr/>
          <p:nvPr/>
        </p:nvCxnSpPr>
        <p:spPr>
          <a:xfrm>
            <a:off x="255449" y="1512142"/>
            <a:ext cx="3276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6" name="右矢印 15"/>
          <p:cNvSpPr/>
          <p:nvPr/>
        </p:nvSpPr>
        <p:spPr>
          <a:xfrm rot="5400000">
            <a:off x="4225155" y="2848121"/>
            <a:ext cx="334464" cy="221200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05420" y="4248471"/>
            <a:ext cx="2163221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</a:rPr>
              <a:t>Excipient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cxnSp>
        <p:nvCxnSpPr>
          <p:cNvPr id="18" name="直線コネクタ 17"/>
          <p:cNvCxnSpPr/>
          <p:nvPr/>
        </p:nvCxnSpPr>
        <p:spPr>
          <a:xfrm>
            <a:off x="416882" y="4652494"/>
            <a:ext cx="1944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9" name="円/楕円 18"/>
          <p:cNvSpPr>
            <a:spLocks noChangeAspect="1"/>
          </p:cNvSpPr>
          <p:nvPr/>
        </p:nvSpPr>
        <p:spPr>
          <a:xfrm>
            <a:off x="4574224" y="2643951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>
            <a:spLocks noChangeAspect="1"/>
          </p:cNvSpPr>
          <p:nvPr/>
        </p:nvSpPr>
        <p:spPr>
          <a:xfrm>
            <a:off x="4574224" y="2919258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>
            <a:spLocks noChangeAspect="1"/>
          </p:cNvSpPr>
          <p:nvPr/>
        </p:nvSpPr>
        <p:spPr>
          <a:xfrm>
            <a:off x="4574224" y="3194563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2" name="Group 295"/>
          <p:cNvGrpSpPr>
            <a:grpSpLocks noChangeAspect="1"/>
          </p:cNvGrpSpPr>
          <p:nvPr/>
        </p:nvGrpSpPr>
        <p:grpSpPr bwMode="auto">
          <a:xfrm>
            <a:off x="1833638" y="1696291"/>
            <a:ext cx="1127540" cy="1079253"/>
            <a:chOff x="864" y="432"/>
            <a:chExt cx="1182" cy="11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Freeform 296"/>
            <p:cNvSpPr>
              <a:spLocks noChangeAspect="1"/>
            </p:cNvSpPr>
            <p:nvPr/>
          </p:nvSpPr>
          <p:spPr bwMode="auto">
            <a:xfrm>
              <a:off x="864" y="705"/>
              <a:ext cx="187" cy="168"/>
            </a:xfrm>
            <a:custGeom>
              <a:avLst/>
              <a:gdLst>
                <a:gd name="T0" fmla="*/ 561 w 561"/>
                <a:gd name="T1" fmla="*/ 464 h 504"/>
                <a:gd name="T2" fmla="*/ 474 w 561"/>
                <a:gd name="T3" fmla="*/ 302 h 504"/>
                <a:gd name="T4" fmla="*/ 363 w 561"/>
                <a:gd name="T5" fmla="*/ 164 h 504"/>
                <a:gd name="T6" fmla="*/ 177 w 561"/>
                <a:gd name="T7" fmla="*/ 41 h 504"/>
                <a:gd name="T8" fmla="*/ 3 w 561"/>
                <a:gd name="T9" fmla="*/ 11 h 504"/>
                <a:gd name="T10" fmla="*/ 0 w 561"/>
                <a:gd name="T11" fmla="*/ 101 h 504"/>
                <a:gd name="T12" fmla="*/ 99 w 561"/>
                <a:gd name="T13" fmla="*/ 113 h 504"/>
                <a:gd name="T14" fmla="*/ 225 w 561"/>
                <a:gd name="T15" fmla="*/ 155 h 504"/>
                <a:gd name="T16" fmla="*/ 339 w 561"/>
                <a:gd name="T17" fmla="*/ 248 h 504"/>
                <a:gd name="T18" fmla="*/ 429 w 561"/>
                <a:gd name="T19" fmla="*/ 347 h 504"/>
                <a:gd name="T20" fmla="*/ 507 w 561"/>
                <a:gd name="T21" fmla="*/ 482 h 504"/>
                <a:gd name="T22" fmla="*/ 510 w 561"/>
                <a:gd name="T23" fmla="*/ 47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504">
                  <a:moveTo>
                    <a:pt x="561" y="464"/>
                  </a:moveTo>
                  <a:cubicBezTo>
                    <a:pt x="546" y="437"/>
                    <a:pt x="507" y="352"/>
                    <a:pt x="474" y="302"/>
                  </a:cubicBezTo>
                  <a:cubicBezTo>
                    <a:pt x="480" y="311"/>
                    <a:pt x="412" y="207"/>
                    <a:pt x="363" y="164"/>
                  </a:cubicBezTo>
                  <a:cubicBezTo>
                    <a:pt x="314" y="121"/>
                    <a:pt x="237" y="67"/>
                    <a:pt x="177" y="41"/>
                  </a:cubicBezTo>
                  <a:cubicBezTo>
                    <a:pt x="117" y="15"/>
                    <a:pt x="33" y="0"/>
                    <a:pt x="3" y="11"/>
                  </a:cubicBezTo>
                  <a:lnTo>
                    <a:pt x="0" y="101"/>
                  </a:lnTo>
                  <a:cubicBezTo>
                    <a:pt x="16" y="118"/>
                    <a:pt x="62" y="104"/>
                    <a:pt x="99" y="113"/>
                  </a:cubicBezTo>
                  <a:cubicBezTo>
                    <a:pt x="137" y="121"/>
                    <a:pt x="185" y="133"/>
                    <a:pt x="225" y="155"/>
                  </a:cubicBezTo>
                  <a:cubicBezTo>
                    <a:pt x="265" y="177"/>
                    <a:pt x="305" y="216"/>
                    <a:pt x="339" y="248"/>
                  </a:cubicBezTo>
                  <a:cubicBezTo>
                    <a:pt x="373" y="280"/>
                    <a:pt x="403" y="313"/>
                    <a:pt x="429" y="347"/>
                  </a:cubicBezTo>
                  <a:cubicBezTo>
                    <a:pt x="450" y="371"/>
                    <a:pt x="500" y="473"/>
                    <a:pt x="507" y="482"/>
                  </a:cubicBezTo>
                  <a:cubicBezTo>
                    <a:pt x="520" y="504"/>
                    <a:pt x="510" y="480"/>
                    <a:pt x="510" y="479"/>
                  </a:cubicBezTo>
                </a:path>
              </a:pathLst>
            </a:custGeom>
            <a:gradFill rotWithShape="0">
              <a:gsLst>
                <a:gs pos="0">
                  <a:srgbClr val="339933"/>
                </a:gs>
                <a:gs pos="50000">
                  <a:srgbClr val="D8F8D8"/>
                </a:gs>
                <a:gs pos="100000">
                  <a:srgbClr val="339933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" name="Freeform 297"/>
            <p:cNvSpPr>
              <a:spLocks noChangeAspect="1"/>
            </p:cNvSpPr>
            <p:nvPr/>
          </p:nvSpPr>
          <p:spPr bwMode="auto">
            <a:xfrm>
              <a:off x="1298" y="1040"/>
              <a:ext cx="81" cy="358"/>
            </a:xfrm>
            <a:custGeom>
              <a:avLst/>
              <a:gdLst>
                <a:gd name="T0" fmla="*/ 0 w 243"/>
                <a:gd name="T1" fmla="*/ 993 h 1074"/>
                <a:gd name="T2" fmla="*/ 87 w 243"/>
                <a:gd name="T3" fmla="*/ 879 h 1074"/>
                <a:gd name="T4" fmla="*/ 132 w 243"/>
                <a:gd name="T5" fmla="*/ 639 h 1074"/>
                <a:gd name="T6" fmla="*/ 123 w 243"/>
                <a:gd name="T7" fmla="*/ 420 h 1074"/>
                <a:gd name="T8" fmla="*/ 135 w 243"/>
                <a:gd name="T9" fmla="*/ 0 h 1074"/>
                <a:gd name="T10" fmla="*/ 243 w 243"/>
                <a:gd name="T11" fmla="*/ 21 h 1074"/>
                <a:gd name="T12" fmla="*/ 219 w 243"/>
                <a:gd name="T13" fmla="*/ 273 h 1074"/>
                <a:gd name="T14" fmla="*/ 228 w 243"/>
                <a:gd name="T15" fmla="*/ 573 h 1074"/>
                <a:gd name="T16" fmla="*/ 210 w 243"/>
                <a:gd name="T17" fmla="*/ 804 h 1074"/>
                <a:gd name="T18" fmla="*/ 144 w 243"/>
                <a:gd name="T19" fmla="*/ 981 h 1074"/>
                <a:gd name="T20" fmla="*/ 90 w 243"/>
                <a:gd name="T21" fmla="*/ 1050 h 1074"/>
                <a:gd name="T22" fmla="*/ 48 w 243"/>
                <a:gd name="T23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1074">
                  <a:moveTo>
                    <a:pt x="0" y="993"/>
                  </a:moveTo>
                  <a:cubicBezTo>
                    <a:pt x="6" y="959"/>
                    <a:pt x="54" y="951"/>
                    <a:pt x="87" y="879"/>
                  </a:cubicBezTo>
                  <a:cubicBezTo>
                    <a:pt x="120" y="807"/>
                    <a:pt x="127" y="716"/>
                    <a:pt x="132" y="639"/>
                  </a:cubicBezTo>
                  <a:lnTo>
                    <a:pt x="123" y="420"/>
                  </a:lnTo>
                  <a:lnTo>
                    <a:pt x="135" y="0"/>
                  </a:lnTo>
                  <a:lnTo>
                    <a:pt x="243" y="21"/>
                  </a:lnTo>
                  <a:lnTo>
                    <a:pt x="219" y="273"/>
                  </a:lnTo>
                  <a:lnTo>
                    <a:pt x="228" y="573"/>
                  </a:lnTo>
                  <a:cubicBezTo>
                    <a:pt x="227" y="661"/>
                    <a:pt x="224" y="736"/>
                    <a:pt x="210" y="804"/>
                  </a:cubicBezTo>
                  <a:cubicBezTo>
                    <a:pt x="196" y="872"/>
                    <a:pt x="170" y="933"/>
                    <a:pt x="144" y="981"/>
                  </a:cubicBezTo>
                  <a:lnTo>
                    <a:pt x="90" y="1050"/>
                  </a:lnTo>
                  <a:lnTo>
                    <a:pt x="48" y="1074"/>
                  </a:lnTo>
                </a:path>
              </a:pathLst>
            </a:custGeom>
            <a:solidFill>
              <a:srgbClr val="3333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5" name="Freeform 298"/>
            <p:cNvSpPr>
              <a:spLocks noChangeAspect="1"/>
            </p:cNvSpPr>
            <p:nvPr/>
          </p:nvSpPr>
          <p:spPr bwMode="auto">
            <a:xfrm>
              <a:off x="1461" y="985"/>
              <a:ext cx="171" cy="144"/>
            </a:xfrm>
            <a:custGeom>
              <a:avLst/>
              <a:gdLst>
                <a:gd name="T0" fmla="*/ 69 w 512"/>
                <a:gd name="T1" fmla="*/ 9 h 431"/>
                <a:gd name="T2" fmla="*/ 219 w 512"/>
                <a:gd name="T3" fmla="*/ 30 h 431"/>
                <a:gd name="T4" fmla="*/ 357 w 512"/>
                <a:gd name="T5" fmla="*/ 123 h 431"/>
                <a:gd name="T6" fmla="*/ 441 w 512"/>
                <a:gd name="T7" fmla="*/ 216 h 431"/>
                <a:gd name="T8" fmla="*/ 507 w 512"/>
                <a:gd name="T9" fmla="*/ 345 h 431"/>
                <a:gd name="T10" fmla="*/ 414 w 512"/>
                <a:gd name="T11" fmla="*/ 414 h 431"/>
                <a:gd name="T12" fmla="*/ 303 w 512"/>
                <a:gd name="T13" fmla="*/ 276 h 431"/>
                <a:gd name="T14" fmla="*/ 183 w 512"/>
                <a:gd name="T15" fmla="*/ 168 h 431"/>
                <a:gd name="T16" fmla="*/ 111 w 512"/>
                <a:gd name="T17" fmla="*/ 123 h 431"/>
                <a:gd name="T18" fmla="*/ 0 w 512"/>
                <a:gd name="T19" fmla="*/ 102 h 431"/>
                <a:gd name="T20" fmla="*/ 69 w 512"/>
                <a:gd name="T21" fmla="*/ 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2" h="431">
                  <a:moveTo>
                    <a:pt x="69" y="9"/>
                  </a:moveTo>
                  <a:cubicBezTo>
                    <a:pt x="101" y="0"/>
                    <a:pt x="171" y="11"/>
                    <a:pt x="219" y="30"/>
                  </a:cubicBezTo>
                  <a:cubicBezTo>
                    <a:pt x="273" y="53"/>
                    <a:pt x="317" y="91"/>
                    <a:pt x="357" y="123"/>
                  </a:cubicBezTo>
                  <a:lnTo>
                    <a:pt x="441" y="216"/>
                  </a:lnTo>
                  <a:cubicBezTo>
                    <a:pt x="466" y="253"/>
                    <a:pt x="512" y="312"/>
                    <a:pt x="507" y="345"/>
                  </a:cubicBezTo>
                  <a:cubicBezTo>
                    <a:pt x="495" y="368"/>
                    <a:pt x="450" y="431"/>
                    <a:pt x="414" y="414"/>
                  </a:cubicBezTo>
                  <a:lnTo>
                    <a:pt x="303" y="276"/>
                  </a:lnTo>
                  <a:cubicBezTo>
                    <a:pt x="265" y="235"/>
                    <a:pt x="215" y="194"/>
                    <a:pt x="183" y="168"/>
                  </a:cubicBezTo>
                  <a:cubicBezTo>
                    <a:pt x="150" y="146"/>
                    <a:pt x="180" y="153"/>
                    <a:pt x="111" y="123"/>
                  </a:cubicBezTo>
                  <a:cubicBezTo>
                    <a:pt x="42" y="93"/>
                    <a:pt x="2" y="118"/>
                    <a:pt x="0" y="102"/>
                  </a:cubicBezTo>
                  <a:lnTo>
                    <a:pt x="69" y="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6" name="Freeform 299"/>
            <p:cNvSpPr>
              <a:spLocks noChangeAspect="1"/>
            </p:cNvSpPr>
            <p:nvPr/>
          </p:nvSpPr>
          <p:spPr bwMode="auto">
            <a:xfrm>
              <a:off x="1497" y="889"/>
              <a:ext cx="69" cy="111"/>
            </a:xfrm>
            <a:custGeom>
              <a:avLst/>
              <a:gdLst>
                <a:gd name="T0" fmla="*/ 2 w 203"/>
                <a:gd name="T1" fmla="*/ 288 h 333"/>
                <a:gd name="T2" fmla="*/ 74 w 203"/>
                <a:gd name="T3" fmla="*/ 119 h 333"/>
                <a:gd name="T4" fmla="*/ 203 w 203"/>
                <a:gd name="T5" fmla="*/ 0 h 333"/>
                <a:gd name="T6" fmla="*/ 196 w 203"/>
                <a:gd name="T7" fmla="*/ 39 h 333"/>
                <a:gd name="T8" fmla="*/ 175 w 203"/>
                <a:gd name="T9" fmla="*/ 110 h 333"/>
                <a:gd name="T10" fmla="*/ 171 w 203"/>
                <a:gd name="T11" fmla="*/ 172 h 333"/>
                <a:gd name="T12" fmla="*/ 159 w 203"/>
                <a:gd name="T13" fmla="*/ 250 h 333"/>
                <a:gd name="T14" fmla="*/ 156 w 203"/>
                <a:gd name="T15" fmla="*/ 333 h 333"/>
                <a:gd name="T16" fmla="*/ 80 w 203"/>
                <a:gd name="T17" fmla="*/ 300 h 333"/>
                <a:gd name="T18" fmla="*/ 2 w 203"/>
                <a:gd name="T19" fmla="*/ 28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333">
                  <a:moveTo>
                    <a:pt x="2" y="288"/>
                  </a:moveTo>
                  <a:cubicBezTo>
                    <a:pt x="0" y="259"/>
                    <a:pt x="40" y="167"/>
                    <a:pt x="74" y="119"/>
                  </a:cubicBezTo>
                  <a:cubicBezTo>
                    <a:pt x="115" y="66"/>
                    <a:pt x="183" y="13"/>
                    <a:pt x="203" y="0"/>
                  </a:cubicBezTo>
                  <a:lnTo>
                    <a:pt x="196" y="39"/>
                  </a:lnTo>
                  <a:cubicBezTo>
                    <a:pt x="191" y="57"/>
                    <a:pt x="179" y="88"/>
                    <a:pt x="175" y="110"/>
                  </a:cubicBezTo>
                  <a:cubicBezTo>
                    <a:pt x="163" y="136"/>
                    <a:pt x="177" y="141"/>
                    <a:pt x="171" y="172"/>
                  </a:cubicBezTo>
                  <a:lnTo>
                    <a:pt x="159" y="250"/>
                  </a:lnTo>
                  <a:lnTo>
                    <a:pt x="156" y="333"/>
                  </a:lnTo>
                  <a:lnTo>
                    <a:pt x="80" y="300"/>
                  </a:lnTo>
                  <a:lnTo>
                    <a:pt x="2" y="288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7" name="Freeform 300"/>
            <p:cNvSpPr>
              <a:spLocks noChangeAspect="1"/>
            </p:cNvSpPr>
            <p:nvPr/>
          </p:nvSpPr>
          <p:spPr bwMode="auto">
            <a:xfrm>
              <a:off x="1562" y="855"/>
              <a:ext cx="227" cy="145"/>
            </a:xfrm>
            <a:custGeom>
              <a:avLst/>
              <a:gdLst>
                <a:gd name="T0" fmla="*/ 3 w 682"/>
                <a:gd name="T1" fmla="*/ 105 h 435"/>
                <a:gd name="T2" fmla="*/ 150 w 682"/>
                <a:gd name="T3" fmla="*/ 12 h 435"/>
                <a:gd name="T4" fmla="*/ 381 w 682"/>
                <a:gd name="T5" fmla="*/ 30 h 435"/>
                <a:gd name="T6" fmla="*/ 534 w 682"/>
                <a:gd name="T7" fmla="*/ 129 h 435"/>
                <a:gd name="T8" fmla="*/ 624 w 682"/>
                <a:gd name="T9" fmla="*/ 219 h 435"/>
                <a:gd name="T10" fmla="*/ 675 w 682"/>
                <a:gd name="T11" fmla="*/ 345 h 435"/>
                <a:gd name="T12" fmla="*/ 591 w 682"/>
                <a:gd name="T13" fmla="*/ 435 h 435"/>
                <a:gd name="T14" fmla="*/ 465 w 682"/>
                <a:gd name="T15" fmla="*/ 291 h 435"/>
                <a:gd name="T16" fmla="*/ 333 w 682"/>
                <a:gd name="T17" fmla="*/ 192 h 435"/>
                <a:gd name="T18" fmla="*/ 186 w 682"/>
                <a:gd name="T19" fmla="*/ 129 h 435"/>
                <a:gd name="T20" fmla="*/ 0 w 682"/>
                <a:gd name="T21" fmla="*/ 9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2" h="435">
                  <a:moveTo>
                    <a:pt x="3" y="105"/>
                  </a:moveTo>
                  <a:cubicBezTo>
                    <a:pt x="28" y="90"/>
                    <a:pt x="87" y="24"/>
                    <a:pt x="150" y="12"/>
                  </a:cubicBezTo>
                  <a:cubicBezTo>
                    <a:pt x="213" y="0"/>
                    <a:pt x="317" y="10"/>
                    <a:pt x="381" y="30"/>
                  </a:cubicBezTo>
                  <a:cubicBezTo>
                    <a:pt x="439" y="54"/>
                    <a:pt x="494" y="98"/>
                    <a:pt x="534" y="129"/>
                  </a:cubicBezTo>
                  <a:cubicBezTo>
                    <a:pt x="574" y="160"/>
                    <a:pt x="600" y="183"/>
                    <a:pt x="624" y="219"/>
                  </a:cubicBezTo>
                  <a:cubicBezTo>
                    <a:pt x="646" y="252"/>
                    <a:pt x="682" y="311"/>
                    <a:pt x="675" y="345"/>
                  </a:cubicBezTo>
                  <a:lnTo>
                    <a:pt x="591" y="435"/>
                  </a:lnTo>
                  <a:cubicBezTo>
                    <a:pt x="556" y="426"/>
                    <a:pt x="508" y="331"/>
                    <a:pt x="465" y="291"/>
                  </a:cubicBezTo>
                  <a:cubicBezTo>
                    <a:pt x="422" y="251"/>
                    <a:pt x="378" y="217"/>
                    <a:pt x="333" y="192"/>
                  </a:cubicBezTo>
                  <a:cubicBezTo>
                    <a:pt x="291" y="164"/>
                    <a:pt x="225" y="139"/>
                    <a:pt x="186" y="129"/>
                  </a:cubicBezTo>
                  <a:cubicBezTo>
                    <a:pt x="147" y="119"/>
                    <a:pt x="39" y="105"/>
                    <a:pt x="0" y="99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33725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8" name="Freeform 301"/>
            <p:cNvSpPr>
              <a:spLocks noChangeAspect="1"/>
            </p:cNvSpPr>
            <p:nvPr/>
          </p:nvSpPr>
          <p:spPr bwMode="auto">
            <a:xfrm>
              <a:off x="1649" y="908"/>
              <a:ext cx="111" cy="93"/>
            </a:xfrm>
            <a:custGeom>
              <a:avLst/>
              <a:gdLst>
                <a:gd name="T0" fmla="*/ 334 w 334"/>
                <a:gd name="T1" fmla="*/ 279 h 279"/>
                <a:gd name="T2" fmla="*/ 205 w 334"/>
                <a:gd name="T3" fmla="*/ 279 h 279"/>
                <a:gd name="T4" fmla="*/ 67 w 334"/>
                <a:gd name="T5" fmla="*/ 180 h 279"/>
                <a:gd name="T6" fmla="*/ 10 w 334"/>
                <a:gd name="T7" fmla="*/ 0 h 279"/>
                <a:gd name="T8" fmla="*/ 94 w 334"/>
                <a:gd name="T9" fmla="*/ 45 h 279"/>
                <a:gd name="T10" fmla="*/ 226 w 334"/>
                <a:gd name="T11" fmla="*/ 150 h 279"/>
                <a:gd name="T12" fmla="*/ 325 w 334"/>
                <a:gd name="T13" fmla="*/ 276 h 279"/>
                <a:gd name="T14" fmla="*/ 334 w 334"/>
                <a:gd name="T1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4" h="279">
                  <a:moveTo>
                    <a:pt x="334" y="279"/>
                  </a:moveTo>
                  <a:lnTo>
                    <a:pt x="205" y="279"/>
                  </a:lnTo>
                  <a:cubicBezTo>
                    <a:pt x="161" y="263"/>
                    <a:pt x="100" y="227"/>
                    <a:pt x="67" y="180"/>
                  </a:cubicBezTo>
                  <a:cubicBezTo>
                    <a:pt x="44" y="139"/>
                    <a:pt x="0" y="19"/>
                    <a:pt x="10" y="0"/>
                  </a:cubicBezTo>
                  <a:lnTo>
                    <a:pt x="94" y="45"/>
                  </a:lnTo>
                  <a:lnTo>
                    <a:pt x="226" y="150"/>
                  </a:lnTo>
                  <a:lnTo>
                    <a:pt x="325" y="276"/>
                  </a:lnTo>
                  <a:lnTo>
                    <a:pt x="334" y="279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9" name="Freeform 302"/>
            <p:cNvSpPr>
              <a:spLocks noChangeAspect="1"/>
            </p:cNvSpPr>
            <p:nvPr/>
          </p:nvSpPr>
          <p:spPr bwMode="auto">
            <a:xfrm>
              <a:off x="1497" y="1026"/>
              <a:ext cx="105" cy="98"/>
            </a:xfrm>
            <a:custGeom>
              <a:avLst/>
              <a:gdLst>
                <a:gd name="T0" fmla="*/ 317 w 317"/>
                <a:gd name="T1" fmla="*/ 297 h 297"/>
                <a:gd name="T2" fmla="*/ 188 w 317"/>
                <a:gd name="T3" fmla="*/ 297 h 297"/>
                <a:gd name="T4" fmla="*/ 50 w 317"/>
                <a:gd name="T5" fmla="*/ 198 h 297"/>
                <a:gd name="T6" fmla="*/ 5 w 317"/>
                <a:gd name="T7" fmla="*/ 0 h 297"/>
                <a:gd name="T8" fmla="*/ 83 w 317"/>
                <a:gd name="T9" fmla="*/ 48 h 297"/>
                <a:gd name="T10" fmla="*/ 209 w 317"/>
                <a:gd name="T11" fmla="*/ 168 h 297"/>
                <a:gd name="T12" fmla="*/ 308 w 317"/>
                <a:gd name="T13" fmla="*/ 294 h 297"/>
                <a:gd name="T14" fmla="*/ 317 w 317"/>
                <a:gd name="T15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7" h="297">
                  <a:moveTo>
                    <a:pt x="317" y="297"/>
                  </a:moveTo>
                  <a:lnTo>
                    <a:pt x="188" y="297"/>
                  </a:lnTo>
                  <a:cubicBezTo>
                    <a:pt x="144" y="281"/>
                    <a:pt x="81" y="248"/>
                    <a:pt x="50" y="198"/>
                  </a:cubicBezTo>
                  <a:cubicBezTo>
                    <a:pt x="27" y="157"/>
                    <a:pt x="0" y="25"/>
                    <a:pt x="5" y="0"/>
                  </a:cubicBezTo>
                  <a:lnTo>
                    <a:pt x="83" y="48"/>
                  </a:lnTo>
                  <a:lnTo>
                    <a:pt x="209" y="168"/>
                  </a:lnTo>
                  <a:lnTo>
                    <a:pt x="308" y="294"/>
                  </a:lnTo>
                  <a:lnTo>
                    <a:pt x="317" y="297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0" name="Freeform 303"/>
            <p:cNvSpPr>
              <a:spLocks noChangeAspect="1"/>
            </p:cNvSpPr>
            <p:nvPr/>
          </p:nvSpPr>
          <p:spPr bwMode="auto">
            <a:xfrm>
              <a:off x="1636" y="612"/>
              <a:ext cx="61" cy="253"/>
            </a:xfrm>
            <a:custGeom>
              <a:avLst/>
              <a:gdLst>
                <a:gd name="T0" fmla="*/ 178 w 183"/>
                <a:gd name="T1" fmla="*/ 759 h 759"/>
                <a:gd name="T2" fmla="*/ 148 w 183"/>
                <a:gd name="T3" fmla="*/ 177 h 759"/>
                <a:gd name="T4" fmla="*/ 130 w 183"/>
                <a:gd name="T5" fmla="*/ 0 h 759"/>
                <a:gd name="T6" fmla="*/ 19 w 183"/>
                <a:gd name="T7" fmla="*/ 6 h 759"/>
                <a:gd name="T8" fmla="*/ 19 w 183"/>
                <a:gd name="T9" fmla="*/ 108 h 759"/>
                <a:gd name="T10" fmla="*/ 22 w 183"/>
                <a:gd name="T11" fmla="*/ 207 h 759"/>
                <a:gd name="T12" fmla="*/ 34 w 183"/>
                <a:gd name="T13" fmla="*/ 423 h 759"/>
                <a:gd name="T14" fmla="*/ 52 w 183"/>
                <a:gd name="T15" fmla="*/ 732 h 759"/>
                <a:gd name="T16" fmla="*/ 115 w 183"/>
                <a:gd name="T17" fmla="*/ 738 h 759"/>
                <a:gd name="T18" fmla="*/ 178 w 183"/>
                <a:gd name="T19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759">
                  <a:moveTo>
                    <a:pt x="178" y="759"/>
                  </a:moveTo>
                  <a:cubicBezTo>
                    <a:pt x="183" y="666"/>
                    <a:pt x="156" y="303"/>
                    <a:pt x="148" y="177"/>
                  </a:cubicBezTo>
                  <a:cubicBezTo>
                    <a:pt x="141" y="51"/>
                    <a:pt x="151" y="29"/>
                    <a:pt x="130" y="0"/>
                  </a:cubicBezTo>
                  <a:lnTo>
                    <a:pt x="19" y="6"/>
                  </a:lnTo>
                  <a:cubicBezTo>
                    <a:pt x="0" y="24"/>
                    <a:pt x="19" y="75"/>
                    <a:pt x="19" y="108"/>
                  </a:cubicBezTo>
                  <a:cubicBezTo>
                    <a:pt x="19" y="141"/>
                    <a:pt x="20" y="155"/>
                    <a:pt x="22" y="207"/>
                  </a:cubicBezTo>
                  <a:cubicBezTo>
                    <a:pt x="24" y="259"/>
                    <a:pt x="29" y="335"/>
                    <a:pt x="34" y="423"/>
                  </a:cubicBezTo>
                  <a:cubicBezTo>
                    <a:pt x="43" y="567"/>
                    <a:pt x="41" y="681"/>
                    <a:pt x="52" y="732"/>
                  </a:cubicBezTo>
                  <a:lnTo>
                    <a:pt x="115" y="738"/>
                  </a:lnTo>
                  <a:lnTo>
                    <a:pt x="178" y="75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1" name="Freeform 304"/>
            <p:cNvSpPr>
              <a:spLocks noChangeAspect="1"/>
            </p:cNvSpPr>
            <p:nvPr/>
          </p:nvSpPr>
          <p:spPr bwMode="auto">
            <a:xfrm>
              <a:off x="1450" y="432"/>
              <a:ext cx="233" cy="190"/>
            </a:xfrm>
            <a:custGeom>
              <a:avLst/>
              <a:gdLst>
                <a:gd name="T0" fmla="*/ 699 w 699"/>
                <a:gd name="T1" fmla="*/ 561 h 570"/>
                <a:gd name="T2" fmla="*/ 654 w 699"/>
                <a:gd name="T3" fmla="*/ 282 h 570"/>
                <a:gd name="T4" fmla="*/ 471 w 699"/>
                <a:gd name="T5" fmla="*/ 60 h 570"/>
                <a:gd name="T6" fmla="*/ 240 w 699"/>
                <a:gd name="T7" fmla="*/ 3 h 570"/>
                <a:gd name="T8" fmla="*/ 102 w 699"/>
                <a:gd name="T9" fmla="*/ 48 h 570"/>
                <a:gd name="T10" fmla="*/ 0 w 699"/>
                <a:gd name="T11" fmla="*/ 114 h 570"/>
                <a:gd name="T12" fmla="*/ 78 w 699"/>
                <a:gd name="T13" fmla="*/ 114 h 570"/>
                <a:gd name="T14" fmla="*/ 198 w 699"/>
                <a:gd name="T15" fmla="*/ 126 h 570"/>
                <a:gd name="T16" fmla="*/ 354 w 699"/>
                <a:gd name="T17" fmla="*/ 180 h 570"/>
                <a:gd name="T18" fmla="*/ 480 w 699"/>
                <a:gd name="T19" fmla="*/ 315 h 570"/>
                <a:gd name="T20" fmla="*/ 540 w 699"/>
                <a:gd name="T21" fmla="*/ 438 h 570"/>
                <a:gd name="T22" fmla="*/ 570 w 699"/>
                <a:gd name="T2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70">
                  <a:moveTo>
                    <a:pt x="699" y="561"/>
                  </a:moveTo>
                  <a:cubicBezTo>
                    <a:pt x="691" y="515"/>
                    <a:pt x="692" y="365"/>
                    <a:pt x="654" y="282"/>
                  </a:cubicBezTo>
                  <a:cubicBezTo>
                    <a:pt x="615" y="199"/>
                    <a:pt x="542" y="107"/>
                    <a:pt x="471" y="60"/>
                  </a:cubicBezTo>
                  <a:cubicBezTo>
                    <a:pt x="399" y="13"/>
                    <a:pt x="299" y="6"/>
                    <a:pt x="240" y="3"/>
                  </a:cubicBezTo>
                  <a:cubicBezTo>
                    <a:pt x="181" y="0"/>
                    <a:pt x="142" y="30"/>
                    <a:pt x="102" y="48"/>
                  </a:cubicBezTo>
                  <a:cubicBezTo>
                    <a:pt x="62" y="66"/>
                    <a:pt x="14" y="100"/>
                    <a:pt x="0" y="114"/>
                  </a:cubicBezTo>
                  <a:lnTo>
                    <a:pt x="78" y="114"/>
                  </a:lnTo>
                  <a:cubicBezTo>
                    <a:pt x="111" y="116"/>
                    <a:pt x="152" y="115"/>
                    <a:pt x="198" y="126"/>
                  </a:cubicBezTo>
                  <a:cubicBezTo>
                    <a:pt x="252" y="135"/>
                    <a:pt x="307" y="150"/>
                    <a:pt x="354" y="180"/>
                  </a:cubicBezTo>
                  <a:cubicBezTo>
                    <a:pt x="401" y="210"/>
                    <a:pt x="448" y="267"/>
                    <a:pt x="480" y="315"/>
                  </a:cubicBezTo>
                  <a:cubicBezTo>
                    <a:pt x="511" y="358"/>
                    <a:pt x="525" y="396"/>
                    <a:pt x="540" y="438"/>
                  </a:cubicBezTo>
                  <a:cubicBezTo>
                    <a:pt x="555" y="480"/>
                    <a:pt x="564" y="543"/>
                    <a:pt x="570" y="570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54510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2" name="Freeform 305"/>
            <p:cNvSpPr>
              <a:spLocks noChangeAspect="1"/>
            </p:cNvSpPr>
            <p:nvPr/>
          </p:nvSpPr>
          <p:spPr bwMode="auto">
            <a:xfrm>
              <a:off x="1408" y="466"/>
              <a:ext cx="46" cy="75"/>
            </a:xfrm>
            <a:custGeom>
              <a:avLst/>
              <a:gdLst>
                <a:gd name="T0" fmla="*/ 138 w 138"/>
                <a:gd name="T1" fmla="*/ 4 h 223"/>
                <a:gd name="T2" fmla="*/ 60 w 138"/>
                <a:gd name="T3" fmla="*/ 58 h 223"/>
                <a:gd name="T4" fmla="*/ 0 w 138"/>
                <a:gd name="T5" fmla="*/ 187 h 223"/>
                <a:gd name="T6" fmla="*/ 54 w 138"/>
                <a:gd name="T7" fmla="*/ 202 h 223"/>
                <a:gd name="T8" fmla="*/ 102 w 138"/>
                <a:gd name="T9" fmla="*/ 223 h 223"/>
                <a:gd name="T10" fmla="*/ 99 w 138"/>
                <a:gd name="T11" fmla="*/ 127 h 223"/>
                <a:gd name="T12" fmla="*/ 108 w 138"/>
                <a:gd name="T13" fmla="*/ 67 h 223"/>
                <a:gd name="T14" fmla="*/ 138 w 138"/>
                <a:gd name="T15" fmla="*/ 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3">
                  <a:moveTo>
                    <a:pt x="138" y="4"/>
                  </a:moveTo>
                  <a:cubicBezTo>
                    <a:pt x="127" y="0"/>
                    <a:pt x="83" y="28"/>
                    <a:pt x="60" y="58"/>
                  </a:cubicBezTo>
                  <a:cubicBezTo>
                    <a:pt x="38" y="89"/>
                    <a:pt x="1" y="163"/>
                    <a:pt x="0" y="187"/>
                  </a:cubicBezTo>
                  <a:lnTo>
                    <a:pt x="54" y="202"/>
                  </a:lnTo>
                  <a:lnTo>
                    <a:pt x="102" y="223"/>
                  </a:lnTo>
                  <a:cubicBezTo>
                    <a:pt x="109" y="211"/>
                    <a:pt x="98" y="153"/>
                    <a:pt x="99" y="127"/>
                  </a:cubicBezTo>
                  <a:cubicBezTo>
                    <a:pt x="102" y="104"/>
                    <a:pt x="102" y="87"/>
                    <a:pt x="108" y="67"/>
                  </a:cubicBezTo>
                  <a:lnTo>
                    <a:pt x="138" y="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3" name="Freeform 306"/>
            <p:cNvSpPr>
              <a:spLocks noChangeAspect="1"/>
            </p:cNvSpPr>
            <p:nvPr/>
          </p:nvSpPr>
          <p:spPr bwMode="auto">
            <a:xfrm>
              <a:off x="1231" y="586"/>
              <a:ext cx="64" cy="81"/>
            </a:xfrm>
            <a:custGeom>
              <a:avLst/>
              <a:gdLst>
                <a:gd name="T0" fmla="*/ 192 w 192"/>
                <a:gd name="T1" fmla="*/ 0 h 243"/>
                <a:gd name="T2" fmla="*/ 75 w 192"/>
                <a:gd name="T3" fmla="*/ 93 h 243"/>
                <a:gd name="T4" fmla="*/ 0 w 192"/>
                <a:gd name="T5" fmla="*/ 222 h 243"/>
                <a:gd name="T6" fmla="*/ 63 w 192"/>
                <a:gd name="T7" fmla="*/ 231 h 243"/>
                <a:gd name="T8" fmla="*/ 117 w 192"/>
                <a:gd name="T9" fmla="*/ 243 h 243"/>
                <a:gd name="T10" fmla="*/ 129 w 192"/>
                <a:gd name="T11" fmla="*/ 135 h 243"/>
                <a:gd name="T12" fmla="*/ 162 w 192"/>
                <a:gd name="T13" fmla="*/ 63 h 243"/>
                <a:gd name="T14" fmla="*/ 192 w 192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243">
                  <a:moveTo>
                    <a:pt x="192" y="0"/>
                  </a:moveTo>
                  <a:cubicBezTo>
                    <a:pt x="178" y="5"/>
                    <a:pt x="107" y="56"/>
                    <a:pt x="75" y="93"/>
                  </a:cubicBezTo>
                  <a:cubicBezTo>
                    <a:pt x="53" y="124"/>
                    <a:pt x="1" y="198"/>
                    <a:pt x="0" y="222"/>
                  </a:cubicBezTo>
                  <a:lnTo>
                    <a:pt x="63" y="231"/>
                  </a:lnTo>
                  <a:lnTo>
                    <a:pt x="117" y="243"/>
                  </a:lnTo>
                  <a:cubicBezTo>
                    <a:pt x="128" y="227"/>
                    <a:pt x="122" y="165"/>
                    <a:pt x="129" y="135"/>
                  </a:cubicBezTo>
                  <a:cubicBezTo>
                    <a:pt x="132" y="112"/>
                    <a:pt x="156" y="83"/>
                    <a:pt x="162" y="63"/>
                  </a:cubicBezTo>
                  <a:lnTo>
                    <a:pt x="192" y="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4" name="Freeform 307"/>
            <p:cNvSpPr>
              <a:spLocks noChangeAspect="1"/>
            </p:cNvSpPr>
            <p:nvPr/>
          </p:nvSpPr>
          <p:spPr bwMode="auto">
            <a:xfrm>
              <a:off x="1394" y="586"/>
              <a:ext cx="89" cy="113"/>
            </a:xfrm>
            <a:custGeom>
              <a:avLst/>
              <a:gdLst>
                <a:gd name="T0" fmla="*/ 262 w 268"/>
                <a:gd name="T1" fmla="*/ 342 h 342"/>
                <a:gd name="T2" fmla="*/ 160 w 268"/>
                <a:gd name="T3" fmla="*/ 336 h 342"/>
                <a:gd name="T4" fmla="*/ 40 w 268"/>
                <a:gd name="T5" fmla="*/ 219 h 342"/>
                <a:gd name="T6" fmla="*/ 10 w 268"/>
                <a:gd name="T7" fmla="*/ 0 h 342"/>
                <a:gd name="T8" fmla="*/ 100 w 268"/>
                <a:gd name="T9" fmla="*/ 54 h 342"/>
                <a:gd name="T10" fmla="*/ 226 w 268"/>
                <a:gd name="T11" fmla="*/ 195 h 342"/>
                <a:gd name="T12" fmla="*/ 268 w 268"/>
                <a:gd name="T13" fmla="*/ 330 h 342"/>
                <a:gd name="T14" fmla="*/ 262 w 268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342">
                  <a:moveTo>
                    <a:pt x="262" y="342"/>
                  </a:moveTo>
                  <a:lnTo>
                    <a:pt x="160" y="336"/>
                  </a:lnTo>
                  <a:cubicBezTo>
                    <a:pt x="123" y="316"/>
                    <a:pt x="65" y="275"/>
                    <a:pt x="40" y="219"/>
                  </a:cubicBezTo>
                  <a:cubicBezTo>
                    <a:pt x="17" y="178"/>
                    <a:pt x="0" y="28"/>
                    <a:pt x="10" y="0"/>
                  </a:cubicBezTo>
                  <a:lnTo>
                    <a:pt x="100" y="54"/>
                  </a:lnTo>
                  <a:lnTo>
                    <a:pt x="226" y="195"/>
                  </a:lnTo>
                  <a:lnTo>
                    <a:pt x="268" y="330"/>
                  </a:lnTo>
                  <a:lnTo>
                    <a:pt x="262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5" name="Freeform 308"/>
            <p:cNvSpPr>
              <a:spLocks noChangeAspect="1"/>
            </p:cNvSpPr>
            <p:nvPr/>
          </p:nvSpPr>
          <p:spPr bwMode="auto">
            <a:xfrm>
              <a:off x="1298" y="529"/>
              <a:ext cx="232" cy="170"/>
            </a:xfrm>
            <a:custGeom>
              <a:avLst/>
              <a:gdLst>
                <a:gd name="T0" fmla="*/ 0 w 699"/>
                <a:gd name="T1" fmla="*/ 164 h 512"/>
                <a:gd name="T2" fmla="*/ 144 w 699"/>
                <a:gd name="T3" fmla="*/ 44 h 512"/>
                <a:gd name="T4" fmla="*/ 360 w 699"/>
                <a:gd name="T5" fmla="*/ 14 h 512"/>
                <a:gd name="T6" fmla="*/ 558 w 699"/>
                <a:gd name="T7" fmla="*/ 128 h 512"/>
                <a:gd name="T8" fmla="*/ 663 w 699"/>
                <a:gd name="T9" fmla="*/ 272 h 512"/>
                <a:gd name="T10" fmla="*/ 699 w 699"/>
                <a:gd name="T11" fmla="*/ 416 h 512"/>
                <a:gd name="T12" fmla="*/ 567 w 699"/>
                <a:gd name="T13" fmla="*/ 512 h 512"/>
                <a:gd name="T14" fmla="*/ 489 w 699"/>
                <a:gd name="T15" fmla="*/ 335 h 512"/>
                <a:gd name="T16" fmla="*/ 372 w 699"/>
                <a:gd name="T17" fmla="*/ 212 h 512"/>
                <a:gd name="T18" fmla="*/ 222 w 699"/>
                <a:gd name="T19" fmla="*/ 143 h 512"/>
                <a:gd name="T20" fmla="*/ 36 w 699"/>
                <a:gd name="T21" fmla="*/ 149 h 512"/>
                <a:gd name="T22" fmla="*/ 0 w 699"/>
                <a:gd name="T23" fmla="*/ 16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12">
                  <a:moveTo>
                    <a:pt x="0" y="164"/>
                  </a:moveTo>
                  <a:lnTo>
                    <a:pt x="144" y="44"/>
                  </a:lnTo>
                  <a:cubicBezTo>
                    <a:pt x="204" y="19"/>
                    <a:pt x="291" y="0"/>
                    <a:pt x="360" y="14"/>
                  </a:cubicBezTo>
                  <a:cubicBezTo>
                    <a:pt x="426" y="29"/>
                    <a:pt x="506" y="81"/>
                    <a:pt x="558" y="128"/>
                  </a:cubicBezTo>
                  <a:cubicBezTo>
                    <a:pt x="610" y="175"/>
                    <a:pt x="639" y="224"/>
                    <a:pt x="663" y="272"/>
                  </a:cubicBezTo>
                  <a:lnTo>
                    <a:pt x="699" y="416"/>
                  </a:lnTo>
                  <a:lnTo>
                    <a:pt x="567" y="512"/>
                  </a:lnTo>
                  <a:cubicBezTo>
                    <a:pt x="532" y="499"/>
                    <a:pt x="521" y="385"/>
                    <a:pt x="489" y="335"/>
                  </a:cubicBezTo>
                  <a:cubicBezTo>
                    <a:pt x="457" y="285"/>
                    <a:pt x="418" y="246"/>
                    <a:pt x="372" y="212"/>
                  </a:cubicBezTo>
                  <a:cubicBezTo>
                    <a:pt x="322" y="174"/>
                    <a:pt x="278" y="154"/>
                    <a:pt x="222" y="143"/>
                  </a:cubicBezTo>
                  <a:cubicBezTo>
                    <a:pt x="166" y="132"/>
                    <a:pt x="68" y="149"/>
                    <a:pt x="36" y="149"/>
                  </a:cubicBezTo>
                  <a:lnTo>
                    <a:pt x="0" y="16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" name="Freeform 309"/>
            <p:cNvSpPr>
              <a:spLocks noChangeAspect="1"/>
            </p:cNvSpPr>
            <p:nvPr/>
          </p:nvSpPr>
          <p:spPr bwMode="auto">
            <a:xfrm>
              <a:off x="1223" y="715"/>
              <a:ext cx="93" cy="114"/>
            </a:xfrm>
            <a:custGeom>
              <a:avLst/>
              <a:gdLst>
                <a:gd name="T0" fmla="*/ 280 w 280"/>
                <a:gd name="T1" fmla="*/ 342 h 342"/>
                <a:gd name="T2" fmla="*/ 151 w 280"/>
                <a:gd name="T3" fmla="*/ 330 h 342"/>
                <a:gd name="T4" fmla="*/ 43 w 280"/>
                <a:gd name="T5" fmla="*/ 225 h 342"/>
                <a:gd name="T6" fmla="*/ 10 w 280"/>
                <a:gd name="T7" fmla="*/ 0 h 342"/>
                <a:gd name="T8" fmla="*/ 106 w 280"/>
                <a:gd name="T9" fmla="*/ 48 h 342"/>
                <a:gd name="T10" fmla="*/ 211 w 280"/>
                <a:gd name="T11" fmla="*/ 177 h 342"/>
                <a:gd name="T12" fmla="*/ 271 w 280"/>
                <a:gd name="T13" fmla="*/ 336 h 342"/>
                <a:gd name="T14" fmla="*/ 280 w 280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342">
                  <a:moveTo>
                    <a:pt x="280" y="342"/>
                  </a:moveTo>
                  <a:lnTo>
                    <a:pt x="151" y="330"/>
                  </a:lnTo>
                  <a:cubicBezTo>
                    <a:pt x="112" y="310"/>
                    <a:pt x="66" y="280"/>
                    <a:pt x="43" y="225"/>
                  </a:cubicBezTo>
                  <a:cubicBezTo>
                    <a:pt x="20" y="184"/>
                    <a:pt x="0" y="29"/>
                    <a:pt x="10" y="0"/>
                  </a:cubicBezTo>
                  <a:lnTo>
                    <a:pt x="106" y="48"/>
                  </a:lnTo>
                  <a:lnTo>
                    <a:pt x="211" y="177"/>
                  </a:lnTo>
                  <a:lnTo>
                    <a:pt x="271" y="336"/>
                  </a:lnTo>
                  <a:lnTo>
                    <a:pt x="280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7" name="Freeform 310"/>
            <p:cNvSpPr>
              <a:spLocks noChangeAspect="1"/>
            </p:cNvSpPr>
            <p:nvPr/>
          </p:nvSpPr>
          <p:spPr bwMode="auto">
            <a:xfrm>
              <a:off x="1128" y="657"/>
              <a:ext cx="237" cy="172"/>
            </a:xfrm>
            <a:custGeom>
              <a:avLst/>
              <a:gdLst>
                <a:gd name="T0" fmla="*/ 0 w 711"/>
                <a:gd name="T1" fmla="*/ 170 h 518"/>
                <a:gd name="T2" fmla="*/ 144 w 711"/>
                <a:gd name="T3" fmla="*/ 35 h 518"/>
                <a:gd name="T4" fmla="*/ 345 w 711"/>
                <a:gd name="T5" fmla="*/ 14 h 518"/>
                <a:gd name="T6" fmla="*/ 540 w 711"/>
                <a:gd name="T7" fmla="*/ 122 h 518"/>
                <a:gd name="T8" fmla="*/ 660 w 711"/>
                <a:gd name="T9" fmla="*/ 272 h 518"/>
                <a:gd name="T10" fmla="*/ 696 w 711"/>
                <a:gd name="T11" fmla="*/ 422 h 518"/>
                <a:gd name="T12" fmla="*/ 567 w 711"/>
                <a:gd name="T13" fmla="*/ 518 h 518"/>
                <a:gd name="T14" fmla="*/ 489 w 711"/>
                <a:gd name="T15" fmla="*/ 341 h 518"/>
                <a:gd name="T16" fmla="*/ 372 w 711"/>
                <a:gd name="T17" fmla="*/ 218 h 518"/>
                <a:gd name="T18" fmla="*/ 222 w 711"/>
                <a:gd name="T19" fmla="*/ 149 h 518"/>
                <a:gd name="T20" fmla="*/ 36 w 711"/>
                <a:gd name="T21" fmla="*/ 155 h 518"/>
                <a:gd name="T22" fmla="*/ 0 w 711"/>
                <a:gd name="T23" fmla="*/ 17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1" h="518">
                  <a:moveTo>
                    <a:pt x="0" y="170"/>
                  </a:moveTo>
                  <a:lnTo>
                    <a:pt x="144" y="35"/>
                  </a:lnTo>
                  <a:cubicBezTo>
                    <a:pt x="201" y="9"/>
                    <a:pt x="279" y="0"/>
                    <a:pt x="345" y="14"/>
                  </a:cubicBezTo>
                  <a:cubicBezTo>
                    <a:pt x="411" y="29"/>
                    <a:pt x="488" y="75"/>
                    <a:pt x="540" y="122"/>
                  </a:cubicBezTo>
                  <a:cubicBezTo>
                    <a:pt x="592" y="165"/>
                    <a:pt x="630" y="218"/>
                    <a:pt x="660" y="272"/>
                  </a:cubicBezTo>
                  <a:cubicBezTo>
                    <a:pt x="690" y="326"/>
                    <a:pt x="711" y="381"/>
                    <a:pt x="696" y="422"/>
                  </a:cubicBezTo>
                  <a:lnTo>
                    <a:pt x="567" y="518"/>
                  </a:lnTo>
                  <a:cubicBezTo>
                    <a:pt x="532" y="504"/>
                    <a:pt x="521" y="391"/>
                    <a:pt x="489" y="341"/>
                  </a:cubicBezTo>
                  <a:cubicBezTo>
                    <a:pt x="457" y="291"/>
                    <a:pt x="418" y="252"/>
                    <a:pt x="372" y="218"/>
                  </a:cubicBezTo>
                  <a:cubicBezTo>
                    <a:pt x="322" y="180"/>
                    <a:pt x="278" y="160"/>
                    <a:pt x="222" y="149"/>
                  </a:cubicBezTo>
                  <a:cubicBezTo>
                    <a:pt x="166" y="138"/>
                    <a:pt x="68" y="155"/>
                    <a:pt x="36" y="155"/>
                  </a:cubicBezTo>
                  <a:lnTo>
                    <a:pt x="0" y="17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8" name="Freeform 311"/>
            <p:cNvSpPr>
              <a:spLocks noChangeAspect="1"/>
            </p:cNvSpPr>
            <p:nvPr/>
          </p:nvSpPr>
          <p:spPr bwMode="auto">
            <a:xfrm>
              <a:off x="1528" y="665"/>
              <a:ext cx="118" cy="37"/>
            </a:xfrm>
            <a:custGeom>
              <a:avLst/>
              <a:gdLst>
                <a:gd name="T0" fmla="*/ 0 w 118"/>
                <a:gd name="T1" fmla="*/ 0 h 37"/>
                <a:gd name="T2" fmla="*/ 32 w 118"/>
                <a:gd name="T3" fmla="*/ 34 h 37"/>
                <a:gd name="T4" fmla="*/ 74 w 118"/>
                <a:gd name="T5" fmla="*/ 21 h 37"/>
                <a:gd name="T6" fmla="*/ 118 w 11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37">
                  <a:moveTo>
                    <a:pt x="0" y="0"/>
                  </a:moveTo>
                  <a:lnTo>
                    <a:pt x="32" y="34"/>
                  </a:lnTo>
                  <a:lnTo>
                    <a:pt x="74" y="21"/>
                  </a:lnTo>
                  <a:lnTo>
                    <a:pt x="118" y="37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9" name="Freeform 312"/>
            <p:cNvSpPr>
              <a:spLocks noChangeAspect="1"/>
            </p:cNvSpPr>
            <p:nvPr/>
          </p:nvSpPr>
          <p:spPr bwMode="auto">
            <a:xfrm>
              <a:off x="1514" y="679"/>
              <a:ext cx="131" cy="50"/>
            </a:xfrm>
            <a:custGeom>
              <a:avLst/>
              <a:gdLst>
                <a:gd name="T0" fmla="*/ 0 w 393"/>
                <a:gd name="T1" fmla="*/ 0 h 150"/>
                <a:gd name="T2" fmla="*/ 99 w 393"/>
                <a:gd name="T3" fmla="*/ 132 h 150"/>
                <a:gd name="T4" fmla="*/ 198 w 393"/>
                <a:gd name="T5" fmla="*/ 138 h 150"/>
                <a:gd name="T6" fmla="*/ 288 w 393"/>
                <a:gd name="T7" fmla="*/ 99 h 150"/>
                <a:gd name="T8" fmla="*/ 393 w 393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150">
                  <a:moveTo>
                    <a:pt x="0" y="0"/>
                  </a:moveTo>
                  <a:lnTo>
                    <a:pt x="99" y="132"/>
                  </a:lnTo>
                  <a:lnTo>
                    <a:pt x="198" y="138"/>
                  </a:lnTo>
                  <a:lnTo>
                    <a:pt x="288" y="99"/>
                  </a:lnTo>
                  <a:lnTo>
                    <a:pt x="393" y="15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0" name="Freeform 313"/>
            <p:cNvSpPr>
              <a:spLocks noChangeAspect="1"/>
            </p:cNvSpPr>
            <p:nvPr/>
          </p:nvSpPr>
          <p:spPr bwMode="auto">
            <a:xfrm>
              <a:off x="1429" y="698"/>
              <a:ext cx="28" cy="73"/>
            </a:xfrm>
            <a:custGeom>
              <a:avLst/>
              <a:gdLst>
                <a:gd name="T0" fmla="*/ 28 w 28"/>
                <a:gd name="T1" fmla="*/ 0 h 73"/>
                <a:gd name="T2" fmla="*/ 0 w 28"/>
                <a:gd name="T3" fmla="*/ 34 h 73"/>
                <a:gd name="T4" fmla="*/ 16 w 28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3">
                  <a:moveTo>
                    <a:pt x="28" y="0"/>
                  </a:moveTo>
                  <a:lnTo>
                    <a:pt x="0" y="34"/>
                  </a:lnTo>
                  <a:lnTo>
                    <a:pt x="16" y="73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1" name="Freeform 314"/>
            <p:cNvSpPr>
              <a:spLocks noChangeAspect="1"/>
            </p:cNvSpPr>
            <p:nvPr/>
          </p:nvSpPr>
          <p:spPr bwMode="auto">
            <a:xfrm>
              <a:off x="1398" y="694"/>
              <a:ext cx="41" cy="88"/>
            </a:xfrm>
            <a:custGeom>
              <a:avLst/>
              <a:gdLst>
                <a:gd name="T0" fmla="*/ 41 w 41"/>
                <a:gd name="T1" fmla="*/ 0 h 88"/>
                <a:gd name="T2" fmla="*/ 0 w 41"/>
                <a:gd name="T3" fmla="*/ 34 h 88"/>
                <a:gd name="T4" fmla="*/ 35 w 4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88">
                  <a:moveTo>
                    <a:pt x="41" y="0"/>
                  </a:moveTo>
                  <a:lnTo>
                    <a:pt x="0" y="34"/>
                  </a:lnTo>
                  <a:lnTo>
                    <a:pt x="35" y="88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2" name="Freeform 315"/>
            <p:cNvSpPr>
              <a:spLocks noChangeAspect="1"/>
            </p:cNvSpPr>
            <p:nvPr/>
          </p:nvSpPr>
          <p:spPr bwMode="auto">
            <a:xfrm>
              <a:off x="1377" y="1314"/>
              <a:ext cx="147" cy="73"/>
            </a:xfrm>
            <a:custGeom>
              <a:avLst/>
              <a:gdLst>
                <a:gd name="T0" fmla="*/ 147 w 147"/>
                <a:gd name="T1" fmla="*/ 73 h 73"/>
                <a:gd name="T2" fmla="*/ 71 w 147"/>
                <a:gd name="T3" fmla="*/ 57 h 73"/>
                <a:gd name="T4" fmla="*/ 48 w 147"/>
                <a:gd name="T5" fmla="*/ 15 h 73"/>
                <a:gd name="T6" fmla="*/ 0 w 14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73">
                  <a:moveTo>
                    <a:pt x="147" y="73"/>
                  </a:moveTo>
                  <a:lnTo>
                    <a:pt x="71" y="57"/>
                  </a:lnTo>
                  <a:lnTo>
                    <a:pt x="48" y="15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3" name="Freeform 316"/>
            <p:cNvSpPr>
              <a:spLocks noChangeAspect="1"/>
            </p:cNvSpPr>
            <p:nvPr/>
          </p:nvSpPr>
          <p:spPr bwMode="auto">
            <a:xfrm>
              <a:off x="1370" y="1335"/>
              <a:ext cx="148" cy="73"/>
            </a:xfrm>
            <a:custGeom>
              <a:avLst/>
              <a:gdLst>
                <a:gd name="T0" fmla="*/ 148 w 148"/>
                <a:gd name="T1" fmla="*/ 73 h 73"/>
                <a:gd name="T2" fmla="*/ 59 w 148"/>
                <a:gd name="T3" fmla="*/ 57 h 73"/>
                <a:gd name="T4" fmla="*/ 39 w 148"/>
                <a:gd name="T5" fmla="*/ 12 h 73"/>
                <a:gd name="T6" fmla="*/ 0 w 14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73">
                  <a:moveTo>
                    <a:pt x="148" y="73"/>
                  </a:moveTo>
                  <a:lnTo>
                    <a:pt x="59" y="57"/>
                  </a:lnTo>
                  <a:lnTo>
                    <a:pt x="39" y="12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44" name="Group 317"/>
            <p:cNvGrpSpPr>
              <a:grpSpLocks noChangeAspect="1"/>
            </p:cNvGrpSpPr>
            <p:nvPr/>
          </p:nvGrpSpPr>
          <p:grpSpPr bwMode="auto">
            <a:xfrm>
              <a:off x="1233" y="769"/>
              <a:ext cx="813" cy="795"/>
              <a:chOff x="2768" y="1462"/>
              <a:chExt cx="2439" cy="2387"/>
            </a:xfrm>
          </p:grpSpPr>
          <p:grpSp>
            <p:nvGrpSpPr>
              <p:cNvPr id="47" name="Group 318"/>
              <p:cNvGrpSpPr>
                <a:grpSpLocks noChangeAspect="1"/>
              </p:cNvGrpSpPr>
              <p:nvPr/>
            </p:nvGrpSpPr>
            <p:grpSpPr bwMode="auto">
              <a:xfrm>
                <a:off x="2768" y="1462"/>
                <a:ext cx="2439" cy="2387"/>
                <a:chOff x="2768" y="1462"/>
                <a:chExt cx="2439" cy="2387"/>
              </a:xfrm>
            </p:grpSpPr>
            <p:sp>
              <p:nvSpPr>
                <p:cNvPr id="49" name="Freeform 319"/>
                <p:cNvSpPr>
                  <a:spLocks noChangeAspect="1"/>
                </p:cNvSpPr>
                <p:nvPr/>
              </p:nvSpPr>
              <p:spPr bwMode="auto">
                <a:xfrm>
                  <a:off x="3786" y="3130"/>
                  <a:ext cx="261" cy="152"/>
                </a:xfrm>
                <a:custGeom>
                  <a:avLst/>
                  <a:gdLst>
                    <a:gd name="T0" fmla="*/ 261 w 261"/>
                    <a:gd name="T1" fmla="*/ 20 h 152"/>
                    <a:gd name="T2" fmla="*/ 156 w 261"/>
                    <a:gd name="T3" fmla="*/ 122 h 152"/>
                    <a:gd name="T4" fmla="*/ 12 w 261"/>
                    <a:gd name="T5" fmla="*/ 139 h 152"/>
                    <a:gd name="T6" fmla="*/ 87 w 261"/>
                    <a:gd name="T7" fmla="*/ 41 h 152"/>
                    <a:gd name="T8" fmla="*/ 165 w 261"/>
                    <a:gd name="T9" fmla="*/ 8 h 152"/>
                    <a:gd name="T10" fmla="*/ 261 w 261"/>
                    <a:gd name="T11" fmla="*/ 2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1" h="152">
                      <a:moveTo>
                        <a:pt x="261" y="20"/>
                      </a:moveTo>
                      <a:cubicBezTo>
                        <a:pt x="259" y="38"/>
                        <a:pt x="197" y="102"/>
                        <a:pt x="156" y="122"/>
                      </a:cubicBezTo>
                      <a:cubicBezTo>
                        <a:pt x="117" y="142"/>
                        <a:pt x="24" y="152"/>
                        <a:pt x="12" y="139"/>
                      </a:cubicBezTo>
                      <a:cubicBezTo>
                        <a:pt x="0" y="126"/>
                        <a:pt x="62" y="63"/>
                        <a:pt x="87" y="41"/>
                      </a:cubicBezTo>
                      <a:cubicBezTo>
                        <a:pt x="112" y="19"/>
                        <a:pt x="126" y="16"/>
                        <a:pt x="165" y="8"/>
                      </a:cubicBezTo>
                      <a:cubicBezTo>
                        <a:pt x="204" y="0"/>
                        <a:pt x="241" y="18"/>
                        <a:pt x="261" y="2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0" name="Freeform 320"/>
                <p:cNvSpPr>
                  <a:spLocks noChangeAspect="1"/>
                </p:cNvSpPr>
                <p:nvPr/>
              </p:nvSpPr>
              <p:spPr bwMode="auto">
                <a:xfrm>
                  <a:off x="3450" y="2637"/>
                  <a:ext cx="349" cy="161"/>
                </a:xfrm>
                <a:custGeom>
                  <a:avLst/>
                  <a:gdLst>
                    <a:gd name="T0" fmla="*/ 342 w 349"/>
                    <a:gd name="T1" fmla="*/ 30 h 161"/>
                    <a:gd name="T2" fmla="*/ 254 w 349"/>
                    <a:gd name="T3" fmla="*/ 97 h 161"/>
                    <a:gd name="T4" fmla="*/ 161 w 349"/>
                    <a:gd name="T5" fmla="*/ 144 h 161"/>
                    <a:gd name="T6" fmla="*/ 12 w 349"/>
                    <a:gd name="T7" fmla="*/ 146 h 161"/>
                    <a:gd name="T8" fmla="*/ 90 w 349"/>
                    <a:gd name="T9" fmla="*/ 56 h 161"/>
                    <a:gd name="T10" fmla="*/ 189 w 349"/>
                    <a:gd name="T11" fmla="*/ 6 h 161"/>
                    <a:gd name="T12" fmla="*/ 297 w 349"/>
                    <a:gd name="T13" fmla="*/ 18 h 161"/>
                    <a:gd name="T14" fmla="*/ 342 w 349"/>
                    <a:gd name="T15" fmla="*/ 3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9" h="161">
                      <a:moveTo>
                        <a:pt x="342" y="30"/>
                      </a:moveTo>
                      <a:cubicBezTo>
                        <a:pt x="335" y="43"/>
                        <a:pt x="284" y="78"/>
                        <a:pt x="254" y="97"/>
                      </a:cubicBezTo>
                      <a:cubicBezTo>
                        <a:pt x="223" y="117"/>
                        <a:pt x="201" y="136"/>
                        <a:pt x="161" y="144"/>
                      </a:cubicBezTo>
                      <a:cubicBezTo>
                        <a:pt x="121" y="152"/>
                        <a:pt x="24" y="161"/>
                        <a:pt x="12" y="146"/>
                      </a:cubicBezTo>
                      <a:cubicBezTo>
                        <a:pt x="0" y="131"/>
                        <a:pt x="61" y="79"/>
                        <a:pt x="90" y="56"/>
                      </a:cubicBezTo>
                      <a:cubicBezTo>
                        <a:pt x="122" y="29"/>
                        <a:pt x="158" y="12"/>
                        <a:pt x="189" y="6"/>
                      </a:cubicBezTo>
                      <a:cubicBezTo>
                        <a:pt x="220" y="0"/>
                        <a:pt x="276" y="15"/>
                        <a:pt x="297" y="18"/>
                      </a:cubicBezTo>
                      <a:cubicBezTo>
                        <a:pt x="318" y="21"/>
                        <a:pt x="349" y="17"/>
                        <a:pt x="342" y="3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1" name="Freeform 321"/>
                <p:cNvSpPr>
                  <a:spLocks noChangeAspect="1"/>
                </p:cNvSpPr>
                <p:nvPr/>
              </p:nvSpPr>
              <p:spPr bwMode="auto">
                <a:xfrm>
                  <a:off x="3357" y="3003"/>
                  <a:ext cx="333" cy="257"/>
                </a:xfrm>
                <a:custGeom>
                  <a:avLst/>
                  <a:gdLst>
                    <a:gd name="T0" fmla="*/ 72 w 333"/>
                    <a:gd name="T1" fmla="*/ 0 h 257"/>
                    <a:gd name="T2" fmla="*/ 77 w 333"/>
                    <a:gd name="T3" fmla="*/ 20 h 257"/>
                    <a:gd name="T4" fmla="*/ 119 w 333"/>
                    <a:gd name="T5" fmla="*/ 92 h 257"/>
                    <a:gd name="T6" fmla="*/ 225 w 333"/>
                    <a:gd name="T7" fmla="*/ 134 h 257"/>
                    <a:gd name="T8" fmla="*/ 330 w 333"/>
                    <a:gd name="T9" fmla="*/ 138 h 257"/>
                    <a:gd name="T10" fmla="*/ 303 w 333"/>
                    <a:gd name="T11" fmla="*/ 204 h 257"/>
                    <a:gd name="T12" fmla="*/ 288 w 333"/>
                    <a:gd name="T13" fmla="*/ 251 h 257"/>
                    <a:gd name="T14" fmla="*/ 198 w 333"/>
                    <a:gd name="T15" fmla="*/ 228 h 257"/>
                    <a:gd name="T16" fmla="*/ 80 w 333"/>
                    <a:gd name="T17" fmla="*/ 149 h 257"/>
                    <a:gd name="T18" fmla="*/ 0 w 333"/>
                    <a:gd name="T19" fmla="*/ 14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3" h="257">
                      <a:moveTo>
                        <a:pt x="72" y="0"/>
                      </a:moveTo>
                      <a:cubicBezTo>
                        <a:pt x="73" y="3"/>
                        <a:pt x="69" y="5"/>
                        <a:pt x="77" y="20"/>
                      </a:cubicBezTo>
                      <a:cubicBezTo>
                        <a:pt x="85" y="35"/>
                        <a:pt x="94" y="73"/>
                        <a:pt x="119" y="92"/>
                      </a:cubicBezTo>
                      <a:cubicBezTo>
                        <a:pt x="156" y="111"/>
                        <a:pt x="190" y="126"/>
                        <a:pt x="225" y="134"/>
                      </a:cubicBezTo>
                      <a:cubicBezTo>
                        <a:pt x="260" y="142"/>
                        <a:pt x="327" y="140"/>
                        <a:pt x="330" y="138"/>
                      </a:cubicBezTo>
                      <a:cubicBezTo>
                        <a:pt x="333" y="136"/>
                        <a:pt x="311" y="185"/>
                        <a:pt x="303" y="204"/>
                      </a:cubicBezTo>
                      <a:cubicBezTo>
                        <a:pt x="295" y="223"/>
                        <a:pt x="295" y="245"/>
                        <a:pt x="288" y="251"/>
                      </a:cubicBezTo>
                      <a:cubicBezTo>
                        <a:pt x="281" y="257"/>
                        <a:pt x="231" y="243"/>
                        <a:pt x="198" y="228"/>
                      </a:cubicBezTo>
                      <a:cubicBezTo>
                        <a:pt x="163" y="211"/>
                        <a:pt x="113" y="185"/>
                        <a:pt x="80" y="149"/>
                      </a:cubicBezTo>
                      <a:cubicBezTo>
                        <a:pt x="47" y="114"/>
                        <a:pt x="17" y="42"/>
                        <a:pt x="0" y="14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3F3F"/>
                    </a:gs>
                    <a:gs pos="100000">
                      <a:srgbClr val="FF3F3F">
                        <a:gamma/>
                        <a:shade val="60000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2" name="Freeform 322"/>
                <p:cNvSpPr>
                  <a:spLocks noChangeAspect="1"/>
                </p:cNvSpPr>
                <p:nvPr/>
              </p:nvSpPr>
              <p:spPr bwMode="auto">
                <a:xfrm>
                  <a:off x="3027" y="2970"/>
                  <a:ext cx="1026" cy="879"/>
                </a:xfrm>
                <a:custGeom>
                  <a:avLst/>
                  <a:gdLst>
                    <a:gd name="T0" fmla="*/ 27 w 1026"/>
                    <a:gd name="T1" fmla="*/ 534 h 879"/>
                    <a:gd name="T2" fmla="*/ 105 w 1026"/>
                    <a:gd name="T3" fmla="*/ 651 h 879"/>
                    <a:gd name="T4" fmla="*/ 222 w 1026"/>
                    <a:gd name="T5" fmla="*/ 771 h 879"/>
                    <a:gd name="T6" fmla="*/ 312 w 1026"/>
                    <a:gd name="T7" fmla="*/ 813 h 879"/>
                    <a:gd name="T8" fmla="*/ 423 w 1026"/>
                    <a:gd name="T9" fmla="*/ 819 h 879"/>
                    <a:gd name="T10" fmla="*/ 504 w 1026"/>
                    <a:gd name="T11" fmla="*/ 783 h 879"/>
                    <a:gd name="T12" fmla="*/ 564 w 1026"/>
                    <a:gd name="T13" fmla="*/ 648 h 879"/>
                    <a:gd name="T14" fmla="*/ 582 w 1026"/>
                    <a:gd name="T15" fmla="*/ 447 h 879"/>
                    <a:gd name="T16" fmla="*/ 636 w 1026"/>
                    <a:gd name="T17" fmla="*/ 213 h 879"/>
                    <a:gd name="T18" fmla="*/ 738 w 1026"/>
                    <a:gd name="T19" fmla="*/ 84 h 879"/>
                    <a:gd name="T20" fmla="*/ 876 w 1026"/>
                    <a:gd name="T21" fmla="*/ 15 h 879"/>
                    <a:gd name="T22" fmla="*/ 972 w 1026"/>
                    <a:gd name="T23" fmla="*/ 12 h 879"/>
                    <a:gd name="T24" fmla="*/ 1002 w 1026"/>
                    <a:gd name="T25" fmla="*/ 81 h 879"/>
                    <a:gd name="T26" fmla="*/ 1023 w 1026"/>
                    <a:gd name="T27" fmla="*/ 174 h 879"/>
                    <a:gd name="T28" fmla="*/ 918 w 1026"/>
                    <a:gd name="T29" fmla="*/ 171 h 879"/>
                    <a:gd name="T30" fmla="*/ 795 w 1026"/>
                    <a:gd name="T31" fmla="*/ 258 h 879"/>
                    <a:gd name="T32" fmla="*/ 726 w 1026"/>
                    <a:gd name="T33" fmla="*/ 414 h 879"/>
                    <a:gd name="T34" fmla="*/ 672 w 1026"/>
                    <a:gd name="T35" fmla="*/ 561 h 879"/>
                    <a:gd name="T36" fmla="*/ 618 w 1026"/>
                    <a:gd name="T37" fmla="*/ 708 h 879"/>
                    <a:gd name="T38" fmla="*/ 549 w 1026"/>
                    <a:gd name="T39" fmla="*/ 816 h 879"/>
                    <a:gd name="T40" fmla="*/ 474 w 1026"/>
                    <a:gd name="T41" fmla="*/ 867 h 879"/>
                    <a:gd name="T42" fmla="*/ 393 w 1026"/>
                    <a:gd name="T43" fmla="*/ 879 h 879"/>
                    <a:gd name="T44" fmla="*/ 309 w 1026"/>
                    <a:gd name="T45" fmla="*/ 864 h 879"/>
                    <a:gd name="T46" fmla="*/ 231 w 1026"/>
                    <a:gd name="T47" fmla="*/ 822 h 879"/>
                    <a:gd name="T48" fmla="*/ 120 w 1026"/>
                    <a:gd name="T49" fmla="*/ 723 h 879"/>
                    <a:gd name="T50" fmla="*/ 18 w 1026"/>
                    <a:gd name="T51" fmla="*/ 594 h 879"/>
                    <a:gd name="T52" fmla="*/ 0 w 1026"/>
                    <a:gd name="T53" fmla="*/ 558 h 879"/>
                    <a:gd name="T54" fmla="*/ 27 w 1026"/>
                    <a:gd name="T55" fmla="*/ 534 h 8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26" h="879">
                      <a:moveTo>
                        <a:pt x="27" y="534"/>
                      </a:moveTo>
                      <a:lnTo>
                        <a:pt x="105" y="651"/>
                      </a:lnTo>
                      <a:cubicBezTo>
                        <a:pt x="137" y="690"/>
                        <a:pt x="188" y="744"/>
                        <a:pt x="222" y="771"/>
                      </a:cubicBezTo>
                      <a:cubicBezTo>
                        <a:pt x="256" y="798"/>
                        <a:pt x="279" y="805"/>
                        <a:pt x="312" y="813"/>
                      </a:cubicBezTo>
                      <a:cubicBezTo>
                        <a:pt x="345" y="821"/>
                        <a:pt x="392" y="822"/>
                        <a:pt x="423" y="819"/>
                      </a:cubicBezTo>
                      <a:cubicBezTo>
                        <a:pt x="455" y="814"/>
                        <a:pt x="481" y="811"/>
                        <a:pt x="504" y="783"/>
                      </a:cubicBezTo>
                      <a:cubicBezTo>
                        <a:pt x="527" y="755"/>
                        <a:pt x="551" y="705"/>
                        <a:pt x="564" y="648"/>
                      </a:cubicBezTo>
                      <a:cubicBezTo>
                        <a:pt x="576" y="593"/>
                        <a:pt x="573" y="515"/>
                        <a:pt x="582" y="447"/>
                      </a:cubicBezTo>
                      <a:cubicBezTo>
                        <a:pt x="594" y="375"/>
                        <a:pt x="611" y="272"/>
                        <a:pt x="636" y="213"/>
                      </a:cubicBezTo>
                      <a:cubicBezTo>
                        <a:pt x="661" y="154"/>
                        <a:pt x="698" y="115"/>
                        <a:pt x="738" y="84"/>
                      </a:cubicBezTo>
                      <a:cubicBezTo>
                        <a:pt x="778" y="51"/>
                        <a:pt x="835" y="21"/>
                        <a:pt x="876" y="15"/>
                      </a:cubicBezTo>
                      <a:cubicBezTo>
                        <a:pt x="917" y="9"/>
                        <a:pt x="951" y="0"/>
                        <a:pt x="972" y="12"/>
                      </a:cubicBezTo>
                      <a:cubicBezTo>
                        <a:pt x="993" y="23"/>
                        <a:pt x="994" y="54"/>
                        <a:pt x="1002" y="81"/>
                      </a:cubicBezTo>
                      <a:cubicBezTo>
                        <a:pt x="1010" y="108"/>
                        <a:pt x="1020" y="165"/>
                        <a:pt x="1023" y="174"/>
                      </a:cubicBezTo>
                      <a:cubicBezTo>
                        <a:pt x="1026" y="183"/>
                        <a:pt x="956" y="157"/>
                        <a:pt x="918" y="171"/>
                      </a:cubicBezTo>
                      <a:cubicBezTo>
                        <a:pt x="883" y="183"/>
                        <a:pt x="827" y="220"/>
                        <a:pt x="795" y="258"/>
                      </a:cubicBezTo>
                      <a:cubicBezTo>
                        <a:pt x="763" y="296"/>
                        <a:pt x="746" y="363"/>
                        <a:pt x="726" y="414"/>
                      </a:cubicBezTo>
                      <a:lnTo>
                        <a:pt x="672" y="561"/>
                      </a:lnTo>
                      <a:lnTo>
                        <a:pt x="618" y="708"/>
                      </a:lnTo>
                      <a:cubicBezTo>
                        <a:pt x="598" y="750"/>
                        <a:pt x="573" y="790"/>
                        <a:pt x="549" y="816"/>
                      </a:cubicBezTo>
                      <a:cubicBezTo>
                        <a:pt x="525" y="845"/>
                        <a:pt x="499" y="859"/>
                        <a:pt x="474" y="867"/>
                      </a:cubicBezTo>
                      <a:cubicBezTo>
                        <a:pt x="449" y="875"/>
                        <a:pt x="420" y="879"/>
                        <a:pt x="393" y="879"/>
                      </a:cubicBezTo>
                      <a:cubicBezTo>
                        <a:pt x="366" y="879"/>
                        <a:pt x="336" y="873"/>
                        <a:pt x="309" y="864"/>
                      </a:cubicBezTo>
                      <a:cubicBezTo>
                        <a:pt x="285" y="857"/>
                        <a:pt x="262" y="845"/>
                        <a:pt x="231" y="822"/>
                      </a:cubicBezTo>
                      <a:cubicBezTo>
                        <a:pt x="200" y="799"/>
                        <a:pt x="158" y="763"/>
                        <a:pt x="120" y="723"/>
                      </a:cubicBezTo>
                      <a:lnTo>
                        <a:pt x="18" y="594"/>
                      </a:lnTo>
                      <a:lnTo>
                        <a:pt x="0" y="558"/>
                      </a:lnTo>
                      <a:lnTo>
                        <a:pt x="27" y="5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3922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1890000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3" name="Freeform 323"/>
                <p:cNvSpPr>
                  <a:spLocks noChangeAspect="1"/>
                </p:cNvSpPr>
                <p:nvPr/>
              </p:nvSpPr>
              <p:spPr bwMode="auto">
                <a:xfrm>
                  <a:off x="3053" y="2487"/>
                  <a:ext cx="331" cy="266"/>
                </a:xfrm>
                <a:custGeom>
                  <a:avLst/>
                  <a:gdLst>
                    <a:gd name="T0" fmla="*/ 73 w 331"/>
                    <a:gd name="T1" fmla="*/ 0 h 266"/>
                    <a:gd name="T2" fmla="*/ 112 w 331"/>
                    <a:gd name="T3" fmla="*/ 92 h 266"/>
                    <a:gd name="T4" fmla="*/ 212 w 331"/>
                    <a:gd name="T5" fmla="*/ 149 h 266"/>
                    <a:gd name="T6" fmla="*/ 331 w 331"/>
                    <a:gd name="T7" fmla="*/ 185 h 266"/>
                    <a:gd name="T8" fmla="*/ 307 w 331"/>
                    <a:gd name="T9" fmla="*/ 236 h 266"/>
                    <a:gd name="T10" fmla="*/ 294 w 331"/>
                    <a:gd name="T11" fmla="*/ 266 h 266"/>
                    <a:gd name="T12" fmla="*/ 190 w 331"/>
                    <a:gd name="T13" fmla="*/ 233 h 266"/>
                    <a:gd name="T14" fmla="*/ 58 w 331"/>
                    <a:gd name="T15" fmla="*/ 141 h 266"/>
                    <a:gd name="T16" fmla="*/ 0 w 331"/>
                    <a:gd name="T17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1" h="266">
                      <a:moveTo>
                        <a:pt x="73" y="0"/>
                      </a:moveTo>
                      <a:cubicBezTo>
                        <a:pt x="80" y="15"/>
                        <a:pt x="89" y="67"/>
                        <a:pt x="112" y="92"/>
                      </a:cubicBezTo>
                      <a:cubicBezTo>
                        <a:pt x="135" y="117"/>
                        <a:pt x="176" y="134"/>
                        <a:pt x="212" y="149"/>
                      </a:cubicBezTo>
                      <a:cubicBezTo>
                        <a:pt x="247" y="161"/>
                        <a:pt x="316" y="171"/>
                        <a:pt x="331" y="185"/>
                      </a:cubicBezTo>
                      <a:lnTo>
                        <a:pt x="307" y="236"/>
                      </a:lnTo>
                      <a:lnTo>
                        <a:pt x="294" y="266"/>
                      </a:lnTo>
                      <a:cubicBezTo>
                        <a:pt x="275" y="266"/>
                        <a:pt x="229" y="254"/>
                        <a:pt x="190" y="233"/>
                      </a:cubicBezTo>
                      <a:cubicBezTo>
                        <a:pt x="149" y="213"/>
                        <a:pt x="98" y="184"/>
                        <a:pt x="58" y="141"/>
                      </a:cubicBezTo>
                      <a:cubicBezTo>
                        <a:pt x="18" y="98"/>
                        <a:pt x="12" y="29"/>
                        <a:pt x="0" y="0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5098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4" name="Freeform 324"/>
                <p:cNvSpPr>
                  <a:spLocks noChangeAspect="1"/>
                </p:cNvSpPr>
                <p:nvPr/>
              </p:nvSpPr>
              <p:spPr bwMode="auto">
                <a:xfrm>
                  <a:off x="3326" y="2511"/>
                  <a:ext cx="477" cy="522"/>
                </a:xfrm>
                <a:custGeom>
                  <a:avLst/>
                  <a:gdLst>
                    <a:gd name="T0" fmla="*/ 40 w 477"/>
                    <a:gd name="T1" fmla="*/ 522 h 522"/>
                    <a:gd name="T2" fmla="*/ 16 w 477"/>
                    <a:gd name="T3" fmla="*/ 447 h 522"/>
                    <a:gd name="T4" fmla="*/ 13 w 477"/>
                    <a:gd name="T5" fmla="*/ 263 h 522"/>
                    <a:gd name="T6" fmla="*/ 85 w 477"/>
                    <a:gd name="T7" fmla="*/ 116 h 522"/>
                    <a:gd name="T8" fmla="*/ 199 w 477"/>
                    <a:gd name="T9" fmla="*/ 20 h 522"/>
                    <a:gd name="T10" fmla="*/ 322 w 477"/>
                    <a:gd name="T11" fmla="*/ 3 h 522"/>
                    <a:gd name="T12" fmla="*/ 427 w 477"/>
                    <a:gd name="T13" fmla="*/ 24 h 522"/>
                    <a:gd name="T14" fmla="*/ 472 w 477"/>
                    <a:gd name="T15" fmla="*/ 147 h 522"/>
                    <a:gd name="T16" fmla="*/ 340 w 477"/>
                    <a:gd name="T17" fmla="*/ 132 h 522"/>
                    <a:gd name="T18" fmla="*/ 236 w 477"/>
                    <a:gd name="T19" fmla="*/ 165 h 522"/>
                    <a:gd name="T20" fmla="*/ 153 w 477"/>
                    <a:gd name="T21" fmla="*/ 248 h 522"/>
                    <a:gd name="T22" fmla="*/ 100 w 477"/>
                    <a:gd name="T23" fmla="*/ 356 h 522"/>
                    <a:gd name="T24" fmla="*/ 109 w 477"/>
                    <a:gd name="T25" fmla="*/ 512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7" h="522">
                      <a:moveTo>
                        <a:pt x="40" y="522"/>
                      </a:moveTo>
                      <a:cubicBezTo>
                        <a:pt x="36" y="510"/>
                        <a:pt x="20" y="490"/>
                        <a:pt x="16" y="447"/>
                      </a:cubicBezTo>
                      <a:cubicBezTo>
                        <a:pt x="12" y="404"/>
                        <a:pt x="0" y="319"/>
                        <a:pt x="13" y="263"/>
                      </a:cubicBezTo>
                      <a:cubicBezTo>
                        <a:pt x="25" y="207"/>
                        <a:pt x="48" y="159"/>
                        <a:pt x="85" y="116"/>
                      </a:cubicBezTo>
                      <a:cubicBezTo>
                        <a:pt x="122" y="73"/>
                        <a:pt x="141" y="40"/>
                        <a:pt x="199" y="20"/>
                      </a:cubicBezTo>
                      <a:cubicBezTo>
                        <a:pt x="257" y="0"/>
                        <a:pt x="284" y="2"/>
                        <a:pt x="322" y="3"/>
                      </a:cubicBezTo>
                      <a:cubicBezTo>
                        <a:pt x="360" y="4"/>
                        <a:pt x="402" y="0"/>
                        <a:pt x="427" y="24"/>
                      </a:cubicBezTo>
                      <a:cubicBezTo>
                        <a:pt x="434" y="50"/>
                        <a:pt x="477" y="141"/>
                        <a:pt x="472" y="147"/>
                      </a:cubicBezTo>
                      <a:cubicBezTo>
                        <a:pt x="467" y="153"/>
                        <a:pt x="378" y="130"/>
                        <a:pt x="340" y="132"/>
                      </a:cubicBezTo>
                      <a:cubicBezTo>
                        <a:pt x="296" y="138"/>
                        <a:pt x="279" y="135"/>
                        <a:pt x="236" y="165"/>
                      </a:cubicBezTo>
                      <a:cubicBezTo>
                        <a:pt x="193" y="195"/>
                        <a:pt x="179" y="211"/>
                        <a:pt x="153" y="248"/>
                      </a:cubicBezTo>
                      <a:cubicBezTo>
                        <a:pt x="127" y="285"/>
                        <a:pt x="117" y="296"/>
                        <a:pt x="100" y="356"/>
                      </a:cubicBezTo>
                      <a:cubicBezTo>
                        <a:pt x="83" y="416"/>
                        <a:pt x="107" y="480"/>
                        <a:pt x="109" y="512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30196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5" name="Freeform 325"/>
                <p:cNvSpPr>
                  <a:spLocks noChangeAspect="1"/>
                </p:cNvSpPr>
                <p:nvPr/>
              </p:nvSpPr>
              <p:spPr bwMode="auto">
                <a:xfrm>
                  <a:off x="2768" y="1462"/>
                  <a:ext cx="2439" cy="758"/>
                </a:xfrm>
                <a:custGeom>
                  <a:avLst/>
                  <a:gdLst>
                    <a:gd name="T0" fmla="*/ 2362 w 2439"/>
                    <a:gd name="T1" fmla="*/ 619 h 758"/>
                    <a:gd name="T2" fmla="*/ 2406 w 2439"/>
                    <a:gd name="T3" fmla="*/ 667 h 758"/>
                    <a:gd name="T4" fmla="*/ 2439 w 2439"/>
                    <a:gd name="T5" fmla="*/ 613 h 758"/>
                    <a:gd name="T6" fmla="*/ 2368 w 2439"/>
                    <a:gd name="T7" fmla="*/ 410 h 758"/>
                    <a:gd name="T8" fmla="*/ 2227 w 2439"/>
                    <a:gd name="T9" fmla="*/ 235 h 758"/>
                    <a:gd name="T10" fmla="*/ 1963 w 2439"/>
                    <a:gd name="T11" fmla="*/ 74 h 758"/>
                    <a:gd name="T12" fmla="*/ 1611 w 2439"/>
                    <a:gd name="T13" fmla="*/ 10 h 758"/>
                    <a:gd name="T14" fmla="*/ 1132 w 2439"/>
                    <a:gd name="T15" fmla="*/ 14 h 758"/>
                    <a:gd name="T16" fmla="*/ 652 w 2439"/>
                    <a:gd name="T17" fmla="*/ 26 h 758"/>
                    <a:gd name="T18" fmla="*/ 424 w 2439"/>
                    <a:gd name="T19" fmla="*/ 53 h 758"/>
                    <a:gd name="T20" fmla="*/ 259 w 2439"/>
                    <a:gd name="T21" fmla="*/ 106 h 758"/>
                    <a:gd name="T22" fmla="*/ 148 w 2439"/>
                    <a:gd name="T23" fmla="*/ 194 h 758"/>
                    <a:gd name="T24" fmla="*/ 40 w 2439"/>
                    <a:gd name="T25" fmla="*/ 340 h 758"/>
                    <a:gd name="T26" fmla="*/ 4 w 2439"/>
                    <a:gd name="T27" fmla="*/ 524 h 758"/>
                    <a:gd name="T28" fmla="*/ 60 w 2439"/>
                    <a:gd name="T29" fmla="*/ 680 h 758"/>
                    <a:gd name="T30" fmla="*/ 132 w 2439"/>
                    <a:gd name="T31" fmla="*/ 746 h 758"/>
                    <a:gd name="T32" fmla="*/ 148 w 2439"/>
                    <a:gd name="T33" fmla="*/ 608 h 758"/>
                    <a:gd name="T34" fmla="*/ 193 w 2439"/>
                    <a:gd name="T35" fmla="*/ 422 h 758"/>
                    <a:gd name="T36" fmla="*/ 361 w 2439"/>
                    <a:gd name="T37" fmla="*/ 226 h 758"/>
                    <a:gd name="T38" fmla="*/ 561 w 2439"/>
                    <a:gd name="T39" fmla="*/ 152 h 758"/>
                    <a:gd name="T40" fmla="*/ 819 w 2439"/>
                    <a:gd name="T41" fmla="*/ 103 h 758"/>
                    <a:gd name="T42" fmla="*/ 1258 w 2439"/>
                    <a:gd name="T43" fmla="*/ 74 h 758"/>
                    <a:gd name="T44" fmla="*/ 1668 w 2439"/>
                    <a:gd name="T45" fmla="*/ 83 h 758"/>
                    <a:gd name="T46" fmla="*/ 1945 w 2439"/>
                    <a:gd name="T47" fmla="*/ 148 h 758"/>
                    <a:gd name="T48" fmla="*/ 2158 w 2439"/>
                    <a:gd name="T49" fmla="*/ 271 h 758"/>
                    <a:gd name="T50" fmla="*/ 2262 w 2439"/>
                    <a:gd name="T51" fmla="*/ 383 h 758"/>
                    <a:gd name="T52" fmla="*/ 2328 w 2439"/>
                    <a:gd name="T53" fmla="*/ 493 h 758"/>
                    <a:gd name="T54" fmla="*/ 2362 w 2439"/>
                    <a:gd name="T55" fmla="*/ 619 h 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39" h="758">
                      <a:moveTo>
                        <a:pt x="2362" y="619"/>
                      </a:moveTo>
                      <a:lnTo>
                        <a:pt x="2406" y="667"/>
                      </a:lnTo>
                      <a:lnTo>
                        <a:pt x="2439" y="613"/>
                      </a:lnTo>
                      <a:cubicBezTo>
                        <a:pt x="2433" y="570"/>
                        <a:pt x="2403" y="473"/>
                        <a:pt x="2368" y="410"/>
                      </a:cubicBezTo>
                      <a:cubicBezTo>
                        <a:pt x="2331" y="348"/>
                        <a:pt x="2295" y="291"/>
                        <a:pt x="2227" y="235"/>
                      </a:cubicBezTo>
                      <a:cubicBezTo>
                        <a:pt x="2159" y="179"/>
                        <a:pt x="2066" y="111"/>
                        <a:pt x="1963" y="74"/>
                      </a:cubicBezTo>
                      <a:cubicBezTo>
                        <a:pt x="1860" y="37"/>
                        <a:pt x="1750" y="20"/>
                        <a:pt x="1611" y="10"/>
                      </a:cubicBezTo>
                      <a:cubicBezTo>
                        <a:pt x="1472" y="0"/>
                        <a:pt x="1290" y="11"/>
                        <a:pt x="1132" y="14"/>
                      </a:cubicBezTo>
                      <a:lnTo>
                        <a:pt x="652" y="26"/>
                      </a:lnTo>
                      <a:cubicBezTo>
                        <a:pt x="534" y="32"/>
                        <a:pt x="482" y="44"/>
                        <a:pt x="424" y="53"/>
                      </a:cubicBezTo>
                      <a:cubicBezTo>
                        <a:pt x="366" y="62"/>
                        <a:pt x="305" y="82"/>
                        <a:pt x="259" y="106"/>
                      </a:cubicBezTo>
                      <a:cubicBezTo>
                        <a:pt x="213" y="130"/>
                        <a:pt x="184" y="155"/>
                        <a:pt x="148" y="194"/>
                      </a:cubicBezTo>
                      <a:cubicBezTo>
                        <a:pt x="101" y="238"/>
                        <a:pt x="64" y="285"/>
                        <a:pt x="40" y="340"/>
                      </a:cubicBezTo>
                      <a:cubicBezTo>
                        <a:pt x="16" y="395"/>
                        <a:pt x="0" y="466"/>
                        <a:pt x="4" y="524"/>
                      </a:cubicBezTo>
                      <a:cubicBezTo>
                        <a:pt x="8" y="582"/>
                        <a:pt x="38" y="644"/>
                        <a:pt x="60" y="680"/>
                      </a:cubicBezTo>
                      <a:cubicBezTo>
                        <a:pt x="82" y="716"/>
                        <a:pt x="118" y="758"/>
                        <a:pt x="132" y="746"/>
                      </a:cubicBezTo>
                      <a:lnTo>
                        <a:pt x="148" y="608"/>
                      </a:lnTo>
                      <a:cubicBezTo>
                        <a:pt x="158" y="554"/>
                        <a:pt x="157" y="490"/>
                        <a:pt x="193" y="422"/>
                      </a:cubicBezTo>
                      <a:cubicBezTo>
                        <a:pt x="229" y="354"/>
                        <a:pt x="298" y="270"/>
                        <a:pt x="361" y="226"/>
                      </a:cubicBezTo>
                      <a:cubicBezTo>
                        <a:pt x="432" y="183"/>
                        <a:pt x="485" y="172"/>
                        <a:pt x="561" y="152"/>
                      </a:cubicBezTo>
                      <a:cubicBezTo>
                        <a:pt x="637" y="132"/>
                        <a:pt x="703" y="116"/>
                        <a:pt x="819" y="103"/>
                      </a:cubicBezTo>
                      <a:cubicBezTo>
                        <a:pt x="927" y="91"/>
                        <a:pt x="1114" y="78"/>
                        <a:pt x="1258" y="74"/>
                      </a:cubicBezTo>
                      <a:cubicBezTo>
                        <a:pt x="1399" y="71"/>
                        <a:pt x="1554" y="71"/>
                        <a:pt x="1668" y="83"/>
                      </a:cubicBezTo>
                      <a:cubicBezTo>
                        <a:pt x="1783" y="94"/>
                        <a:pt x="1862" y="113"/>
                        <a:pt x="1945" y="148"/>
                      </a:cubicBezTo>
                      <a:cubicBezTo>
                        <a:pt x="2029" y="181"/>
                        <a:pt x="2105" y="232"/>
                        <a:pt x="2158" y="271"/>
                      </a:cubicBezTo>
                      <a:cubicBezTo>
                        <a:pt x="2211" y="310"/>
                        <a:pt x="2234" y="346"/>
                        <a:pt x="2262" y="383"/>
                      </a:cubicBezTo>
                      <a:cubicBezTo>
                        <a:pt x="2290" y="420"/>
                        <a:pt x="2311" y="454"/>
                        <a:pt x="2328" y="493"/>
                      </a:cubicBezTo>
                      <a:cubicBezTo>
                        <a:pt x="2338" y="522"/>
                        <a:pt x="2362" y="619"/>
                        <a:pt x="2362" y="619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6" name="Freeform 326"/>
                <p:cNvSpPr>
                  <a:spLocks noChangeAspect="1"/>
                </p:cNvSpPr>
                <p:nvPr/>
              </p:nvSpPr>
              <p:spPr bwMode="auto">
                <a:xfrm>
                  <a:off x="3037" y="2031"/>
                  <a:ext cx="499" cy="458"/>
                </a:xfrm>
                <a:custGeom>
                  <a:avLst/>
                  <a:gdLst>
                    <a:gd name="T0" fmla="*/ 16 w 499"/>
                    <a:gd name="T1" fmla="*/ 455 h 458"/>
                    <a:gd name="T2" fmla="*/ 13 w 499"/>
                    <a:gd name="T3" fmla="*/ 279 h 458"/>
                    <a:gd name="T4" fmla="*/ 94 w 499"/>
                    <a:gd name="T5" fmla="*/ 128 h 458"/>
                    <a:gd name="T6" fmla="*/ 203 w 499"/>
                    <a:gd name="T7" fmla="*/ 42 h 458"/>
                    <a:gd name="T8" fmla="*/ 320 w 499"/>
                    <a:gd name="T9" fmla="*/ 3 h 458"/>
                    <a:gd name="T10" fmla="*/ 422 w 499"/>
                    <a:gd name="T11" fmla="*/ 18 h 458"/>
                    <a:gd name="T12" fmla="*/ 499 w 499"/>
                    <a:gd name="T13" fmla="*/ 117 h 458"/>
                    <a:gd name="T14" fmla="*/ 335 w 499"/>
                    <a:gd name="T15" fmla="*/ 153 h 458"/>
                    <a:gd name="T16" fmla="*/ 206 w 499"/>
                    <a:gd name="T17" fmla="*/ 227 h 458"/>
                    <a:gd name="T18" fmla="*/ 104 w 499"/>
                    <a:gd name="T19" fmla="*/ 335 h 458"/>
                    <a:gd name="T20" fmla="*/ 89 w 499"/>
                    <a:gd name="T21" fmla="*/ 458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9" h="458">
                      <a:moveTo>
                        <a:pt x="16" y="455"/>
                      </a:moveTo>
                      <a:cubicBezTo>
                        <a:pt x="15" y="425"/>
                        <a:pt x="0" y="333"/>
                        <a:pt x="13" y="279"/>
                      </a:cubicBezTo>
                      <a:cubicBezTo>
                        <a:pt x="26" y="224"/>
                        <a:pt x="60" y="168"/>
                        <a:pt x="94" y="128"/>
                      </a:cubicBezTo>
                      <a:cubicBezTo>
                        <a:pt x="130" y="88"/>
                        <a:pt x="165" y="62"/>
                        <a:pt x="203" y="42"/>
                      </a:cubicBezTo>
                      <a:cubicBezTo>
                        <a:pt x="243" y="22"/>
                        <a:pt x="287" y="4"/>
                        <a:pt x="320" y="3"/>
                      </a:cubicBezTo>
                      <a:cubicBezTo>
                        <a:pt x="353" y="2"/>
                        <a:pt x="393" y="0"/>
                        <a:pt x="422" y="18"/>
                      </a:cubicBezTo>
                      <a:lnTo>
                        <a:pt x="499" y="117"/>
                      </a:lnTo>
                      <a:cubicBezTo>
                        <a:pt x="485" y="139"/>
                        <a:pt x="383" y="129"/>
                        <a:pt x="335" y="153"/>
                      </a:cubicBezTo>
                      <a:cubicBezTo>
                        <a:pt x="287" y="177"/>
                        <a:pt x="245" y="197"/>
                        <a:pt x="206" y="227"/>
                      </a:cubicBezTo>
                      <a:cubicBezTo>
                        <a:pt x="167" y="257"/>
                        <a:pt x="117" y="304"/>
                        <a:pt x="104" y="335"/>
                      </a:cubicBezTo>
                      <a:cubicBezTo>
                        <a:pt x="91" y="366"/>
                        <a:pt x="92" y="433"/>
                        <a:pt x="89" y="458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48" name="Freeform 327"/>
              <p:cNvSpPr>
                <a:spLocks noChangeAspect="1"/>
              </p:cNvSpPr>
              <p:nvPr/>
            </p:nvSpPr>
            <p:spPr bwMode="auto">
              <a:xfrm>
                <a:off x="3177" y="2150"/>
                <a:ext cx="359" cy="176"/>
              </a:xfrm>
              <a:custGeom>
                <a:avLst/>
                <a:gdLst>
                  <a:gd name="T0" fmla="*/ 359 w 359"/>
                  <a:gd name="T1" fmla="*/ 0 h 176"/>
                  <a:gd name="T2" fmla="*/ 275 w 359"/>
                  <a:gd name="T3" fmla="*/ 71 h 176"/>
                  <a:gd name="T4" fmla="*/ 161 w 359"/>
                  <a:gd name="T5" fmla="*/ 132 h 176"/>
                  <a:gd name="T6" fmla="*/ 5 w 359"/>
                  <a:gd name="T7" fmla="*/ 165 h 176"/>
                  <a:gd name="T8" fmla="*/ 128 w 359"/>
                  <a:gd name="T9" fmla="*/ 64 h 176"/>
                  <a:gd name="T10" fmla="*/ 213 w 359"/>
                  <a:gd name="T11" fmla="*/ 24 h 176"/>
                  <a:gd name="T12" fmla="*/ 290 w 359"/>
                  <a:gd name="T13" fmla="*/ 7 h 176"/>
                  <a:gd name="T14" fmla="*/ 359 w 359"/>
                  <a:gd name="T1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9" h="176">
                    <a:moveTo>
                      <a:pt x="359" y="0"/>
                    </a:moveTo>
                    <a:cubicBezTo>
                      <a:pt x="351" y="15"/>
                      <a:pt x="308" y="49"/>
                      <a:pt x="275" y="71"/>
                    </a:cubicBezTo>
                    <a:cubicBezTo>
                      <a:pt x="244" y="91"/>
                      <a:pt x="201" y="124"/>
                      <a:pt x="161" y="132"/>
                    </a:cubicBezTo>
                    <a:cubicBezTo>
                      <a:pt x="121" y="140"/>
                      <a:pt x="10" y="176"/>
                      <a:pt x="5" y="165"/>
                    </a:cubicBezTo>
                    <a:cubicBezTo>
                      <a:pt x="0" y="154"/>
                      <a:pt x="93" y="88"/>
                      <a:pt x="128" y="64"/>
                    </a:cubicBezTo>
                    <a:cubicBezTo>
                      <a:pt x="158" y="49"/>
                      <a:pt x="183" y="34"/>
                      <a:pt x="213" y="24"/>
                    </a:cubicBezTo>
                    <a:cubicBezTo>
                      <a:pt x="243" y="14"/>
                      <a:pt x="269" y="8"/>
                      <a:pt x="290" y="7"/>
                    </a:cubicBezTo>
                    <a:cubicBezTo>
                      <a:pt x="311" y="6"/>
                      <a:pt x="345" y="2"/>
                      <a:pt x="3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0000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45" name="Freeform 328"/>
            <p:cNvSpPr>
              <a:spLocks noChangeAspect="1"/>
            </p:cNvSpPr>
            <p:nvPr/>
          </p:nvSpPr>
          <p:spPr bwMode="auto">
            <a:xfrm>
              <a:off x="1261" y="966"/>
              <a:ext cx="83" cy="84"/>
            </a:xfrm>
            <a:custGeom>
              <a:avLst/>
              <a:gdLst>
                <a:gd name="T0" fmla="*/ 65 w 249"/>
                <a:gd name="T1" fmla="*/ 0 h 253"/>
                <a:gd name="T2" fmla="*/ 65 w 249"/>
                <a:gd name="T3" fmla="*/ 49 h 253"/>
                <a:gd name="T4" fmla="*/ 84 w 249"/>
                <a:gd name="T5" fmla="*/ 90 h 253"/>
                <a:gd name="T6" fmla="*/ 143 w 249"/>
                <a:gd name="T7" fmla="*/ 120 h 253"/>
                <a:gd name="T8" fmla="*/ 249 w 249"/>
                <a:gd name="T9" fmla="*/ 147 h 253"/>
                <a:gd name="T10" fmla="*/ 224 w 249"/>
                <a:gd name="T11" fmla="*/ 186 h 253"/>
                <a:gd name="T12" fmla="*/ 200 w 249"/>
                <a:gd name="T13" fmla="*/ 247 h 253"/>
                <a:gd name="T14" fmla="*/ 113 w 249"/>
                <a:gd name="T15" fmla="*/ 220 h 253"/>
                <a:gd name="T16" fmla="*/ 53 w 249"/>
                <a:gd name="T17" fmla="*/ 177 h 253"/>
                <a:gd name="T18" fmla="*/ 0 w 249"/>
                <a:gd name="T19" fmla="*/ 12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53">
                  <a:moveTo>
                    <a:pt x="65" y="0"/>
                  </a:moveTo>
                  <a:cubicBezTo>
                    <a:pt x="66" y="8"/>
                    <a:pt x="62" y="34"/>
                    <a:pt x="65" y="49"/>
                  </a:cubicBezTo>
                  <a:cubicBezTo>
                    <a:pt x="68" y="64"/>
                    <a:pt x="71" y="78"/>
                    <a:pt x="84" y="90"/>
                  </a:cubicBezTo>
                  <a:cubicBezTo>
                    <a:pt x="97" y="102"/>
                    <a:pt x="115" y="110"/>
                    <a:pt x="143" y="120"/>
                  </a:cubicBezTo>
                  <a:cubicBezTo>
                    <a:pt x="175" y="133"/>
                    <a:pt x="234" y="137"/>
                    <a:pt x="249" y="147"/>
                  </a:cubicBezTo>
                  <a:lnTo>
                    <a:pt x="224" y="186"/>
                  </a:lnTo>
                  <a:lnTo>
                    <a:pt x="200" y="247"/>
                  </a:lnTo>
                  <a:cubicBezTo>
                    <a:pt x="182" y="253"/>
                    <a:pt x="137" y="232"/>
                    <a:pt x="113" y="220"/>
                  </a:cubicBezTo>
                  <a:cubicBezTo>
                    <a:pt x="90" y="208"/>
                    <a:pt x="68" y="190"/>
                    <a:pt x="53" y="177"/>
                  </a:cubicBezTo>
                  <a:cubicBezTo>
                    <a:pt x="34" y="161"/>
                    <a:pt x="6" y="131"/>
                    <a:pt x="0" y="124"/>
                  </a:cubicBez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6" name="Freeform 329"/>
            <p:cNvSpPr>
              <a:spLocks noChangeAspect="1"/>
            </p:cNvSpPr>
            <p:nvPr/>
          </p:nvSpPr>
          <p:spPr bwMode="auto">
            <a:xfrm>
              <a:off x="1018" y="838"/>
              <a:ext cx="325" cy="631"/>
            </a:xfrm>
            <a:custGeom>
              <a:avLst/>
              <a:gdLst>
                <a:gd name="T0" fmla="*/ 0 w 975"/>
                <a:gd name="T1" fmla="*/ 351 h 1896"/>
                <a:gd name="T2" fmla="*/ 42 w 975"/>
                <a:gd name="T3" fmla="*/ 0 h 1896"/>
                <a:gd name="T4" fmla="*/ 291 w 975"/>
                <a:gd name="T5" fmla="*/ 255 h 1896"/>
                <a:gd name="T6" fmla="*/ 225 w 975"/>
                <a:gd name="T7" fmla="*/ 279 h 1896"/>
                <a:gd name="T8" fmla="*/ 486 w 975"/>
                <a:gd name="T9" fmla="*/ 933 h 1896"/>
                <a:gd name="T10" fmla="*/ 696 w 975"/>
                <a:gd name="T11" fmla="*/ 1347 h 1896"/>
                <a:gd name="T12" fmla="*/ 975 w 975"/>
                <a:gd name="T13" fmla="*/ 1827 h 1896"/>
                <a:gd name="T14" fmla="*/ 867 w 975"/>
                <a:gd name="T15" fmla="*/ 1896 h 1896"/>
                <a:gd name="T16" fmla="*/ 588 w 975"/>
                <a:gd name="T17" fmla="*/ 1455 h 1896"/>
                <a:gd name="T18" fmla="*/ 369 w 975"/>
                <a:gd name="T19" fmla="*/ 1062 h 1896"/>
                <a:gd name="T20" fmla="*/ 204 w 975"/>
                <a:gd name="T21" fmla="*/ 699 h 1896"/>
                <a:gd name="T22" fmla="*/ 45 w 975"/>
                <a:gd name="T23" fmla="*/ 324 h 1896"/>
                <a:gd name="T24" fmla="*/ 0 w 975"/>
                <a:gd name="T25" fmla="*/ 351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5" h="1896">
                  <a:moveTo>
                    <a:pt x="0" y="351"/>
                  </a:moveTo>
                  <a:lnTo>
                    <a:pt x="42" y="0"/>
                  </a:lnTo>
                  <a:lnTo>
                    <a:pt x="291" y="255"/>
                  </a:lnTo>
                  <a:lnTo>
                    <a:pt x="225" y="279"/>
                  </a:lnTo>
                  <a:lnTo>
                    <a:pt x="486" y="933"/>
                  </a:lnTo>
                  <a:cubicBezTo>
                    <a:pt x="564" y="1111"/>
                    <a:pt x="615" y="1198"/>
                    <a:pt x="696" y="1347"/>
                  </a:cubicBezTo>
                  <a:cubicBezTo>
                    <a:pt x="846" y="1629"/>
                    <a:pt x="947" y="1736"/>
                    <a:pt x="975" y="1827"/>
                  </a:cubicBezTo>
                  <a:lnTo>
                    <a:pt x="867" y="1896"/>
                  </a:lnTo>
                  <a:lnTo>
                    <a:pt x="588" y="1455"/>
                  </a:lnTo>
                  <a:cubicBezTo>
                    <a:pt x="505" y="1316"/>
                    <a:pt x="433" y="1188"/>
                    <a:pt x="369" y="1062"/>
                  </a:cubicBezTo>
                  <a:cubicBezTo>
                    <a:pt x="303" y="935"/>
                    <a:pt x="258" y="822"/>
                    <a:pt x="204" y="699"/>
                  </a:cubicBezTo>
                  <a:cubicBezTo>
                    <a:pt x="150" y="576"/>
                    <a:pt x="79" y="382"/>
                    <a:pt x="45" y="324"/>
                  </a:cubicBezTo>
                  <a:lnTo>
                    <a:pt x="0" y="351"/>
                  </a:ln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50000">
                  <a:srgbClr val="FFCC99"/>
                </a:gs>
                <a:gs pos="100000">
                  <a:srgbClr val="CC0000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</p:grpSp>
      <p:sp>
        <p:nvSpPr>
          <p:cNvPr id="57" name="テキスト ボックス 56"/>
          <p:cNvSpPr txBox="1"/>
          <p:nvPr/>
        </p:nvSpPr>
        <p:spPr>
          <a:xfrm>
            <a:off x="2949096" y="4248471"/>
            <a:ext cx="2523855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 err="1">
                <a:solidFill>
                  <a:srgbClr val="FF0000"/>
                </a:solidFill>
              </a:rPr>
              <a:t>Bioconjugation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cxnSp>
        <p:nvCxnSpPr>
          <p:cNvPr id="58" name="直線コネクタ 57"/>
          <p:cNvCxnSpPr/>
          <p:nvPr/>
        </p:nvCxnSpPr>
        <p:spPr>
          <a:xfrm>
            <a:off x="3198839" y="4652494"/>
            <a:ext cx="1944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9" name="テキスト ボックス 58"/>
          <p:cNvSpPr txBox="1"/>
          <p:nvPr/>
        </p:nvSpPr>
        <p:spPr>
          <a:xfrm>
            <a:off x="6087093" y="4248471"/>
            <a:ext cx="2163221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FF0000"/>
                </a:solidFill>
              </a:rPr>
              <a:t>Drug carrier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cxnSp>
        <p:nvCxnSpPr>
          <p:cNvPr id="60" name="直線コネクタ 59"/>
          <p:cNvCxnSpPr/>
          <p:nvPr/>
        </p:nvCxnSpPr>
        <p:spPr>
          <a:xfrm>
            <a:off x="6198555" y="4652494"/>
            <a:ext cx="1944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1" name="テキスト ボックス 60"/>
          <p:cNvSpPr txBox="1"/>
          <p:nvPr/>
        </p:nvSpPr>
        <p:spPr>
          <a:xfrm>
            <a:off x="3499974" y="3784686"/>
            <a:ext cx="1787271" cy="276999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</a:rPr>
              <a:t>Improvement</a:t>
            </a:r>
            <a:endParaRPr kumimoji="1" lang="ja-JP" altLang="en-US" sz="1200" b="1" dirty="0">
              <a:solidFill>
                <a:schemeClr val="bg1"/>
              </a:solidFill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466292" y="5471276"/>
            <a:ext cx="2402071" cy="58477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F0000"/>
                </a:solidFill>
              </a:rPr>
              <a:t>○</a:t>
            </a:r>
            <a:r>
              <a:rPr kumimoji="1" lang="ja-JP" altLang="en-US" sz="1600" b="1" dirty="0"/>
              <a:t> </a:t>
            </a:r>
            <a:r>
              <a:rPr kumimoji="1" lang="en-US" altLang="ja-JP" sz="1600" b="1" dirty="0"/>
              <a:t>F</a:t>
            </a:r>
            <a:r>
              <a:rPr lang="en-US" altLang="ja-JP" sz="1600" b="1" dirty="0"/>
              <a:t>acility</a:t>
            </a:r>
            <a:endParaRPr kumimoji="1" lang="en-US" altLang="ja-JP" sz="1600" b="1" dirty="0"/>
          </a:p>
          <a:p>
            <a:r>
              <a:rPr kumimoji="1" lang="en-US" altLang="ja-JP" sz="1600" b="1" dirty="0">
                <a:solidFill>
                  <a:srgbClr val="002060"/>
                </a:solidFill>
              </a:rPr>
              <a:t>×</a:t>
            </a:r>
            <a:r>
              <a:rPr kumimoji="1" lang="en-US" altLang="ja-JP" sz="1600" b="1" dirty="0"/>
              <a:t> </a:t>
            </a:r>
            <a:r>
              <a:rPr lang="en-US" altLang="ja-JP" sz="1600" b="1" dirty="0"/>
              <a:t>Low efficiency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79636" y="4791826"/>
            <a:ext cx="1909808" cy="646331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Amino acid</a:t>
            </a:r>
            <a:endParaRPr lang="en-US" altLang="ja-JP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Sugar</a:t>
            </a:r>
          </a:p>
        </p:txBody>
      </p:sp>
      <p:sp>
        <p:nvSpPr>
          <p:cNvPr id="65" name="角丸四角形 64"/>
          <p:cNvSpPr/>
          <p:nvPr/>
        </p:nvSpPr>
        <p:spPr>
          <a:xfrm>
            <a:off x="3246936" y="5438618"/>
            <a:ext cx="2226015" cy="646331"/>
          </a:xfrm>
          <a:prstGeom prst="roundRect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3273955" y="5471276"/>
            <a:ext cx="2419266" cy="58477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F0000"/>
                </a:solidFill>
              </a:rPr>
              <a:t>○</a:t>
            </a:r>
            <a:r>
              <a:rPr kumimoji="1" lang="ja-JP" altLang="en-US" sz="1600" b="1" dirty="0"/>
              <a:t> </a:t>
            </a:r>
            <a:r>
              <a:rPr kumimoji="1" lang="en-US" altLang="ja-JP" sz="1600" b="1" dirty="0"/>
              <a:t>High efficiency</a:t>
            </a:r>
          </a:p>
          <a:p>
            <a:r>
              <a:rPr kumimoji="1" lang="en-US" altLang="ja-JP" sz="1600" b="1" dirty="0">
                <a:solidFill>
                  <a:srgbClr val="002060"/>
                </a:solidFill>
              </a:rPr>
              <a:t>×</a:t>
            </a:r>
            <a:r>
              <a:rPr kumimoji="1" lang="en-US" altLang="ja-JP" sz="1600" b="1" dirty="0"/>
              <a:t> Loss of activity</a:t>
            </a:r>
            <a:endParaRPr kumimoji="1" lang="ja-JP" altLang="en-US" sz="1600" b="1" dirty="0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3137230" y="4791826"/>
            <a:ext cx="3576892" cy="615553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Polyethylene glycol (PEG)</a:t>
            </a:r>
          </a:p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Polysaccharide</a:t>
            </a:r>
          </a:p>
        </p:txBody>
      </p:sp>
      <p:sp>
        <p:nvSpPr>
          <p:cNvPr id="68" name="角丸四角形 67"/>
          <p:cNvSpPr/>
          <p:nvPr/>
        </p:nvSpPr>
        <p:spPr>
          <a:xfrm>
            <a:off x="6145230" y="5438618"/>
            <a:ext cx="2880000" cy="830997"/>
          </a:xfrm>
          <a:prstGeom prst="roundRect">
            <a:avLst/>
          </a:prstGeom>
          <a:solidFill>
            <a:srgbClr val="FFCC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6124625" y="5471276"/>
            <a:ext cx="2983998" cy="830997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F0000"/>
                </a:solidFill>
              </a:rPr>
              <a:t>○</a:t>
            </a:r>
            <a:r>
              <a:rPr kumimoji="1" lang="ja-JP" altLang="en-US" sz="1600" b="1" dirty="0"/>
              <a:t> </a:t>
            </a:r>
            <a:r>
              <a:rPr lang="en-US" altLang="ja-JP" sz="1600" b="1" dirty="0"/>
              <a:t>High efficiency</a:t>
            </a:r>
          </a:p>
          <a:p>
            <a:r>
              <a:rPr kumimoji="1" lang="en-US" altLang="ja-JP" sz="1600" b="1" dirty="0">
                <a:solidFill>
                  <a:srgbClr val="002060"/>
                </a:solidFill>
              </a:rPr>
              <a:t>×</a:t>
            </a:r>
            <a:r>
              <a:rPr kumimoji="1" lang="en-US" altLang="ja-JP" sz="1600" b="1" dirty="0"/>
              <a:t> </a:t>
            </a:r>
            <a:r>
              <a:rPr lang="en-US" altLang="ja-JP" sz="1600" b="1" dirty="0"/>
              <a:t>High cost</a:t>
            </a:r>
          </a:p>
          <a:p>
            <a:r>
              <a:rPr lang="en-US" altLang="ja-JP" sz="1600" b="1" dirty="0">
                <a:solidFill>
                  <a:srgbClr val="002060"/>
                </a:solidFill>
              </a:rPr>
              <a:t>×</a:t>
            </a:r>
            <a:r>
              <a:rPr lang="en-US" altLang="ja-JP" sz="1600" b="1" dirty="0"/>
              <a:t> </a:t>
            </a:r>
            <a:r>
              <a:rPr lang="en-US" altLang="ja-JP" sz="1400" b="1" dirty="0"/>
              <a:t>Low encapsulation efficiency</a:t>
            </a:r>
            <a:endParaRPr kumimoji="1" lang="ja-JP" altLang="en-US" sz="1400" b="1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6170048" y="4785476"/>
            <a:ext cx="1909808" cy="646331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</a:t>
            </a:r>
            <a:r>
              <a:rPr kumimoji="1" lang="en-US" altLang="ja-JP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PLGA</a:t>
            </a:r>
            <a:endParaRPr lang="en-US" altLang="ja-JP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Liposome</a:t>
            </a: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366396" y="6257151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2" name="1 つの角を切り取った四角形 71"/>
          <p:cNvSpPr/>
          <p:nvPr/>
        </p:nvSpPr>
        <p:spPr>
          <a:xfrm>
            <a:off x="858716" y="6368276"/>
            <a:ext cx="8241752" cy="39600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Development of efficient and facile improvement methods is required.  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86387" y="2059572"/>
            <a:ext cx="1167172" cy="10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" name="Picture 2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637" l="0" r="100000">
                        <a14:backgroundMark x1="4875" y1="12095" x2="4875" y2="12095"/>
                        <a14:backgroundMark x1="6000" y1="9199" x2="6000" y2="9199"/>
                        <a14:backgroundMark x1="14125" y1="10221" x2="14125" y2="10221"/>
                        <a14:backgroundMark x1="16125" y1="8007" x2="16125" y2="8007"/>
                        <a14:backgroundMark x1="28875" y1="12095" x2="28875" y2="12095"/>
                        <a14:backgroundMark x1="34250" y1="5281" x2="34250" y2="5281"/>
                        <a14:backgroundMark x1="38875" y1="8688" x2="38875" y2="8688"/>
                        <a14:backgroundMark x1="28875" y1="27087" x2="28875" y2="27087"/>
                        <a14:backgroundMark x1="35375" y1="32709" x2="35375" y2="32709"/>
                        <a14:backgroundMark x1="11500" y1="27768" x2="11500" y2="27768"/>
                        <a14:backgroundMark x1="16250" y1="26746" x2="16250" y2="26746"/>
                        <a14:backgroundMark x1="9625" y1="21635" x2="9625" y2="21635"/>
                        <a14:backgroundMark x1="13750" y1="13288" x2="13750" y2="13288"/>
                        <a14:backgroundMark x1="9750" y1="13458" x2="9750" y2="13458"/>
                        <a14:backgroundMark x1="13250" y1="16014" x2="13250" y2="16014"/>
                        <a14:backgroundMark x1="8625" y1="19250" x2="8625" y2="19250"/>
                        <a14:backgroundMark x1="5875" y1="22828" x2="5875" y2="22828"/>
                        <a14:backgroundMark x1="18125" y1="29642" x2="18125" y2="29642"/>
                        <a14:backgroundMark x1="20125" y1="26065" x2="20125" y2="26065"/>
                        <a14:backgroundMark x1="13750" y1="31346" x2="13750" y2="31346"/>
                        <a14:backgroundMark x1="34500" y1="68654" x2="34500" y2="68654"/>
                        <a14:backgroundMark x1="31875" y1="62351" x2="31875" y2="62351"/>
                        <a14:backgroundMark x1="33125" y1="58433" x2="33125" y2="58433"/>
                        <a14:backgroundMark x1="35000" y1="48722" x2="35000" y2="48722"/>
                        <a14:backgroundMark x1="32750" y1="51618" x2="32750" y2="51618"/>
                        <a14:backgroundMark x1="49250" y1="58092" x2="49250" y2="58092"/>
                        <a14:backgroundMark x1="48625" y1="68654" x2="48625" y2="68654"/>
                        <a14:backgroundMark x1="62875" y1="14140" x2="62875" y2="14140"/>
                        <a14:backgroundMark x1="64875" y1="12095" x2="64875" y2="12095"/>
                        <a14:backgroundMark x1="69750" y1="14310" x2="69750" y2="14310"/>
                        <a14:backgroundMark x1="95375" y1="31175" x2="95375" y2="31175"/>
                        <a14:backgroundMark x1="85125" y1="40375" x2="85125" y2="40375"/>
                        <a14:backgroundMark x1="87625" y1="32368" x2="87625" y2="32368"/>
                        <a14:backgroundMark x1="89500" y1="33049" x2="89500" y2="33049"/>
                        <a14:backgroundMark x1="92875" y1="15162" x2="92875" y2="15162"/>
                        <a14:backgroundMark x1="55000" y1="83646" x2="55000" y2="83646"/>
                        <a14:backgroundMark x1="46375" y1="89949" x2="46375" y2="89949"/>
                        <a14:backgroundMark x1="36875" y1="48041" x2="36875" y2="48041"/>
                        <a14:backgroundMark x1="42125" y1="46167" x2="42125" y2="46167"/>
                        <a14:backgroundMark x1="42750" y1="56729" x2="42750" y2="56729"/>
                        <a14:backgroundMark x1="37750" y1="49744" x2="37750" y2="49744"/>
                        <a14:backgroundMark x1="39125" y1="47530" x2="39125" y2="47530"/>
                        <a14:backgroundMark x1="35625" y1="24020" x2="35625" y2="24020"/>
                        <a14:backgroundMark x1="25125" y1="26405" x2="25125" y2="26405"/>
                        <a14:backgroundMark x1="26875" y1="26065" x2="26875" y2="26065"/>
                        <a14:backgroundMark x1="73375" y1="28961" x2="73375" y2="28961"/>
                        <a14:backgroundMark x1="61500" y1="30494" x2="61500" y2="304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543" y="2963822"/>
            <a:ext cx="1357955" cy="99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円/楕円 75"/>
          <p:cNvSpPr>
            <a:spLocks noChangeAspect="1"/>
          </p:cNvSpPr>
          <p:nvPr/>
        </p:nvSpPr>
        <p:spPr>
          <a:xfrm>
            <a:off x="469467" y="4900803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円/楕円 76"/>
          <p:cNvSpPr>
            <a:spLocks noChangeAspect="1"/>
          </p:cNvSpPr>
          <p:nvPr/>
        </p:nvSpPr>
        <p:spPr>
          <a:xfrm>
            <a:off x="469467" y="5180203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円/楕円 77"/>
          <p:cNvSpPr>
            <a:spLocks noChangeAspect="1"/>
          </p:cNvSpPr>
          <p:nvPr/>
        </p:nvSpPr>
        <p:spPr>
          <a:xfrm>
            <a:off x="3183627" y="4882406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円/楕円 78"/>
          <p:cNvSpPr>
            <a:spLocks noChangeAspect="1"/>
          </p:cNvSpPr>
          <p:nvPr/>
        </p:nvSpPr>
        <p:spPr>
          <a:xfrm>
            <a:off x="3183627" y="5161806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円/楕円 79"/>
          <p:cNvSpPr>
            <a:spLocks noChangeAspect="1"/>
          </p:cNvSpPr>
          <p:nvPr/>
        </p:nvSpPr>
        <p:spPr>
          <a:xfrm>
            <a:off x="6205998" y="4890806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円/楕円 80"/>
          <p:cNvSpPr>
            <a:spLocks noChangeAspect="1"/>
          </p:cNvSpPr>
          <p:nvPr/>
        </p:nvSpPr>
        <p:spPr>
          <a:xfrm>
            <a:off x="6205998" y="5170206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Rectangle 2061"/>
          <p:cNvSpPr>
            <a:spLocks noChangeArrowheads="1"/>
          </p:cNvSpPr>
          <p:nvPr/>
        </p:nvSpPr>
        <p:spPr bwMode="auto">
          <a:xfrm>
            <a:off x="5627489" y="3565133"/>
            <a:ext cx="3481134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r" defTabSz="914400"/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ＭＳ Ｐ明朝" pitchFamily="18" charset="-128"/>
              </a:rPr>
              <a:t>S. </a:t>
            </a:r>
            <a:r>
              <a:rPr lang="en-US" altLang="ja-JP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ＭＳ Ｐ明朝" pitchFamily="18" charset="-128"/>
              </a:rPr>
              <a:t>Frokjaer</a:t>
            </a:r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ＭＳ Ｐ明朝" pitchFamily="18" charset="-128"/>
              </a:rPr>
              <a:t> </a:t>
            </a:r>
            <a:r>
              <a:rPr lang="en-US" altLang="ja-JP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ＭＳ Ｐ明朝" pitchFamily="18" charset="-128"/>
              </a:rPr>
              <a:t>et al</a:t>
            </a:r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ＭＳ Ｐ明朝" pitchFamily="18" charset="-128"/>
              </a:rPr>
              <a:t>., </a:t>
            </a:r>
            <a:r>
              <a:rPr lang="en-US" altLang="ja-JP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ＭＳ Ｐ明朝" pitchFamily="18" charset="-128"/>
              </a:rPr>
              <a:t>Nat. Rev. Drug </a:t>
            </a:r>
            <a:r>
              <a:rPr lang="en-US" altLang="ja-JP" sz="12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ＭＳ Ｐ明朝" pitchFamily="18" charset="-128"/>
              </a:rPr>
              <a:t>Discov</a:t>
            </a:r>
            <a:r>
              <a:rPr lang="en-US" altLang="ja-JP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ＭＳ Ｐ明朝" pitchFamily="18" charset="-128"/>
              </a:rPr>
              <a:t>. </a:t>
            </a:r>
            <a:r>
              <a:rPr lang="en-US" altLang="ja-JP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ＭＳ Ｐ明朝" pitchFamily="18" charset="-128"/>
              </a:rPr>
              <a:t>(2005). </a:t>
            </a: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2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84" name="直線コネクタ 83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145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円/楕円 2"/>
          <p:cNvSpPr/>
          <p:nvPr/>
        </p:nvSpPr>
        <p:spPr>
          <a:xfrm>
            <a:off x="7389607" y="1555686"/>
            <a:ext cx="1728000" cy="172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PEGylation</a:t>
            </a:r>
            <a:r>
              <a:rPr lang="en-US" altLang="ja-JP" sz="3000" b="1" baseline="30000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altLang="ja-JP" sz="3000" b="1" baseline="30000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for protein drugs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621092" y="6261983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4" name="1 つの角を切り取った四角形 103"/>
          <p:cNvSpPr/>
          <p:nvPr/>
        </p:nvSpPr>
        <p:spPr>
          <a:xfrm>
            <a:off x="1183893" y="6373108"/>
            <a:ext cx="7722714" cy="39600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number of PEGylated proteins have been commercially available.</a:t>
            </a:r>
            <a:endParaRPr kumimoji="1" lang="ja-JP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previews.123rf.com/images/molekuul/molekuul1310/molekuul131000042/23134238-interferon-alpha-2a-ifna2-molecule-pegylated-analogs-of-this-cytokine-are-used-to-treat-hepatitis-b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2" b="99462" l="5309" r="91046">
                        <a14:backgroundMark x1="35024" y1="52462" x2="35024" y2="52462"/>
                        <a14:backgroundMark x1="33597" y1="47692" x2="33597" y2="47692"/>
                        <a14:backgroundMark x1="34469" y1="49846" x2="34469" y2="49846"/>
                        <a14:backgroundMark x1="48574" y1="53154" x2="48574" y2="53154"/>
                        <a14:backgroundMark x1="43899" y1="74077" x2="43899" y2="74077"/>
                        <a14:backgroundMark x1="62678" y1="79154" x2="62678" y2="79154"/>
                        <a14:backgroundMark x1="68463" y1="50000" x2="68463" y2="50000"/>
                        <a14:backgroundMark x1="64501" y1="40462" x2="64501" y2="40462"/>
                        <a14:backgroundMark x1="33994" y1="22769" x2="33994" y2="22769"/>
                        <a14:backgroundMark x1="55626" y1="22231" x2="55626" y2="2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6" y="1796351"/>
            <a:ext cx="1338571" cy="137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0" name="テキスト ボックス 199"/>
          <p:cNvSpPr txBox="1"/>
          <p:nvPr/>
        </p:nvSpPr>
        <p:spPr>
          <a:xfrm>
            <a:off x="168111" y="1151663"/>
            <a:ext cx="2430753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altLang="ja-JP" b="1" dirty="0"/>
              <a:t>Problems of protein</a:t>
            </a:r>
            <a:endParaRPr kumimoji="1" lang="ja-JP" altLang="en-US" b="1" dirty="0"/>
          </a:p>
        </p:txBody>
      </p:sp>
      <p:pic>
        <p:nvPicPr>
          <p:cNvPr id="202" name="Picture 2" descr="http://previews.123rf.com/images/molekuul/molekuul1310/molekuul131000042/23134238-interferon-alpha-2a-ifna2-molecule-pegylated-analogs-of-this-cytokine-are-used-to-treat-hepatitis-b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2" b="99462" l="5309" r="91046">
                        <a14:backgroundMark x1="35024" y1="52462" x2="35024" y2="52462"/>
                        <a14:backgroundMark x1="33597" y1="47692" x2="33597" y2="47692"/>
                        <a14:backgroundMark x1="34469" y1="49846" x2="34469" y2="49846"/>
                        <a14:backgroundMark x1="48574" y1="53154" x2="48574" y2="53154"/>
                        <a14:backgroundMark x1="43899" y1="74077" x2="43899" y2="74077"/>
                        <a14:backgroundMark x1="62678" y1="79154" x2="62678" y2="79154"/>
                        <a14:backgroundMark x1="68463" y1="50000" x2="68463" y2="50000"/>
                        <a14:backgroundMark x1="64501" y1="40462" x2="64501" y2="40462"/>
                        <a14:backgroundMark x1="33994" y1="22769" x2="33994" y2="22769"/>
                        <a14:backgroundMark x1="55626" y1="22231" x2="55626" y2="2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833" y="1839744"/>
            <a:ext cx="1338571" cy="137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" name="テキスト ボックス 224"/>
          <p:cNvSpPr txBox="1"/>
          <p:nvPr/>
        </p:nvSpPr>
        <p:spPr>
          <a:xfrm>
            <a:off x="1548078" y="1965649"/>
            <a:ext cx="19262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/>
              <a:t>Low stability</a:t>
            </a:r>
          </a:p>
          <a:p>
            <a:r>
              <a:rPr lang="en-US" altLang="ja-JP" sz="1600" b="1" dirty="0"/>
              <a:t>Immunogenicity</a:t>
            </a:r>
          </a:p>
          <a:p>
            <a:r>
              <a:rPr lang="en-US" altLang="ja-JP" sz="1600" b="1" dirty="0"/>
              <a:t>Short circulating half-life</a:t>
            </a:r>
            <a:endParaRPr lang="ja-JP" altLang="en-US" sz="1600" b="1" dirty="0"/>
          </a:p>
        </p:txBody>
      </p:sp>
      <p:sp>
        <p:nvSpPr>
          <p:cNvPr id="226" name="円/楕円 225"/>
          <p:cNvSpPr>
            <a:spLocks noChangeAspect="1"/>
          </p:cNvSpPr>
          <p:nvPr/>
        </p:nvSpPr>
        <p:spPr>
          <a:xfrm>
            <a:off x="1445755" y="2062926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8" name="円/楕円 227"/>
          <p:cNvSpPr>
            <a:spLocks noChangeAspect="1"/>
          </p:cNvSpPr>
          <p:nvPr/>
        </p:nvSpPr>
        <p:spPr>
          <a:xfrm>
            <a:off x="1445739" y="2308280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0" name="円/楕円 229"/>
          <p:cNvSpPr>
            <a:spLocks noChangeAspect="1"/>
          </p:cNvSpPr>
          <p:nvPr/>
        </p:nvSpPr>
        <p:spPr>
          <a:xfrm>
            <a:off x="1445738" y="2553634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角丸四角形 3"/>
          <p:cNvSpPr/>
          <p:nvPr/>
        </p:nvSpPr>
        <p:spPr>
          <a:xfrm>
            <a:off x="1314687" y="1946597"/>
            <a:ext cx="2074751" cy="1096269"/>
          </a:xfrm>
          <a:prstGeom prst="roundRect">
            <a:avLst/>
          </a:prstGeom>
          <a:noFill/>
          <a:ln w="38100">
            <a:solidFill>
              <a:srgbClr val="DE5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右矢印 4"/>
          <p:cNvSpPr/>
          <p:nvPr/>
        </p:nvSpPr>
        <p:spPr>
          <a:xfrm>
            <a:off x="3825028" y="2283714"/>
            <a:ext cx="565245" cy="490708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フリーフォーム 5"/>
          <p:cNvSpPr/>
          <p:nvPr/>
        </p:nvSpPr>
        <p:spPr>
          <a:xfrm>
            <a:off x="7132093" y="1648420"/>
            <a:ext cx="1007526" cy="1326555"/>
          </a:xfrm>
          <a:custGeom>
            <a:avLst/>
            <a:gdLst>
              <a:gd name="connsiteX0" fmla="*/ 895350 w 1007526"/>
              <a:gd name="connsiteY0" fmla="*/ 1326555 h 1326555"/>
              <a:gd name="connsiteX1" fmla="*/ 993775 w 1007526"/>
              <a:gd name="connsiteY1" fmla="*/ 1164630 h 1326555"/>
              <a:gd name="connsiteX2" fmla="*/ 628650 w 1007526"/>
              <a:gd name="connsiteY2" fmla="*/ 1253530 h 1326555"/>
              <a:gd name="connsiteX3" fmla="*/ 914400 w 1007526"/>
              <a:gd name="connsiteY3" fmla="*/ 1024930 h 1326555"/>
              <a:gd name="connsiteX4" fmla="*/ 520700 w 1007526"/>
              <a:gd name="connsiteY4" fmla="*/ 1018580 h 1326555"/>
              <a:gd name="connsiteX5" fmla="*/ 850900 w 1007526"/>
              <a:gd name="connsiteY5" fmla="*/ 777280 h 1326555"/>
              <a:gd name="connsiteX6" fmla="*/ 311150 w 1007526"/>
              <a:gd name="connsiteY6" fmla="*/ 742355 h 1326555"/>
              <a:gd name="connsiteX7" fmla="*/ 831850 w 1007526"/>
              <a:gd name="connsiteY7" fmla="*/ 339130 h 1326555"/>
              <a:gd name="connsiteX8" fmla="*/ 200025 w 1007526"/>
              <a:gd name="connsiteY8" fmla="*/ 399455 h 1326555"/>
              <a:gd name="connsiteX9" fmla="*/ 711200 w 1007526"/>
              <a:gd name="connsiteY9" fmla="*/ 24805 h 1326555"/>
              <a:gd name="connsiteX10" fmla="*/ 0 w 1007526"/>
              <a:gd name="connsiteY10" fmla="*/ 66080 h 132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526" h="1326555">
                <a:moveTo>
                  <a:pt x="895350" y="1326555"/>
                </a:moveTo>
                <a:cubicBezTo>
                  <a:pt x="966787" y="1251678"/>
                  <a:pt x="1038225" y="1176801"/>
                  <a:pt x="993775" y="1164630"/>
                </a:cubicBezTo>
                <a:cubicBezTo>
                  <a:pt x="949325" y="1152459"/>
                  <a:pt x="641879" y="1276813"/>
                  <a:pt x="628650" y="1253530"/>
                </a:cubicBezTo>
                <a:cubicBezTo>
                  <a:pt x="615421" y="1230247"/>
                  <a:pt x="932392" y="1064088"/>
                  <a:pt x="914400" y="1024930"/>
                </a:cubicBezTo>
                <a:cubicBezTo>
                  <a:pt x="896408" y="985772"/>
                  <a:pt x="531283" y="1059855"/>
                  <a:pt x="520700" y="1018580"/>
                </a:cubicBezTo>
                <a:cubicBezTo>
                  <a:pt x="510117" y="977305"/>
                  <a:pt x="885825" y="823317"/>
                  <a:pt x="850900" y="777280"/>
                </a:cubicBezTo>
                <a:cubicBezTo>
                  <a:pt x="815975" y="731243"/>
                  <a:pt x="314325" y="815380"/>
                  <a:pt x="311150" y="742355"/>
                </a:cubicBezTo>
                <a:cubicBezTo>
                  <a:pt x="307975" y="669330"/>
                  <a:pt x="850371" y="396280"/>
                  <a:pt x="831850" y="339130"/>
                </a:cubicBezTo>
                <a:cubicBezTo>
                  <a:pt x="813329" y="281980"/>
                  <a:pt x="220133" y="451842"/>
                  <a:pt x="200025" y="399455"/>
                </a:cubicBezTo>
                <a:cubicBezTo>
                  <a:pt x="179917" y="347067"/>
                  <a:pt x="744537" y="80367"/>
                  <a:pt x="711200" y="24805"/>
                </a:cubicBezTo>
                <a:cubicBezTo>
                  <a:pt x="677862" y="-30758"/>
                  <a:pt x="338931" y="17661"/>
                  <a:pt x="0" y="66080"/>
                </a:cubicBezTo>
              </a:path>
            </a:pathLst>
          </a:custGeom>
          <a:noFill/>
          <a:ln w="19050"/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7" name="テキスト ボックス 236"/>
          <p:cNvSpPr txBox="1"/>
          <p:nvPr/>
        </p:nvSpPr>
        <p:spPr>
          <a:xfrm>
            <a:off x="3317669" y="1978959"/>
            <a:ext cx="1695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err="1">
                <a:solidFill>
                  <a:srgbClr val="FF0000"/>
                </a:solidFill>
              </a:rPr>
              <a:t>PEGylation</a:t>
            </a:r>
            <a:r>
              <a:rPr lang="en-US" altLang="ja-JP" sz="1600" b="1" baseline="30000" dirty="0" err="1">
                <a:solidFill>
                  <a:srgbClr val="FF0000"/>
                </a:solidFill>
              </a:rPr>
              <a:t>1</a:t>
            </a:r>
            <a:r>
              <a:rPr lang="en-US" altLang="ja-JP" sz="1600" b="1" baseline="30000" dirty="0">
                <a:solidFill>
                  <a:srgbClr val="FF0000"/>
                </a:solidFill>
              </a:rPr>
              <a:t>)</a:t>
            </a:r>
            <a:endParaRPr kumimoji="1" lang="ja-JP" altLang="en-US" sz="1600" b="1" baseline="30000" dirty="0">
              <a:solidFill>
                <a:srgbClr val="FF0000"/>
              </a:solidFill>
            </a:endParaRPr>
          </a:p>
        </p:txBody>
      </p:sp>
      <p:cxnSp>
        <p:nvCxnSpPr>
          <p:cNvPr id="201" name="直線コネクタ 200"/>
          <p:cNvCxnSpPr/>
          <p:nvPr/>
        </p:nvCxnSpPr>
        <p:spPr>
          <a:xfrm>
            <a:off x="158737" y="1555686"/>
            <a:ext cx="2412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238" name="Group 2125"/>
          <p:cNvGrpSpPr>
            <a:grpSpLocks/>
          </p:cNvGrpSpPr>
          <p:nvPr/>
        </p:nvGrpSpPr>
        <p:grpSpPr bwMode="auto">
          <a:xfrm>
            <a:off x="773113" y="3180169"/>
            <a:ext cx="7866063" cy="3203575"/>
            <a:chOff x="565" y="2257"/>
            <a:chExt cx="4955" cy="2018"/>
          </a:xfrm>
        </p:grpSpPr>
        <p:sp>
          <p:nvSpPr>
            <p:cNvPr id="239" name="Rectangle 2050"/>
            <p:cNvSpPr>
              <a:spLocks noChangeArrowheads="1"/>
            </p:cNvSpPr>
            <p:nvPr/>
          </p:nvSpPr>
          <p:spPr bwMode="auto">
            <a:xfrm>
              <a:off x="576" y="3757"/>
              <a:ext cx="4896" cy="33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58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0000" tIns="46800" rIns="90000" bIns="4680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40" name="Rectangle 2051"/>
            <p:cNvSpPr>
              <a:spLocks noChangeArrowheads="1"/>
            </p:cNvSpPr>
            <p:nvPr/>
          </p:nvSpPr>
          <p:spPr bwMode="auto">
            <a:xfrm>
              <a:off x="576" y="2760"/>
              <a:ext cx="4896" cy="33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58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0000" tIns="46800" rIns="90000" bIns="4680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41" name="Rectangle 2052"/>
            <p:cNvSpPr>
              <a:spLocks noChangeArrowheads="1"/>
            </p:cNvSpPr>
            <p:nvPr/>
          </p:nvSpPr>
          <p:spPr bwMode="auto">
            <a:xfrm>
              <a:off x="576" y="3092"/>
              <a:ext cx="4896" cy="33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58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0000" tIns="46800" rIns="90000" bIns="4680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42" name="Rectangle 2053"/>
            <p:cNvSpPr>
              <a:spLocks noChangeArrowheads="1"/>
            </p:cNvSpPr>
            <p:nvPr/>
          </p:nvSpPr>
          <p:spPr bwMode="auto">
            <a:xfrm>
              <a:off x="576" y="3422"/>
              <a:ext cx="4896" cy="33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58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0000" tIns="46800" rIns="90000" bIns="4680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43" name="Rectangle 2054"/>
            <p:cNvSpPr>
              <a:spLocks noChangeArrowheads="1"/>
            </p:cNvSpPr>
            <p:nvPr/>
          </p:nvSpPr>
          <p:spPr bwMode="auto">
            <a:xfrm>
              <a:off x="576" y="2483"/>
              <a:ext cx="4896" cy="2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587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0000" tIns="46800" rIns="90000" bIns="4680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44" name="Text Box 2060"/>
            <p:cNvSpPr txBox="1">
              <a:spLocks noChangeArrowheads="1"/>
            </p:cNvSpPr>
            <p:nvPr/>
          </p:nvSpPr>
          <p:spPr bwMode="auto">
            <a:xfrm>
              <a:off x="565" y="2257"/>
              <a:ext cx="3453" cy="234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800" b="1" dirty="0">
                  <a:solidFill>
                    <a:schemeClr val="accent6">
                      <a:lumMod val="50000"/>
                    </a:schemeClr>
                  </a:solidFill>
                  <a:ea typeface="ＭＳ Ｐゴシック" charset="-128"/>
                </a:rPr>
                <a:t>Examples of Approved </a:t>
              </a:r>
              <a:r>
                <a:rPr lang="en-US" altLang="ja-JP" sz="1800" b="1" dirty="0" err="1">
                  <a:solidFill>
                    <a:schemeClr val="accent6">
                      <a:lumMod val="50000"/>
                    </a:schemeClr>
                  </a:solidFill>
                  <a:ea typeface="ＭＳ Ｐゴシック" charset="-128"/>
                </a:rPr>
                <a:t>PEGylated</a:t>
              </a:r>
              <a:r>
                <a:rPr lang="en-US" altLang="ja-JP" sz="1800" b="1" dirty="0">
                  <a:solidFill>
                    <a:schemeClr val="accent6">
                      <a:lumMod val="50000"/>
                    </a:schemeClr>
                  </a:solidFill>
                  <a:ea typeface="ＭＳ Ｐゴシック" charset="-128"/>
                </a:rPr>
                <a:t> Protein Drugs</a:t>
              </a:r>
            </a:p>
          </p:txBody>
        </p:sp>
        <p:sp>
          <p:nvSpPr>
            <p:cNvPr id="245" name="Rectangle 2061"/>
            <p:cNvSpPr>
              <a:spLocks noChangeArrowheads="1"/>
            </p:cNvSpPr>
            <p:nvPr/>
          </p:nvSpPr>
          <p:spPr bwMode="auto">
            <a:xfrm>
              <a:off x="2160" y="4099"/>
              <a:ext cx="3360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r"/>
              <a:r>
                <a:rPr lang="en-US" altLang="ja-JP" sz="1200" b="0" dirty="0">
                  <a:latin typeface="Times New Roman" pitchFamily="18" charset="0"/>
                </a:rPr>
                <a:t>G. </a:t>
              </a:r>
              <a:r>
                <a:rPr lang="en-US" altLang="ja-JP" sz="1200" b="0" dirty="0" err="1">
                  <a:latin typeface="Times New Roman" pitchFamily="18" charset="0"/>
                </a:rPr>
                <a:t>Pasut</a:t>
              </a:r>
              <a:r>
                <a:rPr lang="en-US" altLang="ja-JP" sz="1200" b="0" dirty="0">
                  <a:latin typeface="Times New Roman" pitchFamily="18" charset="0"/>
                </a:rPr>
                <a:t> </a:t>
              </a:r>
              <a:r>
                <a:rPr lang="en-US" altLang="ja-JP" sz="1200" b="0" i="1" dirty="0">
                  <a:latin typeface="Times New Roman" pitchFamily="18" charset="0"/>
                </a:rPr>
                <a:t>et al.</a:t>
              </a:r>
              <a:r>
                <a:rPr lang="en-US" altLang="ja-JP" sz="1200" b="0" dirty="0">
                  <a:latin typeface="Times New Roman" pitchFamily="18" charset="0"/>
                </a:rPr>
                <a:t>, </a:t>
              </a:r>
              <a:r>
                <a:rPr lang="en-US" altLang="ja-JP" sz="1200" b="1" i="1" dirty="0">
                  <a:latin typeface="Times New Roman" pitchFamily="18" charset="0"/>
                </a:rPr>
                <a:t>J. Control. Release</a:t>
              </a:r>
              <a:r>
                <a:rPr lang="en-US" altLang="ja-JP" sz="1200" b="0" i="1" dirty="0">
                  <a:latin typeface="Times New Roman" pitchFamily="18" charset="0"/>
                </a:rPr>
                <a:t> </a:t>
              </a:r>
              <a:r>
                <a:rPr lang="en-US" altLang="ja-JP" sz="1200" b="0" dirty="0">
                  <a:latin typeface="Times New Roman" pitchFamily="18" charset="0"/>
                </a:rPr>
                <a:t>(2012). </a:t>
              </a:r>
            </a:p>
          </p:txBody>
        </p:sp>
        <p:sp>
          <p:nvSpPr>
            <p:cNvPr id="246" name="Text Box 2062"/>
            <p:cNvSpPr txBox="1">
              <a:spLocks noChangeArrowheads="1"/>
            </p:cNvSpPr>
            <p:nvPr/>
          </p:nvSpPr>
          <p:spPr bwMode="auto">
            <a:xfrm>
              <a:off x="576" y="2530"/>
              <a:ext cx="805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 b="1" dirty="0">
                  <a:solidFill>
                    <a:schemeClr val="bg1"/>
                  </a:solidFill>
                  <a:ea typeface="ＭＳ Ｐゴシック" charset="-128"/>
                </a:rPr>
                <a:t>PEG conjugate</a:t>
              </a:r>
            </a:p>
          </p:txBody>
        </p:sp>
        <p:sp>
          <p:nvSpPr>
            <p:cNvPr id="247" name="Text Box 2063"/>
            <p:cNvSpPr txBox="1">
              <a:spLocks noChangeArrowheads="1"/>
            </p:cNvSpPr>
            <p:nvPr/>
          </p:nvSpPr>
          <p:spPr bwMode="auto">
            <a:xfrm>
              <a:off x="576" y="3116"/>
              <a:ext cx="1200" cy="292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PEG-asparaginase (Oncaspar</a:t>
              </a:r>
              <a:r>
                <a:rPr lang="en-US" altLang="ja-JP" sz="1200" baseline="300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  <a:cs typeface="Arial" charset="0"/>
                </a:rPr>
                <a:t>®</a:t>
              </a:r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)</a:t>
              </a:r>
            </a:p>
          </p:txBody>
        </p:sp>
        <p:sp>
          <p:nvSpPr>
            <p:cNvPr id="248" name="Text Box 2064"/>
            <p:cNvSpPr txBox="1">
              <a:spLocks noChangeArrowheads="1"/>
            </p:cNvSpPr>
            <p:nvPr/>
          </p:nvSpPr>
          <p:spPr bwMode="auto">
            <a:xfrm>
              <a:off x="576" y="2784"/>
              <a:ext cx="1440" cy="292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PEG-adenosine </a:t>
              </a:r>
              <a:r>
                <a:rPr lang="en-US" altLang="ja-JP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deaminase</a:t>
              </a:r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 (</a:t>
              </a:r>
              <a:r>
                <a:rPr lang="en-US" altLang="ja-JP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Adagen</a:t>
              </a:r>
              <a:r>
                <a:rPr lang="en-US" altLang="ja-JP" sz="1200" baseline="30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  <a:cs typeface="Arial" charset="0"/>
                </a:rPr>
                <a:t>®</a:t>
              </a:r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)</a:t>
              </a:r>
            </a:p>
          </p:txBody>
        </p:sp>
        <p:sp>
          <p:nvSpPr>
            <p:cNvPr id="249" name="Text Box 2065"/>
            <p:cNvSpPr txBox="1">
              <a:spLocks noChangeArrowheads="1"/>
            </p:cNvSpPr>
            <p:nvPr/>
          </p:nvSpPr>
          <p:spPr bwMode="auto">
            <a:xfrm>
              <a:off x="576" y="3781"/>
              <a:ext cx="1056" cy="292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PEG-interferon </a:t>
              </a:r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ymbol" pitchFamily="18" charset="2"/>
                  <a:ea typeface="ＭＳ Ｐゴシック" charset="-128"/>
                </a:rPr>
                <a:t>a</a:t>
              </a:r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-</a:t>
              </a:r>
              <a:r>
                <a:rPr lang="en-US" altLang="ja-JP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2a</a:t>
              </a:r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 (</a:t>
              </a:r>
              <a:r>
                <a:rPr lang="en-US" altLang="ja-JP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Pegasys</a:t>
              </a:r>
              <a:r>
                <a:rPr lang="en-US" altLang="ja-JP" sz="1200" baseline="30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  <a:cs typeface="Arial" charset="0"/>
                </a:rPr>
                <a:t>®</a:t>
              </a:r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)</a:t>
              </a:r>
            </a:p>
          </p:txBody>
        </p:sp>
        <p:sp>
          <p:nvSpPr>
            <p:cNvPr id="250" name="Rectangle 2066"/>
            <p:cNvSpPr>
              <a:spLocks noChangeArrowheads="1"/>
            </p:cNvSpPr>
            <p:nvPr/>
          </p:nvSpPr>
          <p:spPr bwMode="auto">
            <a:xfrm>
              <a:off x="2027" y="2530"/>
              <a:ext cx="998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 b="1">
                  <a:solidFill>
                    <a:schemeClr val="bg1"/>
                  </a:solidFill>
                  <a:ea typeface="ＭＳ Ｐゴシック" charset="-128"/>
                </a:rPr>
                <a:t>Type of PEGylation</a:t>
              </a:r>
            </a:p>
          </p:txBody>
        </p:sp>
        <p:sp>
          <p:nvSpPr>
            <p:cNvPr id="251" name="Rectangle 2067"/>
            <p:cNvSpPr>
              <a:spLocks noChangeArrowheads="1"/>
            </p:cNvSpPr>
            <p:nvPr/>
          </p:nvSpPr>
          <p:spPr bwMode="auto">
            <a:xfrm>
              <a:off x="2029" y="3174"/>
              <a:ext cx="1001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Random, linear PEG</a:t>
              </a:r>
            </a:p>
          </p:txBody>
        </p:sp>
        <p:sp>
          <p:nvSpPr>
            <p:cNvPr id="252" name="Rectangle 2068"/>
            <p:cNvSpPr>
              <a:spLocks noChangeArrowheads="1"/>
            </p:cNvSpPr>
            <p:nvPr/>
          </p:nvSpPr>
          <p:spPr bwMode="auto">
            <a:xfrm>
              <a:off x="2029" y="2841"/>
              <a:ext cx="1001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Random, linear PEG</a:t>
              </a:r>
            </a:p>
          </p:txBody>
        </p:sp>
        <p:sp>
          <p:nvSpPr>
            <p:cNvPr id="253" name="Rectangle 2069"/>
            <p:cNvSpPr>
              <a:spLocks noChangeArrowheads="1"/>
            </p:cNvSpPr>
            <p:nvPr/>
          </p:nvSpPr>
          <p:spPr bwMode="auto">
            <a:xfrm>
              <a:off x="2029" y="3838"/>
              <a:ext cx="1501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Random, branched PEG 40 kDa</a:t>
              </a:r>
            </a:p>
          </p:txBody>
        </p:sp>
        <p:sp>
          <p:nvSpPr>
            <p:cNvPr id="254" name="Rectangle 2070"/>
            <p:cNvSpPr>
              <a:spLocks noChangeArrowheads="1"/>
            </p:cNvSpPr>
            <p:nvPr/>
          </p:nvSpPr>
          <p:spPr bwMode="auto">
            <a:xfrm>
              <a:off x="3658" y="2472"/>
              <a:ext cx="539" cy="292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en-US" altLang="ja-JP" sz="1200" b="1" dirty="0">
                  <a:solidFill>
                    <a:schemeClr val="bg1"/>
                  </a:solidFill>
                  <a:ea typeface="ＭＳ Ｐゴシック" charset="-128"/>
                </a:rPr>
                <a:t>Year to market</a:t>
              </a:r>
            </a:p>
          </p:txBody>
        </p:sp>
        <p:sp>
          <p:nvSpPr>
            <p:cNvPr id="255" name="Rectangle 2071"/>
            <p:cNvSpPr>
              <a:spLocks noChangeArrowheads="1"/>
            </p:cNvSpPr>
            <p:nvPr/>
          </p:nvSpPr>
          <p:spPr bwMode="auto">
            <a:xfrm>
              <a:off x="3658" y="3174"/>
              <a:ext cx="329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1994</a:t>
              </a:r>
            </a:p>
          </p:txBody>
        </p:sp>
        <p:sp>
          <p:nvSpPr>
            <p:cNvPr id="256" name="Rectangle 2072"/>
            <p:cNvSpPr>
              <a:spLocks noChangeArrowheads="1"/>
            </p:cNvSpPr>
            <p:nvPr/>
          </p:nvSpPr>
          <p:spPr bwMode="auto">
            <a:xfrm>
              <a:off x="3658" y="2841"/>
              <a:ext cx="329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1990</a:t>
              </a:r>
            </a:p>
          </p:txBody>
        </p:sp>
        <p:sp>
          <p:nvSpPr>
            <p:cNvPr id="257" name="Rectangle 2073"/>
            <p:cNvSpPr>
              <a:spLocks noChangeArrowheads="1"/>
            </p:cNvSpPr>
            <p:nvPr/>
          </p:nvSpPr>
          <p:spPr bwMode="auto">
            <a:xfrm>
              <a:off x="3658" y="3838"/>
              <a:ext cx="329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2002</a:t>
              </a:r>
            </a:p>
          </p:txBody>
        </p:sp>
        <p:sp>
          <p:nvSpPr>
            <p:cNvPr id="258" name="Rectangle 2074"/>
            <p:cNvSpPr>
              <a:spLocks noChangeArrowheads="1"/>
            </p:cNvSpPr>
            <p:nvPr/>
          </p:nvSpPr>
          <p:spPr bwMode="auto">
            <a:xfrm>
              <a:off x="4215" y="2530"/>
              <a:ext cx="479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 b="1" dirty="0">
                  <a:solidFill>
                    <a:schemeClr val="bg1"/>
                  </a:solidFill>
                  <a:ea typeface="ＭＳ Ｐゴシック" charset="-128"/>
                </a:rPr>
                <a:t>Disease</a:t>
              </a:r>
            </a:p>
          </p:txBody>
        </p:sp>
        <p:sp>
          <p:nvSpPr>
            <p:cNvPr id="259" name="Rectangle 2075"/>
            <p:cNvSpPr>
              <a:spLocks noChangeArrowheads="1"/>
            </p:cNvSpPr>
            <p:nvPr/>
          </p:nvSpPr>
          <p:spPr bwMode="auto">
            <a:xfrm>
              <a:off x="4205" y="3111"/>
              <a:ext cx="1152" cy="292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Acute lymphoblastic leukemia</a:t>
              </a:r>
            </a:p>
          </p:txBody>
        </p:sp>
        <p:sp>
          <p:nvSpPr>
            <p:cNvPr id="260" name="Rectangle 2076"/>
            <p:cNvSpPr>
              <a:spLocks noChangeArrowheads="1"/>
            </p:cNvSpPr>
            <p:nvPr/>
          </p:nvSpPr>
          <p:spPr bwMode="auto">
            <a:xfrm>
              <a:off x="4205" y="2784"/>
              <a:ext cx="1152" cy="292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Severe combined immunodeficiency</a:t>
              </a:r>
            </a:p>
          </p:txBody>
        </p:sp>
        <p:sp>
          <p:nvSpPr>
            <p:cNvPr id="261" name="Rectangle 2077"/>
            <p:cNvSpPr>
              <a:spLocks noChangeArrowheads="1"/>
            </p:cNvSpPr>
            <p:nvPr/>
          </p:nvSpPr>
          <p:spPr bwMode="auto">
            <a:xfrm>
              <a:off x="4205" y="3838"/>
              <a:ext cx="587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Hepatitis C</a:t>
              </a:r>
            </a:p>
          </p:txBody>
        </p:sp>
        <p:sp>
          <p:nvSpPr>
            <p:cNvPr id="262" name="Rectangle 2078"/>
            <p:cNvSpPr>
              <a:spLocks noChangeArrowheads="1"/>
            </p:cNvSpPr>
            <p:nvPr/>
          </p:nvSpPr>
          <p:spPr bwMode="auto">
            <a:xfrm>
              <a:off x="576" y="3446"/>
              <a:ext cx="1344" cy="292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PEG-G-CSF </a:t>
              </a:r>
            </a:p>
            <a:p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(</a:t>
              </a:r>
              <a:r>
                <a:rPr lang="en-US" altLang="ja-JP" sz="1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Neulasta</a:t>
              </a:r>
              <a:r>
                <a:rPr lang="en-US" altLang="ja-JP" sz="1200" baseline="30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®</a:t>
              </a:r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)</a:t>
              </a:r>
            </a:p>
          </p:txBody>
        </p:sp>
        <p:sp>
          <p:nvSpPr>
            <p:cNvPr id="263" name="Rectangle 2079"/>
            <p:cNvSpPr>
              <a:spLocks noChangeArrowheads="1"/>
            </p:cNvSpPr>
            <p:nvPr/>
          </p:nvSpPr>
          <p:spPr bwMode="auto">
            <a:xfrm>
              <a:off x="2029" y="3503"/>
              <a:ext cx="1362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Selective, linear PEG 20 kDa</a:t>
              </a:r>
            </a:p>
          </p:txBody>
        </p:sp>
        <p:sp>
          <p:nvSpPr>
            <p:cNvPr id="264" name="Rectangle 2080"/>
            <p:cNvSpPr>
              <a:spLocks noChangeArrowheads="1"/>
            </p:cNvSpPr>
            <p:nvPr/>
          </p:nvSpPr>
          <p:spPr bwMode="auto">
            <a:xfrm>
              <a:off x="3658" y="3503"/>
              <a:ext cx="329" cy="176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20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2002</a:t>
              </a:r>
            </a:p>
          </p:txBody>
        </p:sp>
        <p:sp>
          <p:nvSpPr>
            <p:cNvPr id="265" name="Rectangle 2081"/>
            <p:cNvSpPr>
              <a:spLocks noChangeArrowheads="1"/>
            </p:cNvSpPr>
            <p:nvPr/>
          </p:nvSpPr>
          <p:spPr bwMode="auto">
            <a:xfrm>
              <a:off x="4205" y="3446"/>
              <a:ext cx="1299" cy="292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charset="-128"/>
                </a:rPr>
                <a:t>Neutropenia during cancer chemotherapy</a:t>
              </a:r>
            </a:p>
          </p:txBody>
        </p:sp>
        <p:sp>
          <p:nvSpPr>
            <p:cNvPr id="266" name="Line 2082"/>
            <p:cNvSpPr>
              <a:spLocks noChangeShapeType="1"/>
            </p:cNvSpPr>
            <p:nvPr/>
          </p:nvSpPr>
          <p:spPr bwMode="auto">
            <a:xfrm>
              <a:off x="576" y="2476"/>
              <a:ext cx="4896" cy="0"/>
            </a:xfrm>
            <a:prstGeom prst="line">
              <a:avLst/>
            </a:prstGeom>
            <a:noFill/>
            <a:ln w="25400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endParaRPr lang="ja-JP" altLang="en-US"/>
            </a:p>
          </p:txBody>
        </p:sp>
        <p:sp>
          <p:nvSpPr>
            <p:cNvPr id="267" name="Line 2083"/>
            <p:cNvSpPr>
              <a:spLocks noChangeShapeType="1"/>
            </p:cNvSpPr>
            <p:nvPr/>
          </p:nvSpPr>
          <p:spPr bwMode="auto">
            <a:xfrm>
              <a:off x="576" y="2756"/>
              <a:ext cx="4896" cy="0"/>
            </a:xfrm>
            <a:prstGeom prst="line">
              <a:avLst/>
            </a:prstGeom>
            <a:noFill/>
            <a:ln w="25400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endParaRPr lang="ja-JP" altLang="en-US"/>
            </a:p>
          </p:txBody>
        </p:sp>
        <p:sp>
          <p:nvSpPr>
            <p:cNvPr id="268" name="Line 2084"/>
            <p:cNvSpPr>
              <a:spLocks noChangeShapeType="1"/>
            </p:cNvSpPr>
            <p:nvPr/>
          </p:nvSpPr>
          <p:spPr bwMode="auto">
            <a:xfrm>
              <a:off x="576" y="4099"/>
              <a:ext cx="4896" cy="0"/>
            </a:xfrm>
            <a:prstGeom prst="line">
              <a:avLst/>
            </a:prstGeom>
            <a:noFill/>
            <a:ln w="25400">
              <a:solidFill>
                <a:schemeClr val="accent6">
                  <a:lumMod val="50000"/>
                </a:schemeClr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56" name="テキスト ボックス 55"/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3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5213943" y="1997399"/>
            <a:ext cx="21553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/>
              <a:t>S</a:t>
            </a:r>
            <a:r>
              <a:rPr kumimoji="1" lang="en-US" altLang="ja-JP" sz="1600" b="1" dirty="0"/>
              <a:t>tability</a:t>
            </a:r>
          </a:p>
          <a:p>
            <a:r>
              <a:rPr lang="en-US" altLang="ja-JP" sz="1600" b="1" dirty="0"/>
              <a:t>Immunogenicity</a:t>
            </a:r>
          </a:p>
          <a:p>
            <a:r>
              <a:rPr lang="en-US" altLang="ja-JP" sz="1600" b="1" dirty="0"/>
              <a:t>Circulating </a:t>
            </a:r>
          </a:p>
          <a:p>
            <a:r>
              <a:rPr lang="en-US" altLang="ja-JP" sz="1600" b="1" dirty="0"/>
              <a:t>half-life</a:t>
            </a:r>
            <a:endParaRPr lang="ja-JP" altLang="en-US" sz="1600" b="1" dirty="0"/>
          </a:p>
        </p:txBody>
      </p:sp>
      <p:sp>
        <p:nvSpPr>
          <p:cNvPr id="60" name="円/楕円 59"/>
          <p:cNvSpPr>
            <a:spLocks noChangeAspect="1"/>
          </p:cNvSpPr>
          <p:nvPr/>
        </p:nvSpPr>
        <p:spPr>
          <a:xfrm>
            <a:off x="5111620" y="2094676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円/楕円 60"/>
          <p:cNvSpPr>
            <a:spLocks noChangeAspect="1"/>
          </p:cNvSpPr>
          <p:nvPr/>
        </p:nvSpPr>
        <p:spPr>
          <a:xfrm>
            <a:off x="5111604" y="2340030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円/楕円 61"/>
          <p:cNvSpPr>
            <a:spLocks noChangeAspect="1"/>
          </p:cNvSpPr>
          <p:nvPr/>
        </p:nvSpPr>
        <p:spPr>
          <a:xfrm>
            <a:off x="5111603" y="2585384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角丸四角形 62"/>
          <p:cNvSpPr/>
          <p:nvPr/>
        </p:nvSpPr>
        <p:spPr>
          <a:xfrm>
            <a:off x="4980552" y="1978347"/>
            <a:ext cx="2250637" cy="1096269"/>
          </a:xfrm>
          <a:prstGeom prst="roundRect">
            <a:avLst/>
          </a:prstGeom>
          <a:noFill/>
          <a:ln w="38100">
            <a:solidFill>
              <a:srgbClr val="DE5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右矢印 63"/>
          <p:cNvSpPr/>
          <p:nvPr/>
        </p:nvSpPr>
        <p:spPr>
          <a:xfrm rot="16200000">
            <a:off x="6204815" y="2018310"/>
            <a:ext cx="233476" cy="245355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右矢印 64"/>
          <p:cNvSpPr/>
          <p:nvPr/>
        </p:nvSpPr>
        <p:spPr>
          <a:xfrm rot="16200000">
            <a:off x="6441350" y="2666294"/>
            <a:ext cx="233476" cy="245355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右矢印 65"/>
          <p:cNvSpPr/>
          <p:nvPr/>
        </p:nvSpPr>
        <p:spPr>
          <a:xfrm rot="5400000" flipV="1">
            <a:off x="6888672" y="2320273"/>
            <a:ext cx="233476" cy="245355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2739225" y="1109365"/>
            <a:ext cx="40861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FF0000"/>
                </a:solidFill>
              </a:rPr>
              <a:t>1) Polyethylene glycol </a:t>
            </a:r>
            <a:r>
              <a:rPr kumimoji="1" lang="en-US" altLang="ja-JP" sz="1400" b="1" dirty="0">
                <a:solidFill>
                  <a:srgbClr val="FF0000"/>
                </a:solidFill>
              </a:rPr>
              <a:t>(PEG) modification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cxnSp>
        <p:nvCxnSpPr>
          <p:cNvPr id="68" name="直線コネクタ 67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714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円/楕円 210"/>
          <p:cNvSpPr/>
          <p:nvPr/>
        </p:nvSpPr>
        <p:spPr>
          <a:xfrm>
            <a:off x="4894662" y="4572664"/>
            <a:ext cx="1728000" cy="172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円/楕円 2"/>
          <p:cNvSpPr/>
          <p:nvPr/>
        </p:nvSpPr>
        <p:spPr>
          <a:xfrm>
            <a:off x="579550" y="4588050"/>
            <a:ext cx="1728000" cy="172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24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Problems of </a:t>
            </a:r>
            <a:r>
              <a:rPr lang="en-US" altLang="ja-JP" sz="24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PEGylated</a:t>
            </a:r>
            <a:r>
              <a:rPr lang="en-US" altLang="ja-JP" sz="24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proteins</a:t>
            </a:r>
            <a:r>
              <a:rPr lang="ja-JP" altLang="en-US" sz="24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4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: Loss of the activity</a:t>
            </a:r>
            <a:endParaRPr lang="ja-JP" altLang="en-US" sz="24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20189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805724" y="6261983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4" name="1 つの角を切り取った四角形 103"/>
          <p:cNvSpPr/>
          <p:nvPr/>
        </p:nvSpPr>
        <p:spPr>
          <a:xfrm>
            <a:off x="1298044" y="6408276"/>
            <a:ext cx="7218773" cy="36000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Loss of the activity of proteins </a:t>
            </a:r>
            <a:r>
              <a:rPr lang="en-US" altLang="ja-JP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by </a:t>
            </a:r>
            <a:r>
              <a:rPr kumimoji="1" lang="en-US" altLang="ja-JP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PEGylation</a:t>
            </a:r>
            <a:r>
              <a:rPr kumimoji="1" lang="en-US" altLang="ja-JP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is serious problem.</a:t>
            </a:r>
            <a:endParaRPr kumimoji="1" lang="ja-JP" altLang="en-US" sz="17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2" name="Picture 2" descr="http://previews.123rf.com/images/molekuul/molekuul1310/molekuul131000042/23134238-interferon-alpha-2a-ifna2-molecule-pegylated-analogs-of-this-cytokine-are-used-to-treat-hepatitis-b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2" b="99462" l="5309" r="91046">
                        <a14:backgroundMark x1="35024" y1="52462" x2="35024" y2="52462"/>
                        <a14:backgroundMark x1="33597" y1="47692" x2="33597" y2="47692"/>
                        <a14:backgroundMark x1="34469" y1="49846" x2="34469" y2="49846"/>
                        <a14:backgroundMark x1="48574" y1="53154" x2="48574" y2="53154"/>
                        <a14:backgroundMark x1="43899" y1="74077" x2="43899" y2="74077"/>
                        <a14:backgroundMark x1="62678" y1="79154" x2="62678" y2="79154"/>
                        <a14:backgroundMark x1="68463" y1="50000" x2="68463" y2="50000"/>
                        <a14:backgroundMark x1="64501" y1="40462" x2="64501" y2="40462"/>
                        <a14:backgroundMark x1="33994" y1="22769" x2="33994" y2="22769"/>
                        <a14:backgroundMark x1="55626" y1="22231" x2="55626" y2="2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67" y="4867459"/>
            <a:ext cx="1338571" cy="137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フリーフォーム 5"/>
          <p:cNvSpPr/>
          <p:nvPr/>
        </p:nvSpPr>
        <p:spPr>
          <a:xfrm>
            <a:off x="53827" y="4676135"/>
            <a:ext cx="1007526" cy="1326555"/>
          </a:xfrm>
          <a:custGeom>
            <a:avLst/>
            <a:gdLst>
              <a:gd name="connsiteX0" fmla="*/ 895350 w 1007526"/>
              <a:gd name="connsiteY0" fmla="*/ 1326555 h 1326555"/>
              <a:gd name="connsiteX1" fmla="*/ 993775 w 1007526"/>
              <a:gd name="connsiteY1" fmla="*/ 1164630 h 1326555"/>
              <a:gd name="connsiteX2" fmla="*/ 628650 w 1007526"/>
              <a:gd name="connsiteY2" fmla="*/ 1253530 h 1326555"/>
              <a:gd name="connsiteX3" fmla="*/ 914400 w 1007526"/>
              <a:gd name="connsiteY3" fmla="*/ 1024930 h 1326555"/>
              <a:gd name="connsiteX4" fmla="*/ 520700 w 1007526"/>
              <a:gd name="connsiteY4" fmla="*/ 1018580 h 1326555"/>
              <a:gd name="connsiteX5" fmla="*/ 850900 w 1007526"/>
              <a:gd name="connsiteY5" fmla="*/ 777280 h 1326555"/>
              <a:gd name="connsiteX6" fmla="*/ 311150 w 1007526"/>
              <a:gd name="connsiteY6" fmla="*/ 742355 h 1326555"/>
              <a:gd name="connsiteX7" fmla="*/ 831850 w 1007526"/>
              <a:gd name="connsiteY7" fmla="*/ 339130 h 1326555"/>
              <a:gd name="connsiteX8" fmla="*/ 200025 w 1007526"/>
              <a:gd name="connsiteY8" fmla="*/ 399455 h 1326555"/>
              <a:gd name="connsiteX9" fmla="*/ 711200 w 1007526"/>
              <a:gd name="connsiteY9" fmla="*/ 24805 h 1326555"/>
              <a:gd name="connsiteX10" fmla="*/ 0 w 1007526"/>
              <a:gd name="connsiteY10" fmla="*/ 66080 h 132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526" h="1326555">
                <a:moveTo>
                  <a:pt x="895350" y="1326555"/>
                </a:moveTo>
                <a:cubicBezTo>
                  <a:pt x="966787" y="1251678"/>
                  <a:pt x="1038225" y="1176801"/>
                  <a:pt x="993775" y="1164630"/>
                </a:cubicBezTo>
                <a:cubicBezTo>
                  <a:pt x="949325" y="1152459"/>
                  <a:pt x="641879" y="1276813"/>
                  <a:pt x="628650" y="1253530"/>
                </a:cubicBezTo>
                <a:cubicBezTo>
                  <a:pt x="615421" y="1230247"/>
                  <a:pt x="932392" y="1064088"/>
                  <a:pt x="914400" y="1024930"/>
                </a:cubicBezTo>
                <a:cubicBezTo>
                  <a:pt x="896408" y="985772"/>
                  <a:pt x="531283" y="1059855"/>
                  <a:pt x="520700" y="1018580"/>
                </a:cubicBezTo>
                <a:cubicBezTo>
                  <a:pt x="510117" y="977305"/>
                  <a:pt x="885825" y="823317"/>
                  <a:pt x="850900" y="777280"/>
                </a:cubicBezTo>
                <a:cubicBezTo>
                  <a:pt x="815975" y="731243"/>
                  <a:pt x="314325" y="815380"/>
                  <a:pt x="311150" y="742355"/>
                </a:cubicBezTo>
                <a:cubicBezTo>
                  <a:pt x="307975" y="669330"/>
                  <a:pt x="850371" y="396280"/>
                  <a:pt x="831850" y="339130"/>
                </a:cubicBezTo>
                <a:cubicBezTo>
                  <a:pt x="813329" y="281980"/>
                  <a:pt x="220133" y="451842"/>
                  <a:pt x="200025" y="399455"/>
                </a:cubicBezTo>
                <a:cubicBezTo>
                  <a:pt x="179917" y="347067"/>
                  <a:pt x="744537" y="80367"/>
                  <a:pt x="711200" y="24805"/>
                </a:cubicBezTo>
                <a:cubicBezTo>
                  <a:pt x="677862" y="-30758"/>
                  <a:pt x="338931" y="17661"/>
                  <a:pt x="0" y="66080"/>
                </a:cubicBezTo>
              </a:path>
            </a:pathLst>
          </a:custGeom>
          <a:noFill/>
          <a:ln w="19050"/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3745506" y="1605461"/>
            <a:ext cx="1041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accent1">
                    <a:lumMod val="75000"/>
                  </a:schemeClr>
                </a:solidFill>
              </a:rPr>
              <a:t>Improve</a:t>
            </a:r>
            <a:endParaRPr lang="ja-JP" alt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5101535" y="2032168"/>
            <a:ext cx="1231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 err="1">
                <a:solidFill>
                  <a:srgbClr val="FF0000"/>
                </a:solidFill>
              </a:rPr>
              <a:t>Disimprove</a:t>
            </a:r>
            <a:endParaRPr lang="ja-JP" altLang="en-US" sz="1400" b="1" dirty="0">
              <a:solidFill>
                <a:srgbClr val="FF0000"/>
              </a:solidFill>
            </a:endParaRPr>
          </a:p>
        </p:txBody>
      </p:sp>
      <p:grpSp>
        <p:nvGrpSpPr>
          <p:cNvPr id="22" name="グループ化 21"/>
          <p:cNvGrpSpPr/>
          <p:nvPr/>
        </p:nvGrpSpPr>
        <p:grpSpPr>
          <a:xfrm>
            <a:off x="3559060" y="1795407"/>
            <a:ext cx="2625463" cy="1454630"/>
            <a:chOff x="6416027" y="2222020"/>
            <a:chExt cx="2625463" cy="1454630"/>
          </a:xfrm>
        </p:grpSpPr>
        <p:sp>
          <p:nvSpPr>
            <p:cNvPr id="64" name="円/楕円 63"/>
            <p:cNvSpPr>
              <a:spLocks noChangeAspect="1"/>
            </p:cNvSpPr>
            <p:nvPr/>
          </p:nvSpPr>
          <p:spPr>
            <a:xfrm>
              <a:off x="6899921" y="2353681"/>
              <a:ext cx="432559" cy="432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dkEdge">
              <a:bevelT w="216000" h="2160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円/楕円 64"/>
            <p:cNvSpPr>
              <a:spLocks noChangeAspect="1"/>
            </p:cNvSpPr>
            <p:nvPr/>
          </p:nvSpPr>
          <p:spPr>
            <a:xfrm>
              <a:off x="8318509" y="2758536"/>
              <a:ext cx="432559" cy="43255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dkEdge">
              <a:bevelT w="216000" h="2160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テキスト ボックス 68"/>
            <p:cNvSpPr txBox="1"/>
            <p:nvPr/>
          </p:nvSpPr>
          <p:spPr>
            <a:xfrm>
              <a:off x="6416027" y="2400683"/>
              <a:ext cx="1365195" cy="338554"/>
            </a:xfrm>
            <a:prstGeom prst="rect">
              <a:avLst/>
            </a:prstGeom>
            <a:solidFill>
              <a:schemeClr val="bg1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solidFill>
                    <a:schemeClr val="accent1">
                      <a:lumMod val="75000"/>
                    </a:schemeClr>
                  </a:solidFill>
                </a:rPr>
                <a:t>Properties</a:t>
              </a:r>
            </a:p>
          </p:txBody>
        </p:sp>
        <p:sp>
          <p:nvSpPr>
            <p:cNvPr id="70" name="テキスト ボックス 69"/>
            <p:cNvSpPr txBox="1"/>
            <p:nvPr/>
          </p:nvSpPr>
          <p:spPr>
            <a:xfrm>
              <a:off x="8063727" y="2805538"/>
              <a:ext cx="977763" cy="338554"/>
            </a:xfrm>
            <a:prstGeom prst="rect">
              <a:avLst/>
            </a:prstGeom>
            <a:solidFill>
              <a:schemeClr val="bg1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solidFill>
                    <a:srgbClr val="FF0000"/>
                  </a:solidFill>
                </a:rPr>
                <a:t>Activity</a:t>
              </a:r>
              <a:endParaRPr lang="ja-JP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弦 10"/>
            <p:cNvSpPr/>
            <p:nvPr/>
          </p:nvSpPr>
          <p:spPr>
            <a:xfrm rot="477020">
              <a:off x="6671497" y="2222020"/>
              <a:ext cx="854257" cy="715948"/>
            </a:xfrm>
            <a:prstGeom prst="chord">
              <a:avLst>
                <a:gd name="adj1" fmla="val 1605008"/>
                <a:gd name="adj2" fmla="val 8056491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" name="弦 73"/>
            <p:cNvSpPr/>
            <p:nvPr/>
          </p:nvSpPr>
          <p:spPr>
            <a:xfrm rot="477020">
              <a:off x="8097865" y="2627373"/>
              <a:ext cx="854257" cy="715948"/>
            </a:xfrm>
            <a:prstGeom prst="chord">
              <a:avLst>
                <a:gd name="adj1" fmla="val 1605008"/>
                <a:gd name="adj2" fmla="val 8056491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斜め縞 11"/>
            <p:cNvSpPr/>
            <p:nvPr/>
          </p:nvSpPr>
          <p:spPr>
            <a:xfrm rot="471221" flipH="1">
              <a:off x="7005094" y="3047810"/>
              <a:ext cx="809625" cy="161925"/>
            </a:xfrm>
            <a:prstGeom prst="diagStripe">
              <a:avLst>
                <a:gd name="adj" fmla="val 6363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斜め縞 75"/>
            <p:cNvSpPr/>
            <p:nvPr/>
          </p:nvSpPr>
          <p:spPr>
            <a:xfrm rot="1429527">
              <a:off x="7852457" y="3283741"/>
              <a:ext cx="809625" cy="161925"/>
            </a:xfrm>
            <a:prstGeom prst="diagStripe">
              <a:avLst>
                <a:gd name="adj" fmla="val 6363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円/楕円 12"/>
            <p:cNvSpPr/>
            <p:nvPr/>
          </p:nvSpPr>
          <p:spPr>
            <a:xfrm>
              <a:off x="7714060" y="2869851"/>
              <a:ext cx="250031" cy="24992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8" name="円/楕円 77"/>
            <p:cNvSpPr/>
            <p:nvPr/>
          </p:nvSpPr>
          <p:spPr>
            <a:xfrm>
              <a:off x="7738337" y="3142224"/>
              <a:ext cx="201477" cy="19273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角丸四角形 13"/>
            <p:cNvSpPr/>
            <p:nvPr/>
          </p:nvSpPr>
          <p:spPr>
            <a:xfrm>
              <a:off x="7772400" y="2756723"/>
              <a:ext cx="133350" cy="819915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台形 14"/>
            <p:cNvSpPr/>
            <p:nvPr/>
          </p:nvSpPr>
          <p:spPr>
            <a:xfrm>
              <a:off x="6860382" y="3440908"/>
              <a:ext cx="1957387" cy="164306"/>
            </a:xfrm>
            <a:prstGeom prst="trapezoid">
              <a:avLst>
                <a:gd name="adj" fmla="val 9891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平行四辺形 15"/>
            <p:cNvSpPr/>
            <p:nvPr/>
          </p:nvSpPr>
          <p:spPr>
            <a:xfrm>
              <a:off x="6925668" y="3576638"/>
              <a:ext cx="294282" cy="100012"/>
            </a:xfrm>
            <a:prstGeom prst="parallelogram">
              <a:avLst>
                <a:gd name="adj" fmla="val 8452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" name="平行四辺形 81"/>
            <p:cNvSpPr/>
            <p:nvPr/>
          </p:nvSpPr>
          <p:spPr>
            <a:xfrm flipH="1">
              <a:off x="8439758" y="3576638"/>
              <a:ext cx="294282" cy="100012"/>
            </a:xfrm>
            <a:prstGeom prst="parallelogram">
              <a:avLst>
                <a:gd name="adj" fmla="val 8452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4" name="角丸四角形 83"/>
            <p:cNvSpPr/>
            <p:nvPr/>
          </p:nvSpPr>
          <p:spPr>
            <a:xfrm>
              <a:off x="7110898" y="2864046"/>
              <a:ext cx="45719" cy="72000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角丸四角形 84"/>
            <p:cNvSpPr/>
            <p:nvPr/>
          </p:nvSpPr>
          <p:spPr>
            <a:xfrm>
              <a:off x="8535478" y="3341502"/>
              <a:ext cx="45719" cy="14400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アーチ 18"/>
            <p:cNvSpPr/>
            <p:nvPr/>
          </p:nvSpPr>
          <p:spPr>
            <a:xfrm rot="18522212">
              <a:off x="7646092" y="2612275"/>
              <a:ext cx="403621" cy="439737"/>
            </a:xfrm>
            <a:prstGeom prst="blockArc">
              <a:avLst>
                <a:gd name="adj1" fmla="val 13581175"/>
                <a:gd name="adj2" fmla="val 3552742"/>
                <a:gd name="adj3" fmla="val 32897"/>
              </a:avLst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ホームベース 19"/>
            <p:cNvSpPr/>
            <p:nvPr/>
          </p:nvSpPr>
          <p:spPr>
            <a:xfrm rot="19575392">
              <a:off x="7812413" y="2673955"/>
              <a:ext cx="130641" cy="45719"/>
            </a:xfrm>
            <a:prstGeom prst="homePlate">
              <a:avLst>
                <a:gd name="adj" fmla="val 172619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円/楕円 89"/>
            <p:cNvSpPr/>
            <p:nvPr/>
          </p:nvSpPr>
          <p:spPr>
            <a:xfrm>
              <a:off x="7805734" y="3200639"/>
              <a:ext cx="72000" cy="7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/>
          <p:cNvGrpSpPr/>
          <p:nvPr/>
        </p:nvGrpSpPr>
        <p:grpSpPr>
          <a:xfrm>
            <a:off x="244343" y="1971638"/>
            <a:ext cx="2667721" cy="1278399"/>
            <a:chOff x="6568427" y="2550651"/>
            <a:chExt cx="2667721" cy="1278399"/>
          </a:xfrm>
        </p:grpSpPr>
        <p:sp>
          <p:nvSpPr>
            <p:cNvPr id="91" name="円/楕円 90"/>
            <p:cNvSpPr>
              <a:spLocks noChangeAspect="1"/>
            </p:cNvSpPr>
            <p:nvPr/>
          </p:nvSpPr>
          <p:spPr>
            <a:xfrm>
              <a:off x="7052321" y="2682312"/>
              <a:ext cx="432559" cy="43255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dkEdge">
              <a:bevelT w="216000" h="2160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2" name="円/楕円 91"/>
            <p:cNvSpPr>
              <a:spLocks noChangeAspect="1"/>
            </p:cNvSpPr>
            <p:nvPr/>
          </p:nvSpPr>
          <p:spPr>
            <a:xfrm>
              <a:off x="8470909" y="2682312"/>
              <a:ext cx="432559" cy="43255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dkEdge">
              <a:bevelT w="216000" h="2160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テキスト ボックス 92"/>
            <p:cNvSpPr txBox="1"/>
            <p:nvPr/>
          </p:nvSpPr>
          <p:spPr>
            <a:xfrm>
              <a:off x="6568427" y="2729314"/>
              <a:ext cx="1365195" cy="338554"/>
            </a:xfrm>
            <a:prstGeom prst="rect">
              <a:avLst/>
            </a:prstGeom>
            <a:solidFill>
              <a:schemeClr val="bg1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solidFill>
                    <a:schemeClr val="accent1">
                      <a:lumMod val="75000"/>
                    </a:schemeClr>
                  </a:solidFill>
                </a:rPr>
                <a:t>Properties</a:t>
              </a:r>
            </a:p>
          </p:txBody>
        </p:sp>
        <p:sp>
          <p:nvSpPr>
            <p:cNvPr id="94" name="テキスト ボックス 93"/>
            <p:cNvSpPr txBox="1"/>
            <p:nvPr/>
          </p:nvSpPr>
          <p:spPr>
            <a:xfrm>
              <a:off x="8169689" y="2729314"/>
              <a:ext cx="1066459" cy="338554"/>
            </a:xfrm>
            <a:prstGeom prst="rect">
              <a:avLst/>
            </a:prstGeom>
            <a:solidFill>
              <a:schemeClr val="bg1"/>
            </a:solidFill>
            <a:effectLst>
              <a:softEdge rad="1270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600" b="1" dirty="0">
                  <a:solidFill>
                    <a:srgbClr val="FF0000"/>
                  </a:solidFill>
                </a:rPr>
                <a:t>Activity</a:t>
              </a:r>
              <a:endParaRPr lang="ja-JP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95" name="弦 94"/>
            <p:cNvSpPr/>
            <p:nvPr/>
          </p:nvSpPr>
          <p:spPr>
            <a:xfrm rot="477020">
              <a:off x="6823897" y="2550651"/>
              <a:ext cx="854257" cy="715948"/>
            </a:xfrm>
            <a:prstGeom prst="chord">
              <a:avLst>
                <a:gd name="adj1" fmla="val 1605008"/>
                <a:gd name="adj2" fmla="val 8056491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弦 95"/>
            <p:cNvSpPr/>
            <p:nvPr/>
          </p:nvSpPr>
          <p:spPr>
            <a:xfrm rot="477020">
              <a:off x="8250265" y="2551149"/>
              <a:ext cx="854257" cy="715948"/>
            </a:xfrm>
            <a:prstGeom prst="chord">
              <a:avLst>
                <a:gd name="adj1" fmla="val 1605008"/>
                <a:gd name="adj2" fmla="val 8056491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斜め縞 96"/>
            <p:cNvSpPr/>
            <p:nvPr/>
          </p:nvSpPr>
          <p:spPr>
            <a:xfrm rot="21415040" flipH="1">
              <a:off x="7148510" y="3325801"/>
              <a:ext cx="809625" cy="161925"/>
            </a:xfrm>
            <a:prstGeom prst="diagStripe">
              <a:avLst>
                <a:gd name="adj" fmla="val 6363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斜め縞 97"/>
            <p:cNvSpPr/>
            <p:nvPr/>
          </p:nvSpPr>
          <p:spPr>
            <a:xfrm rot="184960">
              <a:off x="8023658" y="3325801"/>
              <a:ext cx="809625" cy="161925"/>
            </a:xfrm>
            <a:prstGeom prst="diagStripe">
              <a:avLst>
                <a:gd name="adj" fmla="val 6363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9" name="円/楕円 98"/>
            <p:cNvSpPr/>
            <p:nvPr/>
          </p:nvSpPr>
          <p:spPr>
            <a:xfrm>
              <a:off x="7866460" y="3022251"/>
              <a:ext cx="250031" cy="24992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円/楕円 99"/>
            <p:cNvSpPr/>
            <p:nvPr/>
          </p:nvSpPr>
          <p:spPr>
            <a:xfrm>
              <a:off x="7890737" y="3294624"/>
              <a:ext cx="201477" cy="19273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1" name="角丸四角形 100"/>
            <p:cNvSpPr/>
            <p:nvPr/>
          </p:nvSpPr>
          <p:spPr>
            <a:xfrm>
              <a:off x="7924800" y="2909123"/>
              <a:ext cx="133350" cy="819915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2" name="台形 101"/>
            <p:cNvSpPr/>
            <p:nvPr/>
          </p:nvSpPr>
          <p:spPr>
            <a:xfrm>
              <a:off x="7012782" y="3593308"/>
              <a:ext cx="1957387" cy="164306"/>
            </a:xfrm>
            <a:prstGeom prst="trapezoid">
              <a:avLst>
                <a:gd name="adj" fmla="val 98913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" name="平行四辺形 104"/>
            <p:cNvSpPr/>
            <p:nvPr/>
          </p:nvSpPr>
          <p:spPr>
            <a:xfrm>
              <a:off x="7078068" y="3729038"/>
              <a:ext cx="294282" cy="100012"/>
            </a:xfrm>
            <a:prstGeom prst="parallelogram">
              <a:avLst>
                <a:gd name="adj" fmla="val 8452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6" name="平行四辺形 105"/>
            <p:cNvSpPr/>
            <p:nvPr/>
          </p:nvSpPr>
          <p:spPr>
            <a:xfrm flipH="1">
              <a:off x="8592158" y="3729038"/>
              <a:ext cx="294282" cy="100012"/>
            </a:xfrm>
            <a:prstGeom prst="parallelogram">
              <a:avLst>
                <a:gd name="adj" fmla="val 84524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7" name="角丸四角形 106"/>
            <p:cNvSpPr/>
            <p:nvPr/>
          </p:nvSpPr>
          <p:spPr>
            <a:xfrm>
              <a:off x="7263298" y="3254596"/>
              <a:ext cx="45719" cy="341094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8" name="角丸四角形 107"/>
            <p:cNvSpPr/>
            <p:nvPr/>
          </p:nvSpPr>
          <p:spPr>
            <a:xfrm>
              <a:off x="8687878" y="3255802"/>
              <a:ext cx="45719" cy="341094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9" name="アーチ 108"/>
            <p:cNvSpPr/>
            <p:nvPr/>
          </p:nvSpPr>
          <p:spPr>
            <a:xfrm rot="18522212">
              <a:off x="7798492" y="2764675"/>
              <a:ext cx="403621" cy="439737"/>
            </a:xfrm>
            <a:prstGeom prst="blockArc">
              <a:avLst>
                <a:gd name="adj1" fmla="val 13581175"/>
                <a:gd name="adj2" fmla="val 3552742"/>
                <a:gd name="adj3" fmla="val 32897"/>
              </a:avLst>
            </a:prstGeom>
            <a:solidFill>
              <a:schemeClr val="bg1">
                <a:lumMod val="85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ホームベース 109"/>
            <p:cNvSpPr/>
            <p:nvPr/>
          </p:nvSpPr>
          <p:spPr>
            <a:xfrm rot="16200000">
              <a:off x="7918593" y="2830522"/>
              <a:ext cx="130641" cy="45719"/>
            </a:xfrm>
            <a:prstGeom prst="homePlate">
              <a:avLst>
                <a:gd name="adj" fmla="val 172619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" name="円/楕円 110"/>
            <p:cNvSpPr/>
            <p:nvPr/>
          </p:nvSpPr>
          <p:spPr>
            <a:xfrm>
              <a:off x="7958134" y="3353039"/>
              <a:ext cx="72000" cy="7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2" name="右矢印 111"/>
          <p:cNvSpPr/>
          <p:nvPr/>
        </p:nvSpPr>
        <p:spPr>
          <a:xfrm>
            <a:off x="2947232" y="2391411"/>
            <a:ext cx="565245" cy="490708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204509" y="4115992"/>
            <a:ext cx="3989406" cy="369332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err="1">
                <a:solidFill>
                  <a:schemeClr val="tx2">
                    <a:lumMod val="75000"/>
                  </a:schemeClr>
                </a:solidFill>
              </a:rPr>
              <a:t>PEGylated</a:t>
            </a:r>
            <a:r>
              <a:rPr kumimoji="1" lang="en-US" altLang="ja-JP" b="1" dirty="0">
                <a:solidFill>
                  <a:schemeClr val="tx2">
                    <a:lumMod val="75000"/>
                  </a:schemeClr>
                </a:solidFill>
              </a:rPr>
              <a:t> interferon</a:t>
            </a:r>
            <a:r>
              <a:rPr kumimoji="1" lang="ja-JP" alt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ja-JP" sz="1400" b="1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altLang="ja-JP" sz="1400" b="1" dirty="0" err="1">
                <a:solidFill>
                  <a:schemeClr val="tx2">
                    <a:lumMod val="75000"/>
                  </a:schemeClr>
                </a:solidFill>
              </a:rPr>
              <a:t>Pegasys</a:t>
            </a:r>
            <a:r>
              <a:rPr lang="en-US" altLang="ja-JP" sz="1400" b="1" baseline="30000" dirty="0">
                <a:solidFill>
                  <a:schemeClr val="tx2">
                    <a:lumMod val="75000"/>
                  </a:schemeClr>
                </a:solidFill>
              </a:rPr>
              <a:t>®</a:t>
            </a:r>
            <a:r>
              <a:rPr lang="en-US" altLang="ja-JP" sz="1400" b="1" dirty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kumimoji="1" lang="ja-JP" alt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フリーフォーム 22"/>
          <p:cNvSpPr/>
          <p:nvPr/>
        </p:nvSpPr>
        <p:spPr>
          <a:xfrm>
            <a:off x="6755537" y="1459252"/>
            <a:ext cx="1019175" cy="1509712"/>
          </a:xfrm>
          <a:custGeom>
            <a:avLst/>
            <a:gdLst>
              <a:gd name="connsiteX0" fmla="*/ 0 w 1019175"/>
              <a:gd name="connsiteY0" fmla="*/ 0 h 1509712"/>
              <a:gd name="connsiteX1" fmla="*/ 128588 w 1019175"/>
              <a:gd name="connsiteY1" fmla="*/ 4762 h 1509712"/>
              <a:gd name="connsiteX2" fmla="*/ 166688 w 1019175"/>
              <a:gd name="connsiteY2" fmla="*/ 9525 h 1509712"/>
              <a:gd name="connsiteX3" fmla="*/ 276225 w 1019175"/>
              <a:gd name="connsiteY3" fmla="*/ 66675 h 1509712"/>
              <a:gd name="connsiteX4" fmla="*/ 342900 w 1019175"/>
              <a:gd name="connsiteY4" fmla="*/ 400050 h 1509712"/>
              <a:gd name="connsiteX5" fmla="*/ 461963 w 1019175"/>
              <a:gd name="connsiteY5" fmla="*/ 890587 h 1509712"/>
              <a:gd name="connsiteX6" fmla="*/ 581025 w 1019175"/>
              <a:gd name="connsiteY6" fmla="*/ 1352550 h 1509712"/>
              <a:gd name="connsiteX7" fmla="*/ 704850 w 1019175"/>
              <a:gd name="connsiteY7" fmla="*/ 1485900 h 1509712"/>
              <a:gd name="connsiteX8" fmla="*/ 900113 w 1019175"/>
              <a:gd name="connsiteY8" fmla="*/ 1500187 h 1509712"/>
              <a:gd name="connsiteX9" fmla="*/ 1019175 w 1019175"/>
              <a:gd name="connsiteY9" fmla="*/ 1509712 h 150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9175" h="1509712">
                <a:moveTo>
                  <a:pt x="0" y="0"/>
                </a:moveTo>
                <a:lnTo>
                  <a:pt x="128588" y="4762"/>
                </a:lnTo>
                <a:cubicBezTo>
                  <a:pt x="156369" y="6349"/>
                  <a:pt x="142082" y="-794"/>
                  <a:pt x="166688" y="9525"/>
                </a:cubicBezTo>
                <a:cubicBezTo>
                  <a:pt x="191294" y="19844"/>
                  <a:pt x="246856" y="1588"/>
                  <a:pt x="276225" y="66675"/>
                </a:cubicBezTo>
                <a:cubicBezTo>
                  <a:pt x="305594" y="131762"/>
                  <a:pt x="311944" y="262731"/>
                  <a:pt x="342900" y="400050"/>
                </a:cubicBezTo>
                <a:cubicBezTo>
                  <a:pt x="373856" y="537369"/>
                  <a:pt x="422276" y="731837"/>
                  <a:pt x="461963" y="890587"/>
                </a:cubicBezTo>
                <a:cubicBezTo>
                  <a:pt x="501650" y="1049337"/>
                  <a:pt x="540544" y="1253331"/>
                  <a:pt x="581025" y="1352550"/>
                </a:cubicBezTo>
                <a:cubicBezTo>
                  <a:pt x="621506" y="1451769"/>
                  <a:pt x="651669" y="1461294"/>
                  <a:pt x="704850" y="1485900"/>
                </a:cubicBezTo>
                <a:cubicBezTo>
                  <a:pt x="758031" y="1510506"/>
                  <a:pt x="900113" y="1500187"/>
                  <a:pt x="900113" y="1500187"/>
                </a:cubicBezTo>
                <a:lnTo>
                  <a:pt x="1019175" y="1509712"/>
                </a:lnTo>
              </a:path>
            </a:pathLst>
          </a:cu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6674575" y="1411627"/>
            <a:ext cx="1209675" cy="16383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8" name="フリーフォーム 117"/>
          <p:cNvSpPr/>
          <p:nvPr/>
        </p:nvSpPr>
        <p:spPr>
          <a:xfrm flipV="1">
            <a:off x="6774573" y="1459236"/>
            <a:ext cx="1019175" cy="1509712"/>
          </a:xfrm>
          <a:custGeom>
            <a:avLst/>
            <a:gdLst>
              <a:gd name="connsiteX0" fmla="*/ 0 w 1019175"/>
              <a:gd name="connsiteY0" fmla="*/ 0 h 1509712"/>
              <a:gd name="connsiteX1" fmla="*/ 128588 w 1019175"/>
              <a:gd name="connsiteY1" fmla="*/ 4762 h 1509712"/>
              <a:gd name="connsiteX2" fmla="*/ 166688 w 1019175"/>
              <a:gd name="connsiteY2" fmla="*/ 9525 h 1509712"/>
              <a:gd name="connsiteX3" fmla="*/ 276225 w 1019175"/>
              <a:gd name="connsiteY3" fmla="*/ 66675 h 1509712"/>
              <a:gd name="connsiteX4" fmla="*/ 342900 w 1019175"/>
              <a:gd name="connsiteY4" fmla="*/ 400050 h 1509712"/>
              <a:gd name="connsiteX5" fmla="*/ 461963 w 1019175"/>
              <a:gd name="connsiteY5" fmla="*/ 890587 h 1509712"/>
              <a:gd name="connsiteX6" fmla="*/ 581025 w 1019175"/>
              <a:gd name="connsiteY6" fmla="*/ 1352550 h 1509712"/>
              <a:gd name="connsiteX7" fmla="*/ 704850 w 1019175"/>
              <a:gd name="connsiteY7" fmla="*/ 1485900 h 1509712"/>
              <a:gd name="connsiteX8" fmla="*/ 900113 w 1019175"/>
              <a:gd name="connsiteY8" fmla="*/ 1500187 h 1509712"/>
              <a:gd name="connsiteX9" fmla="*/ 1019175 w 1019175"/>
              <a:gd name="connsiteY9" fmla="*/ 1509712 h 150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9175" h="1509712">
                <a:moveTo>
                  <a:pt x="0" y="0"/>
                </a:moveTo>
                <a:lnTo>
                  <a:pt x="128588" y="4762"/>
                </a:lnTo>
                <a:cubicBezTo>
                  <a:pt x="156369" y="6349"/>
                  <a:pt x="142082" y="-794"/>
                  <a:pt x="166688" y="9525"/>
                </a:cubicBezTo>
                <a:cubicBezTo>
                  <a:pt x="191294" y="19844"/>
                  <a:pt x="246856" y="1588"/>
                  <a:pt x="276225" y="66675"/>
                </a:cubicBezTo>
                <a:cubicBezTo>
                  <a:pt x="305594" y="131762"/>
                  <a:pt x="311944" y="262731"/>
                  <a:pt x="342900" y="400050"/>
                </a:cubicBezTo>
                <a:cubicBezTo>
                  <a:pt x="373856" y="537369"/>
                  <a:pt x="422276" y="731837"/>
                  <a:pt x="461963" y="890587"/>
                </a:cubicBezTo>
                <a:cubicBezTo>
                  <a:pt x="501650" y="1049337"/>
                  <a:pt x="540544" y="1253331"/>
                  <a:pt x="581025" y="1352550"/>
                </a:cubicBezTo>
                <a:cubicBezTo>
                  <a:pt x="621506" y="1451769"/>
                  <a:pt x="651669" y="1461294"/>
                  <a:pt x="704850" y="1485900"/>
                </a:cubicBezTo>
                <a:cubicBezTo>
                  <a:pt x="758031" y="1510506"/>
                  <a:pt x="900113" y="1500187"/>
                  <a:pt x="900113" y="1500187"/>
                </a:cubicBezTo>
                <a:lnTo>
                  <a:pt x="1019175" y="1509712"/>
                </a:lnTo>
              </a:path>
            </a:pathLst>
          </a:cu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9" name="テキスト ボックス 118"/>
          <p:cNvSpPr txBox="1"/>
          <p:nvPr/>
        </p:nvSpPr>
        <p:spPr>
          <a:xfrm>
            <a:off x="7872158" y="1299501"/>
            <a:ext cx="1198555" cy="338554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solidFill>
                  <a:schemeClr val="accent1">
                    <a:lumMod val="75000"/>
                  </a:schemeClr>
                </a:solidFill>
              </a:rPr>
              <a:t>Properties</a:t>
            </a:r>
          </a:p>
        </p:txBody>
      </p:sp>
      <p:sp>
        <p:nvSpPr>
          <p:cNvPr id="120" name="テキスト ボックス 119"/>
          <p:cNvSpPr txBox="1"/>
          <p:nvPr/>
        </p:nvSpPr>
        <p:spPr>
          <a:xfrm>
            <a:off x="7872158" y="2781590"/>
            <a:ext cx="1088337" cy="338554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solidFill>
                  <a:srgbClr val="FF0000"/>
                </a:solidFill>
              </a:rPr>
              <a:t>Activity</a:t>
            </a:r>
            <a:endParaRPr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21" name="テキスト ボックス 120"/>
          <p:cNvSpPr txBox="1"/>
          <p:nvPr/>
        </p:nvSpPr>
        <p:spPr>
          <a:xfrm>
            <a:off x="6619346" y="3076989"/>
            <a:ext cx="1365195" cy="307777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 err="1"/>
              <a:t>M.W</a:t>
            </a:r>
            <a:r>
              <a:rPr lang="en-US" altLang="ja-JP" sz="1400" b="1" dirty="0"/>
              <a:t>. of PEG</a:t>
            </a:r>
            <a:endParaRPr lang="ja-JP" altLang="en-US" sz="1400" b="1" dirty="0"/>
          </a:p>
        </p:txBody>
      </p:sp>
      <p:cxnSp>
        <p:nvCxnSpPr>
          <p:cNvPr id="26" name="直線コネクタ 25"/>
          <p:cNvCxnSpPr/>
          <p:nvPr/>
        </p:nvCxnSpPr>
        <p:spPr>
          <a:xfrm>
            <a:off x="6819901" y="3009559"/>
            <a:ext cx="0" cy="3600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直線コネクタ 123"/>
          <p:cNvCxnSpPr/>
          <p:nvPr/>
        </p:nvCxnSpPr>
        <p:spPr>
          <a:xfrm>
            <a:off x="6972301" y="3012747"/>
            <a:ext cx="0" cy="3600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直線コネクタ 124"/>
          <p:cNvCxnSpPr/>
          <p:nvPr/>
        </p:nvCxnSpPr>
        <p:spPr>
          <a:xfrm>
            <a:off x="7124701" y="3012747"/>
            <a:ext cx="0" cy="3600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直線コネクタ 125"/>
          <p:cNvCxnSpPr/>
          <p:nvPr/>
        </p:nvCxnSpPr>
        <p:spPr>
          <a:xfrm>
            <a:off x="7277101" y="3012747"/>
            <a:ext cx="0" cy="3600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直線コネクタ 126"/>
          <p:cNvCxnSpPr/>
          <p:nvPr/>
        </p:nvCxnSpPr>
        <p:spPr>
          <a:xfrm>
            <a:off x="7429501" y="3012747"/>
            <a:ext cx="0" cy="3600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直線コネクタ 127"/>
          <p:cNvCxnSpPr/>
          <p:nvPr/>
        </p:nvCxnSpPr>
        <p:spPr>
          <a:xfrm>
            <a:off x="7581901" y="3012747"/>
            <a:ext cx="0" cy="3600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直線コネクタ 128"/>
          <p:cNvCxnSpPr/>
          <p:nvPr/>
        </p:nvCxnSpPr>
        <p:spPr>
          <a:xfrm>
            <a:off x="7734301" y="3012747"/>
            <a:ext cx="0" cy="3600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グループ化 28"/>
          <p:cNvGrpSpPr/>
          <p:nvPr/>
        </p:nvGrpSpPr>
        <p:grpSpPr>
          <a:xfrm>
            <a:off x="6675951" y="1547127"/>
            <a:ext cx="36000" cy="1369366"/>
            <a:chOff x="6675951" y="1634211"/>
            <a:chExt cx="36000" cy="1369366"/>
          </a:xfrm>
        </p:grpSpPr>
        <p:cxnSp>
          <p:nvCxnSpPr>
            <p:cNvPr id="130" name="直線コネクタ 129"/>
            <p:cNvCxnSpPr/>
            <p:nvPr/>
          </p:nvCxnSpPr>
          <p:spPr>
            <a:xfrm rot="16200000">
              <a:off x="6693951" y="2985577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線コネクタ 130"/>
            <p:cNvCxnSpPr/>
            <p:nvPr/>
          </p:nvCxnSpPr>
          <p:spPr>
            <a:xfrm rot="16200000">
              <a:off x="6693951" y="2833427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線コネクタ 131"/>
            <p:cNvCxnSpPr/>
            <p:nvPr/>
          </p:nvCxnSpPr>
          <p:spPr>
            <a:xfrm rot="16200000">
              <a:off x="6693951" y="2681275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線コネクタ 132"/>
            <p:cNvCxnSpPr/>
            <p:nvPr/>
          </p:nvCxnSpPr>
          <p:spPr>
            <a:xfrm rot="16200000">
              <a:off x="6693951" y="2529123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コネクタ 133"/>
            <p:cNvCxnSpPr/>
            <p:nvPr/>
          </p:nvCxnSpPr>
          <p:spPr>
            <a:xfrm rot="16200000">
              <a:off x="6693951" y="2376971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線コネクタ 134"/>
            <p:cNvCxnSpPr/>
            <p:nvPr/>
          </p:nvCxnSpPr>
          <p:spPr>
            <a:xfrm rot="16200000">
              <a:off x="6693951" y="2224819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線コネクタ 135"/>
            <p:cNvCxnSpPr/>
            <p:nvPr/>
          </p:nvCxnSpPr>
          <p:spPr>
            <a:xfrm rot="16200000">
              <a:off x="6693951" y="2072667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線コネクタ 138"/>
            <p:cNvCxnSpPr/>
            <p:nvPr/>
          </p:nvCxnSpPr>
          <p:spPr>
            <a:xfrm rot="16200000">
              <a:off x="6693951" y="1920515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コネクタ 139"/>
            <p:cNvCxnSpPr/>
            <p:nvPr/>
          </p:nvCxnSpPr>
          <p:spPr>
            <a:xfrm rot="16200000">
              <a:off x="6693951" y="1768363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線コネクタ 140"/>
            <p:cNvCxnSpPr/>
            <p:nvPr/>
          </p:nvCxnSpPr>
          <p:spPr>
            <a:xfrm rot="16200000">
              <a:off x="6693951" y="1616211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8" name="グループ化 157"/>
          <p:cNvGrpSpPr/>
          <p:nvPr/>
        </p:nvGrpSpPr>
        <p:grpSpPr>
          <a:xfrm>
            <a:off x="7838107" y="1547111"/>
            <a:ext cx="36000" cy="1369366"/>
            <a:chOff x="6675951" y="1634211"/>
            <a:chExt cx="36000" cy="1369366"/>
          </a:xfrm>
        </p:grpSpPr>
        <p:cxnSp>
          <p:nvCxnSpPr>
            <p:cNvPr id="159" name="直線コネクタ 158"/>
            <p:cNvCxnSpPr/>
            <p:nvPr/>
          </p:nvCxnSpPr>
          <p:spPr>
            <a:xfrm rot="16200000">
              <a:off x="6693951" y="2985577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線コネクタ 159"/>
            <p:cNvCxnSpPr/>
            <p:nvPr/>
          </p:nvCxnSpPr>
          <p:spPr>
            <a:xfrm rot="16200000">
              <a:off x="6693951" y="2833427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線コネクタ 160"/>
            <p:cNvCxnSpPr/>
            <p:nvPr/>
          </p:nvCxnSpPr>
          <p:spPr>
            <a:xfrm rot="16200000">
              <a:off x="6693951" y="2681275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線コネクタ 161"/>
            <p:cNvCxnSpPr/>
            <p:nvPr/>
          </p:nvCxnSpPr>
          <p:spPr>
            <a:xfrm rot="16200000">
              <a:off x="6693951" y="2529123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線コネクタ 162"/>
            <p:cNvCxnSpPr/>
            <p:nvPr/>
          </p:nvCxnSpPr>
          <p:spPr>
            <a:xfrm rot="16200000">
              <a:off x="6693951" y="2376971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線コネクタ 163"/>
            <p:cNvCxnSpPr/>
            <p:nvPr/>
          </p:nvCxnSpPr>
          <p:spPr>
            <a:xfrm rot="16200000">
              <a:off x="6693951" y="2224819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線コネクタ 164"/>
            <p:cNvCxnSpPr/>
            <p:nvPr/>
          </p:nvCxnSpPr>
          <p:spPr>
            <a:xfrm rot="16200000">
              <a:off x="6693951" y="2072667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線コネクタ 165"/>
            <p:cNvCxnSpPr/>
            <p:nvPr/>
          </p:nvCxnSpPr>
          <p:spPr>
            <a:xfrm rot="16200000">
              <a:off x="6693951" y="1920515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線コネクタ 166"/>
            <p:cNvCxnSpPr/>
            <p:nvPr/>
          </p:nvCxnSpPr>
          <p:spPr>
            <a:xfrm rot="16200000">
              <a:off x="6693951" y="1768363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線コネクタ 167"/>
            <p:cNvCxnSpPr/>
            <p:nvPr/>
          </p:nvCxnSpPr>
          <p:spPr>
            <a:xfrm rot="16200000">
              <a:off x="6693951" y="1616211"/>
              <a:ext cx="0" cy="3600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フリーフォーム 168"/>
          <p:cNvSpPr/>
          <p:nvPr/>
        </p:nvSpPr>
        <p:spPr>
          <a:xfrm>
            <a:off x="82402" y="4517385"/>
            <a:ext cx="1007526" cy="1326555"/>
          </a:xfrm>
          <a:custGeom>
            <a:avLst/>
            <a:gdLst>
              <a:gd name="connsiteX0" fmla="*/ 895350 w 1007526"/>
              <a:gd name="connsiteY0" fmla="*/ 1326555 h 1326555"/>
              <a:gd name="connsiteX1" fmla="*/ 993775 w 1007526"/>
              <a:gd name="connsiteY1" fmla="*/ 1164630 h 1326555"/>
              <a:gd name="connsiteX2" fmla="*/ 628650 w 1007526"/>
              <a:gd name="connsiteY2" fmla="*/ 1253530 h 1326555"/>
              <a:gd name="connsiteX3" fmla="*/ 914400 w 1007526"/>
              <a:gd name="connsiteY3" fmla="*/ 1024930 h 1326555"/>
              <a:gd name="connsiteX4" fmla="*/ 520700 w 1007526"/>
              <a:gd name="connsiteY4" fmla="*/ 1018580 h 1326555"/>
              <a:gd name="connsiteX5" fmla="*/ 850900 w 1007526"/>
              <a:gd name="connsiteY5" fmla="*/ 777280 h 1326555"/>
              <a:gd name="connsiteX6" fmla="*/ 311150 w 1007526"/>
              <a:gd name="connsiteY6" fmla="*/ 742355 h 1326555"/>
              <a:gd name="connsiteX7" fmla="*/ 831850 w 1007526"/>
              <a:gd name="connsiteY7" fmla="*/ 339130 h 1326555"/>
              <a:gd name="connsiteX8" fmla="*/ 200025 w 1007526"/>
              <a:gd name="connsiteY8" fmla="*/ 399455 h 1326555"/>
              <a:gd name="connsiteX9" fmla="*/ 711200 w 1007526"/>
              <a:gd name="connsiteY9" fmla="*/ 24805 h 1326555"/>
              <a:gd name="connsiteX10" fmla="*/ 0 w 1007526"/>
              <a:gd name="connsiteY10" fmla="*/ 66080 h 132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526" h="1326555">
                <a:moveTo>
                  <a:pt x="895350" y="1326555"/>
                </a:moveTo>
                <a:cubicBezTo>
                  <a:pt x="966787" y="1251678"/>
                  <a:pt x="1038225" y="1176801"/>
                  <a:pt x="993775" y="1164630"/>
                </a:cubicBezTo>
                <a:cubicBezTo>
                  <a:pt x="949325" y="1152459"/>
                  <a:pt x="641879" y="1276813"/>
                  <a:pt x="628650" y="1253530"/>
                </a:cubicBezTo>
                <a:cubicBezTo>
                  <a:pt x="615421" y="1230247"/>
                  <a:pt x="932392" y="1064088"/>
                  <a:pt x="914400" y="1024930"/>
                </a:cubicBezTo>
                <a:cubicBezTo>
                  <a:pt x="896408" y="985772"/>
                  <a:pt x="531283" y="1059855"/>
                  <a:pt x="520700" y="1018580"/>
                </a:cubicBezTo>
                <a:cubicBezTo>
                  <a:pt x="510117" y="977305"/>
                  <a:pt x="885825" y="823317"/>
                  <a:pt x="850900" y="777280"/>
                </a:cubicBezTo>
                <a:cubicBezTo>
                  <a:pt x="815975" y="731243"/>
                  <a:pt x="314325" y="815380"/>
                  <a:pt x="311150" y="742355"/>
                </a:cubicBezTo>
                <a:cubicBezTo>
                  <a:pt x="307975" y="669330"/>
                  <a:pt x="850371" y="396280"/>
                  <a:pt x="831850" y="339130"/>
                </a:cubicBezTo>
                <a:cubicBezTo>
                  <a:pt x="813329" y="281980"/>
                  <a:pt x="220133" y="451842"/>
                  <a:pt x="200025" y="399455"/>
                </a:cubicBezTo>
                <a:cubicBezTo>
                  <a:pt x="179917" y="347067"/>
                  <a:pt x="744537" y="80367"/>
                  <a:pt x="711200" y="24805"/>
                </a:cubicBezTo>
                <a:cubicBezTo>
                  <a:pt x="677862" y="-30758"/>
                  <a:pt x="338931" y="17661"/>
                  <a:pt x="0" y="66080"/>
                </a:cubicBezTo>
              </a:path>
            </a:pathLst>
          </a:custGeom>
          <a:noFill/>
          <a:ln w="19050"/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0" name="テキスト ボックス 169"/>
          <p:cNvSpPr txBox="1"/>
          <p:nvPr/>
        </p:nvSpPr>
        <p:spPr>
          <a:xfrm>
            <a:off x="249978" y="3646170"/>
            <a:ext cx="5123312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altLang="ja-JP" b="1" dirty="0"/>
              <a:t>Examples of </a:t>
            </a:r>
            <a:r>
              <a:rPr lang="en-US" altLang="ja-JP" b="1" dirty="0" err="1"/>
              <a:t>PEGylated</a:t>
            </a:r>
            <a:r>
              <a:rPr lang="en-US" altLang="ja-JP" b="1" dirty="0"/>
              <a:t> Protein Drugs</a:t>
            </a:r>
          </a:p>
        </p:txBody>
      </p:sp>
      <p:cxnSp>
        <p:nvCxnSpPr>
          <p:cNvPr id="171" name="直線コネクタ 170"/>
          <p:cNvCxnSpPr/>
          <p:nvPr/>
        </p:nvCxnSpPr>
        <p:spPr>
          <a:xfrm>
            <a:off x="221553" y="4050193"/>
            <a:ext cx="4464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172" name="Group 295"/>
          <p:cNvGrpSpPr>
            <a:grpSpLocks noChangeAspect="1"/>
          </p:cNvGrpSpPr>
          <p:nvPr/>
        </p:nvGrpSpPr>
        <p:grpSpPr bwMode="auto">
          <a:xfrm>
            <a:off x="5353300" y="4952886"/>
            <a:ext cx="956363" cy="915407"/>
            <a:chOff x="864" y="432"/>
            <a:chExt cx="1182" cy="11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3" name="Freeform 296"/>
            <p:cNvSpPr>
              <a:spLocks noChangeAspect="1"/>
            </p:cNvSpPr>
            <p:nvPr/>
          </p:nvSpPr>
          <p:spPr bwMode="auto">
            <a:xfrm>
              <a:off x="864" y="705"/>
              <a:ext cx="187" cy="168"/>
            </a:xfrm>
            <a:custGeom>
              <a:avLst/>
              <a:gdLst>
                <a:gd name="T0" fmla="*/ 561 w 561"/>
                <a:gd name="T1" fmla="*/ 464 h 504"/>
                <a:gd name="T2" fmla="*/ 474 w 561"/>
                <a:gd name="T3" fmla="*/ 302 h 504"/>
                <a:gd name="T4" fmla="*/ 363 w 561"/>
                <a:gd name="T5" fmla="*/ 164 h 504"/>
                <a:gd name="T6" fmla="*/ 177 w 561"/>
                <a:gd name="T7" fmla="*/ 41 h 504"/>
                <a:gd name="T8" fmla="*/ 3 w 561"/>
                <a:gd name="T9" fmla="*/ 11 h 504"/>
                <a:gd name="T10" fmla="*/ 0 w 561"/>
                <a:gd name="T11" fmla="*/ 101 h 504"/>
                <a:gd name="T12" fmla="*/ 99 w 561"/>
                <a:gd name="T13" fmla="*/ 113 h 504"/>
                <a:gd name="T14" fmla="*/ 225 w 561"/>
                <a:gd name="T15" fmla="*/ 155 h 504"/>
                <a:gd name="T16" fmla="*/ 339 w 561"/>
                <a:gd name="T17" fmla="*/ 248 h 504"/>
                <a:gd name="T18" fmla="*/ 429 w 561"/>
                <a:gd name="T19" fmla="*/ 347 h 504"/>
                <a:gd name="T20" fmla="*/ 507 w 561"/>
                <a:gd name="T21" fmla="*/ 482 h 504"/>
                <a:gd name="T22" fmla="*/ 510 w 561"/>
                <a:gd name="T23" fmla="*/ 47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504">
                  <a:moveTo>
                    <a:pt x="561" y="464"/>
                  </a:moveTo>
                  <a:cubicBezTo>
                    <a:pt x="546" y="437"/>
                    <a:pt x="507" y="352"/>
                    <a:pt x="474" y="302"/>
                  </a:cubicBezTo>
                  <a:cubicBezTo>
                    <a:pt x="480" y="311"/>
                    <a:pt x="412" y="207"/>
                    <a:pt x="363" y="164"/>
                  </a:cubicBezTo>
                  <a:cubicBezTo>
                    <a:pt x="314" y="121"/>
                    <a:pt x="237" y="67"/>
                    <a:pt x="177" y="41"/>
                  </a:cubicBezTo>
                  <a:cubicBezTo>
                    <a:pt x="117" y="15"/>
                    <a:pt x="33" y="0"/>
                    <a:pt x="3" y="11"/>
                  </a:cubicBezTo>
                  <a:lnTo>
                    <a:pt x="0" y="101"/>
                  </a:lnTo>
                  <a:cubicBezTo>
                    <a:pt x="16" y="118"/>
                    <a:pt x="62" y="104"/>
                    <a:pt x="99" y="113"/>
                  </a:cubicBezTo>
                  <a:cubicBezTo>
                    <a:pt x="137" y="121"/>
                    <a:pt x="185" y="133"/>
                    <a:pt x="225" y="155"/>
                  </a:cubicBezTo>
                  <a:cubicBezTo>
                    <a:pt x="265" y="177"/>
                    <a:pt x="305" y="216"/>
                    <a:pt x="339" y="248"/>
                  </a:cubicBezTo>
                  <a:cubicBezTo>
                    <a:pt x="373" y="280"/>
                    <a:pt x="403" y="313"/>
                    <a:pt x="429" y="347"/>
                  </a:cubicBezTo>
                  <a:cubicBezTo>
                    <a:pt x="450" y="371"/>
                    <a:pt x="500" y="473"/>
                    <a:pt x="507" y="482"/>
                  </a:cubicBezTo>
                  <a:cubicBezTo>
                    <a:pt x="520" y="504"/>
                    <a:pt x="510" y="480"/>
                    <a:pt x="510" y="479"/>
                  </a:cubicBezTo>
                </a:path>
              </a:pathLst>
            </a:custGeom>
            <a:gradFill rotWithShape="0">
              <a:gsLst>
                <a:gs pos="0">
                  <a:srgbClr val="339933"/>
                </a:gs>
                <a:gs pos="50000">
                  <a:srgbClr val="D8F8D8"/>
                </a:gs>
                <a:gs pos="100000">
                  <a:srgbClr val="339933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Freeform 297"/>
            <p:cNvSpPr>
              <a:spLocks noChangeAspect="1"/>
            </p:cNvSpPr>
            <p:nvPr/>
          </p:nvSpPr>
          <p:spPr bwMode="auto">
            <a:xfrm>
              <a:off x="1298" y="1040"/>
              <a:ext cx="81" cy="358"/>
            </a:xfrm>
            <a:custGeom>
              <a:avLst/>
              <a:gdLst>
                <a:gd name="T0" fmla="*/ 0 w 243"/>
                <a:gd name="T1" fmla="*/ 993 h 1074"/>
                <a:gd name="T2" fmla="*/ 87 w 243"/>
                <a:gd name="T3" fmla="*/ 879 h 1074"/>
                <a:gd name="T4" fmla="*/ 132 w 243"/>
                <a:gd name="T5" fmla="*/ 639 h 1074"/>
                <a:gd name="T6" fmla="*/ 123 w 243"/>
                <a:gd name="T7" fmla="*/ 420 h 1074"/>
                <a:gd name="T8" fmla="*/ 135 w 243"/>
                <a:gd name="T9" fmla="*/ 0 h 1074"/>
                <a:gd name="T10" fmla="*/ 243 w 243"/>
                <a:gd name="T11" fmla="*/ 21 h 1074"/>
                <a:gd name="T12" fmla="*/ 219 w 243"/>
                <a:gd name="T13" fmla="*/ 273 h 1074"/>
                <a:gd name="T14" fmla="*/ 228 w 243"/>
                <a:gd name="T15" fmla="*/ 573 h 1074"/>
                <a:gd name="T16" fmla="*/ 210 w 243"/>
                <a:gd name="T17" fmla="*/ 804 h 1074"/>
                <a:gd name="T18" fmla="*/ 144 w 243"/>
                <a:gd name="T19" fmla="*/ 981 h 1074"/>
                <a:gd name="T20" fmla="*/ 90 w 243"/>
                <a:gd name="T21" fmla="*/ 1050 h 1074"/>
                <a:gd name="T22" fmla="*/ 48 w 243"/>
                <a:gd name="T23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1074">
                  <a:moveTo>
                    <a:pt x="0" y="993"/>
                  </a:moveTo>
                  <a:cubicBezTo>
                    <a:pt x="6" y="959"/>
                    <a:pt x="54" y="951"/>
                    <a:pt x="87" y="879"/>
                  </a:cubicBezTo>
                  <a:cubicBezTo>
                    <a:pt x="120" y="807"/>
                    <a:pt x="127" y="716"/>
                    <a:pt x="132" y="639"/>
                  </a:cubicBezTo>
                  <a:lnTo>
                    <a:pt x="123" y="420"/>
                  </a:lnTo>
                  <a:lnTo>
                    <a:pt x="135" y="0"/>
                  </a:lnTo>
                  <a:lnTo>
                    <a:pt x="243" y="21"/>
                  </a:lnTo>
                  <a:lnTo>
                    <a:pt x="219" y="273"/>
                  </a:lnTo>
                  <a:lnTo>
                    <a:pt x="228" y="573"/>
                  </a:lnTo>
                  <a:cubicBezTo>
                    <a:pt x="227" y="661"/>
                    <a:pt x="224" y="736"/>
                    <a:pt x="210" y="804"/>
                  </a:cubicBezTo>
                  <a:cubicBezTo>
                    <a:pt x="196" y="872"/>
                    <a:pt x="170" y="933"/>
                    <a:pt x="144" y="981"/>
                  </a:cubicBezTo>
                  <a:lnTo>
                    <a:pt x="90" y="1050"/>
                  </a:lnTo>
                  <a:lnTo>
                    <a:pt x="48" y="1074"/>
                  </a:lnTo>
                </a:path>
              </a:pathLst>
            </a:custGeom>
            <a:solidFill>
              <a:srgbClr val="3333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Freeform 298"/>
            <p:cNvSpPr>
              <a:spLocks noChangeAspect="1"/>
            </p:cNvSpPr>
            <p:nvPr/>
          </p:nvSpPr>
          <p:spPr bwMode="auto">
            <a:xfrm>
              <a:off x="1461" y="985"/>
              <a:ext cx="171" cy="144"/>
            </a:xfrm>
            <a:custGeom>
              <a:avLst/>
              <a:gdLst>
                <a:gd name="T0" fmla="*/ 69 w 512"/>
                <a:gd name="T1" fmla="*/ 9 h 431"/>
                <a:gd name="T2" fmla="*/ 219 w 512"/>
                <a:gd name="T3" fmla="*/ 30 h 431"/>
                <a:gd name="T4" fmla="*/ 357 w 512"/>
                <a:gd name="T5" fmla="*/ 123 h 431"/>
                <a:gd name="T6" fmla="*/ 441 w 512"/>
                <a:gd name="T7" fmla="*/ 216 h 431"/>
                <a:gd name="T8" fmla="*/ 507 w 512"/>
                <a:gd name="T9" fmla="*/ 345 h 431"/>
                <a:gd name="T10" fmla="*/ 414 w 512"/>
                <a:gd name="T11" fmla="*/ 414 h 431"/>
                <a:gd name="T12" fmla="*/ 303 w 512"/>
                <a:gd name="T13" fmla="*/ 276 h 431"/>
                <a:gd name="T14" fmla="*/ 183 w 512"/>
                <a:gd name="T15" fmla="*/ 168 h 431"/>
                <a:gd name="T16" fmla="*/ 111 w 512"/>
                <a:gd name="T17" fmla="*/ 123 h 431"/>
                <a:gd name="T18" fmla="*/ 0 w 512"/>
                <a:gd name="T19" fmla="*/ 102 h 431"/>
                <a:gd name="T20" fmla="*/ 69 w 512"/>
                <a:gd name="T21" fmla="*/ 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2" h="431">
                  <a:moveTo>
                    <a:pt x="69" y="9"/>
                  </a:moveTo>
                  <a:cubicBezTo>
                    <a:pt x="101" y="0"/>
                    <a:pt x="171" y="11"/>
                    <a:pt x="219" y="30"/>
                  </a:cubicBezTo>
                  <a:cubicBezTo>
                    <a:pt x="273" y="53"/>
                    <a:pt x="317" y="91"/>
                    <a:pt x="357" y="123"/>
                  </a:cubicBezTo>
                  <a:lnTo>
                    <a:pt x="441" y="216"/>
                  </a:lnTo>
                  <a:cubicBezTo>
                    <a:pt x="466" y="253"/>
                    <a:pt x="512" y="312"/>
                    <a:pt x="507" y="345"/>
                  </a:cubicBezTo>
                  <a:cubicBezTo>
                    <a:pt x="495" y="368"/>
                    <a:pt x="450" y="431"/>
                    <a:pt x="414" y="414"/>
                  </a:cubicBezTo>
                  <a:lnTo>
                    <a:pt x="303" y="276"/>
                  </a:lnTo>
                  <a:cubicBezTo>
                    <a:pt x="265" y="235"/>
                    <a:pt x="215" y="194"/>
                    <a:pt x="183" y="168"/>
                  </a:cubicBezTo>
                  <a:cubicBezTo>
                    <a:pt x="150" y="146"/>
                    <a:pt x="180" y="153"/>
                    <a:pt x="111" y="123"/>
                  </a:cubicBezTo>
                  <a:cubicBezTo>
                    <a:pt x="42" y="93"/>
                    <a:pt x="2" y="118"/>
                    <a:pt x="0" y="102"/>
                  </a:cubicBezTo>
                  <a:lnTo>
                    <a:pt x="69" y="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Freeform 299"/>
            <p:cNvSpPr>
              <a:spLocks noChangeAspect="1"/>
            </p:cNvSpPr>
            <p:nvPr/>
          </p:nvSpPr>
          <p:spPr bwMode="auto">
            <a:xfrm>
              <a:off x="1497" y="889"/>
              <a:ext cx="69" cy="111"/>
            </a:xfrm>
            <a:custGeom>
              <a:avLst/>
              <a:gdLst>
                <a:gd name="T0" fmla="*/ 2 w 203"/>
                <a:gd name="T1" fmla="*/ 288 h 333"/>
                <a:gd name="T2" fmla="*/ 74 w 203"/>
                <a:gd name="T3" fmla="*/ 119 h 333"/>
                <a:gd name="T4" fmla="*/ 203 w 203"/>
                <a:gd name="T5" fmla="*/ 0 h 333"/>
                <a:gd name="T6" fmla="*/ 196 w 203"/>
                <a:gd name="T7" fmla="*/ 39 h 333"/>
                <a:gd name="T8" fmla="*/ 175 w 203"/>
                <a:gd name="T9" fmla="*/ 110 h 333"/>
                <a:gd name="T10" fmla="*/ 171 w 203"/>
                <a:gd name="T11" fmla="*/ 172 h 333"/>
                <a:gd name="T12" fmla="*/ 159 w 203"/>
                <a:gd name="T13" fmla="*/ 250 h 333"/>
                <a:gd name="T14" fmla="*/ 156 w 203"/>
                <a:gd name="T15" fmla="*/ 333 h 333"/>
                <a:gd name="T16" fmla="*/ 80 w 203"/>
                <a:gd name="T17" fmla="*/ 300 h 333"/>
                <a:gd name="T18" fmla="*/ 2 w 203"/>
                <a:gd name="T19" fmla="*/ 28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333">
                  <a:moveTo>
                    <a:pt x="2" y="288"/>
                  </a:moveTo>
                  <a:cubicBezTo>
                    <a:pt x="0" y="259"/>
                    <a:pt x="40" y="167"/>
                    <a:pt x="74" y="119"/>
                  </a:cubicBezTo>
                  <a:cubicBezTo>
                    <a:pt x="115" y="66"/>
                    <a:pt x="183" y="13"/>
                    <a:pt x="203" y="0"/>
                  </a:cubicBezTo>
                  <a:lnTo>
                    <a:pt x="196" y="39"/>
                  </a:lnTo>
                  <a:cubicBezTo>
                    <a:pt x="191" y="57"/>
                    <a:pt x="179" y="88"/>
                    <a:pt x="175" y="110"/>
                  </a:cubicBezTo>
                  <a:cubicBezTo>
                    <a:pt x="163" y="136"/>
                    <a:pt x="177" y="141"/>
                    <a:pt x="171" y="172"/>
                  </a:cubicBezTo>
                  <a:lnTo>
                    <a:pt x="159" y="250"/>
                  </a:lnTo>
                  <a:lnTo>
                    <a:pt x="156" y="333"/>
                  </a:lnTo>
                  <a:lnTo>
                    <a:pt x="80" y="300"/>
                  </a:lnTo>
                  <a:lnTo>
                    <a:pt x="2" y="288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Freeform 300"/>
            <p:cNvSpPr>
              <a:spLocks noChangeAspect="1"/>
            </p:cNvSpPr>
            <p:nvPr/>
          </p:nvSpPr>
          <p:spPr bwMode="auto">
            <a:xfrm>
              <a:off x="1562" y="855"/>
              <a:ext cx="227" cy="145"/>
            </a:xfrm>
            <a:custGeom>
              <a:avLst/>
              <a:gdLst>
                <a:gd name="T0" fmla="*/ 3 w 682"/>
                <a:gd name="T1" fmla="*/ 105 h 435"/>
                <a:gd name="T2" fmla="*/ 150 w 682"/>
                <a:gd name="T3" fmla="*/ 12 h 435"/>
                <a:gd name="T4" fmla="*/ 381 w 682"/>
                <a:gd name="T5" fmla="*/ 30 h 435"/>
                <a:gd name="T6" fmla="*/ 534 w 682"/>
                <a:gd name="T7" fmla="*/ 129 h 435"/>
                <a:gd name="T8" fmla="*/ 624 w 682"/>
                <a:gd name="T9" fmla="*/ 219 h 435"/>
                <a:gd name="T10" fmla="*/ 675 w 682"/>
                <a:gd name="T11" fmla="*/ 345 h 435"/>
                <a:gd name="T12" fmla="*/ 591 w 682"/>
                <a:gd name="T13" fmla="*/ 435 h 435"/>
                <a:gd name="T14" fmla="*/ 465 w 682"/>
                <a:gd name="T15" fmla="*/ 291 h 435"/>
                <a:gd name="T16" fmla="*/ 333 w 682"/>
                <a:gd name="T17" fmla="*/ 192 h 435"/>
                <a:gd name="T18" fmla="*/ 186 w 682"/>
                <a:gd name="T19" fmla="*/ 129 h 435"/>
                <a:gd name="T20" fmla="*/ 0 w 682"/>
                <a:gd name="T21" fmla="*/ 9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2" h="435">
                  <a:moveTo>
                    <a:pt x="3" y="105"/>
                  </a:moveTo>
                  <a:cubicBezTo>
                    <a:pt x="28" y="90"/>
                    <a:pt x="87" y="24"/>
                    <a:pt x="150" y="12"/>
                  </a:cubicBezTo>
                  <a:cubicBezTo>
                    <a:pt x="213" y="0"/>
                    <a:pt x="317" y="10"/>
                    <a:pt x="381" y="30"/>
                  </a:cubicBezTo>
                  <a:cubicBezTo>
                    <a:pt x="439" y="54"/>
                    <a:pt x="494" y="98"/>
                    <a:pt x="534" y="129"/>
                  </a:cubicBezTo>
                  <a:cubicBezTo>
                    <a:pt x="574" y="160"/>
                    <a:pt x="600" y="183"/>
                    <a:pt x="624" y="219"/>
                  </a:cubicBezTo>
                  <a:cubicBezTo>
                    <a:pt x="646" y="252"/>
                    <a:pt x="682" y="311"/>
                    <a:pt x="675" y="345"/>
                  </a:cubicBezTo>
                  <a:lnTo>
                    <a:pt x="591" y="435"/>
                  </a:lnTo>
                  <a:cubicBezTo>
                    <a:pt x="556" y="426"/>
                    <a:pt x="508" y="331"/>
                    <a:pt x="465" y="291"/>
                  </a:cubicBezTo>
                  <a:cubicBezTo>
                    <a:pt x="422" y="251"/>
                    <a:pt x="378" y="217"/>
                    <a:pt x="333" y="192"/>
                  </a:cubicBezTo>
                  <a:cubicBezTo>
                    <a:pt x="291" y="164"/>
                    <a:pt x="225" y="139"/>
                    <a:pt x="186" y="129"/>
                  </a:cubicBezTo>
                  <a:cubicBezTo>
                    <a:pt x="147" y="119"/>
                    <a:pt x="39" y="105"/>
                    <a:pt x="0" y="99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33725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Freeform 301"/>
            <p:cNvSpPr>
              <a:spLocks noChangeAspect="1"/>
            </p:cNvSpPr>
            <p:nvPr/>
          </p:nvSpPr>
          <p:spPr bwMode="auto">
            <a:xfrm>
              <a:off x="1649" y="908"/>
              <a:ext cx="111" cy="93"/>
            </a:xfrm>
            <a:custGeom>
              <a:avLst/>
              <a:gdLst>
                <a:gd name="T0" fmla="*/ 334 w 334"/>
                <a:gd name="T1" fmla="*/ 279 h 279"/>
                <a:gd name="T2" fmla="*/ 205 w 334"/>
                <a:gd name="T3" fmla="*/ 279 h 279"/>
                <a:gd name="T4" fmla="*/ 67 w 334"/>
                <a:gd name="T5" fmla="*/ 180 h 279"/>
                <a:gd name="T6" fmla="*/ 10 w 334"/>
                <a:gd name="T7" fmla="*/ 0 h 279"/>
                <a:gd name="T8" fmla="*/ 94 w 334"/>
                <a:gd name="T9" fmla="*/ 45 h 279"/>
                <a:gd name="T10" fmla="*/ 226 w 334"/>
                <a:gd name="T11" fmla="*/ 150 h 279"/>
                <a:gd name="T12" fmla="*/ 325 w 334"/>
                <a:gd name="T13" fmla="*/ 276 h 279"/>
                <a:gd name="T14" fmla="*/ 334 w 334"/>
                <a:gd name="T1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4" h="279">
                  <a:moveTo>
                    <a:pt x="334" y="279"/>
                  </a:moveTo>
                  <a:lnTo>
                    <a:pt x="205" y="279"/>
                  </a:lnTo>
                  <a:cubicBezTo>
                    <a:pt x="161" y="263"/>
                    <a:pt x="100" y="227"/>
                    <a:pt x="67" y="180"/>
                  </a:cubicBezTo>
                  <a:cubicBezTo>
                    <a:pt x="44" y="139"/>
                    <a:pt x="0" y="19"/>
                    <a:pt x="10" y="0"/>
                  </a:cubicBezTo>
                  <a:lnTo>
                    <a:pt x="94" y="45"/>
                  </a:lnTo>
                  <a:lnTo>
                    <a:pt x="226" y="150"/>
                  </a:lnTo>
                  <a:lnTo>
                    <a:pt x="325" y="276"/>
                  </a:lnTo>
                  <a:lnTo>
                    <a:pt x="334" y="279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Freeform 302"/>
            <p:cNvSpPr>
              <a:spLocks noChangeAspect="1"/>
            </p:cNvSpPr>
            <p:nvPr/>
          </p:nvSpPr>
          <p:spPr bwMode="auto">
            <a:xfrm>
              <a:off x="1497" y="1026"/>
              <a:ext cx="105" cy="98"/>
            </a:xfrm>
            <a:custGeom>
              <a:avLst/>
              <a:gdLst>
                <a:gd name="T0" fmla="*/ 317 w 317"/>
                <a:gd name="T1" fmla="*/ 297 h 297"/>
                <a:gd name="T2" fmla="*/ 188 w 317"/>
                <a:gd name="T3" fmla="*/ 297 h 297"/>
                <a:gd name="T4" fmla="*/ 50 w 317"/>
                <a:gd name="T5" fmla="*/ 198 h 297"/>
                <a:gd name="T6" fmla="*/ 5 w 317"/>
                <a:gd name="T7" fmla="*/ 0 h 297"/>
                <a:gd name="T8" fmla="*/ 83 w 317"/>
                <a:gd name="T9" fmla="*/ 48 h 297"/>
                <a:gd name="T10" fmla="*/ 209 w 317"/>
                <a:gd name="T11" fmla="*/ 168 h 297"/>
                <a:gd name="T12" fmla="*/ 308 w 317"/>
                <a:gd name="T13" fmla="*/ 294 h 297"/>
                <a:gd name="T14" fmla="*/ 317 w 317"/>
                <a:gd name="T15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7" h="297">
                  <a:moveTo>
                    <a:pt x="317" y="297"/>
                  </a:moveTo>
                  <a:lnTo>
                    <a:pt x="188" y="297"/>
                  </a:lnTo>
                  <a:cubicBezTo>
                    <a:pt x="144" y="281"/>
                    <a:pt x="81" y="248"/>
                    <a:pt x="50" y="198"/>
                  </a:cubicBezTo>
                  <a:cubicBezTo>
                    <a:pt x="27" y="157"/>
                    <a:pt x="0" y="25"/>
                    <a:pt x="5" y="0"/>
                  </a:cubicBezTo>
                  <a:lnTo>
                    <a:pt x="83" y="48"/>
                  </a:lnTo>
                  <a:lnTo>
                    <a:pt x="209" y="168"/>
                  </a:lnTo>
                  <a:lnTo>
                    <a:pt x="308" y="294"/>
                  </a:lnTo>
                  <a:lnTo>
                    <a:pt x="317" y="297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Freeform 303"/>
            <p:cNvSpPr>
              <a:spLocks noChangeAspect="1"/>
            </p:cNvSpPr>
            <p:nvPr/>
          </p:nvSpPr>
          <p:spPr bwMode="auto">
            <a:xfrm>
              <a:off x="1636" y="612"/>
              <a:ext cx="61" cy="253"/>
            </a:xfrm>
            <a:custGeom>
              <a:avLst/>
              <a:gdLst>
                <a:gd name="T0" fmla="*/ 178 w 183"/>
                <a:gd name="T1" fmla="*/ 759 h 759"/>
                <a:gd name="T2" fmla="*/ 148 w 183"/>
                <a:gd name="T3" fmla="*/ 177 h 759"/>
                <a:gd name="T4" fmla="*/ 130 w 183"/>
                <a:gd name="T5" fmla="*/ 0 h 759"/>
                <a:gd name="T6" fmla="*/ 19 w 183"/>
                <a:gd name="T7" fmla="*/ 6 h 759"/>
                <a:gd name="T8" fmla="*/ 19 w 183"/>
                <a:gd name="T9" fmla="*/ 108 h 759"/>
                <a:gd name="T10" fmla="*/ 22 w 183"/>
                <a:gd name="T11" fmla="*/ 207 h 759"/>
                <a:gd name="T12" fmla="*/ 34 w 183"/>
                <a:gd name="T13" fmla="*/ 423 h 759"/>
                <a:gd name="T14" fmla="*/ 52 w 183"/>
                <a:gd name="T15" fmla="*/ 732 h 759"/>
                <a:gd name="T16" fmla="*/ 115 w 183"/>
                <a:gd name="T17" fmla="*/ 738 h 759"/>
                <a:gd name="T18" fmla="*/ 178 w 183"/>
                <a:gd name="T19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759">
                  <a:moveTo>
                    <a:pt x="178" y="759"/>
                  </a:moveTo>
                  <a:cubicBezTo>
                    <a:pt x="183" y="666"/>
                    <a:pt x="156" y="303"/>
                    <a:pt x="148" y="177"/>
                  </a:cubicBezTo>
                  <a:cubicBezTo>
                    <a:pt x="141" y="51"/>
                    <a:pt x="151" y="29"/>
                    <a:pt x="130" y="0"/>
                  </a:cubicBezTo>
                  <a:lnTo>
                    <a:pt x="19" y="6"/>
                  </a:lnTo>
                  <a:cubicBezTo>
                    <a:pt x="0" y="24"/>
                    <a:pt x="19" y="75"/>
                    <a:pt x="19" y="108"/>
                  </a:cubicBezTo>
                  <a:cubicBezTo>
                    <a:pt x="19" y="141"/>
                    <a:pt x="20" y="155"/>
                    <a:pt x="22" y="207"/>
                  </a:cubicBezTo>
                  <a:cubicBezTo>
                    <a:pt x="24" y="259"/>
                    <a:pt x="29" y="335"/>
                    <a:pt x="34" y="423"/>
                  </a:cubicBezTo>
                  <a:cubicBezTo>
                    <a:pt x="43" y="567"/>
                    <a:pt x="41" y="681"/>
                    <a:pt x="52" y="732"/>
                  </a:cubicBezTo>
                  <a:lnTo>
                    <a:pt x="115" y="738"/>
                  </a:lnTo>
                  <a:lnTo>
                    <a:pt x="178" y="75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Freeform 304"/>
            <p:cNvSpPr>
              <a:spLocks noChangeAspect="1"/>
            </p:cNvSpPr>
            <p:nvPr/>
          </p:nvSpPr>
          <p:spPr bwMode="auto">
            <a:xfrm>
              <a:off x="1450" y="432"/>
              <a:ext cx="233" cy="190"/>
            </a:xfrm>
            <a:custGeom>
              <a:avLst/>
              <a:gdLst>
                <a:gd name="T0" fmla="*/ 699 w 699"/>
                <a:gd name="T1" fmla="*/ 561 h 570"/>
                <a:gd name="T2" fmla="*/ 654 w 699"/>
                <a:gd name="T3" fmla="*/ 282 h 570"/>
                <a:gd name="T4" fmla="*/ 471 w 699"/>
                <a:gd name="T5" fmla="*/ 60 h 570"/>
                <a:gd name="T6" fmla="*/ 240 w 699"/>
                <a:gd name="T7" fmla="*/ 3 h 570"/>
                <a:gd name="T8" fmla="*/ 102 w 699"/>
                <a:gd name="T9" fmla="*/ 48 h 570"/>
                <a:gd name="T10" fmla="*/ 0 w 699"/>
                <a:gd name="T11" fmla="*/ 114 h 570"/>
                <a:gd name="T12" fmla="*/ 78 w 699"/>
                <a:gd name="T13" fmla="*/ 114 h 570"/>
                <a:gd name="T14" fmla="*/ 198 w 699"/>
                <a:gd name="T15" fmla="*/ 126 h 570"/>
                <a:gd name="T16" fmla="*/ 354 w 699"/>
                <a:gd name="T17" fmla="*/ 180 h 570"/>
                <a:gd name="T18" fmla="*/ 480 w 699"/>
                <a:gd name="T19" fmla="*/ 315 h 570"/>
                <a:gd name="T20" fmla="*/ 540 w 699"/>
                <a:gd name="T21" fmla="*/ 438 h 570"/>
                <a:gd name="T22" fmla="*/ 570 w 699"/>
                <a:gd name="T2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70">
                  <a:moveTo>
                    <a:pt x="699" y="561"/>
                  </a:moveTo>
                  <a:cubicBezTo>
                    <a:pt x="691" y="515"/>
                    <a:pt x="692" y="365"/>
                    <a:pt x="654" y="282"/>
                  </a:cubicBezTo>
                  <a:cubicBezTo>
                    <a:pt x="615" y="199"/>
                    <a:pt x="542" y="107"/>
                    <a:pt x="471" y="60"/>
                  </a:cubicBezTo>
                  <a:cubicBezTo>
                    <a:pt x="399" y="13"/>
                    <a:pt x="299" y="6"/>
                    <a:pt x="240" y="3"/>
                  </a:cubicBezTo>
                  <a:cubicBezTo>
                    <a:pt x="181" y="0"/>
                    <a:pt x="142" y="30"/>
                    <a:pt x="102" y="48"/>
                  </a:cubicBezTo>
                  <a:cubicBezTo>
                    <a:pt x="62" y="66"/>
                    <a:pt x="14" y="100"/>
                    <a:pt x="0" y="114"/>
                  </a:cubicBezTo>
                  <a:lnTo>
                    <a:pt x="78" y="114"/>
                  </a:lnTo>
                  <a:cubicBezTo>
                    <a:pt x="111" y="116"/>
                    <a:pt x="152" y="115"/>
                    <a:pt x="198" y="126"/>
                  </a:cubicBezTo>
                  <a:cubicBezTo>
                    <a:pt x="252" y="135"/>
                    <a:pt x="307" y="150"/>
                    <a:pt x="354" y="180"/>
                  </a:cubicBezTo>
                  <a:cubicBezTo>
                    <a:pt x="401" y="210"/>
                    <a:pt x="448" y="267"/>
                    <a:pt x="480" y="315"/>
                  </a:cubicBezTo>
                  <a:cubicBezTo>
                    <a:pt x="511" y="358"/>
                    <a:pt x="525" y="396"/>
                    <a:pt x="540" y="438"/>
                  </a:cubicBezTo>
                  <a:cubicBezTo>
                    <a:pt x="555" y="480"/>
                    <a:pt x="564" y="543"/>
                    <a:pt x="570" y="570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54510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2" name="Freeform 305"/>
            <p:cNvSpPr>
              <a:spLocks noChangeAspect="1"/>
            </p:cNvSpPr>
            <p:nvPr/>
          </p:nvSpPr>
          <p:spPr bwMode="auto">
            <a:xfrm>
              <a:off x="1408" y="466"/>
              <a:ext cx="46" cy="75"/>
            </a:xfrm>
            <a:custGeom>
              <a:avLst/>
              <a:gdLst>
                <a:gd name="T0" fmla="*/ 138 w 138"/>
                <a:gd name="T1" fmla="*/ 4 h 223"/>
                <a:gd name="T2" fmla="*/ 60 w 138"/>
                <a:gd name="T3" fmla="*/ 58 h 223"/>
                <a:gd name="T4" fmla="*/ 0 w 138"/>
                <a:gd name="T5" fmla="*/ 187 h 223"/>
                <a:gd name="T6" fmla="*/ 54 w 138"/>
                <a:gd name="T7" fmla="*/ 202 h 223"/>
                <a:gd name="T8" fmla="*/ 102 w 138"/>
                <a:gd name="T9" fmla="*/ 223 h 223"/>
                <a:gd name="T10" fmla="*/ 99 w 138"/>
                <a:gd name="T11" fmla="*/ 127 h 223"/>
                <a:gd name="T12" fmla="*/ 108 w 138"/>
                <a:gd name="T13" fmla="*/ 67 h 223"/>
                <a:gd name="T14" fmla="*/ 138 w 138"/>
                <a:gd name="T15" fmla="*/ 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3">
                  <a:moveTo>
                    <a:pt x="138" y="4"/>
                  </a:moveTo>
                  <a:cubicBezTo>
                    <a:pt x="127" y="0"/>
                    <a:pt x="83" y="28"/>
                    <a:pt x="60" y="58"/>
                  </a:cubicBezTo>
                  <a:cubicBezTo>
                    <a:pt x="38" y="89"/>
                    <a:pt x="1" y="163"/>
                    <a:pt x="0" y="187"/>
                  </a:cubicBezTo>
                  <a:lnTo>
                    <a:pt x="54" y="202"/>
                  </a:lnTo>
                  <a:lnTo>
                    <a:pt x="102" y="223"/>
                  </a:lnTo>
                  <a:cubicBezTo>
                    <a:pt x="109" y="211"/>
                    <a:pt x="98" y="153"/>
                    <a:pt x="99" y="127"/>
                  </a:cubicBezTo>
                  <a:cubicBezTo>
                    <a:pt x="102" y="104"/>
                    <a:pt x="102" y="87"/>
                    <a:pt x="108" y="67"/>
                  </a:cubicBezTo>
                  <a:lnTo>
                    <a:pt x="138" y="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3" name="Freeform 306"/>
            <p:cNvSpPr>
              <a:spLocks noChangeAspect="1"/>
            </p:cNvSpPr>
            <p:nvPr/>
          </p:nvSpPr>
          <p:spPr bwMode="auto">
            <a:xfrm>
              <a:off x="1231" y="586"/>
              <a:ext cx="64" cy="81"/>
            </a:xfrm>
            <a:custGeom>
              <a:avLst/>
              <a:gdLst>
                <a:gd name="T0" fmla="*/ 192 w 192"/>
                <a:gd name="T1" fmla="*/ 0 h 243"/>
                <a:gd name="T2" fmla="*/ 75 w 192"/>
                <a:gd name="T3" fmla="*/ 93 h 243"/>
                <a:gd name="T4" fmla="*/ 0 w 192"/>
                <a:gd name="T5" fmla="*/ 222 h 243"/>
                <a:gd name="T6" fmla="*/ 63 w 192"/>
                <a:gd name="T7" fmla="*/ 231 h 243"/>
                <a:gd name="T8" fmla="*/ 117 w 192"/>
                <a:gd name="T9" fmla="*/ 243 h 243"/>
                <a:gd name="T10" fmla="*/ 129 w 192"/>
                <a:gd name="T11" fmla="*/ 135 h 243"/>
                <a:gd name="T12" fmla="*/ 162 w 192"/>
                <a:gd name="T13" fmla="*/ 63 h 243"/>
                <a:gd name="T14" fmla="*/ 192 w 192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243">
                  <a:moveTo>
                    <a:pt x="192" y="0"/>
                  </a:moveTo>
                  <a:cubicBezTo>
                    <a:pt x="178" y="5"/>
                    <a:pt x="107" y="56"/>
                    <a:pt x="75" y="93"/>
                  </a:cubicBezTo>
                  <a:cubicBezTo>
                    <a:pt x="53" y="124"/>
                    <a:pt x="1" y="198"/>
                    <a:pt x="0" y="222"/>
                  </a:cubicBezTo>
                  <a:lnTo>
                    <a:pt x="63" y="231"/>
                  </a:lnTo>
                  <a:lnTo>
                    <a:pt x="117" y="243"/>
                  </a:lnTo>
                  <a:cubicBezTo>
                    <a:pt x="128" y="227"/>
                    <a:pt x="122" y="165"/>
                    <a:pt x="129" y="135"/>
                  </a:cubicBezTo>
                  <a:cubicBezTo>
                    <a:pt x="132" y="112"/>
                    <a:pt x="156" y="83"/>
                    <a:pt x="162" y="63"/>
                  </a:cubicBezTo>
                  <a:lnTo>
                    <a:pt x="192" y="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Freeform 307"/>
            <p:cNvSpPr>
              <a:spLocks noChangeAspect="1"/>
            </p:cNvSpPr>
            <p:nvPr/>
          </p:nvSpPr>
          <p:spPr bwMode="auto">
            <a:xfrm>
              <a:off x="1394" y="586"/>
              <a:ext cx="89" cy="113"/>
            </a:xfrm>
            <a:custGeom>
              <a:avLst/>
              <a:gdLst>
                <a:gd name="T0" fmla="*/ 262 w 268"/>
                <a:gd name="T1" fmla="*/ 342 h 342"/>
                <a:gd name="T2" fmla="*/ 160 w 268"/>
                <a:gd name="T3" fmla="*/ 336 h 342"/>
                <a:gd name="T4" fmla="*/ 40 w 268"/>
                <a:gd name="T5" fmla="*/ 219 h 342"/>
                <a:gd name="T6" fmla="*/ 10 w 268"/>
                <a:gd name="T7" fmla="*/ 0 h 342"/>
                <a:gd name="T8" fmla="*/ 100 w 268"/>
                <a:gd name="T9" fmla="*/ 54 h 342"/>
                <a:gd name="T10" fmla="*/ 226 w 268"/>
                <a:gd name="T11" fmla="*/ 195 h 342"/>
                <a:gd name="T12" fmla="*/ 268 w 268"/>
                <a:gd name="T13" fmla="*/ 330 h 342"/>
                <a:gd name="T14" fmla="*/ 262 w 268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342">
                  <a:moveTo>
                    <a:pt x="262" y="342"/>
                  </a:moveTo>
                  <a:lnTo>
                    <a:pt x="160" y="336"/>
                  </a:lnTo>
                  <a:cubicBezTo>
                    <a:pt x="123" y="316"/>
                    <a:pt x="65" y="275"/>
                    <a:pt x="40" y="219"/>
                  </a:cubicBezTo>
                  <a:cubicBezTo>
                    <a:pt x="17" y="178"/>
                    <a:pt x="0" y="28"/>
                    <a:pt x="10" y="0"/>
                  </a:cubicBezTo>
                  <a:lnTo>
                    <a:pt x="100" y="54"/>
                  </a:lnTo>
                  <a:lnTo>
                    <a:pt x="226" y="195"/>
                  </a:lnTo>
                  <a:lnTo>
                    <a:pt x="268" y="330"/>
                  </a:lnTo>
                  <a:lnTo>
                    <a:pt x="262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Freeform 308"/>
            <p:cNvSpPr>
              <a:spLocks noChangeAspect="1"/>
            </p:cNvSpPr>
            <p:nvPr/>
          </p:nvSpPr>
          <p:spPr bwMode="auto">
            <a:xfrm>
              <a:off x="1298" y="529"/>
              <a:ext cx="232" cy="170"/>
            </a:xfrm>
            <a:custGeom>
              <a:avLst/>
              <a:gdLst>
                <a:gd name="T0" fmla="*/ 0 w 699"/>
                <a:gd name="T1" fmla="*/ 164 h 512"/>
                <a:gd name="T2" fmla="*/ 144 w 699"/>
                <a:gd name="T3" fmla="*/ 44 h 512"/>
                <a:gd name="T4" fmla="*/ 360 w 699"/>
                <a:gd name="T5" fmla="*/ 14 h 512"/>
                <a:gd name="T6" fmla="*/ 558 w 699"/>
                <a:gd name="T7" fmla="*/ 128 h 512"/>
                <a:gd name="T8" fmla="*/ 663 w 699"/>
                <a:gd name="T9" fmla="*/ 272 h 512"/>
                <a:gd name="T10" fmla="*/ 699 w 699"/>
                <a:gd name="T11" fmla="*/ 416 h 512"/>
                <a:gd name="T12" fmla="*/ 567 w 699"/>
                <a:gd name="T13" fmla="*/ 512 h 512"/>
                <a:gd name="T14" fmla="*/ 489 w 699"/>
                <a:gd name="T15" fmla="*/ 335 h 512"/>
                <a:gd name="T16" fmla="*/ 372 w 699"/>
                <a:gd name="T17" fmla="*/ 212 h 512"/>
                <a:gd name="T18" fmla="*/ 222 w 699"/>
                <a:gd name="T19" fmla="*/ 143 h 512"/>
                <a:gd name="T20" fmla="*/ 36 w 699"/>
                <a:gd name="T21" fmla="*/ 149 h 512"/>
                <a:gd name="T22" fmla="*/ 0 w 699"/>
                <a:gd name="T23" fmla="*/ 16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12">
                  <a:moveTo>
                    <a:pt x="0" y="164"/>
                  </a:moveTo>
                  <a:lnTo>
                    <a:pt x="144" y="44"/>
                  </a:lnTo>
                  <a:cubicBezTo>
                    <a:pt x="204" y="19"/>
                    <a:pt x="291" y="0"/>
                    <a:pt x="360" y="14"/>
                  </a:cubicBezTo>
                  <a:cubicBezTo>
                    <a:pt x="426" y="29"/>
                    <a:pt x="506" y="81"/>
                    <a:pt x="558" y="128"/>
                  </a:cubicBezTo>
                  <a:cubicBezTo>
                    <a:pt x="610" y="175"/>
                    <a:pt x="639" y="224"/>
                    <a:pt x="663" y="272"/>
                  </a:cubicBezTo>
                  <a:lnTo>
                    <a:pt x="699" y="416"/>
                  </a:lnTo>
                  <a:lnTo>
                    <a:pt x="567" y="512"/>
                  </a:lnTo>
                  <a:cubicBezTo>
                    <a:pt x="532" y="499"/>
                    <a:pt x="521" y="385"/>
                    <a:pt x="489" y="335"/>
                  </a:cubicBezTo>
                  <a:cubicBezTo>
                    <a:pt x="457" y="285"/>
                    <a:pt x="418" y="246"/>
                    <a:pt x="372" y="212"/>
                  </a:cubicBezTo>
                  <a:cubicBezTo>
                    <a:pt x="322" y="174"/>
                    <a:pt x="278" y="154"/>
                    <a:pt x="222" y="143"/>
                  </a:cubicBezTo>
                  <a:cubicBezTo>
                    <a:pt x="166" y="132"/>
                    <a:pt x="68" y="149"/>
                    <a:pt x="36" y="149"/>
                  </a:cubicBezTo>
                  <a:lnTo>
                    <a:pt x="0" y="16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Freeform 309"/>
            <p:cNvSpPr>
              <a:spLocks noChangeAspect="1"/>
            </p:cNvSpPr>
            <p:nvPr/>
          </p:nvSpPr>
          <p:spPr bwMode="auto">
            <a:xfrm>
              <a:off x="1223" y="715"/>
              <a:ext cx="93" cy="114"/>
            </a:xfrm>
            <a:custGeom>
              <a:avLst/>
              <a:gdLst>
                <a:gd name="T0" fmla="*/ 280 w 280"/>
                <a:gd name="T1" fmla="*/ 342 h 342"/>
                <a:gd name="T2" fmla="*/ 151 w 280"/>
                <a:gd name="T3" fmla="*/ 330 h 342"/>
                <a:gd name="T4" fmla="*/ 43 w 280"/>
                <a:gd name="T5" fmla="*/ 225 h 342"/>
                <a:gd name="T6" fmla="*/ 10 w 280"/>
                <a:gd name="T7" fmla="*/ 0 h 342"/>
                <a:gd name="T8" fmla="*/ 106 w 280"/>
                <a:gd name="T9" fmla="*/ 48 h 342"/>
                <a:gd name="T10" fmla="*/ 211 w 280"/>
                <a:gd name="T11" fmla="*/ 177 h 342"/>
                <a:gd name="T12" fmla="*/ 271 w 280"/>
                <a:gd name="T13" fmla="*/ 336 h 342"/>
                <a:gd name="T14" fmla="*/ 280 w 280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342">
                  <a:moveTo>
                    <a:pt x="280" y="342"/>
                  </a:moveTo>
                  <a:lnTo>
                    <a:pt x="151" y="330"/>
                  </a:lnTo>
                  <a:cubicBezTo>
                    <a:pt x="112" y="310"/>
                    <a:pt x="66" y="280"/>
                    <a:pt x="43" y="225"/>
                  </a:cubicBezTo>
                  <a:cubicBezTo>
                    <a:pt x="20" y="184"/>
                    <a:pt x="0" y="29"/>
                    <a:pt x="10" y="0"/>
                  </a:cubicBezTo>
                  <a:lnTo>
                    <a:pt x="106" y="48"/>
                  </a:lnTo>
                  <a:lnTo>
                    <a:pt x="211" y="177"/>
                  </a:lnTo>
                  <a:lnTo>
                    <a:pt x="271" y="336"/>
                  </a:lnTo>
                  <a:lnTo>
                    <a:pt x="280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7" name="Freeform 310"/>
            <p:cNvSpPr>
              <a:spLocks noChangeAspect="1"/>
            </p:cNvSpPr>
            <p:nvPr/>
          </p:nvSpPr>
          <p:spPr bwMode="auto">
            <a:xfrm>
              <a:off x="1128" y="657"/>
              <a:ext cx="237" cy="172"/>
            </a:xfrm>
            <a:custGeom>
              <a:avLst/>
              <a:gdLst>
                <a:gd name="T0" fmla="*/ 0 w 711"/>
                <a:gd name="T1" fmla="*/ 170 h 518"/>
                <a:gd name="T2" fmla="*/ 144 w 711"/>
                <a:gd name="T3" fmla="*/ 35 h 518"/>
                <a:gd name="T4" fmla="*/ 345 w 711"/>
                <a:gd name="T5" fmla="*/ 14 h 518"/>
                <a:gd name="T6" fmla="*/ 540 w 711"/>
                <a:gd name="T7" fmla="*/ 122 h 518"/>
                <a:gd name="T8" fmla="*/ 660 w 711"/>
                <a:gd name="T9" fmla="*/ 272 h 518"/>
                <a:gd name="T10" fmla="*/ 696 w 711"/>
                <a:gd name="T11" fmla="*/ 422 h 518"/>
                <a:gd name="T12" fmla="*/ 567 w 711"/>
                <a:gd name="T13" fmla="*/ 518 h 518"/>
                <a:gd name="T14" fmla="*/ 489 w 711"/>
                <a:gd name="T15" fmla="*/ 341 h 518"/>
                <a:gd name="T16" fmla="*/ 372 w 711"/>
                <a:gd name="T17" fmla="*/ 218 h 518"/>
                <a:gd name="T18" fmla="*/ 222 w 711"/>
                <a:gd name="T19" fmla="*/ 149 h 518"/>
                <a:gd name="T20" fmla="*/ 36 w 711"/>
                <a:gd name="T21" fmla="*/ 155 h 518"/>
                <a:gd name="T22" fmla="*/ 0 w 711"/>
                <a:gd name="T23" fmla="*/ 17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1" h="518">
                  <a:moveTo>
                    <a:pt x="0" y="170"/>
                  </a:moveTo>
                  <a:lnTo>
                    <a:pt x="144" y="35"/>
                  </a:lnTo>
                  <a:cubicBezTo>
                    <a:pt x="201" y="9"/>
                    <a:pt x="279" y="0"/>
                    <a:pt x="345" y="14"/>
                  </a:cubicBezTo>
                  <a:cubicBezTo>
                    <a:pt x="411" y="29"/>
                    <a:pt x="488" y="75"/>
                    <a:pt x="540" y="122"/>
                  </a:cubicBezTo>
                  <a:cubicBezTo>
                    <a:pt x="592" y="165"/>
                    <a:pt x="630" y="218"/>
                    <a:pt x="660" y="272"/>
                  </a:cubicBezTo>
                  <a:cubicBezTo>
                    <a:pt x="690" y="326"/>
                    <a:pt x="711" y="381"/>
                    <a:pt x="696" y="422"/>
                  </a:cubicBezTo>
                  <a:lnTo>
                    <a:pt x="567" y="518"/>
                  </a:lnTo>
                  <a:cubicBezTo>
                    <a:pt x="532" y="504"/>
                    <a:pt x="521" y="391"/>
                    <a:pt x="489" y="341"/>
                  </a:cubicBezTo>
                  <a:cubicBezTo>
                    <a:pt x="457" y="291"/>
                    <a:pt x="418" y="252"/>
                    <a:pt x="372" y="218"/>
                  </a:cubicBezTo>
                  <a:cubicBezTo>
                    <a:pt x="322" y="180"/>
                    <a:pt x="278" y="160"/>
                    <a:pt x="222" y="149"/>
                  </a:cubicBezTo>
                  <a:cubicBezTo>
                    <a:pt x="166" y="138"/>
                    <a:pt x="68" y="155"/>
                    <a:pt x="36" y="155"/>
                  </a:cubicBezTo>
                  <a:lnTo>
                    <a:pt x="0" y="17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8" name="Freeform 311"/>
            <p:cNvSpPr>
              <a:spLocks noChangeAspect="1"/>
            </p:cNvSpPr>
            <p:nvPr/>
          </p:nvSpPr>
          <p:spPr bwMode="auto">
            <a:xfrm>
              <a:off x="1528" y="665"/>
              <a:ext cx="118" cy="37"/>
            </a:xfrm>
            <a:custGeom>
              <a:avLst/>
              <a:gdLst>
                <a:gd name="T0" fmla="*/ 0 w 118"/>
                <a:gd name="T1" fmla="*/ 0 h 37"/>
                <a:gd name="T2" fmla="*/ 32 w 118"/>
                <a:gd name="T3" fmla="*/ 34 h 37"/>
                <a:gd name="T4" fmla="*/ 74 w 118"/>
                <a:gd name="T5" fmla="*/ 21 h 37"/>
                <a:gd name="T6" fmla="*/ 118 w 11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37">
                  <a:moveTo>
                    <a:pt x="0" y="0"/>
                  </a:moveTo>
                  <a:lnTo>
                    <a:pt x="32" y="34"/>
                  </a:lnTo>
                  <a:lnTo>
                    <a:pt x="74" y="21"/>
                  </a:lnTo>
                  <a:lnTo>
                    <a:pt x="118" y="37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Freeform 312"/>
            <p:cNvSpPr>
              <a:spLocks noChangeAspect="1"/>
            </p:cNvSpPr>
            <p:nvPr/>
          </p:nvSpPr>
          <p:spPr bwMode="auto">
            <a:xfrm>
              <a:off x="1514" y="679"/>
              <a:ext cx="131" cy="50"/>
            </a:xfrm>
            <a:custGeom>
              <a:avLst/>
              <a:gdLst>
                <a:gd name="T0" fmla="*/ 0 w 393"/>
                <a:gd name="T1" fmla="*/ 0 h 150"/>
                <a:gd name="T2" fmla="*/ 99 w 393"/>
                <a:gd name="T3" fmla="*/ 132 h 150"/>
                <a:gd name="T4" fmla="*/ 198 w 393"/>
                <a:gd name="T5" fmla="*/ 138 h 150"/>
                <a:gd name="T6" fmla="*/ 288 w 393"/>
                <a:gd name="T7" fmla="*/ 99 h 150"/>
                <a:gd name="T8" fmla="*/ 393 w 393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150">
                  <a:moveTo>
                    <a:pt x="0" y="0"/>
                  </a:moveTo>
                  <a:lnTo>
                    <a:pt x="99" y="132"/>
                  </a:lnTo>
                  <a:lnTo>
                    <a:pt x="198" y="138"/>
                  </a:lnTo>
                  <a:lnTo>
                    <a:pt x="288" y="99"/>
                  </a:lnTo>
                  <a:lnTo>
                    <a:pt x="393" y="15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Freeform 313"/>
            <p:cNvSpPr>
              <a:spLocks noChangeAspect="1"/>
            </p:cNvSpPr>
            <p:nvPr/>
          </p:nvSpPr>
          <p:spPr bwMode="auto">
            <a:xfrm>
              <a:off x="1429" y="698"/>
              <a:ext cx="28" cy="73"/>
            </a:xfrm>
            <a:custGeom>
              <a:avLst/>
              <a:gdLst>
                <a:gd name="T0" fmla="*/ 28 w 28"/>
                <a:gd name="T1" fmla="*/ 0 h 73"/>
                <a:gd name="T2" fmla="*/ 0 w 28"/>
                <a:gd name="T3" fmla="*/ 34 h 73"/>
                <a:gd name="T4" fmla="*/ 16 w 28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3">
                  <a:moveTo>
                    <a:pt x="28" y="0"/>
                  </a:moveTo>
                  <a:lnTo>
                    <a:pt x="0" y="34"/>
                  </a:lnTo>
                  <a:lnTo>
                    <a:pt x="16" y="73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1" name="Freeform 314"/>
            <p:cNvSpPr>
              <a:spLocks noChangeAspect="1"/>
            </p:cNvSpPr>
            <p:nvPr/>
          </p:nvSpPr>
          <p:spPr bwMode="auto">
            <a:xfrm>
              <a:off x="1398" y="694"/>
              <a:ext cx="41" cy="88"/>
            </a:xfrm>
            <a:custGeom>
              <a:avLst/>
              <a:gdLst>
                <a:gd name="T0" fmla="*/ 41 w 41"/>
                <a:gd name="T1" fmla="*/ 0 h 88"/>
                <a:gd name="T2" fmla="*/ 0 w 41"/>
                <a:gd name="T3" fmla="*/ 34 h 88"/>
                <a:gd name="T4" fmla="*/ 35 w 4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88">
                  <a:moveTo>
                    <a:pt x="41" y="0"/>
                  </a:moveTo>
                  <a:lnTo>
                    <a:pt x="0" y="34"/>
                  </a:lnTo>
                  <a:lnTo>
                    <a:pt x="35" y="88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2" name="Freeform 315"/>
            <p:cNvSpPr>
              <a:spLocks noChangeAspect="1"/>
            </p:cNvSpPr>
            <p:nvPr/>
          </p:nvSpPr>
          <p:spPr bwMode="auto">
            <a:xfrm>
              <a:off x="1377" y="1314"/>
              <a:ext cx="147" cy="73"/>
            </a:xfrm>
            <a:custGeom>
              <a:avLst/>
              <a:gdLst>
                <a:gd name="T0" fmla="*/ 147 w 147"/>
                <a:gd name="T1" fmla="*/ 73 h 73"/>
                <a:gd name="T2" fmla="*/ 71 w 147"/>
                <a:gd name="T3" fmla="*/ 57 h 73"/>
                <a:gd name="T4" fmla="*/ 48 w 147"/>
                <a:gd name="T5" fmla="*/ 15 h 73"/>
                <a:gd name="T6" fmla="*/ 0 w 14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73">
                  <a:moveTo>
                    <a:pt x="147" y="73"/>
                  </a:moveTo>
                  <a:lnTo>
                    <a:pt x="71" y="57"/>
                  </a:lnTo>
                  <a:lnTo>
                    <a:pt x="48" y="15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3" name="Freeform 316"/>
            <p:cNvSpPr>
              <a:spLocks noChangeAspect="1"/>
            </p:cNvSpPr>
            <p:nvPr/>
          </p:nvSpPr>
          <p:spPr bwMode="auto">
            <a:xfrm>
              <a:off x="1370" y="1335"/>
              <a:ext cx="148" cy="73"/>
            </a:xfrm>
            <a:custGeom>
              <a:avLst/>
              <a:gdLst>
                <a:gd name="T0" fmla="*/ 148 w 148"/>
                <a:gd name="T1" fmla="*/ 73 h 73"/>
                <a:gd name="T2" fmla="*/ 59 w 148"/>
                <a:gd name="T3" fmla="*/ 57 h 73"/>
                <a:gd name="T4" fmla="*/ 39 w 148"/>
                <a:gd name="T5" fmla="*/ 12 h 73"/>
                <a:gd name="T6" fmla="*/ 0 w 14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73">
                  <a:moveTo>
                    <a:pt x="148" y="73"/>
                  </a:moveTo>
                  <a:lnTo>
                    <a:pt x="59" y="57"/>
                  </a:lnTo>
                  <a:lnTo>
                    <a:pt x="39" y="12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94" name="Group 317"/>
            <p:cNvGrpSpPr>
              <a:grpSpLocks noChangeAspect="1"/>
            </p:cNvGrpSpPr>
            <p:nvPr/>
          </p:nvGrpSpPr>
          <p:grpSpPr bwMode="auto">
            <a:xfrm>
              <a:off x="1233" y="769"/>
              <a:ext cx="813" cy="795"/>
              <a:chOff x="2768" y="1462"/>
              <a:chExt cx="2439" cy="2387"/>
            </a:xfrm>
          </p:grpSpPr>
          <p:grpSp>
            <p:nvGrpSpPr>
              <p:cNvPr id="197" name="Group 318"/>
              <p:cNvGrpSpPr>
                <a:grpSpLocks noChangeAspect="1"/>
              </p:cNvGrpSpPr>
              <p:nvPr/>
            </p:nvGrpSpPr>
            <p:grpSpPr bwMode="auto">
              <a:xfrm>
                <a:off x="2768" y="1462"/>
                <a:ext cx="2439" cy="2387"/>
                <a:chOff x="2768" y="1462"/>
                <a:chExt cx="2439" cy="2387"/>
              </a:xfrm>
            </p:grpSpPr>
            <p:sp>
              <p:nvSpPr>
                <p:cNvPr id="199" name="Freeform 319"/>
                <p:cNvSpPr>
                  <a:spLocks noChangeAspect="1"/>
                </p:cNvSpPr>
                <p:nvPr/>
              </p:nvSpPr>
              <p:spPr bwMode="auto">
                <a:xfrm>
                  <a:off x="3786" y="3130"/>
                  <a:ext cx="261" cy="152"/>
                </a:xfrm>
                <a:custGeom>
                  <a:avLst/>
                  <a:gdLst>
                    <a:gd name="T0" fmla="*/ 261 w 261"/>
                    <a:gd name="T1" fmla="*/ 20 h 152"/>
                    <a:gd name="T2" fmla="*/ 156 w 261"/>
                    <a:gd name="T3" fmla="*/ 122 h 152"/>
                    <a:gd name="T4" fmla="*/ 12 w 261"/>
                    <a:gd name="T5" fmla="*/ 139 h 152"/>
                    <a:gd name="T6" fmla="*/ 87 w 261"/>
                    <a:gd name="T7" fmla="*/ 41 h 152"/>
                    <a:gd name="T8" fmla="*/ 165 w 261"/>
                    <a:gd name="T9" fmla="*/ 8 h 152"/>
                    <a:gd name="T10" fmla="*/ 261 w 261"/>
                    <a:gd name="T11" fmla="*/ 2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1" h="152">
                      <a:moveTo>
                        <a:pt x="261" y="20"/>
                      </a:moveTo>
                      <a:cubicBezTo>
                        <a:pt x="259" y="38"/>
                        <a:pt x="197" y="102"/>
                        <a:pt x="156" y="122"/>
                      </a:cubicBezTo>
                      <a:cubicBezTo>
                        <a:pt x="117" y="142"/>
                        <a:pt x="24" y="152"/>
                        <a:pt x="12" y="139"/>
                      </a:cubicBezTo>
                      <a:cubicBezTo>
                        <a:pt x="0" y="126"/>
                        <a:pt x="62" y="63"/>
                        <a:pt x="87" y="41"/>
                      </a:cubicBezTo>
                      <a:cubicBezTo>
                        <a:pt x="112" y="19"/>
                        <a:pt x="126" y="16"/>
                        <a:pt x="165" y="8"/>
                      </a:cubicBezTo>
                      <a:cubicBezTo>
                        <a:pt x="204" y="0"/>
                        <a:pt x="241" y="18"/>
                        <a:pt x="261" y="2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3" name="Freeform 320"/>
                <p:cNvSpPr>
                  <a:spLocks noChangeAspect="1"/>
                </p:cNvSpPr>
                <p:nvPr/>
              </p:nvSpPr>
              <p:spPr bwMode="auto">
                <a:xfrm>
                  <a:off x="3450" y="2637"/>
                  <a:ext cx="349" cy="161"/>
                </a:xfrm>
                <a:custGeom>
                  <a:avLst/>
                  <a:gdLst>
                    <a:gd name="T0" fmla="*/ 342 w 349"/>
                    <a:gd name="T1" fmla="*/ 30 h 161"/>
                    <a:gd name="T2" fmla="*/ 254 w 349"/>
                    <a:gd name="T3" fmla="*/ 97 h 161"/>
                    <a:gd name="T4" fmla="*/ 161 w 349"/>
                    <a:gd name="T5" fmla="*/ 144 h 161"/>
                    <a:gd name="T6" fmla="*/ 12 w 349"/>
                    <a:gd name="T7" fmla="*/ 146 h 161"/>
                    <a:gd name="T8" fmla="*/ 90 w 349"/>
                    <a:gd name="T9" fmla="*/ 56 h 161"/>
                    <a:gd name="T10" fmla="*/ 189 w 349"/>
                    <a:gd name="T11" fmla="*/ 6 h 161"/>
                    <a:gd name="T12" fmla="*/ 297 w 349"/>
                    <a:gd name="T13" fmla="*/ 18 h 161"/>
                    <a:gd name="T14" fmla="*/ 342 w 349"/>
                    <a:gd name="T15" fmla="*/ 3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9" h="161">
                      <a:moveTo>
                        <a:pt x="342" y="30"/>
                      </a:moveTo>
                      <a:cubicBezTo>
                        <a:pt x="335" y="43"/>
                        <a:pt x="284" y="78"/>
                        <a:pt x="254" y="97"/>
                      </a:cubicBezTo>
                      <a:cubicBezTo>
                        <a:pt x="223" y="117"/>
                        <a:pt x="201" y="136"/>
                        <a:pt x="161" y="144"/>
                      </a:cubicBezTo>
                      <a:cubicBezTo>
                        <a:pt x="121" y="152"/>
                        <a:pt x="24" y="161"/>
                        <a:pt x="12" y="146"/>
                      </a:cubicBezTo>
                      <a:cubicBezTo>
                        <a:pt x="0" y="131"/>
                        <a:pt x="61" y="79"/>
                        <a:pt x="90" y="56"/>
                      </a:cubicBezTo>
                      <a:cubicBezTo>
                        <a:pt x="122" y="29"/>
                        <a:pt x="158" y="12"/>
                        <a:pt x="189" y="6"/>
                      </a:cubicBezTo>
                      <a:cubicBezTo>
                        <a:pt x="220" y="0"/>
                        <a:pt x="276" y="15"/>
                        <a:pt x="297" y="18"/>
                      </a:cubicBezTo>
                      <a:cubicBezTo>
                        <a:pt x="318" y="21"/>
                        <a:pt x="349" y="17"/>
                        <a:pt x="342" y="3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4" name="Freeform 321"/>
                <p:cNvSpPr>
                  <a:spLocks noChangeAspect="1"/>
                </p:cNvSpPr>
                <p:nvPr/>
              </p:nvSpPr>
              <p:spPr bwMode="auto">
                <a:xfrm>
                  <a:off x="3357" y="3003"/>
                  <a:ext cx="333" cy="257"/>
                </a:xfrm>
                <a:custGeom>
                  <a:avLst/>
                  <a:gdLst>
                    <a:gd name="T0" fmla="*/ 72 w 333"/>
                    <a:gd name="T1" fmla="*/ 0 h 257"/>
                    <a:gd name="T2" fmla="*/ 77 w 333"/>
                    <a:gd name="T3" fmla="*/ 20 h 257"/>
                    <a:gd name="T4" fmla="*/ 119 w 333"/>
                    <a:gd name="T5" fmla="*/ 92 h 257"/>
                    <a:gd name="T6" fmla="*/ 225 w 333"/>
                    <a:gd name="T7" fmla="*/ 134 h 257"/>
                    <a:gd name="T8" fmla="*/ 330 w 333"/>
                    <a:gd name="T9" fmla="*/ 138 h 257"/>
                    <a:gd name="T10" fmla="*/ 303 w 333"/>
                    <a:gd name="T11" fmla="*/ 204 h 257"/>
                    <a:gd name="T12" fmla="*/ 288 w 333"/>
                    <a:gd name="T13" fmla="*/ 251 h 257"/>
                    <a:gd name="T14" fmla="*/ 198 w 333"/>
                    <a:gd name="T15" fmla="*/ 228 h 257"/>
                    <a:gd name="T16" fmla="*/ 80 w 333"/>
                    <a:gd name="T17" fmla="*/ 149 h 257"/>
                    <a:gd name="T18" fmla="*/ 0 w 333"/>
                    <a:gd name="T19" fmla="*/ 14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3" h="257">
                      <a:moveTo>
                        <a:pt x="72" y="0"/>
                      </a:moveTo>
                      <a:cubicBezTo>
                        <a:pt x="73" y="3"/>
                        <a:pt x="69" y="5"/>
                        <a:pt x="77" y="20"/>
                      </a:cubicBezTo>
                      <a:cubicBezTo>
                        <a:pt x="85" y="35"/>
                        <a:pt x="94" y="73"/>
                        <a:pt x="119" y="92"/>
                      </a:cubicBezTo>
                      <a:cubicBezTo>
                        <a:pt x="156" y="111"/>
                        <a:pt x="190" y="126"/>
                        <a:pt x="225" y="134"/>
                      </a:cubicBezTo>
                      <a:cubicBezTo>
                        <a:pt x="260" y="142"/>
                        <a:pt x="327" y="140"/>
                        <a:pt x="330" y="138"/>
                      </a:cubicBezTo>
                      <a:cubicBezTo>
                        <a:pt x="333" y="136"/>
                        <a:pt x="311" y="185"/>
                        <a:pt x="303" y="204"/>
                      </a:cubicBezTo>
                      <a:cubicBezTo>
                        <a:pt x="295" y="223"/>
                        <a:pt x="295" y="245"/>
                        <a:pt x="288" y="251"/>
                      </a:cubicBezTo>
                      <a:cubicBezTo>
                        <a:pt x="281" y="257"/>
                        <a:pt x="231" y="243"/>
                        <a:pt x="198" y="228"/>
                      </a:cubicBezTo>
                      <a:cubicBezTo>
                        <a:pt x="163" y="211"/>
                        <a:pt x="113" y="185"/>
                        <a:pt x="80" y="149"/>
                      </a:cubicBezTo>
                      <a:cubicBezTo>
                        <a:pt x="47" y="114"/>
                        <a:pt x="17" y="42"/>
                        <a:pt x="0" y="14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3F3F"/>
                    </a:gs>
                    <a:gs pos="100000">
                      <a:srgbClr val="FF3F3F">
                        <a:gamma/>
                        <a:shade val="60000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5" name="Freeform 322"/>
                <p:cNvSpPr>
                  <a:spLocks noChangeAspect="1"/>
                </p:cNvSpPr>
                <p:nvPr/>
              </p:nvSpPr>
              <p:spPr bwMode="auto">
                <a:xfrm>
                  <a:off x="3027" y="2970"/>
                  <a:ext cx="1026" cy="879"/>
                </a:xfrm>
                <a:custGeom>
                  <a:avLst/>
                  <a:gdLst>
                    <a:gd name="T0" fmla="*/ 27 w 1026"/>
                    <a:gd name="T1" fmla="*/ 534 h 879"/>
                    <a:gd name="T2" fmla="*/ 105 w 1026"/>
                    <a:gd name="T3" fmla="*/ 651 h 879"/>
                    <a:gd name="T4" fmla="*/ 222 w 1026"/>
                    <a:gd name="T5" fmla="*/ 771 h 879"/>
                    <a:gd name="T6" fmla="*/ 312 w 1026"/>
                    <a:gd name="T7" fmla="*/ 813 h 879"/>
                    <a:gd name="T8" fmla="*/ 423 w 1026"/>
                    <a:gd name="T9" fmla="*/ 819 h 879"/>
                    <a:gd name="T10" fmla="*/ 504 w 1026"/>
                    <a:gd name="T11" fmla="*/ 783 h 879"/>
                    <a:gd name="T12" fmla="*/ 564 w 1026"/>
                    <a:gd name="T13" fmla="*/ 648 h 879"/>
                    <a:gd name="T14" fmla="*/ 582 w 1026"/>
                    <a:gd name="T15" fmla="*/ 447 h 879"/>
                    <a:gd name="T16" fmla="*/ 636 w 1026"/>
                    <a:gd name="T17" fmla="*/ 213 h 879"/>
                    <a:gd name="T18" fmla="*/ 738 w 1026"/>
                    <a:gd name="T19" fmla="*/ 84 h 879"/>
                    <a:gd name="T20" fmla="*/ 876 w 1026"/>
                    <a:gd name="T21" fmla="*/ 15 h 879"/>
                    <a:gd name="T22" fmla="*/ 972 w 1026"/>
                    <a:gd name="T23" fmla="*/ 12 h 879"/>
                    <a:gd name="T24" fmla="*/ 1002 w 1026"/>
                    <a:gd name="T25" fmla="*/ 81 h 879"/>
                    <a:gd name="T26" fmla="*/ 1023 w 1026"/>
                    <a:gd name="T27" fmla="*/ 174 h 879"/>
                    <a:gd name="T28" fmla="*/ 918 w 1026"/>
                    <a:gd name="T29" fmla="*/ 171 h 879"/>
                    <a:gd name="T30" fmla="*/ 795 w 1026"/>
                    <a:gd name="T31" fmla="*/ 258 h 879"/>
                    <a:gd name="T32" fmla="*/ 726 w 1026"/>
                    <a:gd name="T33" fmla="*/ 414 h 879"/>
                    <a:gd name="T34" fmla="*/ 672 w 1026"/>
                    <a:gd name="T35" fmla="*/ 561 h 879"/>
                    <a:gd name="T36" fmla="*/ 618 w 1026"/>
                    <a:gd name="T37" fmla="*/ 708 h 879"/>
                    <a:gd name="T38" fmla="*/ 549 w 1026"/>
                    <a:gd name="T39" fmla="*/ 816 h 879"/>
                    <a:gd name="T40" fmla="*/ 474 w 1026"/>
                    <a:gd name="T41" fmla="*/ 867 h 879"/>
                    <a:gd name="T42" fmla="*/ 393 w 1026"/>
                    <a:gd name="T43" fmla="*/ 879 h 879"/>
                    <a:gd name="T44" fmla="*/ 309 w 1026"/>
                    <a:gd name="T45" fmla="*/ 864 h 879"/>
                    <a:gd name="T46" fmla="*/ 231 w 1026"/>
                    <a:gd name="T47" fmla="*/ 822 h 879"/>
                    <a:gd name="T48" fmla="*/ 120 w 1026"/>
                    <a:gd name="T49" fmla="*/ 723 h 879"/>
                    <a:gd name="T50" fmla="*/ 18 w 1026"/>
                    <a:gd name="T51" fmla="*/ 594 h 879"/>
                    <a:gd name="T52" fmla="*/ 0 w 1026"/>
                    <a:gd name="T53" fmla="*/ 558 h 879"/>
                    <a:gd name="T54" fmla="*/ 27 w 1026"/>
                    <a:gd name="T55" fmla="*/ 534 h 8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26" h="879">
                      <a:moveTo>
                        <a:pt x="27" y="534"/>
                      </a:moveTo>
                      <a:lnTo>
                        <a:pt x="105" y="651"/>
                      </a:lnTo>
                      <a:cubicBezTo>
                        <a:pt x="137" y="690"/>
                        <a:pt x="188" y="744"/>
                        <a:pt x="222" y="771"/>
                      </a:cubicBezTo>
                      <a:cubicBezTo>
                        <a:pt x="256" y="798"/>
                        <a:pt x="279" y="805"/>
                        <a:pt x="312" y="813"/>
                      </a:cubicBezTo>
                      <a:cubicBezTo>
                        <a:pt x="345" y="821"/>
                        <a:pt x="392" y="822"/>
                        <a:pt x="423" y="819"/>
                      </a:cubicBezTo>
                      <a:cubicBezTo>
                        <a:pt x="455" y="814"/>
                        <a:pt x="481" y="811"/>
                        <a:pt x="504" y="783"/>
                      </a:cubicBezTo>
                      <a:cubicBezTo>
                        <a:pt x="527" y="755"/>
                        <a:pt x="551" y="705"/>
                        <a:pt x="564" y="648"/>
                      </a:cubicBezTo>
                      <a:cubicBezTo>
                        <a:pt x="576" y="593"/>
                        <a:pt x="573" y="515"/>
                        <a:pt x="582" y="447"/>
                      </a:cubicBezTo>
                      <a:cubicBezTo>
                        <a:pt x="594" y="375"/>
                        <a:pt x="611" y="272"/>
                        <a:pt x="636" y="213"/>
                      </a:cubicBezTo>
                      <a:cubicBezTo>
                        <a:pt x="661" y="154"/>
                        <a:pt x="698" y="115"/>
                        <a:pt x="738" y="84"/>
                      </a:cubicBezTo>
                      <a:cubicBezTo>
                        <a:pt x="778" y="51"/>
                        <a:pt x="835" y="21"/>
                        <a:pt x="876" y="15"/>
                      </a:cubicBezTo>
                      <a:cubicBezTo>
                        <a:pt x="917" y="9"/>
                        <a:pt x="951" y="0"/>
                        <a:pt x="972" y="12"/>
                      </a:cubicBezTo>
                      <a:cubicBezTo>
                        <a:pt x="993" y="23"/>
                        <a:pt x="994" y="54"/>
                        <a:pt x="1002" y="81"/>
                      </a:cubicBezTo>
                      <a:cubicBezTo>
                        <a:pt x="1010" y="108"/>
                        <a:pt x="1020" y="165"/>
                        <a:pt x="1023" y="174"/>
                      </a:cubicBezTo>
                      <a:cubicBezTo>
                        <a:pt x="1026" y="183"/>
                        <a:pt x="956" y="157"/>
                        <a:pt x="918" y="171"/>
                      </a:cubicBezTo>
                      <a:cubicBezTo>
                        <a:pt x="883" y="183"/>
                        <a:pt x="827" y="220"/>
                        <a:pt x="795" y="258"/>
                      </a:cubicBezTo>
                      <a:cubicBezTo>
                        <a:pt x="763" y="296"/>
                        <a:pt x="746" y="363"/>
                        <a:pt x="726" y="414"/>
                      </a:cubicBezTo>
                      <a:lnTo>
                        <a:pt x="672" y="561"/>
                      </a:lnTo>
                      <a:lnTo>
                        <a:pt x="618" y="708"/>
                      </a:lnTo>
                      <a:cubicBezTo>
                        <a:pt x="598" y="750"/>
                        <a:pt x="573" y="790"/>
                        <a:pt x="549" y="816"/>
                      </a:cubicBezTo>
                      <a:cubicBezTo>
                        <a:pt x="525" y="845"/>
                        <a:pt x="499" y="859"/>
                        <a:pt x="474" y="867"/>
                      </a:cubicBezTo>
                      <a:cubicBezTo>
                        <a:pt x="449" y="875"/>
                        <a:pt x="420" y="879"/>
                        <a:pt x="393" y="879"/>
                      </a:cubicBezTo>
                      <a:cubicBezTo>
                        <a:pt x="366" y="879"/>
                        <a:pt x="336" y="873"/>
                        <a:pt x="309" y="864"/>
                      </a:cubicBezTo>
                      <a:cubicBezTo>
                        <a:pt x="285" y="857"/>
                        <a:pt x="262" y="845"/>
                        <a:pt x="231" y="822"/>
                      </a:cubicBezTo>
                      <a:cubicBezTo>
                        <a:pt x="200" y="799"/>
                        <a:pt x="158" y="763"/>
                        <a:pt x="120" y="723"/>
                      </a:cubicBezTo>
                      <a:lnTo>
                        <a:pt x="18" y="594"/>
                      </a:lnTo>
                      <a:lnTo>
                        <a:pt x="0" y="558"/>
                      </a:lnTo>
                      <a:lnTo>
                        <a:pt x="27" y="5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3922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1890000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6" name="Freeform 323"/>
                <p:cNvSpPr>
                  <a:spLocks noChangeAspect="1"/>
                </p:cNvSpPr>
                <p:nvPr/>
              </p:nvSpPr>
              <p:spPr bwMode="auto">
                <a:xfrm>
                  <a:off x="3053" y="2487"/>
                  <a:ext cx="331" cy="266"/>
                </a:xfrm>
                <a:custGeom>
                  <a:avLst/>
                  <a:gdLst>
                    <a:gd name="T0" fmla="*/ 73 w 331"/>
                    <a:gd name="T1" fmla="*/ 0 h 266"/>
                    <a:gd name="T2" fmla="*/ 112 w 331"/>
                    <a:gd name="T3" fmla="*/ 92 h 266"/>
                    <a:gd name="T4" fmla="*/ 212 w 331"/>
                    <a:gd name="T5" fmla="*/ 149 h 266"/>
                    <a:gd name="T6" fmla="*/ 331 w 331"/>
                    <a:gd name="T7" fmla="*/ 185 h 266"/>
                    <a:gd name="T8" fmla="*/ 307 w 331"/>
                    <a:gd name="T9" fmla="*/ 236 h 266"/>
                    <a:gd name="T10" fmla="*/ 294 w 331"/>
                    <a:gd name="T11" fmla="*/ 266 h 266"/>
                    <a:gd name="T12" fmla="*/ 190 w 331"/>
                    <a:gd name="T13" fmla="*/ 233 h 266"/>
                    <a:gd name="T14" fmla="*/ 58 w 331"/>
                    <a:gd name="T15" fmla="*/ 141 h 266"/>
                    <a:gd name="T16" fmla="*/ 0 w 331"/>
                    <a:gd name="T17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1" h="266">
                      <a:moveTo>
                        <a:pt x="73" y="0"/>
                      </a:moveTo>
                      <a:cubicBezTo>
                        <a:pt x="80" y="15"/>
                        <a:pt x="89" y="67"/>
                        <a:pt x="112" y="92"/>
                      </a:cubicBezTo>
                      <a:cubicBezTo>
                        <a:pt x="135" y="117"/>
                        <a:pt x="176" y="134"/>
                        <a:pt x="212" y="149"/>
                      </a:cubicBezTo>
                      <a:cubicBezTo>
                        <a:pt x="247" y="161"/>
                        <a:pt x="316" y="171"/>
                        <a:pt x="331" y="185"/>
                      </a:cubicBezTo>
                      <a:lnTo>
                        <a:pt x="307" y="236"/>
                      </a:lnTo>
                      <a:lnTo>
                        <a:pt x="294" y="266"/>
                      </a:lnTo>
                      <a:cubicBezTo>
                        <a:pt x="275" y="266"/>
                        <a:pt x="229" y="254"/>
                        <a:pt x="190" y="233"/>
                      </a:cubicBezTo>
                      <a:cubicBezTo>
                        <a:pt x="149" y="213"/>
                        <a:pt x="98" y="184"/>
                        <a:pt x="58" y="141"/>
                      </a:cubicBezTo>
                      <a:cubicBezTo>
                        <a:pt x="18" y="98"/>
                        <a:pt x="12" y="29"/>
                        <a:pt x="0" y="0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5098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7" name="Freeform 324"/>
                <p:cNvSpPr>
                  <a:spLocks noChangeAspect="1"/>
                </p:cNvSpPr>
                <p:nvPr/>
              </p:nvSpPr>
              <p:spPr bwMode="auto">
                <a:xfrm>
                  <a:off x="3326" y="2511"/>
                  <a:ext cx="477" cy="522"/>
                </a:xfrm>
                <a:custGeom>
                  <a:avLst/>
                  <a:gdLst>
                    <a:gd name="T0" fmla="*/ 40 w 477"/>
                    <a:gd name="T1" fmla="*/ 522 h 522"/>
                    <a:gd name="T2" fmla="*/ 16 w 477"/>
                    <a:gd name="T3" fmla="*/ 447 h 522"/>
                    <a:gd name="T4" fmla="*/ 13 w 477"/>
                    <a:gd name="T5" fmla="*/ 263 h 522"/>
                    <a:gd name="T6" fmla="*/ 85 w 477"/>
                    <a:gd name="T7" fmla="*/ 116 h 522"/>
                    <a:gd name="T8" fmla="*/ 199 w 477"/>
                    <a:gd name="T9" fmla="*/ 20 h 522"/>
                    <a:gd name="T10" fmla="*/ 322 w 477"/>
                    <a:gd name="T11" fmla="*/ 3 h 522"/>
                    <a:gd name="T12" fmla="*/ 427 w 477"/>
                    <a:gd name="T13" fmla="*/ 24 h 522"/>
                    <a:gd name="T14" fmla="*/ 472 w 477"/>
                    <a:gd name="T15" fmla="*/ 147 h 522"/>
                    <a:gd name="T16" fmla="*/ 340 w 477"/>
                    <a:gd name="T17" fmla="*/ 132 h 522"/>
                    <a:gd name="T18" fmla="*/ 236 w 477"/>
                    <a:gd name="T19" fmla="*/ 165 h 522"/>
                    <a:gd name="T20" fmla="*/ 153 w 477"/>
                    <a:gd name="T21" fmla="*/ 248 h 522"/>
                    <a:gd name="T22" fmla="*/ 100 w 477"/>
                    <a:gd name="T23" fmla="*/ 356 h 522"/>
                    <a:gd name="T24" fmla="*/ 109 w 477"/>
                    <a:gd name="T25" fmla="*/ 512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7" h="522">
                      <a:moveTo>
                        <a:pt x="40" y="522"/>
                      </a:moveTo>
                      <a:cubicBezTo>
                        <a:pt x="36" y="510"/>
                        <a:pt x="20" y="490"/>
                        <a:pt x="16" y="447"/>
                      </a:cubicBezTo>
                      <a:cubicBezTo>
                        <a:pt x="12" y="404"/>
                        <a:pt x="0" y="319"/>
                        <a:pt x="13" y="263"/>
                      </a:cubicBezTo>
                      <a:cubicBezTo>
                        <a:pt x="25" y="207"/>
                        <a:pt x="48" y="159"/>
                        <a:pt x="85" y="116"/>
                      </a:cubicBezTo>
                      <a:cubicBezTo>
                        <a:pt x="122" y="73"/>
                        <a:pt x="141" y="40"/>
                        <a:pt x="199" y="20"/>
                      </a:cubicBezTo>
                      <a:cubicBezTo>
                        <a:pt x="257" y="0"/>
                        <a:pt x="284" y="2"/>
                        <a:pt x="322" y="3"/>
                      </a:cubicBezTo>
                      <a:cubicBezTo>
                        <a:pt x="360" y="4"/>
                        <a:pt x="402" y="0"/>
                        <a:pt x="427" y="24"/>
                      </a:cubicBezTo>
                      <a:cubicBezTo>
                        <a:pt x="434" y="50"/>
                        <a:pt x="477" y="141"/>
                        <a:pt x="472" y="147"/>
                      </a:cubicBezTo>
                      <a:cubicBezTo>
                        <a:pt x="467" y="153"/>
                        <a:pt x="378" y="130"/>
                        <a:pt x="340" y="132"/>
                      </a:cubicBezTo>
                      <a:cubicBezTo>
                        <a:pt x="296" y="138"/>
                        <a:pt x="279" y="135"/>
                        <a:pt x="236" y="165"/>
                      </a:cubicBezTo>
                      <a:cubicBezTo>
                        <a:pt x="193" y="195"/>
                        <a:pt x="179" y="211"/>
                        <a:pt x="153" y="248"/>
                      </a:cubicBezTo>
                      <a:cubicBezTo>
                        <a:pt x="127" y="285"/>
                        <a:pt x="117" y="296"/>
                        <a:pt x="100" y="356"/>
                      </a:cubicBezTo>
                      <a:cubicBezTo>
                        <a:pt x="83" y="416"/>
                        <a:pt x="107" y="480"/>
                        <a:pt x="109" y="512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30196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8" name="Freeform 325"/>
                <p:cNvSpPr>
                  <a:spLocks noChangeAspect="1"/>
                </p:cNvSpPr>
                <p:nvPr/>
              </p:nvSpPr>
              <p:spPr bwMode="auto">
                <a:xfrm>
                  <a:off x="2768" y="1462"/>
                  <a:ext cx="2439" cy="758"/>
                </a:xfrm>
                <a:custGeom>
                  <a:avLst/>
                  <a:gdLst>
                    <a:gd name="T0" fmla="*/ 2362 w 2439"/>
                    <a:gd name="T1" fmla="*/ 619 h 758"/>
                    <a:gd name="T2" fmla="*/ 2406 w 2439"/>
                    <a:gd name="T3" fmla="*/ 667 h 758"/>
                    <a:gd name="T4" fmla="*/ 2439 w 2439"/>
                    <a:gd name="T5" fmla="*/ 613 h 758"/>
                    <a:gd name="T6" fmla="*/ 2368 w 2439"/>
                    <a:gd name="T7" fmla="*/ 410 h 758"/>
                    <a:gd name="T8" fmla="*/ 2227 w 2439"/>
                    <a:gd name="T9" fmla="*/ 235 h 758"/>
                    <a:gd name="T10" fmla="*/ 1963 w 2439"/>
                    <a:gd name="T11" fmla="*/ 74 h 758"/>
                    <a:gd name="T12" fmla="*/ 1611 w 2439"/>
                    <a:gd name="T13" fmla="*/ 10 h 758"/>
                    <a:gd name="T14" fmla="*/ 1132 w 2439"/>
                    <a:gd name="T15" fmla="*/ 14 h 758"/>
                    <a:gd name="T16" fmla="*/ 652 w 2439"/>
                    <a:gd name="T17" fmla="*/ 26 h 758"/>
                    <a:gd name="T18" fmla="*/ 424 w 2439"/>
                    <a:gd name="T19" fmla="*/ 53 h 758"/>
                    <a:gd name="T20" fmla="*/ 259 w 2439"/>
                    <a:gd name="T21" fmla="*/ 106 h 758"/>
                    <a:gd name="T22" fmla="*/ 148 w 2439"/>
                    <a:gd name="T23" fmla="*/ 194 h 758"/>
                    <a:gd name="T24" fmla="*/ 40 w 2439"/>
                    <a:gd name="T25" fmla="*/ 340 h 758"/>
                    <a:gd name="T26" fmla="*/ 4 w 2439"/>
                    <a:gd name="T27" fmla="*/ 524 h 758"/>
                    <a:gd name="T28" fmla="*/ 60 w 2439"/>
                    <a:gd name="T29" fmla="*/ 680 h 758"/>
                    <a:gd name="T30" fmla="*/ 132 w 2439"/>
                    <a:gd name="T31" fmla="*/ 746 h 758"/>
                    <a:gd name="T32" fmla="*/ 148 w 2439"/>
                    <a:gd name="T33" fmla="*/ 608 h 758"/>
                    <a:gd name="T34" fmla="*/ 193 w 2439"/>
                    <a:gd name="T35" fmla="*/ 422 h 758"/>
                    <a:gd name="T36" fmla="*/ 361 w 2439"/>
                    <a:gd name="T37" fmla="*/ 226 h 758"/>
                    <a:gd name="T38" fmla="*/ 561 w 2439"/>
                    <a:gd name="T39" fmla="*/ 152 h 758"/>
                    <a:gd name="T40" fmla="*/ 819 w 2439"/>
                    <a:gd name="T41" fmla="*/ 103 h 758"/>
                    <a:gd name="T42" fmla="*/ 1258 w 2439"/>
                    <a:gd name="T43" fmla="*/ 74 h 758"/>
                    <a:gd name="T44" fmla="*/ 1668 w 2439"/>
                    <a:gd name="T45" fmla="*/ 83 h 758"/>
                    <a:gd name="T46" fmla="*/ 1945 w 2439"/>
                    <a:gd name="T47" fmla="*/ 148 h 758"/>
                    <a:gd name="T48" fmla="*/ 2158 w 2439"/>
                    <a:gd name="T49" fmla="*/ 271 h 758"/>
                    <a:gd name="T50" fmla="*/ 2262 w 2439"/>
                    <a:gd name="T51" fmla="*/ 383 h 758"/>
                    <a:gd name="T52" fmla="*/ 2328 w 2439"/>
                    <a:gd name="T53" fmla="*/ 493 h 758"/>
                    <a:gd name="T54" fmla="*/ 2362 w 2439"/>
                    <a:gd name="T55" fmla="*/ 619 h 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39" h="758">
                      <a:moveTo>
                        <a:pt x="2362" y="619"/>
                      </a:moveTo>
                      <a:lnTo>
                        <a:pt x="2406" y="667"/>
                      </a:lnTo>
                      <a:lnTo>
                        <a:pt x="2439" y="613"/>
                      </a:lnTo>
                      <a:cubicBezTo>
                        <a:pt x="2433" y="570"/>
                        <a:pt x="2403" y="473"/>
                        <a:pt x="2368" y="410"/>
                      </a:cubicBezTo>
                      <a:cubicBezTo>
                        <a:pt x="2331" y="348"/>
                        <a:pt x="2295" y="291"/>
                        <a:pt x="2227" y="235"/>
                      </a:cubicBezTo>
                      <a:cubicBezTo>
                        <a:pt x="2159" y="179"/>
                        <a:pt x="2066" y="111"/>
                        <a:pt x="1963" y="74"/>
                      </a:cubicBezTo>
                      <a:cubicBezTo>
                        <a:pt x="1860" y="37"/>
                        <a:pt x="1750" y="20"/>
                        <a:pt x="1611" y="10"/>
                      </a:cubicBezTo>
                      <a:cubicBezTo>
                        <a:pt x="1472" y="0"/>
                        <a:pt x="1290" y="11"/>
                        <a:pt x="1132" y="14"/>
                      </a:cubicBezTo>
                      <a:lnTo>
                        <a:pt x="652" y="26"/>
                      </a:lnTo>
                      <a:cubicBezTo>
                        <a:pt x="534" y="32"/>
                        <a:pt x="482" y="44"/>
                        <a:pt x="424" y="53"/>
                      </a:cubicBezTo>
                      <a:cubicBezTo>
                        <a:pt x="366" y="62"/>
                        <a:pt x="305" y="82"/>
                        <a:pt x="259" y="106"/>
                      </a:cubicBezTo>
                      <a:cubicBezTo>
                        <a:pt x="213" y="130"/>
                        <a:pt x="184" y="155"/>
                        <a:pt x="148" y="194"/>
                      </a:cubicBezTo>
                      <a:cubicBezTo>
                        <a:pt x="101" y="238"/>
                        <a:pt x="64" y="285"/>
                        <a:pt x="40" y="340"/>
                      </a:cubicBezTo>
                      <a:cubicBezTo>
                        <a:pt x="16" y="395"/>
                        <a:pt x="0" y="466"/>
                        <a:pt x="4" y="524"/>
                      </a:cubicBezTo>
                      <a:cubicBezTo>
                        <a:pt x="8" y="582"/>
                        <a:pt x="38" y="644"/>
                        <a:pt x="60" y="680"/>
                      </a:cubicBezTo>
                      <a:cubicBezTo>
                        <a:pt x="82" y="716"/>
                        <a:pt x="118" y="758"/>
                        <a:pt x="132" y="746"/>
                      </a:cubicBezTo>
                      <a:lnTo>
                        <a:pt x="148" y="608"/>
                      </a:lnTo>
                      <a:cubicBezTo>
                        <a:pt x="158" y="554"/>
                        <a:pt x="157" y="490"/>
                        <a:pt x="193" y="422"/>
                      </a:cubicBezTo>
                      <a:cubicBezTo>
                        <a:pt x="229" y="354"/>
                        <a:pt x="298" y="270"/>
                        <a:pt x="361" y="226"/>
                      </a:cubicBezTo>
                      <a:cubicBezTo>
                        <a:pt x="432" y="183"/>
                        <a:pt x="485" y="172"/>
                        <a:pt x="561" y="152"/>
                      </a:cubicBezTo>
                      <a:cubicBezTo>
                        <a:pt x="637" y="132"/>
                        <a:pt x="703" y="116"/>
                        <a:pt x="819" y="103"/>
                      </a:cubicBezTo>
                      <a:cubicBezTo>
                        <a:pt x="927" y="91"/>
                        <a:pt x="1114" y="78"/>
                        <a:pt x="1258" y="74"/>
                      </a:cubicBezTo>
                      <a:cubicBezTo>
                        <a:pt x="1399" y="71"/>
                        <a:pt x="1554" y="71"/>
                        <a:pt x="1668" y="83"/>
                      </a:cubicBezTo>
                      <a:cubicBezTo>
                        <a:pt x="1783" y="94"/>
                        <a:pt x="1862" y="113"/>
                        <a:pt x="1945" y="148"/>
                      </a:cubicBezTo>
                      <a:cubicBezTo>
                        <a:pt x="2029" y="181"/>
                        <a:pt x="2105" y="232"/>
                        <a:pt x="2158" y="271"/>
                      </a:cubicBezTo>
                      <a:cubicBezTo>
                        <a:pt x="2211" y="310"/>
                        <a:pt x="2234" y="346"/>
                        <a:pt x="2262" y="383"/>
                      </a:cubicBezTo>
                      <a:cubicBezTo>
                        <a:pt x="2290" y="420"/>
                        <a:pt x="2311" y="454"/>
                        <a:pt x="2328" y="493"/>
                      </a:cubicBezTo>
                      <a:cubicBezTo>
                        <a:pt x="2338" y="522"/>
                        <a:pt x="2362" y="619"/>
                        <a:pt x="2362" y="619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9" name="Freeform 326"/>
                <p:cNvSpPr>
                  <a:spLocks noChangeAspect="1"/>
                </p:cNvSpPr>
                <p:nvPr/>
              </p:nvSpPr>
              <p:spPr bwMode="auto">
                <a:xfrm>
                  <a:off x="3037" y="2031"/>
                  <a:ext cx="499" cy="458"/>
                </a:xfrm>
                <a:custGeom>
                  <a:avLst/>
                  <a:gdLst>
                    <a:gd name="T0" fmla="*/ 16 w 499"/>
                    <a:gd name="T1" fmla="*/ 455 h 458"/>
                    <a:gd name="T2" fmla="*/ 13 w 499"/>
                    <a:gd name="T3" fmla="*/ 279 h 458"/>
                    <a:gd name="T4" fmla="*/ 94 w 499"/>
                    <a:gd name="T5" fmla="*/ 128 h 458"/>
                    <a:gd name="T6" fmla="*/ 203 w 499"/>
                    <a:gd name="T7" fmla="*/ 42 h 458"/>
                    <a:gd name="T8" fmla="*/ 320 w 499"/>
                    <a:gd name="T9" fmla="*/ 3 h 458"/>
                    <a:gd name="T10" fmla="*/ 422 w 499"/>
                    <a:gd name="T11" fmla="*/ 18 h 458"/>
                    <a:gd name="T12" fmla="*/ 499 w 499"/>
                    <a:gd name="T13" fmla="*/ 117 h 458"/>
                    <a:gd name="T14" fmla="*/ 335 w 499"/>
                    <a:gd name="T15" fmla="*/ 153 h 458"/>
                    <a:gd name="T16" fmla="*/ 206 w 499"/>
                    <a:gd name="T17" fmla="*/ 227 h 458"/>
                    <a:gd name="T18" fmla="*/ 104 w 499"/>
                    <a:gd name="T19" fmla="*/ 335 h 458"/>
                    <a:gd name="T20" fmla="*/ 89 w 499"/>
                    <a:gd name="T21" fmla="*/ 458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9" h="458">
                      <a:moveTo>
                        <a:pt x="16" y="455"/>
                      </a:moveTo>
                      <a:cubicBezTo>
                        <a:pt x="15" y="425"/>
                        <a:pt x="0" y="333"/>
                        <a:pt x="13" y="279"/>
                      </a:cubicBezTo>
                      <a:cubicBezTo>
                        <a:pt x="26" y="224"/>
                        <a:pt x="60" y="168"/>
                        <a:pt x="94" y="128"/>
                      </a:cubicBezTo>
                      <a:cubicBezTo>
                        <a:pt x="130" y="88"/>
                        <a:pt x="165" y="62"/>
                        <a:pt x="203" y="42"/>
                      </a:cubicBezTo>
                      <a:cubicBezTo>
                        <a:pt x="243" y="22"/>
                        <a:pt x="287" y="4"/>
                        <a:pt x="320" y="3"/>
                      </a:cubicBezTo>
                      <a:cubicBezTo>
                        <a:pt x="353" y="2"/>
                        <a:pt x="393" y="0"/>
                        <a:pt x="422" y="18"/>
                      </a:cubicBezTo>
                      <a:lnTo>
                        <a:pt x="499" y="117"/>
                      </a:lnTo>
                      <a:cubicBezTo>
                        <a:pt x="485" y="139"/>
                        <a:pt x="383" y="129"/>
                        <a:pt x="335" y="153"/>
                      </a:cubicBezTo>
                      <a:cubicBezTo>
                        <a:pt x="287" y="177"/>
                        <a:pt x="245" y="197"/>
                        <a:pt x="206" y="227"/>
                      </a:cubicBezTo>
                      <a:cubicBezTo>
                        <a:pt x="167" y="257"/>
                        <a:pt x="117" y="304"/>
                        <a:pt x="104" y="335"/>
                      </a:cubicBezTo>
                      <a:cubicBezTo>
                        <a:pt x="91" y="366"/>
                        <a:pt x="92" y="433"/>
                        <a:pt x="89" y="458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98" name="Freeform 327"/>
              <p:cNvSpPr>
                <a:spLocks noChangeAspect="1"/>
              </p:cNvSpPr>
              <p:nvPr/>
            </p:nvSpPr>
            <p:spPr bwMode="auto">
              <a:xfrm>
                <a:off x="3177" y="2150"/>
                <a:ext cx="359" cy="176"/>
              </a:xfrm>
              <a:custGeom>
                <a:avLst/>
                <a:gdLst>
                  <a:gd name="T0" fmla="*/ 359 w 359"/>
                  <a:gd name="T1" fmla="*/ 0 h 176"/>
                  <a:gd name="T2" fmla="*/ 275 w 359"/>
                  <a:gd name="T3" fmla="*/ 71 h 176"/>
                  <a:gd name="T4" fmla="*/ 161 w 359"/>
                  <a:gd name="T5" fmla="*/ 132 h 176"/>
                  <a:gd name="T6" fmla="*/ 5 w 359"/>
                  <a:gd name="T7" fmla="*/ 165 h 176"/>
                  <a:gd name="T8" fmla="*/ 128 w 359"/>
                  <a:gd name="T9" fmla="*/ 64 h 176"/>
                  <a:gd name="T10" fmla="*/ 213 w 359"/>
                  <a:gd name="T11" fmla="*/ 24 h 176"/>
                  <a:gd name="T12" fmla="*/ 290 w 359"/>
                  <a:gd name="T13" fmla="*/ 7 h 176"/>
                  <a:gd name="T14" fmla="*/ 359 w 359"/>
                  <a:gd name="T1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9" h="176">
                    <a:moveTo>
                      <a:pt x="359" y="0"/>
                    </a:moveTo>
                    <a:cubicBezTo>
                      <a:pt x="351" y="15"/>
                      <a:pt x="308" y="49"/>
                      <a:pt x="275" y="71"/>
                    </a:cubicBezTo>
                    <a:cubicBezTo>
                      <a:pt x="244" y="91"/>
                      <a:pt x="201" y="124"/>
                      <a:pt x="161" y="132"/>
                    </a:cubicBezTo>
                    <a:cubicBezTo>
                      <a:pt x="121" y="140"/>
                      <a:pt x="10" y="176"/>
                      <a:pt x="5" y="165"/>
                    </a:cubicBezTo>
                    <a:cubicBezTo>
                      <a:pt x="0" y="154"/>
                      <a:pt x="93" y="88"/>
                      <a:pt x="128" y="64"/>
                    </a:cubicBezTo>
                    <a:cubicBezTo>
                      <a:pt x="158" y="49"/>
                      <a:pt x="183" y="34"/>
                      <a:pt x="213" y="24"/>
                    </a:cubicBezTo>
                    <a:cubicBezTo>
                      <a:pt x="243" y="14"/>
                      <a:pt x="269" y="8"/>
                      <a:pt x="290" y="7"/>
                    </a:cubicBezTo>
                    <a:cubicBezTo>
                      <a:pt x="311" y="6"/>
                      <a:pt x="345" y="2"/>
                      <a:pt x="3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0000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95" name="Freeform 328"/>
            <p:cNvSpPr>
              <a:spLocks noChangeAspect="1"/>
            </p:cNvSpPr>
            <p:nvPr/>
          </p:nvSpPr>
          <p:spPr bwMode="auto">
            <a:xfrm>
              <a:off x="1261" y="966"/>
              <a:ext cx="83" cy="84"/>
            </a:xfrm>
            <a:custGeom>
              <a:avLst/>
              <a:gdLst>
                <a:gd name="T0" fmla="*/ 65 w 249"/>
                <a:gd name="T1" fmla="*/ 0 h 253"/>
                <a:gd name="T2" fmla="*/ 65 w 249"/>
                <a:gd name="T3" fmla="*/ 49 h 253"/>
                <a:gd name="T4" fmla="*/ 84 w 249"/>
                <a:gd name="T5" fmla="*/ 90 h 253"/>
                <a:gd name="T6" fmla="*/ 143 w 249"/>
                <a:gd name="T7" fmla="*/ 120 h 253"/>
                <a:gd name="T8" fmla="*/ 249 w 249"/>
                <a:gd name="T9" fmla="*/ 147 h 253"/>
                <a:gd name="T10" fmla="*/ 224 w 249"/>
                <a:gd name="T11" fmla="*/ 186 h 253"/>
                <a:gd name="T12" fmla="*/ 200 w 249"/>
                <a:gd name="T13" fmla="*/ 247 h 253"/>
                <a:gd name="T14" fmla="*/ 113 w 249"/>
                <a:gd name="T15" fmla="*/ 220 h 253"/>
                <a:gd name="T16" fmla="*/ 53 w 249"/>
                <a:gd name="T17" fmla="*/ 177 h 253"/>
                <a:gd name="T18" fmla="*/ 0 w 249"/>
                <a:gd name="T19" fmla="*/ 12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53">
                  <a:moveTo>
                    <a:pt x="65" y="0"/>
                  </a:moveTo>
                  <a:cubicBezTo>
                    <a:pt x="66" y="8"/>
                    <a:pt x="62" y="34"/>
                    <a:pt x="65" y="49"/>
                  </a:cubicBezTo>
                  <a:cubicBezTo>
                    <a:pt x="68" y="64"/>
                    <a:pt x="71" y="78"/>
                    <a:pt x="84" y="90"/>
                  </a:cubicBezTo>
                  <a:cubicBezTo>
                    <a:pt x="97" y="102"/>
                    <a:pt x="115" y="110"/>
                    <a:pt x="143" y="120"/>
                  </a:cubicBezTo>
                  <a:cubicBezTo>
                    <a:pt x="175" y="133"/>
                    <a:pt x="234" y="137"/>
                    <a:pt x="249" y="147"/>
                  </a:cubicBezTo>
                  <a:lnTo>
                    <a:pt x="224" y="186"/>
                  </a:lnTo>
                  <a:lnTo>
                    <a:pt x="200" y="247"/>
                  </a:lnTo>
                  <a:cubicBezTo>
                    <a:pt x="182" y="253"/>
                    <a:pt x="137" y="232"/>
                    <a:pt x="113" y="220"/>
                  </a:cubicBezTo>
                  <a:cubicBezTo>
                    <a:pt x="90" y="208"/>
                    <a:pt x="68" y="190"/>
                    <a:pt x="53" y="177"/>
                  </a:cubicBezTo>
                  <a:cubicBezTo>
                    <a:pt x="34" y="161"/>
                    <a:pt x="6" y="131"/>
                    <a:pt x="0" y="124"/>
                  </a:cubicBez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6" name="Freeform 329"/>
            <p:cNvSpPr>
              <a:spLocks noChangeAspect="1"/>
            </p:cNvSpPr>
            <p:nvPr/>
          </p:nvSpPr>
          <p:spPr bwMode="auto">
            <a:xfrm>
              <a:off x="1018" y="838"/>
              <a:ext cx="325" cy="631"/>
            </a:xfrm>
            <a:custGeom>
              <a:avLst/>
              <a:gdLst>
                <a:gd name="T0" fmla="*/ 0 w 975"/>
                <a:gd name="T1" fmla="*/ 351 h 1896"/>
                <a:gd name="T2" fmla="*/ 42 w 975"/>
                <a:gd name="T3" fmla="*/ 0 h 1896"/>
                <a:gd name="T4" fmla="*/ 291 w 975"/>
                <a:gd name="T5" fmla="*/ 255 h 1896"/>
                <a:gd name="T6" fmla="*/ 225 w 975"/>
                <a:gd name="T7" fmla="*/ 279 h 1896"/>
                <a:gd name="T8" fmla="*/ 486 w 975"/>
                <a:gd name="T9" fmla="*/ 933 h 1896"/>
                <a:gd name="T10" fmla="*/ 696 w 975"/>
                <a:gd name="T11" fmla="*/ 1347 h 1896"/>
                <a:gd name="T12" fmla="*/ 975 w 975"/>
                <a:gd name="T13" fmla="*/ 1827 h 1896"/>
                <a:gd name="T14" fmla="*/ 867 w 975"/>
                <a:gd name="T15" fmla="*/ 1896 h 1896"/>
                <a:gd name="T16" fmla="*/ 588 w 975"/>
                <a:gd name="T17" fmla="*/ 1455 h 1896"/>
                <a:gd name="T18" fmla="*/ 369 w 975"/>
                <a:gd name="T19" fmla="*/ 1062 h 1896"/>
                <a:gd name="T20" fmla="*/ 204 w 975"/>
                <a:gd name="T21" fmla="*/ 699 h 1896"/>
                <a:gd name="T22" fmla="*/ 45 w 975"/>
                <a:gd name="T23" fmla="*/ 324 h 1896"/>
                <a:gd name="T24" fmla="*/ 0 w 975"/>
                <a:gd name="T25" fmla="*/ 351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5" h="1896">
                  <a:moveTo>
                    <a:pt x="0" y="351"/>
                  </a:moveTo>
                  <a:lnTo>
                    <a:pt x="42" y="0"/>
                  </a:lnTo>
                  <a:lnTo>
                    <a:pt x="291" y="255"/>
                  </a:lnTo>
                  <a:lnTo>
                    <a:pt x="225" y="279"/>
                  </a:lnTo>
                  <a:lnTo>
                    <a:pt x="486" y="933"/>
                  </a:lnTo>
                  <a:cubicBezTo>
                    <a:pt x="564" y="1111"/>
                    <a:pt x="615" y="1198"/>
                    <a:pt x="696" y="1347"/>
                  </a:cubicBezTo>
                  <a:cubicBezTo>
                    <a:pt x="846" y="1629"/>
                    <a:pt x="947" y="1736"/>
                    <a:pt x="975" y="1827"/>
                  </a:cubicBezTo>
                  <a:lnTo>
                    <a:pt x="867" y="1896"/>
                  </a:lnTo>
                  <a:lnTo>
                    <a:pt x="588" y="1455"/>
                  </a:lnTo>
                  <a:cubicBezTo>
                    <a:pt x="505" y="1316"/>
                    <a:pt x="433" y="1188"/>
                    <a:pt x="369" y="1062"/>
                  </a:cubicBezTo>
                  <a:cubicBezTo>
                    <a:pt x="303" y="935"/>
                    <a:pt x="258" y="822"/>
                    <a:pt x="204" y="699"/>
                  </a:cubicBezTo>
                  <a:cubicBezTo>
                    <a:pt x="150" y="576"/>
                    <a:pt x="79" y="382"/>
                    <a:pt x="45" y="324"/>
                  </a:cubicBezTo>
                  <a:lnTo>
                    <a:pt x="0" y="351"/>
                  </a:ln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50000">
                  <a:srgbClr val="FFCC99"/>
                </a:gs>
                <a:gs pos="100000">
                  <a:srgbClr val="CC0000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10" name="フリーフォーム 209"/>
          <p:cNvSpPr/>
          <p:nvPr/>
        </p:nvSpPr>
        <p:spPr>
          <a:xfrm rot="14999047">
            <a:off x="4955364" y="5188165"/>
            <a:ext cx="455817" cy="696342"/>
          </a:xfrm>
          <a:custGeom>
            <a:avLst/>
            <a:gdLst>
              <a:gd name="connsiteX0" fmla="*/ 895350 w 1007526"/>
              <a:gd name="connsiteY0" fmla="*/ 1326555 h 1326555"/>
              <a:gd name="connsiteX1" fmla="*/ 993775 w 1007526"/>
              <a:gd name="connsiteY1" fmla="*/ 1164630 h 1326555"/>
              <a:gd name="connsiteX2" fmla="*/ 628650 w 1007526"/>
              <a:gd name="connsiteY2" fmla="*/ 1253530 h 1326555"/>
              <a:gd name="connsiteX3" fmla="*/ 914400 w 1007526"/>
              <a:gd name="connsiteY3" fmla="*/ 1024930 h 1326555"/>
              <a:gd name="connsiteX4" fmla="*/ 520700 w 1007526"/>
              <a:gd name="connsiteY4" fmla="*/ 1018580 h 1326555"/>
              <a:gd name="connsiteX5" fmla="*/ 850900 w 1007526"/>
              <a:gd name="connsiteY5" fmla="*/ 777280 h 1326555"/>
              <a:gd name="connsiteX6" fmla="*/ 311150 w 1007526"/>
              <a:gd name="connsiteY6" fmla="*/ 742355 h 1326555"/>
              <a:gd name="connsiteX7" fmla="*/ 831850 w 1007526"/>
              <a:gd name="connsiteY7" fmla="*/ 339130 h 1326555"/>
              <a:gd name="connsiteX8" fmla="*/ 200025 w 1007526"/>
              <a:gd name="connsiteY8" fmla="*/ 399455 h 1326555"/>
              <a:gd name="connsiteX9" fmla="*/ 711200 w 1007526"/>
              <a:gd name="connsiteY9" fmla="*/ 24805 h 1326555"/>
              <a:gd name="connsiteX10" fmla="*/ 0 w 1007526"/>
              <a:gd name="connsiteY10" fmla="*/ 66080 h 132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526" h="1326555">
                <a:moveTo>
                  <a:pt x="895350" y="1326555"/>
                </a:moveTo>
                <a:cubicBezTo>
                  <a:pt x="966787" y="1251678"/>
                  <a:pt x="1038225" y="1176801"/>
                  <a:pt x="993775" y="1164630"/>
                </a:cubicBezTo>
                <a:cubicBezTo>
                  <a:pt x="949325" y="1152459"/>
                  <a:pt x="641879" y="1276813"/>
                  <a:pt x="628650" y="1253530"/>
                </a:cubicBezTo>
                <a:cubicBezTo>
                  <a:pt x="615421" y="1230247"/>
                  <a:pt x="932392" y="1064088"/>
                  <a:pt x="914400" y="1024930"/>
                </a:cubicBezTo>
                <a:cubicBezTo>
                  <a:pt x="896408" y="985772"/>
                  <a:pt x="531283" y="1059855"/>
                  <a:pt x="520700" y="1018580"/>
                </a:cubicBezTo>
                <a:cubicBezTo>
                  <a:pt x="510117" y="977305"/>
                  <a:pt x="885825" y="823317"/>
                  <a:pt x="850900" y="777280"/>
                </a:cubicBezTo>
                <a:cubicBezTo>
                  <a:pt x="815975" y="731243"/>
                  <a:pt x="314325" y="815380"/>
                  <a:pt x="311150" y="742355"/>
                </a:cubicBezTo>
                <a:cubicBezTo>
                  <a:pt x="307975" y="669330"/>
                  <a:pt x="850371" y="396280"/>
                  <a:pt x="831850" y="339130"/>
                </a:cubicBezTo>
                <a:cubicBezTo>
                  <a:pt x="813329" y="281980"/>
                  <a:pt x="220133" y="451842"/>
                  <a:pt x="200025" y="399455"/>
                </a:cubicBezTo>
                <a:cubicBezTo>
                  <a:pt x="179917" y="347067"/>
                  <a:pt x="744537" y="80367"/>
                  <a:pt x="711200" y="24805"/>
                </a:cubicBezTo>
                <a:cubicBezTo>
                  <a:pt x="677862" y="-30758"/>
                  <a:pt x="338931" y="17661"/>
                  <a:pt x="0" y="66080"/>
                </a:cubicBezTo>
              </a:path>
            </a:pathLst>
          </a:custGeom>
          <a:noFill/>
          <a:ln w="19050"/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2" name="テキスト ボックス 211"/>
          <p:cNvSpPr txBox="1"/>
          <p:nvPr/>
        </p:nvSpPr>
        <p:spPr>
          <a:xfrm>
            <a:off x="4553483" y="4122828"/>
            <a:ext cx="4258730" cy="369332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err="1">
                <a:solidFill>
                  <a:schemeClr val="tx2">
                    <a:lumMod val="75000"/>
                  </a:schemeClr>
                </a:solidFill>
              </a:rPr>
              <a:t>PEGylated</a:t>
            </a:r>
            <a:r>
              <a:rPr kumimoji="1" lang="en-US" altLang="ja-JP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altLang="ja-JP" b="1" dirty="0">
                <a:solidFill>
                  <a:schemeClr val="tx2">
                    <a:lumMod val="75000"/>
                  </a:schemeClr>
                </a:solidFill>
              </a:rPr>
              <a:t>insulin </a:t>
            </a:r>
            <a:r>
              <a:rPr lang="en-US" altLang="ja-JP" sz="1400" b="1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altLang="ja-JP" sz="1400" b="1" dirty="0" err="1">
                <a:solidFill>
                  <a:schemeClr val="tx2">
                    <a:lumMod val="75000"/>
                  </a:schemeClr>
                </a:solidFill>
              </a:rPr>
              <a:t>LY2605541</a:t>
            </a:r>
            <a:r>
              <a:rPr lang="en-US" altLang="ja-JP" sz="1400" b="1" dirty="0">
                <a:solidFill>
                  <a:schemeClr val="tx2">
                    <a:lumMod val="75000"/>
                  </a:schemeClr>
                </a:solidFill>
              </a:rPr>
              <a:t>, Phase III)</a:t>
            </a:r>
            <a:endParaRPr kumimoji="1" lang="ja-JP" altLang="en-US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3" name="テキスト ボックス 212"/>
          <p:cNvSpPr txBox="1"/>
          <p:nvPr/>
        </p:nvSpPr>
        <p:spPr>
          <a:xfrm>
            <a:off x="2124352" y="4992199"/>
            <a:ext cx="30736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 err="1"/>
              <a:t>M.W</a:t>
            </a:r>
            <a:r>
              <a:rPr kumimoji="1" lang="en-US" altLang="ja-JP" sz="1400" b="1" dirty="0"/>
              <a:t>. of PEG : </a:t>
            </a:r>
            <a:r>
              <a:rPr lang="en-US" altLang="ja-JP" sz="1400" b="1" dirty="0"/>
              <a:t>4</a:t>
            </a:r>
            <a:r>
              <a:rPr kumimoji="1" lang="en-US" altLang="ja-JP" sz="1400" b="1" dirty="0"/>
              <a:t>0 </a:t>
            </a:r>
            <a:r>
              <a:rPr kumimoji="1" lang="en-US" altLang="ja-JP" sz="1400" b="1" dirty="0" err="1"/>
              <a:t>kDa</a:t>
            </a:r>
            <a:r>
              <a:rPr kumimoji="1" lang="en-US" altLang="ja-JP" sz="1400" b="1" dirty="0"/>
              <a:t> (branched)</a:t>
            </a:r>
            <a:endParaRPr kumimoji="1" lang="en-US" altLang="ja-JP" sz="1400" b="1" dirty="0">
              <a:solidFill>
                <a:srgbClr val="FF0000"/>
              </a:solidFill>
            </a:endParaRPr>
          </a:p>
          <a:p>
            <a:r>
              <a:rPr lang="en-US" altLang="ja-JP" sz="1400" b="1" dirty="0"/>
              <a:t>Circulating half-life : 73 fold</a:t>
            </a:r>
            <a:endParaRPr lang="en-US" altLang="ja-JP" sz="1400" b="1" dirty="0">
              <a:solidFill>
                <a:srgbClr val="FF0000"/>
              </a:solidFill>
            </a:endParaRPr>
          </a:p>
          <a:p>
            <a:r>
              <a:rPr lang="en-US" altLang="ja-JP" sz="2400" b="1" dirty="0"/>
              <a:t>Activity</a:t>
            </a:r>
            <a:r>
              <a:rPr lang="ja-JP" altLang="en-US" sz="2400" b="1" dirty="0"/>
              <a:t> </a:t>
            </a:r>
            <a:r>
              <a:rPr lang="en-US" altLang="ja-JP" sz="2400" b="1" dirty="0"/>
              <a:t>: </a:t>
            </a:r>
            <a:r>
              <a:rPr lang="en-US" altLang="ja-JP" sz="2400" b="1" dirty="0">
                <a:solidFill>
                  <a:srgbClr val="FF0000"/>
                </a:solidFill>
              </a:rPr>
              <a:t>7%</a:t>
            </a:r>
            <a:endParaRPr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14" name="円/楕円 213"/>
          <p:cNvSpPr>
            <a:spLocks noChangeAspect="1"/>
          </p:cNvSpPr>
          <p:nvPr/>
        </p:nvSpPr>
        <p:spPr>
          <a:xfrm>
            <a:off x="1994159" y="5070426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5" name="円/楕円 214"/>
          <p:cNvSpPr>
            <a:spLocks noChangeAspect="1"/>
          </p:cNvSpPr>
          <p:nvPr/>
        </p:nvSpPr>
        <p:spPr>
          <a:xfrm>
            <a:off x="1994143" y="5315780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6" name="円/楕円 215"/>
          <p:cNvSpPr>
            <a:spLocks noChangeAspect="1"/>
          </p:cNvSpPr>
          <p:nvPr/>
        </p:nvSpPr>
        <p:spPr>
          <a:xfrm>
            <a:off x="1994142" y="5561134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8" name="テキスト ボックス 217"/>
          <p:cNvSpPr txBox="1"/>
          <p:nvPr/>
        </p:nvSpPr>
        <p:spPr>
          <a:xfrm>
            <a:off x="6550841" y="4985520"/>
            <a:ext cx="26788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 err="1"/>
              <a:t>M.W</a:t>
            </a:r>
            <a:r>
              <a:rPr kumimoji="1" lang="en-US" altLang="ja-JP" sz="1400" b="1" dirty="0"/>
              <a:t>. of PEG : </a:t>
            </a:r>
            <a:r>
              <a:rPr lang="en-US" altLang="ja-JP" sz="1400" b="1" dirty="0"/>
              <a:t>2</a:t>
            </a:r>
            <a:r>
              <a:rPr kumimoji="1" lang="en-US" altLang="ja-JP" sz="1400" b="1" dirty="0"/>
              <a:t>0 </a:t>
            </a:r>
            <a:r>
              <a:rPr kumimoji="1" lang="en-US" altLang="ja-JP" sz="1400" b="1" dirty="0" err="1"/>
              <a:t>kDa</a:t>
            </a:r>
            <a:r>
              <a:rPr kumimoji="1" lang="en-US" altLang="ja-JP" sz="1400" b="1" dirty="0"/>
              <a:t> (linear)</a:t>
            </a:r>
            <a:endParaRPr kumimoji="1" lang="en-US" altLang="ja-JP" sz="1400" b="1" dirty="0">
              <a:solidFill>
                <a:srgbClr val="FF0000"/>
              </a:solidFill>
            </a:endParaRPr>
          </a:p>
          <a:p>
            <a:r>
              <a:rPr lang="en-US" altLang="ja-JP" sz="1400" b="1" dirty="0"/>
              <a:t>Circulating half-life : 10 fold</a:t>
            </a:r>
            <a:endParaRPr lang="en-US" altLang="ja-JP" sz="1400" b="1" dirty="0">
              <a:solidFill>
                <a:srgbClr val="FF0000"/>
              </a:solidFill>
            </a:endParaRPr>
          </a:p>
          <a:p>
            <a:r>
              <a:rPr lang="en-US" altLang="ja-JP" sz="2400" b="1" dirty="0"/>
              <a:t>Activity : </a:t>
            </a:r>
            <a:r>
              <a:rPr lang="en-US" altLang="ja-JP" sz="2400" b="1" dirty="0">
                <a:solidFill>
                  <a:srgbClr val="FF0000"/>
                </a:solidFill>
              </a:rPr>
              <a:t>6%</a:t>
            </a:r>
            <a:endParaRPr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219" name="円/楕円 218"/>
          <p:cNvSpPr>
            <a:spLocks noChangeAspect="1"/>
          </p:cNvSpPr>
          <p:nvPr/>
        </p:nvSpPr>
        <p:spPr>
          <a:xfrm>
            <a:off x="6439699" y="5044697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0" name="円/楕円 219"/>
          <p:cNvSpPr>
            <a:spLocks noChangeAspect="1"/>
          </p:cNvSpPr>
          <p:nvPr/>
        </p:nvSpPr>
        <p:spPr>
          <a:xfrm>
            <a:off x="6439683" y="5290051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1" name="円/楕円 220"/>
          <p:cNvSpPr>
            <a:spLocks noChangeAspect="1"/>
          </p:cNvSpPr>
          <p:nvPr/>
        </p:nvSpPr>
        <p:spPr>
          <a:xfrm>
            <a:off x="6439682" y="5535405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8" name="Rectangle 2061"/>
          <p:cNvSpPr>
            <a:spLocks noChangeArrowheads="1"/>
          </p:cNvSpPr>
          <p:nvPr/>
        </p:nvSpPr>
        <p:spPr bwMode="auto">
          <a:xfrm>
            <a:off x="5821772" y="6123328"/>
            <a:ext cx="3312911" cy="26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r"/>
            <a:r>
              <a:rPr lang="en-US" altLang="ja-JP" sz="1100" dirty="0" err="1">
                <a:latin typeface="Times New Roman" pitchFamily="18" charset="0"/>
              </a:rPr>
              <a:t>T.M</a:t>
            </a:r>
            <a:r>
              <a:rPr lang="en-US" altLang="ja-JP" sz="1100" dirty="0">
                <a:latin typeface="Times New Roman" pitchFamily="18" charset="0"/>
              </a:rPr>
              <a:t>. </a:t>
            </a:r>
            <a:r>
              <a:rPr lang="en-US" altLang="ja-JP" sz="1100" dirty="0" err="1">
                <a:latin typeface="Times New Roman" pitchFamily="18" charset="0"/>
              </a:rPr>
              <a:t>Caparrotta</a:t>
            </a:r>
            <a:r>
              <a:rPr lang="en-US" altLang="ja-JP" sz="1100" b="0" dirty="0">
                <a:latin typeface="Times New Roman" pitchFamily="18" charset="0"/>
              </a:rPr>
              <a:t> </a:t>
            </a:r>
            <a:r>
              <a:rPr lang="en-US" altLang="ja-JP" sz="1100" b="0" i="1" dirty="0">
                <a:latin typeface="Times New Roman" pitchFamily="18" charset="0"/>
              </a:rPr>
              <a:t>et al.</a:t>
            </a:r>
            <a:r>
              <a:rPr lang="en-US" altLang="ja-JP" sz="1100" b="0" dirty="0">
                <a:latin typeface="Times New Roman" pitchFamily="18" charset="0"/>
              </a:rPr>
              <a:t>, </a:t>
            </a:r>
            <a:r>
              <a:rPr lang="en-US" altLang="ja-JP" sz="1100" b="1" i="1" dirty="0">
                <a:latin typeface="Times New Roman" pitchFamily="18" charset="0"/>
              </a:rPr>
              <a:t>Diabetes </a:t>
            </a:r>
            <a:r>
              <a:rPr lang="en-US" altLang="ja-JP" sz="1100" b="1" i="1" dirty="0" err="1">
                <a:latin typeface="Times New Roman" pitchFamily="18" charset="0"/>
              </a:rPr>
              <a:t>Obes</a:t>
            </a:r>
            <a:r>
              <a:rPr lang="en-US" altLang="ja-JP" sz="1100" b="1" i="1" dirty="0">
                <a:latin typeface="Times New Roman" pitchFamily="18" charset="0"/>
              </a:rPr>
              <a:t>. </a:t>
            </a:r>
            <a:r>
              <a:rPr lang="en-US" altLang="ja-JP" sz="1100" b="1" i="1" dirty="0" err="1">
                <a:latin typeface="Times New Roman" pitchFamily="18" charset="0"/>
              </a:rPr>
              <a:t>Metab</a:t>
            </a:r>
            <a:r>
              <a:rPr lang="en-US" altLang="ja-JP" sz="1100" i="1" dirty="0">
                <a:latin typeface="Times New Roman" pitchFamily="18" charset="0"/>
              </a:rPr>
              <a:t>. </a:t>
            </a:r>
            <a:r>
              <a:rPr lang="en-US" altLang="ja-JP" sz="1100" b="0" dirty="0">
                <a:latin typeface="Times New Roman" pitchFamily="18" charset="0"/>
              </a:rPr>
              <a:t>(2014). </a:t>
            </a:r>
          </a:p>
        </p:txBody>
      </p:sp>
      <p:sp>
        <p:nvSpPr>
          <p:cNvPr id="142" name="Rectangle 2061"/>
          <p:cNvSpPr>
            <a:spLocks noChangeArrowheads="1"/>
          </p:cNvSpPr>
          <p:nvPr/>
        </p:nvSpPr>
        <p:spPr bwMode="auto">
          <a:xfrm>
            <a:off x="2446060" y="6123328"/>
            <a:ext cx="2333166" cy="26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r"/>
            <a:r>
              <a:rPr lang="en-US" altLang="ja-JP" sz="1100" dirty="0" err="1">
                <a:latin typeface="Times New Roman" pitchFamily="18" charset="0"/>
              </a:rPr>
              <a:t>C.S</a:t>
            </a:r>
            <a:r>
              <a:rPr lang="en-US" altLang="ja-JP" sz="1100" dirty="0">
                <a:latin typeface="Times New Roman" pitchFamily="18" charset="0"/>
              </a:rPr>
              <a:t>. </a:t>
            </a:r>
            <a:r>
              <a:rPr lang="en-US" altLang="ja-JP" sz="1100" dirty="0" err="1">
                <a:latin typeface="Times New Roman" pitchFamily="18" charset="0"/>
              </a:rPr>
              <a:t>Fishburn</a:t>
            </a:r>
            <a:r>
              <a:rPr lang="en-US" altLang="ja-JP" sz="1100" b="0" dirty="0">
                <a:latin typeface="Times New Roman" pitchFamily="18" charset="0"/>
              </a:rPr>
              <a:t>, </a:t>
            </a:r>
            <a:r>
              <a:rPr lang="en-US" altLang="ja-JP" sz="1100" b="1" i="1" dirty="0">
                <a:latin typeface="Times New Roman" pitchFamily="18" charset="0"/>
              </a:rPr>
              <a:t>J. Pharm. Sci</a:t>
            </a:r>
            <a:r>
              <a:rPr lang="en-US" altLang="ja-JP" sz="1100" b="1" dirty="0">
                <a:latin typeface="Times New Roman" pitchFamily="18" charset="0"/>
              </a:rPr>
              <a:t>. </a:t>
            </a:r>
            <a:r>
              <a:rPr lang="en-US" altLang="ja-JP" sz="1100" b="0" dirty="0">
                <a:latin typeface="Times New Roman" pitchFamily="18" charset="0"/>
              </a:rPr>
              <a:t>(2008). </a:t>
            </a:r>
          </a:p>
        </p:txBody>
      </p:sp>
      <p:sp>
        <p:nvSpPr>
          <p:cNvPr id="7" name="角丸四角形吹き出し 6"/>
          <p:cNvSpPr/>
          <p:nvPr/>
        </p:nvSpPr>
        <p:spPr>
          <a:xfrm>
            <a:off x="1722005" y="1326738"/>
            <a:ext cx="1783227" cy="512246"/>
          </a:xfrm>
          <a:prstGeom prst="wedgeRoundRectCallout">
            <a:avLst>
              <a:gd name="adj1" fmla="val 29353"/>
              <a:gd name="adj2" fmla="val 11466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PEGylation</a:t>
            </a:r>
            <a:endParaRPr lang="en-US" altLang="ja-JP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テキスト ボックス 143"/>
          <p:cNvSpPr txBox="1"/>
          <p:nvPr/>
        </p:nvSpPr>
        <p:spPr>
          <a:xfrm>
            <a:off x="6711951" y="1094325"/>
            <a:ext cx="1079209" cy="307777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>
                    <a:lumMod val="65000"/>
                  </a:schemeClr>
                </a:solidFill>
              </a:rPr>
              <a:t>I</a:t>
            </a:r>
            <a:r>
              <a:rPr kumimoji="1" lang="en-US" altLang="ja-JP" sz="1400" b="1" dirty="0">
                <a:solidFill>
                  <a:schemeClr val="bg1">
                    <a:lumMod val="65000"/>
                  </a:schemeClr>
                </a:solidFill>
              </a:rPr>
              <a:t>mage</a:t>
            </a:r>
            <a:endParaRPr kumimoji="1" lang="ja-JP" altLang="en-US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5" name="上矢印 144"/>
          <p:cNvSpPr/>
          <p:nvPr/>
        </p:nvSpPr>
        <p:spPr>
          <a:xfrm>
            <a:off x="3654478" y="2416956"/>
            <a:ext cx="311786" cy="729268"/>
          </a:xfrm>
          <a:prstGeom prst="up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6" name="上矢印 145"/>
          <p:cNvSpPr/>
          <p:nvPr/>
        </p:nvSpPr>
        <p:spPr>
          <a:xfrm flipV="1">
            <a:off x="6040754" y="2416956"/>
            <a:ext cx="311786" cy="729268"/>
          </a:xfrm>
          <a:prstGeom prst="upArrow">
            <a:avLst/>
          </a:prstGeom>
          <a:gradFill flip="none" rotWithShape="1">
            <a:gsLst>
              <a:gs pos="0">
                <a:srgbClr val="FF0000"/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7" name="テキスト ボックス 146"/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148" name="直線コネクタ 147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直線コネクタ 148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6658136" y="4585600"/>
            <a:ext cx="23599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b="1" dirty="0">
                <a:solidFill>
                  <a:srgbClr val="FF0000"/>
                </a:solidFill>
              </a:rPr>
              <a:t>Discontinue development</a:t>
            </a:r>
            <a:endParaRPr lang="ja-JP" altLang="en-US" sz="1400" b="1" dirty="0">
              <a:solidFill>
                <a:srgbClr val="FF0000"/>
              </a:solidFill>
            </a:endParaRPr>
          </a:p>
        </p:txBody>
      </p:sp>
      <p:cxnSp>
        <p:nvCxnSpPr>
          <p:cNvPr id="5" name="直線矢印コネクタ 4"/>
          <p:cNvCxnSpPr/>
          <p:nvPr/>
        </p:nvCxnSpPr>
        <p:spPr>
          <a:xfrm rot="5400000">
            <a:off x="8036199" y="4532124"/>
            <a:ext cx="216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789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5" name="直線コネクタ 384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6" name="直線コネクタ 385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4" name="Picture 2" descr="http://previews.123rf.com/images/molekuul/molekuul1310/molekuul131000042/23134238-interferon-alpha-2a-ifna2-molecule-pegylated-analogs-of-this-cytokine-are-used-to-treat-hepatitis-b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2" b="99462" l="5309" r="91046">
                        <a14:backgroundMark x1="35024" y1="52462" x2="35024" y2="52462"/>
                        <a14:backgroundMark x1="33597" y1="47692" x2="33597" y2="47692"/>
                        <a14:backgroundMark x1="34469" y1="49846" x2="34469" y2="49846"/>
                        <a14:backgroundMark x1="48574" y1="53154" x2="48574" y2="53154"/>
                        <a14:backgroundMark x1="43899" y1="74077" x2="43899" y2="74077"/>
                        <a14:backgroundMark x1="62678" y1="79154" x2="62678" y2="79154"/>
                        <a14:backgroundMark x1="68463" y1="50000" x2="68463" y2="50000"/>
                        <a14:backgroundMark x1="64501" y1="40462" x2="64501" y2="40462"/>
                        <a14:backgroundMark x1="33994" y1="22769" x2="33994" y2="22769"/>
                        <a14:backgroundMark x1="55626" y1="22231" x2="55626" y2="2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456" y="1766215"/>
            <a:ext cx="1498515" cy="154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タイトル 1"/>
          <p:cNvSpPr txBox="1">
            <a:spLocks/>
          </p:cNvSpPr>
          <p:nvPr/>
        </p:nvSpPr>
        <p:spPr bwMode="auto">
          <a:xfrm>
            <a:off x="166047" y="1035523"/>
            <a:ext cx="8084996" cy="50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hangingPunct="1"/>
            <a:r>
              <a:rPr lang="en-US" altLang="ja-JP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altLang="ja-JP" sz="16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elf-assembly</a:t>
            </a:r>
            <a:r>
              <a:rPr lang="en-US" altLang="ja-JP" sz="1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altLang="ja-JP" sz="16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EGylation</a:t>
            </a:r>
            <a:r>
              <a:rPr lang="en-US" altLang="ja-JP" sz="1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altLang="ja-JP" sz="16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etaining </a:t>
            </a:r>
            <a:r>
              <a:rPr lang="en-US" altLang="ja-JP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altLang="ja-JP" sz="16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ctivity</a:t>
            </a:r>
            <a:r>
              <a:rPr lang="en-US" altLang="ja-JP" sz="1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altLang="ja-JP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ja-JP" altLang="en-US" sz="16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060913" y="1916832"/>
            <a:ext cx="371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 err="1"/>
              <a:t>PEGylation</a:t>
            </a:r>
            <a:r>
              <a:rPr lang="en-US" altLang="ja-JP" b="1" dirty="0"/>
              <a:t> of proteins through </a:t>
            </a:r>
            <a:r>
              <a:rPr lang="en-US" altLang="ja-JP" b="1" dirty="0">
                <a:solidFill>
                  <a:srgbClr val="FF0000"/>
                </a:solidFill>
              </a:rPr>
              <a:t>host-guest interaction </a:t>
            </a:r>
            <a:r>
              <a:rPr lang="en-US" altLang="ja-JP" b="1" dirty="0"/>
              <a:t>between </a:t>
            </a:r>
            <a:r>
              <a:rPr lang="en-US" altLang="ja-JP" b="1" dirty="0">
                <a:latin typeface="Symbol" panose="05050102010706020507" pitchFamily="18" charset="2"/>
              </a:rPr>
              <a:t>b</a:t>
            </a:r>
            <a:r>
              <a:rPr lang="en-US" altLang="ja-JP" b="1" dirty="0"/>
              <a:t>-</a:t>
            </a:r>
            <a:r>
              <a:rPr lang="en-US" altLang="ja-JP" b="1" dirty="0" err="1"/>
              <a:t>cyclodextrin</a:t>
            </a:r>
            <a:r>
              <a:rPr lang="en-US" altLang="ja-JP" b="1" dirty="0"/>
              <a:t> (</a:t>
            </a:r>
            <a:r>
              <a:rPr lang="en-US" altLang="ja-JP" b="1" dirty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  <a:r>
              <a:rPr lang="en-US" altLang="ja-JP" b="1" dirty="0">
                <a:solidFill>
                  <a:srgbClr val="FF0000"/>
                </a:solidFill>
              </a:rPr>
              <a:t>-</a:t>
            </a:r>
            <a:r>
              <a:rPr lang="en-US" altLang="ja-JP" b="1" dirty="0" err="1">
                <a:solidFill>
                  <a:srgbClr val="FF0000"/>
                </a:solidFill>
              </a:rPr>
              <a:t>CyD</a:t>
            </a:r>
            <a:r>
              <a:rPr lang="en-US" altLang="ja-JP" b="1" dirty="0"/>
              <a:t>) and </a:t>
            </a:r>
            <a:r>
              <a:rPr lang="en-US" altLang="ja-JP" b="1" dirty="0" err="1"/>
              <a:t>adamantane</a:t>
            </a:r>
            <a:r>
              <a:rPr lang="en-US" altLang="ja-JP" b="1" dirty="0"/>
              <a:t> (</a:t>
            </a:r>
            <a:r>
              <a:rPr lang="en-US" altLang="ja-JP" b="1" dirty="0">
                <a:solidFill>
                  <a:srgbClr val="FF0000"/>
                </a:solidFill>
              </a:rPr>
              <a:t>Ad</a:t>
            </a:r>
            <a:r>
              <a:rPr lang="en-US" altLang="ja-JP" b="1" dirty="0"/>
              <a:t>)</a:t>
            </a:r>
          </a:p>
        </p:txBody>
      </p:sp>
      <p:sp>
        <p:nvSpPr>
          <p:cNvPr id="20" name="下矢印 19"/>
          <p:cNvSpPr/>
          <p:nvPr/>
        </p:nvSpPr>
        <p:spPr>
          <a:xfrm>
            <a:off x="6689752" y="3093186"/>
            <a:ext cx="388805" cy="223659"/>
          </a:xfrm>
          <a:prstGeom prst="downArrow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060912" y="3844887"/>
            <a:ext cx="4083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Improvement of pharmaceutical properties of protein drugs </a:t>
            </a:r>
            <a:r>
              <a:rPr lang="en-US" altLang="ja-JP" b="1" dirty="0">
                <a:solidFill>
                  <a:srgbClr val="FF0000"/>
                </a:solidFill>
              </a:rPr>
              <a:t>without loss of the bioactivity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060910" y="3279664"/>
            <a:ext cx="3820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Reversible </a:t>
            </a:r>
            <a:r>
              <a:rPr lang="en-US" altLang="ja-JP" b="1" dirty="0" err="1">
                <a:latin typeface="Arial" panose="020B0604020202020204" pitchFamily="34" charset="0"/>
                <a:cs typeface="Arial" panose="020B0604020202020204" pitchFamily="34" charset="0"/>
              </a:rPr>
              <a:t>PEGylation</a:t>
            </a:r>
            <a:endParaRPr lang="ja-JP" altLang="en-US" b="1" dirty="0"/>
          </a:p>
        </p:txBody>
      </p:sp>
      <p:sp>
        <p:nvSpPr>
          <p:cNvPr id="23" name="下矢印 22"/>
          <p:cNvSpPr/>
          <p:nvPr/>
        </p:nvSpPr>
        <p:spPr>
          <a:xfrm>
            <a:off x="6689752" y="3658353"/>
            <a:ext cx="388805" cy="223659"/>
          </a:xfrm>
          <a:prstGeom prst="downArrow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6" name="円/楕円 95"/>
          <p:cNvSpPr/>
          <p:nvPr/>
        </p:nvSpPr>
        <p:spPr>
          <a:xfrm>
            <a:off x="4932040" y="2028287"/>
            <a:ext cx="144000" cy="144000"/>
          </a:xfrm>
          <a:prstGeom prst="ellipse">
            <a:avLst/>
          </a:prstGeom>
          <a:gradFill flip="none" rotWithShape="1">
            <a:gsLst>
              <a:gs pos="0">
                <a:srgbClr val="FFFF00">
                  <a:alpha val="25000"/>
                </a:srgbClr>
              </a:gs>
              <a:gs pos="50000">
                <a:srgbClr val="FFFF00"/>
              </a:gs>
              <a:gs pos="100000">
                <a:srgbClr val="FFFF00">
                  <a:alpha val="25000"/>
                </a:srgb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円/楕円 96"/>
          <p:cNvSpPr/>
          <p:nvPr/>
        </p:nvSpPr>
        <p:spPr>
          <a:xfrm>
            <a:off x="4932040" y="3383363"/>
            <a:ext cx="144000" cy="144000"/>
          </a:xfrm>
          <a:prstGeom prst="ellipse">
            <a:avLst/>
          </a:prstGeom>
          <a:gradFill flip="none" rotWithShape="1">
            <a:gsLst>
              <a:gs pos="0">
                <a:srgbClr val="FFFF00">
                  <a:alpha val="25000"/>
                </a:srgbClr>
              </a:gs>
              <a:gs pos="50000">
                <a:srgbClr val="FFFF00"/>
              </a:gs>
              <a:gs pos="100000">
                <a:srgbClr val="FFFF00">
                  <a:alpha val="25000"/>
                </a:srgb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8" name="円/楕円 97"/>
          <p:cNvSpPr/>
          <p:nvPr/>
        </p:nvSpPr>
        <p:spPr>
          <a:xfrm>
            <a:off x="4932040" y="3968371"/>
            <a:ext cx="144000" cy="144000"/>
          </a:xfrm>
          <a:prstGeom prst="ellipse">
            <a:avLst/>
          </a:prstGeom>
          <a:gradFill flip="none" rotWithShape="1">
            <a:gsLst>
              <a:gs pos="0">
                <a:srgbClr val="FFFF00">
                  <a:alpha val="25000"/>
                </a:srgbClr>
              </a:gs>
              <a:gs pos="50000">
                <a:srgbClr val="FFFF00"/>
              </a:gs>
              <a:gs pos="100000">
                <a:srgbClr val="FFFF00">
                  <a:alpha val="25000"/>
                </a:srgb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3" name="グループ化 252"/>
          <p:cNvGrpSpPr>
            <a:grpSpLocks noChangeAspect="1"/>
          </p:cNvGrpSpPr>
          <p:nvPr/>
        </p:nvGrpSpPr>
        <p:grpSpPr>
          <a:xfrm flipV="1">
            <a:off x="2945998" y="2896308"/>
            <a:ext cx="196347" cy="159107"/>
            <a:chOff x="302750" y="438615"/>
            <a:chExt cx="422737" cy="342559"/>
          </a:xfrm>
          <a:effectLst>
            <a:glow rad="63500">
              <a:srgbClr val="FFFF00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267" name="直線コネクタ 266"/>
            <p:cNvCxnSpPr/>
            <p:nvPr/>
          </p:nvCxnSpPr>
          <p:spPr bwMode="auto">
            <a:xfrm flipV="1">
              <a:off x="715601" y="438615"/>
              <a:ext cx="9667" cy="72000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8" name="直線コネクタ 267"/>
            <p:cNvCxnSpPr/>
            <p:nvPr/>
          </p:nvCxnSpPr>
          <p:spPr bwMode="auto">
            <a:xfrm rot="3060000" flipV="1">
              <a:off x="684653" y="489393"/>
              <a:ext cx="9667" cy="72000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9" name="六角形 268"/>
            <p:cNvSpPr/>
            <p:nvPr/>
          </p:nvSpPr>
          <p:spPr bwMode="auto">
            <a:xfrm rot="-3360000">
              <a:off x="492701" y="505584"/>
              <a:ext cx="207869" cy="248967"/>
            </a:xfrm>
            <a:prstGeom prst="hexagon">
              <a:avLst>
                <a:gd name="adj" fmla="val 21268"/>
                <a:gd name="vf" fmla="val 115470"/>
              </a:avLst>
            </a:prstGeom>
            <a:noFill/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E1E1FF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cxnSp>
          <p:nvCxnSpPr>
            <p:cNvPr id="270" name="直線コネクタ 269"/>
            <p:cNvCxnSpPr/>
            <p:nvPr/>
          </p:nvCxnSpPr>
          <p:spPr bwMode="auto">
            <a:xfrm flipV="1">
              <a:off x="302750" y="611691"/>
              <a:ext cx="156374" cy="2898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1" name="直線コネクタ 270"/>
            <p:cNvCxnSpPr/>
            <p:nvPr/>
          </p:nvCxnSpPr>
          <p:spPr bwMode="auto">
            <a:xfrm flipV="1">
              <a:off x="507532" y="749805"/>
              <a:ext cx="156374" cy="2898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2" name="直線コネクタ 271"/>
            <p:cNvCxnSpPr/>
            <p:nvPr/>
          </p:nvCxnSpPr>
          <p:spPr bwMode="auto">
            <a:xfrm rot="-300000">
              <a:off x="442457" y="688344"/>
              <a:ext cx="65075" cy="92830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3" name="直線コネクタ 272"/>
            <p:cNvCxnSpPr/>
            <p:nvPr/>
          </p:nvCxnSpPr>
          <p:spPr bwMode="auto">
            <a:xfrm>
              <a:off x="312274" y="641207"/>
              <a:ext cx="120206" cy="4649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4" name="直線コネクタ 273"/>
            <p:cNvCxnSpPr/>
            <p:nvPr/>
          </p:nvCxnSpPr>
          <p:spPr bwMode="auto">
            <a:xfrm flipV="1">
              <a:off x="430099" y="650460"/>
              <a:ext cx="36168" cy="40265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5" name="直線コネクタ 274"/>
            <p:cNvCxnSpPr/>
            <p:nvPr/>
          </p:nvCxnSpPr>
          <p:spPr bwMode="auto">
            <a:xfrm flipV="1">
              <a:off x="485440" y="577153"/>
              <a:ext cx="36168" cy="40265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6" name="直線コネクタ 275"/>
            <p:cNvCxnSpPr>
              <a:endCxn id="269" idx="0"/>
            </p:cNvCxnSpPr>
            <p:nvPr/>
          </p:nvCxnSpPr>
          <p:spPr bwMode="auto">
            <a:xfrm flipV="1">
              <a:off x="521608" y="543902"/>
              <a:ext cx="133147" cy="33251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4" name="グループ化 253"/>
          <p:cNvGrpSpPr/>
          <p:nvPr/>
        </p:nvGrpSpPr>
        <p:grpSpPr>
          <a:xfrm>
            <a:off x="127875" y="2290084"/>
            <a:ext cx="1559742" cy="1426948"/>
            <a:chOff x="4853957" y="1972312"/>
            <a:chExt cx="1110291" cy="1015763"/>
          </a:xfrm>
        </p:grpSpPr>
        <p:grpSp>
          <p:nvGrpSpPr>
            <p:cNvPr id="255" name="Group 331"/>
            <p:cNvGrpSpPr>
              <a:grpSpLocks noChangeAspect="1"/>
            </p:cNvGrpSpPr>
            <p:nvPr/>
          </p:nvGrpSpPr>
          <p:grpSpPr bwMode="auto">
            <a:xfrm rot="18330173">
              <a:off x="5634663" y="2039741"/>
              <a:ext cx="147995" cy="183028"/>
              <a:chOff x="548" y="2531"/>
              <a:chExt cx="423" cy="688"/>
            </a:xfrm>
            <a:effectLst>
              <a:reflection endPos="0" dist="50800" dir="5400000" sy="-100000" algn="bl" rotWithShape="0"/>
            </a:effectLst>
          </p:grpSpPr>
          <p:sp>
            <p:nvSpPr>
              <p:cNvPr id="263" name="AutoShape 3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399" y="2726"/>
                <a:ext cx="688" cy="297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264" name="Oval 333"/>
              <p:cNvSpPr>
                <a:spLocks noChangeAspect="1" noChangeArrowheads="1"/>
              </p:cNvSpPr>
              <p:nvPr/>
            </p:nvSpPr>
            <p:spPr bwMode="auto">
              <a:xfrm rot="-5400000">
                <a:off x="381" y="2830"/>
                <a:ext cx="428" cy="93"/>
              </a:xfrm>
              <a:prstGeom prst="ellipse">
                <a:avLst/>
              </a:prstGeom>
              <a:solidFill>
                <a:srgbClr val="7F7FA9">
                  <a:alpha val="58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265" name="Oval 334"/>
              <p:cNvSpPr>
                <a:spLocks noChangeAspect="1" noChangeArrowheads="1"/>
              </p:cNvSpPr>
              <p:nvPr/>
            </p:nvSpPr>
            <p:spPr bwMode="auto">
              <a:xfrm rot="-5400000">
                <a:off x="436" y="2848"/>
                <a:ext cx="302" cy="54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266" name="Oval 335"/>
              <p:cNvSpPr>
                <a:spLocks noChangeAspect="1" noChangeArrowheads="1"/>
              </p:cNvSpPr>
              <p:nvPr/>
            </p:nvSpPr>
            <p:spPr bwMode="auto">
              <a:xfrm rot="16200000">
                <a:off x="556" y="2800"/>
                <a:ext cx="684" cy="147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256" name="Freeform 340"/>
            <p:cNvSpPr>
              <a:spLocks/>
            </p:cNvSpPr>
            <p:nvPr/>
          </p:nvSpPr>
          <p:spPr bwMode="auto">
            <a:xfrm rot="14054974">
              <a:off x="5170576" y="1941494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57" name="Freeform 340"/>
            <p:cNvSpPr>
              <a:spLocks/>
            </p:cNvSpPr>
            <p:nvPr/>
          </p:nvSpPr>
          <p:spPr bwMode="auto">
            <a:xfrm rot="13028214" flipH="1">
              <a:off x="5414640" y="2173410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58" name="Freeform 340"/>
            <p:cNvSpPr>
              <a:spLocks/>
            </p:cNvSpPr>
            <p:nvPr/>
          </p:nvSpPr>
          <p:spPr bwMode="auto">
            <a:xfrm rot="15094630">
              <a:off x="5129242" y="1813840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59" name="Freeform 340"/>
            <p:cNvSpPr>
              <a:spLocks/>
            </p:cNvSpPr>
            <p:nvPr/>
          </p:nvSpPr>
          <p:spPr bwMode="auto">
            <a:xfrm rot="11527669" flipH="1">
              <a:off x="5586760" y="2215748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60" name="Freeform 340"/>
            <p:cNvSpPr>
              <a:spLocks/>
            </p:cNvSpPr>
            <p:nvPr/>
          </p:nvSpPr>
          <p:spPr bwMode="auto">
            <a:xfrm rot="12792632">
              <a:off x="5269453" y="2047842"/>
              <a:ext cx="209560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  <a:gd name="connsiteX0" fmla="*/ 0 w 9450"/>
                <a:gd name="connsiteY0" fmla="*/ 10000 h 10000"/>
                <a:gd name="connsiteX1" fmla="*/ 1262 w 9450"/>
                <a:gd name="connsiteY1" fmla="*/ 7521 h 10000"/>
                <a:gd name="connsiteX2" fmla="*/ 5287 w 9450"/>
                <a:gd name="connsiteY2" fmla="*/ 5707 h 10000"/>
                <a:gd name="connsiteX3" fmla="*/ 4833 w 9450"/>
                <a:gd name="connsiteY3" fmla="*/ 3625 h 10000"/>
                <a:gd name="connsiteX4" fmla="*/ 8500 w 9450"/>
                <a:gd name="connsiteY4" fmla="*/ 2458 h 10000"/>
                <a:gd name="connsiteX5" fmla="*/ 8949 w 945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50" h="10000">
                  <a:moveTo>
                    <a:pt x="0" y="10000"/>
                  </a:moveTo>
                  <a:cubicBezTo>
                    <a:pt x="586" y="9806"/>
                    <a:pt x="382" y="8237"/>
                    <a:pt x="1262" y="7521"/>
                  </a:cubicBezTo>
                  <a:cubicBezTo>
                    <a:pt x="2144" y="6805"/>
                    <a:pt x="4692" y="6356"/>
                    <a:pt x="5287" y="5707"/>
                  </a:cubicBezTo>
                  <a:cubicBezTo>
                    <a:pt x="5882" y="5058"/>
                    <a:pt x="4315" y="4170"/>
                    <a:pt x="4833" y="3625"/>
                  </a:cubicBezTo>
                  <a:cubicBezTo>
                    <a:pt x="5351" y="3081"/>
                    <a:pt x="6599" y="2810"/>
                    <a:pt x="8500" y="2458"/>
                  </a:cubicBezTo>
                  <a:cubicBezTo>
                    <a:pt x="10401" y="2108"/>
                    <a:pt x="8845" y="509"/>
                    <a:pt x="8949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61" name="Freeform 340"/>
            <p:cNvSpPr>
              <a:spLocks/>
            </p:cNvSpPr>
            <p:nvPr/>
          </p:nvSpPr>
          <p:spPr bwMode="auto">
            <a:xfrm rot="15969018">
              <a:off x="5132758" y="1697027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62" name="Freeform 340"/>
            <p:cNvSpPr>
              <a:spLocks/>
            </p:cNvSpPr>
            <p:nvPr/>
          </p:nvSpPr>
          <p:spPr bwMode="auto">
            <a:xfrm rot="10351448" flipH="1">
              <a:off x="5742491" y="2179538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</p:grpSp>
      <p:sp>
        <p:nvSpPr>
          <p:cNvPr id="151" name="テキスト ボックス 150"/>
          <p:cNvSpPr txBox="1"/>
          <p:nvPr/>
        </p:nvSpPr>
        <p:spPr>
          <a:xfrm>
            <a:off x="2869451" y="3348018"/>
            <a:ext cx="16497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Ad-appended protein</a:t>
            </a:r>
          </a:p>
          <a:p>
            <a:pPr algn="ctr"/>
            <a:r>
              <a:rPr lang="en-US" altLang="ja-JP" sz="1400" b="1" dirty="0">
                <a:cs typeface="Arial" panose="020B0604020202020204" pitchFamily="34" charset="0"/>
              </a:rPr>
              <a:t>(Ad-protein)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テキスト ボックス 186"/>
          <p:cNvSpPr txBox="1"/>
          <p:nvPr/>
        </p:nvSpPr>
        <p:spPr>
          <a:xfrm>
            <a:off x="-36542" y="3331984"/>
            <a:ext cx="834764" cy="307777"/>
          </a:xfrm>
          <a:prstGeom prst="rect">
            <a:avLst/>
          </a:prstGeom>
          <a:solidFill>
            <a:schemeClr val="bg1">
              <a:alpha val="69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PEG 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テキスト ボックス 123"/>
          <p:cNvSpPr txBox="1"/>
          <p:nvPr/>
        </p:nvSpPr>
        <p:spPr>
          <a:xfrm>
            <a:off x="1828855" y="6083928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-protein</a:t>
            </a:r>
            <a:endParaRPr lang="ja-JP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テキスト ボックス 225"/>
          <p:cNvSpPr txBox="1"/>
          <p:nvPr/>
        </p:nvSpPr>
        <p:spPr>
          <a:xfrm>
            <a:off x="1683886" y="3012708"/>
            <a:ext cx="1904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en-US" altLang="ja-JP" sz="1200" b="1" dirty="0">
                <a:cs typeface="Arial" panose="020B0604020202020204" pitchFamily="34" charset="0"/>
              </a:rPr>
              <a:t> </a:t>
            </a:r>
          </a:p>
          <a:p>
            <a:pPr algn="ctr"/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Guest molecule</a:t>
            </a:r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グループ化 30"/>
          <p:cNvGrpSpPr/>
          <p:nvPr/>
        </p:nvGrpSpPr>
        <p:grpSpPr>
          <a:xfrm>
            <a:off x="1793255" y="4029782"/>
            <a:ext cx="3082330" cy="1778915"/>
            <a:chOff x="984728" y="5440726"/>
            <a:chExt cx="3082330" cy="1778915"/>
          </a:xfrm>
        </p:grpSpPr>
        <p:cxnSp>
          <p:nvCxnSpPr>
            <p:cNvPr id="220" name="直線コネクタ 219"/>
            <p:cNvCxnSpPr>
              <a:stCxn id="238" idx="0"/>
            </p:cNvCxnSpPr>
            <p:nvPr/>
          </p:nvCxnSpPr>
          <p:spPr>
            <a:xfrm flipV="1">
              <a:off x="984728" y="5558197"/>
              <a:ext cx="1939305" cy="1292709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線コネクタ 220"/>
            <p:cNvCxnSpPr>
              <a:stCxn id="238" idx="5"/>
            </p:cNvCxnSpPr>
            <p:nvPr/>
          </p:nvCxnSpPr>
          <p:spPr>
            <a:xfrm flipV="1">
              <a:off x="1137463" y="6459466"/>
              <a:ext cx="2262555" cy="760175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グループ化 24"/>
            <p:cNvGrpSpPr/>
            <p:nvPr/>
          </p:nvGrpSpPr>
          <p:grpSpPr>
            <a:xfrm>
              <a:off x="2732978" y="5440726"/>
              <a:ext cx="1334080" cy="1379152"/>
              <a:chOff x="2881860" y="5117464"/>
              <a:chExt cx="1334080" cy="1379152"/>
            </a:xfrm>
          </p:grpSpPr>
          <p:pic>
            <p:nvPicPr>
              <p:cNvPr id="216" name="Picture 4" descr="http://www.digipot.net/cut/001/cut31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81860" y="5117464"/>
                <a:ext cx="1334080" cy="13791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7" name="AutoShape 233"/>
              <p:cNvSpPr>
                <a:spLocks noChangeAspect="1" noChangeArrowheads="1"/>
              </p:cNvSpPr>
              <p:nvPr/>
            </p:nvSpPr>
            <p:spPr bwMode="auto">
              <a:xfrm rot="16135343" flipV="1">
                <a:off x="2821065" y="5485762"/>
                <a:ext cx="813905" cy="316383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3">
                      <a:lumMod val="75000"/>
                    </a:schemeClr>
                  </a:gs>
                  <a:gs pos="50000">
                    <a:schemeClr val="bg1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pitchFamily="34" charset="0"/>
                </a:endParaRPr>
              </a:p>
            </p:txBody>
          </p:sp>
          <p:sp>
            <p:nvSpPr>
              <p:cNvPr id="218" name="Oval 235"/>
              <p:cNvSpPr>
                <a:spLocks noChangeAspect="1" noChangeArrowheads="1"/>
              </p:cNvSpPr>
              <p:nvPr/>
            </p:nvSpPr>
            <p:spPr bwMode="auto">
              <a:xfrm rot="16135343">
                <a:off x="2971313" y="5562012"/>
                <a:ext cx="811423" cy="160138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219" name="Oval 236"/>
              <p:cNvSpPr>
                <a:spLocks noChangeAspect="1" noChangeArrowheads="1"/>
              </p:cNvSpPr>
              <p:nvPr/>
            </p:nvSpPr>
            <p:spPr bwMode="auto">
              <a:xfrm rot="16135343">
                <a:off x="3110849" y="5588102"/>
                <a:ext cx="560180" cy="79513"/>
              </a:xfrm>
              <a:prstGeom prst="ellipse">
                <a:avLst/>
              </a:prstGeom>
              <a:gradFill rotWithShape="0">
                <a:gsLst>
                  <a:gs pos="0">
                    <a:schemeClr val="accent3">
                      <a:lumMod val="50000"/>
                    </a:schemeClr>
                  </a:gs>
                  <a:gs pos="50000">
                    <a:schemeClr val="bg1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pitchFamily="34" charset="0"/>
                </a:endParaRPr>
              </a:p>
            </p:txBody>
          </p:sp>
          <p:grpSp>
            <p:nvGrpSpPr>
              <p:cNvPr id="222" name="グループ化 221"/>
              <p:cNvGrpSpPr>
                <a:grpSpLocks noChangeAspect="1"/>
              </p:cNvGrpSpPr>
              <p:nvPr/>
            </p:nvGrpSpPr>
            <p:grpSpPr>
              <a:xfrm>
                <a:off x="3072915" y="5328142"/>
                <a:ext cx="629723" cy="510284"/>
                <a:chOff x="302750" y="438619"/>
                <a:chExt cx="422737" cy="342563"/>
              </a:xfrm>
              <a:effectLst>
                <a:glow rad="63500">
                  <a:srgbClr val="FFFF00">
                    <a:alpha val="4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cxnSp>
              <p:nvCxnSpPr>
                <p:cNvPr id="228" name="直線コネクタ 227"/>
                <p:cNvCxnSpPr/>
                <p:nvPr/>
              </p:nvCxnSpPr>
              <p:spPr bwMode="auto">
                <a:xfrm flipV="1">
                  <a:off x="715601" y="438619"/>
                  <a:ext cx="9667" cy="72001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9" name="直線コネクタ 228"/>
                <p:cNvCxnSpPr/>
                <p:nvPr/>
              </p:nvCxnSpPr>
              <p:spPr bwMode="auto">
                <a:xfrm rot="3060000" flipV="1">
                  <a:off x="684653" y="489399"/>
                  <a:ext cx="9667" cy="72000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30" name="六角形 229"/>
                <p:cNvSpPr/>
                <p:nvPr/>
              </p:nvSpPr>
              <p:spPr bwMode="auto">
                <a:xfrm rot="18240000">
                  <a:off x="492701" y="505590"/>
                  <a:ext cx="207871" cy="248967"/>
                </a:xfrm>
                <a:prstGeom prst="hexagon">
                  <a:avLst>
                    <a:gd name="adj" fmla="val 21268"/>
                    <a:gd name="vf" fmla="val 115470"/>
                  </a:avLst>
                </a:prstGeom>
                <a:noFill/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cxnSp>
              <p:nvCxnSpPr>
                <p:cNvPr id="231" name="直線コネクタ 230"/>
                <p:cNvCxnSpPr/>
                <p:nvPr/>
              </p:nvCxnSpPr>
              <p:spPr bwMode="auto">
                <a:xfrm flipV="1">
                  <a:off x="302750" y="611697"/>
                  <a:ext cx="156374" cy="2898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2" name="直線コネクタ 231"/>
                <p:cNvCxnSpPr/>
                <p:nvPr/>
              </p:nvCxnSpPr>
              <p:spPr bwMode="auto">
                <a:xfrm flipV="1">
                  <a:off x="507532" y="749812"/>
                  <a:ext cx="156374" cy="2898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3" name="直線コネクタ 232"/>
                <p:cNvCxnSpPr/>
                <p:nvPr/>
              </p:nvCxnSpPr>
              <p:spPr bwMode="auto">
                <a:xfrm rot="21300000">
                  <a:off x="442457" y="688351"/>
                  <a:ext cx="65075" cy="92831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4" name="直線コネクタ 233"/>
                <p:cNvCxnSpPr/>
                <p:nvPr/>
              </p:nvCxnSpPr>
              <p:spPr bwMode="auto">
                <a:xfrm>
                  <a:off x="312274" y="641213"/>
                  <a:ext cx="120206" cy="4649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5" name="直線コネクタ 234"/>
                <p:cNvCxnSpPr/>
                <p:nvPr/>
              </p:nvCxnSpPr>
              <p:spPr bwMode="auto">
                <a:xfrm flipV="1">
                  <a:off x="430099" y="650466"/>
                  <a:ext cx="36168" cy="40266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6" name="直線コネクタ 235"/>
                <p:cNvCxnSpPr/>
                <p:nvPr/>
              </p:nvCxnSpPr>
              <p:spPr bwMode="auto">
                <a:xfrm flipV="1">
                  <a:off x="485441" y="577158"/>
                  <a:ext cx="36168" cy="40266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7" name="直線コネクタ 236"/>
                <p:cNvCxnSpPr>
                  <a:endCxn id="230" idx="0"/>
                </p:cNvCxnSpPr>
                <p:nvPr/>
              </p:nvCxnSpPr>
              <p:spPr bwMode="auto">
                <a:xfrm flipV="1">
                  <a:off x="521608" y="543902"/>
                  <a:ext cx="133147" cy="33251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23" name="AutoShape 233"/>
              <p:cNvSpPr>
                <a:spLocks noChangeArrowheads="1"/>
              </p:cNvSpPr>
              <p:nvPr/>
            </p:nvSpPr>
            <p:spPr bwMode="auto">
              <a:xfrm rot="16135343" flipV="1">
                <a:off x="2830634" y="5513617"/>
                <a:ext cx="767349" cy="255783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3">
                      <a:lumMod val="75000"/>
                    </a:schemeClr>
                  </a:gs>
                  <a:gs pos="50000">
                    <a:schemeClr val="bg1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pitchFamily="34" charset="0"/>
                </a:endParaRPr>
              </a:p>
            </p:txBody>
          </p:sp>
          <p:sp>
            <p:nvSpPr>
              <p:cNvPr id="224" name="アーチ 223"/>
              <p:cNvSpPr/>
              <p:nvPr/>
            </p:nvSpPr>
            <p:spPr>
              <a:xfrm rot="16200000" flipH="1">
                <a:off x="3023218" y="5549325"/>
                <a:ext cx="723344" cy="191837"/>
              </a:xfrm>
              <a:prstGeom prst="blockArc">
                <a:avLst>
                  <a:gd name="adj1" fmla="val 11058808"/>
                  <a:gd name="adj2" fmla="val 13151"/>
                  <a:gd name="adj3" fmla="val 30733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5" name="Oval 234"/>
              <p:cNvSpPr>
                <a:spLocks noChangeAspect="1" noChangeArrowheads="1"/>
              </p:cNvSpPr>
              <p:nvPr/>
            </p:nvSpPr>
            <p:spPr bwMode="auto">
              <a:xfrm rot="16135343">
                <a:off x="2813697" y="5597809"/>
                <a:ext cx="506209" cy="98974"/>
              </a:xfrm>
              <a:prstGeom prst="ellipse">
                <a:avLst/>
              </a:prstGeom>
              <a:gradFill rotWithShape="0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rgbClr val="FFFFFF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</p:grpSp>
      </p:grpSp>
      <p:sp>
        <p:nvSpPr>
          <p:cNvPr id="238" name="円/楕円 237"/>
          <p:cNvSpPr/>
          <p:nvPr/>
        </p:nvSpPr>
        <p:spPr>
          <a:xfrm>
            <a:off x="1577255" y="5439962"/>
            <a:ext cx="432000" cy="4320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5" name="テキスト ボックス 314"/>
          <p:cNvSpPr txBox="1"/>
          <p:nvPr/>
        </p:nvSpPr>
        <p:spPr>
          <a:xfrm>
            <a:off x="1577255" y="1928018"/>
            <a:ext cx="1338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Host-guest interaction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" name="テキスト ボックス 315"/>
          <p:cNvSpPr txBox="1"/>
          <p:nvPr/>
        </p:nvSpPr>
        <p:spPr>
          <a:xfrm>
            <a:off x="90477" y="1688996"/>
            <a:ext cx="153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CyD</a:t>
            </a:r>
            <a:endParaRPr kumimoji="1" lang="en-US" altLang="ja-JP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400" b="1" dirty="0">
                <a:solidFill>
                  <a:srgbClr val="FF0000"/>
                </a:solidFill>
                <a:cs typeface="Arial" panose="020B0604020202020204" pitchFamily="34" charset="0"/>
              </a:rPr>
              <a:t>Host molecule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638986" y="2480124"/>
            <a:ext cx="1088176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" name="下矢印 316"/>
          <p:cNvSpPr/>
          <p:nvPr/>
        </p:nvSpPr>
        <p:spPr>
          <a:xfrm>
            <a:off x="2143679" y="3701426"/>
            <a:ext cx="228788" cy="686185"/>
          </a:xfrm>
          <a:prstGeom prst="downArrow">
            <a:avLst/>
          </a:prstGeom>
          <a:solidFill>
            <a:srgbClr val="CC6600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9" name="下矢印 318"/>
          <p:cNvSpPr/>
          <p:nvPr/>
        </p:nvSpPr>
        <p:spPr>
          <a:xfrm rot="10800000">
            <a:off x="2531273" y="3692432"/>
            <a:ext cx="228788" cy="686185"/>
          </a:xfrm>
          <a:prstGeom prst="downArrow">
            <a:avLst/>
          </a:prstGeom>
          <a:solidFill>
            <a:srgbClr val="CC6600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8" name="グループ化 167"/>
          <p:cNvGrpSpPr/>
          <p:nvPr/>
        </p:nvGrpSpPr>
        <p:grpSpPr>
          <a:xfrm>
            <a:off x="127223" y="2287052"/>
            <a:ext cx="1559742" cy="1426948"/>
            <a:chOff x="4853957" y="1972312"/>
            <a:chExt cx="1110291" cy="1015763"/>
          </a:xfrm>
        </p:grpSpPr>
        <p:grpSp>
          <p:nvGrpSpPr>
            <p:cNvPr id="169" name="Group 331"/>
            <p:cNvGrpSpPr>
              <a:grpSpLocks noChangeAspect="1"/>
            </p:cNvGrpSpPr>
            <p:nvPr/>
          </p:nvGrpSpPr>
          <p:grpSpPr bwMode="auto">
            <a:xfrm rot="18330173">
              <a:off x="5634663" y="2039741"/>
              <a:ext cx="147995" cy="183028"/>
              <a:chOff x="548" y="2531"/>
              <a:chExt cx="423" cy="688"/>
            </a:xfrm>
            <a:effectLst>
              <a:reflection endPos="0" dist="50800" dir="5400000" sy="-100000" algn="bl" rotWithShape="0"/>
            </a:effectLst>
          </p:grpSpPr>
          <p:sp>
            <p:nvSpPr>
              <p:cNvPr id="177" name="AutoShape 3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399" y="2726"/>
                <a:ext cx="688" cy="297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78" name="Oval 333"/>
              <p:cNvSpPr>
                <a:spLocks noChangeAspect="1" noChangeArrowheads="1"/>
              </p:cNvSpPr>
              <p:nvPr/>
            </p:nvSpPr>
            <p:spPr bwMode="auto">
              <a:xfrm rot="-5400000">
                <a:off x="381" y="2830"/>
                <a:ext cx="428" cy="93"/>
              </a:xfrm>
              <a:prstGeom prst="ellipse">
                <a:avLst/>
              </a:prstGeom>
              <a:solidFill>
                <a:srgbClr val="7F7FA9">
                  <a:alpha val="58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79" name="Oval 334"/>
              <p:cNvSpPr>
                <a:spLocks noChangeAspect="1" noChangeArrowheads="1"/>
              </p:cNvSpPr>
              <p:nvPr/>
            </p:nvSpPr>
            <p:spPr bwMode="auto">
              <a:xfrm rot="-5400000">
                <a:off x="436" y="2848"/>
                <a:ext cx="302" cy="54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80" name="Oval 335"/>
              <p:cNvSpPr>
                <a:spLocks noChangeAspect="1" noChangeArrowheads="1"/>
              </p:cNvSpPr>
              <p:nvPr/>
            </p:nvSpPr>
            <p:spPr bwMode="auto">
              <a:xfrm rot="16200000">
                <a:off x="556" y="2800"/>
                <a:ext cx="684" cy="147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170" name="Freeform 340"/>
            <p:cNvSpPr>
              <a:spLocks/>
            </p:cNvSpPr>
            <p:nvPr/>
          </p:nvSpPr>
          <p:spPr bwMode="auto">
            <a:xfrm rot="14054974">
              <a:off x="5170576" y="1941494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71" name="Freeform 340"/>
            <p:cNvSpPr>
              <a:spLocks/>
            </p:cNvSpPr>
            <p:nvPr/>
          </p:nvSpPr>
          <p:spPr bwMode="auto">
            <a:xfrm rot="13028214" flipH="1">
              <a:off x="5414640" y="2173410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72" name="Freeform 340"/>
            <p:cNvSpPr>
              <a:spLocks/>
            </p:cNvSpPr>
            <p:nvPr/>
          </p:nvSpPr>
          <p:spPr bwMode="auto">
            <a:xfrm rot="15094630">
              <a:off x="5129242" y="1813840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73" name="Freeform 340"/>
            <p:cNvSpPr>
              <a:spLocks/>
            </p:cNvSpPr>
            <p:nvPr/>
          </p:nvSpPr>
          <p:spPr bwMode="auto">
            <a:xfrm rot="11527669" flipH="1">
              <a:off x="5586760" y="2215748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74" name="Freeform 340"/>
            <p:cNvSpPr>
              <a:spLocks/>
            </p:cNvSpPr>
            <p:nvPr/>
          </p:nvSpPr>
          <p:spPr bwMode="auto">
            <a:xfrm rot="12792632">
              <a:off x="5269453" y="2047842"/>
              <a:ext cx="209560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  <a:gd name="connsiteX0" fmla="*/ 0 w 9450"/>
                <a:gd name="connsiteY0" fmla="*/ 10000 h 10000"/>
                <a:gd name="connsiteX1" fmla="*/ 1262 w 9450"/>
                <a:gd name="connsiteY1" fmla="*/ 7521 h 10000"/>
                <a:gd name="connsiteX2" fmla="*/ 5287 w 9450"/>
                <a:gd name="connsiteY2" fmla="*/ 5707 h 10000"/>
                <a:gd name="connsiteX3" fmla="*/ 4833 w 9450"/>
                <a:gd name="connsiteY3" fmla="*/ 3625 h 10000"/>
                <a:gd name="connsiteX4" fmla="*/ 8500 w 9450"/>
                <a:gd name="connsiteY4" fmla="*/ 2458 h 10000"/>
                <a:gd name="connsiteX5" fmla="*/ 8949 w 945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50" h="10000">
                  <a:moveTo>
                    <a:pt x="0" y="10000"/>
                  </a:moveTo>
                  <a:cubicBezTo>
                    <a:pt x="586" y="9806"/>
                    <a:pt x="382" y="8237"/>
                    <a:pt x="1262" y="7521"/>
                  </a:cubicBezTo>
                  <a:cubicBezTo>
                    <a:pt x="2144" y="6805"/>
                    <a:pt x="4692" y="6356"/>
                    <a:pt x="5287" y="5707"/>
                  </a:cubicBezTo>
                  <a:cubicBezTo>
                    <a:pt x="5882" y="5058"/>
                    <a:pt x="4315" y="4170"/>
                    <a:pt x="4833" y="3625"/>
                  </a:cubicBezTo>
                  <a:cubicBezTo>
                    <a:pt x="5351" y="3081"/>
                    <a:pt x="6599" y="2810"/>
                    <a:pt x="8500" y="2458"/>
                  </a:cubicBezTo>
                  <a:cubicBezTo>
                    <a:pt x="10401" y="2108"/>
                    <a:pt x="8845" y="509"/>
                    <a:pt x="8949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75" name="Freeform 340"/>
            <p:cNvSpPr>
              <a:spLocks/>
            </p:cNvSpPr>
            <p:nvPr/>
          </p:nvSpPr>
          <p:spPr bwMode="auto">
            <a:xfrm rot="15969018">
              <a:off x="5132758" y="1697027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76" name="Freeform 340"/>
            <p:cNvSpPr>
              <a:spLocks/>
            </p:cNvSpPr>
            <p:nvPr/>
          </p:nvSpPr>
          <p:spPr bwMode="auto">
            <a:xfrm rot="10351448" flipH="1">
              <a:off x="5742491" y="2179538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</p:grpSp>
      <p:grpSp>
        <p:nvGrpSpPr>
          <p:cNvPr id="368" name="グループ化 155"/>
          <p:cNvGrpSpPr>
            <a:grpSpLocks/>
          </p:cNvGrpSpPr>
          <p:nvPr/>
        </p:nvGrpSpPr>
        <p:grpSpPr>
          <a:xfrm flipH="1">
            <a:off x="6664137" y="5953189"/>
            <a:ext cx="478259" cy="640412"/>
            <a:chOff x="5102008" y="980980"/>
            <a:chExt cx="896257" cy="4433689"/>
          </a:xfrm>
          <a:solidFill>
            <a:srgbClr val="7030A0"/>
          </a:solidFill>
        </p:grpSpPr>
        <p:sp>
          <p:nvSpPr>
            <p:cNvPr id="369" name="アーチ 368"/>
            <p:cNvSpPr/>
            <p:nvPr/>
          </p:nvSpPr>
          <p:spPr>
            <a:xfrm flipV="1">
              <a:off x="5102008" y="980980"/>
              <a:ext cx="896257" cy="3593910"/>
            </a:xfrm>
            <a:prstGeom prst="blockArc">
              <a:avLst>
                <a:gd name="adj1" fmla="val 10800000"/>
                <a:gd name="adj2" fmla="val 17"/>
                <a:gd name="adj3" fmla="val 8861"/>
              </a:avLst>
            </a:prstGeom>
            <a:grpFill/>
            <a:ln w="38100" cap="flat" cmpd="sng" algn="ctr">
              <a:solidFill>
                <a:srgbClr val="7030A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370" name="正方形/長方形 369"/>
            <p:cNvSpPr/>
            <p:nvPr/>
          </p:nvSpPr>
          <p:spPr>
            <a:xfrm>
              <a:off x="5506593" y="4500270"/>
              <a:ext cx="45718" cy="914399"/>
            </a:xfrm>
            <a:prstGeom prst="rect">
              <a:avLst/>
            </a:prstGeom>
            <a:grpFill/>
            <a:ln w="38100" cap="flat" cmpd="sng" algn="ctr">
              <a:solidFill>
                <a:srgbClr val="7030A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</p:grpSp>
      <p:sp>
        <p:nvSpPr>
          <p:cNvPr id="371" name="Text Box 5433"/>
          <p:cNvSpPr txBox="1">
            <a:spLocks noChangeAspect="1" noChangeArrowheads="1"/>
          </p:cNvSpPr>
          <p:nvPr/>
        </p:nvSpPr>
        <p:spPr bwMode="auto">
          <a:xfrm>
            <a:off x="7493246" y="5751080"/>
            <a:ext cx="127974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Receptor or substrate</a:t>
            </a:r>
          </a:p>
        </p:txBody>
      </p:sp>
      <p:sp>
        <p:nvSpPr>
          <p:cNvPr id="372" name="フリーフォーム 371"/>
          <p:cNvSpPr/>
          <p:nvPr/>
        </p:nvSpPr>
        <p:spPr bwMode="auto">
          <a:xfrm>
            <a:off x="6090642" y="6580349"/>
            <a:ext cx="1513549" cy="673044"/>
          </a:xfrm>
          <a:custGeom>
            <a:avLst/>
            <a:gdLst>
              <a:gd name="connsiteX0" fmla="*/ 71021 w 726489"/>
              <a:gd name="connsiteY0" fmla="*/ 65103 h 476436"/>
              <a:gd name="connsiteX1" fmla="*/ 523782 w 726489"/>
              <a:gd name="connsiteY1" fmla="*/ 20715 h 476436"/>
              <a:gd name="connsiteX2" fmla="*/ 674703 w 726489"/>
              <a:gd name="connsiteY2" fmla="*/ 189391 h 476436"/>
              <a:gd name="connsiteX3" fmla="*/ 639192 w 726489"/>
              <a:gd name="connsiteY3" fmla="*/ 437966 h 476436"/>
              <a:gd name="connsiteX4" fmla="*/ 150920 w 726489"/>
              <a:gd name="connsiteY4" fmla="*/ 420210 h 476436"/>
              <a:gd name="connsiteX5" fmla="*/ 97654 w 726489"/>
              <a:gd name="connsiteY5" fmla="*/ 162758 h 476436"/>
              <a:gd name="connsiteX6" fmla="*/ 71021 w 726489"/>
              <a:gd name="connsiteY6" fmla="*/ 65103 h 47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489" h="476436">
                <a:moveTo>
                  <a:pt x="71021" y="65103"/>
                </a:moveTo>
                <a:cubicBezTo>
                  <a:pt x="142042" y="41429"/>
                  <a:pt x="423168" y="0"/>
                  <a:pt x="523782" y="20715"/>
                </a:cubicBezTo>
                <a:cubicBezTo>
                  <a:pt x="624396" y="41430"/>
                  <a:pt x="655468" y="119849"/>
                  <a:pt x="674703" y="189391"/>
                </a:cubicBezTo>
                <a:cubicBezTo>
                  <a:pt x="693938" y="258933"/>
                  <a:pt x="726489" y="399496"/>
                  <a:pt x="639192" y="437966"/>
                </a:cubicBezTo>
                <a:cubicBezTo>
                  <a:pt x="551895" y="476436"/>
                  <a:pt x="241176" y="466078"/>
                  <a:pt x="150920" y="420210"/>
                </a:cubicBezTo>
                <a:cubicBezTo>
                  <a:pt x="60664" y="374342"/>
                  <a:pt x="105052" y="223422"/>
                  <a:pt x="97654" y="162758"/>
                </a:cubicBezTo>
                <a:cubicBezTo>
                  <a:pt x="90256" y="102094"/>
                  <a:pt x="0" y="88777"/>
                  <a:pt x="71021" y="6510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ja-JP" altLang="en-US" sz="2000"/>
          </a:p>
        </p:txBody>
      </p:sp>
      <p:sp>
        <p:nvSpPr>
          <p:cNvPr id="344" name="タイトル 1"/>
          <p:cNvSpPr txBox="1">
            <a:spLocks/>
          </p:cNvSpPr>
          <p:nvPr/>
        </p:nvSpPr>
        <p:spPr>
          <a:xfrm>
            <a:off x="582612" y="285747"/>
            <a:ext cx="8561387" cy="773642"/>
          </a:xfrm>
          <a:prstGeom prst="rect">
            <a:avLst/>
          </a:prstGeom>
        </p:spPr>
        <p:txBody>
          <a:bodyPr anchor="t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 eaLnBrk="1" hangingPunct="1"/>
            <a:r>
              <a:rPr lang="en-US" altLang="ja-JP" sz="2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Self-assembly </a:t>
            </a:r>
            <a:r>
              <a:rPr lang="en-US" altLang="ja-JP" sz="2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PEGylation</a:t>
            </a:r>
            <a:r>
              <a:rPr lang="en-US" altLang="ja-JP" sz="2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Retaining Activity (</a:t>
            </a:r>
            <a:r>
              <a:rPr lang="en-US" altLang="ja-JP" sz="2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2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) technology </a:t>
            </a:r>
          </a:p>
        </p:txBody>
      </p:sp>
      <p:sp>
        <p:nvSpPr>
          <p:cNvPr id="345" name="円/楕円 344"/>
          <p:cNvSpPr/>
          <p:nvPr/>
        </p:nvSpPr>
        <p:spPr>
          <a:xfrm>
            <a:off x="219074" y="2762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6" name="正方形/長方形 345"/>
          <p:cNvSpPr/>
          <p:nvPr/>
        </p:nvSpPr>
        <p:spPr>
          <a:xfrm>
            <a:off x="5606807" y="4696131"/>
            <a:ext cx="34902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T. </a:t>
            </a:r>
            <a:r>
              <a:rPr lang="en-US" altLang="ja-JP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Hirotsu</a:t>
            </a:r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and T. Higashi </a:t>
            </a:r>
            <a:r>
              <a:rPr lang="en-US" altLang="ja-JP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et al</a:t>
            </a:r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., </a:t>
            </a:r>
            <a:r>
              <a:rPr lang="en-US" altLang="ja-JP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Mol. Pharm</a:t>
            </a:r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. (2017). </a:t>
            </a:r>
          </a:p>
        </p:txBody>
      </p:sp>
      <p:sp>
        <p:nvSpPr>
          <p:cNvPr id="347" name="テキスト ボックス 346"/>
          <p:cNvSpPr txBox="1"/>
          <p:nvPr/>
        </p:nvSpPr>
        <p:spPr>
          <a:xfrm>
            <a:off x="385280" y="3765247"/>
            <a:ext cx="1649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PEGylated </a:t>
            </a:r>
            <a:r>
              <a:rPr kumimoji="1" lang="en-US" altLang="ja-JP" sz="1400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CyD</a:t>
            </a:r>
            <a:endParaRPr kumimoji="1" lang="en-US" altLang="ja-JP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ja-JP" sz="1400" b="1" dirty="0">
                <a:cs typeface="Arial" panose="020B0604020202020204" pitchFamily="34" charset="0"/>
              </a:rPr>
              <a:t>(PEG-</a:t>
            </a:r>
            <a:r>
              <a:rPr lang="en-US" altLang="ja-JP" sz="1400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altLang="ja-JP" sz="1400" b="1" dirty="0">
                <a:cs typeface="Arial" panose="020B0604020202020204" pitchFamily="34" charset="0"/>
              </a:rPr>
              <a:t>-</a:t>
            </a:r>
            <a:r>
              <a:rPr lang="en-US" altLang="ja-JP" sz="1400" b="1" dirty="0" err="1">
                <a:cs typeface="Arial" panose="020B0604020202020204" pitchFamily="34" charset="0"/>
              </a:rPr>
              <a:t>CyD</a:t>
            </a:r>
            <a:r>
              <a:rPr lang="en-US" altLang="ja-JP" sz="1400" b="1" dirty="0">
                <a:cs typeface="Arial" panose="020B0604020202020204" pitchFamily="34" charset="0"/>
              </a:rPr>
              <a:t>)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4" name="グループ化 413"/>
          <p:cNvGrpSpPr>
            <a:grpSpLocks noChangeAspect="1"/>
          </p:cNvGrpSpPr>
          <p:nvPr/>
        </p:nvGrpSpPr>
        <p:grpSpPr>
          <a:xfrm rot="18062393">
            <a:off x="4529396" y="5787637"/>
            <a:ext cx="1178462" cy="1078130"/>
            <a:chOff x="4853957" y="1972312"/>
            <a:chExt cx="1110291" cy="1015763"/>
          </a:xfrm>
        </p:grpSpPr>
        <p:grpSp>
          <p:nvGrpSpPr>
            <p:cNvPr id="415" name="Group 331"/>
            <p:cNvGrpSpPr>
              <a:grpSpLocks noChangeAspect="1"/>
            </p:cNvGrpSpPr>
            <p:nvPr/>
          </p:nvGrpSpPr>
          <p:grpSpPr bwMode="auto">
            <a:xfrm rot="18330173">
              <a:off x="5634663" y="2039741"/>
              <a:ext cx="147995" cy="183028"/>
              <a:chOff x="548" y="2531"/>
              <a:chExt cx="423" cy="688"/>
            </a:xfrm>
            <a:effectLst>
              <a:reflection endPos="0" dist="50800" dir="5400000" sy="-100000" algn="bl" rotWithShape="0"/>
            </a:effectLst>
          </p:grpSpPr>
          <p:sp>
            <p:nvSpPr>
              <p:cNvPr id="423" name="AutoShape 3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399" y="2726"/>
                <a:ext cx="688" cy="297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24" name="Oval 333"/>
              <p:cNvSpPr>
                <a:spLocks noChangeAspect="1" noChangeArrowheads="1"/>
              </p:cNvSpPr>
              <p:nvPr/>
            </p:nvSpPr>
            <p:spPr bwMode="auto">
              <a:xfrm rot="-5400000">
                <a:off x="381" y="2830"/>
                <a:ext cx="428" cy="93"/>
              </a:xfrm>
              <a:prstGeom prst="ellipse">
                <a:avLst/>
              </a:prstGeom>
              <a:solidFill>
                <a:srgbClr val="7F7FA9">
                  <a:alpha val="58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25" name="Oval 334"/>
              <p:cNvSpPr>
                <a:spLocks noChangeAspect="1" noChangeArrowheads="1"/>
              </p:cNvSpPr>
              <p:nvPr/>
            </p:nvSpPr>
            <p:spPr bwMode="auto">
              <a:xfrm rot="-5400000">
                <a:off x="436" y="2848"/>
                <a:ext cx="302" cy="54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26" name="Oval 335"/>
              <p:cNvSpPr>
                <a:spLocks noChangeAspect="1" noChangeArrowheads="1"/>
              </p:cNvSpPr>
              <p:nvPr/>
            </p:nvSpPr>
            <p:spPr bwMode="auto">
              <a:xfrm rot="16200000">
                <a:off x="556" y="2800"/>
                <a:ext cx="684" cy="147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416" name="Freeform 340"/>
            <p:cNvSpPr>
              <a:spLocks/>
            </p:cNvSpPr>
            <p:nvPr/>
          </p:nvSpPr>
          <p:spPr bwMode="auto">
            <a:xfrm rot="14054974">
              <a:off x="5170576" y="1941494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17" name="Freeform 340"/>
            <p:cNvSpPr>
              <a:spLocks/>
            </p:cNvSpPr>
            <p:nvPr/>
          </p:nvSpPr>
          <p:spPr bwMode="auto">
            <a:xfrm rot="13028214" flipH="1">
              <a:off x="5414640" y="2173410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18" name="Freeform 340"/>
            <p:cNvSpPr>
              <a:spLocks/>
            </p:cNvSpPr>
            <p:nvPr/>
          </p:nvSpPr>
          <p:spPr bwMode="auto">
            <a:xfrm rot="15094630">
              <a:off x="5129242" y="1813840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19" name="Freeform 340"/>
            <p:cNvSpPr>
              <a:spLocks/>
            </p:cNvSpPr>
            <p:nvPr/>
          </p:nvSpPr>
          <p:spPr bwMode="auto">
            <a:xfrm rot="11527669" flipH="1">
              <a:off x="5586760" y="2215748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20" name="Freeform 340"/>
            <p:cNvSpPr>
              <a:spLocks/>
            </p:cNvSpPr>
            <p:nvPr/>
          </p:nvSpPr>
          <p:spPr bwMode="auto">
            <a:xfrm rot="12792632">
              <a:off x="5269453" y="2047842"/>
              <a:ext cx="209560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  <a:gd name="connsiteX0" fmla="*/ 0 w 9450"/>
                <a:gd name="connsiteY0" fmla="*/ 10000 h 10000"/>
                <a:gd name="connsiteX1" fmla="*/ 1262 w 9450"/>
                <a:gd name="connsiteY1" fmla="*/ 7521 h 10000"/>
                <a:gd name="connsiteX2" fmla="*/ 5287 w 9450"/>
                <a:gd name="connsiteY2" fmla="*/ 5707 h 10000"/>
                <a:gd name="connsiteX3" fmla="*/ 4833 w 9450"/>
                <a:gd name="connsiteY3" fmla="*/ 3625 h 10000"/>
                <a:gd name="connsiteX4" fmla="*/ 8500 w 9450"/>
                <a:gd name="connsiteY4" fmla="*/ 2458 h 10000"/>
                <a:gd name="connsiteX5" fmla="*/ 8949 w 945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50" h="10000">
                  <a:moveTo>
                    <a:pt x="0" y="10000"/>
                  </a:moveTo>
                  <a:cubicBezTo>
                    <a:pt x="586" y="9806"/>
                    <a:pt x="382" y="8237"/>
                    <a:pt x="1262" y="7521"/>
                  </a:cubicBezTo>
                  <a:cubicBezTo>
                    <a:pt x="2144" y="6805"/>
                    <a:pt x="4692" y="6356"/>
                    <a:pt x="5287" y="5707"/>
                  </a:cubicBezTo>
                  <a:cubicBezTo>
                    <a:pt x="5882" y="5058"/>
                    <a:pt x="4315" y="4170"/>
                    <a:pt x="4833" y="3625"/>
                  </a:cubicBezTo>
                  <a:cubicBezTo>
                    <a:pt x="5351" y="3081"/>
                    <a:pt x="6599" y="2810"/>
                    <a:pt x="8500" y="2458"/>
                  </a:cubicBezTo>
                  <a:cubicBezTo>
                    <a:pt x="10401" y="2108"/>
                    <a:pt x="8845" y="509"/>
                    <a:pt x="8949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21" name="Freeform 340"/>
            <p:cNvSpPr>
              <a:spLocks/>
            </p:cNvSpPr>
            <p:nvPr/>
          </p:nvSpPr>
          <p:spPr bwMode="auto">
            <a:xfrm rot="15969018">
              <a:off x="5132758" y="1697027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22" name="Freeform 340"/>
            <p:cNvSpPr>
              <a:spLocks/>
            </p:cNvSpPr>
            <p:nvPr/>
          </p:nvSpPr>
          <p:spPr bwMode="auto">
            <a:xfrm rot="10351448" flipH="1">
              <a:off x="5742491" y="2179538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</p:grpSp>
      <p:sp>
        <p:nvSpPr>
          <p:cNvPr id="427" name="下矢印 426"/>
          <p:cNvSpPr/>
          <p:nvPr/>
        </p:nvSpPr>
        <p:spPr>
          <a:xfrm rot="16574570">
            <a:off x="3441377" y="5580850"/>
            <a:ext cx="228788" cy="686185"/>
          </a:xfrm>
          <a:prstGeom prst="downArrow">
            <a:avLst/>
          </a:prstGeom>
          <a:solidFill>
            <a:srgbClr val="CC6600"/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コネクタ 5"/>
          <p:cNvCxnSpPr/>
          <p:nvPr/>
        </p:nvCxnSpPr>
        <p:spPr>
          <a:xfrm flipH="1" flipV="1">
            <a:off x="1107132" y="2172287"/>
            <a:ext cx="64036" cy="1904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0" name="直線コネクタ 349"/>
          <p:cNvCxnSpPr/>
          <p:nvPr/>
        </p:nvCxnSpPr>
        <p:spPr>
          <a:xfrm flipV="1">
            <a:off x="2767462" y="3048741"/>
            <a:ext cx="224377" cy="12277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1" name="円/楕円 350"/>
          <p:cNvSpPr/>
          <p:nvPr/>
        </p:nvSpPr>
        <p:spPr>
          <a:xfrm>
            <a:off x="217361" y="788996"/>
            <a:ext cx="900000" cy="900000"/>
          </a:xfrm>
          <a:prstGeom prst="ellipse">
            <a:avLst/>
          </a:prstGeom>
          <a:solidFill>
            <a:srgbClr val="FF0000"/>
          </a:solidFill>
          <a:ln w="76200" cmpd="tri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2" name="正方形/長方形 351"/>
          <p:cNvSpPr/>
          <p:nvPr/>
        </p:nvSpPr>
        <p:spPr>
          <a:xfrm rot="20391676">
            <a:off x="164659" y="107738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b="1" dirty="0">
                <a:solidFill>
                  <a:schemeClr val="bg1"/>
                </a:solidFill>
              </a:rPr>
              <a:t>Strategy</a:t>
            </a:r>
            <a:endParaRPr lang="ja-JP" altLang="en-US" sz="1600" b="1" dirty="0">
              <a:solidFill>
                <a:schemeClr val="bg1"/>
              </a:solidFill>
            </a:endParaRPr>
          </a:p>
        </p:txBody>
      </p:sp>
      <p:cxnSp>
        <p:nvCxnSpPr>
          <p:cNvPr id="353" name="直線コネクタ 352"/>
          <p:cNvCxnSpPr/>
          <p:nvPr/>
        </p:nvCxnSpPr>
        <p:spPr>
          <a:xfrm>
            <a:off x="1191638" y="1511883"/>
            <a:ext cx="5904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4" name="グループ化 3"/>
          <p:cNvGrpSpPr/>
          <p:nvPr/>
        </p:nvGrpSpPr>
        <p:grpSpPr>
          <a:xfrm>
            <a:off x="1665361" y="4463758"/>
            <a:ext cx="1529973" cy="1543382"/>
            <a:chOff x="3098398" y="1918615"/>
            <a:chExt cx="1529973" cy="1543382"/>
          </a:xfrm>
        </p:grpSpPr>
        <p:pic>
          <p:nvPicPr>
            <p:cNvPr id="355" name="Picture 2" descr="http://previews.123rf.com/images/molekuul/molekuul1310/molekuul131000042/23134238-interferon-alpha-2a-ifna2-molecule-pegylated-analogs-of-this-cytokine-are-used-to-treat-hepatitis-b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62" b="99462" l="5309" r="91046">
                          <a14:backgroundMark x1="35024" y1="52462" x2="35024" y2="52462"/>
                          <a14:backgroundMark x1="33597" y1="47692" x2="33597" y2="47692"/>
                          <a14:backgroundMark x1="34469" y1="49846" x2="34469" y2="49846"/>
                          <a14:backgroundMark x1="48574" y1="53154" x2="48574" y2="53154"/>
                          <a14:backgroundMark x1="43899" y1="74077" x2="43899" y2="74077"/>
                          <a14:backgroundMark x1="62678" y1="79154" x2="62678" y2="79154"/>
                          <a14:backgroundMark x1="68463" y1="50000" x2="68463" y2="50000"/>
                          <a14:backgroundMark x1="64501" y1="40462" x2="64501" y2="40462"/>
                          <a14:backgroundMark x1="33994" y1="22769" x2="33994" y2="22769"/>
                          <a14:backgroundMark x1="55626" y1="22231" x2="55626" y2="222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9856" y="1918615"/>
              <a:ext cx="1498515" cy="1543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6" name="グループ化 355"/>
            <p:cNvGrpSpPr>
              <a:grpSpLocks noChangeAspect="1"/>
            </p:cNvGrpSpPr>
            <p:nvPr/>
          </p:nvGrpSpPr>
          <p:grpSpPr>
            <a:xfrm flipV="1">
              <a:off x="3098398" y="3048708"/>
              <a:ext cx="196347" cy="159107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357" name="直線コネクタ 356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8" name="直線コネクタ 357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59" name="六角形 358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360" name="直線コネクタ 359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1" name="直線コネクタ 360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2" name="直線コネクタ 361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3" name="直線コネクタ 362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4" name="直線コネクタ 363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5" name="直線コネクタ 364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6" name="直線コネクタ 365"/>
              <p:cNvCxnSpPr>
                <a:endCxn id="359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40" name="グループ化 239"/>
          <p:cNvGrpSpPr/>
          <p:nvPr/>
        </p:nvGrpSpPr>
        <p:grpSpPr>
          <a:xfrm rot="1360685">
            <a:off x="380274" y="5261767"/>
            <a:ext cx="1559742" cy="1426948"/>
            <a:chOff x="4853957" y="1972312"/>
            <a:chExt cx="1110291" cy="1015763"/>
          </a:xfrm>
        </p:grpSpPr>
        <p:grpSp>
          <p:nvGrpSpPr>
            <p:cNvPr id="241" name="Group 331"/>
            <p:cNvGrpSpPr>
              <a:grpSpLocks noChangeAspect="1"/>
            </p:cNvGrpSpPr>
            <p:nvPr/>
          </p:nvGrpSpPr>
          <p:grpSpPr bwMode="auto">
            <a:xfrm rot="18330173">
              <a:off x="5634663" y="2039741"/>
              <a:ext cx="147995" cy="183028"/>
              <a:chOff x="548" y="2531"/>
              <a:chExt cx="423" cy="688"/>
            </a:xfrm>
            <a:effectLst>
              <a:reflection endPos="0" dist="50800" dir="5400000" sy="-100000" algn="bl" rotWithShape="0"/>
            </a:effectLst>
          </p:grpSpPr>
          <p:sp>
            <p:nvSpPr>
              <p:cNvPr id="249" name="AutoShape 3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399" y="2726"/>
                <a:ext cx="688" cy="297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251" name="Oval 333"/>
              <p:cNvSpPr>
                <a:spLocks noChangeAspect="1" noChangeArrowheads="1"/>
              </p:cNvSpPr>
              <p:nvPr/>
            </p:nvSpPr>
            <p:spPr bwMode="auto">
              <a:xfrm rot="-5400000">
                <a:off x="381" y="2830"/>
                <a:ext cx="428" cy="93"/>
              </a:xfrm>
              <a:prstGeom prst="ellipse">
                <a:avLst/>
              </a:prstGeom>
              <a:solidFill>
                <a:srgbClr val="7F7FA9">
                  <a:alpha val="58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12" name="Oval 334"/>
              <p:cNvSpPr>
                <a:spLocks noChangeAspect="1" noChangeArrowheads="1"/>
              </p:cNvSpPr>
              <p:nvPr/>
            </p:nvSpPr>
            <p:spPr bwMode="auto">
              <a:xfrm rot="-5400000">
                <a:off x="436" y="2848"/>
                <a:ext cx="302" cy="54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14" name="Oval 335"/>
              <p:cNvSpPr>
                <a:spLocks noChangeAspect="1" noChangeArrowheads="1"/>
              </p:cNvSpPr>
              <p:nvPr/>
            </p:nvSpPr>
            <p:spPr bwMode="auto">
              <a:xfrm rot="16200000">
                <a:off x="556" y="2800"/>
                <a:ext cx="684" cy="147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242" name="Freeform 340"/>
            <p:cNvSpPr>
              <a:spLocks/>
            </p:cNvSpPr>
            <p:nvPr/>
          </p:nvSpPr>
          <p:spPr bwMode="auto">
            <a:xfrm rot="14054974">
              <a:off x="5170576" y="1941494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3" name="Freeform 340"/>
            <p:cNvSpPr>
              <a:spLocks/>
            </p:cNvSpPr>
            <p:nvPr/>
          </p:nvSpPr>
          <p:spPr bwMode="auto">
            <a:xfrm rot="13028214" flipH="1">
              <a:off x="5414640" y="2173410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4" name="Freeform 340"/>
            <p:cNvSpPr>
              <a:spLocks/>
            </p:cNvSpPr>
            <p:nvPr/>
          </p:nvSpPr>
          <p:spPr bwMode="auto">
            <a:xfrm rot="15094630">
              <a:off x="5129242" y="1813840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5" name="Freeform 340"/>
            <p:cNvSpPr>
              <a:spLocks/>
            </p:cNvSpPr>
            <p:nvPr/>
          </p:nvSpPr>
          <p:spPr bwMode="auto">
            <a:xfrm rot="11527669" flipH="1">
              <a:off x="5586760" y="2215748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6" name="Freeform 340"/>
            <p:cNvSpPr>
              <a:spLocks/>
            </p:cNvSpPr>
            <p:nvPr/>
          </p:nvSpPr>
          <p:spPr bwMode="auto">
            <a:xfrm rot="12792632">
              <a:off x="5269453" y="2047842"/>
              <a:ext cx="209560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  <a:gd name="connsiteX0" fmla="*/ 0 w 9450"/>
                <a:gd name="connsiteY0" fmla="*/ 10000 h 10000"/>
                <a:gd name="connsiteX1" fmla="*/ 1262 w 9450"/>
                <a:gd name="connsiteY1" fmla="*/ 7521 h 10000"/>
                <a:gd name="connsiteX2" fmla="*/ 5287 w 9450"/>
                <a:gd name="connsiteY2" fmla="*/ 5707 h 10000"/>
                <a:gd name="connsiteX3" fmla="*/ 4833 w 9450"/>
                <a:gd name="connsiteY3" fmla="*/ 3625 h 10000"/>
                <a:gd name="connsiteX4" fmla="*/ 8500 w 9450"/>
                <a:gd name="connsiteY4" fmla="*/ 2458 h 10000"/>
                <a:gd name="connsiteX5" fmla="*/ 8949 w 945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50" h="10000">
                  <a:moveTo>
                    <a:pt x="0" y="10000"/>
                  </a:moveTo>
                  <a:cubicBezTo>
                    <a:pt x="586" y="9806"/>
                    <a:pt x="382" y="8237"/>
                    <a:pt x="1262" y="7521"/>
                  </a:cubicBezTo>
                  <a:cubicBezTo>
                    <a:pt x="2144" y="6805"/>
                    <a:pt x="4692" y="6356"/>
                    <a:pt x="5287" y="5707"/>
                  </a:cubicBezTo>
                  <a:cubicBezTo>
                    <a:pt x="5882" y="5058"/>
                    <a:pt x="4315" y="4170"/>
                    <a:pt x="4833" y="3625"/>
                  </a:cubicBezTo>
                  <a:cubicBezTo>
                    <a:pt x="5351" y="3081"/>
                    <a:pt x="6599" y="2810"/>
                    <a:pt x="8500" y="2458"/>
                  </a:cubicBezTo>
                  <a:cubicBezTo>
                    <a:pt x="10401" y="2108"/>
                    <a:pt x="8845" y="509"/>
                    <a:pt x="8949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7" name="Freeform 340"/>
            <p:cNvSpPr>
              <a:spLocks/>
            </p:cNvSpPr>
            <p:nvPr/>
          </p:nvSpPr>
          <p:spPr bwMode="auto">
            <a:xfrm rot="15969018">
              <a:off x="5132758" y="1697027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8" name="Freeform 340"/>
            <p:cNvSpPr>
              <a:spLocks/>
            </p:cNvSpPr>
            <p:nvPr/>
          </p:nvSpPr>
          <p:spPr bwMode="auto">
            <a:xfrm rot="10351448" flipH="1">
              <a:off x="5742491" y="2179538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</p:grpSp>
      <p:grpSp>
        <p:nvGrpSpPr>
          <p:cNvPr id="367" name="グループ化 366"/>
          <p:cNvGrpSpPr>
            <a:grpSpLocks noChangeAspect="1"/>
          </p:cNvGrpSpPr>
          <p:nvPr/>
        </p:nvGrpSpPr>
        <p:grpSpPr>
          <a:xfrm rot="1372017">
            <a:off x="6172386" y="5145958"/>
            <a:ext cx="1216508" cy="1227170"/>
            <a:chOff x="3098398" y="1918615"/>
            <a:chExt cx="1529973" cy="1543382"/>
          </a:xfrm>
        </p:grpSpPr>
        <p:pic>
          <p:nvPicPr>
            <p:cNvPr id="373" name="Picture 2" descr="http://previews.123rf.com/images/molekuul/molekuul1310/molekuul131000042/23134238-interferon-alpha-2a-ifna2-molecule-pegylated-analogs-of-this-cytokine-are-used-to-treat-hepatitis-b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62" b="99462" l="5309" r="91046">
                          <a14:backgroundMark x1="35024" y1="52462" x2="35024" y2="52462"/>
                          <a14:backgroundMark x1="33597" y1="47692" x2="33597" y2="47692"/>
                          <a14:backgroundMark x1="34469" y1="49846" x2="34469" y2="49846"/>
                          <a14:backgroundMark x1="48574" y1="53154" x2="48574" y2="53154"/>
                          <a14:backgroundMark x1="43899" y1="74077" x2="43899" y2="74077"/>
                          <a14:backgroundMark x1="62678" y1="79154" x2="62678" y2="79154"/>
                          <a14:backgroundMark x1="68463" y1="50000" x2="68463" y2="50000"/>
                          <a14:backgroundMark x1="64501" y1="40462" x2="64501" y2="40462"/>
                          <a14:backgroundMark x1="33994" y1="22769" x2="33994" y2="22769"/>
                          <a14:backgroundMark x1="55626" y1="22231" x2="55626" y2="222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9856" y="1918615"/>
              <a:ext cx="1498515" cy="1543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74" name="グループ化 373"/>
            <p:cNvGrpSpPr>
              <a:grpSpLocks noChangeAspect="1"/>
            </p:cNvGrpSpPr>
            <p:nvPr/>
          </p:nvGrpSpPr>
          <p:grpSpPr>
            <a:xfrm flipV="1">
              <a:off x="3098398" y="3048708"/>
              <a:ext cx="196347" cy="159107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375" name="直線コネクタ 374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6" name="直線コネクタ 375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77" name="六角形 376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378" name="直線コネクタ 377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9" name="直線コネクタ 378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0" name="直線コネクタ 379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1" name="直線コネクタ 380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2" name="直線コネクタ 381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3" name="直線コネクタ 382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4" name="直線コネクタ 383"/>
              <p:cNvCxnSpPr>
                <a:endCxn id="377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0619FC78-5059-444E-A257-D4286EB83BB4}"/>
              </a:ext>
            </a:extLst>
          </p:cNvPr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5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1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/>
          <p:cNvGrpSpPr>
            <a:grpSpLocks noChangeAspect="1"/>
          </p:cNvGrpSpPr>
          <p:nvPr/>
        </p:nvGrpSpPr>
        <p:grpSpPr>
          <a:xfrm>
            <a:off x="1823190" y="5757758"/>
            <a:ext cx="2916000" cy="865244"/>
            <a:chOff x="2136877" y="5614381"/>
            <a:chExt cx="2175669" cy="64557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3212" y="5688519"/>
              <a:ext cx="1932348" cy="541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正方形/長方形 3"/>
            <p:cNvSpPr/>
            <p:nvPr/>
          </p:nvSpPr>
          <p:spPr>
            <a:xfrm>
              <a:off x="2136877" y="5745392"/>
              <a:ext cx="481199" cy="514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正方形/長方形 97"/>
            <p:cNvSpPr/>
            <p:nvPr/>
          </p:nvSpPr>
          <p:spPr>
            <a:xfrm>
              <a:off x="3831347" y="5614381"/>
              <a:ext cx="481199" cy="6455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正方形/長方形 5"/>
          <p:cNvSpPr/>
          <p:nvPr/>
        </p:nvSpPr>
        <p:spPr>
          <a:xfrm>
            <a:off x="0" y="2301895"/>
            <a:ext cx="657225" cy="6707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Purpose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タイトル 1"/>
          <p:cNvSpPr txBox="1">
            <a:spLocks/>
          </p:cNvSpPr>
          <p:nvPr/>
        </p:nvSpPr>
        <p:spPr bwMode="auto">
          <a:xfrm>
            <a:off x="952211" y="1164182"/>
            <a:ext cx="7767641" cy="832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 eaLnBrk="1" hangingPunct="1"/>
            <a:r>
              <a:rPr lang="en-US" altLang="ja-JP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Design and evaluation of “</a:t>
            </a:r>
            <a:r>
              <a:rPr lang="en-US" altLang="ja-JP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technology</a:t>
            </a:r>
            <a:r>
              <a:rPr lang="en-US" altLang="ja-JP" sz="2400" b="1" baseline="30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altLang="ja-JP" sz="2400" b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altLang="ja-JP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 for protein drugs</a:t>
            </a:r>
          </a:p>
        </p:txBody>
      </p:sp>
      <p:sp>
        <p:nvSpPr>
          <p:cNvPr id="21" name="タイトル 1"/>
          <p:cNvSpPr txBox="1">
            <a:spLocks/>
          </p:cNvSpPr>
          <p:nvPr/>
        </p:nvSpPr>
        <p:spPr bwMode="auto">
          <a:xfrm>
            <a:off x="582613" y="2320367"/>
            <a:ext cx="82296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 eaLnBrk="1" hangingPunct="1"/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Materials and methods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円/楕円 21"/>
          <p:cNvSpPr/>
          <p:nvPr/>
        </p:nvSpPr>
        <p:spPr>
          <a:xfrm>
            <a:off x="219074" y="2434667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" name="直線コネクタ 2"/>
          <p:cNvCxnSpPr/>
          <p:nvPr/>
        </p:nvCxnSpPr>
        <p:spPr>
          <a:xfrm>
            <a:off x="-19050" y="2991114"/>
            <a:ext cx="914400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4235560" y="5614604"/>
            <a:ext cx="48808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1) Preparation of </a:t>
            </a:r>
            <a:r>
              <a:rPr lang="en-US" altLang="ja-JP" sz="1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SPRA</a:t>
            </a:r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proteins</a:t>
            </a:r>
          </a:p>
          <a:p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2) Thermal and enzymatic stability</a:t>
            </a:r>
          </a:p>
          <a:p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3) </a:t>
            </a:r>
            <a:r>
              <a:rPr lang="en-US" altLang="ja-JP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vitro </a:t>
            </a:r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enzymatic activity</a:t>
            </a:r>
            <a:r>
              <a:rPr lang="ja-JP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(lysozyme)</a:t>
            </a:r>
          </a:p>
          <a:p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4) </a:t>
            </a:r>
            <a:r>
              <a:rPr lang="en-US" altLang="ja-JP" sz="16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vivo </a:t>
            </a:r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hypoglycemic effect</a:t>
            </a:r>
            <a:r>
              <a:rPr lang="ja-JP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(insulin)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53030" y="3814390"/>
            <a:ext cx="1167172" cy="10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7456"/>
          <p:cNvSpPr>
            <a:spLocks noChangeArrowheads="1"/>
          </p:cNvSpPr>
          <p:nvPr/>
        </p:nvSpPr>
        <p:spPr bwMode="auto">
          <a:xfrm>
            <a:off x="1489778" y="4217673"/>
            <a:ext cx="1661202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sz="1600" dirty="0" err="1">
                <a:ea typeface="ＭＳ Ｐゴシック" pitchFamily="50" charset="-128"/>
              </a:rPr>
              <a:t>M.W</a:t>
            </a:r>
            <a:r>
              <a:rPr lang="en-US" altLang="ja-JP" sz="1600" dirty="0">
                <a:ea typeface="ＭＳ Ｐゴシック" pitchFamily="50" charset="-128"/>
              </a:rPr>
              <a:t>. = 5734 Da</a:t>
            </a:r>
          </a:p>
          <a:p>
            <a:r>
              <a:rPr lang="en-US" altLang="ja-JP" sz="1600" dirty="0" err="1"/>
              <a:t>p</a:t>
            </a:r>
            <a:r>
              <a:rPr lang="en-US" altLang="ja-JP" sz="1600" dirty="0" err="1">
                <a:ea typeface="ＭＳ Ｐゴシック" pitchFamily="50" charset="-128"/>
              </a:rPr>
              <a:t>I</a:t>
            </a:r>
            <a:r>
              <a:rPr lang="en-US" altLang="ja-JP" sz="1600" dirty="0">
                <a:ea typeface="ＭＳ Ｐゴシック" pitchFamily="50" charset="-128"/>
              </a:rPr>
              <a:t> = 5.3</a:t>
            </a:r>
          </a:p>
        </p:txBody>
      </p:sp>
      <p:sp>
        <p:nvSpPr>
          <p:cNvPr id="12" name="Rectangle 7461"/>
          <p:cNvSpPr>
            <a:spLocks noChangeArrowheads="1"/>
          </p:cNvSpPr>
          <p:nvPr/>
        </p:nvSpPr>
        <p:spPr bwMode="auto">
          <a:xfrm>
            <a:off x="4313844" y="4171653"/>
            <a:ext cx="1775014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r>
              <a:rPr lang="en-US" altLang="ja-JP" sz="1600" dirty="0" err="1">
                <a:ea typeface="ＭＳ Ｐゴシック" pitchFamily="50" charset="-128"/>
              </a:rPr>
              <a:t>M.W</a:t>
            </a:r>
            <a:r>
              <a:rPr lang="en-US" altLang="ja-JP" sz="1600" dirty="0">
                <a:ea typeface="ＭＳ Ｐゴシック" pitchFamily="50" charset="-128"/>
              </a:rPr>
              <a:t>. = 14306 Da</a:t>
            </a:r>
          </a:p>
          <a:p>
            <a:r>
              <a:rPr lang="en-US" altLang="ja-JP" sz="1600" dirty="0" err="1"/>
              <a:t>pI</a:t>
            </a:r>
            <a:r>
              <a:rPr lang="en-US" altLang="ja-JP" sz="1600" dirty="0"/>
              <a:t> = 11.0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003479" y="3504804"/>
            <a:ext cx="2038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>
                <a:solidFill>
                  <a:srgbClr val="DE5300"/>
                </a:solidFill>
              </a:rPr>
              <a:t>Hen egg lysozyme</a:t>
            </a:r>
            <a:endParaRPr lang="ja-JP" altLang="en-US" sz="1600" b="1" dirty="0">
              <a:solidFill>
                <a:srgbClr val="DE53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22706" y="3493348"/>
            <a:ext cx="1693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>
                <a:solidFill>
                  <a:srgbClr val="DE5300"/>
                </a:solidFill>
              </a:rPr>
              <a:t>Bovine insulin</a:t>
            </a:r>
            <a:endParaRPr lang="ja-JP" altLang="en-US" sz="1600" b="1" dirty="0">
              <a:solidFill>
                <a:srgbClr val="DE5300"/>
              </a:solidFill>
            </a:endParaRPr>
          </a:p>
        </p:txBody>
      </p:sp>
      <p:grpSp>
        <p:nvGrpSpPr>
          <p:cNvPr id="15" name="Group 295"/>
          <p:cNvGrpSpPr>
            <a:grpSpLocks noChangeAspect="1"/>
          </p:cNvGrpSpPr>
          <p:nvPr/>
        </p:nvGrpSpPr>
        <p:grpSpPr bwMode="auto">
          <a:xfrm>
            <a:off x="469166" y="3868625"/>
            <a:ext cx="1053198" cy="1008095"/>
            <a:chOff x="864" y="432"/>
            <a:chExt cx="1182" cy="11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Freeform 296"/>
            <p:cNvSpPr>
              <a:spLocks noChangeAspect="1"/>
            </p:cNvSpPr>
            <p:nvPr/>
          </p:nvSpPr>
          <p:spPr bwMode="auto">
            <a:xfrm>
              <a:off x="864" y="705"/>
              <a:ext cx="187" cy="168"/>
            </a:xfrm>
            <a:custGeom>
              <a:avLst/>
              <a:gdLst>
                <a:gd name="T0" fmla="*/ 561 w 561"/>
                <a:gd name="T1" fmla="*/ 464 h 504"/>
                <a:gd name="T2" fmla="*/ 474 w 561"/>
                <a:gd name="T3" fmla="*/ 302 h 504"/>
                <a:gd name="T4" fmla="*/ 363 w 561"/>
                <a:gd name="T5" fmla="*/ 164 h 504"/>
                <a:gd name="T6" fmla="*/ 177 w 561"/>
                <a:gd name="T7" fmla="*/ 41 h 504"/>
                <a:gd name="T8" fmla="*/ 3 w 561"/>
                <a:gd name="T9" fmla="*/ 11 h 504"/>
                <a:gd name="T10" fmla="*/ 0 w 561"/>
                <a:gd name="T11" fmla="*/ 101 h 504"/>
                <a:gd name="T12" fmla="*/ 99 w 561"/>
                <a:gd name="T13" fmla="*/ 113 h 504"/>
                <a:gd name="T14" fmla="*/ 225 w 561"/>
                <a:gd name="T15" fmla="*/ 155 h 504"/>
                <a:gd name="T16" fmla="*/ 339 w 561"/>
                <a:gd name="T17" fmla="*/ 248 h 504"/>
                <a:gd name="T18" fmla="*/ 429 w 561"/>
                <a:gd name="T19" fmla="*/ 347 h 504"/>
                <a:gd name="T20" fmla="*/ 507 w 561"/>
                <a:gd name="T21" fmla="*/ 482 h 504"/>
                <a:gd name="T22" fmla="*/ 510 w 561"/>
                <a:gd name="T23" fmla="*/ 47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504">
                  <a:moveTo>
                    <a:pt x="561" y="464"/>
                  </a:moveTo>
                  <a:cubicBezTo>
                    <a:pt x="546" y="437"/>
                    <a:pt x="507" y="352"/>
                    <a:pt x="474" y="302"/>
                  </a:cubicBezTo>
                  <a:cubicBezTo>
                    <a:pt x="480" y="311"/>
                    <a:pt x="412" y="207"/>
                    <a:pt x="363" y="164"/>
                  </a:cubicBezTo>
                  <a:cubicBezTo>
                    <a:pt x="314" y="121"/>
                    <a:pt x="237" y="67"/>
                    <a:pt x="177" y="41"/>
                  </a:cubicBezTo>
                  <a:cubicBezTo>
                    <a:pt x="117" y="15"/>
                    <a:pt x="33" y="0"/>
                    <a:pt x="3" y="11"/>
                  </a:cubicBezTo>
                  <a:lnTo>
                    <a:pt x="0" y="101"/>
                  </a:lnTo>
                  <a:cubicBezTo>
                    <a:pt x="16" y="118"/>
                    <a:pt x="62" y="104"/>
                    <a:pt x="99" y="113"/>
                  </a:cubicBezTo>
                  <a:cubicBezTo>
                    <a:pt x="137" y="121"/>
                    <a:pt x="185" y="133"/>
                    <a:pt x="225" y="155"/>
                  </a:cubicBezTo>
                  <a:cubicBezTo>
                    <a:pt x="265" y="177"/>
                    <a:pt x="305" y="216"/>
                    <a:pt x="339" y="248"/>
                  </a:cubicBezTo>
                  <a:cubicBezTo>
                    <a:pt x="373" y="280"/>
                    <a:pt x="403" y="313"/>
                    <a:pt x="429" y="347"/>
                  </a:cubicBezTo>
                  <a:cubicBezTo>
                    <a:pt x="450" y="371"/>
                    <a:pt x="500" y="473"/>
                    <a:pt x="507" y="482"/>
                  </a:cubicBezTo>
                  <a:cubicBezTo>
                    <a:pt x="520" y="504"/>
                    <a:pt x="510" y="480"/>
                    <a:pt x="510" y="479"/>
                  </a:cubicBezTo>
                </a:path>
              </a:pathLst>
            </a:custGeom>
            <a:gradFill rotWithShape="0">
              <a:gsLst>
                <a:gs pos="0">
                  <a:srgbClr val="339933"/>
                </a:gs>
                <a:gs pos="50000">
                  <a:srgbClr val="D8F8D8"/>
                </a:gs>
                <a:gs pos="100000">
                  <a:srgbClr val="339933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297"/>
            <p:cNvSpPr>
              <a:spLocks noChangeAspect="1"/>
            </p:cNvSpPr>
            <p:nvPr/>
          </p:nvSpPr>
          <p:spPr bwMode="auto">
            <a:xfrm>
              <a:off x="1298" y="1040"/>
              <a:ext cx="81" cy="358"/>
            </a:xfrm>
            <a:custGeom>
              <a:avLst/>
              <a:gdLst>
                <a:gd name="T0" fmla="*/ 0 w 243"/>
                <a:gd name="T1" fmla="*/ 993 h 1074"/>
                <a:gd name="T2" fmla="*/ 87 w 243"/>
                <a:gd name="T3" fmla="*/ 879 h 1074"/>
                <a:gd name="T4" fmla="*/ 132 w 243"/>
                <a:gd name="T5" fmla="*/ 639 h 1074"/>
                <a:gd name="T6" fmla="*/ 123 w 243"/>
                <a:gd name="T7" fmla="*/ 420 h 1074"/>
                <a:gd name="T8" fmla="*/ 135 w 243"/>
                <a:gd name="T9" fmla="*/ 0 h 1074"/>
                <a:gd name="T10" fmla="*/ 243 w 243"/>
                <a:gd name="T11" fmla="*/ 21 h 1074"/>
                <a:gd name="T12" fmla="*/ 219 w 243"/>
                <a:gd name="T13" fmla="*/ 273 h 1074"/>
                <a:gd name="T14" fmla="*/ 228 w 243"/>
                <a:gd name="T15" fmla="*/ 573 h 1074"/>
                <a:gd name="T16" fmla="*/ 210 w 243"/>
                <a:gd name="T17" fmla="*/ 804 h 1074"/>
                <a:gd name="T18" fmla="*/ 144 w 243"/>
                <a:gd name="T19" fmla="*/ 981 h 1074"/>
                <a:gd name="T20" fmla="*/ 90 w 243"/>
                <a:gd name="T21" fmla="*/ 1050 h 1074"/>
                <a:gd name="T22" fmla="*/ 48 w 243"/>
                <a:gd name="T23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1074">
                  <a:moveTo>
                    <a:pt x="0" y="993"/>
                  </a:moveTo>
                  <a:cubicBezTo>
                    <a:pt x="6" y="959"/>
                    <a:pt x="54" y="951"/>
                    <a:pt x="87" y="879"/>
                  </a:cubicBezTo>
                  <a:cubicBezTo>
                    <a:pt x="120" y="807"/>
                    <a:pt x="127" y="716"/>
                    <a:pt x="132" y="639"/>
                  </a:cubicBezTo>
                  <a:lnTo>
                    <a:pt x="123" y="420"/>
                  </a:lnTo>
                  <a:lnTo>
                    <a:pt x="135" y="0"/>
                  </a:lnTo>
                  <a:lnTo>
                    <a:pt x="243" y="21"/>
                  </a:lnTo>
                  <a:lnTo>
                    <a:pt x="219" y="273"/>
                  </a:lnTo>
                  <a:lnTo>
                    <a:pt x="228" y="573"/>
                  </a:lnTo>
                  <a:cubicBezTo>
                    <a:pt x="227" y="661"/>
                    <a:pt x="224" y="736"/>
                    <a:pt x="210" y="804"/>
                  </a:cubicBezTo>
                  <a:cubicBezTo>
                    <a:pt x="196" y="872"/>
                    <a:pt x="170" y="933"/>
                    <a:pt x="144" y="981"/>
                  </a:cubicBezTo>
                  <a:lnTo>
                    <a:pt x="90" y="1050"/>
                  </a:lnTo>
                  <a:lnTo>
                    <a:pt x="48" y="1074"/>
                  </a:lnTo>
                </a:path>
              </a:pathLst>
            </a:custGeom>
            <a:solidFill>
              <a:srgbClr val="3333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298"/>
            <p:cNvSpPr>
              <a:spLocks noChangeAspect="1"/>
            </p:cNvSpPr>
            <p:nvPr/>
          </p:nvSpPr>
          <p:spPr bwMode="auto">
            <a:xfrm>
              <a:off x="1461" y="985"/>
              <a:ext cx="171" cy="144"/>
            </a:xfrm>
            <a:custGeom>
              <a:avLst/>
              <a:gdLst>
                <a:gd name="T0" fmla="*/ 69 w 512"/>
                <a:gd name="T1" fmla="*/ 9 h 431"/>
                <a:gd name="T2" fmla="*/ 219 w 512"/>
                <a:gd name="T3" fmla="*/ 30 h 431"/>
                <a:gd name="T4" fmla="*/ 357 w 512"/>
                <a:gd name="T5" fmla="*/ 123 h 431"/>
                <a:gd name="T6" fmla="*/ 441 w 512"/>
                <a:gd name="T7" fmla="*/ 216 h 431"/>
                <a:gd name="T8" fmla="*/ 507 w 512"/>
                <a:gd name="T9" fmla="*/ 345 h 431"/>
                <a:gd name="T10" fmla="*/ 414 w 512"/>
                <a:gd name="T11" fmla="*/ 414 h 431"/>
                <a:gd name="T12" fmla="*/ 303 w 512"/>
                <a:gd name="T13" fmla="*/ 276 h 431"/>
                <a:gd name="T14" fmla="*/ 183 w 512"/>
                <a:gd name="T15" fmla="*/ 168 h 431"/>
                <a:gd name="T16" fmla="*/ 111 w 512"/>
                <a:gd name="T17" fmla="*/ 123 h 431"/>
                <a:gd name="T18" fmla="*/ 0 w 512"/>
                <a:gd name="T19" fmla="*/ 102 h 431"/>
                <a:gd name="T20" fmla="*/ 69 w 512"/>
                <a:gd name="T21" fmla="*/ 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2" h="431">
                  <a:moveTo>
                    <a:pt x="69" y="9"/>
                  </a:moveTo>
                  <a:cubicBezTo>
                    <a:pt x="101" y="0"/>
                    <a:pt x="171" y="11"/>
                    <a:pt x="219" y="30"/>
                  </a:cubicBezTo>
                  <a:cubicBezTo>
                    <a:pt x="273" y="53"/>
                    <a:pt x="317" y="91"/>
                    <a:pt x="357" y="123"/>
                  </a:cubicBezTo>
                  <a:lnTo>
                    <a:pt x="441" y="216"/>
                  </a:lnTo>
                  <a:cubicBezTo>
                    <a:pt x="466" y="253"/>
                    <a:pt x="512" y="312"/>
                    <a:pt x="507" y="345"/>
                  </a:cubicBezTo>
                  <a:cubicBezTo>
                    <a:pt x="495" y="368"/>
                    <a:pt x="450" y="431"/>
                    <a:pt x="414" y="414"/>
                  </a:cubicBezTo>
                  <a:lnTo>
                    <a:pt x="303" y="276"/>
                  </a:lnTo>
                  <a:cubicBezTo>
                    <a:pt x="265" y="235"/>
                    <a:pt x="215" y="194"/>
                    <a:pt x="183" y="168"/>
                  </a:cubicBezTo>
                  <a:cubicBezTo>
                    <a:pt x="150" y="146"/>
                    <a:pt x="180" y="153"/>
                    <a:pt x="111" y="123"/>
                  </a:cubicBezTo>
                  <a:cubicBezTo>
                    <a:pt x="42" y="93"/>
                    <a:pt x="2" y="118"/>
                    <a:pt x="0" y="102"/>
                  </a:cubicBezTo>
                  <a:lnTo>
                    <a:pt x="69" y="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299"/>
            <p:cNvSpPr>
              <a:spLocks noChangeAspect="1"/>
            </p:cNvSpPr>
            <p:nvPr/>
          </p:nvSpPr>
          <p:spPr bwMode="auto">
            <a:xfrm>
              <a:off x="1497" y="889"/>
              <a:ext cx="69" cy="111"/>
            </a:xfrm>
            <a:custGeom>
              <a:avLst/>
              <a:gdLst>
                <a:gd name="T0" fmla="*/ 2 w 203"/>
                <a:gd name="T1" fmla="*/ 288 h 333"/>
                <a:gd name="T2" fmla="*/ 74 w 203"/>
                <a:gd name="T3" fmla="*/ 119 h 333"/>
                <a:gd name="T4" fmla="*/ 203 w 203"/>
                <a:gd name="T5" fmla="*/ 0 h 333"/>
                <a:gd name="T6" fmla="*/ 196 w 203"/>
                <a:gd name="T7" fmla="*/ 39 h 333"/>
                <a:gd name="T8" fmla="*/ 175 w 203"/>
                <a:gd name="T9" fmla="*/ 110 h 333"/>
                <a:gd name="T10" fmla="*/ 171 w 203"/>
                <a:gd name="T11" fmla="*/ 172 h 333"/>
                <a:gd name="T12" fmla="*/ 159 w 203"/>
                <a:gd name="T13" fmla="*/ 250 h 333"/>
                <a:gd name="T14" fmla="*/ 156 w 203"/>
                <a:gd name="T15" fmla="*/ 333 h 333"/>
                <a:gd name="T16" fmla="*/ 80 w 203"/>
                <a:gd name="T17" fmla="*/ 300 h 333"/>
                <a:gd name="T18" fmla="*/ 2 w 203"/>
                <a:gd name="T19" fmla="*/ 28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333">
                  <a:moveTo>
                    <a:pt x="2" y="288"/>
                  </a:moveTo>
                  <a:cubicBezTo>
                    <a:pt x="0" y="259"/>
                    <a:pt x="40" y="167"/>
                    <a:pt x="74" y="119"/>
                  </a:cubicBezTo>
                  <a:cubicBezTo>
                    <a:pt x="115" y="66"/>
                    <a:pt x="183" y="13"/>
                    <a:pt x="203" y="0"/>
                  </a:cubicBezTo>
                  <a:lnTo>
                    <a:pt x="196" y="39"/>
                  </a:lnTo>
                  <a:cubicBezTo>
                    <a:pt x="191" y="57"/>
                    <a:pt x="179" y="88"/>
                    <a:pt x="175" y="110"/>
                  </a:cubicBezTo>
                  <a:cubicBezTo>
                    <a:pt x="163" y="136"/>
                    <a:pt x="177" y="141"/>
                    <a:pt x="171" y="172"/>
                  </a:cubicBezTo>
                  <a:lnTo>
                    <a:pt x="159" y="250"/>
                  </a:lnTo>
                  <a:lnTo>
                    <a:pt x="156" y="333"/>
                  </a:lnTo>
                  <a:lnTo>
                    <a:pt x="80" y="300"/>
                  </a:lnTo>
                  <a:lnTo>
                    <a:pt x="2" y="288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300"/>
            <p:cNvSpPr>
              <a:spLocks noChangeAspect="1"/>
            </p:cNvSpPr>
            <p:nvPr/>
          </p:nvSpPr>
          <p:spPr bwMode="auto">
            <a:xfrm>
              <a:off x="1562" y="855"/>
              <a:ext cx="227" cy="145"/>
            </a:xfrm>
            <a:custGeom>
              <a:avLst/>
              <a:gdLst>
                <a:gd name="T0" fmla="*/ 3 w 682"/>
                <a:gd name="T1" fmla="*/ 105 h 435"/>
                <a:gd name="T2" fmla="*/ 150 w 682"/>
                <a:gd name="T3" fmla="*/ 12 h 435"/>
                <a:gd name="T4" fmla="*/ 381 w 682"/>
                <a:gd name="T5" fmla="*/ 30 h 435"/>
                <a:gd name="T6" fmla="*/ 534 w 682"/>
                <a:gd name="T7" fmla="*/ 129 h 435"/>
                <a:gd name="T8" fmla="*/ 624 w 682"/>
                <a:gd name="T9" fmla="*/ 219 h 435"/>
                <a:gd name="T10" fmla="*/ 675 w 682"/>
                <a:gd name="T11" fmla="*/ 345 h 435"/>
                <a:gd name="T12" fmla="*/ 591 w 682"/>
                <a:gd name="T13" fmla="*/ 435 h 435"/>
                <a:gd name="T14" fmla="*/ 465 w 682"/>
                <a:gd name="T15" fmla="*/ 291 h 435"/>
                <a:gd name="T16" fmla="*/ 333 w 682"/>
                <a:gd name="T17" fmla="*/ 192 h 435"/>
                <a:gd name="T18" fmla="*/ 186 w 682"/>
                <a:gd name="T19" fmla="*/ 129 h 435"/>
                <a:gd name="T20" fmla="*/ 0 w 682"/>
                <a:gd name="T21" fmla="*/ 9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2" h="435">
                  <a:moveTo>
                    <a:pt x="3" y="105"/>
                  </a:moveTo>
                  <a:cubicBezTo>
                    <a:pt x="28" y="90"/>
                    <a:pt x="87" y="24"/>
                    <a:pt x="150" y="12"/>
                  </a:cubicBezTo>
                  <a:cubicBezTo>
                    <a:pt x="213" y="0"/>
                    <a:pt x="317" y="10"/>
                    <a:pt x="381" y="30"/>
                  </a:cubicBezTo>
                  <a:cubicBezTo>
                    <a:pt x="439" y="54"/>
                    <a:pt x="494" y="98"/>
                    <a:pt x="534" y="129"/>
                  </a:cubicBezTo>
                  <a:cubicBezTo>
                    <a:pt x="574" y="160"/>
                    <a:pt x="600" y="183"/>
                    <a:pt x="624" y="219"/>
                  </a:cubicBezTo>
                  <a:cubicBezTo>
                    <a:pt x="646" y="252"/>
                    <a:pt x="682" y="311"/>
                    <a:pt x="675" y="345"/>
                  </a:cubicBezTo>
                  <a:lnTo>
                    <a:pt x="591" y="435"/>
                  </a:lnTo>
                  <a:cubicBezTo>
                    <a:pt x="556" y="426"/>
                    <a:pt x="508" y="331"/>
                    <a:pt x="465" y="291"/>
                  </a:cubicBezTo>
                  <a:cubicBezTo>
                    <a:pt x="422" y="251"/>
                    <a:pt x="378" y="217"/>
                    <a:pt x="333" y="192"/>
                  </a:cubicBezTo>
                  <a:cubicBezTo>
                    <a:pt x="291" y="164"/>
                    <a:pt x="225" y="139"/>
                    <a:pt x="186" y="129"/>
                  </a:cubicBezTo>
                  <a:cubicBezTo>
                    <a:pt x="147" y="119"/>
                    <a:pt x="39" y="105"/>
                    <a:pt x="0" y="99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33725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301"/>
            <p:cNvSpPr>
              <a:spLocks noChangeAspect="1"/>
            </p:cNvSpPr>
            <p:nvPr/>
          </p:nvSpPr>
          <p:spPr bwMode="auto">
            <a:xfrm>
              <a:off x="1649" y="908"/>
              <a:ext cx="111" cy="93"/>
            </a:xfrm>
            <a:custGeom>
              <a:avLst/>
              <a:gdLst>
                <a:gd name="T0" fmla="*/ 334 w 334"/>
                <a:gd name="T1" fmla="*/ 279 h 279"/>
                <a:gd name="T2" fmla="*/ 205 w 334"/>
                <a:gd name="T3" fmla="*/ 279 h 279"/>
                <a:gd name="T4" fmla="*/ 67 w 334"/>
                <a:gd name="T5" fmla="*/ 180 h 279"/>
                <a:gd name="T6" fmla="*/ 10 w 334"/>
                <a:gd name="T7" fmla="*/ 0 h 279"/>
                <a:gd name="T8" fmla="*/ 94 w 334"/>
                <a:gd name="T9" fmla="*/ 45 h 279"/>
                <a:gd name="T10" fmla="*/ 226 w 334"/>
                <a:gd name="T11" fmla="*/ 150 h 279"/>
                <a:gd name="T12" fmla="*/ 325 w 334"/>
                <a:gd name="T13" fmla="*/ 276 h 279"/>
                <a:gd name="T14" fmla="*/ 334 w 334"/>
                <a:gd name="T1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4" h="279">
                  <a:moveTo>
                    <a:pt x="334" y="279"/>
                  </a:moveTo>
                  <a:lnTo>
                    <a:pt x="205" y="279"/>
                  </a:lnTo>
                  <a:cubicBezTo>
                    <a:pt x="161" y="263"/>
                    <a:pt x="100" y="227"/>
                    <a:pt x="67" y="180"/>
                  </a:cubicBezTo>
                  <a:cubicBezTo>
                    <a:pt x="44" y="139"/>
                    <a:pt x="0" y="19"/>
                    <a:pt x="10" y="0"/>
                  </a:cubicBezTo>
                  <a:lnTo>
                    <a:pt x="94" y="45"/>
                  </a:lnTo>
                  <a:lnTo>
                    <a:pt x="226" y="150"/>
                  </a:lnTo>
                  <a:lnTo>
                    <a:pt x="325" y="276"/>
                  </a:lnTo>
                  <a:lnTo>
                    <a:pt x="334" y="279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302"/>
            <p:cNvSpPr>
              <a:spLocks noChangeAspect="1"/>
            </p:cNvSpPr>
            <p:nvPr/>
          </p:nvSpPr>
          <p:spPr bwMode="auto">
            <a:xfrm>
              <a:off x="1497" y="1026"/>
              <a:ext cx="105" cy="98"/>
            </a:xfrm>
            <a:custGeom>
              <a:avLst/>
              <a:gdLst>
                <a:gd name="T0" fmla="*/ 317 w 317"/>
                <a:gd name="T1" fmla="*/ 297 h 297"/>
                <a:gd name="T2" fmla="*/ 188 w 317"/>
                <a:gd name="T3" fmla="*/ 297 h 297"/>
                <a:gd name="T4" fmla="*/ 50 w 317"/>
                <a:gd name="T5" fmla="*/ 198 h 297"/>
                <a:gd name="T6" fmla="*/ 5 w 317"/>
                <a:gd name="T7" fmla="*/ 0 h 297"/>
                <a:gd name="T8" fmla="*/ 83 w 317"/>
                <a:gd name="T9" fmla="*/ 48 h 297"/>
                <a:gd name="T10" fmla="*/ 209 w 317"/>
                <a:gd name="T11" fmla="*/ 168 h 297"/>
                <a:gd name="T12" fmla="*/ 308 w 317"/>
                <a:gd name="T13" fmla="*/ 294 h 297"/>
                <a:gd name="T14" fmla="*/ 317 w 317"/>
                <a:gd name="T15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7" h="297">
                  <a:moveTo>
                    <a:pt x="317" y="297"/>
                  </a:moveTo>
                  <a:lnTo>
                    <a:pt x="188" y="297"/>
                  </a:lnTo>
                  <a:cubicBezTo>
                    <a:pt x="144" y="281"/>
                    <a:pt x="81" y="248"/>
                    <a:pt x="50" y="198"/>
                  </a:cubicBezTo>
                  <a:cubicBezTo>
                    <a:pt x="27" y="157"/>
                    <a:pt x="0" y="25"/>
                    <a:pt x="5" y="0"/>
                  </a:cubicBezTo>
                  <a:lnTo>
                    <a:pt x="83" y="48"/>
                  </a:lnTo>
                  <a:lnTo>
                    <a:pt x="209" y="168"/>
                  </a:lnTo>
                  <a:lnTo>
                    <a:pt x="308" y="294"/>
                  </a:lnTo>
                  <a:lnTo>
                    <a:pt x="317" y="297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303"/>
            <p:cNvSpPr>
              <a:spLocks noChangeAspect="1"/>
            </p:cNvSpPr>
            <p:nvPr/>
          </p:nvSpPr>
          <p:spPr bwMode="auto">
            <a:xfrm>
              <a:off x="1636" y="612"/>
              <a:ext cx="61" cy="253"/>
            </a:xfrm>
            <a:custGeom>
              <a:avLst/>
              <a:gdLst>
                <a:gd name="T0" fmla="*/ 178 w 183"/>
                <a:gd name="T1" fmla="*/ 759 h 759"/>
                <a:gd name="T2" fmla="*/ 148 w 183"/>
                <a:gd name="T3" fmla="*/ 177 h 759"/>
                <a:gd name="T4" fmla="*/ 130 w 183"/>
                <a:gd name="T5" fmla="*/ 0 h 759"/>
                <a:gd name="T6" fmla="*/ 19 w 183"/>
                <a:gd name="T7" fmla="*/ 6 h 759"/>
                <a:gd name="T8" fmla="*/ 19 w 183"/>
                <a:gd name="T9" fmla="*/ 108 h 759"/>
                <a:gd name="T10" fmla="*/ 22 w 183"/>
                <a:gd name="T11" fmla="*/ 207 h 759"/>
                <a:gd name="T12" fmla="*/ 34 w 183"/>
                <a:gd name="T13" fmla="*/ 423 h 759"/>
                <a:gd name="T14" fmla="*/ 52 w 183"/>
                <a:gd name="T15" fmla="*/ 732 h 759"/>
                <a:gd name="T16" fmla="*/ 115 w 183"/>
                <a:gd name="T17" fmla="*/ 738 h 759"/>
                <a:gd name="T18" fmla="*/ 178 w 183"/>
                <a:gd name="T19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759">
                  <a:moveTo>
                    <a:pt x="178" y="759"/>
                  </a:moveTo>
                  <a:cubicBezTo>
                    <a:pt x="183" y="666"/>
                    <a:pt x="156" y="303"/>
                    <a:pt x="148" y="177"/>
                  </a:cubicBezTo>
                  <a:cubicBezTo>
                    <a:pt x="141" y="51"/>
                    <a:pt x="151" y="29"/>
                    <a:pt x="130" y="0"/>
                  </a:cubicBezTo>
                  <a:lnTo>
                    <a:pt x="19" y="6"/>
                  </a:lnTo>
                  <a:cubicBezTo>
                    <a:pt x="0" y="24"/>
                    <a:pt x="19" y="75"/>
                    <a:pt x="19" y="108"/>
                  </a:cubicBezTo>
                  <a:cubicBezTo>
                    <a:pt x="19" y="141"/>
                    <a:pt x="20" y="155"/>
                    <a:pt x="22" y="207"/>
                  </a:cubicBezTo>
                  <a:cubicBezTo>
                    <a:pt x="24" y="259"/>
                    <a:pt x="29" y="335"/>
                    <a:pt x="34" y="423"/>
                  </a:cubicBezTo>
                  <a:cubicBezTo>
                    <a:pt x="43" y="567"/>
                    <a:pt x="41" y="681"/>
                    <a:pt x="52" y="732"/>
                  </a:cubicBezTo>
                  <a:lnTo>
                    <a:pt x="115" y="738"/>
                  </a:lnTo>
                  <a:lnTo>
                    <a:pt x="178" y="75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304"/>
            <p:cNvSpPr>
              <a:spLocks noChangeAspect="1"/>
            </p:cNvSpPr>
            <p:nvPr/>
          </p:nvSpPr>
          <p:spPr bwMode="auto">
            <a:xfrm>
              <a:off x="1450" y="432"/>
              <a:ext cx="233" cy="190"/>
            </a:xfrm>
            <a:custGeom>
              <a:avLst/>
              <a:gdLst>
                <a:gd name="T0" fmla="*/ 699 w 699"/>
                <a:gd name="T1" fmla="*/ 561 h 570"/>
                <a:gd name="T2" fmla="*/ 654 w 699"/>
                <a:gd name="T3" fmla="*/ 282 h 570"/>
                <a:gd name="T4" fmla="*/ 471 w 699"/>
                <a:gd name="T5" fmla="*/ 60 h 570"/>
                <a:gd name="T6" fmla="*/ 240 w 699"/>
                <a:gd name="T7" fmla="*/ 3 h 570"/>
                <a:gd name="T8" fmla="*/ 102 w 699"/>
                <a:gd name="T9" fmla="*/ 48 h 570"/>
                <a:gd name="T10" fmla="*/ 0 w 699"/>
                <a:gd name="T11" fmla="*/ 114 h 570"/>
                <a:gd name="T12" fmla="*/ 78 w 699"/>
                <a:gd name="T13" fmla="*/ 114 h 570"/>
                <a:gd name="T14" fmla="*/ 198 w 699"/>
                <a:gd name="T15" fmla="*/ 126 h 570"/>
                <a:gd name="T16" fmla="*/ 354 w 699"/>
                <a:gd name="T17" fmla="*/ 180 h 570"/>
                <a:gd name="T18" fmla="*/ 480 w 699"/>
                <a:gd name="T19" fmla="*/ 315 h 570"/>
                <a:gd name="T20" fmla="*/ 540 w 699"/>
                <a:gd name="T21" fmla="*/ 438 h 570"/>
                <a:gd name="T22" fmla="*/ 570 w 699"/>
                <a:gd name="T2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70">
                  <a:moveTo>
                    <a:pt x="699" y="561"/>
                  </a:moveTo>
                  <a:cubicBezTo>
                    <a:pt x="691" y="515"/>
                    <a:pt x="692" y="365"/>
                    <a:pt x="654" y="282"/>
                  </a:cubicBezTo>
                  <a:cubicBezTo>
                    <a:pt x="615" y="199"/>
                    <a:pt x="542" y="107"/>
                    <a:pt x="471" y="60"/>
                  </a:cubicBezTo>
                  <a:cubicBezTo>
                    <a:pt x="399" y="13"/>
                    <a:pt x="299" y="6"/>
                    <a:pt x="240" y="3"/>
                  </a:cubicBezTo>
                  <a:cubicBezTo>
                    <a:pt x="181" y="0"/>
                    <a:pt x="142" y="30"/>
                    <a:pt x="102" y="48"/>
                  </a:cubicBezTo>
                  <a:cubicBezTo>
                    <a:pt x="62" y="66"/>
                    <a:pt x="14" y="100"/>
                    <a:pt x="0" y="114"/>
                  </a:cubicBezTo>
                  <a:lnTo>
                    <a:pt x="78" y="114"/>
                  </a:lnTo>
                  <a:cubicBezTo>
                    <a:pt x="111" y="116"/>
                    <a:pt x="152" y="115"/>
                    <a:pt x="198" y="126"/>
                  </a:cubicBezTo>
                  <a:cubicBezTo>
                    <a:pt x="252" y="135"/>
                    <a:pt x="307" y="150"/>
                    <a:pt x="354" y="180"/>
                  </a:cubicBezTo>
                  <a:cubicBezTo>
                    <a:pt x="401" y="210"/>
                    <a:pt x="448" y="267"/>
                    <a:pt x="480" y="315"/>
                  </a:cubicBezTo>
                  <a:cubicBezTo>
                    <a:pt x="511" y="358"/>
                    <a:pt x="525" y="396"/>
                    <a:pt x="540" y="438"/>
                  </a:cubicBezTo>
                  <a:cubicBezTo>
                    <a:pt x="555" y="480"/>
                    <a:pt x="564" y="543"/>
                    <a:pt x="570" y="570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54510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305"/>
            <p:cNvSpPr>
              <a:spLocks noChangeAspect="1"/>
            </p:cNvSpPr>
            <p:nvPr/>
          </p:nvSpPr>
          <p:spPr bwMode="auto">
            <a:xfrm>
              <a:off x="1408" y="466"/>
              <a:ext cx="46" cy="75"/>
            </a:xfrm>
            <a:custGeom>
              <a:avLst/>
              <a:gdLst>
                <a:gd name="T0" fmla="*/ 138 w 138"/>
                <a:gd name="T1" fmla="*/ 4 h 223"/>
                <a:gd name="T2" fmla="*/ 60 w 138"/>
                <a:gd name="T3" fmla="*/ 58 h 223"/>
                <a:gd name="T4" fmla="*/ 0 w 138"/>
                <a:gd name="T5" fmla="*/ 187 h 223"/>
                <a:gd name="T6" fmla="*/ 54 w 138"/>
                <a:gd name="T7" fmla="*/ 202 h 223"/>
                <a:gd name="T8" fmla="*/ 102 w 138"/>
                <a:gd name="T9" fmla="*/ 223 h 223"/>
                <a:gd name="T10" fmla="*/ 99 w 138"/>
                <a:gd name="T11" fmla="*/ 127 h 223"/>
                <a:gd name="T12" fmla="*/ 108 w 138"/>
                <a:gd name="T13" fmla="*/ 67 h 223"/>
                <a:gd name="T14" fmla="*/ 138 w 138"/>
                <a:gd name="T15" fmla="*/ 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3">
                  <a:moveTo>
                    <a:pt x="138" y="4"/>
                  </a:moveTo>
                  <a:cubicBezTo>
                    <a:pt x="127" y="0"/>
                    <a:pt x="83" y="28"/>
                    <a:pt x="60" y="58"/>
                  </a:cubicBezTo>
                  <a:cubicBezTo>
                    <a:pt x="38" y="89"/>
                    <a:pt x="1" y="163"/>
                    <a:pt x="0" y="187"/>
                  </a:cubicBezTo>
                  <a:lnTo>
                    <a:pt x="54" y="202"/>
                  </a:lnTo>
                  <a:lnTo>
                    <a:pt x="102" y="223"/>
                  </a:lnTo>
                  <a:cubicBezTo>
                    <a:pt x="109" y="211"/>
                    <a:pt x="98" y="153"/>
                    <a:pt x="99" y="127"/>
                  </a:cubicBezTo>
                  <a:cubicBezTo>
                    <a:pt x="102" y="104"/>
                    <a:pt x="102" y="87"/>
                    <a:pt x="108" y="67"/>
                  </a:cubicBezTo>
                  <a:lnTo>
                    <a:pt x="138" y="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306"/>
            <p:cNvSpPr>
              <a:spLocks noChangeAspect="1"/>
            </p:cNvSpPr>
            <p:nvPr/>
          </p:nvSpPr>
          <p:spPr bwMode="auto">
            <a:xfrm>
              <a:off x="1231" y="586"/>
              <a:ext cx="64" cy="81"/>
            </a:xfrm>
            <a:custGeom>
              <a:avLst/>
              <a:gdLst>
                <a:gd name="T0" fmla="*/ 192 w 192"/>
                <a:gd name="T1" fmla="*/ 0 h 243"/>
                <a:gd name="T2" fmla="*/ 75 w 192"/>
                <a:gd name="T3" fmla="*/ 93 h 243"/>
                <a:gd name="T4" fmla="*/ 0 w 192"/>
                <a:gd name="T5" fmla="*/ 222 h 243"/>
                <a:gd name="T6" fmla="*/ 63 w 192"/>
                <a:gd name="T7" fmla="*/ 231 h 243"/>
                <a:gd name="T8" fmla="*/ 117 w 192"/>
                <a:gd name="T9" fmla="*/ 243 h 243"/>
                <a:gd name="T10" fmla="*/ 129 w 192"/>
                <a:gd name="T11" fmla="*/ 135 h 243"/>
                <a:gd name="T12" fmla="*/ 162 w 192"/>
                <a:gd name="T13" fmla="*/ 63 h 243"/>
                <a:gd name="T14" fmla="*/ 192 w 192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243">
                  <a:moveTo>
                    <a:pt x="192" y="0"/>
                  </a:moveTo>
                  <a:cubicBezTo>
                    <a:pt x="178" y="5"/>
                    <a:pt x="107" y="56"/>
                    <a:pt x="75" y="93"/>
                  </a:cubicBezTo>
                  <a:cubicBezTo>
                    <a:pt x="53" y="124"/>
                    <a:pt x="1" y="198"/>
                    <a:pt x="0" y="222"/>
                  </a:cubicBezTo>
                  <a:lnTo>
                    <a:pt x="63" y="231"/>
                  </a:lnTo>
                  <a:lnTo>
                    <a:pt x="117" y="243"/>
                  </a:lnTo>
                  <a:cubicBezTo>
                    <a:pt x="128" y="227"/>
                    <a:pt x="122" y="165"/>
                    <a:pt x="129" y="135"/>
                  </a:cubicBezTo>
                  <a:cubicBezTo>
                    <a:pt x="132" y="112"/>
                    <a:pt x="156" y="83"/>
                    <a:pt x="162" y="63"/>
                  </a:cubicBezTo>
                  <a:lnTo>
                    <a:pt x="192" y="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307"/>
            <p:cNvSpPr>
              <a:spLocks noChangeAspect="1"/>
            </p:cNvSpPr>
            <p:nvPr/>
          </p:nvSpPr>
          <p:spPr bwMode="auto">
            <a:xfrm>
              <a:off x="1394" y="586"/>
              <a:ext cx="89" cy="113"/>
            </a:xfrm>
            <a:custGeom>
              <a:avLst/>
              <a:gdLst>
                <a:gd name="T0" fmla="*/ 262 w 268"/>
                <a:gd name="T1" fmla="*/ 342 h 342"/>
                <a:gd name="T2" fmla="*/ 160 w 268"/>
                <a:gd name="T3" fmla="*/ 336 h 342"/>
                <a:gd name="T4" fmla="*/ 40 w 268"/>
                <a:gd name="T5" fmla="*/ 219 h 342"/>
                <a:gd name="T6" fmla="*/ 10 w 268"/>
                <a:gd name="T7" fmla="*/ 0 h 342"/>
                <a:gd name="T8" fmla="*/ 100 w 268"/>
                <a:gd name="T9" fmla="*/ 54 h 342"/>
                <a:gd name="T10" fmla="*/ 226 w 268"/>
                <a:gd name="T11" fmla="*/ 195 h 342"/>
                <a:gd name="T12" fmla="*/ 268 w 268"/>
                <a:gd name="T13" fmla="*/ 330 h 342"/>
                <a:gd name="T14" fmla="*/ 262 w 268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342">
                  <a:moveTo>
                    <a:pt x="262" y="342"/>
                  </a:moveTo>
                  <a:lnTo>
                    <a:pt x="160" y="336"/>
                  </a:lnTo>
                  <a:cubicBezTo>
                    <a:pt x="123" y="316"/>
                    <a:pt x="65" y="275"/>
                    <a:pt x="40" y="219"/>
                  </a:cubicBezTo>
                  <a:cubicBezTo>
                    <a:pt x="17" y="178"/>
                    <a:pt x="0" y="28"/>
                    <a:pt x="10" y="0"/>
                  </a:cubicBezTo>
                  <a:lnTo>
                    <a:pt x="100" y="54"/>
                  </a:lnTo>
                  <a:lnTo>
                    <a:pt x="226" y="195"/>
                  </a:lnTo>
                  <a:lnTo>
                    <a:pt x="268" y="330"/>
                  </a:lnTo>
                  <a:lnTo>
                    <a:pt x="262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308"/>
            <p:cNvSpPr>
              <a:spLocks noChangeAspect="1"/>
            </p:cNvSpPr>
            <p:nvPr/>
          </p:nvSpPr>
          <p:spPr bwMode="auto">
            <a:xfrm>
              <a:off x="1298" y="529"/>
              <a:ext cx="232" cy="170"/>
            </a:xfrm>
            <a:custGeom>
              <a:avLst/>
              <a:gdLst>
                <a:gd name="T0" fmla="*/ 0 w 699"/>
                <a:gd name="T1" fmla="*/ 164 h 512"/>
                <a:gd name="T2" fmla="*/ 144 w 699"/>
                <a:gd name="T3" fmla="*/ 44 h 512"/>
                <a:gd name="T4" fmla="*/ 360 w 699"/>
                <a:gd name="T5" fmla="*/ 14 h 512"/>
                <a:gd name="T6" fmla="*/ 558 w 699"/>
                <a:gd name="T7" fmla="*/ 128 h 512"/>
                <a:gd name="T8" fmla="*/ 663 w 699"/>
                <a:gd name="T9" fmla="*/ 272 h 512"/>
                <a:gd name="T10" fmla="*/ 699 w 699"/>
                <a:gd name="T11" fmla="*/ 416 h 512"/>
                <a:gd name="T12" fmla="*/ 567 w 699"/>
                <a:gd name="T13" fmla="*/ 512 h 512"/>
                <a:gd name="T14" fmla="*/ 489 w 699"/>
                <a:gd name="T15" fmla="*/ 335 h 512"/>
                <a:gd name="T16" fmla="*/ 372 w 699"/>
                <a:gd name="T17" fmla="*/ 212 h 512"/>
                <a:gd name="T18" fmla="*/ 222 w 699"/>
                <a:gd name="T19" fmla="*/ 143 h 512"/>
                <a:gd name="T20" fmla="*/ 36 w 699"/>
                <a:gd name="T21" fmla="*/ 149 h 512"/>
                <a:gd name="T22" fmla="*/ 0 w 699"/>
                <a:gd name="T23" fmla="*/ 16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12">
                  <a:moveTo>
                    <a:pt x="0" y="164"/>
                  </a:moveTo>
                  <a:lnTo>
                    <a:pt x="144" y="44"/>
                  </a:lnTo>
                  <a:cubicBezTo>
                    <a:pt x="204" y="19"/>
                    <a:pt x="291" y="0"/>
                    <a:pt x="360" y="14"/>
                  </a:cubicBezTo>
                  <a:cubicBezTo>
                    <a:pt x="426" y="29"/>
                    <a:pt x="506" y="81"/>
                    <a:pt x="558" y="128"/>
                  </a:cubicBezTo>
                  <a:cubicBezTo>
                    <a:pt x="610" y="175"/>
                    <a:pt x="639" y="224"/>
                    <a:pt x="663" y="272"/>
                  </a:cubicBezTo>
                  <a:lnTo>
                    <a:pt x="699" y="416"/>
                  </a:lnTo>
                  <a:lnTo>
                    <a:pt x="567" y="512"/>
                  </a:lnTo>
                  <a:cubicBezTo>
                    <a:pt x="532" y="499"/>
                    <a:pt x="521" y="385"/>
                    <a:pt x="489" y="335"/>
                  </a:cubicBezTo>
                  <a:cubicBezTo>
                    <a:pt x="457" y="285"/>
                    <a:pt x="418" y="246"/>
                    <a:pt x="372" y="212"/>
                  </a:cubicBezTo>
                  <a:cubicBezTo>
                    <a:pt x="322" y="174"/>
                    <a:pt x="278" y="154"/>
                    <a:pt x="222" y="143"/>
                  </a:cubicBezTo>
                  <a:cubicBezTo>
                    <a:pt x="166" y="132"/>
                    <a:pt x="68" y="149"/>
                    <a:pt x="36" y="149"/>
                  </a:cubicBezTo>
                  <a:lnTo>
                    <a:pt x="0" y="16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309"/>
            <p:cNvSpPr>
              <a:spLocks noChangeAspect="1"/>
            </p:cNvSpPr>
            <p:nvPr/>
          </p:nvSpPr>
          <p:spPr bwMode="auto">
            <a:xfrm>
              <a:off x="1223" y="715"/>
              <a:ext cx="93" cy="114"/>
            </a:xfrm>
            <a:custGeom>
              <a:avLst/>
              <a:gdLst>
                <a:gd name="T0" fmla="*/ 280 w 280"/>
                <a:gd name="T1" fmla="*/ 342 h 342"/>
                <a:gd name="T2" fmla="*/ 151 w 280"/>
                <a:gd name="T3" fmla="*/ 330 h 342"/>
                <a:gd name="T4" fmla="*/ 43 w 280"/>
                <a:gd name="T5" fmla="*/ 225 h 342"/>
                <a:gd name="T6" fmla="*/ 10 w 280"/>
                <a:gd name="T7" fmla="*/ 0 h 342"/>
                <a:gd name="T8" fmla="*/ 106 w 280"/>
                <a:gd name="T9" fmla="*/ 48 h 342"/>
                <a:gd name="T10" fmla="*/ 211 w 280"/>
                <a:gd name="T11" fmla="*/ 177 h 342"/>
                <a:gd name="T12" fmla="*/ 271 w 280"/>
                <a:gd name="T13" fmla="*/ 336 h 342"/>
                <a:gd name="T14" fmla="*/ 280 w 280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342">
                  <a:moveTo>
                    <a:pt x="280" y="342"/>
                  </a:moveTo>
                  <a:lnTo>
                    <a:pt x="151" y="330"/>
                  </a:lnTo>
                  <a:cubicBezTo>
                    <a:pt x="112" y="310"/>
                    <a:pt x="66" y="280"/>
                    <a:pt x="43" y="225"/>
                  </a:cubicBezTo>
                  <a:cubicBezTo>
                    <a:pt x="20" y="184"/>
                    <a:pt x="0" y="29"/>
                    <a:pt x="10" y="0"/>
                  </a:cubicBezTo>
                  <a:lnTo>
                    <a:pt x="106" y="48"/>
                  </a:lnTo>
                  <a:lnTo>
                    <a:pt x="211" y="177"/>
                  </a:lnTo>
                  <a:lnTo>
                    <a:pt x="271" y="336"/>
                  </a:lnTo>
                  <a:lnTo>
                    <a:pt x="280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310"/>
            <p:cNvSpPr>
              <a:spLocks noChangeAspect="1"/>
            </p:cNvSpPr>
            <p:nvPr/>
          </p:nvSpPr>
          <p:spPr bwMode="auto">
            <a:xfrm>
              <a:off x="1128" y="657"/>
              <a:ext cx="237" cy="172"/>
            </a:xfrm>
            <a:custGeom>
              <a:avLst/>
              <a:gdLst>
                <a:gd name="T0" fmla="*/ 0 w 711"/>
                <a:gd name="T1" fmla="*/ 170 h 518"/>
                <a:gd name="T2" fmla="*/ 144 w 711"/>
                <a:gd name="T3" fmla="*/ 35 h 518"/>
                <a:gd name="T4" fmla="*/ 345 w 711"/>
                <a:gd name="T5" fmla="*/ 14 h 518"/>
                <a:gd name="T6" fmla="*/ 540 w 711"/>
                <a:gd name="T7" fmla="*/ 122 h 518"/>
                <a:gd name="T8" fmla="*/ 660 w 711"/>
                <a:gd name="T9" fmla="*/ 272 h 518"/>
                <a:gd name="T10" fmla="*/ 696 w 711"/>
                <a:gd name="T11" fmla="*/ 422 h 518"/>
                <a:gd name="T12" fmla="*/ 567 w 711"/>
                <a:gd name="T13" fmla="*/ 518 h 518"/>
                <a:gd name="T14" fmla="*/ 489 w 711"/>
                <a:gd name="T15" fmla="*/ 341 h 518"/>
                <a:gd name="T16" fmla="*/ 372 w 711"/>
                <a:gd name="T17" fmla="*/ 218 h 518"/>
                <a:gd name="T18" fmla="*/ 222 w 711"/>
                <a:gd name="T19" fmla="*/ 149 h 518"/>
                <a:gd name="T20" fmla="*/ 36 w 711"/>
                <a:gd name="T21" fmla="*/ 155 h 518"/>
                <a:gd name="T22" fmla="*/ 0 w 711"/>
                <a:gd name="T23" fmla="*/ 17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1" h="518">
                  <a:moveTo>
                    <a:pt x="0" y="170"/>
                  </a:moveTo>
                  <a:lnTo>
                    <a:pt x="144" y="35"/>
                  </a:lnTo>
                  <a:cubicBezTo>
                    <a:pt x="201" y="9"/>
                    <a:pt x="279" y="0"/>
                    <a:pt x="345" y="14"/>
                  </a:cubicBezTo>
                  <a:cubicBezTo>
                    <a:pt x="411" y="29"/>
                    <a:pt x="488" y="75"/>
                    <a:pt x="540" y="122"/>
                  </a:cubicBezTo>
                  <a:cubicBezTo>
                    <a:pt x="592" y="165"/>
                    <a:pt x="630" y="218"/>
                    <a:pt x="660" y="272"/>
                  </a:cubicBezTo>
                  <a:cubicBezTo>
                    <a:pt x="690" y="326"/>
                    <a:pt x="711" y="381"/>
                    <a:pt x="696" y="422"/>
                  </a:cubicBezTo>
                  <a:lnTo>
                    <a:pt x="567" y="518"/>
                  </a:lnTo>
                  <a:cubicBezTo>
                    <a:pt x="532" y="504"/>
                    <a:pt x="521" y="391"/>
                    <a:pt x="489" y="341"/>
                  </a:cubicBezTo>
                  <a:cubicBezTo>
                    <a:pt x="457" y="291"/>
                    <a:pt x="418" y="252"/>
                    <a:pt x="372" y="218"/>
                  </a:cubicBezTo>
                  <a:cubicBezTo>
                    <a:pt x="322" y="180"/>
                    <a:pt x="278" y="160"/>
                    <a:pt x="222" y="149"/>
                  </a:cubicBezTo>
                  <a:cubicBezTo>
                    <a:pt x="166" y="138"/>
                    <a:pt x="68" y="155"/>
                    <a:pt x="36" y="155"/>
                  </a:cubicBezTo>
                  <a:lnTo>
                    <a:pt x="0" y="17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311"/>
            <p:cNvSpPr>
              <a:spLocks noChangeAspect="1"/>
            </p:cNvSpPr>
            <p:nvPr/>
          </p:nvSpPr>
          <p:spPr bwMode="auto">
            <a:xfrm>
              <a:off x="1528" y="665"/>
              <a:ext cx="118" cy="37"/>
            </a:xfrm>
            <a:custGeom>
              <a:avLst/>
              <a:gdLst>
                <a:gd name="T0" fmla="*/ 0 w 118"/>
                <a:gd name="T1" fmla="*/ 0 h 37"/>
                <a:gd name="T2" fmla="*/ 32 w 118"/>
                <a:gd name="T3" fmla="*/ 34 h 37"/>
                <a:gd name="T4" fmla="*/ 74 w 118"/>
                <a:gd name="T5" fmla="*/ 21 h 37"/>
                <a:gd name="T6" fmla="*/ 118 w 11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37">
                  <a:moveTo>
                    <a:pt x="0" y="0"/>
                  </a:moveTo>
                  <a:lnTo>
                    <a:pt x="32" y="34"/>
                  </a:lnTo>
                  <a:lnTo>
                    <a:pt x="74" y="21"/>
                  </a:lnTo>
                  <a:lnTo>
                    <a:pt x="118" y="37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312"/>
            <p:cNvSpPr>
              <a:spLocks noChangeAspect="1"/>
            </p:cNvSpPr>
            <p:nvPr/>
          </p:nvSpPr>
          <p:spPr bwMode="auto">
            <a:xfrm>
              <a:off x="1514" y="679"/>
              <a:ext cx="131" cy="50"/>
            </a:xfrm>
            <a:custGeom>
              <a:avLst/>
              <a:gdLst>
                <a:gd name="T0" fmla="*/ 0 w 393"/>
                <a:gd name="T1" fmla="*/ 0 h 150"/>
                <a:gd name="T2" fmla="*/ 99 w 393"/>
                <a:gd name="T3" fmla="*/ 132 h 150"/>
                <a:gd name="T4" fmla="*/ 198 w 393"/>
                <a:gd name="T5" fmla="*/ 138 h 150"/>
                <a:gd name="T6" fmla="*/ 288 w 393"/>
                <a:gd name="T7" fmla="*/ 99 h 150"/>
                <a:gd name="T8" fmla="*/ 393 w 393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150">
                  <a:moveTo>
                    <a:pt x="0" y="0"/>
                  </a:moveTo>
                  <a:lnTo>
                    <a:pt x="99" y="132"/>
                  </a:lnTo>
                  <a:lnTo>
                    <a:pt x="198" y="138"/>
                  </a:lnTo>
                  <a:lnTo>
                    <a:pt x="288" y="99"/>
                  </a:lnTo>
                  <a:lnTo>
                    <a:pt x="393" y="15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313"/>
            <p:cNvSpPr>
              <a:spLocks noChangeAspect="1"/>
            </p:cNvSpPr>
            <p:nvPr/>
          </p:nvSpPr>
          <p:spPr bwMode="auto">
            <a:xfrm>
              <a:off x="1429" y="698"/>
              <a:ext cx="28" cy="73"/>
            </a:xfrm>
            <a:custGeom>
              <a:avLst/>
              <a:gdLst>
                <a:gd name="T0" fmla="*/ 28 w 28"/>
                <a:gd name="T1" fmla="*/ 0 h 73"/>
                <a:gd name="T2" fmla="*/ 0 w 28"/>
                <a:gd name="T3" fmla="*/ 34 h 73"/>
                <a:gd name="T4" fmla="*/ 16 w 28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3">
                  <a:moveTo>
                    <a:pt x="28" y="0"/>
                  </a:moveTo>
                  <a:lnTo>
                    <a:pt x="0" y="34"/>
                  </a:lnTo>
                  <a:lnTo>
                    <a:pt x="16" y="73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314"/>
            <p:cNvSpPr>
              <a:spLocks noChangeAspect="1"/>
            </p:cNvSpPr>
            <p:nvPr/>
          </p:nvSpPr>
          <p:spPr bwMode="auto">
            <a:xfrm>
              <a:off x="1398" y="694"/>
              <a:ext cx="41" cy="88"/>
            </a:xfrm>
            <a:custGeom>
              <a:avLst/>
              <a:gdLst>
                <a:gd name="T0" fmla="*/ 41 w 41"/>
                <a:gd name="T1" fmla="*/ 0 h 88"/>
                <a:gd name="T2" fmla="*/ 0 w 41"/>
                <a:gd name="T3" fmla="*/ 34 h 88"/>
                <a:gd name="T4" fmla="*/ 35 w 4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88">
                  <a:moveTo>
                    <a:pt x="41" y="0"/>
                  </a:moveTo>
                  <a:lnTo>
                    <a:pt x="0" y="34"/>
                  </a:lnTo>
                  <a:lnTo>
                    <a:pt x="35" y="88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315"/>
            <p:cNvSpPr>
              <a:spLocks noChangeAspect="1"/>
            </p:cNvSpPr>
            <p:nvPr/>
          </p:nvSpPr>
          <p:spPr bwMode="auto">
            <a:xfrm>
              <a:off x="1377" y="1314"/>
              <a:ext cx="147" cy="73"/>
            </a:xfrm>
            <a:custGeom>
              <a:avLst/>
              <a:gdLst>
                <a:gd name="T0" fmla="*/ 147 w 147"/>
                <a:gd name="T1" fmla="*/ 73 h 73"/>
                <a:gd name="T2" fmla="*/ 71 w 147"/>
                <a:gd name="T3" fmla="*/ 57 h 73"/>
                <a:gd name="T4" fmla="*/ 48 w 147"/>
                <a:gd name="T5" fmla="*/ 15 h 73"/>
                <a:gd name="T6" fmla="*/ 0 w 14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73">
                  <a:moveTo>
                    <a:pt x="147" y="73"/>
                  </a:moveTo>
                  <a:lnTo>
                    <a:pt x="71" y="57"/>
                  </a:lnTo>
                  <a:lnTo>
                    <a:pt x="48" y="15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316"/>
            <p:cNvSpPr>
              <a:spLocks noChangeAspect="1"/>
            </p:cNvSpPr>
            <p:nvPr/>
          </p:nvSpPr>
          <p:spPr bwMode="auto">
            <a:xfrm>
              <a:off x="1370" y="1335"/>
              <a:ext cx="148" cy="73"/>
            </a:xfrm>
            <a:custGeom>
              <a:avLst/>
              <a:gdLst>
                <a:gd name="T0" fmla="*/ 148 w 148"/>
                <a:gd name="T1" fmla="*/ 73 h 73"/>
                <a:gd name="T2" fmla="*/ 59 w 148"/>
                <a:gd name="T3" fmla="*/ 57 h 73"/>
                <a:gd name="T4" fmla="*/ 39 w 148"/>
                <a:gd name="T5" fmla="*/ 12 h 73"/>
                <a:gd name="T6" fmla="*/ 0 w 14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73">
                  <a:moveTo>
                    <a:pt x="148" y="73"/>
                  </a:moveTo>
                  <a:lnTo>
                    <a:pt x="59" y="57"/>
                  </a:lnTo>
                  <a:lnTo>
                    <a:pt x="39" y="12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40" name="Group 317"/>
            <p:cNvGrpSpPr>
              <a:grpSpLocks noChangeAspect="1"/>
            </p:cNvGrpSpPr>
            <p:nvPr/>
          </p:nvGrpSpPr>
          <p:grpSpPr bwMode="auto">
            <a:xfrm>
              <a:off x="1233" y="769"/>
              <a:ext cx="813" cy="795"/>
              <a:chOff x="2768" y="1462"/>
              <a:chExt cx="2439" cy="2387"/>
            </a:xfrm>
          </p:grpSpPr>
          <p:grpSp>
            <p:nvGrpSpPr>
              <p:cNvPr id="43" name="Group 318"/>
              <p:cNvGrpSpPr>
                <a:grpSpLocks noChangeAspect="1"/>
              </p:cNvGrpSpPr>
              <p:nvPr/>
            </p:nvGrpSpPr>
            <p:grpSpPr bwMode="auto">
              <a:xfrm>
                <a:off x="2768" y="1462"/>
                <a:ext cx="2439" cy="2387"/>
                <a:chOff x="2768" y="1462"/>
                <a:chExt cx="2439" cy="2387"/>
              </a:xfrm>
            </p:grpSpPr>
            <p:sp>
              <p:nvSpPr>
                <p:cNvPr id="45" name="Freeform 319"/>
                <p:cNvSpPr>
                  <a:spLocks noChangeAspect="1"/>
                </p:cNvSpPr>
                <p:nvPr/>
              </p:nvSpPr>
              <p:spPr bwMode="auto">
                <a:xfrm>
                  <a:off x="3786" y="3130"/>
                  <a:ext cx="261" cy="152"/>
                </a:xfrm>
                <a:custGeom>
                  <a:avLst/>
                  <a:gdLst>
                    <a:gd name="T0" fmla="*/ 261 w 261"/>
                    <a:gd name="T1" fmla="*/ 20 h 152"/>
                    <a:gd name="T2" fmla="*/ 156 w 261"/>
                    <a:gd name="T3" fmla="*/ 122 h 152"/>
                    <a:gd name="T4" fmla="*/ 12 w 261"/>
                    <a:gd name="T5" fmla="*/ 139 h 152"/>
                    <a:gd name="T6" fmla="*/ 87 w 261"/>
                    <a:gd name="T7" fmla="*/ 41 h 152"/>
                    <a:gd name="T8" fmla="*/ 165 w 261"/>
                    <a:gd name="T9" fmla="*/ 8 h 152"/>
                    <a:gd name="T10" fmla="*/ 261 w 261"/>
                    <a:gd name="T11" fmla="*/ 2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1" h="152">
                      <a:moveTo>
                        <a:pt x="261" y="20"/>
                      </a:moveTo>
                      <a:cubicBezTo>
                        <a:pt x="259" y="38"/>
                        <a:pt x="197" y="102"/>
                        <a:pt x="156" y="122"/>
                      </a:cubicBezTo>
                      <a:cubicBezTo>
                        <a:pt x="117" y="142"/>
                        <a:pt x="24" y="152"/>
                        <a:pt x="12" y="139"/>
                      </a:cubicBezTo>
                      <a:cubicBezTo>
                        <a:pt x="0" y="126"/>
                        <a:pt x="62" y="63"/>
                        <a:pt x="87" y="41"/>
                      </a:cubicBezTo>
                      <a:cubicBezTo>
                        <a:pt x="112" y="19"/>
                        <a:pt x="126" y="16"/>
                        <a:pt x="165" y="8"/>
                      </a:cubicBezTo>
                      <a:cubicBezTo>
                        <a:pt x="204" y="0"/>
                        <a:pt x="241" y="18"/>
                        <a:pt x="261" y="2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" name="Freeform 320"/>
                <p:cNvSpPr>
                  <a:spLocks noChangeAspect="1"/>
                </p:cNvSpPr>
                <p:nvPr/>
              </p:nvSpPr>
              <p:spPr bwMode="auto">
                <a:xfrm>
                  <a:off x="3450" y="2637"/>
                  <a:ext cx="349" cy="161"/>
                </a:xfrm>
                <a:custGeom>
                  <a:avLst/>
                  <a:gdLst>
                    <a:gd name="T0" fmla="*/ 342 w 349"/>
                    <a:gd name="T1" fmla="*/ 30 h 161"/>
                    <a:gd name="T2" fmla="*/ 254 w 349"/>
                    <a:gd name="T3" fmla="*/ 97 h 161"/>
                    <a:gd name="T4" fmla="*/ 161 w 349"/>
                    <a:gd name="T5" fmla="*/ 144 h 161"/>
                    <a:gd name="T6" fmla="*/ 12 w 349"/>
                    <a:gd name="T7" fmla="*/ 146 h 161"/>
                    <a:gd name="T8" fmla="*/ 90 w 349"/>
                    <a:gd name="T9" fmla="*/ 56 h 161"/>
                    <a:gd name="T10" fmla="*/ 189 w 349"/>
                    <a:gd name="T11" fmla="*/ 6 h 161"/>
                    <a:gd name="T12" fmla="*/ 297 w 349"/>
                    <a:gd name="T13" fmla="*/ 18 h 161"/>
                    <a:gd name="T14" fmla="*/ 342 w 349"/>
                    <a:gd name="T15" fmla="*/ 3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9" h="161">
                      <a:moveTo>
                        <a:pt x="342" y="30"/>
                      </a:moveTo>
                      <a:cubicBezTo>
                        <a:pt x="335" y="43"/>
                        <a:pt x="284" y="78"/>
                        <a:pt x="254" y="97"/>
                      </a:cubicBezTo>
                      <a:cubicBezTo>
                        <a:pt x="223" y="117"/>
                        <a:pt x="201" y="136"/>
                        <a:pt x="161" y="144"/>
                      </a:cubicBezTo>
                      <a:cubicBezTo>
                        <a:pt x="121" y="152"/>
                        <a:pt x="24" y="161"/>
                        <a:pt x="12" y="146"/>
                      </a:cubicBezTo>
                      <a:cubicBezTo>
                        <a:pt x="0" y="131"/>
                        <a:pt x="61" y="79"/>
                        <a:pt x="90" y="56"/>
                      </a:cubicBezTo>
                      <a:cubicBezTo>
                        <a:pt x="122" y="29"/>
                        <a:pt x="158" y="12"/>
                        <a:pt x="189" y="6"/>
                      </a:cubicBezTo>
                      <a:cubicBezTo>
                        <a:pt x="220" y="0"/>
                        <a:pt x="276" y="15"/>
                        <a:pt x="297" y="18"/>
                      </a:cubicBezTo>
                      <a:cubicBezTo>
                        <a:pt x="318" y="21"/>
                        <a:pt x="349" y="17"/>
                        <a:pt x="342" y="3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" name="Freeform 321"/>
                <p:cNvSpPr>
                  <a:spLocks noChangeAspect="1"/>
                </p:cNvSpPr>
                <p:nvPr/>
              </p:nvSpPr>
              <p:spPr bwMode="auto">
                <a:xfrm>
                  <a:off x="3357" y="3003"/>
                  <a:ext cx="333" cy="257"/>
                </a:xfrm>
                <a:custGeom>
                  <a:avLst/>
                  <a:gdLst>
                    <a:gd name="T0" fmla="*/ 72 w 333"/>
                    <a:gd name="T1" fmla="*/ 0 h 257"/>
                    <a:gd name="T2" fmla="*/ 77 w 333"/>
                    <a:gd name="T3" fmla="*/ 20 h 257"/>
                    <a:gd name="T4" fmla="*/ 119 w 333"/>
                    <a:gd name="T5" fmla="*/ 92 h 257"/>
                    <a:gd name="T6" fmla="*/ 225 w 333"/>
                    <a:gd name="T7" fmla="*/ 134 h 257"/>
                    <a:gd name="T8" fmla="*/ 330 w 333"/>
                    <a:gd name="T9" fmla="*/ 138 h 257"/>
                    <a:gd name="T10" fmla="*/ 303 w 333"/>
                    <a:gd name="T11" fmla="*/ 204 h 257"/>
                    <a:gd name="T12" fmla="*/ 288 w 333"/>
                    <a:gd name="T13" fmla="*/ 251 h 257"/>
                    <a:gd name="T14" fmla="*/ 198 w 333"/>
                    <a:gd name="T15" fmla="*/ 228 h 257"/>
                    <a:gd name="T16" fmla="*/ 80 w 333"/>
                    <a:gd name="T17" fmla="*/ 149 h 257"/>
                    <a:gd name="T18" fmla="*/ 0 w 333"/>
                    <a:gd name="T19" fmla="*/ 14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3" h="257">
                      <a:moveTo>
                        <a:pt x="72" y="0"/>
                      </a:moveTo>
                      <a:cubicBezTo>
                        <a:pt x="73" y="3"/>
                        <a:pt x="69" y="5"/>
                        <a:pt x="77" y="20"/>
                      </a:cubicBezTo>
                      <a:cubicBezTo>
                        <a:pt x="85" y="35"/>
                        <a:pt x="94" y="73"/>
                        <a:pt x="119" y="92"/>
                      </a:cubicBezTo>
                      <a:cubicBezTo>
                        <a:pt x="156" y="111"/>
                        <a:pt x="190" y="126"/>
                        <a:pt x="225" y="134"/>
                      </a:cubicBezTo>
                      <a:cubicBezTo>
                        <a:pt x="260" y="142"/>
                        <a:pt x="327" y="140"/>
                        <a:pt x="330" y="138"/>
                      </a:cubicBezTo>
                      <a:cubicBezTo>
                        <a:pt x="333" y="136"/>
                        <a:pt x="311" y="185"/>
                        <a:pt x="303" y="204"/>
                      </a:cubicBezTo>
                      <a:cubicBezTo>
                        <a:pt x="295" y="223"/>
                        <a:pt x="295" y="245"/>
                        <a:pt x="288" y="251"/>
                      </a:cubicBezTo>
                      <a:cubicBezTo>
                        <a:pt x="281" y="257"/>
                        <a:pt x="231" y="243"/>
                        <a:pt x="198" y="228"/>
                      </a:cubicBezTo>
                      <a:cubicBezTo>
                        <a:pt x="163" y="211"/>
                        <a:pt x="113" y="185"/>
                        <a:pt x="80" y="149"/>
                      </a:cubicBezTo>
                      <a:cubicBezTo>
                        <a:pt x="47" y="114"/>
                        <a:pt x="17" y="42"/>
                        <a:pt x="0" y="14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3F3F"/>
                    </a:gs>
                    <a:gs pos="100000">
                      <a:srgbClr val="FF3F3F">
                        <a:gamma/>
                        <a:shade val="60000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" name="Freeform 322"/>
                <p:cNvSpPr>
                  <a:spLocks noChangeAspect="1"/>
                </p:cNvSpPr>
                <p:nvPr/>
              </p:nvSpPr>
              <p:spPr bwMode="auto">
                <a:xfrm>
                  <a:off x="3027" y="2970"/>
                  <a:ext cx="1026" cy="879"/>
                </a:xfrm>
                <a:custGeom>
                  <a:avLst/>
                  <a:gdLst>
                    <a:gd name="T0" fmla="*/ 27 w 1026"/>
                    <a:gd name="T1" fmla="*/ 534 h 879"/>
                    <a:gd name="T2" fmla="*/ 105 w 1026"/>
                    <a:gd name="T3" fmla="*/ 651 h 879"/>
                    <a:gd name="T4" fmla="*/ 222 w 1026"/>
                    <a:gd name="T5" fmla="*/ 771 h 879"/>
                    <a:gd name="T6" fmla="*/ 312 w 1026"/>
                    <a:gd name="T7" fmla="*/ 813 h 879"/>
                    <a:gd name="T8" fmla="*/ 423 w 1026"/>
                    <a:gd name="T9" fmla="*/ 819 h 879"/>
                    <a:gd name="T10" fmla="*/ 504 w 1026"/>
                    <a:gd name="T11" fmla="*/ 783 h 879"/>
                    <a:gd name="T12" fmla="*/ 564 w 1026"/>
                    <a:gd name="T13" fmla="*/ 648 h 879"/>
                    <a:gd name="T14" fmla="*/ 582 w 1026"/>
                    <a:gd name="T15" fmla="*/ 447 h 879"/>
                    <a:gd name="T16" fmla="*/ 636 w 1026"/>
                    <a:gd name="T17" fmla="*/ 213 h 879"/>
                    <a:gd name="T18" fmla="*/ 738 w 1026"/>
                    <a:gd name="T19" fmla="*/ 84 h 879"/>
                    <a:gd name="T20" fmla="*/ 876 w 1026"/>
                    <a:gd name="T21" fmla="*/ 15 h 879"/>
                    <a:gd name="T22" fmla="*/ 972 w 1026"/>
                    <a:gd name="T23" fmla="*/ 12 h 879"/>
                    <a:gd name="T24" fmla="*/ 1002 w 1026"/>
                    <a:gd name="T25" fmla="*/ 81 h 879"/>
                    <a:gd name="T26" fmla="*/ 1023 w 1026"/>
                    <a:gd name="T27" fmla="*/ 174 h 879"/>
                    <a:gd name="T28" fmla="*/ 918 w 1026"/>
                    <a:gd name="T29" fmla="*/ 171 h 879"/>
                    <a:gd name="T30" fmla="*/ 795 w 1026"/>
                    <a:gd name="T31" fmla="*/ 258 h 879"/>
                    <a:gd name="T32" fmla="*/ 726 w 1026"/>
                    <a:gd name="T33" fmla="*/ 414 h 879"/>
                    <a:gd name="T34" fmla="*/ 672 w 1026"/>
                    <a:gd name="T35" fmla="*/ 561 h 879"/>
                    <a:gd name="T36" fmla="*/ 618 w 1026"/>
                    <a:gd name="T37" fmla="*/ 708 h 879"/>
                    <a:gd name="T38" fmla="*/ 549 w 1026"/>
                    <a:gd name="T39" fmla="*/ 816 h 879"/>
                    <a:gd name="T40" fmla="*/ 474 w 1026"/>
                    <a:gd name="T41" fmla="*/ 867 h 879"/>
                    <a:gd name="T42" fmla="*/ 393 w 1026"/>
                    <a:gd name="T43" fmla="*/ 879 h 879"/>
                    <a:gd name="T44" fmla="*/ 309 w 1026"/>
                    <a:gd name="T45" fmla="*/ 864 h 879"/>
                    <a:gd name="T46" fmla="*/ 231 w 1026"/>
                    <a:gd name="T47" fmla="*/ 822 h 879"/>
                    <a:gd name="T48" fmla="*/ 120 w 1026"/>
                    <a:gd name="T49" fmla="*/ 723 h 879"/>
                    <a:gd name="T50" fmla="*/ 18 w 1026"/>
                    <a:gd name="T51" fmla="*/ 594 h 879"/>
                    <a:gd name="T52" fmla="*/ 0 w 1026"/>
                    <a:gd name="T53" fmla="*/ 558 h 879"/>
                    <a:gd name="T54" fmla="*/ 27 w 1026"/>
                    <a:gd name="T55" fmla="*/ 534 h 8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26" h="879">
                      <a:moveTo>
                        <a:pt x="27" y="534"/>
                      </a:moveTo>
                      <a:lnTo>
                        <a:pt x="105" y="651"/>
                      </a:lnTo>
                      <a:cubicBezTo>
                        <a:pt x="137" y="690"/>
                        <a:pt x="188" y="744"/>
                        <a:pt x="222" y="771"/>
                      </a:cubicBezTo>
                      <a:cubicBezTo>
                        <a:pt x="256" y="798"/>
                        <a:pt x="279" y="805"/>
                        <a:pt x="312" y="813"/>
                      </a:cubicBezTo>
                      <a:cubicBezTo>
                        <a:pt x="345" y="821"/>
                        <a:pt x="392" y="822"/>
                        <a:pt x="423" y="819"/>
                      </a:cubicBezTo>
                      <a:cubicBezTo>
                        <a:pt x="455" y="814"/>
                        <a:pt x="481" y="811"/>
                        <a:pt x="504" y="783"/>
                      </a:cubicBezTo>
                      <a:cubicBezTo>
                        <a:pt x="527" y="755"/>
                        <a:pt x="551" y="705"/>
                        <a:pt x="564" y="648"/>
                      </a:cubicBezTo>
                      <a:cubicBezTo>
                        <a:pt x="576" y="593"/>
                        <a:pt x="573" y="515"/>
                        <a:pt x="582" y="447"/>
                      </a:cubicBezTo>
                      <a:cubicBezTo>
                        <a:pt x="594" y="375"/>
                        <a:pt x="611" y="272"/>
                        <a:pt x="636" y="213"/>
                      </a:cubicBezTo>
                      <a:cubicBezTo>
                        <a:pt x="661" y="154"/>
                        <a:pt x="698" y="115"/>
                        <a:pt x="738" y="84"/>
                      </a:cubicBezTo>
                      <a:cubicBezTo>
                        <a:pt x="778" y="51"/>
                        <a:pt x="835" y="21"/>
                        <a:pt x="876" y="15"/>
                      </a:cubicBezTo>
                      <a:cubicBezTo>
                        <a:pt x="917" y="9"/>
                        <a:pt x="951" y="0"/>
                        <a:pt x="972" y="12"/>
                      </a:cubicBezTo>
                      <a:cubicBezTo>
                        <a:pt x="993" y="23"/>
                        <a:pt x="994" y="54"/>
                        <a:pt x="1002" y="81"/>
                      </a:cubicBezTo>
                      <a:cubicBezTo>
                        <a:pt x="1010" y="108"/>
                        <a:pt x="1020" y="165"/>
                        <a:pt x="1023" y="174"/>
                      </a:cubicBezTo>
                      <a:cubicBezTo>
                        <a:pt x="1026" y="183"/>
                        <a:pt x="956" y="157"/>
                        <a:pt x="918" y="171"/>
                      </a:cubicBezTo>
                      <a:cubicBezTo>
                        <a:pt x="883" y="183"/>
                        <a:pt x="827" y="220"/>
                        <a:pt x="795" y="258"/>
                      </a:cubicBezTo>
                      <a:cubicBezTo>
                        <a:pt x="763" y="296"/>
                        <a:pt x="746" y="363"/>
                        <a:pt x="726" y="414"/>
                      </a:cubicBezTo>
                      <a:lnTo>
                        <a:pt x="672" y="561"/>
                      </a:lnTo>
                      <a:lnTo>
                        <a:pt x="618" y="708"/>
                      </a:lnTo>
                      <a:cubicBezTo>
                        <a:pt x="598" y="750"/>
                        <a:pt x="573" y="790"/>
                        <a:pt x="549" y="816"/>
                      </a:cubicBezTo>
                      <a:cubicBezTo>
                        <a:pt x="525" y="845"/>
                        <a:pt x="499" y="859"/>
                        <a:pt x="474" y="867"/>
                      </a:cubicBezTo>
                      <a:cubicBezTo>
                        <a:pt x="449" y="875"/>
                        <a:pt x="420" y="879"/>
                        <a:pt x="393" y="879"/>
                      </a:cubicBezTo>
                      <a:cubicBezTo>
                        <a:pt x="366" y="879"/>
                        <a:pt x="336" y="873"/>
                        <a:pt x="309" y="864"/>
                      </a:cubicBezTo>
                      <a:cubicBezTo>
                        <a:pt x="285" y="857"/>
                        <a:pt x="262" y="845"/>
                        <a:pt x="231" y="822"/>
                      </a:cubicBezTo>
                      <a:cubicBezTo>
                        <a:pt x="200" y="799"/>
                        <a:pt x="158" y="763"/>
                        <a:pt x="120" y="723"/>
                      </a:cubicBezTo>
                      <a:lnTo>
                        <a:pt x="18" y="594"/>
                      </a:lnTo>
                      <a:lnTo>
                        <a:pt x="0" y="558"/>
                      </a:lnTo>
                      <a:lnTo>
                        <a:pt x="27" y="5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3922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1890000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" name="Freeform 323"/>
                <p:cNvSpPr>
                  <a:spLocks noChangeAspect="1"/>
                </p:cNvSpPr>
                <p:nvPr/>
              </p:nvSpPr>
              <p:spPr bwMode="auto">
                <a:xfrm>
                  <a:off x="3053" y="2487"/>
                  <a:ext cx="331" cy="266"/>
                </a:xfrm>
                <a:custGeom>
                  <a:avLst/>
                  <a:gdLst>
                    <a:gd name="T0" fmla="*/ 73 w 331"/>
                    <a:gd name="T1" fmla="*/ 0 h 266"/>
                    <a:gd name="T2" fmla="*/ 112 w 331"/>
                    <a:gd name="T3" fmla="*/ 92 h 266"/>
                    <a:gd name="T4" fmla="*/ 212 w 331"/>
                    <a:gd name="T5" fmla="*/ 149 h 266"/>
                    <a:gd name="T6" fmla="*/ 331 w 331"/>
                    <a:gd name="T7" fmla="*/ 185 h 266"/>
                    <a:gd name="T8" fmla="*/ 307 w 331"/>
                    <a:gd name="T9" fmla="*/ 236 h 266"/>
                    <a:gd name="T10" fmla="*/ 294 w 331"/>
                    <a:gd name="T11" fmla="*/ 266 h 266"/>
                    <a:gd name="T12" fmla="*/ 190 w 331"/>
                    <a:gd name="T13" fmla="*/ 233 h 266"/>
                    <a:gd name="T14" fmla="*/ 58 w 331"/>
                    <a:gd name="T15" fmla="*/ 141 h 266"/>
                    <a:gd name="T16" fmla="*/ 0 w 331"/>
                    <a:gd name="T17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1" h="266">
                      <a:moveTo>
                        <a:pt x="73" y="0"/>
                      </a:moveTo>
                      <a:cubicBezTo>
                        <a:pt x="80" y="15"/>
                        <a:pt x="89" y="67"/>
                        <a:pt x="112" y="92"/>
                      </a:cubicBezTo>
                      <a:cubicBezTo>
                        <a:pt x="135" y="117"/>
                        <a:pt x="176" y="134"/>
                        <a:pt x="212" y="149"/>
                      </a:cubicBezTo>
                      <a:cubicBezTo>
                        <a:pt x="247" y="161"/>
                        <a:pt x="316" y="171"/>
                        <a:pt x="331" y="185"/>
                      </a:cubicBezTo>
                      <a:lnTo>
                        <a:pt x="307" y="236"/>
                      </a:lnTo>
                      <a:lnTo>
                        <a:pt x="294" y="266"/>
                      </a:lnTo>
                      <a:cubicBezTo>
                        <a:pt x="275" y="266"/>
                        <a:pt x="229" y="254"/>
                        <a:pt x="190" y="233"/>
                      </a:cubicBezTo>
                      <a:cubicBezTo>
                        <a:pt x="149" y="213"/>
                        <a:pt x="98" y="184"/>
                        <a:pt x="58" y="141"/>
                      </a:cubicBezTo>
                      <a:cubicBezTo>
                        <a:pt x="18" y="98"/>
                        <a:pt x="12" y="29"/>
                        <a:pt x="0" y="0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5098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" name="Freeform 324"/>
                <p:cNvSpPr>
                  <a:spLocks noChangeAspect="1"/>
                </p:cNvSpPr>
                <p:nvPr/>
              </p:nvSpPr>
              <p:spPr bwMode="auto">
                <a:xfrm>
                  <a:off x="3326" y="2511"/>
                  <a:ext cx="477" cy="522"/>
                </a:xfrm>
                <a:custGeom>
                  <a:avLst/>
                  <a:gdLst>
                    <a:gd name="T0" fmla="*/ 40 w 477"/>
                    <a:gd name="T1" fmla="*/ 522 h 522"/>
                    <a:gd name="T2" fmla="*/ 16 w 477"/>
                    <a:gd name="T3" fmla="*/ 447 h 522"/>
                    <a:gd name="T4" fmla="*/ 13 w 477"/>
                    <a:gd name="T5" fmla="*/ 263 h 522"/>
                    <a:gd name="T6" fmla="*/ 85 w 477"/>
                    <a:gd name="T7" fmla="*/ 116 h 522"/>
                    <a:gd name="T8" fmla="*/ 199 w 477"/>
                    <a:gd name="T9" fmla="*/ 20 h 522"/>
                    <a:gd name="T10" fmla="*/ 322 w 477"/>
                    <a:gd name="T11" fmla="*/ 3 h 522"/>
                    <a:gd name="T12" fmla="*/ 427 w 477"/>
                    <a:gd name="T13" fmla="*/ 24 h 522"/>
                    <a:gd name="T14" fmla="*/ 472 w 477"/>
                    <a:gd name="T15" fmla="*/ 147 h 522"/>
                    <a:gd name="T16" fmla="*/ 340 w 477"/>
                    <a:gd name="T17" fmla="*/ 132 h 522"/>
                    <a:gd name="T18" fmla="*/ 236 w 477"/>
                    <a:gd name="T19" fmla="*/ 165 h 522"/>
                    <a:gd name="T20" fmla="*/ 153 w 477"/>
                    <a:gd name="T21" fmla="*/ 248 h 522"/>
                    <a:gd name="T22" fmla="*/ 100 w 477"/>
                    <a:gd name="T23" fmla="*/ 356 h 522"/>
                    <a:gd name="T24" fmla="*/ 109 w 477"/>
                    <a:gd name="T25" fmla="*/ 512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7" h="522">
                      <a:moveTo>
                        <a:pt x="40" y="522"/>
                      </a:moveTo>
                      <a:cubicBezTo>
                        <a:pt x="36" y="510"/>
                        <a:pt x="20" y="490"/>
                        <a:pt x="16" y="447"/>
                      </a:cubicBezTo>
                      <a:cubicBezTo>
                        <a:pt x="12" y="404"/>
                        <a:pt x="0" y="319"/>
                        <a:pt x="13" y="263"/>
                      </a:cubicBezTo>
                      <a:cubicBezTo>
                        <a:pt x="25" y="207"/>
                        <a:pt x="48" y="159"/>
                        <a:pt x="85" y="116"/>
                      </a:cubicBezTo>
                      <a:cubicBezTo>
                        <a:pt x="122" y="73"/>
                        <a:pt x="141" y="40"/>
                        <a:pt x="199" y="20"/>
                      </a:cubicBezTo>
                      <a:cubicBezTo>
                        <a:pt x="257" y="0"/>
                        <a:pt x="284" y="2"/>
                        <a:pt x="322" y="3"/>
                      </a:cubicBezTo>
                      <a:cubicBezTo>
                        <a:pt x="360" y="4"/>
                        <a:pt x="402" y="0"/>
                        <a:pt x="427" y="24"/>
                      </a:cubicBezTo>
                      <a:cubicBezTo>
                        <a:pt x="434" y="50"/>
                        <a:pt x="477" y="141"/>
                        <a:pt x="472" y="147"/>
                      </a:cubicBezTo>
                      <a:cubicBezTo>
                        <a:pt x="467" y="153"/>
                        <a:pt x="378" y="130"/>
                        <a:pt x="340" y="132"/>
                      </a:cubicBezTo>
                      <a:cubicBezTo>
                        <a:pt x="296" y="138"/>
                        <a:pt x="279" y="135"/>
                        <a:pt x="236" y="165"/>
                      </a:cubicBezTo>
                      <a:cubicBezTo>
                        <a:pt x="193" y="195"/>
                        <a:pt x="179" y="211"/>
                        <a:pt x="153" y="248"/>
                      </a:cubicBezTo>
                      <a:cubicBezTo>
                        <a:pt x="127" y="285"/>
                        <a:pt x="117" y="296"/>
                        <a:pt x="100" y="356"/>
                      </a:cubicBezTo>
                      <a:cubicBezTo>
                        <a:pt x="83" y="416"/>
                        <a:pt x="107" y="480"/>
                        <a:pt x="109" y="512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30196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" name="Freeform 325"/>
                <p:cNvSpPr>
                  <a:spLocks noChangeAspect="1"/>
                </p:cNvSpPr>
                <p:nvPr/>
              </p:nvSpPr>
              <p:spPr bwMode="auto">
                <a:xfrm>
                  <a:off x="2768" y="1462"/>
                  <a:ext cx="2439" cy="758"/>
                </a:xfrm>
                <a:custGeom>
                  <a:avLst/>
                  <a:gdLst>
                    <a:gd name="T0" fmla="*/ 2362 w 2439"/>
                    <a:gd name="T1" fmla="*/ 619 h 758"/>
                    <a:gd name="T2" fmla="*/ 2406 w 2439"/>
                    <a:gd name="T3" fmla="*/ 667 h 758"/>
                    <a:gd name="T4" fmla="*/ 2439 w 2439"/>
                    <a:gd name="T5" fmla="*/ 613 h 758"/>
                    <a:gd name="T6" fmla="*/ 2368 w 2439"/>
                    <a:gd name="T7" fmla="*/ 410 h 758"/>
                    <a:gd name="T8" fmla="*/ 2227 w 2439"/>
                    <a:gd name="T9" fmla="*/ 235 h 758"/>
                    <a:gd name="T10" fmla="*/ 1963 w 2439"/>
                    <a:gd name="T11" fmla="*/ 74 h 758"/>
                    <a:gd name="T12" fmla="*/ 1611 w 2439"/>
                    <a:gd name="T13" fmla="*/ 10 h 758"/>
                    <a:gd name="T14" fmla="*/ 1132 w 2439"/>
                    <a:gd name="T15" fmla="*/ 14 h 758"/>
                    <a:gd name="T16" fmla="*/ 652 w 2439"/>
                    <a:gd name="T17" fmla="*/ 26 h 758"/>
                    <a:gd name="T18" fmla="*/ 424 w 2439"/>
                    <a:gd name="T19" fmla="*/ 53 h 758"/>
                    <a:gd name="T20" fmla="*/ 259 w 2439"/>
                    <a:gd name="T21" fmla="*/ 106 h 758"/>
                    <a:gd name="T22" fmla="*/ 148 w 2439"/>
                    <a:gd name="T23" fmla="*/ 194 h 758"/>
                    <a:gd name="T24" fmla="*/ 40 w 2439"/>
                    <a:gd name="T25" fmla="*/ 340 h 758"/>
                    <a:gd name="T26" fmla="*/ 4 w 2439"/>
                    <a:gd name="T27" fmla="*/ 524 h 758"/>
                    <a:gd name="T28" fmla="*/ 60 w 2439"/>
                    <a:gd name="T29" fmla="*/ 680 h 758"/>
                    <a:gd name="T30" fmla="*/ 132 w 2439"/>
                    <a:gd name="T31" fmla="*/ 746 h 758"/>
                    <a:gd name="T32" fmla="*/ 148 w 2439"/>
                    <a:gd name="T33" fmla="*/ 608 h 758"/>
                    <a:gd name="T34" fmla="*/ 193 w 2439"/>
                    <a:gd name="T35" fmla="*/ 422 h 758"/>
                    <a:gd name="T36" fmla="*/ 361 w 2439"/>
                    <a:gd name="T37" fmla="*/ 226 h 758"/>
                    <a:gd name="T38" fmla="*/ 561 w 2439"/>
                    <a:gd name="T39" fmla="*/ 152 h 758"/>
                    <a:gd name="T40" fmla="*/ 819 w 2439"/>
                    <a:gd name="T41" fmla="*/ 103 h 758"/>
                    <a:gd name="T42" fmla="*/ 1258 w 2439"/>
                    <a:gd name="T43" fmla="*/ 74 h 758"/>
                    <a:gd name="T44" fmla="*/ 1668 w 2439"/>
                    <a:gd name="T45" fmla="*/ 83 h 758"/>
                    <a:gd name="T46" fmla="*/ 1945 w 2439"/>
                    <a:gd name="T47" fmla="*/ 148 h 758"/>
                    <a:gd name="T48" fmla="*/ 2158 w 2439"/>
                    <a:gd name="T49" fmla="*/ 271 h 758"/>
                    <a:gd name="T50" fmla="*/ 2262 w 2439"/>
                    <a:gd name="T51" fmla="*/ 383 h 758"/>
                    <a:gd name="T52" fmla="*/ 2328 w 2439"/>
                    <a:gd name="T53" fmla="*/ 493 h 758"/>
                    <a:gd name="T54" fmla="*/ 2362 w 2439"/>
                    <a:gd name="T55" fmla="*/ 619 h 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39" h="758">
                      <a:moveTo>
                        <a:pt x="2362" y="619"/>
                      </a:moveTo>
                      <a:lnTo>
                        <a:pt x="2406" y="667"/>
                      </a:lnTo>
                      <a:lnTo>
                        <a:pt x="2439" y="613"/>
                      </a:lnTo>
                      <a:cubicBezTo>
                        <a:pt x="2433" y="570"/>
                        <a:pt x="2403" y="473"/>
                        <a:pt x="2368" y="410"/>
                      </a:cubicBezTo>
                      <a:cubicBezTo>
                        <a:pt x="2331" y="348"/>
                        <a:pt x="2295" y="291"/>
                        <a:pt x="2227" y="235"/>
                      </a:cubicBezTo>
                      <a:cubicBezTo>
                        <a:pt x="2159" y="179"/>
                        <a:pt x="2066" y="111"/>
                        <a:pt x="1963" y="74"/>
                      </a:cubicBezTo>
                      <a:cubicBezTo>
                        <a:pt x="1860" y="37"/>
                        <a:pt x="1750" y="20"/>
                        <a:pt x="1611" y="10"/>
                      </a:cubicBezTo>
                      <a:cubicBezTo>
                        <a:pt x="1472" y="0"/>
                        <a:pt x="1290" y="11"/>
                        <a:pt x="1132" y="14"/>
                      </a:cubicBezTo>
                      <a:lnTo>
                        <a:pt x="652" y="26"/>
                      </a:lnTo>
                      <a:cubicBezTo>
                        <a:pt x="534" y="32"/>
                        <a:pt x="482" y="44"/>
                        <a:pt x="424" y="53"/>
                      </a:cubicBezTo>
                      <a:cubicBezTo>
                        <a:pt x="366" y="62"/>
                        <a:pt x="305" y="82"/>
                        <a:pt x="259" y="106"/>
                      </a:cubicBezTo>
                      <a:cubicBezTo>
                        <a:pt x="213" y="130"/>
                        <a:pt x="184" y="155"/>
                        <a:pt x="148" y="194"/>
                      </a:cubicBezTo>
                      <a:cubicBezTo>
                        <a:pt x="101" y="238"/>
                        <a:pt x="64" y="285"/>
                        <a:pt x="40" y="340"/>
                      </a:cubicBezTo>
                      <a:cubicBezTo>
                        <a:pt x="16" y="395"/>
                        <a:pt x="0" y="466"/>
                        <a:pt x="4" y="524"/>
                      </a:cubicBezTo>
                      <a:cubicBezTo>
                        <a:pt x="8" y="582"/>
                        <a:pt x="38" y="644"/>
                        <a:pt x="60" y="680"/>
                      </a:cubicBezTo>
                      <a:cubicBezTo>
                        <a:pt x="82" y="716"/>
                        <a:pt x="118" y="758"/>
                        <a:pt x="132" y="746"/>
                      </a:cubicBezTo>
                      <a:lnTo>
                        <a:pt x="148" y="608"/>
                      </a:lnTo>
                      <a:cubicBezTo>
                        <a:pt x="158" y="554"/>
                        <a:pt x="157" y="490"/>
                        <a:pt x="193" y="422"/>
                      </a:cubicBezTo>
                      <a:cubicBezTo>
                        <a:pt x="229" y="354"/>
                        <a:pt x="298" y="270"/>
                        <a:pt x="361" y="226"/>
                      </a:cubicBezTo>
                      <a:cubicBezTo>
                        <a:pt x="432" y="183"/>
                        <a:pt x="485" y="172"/>
                        <a:pt x="561" y="152"/>
                      </a:cubicBezTo>
                      <a:cubicBezTo>
                        <a:pt x="637" y="132"/>
                        <a:pt x="703" y="116"/>
                        <a:pt x="819" y="103"/>
                      </a:cubicBezTo>
                      <a:cubicBezTo>
                        <a:pt x="927" y="91"/>
                        <a:pt x="1114" y="78"/>
                        <a:pt x="1258" y="74"/>
                      </a:cubicBezTo>
                      <a:cubicBezTo>
                        <a:pt x="1399" y="71"/>
                        <a:pt x="1554" y="71"/>
                        <a:pt x="1668" y="83"/>
                      </a:cubicBezTo>
                      <a:cubicBezTo>
                        <a:pt x="1783" y="94"/>
                        <a:pt x="1862" y="113"/>
                        <a:pt x="1945" y="148"/>
                      </a:cubicBezTo>
                      <a:cubicBezTo>
                        <a:pt x="2029" y="181"/>
                        <a:pt x="2105" y="232"/>
                        <a:pt x="2158" y="271"/>
                      </a:cubicBezTo>
                      <a:cubicBezTo>
                        <a:pt x="2211" y="310"/>
                        <a:pt x="2234" y="346"/>
                        <a:pt x="2262" y="383"/>
                      </a:cubicBezTo>
                      <a:cubicBezTo>
                        <a:pt x="2290" y="420"/>
                        <a:pt x="2311" y="454"/>
                        <a:pt x="2328" y="493"/>
                      </a:cubicBezTo>
                      <a:cubicBezTo>
                        <a:pt x="2338" y="522"/>
                        <a:pt x="2362" y="619"/>
                        <a:pt x="2362" y="619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" name="Freeform 326"/>
                <p:cNvSpPr>
                  <a:spLocks noChangeAspect="1"/>
                </p:cNvSpPr>
                <p:nvPr/>
              </p:nvSpPr>
              <p:spPr bwMode="auto">
                <a:xfrm>
                  <a:off x="3037" y="2031"/>
                  <a:ext cx="499" cy="458"/>
                </a:xfrm>
                <a:custGeom>
                  <a:avLst/>
                  <a:gdLst>
                    <a:gd name="T0" fmla="*/ 16 w 499"/>
                    <a:gd name="T1" fmla="*/ 455 h 458"/>
                    <a:gd name="T2" fmla="*/ 13 w 499"/>
                    <a:gd name="T3" fmla="*/ 279 h 458"/>
                    <a:gd name="T4" fmla="*/ 94 w 499"/>
                    <a:gd name="T5" fmla="*/ 128 h 458"/>
                    <a:gd name="T6" fmla="*/ 203 w 499"/>
                    <a:gd name="T7" fmla="*/ 42 h 458"/>
                    <a:gd name="T8" fmla="*/ 320 w 499"/>
                    <a:gd name="T9" fmla="*/ 3 h 458"/>
                    <a:gd name="T10" fmla="*/ 422 w 499"/>
                    <a:gd name="T11" fmla="*/ 18 h 458"/>
                    <a:gd name="T12" fmla="*/ 499 w 499"/>
                    <a:gd name="T13" fmla="*/ 117 h 458"/>
                    <a:gd name="T14" fmla="*/ 335 w 499"/>
                    <a:gd name="T15" fmla="*/ 153 h 458"/>
                    <a:gd name="T16" fmla="*/ 206 w 499"/>
                    <a:gd name="T17" fmla="*/ 227 h 458"/>
                    <a:gd name="T18" fmla="*/ 104 w 499"/>
                    <a:gd name="T19" fmla="*/ 335 h 458"/>
                    <a:gd name="T20" fmla="*/ 89 w 499"/>
                    <a:gd name="T21" fmla="*/ 458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9" h="458">
                      <a:moveTo>
                        <a:pt x="16" y="455"/>
                      </a:moveTo>
                      <a:cubicBezTo>
                        <a:pt x="15" y="425"/>
                        <a:pt x="0" y="333"/>
                        <a:pt x="13" y="279"/>
                      </a:cubicBezTo>
                      <a:cubicBezTo>
                        <a:pt x="26" y="224"/>
                        <a:pt x="60" y="168"/>
                        <a:pt x="94" y="128"/>
                      </a:cubicBezTo>
                      <a:cubicBezTo>
                        <a:pt x="130" y="88"/>
                        <a:pt x="165" y="62"/>
                        <a:pt x="203" y="42"/>
                      </a:cubicBezTo>
                      <a:cubicBezTo>
                        <a:pt x="243" y="22"/>
                        <a:pt x="287" y="4"/>
                        <a:pt x="320" y="3"/>
                      </a:cubicBezTo>
                      <a:cubicBezTo>
                        <a:pt x="353" y="2"/>
                        <a:pt x="393" y="0"/>
                        <a:pt x="422" y="18"/>
                      </a:cubicBezTo>
                      <a:lnTo>
                        <a:pt x="499" y="117"/>
                      </a:lnTo>
                      <a:cubicBezTo>
                        <a:pt x="485" y="139"/>
                        <a:pt x="383" y="129"/>
                        <a:pt x="335" y="153"/>
                      </a:cubicBezTo>
                      <a:cubicBezTo>
                        <a:pt x="287" y="177"/>
                        <a:pt x="245" y="197"/>
                        <a:pt x="206" y="227"/>
                      </a:cubicBezTo>
                      <a:cubicBezTo>
                        <a:pt x="167" y="257"/>
                        <a:pt x="117" y="304"/>
                        <a:pt x="104" y="335"/>
                      </a:cubicBezTo>
                      <a:cubicBezTo>
                        <a:pt x="91" y="366"/>
                        <a:pt x="92" y="433"/>
                        <a:pt x="89" y="458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44" name="Freeform 327"/>
              <p:cNvSpPr>
                <a:spLocks noChangeAspect="1"/>
              </p:cNvSpPr>
              <p:nvPr/>
            </p:nvSpPr>
            <p:spPr bwMode="auto">
              <a:xfrm>
                <a:off x="3177" y="2150"/>
                <a:ext cx="359" cy="176"/>
              </a:xfrm>
              <a:custGeom>
                <a:avLst/>
                <a:gdLst>
                  <a:gd name="T0" fmla="*/ 359 w 359"/>
                  <a:gd name="T1" fmla="*/ 0 h 176"/>
                  <a:gd name="T2" fmla="*/ 275 w 359"/>
                  <a:gd name="T3" fmla="*/ 71 h 176"/>
                  <a:gd name="T4" fmla="*/ 161 w 359"/>
                  <a:gd name="T5" fmla="*/ 132 h 176"/>
                  <a:gd name="T6" fmla="*/ 5 w 359"/>
                  <a:gd name="T7" fmla="*/ 165 h 176"/>
                  <a:gd name="T8" fmla="*/ 128 w 359"/>
                  <a:gd name="T9" fmla="*/ 64 h 176"/>
                  <a:gd name="T10" fmla="*/ 213 w 359"/>
                  <a:gd name="T11" fmla="*/ 24 h 176"/>
                  <a:gd name="T12" fmla="*/ 290 w 359"/>
                  <a:gd name="T13" fmla="*/ 7 h 176"/>
                  <a:gd name="T14" fmla="*/ 359 w 359"/>
                  <a:gd name="T1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9" h="176">
                    <a:moveTo>
                      <a:pt x="359" y="0"/>
                    </a:moveTo>
                    <a:cubicBezTo>
                      <a:pt x="351" y="15"/>
                      <a:pt x="308" y="49"/>
                      <a:pt x="275" y="71"/>
                    </a:cubicBezTo>
                    <a:cubicBezTo>
                      <a:pt x="244" y="91"/>
                      <a:pt x="201" y="124"/>
                      <a:pt x="161" y="132"/>
                    </a:cubicBezTo>
                    <a:cubicBezTo>
                      <a:pt x="121" y="140"/>
                      <a:pt x="10" y="176"/>
                      <a:pt x="5" y="165"/>
                    </a:cubicBezTo>
                    <a:cubicBezTo>
                      <a:pt x="0" y="154"/>
                      <a:pt x="93" y="88"/>
                      <a:pt x="128" y="64"/>
                    </a:cubicBezTo>
                    <a:cubicBezTo>
                      <a:pt x="158" y="49"/>
                      <a:pt x="183" y="34"/>
                      <a:pt x="213" y="24"/>
                    </a:cubicBezTo>
                    <a:cubicBezTo>
                      <a:pt x="243" y="14"/>
                      <a:pt x="269" y="8"/>
                      <a:pt x="290" y="7"/>
                    </a:cubicBezTo>
                    <a:cubicBezTo>
                      <a:pt x="311" y="6"/>
                      <a:pt x="345" y="2"/>
                      <a:pt x="3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0000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41" name="Freeform 328"/>
            <p:cNvSpPr>
              <a:spLocks noChangeAspect="1"/>
            </p:cNvSpPr>
            <p:nvPr/>
          </p:nvSpPr>
          <p:spPr bwMode="auto">
            <a:xfrm>
              <a:off x="1261" y="966"/>
              <a:ext cx="83" cy="84"/>
            </a:xfrm>
            <a:custGeom>
              <a:avLst/>
              <a:gdLst>
                <a:gd name="T0" fmla="*/ 65 w 249"/>
                <a:gd name="T1" fmla="*/ 0 h 253"/>
                <a:gd name="T2" fmla="*/ 65 w 249"/>
                <a:gd name="T3" fmla="*/ 49 h 253"/>
                <a:gd name="T4" fmla="*/ 84 w 249"/>
                <a:gd name="T5" fmla="*/ 90 h 253"/>
                <a:gd name="T6" fmla="*/ 143 w 249"/>
                <a:gd name="T7" fmla="*/ 120 h 253"/>
                <a:gd name="T8" fmla="*/ 249 w 249"/>
                <a:gd name="T9" fmla="*/ 147 h 253"/>
                <a:gd name="T10" fmla="*/ 224 w 249"/>
                <a:gd name="T11" fmla="*/ 186 h 253"/>
                <a:gd name="T12" fmla="*/ 200 w 249"/>
                <a:gd name="T13" fmla="*/ 247 h 253"/>
                <a:gd name="T14" fmla="*/ 113 w 249"/>
                <a:gd name="T15" fmla="*/ 220 h 253"/>
                <a:gd name="T16" fmla="*/ 53 w 249"/>
                <a:gd name="T17" fmla="*/ 177 h 253"/>
                <a:gd name="T18" fmla="*/ 0 w 249"/>
                <a:gd name="T19" fmla="*/ 12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53">
                  <a:moveTo>
                    <a:pt x="65" y="0"/>
                  </a:moveTo>
                  <a:cubicBezTo>
                    <a:pt x="66" y="8"/>
                    <a:pt x="62" y="34"/>
                    <a:pt x="65" y="49"/>
                  </a:cubicBezTo>
                  <a:cubicBezTo>
                    <a:pt x="68" y="64"/>
                    <a:pt x="71" y="78"/>
                    <a:pt x="84" y="90"/>
                  </a:cubicBezTo>
                  <a:cubicBezTo>
                    <a:pt x="97" y="102"/>
                    <a:pt x="115" y="110"/>
                    <a:pt x="143" y="120"/>
                  </a:cubicBezTo>
                  <a:cubicBezTo>
                    <a:pt x="175" y="133"/>
                    <a:pt x="234" y="137"/>
                    <a:pt x="249" y="147"/>
                  </a:cubicBezTo>
                  <a:lnTo>
                    <a:pt x="224" y="186"/>
                  </a:lnTo>
                  <a:lnTo>
                    <a:pt x="200" y="247"/>
                  </a:lnTo>
                  <a:cubicBezTo>
                    <a:pt x="182" y="253"/>
                    <a:pt x="137" y="232"/>
                    <a:pt x="113" y="220"/>
                  </a:cubicBezTo>
                  <a:cubicBezTo>
                    <a:pt x="90" y="208"/>
                    <a:pt x="68" y="190"/>
                    <a:pt x="53" y="177"/>
                  </a:cubicBezTo>
                  <a:cubicBezTo>
                    <a:pt x="34" y="161"/>
                    <a:pt x="6" y="131"/>
                    <a:pt x="0" y="124"/>
                  </a:cubicBez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329"/>
            <p:cNvSpPr>
              <a:spLocks noChangeAspect="1"/>
            </p:cNvSpPr>
            <p:nvPr/>
          </p:nvSpPr>
          <p:spPr bwMode="auto">
            <a:xfrm>
              <a:off x="1018" y="838"/>
              <a:ext cx="325" cy="631"/>
            </a:xfrm>
            <a:custGeom>
              <a:avLst/>
              <a:gdLst>
                <a:gd name="T0" fmla="*/ 0 w 975"/>
                <a:gd name="T1" fmla="*/ 351 h 1896"/>
                <a:gd name="T2" fmla="*/ 42 w 975"/>
                <a:gd name="T3" fmla="*/ 0 h 1896"/>
                <a:gd name="T4" fmla="*/ 291 w 975"/>
                <a:gd name="T5" fmla="*/ 255 h 1896"/>
                <a:gd name="T6" fmla="*/ 225 w 975"/>
                <a:gd name="T7" fmla="*/ 279 h 1896"/>
                <a:gd name="T8" fmla="*/ 486 w 975"/>
                <a:gd name="T9" fmla="*/ 933 h 1896"/>
                <a:gd name="T10" fmla="*/ 696 w 975"/>
                <a:gd name="T11" fmla="*/ 1347 h 1896"/>
                <a:gd name="T12" fmla="*/ 975 w 975"/>
                <a:gd name="T13" fmla="*/ 1827 h 1896"/>
                <a:gd name="T14" fmla="*/ 867 w 975"/>
                <a:gd name="T15" fmla="*/ 1896 h 1896"/>
                <a:gd name="T16" fmla="*/ 588 w 975"/>
                <a:gd name="T17" fmla="*/ 1455 h 1896"/>
                <a:gd name="T18" fmla="*/ 369 w 975"/>
                <a:gd name="T19" fmla="*/ 1062 h 1896"/>
                <a:gd name="T20" fmla="*/ 204 w 975"/>
                <a:gd name="T21" fmla="*/ 699 h 1896"/>
                <a:gd name="T22" fmla="*/ 45 w 975"/>
                <a:gd name="T23" fmla="*/ 324 h 1896"/>
                <a:gd name="T24" fmla="*/ 0 w 975"/>
                <a:gd name="T25" fmla="*/ 351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5" h="1896">
                  <a:moveTo>
                    <a:pt x="0" y="351"/>
                  </a:moveTo>
                  <a:lnTo>
                    <a:pt x="42" y="0"/>
                  </a:lnTo>
                  <a:lnTo>
                    <a:pt x="291" y="255"/>
                  </a:lnTo>
                  <a:lnTo>
                    <a:pt x="225" y="279"/>
                  </a:lnTo>
                  <a:lnTo>
                    <a:pt x="486" y="933"/>
                  </a:lnTo>
                  <a:cubicBezTo>
                    <a:pt x="564" y="1111"/>
                    <a:pt x="615" y="1198"/>
                    <a:pt x="696" y="1347"/>
                  </a:cubicBezTo>
                  <a:cubicBezTo>
                    <a:pt x="846" y="1629"/>
                    <a:pt x="947" y="1736"/>
                    <a:pt x="975" y="1827"/>
                  </a:cubicBezTo>
                  <a:lnTo>
                    <a:pt x="867" y="1896"/>
                  </a:lnTo>
                  <a:lnTo>
                    <a:pt x="588" y="1455"/>
                  </a:lnTo>
                  <a:cubicBezTo>
                    <a:pt x="505" y="1316"/>
                    <a:pt x="433" y="1188"/>
                    <a:pt x="369" y="1062"/>
                  </a:cubicBezTo>
                  <a:cubicBezTo>
                    <a:pt x="303" y="935"/>
                    <a:pt x="258" y="822"/>
                    <a:pt x="204" y="699"/>
                  </a:cubicBezTo>
                  <a:cubicBezTo>
                    <a:pt x="150" y="576"/>
                    <a:pt x="79" y="382"/>
                    <a:pt x="45" y="324"/>
                  </a:cubicBezTo>
                  <a:lnTo>
                    <a:pt x="0" y="351"/>
                  </a:ln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50000">
                  <a:srgbClr val="FFCC99"/>
                </a:gs>
                <a:gs pos="100000">
                  <a:srgbClr val="CC0000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3" name="テキスト ボックス 52"/>
          <p:cNvSpPr txBox="1"/>
          <p:nvPr/>
        </p:nvSpPr>
        <p:spPr>
          <a:xfrm>
            <a:off x="1501319" y="3025805"/>
            <a:ext cx="3101714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/>
              <a:t>Proteins</a:t>
            </a:r>
            <a:endParaRPr kumimoji="1" lang="ja-JP" altLang="en-US" b="1" dirty="0"/>
          </a:p>
        </p:txBody>
      </p:sp>
      <p:cxnSp>
        <p:nvCxnSpPr>
          <p:cNvPr id="54" name="直線コネクタ 53"/>
          <p:cNvCxnSpPr/>
          <p:nvPr/>
        </p:nvCxnSpPr>
        <p:spPr>
          <a:xfrm>
            <a:off x="383740" y="3395137"/>
            <a:ext cx="5213489" cy="35621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696" y="4040549"/>
            <a:ext cx="559241" cy="50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7" descr="http://upload.wikimedia.org/wikipedia/commons/5/5d/Adamantane-3D-ball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711" y="3780264"/>
            <a:ext cx="1054100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テキスト ボックス 57"/>
          <p:cNvSpPr txBox="1"/>
          <p:nvPr/>
        </p:nvSpPr>
        <p:spPr>
          <a:xfrm>
            <a:off x="6007472" y="3026735"/>
            <a:ext cx="3101714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Guest molecule</a:t>
            </a:r>
            <a:endParaRPr kumimoji="1" lang="ja-JP" altLang="en-US" b="1" dirty="0"/>
          </a:p>
        </p:txBody>
      </p:sp>
      <p:cxnSp>
        <p:nvCxnSpPr>
          <p:cNvPr id="59" name="直線コネクタ 58"/>
          <p:cNvCxnSpPr/>
          <p:nvPr/>
        </p:nvCxnSpPr>
        <p:spPr>
          <a:xfrm>
            <a:off x="6169548" y="3430758"/>
            <a:ext cx="2772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2" name="テキスト ボックス 61"/>
          <p:cNvSpPr txBox="1"/>
          <p:nvPr/>
        </p:nvSpPr>
        <p:spPr>
          <a:xfrm>
            <a:off x="6217211" y="3504804"/>
            <a:ext cx="2676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err="1">
                <a:solidFill>
                  <a:srgbClr val="DE5300"/>
                </a:solidFill>
              </a:rPr>
              <a:t>Adamantane</a:t>
            </a:r>
            <a:r>
              <a:rPr lang="en-US" altLang="ja-JP" sz="1600" b="1" dirty="0">
                <a:solidFill>
                  <a:srgbClr val="DE5300"/>
                </a:solidFill>
              </a:rPr>
              <a:t> (Ad)</a:t>
            </a:r>
            <a:endParaRPr lang="ja-JP" altLang="en-US" sz="1600" b="1" dirty="0">
              <a:solidFill>
                <a:srgbClr val="DE5300"/>
              </a:solidFill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55944" y="5077863"/>
            <a:ext cx="1845080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Host molecule</a:t>
            </a:r>
            <a:endParaRPr kumimoji="1" lang="ja-JP" altLang="en-US" b="1" dirty="0"/>
          </a:p>
        </p:txBody>
      </p:sp>
      <p:cxnSp>
        <p:nvCxnSpPr>
          <p:cNvPr id="66" name="直線コネクタ 65"/>
          <p:cNvCxnSpPr/>
          <p:nvPr/>
        </p:nvCxnSpPr>
        <p:spPr>
          <a:xfrm>
            <a:off x="406749" y="5493215"/>
            <a:ext cx="1768232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8" name="テキスト ボックス 67"/>
          <p:cNvSpPr txBox="1"/>
          <p:nvPr/>
        </p:nvSpPr>
        <p:spPr>
          <a:xfrm>
            <a:off x="569577" y="5559906"/>
            <a:ext cx="1442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>
                <a:solidFill>
                  <a:srgbClr val="DE5300"/>
                </a:solidFill>
                <a:latin typeface="Symbol" panose="05050102010706020507" pitchFamily="18" charset="2"/>
              </a:rPr>
              <a:t>b</a:t>
            </a:r>
            <a:r>
              <a:rPr lang="en-US" altLang="ja-JP" sz="1600" b="1" dirty="0">
                <a:solidFill>
                  <a:srgbClr val="DE5300"/>
                </a:solidFill>
              </a:rPr>
              <a:t>-</a:t>
            </a:r>
            <a:r>
              <a:rPr lang="en-US" altLang="ja-JP" sz="1600" b="1" dirty="0" err="1">
                <a:solidFill>
                  <a:srgbClr val="DE5300"/>
                </a:solidFill>
              </a:rPr>
              <a:t>CyD</a:t>
            </a:r>
            <a:endParaRPr lang="ja-JP" altLang="en-US" sz="1600" b="1" dirty="0">
              <a:solidFill>
                <a:srgbClr val="DE5300"/>
              </a:solidFill>
            </a:endParaRPr>
          </a:p>
        </p:txBody>
      </p:sp>
      <p:grpSp>
        <p:nvGrpSpPr>
          <p:cNvPr id="70" name="Group 111"/>
          <p:cNvGrpSpPr>
            <a:grpSpLocks/>
          </p:cNvGrpSpPr>
          <p:nvPr/>
        </p:nvGrpSpPr>
        <p:grpSpPr bwMode="auto">
          <a:xfrm>
            <a:off x="884326" y="5969197"/>
            <a:ext cx="813078" cy="509815"/>
            <a:chOff x="2221" y="3133"/>
            <a:chExt cx="1315" cy="807"/>
          </a:xfrm>
        </p:grpSpPr>
        <p:sp>
          <p:nvSpPr>
            <p:cNvPr id="78" name="AutoShape 112"/>
            <p:cNvSpPr>
              <a:spLocks noChangeArrowheads="1"/>
            </p:cNvSpPr>
            <p:nvPr/>
          </p:nvSpPr>
          <p:spPr bwMode="auto">
            <a:xfrm rot="10800000">
              <a:off x="2221" y="3220"/>
              <a:ext cx="1315" cy="569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50000">
                  <a:srgbClr val="FFFFFF"/>
                </a:gs>
                <a:gs pos="100000">
                  <a:srgbClr val="000066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ＭＳ Ｐゴシック" pitchFamily="50" charset="-128"/>
              </a:endParaRPr>
            </a:p>
          </p:txBody>
        </p:sp>
        <p:sp>
          <p:nvSpPr>
            <p:cNvPr id="79" name="Oval 113"/>
            <p:cNvSpPr>
              <a:spLocks noChangeArrowheads="1"/>
            </p:cNvSpPr>
            <p:nvPr/>
          </p:nvSpPr>
          <p:spPr bwMode="auto">
            <a:xfrm rot="10800000" flipV="1">
              <a:off x="2471" y="3133"/>
              <a:ext cx="816" cy="178"/>
            </a:xfrm>
            <a:prstGeom prst="ellipse">
              <a:avLst/>
            </a:prstGeom>
            <a:solidFill>
              <a:srgbClr val="7F7F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Oval 114"/>
            <p:cNvSpPr>
              <a:spLocks noChangeAspect="1" noChangeArrowheads="1"/>
            </p:cNvSpPr>
            <p:nvPr/>
          </p:nvSpPr>
          <p:spPr bwMode="auto">
            <a:xfrm rot="10800000" flipV="1">
              <a:off x="2589" y="3158"/>
              <a:ext cx="576" cy="100"/>
            </a:xfrm>
            <a:prstGeom prst="ellipse">
              <a:avLst/>
            </a:prstGeom>
            <a:gradFill rotWithShape="0">
              <a:gsLst>
                <a:gs pos="0">
                  <a:srgbClr val="000066"/>
                </a:gs>
                <a:gs pos="50000">
                  <a:srgbClr val="FFFFFF"/>
                </a:gs>
                <a:gs pos="100000">
                  <a:srgbClr val="000066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ＭＳ Ｐゴシック" pitchFamily="50" charset="-128"/>
              </a:endParaRPr>
            </a:p>
          </p:txBody>
        </p:sp>
        <p:sp>
          <p:nvSpPr>
            <p:cNvPr id="81" name="Oval 115"/>
            <p:cNvSpPr>
              <a:spLocks noChangeArrowheads="1"/>
            </p:cNvSpPr>
            <p:nvPr/>
          </p:nvSpPr>
          <p:spPr bwMode="auto">
            <a:xfrm rot="10800000" flipV="1">
              <a:off x="2224" y="3661"/>
              <a:ext cx="1306" cy="279"/>
            </a:xfrm>
            <a:prstGeom prst="ellipse">
              <a:avLst/>
            </a:prstGeom>
            <a:gradFill rotWithShape="0">
              <a:gsLst>
                <a:gs pos="0">
                  <a:srgbClr val="000066"/>
                </a:gs>
                <a:gs pos="50000">
                  <a:srgbClr val="FFFFFF"/>
                </a:gs>
                <a:gs pos="100000">
                  <a:srgbClr val="000066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ＭＳ Ｐゴシック" pitchFamily="50" charset="-128"/>
              </a:endParaRPr>
            </a:p>
          </p:txBody>
        </p:sp>
      </p:grpSp>
      <p:sp>
        <p:nvSpPr>
          <p:cNvPr id="82" name="テキスト ボックス 81"/>
          <p:cNvSpPr txBox="1"/>
          <p:nvPr/>
        </p:nvSpPr>
        <p:spPr>
          <a:xfrm>
            <a:off x="5125148" y="5077863"/>
            <a:ext cx="3101714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/>
              <a:t>Outline</a:t>
            </a:r>
            <a:endParaRPr kumimoji="1" lang="ja-JP" altLang="en-US" b="1" dirty="0"/>
          </a:p>
        </p:txBody>
      </p:sp>
      <p:cxnSp>
        <p:nvCxnSpPr>
          <p:cNvPr id="83" name="直線コネクタ 82"/>
          <p:cNvCxnSpPr/>
          <p:nvPr/>
        </p:nvCxnSpPr>
        <p:spPr>
          <a:xfrm>
            <a:off x="4354005" y="5492989"/>
            <a:ext cx="4644000" cy="35621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4863609" y="2012548"/>
            <a:ext cx="43010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>
                <a:ln w="19050">
                  <a:noFill/>
                </a:ln>
                <a:solidFill>
                  <a:srgbClr val="FF0000"/>
                </a:solidFill>
                <a:latin typeface="Vijaya" panose="020B0604020202020204" pitchFamily="34" charset="0"/>
                <a:cs typeface="Vijaya" panose="020B0604020202020204" pitchFamily="34" charset="0"/>
              </a:rPr>
              <a:t>1) Self-assembly </a:t>
            </a:r>
            <a:r>
              <a:rPr lang="en-US" altLang="ja-JP" sz="1400" dirty="0" err="1">
                <a:ln w="19050">
                  <a:noFill/>
                </a:ln>
                <a:solidFill>
                  <a:srgbClr val="FF0000"/>
                </a:solidFill>
                <a:latin typeface="Vijaya" panose="020B0604020202020204" pitchFamily="34" charset="0"/>
                <a:cs typeface="Vijaya" panose="020B0604020202020204" pitchFamily="34" charset="0"/>
              </a:rPr>
              <a:t>PEGylation</a:t>
            </a:r>
            <a:r>
              <a:rPr lang="en-US" altLang="ja-JP" sz="1400" dirty="0">
                <a:ln w="19050">
                  <a:noFill/>
                </a:ln>
                <a:solidFill>
                  <a:srgbClr val="FF0000"/>
                </a:solidFill>
                <a:latin typeface="Vijaya" panose="020B0604020202020204" pitchFamily="34" charset="0"/>
                <a:cs typeface="Vijaya" panose="020B0604020202020204" pitchFamily="34" charset="0"/>
              </a:rPr>
              <a:t> retaining the activity (</a:t>
            </a:r>
            <a:r>
              <a:rPr lang="en-US" altLang="ja-JP" sz="1400" dirty="0" err="1">
                <a:ln w="19050">
                  <a:noFill/>
                </a:ln>
                <a:solidFill>
                  <a:srgbClr val="FF0000"/>
                </a:solidFill>
                <a:latin typeface="Vijaya" panose="020B0604020202020204" pitchFamily="34" charset="0"/>
                <a:cs typeface="Vijaya" panose="020B0604020202020204" pitchFamily="34" charset="0"/>
              </a:rPr>
              <a:t>SPRA</a:t>
            </a:r>
            <a:r>
              <a:rPr lang="en-US" altLang="ja-JP" sz="1400" dirty="0">
                <a:ln w="19050">
                  <a:noFill/>
                </a:ln>
                <a:solidFill>
                  <a:srgbClr val="FF0000"/>
                </a:solidFill>
                <a:latin typeface="Vijaya" panose="020B0604020202020204" pitchFamily="34" charset="0"/>
                <a:cs typeface="Vijaya" panose="020B0604020202020204" pitchFamily="34" charset="0"/>
              </a:rPr>
              <a:t>) technology </a:t>
            </a:r>
            <a:endParaRPr lang="ja-JP" altLang="en-US" sz="1400" dirty="0">
              <a:ln w="19050">
                <a:noFill/>
              </a:ln>
              <a:solidFill>
                <a:srgbClr val="FF0000"/>
              </a:solidFill>
              <a:latin typeface="Vijaya" panose="020B0604020202020204" pitchFamily="34" charset="0"/>
              <a:cs typeface="Vijaya" panose="020B0604020202020204" pitchFamily="34" charset="0"/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2418055" y="5077863"/>
            <a:ext cx="1697256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 err="1"/>
              <a:t>M.W</a:t>
            </a:r>
            <a:r>
              <a:rPr lang="en-US" altLang="ja-JP" b="1" dirty="0"/>
              <a:t>. of PEG</a:t>
            </a:r>
            <a:endParaRPr kumimoji="1" lang="ja-JP" altLang="en-US" b="1" dirty="0"/>
          </a:p>
        </p:txBody>
      </p:sp>
      <p:cxnSp>
        <p:nvCxnSpPr>
          <p:cNvPr id="73" name="直線コネクタ 72"/>
          <p:cNvCxnSpPr/>
          <p:nvPr/>
        </p:nvCxnSpPr>
        <p:spPr>
          <a:xfrm>
            <a:off x="2401049" y="5493215"/>
            <a:ext cx="1768232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4" name="テキスト ボックス 73"/>
          <p:cNvSpPr txBox="1"/>
          <p:nvPr/>
        </p:nvSpPr>
        <p:spPr>
          <a:xfrm>
            <a:off x="2577485" y="5559906"/>
            <a:ext cx="1442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>
                <a:solidFill>
                  <a:srgbClr val="DE5300"/>
                </a:solidFill>
              </a:rPr>
              <a:t>20 </a:t>
            </a:r>
            <a:r>
              <a:rPr lang="en-US" altLang="ja-JP" sz="1600" b="1" dirty="0" err="1">
                <a:solidFill>
                  <a:srgbClr val="DE5300"/>
                </a:solidFill>
              </a:rPr>
              <a:t>kDa</a:t>
            </a:r>
            <a:endParaRPr lang="ja-JP" altLang="en-US" sz="1600" b="1" dirty="0">
              <a:solidFill>
                <a:srgbClr val="DE5300"/>
              </a:solidFill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6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7" name="直線コネクタ 76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正方形/長方形 84"/>
          <p:cNvSpPr/>
          <p:nvPr/>
        </p:nvSpPr>
        <p:spPr>
          <a:xfrm>
            <a:off x="5429998" y="541497"/>
            <a:ext cx="34902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T. </a:t>
            </a:r>
            <a:r>
              <a:rPr lang="en-US" altLang="ja-JP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Hirotsu</a:t>
            </a:r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 and T. Higashi </a:t>
            </a:r>
            <a:r>
              <a:rPr lang="en-US" altLang="ja-JP" sz="1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et al</a:t>
            </a:r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., </a:t>
            </a:r>
            <a:r>
              <a:rPr lang="en-US" altLang="ja-JP" sz="12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Mol. Pharm</a:t>
            </a:r>
            <a:r>
              <a:rPr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. (</a:t>
            </a:r>
            <a:r>
              <a:rPr lang="en-US" altLang="ja-JP" sz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ＭＳ Ｐ明朝" panose="02020600040205080304" pitchFamily="18" charset="-128"/>
                <a:cs typeface="Times New Roman" panose="02020603050405020304" pitchFamily="18" charset="0"/>
              </a:rPr>
              <a:t>2017). </a:t>
            </a:r>
            <a:endParaRPr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ＭＳ Ｐ明朝" panose="02020600040205080304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429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角丸四角形 3075"/>
          <p:cNvSpPr/>
          <p:nvPr/>
        </p:nvSpPr>
        <p:spPr>
          <a:xfrm>
            <a:off x="4275734" y="2390775"/>
            <a:ext cx="2016000" cy="1404000"/>
          </a:xfrm>
          <a:prstGeom prst="roundRect">
            <a:avLst/>
          </a:prstGeom>
          <a:solidFill>
            <a:srgbClr val="FFFFCC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Preparation of PEG-</a:t>
            </a:r>
            <a:r>
              <a:rPr lang="en-US" altLang="ja-JP" sz="3000" b="1" dirty="0">
                <a:solidFill>
                  <a:srgbClr val="DE5300"/>
                </a:solidFill>
                <a:latin typeface="Symbol" panose="05050102010706020507" pitchFamily="18" charset="2"/>
                <a:cs typeface="Arial" pitchFamily="34" charset="0"/>
              </a:rPr>
              <a:t>b</a:t>
            </a:r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altLang="ja-JP" sz="3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CyD</a:t>
            </a:r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(host molecules)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Freeform 340"/>
          <p:cNvSpPr>
            <a:spLocks/>
          </p:cNvSpPr>
          <p:nvPr/>
        </p:nvSpPr>
        <p:spPr bwMode="auto">
          <a:xfrm rot="3504607">
            <a:off x="5230409" y="2418251"/>
            <a:ext cx="527837" cy="791437"/>
          </a:xfrm>
          <a:custGeom>
            <a:avLst/>
            <a:gdLst>
              <a:gd name="T0" fmla="*/ 89 w 390"/>
              <a:gd name="T1" fmla="*/ 469 h 469"/>
              <a:gd name="T2" fmla="*/ 242 w 390"/>
              <a:gd name="T3" fmla="*/ 325 h 469"/>
              <a:gd name="T4" fmla="*/ 15 w 390"/>
              <a:gd name="T5" fmla="*/ 122 h 469"/>
              <a:gd name="T6" fmla="*/ 335 w 390"/>
              <a:gd name="T7" fmla="*/ 140 h 469"/>
              <a:gd name="T8" fmla="*/ 348 w 390"/>
              <a:gd name="T9" fmla="*/ 0 h 469"/>
              <a:gd name="connsiteX0" fmla="*/ 4005 w 11017"/>
              <a:gd name="connsiteY0" fmla="*/ 10000 h 10000"/>
              <a:gd name="connsiteX1" fmla="*/ 58 w 11017"/>
              <a:gd name="connsiteY1" fmla="*/ 6807 h 10000"/>
              <a:gd name="connsiteX2" fmla="*/ 7928 w 11017"/>
              <a:gd name="connsiteY2" fmla="*/ 6930 h 10000"/>
              <a:gd name="connsiteX3" fmla="*/ 2108 w 11017"/>
              <a:gd name="connsiteY3" fmla="*/ 2601 h 10000"/>
              <a:gd name="connsiteX4" fmla="*/ 10313 w 11017"/>
              <a:gd name="connsiteY4" fmla="*/ 2985 h 10000"/>
              <a:gd name="connsiteX5" fmla="*/ 10646 w 11017"/>
              <a:gd name="connsiteY5" fmla="*/ 0 h 10000"/>
              <a:gd name="connsiteX0" fmla="*/ 4005 w 11017"/>
              <a:gd name="connsiteY0" fmla="*/ 12142 h 12142"/>
              <a:gd name="connsiteX1" fmla="*/ 58 w 11017"/>
              <a:gd name="connsiteY1" fmla="*/ 6807 h 12142"/>
              <a:gd name="connsiteX2" fmla="*/ 7928 w 11017"/>
              <a:gd name="connsiteY2" fmla="*/ 6930 h 12142"/>
              <a:gd name="connsiteX3" fmla="*/ 2108 w 11017"/>
              <a:gd name="connsiteY3" fmla="*/ 2601 h 12142"/>
              <a:gd name="connsiteX4" fmla="*/ 10313 w 11017"/>
              <a:gd name="connsiteY4" fmla="*/ 2985 h 12142"/>
              <a:gd name="connsiteX5" fmla="*/ 10646 w 11017"/>
              <a:gd name="connsiteY5" fmla="*/ 0 h 12142"/>
              <a:gd name="connsiteX0" fmla="*/ 5814 w 12826"/>
              <a:gd name="connsiteY0" fmla="*/ 12142 h 12142"/>
              <a:gd name="connsiteX1" fmla="*/ 43 w 12826"/>
              <a:gd name="connsiteY1" fmla="*/ 8435 h 12142"/>
              <a:gd name="connsiteX2" fmla="*/ 9737 w 12826"/>
              <a:gd name="connsiteY2" fmla="*/ 6930 h 12142"/>
              <a:gd name="connsiteX3" fmla="*/ 3917 w 12826"/>
              <a:gd name="connsiteY3" fmla="*/ 2601 h 12142"/>
              <a:gd name="connsiteX4" fmla="*/ 12122 w 12826"/>
              <a:gd name="connsiteY4" fmla="*/ 2985 h 12142"/>
              <a:gd name="connsiteX5" fmla="*/ 12455 w 12826"/>
              <a:gd name="connsiteY5" fmla="*/ 0 h 12142"/>
              <a:gd name="connsiteX0" fmla="*/ 4910 w 11922"/>
              <a:gd name="connsiteY0" fmla="*/ 12142 h 12142"/>
              <a:gd name="connsiteX1" fmla="*/ 51 w 11922"/>
              <a:gd name="connsiteY1" fmla="*/ 7321 h 12142"/>
              <a:gd name="connsiteX2" fmla="*/ 8833 w 11922"/>
              <a:gd name="connsiteY2" fmla="*/ 6930 h 12142"/>
              <a:gd name="connsiteX3" fmla="*/ 3013 w 11922"/>
              <a:gd name="connsiteY3" fmla="*/ 2601 h 12142"/>
              <a:gd name="connsiteX4" fmla="*/ 11218 w 11922"/>
              <a:gd name="connsiteY4" fmla="*/ 2985 h 12142"/>
              <a:gd name="connsiteX5" fmla="*/ 11551 w 11922"/>
              <a:gd name="connsiteY5" fmla="*/ 0 h 1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22" h="12142">
                <a:moveTo>
                  <a:pt x="4910" y="12142"/>
                </a:moveTo>
                <a:cubicBezTo>
                  <a:pt x="5345" y="11906"/>
                  <a:pt x="-603" y="8190"/>
                  <a:pt x="51" y="7321"/>
                </a:cubicBezTo>
                <a:cubicBezTo>
                  <a:pt x="705" y="6452"/>
                  <a:pt x="8339" y="7717"/>
                  <a:pt x="8833" y="6930"/>
                </a:cubicBezTo>
                <a:cubicBezTo>
                  <a:pt x="9327" y="6143"/>
                  <a:pt x="2628" y="3262"/>
                  <a:pt x="3013" y="2601"/>
                </a:cubicBezTo>
                <a:cubicBezTo>
                  <a:pt x="3397" y="1940"/>
                  <a:pt x="9807" y="3412"/>
                  <a:pt x="11218" y="2985"/>
                </a:cubicBezTo>
                <a:cubicBezTo>
                  <a:pt x="12628" y="2559"/>
                  <a:pt x="11474" y="618"/>
                  <a:pt x="11551" y="0"/>
                </a:cubicBezTo>
              </a:path>
            </a:pathLst>
          </a:custGeom>
          <a:noFill/>
          <a:ln w="28575">
            <a:solidFill>
              <a:srgbClr val="3366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2070509" y="2072961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/>
              <a:t>=</a:t>
            </a:r>
            <a:endParaRPr kumimoji="1" lang="ja-JP" altLang="en-US" sz="3600" dirty="0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2558018" y="2705477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ea typeface="ＭＳ Ｐ明朝" pitchFamily="18" charset="-128"/>
              </a:rPr>
              <a:t>b</a:t>
            </a:r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200" b="1" dirty="0" err="1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CyD</a:t>
            </a:r>
            <a:endParaRPr lang="ja-JP" altLang="en-US" sz="1200" b="1" dirty="0">
              <a:solidFill>
                <a:schemeClr val="accent4">
                  <a:lumMod val="50000"/>
                </a:scheme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77" name="テキスト ボックス 70"/>
          <p:cNvSpPr txBox="1">
            <a:spLocks noChangeArrowheads="1"/>
          </p:cNvSpPr>
          <p:nvPr/>
        </p:nvSpPr>
        <p:spPr bwMode="auto">
          <a:xfrm>
            <a:off x="3641228" y="1854746"/>
            <a:ext cx="8499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100" dirty="0" err="1">
                <a:latin typeface="Arial" charset="0"/>
                <a:cs typeface="Arial" charset="0"/>
              </a:rPr>
              <a:t>NaOH</a:t>
            </a:r>
            <a:r>
              <a:rPr lang="en-US" altLang="ja-JP" sz="1100" dirty="0">
                <a:latin typeface="Arial" charset="0"/>
                <a:cs typeface="Arial" charset="0"/>
              </a:rPr>
              <a:t> </a:t>
            </a:r>
            <a:r>
              <a:rPr lang="en-US" altLang="ja-JP" sz="1100" i="1" dirty="0" err="1">
                <a:latin typeface="Arial" charset="0"/>
                <a:cs typeface="Arial" charset="0"/>
              </a:rPr>
              <a:t>a.q</a:t>
            </a:r>
            <a:r>
              <a:rPr lang="en-US" altLang="ja-JP" sz="1100" i="1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79" name="テキスト ボックス 70"/>
          <p:cNvSpPr txBox="1">
            <a:spLocks noChangeArrowheads="1"/>
          </p:cNvSpPr>
          <p:nvPr/>
        </p:nvSpPr>
        <p:spPr bwMode="auto">
          <a:xfrm>
            <a:off x="3271836" y="1321082"/>
            <a:ext cx="142105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100" i="1" dirty="0">
                <a:latin typeface="Arial" charset="0"/>
                <a:cs typeface="Arial" charset="0"/>
              </a:rPr>
              <a:t>p</a:t>
            </a:r>
            <a:r>
              <a:rPr lang="en-US" altLang="ja-JP" sz="1100" dirty="0">
                <a:latin typeface="Arial" charset="0"/>
                <a:cs typeface="Arial" charset="0"/>
              </a:rPr>
              <a:t>-</a:t>
            </a:r>
            <a:r>
              <a:rPr lang="en-US" altLang="ja-JP" sz="1100" dirty="0" err="1">
                <a:latin typeface="Arial" charset="0"/>
                <a:cs typeface="Arial" charset="0"/>
              </a:rPr>
              <a:t>Toluenesulfonyl</a:t>
            </a:r>
            <a:r>
              <a:rPr lang="en-US" altLang="ja-JP" sz="1100" dirty="0">
                <a:latin typeface="Arial" charset="0"/>
                <a:cs typeface="Arial" charset="0"/>
              </a:rPr>
              <a:t> chloride</a:t>
            </a: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4776182" y="1963129"/>
            <a:ext cx="1479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ja-JP" sz="1200" b="1" dirty="0" err="1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Tosylated</a:t>
            </a:r>
            <a:r>
              <a:rPr lang="ja-JP" altLang="en-US" sz="12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 </a:t>
            </a:r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ea typeface="ＭＳ Ｐ明朝" pitchFamily="18" charset="-128"/>
              </a:rPr>
              <a:t>b</a:t>
            </a:r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200" b="1" dirty="0" err="1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CyD</a:t>
            </a:r>
            <a:endParaRPr lang="ja-JP" altLang="en-US" sz="1200" b="1" dirty="0">
              <a:solidFill>
                <a:schemeClr val="accent4">
                  <a:lumMod val="50000"/>
                </a:schemeClr>
              </a:solidFill>
              <a:latin typeface="Arial" charset="0"/>
              <a:ea typeface="ＭＳ Ｐ明朝" pitchFamily="18" charset="-128"/>
            </a:endParaRPr>
          </a:p>
        </p:txBody>
      </p:sp>
      <p:cxnSp>
        <p:nvCxnSpPr>
          <p:cNvPr id="104" name="直線矢印コネクタ 103"/>
          <p:cNvCxnSpPr/>
          <p:nvPr/>
        </p:nvCxnSpPr>
        <p:spPr>
          <a:xfrm flipV="1">
            <a:off x="6669974" y="1647972"/>
            <a:ext cx="706051" cy="1509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テキスト ボックス 112"/>
          <p:cNvSpPr txBox="1"/>
          <p:nvPr/>
        </p:nvSpPr>
        <p:spPr>
          <a:xfrm>
            <a:off x="7650174" y="1963129"/>
            <a:ext cx="1090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Azido</a:t>
            </a:r>
            <a:r>
              <a:rPr lang="ja-JP" altLang="en-US" sz="12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 </a:t>
            </a:r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ea typeface="ＭＳ Ｐ明朝" pitchFamily="18" charset="-128"/>
              </a:rPr>
              <a:t>b</a:t>
            </a:r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200" b="1" dirty="0" err="1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CyD</a:t>
            </a:r>
            <a:endParaRPr lang="ja-JP" altLang="en-US" sz="1200" b="1" dirty="0">
              <a:solidFill>
                <a:schemeClr val="accent4">
                  <a:lumMod val="50000"/>
                </a:schemeClr>
              </a:solidFill>
              <a:latin typeface="Arial" charset="0"/>
              <a:ea typeface="ＭＳ Ｐ明朝" pitchFamily="18" charset="-128"/>
            </a:endParaRPr>
          </a:p>
        </p:txBody>
      </p:sp>
      <p:cxnSp>
        <p:nvCxnSpPr>
          <p:cNvPr id="114" name="直線矢印コネクタ 113"/>
          <p:cNvCxnSpPr/>
          <p:nvPr/>
        </p:nvCxnSpPr>
        <p:spPr>
          <a:xfrm rot="5400000" flipV="1">
            <a:off x="7982531" y="2534893"/>
            <a:ext cx="468000" cy="1509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テキスト ボックス 123"/>
          <p:cNvSpPr txBox="1"/>
          <p:nvPr/>
        </p:nvSpPr>
        <p:spPr>
          <a:xfrm>
            <a:off x="7620518" y="3441148"/>
            <a:ext cx="1149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Amino</a:t>
            </a:r>
            <a:r>
              <a:rPr lang="ja-JP" altLang="en-US" sz="12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 </a:t>
            </a:r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ea typeface="ＭＳ Ｐ明朝" pitchFamily="18" charset="-128"/>
              </a:rPr>
              <a:t>b</a:t>
            </a:r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200" b="1" dirty="0" err="1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CyD</a:t>
            </a:r>
            <a:endParaRPr lang="ja-JP" altLang="en-US" sz="1200" b="1" dirty="0">
              <a:solidFill>
                <a:schemeClr val="accent4">
                  <a:lumMod val="50000"/>
                </a:schemeClr>
              </a:solidFill>
              <a:latin typeface="Arial" charset="0"/>
              <a:ea typeface="ＭＳ Ｐ明朝" pitchFamily="18" charset="-128"/>
            </a:endParaRPr>
          </a:p>
        </p:txBody>
      </p:sp>
      <p:cxnSp>
        <p:nvCxnSpPr>
          <p:cNvPr id="125" name="直線矢印コネクタ 124"/>
          <p:cNvCxnSpPr/>
          <p:nvPr/>
        </p:nvCxnSpPr>
        <p:spPr>
          <a:xfrm flipH="1" flipV="1">
            <a:off x="6669974" y="3136194"/>
            <a:ext cx="706051" cy="1509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9" name="テキスト ボックス 148"/>
          <p:cNvSpPr txBox="1"/>
          <p:nvPr/>
        </p:nvSpPr>
        <p:spPr>
          <a:xfrm>
            <a:off x="4490420" y="3453823"/>
            <a:ext cx="1467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2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Mono</a:t>
            </a:r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-PEG-</a:t>
            </a:r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Symbol" panose="05050102010706020507" pitchFamily="18" charset="2"/>
                <a:ea typeface="ＭＳ Ｐ明朝" pitchFamily="18" charset="-128"/>
              </a:rPr>
              <a:t>b</a:t>
            </a:r>
            <a:r>
              <a:rPr lang="en-US" altLang="ja-JP" sz="1200" b="1" dirty="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200" b="1" dirty="0" err="1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CyD</a:t>
            </a:r>
            <a:endParaRPr lang="ja-JP" altLang="en-US" sz="1200" b="1" dirty="0">
              <a:solidFill>
                <a:schemeClr val="accent4">
                  <a:lumMod val="50000"/>
                </a:schemeClr>
              </a:solidFill>
              <a:latin typeface="Arial" charset="0"/>
              <a:ea typeface="ＭＳ Ｐ明朝" pitchFamily="18" charset="-128"/>
            </a:endParaRPr>
          </a:p>
        </p:txBody>
      </p:sp>
      <p:grpSp>
        <p:nvGrpSpPr>
          <p:cNvPr id="154" name="グループ化 153"/>
          <p:cNvGrpSpPr/>
          <p:nvPr/>
        </p:nvGrpSpPr>
        <p:grpSpPr>
          <a:xfrm>
            <a:off x="6647997" y="2817498"/>
            <a:ext cx="750004" cy="212126"/>
            <a:chOff x="868757" y="4452372"/>
            <a:chExt cx="844553" cy="238868"/>
          </a:xfrm>
        </p:grpSpPr>
        <p:sp>
          <p:nvSpPr>
            <p:cNvPr id="155" name="Freeform 340"/>
            <p:cNvSpPr>
              <a:spLocks/>
            </p:cNvSpPr>
            <p:nvPr/>
          </p:nvSpPr>
          <p:spPr bwMode="auto">
            <a:xfrm rot="4046080">
              <a:off x="1038992" y="4318891"/>
              <a:ext cx="185401" cy="525871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22" h="12142">
                  <a:moveTo>
                    <a:pt x="4910" y="12142"/>
                  </a:moveTo>
                  <a:cubicBezTo>
                    <a:pt x="5345" y="11906"/>
                    <a:pt x="-603" y="8190"/>
                    <a:pt x="51" y="7321"/>
                  </a:cubicBezTo>
                  <a:cubicBezTo>
                    <a:pt x="705" y="6452"/>
                    <a:pt x="8339" y="7717"/>
                    <a:pt x="8833" y="6930"/>
                  </a:cubicBezTo>
                  <a:cubicBezTo>
                    <a:pt x="9327" y="6143"/>
                    <a:pt x="2628" y="3262"/>
                    <a:pt x="3013" y="2601"/>
                  </a:cubicBezTo>
                  <a:cubicBezTo>
                    <a:pt x="3397" y="1940"/>
                    <a:pt x="9807" y="3412"/>
                    <a:pt x="11218" y="2985"/>
                  </a:cubicBezTo>
                  <a:cubicBezTo>
                    <a:pt x="12628" y="2559"/>
                    <a:pt x="11474" y="618"/>
                    <a:pt x="11551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56" name="五角形 155"/>
            <p:cNvSpPr>
              <a:spLocks noChangeAspect="1"/>
            </p:cNvSpPr>
            <p:nvPr/>
          </p:nvSpPr>
          <p:spPr bwMode="auto">
            <a:xfrm rot="20460000">
              <a:off x="1596470" y="4501919"/>
              <a:ext cx="116840" cy="116840"/>
            </a:xfrm>
            <a:prstGeom prst="pentagon">
              <a:avLst/>
            </a:prstGeom>
            <a:noFill/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E1E1FF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57" name="テキスト ボックス 156"/>
            <p:cNvSpPr txBox="1"/>
            <p:nvPr/>
          </p:nvSpPr>
          <p:spPr>
            <a:xfrm>
              <a:off x="1422478" y="4529187"/>
              <a:ext cx="192360" cy="7694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rPr>
                <a:t>COON</a:t>
              </a:r>
              <a:endParaRPr kumimoji="0" lang="ja-JP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2D2DB9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cxnSp>
          <p:nvCxnSpPr>
            <p:cNvPr id="158" name="直線コネクタ 157"/>
            <p:cNvCxnSpPr>
              <a:endCxn id="156" idx="0"/>
            </p:cNvCxnSpPr>
            <p:nvPr/>
          </p:nvCxnSpPr>
          <p:spPr bwMode="auto">
            <a:xfrm>
              <a:off x="1614838" y="4487888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直線コネクタ 158"/>
            <p:cNvCxnSpPr/>
            <p:nvPr/>
          </p:nvCxnSpPr>
          <p:spPr bwMode="auto">
            <a:xfrm>
              <a:off x="1607695" y="4498408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直線コネクタ 159"/>
            <p:cNvCxnSpPr/>
            <p:nvPr/>
          </p:nvCxnSpPr>
          <p:spPr bwMode="auto">
            <a:xfrm flipV="1">
              <a:off x="1612457" y="4624214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直線コネクタ 160"/>
            <p:cNvCxnSpPr/>
            <p:nvPr/>
          </p:nvCxnSpPr>
          <p:spPr bwMode="auto">
            <a:xfrm flipV="1">
              <a:off x="1605314" y="4613305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62" name="テキスト ボックス 161"/>
            <p:cNvSpPr txBox="1"/>
            <p:nvPr/>
          </p:nvSpPr>
          <p:spPr>
            <a:xfrm>
              <a:off x="1555620" y="4452372"/>
              <a:ext cx="49694" cy="769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rPr>
                <a:t>O</a:t>
              </a:r>
              <a:endParaRPr kumimoji="0" lang="ja-JP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2D2DB9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63" name="テキスト ボックス 162"/>
            <p:cNvSpPr txBox="1"/>
            <p:nvPr/>
          </p:nvSpPr>
          <p:spPr>
            <a:xfrm>
              <a:off x="1558001" y="4614296"/>
              <a:ext cx="49694" cy="769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rPr>
                <a:t>O</a:t>
              </a:r>
              <a:endParaRPr kumimoji="0" lang="ja-JP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2D2DB9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</p:grpSp>
      <p:grpSp>
        <p:nvGrpSpPr>
          <p:cNvPr id="138" name="グループ化 137"/>
          <p:cNvGrpSpPr/>
          <p:nvPr/>
        </p:nvGrpSpPr>
        <p:grpSpPr>
          <a:xfrm>
            <a:off x="2620683" y="2018698"/>
            <a:ext cx="1086634" cy="646224"/>
            <a:chOff x="2449233" y="1390650"/>
            <a:chExt cx="1086634" cy="646224"/>
          </a:xfrm>
        </p:grpSpPr>
        <p:sp>
          <p:nvSpPr>
            <p:cNvPr id="66" name="テキスト ボックス 65"/>
            <p:cNvSpPr txBox="1"/>
            <p:nvPr/>
          </p:nvSpPr>
          <p:spPr>
            <a:xfrm>
              <a:off x="3024188" y="1390650"/>
              <a:ext cx="51167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>
                  <a:solidFill>
                    <a:schemeClr val="accent4">
                      <a:lumMod val="50000"/>
                    </a:schemeClr>
                  </a:solidFill>
                </a:rPr>
                <a:t>(OH)</a:t>
              </a:r>
              <a:r>
                <a:rPr kumimoji="1" lang="en-US" altLang="ja-JP" sz="1000" b="1" baseline="-25000" dirty="0">
                  <a:solidFill>
                    <a:schemeClr val="accent4">
                      <a:lumMod val="50000"/>
                    </a:schemeClr>
                  </a:solidFill>
                </a:rPr>
                <a:t>7</a:t>
              </a:r>
              <a:endParaRPr kumimoji="1" lang="ja-JP" altLang="en-US" sz="1000" b="1" baseline="-250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cxnSp>
          <p:nvCxnSpPr>
            <p:cNvPr id="68" name="直線コネクタ 67"/>
            <p:cNvCxnSpPr/>
            <p:nvPr/>
          </p:nvCxnSpPr>
          <p:spPr>
            <a:xfrm flipV="1">
              <a:off x="2921460" y="1497759"/>
              <a:ext cx="67462" cy="92333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線コネクタ 70"/>
            <p:cNvCxnSpPr/>
            <p:nvPr/>
          </p:nvCxnSpPr>
          <p:spPr>
            <a:xfrm>
              <a:off x="2981779" y="1502669"/>
              <a:ext cx="117134" cy="1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111"/>
            <p:cNvGrpSpPr>
              <a:grpSpLocks/>
            </p:cNvGrpSpPr>
            <p:nvPr/>
          </p:nvGrpSpPr>
          <p:grpSpPr bwMode="auto">
            <a:xfrm>
              <a:off x="2449233" y="1535410"/>
              <a:ext cx="623412" cy="501464"/>
              <a:chOff x="2223" y="3131"/>
              <a:chExt cx="1311" cy="807"/>
            </a:xfrm>
          </p:grpSpPr>
          <p:sp>
            <p:nvSpPr>
              <p:cNvPr id="61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9"/>
                <a:ext cx="1311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62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63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0" y="3155"/>
                <a:ext cx="578" cy="102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64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3" y="3657"/>
                <a:ext cx="1307" cy="28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9" name="グループ化 138"/>
          <p:cNvGrpSpPr/>
          <p:nvPr/>
        </p:nvGrpSpPr>
        <p:grpSpPr>
          <a:xfrm>
            <a:off x="4682369" y="1075759"/>
            <a:ext cx="2094759" cy="846815"/>
            <a:chOff x="4804289" y="1181466"/>
            <a:chExt cx="2094759" cy="846815"/>
          </a:xfrm>
        </p:grpSpPr>
        <p:sp>
          <p:nvSpPr>
            <p:cNvPr id="80" name="テキスト ボックス 79"/>
            <p:cNvSpPr txBox="1"/>
            <p:nvPr/>
          </p:nvSpPr>
          <p:spPr>
            <a:xfrm>
              <a:off x="5860191" y="1382057"/>
              <a:ext cx="4555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>
                  <a:solidFill>
                    <a:schemeClr val="accent4">
                      <a:lumMod val="50000"/>
                    </a:schemeClr>
                  </a:solidFill>
                </a:rPr>
                <a:t>O-S-</a:t>
              </a:r>
              <a:endParaRPr kumimoji="1" lang="ja-JP" altLang="en-US" sz="1000" b="1" baseline="-250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cxnSp>
          <p:nvCxnSpPr>
            <p:cNvPr id="81" name="直線コネクタ 80"/>
            <p:cNvCxnSpPr/>
            <p:nvPr/>
          </p:nvCxnSpPr>
          <p:spPr>
            <a:xfrm flipV="1">
              <a:off x="5757463" y="1489166"/>
              <a:ext cx="67462" cy="92333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コネクタ 81"/>
            <p:cNvCxnSpPr/>
            <p:nvPr/>
          </p:nvCxnSpPr>
          <p:spPr>
            <a:xfrm>
              <a:off x="5817782" y="1494076"/>
              <a:ext cx="117134" cy="1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88"/>
            <p:cNvSpPr txBox="1"/>
            <p:nvPr/>
          </p:nvSpPr>
          <p:spPr>
            <a:xfrm>
              <a:off x="5992426" y="1181466"/>
              <a:ext cx="2840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>
                  <a:solidFill>
                    <a:schemeClr val="accent4">
                      <a:lumMod val="50000"/>
                    </a:schemeClr>
                  </a:solidFill>
                </a:rPr>
                <a:t>O</a:t>
              </a:r>
              <a:endParaRPr kumimoji="1" lang="ja-JP" altLang="en-US" sz="1000" b="1" baseline="-250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90" name="テキスト ボックス 89"/>
            <p:cNvSpPr txBox="1"/>
            <p:nvPr/>
          </p:nvSpPr>
          <p:spPr>
            <a:xfrm>
              <a:off x="5993275" y="1578929"/>
              <a:ext cx="2840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>
                  <a:solidFill>
                    <a:schemeClr val="accent4">
                      <a:lumMod val="50000"/>
                    </a:schemeClr>
                  </a:solidFill>
                </a:rPr>
                <a:t>O</a:t>
              </a:r>
              <a:endParaRPr kumimoji="1" lang="ja-JP" altLang="en-US" sz="1000" b="1" baseline="-250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93" name="テキスト ボックス 92"/>
            <p:cNvSpPr txBox="1"/>
            <p:nvPr/>
          </p:nvSpPr>
          <p:spPr>
            <a:xfrm rot="5400000">
              <a:off x="6003574" y="1275231"/>
              <a:ext cx="2664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100" dirty="0">
                  <a:solidFill>
                    <a:schemeClr val="accent4">
                      <a:lumMod val="50000"/>
                    </a:schemeClr>
                  </a:solidFill>
                </a:rPr>
                <a:t>=</a:t>
              </a:r>
              <a:endParaRPr kumimoji="1" lang="ja-JP" altLang="en-US" sz="11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96" name="テキスト ボックス 95"/>
            <p:cNvSpPr txBox="1"/>
            <p:nvPr/>
          </p:nvSpPr>
          <p:spPr>
            <a:xfrm rot="5400000">
              <a:off x="6006749" y="1472081"/>
              <a:ext cx="2664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100" dirty="0">
                  <a:solidFill>
                    <a:schemeClr val="accent4">
                      <a:lumMod val="50000"/>
                    </a:schemeClr>
                  </a:solidFill>
                </a:rPr>
                <a:t>=</a:t>
              </a:r>
              <a:endParaRPr kumimoji="1" lang="ja-JP" altLang="en-US" sz="11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94" name="六角形 93"/>
            <p:cNvSpPr/>
            <p:nvPr/>
          </p:nvSpPr>
          <p:spPr>
            <a:xfrm>
              <a:off x="6221895" y="1379669"/>
              <a:ext cx="308678" cy="274352"/>
            </a:xfrm>
            <a:prstGeom prst="hexagon">
              <a:avLst/>
            </a:prstGeom>
            <a:noFill/>
            <a:ln w="12700">
              <a:solidFill>
                <a:schemeClr val="accent4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8" name="直線コネクタ 97"/>
            <p:cNvCxnSpPr/>
            <p:nvPr/>
          </p:nvCxnSpPr>
          <p:spPr>
            <a:xfrm>
              <a:off x="6317667" y="1413959"/>
              <a:ext cx="117134" cy="1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線コネクタ 98"/>
            <p:cNvCxnSpPr/>
            <p:nvPr/>
          </p:nvCxnSpPr>
          <p:spPr>
            <a:xfrm>
              <a:off x="6259137" y="1525799"/>
              <a:ext cx="56628" cy="96684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/>
            <p:cNvCxnSpPr/>
            <p:nvPr/>
          </p:nvCxnSpPr>
          <p:spPr>
            <a:xfrm flipH="1">
              <a:off x="6439563" y="1525799"/>
              <a:ext cx="56628" cy="96684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テキスト ボックス 102"/>
            <p:cNvSpPr txBox="1"/>
            <p:nvPr/>
          </p:nvSpPr>
          <p:spPr>
            <a:xfrm>
              <a:off x="6437062" y="1379895"/>
              <a:ext cx="4619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>
                  <a:solidFill>
                    <a:schemeClr val="accent4">
                      <a:lumMod val="50000"/>
                    </a:schemeClr>
                  </a:solidFill>
                </a:rPr>
                <a:t>-</a:t>
              </a:r>
              <a:r>
                <a:rPr kumimoji="1" lang="en-US" altLang="ja-JP" sz="1000" b="1" dirty="0" err="1">
                  <a:solidFill>
                    <a:schemeClr val="accent4">
                      <a:lumMod val="50000"/>
                    </a:schemeClr>
                  </a:solidFill>
                </a:rPr>
                <a:t>CH</a:t>
              </a:r>
              <a:r>
                <a:rPr kumimoji="1" lang="en-US" altLang="ja-JP" sz="1000" b="1" baseline="-25000" dirty="0" err="1">
                  <a:solidFill>
                    <a:schemeClr val="accent4">
                      <a:lumMod val="50000"/>
                    </a:schemeClr>
                  </a:solidFill>
                </a:rPr>
                <a:t>3</a:t>
              </a:r>
              <a:endParaRPr kumimoji="1" lang="ja-JP" altLang="en-US" sz="1000" b="1" baseline="-250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grpSp>
          <p:nvGrpSpPr>
            <p:cNvPr id="100" name="グループ化 99"/>
            <p:cNvGrpSpPr/>
            <p:nvPr/>
          </p:nvGrpSpPr>
          <p:grpSpPr>
            <a:xfrm flipH="1">
              <a:off x="4804289" y="1372530"/>
              <a:ext cx="614407" cy="246221"/>
              <a:chOff x="3073860" y="1543050"/>
              <a:chExt cx="614407" cy="246221"/>
            </a:xfrm>
          </p:grpSpPr>
          <p:sp>
            <p:nvSpPr>
              <p:cNvPr id="126" name="テキスト ボックス 125"/>
              <p:cNvSpPr txBox="1"/>
              <p:nvPr/>
            </p:nvSpPr>
            <p:spPr>
              <a:xfrm>
                <a:off x="3176588" y="1543050"/>
                <a:ext cx="51167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b="1" dirty="0">
                    <a:solidFill>
                      <a:schemeClr val="accent4">
                        <a:lumMod val="50000"/>
                      </a:schemeClr>
                    </a:solidFill>
                  </a:rPr>
                  <a:t>(OH)</a:t>
                </a:r>
                <a:r>
                  <a:rPr kumimoji="1" lang="en-US" altLang="ja-JP" sz="1000" b="1" baseline="-25000" dirty="0">
                    <a:solidFill>
                      <a:schemeClr val="accent4">
                        <a:lumMod val="50000"/>
                      </a:schemeClr>
                    </a:solidFill>
                  </a:rPr>
                  <a:t>6</a:t>
                </a:r>
                <a:endParaRPr kumimoji="1" lang="ja-JP" altLang="en-US" sz="1000" b="1" baseline="-25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27" name="直線コネクタ 126"/>
              <p:cNvCxnSpPr/>
              <p:nvPr/>
            </p:nvCxnSpPr>
            <p:spPr>
              <a:xfrm flipV="1">
                <a:off x="3073860" y="1650159"/>
                <a:ext cx="67462" cy="92333"/>
              </a:xfrm>
              <a:prstGeom prst="line">
                <a:avLst/>
              </a:prstGeom>
              <a:ln>
                <a:solidFill>
                  <a:schemeClr val="accent4">
                    <a:lumMod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直線コネクタ 127"/>
              <p:cNvCxnSpPr/>
              <p:nvPr/>
            </p:nvCxnSpPr>
            <p:spPr>
              <a:xfrm>
                <a:off x="3134179" y="1655069"/>
                <a:ext cx="117134" cy="1"/>
              </a:xfrm>
              <a:prstGeom prst="line">
                <a:avLst/>
              </a:prstGeom>
              <a:ln>
                <a:solidFill>
                  <a:schemeClr val="accent4">
                    <a:lumMod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111"/>
            <p:cNvGrpSpPr>
              <a:grpSpLocks/>
            </p:cNvGrpSpPr>
            <p:nvPr/>
          </p:nvGrpSpPr>
          <p:grpSpPr bwMode="auto">
            <a:xfrm>
              <a:off x="5285236" y="1526817"/>
              <a:ext cx="623412" cy="501464"/>
              <a:chOff x="2223" y="3131"/>
              <a:chExt cx="1311" cy="807"/>
            </a:xfrm>
          </p:grpSpPr>
          <p:sp>
            <p:nvSpPr>
              <p:cNvPr id="84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9"/>
                <a:ext cx="1311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85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86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0" y="3155"/>
                <a:ext cx="578" cy="102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87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3" y="3657"/>
                <a:ext cx="1307" cy="28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073" name="グループ化 3072"/>
          <p:cNvGrpSpPr/>
          <p:nvPr/>
        </p:nvGrpSpPr>
        <p:grpSpPr>
          <a:xfrm>
            <a:off x="7418325" y="1268697"/>
            <a:ext cx="1389978" cy="653877"/>
            <a:chOff x="7418325" y="1290432"/>
            <a:chExt cx="1389978" cy="653877"/>
          </a:xfrm>
        </p:grpSpPr>
        <p:grpSp>
          <p:nvGrpSpPr>
            <p:cNvPr id="101" name="グループ化 100"/>
            <p:cNvGrpSpPr/>
            <p:nvPr/>
          </p:nvGrpSpPr>
          <p:grpSpPr>
            <a:xfrm>
              <a:off x="8379845" y="1290432"/>
              <a:ext cx="428458" cy="246221"/>
              <a:chOff x="7915025" y="1298085"/>
              <a:chExt cx="428458" cy="246221"/>
            </a:xfrm>
          </p:grpSpPr>
          <p:sp>
            <p:nvSpPr>
              <p:cNvPr id="105" name="テキスト ボックス 104"/>
              <p:cNvSpPr txBox="1"/>
              <p:nvPr/>
            </p:nvSpPr>
            <p:spPr>
              <a:xfrm>
                <a:off x="8017753" y="1298085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b="1" dirty="0" err="1">
                    <a:solidFill>
                      <a:schemeClr val="accent4">
                        <a:lumMod val="50000"/>
                      </a:schemeClr>
                    </a:solidFill>
                  </a:rPr>
                  <a:t>N</a:t>
                </a:r>
                <a:r>
                  <a:rPr kumimoji="1" lang="en-US" altLang="ja-JP" sz="1000" b="1" baseline="-25000" dirty="0" err="1">
                    <a:solidFill>
                      <a:schemeClr val="accent4">
                        <a:lumMod val="50000"/>
                      </a:schemeClr>
                    </a:solidFill>
                  </a:rPr>
                  <a:t>3</a:t>
                </a:r>
                <a:endParaRPr kumimoji="1" lang="ja-JP" altLang="en-US" sz="1000" b="1" baseline="-25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06" name="直線コネクタ 105"/>
              <p:cNvCxnSpPr/>
              <p:nvPr/>
            </p:nvCxnSpPr>
            <p:spPr>
              <a:xfrm flipV="1">
                <a:off x="7915025" y="1405194"/>
                <a:ext cx="67462" cy="92333"/>
              </a:xfrm>
              <a:prstGeom prst="line">
                <a:avLst/>
              </a:prstGeom>
              <a:ln>
                <a:solidFill>
                  <a:schemeClr val="accent4">
                    <a:lumMod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直線コネクタ 106"/>
              <p:cNvCxnSpPr/>
              <p:nvPr/>
            </p:nvCxnSpPr>
            <p:spPr>
              <a:xfrm>
                <a:off x="7975344" y="1410104"/>
                <a:ext cx="117134" cy="1"/>
              </a:xfrm>
              <a:prstGeom prst="line">
                <a:avLst/>
              </a:prstGeom>
              <a:ln>
                <a:solidFill>
                  <a:schemeClr val="accent4">
                    <a:lumMod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グループ化 129"/>
            <p:cNvGrpSpPr/>
            <p:nvPr/>
          </p:nvGrpSpPr>
          <p:grpSpPr>
            <a:xfrm flipH="1">
              <a:off x="7418325" y="1290432"/>
              <a:ext cx="614407" cy="246221"/>
              <a:chOff x="3073860" y="1543050"/>
              <a:chExt cx="614407" cy="246221"/>
            </a:xfrm>
          </p:grpSpPr>
          <p:sp>
            <p:nvSpPr>
              <p:cNvPr id="131" name="テキスト ボックス 130"/>
              <p:cNvSpPr txBox="1"/>
              <p:nvPr/>
            </p:nvSpPr>
            <p:spPr>
              <a:xfrm>
                <a:off x="3176588" y="1543050"/>
                <a:ext cx="51167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b="1" dirty="0">
                    <a:solidFill>
                      <a:schemeClr val="accent4">
                        <a:lumMod val="50000"/>
                      </a:schemeClr>
                    </a:solidFill>
                  </a:rPr>
                  <a:t>(OH)</a:t>
                </a:r>
                <a:r>
                  <a:rPr kumimoji="1" lang="en-US" altLang="ja-JP" sz="1000" b="1" baseline="-25000" dirty="0">
                    <a:solidFill>
                      <a:schemeClr val="accent4">
                        <a:lumMod val="50000"/>
                      </a:schemeClr>
                    </a:solidFill>
                  </a:rPr>
                  <a:t>6</a:t>
                </a:r>
                <a:endParaRPr kumimoji="1" lang="ja-JP" altLang="en-US" sz="1000" b="1" baseline="-25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32" name="直線コネクタ 131"/>
              <p:cNvCxnSpPr/>
              <p:nvPr/>
            </p:nvCxnSpPr>
            <p:spPr>
              <a:xfrm flipV="1">
                <a:off x="3073860" y="1650159"/>
                <a:ext cx="67462" cy="92333"/>
              </a:xfrm>
              <a:prstGeom prst="line">
                <a:avLst/>
              </a:prstGeom>
              <a:ln>
                <a:solidFill>
                  <a:schemeClr val="accent4">
                    <a:lumMod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線コネクタ 132"/>
              <p:cNvCxnSpPr/>
              <p:nvPr/>
            </p:nvCxnSpPr>
            <p:spPr>
              <a:xfrm>
                <a:off x="3134179" y="1655069"/>
                <a:ext cx="117134" cy="1"/>
              </a:xfrm>
              <a:prstGeom prst="line">
                <a:avLst/>
              </a:prstGeom>
              <a:ln>
                <a:solidFill>
                  <a:schemeClr val="accent4">
                    <a:lumMod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Group 111"/>
            <p:cNvGrpSpPr>
              <a:grpSpLocks/>
            </p:cNvGrpSpPr>
            <p:nvPr/>
          </p:nvGrpSpPr>
          <p:grpSpPr bwMode="auto">
            <a:xfrm>
              <a:off x="7907618" y="1442845"/>
              <a:ext cx="623412" cy="501464"/>
              <a:chOff x="2223" y="3131"/>
              <a:chExt cx="1311" cy="807"/>
            </a:xfrm>
          </p:grpSpPr>
          <p:sp>
            <p:nvSpPr>
              <p:cNvPr id="109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9"/>
                <a:ext cx="1311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10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111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0" y="3155"/>
                <a:ext cx="578" cy="102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12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3" y="3657"/>
                <a:ext cx="1307" cy="28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075" name="グループ化 3074"/>
          <p:cNvGrpSpPr/>
          <p:nvPr/>
        </p:nvGrpSpPr>
        <p:grpSpPr>
          <a:xfrm>
            <a:off x="7426106" y="2750062"/>
            <a:ext cx="1471235" cy="657947"/>
            <a:chOff x="7478499" y="2864362"/>
            <a:chExt cx="1471235" cy="657947"/>
          </a:xfrm>
        </p:grpSpPr>
        <p:grpSp>
          <p:nvGrpSpPr>
            <p:cNvPr id="129" name="グループ化 128"/>
            <p:cNvGrpSpPr/>
            <p:nvPr/>
          </p:nvGrpSpPr>
          <p:grpSpPr>
            <a:xfrm>
              <a:off x="8428302" y="2864362"/>
              <a:ext cx="521432" cy="246221"/>
              <a:chOff x="7963482" y="2876085"/>
              <a:chExt cx="521432" cy="246221"/>
            </a:xfrm>
          </p:grpSpPr>
          <p:sp>
            <p:nvSpPr>
              <p:cNvPr id="115" name="テキスト ボックス 114"/>
              <p:cNvSpPr txBox="1"/>
              <p:nvPr/>
            </p:nvSpPr>
            <p:spPr>
              <a:xfrm>
                <a:off x="8066210" y="2876085"/>
                <a:ext cx="41870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b="1" dirty="0" err="1">
                    <a:solidFill>
                      <a:schemeClr val="accent4">
                        <a:lumMod val="50000"/>
                      </a:schemeClr>
                    </a:solidFill>
                  </a:rPr>
                  <a:t>NH</a:t>
                </a:r>
                <a:r>
                  <a:rPr kumimoji="1" lang="en-US" altLang="ja-JP" sz="1000" b="1" baseline="-25000" dirty="0" err="1">
                    <a:solidFill>
                      <a:schemeClr val="accent4">
                        <a:lumMod val="50000"/>
                      </a:schemeClr>
                    </a:solidFill>
                  </a:rPr>
                  <a:t>2</a:t>
                </a:r>
                <a:endParaRPr kumimoji="1" lang="ja-JP" altLang="en-US" sz="1000" b="1" baseline="-25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16" name="直線コネクタ 115"/>
              <p:cNvCxnSpPr/>
              <p:nvPr/>
            </p:nvCxnSpPr>
            <p:spPr>
              <a:xfrm flipV="1">
                <a:off x="7963482" y="2983194"/>
                <a:ext cx="67462" cy="92333"/>
              </a:xfrm>
              <a:prstGeom prst="line">
                <a:avLst/>
              </a:prstGeom>
              <a:ln>
                <a:solidFill>
                  <a:schemeClr val="accent4">
                    <a:lumMod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直線コネクタ 116"/>
              <p:cNvCxnSpPr/>
              <p:nvPr/>
            </p:nvCxnSpPr>
            <p:spPr>
              <a:xfrm>
                <a:off x="8023801" y="2988104"/>
                <a:ext cx="117134" cy="1"/>
              </a:xfrm>
              <a:prstGeom prst="line">
                <a:avLst/>
              </a:prstGeom>
              <a:ln>
                <a:solidFill>
                  <a:schemeClr val="accent4">
                    <a:lumMod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4" name="グループ化 133"/>
            <p:cNvGrpSpPr/>
            <p:nvPr/>
          </p:nvGrpSpPr>
          <p:grpSpPr>
            <a:xfrm flipH="1">
              <a:off x="7478499" y="2864362"/>
              <a:ext cx="614407" cy="246221"/>
              <a:chOff x="3073860" y="1543050"/>
              <a:chExt cx="614407" cy="246221"/>
            </a:xfrm>
          </p:grpSpPr>
          <p:sp>
            <p:nvSpPr>
              <p:cNvPr id="135" name="テキスト ボックス 134"/>
              <p:cNvSpPr txBox="1"/>
              <p:nvPr/>
            </p:nvSpPr>
            <p:spPr>
              <a:xfrm>
                <a:off x="3176588" y="1543050"/>
                <a:ext cx="51167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00" b="1" dirty="0">
                    <a:solidFill>
                      <a:schemeClr val="accent4">
                        <a:lumMod val="50000"/>
                      </a:schemeClr>
                    </a:solidFill>
                  </a:rPr>
                  <a:t>(OH)</a:t>
                </a:r>
                <a:r>
                  <a:rPr kumimoji="1" lang="en-US" altLang="ja-JP" sz="1000" b="1" baseline="-25000" dirty="0">
                    <a:solidFill>
                      <a:schemeClr val="accent4">
                        <a:lumMod val="50000"/>
                      </a:schemeClr>
                    </a:solidFill>
                  </a:rPr>
                  <a:t>6</a:t>
                </a:r>
                <a:endParaRPr kumimoji="1" lang="ja-JP" altLang="en-US" sz="1000" b="1" baseline="-25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36" name="直線コネクタ 135"/>
              <p:cNvCxnSpPr/>
              <p:nvPr/>
            </p:nvCxnSpPr>
            <p:spPr>
              <a:xfrm flipV="1">
                <a:off x="3073860" y="1650159"/>
                <a:ext cx="67462" cy="92333"/>
              </a:xfrm>
              <a:prstGeom prst="line">
                <a:avLst/>
              </a:prstGeom>
              <a:ln>
                <a:solidFill>
                  <a:schemeClr val="accent4">
                    <a:lumMod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直線コネクタ 136"/>
              <p:cNvCxnSpPr/>
              <p:nvPr/>
            </p:nvCxnSpPr>
            <p:spPr>
              <a:xfrm>
                <a:off x="3134179" y="1655069"/>
                <a:ext cx="117134" cy="1"/>
              </a:xfrm>
              <a:prstGeom prst="line">
                <a:avLst/>
              </a:prstGeom>
              <a:ln>
                <a:solidFill>
                  <a:schemeClr val="accent4">
                    <a:lumMod val="75000"/>
                  </a:schemeClr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111"/>
            <p:cNvGrpSpPr>
              <a:grpSpLocks/>
            </p:cNvGrpSpPr>
            <p:nvPr/>
          </p:nvGrpSpPr>
          <p:grpSpPr bwMode="auto">
            <a:xfrm>
              <a:off x="7956075" y="3020845"/>
              <a:ext cx="623412" cy="501464"/>
              <a:chOff x="2223" y="3131"/>
              <a:chExt cx="1311" cy="807"/>
            </a:xfrm>
          </p:grpSpPr>
          <p:sp>
            <p:nvSpPr>
              <p:cNvPr id="119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9"/>
                <a:ext cx="1311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20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121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0" y="3155"/>
                <a:ext cx="578" cy="102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122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3" y="3657"/>
                <a:ext cx="1307" cy="28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4" name="Group 111"/>
          <p:cNvGrpSpPr>
            <a:grpSpLocks/>
          </p:cNvGrpSpPr>
          <p:nvPr/>
        </p:nvGrpSpPr>
        <p:grpSpPr bwMode="auto">
          <a:xfrm>
            <a:off x="4650157" y="2919220"/>
            <a:ext cx="623412" cy="501464"/>
            <a:chOff x="2223" y="3131"/>
            <a:chExt cx="1311" cy="807"/>
          </a:xfrm>
        </p:grpSpPr>
        <p:sp>
          <p:nvSpPr>
            <p:cNvPr id="145" name="AutoShape 112"/>
            <p:cNvSpPr>
              <a:spLocks noChangeArrowheads="1"/>
            </p:cNvSpPr>
            <p:nvPr/>
          </p:nvSpPr>
          <p:spPr bwMode="auto">
            <a:xfrm rot="10800000">
              <a:off x="2223" y="3219"/>
              <a:ext cx="1311" cy="568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50000">
                  <a:schemeClr val="bg1"/>
                </a:gs>
                <a:gs pos="100000">
                  <a:srgbClr val="000066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6" name="Oval 113"/>
            <p:cNvSpPr>
              <a:spLocks noChangeArrowheads="1"/>
            </p:cNvSpPr>
            <p:nvPr/>
          </p:nvSpPr>
          <p:spPr bwMode="auto">
            <a:xfrm rot="10800000" flipV="1">
              <a:off x="2471" y="3131"/>
              <a:ext cx="816" cy="178"/>
            </a:xfrm>
            <a:prstGeom prst="ellipse">
              <a:avLst/>
            </a:prstGeom>
            <a:solidFill>
              <a:srgbClr val="7F7F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47" name="Oval 114"/>
            <p:cNvSpPr>
              <a:spLocks noChangeAspect="1" noChangeArrowheads="1"/>
            </p:cNvSpPr>
            <p:nvPr/>
          </p:nvSpPr>
          <p:spPr bwMode="auto">
            <a:xfrm rot="10800000" flipV="1">
              <a:off x="2590" y="3155"/>
              <a:ext cx="578" cy="102"/>
            </a:xfrm>
            <a:prstGeom prst="ellipse">
              <a:avLst/>
            </a:prstGeom>
            <a:gradFill rotWithShape="0">
              <a:gsLst>
                <a:gs pos="0">
                  <a:srgbClr val="000066"/>
                </a:gs>
                <a:gs pos="50000">
                  <a:schemeClr val="bg1"/>
                </a:gs>
                <a:gs pos="100000">
                  <a:srgbClr val="000066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8" name="Oval 115"/>
            <p:cNvSpPr>
              <a:spLocks noChangeArrowheads="1"/>
            </p:cNvSpPr>
            <p:nvPr/>
          </p:nvSpPr>
          <p:spPr bwMode="auto">
            <a:xfrm rot="10800000" flipV="1">
              <a:off x="2223" y="3657"/>
              <a:ext cx="1307" cy="281"/>
            </a:xfrm>
            <a:prstGeom prst="ellipse">
              <a:avLst/>
            </a:prstGeom>
            <a:gradFill rotWithShape="0">
              <a:gsLst>
                <a:gs pos="0">
                  <a:srgbClr val="000066"/>
                </a:gs>
                <a:gs pos="50000">
                  <a:schemeClr val="bg1"/>
                </a:gs>
                <a:gs pos="100000">
                  <a:srgbClr val="000066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182" name="テキスト ボックス 70"/>
          <p:cNvSpPr txBox="1">
            <a:spLocks noChangeArrowheads="1"/>
          </p:cNvSpPr>
          <p:nvPr/>
        </p:nvSpPr>
        <p:spPr bwMode="auto">
          <a:xfrm>
            <a:off x="6472207" y="2576740"/>
            <a:ext cx="110158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100" dirty="0">
                <a:latin typeface="Arial" charset="0"/>
                <a:cs typeface="Arial" charset="0"/>
              </a:rPr>
              <a:t>Activated PEG</a:t>
            </a:r>
            <a:endParaRPr lang="en-US" altLang="ja-JP" sz="1100" i="1" dirty="0">
              <a:latin typeface="Arial" charset="0"/>
              <a:cs typeface="Arial" charset="0"/>
            </a:endParaRPr>
          </a:p>
        </p:txBody>
      </p:sp>
      <p:sp>
        <p:nvSpPr>
          <p:cNvPr id="184" name="テキスト ボックス 70"/>
          <p:cNvSpPr txBox="1">
            <a:spLocks noChangeArrowheads="1"/>
          </p:cNvSpPr>
          <p:nvPr/>
        </p:nvSpPr>
        <p:spPr bwMode="auto">
          <a:xfrm>
            <a:off x="6798418" y="1723941"/>
            <a:ext cx="4491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100" dirty="0">
                <a:latin typeface="Arial" charset="0"/>
                <a:cs typeface="Arial" charset="0"/>
              </a:rPr>
              <a:t>H</a:t>
            </a:r>
            <a:r>
              <a:rPr lang="en-US" altLang="ja-JP" sz="1100" baseline="-25000" dirty="0">
                <a:latin typeface="Arial" charset="0"/>
                <a:cs typeface="Arial" charset="0"/>
              </a:rPr>
              <a:t>2</a:t>
            </a:r>
            <a:r>
              <a:rPr lang="en-US" altLang="ja-JP" sz="1100" dirty="0">
                <a:latin typeface="Arial" charset="0"/>
                <a:cs typeface="Arial" charset="0"/>
              </a:rPr>
              <a:t>O</a:t>
            </a:r>
            <a:endParaRPr lang="en-US" altLang="ja-JP" sz="1100" i="1" dirty="0">
              <a:latin typeface="Arial" charset="0"/>
              <a:cs typeface="Arial" charset="0"/>
            </a:endParaRPr>
          </a:p>
        </p:txBody>
      </p:sp>
      <p:sp>
        <p:nvSpPr>
          <p:cNvPr id="185" name="テキスト ボックス 70"/>
          <p:cNvSpPr txBox="1">
            <a:spLocks noChangeArrowheads="1"/>
          </p:cNvSpPr>
          <p:nvPr/>
        </p:nvSpPr>
        <p:spPr bwMode="auto">
          <a:xfrm>
            <a:off x="6595000" y="1373932"/>
            <a:ext cx="85599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100" dirty="0" err="1">
                <a:latin typeface="Arial" charset="0"/>
                <a:cs typeface="Arial" charset="0"/>
              </a:rPr>
              <a:t>NaN</a:t>
            </a:r>
            <a:r>
              <a:rPr lang="en-US" altLang="ja-JP" sz="1100" baseline="-25000" dirty="0" err="1">
                <a:latin typeface="Arial" charset="0"/>
                <a:cs typeface="Arial" charset="0"/>
              </a:rPr>
              <a:t>3</a:t>
            </a:r>
            <a:endParaRPr lang="en-US" altLang="ja-JP" sz="1100" baseline="-25000" dirty="0">
              <a:latin typeface="Arial" charset="0"/>
              <a:cs typeface="Arial" charset="0"/>
            </a:endParaRPr>
          </a:p>
        </p:txBody>
      </p:sp>
      <p:sp>
        <p:nvSpPr>
          <p:cNvPr id="186" name="テキスト ボックス 70"/>
          <p:cNvSpPr txBox="1">
            <a:spLocks noChangeArrowheads="1"/>
          </p:cNvSpPr>
          <p:nvPr/>
        </p:nvSpPr>
        <p:spPr bwMode="auto">
          <a:xfrm>
            <a:off x="6719070" y="3233398"/>
            <a:ext cx="60785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100" dirty="0" err="1">
                <a:latin typeface="Arial" charset="0"/>
                <a:cs typeface="Arial" charset="0"/>
              </a:rPr>
              <a:t>DMSO</a:t>
            </a:r>
            <a:endParaRPr lang="en-US" altLang="ja-JP" sz="1100" i="1" dirty="0">
              <a:latin typeface="Arial" charset="0"/>
              <a:cs typeface="Arial" charset="0"/>
            </a:endParaRPr>
          </a:p>
        </p:txBody>
      </p:sp>
      <p:sp>
        <p:nvSpPr>
          <p:cNvPr id="187" name="テキスト ボックス 70"/>
          <p:cNvSpPr txBox="1">
            <a:spLocks noChangeArrowheads="1"/>
          </p:cNvSpPr>
          <p:nvPr/>
        </p:nvSpPr>
        <p:spPr bwMode="auto">
          <a:xfrm>
            <a:off x="8293733" y="2367573"/>
            <a:ext cx="71525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100" dirty="0" err="1">
                <a:latin typeface="Arial" charset="0"/>
                <a:cs typeface="Arial" charset="0"/>
              </a:rPr>
              <a:t>NH</a:t>
            </a:r>
            <a:r>
              <a:rPr lang="en-US" altLang="ja-JP" sz="1100" baseline="-25000" dirty="0" err="1">
                <a:latin typeface="Arial" charset="0"/>
                <a:cs typeface="Arial" charset="0"/>
              </a:rPr>
              <a:t>3</a:t>
            </a:r>
            <a:r>
              <a:rPr lang="en-US" altLang="ja-JP" sz="1100" dirty="0">
                <a:latin typeface="Arial" charset="0"/>
                <a:cs typeface="Arial" charset="0"/>
              </a:rPr>
              <a:t> </a:t>
            </a:r>
            <a:r>
              <a:rPr lang="en-US" altLang="ja-JP" sz="1100" i="1" dirty="0" err="1">
                <a:latin typeface="Arial" charset="0"/>
                <a:cs typeface="Arial" charset="0"/>
              </a:rPr>
              <a:t>a.q</a:t>
            </a:r>
            <a:r>
              <a:rPr lang="en-US" altLang="ja-JP" sz="1100" i="1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188" name="テキスト ボックス 70"/>
          <p:cNvSpPr txBox="1">
            <a:spLocks noChangeArrowheads="1"/>
          </p:cNvSpPr>
          <p:nvPr/>
        </p:nvSpPr>
        <p:spPr bwMode="auto">
          <a:xfrm>
            <a:off x="7678810" y="2375267"/>
            <a:ext cx="63017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altLang="ja-JP" sz="1100" dirty="0" err="1">
                <a:latin typeface="Arial" charset="0"/>
                <a:cs typeface="Arial" charset="0"/>
              </a:rPr>
              <a:t>Ph</a:t>
            </a:r>
            <a:r>
              <a:rPr lang="en-US" altLang="ja-JP" sz="1100" baseline="-25000" dirty="0" err="1">
                <a:latin typeface="Arial" charset="0"/>
                <a:cs typeface="Arial" charset="0"/>
              </a:rPr>
              <a:t>3</a:t>
            </a:r>
            <a:r>
              <a:rPr lang="en-US" altLang="ja-JP" sz="1100" dirty="0" err="1">
                <a:latin typeface="Arial" charset="0"/>
                <a:cs typeface="Arial" charset="0"/>
              </a:rPr>
              <a:t>P</a:t>
            </a:r>
            <a:endParaRPr lang="ja-JP" altLang="en-US" sz="1100" i="1" dirty="0">
              <a:latin typeface="Arial" charset="0"/>
              <a:cs typeface="Arial" charset="0"/>
            </a:endParaRPr>
          </a:p>
        </p:txBody>
      </p:sp>
      <p:sp>
        <p:nvSpPr>
          <p:cNvPr id="318" name="Text Box 4"/>
          <p:cNvSpPr txBox="1">
            <a:spLocks noChangeAspect="1" noChangeArrowheads="1"/>
          </p:cNvSpPr>
          <p:nvPr/>
        </p:nvSpPr>
        <p:spPr bwMode="auto">
          <a:xfrm>
            <a:off x="1662429" y="6550775"/>
            <a:ext cx="6235739" cy="327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Preparation of Mono-PEG-</a:t>
            </a: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  <a:latin typeface="Symbol" panose="05050102010706020507" pitchFamily="18" charset="2"/>
              </a:rPr>
              <a:t>b</a:t>
            </a: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-</a:t>
            </a:r>
            <a:r>
              <a:rPr kumimoji="0" lang="en-US" altLang="ja-JP" b="1" i="0" u="none" strike="noStrike" kern="0" cap="none" spc="0" normalizeH="0" baseline="0" noProof="0" dirty="0" err="1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CyD</a:t>
            </a: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 and Multi-PEG-</a:t>
            </a:r>
            <a:r>
              <a:rPr kumimoji="0" lang="en-US" altLang="ja-JP" b="1" kern="0" dirty="0">
                <a:solidFill>
                  <a:srgbClr val="DE5300"/>
                </a:solidFill>
                <a:latin typeface="Symbol" panose="05050102010706020507" pitchFamily="18" charset="2"/>
              </a:rPr>
              <a:t>b</a:t>
            </a: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-</a:t>
            </a:r>
            <a:r>
              <a:rPr kumimoji="0" lang="en-US" altLang="ja-JP" b="1" i="0" u="none" strike="noStrike" kern="0" cap="none" spc="0" normalizeH="0" baseline="0" noProof="0" dirty="0" err="1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CyD</a:t>
            </a:r>
            <a:endParaRPr kumimoji="0" lang="en-US" altLang="ja-JP" b="1" i="0" u="none" strike="noStrike" kern="0" cap="none" spc="0" normalizeH="0" baseline="0" noProof="0" dirty="0">
              <a:ln>
                <a:noFill/>
              </a:ln>
              <a:solidFill>
                <a:srgbClr val="DE5300"/>
              </a:solidFill>
              <a:uLnTx/>
              <a:uFillTx/>
            </a:endParaRPr>
          </a:p>
        </p:txBody>
      </p:sp>
      <p:cxnSp>
        <p:nvCxnSpPr>
          <p:cNvPr id="224" name="直線矢印コネクタ 223"/>
          <p:cNvCxnSpPr/>
          <p:nvPr/>
        </p:nvCxnSpPr>
        <p:spPr>
          <a:xfrm flipV="1">
            <a:off x="3528505" y="1648726"/>
            <a:ext cx="961915" cy="261611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6" name="テキスト ボックス 225"/>
          <p:cNvSpPr txBox="1"/>
          <p:nvPr/>
        </p:nvSpPr>
        <p:spPr>
          <a:xfrm>
            <a:off x="272443" y="1141552"/>
            <a:ext cx="2272666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solidFill>
                  <a:srgbClr val="FF0000"/>
                </a:solidFill>
              </a:rPr>
              <a:t>Mono</a:t>
            </a:r>
            <a:r>
              <a:rPr lang="en-US" altLang="ja-JP" b="1" dirty="0"/>
              <a:t>-PEG-</a:t>
            </a:r>
            <a:r>
              <a:rPr lang="en-US" altLang="ja-JP" b="1" dirty="0">
                <a:latin typeface="Symbol" panose="05050102010706020507" pitchFamily="18" charset="2"/>
              </a:rPr>
              <a:t>b</a:t>
            </a:r>
            <a:r>
              <a:rPr lang="en-US" altLang="ja-JP" b="1" dirty="0"/>
              <a:t>-</a:t>
            </a:r>
            <a:r>
              <a:rPr lang="en-US" altLang="ja-JP" b="1" dirty="0" err="1"/>
              <a:t>CyD</a:t>
            </a:r>
            <a:endParaRPr lang="en-US" altLang="ja-JP" b="1" dirty="0"/>
          </a:p>
        </p:txBody>
      </p:sp>
      <p:cxnSp>
        <p:nvCxnSpPr>
          <p:cNvPr id="227" name="直線コネクタ 226"/>
          <p:cNvCxnSpPr/>
          <p:nvPr/>
        </p:nvCxnSpPr>
        <p:spPr>
          <a:xfrm>
            <a:off x="22776" y="1545575"/>
            <a:ext cx="2772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0" name="テキスト ボックス 229"/>
          <p:cNvSpPr txBox="1"/>
          <p:nvPr/>
        </p:nvSpPr>
        <p:spPr>
          <a:xfrm>
            <a:off x="1638053" y="3233398"/>
            <a:ext cx="2637681" cy="338554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err="1"/>
              <a:t>M.W</a:t>
            </a:r>
            <a:r>
              <a:rPr kumimoji="1" lang="en-US" altLang="ja-JP" sz="1600" b="1" dirty="0"/>
              <a:t>. of PEG =</a:t>
            </a:r>
            <a:r>
              <a:rPr kumimoji="1" lang="ja-JP" altLang="en-US" sz="1600" b="1" dirty="0"/>
              <a:t> </a:t>
            </a:r>
            <a:r>
              <a:rPr kumimoji="1" lang="en-US" altLang="ja-JP" sz="1600" b="1" dirty="0"/>
              <a:t>20 </a:t>
            </a:r>
            <a:r>
              <a:rPr kumimoji="1" lang="en-US" altLang="ja-JP" sz="1600" b="1" dirty="0" err="1"/>
              <a:t>kDa</a:t>
            </a:r>
            <a:endParaRPr kumimoji="1" lang="ja-JP" altLang="en-US" sz="1600" b="1" dirty="0"/>
          </a:p>
        </p:txBody>
      </p:sp>
      <p:grpSp>
        <p:nvGrpSpPr>
          <p:cNvPr id="225" name="グループ化 224"/>
          <p:cNvGrpSpPr>
            <a:grpSpLocks noChangeAspect="1"/>
          </p:cNvGrpSpPr>
          <p:nvPr/>
        </p:nvGrpSpPr>
        <p:grpSpPr>
          <a:xfrm>
            <a:off x="420977" y="1728097"/>
            <a:ext cx="1759947" cy="1368811"/>
            <a:chOff x="2750931" y="3449759"/>
            <a:chExt cx="1759947" cy="1368811"/>
          </a:xfrm>
        </p:grpSpPr>
        <p:sp>
          <p:nvSpPr>
            <p:cNvPr id="231" name="Rectangle 125"/>
            <p:cNvSpPr>
              <a:spLocks noChangeArrowheads="1"/>
            </p:cNvSpPr>
            <p:nvPr/>
          </p:nvSpPr>
          <p:spPr bwMode="auto">
            <a:xfrm>
              <a:off x="3873395" y="4669258"/>
              <a:ext cx="256480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CH</a:t>
              </a:r>
              <a:r>
                <a:rPr kumimoji="0" lang="en-US" altLang="ja-JP" sz="600" b="1" baseline="-25000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2</a:t>
              </a:r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</a:p>
          </p:txBody>
        </p:sp>
        <p:sp>
          <p:nvSpPr>
            <p:cNvPr id="232" name="Line 126"/>
            <p:cNvSpPr>
              <a:spLocks noChangeShapeType="1"/>
            </p:cNvSpPr>
            <p:nvPr/>
          </p:nvSpPr>
          <p:spPr bwMode="auto">
            <a:xfrm>
              <a:off x="3532547" y="3597082"/>
              <a:ext cx="90582" cy="1054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3" name="Line 127"/>
            <p:cNvSpPr>
              <a:spLocks noChangeShapeType="1"/>
            </p:cNvSpPr>
            <p:nvPr/>
          </p:nvSpPr>
          <p:spPr bwMode="auto">
            <a:xfrm flipV="1">
              <a:off x="3625930" y="3646464"/>
              <a:ext cx="127935" cy="560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4" name="Line 128"/>
            <p:cNvSpPr>
              <a:spLocks noChangeShapeType="1"/>
            </p:cNvSpPr>
            <p:nvPr/>
          </p:nvSpPr>
          <p:spPr bwMode="auto">
            <a:xfrm>
              <a:off x="3753865" y="3646464"/>
              <a:ext cx="143810" cy="16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" name="Line 129"/>
            <p:cNvSpPr>
              <a:spLocks noChangeShapeType="1"/>
            </p:cNvSpPr>
            <p:nvPr/>
          </p:nvSpPr>
          <p:spPr bwMode="auto">
            <a:xfrm flipH="1" flipV="1">
              <a:off x="3830440" y="3583786"/>
              <a:ext cx="65368" cy="788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" name="Line 130"/>
            <p:cNvSpPr>
              <a:spLocks noChangeShapeType="1"/>
            </p:cNvSpPr>
            <p:nvPr/>
          </p:nvSpPr>
          <p:spPr bwMode="auto">
            <a:xfrm flipH="1">
              <a:off x="3677291" y="3575239"/>
              <a:ext cx="98986" cy="341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7" name="Line 131"/>
            <p:cNvSpPr>
              <a:spLocks noChangeShapeType="1"/>
            </p:cNvSpPr>
            <p:nvPr/>
          </p:nvSpPr>
          <p:spPr bwMode="auto">
            <a:xfrm>
              <a:off x="3532547" y="3597082"/>
              <a:ext cx="142876" cy="123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8" name="Line 132"/>
            <p:cNvSpPr>
              <a:spLocks noChangeShapeType="1"/>
            </p:cNvSpPr>
            <p:nvPr/>
          </p:nvSpPr>
          <p:spPr bwMode="auto">
            <a:xfrm flipH="1" flipV="1">
              <a:off x="3623129" y="3560044"/>
              <a:ext cx="46692" cy="474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9" name="Line 133"/>
            <p:cNvSpPr>
              <a:spLocks noChangeShapeType="1"/>
            </p:cNvSpPr>
            <p:nvPr/>
          </p:nvSpPr>
          <p:spPr bwMode="auto">
            <a:xfrm>
              <a:off x="3898609" y="3663559"/>
              <a:ext cx="27081" cy="427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0" name="Line 134"/>
            <p:cNvSpPr>
              <a:spLocks noChangeShapeType="1"/>
            </p:cNvSpPr>
            <p:nvPr/>
          </p:nvSpPr>
          <p:spPr bwMode="auto">
            <a:xfrm flipH="1">
              <a:off x="3491459" y="3597082"/>
              <a:ext cx="41089" cy="446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1" name="Freeform 135"/>
            <p:cNvSpPr>
              <a:spLocks/>
            </p:cNvSpPr>
            <p:nvPr/>
          </p:nvSpPr>
          <p:spPr bwMode="auto">
            <a:xfrm>
              <a:off x="3532547" y="3596131"/>
              <a:ext cx="365128" cy="1196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" y="173"/>
                </a:cxn>
                <a:cxn ang="0">
                  <a:pos x="325" y="89"/>
                </a:cxn>
                <a:cxn ang="0">
                  <a:pos x="526" y="102"/>
                </a:cxn>
                <a:cxn ang="0">
                  <a:pos x="318" y="70"/>
                </a:cxn>
                <a:cxn ang="0">
                  <a:pos x="131" y="147"/>
                </a:cxn>
                <a:cxn ang="0">
                  <a:pos x="0" y="0"/>
                </a:cxn>
              </a:cxnLst>
              <a:rect l="0" t="0" r="r" b="b"/>
              <a:pathLst>
                <a:path w="527" h="174">
                  <a:moveTo>
                    <a:pt x="0" y="0"/>
                  </a:moveTo>
                  <a:lnTo>
                    <a:pt x="124" y="173"/>
                  </a:lnTo>
                  <a:lnTo>
                    <a:pt x="325" y="89"/>
                  </a:lnTo>
                  <a:lnTo>
                    <a:pt x="526" y="102"/>
                  </a:lnTo>
                  <a:lnTo>
                    <a:pt x="318" y="70"/>
                  </a:lnTo>
                  <a:lnTo>
                    <a:pt x="131" y="147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2" name="Line 136"/>
            <p:cNvSpPr>
              <a:spLocks noChangeShapeType="1"/>
            </p:cNvSpPr>
            <p:nvPr/>
          </p:nvSpPr>
          <p:spPr bwMode="auto">
            <a:xfrm flipH="1">
              <a:off x="4022809" y="3756626"/>
              <a:ext cx="27081" cy="127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3" name="Line 137"/>
            <p:cNvSpPr>
              <a:spLocks noChangeShapeType="1"/>
            </p:cNvSpPr>
            <p:nvPr/>
          </p:nvSpPr>
          <p:spPr bwMode="auto">
            <a:xfrm>
              <a:off x="4022809" y="3883882"/>
              <a:ext cx="122332" cy="607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4" name="Line 139"/>
            <p:cNvSpPr>
              <a:spLocks noChangeShapeType="1"/>
            </p:cNvSpPr>
            <p:nvPr/>
          </p:nvSpPr>
          <p:spPr bwMode="auto">
            <a:xfrm flipV="1">
              <a:off x="4221715" y="3957334"/>
              <a:ext cx="22412" cy="1006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" name="Line 140"/>
            <p:cNvSpPr>
              <a:spLocks noChangeShapeType="1"/>
            </p:cNvSpPr>
            <p:nvPr/>
          </p:nvSpPr>
          <p:spPr bwMode="auto">
            <a:xfrm flipH="1" flipV="1">
              <a:off x="4131133" y="3865361"/>
              <a:ext cx="88713" cy="474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" name="Line 141"/>
            <p:cNvSpPr>
              <a:spLocks noChangeShapeType="1"/>
            </p:cNvSpPr>
            <p:nvPr/>
          </p:nvSpPr>
          <p:spPr bwMode="auto">
            <a:xfrm>
              <a:off x="4049889" y="3756626"/>
              <a:ext cx="79376" cy="109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7" name="Line 142"/>
            <p:cNvSpPr>
              <a:spLocks noChangeShapeType="1"/>
            </p:cNvSpPr>
            <p:nvPr/>
          </p:nvSpPr>
          <p:spPr bwMode="auto">
            <a:xfrm flipV="1">
              <a:off x="4124596" y="3812656"/>
              <a:ext cx="18677" cy="474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8" name="Line 143"/>
            <p:cNvSpPr>
              <a:spLocks noChangeShapeType="1"/>
            </p:cNvSpPr>
            <p:nvPr/>
          </p:nvSpPr>
          <p:spPr bwMode="auto">
            <a:xfrm flipH="1">
              <a:off x="4184361" y="4055151"/>
              <a:ext cx="35485" cy="379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9" name="Line 144"/>
            <p:cNvSpPr>
              <a:spLocks noChangeShapeType="1"/>
            </p:cNvSpPr>
            <p:nvPr/>
          </p:nvSpPr>
          <p:spPr bwMode="auto">
            <a:xfrm flipH="1" flipV="1">
              <a:off x="3978918" y="3743331"/>
              <a:ext cx="70971" cy="75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Freeform 145"/>
            <p:cNvSpPr>
              <a:spLocks/>
            </p:cNvSpPr>
            <p:nvPr/>
          </p:nvSpPr>
          <p:spPr bwMode="auto">
            <a:xfrm>
              <a:off x="4001330" y="3750928"/>
              <a:ext cx="220384" cy="308642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0" y="197"/>
                </a:cxn>
                <a:cxn ang="0">
                  <a:pos x="200" y="293"/>
                </a:cxn>
                <a:cxn ang="0">
                  <a:pos x="318" y="447"/>
                </a:cxn>
                <a:cxn ang="0">
                  <a:pos x="214" y="280"/>
                </a:cxn>
                <a:cxn ang="0">
                  <a:pos x="27" y="191"/>
                </a:cxn>
                <a:cxn ang="0">
                  <a:pos x="69" y="0"/>
                </a:cxn>
              </a:cxnLst>
              <a:rect l="0" t="0" r="r" b="b"/>
              <a:pathLst>
                <a:path w="319" h="448">
                  <a:moveTo>
                    <a:pt x="69" y="0"/>
                  </a:moveTo>
                  <a:lnTo>
                    <a:pt x="0" y="197"/>
                  </a:lnTo>
                  <a:lnTo>
                    <a:pt x="200" y="293"/>
                  </a:lnTo>
                  <a:lnTo>
                    <a:pt x="318" y="447"/>
                  </a:lnTo>
                  <a:lnTo>
                    <a:pt x="214" y="280"/>
                  </a:lnTo>
                  <a:lnTo>
                    <a:pt x="27" y="191"/>
                  </a:lnTo>
                  <a:lnTo>
                    <a:pt x="69" y="0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1" name="Line 146"/>
            <p:cNvSpPr>
              <a:spLocks noChangeShapeType="1"/>
            </p:cNvSpPr>
            <p:nvPr/>
          </p:nvSpPr>
          <p:spPr bwMode="auto">
            <a:xfrm flipH="1">
              <a:off x="4118060" y="4205819"/>
              <a:ext cx="127935" cy="607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2" name="Line 147"/>
            <p:cNvSpPr>
              <a:spLocks noChangeShapeType="1"/>
            </p:cNvSpPr>
            <p:nvPr/>
          </p:nvSpPr>
          <p:spPr bwMode="auto">
            <a:xfrm>
              <a:off x="4118060" y="4267547"/>
              <a:ext cx="27081" cy="127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3" name="Line 148"/>
            <p:cNvSpPr>
              <a:spLocks noChangeShapeType="1"/>
            </p:cNvSpPr>
            <p:nvPr/>
          </p:nvSpPr>
          <p:spPr bwMode="auto">
            <a:xfrm flipH="1">
              <a:off x="4096581" y="4396703"/>
              <a:ext cx="48559" cy="1263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4" name="Line 149"/>
            <p:cNvSpPr>
              <a:spLocks noChangeShapeType="1"/>
            </p:cNvSpPr>
            <p:nvPr/>
          </p:nvSpPr>
          <p:spPr bwMode="auto">
            <a:xfrm flipV="1">
              <a:off x="4096581" y="4474576"/>
              <a:ext cx="100854" cy="455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5" name="Line 150"/>
            <p:cNvSpPr>
              <a:spLocks noChangeShapeType="1"/>
            </p:cNvSpPr>
            <p:nvPr/>
          </p:nvSpPr>
          <p:spPr bwMode="auto">
            <a:xfrm flipH="1" flipV="1">
              <a:off x="4197435" y="4332454"/>
              <a:ext cx="16809" cy="959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6" name="Line 151"/>
            <p:cNvSpPr>
              <a:spLocks noChangeShapeType="1"/>
            </p:cNvSpPr>
            <p:nvPr/>
          </p:nvSpPr>
          <p:spPr bwMode="auto">
            <a:xfrm flipH="1">
              <a:off x="4199302" y="4204248"/>
              <a:ext cx="44824" cy="127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7" name="Line 152"/>
            <p:cNvSpPr>
              <a:spLocks noChangeShapeType="1"/>
            </p:cNvSpPr>
            <p:nvPr/>
          </p:nvSpPr>
          <p:spPr bwMode="auto">
            <a:xfrm flipV="1">
              <a:off x="4200237" y="4310612"/>
              <a:ext cx="52295" cy="161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8" name="Line 153"/>
            <p:cNvSpPr>
              <a:spLocks noChangeShapeType="1"/>
            </p:cNvSpPr>
            <p:nvPr/>
          </p:nvSpPr>
          <p:spPr bwMode="auto">
            <a:xfrm flipH="1">
              <a:off x="4026544" y="4519210"/>
              <a:ext cx="70037" cy="113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9" name="Line 154"/>
            <p:cNvSpPr>
              <a:spLocks noChangeShapeType="1"/>
            </p:cNvSpPr>
            <p:nvPr/>
          </p:nvSpPr>
          <p:spPr bwMode="auto">
            <a:xfrm flipH="1" flipV="1">
              <a:off x="4197435" y="4155816"/>
              <a:ext cx="46692" cy="465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5" name="Freeform 155"/>
            <p:cNvSpPr>
              <a:spLocks/>
            </p:cNvSpPr>
            <p:nvPr/>
          </p:nvSpPr>
          <p:spPr bwMode="auto">
            <a:xfrm>
              <a:off x="4096581" y="4205819"/>
              <a:ext cx="149413" cy="317190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7" y="76"/>
                </a:cxn>
                <a:cxn ang="0">
                  <a:pos x="56" y="281"/>
                </a:cxn>
                <a:cxn ang="0">
                  <a:pos x="0" y="460"/>
                </a:cxn>
                <a:cxn ang="0">
                  <a:pos x="69" y="275"/>
                </a:cxn>
                <a:cxn ang="0">
                  <a:pos x="28" y="89"/>
                </a:cxn>
                <a:cxn ang="0">
                  <a:pos x="216" y="0"/>
                </a:cxn>
              </a:cxnLst>
              <a:rect l="0" t="0" r="r" b="b"/>
              <a:pathLst>
                <a:path w="217" h="461">
                  <a:moveTo>
                    <a:pt x="216" y="0"/>
                  </a:moveTo>
                  <a:lnTo>
                    <a:pt x="7" y="76"/>
                  </a:lnTo>
                  <a:lnTo>
                    <a:pt x="56" y="281"/>
                  </a:lnTo>
                  <a:lnTo>
                    <a:pt x="0" y="460"/>
                  </a:lnTo>
                  <a:lnTo>
                    <a:pt x="69" y="275"/>
                  </a:lnTo>
                  <a:lnTo>
                    <a:pt x="28" y="89"/>
                  </a:lnTo>
                  <a:lnTo>
                    <a:pt x="216" y="0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6" name="Line 156"/>
            <p:cNvSpPr>
              <a:spLocks noChangeShapeType="1"/>
            </p:cNvSpPr>
            <p:nvPr/>
          </p:nvSpPr>
          <p:spPr bwMode="auto">
            <a:xfrm flipH="1" flipV="1">
              <a:off x="3815498" y="4576190"/>
              <a:ext cx="128869" cy="522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7" name="Line 157"/>
            <p:cNvSpPr>
              <a:spLocks noChangeShapeType="1"/>
            </p:cNvSpPr>
            <p:nvPr/>
          </p:nvSpPr>
          <p:spPr bwMode="auto">
            <a:xfrm flipH="1">
              <a:off x="3723983" y="4576190"/>
              <a:ext cx="89648" cy="1006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" name="Line 158"/>
            <p:cNvSpPr>
              <a:spLocks noChangeShapeType="1"/>
            </p:cNvSpPr>
            <p:nvPr/>
          </p:nvSpPr>
          <p:spPr bwMode="auto">
            <a:xfrm flipH="1">
              <a:off x="3591379" y="4678754"/>
              <a:ext cx="131670" cy="427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" name="Line 159"/>
            <p:cNvSpPr>
              <a:spLocks noChangeShapeType="1"/>
            </p:cNvSpPr>
            <p:nvPr/>
          </p:nvSpPr>
          <p:spPr bwMode="auto">
            <a:xfrm>
              <a:off x="3591379" y="4721489"/>
              <a:ext cx="94317" cy="446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" name="Line 160"/>
            <p:cNvSpPr>
              <a:spLocks noChangeShapeType="1"/>
            </p:cNvSpPr>
            <p:nvPr/>
          </p:nvSpPr>
          <p:spPr bwMode="auto">
            <a:xfrm flipV="1">
              <a:off x="3743593" y="4678754"/>
              <a:ext cx="65368" cy="7407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" name="Line 161"/>
            <p:cNvSpPr>
              <a:spLocks noChangeShapeType="1"/>
            </p:cNvSpPr>
            <p:nvPr/>
          </p:nvSpPr>
          <p:spPr bwMode="auto">
            <a:xfrm flipH="1">
              <a:off x="3810829" y="4629371"/>
              <a:ext cx="133538" cy="474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" name="Line 162"/>
            <p:cNvSpPr>
              <a:spLocks noChangeShapeType="1"/>
            </p:cNvSpPr>
            <p:nvPr/>
          </p:nvSpPr>
          <p:spPr bwMode="auto">
            <a:xfrm>
              <a:off x="3816432" y="4678754"/>
              <a:ext cx="46692" cy="246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" name="Line 163"/>
            <p:cNvSpPr>
              <a:spLocks noChangeShapeType="1"/>
            </p:cNvSpPr>
            <p:nvPr/>
          </p:nvSpPr>
          <p:spPr bwMode="auto">
            <a:xfrm flipH="1" flipV="1">
              <a:off x="3551224" y="4674006"/>
              <a:ext cx="43891" cy="474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" name="Line 164"/>
            <p:cNvSpPr>
              <a:spLocks noChangeShapeType="1"/>
            </p:cNvSpPr>
            <p:nvPr/>
          </p:nvSpPr>
          <p:spPr bwMode="auto">
            <a:xfrm flipV="1">
              <a:off x="3949970" y="4566693"/>
              <a:ext cx="21478" cy="598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" name="Freeform 165"/>
            <p:cNvSpPr>
              <a:spLocks/>
            </p:cNvSpPr>
            <p:nvPr/>
          </p:nvSpPr>
          <p:spPr bwMode="auto">
            <a:xfrm>
              <a:off x="3590444" y="4559096"/>
              <a:ext cx="359525" cy="162394"/>
            </a:xfrm>
            <a:custGeom>
              <a:avLst/>
              <a:gdLst/>
              <a:ahLst/>
              <a:cxnLst>
                <a:cxn ang="0">
                  <a:pos x="519" y="102"/>
                </a:cxn>
                <a:cxn ang="0">
                  <a:pos x="325" y="0"/>
                </a:cxn>
                <a:cxn ang="0">
                  <a:pos x="179" y="160"/>
                </a:cxn>
                <a:cxn ang="0">
                  <a:pos x="0" y="237"/>
                </a:cxn>
                <a:cxn ang="0">
                  <a:pos x="193" y="172"/>
                </a:cxn>
                <a:cxn ang="0">
                  <a:pos x="325" y="25"/>
                </a:cxn>
                <a:cxn ang="0">
                  <a:pos x="519" y="102"/>
                </a:cxn>
              </a:cxnLst>
              <a:rect l="0" t="0" r="r" b="b"/>
              <a:pathLst>
                <a:path w="520" h="238">
                  <a:moveTo>
                    <a:pt x="519" y="102"/>
                  </a:moveTo>
                  <a:lnTo>
                    <a:pt x="325" y="0"/>
                  </a:lnTo>
                  <a:lnTo>
                    <a:pt x="179" y="160"/>
                  </a:lnTo>
                  <a:lnTo>
                    <a:pt x="0" y="237"/>
                  </a:lnTo>
                  <a:lnTo>
                    <a:pt x="193" y="172"/>
                  </a:lnTo>
                  <a:lnTo>
                    <a:pt x="325" y="25"/>
                  </a:lnTo>
                  <a:lnTo>
                    <a:pt x="519" y="102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0" name="Line 166"/>
            <p:cNvSpPr>
              <a:spLocks noChangeShapeType="1"/>
            </p:cNvSpPr>
            <p:nvPr/>
          </p:nvSpPr>
          <p:spPr bwMode="auto">
            <a:xfrm flipH="1" flipV="1">
              <a:off x="3379399" y="4532505"/>
              <a:ext cx="36419" cy="1253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" name="Line 167"/>
            <p:cNvSpPr>
              <a:spLocks noChangeShapeType="1"/>
            </p:cNvSpPr>
            <p:nvPr/>
          </p:nvSpPr>
          <p:spPr bwMode="auto">
            <a:xfrm flipH="1">
              <a:off x="3236523" y="4530606"/>
              <a:ext cx="142876" cy="19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2" name="Line 168"/>
            <p:cNvSpPr>
              <a:spLocks noChangeShapeType="1"/>
            </p:cNvSpPr>
            <p:nvPr/>
          </p:nvSpPr>
          <p:spPr bwMode="auto">
            <a:xfrm flipH="1" flipV="1">
              <a:off x="3110455" y="4461280"/>
              <a:ext cx="123266" cy="683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3" name="Line 169"/>
            <p:cNvSpPr>
              <a:spLocks noChangeShapeType="1"/>
            </p:cNvSpPr>
            <p:nvPr/>
          </p:nvSpPr>
          <p:spPr bwMode="auto">
            <a:xfrm>
              <a:off x="3113257" y="4463180"/>
              <a:ext cx="28015" cy="959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4" name="Line 170"/>
            <p:cNvSpPr>
              <a:spLocks noChangeShapeType="1"/>
            </p:cNvSpPr>
            <p:nvPr/>
          </p:nvSpPr>
          <p:spPr bwMode="auto">
            <a:xfrm>
              <a:off x="3184228" y="4593284"/>
              <a:ext cx="103655" cy="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5" name="Line 171"/>
            <p:cNvSpPr>
              <a:spLocks noChangeShapeType="1"/>
            </p:cNvSpPr>
            <p:nvPr/>
          </p:nvSpPr>
          <p:spPr bwMode="auto">
            <a:xfrm flipH="1" flipV="1">
              <a:off x="3287883" y="4594234"/>
              <a:ext cx="127935" cy="636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6" name="Line 172"/>
            <p:cNvSpPr>
              <a:spLocks noChangeShapeType="1"/>
            </p:cNvSpPr>
            <p:nvPr/>
          </p:nvSpPr>
          <p:spPr bwMode="auto">
            <a:xfrm>
              <a:off x="3293486" y="4598982"/>
              <a:ext cx="8405" cy="607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" name="Line 173"/>
            <p:cNvSpPr>
              <a:spLocks noChangeShapeType="1"/>
            </p:cNvSpPr>
            <p:nvPr/>
          </p:nvSpPr>
          <p:spPr bwMode="auto">
            <a:xfrm flipV="1">
              <a:off x="3111389" y="4409998"/>
              <a:ext cx="28948" cy="512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8" name="Line 174"/>
            <p:cNvSpPr>
              <a:spLocks noChangeShapeType="1"/>
            </p:cNvSpPr>
            <p:nvPr/>
          </p:nvSpPr>
          <p:spPr bwMode="auto">
            <a:xfrm flipV="1">
              <a:off x="3418620" y="4647415"/>
              <a:ext cx="70038" cy="123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9" name="Freeform 175"/>
            <p:cNvSpPr>
              <a:spLocks/>
            </p:cNvSpPr>
            <p:nvPr/>
          </p:nvSpPr>
          <p:spPr bwMode="auto">
            <a:xfrm>
              <a:off x="3110455" y="4461280"/>
              <a:ext cx="307231" cy="198480"/>
            </a:xfrm>
            <a:custGeom>
              <a:avLst/>
              <a:gdLst/>
              <a:ahLst/>
              <a:cxnLst>
                <a:cxn ang="0">
                  <a:pos x="443" y="287"/>
                </a:cxn>
                <a:cxn ang="0">
                  <a:pos x="408" y="88"/>
                </a:cxn>
                <a:cxn ang="0">
                  <a:pos x="179" y="88"/>
                </a:cxn>
                <a:cxn ang="0">
                  <a:pos x="0" y="0"/>
                </a:cxn>
                <a:cxn ang="0">
                  <a:pos x="179" y="101"/>
                </a:cxn>
                <a:cxn ang="0">
                  <a:pos x="380" y="101"/>
                </a:cxn>
                <a:cxn ang="0">
                  <a:pos x="443" y="287"/>
                </a:cxn>
              </a:cxnLst>
              <a:rect l="0" t="0" r="r" b="b"/>
              <a:pathLst>
                <a:path w="444" h="288">
                  <a:moveTo>
                    <a:pt x="443" y="287"/>
                  </a:moveTo>
                  <a:lnTo>
                    <a:pt x="408" y="88"/>
                  </a:lnTo>
                  <a:lnTo>
                    <a:pt x="179" y="88"/>
                  </a:lnTo>
                  <a:lnTo>
                    <a:pt x="0" y="0"/>
                  </a:lnTo>
                  <a:lnTo>
                    <a:pt x="179" y="101"/>
                  </a:lnTo>
                  <a:lnTo>
                    <a:pt x="380" y="101"/>
                  </a:lnTo>
                  <a:lnTo>
                    <a:pt x="443" y="287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0" name="Line 176"/>
            <p:cNvSpPr>
              <a:spLocks noChangeShapeType="1"/>
            </p:cNvSpPr>
            <p:nvPr/>
          </p:nvSpPr>
          <p:spPr bwMode="auto">
            <a:xfrm flipV="1">
              <a:off x="3069367" y="4213416"/>
              <a:ext cx="84979" cy="1063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1" name="Line 177"/>
            <p:cNvSpPr>
              <a:spLocks noChangeShapeType="1"/>
            </p:cNvSpPr>
            <p:nvPr/>
          </p:nvSpPr>
          <p:spPr bwMode="auto">
            <a:xfrm flipH="1" flipV="1">
              <a:off x="3064698" y="4109903"/>
              <a:ext cx="89648" cy="1035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2" name="Line 178"/>
            <p:cNvSpPr>
              <a:spLocks noChangeShapeType="1"/>
            </p:cNvSpPr>
            <p:nvPr/>
          </p:nvSpPr>
          <p:spPr bwMode="auto">
            <a:xfrm flipH="1" flipV="1">
              <a:off x="3043219" y="3976949"/>
              <a:ext cx="18677" cy="1310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3" name="Line 179"/>
            <p:cNvSpPr>
              <a:spLocks noChangeShapeType="1"/>
            </p:cNvSpPr>
            <p:nvPr/>
          </p:nvSpPr>
          <p:spPr bwMode="auto">
            <a:xfrm flipH="1">
              <a:off x="2977851" y="3976949"/>
              <a:ext cx="67236" cy="778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4" name="Line 180"/>
            <p:cNvSpPr>
              <a:spLocks noChangeShapeType="1"/>
            </p:cNvSpPr>
            <p:nvPr/>
          </p:nvSpPr>
          <p:spPr bwMode="auto">
            <a:xfrm>
              <a:off x="2977851" y="4105154"/>
              <a:ext cx="67236" cy="826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5" name="Line 181"/>
            <p:cNvSpPr>
              <a:spLocks noChangeShapeType="1"/>
            </p:cNvSpPr>
            <p:nvPr/>
          </p:nvSpPr>
          <p:spPr bwMode="auto">
            <a:xfrm flipH="1" flipV="1">
              <a:off x="3045087" y="4192048"/>
              <a:ext cx="24280" cy="1320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6" name="Line 182"/>
            <p:cNvSpPr>
              <a:spLocks noChangeShapeType="1"/>
            </p:cNvSpPr>
            <p:nvPr/>
          </p:nvSpPr>
          <p:spPr bwMode="auto">
            <a:xfrm flipH="1">
              <a:off x="3007734" y="4194423"/>
              <a:ext cx="37353" cy="332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" name="Line 183"/>
            <p:cNvSpPr>
              <a:spLocks noChangeShapeType="1"/>
            </p:cNvSpPr>
            <p:nvPr/>
          </p:nvSpPr>
          <p:spPr bwMode="auto">
            <a:xfrm flipV="1">
              <a:off x="3043219" y="3963654"/>
              <a:ext cx="47626" cy="113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" name="Line 184"/>
            <p:cNvSpPr>
              <a:spLocks noChangeShapeType="1"/>
            </p:cNvSpPr>
            <p:nvPr/>
          </p:nvSpPr>
          <p:spPr bwMode="auto">
            <a:xfrm>
              <a:off x="3064698" y="4320729"/>
              <a:ext cx="56963" cy="341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9" name="Freeform 185"/>
            <p:cNvSpPr>
              <a:spLocks/>
            </p:cNvSpPr>
            <p:nvPr/>
          </p:nvSpPr>
          <p:spPr bwMode="auto">
            <a:xfrm>
              <a:off x="3045087" y="3976949"/>
              <a:ext cx="125133" cy="342830"/>
            </a:xfrm>
            <a:custGeom>
              <a:avLst/>
              <a:gdLst/>
              <a:ahLst/>
              <a:cxnLst>
                <a:cxn ang="0">
                  <a:pos x="34" y="498"/>
                </a:cxn>
                <a:cxn ang="0">
                  <a:pos x="180" y="344"/>
                </a:cxn>
                <a:cxn ang="0">
                  <a:pos x="41" y="185"/>
                </a:cxn>
                <a:cxn ang="0">
                  <a:pos x="0" y="0"/>
                </a:cxn>
                <a:cxn ang="0">
                  <a:pos x="28" y="191"/>
                </a:cxn>
                <a:cxn ang="0">
                  <a:pos x="152" y="338"/>
                </a:cxn>
                <a:cxn ang="0">
                  <a:pos x="34" y="498"/>
                </a:cxn>
              </a:cxnLst>
              <a:rect l="0" t="0" r="r" b="b"/>
              <a:pathLst>
                <a:path w="181" h="499">
                  <a:moveTo>
                    <a:pt x="34" y="498"/>
                  </a:moveTo>
                  <a:lnTo>
                    <a:pt x="180" y="344"/>
                  </a:lnTo>
                  <a:lnTo>
                    <a:pt x="41" y="185"/>
                  </a:lnTo>
                  <a:lnTo>
                    <a:pt x="0" y="0"/>
                  </a:lnTo>
                  <a:lnTo>
                    <a:pt x="28" y="191"/>
                  </a:lnTo>
                  <a:lnTo>
                    <a:pt x="152" y="338"/>
                  </a:lnTo>
                  <a:lnTo>
                    <a:pt x="34" y="498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0" name="Line 186"/>
            <p:cNvSpPr>
              <a:spLocks noChangeShapeType="1"/>
            </p:cNvSpPr>
            <p:nvPr/>
          </p:nvSpPr>
          <p:spPr bwMode="auto">
            <a:xfrm>
              <a:off x="3105787" y="3875334"/>
              <a:ext cx="14381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1" name="Line 187"/>
            <p:cNvSpPr>
              <a:spLocks noChangeShapeType="1"/>
            </p:cNvSpPr>
            <p:nvPr/>
          </p:nvSpPr>
          <p:spPr bwMode="auto">
            <a:xfrm flipV="1">
              <a:off x="3251464" y="3742380"/>
              <a:ext cx="28015" cy="1310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2" name="Line 188"/>
            <p:cNvSpPr>
              <a:spLocks noChangeShapeType="1"/>
            </p:cNvSpPr>
            <p:nvPr/>
          </p:nvSpPr>
          <p:spPr bwMode="auto">
            <a:xfrm flipV="1">
              <a:off x="3279479" y="3650263"/>
              <a:ext cx="103655" cy="92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3" name="Line 189"/>
            <p:cNvSpPr>
              <a:spLocks noChangeShapeType="1"/>
            </p:cNvSpPr>
            <p:nvPr/>
          </p:nvSpPr>
          <p:spPr bwMode="auto">
            <a:xfrm flipH="1">
              <a:off x="3274809" y="3649313"/>
              <a:ext cx="1083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4" name="Line 190"/>
            <p:cNvSpPr>
              <a:spLocks noChangeShapeType="1"/>
            </p:cNvSpPr>
            <p:nvPr/>
          </p:nvSpPr>
          <p:spPr bwMode="auto">
            <a:xfrm flipH="1">
              <a:off x="3203839" y="3681602"/>
              <a:ext cx="27081" cy="959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5" name="Line 191"/>
            <p:cNvSpPr>
              <a:spLocks noChangeShapeType="1"/>
            </p:cNvSpPr>
            <p:nvPr/>
          </p:nvSpPr>
          <p:spPr bwMode="auto">
            <a:xfrm flipV="1">
              <a:off x="3105787" y="3779418"/>
              <a:ext cx="95251" cy="959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6" name="Line 192"/>
            <p:cNvSpPr>
              <a:spLocks noChangeShapeType="1"/>
            </p:cNvSpPr>
            <p:nvPr/>
          </p:nvSpPr>
          <p:spPr bwMode="auto">
            <a:xfrm flipH="1" flipV="1">
              <a:off x="3144073" y="3779418"/>
              <a:ext cx="51361" cy="28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7" name="Line 193"/>
            <p:cNvSpPr>
              <a:spLocks noChangeShapeType="1"/>
            </p:cNvSpPr>
            <p:nvPr/>
          </p:nvSpPr>
          <p:spPr bwMode="auto">
            <a:xfrm>
              <a:off x="3380333" y="3650263"/>
              <a:ext cx="56963" cy="75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8" name="Line 194"/>
            <p:cNvSpPr>
              <a:spLocks noChangeShapeType="1"/>
            </p:cNvSpPr>
            <p:nvPr/>
          </p:nvSpPr>
          <p:spPr bwMode="auto">
            <a:xfrm>
              <a:off x="3102051" y="3875334"/>
              <a:ext cx="18677" cy="427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9" name="Freeform 195"/>
            <p:cNvSpPr>
              <a:spLocks/>
            </p:cNvSpPr>
            <p:nvPr/>
          </p:nvSpPr>
          <p:spPr bwMode="auto">
            <a:xfrm>
              <a:off x="3102051" y="3649313"/>
              <a:ext cx="282951" cy="237417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228" y="344"/>
                </a:cxn>
                <a:cxn ang="0">
                  <a:pos x="276" y="140"/>
                </a:cxn>
                <a:cxn ang="0">
                  <a:pos x="409" y="0"/>
                </a:cxn>
                <a:cxn ang="0">
                  <a:pos x="256" y="134"/>
                </a:cxn>
                <a:cxn ang="0">
                  <a:pos x="214" y="319"/>
                </a:cxn>
                <a:cxn ang="0">
                  <a:pos x="0" y="325"/>
                </a:cxn>
              </a:cxnLst>
              <a:rect l="0" t="0" r="r" b="b"/>
              <a:pathLst>
                <a:path w="410" h="345">
                  <a:moveTo>
                    <a:pt x="0" y="325"/>
                  </a:moveTo>
                  <a:lnTo>
                    <a:pt x="228" y="344"/>
                  </a:lnTo>
                  <a:lnTo>
                    <a:pt x="276" y="140"/>
                  </a:lnTo>
                  <a:lnTo>
                    <a:pt x="409" y="0"/>
                  </a:lnTo>
                  <a:lnTo>
                    <a:pt x="256" y="134"/>
                  </a:lnTo>
                  <a:lnTo>
                    <a:pt x="214" y="319"/>
                  </a:lnTo>
                  <a:lnTo>
                    <a:pt x="0" y="325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0" name="Line 196"/>
            <p:cNvSpPr>
              <a:spLocks noChangeShapeType="1"/>
            </p:cNvSpPr>
            <p:nvPr/>
          </p:nvSpPr>
          <p:spPr bwMode="auto">
            <a:xfrm flipH="1">
              <a:off x="3582040" y="3712941"/>
              <a:ext cx="36419" cy="427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1" name="Line 197"/>
            <p:cNvSpPr>
              <a:spLocks noChangeShapeType="1"/>
            </p:cNvSpPr>
            <p:nvPr/>
          </p:nvSpPr>
          <p:spPr bwMode="auto">
            <a:xfrm>
              <a:off x="3758534" y="3655011"/>
              <a:ext cx="28015" cy="379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2" name="Line 198"/>
            <p:cNvSpPr>
              <a:spLocks noChangeShapeType="1"/>
            </p:cNvSpPr>
            <p:nvPr/>
          </p:nvSpPr>
          <p:spPr bwMode="auto">
            <a:xfrm flipH="1">
              <a:off x="3949970" y="3883882"/>
              <a:ext cx="59765" cy="113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3" name="Line 199"/>
            <p:cNvSpPr>
              <a:spLocks noChangeShapeType="1"/>
            </p:cNvSpPr>
            <p:nvPr/>
          </p:nvSpPr>
          <p:spPr bwMode="auto">
            <a:xfrm flipH="1">
              <a:off x="4136736" y="3946381"/>
              <a:ext cx="8404" cy="512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4" name="Line 200"/>
            <p:cNvSpPr>
              <a:spLocks noChangeShapeType="1"/>
            </p:cNvSpPr>
            <p:nvPr/>
          </p:nvSpPr>
          <p:spPr bwMode="auto">
            <a:xfrm>
              <a:off x="4069500" y="4214366"/>
              <a:ext cx="41089" cy="607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5" name="Line 201"/>
            <p:cNvSpPr>
              <a:spLocks noChangeShapeType="1"/>
            </p:cNvSpPr>
            <p:nvPr/>
          </p:nvSpPr>
          <p:spPr bwMode="auto">
            <a:xfrm flipH="1">
              <a:off x="4079772" y="4396703"/>
              <a:ext cx="60699" cy="199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6" name="Line 202"/>
            <p:cNvSpPr>
              <a:spLocks noChangeShapeType="1"/>
            </p:cNvSpPr>
            <p:nvPr/>
          </p:nvSpPr>
          <p:spPr bwMode="auto">
            <a:xfrm flipH="1">
              <a:off x="3810829" y="4511612"/>
              <a:ext cx="37353" cy="503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7" name="Line 203"/>
            <p:cNvSpPr>
              <a:spLocks noChangeShapeType="1"/>
            </p:cNvSpPr>
            <p:nvPr/>
          </p:nvSpPr>
          <p:spPr bwMode="auto">
            <a:xfrm flipH="1" flipV="1">
              <a:off x="3663283" y="4646466"/>
              <a:ext cx="49493" cy="246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8" name="Line 204"/>
            <p:cNvSpPr>
              <a:spLocks noChangeShapeType="1"/>
            </p:cNvSpPr>
            <p:nvPr/>
          </p:nvSpPr>
          <p:spPr bwMode="auto">
            <a:xfrm flipH="1">
              <a:off x="3388737" y="4485022"/>
              <a:ext cx="47626" cy="4178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9" name="Line 205"/>
            <p:cNvSpPr>
              <a:spLocks noChangeShapeType="1"/>
            </p:cNvSpPr>
            <p:nvPr/>
          </p:nvSpPr>
          <p:spPr bwMode="auto">
            <a:xfrm>
              <a:off x="3222515" y="4463180"/>
              <a:ext cx="13074" cy="636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0" name="Line 206"/>
            <p:cNvSpPr>
              <a:spLocks noChangeShapeType="1"/>
            </p:cNvSpPr>
            <p:nvPr/>
          </p:nvSpPr>
          <p:spPr bwMode="auto">
            <a:xfrm flipH="1" flipV="1">
              <a:off x="3168353" y="4213416"/>
              <a:ext cx="51361" cy="170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1" name="Line 207"/>
            <p:cNvSpPr>
              <a:spLocks noChangeShapeType="1"/>
            </p:cNvSpPr>
            <p:nvPr/>
          </p:nvSpPr>
          <p:spPr bwMode="auto">
            <a:xfrm flipH="1">
              <a:off x="3069367" y="4056721"/>
              <a:ext cx="55096" cy="474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2" name="Line 208"/>
            <p:cNvSpPr>
              <a:spLocks noChangeShapeType="1"/>
            </p:cNvSpPr>
            <p:nvPr/>
          </p:nvSpPr>
          <p:spPr bwMode="auto">
            <a:xfrm>
              <a:off x="3257067" y="3879133"/>
              <a:ext cx="16809" cy="389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3" name="Line 209"/>
            <p:cNvSpPr>
              <a:spLocks noChangeShapeType="1"/>
            </p:cNvSpPr>
            <p:nvPr/>
          </p:nvSpPr>
          <p:spPr bwMode="auto">
            <a:xfrm flipV="1">
              <a:off x="3287883" y="3737633"/>
              <a:ext cx="56030" cy="85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ja-JP" altLang="en-US" sz="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4" name="Rectangle 210"/>
            <p:cNvSpPr>
              <a:spLocks noChangeArrowheads="1"/>
            </p:cNvSpPr>
            <p:nvPr/>
          </p:nvSpPr>
          <p:spPr bwMode="auto">
            <a:xfrm>
              <a:off x="3974249" y="4144091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HO</a:t>
              </a:r>
            </a:p>
          </p:txBody>
        </p:sp>
        <p:sp>
          <p:nvSpPr>
            <p:cNvPr id="365" name="Rectangle 211"/>
            <p:cNvSpPr>
              <a:spLocks noChangeArrowheads="1"/>
            </p:cNvSpPr>
            <p:nvPr/>
          </p:nvSpPr>
          <p:spPr bwMode="auto">
            <a:xfrm>
              <a:off x="3978917" y="4367263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HO</a:t>
              </a:r>
            </a:p>
          </p:txBody>
        </p:sp>
        <p:sp>
          <p:nvSpPr>
            <p:cNvPr id="366" name="Rectangle 212"/>
            <p:cNvSpPr>
              <a:spLocks noChangeArrowheads="1"/>
            </p:cNvSpPr>
            <p:nvPr/>
          </p:nvSpPr>
          <p:spPr bwMode="auto">
            <a:xfrm>
              <a:off x="3693166" y="4726237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67" name="Rectangle 213"/>
            <p:cNvSpPr>
              <a:spLocks noChangeArrowheads="1"/>
            </p:cNvSpPr>
            <p:nvPr/>
          </p:nvSpPr>
          <p:spPr bwMode="auto">
            <a:xfrm>
              <a:off x="4254398" y="4259329"/>
              <a:ext cx="256480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CH</a:t>
              </a:r>
              <a:r>
                <a:rPr kumimoji="0" lang="en-US" altLang="ja-JP" sz="600" b="1" baseline="-25000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2</a:t>
              </a:r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</a:p>
          </p:txBody>
        </p:sp>
        <p:sp>
          <p:nvSpPr>
            <p:cNvPr id="368" name="Rectangle 214"/>
            <p:cNvSpPr>
              <a:spLocks noChangeArrowheads="1"/>
            </p:cNvSpPr>
            <p:nvPr/>
          </p:nvSpPr>
          <p:spPr bwMode="auto">
            <a:xfrm>
              <a:off x="2750931" y="4187775"/>
              <a:ext cx="37820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HOH</a:t>
              </a:r>
              <a:r>
                <a:rPr kumimoji="0" lang="en-US" altLang="ja-JP" sz="600" b="1" baseline="-2500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2</a:t>
              </a:r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C</a:t>
              </a:r>
            </a:p>
          </p:txBody>
        </p:sp>
        <p:sp>
          <p:nvSpPr>
            <p:cNvPr id="369" name="Rectangle 215"/>
            <p:cNvSpPr>
              <a:spLocks noChangeArrowheads="1"/>
            </p:cNvSpPr>
            <p:nvPr/>
          </p:nvSpPr>
          <p:spPr bwMode="auto">
            <a:xfrm rot="390186">
              <a:off x="3271703" y="4655380"/>
              <a:ext cx="256480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CH</a:t>
              </a:r>
              <a:r>
                <a:rPr kumimoji="0" lang="en-US" altLang="ja-JP" sz="600" b="1" baseline="-25000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2</a:t>
              </a:r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</a:p>
          </p:txBody>
        </p:sp>
        <p:sp>
          <p:nvSpPr>
            <p:cNvPr id="370" name="Rectangle 216"/>
            <p:cNvSpPr>
              <a:spLocks noChangeArrowheads="1"/>
            </p:cNvSpPr>
            <p:nvPr/>
          </p:nvSpPr>
          <p:spPr bwMode="auto">
            <a:xfrm rot="20898661">
              <a:off x="3575205" y="3449759"/>
              <a:ext cx="256480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 err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CH</a:t>
              </a:r>
              <a:r>
                <a:rPr kumimoji="0" lang="en-US" altLang="ja-JP" sz="600" b="1" baseline="-25000" dirty="0" err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2</a:t>
              </a:r>
              <a:r>
                <a:rPr kumimoji="0" lang="en-US" altLang="ja-JP" sz="600" b="1" dirty="0" err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  <a:endParaRPr kumimoji="0" lang="en-US" altLang="ja-JP" sz="600" b="1" dirty="0">
                <a:latin typeface="Arial" pitchFamily="34" charset="0"/>
                <a:ea typeface="ＭＳ ゴシック" pitchFamily="49" charset="-128"/>
                <a:cs typeface="Arial" pitchFamily="34" charset="0"/>
              </a:endParaRPr>
            </a:p>
          </p:txBody>
        </p:sp>
        <p:sp>
          <p:nvSpPr>
            <p:cNvPr id="371" name="Rectangle 217"/>
            <p:cNvSpPr>
              <a:spLocks noChangeArrowheads="1"/>
            </p:cNvSpPr>
            <p:nvPr/>
          </p:nvSpPr>
          <p:spPr bwMode="auto">
            <a:xfrm>
              <a:off x="4153544" y="3718852"/>
              <a:ext cx="256480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 err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CH</a:t>
              </a:r>
              <a:r>
                <a:rPr kumimoji="0" lang="en-US" altLang="ja-JP" sz="600" b="1" baseline="-25000" dirty="0" err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2</a:t>
              </a:r>
              <a:r>
                <a:rPr kumimoji="0" lang="en-US" altLang="ja-JP" sz="600" b="1" dirty="0" err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  <a:endParaRPr kumimoji="0" lang="en-US" altLang="ja-JP" sz="600" b="1" dirty="0">
                <a:latin typeface="Arial" pitchFamily="34" charset="0"/>
                <a:ea typeface="ＭＳ ゴシック" pitchFamily="49" charset="-128"/>
                <a:cs typeface="Arial" pitchFamily="34" charset="0"/>
              </a:endParaRPr>
            </a:p>
          </p:txBody>
        </p:sp>
        <p:sp>
          <p:nvSpPr>
            <p:cNvPr id="372" name="Rectangle 218"/>
            <p:cNvSpPr>
              <a:spLocks noChangeArrowheads="1"/>
            </p:cNvSpPr>
            <p:nvPr/>
          </p:nvSpPr>
          <p:spPr bwMode="auto">
            <a:xfrm>
              <a:off x="3498929" y="4604680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73" name="Rectangle 219"/>
            <p:cNvSpPr>
              <a:spLocks noChangeArrowheads="1"/>
            </p:cNvSpPr>
            <p:nvPr/>
          </p:nvSpPr>
          <p:spPr bwMode="auto">
            <a:xfrm>
              <a:off x="4189031" y="4406529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74" name="Rectangle 220"/>
            <p:cNvSpPr>
              <a:spLocks noChangeArrowheads="1"/>
            </p:cNvSpPr>
            <p:nvPr/>
          </p:nvSpPr>
          <p:spPr bwMode="auto">
            <a:xfrm>
              <a:off x="3972382" y="4501167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75" name="Rectangle 221"/>
            <p:cNvSpPr>
              <a:spLocks noChangeArrowheads="1"/>
            </p:cNvSpPr>
            <p:nvPr/>
          </p:nvSpPr>
          <p:spPr bwMode="auto">
            <a:xfrm>
              <a:off x="2897542" y="3726237"/>
              <a:ext cx="345518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HOH</a:t>
              </a:r>
              <a:r>
                <a:rPr kumimoji="0" lang="en-US" altLang="ja-JP" sz="600" b="1" baseline="-2500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2</a:t>
              </a:r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C</a:t>
              </a:r>
            </a:p>
          </p:txBody>
        </p:sp>
        <p:sp>
          <p:nvSpPr>
            <p:cNvPr id="376" name="Rectangle 222"/>
            <p:cNvSpPr>
              <a:spLocks noChangeArrowheads="1"/>
            </p:cNvSpPr>
            <p:nvPr/>
          </p:nvSpPr>
          <p:spPr bwMode="auto">
            <a:xfrm>
              <a:off x="3568967" y="4578089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HO</a:t>
              </a:r>
            </a:p>
          </p:txBody>
        </p:sp>
        <p:sp>
          <p:nvSpPr>
            <p:cNvPr id="377" name="Rectangle 223"/>
            <p:cNvSpPr>
              <a:spLocks noChangeArrowheads="1"/>
            </p:cNvSpPr>
            <p:nvPr/>
          </p:nvSpPr>
          <p:spPr bwMode="auto">
            <a:xfrm>
              <a:off x="3140338" y="4532505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78" name="Rectangle 224"/>
            <p:cNvSpPr>
              <a:spLocks noChangeArrowheads="1"/>
            </p:cNvSpPr>
            <p:nvPr/>
          </p:nvSpPr>
          <p:spPr bwMode="auto">
            <a:xfrm>
              <a:off x="3442900" y="4437539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</a:p>
          </p:txBody>
        </p:sp>
        <p:sp>
          <p:nvSpPr>
            <p:cNvPr id="379" name="Rectangle 225"/>
            <p:cNvSpPr>
              <a:spLocks noChangeArrowheads="1"/>
            </p:cNvSpPr>
            <p:nvPr/>
          </p:nvSpPr>
          <p:spPr bwMode="auto">
            <a:xfrm>
              <a:off x="2946101" y="4038678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80" name="Rectangle 226"/>
            <p:cNvSpPr>
              <a:spLocks noChangeArrowheads="1"/>
            </p:cNvSpPr>
            <p:nvPr/>
          </p:nvSpPr>
          <p:spPr bwMode="auto">
            <a:xfrm>
              <a:off x="3194500" y="4373911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</a:p>
          </p:txBody>
        </p:sp>
        <p:sp>
          <p:nvSpPr>
            <p:cNvPr id="381" name="Rectangle 227"/>
            <p:cNvSpPr>
              <a:spLocks noChangeArrowheads="1"/>
            </p:cNvSpPr>
            <p:nvPr/>
          </p:nvSpPr>
          <p:spPr bwMode="auto">
            <a:xfrm>
              <a:off x="3120727" y="4338773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82" name="Rectangle 228"/>
            <p:cNvSpPr>
              <a:spLocks noChangeArrowheads="1"/>
            </p:cNvSpPr>
            <p:nvPr/>
          </p:nvSpPr>
          <p:spPr bwMode="auto">
            <a:xfrm>
              <a:off x="3225316" y="4190625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</a:p>
          </p:txBody>
        </p:sp>
        <p:sp>
          <p:nvSpPr>
            <p:cNvPr id="383" name="Rectangle 229"/>
            <p:cNvSpPr>
              <a:spLocks noChangeArrowheads="1"/>
            </p:cNvSpPr>
            <p:nvPr/>
          </p:nvSpPr>
          <p:spPr bwMode="auto">
            <a:xfrm>
              <a:off x="4161950" y="4085541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84" name="Rectangle 230"/>
            <p:cNvSpPr>
              <a:spLocks noChangeArrowheads="1"/>
            </p:cNvSpPr>
            <p:nvPr/>
          </p:nvSpPr>
          <p:spPr bwMode="auto">
            <a:xfrm>
              <a:off x="3126330" y="4006389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</a:p>
          </p:txBody>
        </p:sp>
        <p:sp>
          <p:nvSpPr>
            <p:cNvPr id="385" name="Rectangle 231"/>
            <p:cNvSpPr>
              <a:spLocks noChangeArrowheads="1"/>
            </p:cNvSpPr>
            <p:nvPr/>
          </p:nvSpPr>
          <p:spPr bwMode="auto">
            <a:xfrm>
              <a:off x="3083374" y="3902876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86" name="Rectangle 232"/>
            <p:cNvSpPr>
              <a:spLocks noChangeArrowheads="1"/>
            </p:cNvSpPr>
            <p:nvPr/>
          </p:nvSpPr>
          <p:spPr bwMode="auto">
            <a:xfrm>
              <a:off x="4034948" y="3977899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HO</a:t>
              </a:r>
            </a:p>
          </p:txBody>
        </p:sp>
        <p:sp>
          <p:nvSpPr>
            <p:cNvPr id="387" name="Rectangle 233"/>
            <p:cNvSpPr>
              <a:spLocks noChangeArrowheads="1"/>
            </p:cNvSpPr>
            <p:nvPr/>
          </p:nvSpPr>
          <p:spPr bwMode="auto">
            <a:xfrm>
              <a:off x="3930359" y="3690149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88" name="Rectangle 234"/>
            <p:cNvSpPr>
              <a:spLocks noChangeArrowheads="1"/>
            </p:cNvSpPr>
            <p:nvPr/>
          </p:nvSpPr>
          <p:spPr bwMode="auto">
            <a:xfrm>
              <a:off x="3849116" y="3862989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HO</a:t>
              </a:r>
            </a:p>
          </p:txBody>
        </p:sp>
        <p:sp>
          <p:nvSpPr>
            <p:cNvPr id="389" name="Rectangle 235"/>
            <p:cNvSpPr>
              <a:spLocks noChangeArrowheads="1"/>
            </p:cNvSpPr>
            <p:nvPr/>
          </p:nvSpPr>
          <p:spPr bwMode="auto">
            <a:xfrm>
              <a:off x="4218914" y="3895391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90" name="Rectangle 236"/>
            <p:cNvSpPr>
              <a:spLocks noChangeArrowheads="1"/>
            </p:cNvSpPr>
            <p:nvPr/>
          </p:nvSpPr>
          <p:spPr bwMode="auto">
            <a:xfrm>
              <a:off x="3269207" y="3899076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</a:p>
          </p:txBody>
        </p:sp>
        <p:sp>
          <p:nvSpPr>
            <p:cNvPr id="391" name="Rectangle 237"/>
            <p:cNvSpPr>
              <a:spLocks noChangeArrowheads="1"/>
            </p:cNvSpPr>
            <p:nvPr/>
          </p:nvSpPr>
          <p:spPr bwMode="auto">
            <a:xfrm>
              <a:off x="3217846" y="3617975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92" name="Rectangle 238"/>
            <p:cNvSpPr>
              <a:spLocks noChangeArrowheads="1"/>
            </p:cNvSpPr>
            <p:nvPr/>
          </p:nvSpPr>
          <p:spPr bwMode="auto">
            <a:xfrm>
              <a:off x="3353251" y="3706293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</a:p>
          </p:txBody>
        </p:sp>
        <p:sp>
          <p:nvSpPr>
            <p:cNvPr id="393" name="Rectangle 239"/>
            <p:cNvSpPr>
              <a:spLocks noChangeArrowheads="1"/>
            </p:cNvSpPr>
            <p:nvPr/>
          </p:nvSpPr>
          <p:spPr bwMode="auto">
            <a:xfrm>
              <a:off x="3437297" y="3604679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94" name="Rectangle 240"/>
            <p:cNvSpPr>
              <a:spLocks noChangeArrowheads="1"/>
            </p:cNvSpPr>
            <p:nvPr/>
          </p:nvSpPr>
          <p:spPr bwMode="auto">
            <a:xfrm>
              <a:off x="3488658" y="3735734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HO</a:t>
              </a:r>
            </a:p>
          </p:txBody>
        </p:sp>
        <p:sp>
          <p:nvSpPr>
            <p:cNvPr id="395" name="Rectangle 241"/>
            <p:cNvSpPr>
              <a:spLocks noChangeArrowheads="1"/>
            </p:cNvSpPr>
            <p:nvPr/>
          </p:nvSpPr>
          <p:spPr bwMode="auto">
            <a:xfrm>
              <a:off x="3778145" y="3527756"/>
              <a:ext cx="59312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</a:p>
          </p:txBody>
        </p:sp>
        <p:sp>
          <p:nvSpPr>
            <p:cNvPr id="396" name="Rectangle 242"/>
            <p:cNvSpPr>
              <a:spLocks noChangeArrowheads="1"/>
            </p:cNvSpPr>
            <p:nvPr/>
          </p:nvSpPr>
          <p:spPr bwMode="auto">
            <a:xfrm>
              <a:off x="3723983" y="3689199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HO</a:t>
              </a:r>
            </a:p>
          </p:txBody>
        </p:sp>
        <p:sp>
          <p:nvSpPr>
            <p:cNvPr id="397" name="Rectangle 243"/>
            <p:cNvSpPr>
              <a:spLocks noChangeArrowheads="1"/>
            </p:cNvSpPr>
            <p:nvPr/>
          </p:nvSpPr>
          <p:spPr bwMode="auto">
            <a:xfrm>
              <a:off x="3848181" y="4452733"/>
              <a:ext cx="115416" cy="9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600" b="1"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OH</a:t>
              </a:r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22776" y="3606109"/>
            <a:ext cx="9052518" cy="2842779"/>
            <a:chOff x="22776" y="3606109"/>
            <a:chExt cx="9052518" cy="2842779"/>
          </a:xfrm>
        </p:grpSpPr>
        <p:grpSp>
          <p:nvGrpSpPr>
            <p:cNvPr id="17" name="グループ化 16"/>
            <p:cNvGrpSpPr/>
            <p:nvPr/>
          </p:nvGrpSpPr>
          <p:grpSpPr>
            <a:xfrm>
              <a:off x="22776" y="3606109"/>
              <a:ext cx="9052518" cy="2842779"/>
              <a:chOff x="22776" y="3606109"/>
              <a:chExt cx="9052518" cy="2842779"/>
            </a:xfrm>
          </p:grpSpPr>
          <p:sp>
            <p:nvSpPr>
              <p:cNvPr id="317" name="角丸四角形 316"/>
              <p:cNvSpPr/>
              <p:nvPr/>
            </p:nvSpPr>
            <p:spPr>
              <a:xfrm>
                <a:off x="4275734" y="5019539"/>
                <a:ext cx="2016000" cy="14040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5" name="Freeform 340"/>
              <p:cNvSpPr>
                <a:spLocks/>
              </p:cNvSpPr>
              <p:nvPr/>
            </p:nvSpPr>
            <p:spPr bwMode="auto">
              <a:xfrm rot="8124483">
                <a:off x="4931339" y="5207992"/>
                <a:ext cx="282600" cy="323263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922" h="12142">
                    <a:moveTo>
                      <a:pt x="4910" y="12142"/>
                    </a:moveTo>
                    <a:cubicBezTo>
                      <a:pt x="5345" y="11906"/>
                      <a:pt x="-603" y="8190"/>
                      <a:pt x="51" y="7321"/>
                    </a:cubicBezTo>
                    <a:cubicBezTo>
                      <a:pt x="705" y="6452"/>
                      <a:pt x="8339" y="7717"/>
                      <a:pt x="8833" y="6930"/>
                    </a:cubicBezTo>
                    <a:cubicBezTo>
                      <a:pt x="9327" y="6143"/>
                      <a:pt x="2628" y="3262"/>
                      <a:pt x="3013" y="2601"/>
                    </a:cubicBezTo>
                    <a:cubicBezTo>
                      <a:pt x="3397" y="1940"/>
                      <a:pt x="9807" y="3412"/>
                      <a:pt x="11218" y="2985"/>
                    </a:cubicBezTo>
                    <a:cubicBezTo>
                      <a:pt x="12628" y="2559"/>
                      <a:pt x="11474" y="618"/>
                      <a:pt x="11551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4" name="Freeform 340"/>
              <p:cNvSpPr>
                <a:spLocks/>
              </p:cNvSpPr>
              <p:nvPr/>
            </p:nvSpPr>
            <p:spPr bwMode="auto">
              <a:xfrm rot="13475517" flipH="1">
                <a:off x="5195997" y="5203231"/>
                <a:ext cx="282600" cy="323263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922" h="12142">
                    <a:moveTo>
                      <a:pt x="4910" y="12142"/>
                    </a:moveTo>
                    <a:cubicBezTo>
                      <a:pt x="5345" y="11906"/>
                      <a:pt x="-603" y="8190"/>
                      <a:pt x="51" y="7321"/>
                    </a:cubicBezTo>
                    <a:cubicBezTo>
                      <a:pt x="705" y="6452"/>
                      <a:pt x="8339" y="7717"/>
                      <a:pt x="8833" y="6930"/>
                    </a:cubicBezTo>
                    <a:cubicBezTo>
                      <a:pt x="9327" y="6143"/>
                      <a:pt x="2628" y="3262"/>
                      <a:pt x="3013" y="2601"/>
                    </a:cubicBezTo>
                    <a:cubicBezTo>
                      <a:pt x="3397" y="1940"/>
                      <a:pt x="9807" y="3412"/>
                      <a:pt x="11218" y="2985"/>
                    </a:cubicBezTo>
                    <a:cubicBezTo>
                      <a:pt x="12628" y="2559"/>
                      <a:pt x="11474" y="618"/>
                      <a:pt x="11551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3" name="テキスト ボックス 192"/>
              <p:cNvSpPr txBox="1"/>
              <p:nvPr/>
            </p:nvSpPr>
            <p:spPr>
              <a:xfrm>
                <a:off x="2113809" y="4717995"/>
                <a:ext cx="45397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600" dirty="0"/>
                  <a:t>=</a:t>
                </a:r>
                <a:endParaRPr kumimoji="1" lang="ja-JP" altLang="en-US" sz="3600" dirty="0"/>
              </a:p>
            </p:txBody>
          </p:sp>
          <p:sp>
            <p:nvSpPr>
              <p:cNvPr id="194" name="テキスト ボックス 193"/>
              <p:cNvSpPr txBox="1"/>
              <p:nvPr/>
            </p:nvSpPr>
            <p:spPr>
              <a:xfrm>
                <a:off x="2601318" y="5350511"/>
                <a:ext cx="62709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/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Symbol" panose="05050102010706020507" pitchFamily="18" charset="2"/>
                    <a:ea typeface="ＭＳ Ｐ明朝" pitchFamily="18" charset="-128"/>
                  </a:rPr>
                  <a:t>b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-</a:t>
                </a:r>
                <a:r>
                  <a:rPr lang="en-US" altLang="ja-JP" sz="1200" b="1" dirty="0" err="1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CyD</a:t>
                </a:r>
                <a:endParaRPr lang="ja-JP" altLang="en-US" sz="1200" b="1" dirty="0">
                  <a:solidFill>
                    <a:schemeClr val="accent4">
                      <a:lumMod val="50000"/>
                    </a:schemeClr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195" name="直線矢印コネクタ 194"/>
              <p:cNvCxnSpPr/>
              <p:nvPr/>
            </p:nvCxnSpPr>
            <p:spPr>
              <a:xfrm flipV="1">
                <a:off x="3647645" y="4368975"/>
                <a:ext cx="961915" cy="261611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6" name="テキスト ボックス 70"/>
              <p:cNvSpPr txBox="1">
                <a:spLocks noChangeArrowheads="1"/>
              </p:cNvSpPr>
              <p:nvPr/>
            </p:nvSpPr>
            <p:spPr bwMode="auto">
              <a:xfrm>
                <a:off x="3934788" y="4523177"/>
                <a:ext cx="490840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altLang="ja-JP" sz="1100" dirty="0" err="1">
                    <a:latin typeface="Arial" charset="0"/>
                    <a:cs typeface="Arial" charset="0"/>
                  </a:rPr>
                  <a:t>DMF</a:t>
                </a:r>
                <a:endParaRPr lang="en-US" altLang="ja-JP" sz="1100" i="1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97" name="テキスト ボックス 70"/>
              <p:cNvSpPr txBox="1">
                <a:spLocks noChangeArrowheads="1"/>
              </p:cNvSpPr>
              <p:nvPr/>
            </p:nvSpPr>
            <p:spPr bwMode="auto">
              <a:xfrm>
                <a:off x="3311279" y="4180305"/>
                <a:ext cx="1421058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altLang="ja-JP" sz="1100" dirty="0" err="1">
                    <a:latin typeface="Arial" charset="0"/>
                    <a:cs typeface="Arial" charset="0"/>
                  </a:rPr>
                  <a:t>CH</a:t>
                </a:r>
                <a:r>
                  <a:rPr lang="en-US" altLang="ja-JP" sz="1100" baseline="-25000" dirty="0" err="1">
                    <a:latin typeface="Arial" charset="0"/>
                    <a:cs typeface="Arial" charset="0"/>
                  </a:rPr>
                  <a:t>3</a:t>
                </a:r>
                <a:r>
                  <a:rPr lang="en-US" altLang="ja-JP" sz="1100" dirty="0" err="1">
                    <a:latin typeface="Arial" charset="0"/>
                    <a:cs typeface="Arial" charset="0"/>
                  </a:rPr>
                  <a:t>SO</a:t>
                </a:r>
                <a:r>
                  <a:rPr lang="en-US" altLang="ja-JP" sz="1100" baseline="-25000" dirty="0" err="1">
                    <a:latin typeface="Arial" charset="0"/>
                    <a:cs typeface="Arial" charset="0"/>
                  </a:rPr>
                  <a:t>2</a:t>
                </a:r>
                <a:r>
                  <a:rPr lang="en-US" altLang="ja-JP" sz="1100" dirty="0" err="1">
                    <a:latin typeface="Arial" charset="0"/>
                    <a:cs typeface="Arial" charset="0"/>
                  </a:rPr>
                  <a:t>Cl</a:t>
                </a:r>
                <a:endParaRPr lang="ja-JP" altLang="en-US" sz="11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198" name="テキスト ボックス 197"/>
              <p:cNvSpPr txBox="1"/>
              <p:nvPr/>
            </p:nvSpPr>
            <p:spPr>
              <a:xfrm>
                <a:off x="4819482" y="4608163"/>
                <a:ext cx="147914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/>
                <a:r>
                  <a:rPr lang="en-US" altLang="ja-JP" sz="1200" b="1" i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per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-</a:t>
                </a:r>
                <a:r>
                  <a:rPr lang="en-US" altLang="ja-JP" sz="1200" b="1" dirty="0" err="1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Chloro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 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Symbol" panose="05050102010706020507" pitchFamily="18" charset="2"/>
                    <a:ea typeface="ＭＳ Ｐ明朝" pitchFamily="18" charset="-128"/>
                  </a:rPr>
                  <a:t>b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-</a:t>
                </a:r>
                <a:r>
                  <a:rPr lang="en-US" altLang="ja-JP" sz="1200" b="1" dirty="0" err="1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CyD</a:t>
                </a:r>
                <a:endParaRPr lang="ja-JP" altLang="en-US" sz="1200" b="1" dirty="0">
                  <a:solidFill>
                    <a:schemeClr val="accent4">
                      <a:lumMod val="50000"/>
                    </a:schemeClr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199" name="直線矢印コネクタ 198"/>
              <p:cNvCxnSpPr/>
              <p:nvPr/>
            </p:nvCxnSpPr>
            <p:spPr>
              <a:xfrm flipV="1">
                <a:off x="6669974" y="4293006"/>
                <a:ext cx="706051" cy="1509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テキスト ボックス 199"/>
              <p:cNvSpPr txBox="1"/>
              <p:nvPr/>
            </p:nvSpPr>
            <p:spPr>
              <a:xfrm>
                <a:off x="7505102" y="4608163"/>
                <a:ext cx="13805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/>
                <a:r>
                  <a:rPr lang="en-US" altLang="ja-JP" sz="1200" b="1" i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per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-Azido</a:t>
                </a:r>
                <a:r>
                  <a:rPr lang="ja-JP" altLang="en-US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 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Symbol" panose="05050102010706020507" pitchFamily="18" charset="2"/>
                    <a:ea typeface="ＭＳ Ｐ明朝" pitchFamily="18" charset="-128"/>
                  </a:rPr>
                  <a:t>b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-</a:t>
                </a:r>
                <a:r>
                  <a:rPr lang="en-US" altLang="ja-JP" sz="1200" b="1" dirty="0" err="1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CyD</a:t>
                </a:r>
                <a:endParaRPr lang="ja-JP" altLang="en-US" sz="1200" b="1" dirty="0">
                  <a:solidFill>
                    <a:schemeClr val="accent4">
                      <a:lumMod val="50000"/>
                    </a:schemeClr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201" name="直線矢印コネクタ 200"/>
              <p:cNvCxnSpPr/>
              <p:nvPr/>
            </p:nvCxnSpPr>
            <p:spPr>
              <a:xfrm rot="5400000" flipV="1">
                <a:off x="7982531" y="5179927"/>
                <a:ext cx="468000" cy="1509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2" name="テキスト ボックス 201"/>
              <p:cNvSpPr txBox="1"/>
              <p:nvPr/>
            </p:nvSpPr>
            <p:spPr>
              <a:xfrm>
                <a:off x="7475446" y="6086182"/>
                <a:ext cx="14398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/>
                <a:r>
                  <a:rPr lang="en-US" altLang="ja-JP" sz="1200" b="1" i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per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-Amino</a:t>
                </a:r>
                <a:r>
                  <a:rPr lang="ja-JP" altLang="en-US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 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Symbol" panose="05050102010706020507" pitchFamily="18" charset="2"/>
                    <a:ea typeface="ＭＳ Ｐ明朝" pitchFamily="18" charset="-128"/>
                  </a:rPr>
                  <a:t>b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-</a:t>
                </a:r>
                <a:r>
                  <a:rPr lang="en-US" altLang="ja-JP" sz="1200" b="1" dirty="0" err="1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CyD</a:t>
                </a:r>
                <a:endParaRPr lang="ja-JP" altLang="en-US" sz="1200" b="1" dirty="0">
                  <a:solidFill>
                    <a:schemeClr val="accent4">
                      <a:lumMod val="50000"/>
                    </a:schemeClr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203" name="直線矢印コネクタ 202"/>
              <p:cNvCxnSpPr/>
              <p:nvPr/>
            </p:nvCxnSpPr>
            <p:spPr>
              <a:xfrm flipH="1" flipV="1">
                <a:off x="6669974" y="5781228"/>
                <a:ext cx="706051" cy="1509"/>
              </a:xfrm>
              <a:prstGeom prst="straightConnector1">
                <a:avLst/>
              </a:prstGeom>
              <a:ln>
                <a:solidFill>
                  <a:srgbClr val="7030A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" name="テキスト ボックス 203"/>
              <p:cNvSpPr txBox="1"/>
              <p:nvPr/>
            </p:nvSpPr>
            <p:spPr>
              <a:xfrm>
                <a:off x="4516068" y="6098857"/>
                <a:ext cx="14157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/>
                <a:r>
                  <a:rPr lang="en-US" altLang="ja-JP" sz="1200" b="1" dirty="0">
                    <a:solidFill>
                      <a:srgbClr val="FF0000"/>
                    </a:solidFill>
                    <a:latin typeface="Arial" charset="0"/>
                    <a:ea typeface="ＭＳ Ｐ明朝" pitchFamily="18" charset="-128"/>
                  </a:rPr>
                  <a:t>Multi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-PEG-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Symbol" panose="05050102010706020507" pitchFamily="18" charset="2"/>
                    <a:ea typeface="ＭＳ Ｐ明朝" pitchFamily="18" charset="-128"/>
                  </a:rPr>
                  <a:t>b</a:t>
                </a:r>
                <a:r>
                  <a:rPr lang="en-US" altLang="ja-JP" sz="1200" b="1" dirty="0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-</a:t>
                </a:r>
                <a:r>
                  <a:rPr lang="en-US" altLang="ja-JP" sz="1200" b="1" dirty="0" err="1">
                    <a:solidFill>
                      <a:schemeClr val="accent4">
                        <a:lumMod val="50000"/>
                      </a:schemeClr>
                    </a:solidFill>
                    <a:latin typeface="Arial" charset="0"/>
                    <a:ea typeface="ＭＳ Ｐ明朝" pitchFamily="18" charset="-128"/>
                  </a:rPr>
                  <a:t>CyD</a:t>
                </a:r>
                <a:endParaRPr lang="ja-JP" altLang="en-US" sz="1200" b="1" dirty="0">
                  <a:solidFill>
                    <a:schemeClr val="accent4">
                      <a:lumMod val="50000"/>
                    </a:schemeClr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205" name="グループ化 204"/>
              <p:cNvGrpSpPr/>
              <p:nvPr/>
            </p:nvGrpSpPr>
            <p:grpSpPr>
              <a:xfrm>
                <a:off x="6647997" y="5462532"/>
                <a:ext cx="750004" cy="212126"/>
                <a:chOff x="868757" y="4452372"/>
                <a:chExt cx="844553" cy="238868"/>
              </a:xfrm>
            </p:grpSpPr>
            <p:sp>
              <p:nvSpPr>
                <p:cNvPr id="206" name="Freeform 340"/>
                <p:cNvSpPr>
                  <a:spLocks/>
                </p:cNvSpPr>
                <p:nvPr/>
              </p:nvSpPr>
              <p:spPr bwMode="auto">
                <a:xfrm rot="4046080">
                  <a:off x="1038992" y="4318891"/>
                  <a:ext cx="185401" cy="525871"/>
                </a:xfrm>
                <a:custGeom>
                  <a:avLst/>
                  <a:gdLst>
                    <a:gd name="T0" fmla="*/ 89 w 390"/>
                    <a:gd name="T1" fmla="*/ 469 h 469"/>
                    <a:gd name="T2" fmla="*/ 242 w 390"/>
                    <a:gd name="T3" fmla="*/ 325 h 469"/>
                    <a:gd name="T4" fmla="*/ 15 w 390"/>
                    <a:gd name="T5" fmla="*/ 122 h 469"/>
                    <a:gd name="T6" fmla="*/ 335 w 390"/>
                    <a:gd name="T7" fmla="*/ 140 h 469"/>
                    <a:gd name="T8" fmla="*/ 348 w 390"/>
                    <a:gd name="T9" fmla="*/ 0 h 469"/>
                    <a:gd name="connsiteX0" fmla="*/ 4005 w 11017"/>
                    <a:gd name="connsiteY0" fmla="*/ 10000 h 10000"/>
                    <a:gd name="connsiteX1" fmla="*/ 58 w 11017"/>
                    <a:gd name="connsiteY1" fmla="*/ 6807 h 10000"/>
                    <a:gd name="connsiteX2" fmla="*/ 7928 w 11017"/>
                    <a:gd name="connsiteY2" fmla="*/ 6930 h 10000"/>
                    <a:gd name="connsiteX3" fmla="*/ 2108 w 11017"/>
                    <a:gd name="connsiteY3" fmla="*/ 2601 h 10000"/>
                    <a:gd name="connsiteX4" fmla="*/ 10313 w 11017"/>
                    <a:gd name="connsiteY4" fmla="*/ 2985 h 10000"/>
                    <a:gd name="connsiteX5" fmla="*/ 10646 w 11017"/>
                    <a:gd name="connsiteY5" fmla="*/ 0 h 10000"/>
                    <a:gd name="connsiteX0" fmla="*/ 4005 w 11017"/>
                    <a:gd name="connsiteY0" fmla="*/ 12142 h 12142"/>
                    <a:gd name="connsiteX1" fmla="*/ 58 w 11017"/>
                    <a:gd name="connsiteY1" fmla="*/ 6807 h 12142"/>
                    <a:gd name="connsiteX2" fmla="*/ 7928 w 11017"/>
                    <a:gd name="connsiteY2" fmla="*/ 6930 h 12142"/>
                    <a:gd name="connsiteX3" fmla="*/ 2108 w 11017"/>
                    <a:gd name="connsiteY3" fmla="*/ 2601 h 12142"/>
                    <a:gd name="connsiteX4" fmla="*/ 10313 w 11017"/>
                    <a:gd name="connsiteY4" fmla="*/ 2985 h 12142"/>
                    <a:gd name="connsiteX5" fmla="*/ 10646 w 11017"/>
                    <a:gd name="connsiteY5" fmla="*/ 0 h 12142"/>
                    <a:gd name="connsiteX0" fmla="*/ 5814 w 12826"/>
                    <a:gd name="connsiteY0" fmla="*/ 12142 h 12142"/>
                    <a:gd name="connsiteX1" fmla="*/ 43 w 12826"/>
                    <a:gd name="connsiteY1" fmla="*/ 8435 h 12142"/>
                    <a:gd name="connsiteX2" fmla="*/ 9737 w 12826"/>
                    <a:gd name="connsiteY2" fmla="*/ 6930 h 12142"/>
                    <a:gd name="connsiteX3" fmla="*/ 3917 w 12826"/>
                    <a:gd name="connsiteY3" fmla="*/ 2601 h 12142"/>
                    <a:gd name="connsiteX4" fmla="*/ 12122 w 12826"/>
                    <a:gd name="connsiteY4" fmla="*/ 2985 h 12142"/>
                    <a:gd name="connsiteX5" fmla="*/ 12455 w 12826"/>
                    <a:gd name="connsiteY5" fmla="*/ 0 h 12142"/>
                    <a:gd name="connsiteX0" fmla="*/ 4910 w 11922"/>
                    <a:gd name="connsiteY0" fmla="*/ 12142 h 12142"/>
                    <a:gd name="connsiteX1" fmla="*/ 51 w 11922"/>
                    <a:gd name="connsiteY1" fmla="*/ 7321 h 12142"/>
                    <a:gd name="connsiteX2" fmla="*/ 8833 w 11922"/>
                    <a:gd name="connsiteY2" fmla="*/ 6930 h 12142"/>
                    <a:gd name="connsiteX3" fmla="*/ 3013 w 11922"/>
                    <a:gd name="connsiteY3" fmla="*/ 2601 h 12142"/>
                    <a:gd name="connsiteX4" fmla="*/ 11218 w 11922"/>
                    <a:gd name="connsiteY4" fmla="*/ 2985 h 12142"/>
                    <a:gd name="connsiteX5" fmla="*/ 11551 w 11922"/>
                    <a:gd name="connsiteY5" fmla="*/ 0 h 12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922" h="12142">
                      <a:moveTo>
                        <a:pt x="4910" y="12142"/>
                      </a:moveTo>
                      <a:cubicBezTo>
                        <a:pt x="5345" y="11906"/>
                        <a:pt x="-603" y="8190"/>
                        <a:pt x="51" y="7321"/>
                      </a:cubicBezTo>
                      <a:cubicBezTo>
                        <a:pt x="705" y="6452"/>
                        <a:pt x="8339" y="7717"/>
                        <a:pt x="8833" y="6930"/>
                      </a:cubicBezTo>
                      <a:cubicBezTo>
                        <a:pt x="9327" y="6143"/>
                        <a:pt x="2628" y="3262"/>
                        <a:pt x="3013" y="2601"/>
                      </a:cubicBezTo>
                      <a:cubicBezTo>
                        <a:pt x="3397" y="1940"/>
                        <a:pt x="9807" y="3412"/>
                        <a:pt x="11218" y="2985"/>
                      </a:cubicBezTo>
                      <a:cubicBezTo>
                        <a:pt x="12628" y="2559"/>
                        <a:pt x="11474" y="618"/>
                        <a:pt x="11551" y="0"/>
                      </a:cubicBezTo>
                    </a:path>
                  </a:pathLst>
                </a:custGeom>
                <a:noFill/>
                <a:ln w="2857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07" name="五角形 206"/>
                <p:cNvSpPr>
                  <a:spLocks noChangeAspect="1"/>
                </p:cNvSpPr>
                <p:nvPr/>
              </p:nvSpPr>
              <p:spPr bwMode="auto">
                <a:xfrm rot="20460000">
                  <a:off x="1596470" y="4501919"/>
                  <a:ext cx="116840" cy="116840"/>
                </a:xfrm>
                <a:prstGeom prst="pentagon">
                  <a:avLst/>
                </a:prstGeom>
                <a:noFill/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08" name="テキスト ボックス 207"/>
                <p:cNvSpPr txBox="1"/>
                <p:nvPr/>
              </p:nvSpPr>
              <p:spPr>
                <a:xfrm>
                  <a:off x="1422478" y="4529187"/>
                  <a:ext cx="192360" cy="76944"/>
                </a:xfrm>
                <a:prstGeom prst="rect">
                  <a:avLst/>
                </a:prstGeom>
                <a:solidFill>
                  <a:srgbClr val="FFFFFF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ja-JP" sz="5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D2DB9">
                          <a:lumMod val="75000"/>
                        </a:srgbClr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rPr>
                    <a:t>COON</a:t>
                  </a:r>
                  <a:endParaRPr kumimoji="0" lang="ja-JP" altLang="en-US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cxnSp>
              <p:nvCxnSpPr>
                <p:cNvPr id="209" name="直線コネクタ 208"/>
                <p:cNvCxnSpPr>
                  <a:endCxn id="207" idx="0"/>
                </p:cNvCxnSpPr>
                <p:nvPr/>
              </p:nvCxnSpPr>
              <p:spPr bwMode="auto">
                <a:xfrm>
                  <a:off x="1614838" y="4487888"/>
                  <a:ext cx="21032" cy="17214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0" name="直線コネクタ 209"/>
                <p:cNvCxnSpPr/>
                <p:nvPr/>
              </p:nvCxnSpPr>
              <p:spPr bwMode="auto">
                <a:xfrm>
                  <a:off x="1607695" y="4498408"/>
                  <a:ext cx="21032" cy="17214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1" name="直線コネクタ 210"/>
                <p:cNvCxnSpPr/>
                <p:nvPr/>
              </p:nvCxnSpPr>
              <p:spPr bwMode="auto">
                <a:xfrm flipV="1">
                  <a:off x="1612457" y="4624214"/>
                  <a:ext cx="21032" cy="17214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2" name="直線コネクタ 211"/>
                <p:cNvCxnSpPr/>
                <p:nvPr/>
              </p:nvCxnSpPr>
              <p:spPr bwMode="auto">
                <a:xfrm flipV="1">
                  <a:off x="1605314" y="4613305"/>
                  <a:ext cx="21032" cy="17214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13" name="テキスト ボックス 212"/>
                <p:cNvSpPr txBox="1"/>
                <p:nvPr/>
              </p:nvSpPr>
              <p:spPr>
                <a:xfrm>
                  <a:off x="1555620" y="4452372"/>
                  <a:ext cx="49694" cy="769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ja-JP" sz="5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D2DB9">
                          <a:lumMod val="75000"/>
                        </a:srgbClr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rPr>
                    <a:t>O</a:t>
                  </a:r>
                  <a:endParaRPr kumimoji="0" lang="ja-JP" altLang="en-US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14" name="テキスト ボックス 213"/>
                <p:cNvSpPr txBox="1"/>
                <p:nvPr/>
              </p:nvSpPr>
              <p:spPr>
                <a:xfrm>
                  <a:off x="1558001" y="4614296"/>
                  <a:ext cx="49694" cy="769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ja-JP" sz="5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D2DB9">
                          <a:lumMod val="75000"/>
                        </a:srgbClr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rPr>
                    <a:t>O</a:t>
                  </a:r>
                  <a:endParaRPr kumimoji="0" lang="ja-JP" altLang="en-US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grpSp>
            <p:nvGrpSpPr>
              <p:cNvPr id="215" name="グループ化 214"/>
              <p:cNvGrpSpPr/>
              <p:nvPr/>
            </p:nvGrpSpPr>
            <p:grpSpPr>
              <a:xfrm>
                <a:off x="2663983" y="4663732"/>
                <a:ext cx="1086634" cy="646224"/>
                <a:chOff x="2449233" y="1390650"/>
                <a:chExt cx="1086634" cy="646224"/>
              </a:xfrm>
            </p:grpSpPr>
            <p:sp>
              <p:nvSpPr>
                <p:cNvPr id="216" name="テキスト ボックス 215"/>
                <p:cNvSpPr txBox="1"/>
                <p:nvPr/>
              </p:nvSpPr>
              <p:spPr>
                <a:xfrm>
                  <a:off x="3024188" y="1390650"/>
                  <a:ext cx="511679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000" b="1" dirty="0">
                      <a:solidFill>
                        <a:schemeClr val="accent4">
                          <a:lumMod val="50000"/>
                        </a:schemeClr>
                      </a:solidFill>
                    </a:rPr>
                    <a:t>(OH)</a:t>
                  </a:r>
                  <a:r>
                    <a:rPr kumimoji="1" lang="en-US" altLang="ja-JP" sz="1000" b="1" baseline="-25000" dirty="0">
                      <a:solidFill>
                        <a:schemeClr val="accent4">
                          <a:lumMod val="50000"/>
                        </a:schemeClr>
                      </a:solidFill>
                    </a:rPr>
                    <a:t>7</a:t>
                  </a:r>
                  <a:endParaRPr kumimoji="1" lang="ja-JP" altLang="en-US" sz="1000" b="1" baseline="-25000" dirty="0">
                    <a:solidFill>
                      <a:schemeClr val="accent4">
                        <a:lumMod val="50000"/>
                      </a:schemeClr>
                    </a:solidFill>
                  </a:endParaRPr>
                </a:p>
              </p:txBody>
            </p:sp>
            <p:cxnSp>
              <p:nvCxnSpPr>
                <p:cNvPr id="217" name="直線コネクタ 216"/>
                <p:cNvCxnSpPr/>
                <p:nvPr/>
              </p:nvCxnSpPr>
              <p:spPr>
                <a:xfrm flipV="1">
                  <a:off x="2921460" y="1497759"/>
                  <a:ext cx="67462" cy="92333"/>
                </a:xfrm>
                <a:prstGeom prst="line">
                  <a:avLst/>
                </a:prstGeom>
                <a:ln>
                  <a:solidFill>
                    <a:schemeClr val="accent4">
                      <a:lumMod val="7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直線コネクタ 217"/>
                <p:cNvCxnSpPr/>
                <p:nvPr/>
              </p:nvCxnSpPr>
              <p:spPr>
                <a:xfrm>
                  <a:off x="2981779" y="1502669"/>
                  <a:ext cx="117134" cy="1"/>
                </a:xfrm>
                <a:prstGeom prst="line">
                  <a:avLst/>
                </a:prstGeom>
                <a:ln>
                  <a:solidFill>
                    <a:schemeClr val="accent4">
                      <a:lumMod val="7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9" name="Group 111"/>
                <p:cNvGrpSpPr>
                  <a:grpSpLocks/>
                </p:cNvGrpSpPr>
                <p:nvPr/>
              </p:nvGrpSpPr>
              <p:grpSpPr bwMode="auto">
                <a:xfrm>
                  <a:off x="2449233" y="1535410"/>
                  <a:ext cx="623412" cy="501464"/>
                  <a:chOff x="2223" y="3131"/>
                  <a:chExt cx="1311" cy="807"/>
                </a:xfrm>
              </p:grpSpPr>
              <p:sp>
                <p:nvSpPr>
                  <p:cNvPr id="220" name="AutoShape 112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223" y="3219"/>
                    <a:ext cx="1311" cy="568"/>
                  </a:xfrm>
                  <a:custGeom>
                    <a:avLst/>
                    <a:gdLst>
                      <a:gd name="G0" fmla="+- 4099 0 0"/>
                      <a:gd name="G1" fmla="+- 21600 0 4099"/>
                      <a:gd name="G2" fmla="*/ 4099 1 2"/>
                      <a:gd name="G3" fmla="+- 21600 0 G2"/>
                      <a:gd name="G4" fmla="+/ 4099 21600 2"/>
                      <a:gd name="G5" fmla="+/ G1 0 2"/>
                      <a:gd name="G6" fmla="*/ 21600 21600 4099"/>
                      <a:gd name="G7" fmla="*/ G6 1 2"/>
                      <a:gd name="G8" fmla="+- 21600 0 G7"/>
                      <a:gd name="G9" fmla="*/ 21600 1 2"/>
                      <a:gd name="G10" fmla="+- 4099 0 G9"/>
                      <a:gd name="G11" fmla="?: G10 G8 0"/>
                      <a:gd name="G12" fmla="?: G10 G7 21600"/>
                      <a:gd name="T0" fmla="*/ 19550 w 21600"/>
                      <a:gd name="T1" fmla="*/ 10800 h 21600"/>
                      <a:gd name="T2" fmla="*/ 10800 w 21600"/>
                      <a:gd name="T3" fmla="*/ 21600 h 21600"/>
                      <a:gd name="T4" fmla="*/ 2050 w 21600"/>
                      <a:gd name="T5" fmla="*/ 10800 h 21600"/>
                      <a:gd name="T6" fmla="*/ 10800 w 21600"/>
                      <a:gd name="T7" fmla="*/ 0 h 21600"/>
                      <a:gd name="T8" fmla="*/ 3850 w 21600"/>
                      <a:gd name="T9" fmla="*/ 3850 h 21600"/>
                      <a:gd name="T10" fmla="*/ 17750 w 21600"/>
                      <a:gd name="T11" fmla="*/ 1775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4099" y="21600"/>
                        </a:lnTo>
                        <a:lnTo>
                          <a:pt x="17501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1" name="Oval 113"/>
                  <p:cNvSpPr>
                    <a:spLocks noChangeArrowheads="1"/>
                  </p:cNvSpPr>
                  <p:nvPr/>
                </p:nvSpPr>
                <p:spPr bwMode="auto">
                  <a:xfrm rot="10800000" flipV="1">
                    <a:off x="2471" y="3131"/>
                    <a:ext cx="816" cy="178"/>
                  </a:xfrm>
                  <a:prstGeom prst="ellipse">
                    <a:avLst/>
                  </a:prstGeom>
                  <a:solidFill>
                    <a:srgbClr val="7F7FA9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22" name="Oval 114"/>
                  <p:cNvSpPr>
                    <a:spLocks noChangeAspect="1" noChangeArrowheads="1"/>
                  </p:cNvSpPr>
                  <p:nvPr/>
                </p:nvSpPr>
                <p:spPr bwMode="auto">
                  <a:xfrm rot="10800000" flipV="1">
                    <a:off x="2590" y="3155"/>
                    <a:ext cx="578" cy="10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3" name="Oval 115"/>
                  <p:cNvSpPr>
                    <a:spLocks noChangeArrowheads="1"/>
                  </p:cNvSpPr>
                  <p:nvPr/>
                </p:nvSpPr>
                <p:spPr bwMode="auto">
                  <a:xfrm rot="10800000" flipV="1">
                    <a:off x="2223" y="3657"/>
                    <a:ext cx="1307" cy="28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60" name="グループ化 259"/>
              <p:cNvGrpSpPr/>
              <p:nvPr/>
            </p:nvGrpSpPr>
            <p:grpSpPr>
              <a:xfrm>
                <a:off x="7946982" y="5395096"/>
                <a:ext cx="1128312" cy="657947"/>
                <a:chOff x="7956075" y="2864362"/>
                <a:chExt cx="1128312" cy="657947"/>
              </a:xfrm>
            </p:grpSpPr>
            <p:grpSp>
              <p:nvGrpSpPr>
                <p:cNvPr id="261" name="グループ化 260"/>
                <p:cNvGrpSpPr/>
                <p:nvPr/>
              </p:nvGrpSpPr>
              <p:grpSpPr>
                <a:xfrm>
                  <a:off x="8428302" y="2864362"/>
                  <a:ext cx="656085" cy="246221"/>
                  <a:chOff x="7963482" y="2876085"/>
                  <a:chExt cx="656085" cy="246221"/>
                </a:xfrm>
              </p:grpSpPr>
              <p:sp>
                <p:nvSpPr>
                  <p:cNvPr id="271" name="テキスト ボックス 270"/>
                  <p:cNvSpPr txBox="1"/>
                  <p:nvPr/>
                </p:nvSpPr>
                <p:spPr>
                  <a:xfrm>
                    <a:off x="8066210" y="2876085"/>
                    <a:ext cx="553357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1000" b="1" dirty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(</a:t>
                    </a:r>
                    <a:r>
                      <a:rPr kumimoji="1" lang="en-US" altLang="ja-JP" sz="1000" b="1" dirty="0" err="1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NH</a:t>
                    </a:r>
                    <a:r>
                      <a:rPr lang="en-US" altLang="ja-JP" sz="1000" b="1" baseline="-25000" dirty="0" err="1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2</a:t>
                    </a:r>
                    <a:r>
                      <a:rPr kumimoji="1" lang="en-US" altLang="ja-JP" sz="1000" b="1" dirty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)</a:t>
                    </a:r>
                    <a:r>
                      <a:rPr kumimoji="1" lang="en-US" altLang="ja-JP" sz="1000" b="1" baseline="-25000" dirty="0">
                        <a:solidFill>
                          <a:schemeClr val="accent4">
                            <a:lumMod val="50000"/>
                          </a:schemeClr>
                        </a:solidFill>
                      </a:rPr>
                      <a:t>7</a:t>
                    </a:r>
                    <a:endParaRPr kumimoji="1" lang="ja-JP" altLang="en-US" sz="1000" b="1" baseline="-25000" dirty="0">
                      <a:solidFill>
                        <a:schemeClr val="accent4">
                          <a:lumMod val="50000"/>
                        </a:schemeClr>
                      </a:solidFill>
                    </a:endParaRPr>
                  </a:p>
                </p:txBody>
              </p:sp>
              <p:cxnSp>
                <p:nvCxnSpPr>
                  <p:cNvPr id="272" name="直線コネクタ 271"/>
                  <p:cNvCxnSpPr/>
                  <p:nvPr/>
                </p:nvCxnSpPr>
                <p:spPr>
                  <a:xfrm flipV="1">
                    <a:off x="7963482" y="2983194"/>
                    <a:ext cx="67462" cy="92333"/>
                  </a:xfrm>
                  <a:prstGeom prst="line">
                    <a:avLst/>
                  </a:prstGeom>
                  <a:ln>
                    <a:solidFill>
                      <a:schemeClr val="accent4">
                        <a:lumMod val="75000"/>
                      </a:schemeClr>
                    </a:solidFill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3" name="直線コネクタ 272"/>
                  <p:cNvCxnSpPr/>
                  <p:nvPr/>
                </p:nvCxnSpPr>
                <p:spPr>
                  <a:xfrm>
                    <a:off x="8023801" y="2988104"/>
                    <a:ext cx="117134" cy="1"/>
                  </a:xfrm>
                  <a:prstGeom prst="line">
                    <a:avLst/>
                  </a:prstGeom>
                  <a:ln>
                    <a:solidFill>
                      <a:schemeClr val="accent4">
                        <a:lumMod val="75000"/>
                      </a:schemeClr>
                    </a:solidFill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3" name="Group 111"/>
                <p:cNvGrpSpPr>
                  <a:grpSpLocks/>
                </p:cNvGrpSpPr>
                <p:nvPr/>
              </p:nvGrpSpPr>
              <p:grpSpPr bwMode="auto">
                <a:xfrm>
                  <a:off x="7956075" y="3020845"/>
                  <a:ext cx="623412" cy="501464"/>
                  <a:chOff x="2223" y="3131"/>
                  <a:chExt cx="1311" cy="807"/>
                </a:xfrm>
              </p:grpSpPr>
              <p:sp>
                <p:nvSpPr>
                  <p:cNvPr id="264" name="AutoShape 112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223" y="3219"/>
                    <a:ext cx="1311" cy="568"/>
                  </a:xfrm>
                  <a:custGeom>
                    <a:avLst/>
                    <a:gdLst>
                      <a:gd name="G0" fmla="+- 4099 0 0"/>
                      <a:gd name="G1" fmla="+- 21600 0 4099"/>
                      <a:gd name="G2" fmla="*/ 4099 1 2"/>
                      <a:gd name="G3" fmla="+- 21600 0 G2"/>
                      <a:gd name="G4" fmla="+/ 4099 21600 2"/>
                      <a:gd name="G5" fmla="+/ G1 0 2"/>
                      <a:gd name="G6" fmla="*/ 21600 21600 4099"/>
                      <a:gd name="G7" fmla="*/ G6 1 2"/>
                      <a:gd name="G8" fmla="+- 21600 0 G7"/>
                      <a:gd name="G9" fmla="*/ 21600 1 2"/>
                      <a:gd name="G10" fmla="+- 4099 0 G9"/>
                      <a:gd name="G11" fmla="?: G10 G8 0"/>
                      <a:gd name="G12" fmla="?: G10 G7 21600"/>
                      <a:gd name="T0" fmla="*/ 19550 w 21600"/>
                      <a:gd name="T1" fmla="*/ 10800 h 21600"/>
                      <a:gd name="T2" fmla="*/ 10800 w 21600"/>
                      <a:gd name="T3" fmla="*/ 21600 h 21600"/>
                      <a:gd name="T4" fmla="*/ 2050 w 21600"/>
                      <a:gd name="T5" fmla="*/ 10800 h 21600"/>
                      <a:gd name="T6" fmla="*/ 10800 w 21600"/>
                      <a:gd name="T7" fmla="*/ 0 h 21600"/>
                      <a:gd name="T8" fmla="*/ 3850 w 21600"/>
                      <a:gd name="T9" fmla="*/ 3850 h 21600"/>
                      <a:gd name="T10" fmla="*/ 17750 w 21600"/>
                      <a:gd name="T11" fmla="*/ 1775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4099" y="21600"/>
                        </a:lnTo>
                        <a:lnTo>
                          <a:pt x="17501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5" name="Oval 113"/>
                  <p:cNvSpPr>
                    <a:spLocks noChangeArrowheads="1"/>
                  </p:cNvSpPr>
                  <p:nvPr/>
                </p:nvSpPr>
                <p:spPr bwMode="auto">
                  <a:xfrm rot="10800000" flipV="1">
                    <a:off x="2471" y="3131"/>
                    <a:ext cx="816" cy="178"/>
                  </a:xfrm>
                  <a:prstGeom prst="ellipse">
                    <a:avLst/>
                  </a:prstGeom>
                  <a:solidFill>
                    <a:srgbClr val="7F7FA9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66" name="Oval 114"/>
                  <p:cNvSpPr>
                    <a:spLocks noChangeAspect="1" noChangeArrowheads="1"/>
                  </p:cNvSpPr>
                  <p:nvPr/>
                </p:nvSpPr>
                <p:spPr bwMode="auto">
                  <a:xfrm rot="10800000" flipV="1">
                    <a:off x="2590" y="3155"/>
                    <a:ext cx="578" cy="10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7" name="Oval 115"/>
                  <p:cNvSpPr>
                    <a:spLocks noChangeArrowheads="1"/>
                  </p:cNvSpPr>
                  <p:nvPr/>
                </p:nvSpPr>
                <p:spPr bwMode="auto">
                  <a:xfrm rot="10800000" flipV="1">
                    <a:off x="2223" y="3657"/>
                    <a:ext cx="1307" cy="28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74" name="Group 111"/>
              <p:cNvGrpSpPr>
                <a:grpSpLocks/>
              </p:cNvGrpSpPr>
              <p:nvPr/>
            </p:nvGrpSpPr>
            <p:grpSpPr bwMode="auto">
              <a:xfrm>
                <a:off x="4887413" y="5564254"/>
                <a:ext cx="623412" cy="501464"/>
                <a:chOff x="2223" y="3131"/>
                <a:chExt cx="1311" cy="807"/>
              </a:xfrm>
            </p:grpSpPr>
            <p:sp>
              <p:nvSpPr>
                <p:cNvPr id="275" name="AutoShape 112"/>
                <p:cNvSpPr>
                  <a:spLocks noChangeArrowheads="1"/>
                </p:cNvSpPr>
                <p:nvPr/>
              </p:nvSpPr>
              <p:spPr bwMode="auto">
                <a:xfrm rot="10800000">
                  <a:off x="2223" y="3219"/>
                  <a:ext cx="1311" cy="568"/>
                </a:xfrm>
                <a:custGeom>
                  <a:avLst/>
                  <a:gdLst>
                    <a:gd name="G0" fmla="+- 4099 0 0"/>
                    <a:gd name="G1" fmla="+- 21600 0 4099"/>
                    <a:gd name="G2" fmla="*/ 4099 1 2"/>
                    <a:gd name="G3" fmla="+- 21600 0 G2"/>
                    <a:gd name="G4" fmla="+/ 4099 21600 2"/>
                    <a:gd name="G5" fmla="+/ G1 0 2"/>
                    <a:gd name="G6" fmla="*/ 21600 21600 4099"/>
                    <a:gd name="G7" fmla="*/ G6 1 2"/>
                    <a:gd name="G8" fmla="+- 21600 0 G7"/>
                    <a:gd name="G9" fmla="*/ 21600 1 2"/>
                    <a:gd name="G10" fmla="+- 4099 0 G9"/>
                    <a:gd name="G11" fmla="?: G10 G8 0"/>
                    <a:gd name="G12" fmla="?: G10 G7 21600"/>
                    <a:gd name="T0" fmla="*/ 19550 w 21600"/>
                    <a:gd name="T1" fmla="*/ 10800 h 21600"/>
                    <a:gd name="T2" fmla="*/ 10800 w 21600"/>
                    <a:gd name="T3" fmla="*/ 21600 h 21600"/>
                    <a:gd name="T4" fmla="*/ 2050 w 21600"/>
                    <a:gd name="T5" fmla="*/ 10800 h 21600"/>
                    <a:gd name="T6" fmla="*/ 10800 w 21600"/>
                    <a:gd name="T7" fmla="*/ 0 h 21600"/>
                    <a:gd name="T8" fmla="*/ 3850 w 21600"/>
                    <a:gd name="T9" fmla="*/ 3850 h 21600"/>
                    <a:gd name="T10" fmla="*/ 17750 w 21600"/>
                    <a:gd name="T11" fmla="*/ 1775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099" y="21600"/>
                      </a:lnTo>
                      <a:lnTo>
                        <a:pt x="1750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66"/>
                    </a:gs>
                    <a:gs pos="50000">
                      <a:schemeClr val="bg1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Oval 113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2471" y="3131"/>
                  <a:ext cx="816" cy="178"/>
                </a:xfrm>
                <a:prstGeom prst="ellipse">
                  <a:avLst/>
                </a:prstGeom>
                <a:solidFill>
                  <a:srgbClr val="7F7FA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77" name="Oval 114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2590" y="3155"/>
                  <a:ext cx="578" cy="10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chemeClr val="bg1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Oval 115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2223" y="3657"/>
                  <a:ext cx="1307" cy="28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chemeClr val="bg1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latin typeface="Arial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79" name="テキスト ボックス 70"/>
              <p:cNvSpPr txBox="1">
                <a:spLocks noChangeArrowheads="1"/>
              </p:cNvSpPr>
              <p:nvPr/>
            </p:nvSpPr>
            <p:spPr bwMode="auto">
              <a:xfrm>
                <a:off x="6408889" y="5221774"/>
                <a:ext cx="122822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altLang="ja-JP" sz="1200" dirty="0">
                    <a:latin typeface="Arial" charset="0"/>
                    <a:cs typeface="Arial" charset="0"/>
                  </a:rPr>
                  <a:t>Activated PEG</a:t>
                </a:r>
                <a:endParaRPr lang="en-US" altLang="ja-JP" sz="1200" i="1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80" name="テキスト ボックス 70"/>
              <p:cNvSpPr txBox="1">
                <a:spLocks noChangeArrowheads="1"/>
              </p:cNvSpPr>
              <p:nvPr/>
            </p:nvSpPr>
            <p:spPr bwMode="auto">
              <a:xfrm>
                <a:off x="6586822" y="4368975"/>
                <a:ext cx="872355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altLang="ja-JP" sz="1100" dirty="0" err="1">
                    <a:latin typeface="Arial" charset="0"/>
                    <a:cs typeface="Arial" charset="0"/>
                  </a:rPr>
                  <a:t>DMAc</a:t>
                </a:r>
                <a:r>
                  <a:rPr lang="en-US" altLang="ja-JP" sz="1100" dirty="0">
                    <a:latin typeface="Arial" charset="0"/>
                    <a:cs typeface="Arial" charset="0"/>
                  </a:rPr>
                  <a:t>/H</a:t>
                </a:r>
                <a:r>
                  <a:rPr lang="en-US" altLang="ja-JP" sz="1100" baseline="-25000" dirty="0">
                    <a:latin typeface="Arial" charset="0"/>
                    <a:cs typeface="Arial" charset="0"/>
                  </a:rPr>
                  <a:t>2</a:t>
                </a:r>
                <a:r>
                  <a:rPr lang="en-US" altLang="ja-JP" sz="1100" dirty="0">
                    <a:latin typeface="Arial" charset="0"/>
                    <a:cs typeface="Arial" charset="0"/>
                  </a:rPr>
                  <a:t>O</a:t>
                </a:r>
                <a:endParaRPr lang="en-US" altLang="ja-JP" sz="1100" i="1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81" name="テキスト ボックス 70"/>
              <p:cNvSpPr txBox="1">
                <a:spLocks noChangeArrowheads="1"/>
              </p:cNvSpPr>
              <p:nvPr/>
            </p:nvSpPr>
            <p:spPr bwMode="auto">
              <a:xfrm>
                <a:off x="6595000" y="4018966"/>
                <a:ext cx="855999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altLang="ja-JP" sz="1100" dirty="0" err="1">
                    <a:latin typeface="Arial" charset="0"/>
                    <a:cs typeface="Arial" charset="0"/>
                  </a:rPr>
                  <a:t>NaN</a:t>
                </a:r>
                <a:r>
                  <a:rPr lang="en-US" altLang="ja-JP" sz="1100" baseline="-25000" dirty="0" err="1">
                    <a:latin typeface="Arial" charset="0"/>
                    <a:cs typeface="Arial" charset="0"/>
                  </a:rPr>
                  <a:t>3</a:t>
                </a:r>
                <a:endParaRPr lang="en-US" altLang="ja-JP" sz="1100" baseline="-250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82" name="テキスト ボックス 70"/>
              <p:cNvSpPr txBox="1">
                <a:spLocks noChangeArrowheads="1"/>
              </p:cNvSpPr>
              <p:nvPr/>
            </p:nvSpPr>
            <p:spPr bwMode="auto">
              <a:xfrm>
                <a:off x="6699834" y="5878432"/>
                <a:ext cx="64633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altLang="ja-JP" sz="1200" dirty="0" err="1">
                    <a:latin typeface="Arial" charset="0"/>
                    <a:cs typeface="Arial" charset="0"/>
                  </a:rPr>
                  <a:t>DMSO</a:t>
                </a:r>
                <a:endParaRPr lang="en-US" altLang="ja-JP" sz="1200" i="1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83" name="テキスト ボックス 70"/>
              <p:cNvSpPr txBox="1">
                <a:spLocks noChangeArrowheads="1"/>
              </p:cNvSpPr>
              <p:nvPr/>
            </p:nvSpPr>
            <p:spPr bwMode="auto">
              <a:xfrm>
                <a:off x="8256062" y="5012607"/>
                <a:ext cx="79060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altLang="ja-JP" sz="1200" dirty="0" err="1">
                    <a:latin typeface="Arial" charset="0"/>
                    <a:cs typeface="Arial" charset="0"/>
                  </a:rPr>
                  <a:t>NH</a:t>
                </a:r>
                <a:r>
                  <a:rPr lang="en-US" altLang="ja-JP" sz="1200" baseline="-25000" dirty="0" err="1">
                    <a:latin typeface="Arial" charset="0"/>
                    <a:cs typeface="Arial" charset="0"/>
                  </a:rPr>
                  <a:t>3</a:t>
                </a:r>
                <a:r>
                  <a:rPr lang="en-US" altLang="ja-JP" sz="1200" dirty="0">
                    <a:latin typeface="Arial" charset="0"/>
                    <a:cs typeface="Arial" charset="0"/>
                  </a:rPr>
                  <a:t> </a:t>
                </a:r>
                <a:r>
                  <a:rPr lang="en-US" altLang="ja-JP" sz="1200" i="1" dirty="0" err="1">
                    <a:latin typeface="Arial" charset="0"/>
                    <a:cs typeface="Arial" charset="0"/>
                  </a:rPr>
                  <a:t>a.q</a:t>
                </a:r>
                <a:r>
                  <a:rPr lang="en-US" altLang="ja-JP" sz="1200" i="1" dirty="0">
                    <a:latin typeface="Arial" charset="0"/>
                    <a:cs typeface="Arial" charset="0"/>
                  </a:rPr>
                  <a:t>.</a:t>
                </a:r>
              </a:p>
            </p:txBody>
          </p:sp>
          <p:sp>
            <p:nvSpPr>
              <p:cNvPr id="284" name="テキスト ボックス 70"/>
              <p:cNvSpPr txBox="1">
                <a:spLocks noChangeArrowheads="1"/>
              </p:cNvSpPr>
              <p:nvPr/>
            </p:nvSpPr>
            <p:spPr bwMode="auto">
              <a:xfrm>
                <a:off x="7675080" y="5020301"/>
                <a:ext cx="637634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r>
                  <a:rPr lang="en-US" altLang="ja-JP" sz="1100" dirty="0" err="1">
                    <a:latin typeface="Arial" charset="0"/>
                    <a:cs typeface="Arial" charset="0"/>
                  </a:rPr>
                  <a:t>Ph</a:t>
                </a:r>
                <a:r>
                  <a:rPr lang="en-US" altLang="ja-JP" sz="1100" baseline="-25000" dirty="0" err="1">
                    <a:latin typeface="Arial" charset="0"/>
                    <a:cs typeface="Arial" charset="0"/>
                  </a:rPr>
                  <a:t>3</a:t>
                </a:r>
                <a:r>
                  <a:rPr lang="en-US" altLang="ja-JP" sz="1100" dirty="0" err="1">
                    <a:latin typeface="Arial" charset="0"/>
                    <a:cs typeface="Arial" charset="0"/>
                  </a:rPr>
                  <a:t>P</a:t>
                </a:r>
                <a:endParaRPr lang="ja-JP" altLang="en-US" sz="1100" i="1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285" name="グループ化 284"/>
              <p:cNvGrpSpPr/>
              <p:nvPr/>
            </p:nvGrpSpPr>
            <p:grpSpPr>
              <a:xfrm>
                <a:off x="5108733" y="3934084"/>
                <a:ext cx="1022513" cy="646224"/>
                <a:chOff x="2449233" y="1390650"/>
                <a:chExt cx="1022513" cy="646224"/>
              </a:xfrm>
            </p:grpSpPr>
            <p:sp>
              <p:nvSpPr>
                <p:cNvPr id="286" name="テキスト ボックス 285"/>
                <p:cNvSpPr txBox="1"/>
                <p:nvPr/>
              </p:nvSpPr>
              <p:spPr>
                <a:xfrm>
                  <a:off x="3024188" y="1390650"/>
                  <a:ext cx="44755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000" b="1" dirty="0">
                      <a:solidFill>
                        <a:schemeClr val="accent4">
                          <a:lumMod val="50000"/>
                        </a:schemeClr>
                      </a:solidFill>
                    </a:rPr>
                    <a:t>(Cl)</a:t>
                  </a:r>
                  <a:r>
                    <a:rPr kumimoji="1" lang="en-US" altLang="ja-JP" sz="1000" b="1" baseline="-25000" dirty="0">
                      <a:solidFill>
                        <a:schemeClr val="accent4">
                          <a:lumMod val="50000"/>
                        </a:schemeClr>
                      </a:solidFill>
                    </a:rPr>
                    <a:t>7</a:t>
                  </a:r>
                  <a:endParaRPr kumimoji="1" lang="ja-JP" altLang="en-US" sz="1000" b="1" baseline="-25000" dirty="0">
                    <a:solidFill>
                      <a:schemeClr val="accent4">
                        <a:lumMod val="50000"/>
                      </a:schemeClr>
                    </a:solidFill>
                  </a:endParaRPr>
                </a:p>
              </p:txBody>
            </p:sp>
            <p:cxnSp>
              <p:nvCxnSpPr>
                <p:cNvPr id="287" name="直線コネクタ 286"/>
                <p:cNvCxnSpPr/>
                <p:nvPr/>
              </p:nvCxnSpPr>
              <p:spPr>
                <a:xfrm flipV="1">
                  <a:off x="2921460" y="1497759"/>
                  <a:ext cx="67462" cy="92333"/>
                </a:xfrm>
                <a:prstGeom prst="line">
                  <a:avLst/>
                </a:prstGeom>
                <a:ln>
                  <a:solidFill>
                    <a:schemeClr val="accent4">
                      <a:lumMod val="7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直線コネクタ 287"/>
                <p:cNvCxnSpPr/>
                <p:nvPr/>
              </p:nvCxnSpPr>
              <p:spPr>
                <a:xfrm>
                  <a:off x="2981779" y="1502669"/>
                  <a:ext cx="117134" cy="1"/>
                </a:xfrm>
                <a:prstGeom prst="line">
                  <a:avLst/>
                </a:prstGeom>
                <a:ln>
                  <a:solidFill>
                    <a:schemeClr val="accent4">
                      <a:lumMod val="7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89" name="Group 111"/>
                <p:cNvGrpSpPr>
                  <a:grpSpLocks/>
                </p:cNvGrpSpPr>
                <p:nvPr/>
              </p:nvGrpSpPr>
              <p:grpSpPr bwMode="auto">
                <a:xfrm>
                  <a:off x="2449233" y="1535410"/>
                  <a:ext cx="623412" cy="501464"/>
                  <a:chOff x="2223" y="3131"/>
                  <a:chExt cx="1311" cy="807"/>
                </a:xfrm>
              </p:grpSpPr>
              <p:sp>
                <p:nvSpPr>
                  <p:cNvPr id="290" name="AutoShape 112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223" y="3219"/>
                    <a:ext cx="1311" cy="568"/>
                  </a:xfrm>
                  <a:custGeom>
                    <a:avLst/>
                    <a:gdLst>
                      <a:gd name="G0" fmla="+- 4099 0 0"/>
                      <a:gd name="G1" fmla="+- 21600 0 4099"/>
                      <a:gd name="G2" fmla="*/ 4099 1 2"/>
                      <a:gd name="G3" fmla="+- 21600 0 G2"/>
                      <a:gd name="G4" fmla="+/ 4099 21600 2"/>
                      <a:gd name="G5" fmla="+/ G1 0 2"/>
                      <a:gd name="G6" fmla="*/ 21600 21600 4099"/>
                      <a:gd name="G7" fmla="*/ G6 1 2"/>
                      <a:gd name="G8" fmla="+- 21600 0 G7"/>
                      <a:gd name="G9" fmla="*/ 21600 1 2"/>
                      <a:gd name="G10" fmla="+- 4099 0 G9"/>
                      <a:gd name="G11" fmla="?: G10 G8 0"/>
                      <a:gd name="G12" fmla="?: G10 G7 21600"/>
                      <a:gd name="T0" fmla="*/ 19550 w 21600"/>
                      <a:gd name="T1" fmla="*/ 10800 h 21600"/>
                      <a:gd name="T2" fmla="*/ 10800 w 21600"/>
                      <a:gd name="T3" fmla="*/ 21600 h 21600"/>
                      <a:gd name="T4" fmla="*/ 2050 w 21600"/>
                      <a:gd name="T5" fmla="*/ 10800 h 21600"/>
                      <a:gd name="T6" fmla="*/ 10800 w 21600"/>
                      <a:gd name="T7" fmla="*/ 0 h 21600"/>
                      <a:gd name="T8" fmla="*/ 3850 w 21600"/>
                      <a:gd name="T9" fmla="*/ 3850 h 21600"/>
                      <a:gd name="T10" fmla="*/ 17750 w 21600"/>
                      <a:gd name="T11" fmla="*/ 1775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4099" y="21600"/>
                        </a:lnTo>
                        <a:lnTo>
                          <a:pt x="17501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1" name="Oval 113"/>
                  <p:cNvSpPr>
                    <a:spLocks noChangeArrowheads="1"/>
                  </p:cNvSpPr>
                  <p:nvPr/>
                </p:nvSpPr>
                <p:spPr bwMode="auto">
                  <a:xfrm rot="10800000" flipV="1">
                    <a:off x="2471" y="3131"/>
                    <a:ext cx="816" cy="178"/>
                  </a:xfrm>
                  <a:prstGeom prst="ellipse">
                    <a:avLst/>
                  </a:prstGeom>
                  <a:solidFill>
                    <a:srgbClr val="7F7FA9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292" name="Oval 114"/>
                  <p:cNvSpPr>
                    <a:spLocks noChangeAspect="1" noChangeArrowheads="1"/>
                  </p:cNvSpPr>
                  <p:nvPr/>
                </p:nvSpPr>
                <p:spPr bwMode="auto">
                  <a:xfrm rot="10800000" flipV="1">
                    <a:off x="2590" y="3155"/>
                    <a:ext cx="578" cy="10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3" name="Oval 115"/>
                  <p:cNvSpPr>
                    <a:spLocks noChangeArrowheads="1"/>
                  </p:cNvSpPr>
                  <p:nvPr/>
                </p:nvSpPr>
                <p:spPr bwMode="auto">
                  <a:xfrm rot="10800000" flipV="1">
                    <a:off x="2223" y="3657"/>
                    <a:ext cx="1307" cy="28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294" name="グループ化 293"/>
              <p:cNvGrpSpPr/>
              <p:nvPr/>
            </p:nvGrpSpPr>
            <p:grpSpPr>
              <a:xfrm>
                <a:off x="7941109" y="3950121"/>
                <a:ext cx="1035337" cy="646224"/>
                <a:chOff x="2449233" y="1390650"/>
                <a:chExt cx="1035337" cy="646224"/>
              </a:xfrm>
            </p:grpSpPr>
            <p:sp>
              <p:nvSpPr>
                <p:cNvPr id="295" name="テキスト ボックス 294"/>
                <p:cNvSpPr txBox="1"/>
                <p:nvPr/>
              </p:nvSpPr>
              <p:spPr>
                <a:xfrm>
                  <a:off x="3024188" y="1390650"/>
                  <a:ext cx="46038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000" b="1" dirty="0">
                      <a:solidFill>
                        <a:schemeClr val="accent4">
                          <a:lumMod val="50000"/>
                        </a:schemeClr>
                      </a:solidFill>
                    </a:rPr>
                    <a:t>(</a:t>
                  </a:r>
                  <a:r>
                    <a:rPr kumimoji="1" lang="en-US" altLang="ja-JP" sz="1000" b="1" dirty="0" err="1">
                      <a:solidFill>
                        <a:schemeClr val="accent4">
                          <a:lumMod val="50000"/>
                        </a:schemeClr>
                      </a:solidFill>
                    </a:rPr>
                    <a:t>N</a:t>
                  </a:r>
                  <a:r>
                    <a:rPr kumimoji="1" lang="en-US" altLang="ja-JP" sz="1000" b="1" baseline="-25000" dirty="0" err="1">
                      <a:solidFill>
                        <a:schemeClr val="accent4">
                          <a:lumMod val="50000"/>
                        </a:schemeClr>
                      </a:solidFill>
                    </a:rPr>
                    <a:t>3</a:t>
                  </a:r>
                  <a:r>
                    <a:rPr kumimoji="1" lang="en-US" altLang="ja-JP" sz="1000" b="1" dirty="0">
                      <a:solidFill>
                        <a:schemeClr val="accent4">
                          <a:lumMod val="50000"/>
                        </a:schemeClr>
                      </a:solidFill>
                    </a:rPr>
                    <a:t>)</a:t>
                  </a:r>
                  <a:r>
                    <a:rPr kumimoji="1" lang="en-US" altLang="ja-JP" sz="1000" b="1" baseline="-25000" dirty="0">
                      <a:solidFill>
                        <a:schemeClr val="accent4">
                          <a:lumMod val="50000"/>
                        </a:schemeClr>
                      </a:solidFill>
                    </a:rPr>
                    <a:t>7</a:t>
                  </a:r>
                  <a:endParaRPr kumimoji="1" lang="ja-JP" altLang="en-US" sz="1000" b="1" baseline="-25000" dirty="0">
                    <a:solidFill>
                      <a:schemeClr val="accent4">
                        <a:lumMod val="50000"/>
                      </a:schemeClr>
                    </a:solidFill>
                  </a:endParaRPr>
                </a:p>
              </p:txBody>
            </p:sp>
            <p:cxnSp>
              <p:nvCxnSpPr>
                <p:cNvPr id="296" name="直線コネクタ 295"/>
                <p:cNvCxnSpPr/>
                <p:nvPr/>
              </p:nvCxnSpPr>
              <p:spPr>
                <a:xfrm flipV="1">
                  <a:off x="2921460" y="1497759"/>
                  <a:ext cx="67462" cy="92333"/>
                </a:xfrm>
                <a:prstGeom prst="line">
                  <a:avLst/>
                </a:prstGeom>
                <a:ln>
                  <a:solidFill>
                    <a:schemeClr val="accent4">
                      <a:lumMod val="7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直線コネクタ 296"/>
                <p:cNvCxnSpPr/>
                <p:nvPr/>
              </p:nvCxnSpPr>
              <p:spPr>
                <a:xfrm>
                  <a:off x="2981779" y="1502669"/>
                  <a:ext cx="117134" cy="1"/>
                </a:xfrm>
                <a:prstGeom prst="line">
                  <a:avLst/>
                </a:prstGeom>
                <a:ln>
                  <a:solidFill>
                    <a:schemeClr val="accent4">
                      <a:lumMod val="75000"/>
                    </a:schemeClr>
                  </a:solidFill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98" name="Group 111"/>
                <p:cNvGrpSpPr>
                  <a:grpSpLocks/>
                </p:cNvGrpSpPr>
                <p:nvPr/>
              </p:nvGrpSpPr>
              <p:grpSpPr bwMode="auto">
                <a:xfrm>
                  <a:off x="2449233" y="1535410"/>
                  <a:ext cx="623412" cy="501464"/>
                  <a:chOff x="2223" y="3131"/>
                  <a:chExt cx="1311" cy="807"/>
                </a:xfrm>
              </p:grpSpPr>
              <p:sp>
                <p:nvSpPr>
                  <p:cNvPr id="299" name="AutoShape 112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223" y="3219"/>
                    <a:ext cx="1311" cy="568"/>
                  </a:xfrm>
                  <a:custGeom>
                    <a:avLst/>
                    <a:gdLst>
                      <a:gd name="G0" fmla="+- 4099 0 0"/>
                      <a:gd name="G1" fmla="+- 21600 0 4099"/>
                      <a:gd name="G2" fmla="*/ 4099 1 2"/>
                      <a:gd name="G3" fmla="+- 21600 0 G2"/>
                      <a:gd name="G4" fmla="+/ 4099 21600 2"/>
                      <a:gd name="G5" fmla="+/ G1 0 2"/>
                      <a:gd name="G6" fmla="*/ 21600 21600 4099"/>
                      <a:gd name="G7" fmla="*/ G6 1 2"/>
                      <a:gd name="G8" fmla="+- 21600 0 G7"/>
                      <a:gd name="G9" fmla="*/ 21600 1 2"/>
                      <a:gd name="G10" fmla="+- 4099 0 G9"/>
                      <a:gd name="G11" fmla="?: G10 G8 0"/>
                      <a:gd name="G12" fmla="?: G10 G7 21600"/>
                      <a:gd name="T0" fmla="*/ 19550 w 21600"/>
                      <a:gd name="T1" fmla="*/ 10800 h 21600"/>
                      <a:gd name="T2" fmla="*/ 10800 w 21600"/>
                      <a:gd name="T3" fmla="*/ 21600 h 21600"/>
                      <a:gd name="T4" fmla="*/ 2050 w 21600"/>
                      <a:gd name="T5" fmla="*/ 10800 h 21600"/>
                      <a:gd name="T6" fmla="*/ 10800 w 21600"/>
                      <a:gd name="T7" fmla="*/ 0 h 21600"/>
                      <a:gd name="T8" fmla="*/ 3850 w 21600"/>
                      <a:gd name="T9" fmla="*/ 3850 h 21600"/>
                      <a:gd name="T10" fmla="*/ 17750 w 21600"/>
                      <a:gd name="T11" fmla="*/ 1775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4099" y="21600"/>
                        </a:lnTo>
                        <a:lnTo>
                          <a:pt x="17501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0" name="Oval 113"/>
                  <p:cNvSpPr>
                    <a:spLocks noChangeArrowheads="1"/>
                  </p:cNvSpPr>
                  <p:nvPr/>
                </p:nvSpPr>
                <p:spPr bwMode="auto">
                  <a:xfrm rot="10800000" flipV="1">
                    <a:off x="2471" y="3131"/>
                    <a:ext cx="816" cy="178"/>
                  </a:xfrm>
                  <a:prstGeom prst="ellipse">
                    <a:avLst/>
                  </a:prstGeom>
                  <a:solidFill>
                    <a:srgbClr val="7F7FA9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endParaRPr lang="ja-JP" altLang="en-US"/>
                  </a:p>
                </p:txBody>
              </p:sp>
              <p:sp>
                <p:nvSpPr>
                  <p:cNvPr id="301" name="Oval 114"/>
                  <p:cNvSpPr>
                    <a:spLocks noChangeAspect="1" noChangeArrowheads="1"/>
                  </p:cNvSpPr>
                  <p:nvPr/>
                </p:nvSpPr>
                <p:spPr bwMode="auto">
                  <a:xfrm rot="10800000" flipV="1">
                    <a:off x="2590" y="3155"/>
                    <a:ext cx="578" cy="10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2" name="Oval 115"/>
                  <p:cNvSpPr>
                    <a:spLocks noChangeArrowheads="1"/>
                  </p:cNvSpPr>
                  <p:nvPr/>
                </p:nvSpPr>
                <p:spPr bwMode="auto">
                  <a:xfrm rot="10800000" flipV="1">
                    <a:off x="2223" y="3657"/>
                    <a:ext cx="1307" cy="281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66"/>
                      </a:gs>
                      <a:gs pos="50000">
                        <a:schemeClr val="bg1"/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Arial" charset="0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92" name="Freeform 340"/>
              <p:cNvSpPr>
                <a:spLocks/>
              </p:cNvSpPr>
              <p:nvPr/>
            </p:nvSpPr>
            <p:spPr bwMode="auto">
              <a:xfrm rot="2790046" flipH="1">
                <a:off x="5319013" y="5099548"/>
                <a:ext cx="343435" cy="630268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922" h="12142">
                    <a:moveTo>
                      <a:pt x="4910" y="12142"/>
                    </a:moveTo>
                    <a:cubicBezTo>
                      <a:pt x="5345" y="11906"/>
                      <a:pt x="-603" y="8190"/>
                      <a:pt x="51" y="7321"/>
                    </a:cubicBezTo>
                    <a:cubicBezTo>
                      <a:pt x="705" y="6452"/>
                      <a:pt x="8339" y="7717"/>
                      <a:pt x="8833" y="6930"/>
                    </a:cubicBezTo>
                    <a:cubicBezTo>
                      <a:pt x="9327" y="6143"/>
                      <a:pt x="2628" y="3262"/>
                      <a:pt x="3013" y="2601"/>
                    </a:cubicBezTo>
                    <a:cubicBezTo>
                      <a:pt x="3397" y="1940"/>
                      <a:pt x="9807" y="3412"/>
                      <a:pt x="11218" y="2985"/>
                    </a:cubicBezTo>
                    <a:cubicBezTo>
                      <a:pt x="12628" y="2559"/>
                      <a:pt x="11474" y="618"/>
                      <a:pt x="11551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3" name="Freeform 340"/>
              <p:cNvSpPr>
                <a:spLocks/>
              </p:cNvSpPr>
              <p:nvPr/>
            </p:nvSpPr>
            <p:spPr bwMode="auto">
              <a:xfrm rot="18929377">
                <a:off x="4770923" y="5129356"/>
                <a:ext cx="313019" cy="588446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922" h="12142">
                    <a:moveTo>
                      <a:pt x="4910" y="12142"/>
                    </a:moveTo>
                    <a:cubicBezTo>
                      <a:pt x="5345" y="11906"/>
                      <a:pt x="-603" y="8190"/>
                      <a:pt x="51" y="7321"/>
                    </a:cubicBezTo>
                    <a:cubicBezTo>
                      <a:pt x="705" y="6452"/>
                      <a:pt x="8339" y="7717"/>
                      <a:pt x="8833" y="6930"/>
                    </a:cubicBezTo>
                    <a:cubicBezTo>
                      <a:pt x="9327" y="6143"/>
                      <a:pt x="2628" y="3262"/>
                      <a:pt x="3013" y="2601"/>
                    </a:cubicBezTo>
                    <a:cubicBezTo>
                      <a:pt x="3397" y="1940"/>
                      <a:pt x="9807" y="3412"/>
                      <a:pt x="11218" y="2985"/>
                    </a:cubicBezTo>
                    <a:cubicBezTo>
                      <a:pt x="12628" y="2559"/>
                      <a:pt x="11474" y="618"/>
                      <a:pt x="11551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9" name="テキスト ボックス 318"/>
              <p:cNvSpPr txBox="1"/>
              <p:nvPr/>
            </p:nvSpPr>
            <p:spPr>
              <a:xfrm>
                <a:off x="1595754" y="5864113"/>
                <a:ext cx="2589145" cy="584775"/>
              </a:xfrm>
              <a:prstGeom prst="rect">
                <a:avLst/>
              </a:prstGeom>
              <a:noFill/>
              <a:effectLst>
                <a:softEdge rad="63500"/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600" b="1" dirty="0">
                    <a:solidFill>
                      <a:schemeClr val="accent2">
                        <a:lumMod val="75000"/>
                      </a:schemeClr>
                    </a:solidFill>
                  </a:rPr>
                  <a:t>PEG chains/</a:t>
                </a:r>
                <a:r>
                  <a:rPr lang="en-US" altLang="ja-JP" sz="1600" b="1" dirty="0">
                    <a:solidFill>
                      <a:schemeClr val="accent2">
                        <a:lumMod val="75000"/>
                      </a:schemeClr>
                    </a:solidFill>
                    <a:latin typeface="Symbol" panose="05050102010706020507" pitchFamily="18" charset="2"/>
                  </a:rPr>
                  <a:t>b</a:t>
                </a:r>
                <a:r>
                  <a:rPr lang="en-US" altLang="ja-JP" sz="1600" b="1" dirty="0">
                    <a:solidFill>
                      <a:schemeClr val="accent2">
                        <a:lumMod val="75000"/>
                      </a:schemeClr>
                    </a:solidFill>
                  </a:rPr>
                  <a:t>-</a:t>
                </a:r>
                <a:r>
                  <a:rPr lang="en-US" altLang="ja-JP" sz="16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CyD</a:t>
                </a:r>
                <a:r>
                  <a:rPr lang="ja-JP" altLang="en-US" sz="1600" b="1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:r>
                  <a:rPr lang="en-US" altLang="ja-JP" sz="1600" b="1" dirty="0">
                    <a:solidFill>
                      <a:schemeClr val="accent2">
                        <a:lumMod val="75000"/>
                      </a:schemeClr>
                    </a:solidFill>
                  </a:rPr>
                  <a:t>= 1~4</a:t>
                </a:r>
              </a:p>
              <a:p>
                <a:pPr algn="ctr"/>
                <a:r>
                  <a:rPr lang="en-US" altLang="ja-JP" sz="1600" b="1" dirty="0">
                    <a:solidFill>
                      <a:schemeClr val="accent2">
                        <a:lumMod val="75000"/>
                      </a:schemeClr>
                    </a:solidFill>
                  </a:rPr>
                  <a:t>(</a:t>
                </a:r>
                <a:r>
                  <a:rPr lang="en-US" altLang="ja-JP" sz="1600" b="1" dirty="0" err="1">
                    <a:solidFill>
                      <a:schemeClr val="accent2">
                        <a:lumMod val="75000"/>
                      </a:schemeClr>
                    </a:solidFill>
                  </a:rPr>
                  <a:t>ave.</a:t>
                </a:r>
                <a:r>
                  <a:rPr lang="en-US" altLang="ja-JP" sz="1600" b="1" dirty="0">
                    <a:solidFill>
                      <a:schemeClr val="accent2">
                        <a:lumMod val="75000"/>
                      </a:schemeClr>
                    </a:solidFill>
                  </a:rPr>
                  <a:t> 2.8)</a:t>
                </a:r>
                <a:r>
                  <a:rPr kumimoji="1" lang="en-US" altLang="ja-JP" sz="1600" b="1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  <a:endParaRPr kumimoji="1" lang="ja-JP" altLang="en-US" sz="16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28" name="テキスト ボックス 227"/>
              <p:cNvSpPr txBox="1"/>
              <p:nvPr/>
            </p:nvSpPr>
            <p:spPr>
              <a:xfrm>
                <a:off x="272443" y="3606109"/>
                <a:ext cx="2272666" cy="369332"/>
              </a:xfrm>
              <a:prstGeom prst="rect">
                <a:avLst/>
              </a:prstGeom>
              <a:solidFill>
                <a:schemeClr val="bg1"/>
              </a:solidFill>
              <a:effectLst>
                <a:softEdge rad="63500"/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b="1" dirty="0">
                    <a:solidFill>
                      <a:srgbClr val="FF0000"/>
                    </a:solidFill>
                  </a:rPr>
                  <a:t>Multi</a:t>
                </a:r>
                <a:r>
                  <a:rPr lang="en-US" altLang="ja-JP" b="1" dirty="0"/>
                  <a:t>-PEG-</a:t>
                </a:r>
                <a:r>
                  <a:rPr lang="en-US" altLang="ja-JP" b="1" dirty="0">
                    <a:latin typeface="Symbol" panose="05050102010706020507" pitchFamily="18" charset="2"/>
                  </a:rPr>
                  <a:t>b</a:t>
                </a:r>
                <a:r>
                  <a:rPr lang="en-US" altLang="ja-JP" b="1" dirty="0"/>
                  <a:t>-</a:t>
                </a:r>
                <a:r>
                  <a:rPr lang="en-US" altLang="ja-JP" b="1" dirty="0" err="1"/>
                  <a:t>CyD</a:t>
                </a:r>
                <a:endParaRPr lang="en-US" altLang="ja-JP" b="1" dirty="0"/>
              </a:p>
            </p:txBody>
          </p:sp>
          <p:cxnSp>
            <p:nvCxnSpPr>
              <p:cNvPr id="229" name="直線コネクタ 228"/>
              <p:cNvCxnSpPr/>
              <p:nvPr/>
            </p:nvCxnSpPr>
            <p:spPr>
              <a:xfrm>
                <a:off x="22776" y="4010132"/>
                <a:ext cx="2772000" cy="0"/>
              </a:xfrm>
              <a:prstGeom prst="line">
                <a:avLst/>
              </a:prstGeom>
              <a:ln w="95250" cmpd="tri"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grpSp>
          <p:nvGrpSpPr>
            <p:cNvPr id="398" name="グループ化 397"/>
            <p:cNvGrpSpPr>
              <a:grpSpLocks noChangeAspect="1"/>
            </p:cNvGrpSpPr>
            <p:nvPr/>
          </p:nvGrpSpPr>
          <p:grpSpPr>
            <a:xfrm>
              <a:off x="420977" y="4370810"/>
              <a:ext cx="1759947" cy="1368811"/>
              <a:chOff x="2750931" y="3449759"/>
              <a:chExt cx="1759947" cy="1368811"/>
            </a:xfrm>
          </p:grpSpPr>
          <p:sp>
            <p:nvSpPr>
              <p:cNvPr id="399" name="Rectangle 125"/>
              <p:cNvSpPr>
                <a:spLocks noChangeArrowheads="1"/>
              </p:cNvSpPr>
              <p:nvPr/>
            </p:nvSpPr>
            <p:spPr bwMode="auto">
              <a:xfrm>
                <a:off x="3873395" y="4669258"/>
                <a:ext cx="256480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CH</a:t>
                </a:r>
                <a:r>
                  <a:rPr kumimoji="0" lang="en-US" altLang="ja-JP" sz="600" b="1" baseline="-25000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2</a:t>
                </a:r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</a:p>
            </p:txBody>
          </p:sp>
          <p:sp>
            <p:nvSpPr>
              <p:cNvPr id="400" name="Line 126"/>
              <p:cNvSpPr>
                <a:spLocks noChangeShapeType="1"/>
              </p:cNvSpPr>
              <p:nvPr/>
            </p:nvSpPr>
            <p:spPr bwMode="auto">
              <a:xfrm>
                <a:off x="3532547" y="3597082"/>
                <a:ext cx="90582" cy="10541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" name="Line 127"/>
              <p:cNvSpPr>
                <a:spLocks noChangeShapeType="1"/>
              </p:cNvSpPr>
              <p:nvPr/>
            </p:nvSpPr>
            <p:spPr bwMode="auto">
              <a:xfrm flipV="1">
                <a:off x="3625930" y="3646464"/>
                <a:ext cx="127935" cy="5603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" name="Line 128"/>
              <p:cNvSpPr>
                <a:spLocks noChangeShapeType="1"/>
              </p:cNvSpPr>
              <p:nvPr/>
            </p:nvSpPr>
            <p:spPr bwMode="auto">
              <a:xfrm>
                <a:off x="3753865" y="3646464"/>
                <a:ext cx="143810" cy="16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" name="Line 129"/>
              <p:cNvSpPr>
                <a:spLocks noChangeShapeType="1"/>
              </p:cNvSpPr>
              <p:nvPr/>
            </p:nvSpPr>
            <p:spPr bwMode="auto">
              <a:xfrm flipH="1" flipV="1">
                <a:off x="3830440" y="3583786"/>
                <a:ext cx="65368" cy="788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4" name="Line 130"/>
              <p:cNvSpPr>
                <a:spLocks noChangeShapeType="1"/>
              </p:cNvSpPr>
              <p:nvPr/>
            </p:nvSpPr>
            <p:spPr bwMode="auto">
              <a:xfrm flipH="1">
                <a:off x="3677291" y="3575239"/>
                <a:ext cx="98986" cy="341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5" name="Line 131"/>
              <p:cNvSpPr>
                <a:spLocks noChangeShapeType="1"/>
              </p:cNvSpPr>
              <p:nvPr/>
            </p:nvSpPr>
            <p:spPr bwMode="auto">
              <a:xfrm>
                <a:off x="3532547" y="3597082"/>
                <a:ext cx="142876" cy="1234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6" name="Line 132"/>
              <p:cNvSpPr>
                <a:spLocks noChangeShapeType="1"/>
              </p:cNvSpPr>
              <p:nvPr/>
            </p:nvSpPr>
            <p:spPr bwMode="auto">
              <a:xfrm flipH="1" flipV="1">
                <a:off x="3623129" y="3560044"/>
                <a:ext cx="46692" cy="474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7" name="Line 133"/>
              <p:cNvSpPr>
                <a:spLocks noChangeShapeType="1"/>
              </p:cNvSpPr>
              <p:nvPr/>
            </p:nvSpPr>
            <p:spPr bwMode="auto">
              <a:xfrm>
                <a:off x="3898609" y="3663559"/>
                <a:ext cx="27081" cy="4273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8" name="Line 134"/>
              <p:cNvSpPr>
                <a:spLocks noChangeShapeType="1"/>
              </p:cNvSpPr>
              <p:nvPr/>
            </p:nvSpPr>
            <p:spPr bwMode="auto">
              <a:xfrm flipH="1">
                <a:off x="3491459" y="3597082"/>
                <a:ext cx="41089" cy="446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9" name="Freeform 135"/>
              <p:cNvSpPr>
                <a:spLocks/>
              </p:cNvSpPr>
              <p:nvPr/>
            </p:nvSpPr>
            <p:spPr bwMode="auto">
              <a:xfrm>
                <a:off x="3532547" y="3596131"/>
                <a:ext cx="365128" cy="1196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4" y="173"/>
                  </a:cxn>
                  <a:cxn ang="0">
                    <a:pos x="325" y="89"/>
                  </a:cxn>
                  <a:cxn ang="0">
                    <a:pos x="526" y="102"/>
                  </a:cxn>
                  <a:cxn ang="0">
                    <a:pos x="318" y="70"/>
                  </a:cxn>
                  <a:cxn ang="0">
                    <a:pos x="131" y="147"/>
                  </a:cxn>
                  <a:cxn ang="0">
                    <a:pos x="0" y="0"/>
                  </a:cxn>
                </a:cxnLst>
                <a:rect l="0" t="0" r="r" b="b"/>
                <a:pathLst>
                  <a:path w="527" h="174">
                    <a:moveTo>
                      <a:pt x="0" y="0"/>
                    </a:moveTo>
                    <a:lnTo>
                      <a:pt x="124" y="173"/>
                    </a:lnTo>
                    <a:lnTo>
                      <a:pt x="325" y="89"/>
                    </a:lnTo>
                    <a:lnTo>
                      <a:pt x="526" y="102"/>
                    </a:lnTo>
                    <a:lnTo>
                      <a:pt x="318" y="70"/>
                    </a:lnTo>
                    <a:lnTo>
                      <a:pt x="131" y="14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0" name="Line 136"/>
              <p:cNvSpPr>
                <a:spLocks noChangeShapeType="1"/>
              </p:cNvSpPr>
              <p:nvPr/>
            </p:nvSpPr>
            <p:spPr bwMode="auto">
              <a:xfrm flipH="1">
                <a:off x="4022809" y="3756626"/>
                <a:ext cx="27081" cy="1272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1" name="Line 137"/>
              <p:cNvSpPr>
                <a:spLocks noChangeShapeType="1"/>
              </p:cNvSpPr>
              <p:nvPr/>
            </p:nvSpPr>
            <p:spPr bwMode="auto">
              <a:xfrm>
                <a:off x="4022809" y="3883882"/>
                <a:ext cx="122332" cy="6077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2" name="Line 139"/>
              <p:cNvSpPr>
                <a:spLocks noChangeShapeType="1"/>
              </p:cNvSpPr>
              <p:nvPr/>
            </p:nvSpPr>
            <p:spPr bwMode="auto">
              <a:xfrm flipV="1">
                <a:off x="4221715" y="3957334"/>
                <a:ext cx="22412" cy="10066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3" name="Line 140"/>
              <p:cNvSpPr>
                <a:spLocks noChangeShapeType="1"/>
              </p:cNvSpPr>
              <p:nvPr/>
            </p:nvSpPr>
            <p:spPr bwMode="auto">
              <a:xfrm flipH="1" flipV="1">
                <a:off x="4131133" y="3865361"/>
                <a:ext cx="88713" cy="474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" name="Line 141"/>
              <p:cNvSpPr>
                <a:spLocks noChangeShapeType="1"/>
              </p:cNvSpPr>
              <p:nvPr/>
            </p:nvSpPr>
            <p:spPr bwMode="auto">
              <a:xfrm>
                <a:off x="4049889" y="3756626"/>
                <a:ext cx="79376" cy="10921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" name="Line 142"/>
              <p:cNvSpPr>
                <a:spLocks noChangeShapeType="1"/>
              </p:cNvSpPr>
              <p:nvPr/>
            </p:nvSpPr>
            <p:spPr bwMode="auto">
              <a:xfrm flipV="1">
                <a:off x="4124596" y="3812656"/>
                <a:ext cx="18677" cy="474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" name="Line 143"/>
              <p:cNvSpPr>
                <a:spLocks noChangeShapeType="1"/>
              </p:cNvSpPr>
              <p:nvPr/>
            </p:nvSpPr>
            <p:spPr bwMode="auto">
              <a:xfrm flipH="1">
                <a:off x="4184361" y="4055151"/>
                <a:ext cx="35485" cy="379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" name="Line 144"/>
              <p:cNvSpPr>
                <a:spLocks noChangeShapeType="1"/>
              </p:cNvSpPr>
              <p:nvPr/>
            </p:nvSpPr>
            <p:spPr bwMode="auto">
              <a:xfrm flipH="1" flipV="1">
                <a:off x="3978918" y="3743331"/>
                <a:ext cx="70971" cy="75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" name="Freeform 145"/>
              <p:cNvSpPr>
                <a:spLocks/>
              </p:cNvSpPr>
              <p:nvPr/>
            </p:nvSpPr>
            <p:spPr bwMode="auto">
              <a:xfrm>
                <a:off x="4001330" y="3750928"/>
                <a:ext cx="220384" cy="308642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0" y="197"/>
                  </a:cxn>
                  <a:cxn ang="0">
                    <a:pos x="200" y="293"/>
                  </a:cxn>
                  <a:cxn ang="0">
                    <a:pos x="318" y="447"/>
                  </a:cxn>
                  <a:cxn ang="0">
                    <a:pos x="214" y="280"/>
                  </a:cxn>
                  <a:cxn ang="0">
                    <a:pos x="27" y="191"/>
                  </a:cxn>
                  <a:cxn ang="0">
                    <a:pos x="69" y="0"/>
                  </a:cxn>
                </a:cxnLst>
                <a:rect l="0" t="0" r="r" b="b"/>
                <a:pathLst>
                  <a:path w="319" h="448">
                    <a:moveTo>
                      <a:pt x="69" y="0"/>
                    </a:moveTo>
                    <a:lnTo>
                      <a:pt x="0" y="197"/>
                    </a:lnTo>
                    <a:lnTo>
                      <a:pt x="200" y="293"/>
                    </a:lnTo>
                    <a:lnTo>
                      <a:pt x="318" y="447"/>
                    </a:lnTo>
                    <a:lnTo>
                      <a:pt x="214" y="280"/>
                    </a:lnTo>
                    <a:lnTo>
                      <a:pt x="27" y="191"/>
                    </a:lnTo>
                    <a:lnTo>
                      <a:pt x="69" y="0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" name="Line 146"/>
              <p:cNvSpPr>
                <a:spLocks noChangeShapeType="1"/>
              </p:cNvSpPr>
              <p:nvPr/>
            </p:nvSpPr>
            <p:spPr bwMode="auto">
              <a:xfrm flipH="1">
                <a:off x="4118060" y="4205819"/>
                <a:ext cx="127935" cy="6077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" name="Line 147"/>
              <p:cNvSpPr>
                <a:spLocks noChangeShapeType="1"/>
              </p:cNvSpPr>
              <p:nvPr/>
            </p:nvSpPr>
            <p:spPr bwMode="auto">
              <a:xfrm>
                <a:off x="4118060" y="4267547"/>
                <a:ext cx="27081" cy="1272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" name="Line 148"/>
              <p:cNvSpPr>
                <a:spLocks noChangeShapeType="1"/>
              </p:cNvSpPr>
              <p:nvPr/>
            </p:nvSpPr>
            <p:spPr bwMode="auto">
              <a:xfrm flipH="1">
                <a:off x="4096581" y="4396703"/>
                <a:ext cx="48559" cy="12630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" name="Line 149"/>
              <p:cNvSpPr>
                <a:spLocks noChangeShapeType="1"/>
              </p:cNvSpPr>
              <p:nvPr/>
            </p:nvSpPr>
            <p:spPr bwMode="auto">
              <a:xfrm flipV="1">
                <a:off x="4096581" y="4474576"/>
                <a:ext cx="100854" cy="455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" name="Line 150"/>
              <p:cNvSpPr>
                <a:spLocks noChangeShapeType="1"/>
              </p:cNvSpPr>
              <p:nvPr/>
            </p:nvSpPr>
            <p:spPr bwMode="auto">
              <a:xfrm flipH="1" flipV="1">
                <a:off x="4197435" y="4332454"/>
                <a:ext cx="16809" cy="959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" name="Line 151"/>
              <p:cNvSpPr>
                <a:spLocks noChangeShapeType="1"/>
              </p:cNvSpPr>
              <p:nvPr/>
            </p:nvSpPr>
            <p:spPr bwMode="auto">
              <a:xfrm flipH="1">
                <a:off x="4199302" y="4204248"/>
                <a:ext cx="44824" cy="1272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" name="Line 152"/>
              <p:cNvSpPr>
                <a:spLocks noChangeShapeType="1"/>
              </p:cNvSpPr>
              <p:nvPr/>
            </p:nvSpPr>
            <p:spPr bwMode="auto">
              <a:xfrm flipV="1">
                <a:off x="4200237" y="4310612"/>
                <a:ext cx="52295" cy="1614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" name="Line 153"/>
              <p:cNvSpPr>
                <a:spLocks noChangeShapeType="1"/>
              </p:cNvSpPr>
              <p:nvPr/>
            </p:nvSpPr>
            <p:spPr bwMode="auto">
              <a:xfrm flipH="1">
                <a:off x="4026544" y="4519210"/>
                <a:ext cx="70037" cy="113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" name="Line 154"/>
              <p:cNvSpPr>
                <a:spLocks noChangeShapeType="1"/>
              </p:cNvSpPr>
              <p:nvPr/>
            </p:nvSpPr>
            <p:spPr bwMode="auto">
              <a:xfrm flipH="1" flipV="1">
                <a:off x="4197435" y="4155816"/>
                <a:ext cx="46692" cy="465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8" name="Freeform 155"/>
              <p:cNvSpPr>
                <a:spLocks/>
              </p:cNvSpPr>
              <p:nvPr/>
            </p:nvSpPr>
            <p:spPr bwMode="auto">
              <a:xfrm>
                <a:off x="4096581" y="4205819"/>
                <a:ext cx="149413" cy="317190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7" y="76"/>
                  </a:cxn>
                  <a:cxn ang="0">
                    <a:pos x="56" y="281"/>
                  </a:cxn>
                  <a:cxn ang="0">
                    <a:pos x="0" y="460"/>
                  </a:cxn>
                  <a:cxn ang="0">
                    <a:pos x="69" y="275"/>
                  </a:cxn>
                  <a:cxn ang="0">
                    <a:pos x="28" y="89"/>
                  </a:cxn>
                  <a:cxn ang="0">
                    <a:pos x="216" y="0"/>
                  </a:cxn>
                </a:cxnLst>
                <a:rect l="0" t="0" r="r" b="b"/>
                <a:pathLst>
                  <a:path w="217" h="461">
                    <a:moveTo>
                      <a:pt x="216" y="0"/>
                    </a:moveTo>
                    <a:lnTo>
                      <a:pt x="7" y="76"/>
                    </a:lnTo>
                    <a:lnTo>
                      <a:pt x="56" y="281"/>
                    </a:lnTo>
                    <a:lnTo>
                      <a:pt x="0" y="460"/>
                    </a:lnTo>
                    <a:lnTo>
                      <a:pt x="69" y="275"/>
                    </a:lnTo>
                    <a:lnTo>
                      <a:pt x="28" y="89"/>
                    </a:lnTo>
                    <a:lnTo>
                      <a:pt x="216" y="0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9" name="Line 156"/>
              <p:cNvSpPr>
                <a:spLocks noChangeShapeType="1"/>
              </p:cNvSpPr>
              <p:nvPr/>
            </p:nvSpPr>
            <p:spPr bwMode="auto">
              <a:xfrm flipH="1" flipV="1">
                <a:off x="3815498" y="4576190"/>
                <a:ext cx="128869" cy="522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0" name="Line 157"/>
              <p:cNvSpPr>
                <a:spLocks noChangeShapeType="1"/>
              </p:cNvSpPr>
              <p:nvPr/>
            </p:nvSpPr>
            <p:spPr bwMode="auto">
              <a:xfrm flipH="1">
                <a:off x="3723983" y="4576190"/>
                <a:ext cx="89648" cy="10066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1" name="Line 158"/>
              <p:cNvSpPr>
                <a:spLocks noChangeShapeType="1"/>
              </p:cNvSpPr>
              <p:nvPr/>
            </p:nvSpPr>
            <p:spPr bwMode="auto">
              <a:xfrm flipH="1">
                <a:off x="3591379" y="4678754"/>
                <a:ext cx="131670" cy="4273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2" name="Line 159"/>
              <p:cNvSpPr>
                <a:spLocks noChangeShapeType="1"/>
              </p:cNvSpPr>
              <p:nvPr/>
            </p:nvSpPr>
            <p:spPr bwMode="auto">
              <a:xfrm>
                <a:off x="3591379" y="4721489"/>
                <a:ext cx="94317" cy="446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3" name="Line 160"/>
              <p:cNvSpPr>
                <a:spLocks noChangeShapeType="1"/>
              </p:cNvSpPr>
              <p:nvPr/>
            </p:nvSpPr>
            <p:spPr bwMode="auto">
              <a:xfrm flipV="1">
                <a:off x="3743593" y="4678754"/>
                <a:ext cx="65368" cy="7407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4" name="Line 161"/>
              <p:cNvSpPr>
                <a:spLocks noChangeShapeType="1"/>
              </p:cNvSpPr>
              <p:nvPr/>
            </p:nvSpPr>
            <p:spPr bwMode="auto">
              <a:xfrm flipH="1">
                <a:off x="3810829" y="4629371"/>
                <a:ext cx="133538" cy="474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5" name="Line 162"/>
              <p:cNvSpPr>
                <a:spLocks noChangeShapeType="1"/>
              </p:cNvSpPr>
              <p:nvPr/>
            </p:nvSpPr>
            <p:spPr bwMode="auto">
              <a:xfrm>
                <a:off x="3816432" y="4678754"/>
                <a:ext cx="46692" cy="246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6" name="Line 163"/>
              <p:cNvSpPr>
                <a:spLocks noChangeShapeType="1"/>
              </p:cNvSpPr>
              <p:nvPr/>
            </p:nvSpPr>
            <p:spPr bwMode="auto">
              <a:xfrm flipH="1" flipV="1">
                <a:off x="3551224" y="4674006"/>
                <a:ext cx="43891" cy="474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7" name="Line 164"/>
              <p:cNvSpPr>
                <a:spLocks noChangeShapeType="1"/>
              </p:cNvSpPr>
              <p:nvPr/>
            </p:nvSpPr>
            <p:spPr bwMode="auto">
              <a:xfrm flipV="1">
                <a:off x="3949970" y="4566693"/>
                <a:ext cx="21478" cy="5983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8" name="Freeform 165"/>
              <p:cNvSpPr>
                <a:spLocks/>
              </p:cNvSpPr>
              <p:nvPr/>
            </p:nvSpPr>
            <p:spPr bwMode="auto">
              <a:xfrm>
                <a:off x="3590444" y="4559096"/>
                <a:ext cx="359525" cy="162394"/>
              </a:xfrm>
              <a:custGeom>
                <a:avLst/>
                <a:gdLst/>
                <a:ahLst/>
                <a:cxnLst>
                  <a:cxn ang="0">
                    <a:pos x="519" y="102"/>
                  </a:cxn>
                  <a:cxn ang="0">
                    <a:pos x="325" y="0"/>
                  </a:cxn>
                  <a:cxn ang="0">
                    <a:pos x="179" y="160"/>
                  </a:cxn>
                  <a:cxn ang="0">
                    <a:pos x="0" y="237"/>
                  </a:cxn>
                  <a:cxn ang="0">
                    <a:pos x="193" y="172"/>
                  </a:cxn>
                  <a:cxn ang="0">
                    <a:pos x="325" y="25"/>
                  </a:cxn>
                  <a:cxn ang="0">
                    <a:pos x="519" y="102"/>
                  </a:cxn>
                </a:cxnLst>
                <a:rect l="0" t="0" r="r" b="b"/>
                <a:pathLst>
                  <a:path w="520" h="238">
                    <a:moveTo>
                      <a:pt x="519" y="102"/>
                    </a:moveTo>
                    <a:lnTo>
                      <a:pt x="325" y="0"/>
                    </a:lnTo>
                    <a:lnTo>
                      <a:pt x="179" y="160"/>
                    </a:lnTo>
                    <a:lnTo>
                      <a:pt x="0" y="237"/>
                    </a:lnTo>
                    <a:lnTo>
                      <a:pt x="193" y="172"/>
                    </a:lnTo>
                    <a:lnTo>
                      <a:pt x="325" y="25"/>
                    </a:lnTo>
                    <a:lnTo>
                      <a:pt x="519" y="102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9" name="Line 166"/>
              <p:cNvSpPr>
                <a:spLocks noChangeShapeType="1"/>
              </p:cNvSpPr>
              <p:nvPr/>
            </p:nvSpPr>
            <p:spPr bwMode="auto">
              <a:xfrm flipH="1" flipV="1">
                <a:off x="3379399" y="4532505"/>
                <a:ext cx="36419" cy="12535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0" name="Line 167"/>
              <p:cNvSpPr>
                <a:spLocks noChangeShapeType="1"/>
              </p:cNvSpPr>
              <p:nvPr/>
            </p:nvSpPr>
            <p:spPr bwMode="auto">
              <a:xfrm flipH="1">
                <a:off x="3236523" y="4530606"/>
                <a:ext cx="142876" cy="19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1" name="Line 168"/>
              <p:cNvSpPr>
                <a:spLocks noChangeShapeType="1"/>
              </p:cNvSpPr>
              <p:nvPr/>
            </p:nvSpPr>
            <p:spPr bwMode="auto">
              <a:xfrm flipH="1" flipV="1">
                <a:off x="3110455" y="4461280"/>
                <a:ext cx="123266" cy="683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2" name="Line 169"/>
              <p:cNvSpPr>
                <a:spLocks noChangeShapeType="1"/>
              </p:cNvSpPr>
              <p:nvPr/>
            </p:nvSpPr>
            <p:spPr bwMode="auto">
              <a:xfrm>
                <a:off x="3113257" y="4463180"/>
                <a:ext cx="28015" cy="959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3" name="Line 170"/>
              <p:cNvSpPr>
                <a:spLocks noChangeShapeType="1"/>
              </p:cNvSpPr>
              <p:nvPr/>
            </p:nvSpPr>
            <p:spPr bwMode="auto">
              <a:xfrm>
                <a:off x="3184228" y="4593284"/>
                <a:ext cx="103655" cy="9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4" name="Line 171"/>
              <p:cNvSpPr>
                <a:spLocks noChangeShapeType="1"/>
              </p:cNvSpPr>
              <p:nvPr/>
            </p:nvSpPr>
            <p:spPr bwMode="auto">
              <a:xfrm flipH="1" flipV="1">
                <a:off x="3287883" y="4594234"/>
                <a:ext cx="127935" cy="636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5" name="Line 172"/>
              <p:cNvSpPr>
                <a:spLocks noChangeShapeType="1"/>
              </p:cNvSpPr>
              <p:nvPr/>
            </p:nvSpPr>
            <p:spPr bwMode="auto">
              <a:xfrm>
                <a:off x="3293486" y="4598982"/>
                <a:ext cx="8405" cy="6077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6" name="Line 173"/>
              <p:cNvSpPr>
                <a:spLocks noChangeShapeType="1"/>
              </p:cNvSpPr>
              <p:nvPr/>
            </p:nvSpPr>
            <p:spPr bwMode="auto">
              <a:xfrm flipV="1">
                <a:off x="3111389" y="4409998"/>
                <a:ext cx="28948" cy="5128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7" name="Line 174"/>
              <p:cNvSpPr>
                <a:spLocks noChangeShapeType="1"/>
              </p:cNvSpPr>
              <p:nvPr/>
            </p:nvSpPr>
            <p:spPr bwMode="auto">
              <a:xfrm flipV="1">
                <a:off x="3418620" y="4647415"/>
                <a:ext cx="70038" cy="1234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8" name="Freeform 175"/>
              <p:cNvSpPr>
                <a:spLocks/>
              </p:cNvSpPr>
              <p:nvPr/>
            </p:nvSpPr>
            <p:spPr bwMode="auto">
              <a:xfrm>
                <a:off x="3110455" y="4461280"/>
                <a:ext cx="307231" cy="198480"/>
              </a:xfrm>
              <a:custGeom>
                <a:avLst/>
                <a:gdLst/>
                <a:ahLst/>
                <a:cxnLst>
                  <a:cxn ang="0">
                    <a:pos x="443" y="287"/>
                  </a:cxn>
                  <a:cxn ang="0">
                    <a:pos x="408" y="88"/>
                  </a:cxn>
                  <a:cxn ang="0">
                    <a:pos x="179" y="88"/>
                  </a:cxn>
                  <a:cxn ang="0">
                    <a:pos x="0" y="0"/>
                  </a:cxn>
                  <a:cxn ang="0">
                    <a:pos x="179" y="101"/>
                  </a:cxn>
                  <a:cxn ang="0">
                    <a:pos x="380" y="101"/>
                  </a:cxn>
                  <a:cxn ang="0">
                    <a:pos x="443" y="287"/>
                  </a:cxn>
                </a:cxnLst>
                <a:rect l="0" t="0" r="r" b="b"/>
                <a:pathLst>
                  <a:path w="444" h="288">
                    <a:moveTo>
                      <a:pt x="443" y="287"/>
                    </a:moveTo>
                    <a:lnTo>
                      <a:pt x="408" y="88"/>
                    </a:lnTo>
                    <a:lnTo>
                      <a:pt x="179" y="88"/>
                    </a:lnTo>
                    <a:lnTo>
                      <a:pt x="0" y="0"/>
                    </a:lnTo>
                    <a:lnTo>
                      <a:pt x="179" y="101"/>
                    </a:lnTo>
                    <a:lnTo>
                      <a:pt x="380" y="101"/>
                    </a:lnTo>
                    <a:lnTo>
                      <a:pt x="443" y="287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9" name="Line 176"/>
              <p:cNvSpPr>
                <a:spLocks noChangeShapeType="1"/>
              </p:cNvSpPr>
              <p:nvPr/>
            </p:nvSpPr>
            <p:spPr bwMode="auto">
              <a:xfrm flipV="1">
                <a:off x="3069367" y="4213416"/>
                <a:ext cx="84979" cy="1063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0" name="Line 177"/>
              <p:cNvSpPr>
                <a:spLocks noChangeShapeType="1"/>
              </p:cNvSpPr>
              <p:nvPr/>
            </p:nvSpPr>
            <p:spPr bwMode="auto">
              <a:xfrm flipH="1" flipV="1">
                <a:off x="3064698" y="4109903"/>
                <a:ext cx="89648" cy="10351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1" name="Line 178"/>
              <p:cNvSpPr>
                <a:spLocks noChangeShapeType="1"/>
              </p:cNvSpPr>
              <p:nvPr/>
            </p:nvSpPr>
            <p:spPr bwMode="auto">
              <a:xfrm flipH="1" flipV="1">
                <a:off x="3043219" y="3976949"/>
                <a:ext cx="18677" cy="1310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2" name="Line 179"/>
              <p:cNvSpPr>
                <a:spLocks noChangeShapeType="1"/>
              </p:cNvSpPr>
              <p:nvPr/>
            </p:nvSpPr>
            <p:spPr bwMode="auto">
              <a:xfrm flipH="1">
                <a:off x="2977851" y="3976949"/>
                <a:ext cx="67236" cy="7787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3" name="Line 180"/>
              <p:cNvSpPr>
                <a:spLocks noChangeShapeType="1"/>
              </p:cNvSpPr>
              <p:nvPr/>
            </p:nvSpPr>
            <p:spPr bwMode="auto">
              <a:xfrm>
                <a:off x="2977851" y="4105154"/>
                <a:ext cx="67236" cy="826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4" name="Line 181"/>
              <p:cNvSpPr>
                <a:spLocks noChangeShapeType="1"/>
              </p:cNvSpPr>
              <p:nvPr/>
            </p:nvSpPr>
            <p:spPr bwMode="auto">
              <a:xfrm flipH="1" flipV="1">
                <a:off x="3045087" y="4192048"/>
                <a:ext cx="24280" cy="1320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5" name="Line 182"/>
              <p:cNvSpPr>
                <a:spLocks noChangeShapeType="1"/>
              </p:cNvSpPr>
              <p:nvPr/>
            </p:nvSpPr>
            <p:spPr bwMode="auto">
              <a:xfrm flipH="1">
                <a:off x="3007734" y="4194423"/>
                <a:ext cx="37353" cy="3323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6" name="Line 183"/>
              <p:cNvSpPr>
                <a:spLocks noChangeShapeType="1"/>
              </p:cNvSpPr>
              <p:nvPr/>
            </p:nvSpPr>
            <p:spPr bwMode="auto">
              <a:xfrm flipV="1">
                <a:off x="3043219" y="3963654"/>
                <a:ext cx="47626" cy="113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7" name="Line 184"/>
              <p:cNvSpPr>
                <a:spLocks noChangeShapeType="1"/>
              </p:cNvSpPr>
              <p:nvPr/>
            </p:nvSpPr>
            <p:spPr bwMode="auto">
              <a:xfrm>
                <a:off x="3064698" y="4320729"/>
                <a:ext cx="56963" cy="341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8" name="Freeform 185"/>
              <p:cNvSpPr>
                <a:spLocks/>
              </p:cNvSpPr>
              <p:nvPr/>
            </p:nvSpPr>
            <p:spPr bwMode="auto">
              <a:xfrm>
                <a:off x="3045087" y="3976949"/>
                <a:ext cx="125133" cy="342830"/>
              </a:xfrm>
              <a:custGeom>
                <a:avLst/>
                <a:gdLst/>
                <a:ahLst/>
                <a:cxnLst>
                  <a:cxn ang="0">
                    <a:pos x="34" y="498"/>
                  </a:cxn>
                  <a:cxn ang="0">
                    <a:pos x="180" y="344"/>
                  </a:cxn>
                  <a:cxn ang="0">
                    <a:pos x="41" y="185"/>
                  </a:cxn>
                  <a:cxn ang="0">
                    <a:pos x="0" y="0"/>
                  </a:cxn>
                  <a:cxn ang="0">
                    <a:pos x="28" y="191"/>
                  </a:cxn>
                  <a:cxn ang="0">
                    <a:pos x="152" y="338"/>
                  </a:cxn>
                  <a:cxn ang="0">
                    <a:pos x="34" y="498"/>
                  </a:cxn>
                </a:cxnLst>
                <a:rect l="0" t="0" r="r" b="b"/>
                <a:pathLst>
                  <a:path w="181" h="499">
                    <a:moveTo>
                      <a:pt x="34" y="498"/>
                    </a:moveTo>
                    <a:lnTo>
                      <a:pt x="180" y="344"/>
                    </a:lnTo>
                    <a:lnTo>
                      <a:pt x="41" y="185"/>
                    </a:lnTo>
                    <a:lnTo>
                      <a:pt x="0" y="0"/>
                    </a:lnTo>
                    <a:lnTo>
                      <a:pt x="28" y="191"/>
                    </a:lnTo>
                    <a:lnTo>
                      <a:pt x="152" y="338"/>
                    </a:lnTo>
                    <a:lnTo>
                      <a:pt x="34" y="498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9" name="Line 186"/>
              <p:cNvSpPr>
                <a:spLocks noChangeShapeType="1"/>
              </p:cNvSpPr>
              <p:nvPr/>
            </p:nvSpPr>
            <p:spPr bwMode="auto">
              <a:xfrm>
                <a:off x="3105787" y="3875334"/>
                <a:ext cx="1438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" name="Line 187"/>
              <p:cNvSpPr>
                <a:spLocks noChangeShapeType="1"/>
              </p:cNvSpPr>
              <p:nvPr/>
            </p:nvSpPr>
            <p:spPr bwMode="auto">
              <a:xfrm flipV="1">
                <a:off x="3251464" y="3742380"/>
                <a:ext cx="28015" cy="1310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1" name="Line 188"/>
              <p:cNvSpPr>
                <a:spLocks noChangeShapeType="1"/>
              </p:cNvSpPr>
              <p:nvPr/>
            </p:nvSpPr>
            <p:spPr bwMode="auto">
              <a:xfrm flipV="1">
                <a:off x="3279479" y="3650263"/>
                <a:ext cx="103655" cy="921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2" name="Line 189"/>
              <p:cNvSpPr>
                <a:spLocks noChangeShapeType="1"/>
              </p:cNvSpPr>
              <p:nvPr/>
            </p:nvSpPr>
            <p:spPr bwMode="auto">
              <a:xfrm flipH="1">
                <a:off x="3274809" y="3649313"/>
                <a:ext cx="1083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3" name="Line 190"/>
              <p:cNvSpPr>
                <a:spLocks noChangeShapeType="1"/>
              </p:cNvSpPr>
              <p:nvPr/>
            </p:nvSpPr>
            <p:spPr bwMode="auto">
              <a:xfrm flipH="1">
                <a:off x="3203839" y="3681602"/>
                <a:ext cx="27081" cy="9591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4" name="Line 191"/>
              <p:cNvSpPr>
                <a:spLocks noChangeShapeType="1"/>
              </p:cNvSpPr>
              <p:nvPr/>
            </p:nvSpPr>
            <p:spPr bwMode="auto">
              <a:xfrm flipV="1">
                <a:off x="3105787" y="3779418"/>
                <a:ext cx="95251" cy="959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5" name="Line 192"/>
              <p:cNvSpPr>
                <a:spLocks noChangeShapeType="1"/>
              </p:cNvSpPr>
              <p:nvPr/>
            </p:nvSpPr>
            <p:spPr bwMode="auto">
              <a:xfrm flipH="1" flipV="1">
                <a:off x="3144073" y="3779418"/>
                <a:ext cx="51361" cy="284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6" name="Line 193"/>
              <p:cNvSpPr>
                <a:spLocks noChangeShapeType="1"/>
              </p:cNvSpPr>
              <p:nvPr/>
            </p:nvSpPr>
            <p:spPr bwMode="auto">
              <a:xfrm>
                <a:off x="3380333" y="3650263"/>
                <a:ext cx="56963" cy="75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7" name="Line 194"/>
              <p:cNvSpPr>
                <a:spLocks noChangeShapeType="1"/>
              </p:cNvSpPr>
              <p:nvPr/>
            </p:nvSpPr>
            <p:spPr bwMode="auto">
              <a:xfrm>
                <a:off x="3102051" y="3875334"/>
                <a:ext cx="18677" cy="4273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8" name="Freeform 195"/>
              <p:cNvSpPr>
                <a:spLocks/>
              </p:cNvSpPr>
              <p:nvPr/>
            </p:nvSpPr>
            <p:spPr bwMode="auto">
              <a:xfrm>
                <a:off x="3102051" y="3649313"/>
                <a:ext cx="282951" cy="237417"/>
              </a:xfrm>
              <a:custGeom>
                <a:avLst/>
                <a:gdLst/>
                <a:ahLst/>
                <a:cxnLst>
                  <a:cxn ang="0">
                    <a:pos x="0" y="325"/>
                  </a:cxn>
                  <a:cxn ang="0">
                    <a:pos x="228" y="344"/>
                  </a:cxn>
                  <a:cxn ang="0">
                    <a:pos x="276" y="140"/>
                  </a:cxn>
                  <a:cxn ang="0">
                    <a:pos x="409" y="0"/>
                  </a:cxn>
                  <a:cxn ang="0">
                    <a:pos x="256" y="134"/>
                  </a:cxn>
                  <a:cxn ang="0">
                    <a:pos x="214" y="319"/>
                  </a:cxn>
                  <a:cxn ang="0">
                    <a:pos x="0" y="325"/>
                  </a:cxn>
                </a:cxnLst>
                <a:rect l="0" t="0" r="r" b="b"/>
                <a:pathLst>
                  <a:path w="410" h="345">
                    <a:moveTo>
                      <a:pt x="0" y="325"/>
                    </a:moveTo>
                    <a:lnTo>
                      <a:pt x="228" y="344"/>
                    </a:lnTo>
                    <a:lnTo>
                      <a:pt x="276" y="140"/>
                    </a:lnTo>
                    <a:lnTo>
                      <a:pt x="409" y="0"/>
                    </a:lnTo>
                    <a:lnTo>
                      <a:pt x="256" y="134"/>
                    </a:lnTo>
                    <a:lnTo>
                      <a:pt x="214" y="319"/>
                    </a:lnTo>
                    <a:lnTo>
                      <a:pt x="0" y="325"/>
                    </a:lnTo>
                  </a:path>
                </a:pathLst>
              </a:custGeom>
              <a:solidFill>
                <a:schemeClr val="tx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9" name="Line 196"/>
              <p:cNvSpPr>
                <a:spLocks noChangeShapeType="1"/>
              </p:cNvSpPr>
              <p:nvPr/>
            </p:nvSpPr>
            <p:spPr bwMode="auto">
              <a:xfrm flipH="1">
                <a:off x="3582040" y="3712941"/>
                <a:ext cx="36419" cy="4273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0" name="Line 197"/>
              <p:cNvSpPr>
                <a:spLocks noChangeShapeType="1"/>
              </p:cNvSpPr>
              <p:nvPr/>
            </p:nvSpPr>
            <p:spPr bwMode="auto">
              <a:xfrm>
                <a:off x="3758534" y="3655011"/>
                <a:ext cx="28015" cy="379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1" name="Line 198"/>
              <p:cNvSpPr>
                <a:spLocks noChangeShapeType="1"/>
              </p:cNvSpPr>
              <p:nvPr/>
            </p:nvSpPr>
            <p:spPr bwMode="auto">
              <a:xfrm flipH="1">
                <a:off x="3949970" y="3883882"/>
                <a:ext cx="59765" cy="113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2" name="Line 199"/>
              <p:cNvSpPr>
                <a:spLocks noChangeShapeType="1"/>
              </p:cNvSpPr>
              <p:nvPr/>
            </p:nvSpPr>
            <p:spPr bwMode="auto">
              <a:xfrm flipH="1">
                <a:off x="4136736" y="3946381"/>
                <a:ext cx="8404" cy="5128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3" name="Line 200"/>
              <p:cNvSpPr>
                <a:spLocks noChangeShapeType="1"/>
              </p:cNvSpPr>
              <p:nvPr/>
            </p:nvSpPr>
            <p:spPr bwMode="auto">
              <a:xfrm>
                <a:off x="4069500" y="4214366"/>
                <a:ext cx="41089" cy="6077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4" name="Line 201"/>
              <p:cNvSpPr>
                <a:spLocks noChangeShapeType="1"/>
              </p:cNvSpPr>
              <p:nvPr/>
            </p:nvSpPr>
            <p:spPr bwMode="auto">
              <a:xfrm flipH="1">
                <a:off x="4079772" y="4396703"/>
                <a:ext cx="60699" cy="1994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5" name="Line 202"/>
              <p:cNvSpPr>
                <a:spLocks noChangeShapeType="1"/>
              </p:cNvSpPr>
              <p:nvPr/>
            </p:nvSpPr>
            <p:spPr bwMode="auto">
              <a:xfrm flipH="1">
                <a:off x="3810829" y="4511612"/>
                <a:ext cx="37353" cy="5033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6" name="Line 203"/>
              <p:cNvSpPr>
                <a:spLocks noChangeShapeType="1"/>
              </p:cNvSpPr>
              <p:nvPr/>
            </p:nvSpPr>
            <p:spPr bwMode="auto">
              <a:xfrm flipH="1" flipV="1">
                <a:off x="3663283" y="4646466"/>
                <a:ext cx="49493" cy="2469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7" name="Line 204"/>
              <p:cNvSpPr>
                <a:spLocks noChangeShapeType="1"/>
              </p:cNvSpPr>
              <p:nvPr/>
            </p:nvSpPr>
            <p:spPr bwMode="auto">
              <a:xfrm flipH="1">
                <a:off x="3388737" y="4485022"/>
                <a:ext cx="47626" cy="4178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8" name="Line 205"/>
              <p:cNvSpPr>
                <a:spLocks noChangeShapeType="1"/>
              </p:cNvSpPr>
              <p:nvPr/>
            </p:nvSpPr>
            <p:spPr bwMode="auto">
              <a:xfrm>
                <a:off x="3222515" y="4463180"/>
                <a:ext cx="13074" cy="636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9" name="Line 206"/>
              <p:cNvSpPr>
                <a:spLocks noChangeShapeType="1"/>
              </p:cNvSpPr>
              <p:nvPr/>
            </p:nvSpPr>
            <p:spPr bwMode="auto">
              <a:xfrm flipH="1" flipV="1">
                <a:off x="3168353" y="4213416"/>
                <a:ext cx="51361" cy="1709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0" name="Line 207"/>
              <p:cNvSpPr>
                <a:spLocks noChangeShapeType="1"/>
              </p:cNvSpPr>
              <p:nvPr/>
            </p:nvSpPr>
            <p:spPr bwMode="auto">
              <a:xfrm flipH="1">
                <a:off x="3069367" y="4056721"/>
                <a:ext cx="55096" cy="474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1" name="Line 208"/>
              <p:cNvSpPr>
                <a:spLocks noChangeShapeType="1"/>
              </p:cNvSpPr>
              <p:nvPr/>
            </p:nvSpPr>
            <p:spPr bwMode="auto">
              <a:xfrm>
                <a:off x="3257067" y="3879133"/>
                <a:ext cx="16809" cy="389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2" name="Line 209"/>
              <p:cNvSpPr>
                <a:spLocks noChangeShapeType="1"/>
              </p:cNvSpPr>
              <p:nvPr/>
            </p:nvSpPr>
            <p:spPr bwMode="auto">
              <a:xfrm flipV="1">
                <a:off x="3287883" y="3737633"/>
                <a:ext cx="56030" cy="854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ja-JP" altLang="en-US" sz="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3" name="Rectangle 210"/>
              <p:cNvSpPr>
                <a:spLocks noChangeArrowheads="1"/>
              </p:cNvSpPr>
              <p:nvPr/>
            </p:nvSpPr>
            <p:spPr bwMode="auto">
              <a:xfrm>
                <a:off x="3974249" y="4144091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HO</a:t>
                </a:r>
              </a:p>
            </p:txBody>
          </p:sp>
          <p:sp>
            <p:nvSpPr>
              <p:cNvPr id="484" name="Rectangle 211"/>
              <p:cNvSpPr>
                <a:spLocks noChangeArrowheads="1"/>
              </p:cNvSpPr>
              <p:nvPr/>
            </p:nvSpPr>
            <p:spPr bwMode="auto">
              <a:xfrm>
                <a:off x="3978917" y="4367263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HO</a:t>
                </a:r>
              </a:p>
            </p:txBody>
          </p:sp>
          <p:sp>
            <p:nvSpPr>
              <p:cNvPr id="485" name="Rectangle 212"/>
              <p:cNvSpPr>
                <a:spLocks noChangeArrowheads="1"/>
              </p:cNvSpPr>
              <p:nvPr/>
            </p:nvSpPr>
            <p:spPr bwMode="auto">
              <a:xfrm>
                <a:off x="3693166" y="4726237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486" name="Rectangle 213"/>
              <p:cNvSpPr>
                <a:spLocks noChangeArrowheads="1"/>
              </p:cNvSpPr>
              <p:nvPr/>
            </p:nvSpPr>
            <p:spPr bwMode="auto">
              <a:xfrm>
                <a:off x="4254398" y="4259329"/>
                <a:ext cx="256480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CH</a:t>
                </a:r>
                <a:r>
                  <a:rPr kumimoji="0" lang="en-US" altLang="ja-JP" sz="600" b="1" baseline="-25000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2</a:t>
                </a:r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</a:p>
            </p:txBody>
          </p:sp>
          <p:sp>
            <p:nvSpPr>
              <p:cNvPr id="487" name="Rectangle 214"/>
              <p:cNvSpPr>
                <a:spLocks noChangeArrowheads="1"/>
              </p:cNvSpPr>
              <p:nvPr/>
            </p:nvSpPr>
            <p:spPr bwMode="auto">
              <a:xfrm>
                <a:off x="2750931" y="4187775"/>
                <a:ext cx="37820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HOH</a:t>
                </a:r>
                <a:r>
                  <a:rPr kumimoji="0" lang="en-US" altLang="ja-JP" sz="600" b="1" baseline="-2500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2</a:t>
                </a:r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488" name="Rectangle 215"/>
              <p:cNvSpPr>
                <a:spLocks noChangeArrowheads="1"/>
              </p:cNvSpPr>
              <p:nvPr/>
            </p:nvSpPr>
            <p:spPr bwMode="auto">
              <a:xfrm rot="390186">
                <a:off x="3271703" y="4655380"/>
                <a:ext cx="256480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CH</a:t>
                </a:r>
                <a:r>
                  <a:rPr kumimoji="0" lang="en-US" altLang="ja-JP" sz="600" b="1" baseline="-25000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2</a:t>
                </a:r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</a:p>
            </p:txBody>
          </p:sp>
          <p:sp>
            <p:nvSpPr>
              <p:cNvPr id="489" name="Rectangle 216"/>
              <p:cNvSpPr>
                <a:spLocks noChangeArrowheads="1"/>
              </p:cNvSpPr>
              <p:nvPr/>
            </p:nvSpPr>
            <p:spPr bwMode="auto">
              <a:xfrm rot="20898661">
                <a:off x="3575205" y="3449759"/>
                <a:ext cx="256480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 err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CH</a:t>
                </a:r>
                <a:r>
                  <a:rPr kumimoji="0" lang="en-US" altLang="ja-JP" sz="600" b="1" baseline="-25000" dirty="0" err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2</a:t>
                </a:r>
                <a:r>
                  <a:rPr kumimoji="0" lang="en-US" altLang="ja-JP" sz="600" b="1" dirty="0" err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  <a:endPara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endParaRPr>
              </a:p>
            </p:txBody>
          </p:sp>
          <p:sp>
            <p:nvSpPr>
              <p:cNvPr id="490" name="Rectangle 217"/>
              <p:cNvSpPr>
                <a:spLocks noChangeArrowheads="1"/>
              </p:cNvSpPr>
              <p:nvPr/>
            </p:nvSpPr>
            <p:spPr bwMode="auto">
              <a:xfrm>
                <a:off x="4153544" y="3718852"/>
                <a:ext cx="256480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 err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CH</a:t>
                </a:r>
                <a:r>
                  <a:rPr kumimoji="0" lang="en-US" altLang="ja-JP" sz="600" b="1" baseline="-25000" dirty="0" err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2</a:t>
                </a:r>
                <a:r>
                  <a:rPr kumimoji="0" lang="en-US" altLang="ja-JP" sz="600" b="1" dirty="0" err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  <a:endParaRPr kumimoji="0" lang="en-US" altLang="ja-JP" sz="600" b="1" dirty="0">
                  <a:latin typeface="Arial" pitchFamily="34" charset="0"/>
                  <a:ea typeface="ＭＳ ゴシック" pitchFamily="49" charset="-128"/>
                  <a:cs typeface="Arial" pitchFamily="34" charset="0"/>
                </a:endParaRPr>
              </a:p>
            </p:txBody>
          </p:sp>
          <p:sp>
            <p:nvSpPr>
              <p:cNvPr id="491" name="Rectangle 218"/>
              <p:cNvSpPr>
                <a:spLocks noChangeArrowheads="1"/>
              </p:cNvSpPr>
              <p:nvPr/>
            </p:nvSpPr>
            <p:spPr bwMode="auto">
              <a:xfrm>
                <a:off x="3498929" y="4604680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492" name="Rectangle 219"/>
              <p:cNvSpPr>
                <a:spLocks noChangeArrowheads="1"/>
              </p:cNvSpPr>
              <p:nvPr/>
            </p:nvSpPr>
            <p:spPr bwMode="auto">
              <a:xfrm>
                <a:off x="4189031" y="4406529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493" name="Rectangle 220"/>
              <p:cNvSpPr>
                <a:spLocks noChangeArrowheads="1"/>
              </p:cNvSpPr>
              <p:nvPr/>
            </p:nvSpPr>
            <p:spPr bwMode="auto">
              <a:xfrm>
                <a:off x="3972382" y="4501167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494" name="Rectangle 221"/>
              <p:cNvSpPr>
                <a:spLocks noChangeArrowheads="1"/>
              </p:cNvSpPr>
              <p:nvPr/>
            </p:nvSpPr>
            <p:spPr bwMode="auto">
              <a:xfrm>
                <a:off x="2897542" y="3726237"/>
                <a:ext cx="345518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HOH</a:t>
                </a:r>
                <a:r>
                  <a:rPr kumimoji="0" lang="en-US" altLang="ja-JP" sz="600" b="1" baseline="-2500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2</a:t>
                </a:r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C</a:t>
                </a:r>
              </a:p>
            </p:txBody>
          </p:sp>
          <p:sp>
            <p:nvSpPr>
              <p:cNvPr id="495" name="Rectangle 222"/>
              <p:cNvSpPr>
                <a:spLocks noChangeArrowheads="1"/>
              </p:cNvSpPr>
              <p:nvPr/>
            </p:nvSpPr>
            <p:spPr bwMode="auto">
              <a:xfrm>
                <a:off x="3568967" y="4578089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HO</a:t>
                </a:r>
              </a:p>
            </p:txBody>
          </p:sp>
          <p:sp>
            <p:nvSpPr>
              <p:cNvPr id="496" name="Rectangle 223"/>
              <p:cNvSpPr>
                <a:spLocks noChangeArrowheads="1"/>
              </p:cNvSpPr>
              <p:nvPr/>
            </p:nvSpPr>
            <p:spPr bwMode="auto">
              <a:xfrm>
                <a:off x="3140338" y="4532505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497" name="Rectangle 224"/>
              <p:cNvSpPr>
                <a:spLocks noChangeArrowheads="1"/>
              </p:cNvSpPr>
              <p:nvPr/>
            </p:nvSpPr>
            <p:spPr bwMode="auto">
              <a:xfrm>
                <a:off x="3442900" y="4437539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</a:p>
            </p:txBody>
          </p:sp>
          <p:sp>
            <p:nvSpPr>
              <p:cNvPr id="498" name="Rectangle 225"/>
              <p:cNvSpPr>
                <a:spLocks noChangeArrowheads="1"/>
              </p:cNvSpPr>
              <p:nvPr/>
            </p:nvSpPr>
            <p:spPr bwMode="auto">
              <a:xfrm>
                <a:off x="2946101" y="4038678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499" name="Rectangle 226"/>
              <p:cNvSpPr>
                <a:spLocks noChangeArrowheads="1"/>
              </p:cNvSpPr>
              <p:nvPr/>
            </p:nvSpPr>
            <p:spPr bwMode="auto">
              <a:xfrm>
                <a:off x="3194500" y="4373911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</a:p>
            </p:txBody>
          </p:sp>
          <p:sp>
            <p:nvSpPr>
              <p:cNvPr id="500" name="Rectangle 227"/>
              <p:cNvSpPr>
                <a:spLocks noChangeArrowheads="1"/>
              </p:cNvSpPr>
              <p:nvPr/>
            </p:nvSpPr>
            <p:spPr bwMode="auto">
              <a:xfrm>
                <a:off x="3120727" y="4338773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501" name="Rectangle 228"/>
              <p:cNvSpPr>
                <a:spLocks noChangeArrowheads="1"/>
              </p:cNvSpPr>
              <p:nvPr/>
            </p:nvSpPr>
            <p:spPr bwMode="auto">
              <a:xfrm>
                <a:off x="3225316" y="4190625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</a:p>
            </p:txBody>
          </p:sp>
          <p:sp>
            <p:nvSpPr>
              <p:cNvPr id="502" name="Rectangle 229"/>
              <p:cNvSpPr>
                <a:spLocks noChangeArrowheads="1"/>
              </p:cNvSpPr>
              <p:nvPr/>
            </p:nvSpPr>
            <p:spPr bwMode="auto">
              <a:xfrm>
                <a:off x="4161950" y="4085541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503" name="Rectangle 230"/>
              <p:cNvSpPr>
                <a:spLocks noChangeArrowheads="1"/>
              </p:cNvSpPr>
              <p:nvPr/>
            </p:nvSpPr>
            <p:spPr bwMode="auto">
              <a:xfrm>
                <a:off x="3126330" y="4006389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</a:p>
            </p:txBody>
          </p:sp>
          <p:sp>
            <p:nvSpPr>
              <p:cNvPr id="504" name="Rectangle 231"/>
              <p:cNvSpPr>
                <a:spLocks noChangeArrowheads="1"/>
              </p:cNvSpPr>
              <p:nvPr/>
            </p:nvSpPr>
            <p:spPr bwMode="auto">
              <a:xfrm>
                <a:off x="3083374" y="3902876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505" name="Rectangle 232"/>
              <p:cNvSpPr>
                <a:spLocks noChangeArrowheads="1"/>
              </p:cNvSpPr>
              <p:nvPr/>
            </p:nvSpPr>
            <p:spPr bwMode="auto">
              <a:xfrm>
                <a:off x="4034948" y="3977899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HO</a:t>
                </a:r>
              </a:p>
            </p:txBody>
          </p:sp>
          <p:sp>
            <p:nvSpPr>
              <p:cNvPr id="506" name="Rectangle 233"/>
              <p:cNvSpPr>
                <a:spLocks noChangeArrowheads="1"/>
              </p:cNvSpPr>
              <p:nvPr/>
            </p:nvSpPr>
            <p:spPr bwMode="auto">
              <a:xfrm>
                <a:off x="3930359" y="3690149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507" name="Rectangle 234"/>
              <p:cNvSpPr>
                <a:spLocks noChangeArrowheads="1"/>
              </p:cNvSpPr>
              <p:nvPr/>
            </p:nvSpPr>
            <p:spPr bwMode="auto">
              <a:xfrm>
                <a:off x="3849116" y="3862989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HO</a:t>
                </a:r>
              </a:p>
            </p:txBody>
          </p:sp>
          <p:sp>
            <p:nvSpPr>
              <p:cNvPr id="508" name="Rectangle 235"/>
              <p:cNvSpPr>
                <a:spLocks noChangeArrowheads="1"/>
              </p:cNvSpPr>
              <p:nvPr/>
            </p:nvSpPr>
            <p:spPr bwMode="auto">
              <a:xfrm>
                <a:off x="4218914" y="3895391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509" name="Rectangle 236"/>
              <p:cNvSpPr>
                <a:spLocks noChangeArrowheads="1"/>
              </p:cNvSpPr>
              <p:nvPr/>
            </p:nvSpPr>
            <p:spPr bwMode="auto">
              <a:xfrm>
                <a:off x="3269207" y="3899076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</a:p>
            </p:txBody>
          </p:sp>
          <p:sp>
            <p:nvSpPr>
              <p:cNvPr id="510" name="Rectangle 237"/>
              <p:cNvSpPr>
                <a:spLocks noChangeArrowheads="1"/>
              </p:cNvSpPr>
              <p:nvPr/>
            </p:nvSpPr>
            <p:spPr bwMode="auto">
              <a:xfrm>
                <a:off x="3217846" y="3617975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511" name="Rectangle 238"/>
              <p:cNvSpPr>
                <a:spLocks noChangeArrowheads="1"/>
              </p:cNvSpPr>
              <p:nvPr/>
            </p:nvSpPr>
            <p:spPr bwMode="auto">
              <a:xfrm>
                <a:off x="3353251" y="3706293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</a:p>
            </p:txBody>
          </p:sp>
          <p:sp>
            <p:nvSpPr>
              <p:cNvPr id="512" name="Rectangle 239"/>
              <p:cNvSpPr>
                <a:spLocks noChangeArrowheads="1"/>
              </p:cNvSpPr>
              <p:nvPr/>
            </p:nvSpPr>
            <p:spPr bwMode="auto">
              <a:xfrm>
                <a:off x="3437297" y="3604679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513" name="Rectangle 240"/>
              <p:cNvSpPr>
                <a:spLocks noChangeArrowheads="1"/>
              </p:cNvSpPr>
              <p:nvPr/>
            </p:nvSpPr>
            <p:spPr bwMode="auto">
              <a:xfrm>
                <a:off x="3488658" y="3735734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HO</a:t>
                </a:r>
              </a:p>
            </p:txBody>
          </p:sp>
          <p:sp>
            <p:nvSpPr>
              <p:cNvPr id="514" name="Rectangle 241"/>
              <p:cNvSpPr>
                <a:spLocks noChangeArrowheads="1"/>
              </p:cNvSpPr>
              <p:nvPr/>
            </p:nvSpPr>
            <p:spPr bwMode="auto">
              <a:xfrm>
                <a:off x="3778145" y="3527756"/>
                <a:ext cx="59312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 dirty="0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</a:t>
                </a:r>
              </a:p>
            </p:txBody>
          </p:sp>
          <p:sp>
            <p:nvSpPr>
              <p:cNvPr id="515" name="Rectangle 242"/>
              <p:cNvSpPr>
                <a:spLocks noChangeArrowheads="1"/>
              </p:cNvSpPr>
              <p:nvPr/>
            </p:nvSpPr>
            <p:spPr bwMode="auto">
              <a:xfrm>
                <a:off x="3723983" y="3689199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HO</a:t>
                </a:r>
              </a:p>
            </p:txBody>
          </p:sp>
          <p:sp>
            <p:nvSpPr>
              <p:cNvPr id="516" name="Rectangle 243"/>
              <p:cNvSpPr>
                <a:spLocks noChangeArrowheads="1"/>
              </p:cNvSpPr>
              <p:nvPr/>
            </p:nvSpPr>
            <p:spPr bwMode="auto">
              <a:xfrm>
                <a:off x="3848181" y="4452733"/>
                <a:ext cx="115416" cy="923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87363" eaLnBrk="0" hangingPunct="0"/>
                <a:r>
                  <a:rPr kumimoji="0" lang="en-US" altLang="ja-JP" sz="600" b="1">
                    <a:latin typeface="Arial" pitchFamily="34" charset="0"/>
                    <a:ea typeface="ＭＳ ゴシック" pitchFamily="49" charset="-128"/>
                    <a:cs typeface="Arial" pitchFamily="34" charset="0"/>
                  </a:rPr>
                  <a:t>OH</a:t>
                </a:r>
              </a:p>
            </p:txBody>
          </p:sp>
        </p:grpSp>
      </p:grpSp>
      <p:sp>
        <p:nvSpPr>
          <p:cNvPr id="519" name="テキスト ボックス 518"/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7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517" name="直線コネクタ 516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8" name="直線コネクタ 517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877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グループ化 447"/>
          <p:cNvGrpSpPr/>
          <p:nvPr/>
        </p:nvGrpSpPr>
        <p:grpSpPr>
          <a:xfrm>
            <a:off x="2047192" y="1330762"/>
            <a:ext cx="942505" cy="812926"/>
            <a:chOff x="1772095" y="1057437"/>
            <a:chExt cx="1061321" cy="915407"/>
          </a:xfrm>
        </p:grpSpPr>
        <p:grpSp>
          <p:nvGrpSpPr>
            <p:cNvPr id="449" name="Group 295"/>
            <p:cNvGrpSpPr>
              <a:grpSpLocks noChangeAspect="1"/>
            </p:cNvGrpSpPr>
            <p:nvPr/>
          </p:nvGrpSpPr>
          <p:grpSpPr bwMode="auto">
            <a:xfrm>
              <a:off x="1877053" y="1057437"/>
              <a:ext cx="956363" cy="915407"/>
              <a:chOff x="864" y="432"/>
              <a:chExt cx="1182" cy="113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61" name="Freeform 296"/>
              <p:cNvSpPr>
                <a:spLocks noChangeAspect="1"/>
              </p:cNvSpPr>
              <p:nvPr/>
            </p:nvSpPr>
            <p:spPr bwMode="auto">
              <a:xfrm>
                <a:off x="864" y="705"/>
                <a:ext cx="187" cy="168"/>
              </a:xfrm>
              <a:custGeom>
                <a:avLst/>
                <a:gdLst>
                  <a:gd name="T0" fmla="*/ 561 w 561"/>
                  <a:gd name="T1" fmla="*/ 464 h 504"/>
                  <a:gd name="T2" fmla="*/ 474 w 561"/>
                  <a:gd name="T3" fmla="*/ 302 h 504"/>
                  <a:gd name="T4" fmla="*/ 363 w 561"/>
                  <a:gd name="T5" fmla="*/ 164 h 504"/>
                  <a:gd name="T6" fmla="*/ 177 w 561"/>
                  <a:gd name="T7" fmla="*/ 41 h 504"/>
                  <a:gd name="T8" fmla="*/ 3 w 561"/>
                  <a:gd name="T9" fmla="*/ 11 h 504"/>
                  <a:gd name="T10" fmla="*/ 0 w 561"/>
                  <a:gd name="T11" fmla="*/ 101 h 504"/>
                  <a:gd name="T12" fmla="*/ 99 w 561"/>
                  <a:gd name="T13" fmla="*/ 113 h 504"/>
                  <a:gd name="T14" fmla="*/ 225 w 561"/>
                  <a:gd name="T15" fmla="*/ 155 h 504"/>
                  <a:gd name="T16" fmla="*/ 339 w 561"/>
                  <a:gd name="T17" fmla="*/ 248 h 504"/>
                  <a:gd name="T18" fmla="*/ 429 w 561"/>
                  <a:gd name="T19" fmla="*/ 347 h 504"/>
                  <a:gd name="T20" fmla="*/ 507 w 561"/>
                  <a:gd name="T21" fmla="*/ 482 h 504"/>
                  <a:gd name="T22" fmla="*/ 510 w 561"/>
                  <a:gd name="T23" fmla="*/ 479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1" h="504">
                    <a:moveTo>
                      <a:pt x="561" y="464"/>
                    </a:moveTo>
                    <a:cubicBezTo>
                      <a:pt x="546" y="437"/>
                      <a:pt x="507" y="352"/>
                      <a:pt x="474" y="302"/>
                    </a:cubicBezTo>
                    <a:cubicBezTo>
                      <a:pt x="480" y="311"/>
                      <a:pt x="412" y="207"/>
                      <a:pt x="363" y="164"/>
                    </a:cubicBezTo>
                    <a:cubicBezTo>
                      <a:pt x="314" y="121"/>
                      <a:pt x="237" y="67"/>
                      <a:pt x="177" y="41"/>
                    </a:cubicBezTo>
                    <a:cubicBezTo>
                      <a:pt x="117" y="15"/>
                      <a:pt x="33" y="0"/>
                      <a:pt x="3" y="11"/>
                    </a:cubicBezTo>
                    <a:lnTo>
                      <a:pt x="0" y="101"/>
                    </a:lnTo>
                    <a:cubicBezTo>
                      <a:pt x="16" y="118"/>
                      <a:pt x="62" y="104"/>
                      <a:pt x="99" y="113"/>
                    </a:cubicBezTo>
                    <a:cubicBezTo>
                      <a:pt x="137" y="121"/>
                      <a:pt x="185" y="133"/>
                      <a:pt x="225" y="155"/>
                    </a:cubicBezTo>
                    <a:cubicBezTo>
                      <a:pt x="265" y="177"/>
                      <a:pt x="305" y="216"/>
                      <a:pt x="339" y="248"/>
                    </a:cubicBezTo>
                    <a:cubicBezTo>
                      <a:pt x="373" y="280"/>
                      <a:pt x="403" y="313"/>
                      <a:pt x="429" y="347"/>
                    </a:cubicBezTo>
                    <a:cubicBezTo>
                      <a:pt x="450" y="371"/>
                      <a:pt x="500" y="473"/>
                      <a:pt x="507" y="482"/>
                    </a:cubicBezTo>
                    <a:cubicBezTo>
                      <a:pt x="520" y="504"/>
                      <a:pt x="510" y="480"/>
                      <a:pt x="510" y="479"/>
                    </a:cubicBezTo>
                  </a:path>
                </a:pathLst>
              </a:custGeom>
              <a:gradFill rotWithShape="0">
                <a:gsLst>
                  <a:gs pos="0">
                    <a:srgbClr val="339933"/>
                  </a:gs>
                  <a:gs pos="50000">
                    <a:srgbClr val="D8F8D8"/>
                  </a:gs>
                  <a:gs pos="100000">
                    <a:srgbClr val="339933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2" name="Freeform 297"/>
              <p:cNvSpPr>
                <a:spLocks noChangeAspect="1"/>
              </p:cNvSpPr>
              <p:nvPr/>
            </p:nvSpPr>
            <p:spPr bwMode="auto">
              <a:xfrm>
                <a:off x="1298" y="1040"/>
                <a:ext cx="81" cy="358"/>
              </a:xfrm>
              <a:custGeom>
                <a:avLst/>
                <a:gdLst>
                  <a:gd name="T0" fmla="*/ 0 w 243"/>
                  <a:gd name="T1" fmla="*/ 993 h 1074"/>
                  <a:gd name="T2" fmla="*/ 87 w 243"/>
                  <a:gd name="T3" fmla="*/ 879 h 1074"/>
                  <a:gd name="T4" fmla="*/ 132 w 243"/>
                  <a:gd name="T5" fmla="*/ 639 h 1074"/>
                  <a:gd name="T6" fmla="*/ 123 w 243"/>
                  <a:gd name="T7" fmla="*/ 420 h 1074"/>
                  <a:gd name="T8" fmla="*/ 135 w 243"/>
                  <a:gd name="T9" fmla="*/ 0 h 1074"/>
                  <a:gd name="T10" fmla="*/ 243 w 243"/>
                  <a:gd name="T11" fmla="*/ 21 h 1074"/>
                  <a:gd name="T12" fmla="*/ 219 w 243"/>
                  <a:gd name="T13" fmla="*/ 273 h 1074"/>
                  <a:gd name="T14" fmla="*/ 228 w 243"/>
                  <a:gd name="T15" fmla="*/ 573 h 1074"/>
                  <a:gd name="T16" fmla="*/ 210 w 243"/>
                  <a:gd name="T17" fmla="*/ 804 h 1074"/>
                  <a:gd name="T18" fmla="*/ 144 w 243"/>
                  <a:gd name="T19" fmla="*/ 981 h 1074"/>
                  <a:gd name="T20" fmla="*/ 90 w 243"/>
                  <a:gd name="T21" fmla="*/ 1050 h 1074"/>
                  <a:gd name="T22" fmla="*/ 48 w 243"/>
                  <a:gd name="T23" fmla="*/ 1074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3" h="1074">
                    <a:moveTo>
                      <a:pt x="0" y="993"/>
                    </a:moveTo>
                    <a:cubicBezTo>
                      <a:pt x="6" y="959"/>
                      <a:pt x="54" y="951"/>
                      <a:pt x="87" y="879"/>
                    </a:cubicBezTo>
                    <a:cubicBezTo>
                      <a:pt x="120" y="807"/>
                      <a:pt x="127" y="716"/>
                      <a:pt x="132" y="639"/>
                    </a:cubicBezTo>
                    <a:lnTo>
                      <a:pt x="123" y="420"/>
                    </a:lnTo>
                    <a:lnTo>
                      <a:pt x="135" y="0"/>
                    </a:lnTo>
                    <a:lnTo>
                      <a:pt x="243" y="21"/>
                    </a:lnTo>
                    <a:lnTo>
                      <a:pt x="219" y="273"/>
                    </a:lnTo>
                    <a:lnTo>
                      <a:pt x="228" y="573"/>
                    </a:lnTo>
                    <a:cubicBezTo>
                      <a:pt x="227" y="661"/>
                      <a:pt x="224" y="736"/>
                      <a:pt x="210" y="804"/>
                    </a:cubicBezTo>
                    <a:cubicBezTo>
                      <a:pt x="196" y="872"/>
                      <a:pt x="170" y="933"/>
                      <a:pt x="144" y="981"/>
                    </a:cubicBezTo>
                    <a:lnTo>
                      <a:pt x="90" y="1050"/>
                    </a:lnTo>
                    <a:lnTo>
                      <a:pt x="48" y="1074"/>
                    </a:lnTo>
                  </a:path>
                </a:pathLst>
              </a:custGeom>
              <a:solidFill>
                <a:srgbClr val="3333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3" name="Freeform 298"/>
              <p:cNvSpPr>
                <a:spLocks noChangeAspect="1"/>
              </p:cNvSpPr>
              <p:nvPr/>
            </p:nvSpPr>
            <p:spPr bwMode="auto">
              <a:xfrm>
                <a:off x="1461" y="985"/>
                <a:ext cx="171" cy="144"/>
              </a:xfrm>
              <a:custGeom>
                <a:avLst/>
                <a:gdLst>
                  <a:gd name="T0" fmla="*/ 69 w 512"/>
                  <a:gd name="T1" fmla="*/ 9 h 431"/>
                  <a:gd name="T2" fmla="*/ 219 w 512"/>
                  <a:gd name="T3" fmla="*/ 30 h 431"/>
                  <a:gd name="T4" fmla="*/ 357 w 512"/>
                  <a:gd name="T5" fmla="*/ 123 h 431"/>
                  <a:gd name="T6" fmla="*/ 441 w 512"/>
                  <a:gd name="T7" fmla="*/ 216 h 431"/>
                  <a:gd name="T8" fmla="*/ 507 w 512"/>
                  <a:gd name="T9" fmla="*/ 345 h 431"/>
                  <a:gd name="T10" fmla="*/ 414 w 512"/>
                  <a:gd name="T11" fmla="*/ 414 h 431"/>
                  <a:gd name="T12" fmla="*/ 303 w 512"/>
                  <a:gd name="T13" fmla="*/ 276 h 431"/>
                  <a:gd name="T14" fmla="*/ 183 w 512"/>
                  <a:gd name="T15" fmla="*/ 168 h 431"/>
                  <a:gd name="T16" fmla="*/ 111 w 512"/>
                  <a:gd name="T17" fmla="*/ 123 h 431"/>
                  <a:gd name="T18" fmla="*/ 0 w 512"/>
                  <a:gd name="T19" fmla="*/ 102 h 431"/>
                  <a:gd name="T20" fmla="*/ 69 w 512"/>
                  <a:gd name="T21" fmla="*/ 9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2" h="431">
                    <a:moveTo>
                      <a:pt x="69" y="9"/>
                    </a:moveTo>
                    <a:cubicBezTo>
                      <a:pt x="101" y="0"/>
                      <a:pt x="171" y="11"/>
                      <a:pt x="219" y="30"/>
                    </a:cubicBezTo>
                    <a:cubicBezTo>
                      <a:pt x="273" y="53"/>
                      <a:pt x="317" y="91"/>
                      <a:pt x="357" y="123"/>
                    </a:cubicBezTo>
                    <a:lnTo>
                      <a:pt x="441" y="216"/>
                    </a:lnTo>
                    <a:cubicBezTo>
                      <a:pt x="466" y="253"/>
                      <a:pt x="512" y="312"/>
                      <a:pt x="507" y="345"/>
                    </a:cubicBezTo>
                    <a:cubicBezTo>
                      <a:pt x="495" y="368"/>
                      <a:pt x="450" y="431"/>
                      <a:pt x="414" y="414"/>
                    </a:cubicBezTo>
                    <a:lnTo>
                      <a:pt x="303" y="276"/>
                    </a:lnTo>
                    <a:cubicBezTo>
                      <a:pt x="265" y="235"/>
                      <a:pt x="215" y="194"/>
                      <a:pt x="183" y="168"/>
                    </a:cubicBezTo>
                    <a:cubicBezTo>
                      <a:pt x="150" y="146"/>
                      <a:pt x="180" y="153"/>
                      <a:pt x="111" y="123"/>
                    </a:cubicBezTo>
                    <a:cubicBezTo>
                      <a:pt x="42" y="93"/>
                      <a:pt x="2" y="118"/>
                      <a:pt x="0" y="102"/>
                    </a:cubicBezTo>
                    <a:lnTo>
                      <a:pt x="69" y="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4" name="Freeform 299"/>
              <p:cNvSpPr>
                <a:spLocks noChangeAspect="1"/>
              </p:cNvSpPr>
              <p:nvPr/>
            </p:nvSpPr>
            <p:spPr bwMode="auto">
              <a:xfrm>
                <a:off x="1497" y="889"/>
                <a:ext cx="69" cy="111"/>
              </a:xfrm>
              <a:custGeom>
                <a:avLst/>
                <a:gdLst>
                  <a:gd name="T0" fmla="*/ 2 w 203"/>
                  <a:gd name="T1" fmla="*/ 288 h 333"/>
                  <a:gd name="T2" fmla="*/ 74 w 203"/>
                  <a:gd name="T3" fmla="*/ 119 h 333"/>
                  <a:gd name="T4" fmla="*/ 203 w 203"/>
                  <a:gd name="T5" fmla="*/ 0 h 333"/>
                  <a:gd name="T6" fmla="*/ 196 w 203"/>
                  <a:gd name="T7" fmla="*/ 39 h 333"/>
                  <a:gd name="T8" fmla="*/ 175 w 203"/>
                  <a:gd name="T9" fmla="*/ 110 h 333"/>
                  <a:gd name="T10" fmla="*/ 171 w 203"/>
                  <a:gd name="T11" fmla="*/ 172 h 333"/>
                  <a:gd name="T12" fmla="*/ 159 w 203"/>
                  <a:gd name="T13" fmla="*/ 250 h 333"/>
                  <a:gd name="T14" fmla="*/ 156 w 203"/>
                  <a:gd name="T15" fmla="*/ 333 h 333"/>
                  <a:gd name="T16" fmla="*/ 80 w 203"/>
                  <a:gd name="T17" fmla="*/ 300 h 333"/>
                  <a:gd name="T18" fmla="*/ 2 w 203"/>
                  <a:gd name="T19" fmla="*/ 28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333">
                    <a:moveTo>
                      <a:pt x="2" y="288"/>
                    </a:moveTo>
                    <a:cubicBezTo>
                      <a:pt x="0" y="259"/>
                      <a:pt x="40" y="167"/>
                      <a:pt x="74" y="119"/>
                    </a:cubicBezTo>
                    <a:cubicBezTo>
                      <a:pt x="115" y="66"/>
                      <a:pt x="183" y="13"/>
                      <a:pt x="203" y="0"/>
                    </a:cubicBezTo>
                    <a:lnTo>
                      <a:pt x="196" y="39"/>
                    </a:lnTo>
                    <a:cubicBezTo>
                      <a:pt x="191" y="57"/>
                      <a:pt x="179" y="88"/>
                      <a:pt x="175" y="110"/>
                    </a:cubicBezTo>
                    <a:cubicBezTo>
                      <a:pt x="163" y="136"/>
                      <a:pt x="177" y="141"/>
                      <a:pt x="171" y="172"/>
                    </a:cubicBezTo>
                    <a:lnTo>
                      <a:pt x="159" y="250"/>
                    </a:lnTo>
                    <a:lnTo>
                      <a:pt x="156" y="333"/>
                    </a:lnTo>
                    <a:lnTo>
                      <a:pt x="80" y="300"/>
                    </a:lnTo>
                    <a:lnTo>
                      <a:pt x="2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5" name="Freeform 300"/>
              <p:cNvSpPr>
                <a:spLocks noChangeAspect="1"/>
              </p:cNvSpPr>
              <p:nvPr/>
            </p:nvSpPr>
            <p:spPr bwMode="auto">
              <a:xfrm>
                <a:off x="1562" y="855"/>
                <a:ext cx="227" cy="145"/>
              </a:xfrm>
              <a:custGeom>
                <a:avLst/>
                <a:gdLst>
                  <a:gd name="T0" fmla="*/ 3 w 682"/>
                  <a:gd name="T1" fmla="*/ 105 h 435"/>
                  <a:gd name="T2" fmla="*/ 150 w 682"/>
                  <a:gd name="T3" fmla="*/ 12 h 435"/>
                  <a:gd name="T4" fmla="*/ 381 w 682"/>
                  <a:gd name="T5" fmla="*/ 30 h 435"/>
                  <a:gd name="T6" fmla="*/ 534 w 682"/>
                  <a:gd name="T7" fmla="*/ 129 h 435"/>
                  <a:gd name="T8" fmla="*/ 624 w 682"/>
                  <a:gd name="T9" fmla="*/ 219 h 435"/>
                  <a:gd name="T10" fmla="*/ 675 w 682"/>
                  <a:gd name="T11" fmla="*/ 345 h 435"/>
                  <a:gd name="T12" fmla="*/ 591 w 682"/>
                  <a:gd name="T13" fmla="*/ 435 h 435"/>
                  <a:gd name="T14" fmla="*/ 465 w 682"/>
                  <a:gd name="T15" fmla="*/ 291 h 435"/>
                  <a:gd name="T16" fmla="*/ 333 w 682"/>
                  <a:gd name="T17" fmla="*/ 192 h 435"/>
                  <a:gd name="T18" fmla="*/ 186 w 682"/>
                  <a:gd name="T19" fmla="*/ 129 h 435"/>
                  <a:gd name="T20" fmla="*/ 0 w 682"/>
                  <a:gd name="T21" fmla="*/ 9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2" h="435">
                    <a:moveTo>
                      <a:pt x="3" y="105"/>
                    </a:moveTo>
                    <a:cubicBezTo>
                      <a:pt x="28" y="90"/>
                      <a:pt x="87" y="24"/>
                      <a:pt x="150" y="12"/>
                    </a:cubicBezTo>
                    <a:cubicBezTo>
                      <a:pt x="213" y="0"/>
                      <a:pt x="317" y="10"/>
                      <a:pt x="381" y="30"/>
                    </a:cubicBezTo>
                    <a:cubicBezTo>
                      <a:pt x="439" y="54"/>
                      <a:pt x="494" y="98"/>
                      <a:pt x="534" y="129"/>
                    </a:cubicBezTo>
                    <a:cubicBezTo>
                      <a:pt x="574" y="160"/>
                      <a:pt x="600" y="183"/>
                      <a:pt x="624" y="219"/>
                    </a:cubicBezTo>
                    <a:cubicBezTo>
                      <a:pt x="646" y="252"/>
                      <a:pt x="682" y="311"/>
                      <a:pt x="675" y="345"/>
                    </a:cubicBezTo>
                    <a:lnTo>
                      <a:pt x="591" y="435"/>
                    </a:lnTo>
                    <a:cubicBezTo>
                      <a:pt x="556" y="426"/>
                      <a:pt x="508" y="331"/>
                      <a:pt x="465" y="291"/>
                    </a:cubicBezTo>
                    <a:cubicBezTo>
                      <a:pt x="422" y="251"/>
                      <a:pt x="378" y="217"/>
                      <a:pt x="333" y="192"/>
                    </a:cubicBezTo>
                    <a:cubicBezTo>
                      <a:pt x="291" y="164"/>
                      <a:pt x="225" y="139"/>
                      <a:pt x="186" y="129"/>
                    </a:cubicBezTo>
                    <a:cubicBezTo>
                      <a:pt x="147" y="119"/>
                      <a:pt x="39" y="105"/>
                      <a:pt x="0" y="99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33725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6" name="Freeform 301"/>
              <p:cNvSpPr>
                <a:spLocks noChangeAspect="1"/>
              </p:cNvSpPr>
              <p:nvPr/>
            </p:nvSpPr>
            <p:spPr bwMode="auto">
              <a:xfrm>
                <a:off x="1649" y="908"/>
                <a:ext cx="111" cy="93"/>
              </a:xfrm>
              <a:custGeom>
                <a:avLst/>
                <a:gdLst>
                  <a:gd name="T0" fmla="*/ 334 w 334"/>
                  <a:gd name="T1" fmla="*/ 279 h 279"/>
                  <a:gd name="T2" fmla="*/ 205 w 334"/>
                  <a:gd name="T3" fmla="*/ 279 h 279"/>
                  <a:gd name="T4" fmla="*/ 67 w 334"/>
                  <a:gd name="T5" fmla="*/ 180 h 279"/>
                  <a:gd name="T6" fmla="*/ 10 w 334"/>
                  <a:gd name="T7" fmla="*/ 0 h 279"/>
                  <a:gd name="T8" fmla="*/ 94 w 334"/>
                  <a:gd name="T9" fmla="*/ 45 h 279"/>
                  <a:gd name="T10" fmla="*/ 226 w 334"/>
                  <a:gd name="T11" fmla="*/ 150 h 279"/>
                  <a:gd name="T12" fmla="*/ 325 w 334"/>
                  <a:gd name="T13" fmla="*/ 276 h 279"/>
                  <a:gd name="T14" fmla="*/ 334 w 334"/>
                  <a:gd name="T15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4" h="279">
                    <a:moveTo>
                      <a:pt x="334" y="279"/>
                    </a:moveTo>
                    <a:lnTo>
                      <a:pt x="205" y="279"/>
                    </a:lnTo>
                    <a:cubicBezTo>
                      <a:pt x="161" y="263"/>
                      <a:pt x="100" y="227"/>
                      <a:pt x="67" y="180"/>
                    </a:cubicBezTo>
                    <a:cubicBezTo>
                      <a:pt x="44" y="139"/>
                      <a:pt x="0" y="19"/>
                      <a:pt x="10" y="0"/>
                    </a:cubicBezTo>
                    <a:lnTo>
                      <a:pt x="94" y="45"/>
                    </a:lnTo>
                    <a:lnTo>
                      <a:pt x="226" y="150"/>
                    </a:lnTo>
                    <a:lnTo>
                      <a:pt x="325" y="276"/>
                    </a:lnTo>
                    <a:lnTo>
                      <a:pt x="334" y="27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7" name="Freeform 302"/>
              <p:cNvSpPr>
                <a:spLocks noChangeAspect="1"/>
              </p:cNvSpPr>
              <p:nvPr/>
            </p:nvSpPr>
            <p:spPr bwMode="auto">
              <a:xfrm>
                <a:off x="1497" y="1026"/>
                <a:ext cx="105" cy="98"/>
              </a:xfrm>
              <a:custGeom>
                <a:avLst/>
                <a:gdLst>
                  <a:gd name="T0" fmla="*/ 317 w 317"/>
                  <a:gd name="T1" fmla="*/ 297 h 297"/>
                  <a:gd name="T2" fmla="*/ 188 w 317"/>
                  <a:gd name="T3" fmla="*/ 297 h 297"/>
                  <a:gd name="T4" fmla="*/ 50 w 317"/>
                  <a:gd name="T5" fmla="*/ 198 h 297"/>
                  <a:gd name="T6" fmla="*/ 5 w 317"/>
                  <a:gd name="T7" fmla="*/ 0 h 297"/>
                  <a:gd name="T8" fmla="*/ 83 w 317"/>
                  <a:gd name="T9" fmla="*/ 48 h 297"/>
                  <a:gd name="T10" fmla="*/ 209 w 317"/>
                  <a:gd name="T11" fmla="*/ 168 h 297"/>
                  <a:gd name="T12" fmla="*/ 308 w 317"/>
                  <a:gd name="T13" fmla="*/ 294 h 297"/>
                  <a:gd name="T14" fmla="*/ 317 w 317"/>
                  <a:gd name="T1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7" h="297">
                    <a:moveTo>
                      <a:pt x="317" y="297"/>
                    </a:moveTo>
                    <a:lnTo>
                      <a:pt x="188" y="297"/>
                    </a:lnTo>
                    <a:cubicBezTo>
                      <a:pt x="144" y="281"/>
                      <a:pt x="81" y="248"/>
                      <a:pt x="50" y="198"/>
                    </a:cubicBezTo>
                    <a:cubicBezTo>
                      <a:pt x="27" y="157"/>
                      <a:pt x="0" y="25"/>
                      <a:pt x="5" y="0"/>
                    </a:cubicBezTo>
                    <a:lnTo>
                      <a:pt x="83" y="48"/>
                    </a:lnTo>
                    <a:lnTo>
                      <a:pt x="209" y="168"/>
                    </a:lnTo>
                    <a:lnTo>
                      <a:pt x="308" y="294"/>
                    </a:lnTo>
                    <a:lnTo>
                      <a:pt x="317" y="2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8" name="Freeform 303"/>
              <p:cNvSpPr>
                <a:spLocks noChangeAspect="1"/>
              </p:cNvSpPr>
              <p:nvPr/>
            </p:nvSpPr>
            <p:spPr bwMode="auto">
              <a:xfrm>
                <a:off x="1636" y="612"/>
                <a:ext cx="61" cy="253"/>
              </a:xfrm>
              <a:custGeom>
                <a:avLst/>
                <a:gdLst>
                  <a:gd name="T0" fmla="*/ 178 w 183"/>
                  <a:gd name="T1" fmla="*/ 759 h 759"/>
                  <a:gd name="T2" fmla="*/ 148 w 183"/>
                  <a:gd name="T3" fmla="*/ 177 h 759"/>
                  <a:gd name="T4" fmla="*/ 130 w 183"/>
                  <a:gd name="T5" fmla="*/ 0 h 759"/>
                  <a:gd name="T6" fmla="*/ 19 w 183"/>
                  <a:gd name="T7" fmla="*/ 6 h 759"/>
                  <a:gd name="T8" fmla="*/ 19 w 183"/>
                  <a:gd name="T9" fmla="*/ 108 h 759"/>
                  <a:gd name="T10" fmla="*/ 22 w 183"/>
                  <a:gd name="T11" fmla="*/ 207 h 759"/>
                  <a:gd name="T12" fmla="*/ 34 w 183"/>
                  <a:gd name="T13" fmla="*/ 423 h 759"/>
                  <a:gd name="T14" fmla="*/ 52 w 183"/>
                  <a:gd name="T15" fmla="*/ 732 h 759"/>
                  <a:gd name="T16" fmla="*/ 115 w 183"/>
                  <a:gd name="T17" fmla="*/ 738 h 759"/>
                  <a:gd name="T18" fmla="*/ 178 w 183"/>
                  <a:gd name="T19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759">
                    <a:moveTo>
                      <a:pt x="178" y="759"/>
                    </a:moveTo>
                    <a:cubicBezTo>
                      <a:pt x="183" y="666"/>
                      <a:pt x="156" y="303"/>
                      <a:pt x="148" y="177"/>
                    </a:cubicBezTo>
                    <a:cubicBezTo>
                      <a:pt x="141" y="51"/>
                      <a:pt x="151" y="29"/>
                      <a:pt x="130" y="0"/>
                    </a:cubicBezTo>
                    <a:lnTo>
                      <a:pt x="19" y="6"/>
                    </a:lnTo>
                    <a:cubicBezTo>
                      <a:pt x="0" y="24"/>
                      <a:pt x="19" y="75"/>
                      <a:pt x="19" y="108"/>
                    </a:cubicBezTo>
                    <a:cubicBezTo>
                      <a:pt x="19" y="141"/>
                      <a:pt x="20" y="155"/>
                      <a:pt x="22" y="207"/>
                    </a:cubicBezTo>
                    <a:cubicBezTo>
                      <a:pt x="24" y="259"/>
                      <a:pt x="29" y="335"/>
                      <a:pt x="34" y="423"/>
                    </a:cubicBezTo>
                    <a:cubicBezTo>
                      <a:pt x="43" y="567"/>
                      <a:pt x="41" y="681"/>
                      <a:pt x="52" y="732"/>
                    </a:cubicBezTo>
                    <a:lnTo>
                      <a:pt x="115" y="738"/>
                    </a:lnTo>
                    <a:lnTo>
                      <a:pt x="178" y="75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9" name="Freeform 304"/>
              <p:cNvSpPr>
                <a:spLocks noChangeAspect="1"/>
              </p:cNvSpPr>
              <p:nvPr/>
            </p:nvSpPr>
            <p:spPr bwMode="auto">
              <a:xfrm>
                <a:off x="1450" y="432"/>
                <a:ext cx="233" cy="190"/>
              </a:xfrm>
              <a:custGeom>
                <a:avLst/>
                <a:gdLst>
                  <a:gd name="T0" fmla="*/ 699 w 699"/>
                  <a:gd name="T1" fmla="*/ 561 h 570"/>
                  <a:gd name="T2" fmla="*/ 654 w 699"/>
                  <a:gd name="T3" fmla="*/ 282 h 570"/>
                  <a:gd name="T4" fmla="*/ 471 w 699"/>
                  <a:gd name="T5" fmla="*/ 60 h 570"/>
                  <a:gd name="T6" fmla="*/ 240 w 699"/>
                  <a:gd name="T7" fmla="*/ 3 h 570"/>
                  <a:gd name="T8" fmla="*/ 102 w 699"/>
                  <a:gd name="T9" fmla="*/ 48 h 570"/>
                  <a:gd name="T10" fmla="*/ 0 w 699"/>
                  <a:gd name="T11" fmla="*/ 114 h 570"/>
                  <a:gd name="T12" fmla="*/ 78 w 699"/>
                  <a:gd name="T13" fmla="*/ 114 h 570"/>
                  <a:gd name="T14" fmla="*/ 198 w 699"/>
                  <a:gd name="T15" fmla="*/ 126 h 570"/>
                  <a:gd name="T16" fmla="*/ 354 w 699"/>
                  <a:gd name="T17" fmla="*/ 180 h 570"/>
                  <a:gd name="T18" fmla="*/ 480 w 699"/>
                  <a:gd name="T19" fmla="*/ 315 h 570"/>
                  <a:gd name="T20" fmla="*/ 540 w 699"/>
                  <a:gd name="T21" fmla="*/ 438 h 570"/>
                  <a:gd name="T22" fmla="*/ 570 w 699"/>
                  <a:gd name="T23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70">
                    <a:moveTo>
                      <a:pt x="699" y="561"/>
                    </a:moveTo>
                    <a:cubicBezTo>
                      <a:pt x="691" y="515"/>
                      <a:pt x="692" y="365"/>
                      <a:pt x="654" y="282"/>
                    </a:cubicBezTo>
                    <a:cubicBezTo>
                      <a:pt x="615" y="199"/>
                      <a:pt x="542" y="107"/>
                      <a:pt x="471" y="60"/>
                    </a:cubicBezTo>
                    <a:cubicBezTo>
                      <a:pt x="399" y="13"/>
                      <a:pt x="299" y="6"/>
                      <a:pt x="240" y="3"/>
                    </a:cubicBezTo>
                    <a:cubicBezTo>
                      <a:pt x="181" y="0"/>
                      <a:pt x="142" y="30"/>
                      <a:pt x="102" y="48"/>
                    </a:cubicBezTo>
                    <a:cubicBezTo>
                      <a:pt x="62" y="66"/>
                      <a:pt x="14" y="100"/>
                      <a:pt x="0" y="114"/>
                    </a:cubicBezTo>
                    <a:lnTo>
                      <a:pt x="78" y="114"/>
                    </a:lnTo>
                    <a:cubicBezTo>
                      <a:pt x="111" y="116"/>
                      <a:pt x="152" y="115"/>
                      <a:pt x="198" y="126"/>
                    </a:cubicBezTo>
                    <a:cubicBezTo>
                      <a:pt x="252" y="135"/>
                      <a:pt x="307" y="150"/>
                      <a:pt x="354" y="180"/>
                    </a:cubicBezTo>
                    <a:cubicBezTo>
                      <a:pt x="401" y="210"/>
                      <a:pt x="448" y="267"/>
                      <a:pt x="480" y="315"/>
                    </a:cubicBezTo>
                    <a:cubicBezTo>
                      <a:pt x="511" y="358"/>
                      <a:pt x="525" y="396"/>
                      <a:pt x="540" y="438"/>
                    </a:cubicBezTo>
                    <a:cubicBezTo>
                      <a:pt x="555" y="480"/>
                      <a:pt x="564" y="543"/>
                      <a:pt x="570" y="570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54510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0" name="Freeform 305"/>
              <p:cNvSpPr>
                <a:spLocks noChangeAspect="1"/>
              </p:cNvSpPr>
              <p:nvPr/>
            </p:nvSpPr>
            <p:spPr bwMode="auto">
              <a:xfrm>
                <a:off x="1408" y="466"/>
                <a:ext cx="46" cy="75"/>
              </a:xfrm>
              <a:custGeom>
                <a:avLst/>
                <a:gdLst>
                  <a:gd name="T0" fmla="*/ 138 w 138"/>
                  <a:gd name="T1" fmla="*/ 4 h 223"/>
                  <a:gd name="T2" fmla="*/ 60 w 138"/>
                  <a:gd name="T3" fmla="*/ 58 h 223"/>
                  <a:gd name="T4" fmla="*/ 0 w 138"/>
                  <a:gd name="T5" fmla="*/ 187 h 223"/>
                  <a:gd name="T6" fmla="*/ 54 w 138"/>
                  <a:gd name="T7" fmla="*/ 202 h 223"/>
                  <a:gd name="T8" fmla="*/ 102 w 138"/>
                  <a:gd name="T9" fmla="*/ 223 h 223"/>
                  <a:gd name="T10" fmla="*/ 99 w 138"/>
                  <a:gd name="T11" fmla="*/ 127 h 223"/>
                  <a:gd name="T12" fmla="*/ 108 w 138"/>
                  <a:gd name="T13" fmla="*/ 67 h 223"/>
                  <a:gd name="T14" fmla="*/ 138 w 138"/>
                  <a:gd name="T15" fmla="*/ 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223">
                    <a:moveTo>
                      <a:pt x="138" y="4"/>
                    </a:moveTo>
                    <a:cubicBezTo>
                      <a:pt x="127" y="0"/>
                      <a:pt x="83" y="28"/>
                      <a:pt x="60" y="58"/>
                    </a:cubicBezTo>
                    <a:cubicBezTo>
                      <a:pt x="38" y="89"/>
                      <a:pt x="1" y="163"/>
                      <a:pt x="0" y="187"/>
                    </a:cubicBezTo>
                    <a:lnTo>
                      <a:pt x="54" y="202"/>
                    </a:lnTo>
                    <a:lnTo>
                      <a:pt x="102" y="223"/>
                    </a:lnTo>
                    <a:cubicBezTo>
                      <a:pt x="109" y="211"/>
                      <a:pt x="98" y="153"/>
                      <a:pt x="99" y="127"/>
                    </a:cubicBezTo>
                    <a:cubicBezTo>
                      <a:pt x="102" y="104"/>
                      <a:pt x="102" y="87"/>
                      <a:pt x="108" y="67"/>
                    </a:cubicBezTo>
                    <a:lnTo>
                      <a:pt x="138" y="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1" name="Freeform 306"/>
              <p:cNvSpPr>
                <a:spLocks noChangeAspect="1"/>
              </p:cNvSpPr>
              <p:nvPr/>
            </p:nvSpPr>
            <p:spPr bwMode="auto">
              <a:xfrm>
                <a:off x="1231" y="586"/>
                <a:ext cx="64" cy="81"/>
              </a:xfrm>
              <a:custGeom>
                <a:avLst/>
                <a:gdLst>
                  <a:gd name="T0" fmla="*/ 192 w 192"/>
                  <a:gd name="T1" fmla="*/ 0 h 243"/>
                  <a:gd name="T2" fmla="*/ 75 w 192"/>
                  <a:gd name="T3" fmla="*/ 93 h 243"/>
                  <a:gd name="T4" fmla="*/ 0 w 192"/>
                  <a:gd name="T5" fmla="*/ 222 h 243"/>
                  <a:gd name="T6" fmla="*/ 63 w 192"/>
                  <a:gd name="T7" fmla="*/ 231 h 243"/>
                  <a:gd name="T8" fmla="*/ 117 w 192"/>
                  <a:gd name="T9" fmla="*/ 243 h 243"/>
                  <a:gd name="T10" fmla="*/ 129 w 192"/>
                  <a:gd name="T11" fmla="*/ 135 h 243"/>
                  <a:gd name="T12" fmla="*/ 162 w 192"/>
                  <a:gd name="T13" fmla="*/ 63 h 243"/>
                  <a:gd name="T14" fmla="*/ 192 w 192"/>
                  <a:gd name="T1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243">
                    <a:moveTo>
                      <a:pt x="192" y="0"/>
                    </a:moveTo>
                    <a:cubicBezTo>
                      <a:pt x="178" y="5"/>
                      <a:pt x="107" y="56"/>
                      <a:pt x="75" y="93"/>
                    </a:cubicBezTo>
                    <a:cubicBezTo>
                      <a:pt x="53" y="124"/>
                      <a:pt x="1" y="198"/>
                      <a:pt x="0" y="222"/>
                    </a:cubicBezTo>
                    <a:lnTo>
                      <a:pt x="63" y="231"/>
                    </a:lnTo>
                    <a:lnTo>
                      <a:pt x="117" y="243"/>
                    </a:lnTo>
                    <a:cubicBezTo>
                      <a:pt x="128" y="227"/>
                      <a:pt x="122" y="165"/>
                      <a:pt x="129" y="135"/>
                    </a:cubicBezTo>
                    <a:cubicBezTo>
                      <a:pt x="132" y="112"/>
                      <a:pt x="156" y="83"/>
                      <a:pt x="162" y="63"/>
                    </a:cubicBezTo>
                    <a:lnTo>
                      <a:pt x="19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2" name="Freeform 307"/>
              <p:cNvSpPr>
                <a:spLocks noChangeAspect="1"/>
              </p:cNvSpPr>
              <p:nvPr/>
            </p:nvSpPr>
            <p:spPr bwMode="auto">
              <a:xfrm>
                <a:off x="1394" y="586"/>
                <a:ext cx="89" cy="113"/>
              </a:xfrm>
              <a:custGeom>
                <a:avLst/>
                <a:gdLst>
                  <a:gd name="T0" fmla="*/ 262 w 268"/>
                  <a:gd name="T1" fmla="*/ 342 h 342"/>
                  <a:gd name="T2" fmla="*/ 160 w 268"/>
                  <a:gd name="T3" fmla="*/ 336 h 342"/>
                  <a:gd name="T4" fmla="*/ 40 w 268"/>
                  <a:gd name="T5" fmla="*/ 219 h 342"/>
                  <a:gd name="T6" fmla="*/ 10 w 268"/>
                  <a:gd name="T7" fmla="*/ 0 h 342"/>
                  <a:gd name="T8" fmla="*/ 100 w 268"/>
                  <a:gd name="T9" fmla="*/ 54 h 342"/>
                  <a:gd name="T10" fmla="*/ 226 w 268"/>
                  <a:gd name="T11" fmla="*/ 195 h 342"/>
                  <a:gd name="T12" fmla="*/ 268 w 268"/>
                  <a:gd name="T13" fmla="*/ 330 h 342"/>
                  <a:gd name="T14" fmla="*/ 262 w 268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342">
                    <a:moveTo>
                      <a:pt x="262" y="342"/>
                    </a:moveTo>
                    <a:lnTo>
                      <a:pt x="160" y="336"/>
                    </a:lnTo>
                    <a:cubicBezTo>
                      <a:pt x="123" y="316"/>
                      <a:pt x="65" y="275"/>
                      <a:pt x="40" y="219"/>
                    </a:cubicBezTo>
                    <a:cubicBezTo>
                      <a:pt x="17" y="178"/>
                      <a:pt x="0" y="28"/>
                      <a:pt x="10" y="0"/>
                    </a:cubicBezTo>
                    <a:lnTo>
                      <a:pt x="100" y="54"/>
                    </a:lnTo>
                    <a:lnTo>
                      <a:pt x="226" y="195"/>
                    </a:lnTo>
                    <a:lnTo>
                      <a:pt x="268" y="330"/>
                    </a:lnTo>
                    <a:lnTo>
                      <a:pt x="262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3" name="Freeform 308"/>
              <p:cNvSpPr>
                <a:spLocks noChangeAspect="1"/>
              </p:cNvSpPr>
              <p:nvPr/>
            </p:nvSpPr>
            <p:spPr bwMode="auto">
              <a:xfrm>
                <a:off x="1298" y="529"/>
                <a:ext cx="232" cy="170"/>
              </a:xfrm>
              <a:custGeom>
                <a:avLst/>
                <a:gdLst>
                  <a:gd name="T0" fmla="*/ 0 w 699"/>
                  <a:gd name="T1" fmla="*/ 164 h 512"/>
                  <a:gd name="T2" fmla="*/ 144 w 699"/>
                  <a:gd name="T3" fmla="*/ 44 h 512"/>
                  <a:gd name="T4" fmla="*/ 360 w 699"/>
                  <a:gd name="T5" fmla="*/ 14 h 512"/>
                  <a:gd name="T6" fmla="*/ 558 w 699"/>
                  <a:gd name="T7" fmla="*/ 128 h 512"/>
                  <a:gd name="T8" fmla="*/ 663 w 699"/>
                  <a:gd name="T9" fmla="*/ 272 h 512"/>
                  <a:gd name="T10" fmla="*/ 699 w 699"/>
                  <a:gd name="T11" fmla="*/ 416 h 512"/>
                  <a:gd name="T12" fmla="*/ 567 w 699"/>
                  <a:gd name="T13" fmla="*/ 512 h 512"/>
                  <a:gd name="T14" fmla="*/ 489 w 699"/>
                  <a:gd name="T15" fmla="*/ 335 h 512"/>
                  <a:gd name="T16" fmla="*/ 372 w 699"/>
                  <a:gd name="T17" fmla="*/ 212 h 512"/>
                  <a:gd name="T18" fmla="*/ 222 w 699"/>
                  <a:gd name="T19" fmla="*/ 143 h 512"/>
                  <a:gd name="T20" fmla="*/ 36 w 699"/>
                  <a:gd name="T21" fmla="*/ 149 h 512"/>
                  <a:gd name="T22" fmla="*/ 0 w 699"/>
                  <a:gd name="T23" fmla="*/ 164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12">
                    <a:moveTo>
                      <a:pt x="0" y="164"/>
                    </a:moveTo>
                    <a:lnTo>
                      <a:pt x="144" y="44"/>
                    </a:lnTo>
                    <a:cubicBezTo>
                      <a:pt x="204" y="19"/>
                      <a:pt x="291" y="0"/>
                      <a:pt x="360" y="14"/>
                    </a:cubicBezTo>
                    <a:cubicBezTo>
                      <a:pt x="426" y="29"/>
                      <a:pt x="506" y="81"/>
                      <a:pt x="558" y="128"/>
                    </a:cubicBezTo>
                    <a:cubicBezTo>
                      <a:pt x="610" y="175"/>
                      <a:pt x="639" y="224"/>
                      <a:pt x="663" y="272"/>
                    </a:cubicBezTo>
                    <a:lnTo>
                      <a:pt x="699" y="416"/>
                    </a:lnTo>
                    <a:lnTo>
                      <a:pt x="567" y="512"/>
                    </a:lnTo>
                    <a:cubicBezTo>
                      <a:pt x="532" y="499"/>
                      <a:pt x="521" y="385"/>
                      <a:pt x="489" y="335"/>
                    </a:cubicBezTo>
                    <a:cubicBezTo>
                      <a:pt x="457" y="285"/>
                      <a:pt x="418" y="246"/>
                      <a:pt x="372" y="212"/>
                    </a:cubicBezTo>
                    <a:cubicBezTo>
                      <a:pt x="322" y="174"/>
                      <a:pt x="278" y="154"/>
                      <a:pt x="222" y="143"/>
                    </a:cubicBezTo>
                    <a:cubicBezTo>
                      <a:pt x="166" y="132"/>
                      <a:pt x="68" y="149"/>
                      <a:pt x="36" y="149"/>
                    </a:cubicBezTo>
                    <a:lnTo>
                      <a:pt x="0" y="16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4" name="Freeform 309"/>
              <p:cNvSpPr>
                <a:spLocks noChangeAspect="1"/>
              </p:cNvSpPr>
              <p:nvPr/>
            </p:nvSpPr>
            <p:spPr bwMode="auto">
              <a:xfrm>
                <a:off x="1223" y="715"/>
                <a:ext cx="93" cy="114"/>
              </a:xfrm>
              <a:custGeom>
                <a:avLst/>
                <a:gdLst>
                  <a:gd name="T0" fmla="*/ 280 w 280"/>
                  <a:gd name="T1" fmla="*/ 342 h 342"/>
                  <a:gd name="T2" fmla="*/ 151 w 280"/>
                  <a:gd name="T3" fmla="*/ 330 h 342"/>
                  <a:gd name="T4" fmla="*/ 43 w 280"/>
                  <a:gd name="T5" fmla="*/ 225 h 342"/>
                  <a:gd name="T6" fmla="*/ 10 w 280"/>
                  <a:gd name="T7" fmla="*/ 0 h 342"/>
                  <a:gd name="T8" fmla="*/ 106 w 280"/>
                  <a:gd name="T9" fmla="*/ 48 h 342"/>
                  <a:gd name="T10" fmla="*/ 211 w 280"/>
                  <a:gd name="T11" fmla="*/ 177 h 342"/>
                  <a:gd name="T12" fmla="*/ 271 w 280"/>
                  <a:gd name="T13" fmla="*/ 336 h 342"/>
                  <a:gd name="T14" fmla="*/ 280 w 280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0" h="342">
                    <a:moveTo>
                      <a:pt x="280" y="342"/>
                    </a:moveTo>
                    <a:lnTo>
                      <a:pt x="151" y="330"/>
                    </a:lnTo>
                    <a:cubicBezTo>
                      <a:pt x="112" y="310"/>
                      <a:pt x="66" y="280"/>
                      <a:pt x="43" y="225"/>
                    </a:cubicBezTo>
                    <a:cubicBezTo>
                      <a:pt x="20" y="184"/>
                      <a:pt x="0" y="29"/>
                      <a:pt x="10" y="0"/>
                    </a:cubicBezTo>
                    <a:lnTo>
                      <a:pt x="106" y="48"/>
                    </a:lnTo>
                    <a:lnTo>
                      <a:pt x="211" y="177"/>
                    </a:lnTo>
                    <a:lnTo>
                      <a:pt x="271" y="336"/>
                    </a:lnTo>
                    <a:lnTo>
                      <a:pt x="280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5" name="Freeform 310"/>
              <p:cNvSpPr>
                <a:spLocks noChangeAspect="1"/>
              </p:cNvSpPr>
              <p:nvPr/>
            </p:nvSpPr>
            <p:spPr bwMode="auto">
              <a:xfrm>
                <a:off x="1128" y="657"/>
                <a:ext cx="237" cy="172"/>
              </a:xfrm>
              <a:custGeom>
                <a:avLst/>
                <a:gdLst>
                  <a:gd name="T0" fmla="*/ 0 w 711"/>
                  <a:gd name="T1" fmla="*/ 170 h 518"/>
                  <a:gd name="T2" fmla="*/ 144 w 711"/>
                  <a:gd name="T3" fmla="*/ 35 h 518"/>
                  <a:gd name="T4" fmla="*/ 345 w 711"/>
                  <a:gd name="T5" fmla="*/ 14 h 518"/>
                  <a:gd name="T6" fmla="*/ 540 w 711"/>
                  <a:gd name="T7" fmla="*/ 122 h 518"/>
                  <a:gd name="T8" fmla="*/ 660 w 711"/>
                  <a:gd name="T9" fmla="*/ 272 h 518"/>
                  <a:gd name="T10" fmla="*/ 696 w 711"/>
                  <a:gd name="T11" fmla="*/ 422 h 518"/>
                  <a:gd name="T12" fmla="*/ 567 w 711"/>
                  <a:gd name="T13" fmla="*/ 518 h 518"/>
                  <a:gd name="T14" fmla="*/ 489 w 711"/>
                  <a:gd name="T15" fmla="*/ 341 h 518"/>
                  <a:gd name="T16" fmla="*/ 372 w 711"/>
                  <a:gd name="T17" fmla="*/ 218 h 518"/>
                  <a:gd name="T18" fmla="*/ 222 w 711"/>
                  <a:gd name="T19" fmla="*/ 149 h 518"/>
                  <a:gd name="T20" fmla="*/ 36 w 711"/>
                  <a:gd name="T21" fmla="*/ 155 h 518"/>
                  <a:gd name="T22" fmla="*/ 0 w 711"/>
                  <a:gd name="T23" fmla="*/ 17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1" h="518">
                    <a:moveTo>
                      <a:pt x="0" y="170"/>
                    </a:moveTo>
                    <a:lnTo>
                      <a:pt x="144" y="35"/>
                    </a:lnTo>
                    <a:cubicBezTo>
                      <a:pt x="201" y="9"/>
                      <a:pt x="279" y="0"/>
                      <a:pt x="345" y="14"/>
                    </a:cubicBezTo>
                    <a:cubicBezTo>
                      <a:pt x="411" y="29"/>
                      <a:pt x="488" y="75"/>
                      <a:pt x="540" y="122"/>
                    </a:cubicBezTo>
                    <a:cubicBezTo>
                      <a:pt x="592" y="165"/>
                      <a:pt x="630" y="218"/>
                      <a:pt x="660" y="272"/>
                    </a:cubicBezTo>
                    <a:cubicBezTo>
                      <a:pt x="690" y="326"/>
                      <a:pt x="711" y="381"/>
                      <a:pt x="696" y="422"/>
                    </a:cubicBezTo>
                    <a:lnTo>
                      <a:pt x="567" y="518"/>
                    </a:lnTo>
                    <a:cubicBezTo>
                      <a:pt x="532" y="504"/>
                      <a:pt x="521" y="391"/>
                      <a:pt x="489" y="341"/>
                    </a:cubicBezTo>
                    <a:cubicBezTo>
                      <a:pt x="457" y="291"/>
                      <a:pt x="418" y="252"/>
                      <a:pt x="372" y="218"/>
                    </a:cubicBezTo>
                    <a:cubicBezTo>
                      <a:pt x="322" y="180"/>
                      <a:pt x="278" y="160"/>
                      <a:pt x="222" y="149"/>
                    </a:cubicBezTo>
                    <a:cubicBezTo>
                      <a:pt x="166" y="138"/>
                      <a:pt x="68" y="155"/>
                      <a:pt x="36" y="155"/>
                    </a:cubicBezTo>
                    <a:lnTo>
                      <a:pt x="0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6" name="Freeform 311"/>
              <p:cNvSpPr>
                <a:spLocks noChangeAspect="1"/>
              </p:cNvSpPr>
              <p:nvPr/>
            </p:nvSpPr>
            <p:spPr bwMode="auto">
              <a:xfrm>
                <a:off x="1528" y="665"/>
                <a:ext cx="118" cy="37"/>
              </a:xfrm>
              <a:custGeom>
                <a:avLst/>
                <a:gdLst>
                  <a:gd name="T0" fmla="*/ 0 w 118"/>
                  <a:gd name="T1" fmla="*/ 0 h 37"/>
                  <a:gd name="T2" fmla="*/ 32 w 118"/>
                  <a:gd name="T3" fmla="*/ 34 h 37"/>
                  <a:gd name="T4" fmla="*/ 74 w 118"/>
                  <a:gd name="T5" fmla="*/ 21 h 37"/>
                  <a:gd name="T6" fmla="*/ 118 w 118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37">
                    <a:moveTo>
                      <a:pt x="0" y="0"/>
                    </a:moveTo>
                    <a:lnTo>
                      <a:pt x="32" y="34"/>
                    </a:lnTo>
                    <a:lnTo>
                      <a:pt x="74" y="21"/>
                    </a:lnTo>
                    <a:lnTo>
                      <a:pt x="118" y="37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7" name="Freeform 312"/>
              <p:cNvSpPr>
                <a:spLocks noChangeAspect="1"/>
              </p:cNvSpPr>
              <p:nvPr/>
            </p:nvSpPr>
            <p:spPr bwMode="auto">
              <a:xfrm>
                <a:off x="1514" y="679"/>
                <a:ext cx="131" cy="50"/>
              </a:xfrm>
              <a:custGeom>
                <a:avLst/>
                <a:gdLst>
                  <a:gd name="T0" fmla="*/ 0 w 393"/>
                  <a:gd name="T1" fmla="*/ 0 h 150"/>
                  <a:gd name="T2" fmla="*/ 99 w 393"/>
                  <a:gd name="T3" fmla="*/ 132 h 150"/>
                  <a:gd name="T4" fmla="*/ 198 w 393"/>
                  <a:gd name="T5" fmla="*/ 138 h 150"/>
                  <a:gd name="T6" fmla="*/ 288 w 393"/>
                  <a:gd name="T7" fmla="*/ 99 h 150"/>
                  <a:gd name="T8" fmla="*/ 393 w 393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0">
                    <a:moveTo>
                      <a:pt x="0" y="0"/>
                    </a:moveTo>
                    <a:lnTo>
                      <a:pt x="99" y="132"/>
                    </a:lnTo>
                    <a:lnTo>
                      <a:pt x="198" y="138"/>
                    </a:lnTo>
                    <a:lnTo>
                      <a:pt x="288" y="99"/>
                    </a:lnTo>
                    <a:lnTo>
                      <a:pt x="393" y="15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8" name="Freeform 313"/>
              <p:cNvSpPr>
                <a:spLocks noChangeAspect="1"/>
              </p:cNvSpPr>
              <p:nvPr/>
            </p:nvSpPr>
            <p:spPr bwMode="auto">
              <a:xfrm>
                <a:off x="1429" y="698"/>
                <a:ext cx="28" cy="73"/>
              </a:xfrm>
              <a:custGeom>
                <a:avLst/>
                <a:gdLst>
                  <a:gd name="T0" fmla="*/ 28 w 28"/>
                  <a:gd name="T1" fmla="*/ 0 h 73"/>
                  <a:gd name="T2" fmla="*/ 0 w 28"/>
                  <a:gd name="T3" fmla="*/ 34 h 73"/>
                  <a:gd name="T4" fmla="*/ 16 w 2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3">
                    <a:moveTo>
                      <a:pt x="28" y="0"/>
                    </a:moveTo>
                    <a:lnTo>
                      <a:pt x="0" y="34"/>
                    </a:lnTo>
                    <a:lnTo>
                      <a:pt x="16" y="73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9" name="Freeform 314"/>
              <p:cNvSpPr>
                <a:spLocks noChangeAspect="1"/>
              </p:cNvSpPr>
              <p:nvPr/>
            </p:nvSpPr>
            <p:spPr bwMode="auto">
              <a:xfrm>
                <a:off x="1398" y="694"/>
                <a:ext cx="41" cy="88"/>
              </a:xfrm>
              <a:custGeom>
                <a:avLst/>
                <a:gdLst>
                  <a:gd name="T0" fmla="*/ 41 w 41"/>
                  <a:gd name="T1" fmla="*/ 0 h 88"/>
                  <a:gd name="T2" fmla="*/ 0 w 41"/>
                  <a:gd name="T3" fmla="*/ 34 h 88"/>
                  <a:gd name="T4" fmla="*/ 35 w 41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88">
                    <a:moveTo>
                      <a:pt x="41" y="0"/>
                    </a:moveTo>
                    <a:lnTo>
                      <a:pt x="0" y="34"/>
                    </a:lnTo>
                    <a:lnTo>
                      <a:pt x="35" y="88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80" name="Freeform 315"/>
              <p:cNvSpPr>
                <a:spLocks noChangeAspect="1"/>
              </p:cNvSpPr>
              <p:nvPr/>
            </p:nvSpPr>
            <p:spPr bwMode="auto">
              <a:xfrm>
                <a:off x="1377" y="1314"/>
                <a:ext cx="147" cy="73"/>
              </a:xfrm>
              <a:custGeom>
                <a:avLst/>
                <a:gdLst>
                  <a:gd name="T0" fmla="*/ 147 w 147"/>
                  <a:gd name="T1" fmla="*/ 73 h 73"/>
                  <a:gd name="T2" fmla="*/ 71 w 147"/>
                  <a:gd name="T3" fmla="*/ 57 h 73"/>
                  <a:gd name="T4" fmla="*/ 48 w 147"/>
                  <a:gd name="T5" fmla="*/ 15 h 73"/>
                  <a:gd name="T6" fmla="*/ 0 w 147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73">
                    <a:moveTo>
                      <a:pt x="147" y="73"/>
                    </a:moveTo>
                    <a:lnTo>
                      <a:pt x="71" y="57"/>
                    </a:lnTo>
                    <a:lnTo>
                      <a:pt x="48" y="15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81" name="Freeform 316"/>
              <p:cNvSpPr>
                <a:spLocks noChangeAspect="1"/>
              </p:cNvSpPr>
              <p:nvPr/>
            </p:nvSpPr>
            <p:spPr bwMode="auto">
              <a:xfrm>
                <a:off x="1370" y="1335"/>
                <a:ext cx="148" cy="73"/>
              </a:xfrm>
              <a:custGeom>
                <a:avLst/>
                <a:gdLst>
                  <a:gd name="T0" fmla="*/ 148 w 148"/>
                  <a:gd name="T1" fmla="*/ 73 h 73"/>
                  <a:gd name="T2" fmla="*/ 59 w 148"/>
                  <a:gd name="T3" fmla="*/ 57 h 73"/>
                  <a:gd name="T4" fmla="*/ 39 w 148"/>
                  <a:gd name="T5" fmla="*/ 12 h 73"/>
                  <a:gd name="T6" fmla="*/ 0 w 148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73">
                    <a:moveTo>
                      <a:pt x="148" y="73"/>
                    </a:moveTo>
                    <a:lnTo>
                      <a:pt x="59" y="57"/>
                    </a:lnTo>
                    <a:lnTo>
                      <a:pt x="3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482" name="Group 317"/>
              <p:cNvGrpSpPr>
                <a:grpSpLocks noChangeAspect="1"/>
              </p:cNvGrpSpPr>
              <p:nvPr/>
            </p:nvGrpSpPr>
            <p:grpSpPr bwMode="auto">
              <a:xfrm>
                <a:off x="1233" y="769"/>
                <a:ext cx="813" cy="795"/>
                <a:chOff x="2768" y="1462"/>
                <a:chExt cx="2439" cy="2387"/>
              </a:xfrm>
            </p:grpSpPr>
            <p:grpSp>
              <p:nvGrpSpPr>
                <p:cNvPr id="485" name="Group 318"/>
                <p:cNvGrpSpPr>
                  <a:grpSpLocks noChangeAspect="1"/>
                </p:cNvGrpSpPr>
                <p:nvPr/>
              </p:nvGrpSpPr>
              <p:grpSpPr bwMode="auto">
                <a:xfrm>
                  <a:off x="2768" y="1462"/>
                  <a:ext cx="2439" cy="2387"/>
                  <a:chOff x="2768" y="1462"/>
                  <a:chExt cx="2439" cy="2387"/>
                </a:xfrm>
              </p:grpSpPr>
              <p:sp>
                <p:nvSpPr>
                  <p:cNvPr id="487" name="Freeform 319"/>
                  <p:cNvSpPr>
                    <a:spLocks noChangeAspect="1"/>
                  </p:cNvSpPr>
                  <p:nvPr/>
                </p:nvSpPr>
                <p:spPr bwMode="auto">
                  <a:xfrm>
                    <a:off x="3786" y="3130"/>
                    <a:ext cx="261" cy="152"/>
                  </a:xfrm>
                  <a:custGeom>
                    <a:avLst/>
                    <a:gdLst>
                      <a:gd name="T0" fmla="*/ 261 w 261"/>
                      <a:gd name="T1" fmla="*/ 20 h 152"/>
                      <a:gd name="T2" fmla="*/ 156 w 261"/>
                      <a:gd name="T3" fmla="*/ 122 h 152"/>
                      <a:gd name="T4" fmla="*/ 12 w 261"/>
                      <a:gd name="T5" fmla="*/ 139 h 152"/>
                      <a:gd name="T6" fmla="*/ 87 w 261"/>
                      <a:gd name="T7" fmla="*/ 41 h 152"/>
                      <a:gd name="T8" fmla="*/ 165 w 261"/>
                      <a:gd name="T9" fmla="*/ 8 h 152"/>
                      <a:gd name="T10" fmla="*/ 261 w 261"/>
                      <a:gd name="T11" fmla="*/ 2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152">
                        <a:moveTo>
                          <a:pt x="261" y="20"/>
                        </a:moveTo>
                        <a:cubicBezTo>
                          <a:pt x="259" y="38"/>
                          <a:pt x="197" y="102"/>
                          <a:pt x="156" y="122"/>
                        </a:cubicBezTo>
                        <a:cubicBezTo>
                          <a:pt x="117" y="142"/>
                          <a:pt x="24" y="152"/>
                          <a:pt x="12" y="139"/>
                        </a:cubicBezTo>
                        <a:cubicBezTo>
                          <a:pt x="0" y="126"/>
                          <a:pt x="62" y="63"/>
                          <a:pt x="87" y="41"/>
                        </a:cubicBezTo>
                        <a:cubicBezTo>
                          <a:pt x="112" y="19"/>
                          <a:pt x="126" y="16"/>
                          <a:pt x="165" y="8"/>
                        </a:cubicBezTo>
                        <a:cubicBezTo>
                          <a:pt x="204" y="0"/>
                          <a:pt x="241" y="18"/>
                          <a:pt x="261" y="2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88" name="Freeform 320"/>
                  <p:cNvSpPr>
                    <a:spLocks noChangeAspect="1"/>
                  </p:cNvSpPr>
                  <p:nvPr/>
                </p:nvSpPr>
                <p:spPr bwMode="auto">
                  <a:xfrm>
                    <a:off x="3450" y="2637"/>
                    <a:ext cx="349" cy="161"/>
                  </a:xfrm>
                  <a:custGeom>
                    <a:avLst/>
                    <a:gdLst>
                      <a:gd name="T0" fmla="*/ 342 w 349"/>
                      <a:gd name="T1" fmla="*/ 30 h 161"/>
                      <a:gd name="T2" fmla="*/ 254 w 349"/>
                      <a:gd name="T3" fmla="*/ 97 h 161"/>
                      <a:gd name="T4" fmla="*/ 161 w 349"/>
                      <a:gd name="T5" fmla="*/ 144 h 161"/>
                      <a:gd name="T6" fmla="*/ 12 w 349"/>
                      <a:gd name="T7" fmla="*/ 146 h 161"/>
                      <a:gd name="T8" fmla="*/ 90 w 349"/>
                      <a:gd name="T9" fmla="*/ 56 h 161"/>
                      <a:gd name="T10" fmla="*/ 189 w 349"/>
                      <a:gd name="T11" fmla="*/ 6 h 161"/>
                      <a:gd name="T12" fmla="*/ 297 w 349"/>
                      <a:gd name="T13" fmla="*/ 18 h 161"/>
                      <a:gd name="T14" fmla="*/ 342 w 349"/>
                      <a:gd name="T15" fmla="*/ 3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49" h="161">
                        <a:moveTo>
                          <a:pt x="342" y="30"/>
                        </a:moveTo>
                        <a:cubicBezTo>
                          <a:pt x="335" y="43"/>
                          <a:pt x="284" y="78"/>
                          <a:pt x="254" y="97"/>
                        </a:cubicBezTo>
                        <a:cubicBezTo>
                          <a:pt x="223" y="117"/>
                          <a:pt x="201" y="136"/>
                          <a:pt x="161" y="144"/>
                        </a:cubicBezTo>
                        <a:cubicBezTo>
                          <a:pt x="121" y="152"/>
                          <a:pt x="24" y="161"/>
                          <a:pt x="12" y="146"/>
                        </a:cubicBezTo>
                        <a:cubicBezTo>
                          <a:pt x="0" y="131"/>
                          <a:pt x="61" y="79"/>
                          <a:pt x="90" y="56"/>
                        </a:cubicBezTo>
                        <a:cubicBezTo>
                          <a:pt x="122" y="29"/>
                          <a:pt x="158" y="12"/>
                          <a:pt x="189" y="6"/>
                        </a:cubicBezTo>
                        <a:cubicBezTo>
                          <a:pt x="220" y="0"/>
                          <a:pt x="276" y="15"/>
                          <a:pt x="297" y="18"/>
                        </a:cubicBezTo>
                        <a:cubicBezTo>
                          <a:pt x="318" y="21"/>
                          <a:pt x="349" y="17"/>
                          <a:pt x="342" y="3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89" name="Freeform 321"/>
                  <p:cNvSpPr>
                    <a:spLocks noChangeAspect="1"/>
                  </p:cNvSpPr>
                  <p:nvPr/>
                </p:nvSpPr>
                <p:spPr bwMode="auto">
                  <a:xfrm>
                    <a:off x="3357" y="3003"/>
                    <a:ext cx="333" cy="257"/>
                  </a:xfrm>
                  <a:custGeom>
                    <a:avLst/>
                    <a:gdLst>
                      <a:gd name="T0" fmla="*/ 72 w 333"/>
                      <a:gd name="T1" fmla="*/ 0 h 257"/>
                      <a:gd name="T2" fmla="*/ 77 w 333"/>
                      <a:gd name="T3" fmla="*/ 20 h 257"/>
                      <a:gd name="T4" fmla="*/ 119 w 333"/>
                      <a:gd name="T5" fmla="*/ 92 h 257"/>
                      <a:gd name="T6" fmla="*/ 225 w 333"/>
                      <a:gd name="T7" fmla="*/ 134 h 257"/>
                      <a:gd name="T8" fmla="*/ 330 w 333"/>
                      <a:gd name="T9" fmla="*/ 138 h 257"/>
                      <a:gd name="T10" fmla="*/ 303 w 333"/>
                      <a:gd name="T11" fmla="*/ 204 h 257"/>
                      <a:gd name="T12" fmla="*/ 288 w 333"/>
                      <a:gd name="T13" fmla="*/ 251 h 257"/>
                      <a:gd name="T14" fmla="*/ 198 w 333"/>
                      <a:gd name="T15" fmla="*/ 228 h 257"/>
                      <a:gd name="T16" fmla="*/ 80 w 333"/>
                      <a:gd name="T17" fmla="*/ 149 h 257"/>
                      <a:gd name="T18" fmla="*/ 0 w 333"/>
                      <a:gd name="T19" fmla="*/ 14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33" h="257">
                        <a:moveTo>
                          <a:pt x="72" y="0"/>
                        </a:moveTo>
                        <a:cubicBezTo>
                          <a:pt x="73" y="3"/>
                          <a:pt x="69" y="5"/>
                          <a:pt x="77" y="20"/>
                        </a:cubicBezTo>
                        <a:cubicBezTo>
                          <a:pt x="85" y="35"/>
                          <a:pt x="94" y="73"/>
                          <a:pt x="119" y="92"/>
                        </a:cubicBezTo>
                        <a:cubicBezTo>
                          <a:pt x="156" y="111"/>
                          <a:pt x="190" y="126"/>
                          <a:pt x="225" y="134"/>
                        </a:cubicBezTo>
                        <a:cubicBezTo>
                          <a:pt x="260" y="142"/>
                          <a:pt x="327" y="140"/>
                          <a:pt x="330" y="138"/>
                        </a:cubicBezTo>
                        <a:cubicBezTo>
                          <a:pt x="333" y="136"/>
                          <a:pt x="311" y="185"/>
                          <a:pt x="303" y="204"/>
                        </a:cubicBezTo>
                        <a:cubicBezTo>
                          <a:pt x="295" y="223"/>
                          <a:pt x="295" y="245"/>
                          <a:pt x="288" y="251"/>
                        </a:cubicBezTo>
                        <a:cubicBezTo>
                          <a:pt x="281" y="257"/>
                          <a:pt x="231" y="243"/>
                          <a:pt x="198" y="228"/>
                        </a:cubicBezTo>
                        <a:cubicBezTo>
                          <a:pt x="163" y="211"/>
                          <a:pt x="113" y="185"/>
                          <a:pt x="80" y="149"/>
                        </a:cubicBezTo>
                        <a:cubicBezTo>
                          <a:pt x="47" y="114"/>
                          <a:pt x="17" y="42"/>
                          <a:pt x="0" y="14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3F3F"/>
                      </a:gs>
                      <a:gs pos="100000">
                        <a:srgbClr val="FF3F3F">
                          <a:gamma/>
                          <a:shade val="60000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90" name="Freeform 322"/>
                  <p:cNvSpPr>
                    <a:spLocks noChangeAspect="1"/>
                  </p:cNvSpPr>
                  <p:nvPr/>
                </p:nvSpPr>
                <p:spPr bwMode="auto">
                  <a:xfrm>
                    <a:off x="3027" y="2970"/>
                    <a:ext cx="1026" cy="879"/>
                  </a:xfrm>
                  <a:custGeom>
                    <a:avLst/>
                    <a:gdLst>
                      <a:gd name="T0" fmla="*/ 27 w 1026"/>
                      <a:gd name="T1" fmla="*/ 534 h 879"/>
                      <a:gd name="T2" fmla="*/ 105 w 1026"/>
                      <a:gd name="T3" fmla="*/ 651 h 879"/>
                      <a:gd name="T4" fmla="*/ 222 w 1026"/>
                      <a:gd name="T5" fmla="*/ 771 h 879"/>
                      <a:gd name="T6" fmla="*/ 312 w 1026"/>
                      <a:gd name="T7" fmla="*/ 813 h 879"/>
                      <a:gd name="T8" fmla="*/ 423 w 1026"/>
                      <a:gd name="T9" fmla="*/ 819 h 879"/>
                      <a:gd name="T10" fmla="*/ 504 w 1026"/>
                      <a:gd name="T11" fmla="*/ 783 h 879"/>
                      <a:gd name="T12" fmla="*/ 564 w 1026"/>
                      <a:gd name="T13" fmla="*/ 648 h 879"/>
                      <a:gd name="T14" fmla="*/ 582 w 1026"/>
                      <a:gd name="T15" fmla="*/ 447 h 879"/>
                      <a:gd name="T16" fmla="*/ 636 w 1026"/>
                      <a:gd name="T17" fmla="*/ 213 h 879"/>
                      <a:gd name="T18" fmla="*/ 738 w 1026"/>
                      <a:gd name="T19" fmla="*/ 84 h 879"/>
                      <a:gd name="T20" fmla="*/ 876 w 1026"/>
                      <a:gd name="T21" fmla="*/ 15 h 879"/>
                      <a:gd name="T22" fmla="*/ 972 w 1026"/>
                      <a:gd name="T23" fmla="*/ 12 h 879"/>
                      <a:gd name="T24" fmla="*/ 1002 w 1026"/>
                      <a:gd name="T25" fmla="*/ 81 h 879"/>
                      <a:gd name="T26" fmla="*/ 1023 w 1026"/>
                      <a:gd name="T27" fmla="*/ 174 h 879"/>
                      <a:gd name="T28" fmla="*/ 918 w 1026"/>
                      <a:gd name="T29" fmla="*/ 171 h 879"/>
                      <a:gd name="T30" fmla="*/ 795 w 1026"/>
                      <a:gd name="T31" fmla="*/ 258 h 879"/>
                      <a:gd name="T32" fmla="*/ 726 w 1026"/>
                      <a:gd name="T33" fmla="*/ 414 h 879"/>
                      <a:gd name="T34" fmla="*/ 672 w 1026"/>
                      <a:gd name="T35" fmla="*/ 561 h 879"/>
                      <a:gd name="T36" fmla="*/ 618 w 1026"/>
                      <a:gd name="T37" fmla="*/ 708 h 879"/>
                      <a:gd name="T38" fmla="*/ 549 w 1026"/>
                      <a:gd name="T39" fmla="*/ 816 h 879"/>
                      <a:gd name="T40" fmla="*/ 474 w 1026"/>
                      <a:gd name="T41" fmla="*/ 867 h 879"/>
                      <a:gd name="T42" fmla="*/ 393 w 1026"/>
                      <a:gd name="T43" fmla="*/ 879 h 879"/>
                      <a:gd name="T44" fmla="*/ 309 w 1026"/>
                      <a:gd name="T45" fmla="*/ 864 h 879"/>
                      <a:gd name="T46" fmla="*/ 231 w 1026"/>
                      <a:gd name="T47" fmla="*/ 822 h 879"/>
                      <a:gd name="T48" fmla="*/ 120 w 1026"/>
                      <a:gd name="T49" fmla="*/ 723 h 879"/>
                      <a:gd name="T50" fmla="*/ 18 w 1026"/>
                      <a:gd name="T51" fmla="*/ 594 h 879"/>
                      <a:gd name="T52" fmla="*/ 0 w 1026"/>
                      <a:gd name="T53" fmla="*/ 558 h 879"/>
                      <a:gd name="T54" fmla="*/ 27 w 1026"/>
                      <a:gd name="T55" fmla="*/ 534 h 8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026" h="879">
                        <a:moveTo>
                          <a:pt x="27" y="534"/>
                        </a:moveTo>
                        <a:lnTo>
                          <a:pt x="105" y="651"/>
                        </a:lnTo>
                        <a:cubicBezTo>
                          <a:pt x="137" y="690"/>
                          <a:pt x="188" y="744"/>
                          <a:pt x="222" y="771"/>
                        </a:cubicBezTo>
                        <a:cubicBezTo>
                          <a:pt x="256" y="798"/>
                          <a:pt x="279" y="805"/>
                          <a:pt x="312" y="813"/>
                        </a:cubicBezTo>
                        <a:cubicBezTo>
                          <a:pt x="345" y="821"/>
                          <a:pt x="392" y="822"/>
                          <a:pt x="423" y="819"/>
                        </a:cubicBezTo>
                        <a:cubicBezTo>
                          <a:pt x="455" y="814"/>
                          <a:pt x="481" y="811"/>
                          <a:pt x="504" y="783"/>
                        </a:cubicBezTo>
                        <a:cubicBezTo>
                          <a:pt x="527" y="755"/>
                          <a:pt x="551" y="705"/>
                          <a:pt x="564" y="648"/>
                        </a:cubicBezTo>
                        <a:cubicBezTo>
                          <a:pt x="576" y="593"/>
                          <a:pt x="573" y="515"/>
                          <a:pt x="582" y="447"/>
                        </a:cubicBezTo>
                        <a:cubicBezTo>
                          <a:pt x="594" y="375"/>
                          <a:pt x="611" y="272"/>
                          <a:pt x="636" y="213"/>
                        </a:cubicBezTo>
                        <a:cubicBezTo>
                          <a:pt x="661" y="154"/>
                          <a:pt x="698" y="115"/>
                          <a:pt x="738" y="84"/>
                        </a:cubicBezTo>
                        <a:cubicBezTo>
                          <a:pt x="778" y="51"/>
                          <a:pt x="835" y="21"/>
                          <a:pt x="876" y="15"/>
                        </a:cubicBezTo>
                        <a:cubicBezTo>
                          <a:pt x="917" y="9"/>
                          <a:pt x="951" y="0"/>
                          <a:pt x="972" y="12"/>
                        </a:cubicBezTo>
                        <a:cubicBezTo>
                          <a:pt x="993" y="23"/>
                          <a:pt x="994" y="54"/>
                          <a:pt x="1002" y="81"/>
                        </a:cubicBezTo>
                        <a:cubicBezTo>
                          <a:pt x="1010" y="108"/>
                          <a:pt x="1020" y="165"/>
                          <a:pt x="1023" y="174"/>
                        </a:cubicBezTo>
                        <a:cubicBezTo>
                          <a:pt x="1026" y="183"/>
                          <a:pt x="956" y="157"/>
                          <a:pt x="918" y="171"/>
                        </a:cubicBezTo>
                        <a:cubicBezTo>
                          <a:pt x="883" y="183"/>
                          <a:pt x="827" y="220"/>
                          <a:pt x="795" y="258"/>
                        </a:cubicBezTo>
                        <a:cubicBezTo>
                          <a:pt x="763" y="296"/>
                          <a:pt x="746" y="363"/>
                          <a:pt x="726" y="414"/>
                        </a:cubicBezTo>
                        <a:lnTo>
                          <a:pt x="672" y="561"/>
                        </a:lnTo>
                        <a:lnTo>
                          <a:pt x="618" y="708"/>
                        </a:lnTo>
                        <a:cubicBezTo>
                          <a:pt x="598" y="750"/>
                          <a:pt x="573" y="790"/>
                          <a:pt x="549" y="816"/>
                        </a:cubicBezTo>
                        <a:cubicBezTo>
                          <a:pt x="525" y="845"/>
                          <a:pt x="499" y="859"/>
                          <a:pt x="474" y="867"/>
                        </a:cubicBezTo>
                        <a:cubicBezTo>
                          <a:pt x="449" y="875"/>
                          <a:pt x="420" y="879"/>
                          <a:pt x="393" y="879"/>
                        </a:cubicBezTo>
                        <a:cubicBezTo>
                          <a:pt x="366" y="879"/>
                          <a:pt x="336" y="873"/>
                          <a:pt x="309" y="864"/>
                        </a:cubicBezTo>
                        <a:cubicBezTo>
                          <a:pt x="285" y="857"/>
                          <a:pt x="262" y="845"/>
                          <a:pt x="231" y="822"/>
                        </a:cubicBezTo>
                        <a:cubicBezTo>
                          <a:pt x="200" y="799"/>
                          <a:pt x="158" y="763"/>
                          <a:pt x="120" y="723"/>
                        </a:cubicBezTo>
                        <a:lnTo>
                          <a:pt x="18" y="594"/>
                        </a:lnTo>
                        <a:lnTo>
                          <a:pt x="0" y="558"/>
                        </a:lnTo>
                        <a:lnTo>
                          <a:pt x="27" y="534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3922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91" name="Freeform 323"/>
                  <p:cNvSpPr>
                    <a:spLocks noChangeAspect="1"/>
                  </p:cNvSpPr>
                  <p:nvPr/>
                </p:nvSpPr>
                <p:spPr bwMode="auto">
                  <a:xfrm>
                    <a:off x="3053" y="2487"/>
                    <a:ext cx="331" cy="266"/>
                  </a:xfrm>
                  <a:custGeom>
                    <a:avLst/>
                    <a:gdLst>
                      <a:gd name="T0" fmla="*/ 73 w 331"/>
                      <a:gd name="T1" fmla="*/ 0 h 266"/>
                      <a:gd name="T2" fmla="*/ 112 w 331"/>
                      <a:gd name="T3" fmla="*/ 92 h 266"/>
                      <a:gd name="T4" fmla="*/ 212 w 331"/>
                      <a:gd name="T5" fmla="*/ 149 h 266"/>
                      <a:gd name="T6" fmla="*/ 331 w 331"/>
                      <a:gd name="T7" fmla="*/ 185 h 266"/>
                      <a:gd name="T8" fmla="*/ 307 w 331"/>
                      <a:gd name="T9" fmla="*/ 236 h 266"/>
                      <a:gd name="T10" fmla="*/ 294 w 331"/>
                      <a:gd name="T11" fmla="*/ 266 h 266"/>
                      <a:gd name="T12" fmla="*/ 190 w 331"/>
                      <a:gd name="T13" fmla="*/ 233 h 266"/>
                      <a:gd name="T14" fmla="*/ 58 w 331"/>
                      <a:gd name="T15" fmla="*/ 141 h 266"/>
                      <a:gd name="T16" fmla="*/ 0 w 331"/>
                      <a:gd name="T17" fmla="*/ 0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266">
                        <a:moveTo>
                          <a:pt x="73" y="0"/>
                        </a:moveTo>
                        <a:cubicBezTo>
                          <a:pt x="80" y="15"/>
                          <a:pt x="89" y="67"/>
                          <a:pt x="112" y="92"/>
                        </a:cubicBezTo>
                        <a:cubicBezTo>
                          <a:pt x="135" y="117"/>
                          <a:pt x="176" y="134"/>
                          <a:pt x="212" y="149"/>
                        </a:cubicBezTo>
                        <a:cubicBezTo>
                          <a:pt x="247" y="161"/>
                          <a:pt x="316" y="171"/>
                          <a:pt x="331" y="185"/>
                        </a:cubicBezTo>
                        <a:lnTo>
                          <a:pt x="307" y="236"/>
                        </a:lnTo>
                        <a:lnTo>
                          <a:pt x="294" y="266"/>
                        </a:lnTo>
                        <a:cubicBezTo>
                          <a:pt x="275" y="266"/>
                          <a:pt x="229" y="254"/>
                          <a:pt x="190" y="233"/>
                        </a:cubicBezTo>
                        <a:cubicBezTo>
                          <a:pt x="149" y="213"/>
                          <a:pt x="98" y="184"/>
                          <a:pt x="58" y="141"/>
                        </a:cubicBezTo>
                        <a:cubicBezTo>
                          <a:pt x="18" y="98"/>
                          <a:pt x="12" y="29"/>
                          <a:pt x="0" y="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FF0000">
                          <a:gamma/>
                          <a:shade val="45098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92" name="Freeform 324"/>
                  <p:cNvSpPr>
                    <a:spLocks noChangeAspect="1"/>
                  </p:cNvSpPr>
                  <p:nvPr/>
                </p:nvSpPr>
                <p:spPr bwMode="auto">
                  <a:xfrm>
                    <a:off x="3326" y="2511"/>
                    <a:ext cx="477" cy="522"/>
                  </a:xfrm>
                  <a:custGeom>
                    <a:avLst/>
                    <a:gdLst>
                      <a:gd name="T0" fmla="*/ 40 w 477"/>
                      <a:gd name="T1" fmla="*/ 522 h 522"/>
                      <a:gd name="T2" fmla="*/ 16 w 477"/>
                      <a:gd name="T3" fmla="*/ 447 h 522"/>
                      <a:gd name="T4" fmla="*/ 13 w 477"/>
                      <a:gd name="T5" fmla="*/ 263 h 522"/>
                      <a:gd name="T6" fmla="*/ 85 w 477"/>
                      <a:gd name="T7" fmla="*/ 116 h 522"/>
                      <a:gd name="T8" fmla="*/ 199 w 477"/>
                      <a:gd name="T9" fmla="*/ 20 h 522"/>
                      <a:gd name="T10" fmla="*/ 322 w 477"/>
                      <a:gd name="T11" fmla="*/ 3 h 522"/>
                      <a:gd name="T12" fmla="*/ 427 w 477"/>
                      <a:gd name="T13" fmla="*/ 24 h 522"/>
                      <a:gd name="T14" fmla="*/ 472 w 477"/>
                      <a:gd name="T15" fmla="*/ 147 h 522"/>
                      <a:gd name="T16" fmla="*/ 340 w 477"/>
                      <a:gd name="T17" fmla="*/ 132 h 522"/>
                      <a:gd name="T18" fmla="*/ 236 w 477"/>
                      <a:gd name="T19" fmla="*/ 165 h 522"/>
                      <a:gd name="T20" fmla="*/ 153 w 477"/>
                      <a:gd name="T21" fmla="*/ 248 h 522"/>
                      <a:gd name="T22" fmla="*/ 100 w 477"/>
                      <a:gd name="T23" fmla="*/ 356 h 522"/>
                      <a:gd name="T24" fmla="*/ 109 w 477"/>
                      <a:gd name="T25" fmla="*/ 512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7" h="522">
                        <a:moveTo>
                          <a:pt x="40" y="522"/>
                        </a:moveTo>
                        <a:cubicBezTo>
                          <a:pt x="36" y="510"/>
                          <a:pt x="20" y="490"/>
                          <a:pt x="16" y="447"/>
                        </a:cubicBezTo>
                        <a:cubicBezTo>
                          <a:pt x="12" y="404"/>
                          <a:pt x="0" y="319"/>
                          <a:pt x="13" y="263"/>
                        </a:cubicBezTo>
                        <a:cubicBezTo>
                          <a:pt x="25" y="207"/>
                          <a:pt x="48" y="159"/>
                          <a:pt x="85" y="116"/>
                        </a:cubicBezTo>
                        <a:cubicBezTo>
                          <a:pt x="122" y="73"/>
                          <a:pt x="141" y="40"/>
                          <a:pt x="199" y="20"/>
                        </a:cubicBezTo>
                        <a:cubicBezTo>
                          <a:pt x="257" y="0"/>
                          <a:pt x="284" y="2"/>
                          <a:pt x="322" y="3"/>
                        </a:cubicBezTo>
                        <a:cubicBezTo>
                          <a:pt x="360" y="4"/>
                          <a:pt x="402" y="0"/>
                          <a:pt x="427" y="24"/>
                        </a:cubicBezTo>
                        <a:cubicBezTo>
                          <a:pt x="434" y="50"/>
                          <a:pt x="477" y="141"/>
                          <a:pt x="472" y="147"/>
                        </a:cubicBezTo>
                        <a:cubicBezTo>
                          <a:pt x="467" y="153"/>
                          <a:pt x="378" y="130"/>
                          <a:pt x="340" y="132"/>
                        </a:cubicBezTo>
                        <a:cubicBezTo>
                          <a:pt x="296" y="138"/>
                          <a:pt x="279" y="135"/>
                          <a:pt x="236" y="165"/>
                        </a:cubicBezTo>
                        <a:cubicBezTo>
                          <a:pt x="193" y="195"/>
                          <a:pt x="179" y="211"/>
                          <a:pt x="153" y="248"/>
                        </a:cubicBezTo>
                        <a:cubicBezTo>
                          <a:pt x="127" y="285"/>
                          <a:pt x="117" y="296"/>
                          <a:pt x="100" y="356"/>
                        </a:cubicBezTo>
                        <a:cubicBezTo>
                          <a:pt x="83" y="416"/>
                          <a:pt x="107" y="480"/>
                          <a:pt x="109" y="512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30196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93" name="Freeform 325"/>
                  <p:cNvSpPr>
                    <a:spLocks noChangeAspect="1"/>
                  </p:cNvSpPr>
                  <p:nvPr/>
                </p:nvSpPr>
                <p:spPr bwMode="auto">
                  <a:xfrm>
                    <a:off x="2768" y="1462"/>
                    <a:ext cx="2439" cy="758"/>
                  </a:xfrm>
                  <a:custGeom>
                    <a:avLst/>
                    <a:gdLst>
                      <a:gd name="T0" fmla="*/ 2362 w 2439"/>
                      <a:gd name="T1" fmla="*/ 619 h 758"/>
                      <a:gd name="T2" fmla="*/ 2406 w 2439"/>
                      <a:gd name="T3" fmla="*/ 667 h 758"/>
                      <a:gd name="T4" fmla="*/ 2439 w 2439"/>
                      <a:gd name="T5" fmla="*/ 613 h 758"/>
                      <a:gd name="T6" fmla="*/ 2368 w 2439"/>
                      <a:gd name="T7" fmla="*/ 410 h 758"/>
                      <a:gd name="T8" fmla="*/ 2227 w 2439"/>
                      <a:gd name="T9" fmla="*/ 235 h 758"/>
                      <a:gd name="T10" fmla="*/ 1963 w 2439"/>
                      <a:gd name="T11" fmla="*/ 74 h 758"/>
                      <a:gd name="T12" fmla="*/ 1611 w 2439"/>
                      <a:gd name="T13" fmla="*/ 10 h 758"/>
                      <a:gd name="T14" fmla="*/ 1132 w 2439"/>
                      <a:gd name="T15" fmla="*/ 14 h 758"/>
                      <a:gd name="T16" fmla="*/ 652 w 2439"/>
                      <a:gd name="T17" fmla="*/ 26 h 758"/>
                      <a:gd name="T18" fmla="*/ 424 w 2439"/>
                      <a:gd name="T19" fmla="*/ 53 h 758"/>
                      <a:gd name="T20" fmla="*/ 259 w 2439"/>
                      <a:gd name="T21" fmla="*/ 106 h 758"/>
                      <a:gd name="T22" fmla="*/ 148 w 2439"/>
                      <a:gd name="T23" fmla="*/ 194 h 758"/>
                      <a:gd name="T24" fmla="*/ 40 w 2439"/>
                      <a:gd name="T25" fmla="*/ 340 h 758"/>
                      <a:gd name="T26" fmla="*/ 4 w 2439"/>
                      <a:gd name="T27" fmla="*/ 524 h 758"/>
                      <a:gd name="T28" fmla="*/ 60 w 2439"/>
                      <a:gd name="T29" fmla="*/ 680 h 758"/>
                      <a:gd name="T30" fmla="*/ 132 w 2439"/>
                      <a:gd name="T31" fmla="*/ 746 h 758"/>
                      <a:gd name="T32" fmla="*/ 148 w 2439"/>
                      <a:gd name="T33" fmla="*/ 608 h 758"/>
                      <a:gd name="T34" fmla="*/ 193 w 2439"/>
                      <a:gd name="T35" fmla="*/ 422 h 758"/>
                      <a:gd name="T36" fmla="*/ 361 w 2439"/>
                      <a:gd name="T37" fmla="*/ 226 h 758"/>
                      <a:gd name="T38" fmla="*/ 561 w 2439"/>
                      <a:gd name="T39" fmla="*/ 152 h 758"/>
                      <a:gd name="T40" fmla="*/ 819 w 2439"/>
                      <a:gd name="T41" fmla="*/ 103 h 758"/>
                      <a:gd name="T42" fmla="*/ 1258 w 2439"/>
                      <a:gd name="T43" fmla="*/ 74 h 758"/>
                      <a:gd name="T44" fmla="*/ 1668 w 2439"/>
                      <a:gd name="T45" fmla="*/ 83 h 758"/>
                      <a:gd name="T46" fmla="*/ 1945 w 2439"/>
                      <a:gd name="T47" fmla="*/ 148 h 758"/>
                      <a:gd name="T48" fmla="*/ 2158 w 2439"/>
                      <a:gd name="T49" fmla="*/ 271 h 758"/>
                      <a:gd name="T50" fmla="*/ 2262 w 2439"/>
                      <a:gd name="T51" fmla="*/ 383 h 758"/>
                      <a:gd name="T52" fmla="*/ 2328 w 2439"/>
                      <a:gd name="T53" fmla="*/ 493 h 758"/>
                      <a:gd name="T54" fmla="*/ 2362 w 2439"/>
                      <a:gd name="T55" fmla="*/ 619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2439" h="758">
                        <a:moveTo>
                          <a:pt x="2362" y="619"/>
                        </a:moveTo>
                        <a:lnTo>
                          <a:pt x="2406" y="667"/>
                        </a:lnTo>
                        <a:lnTo>
                          <a:pt x="2439" y="613"/>
                        </a:lnTo>
                        <a:cubicBezTo>
                          <a:pt x="2433" y="570"/>
                          <a:pt x="2403" y="473"/>
                          <a:pt x="2368" y="410"/>
                        </a:cubicBezTo>
                        <a:cubicBezTo>
                          <a:pt x="2331" y="348"/>
                          <a:pt x="2295" y="291"/>
                          <a:pt x="2227" y="235"/>
                        </a:cubicBezTo>
                        <a:cubicBezTo>
                          <a:pt x="2159" y="179"/>
                          <a:pt x="2066" y="111"/>
                          <a:pt x="1963" y="74"/>
                        </a:cubicBezTo>
                        <a:cubicBezTo>
                          <a:pt x="1860" y="37"/>
                          <a:pt x="1750" y="20"/>
                          <a:pt x="1611" y="10"/>
                        </a:cubicBezTo>
                        <a:cubicBezTo>
                          <a:pt x="1472" y="0"/>
                          <a:pt x="1290" y="11"/>
                          <a:pt x="1132" y="14"/>
                        </a:cubicBezTo>
                        <a:lnTo>
                          <a:pt x="652" y="26"/>
                        </a:lnTo>
                        <a:cubicBezTo>
                          <a:pt x="534" y="32"/>
                          <a:pt x="482" y="44"/>
                          <a:pt x="424" y="53"/>
                        </a:cubicBezTo>
                        <a:cubicBezTo>
                          <a:pt x="366" y="62"/>
                          <a:pt x="305" y="82"/>
                          <a:pt x="259" y="106"/>
                        </a:cubicBezTo>
                        <a:cubicBezTo>
                          <a:pt x="213" y="130"/>
                          <a:pt x="184" y="155"/>
                          <a:pt x="148" y="194"/>
                        </a:cubicBezTo>
                        <a:cubicBezTo>
                          <a:pt x="101" y="238"/>
                          <a:pt x="64" y="285"/>
                          <a:pt x="40" y="340"/>
                        </a:cubicBezTo>
                        <a:cubicBezTo>
                          <a:pt x="16" y="395"/>
                          <a:pt x="0" y="466"/>
                          <a:pt x="4" y="524"/>
                        </a:cubicBezTo>
                        <a:cubicBezTo>
                          <a:pt x="8" y="582"/>
                          <a:pt x="38" y="644"/>
                          <a:pt x="60" y="680"/>
                        </a:cubicBezTo>
                        <a:cubicBezTo>
                          <a:pt x="82" y="716"/>
                          <a:pt x="118" y="758"/>
                          <a:pt x="132" y="746"/>
                        </a:cubicBezTo>
                        <a:lnTo>
                          <a:pt x="148" y="608"/>
                        </a:lnTo>
                        <a:cubicBezTo>
                          <a:pt x="158" y="554"/>
                          <a:pt x="157" y="490"/>
                          <a:pt x="193" y="422"/>
                        </a:cubicBezTo>
                        <a:cubicBezTo>
                          <a:pt x="229" y="354"/>
                          <a:pt x="298" y="270"/>
                          <a:pt x="361" y="226"/>
                        </a:cubicBezTo>
                        <a:cubicBezTo>
                          <a:pt x="432" y="183"/>
                          <a:pt x="485" y="172"/>
                          <a:pt x="561" y="152"/>
                        </a:cubicBezTo>
                        <a:cubicBezTo>
                          <a:pt x="637" y="132"/>
                          <a:pt x="703" y="116"/>
                          <a:pt x="819" y="103"/>
                        </a:cubicBezTo>
                        <a:cubicBezTo>
                          <a:pt x="927" y="91"/>
                          <a:pt x="1114" y="78"/>
                          <a:pt x="1258" y="74"/>
                        </a:cubicBezTo>
                        <a:cubicBezTo>
                          <a:pt x="1399" y="71"/>
                          <a:pt x="1554" y="71"/>
                          <a:pt x="1668" y="83"/>
                        </a:cubicBezTo>
                        <a:cubicBezTo>
                          <a:pt x="1783" y="94"/>
                          <a:pt x="1862" y="113"/>
                          <a:pt x="1945" y="148"/>
                        </a:cubicBezTo>
                        <a:cubicBezTo>
                          <a:pt x="2029" y="181"/>
                          <a:pt x="2105" y="232"/>
                          <a:pt x="2158" y="271"/>
                        </a:cubicBezTo>
                        <a:cubicBezTo>
                          <a:pt x="2211" y="310"/>
                          <a:pt x="2234" y="346"/>
                          <a:pt x="2262" y="383"/>
                        </a:cubicBezTo>
                        <a:cubicBezTo>
                          <a:pt x="2290" y="420"/>
                          <a:pt x="2311" y="454"/>
                          <a:pt x="2328" y="493"/>
                        </a:cubicBezTo>
                        <a:cubicBezTo>
                          <a:pt x="2338" y="522"/>
                          <a:pt x="2362" y="619"/>
                          <a:pt x="2362" y="619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94" name="Freeform 326"/>
                  <p:cNvSpPr>
                    <a:spLocks noChangeAspect="1"/>
                  </p:cNvSpPr>
                  <p:nvPr/>
                </p:nvSpPr>
                <p:spPr bwMode="auto">
                  <a:xfrm>
                    <a:off x="3037" y="2031"/>
                    <a:ext cx="499" cy="458"/>
                  </a:xfrm>
                  <a:custGeom>
                    <a:avLst/>
                    <a:gdLst>
                      <a:gd name="T0" fmla="*/ 16 w 499"/>
                      <a:gd name="T1" fmla="*/ 455 h 458"/>
                      <a:gd name="T2" fmla="*/ 13 w 499"/>
                      <a:gd name="T3" fmla="*/ 279 h 458"/>
                      <a:gd name="T4" fmla="*/ 94 w 499"/>
                      <a:gd name="T5" fmla="*/ 128 h 458"/>
                      <a:gd name="T6" fmla="*/ 203 w 499"/>
                      <a:gd name="T7" fmla="*/ 42 h 458"/>
                      <a:gd name="T8" fmla="*/ 320 w 499"/>
                      <a:gd name="T9" fmla="*/ 3 h 458"/>
                      <a:gd name="T10" fmla="*/ 422 w 499"/>
                      <a:gd name="T11" fmla="*/ 18 h 458"/>
                      <a:gd name="T12" fmla="*/ 499 w 499"/>
                      <a:gd name="T13" fmla="*/ 117 h 458"/>
                      <a:gd name="T14" fmla="*/ 335 w 499"/>
                      <a:gd name="T15" fmla="*/ 153 h 458"/>
                      <a:gd name="T16" fmla="*/ 206 w 499"/>
                      <a:gd name="T17" fmla="*/ 227 h 458"/>
                      <a:gd name="T18" fmla="*/ 104 w 499"/>
                      <a:gd name="T19" fmla="*/ 335 h 458"/>
                      <a:gd name="T20" fmla="*/ 89 w 499"/>
                      <a:gd name="T21" fmla="*/ 458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99" h="458">
                        <a:moveTo>
                          <a:pt x="16" y="455"/>
                        </a:moveTo>
                        <a:cubicBezTo>
                          <a:pt x="15" y="425"/>
                          <a:pt x="0" y="333"/>
                          <a:pt x="13" y="279"/>
                        </a:cubicBezTo>
                        <a:cubicBezTo>
                          <a:pt x="26" y="224"/>
                          <a:pt x="60" y="168"/>
                          <a:pt x="94" y="128"/>
                        </a:cubicBezTo>
                        <a:cubicBezTo>
                          <a:pt x="130" y="88"/>
                          <a:pt x="165" y="62"/>
                          <a:pt x="203" y="42"/>
                        </a:cubicBezTo>
                        <a:cubicBezTo>
                          <a:pt x="243" y="22"/>
                          <a:pt x="287" y="4"/>
                          <a:pt x="320" y="3"/>
                        </a:cubicBezTo>
                        <a:cubicBezTo>
                          <a:pt x="353" y="2"/>
                          <a:pt x="393" y="0"/>
                          <a:pt x="422" y="18"/>
                        </a:cubicBezTo>
                        <a:lnTo>
                          <a:pt x="499" y="117"/>
                        </a:lnTo>
                        <a:cubicBezTo>
                          <a:pt x="485" y="139"/>
                          <a:pt x="383" y="129"/>
                          <a:pt x="335" y="153"/>
                        </a:cubicBezTo>
                        <a:cubicBezTo>
                          <a:pt x="287" y="177"/>
                          <a:pt x="245" y="197"/>
                          <a:pt x="206" y="227"/>
                        </a:cubicBezTo>
                        <a:cubicBezTo>
                          <a:pt x="167" y="257"/>
                          <a:pt x="117" y="304"/>
                          <a:pt x="104" y="335"/>
                        </a:cubicBezTo>
                        <a:cubicBezTo>
                          <a:pt x="91" y="366"/>
                          <a:pt x="92" y="433"/>
                          <a:pt x="89" y="458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486" name="Freeform 327"/>
                <p:cNvSpPr>
                  <a:spLocks noChangeAspect="1"/>
                </p:cNvSpPr>
                <p:nvPr/>
              </p:nvSpPr>
              <p:spPr bwMode="auto">
                <a:xfrm>
                  <a:off x="3177" y="2150"/>
                  <a:ext cx="359" cy="176"/>
                </a:xfrm>
                <a:custGeom>
                  <a:avLst/>
                  <a:gdLst>
                    <a:gd name="T0" fmla="*/ 359 w 359"/>
                    <a:gd name="T1" fmla="*/ 0 h 176"/>
                    <a:gd name="T2" fmla="*/ 275 w 359"/>
                    <a:gd name="T3" fmla="*/ 71 h 176"/>
                    <a:gd name="T4" fmla="*/ 161 w 359"/>
                    <a:gd name="T5" fmla="*/ 132 h 176"/>
                    <a:gd name="T6" fmla="*/ 5 w 359"/>
                    <a:gd name="T7" fmla="*/ 165 h 176"/>
                    <a:gd name="T8" fmla="*/ 128 w 359"/>
                    <a:gd name="T9" fmla="*/ 64 h 176"/>
                    <a:gd name="T10" fmla="*/ 213 w 359"/>
                    <a:gd name="T11" fmla="*/ 24 h 176"/>
                    <a:gd name="T12" fmla="*/ 290 w 359"/>
                    <a:gd name="T13" fmla="*/ 7 h 176"/>
                    <a:gd name="T14" fmla="*/ 359 w 359"/>
                    <a:gd name="T15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9" h="176">
                      <a:moveTo>
                        <a:pt x="359" y="0"/>
                      </a:moveTo>
                      <a:cubicBezTo>
                        <a:pt x="351" y="15"/>
                        <a:pt x="308" y="49"/>
                        <a:pt x="275" y="71"/>
                      </a:cubicBezTo>
                      <a:cubicBezTo>
                        <a:pt x="244" y="91"/>
                        <a:pt x="201" y="124"/>
                        <a:pt x="161" y="132"/>
                      </a:cubicBezTo>
                      <a:cubicBezTo>
                        <a:pt x="121" y="140"/>
                        <a:pt x="10" y="176"/>
                        <a:pt x="5" y="165"/>
                      </a:cubicBezTo>
                      <a:cubicBezTo>
                        <a:pt x="0" y="154"/>
                        <a:pt x="93" y="88"/>
                        <a:pt x="128" y="64"/>
                      </a:cubicBezTo>
                      <a:cubicBezTo>
                        <a:pt x="158" y="49"/>
                        <a:pt x="183" y="34"/>
                        <a:pt x="213" y="24"/>
                      </a:cubicBezTo>
                      <a:cubicBezTo>
                        <a:pt x="243" y="14"/>
                        <a:pt x="269" y="8"/>
                        <a:pt x="290" y="7"/>
                      </a:cubicBezTo>
                      <a:cubicBezTo>
                        <a:pt x="311" y="6"/>
                        <a:pt x="345" y="2"/>
                        <a:pt x="359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483" name="Freeform 328"/>
              <p:cNvSpPr>
                <a:spLocks noChangeAspect="1"/>
              </p:cNvSpPr>
              <p:nvPr/>
            </p:nvSpPr>
            <p:spPr bwMode="auto">
              <a:xfrm>
                <a:off x="1261" y="966"/>
                <a:ext cx="83" cy="84"/>
              </a:xfrm>
              <a:custGeom>
                <a:avLst/>
                <a:gdLst>
                  <a:gd name="T0" fmla="*/ 65 w 249"/>
                  <a:gd name="T1" fmla="*/ 0 h 253"/>
                  <a:gd name="T2" fmla="*/ 65 w 249"/>
                  <a:gd name="T3" fmla="*/ 49 h 253"/>
                  <a:gd name="T4" fmla="*/ 84 w 249"/>
                  <a:gd name="T5" fmla="*/ 90 h 253"/>
                  <a:gd name="T6" fmla="*/ 143 w 249"/>
                  <a:gd name="T7" fmla="*/ 120 h 253"/>
                  <a:gd name="T8" fmla="*/ 249 w 249"/>
                  <a:gd name="T9" fmla="*/ 147 h 253"/>
                  <a:gd name="T10" fmla="*/ 224 w 249"/>
                  <a:gd name="T11" fmla="*/ 186 h 253"/>
                  <a:gd name="T12" fmla="*/ 200 w 249"/>
                  <a:gd name="T13" fmla="*/ 247 h 253"/>
                  <a:gd name="T14" fmla="*/ 113 w 249"/>
                  <a:gd name="T15" fmla="*/ 220 h 253"/>
                  <a:gd name="T16" fmla="*/ 53 w 249"/>
                  <a:gd name="T17" fmla="*/ 177 h 253"/>
                  <a:gd name="T18" fmla="*/ 0 w 249"/>
                  <a:gd name="T19" fmla="*/ 12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53">
                    <a:moveTo>
                      <a:pt x="65" y="0"/>
                    </a:moveTo>
                    <a:cubicBezTo>
                      <a:pt x="66" y="8"/>
                      <a:pt x="62" y="34"/>
                      <a:pt x="65" y="49"/>
                    </a:cubicBezTo>
                    <a:cubicBezTo>
                      <a:pt x="68" y="64"/>
                      <a:pt x="71" y="78"/>
                      <a:pt x="84" y="90"/>
                    </a:cubicBezTo>
                    <a:cubicBezTo>
                      <a:pt x="97" y="102"/>
                      <a:pt x="115" y="110"/>
                      <a:pt x="143" y="120"/>
                    </a:cubicBezTo>
                    <a:cubicBezTo>
                      <a:pt x="175" y="133"/>
                      <a:pt x="234" y="137"/>
                      <a:pt x="249" y="147"/>
                    </a:cubicBezTo>
                    <a:lnTo>
                      <a:pt x="224" y="186"/>
                    </a:lnTo>
                    <a:lnTo>
                      <a:pt x="200" y="247"/>
                    </a:lnTo>
                    <a:cubicBezTo>
                      <a:pt x="182" y="253"/>
                      <a:pt x="137" y="232"/>
                      <a:pt x="113" y="220"/>
                    </a:cubicBezTo>
                    <a:cubicBezTo>
                      <a:pt x="90" y="208"/>
                      <a:pt x="68" y="190"/>
                      <a:pt x="53" y="177"/>
                    </a:cubicBezTo>
                    <a:cubicBezTo>
                      <a:pt x="34" y="161"/>
                      <a:pt x="6" y="131"/>
                      <a:pt x="0" y="124"/>
                    </a:cubicBezTo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84" name="Freeform 329"/>
              <p:cNvSpPr>
                <a:spLocks noChangeAspect="1"/>
              </p:cNvSpPr>
              <p:nvPr/>
            </p:nvSpPr>
            <p:spPr bwMode="auto">
              <a:xfrm>
                <a:off x="1018" y="838"/>
                <a:ext cx="325" cy="631"/>
              </a:xfrm>
              <a:custGeom>
                <a:avLst/>
                <a:gdLst>
                  <a:gd name="T0" fmla="*/ 0 w 975"/>
                  <a:gd name="T1" fmla="*/ 351 h 1896"/>
                  <a:gd name="T2" fmla="*/ 42 w 975"/>
                  <a:gd name="T3" fmla="*/ 0 h 1896"/>
                  <a:gd name="T4" fmla="*/ 291 w 975"/>
                  <a:gd name="T5" fmla="*/ 255 h 1896"/>
                  <a:gd name="T6" fmla="*/ 225 w 975"/>
                  <a:gd name="T7" fmla="*/ 279 h 1896"/>
                  <a:gd name="T8" fmla="*/ 486 w 975"/>
                  <a:gd name="T9" fmla="*/ 933 h 1896"/>
                  <a:gd name="T10" fmla="*/ 696 w 975"/>
                  <a:gd name="T11" fmla="*/ 1347 h 1896"/>
                  <a:gd name="T12" fmla="*/ 975 w 975"/>
                  <a:gd name="T13" fmla="*/ 1827 h 1896"/>
                  <a:gd name="T14" fmla="*/ 867 w 975"/>
                  <a:gd name="T15" fmla="*/ 1896 h 1896"/>
                  <a:gd name="T16" fmla="*/ 588 w 975"/>
                  <a:gd name="T17" fmla="*/ 1455 h 1896"/>
                  <a:gd name="T18" fmla="*/ 369 w 975"/>
                  <a:gd name="T19" fmla="*/ 1062 h 1896"/>
                  <a:gd name="T20" fmla="*/ 204 w 975"/>
                  <a:gd name="T21" fmla="*/ 699 h 1896"/>
                  <a:gd name="T22" fmla="*/ 45 w 975"/>
                  <a:gd name="T23" fmla="*/ 324 h 1896"/>
                  <a:gd name="T24" fmla="*/ 0 w 975"/>
                  <a:gd name="T25" fmla="*/ 351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896">
                    <a:moveTo>
                      <a:pt x="0" y="351"/>
                    </a:moveTo>
                    <a:lnTo>
                      <a:pt x="42" y="0"/>
                    </a:lnTo>
                    <a:lnTo>
                      <a:pt x="291" y="255"/>
                    </a:lnTo>
                    <a:lnTo>
                      <a:pt x="225" y="279"/>
                    </a:lnTo>
                    <a:lnTo>
                      <a:pt x="486" y="933"/>
                    </a:lnTo>
                    <a:cubicBezTo>
                      <a:pt x="564" y="1111"/>
                      <a:pt x="615" y="1198"/>
                      <a:pt x="696" y="1347"/>
                    </a:cubicBezTo>
                    <a:cubicBezTo>
                      <a:pt x="846" y="1629"/>
                      <a:pt x="947" y="1736"/>
                      <a:pt x="975" y="1827"/>
                    </a:cubicBezTo>
                    <a:lnTo>
                      <a:pt x="867" y="1896"/>
                    </a:lnTo>
                    <a:lnTo>
                      <a:pt x="588" y="1455"/>
                    </a:lnTo>
                    <a:cubicBezTo>
                      <a:pt x="505" y="1316"/>
                      <a:pt x="433" y="1188"/>
                      <a:pt x="369" y="1062"/>
                    </a:cubicBezTo>
                    <a:cubicBezTo>
                      <a:pt x="303" y="935"/>
                      <a:pt x="258" y="822"/>
                      <a:pt x="204" y="699"/>
                    </a:cubicBezTo>
                    <a:cubicBezTo>
                      <a:pt x="150" y="576"/>
                      <a:pt x="79" y="382"/>
                      <a:pt x="45" y="324"/>
                    </a:cubicBezTo>
                    <a:lnTo>
                      <a:pt x="0" y="35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0000"/>
                  </a:gs>
                  <a:gs pos="50000">
                    <a:srgbClr val="FFCC99"/>
                  </a:gs>
                  <a:gs pos="100000">
                    <a:srgbClr val="CC0000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grpSp>
          <p:nvGrpSpPr>
            <p:cNvPr id="450" name="グループ化 449"/>
            <p:cNvGrpSpPr>
              <a:grpSpLocks noChangeAspect="1"/>
            </p:cNvGrpSpPr>
            <p:nvPr/>
          </p:nvGrpSpPr>
          <p:grpSpPr>
            <a:xfrm>
              <a:off x="1772095" y="1306594"/>
              <a:ext cx="139768" cy="113259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451" name="直線コネクタ 450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2" name="直線コネクタ 451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53" name="六角形 452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454" name="直線コネクタ 453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5" name="直線コネクタ 454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6" name="直線コネクタ 455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7" name="直線コネクタ 456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8" name="直線コネクタ 457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9" name="直線コネクタ 458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0" name="直線コネクタ 459"/>
              <p:cNvCxnSpPr>
                <a:endCxn id="453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495" name="Group 295"/>
          <p:cNvGrpSpPr>
            <a:grpSpLocks noChangeAspect="1"/>
          </p:cNvGrpSpPr>
          <p:nvPr/>
        </p:nvGrpSpPr>
        <p:grpSpPr bwMode="auto">
          <a:xfrm>
            <a:off x="518340" y="1330762"/>
            <a:ext cx="849297" cy="812926"/>
            <a:chOff x="864" y="432"/>
            <a:chExt cx="1182" cy="11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6" name="Freeform 296"/>
            <p:cNvSpPr>
              <a:spLocks noChangeAspect="1"/>
            </p:cNvSpPr>
            <p:nvPr/>
          </p:nvSpPr>
          <p:spPr bwMode="auto">
            <a:xfrm>
              <a:off x="864" y="705"/>
              <a:ext cx="187" cy="168"/>
            </a:xfrm>
            <a:custGeom>
              <a:avLst/>
              <a:gdLst>
                <a:gd name="T0" fmla="*/ 561 w 561"/>
                <a:gd name="T1" fmla="*/ 464 h 504"/>
                <a:gd name="T2" fmla="*/ 474 w 561"/>
                <a:gd name="T3" fmla="*/ 302 h 504"/>
                <a:gd name="T4" fmla="*/ 363 w 561"/>
                <a:gd name="T5" fmla="*/ 164 h 504"/>
                <a:gd name="T6" fmla="*/ 177 w 561"/>
                <a:gd name="T7" fmla="*/ 41 h 504"/>
                <a:gd name="T8" fmla="*/ 3 w 561"/>
                <a:gd name="T9" fmla="*/ 11 h 504"/>
                <a:gd name="T10" fmla="*/ 0 w 561"/>
                <a:gd name="T11" fmla="*/ 101 h 504"/>
                <a:gd name="T12" fmla="*/ 99 w 561"/>
                <a:gd name="T13" fmla="*/ 113 h 504"/>
                <a:gd name="T14" fmla="*/ 225 w 561"/>
                <a:gd name="T15" fmla="*/ 155 h 504"/>
                <a:gd name="T16" fmla="*/ 339 w 561"/>
                <a:gd name="T17" fmla="*/ 248 h 504"/>
                <a:gd name="T18" fmla="*/ 429 w 561"/>
                <a:gd name="T19" fmla="*/ 347 h 504"/>
                <a:gd name="T20" fmla="*/ 507 w 561"/>
                <a:gd name="T21" fmla="*/ 482 h 504"/>
                <a:gd name="T22" fmla="*/ 510 w 561"/>
                <a:gd name="T23" fmla="*/ 47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504">
                  <a:moveTo>
                    <a:pt x="561" y="464"/>
                  </a:moveTo>
                  <a:cubicBezTo>
                    <a:pt x="546" y="437"/>
                    <a:pt x="507" y="352"/>
                    <a:pt x="474" y="302"/>
                  </a:cubicBezTo>
                  <a:cubicBezTo>
                    <a:pt x="480" y="311"/>
                    <a:pt x="412" y="207"/>
                    <a:pt x="363" y="164"/>
                  </a:cubicBezTo>
                  <a:cubicBezTo>
                    <a:pt x="314" y="121"/>
                    <a:pt x="237" y="67"/>
                    <a:pt x="177" y="41"/>
                  </a:cubicBezTo>
                  <a:cubicBezTo>
                    <a:pt x="117" y="15"/>
                    <a:pt x="33" y="0"/>
                    <a:pt x="3" y="11"/>
                  </a:cubicBezTo>
                  <a:lnTo>
                    <a:pt x="0" y="101"/>
                  </a:lnTo>
                  <a:cubicBezTo>
                    <a:pt x="16" y="118"/>
                    <a:pt x="62" y="104"/>
                    <a:pt x="99" y="113"/>
                  </a:cubicBezTo>
                  <a:cubicBezTo>
                    <a:pt x="137" y="121"/>
                    <a:pt x="185" y="133"/>
                    <a:pt x="225" y="155"/>
                  </a:cubicBezTo>
                  <a:cubicBezTo>
                    <a:pt x="265" y="177"/>
                    <a:pt x="305" y="216"/>
                    <a:pt x="339" y="248"/>
                  </a:cubicBezTo>
                  <a:cubicBezTo>
                    <a:pt x="373" y="280"/>
                    <a:pt x="403" y="313"/>
                    <a:pt x="429" y="347"/>
                  </a:cubicBezTo>
                  <a:cubicBezTo>
                    <a:pt x="450" y="371"/>
                    <a:pt x="500" y="473"/>
                    <a:pt x="507" y="482"/>
                  </a:cubicBezTo>
                  <a:cubicBezTo>
                    <a:pt x="520" y="504"/>
                    <a:pt x="510" y="480"/>
                    <a:pt x="510" y="479"/>
                  </a:cubicBezTo>
                </a:path>
              </a:pathLst>
            </a:custGeom>
            <a:gradFill rotWithShape="0">
              <a:gsLst>
                <a:gs pos="0">
                  <a:srgbClr val="339933"/>
                </a:gs>
                <a:gs pos="50000">
                  <a:srgbClr val="D8F8D8"/>
                </a:gs>
                <a:gs pos="100000">
                  <a:srgbClr val="339933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97" name="Freeform 297"/>
            <p:cNvSpPr>
              <a:spLocks noChangeAspect="1"/>
            </p:cNvSpPr>
            <p:nvPr/>
          </p:nvSpPr>
          <p:spPr bwMode="auto">
            <a:xfrm>
              <a:off x="1298" y="1040"/>
              <a:ext cx="81" cy="358"/>
            </a:xfrm>
            <a:custGeom>
              <a:avLst/>
              <a:gdLst>
                <a:gd name="T0" fmla="*/ 0 w 243"/>
                <a:gd name="T1" fmla="*/ 993 h 1074"/>
                <a:gd name="T2" fmla="*/ 87 w 243"/>
                <a:gd name="T3" fmla="*/ 879 h 1074"/>
                <a:gd name="T4" fmla="*/ 132 w 243"/>
                <a:gd name="T5" fmla="*/ 639 h 1074"/>
                <a:gd name="T6" fmla="*/ 123 w 243"/>
                <a:gd name="T7" fmla="*/ 420 h 1074"/>
                <a:gd name="T8" fmla="*/ 135 w 243"/>
                <a:gd name="T9" fmla="*/ 0 h 1074"/>
                <a:gd name="T10" fmla="*/ 243 w 243"/>
                <a:gd name="T11" fmla="*/ 21 h 1074"/>
                <a:gd name="T12" fmla="*/ 219 w 243"/>
                <a:gd name="T13" fmla="*/ 273 h 1074"/>
                <a:gd name="T14" fmla="*/ 228 w 243"/>
                <a:gd name="T15" fmla="*/ 573 h 1074"/>
                <a:gd name="T16" fmla="*/ 210 w 243"/>
                <a:gd name="T17" fmla="*/ 804 h 1074"/>
                <a:gd name="T18" fmla="*/ 144 w 243"/>
                <a:gd name="T19" fmla="*/ 981 h 1074"/>
                <a:gd name="T20" fmla="*/ 90 w 243"/>
                <a:gd name="T21" fmla="*/ 1050 h 1074"/>
                <a:gd name="T22" fmla="*/ 48 w 243"/>
                <a:gd name="T23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1074">
                  <a:moveTo>
                    <a:pt x="0" y="993"/>
                  </a:moveTo>
                  <a:cubicBezTo>
                    <a:pt x="6" y="959"/>
                    <a:pt x="54" y="951"/>
                    <a:pt x="87" y="879"/>
                  </a:cubicBezTo>
                  <a:cubicBezTo>
                    <a:pt x="120" y="807"/>
                    <a:pt x="127" y="716"/>
                    <a:pt x="132" y="639"/>
                  </a:cubicBezTo>
                  <a:lnTo>
                    <a:pt x="123" y="420"/>
                  </a:lnTo>
                  <a:lnTo>
                    <a:pt x="135" y="0"/>
                  </a:lnTo>
                  <a:lnTo>
                    <a:pt x="243" y="21"/>
                  </a:lnTo>
                  <a:lnTo>
                    <a:pt x="219" y="273"/>
                  </a:lnTo>
                  <a:lnTo>
                    <a:pt x="228" y="573"/>
                  </a:lnTo>
                  <a:cubicBezTo>
                    <a:pt x="227" y="661"/>
                    <a:pt x="224" y="736"/>
                    <a:pt x="210" y="804"/>
                  </a:cubicBezTo>
                  <a:cubicBezTo>
                    <a:pt x="196" y="872"/>
                    <a:pt x="170" y="933"/>
                    <a:pt x="144" y="981"/>
                  </a:cubicBezTo>
                  <a:lnTo>
                    <a:pt x="90" y="1050"/>
                  </a:lnTo>
                  <a:lnTo>
                    <a:pt x="48" y="1074"/>
                  </a:lnTo>
                </a:path>
              </a:pathLst>
            </a:custGeom>
            <a:solidFill>
              <a:srgbClr val="3333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98" name="Freeform 298"/>
            <p:cNvSpPr>
              <a:spLocks noChangeAspect="1"/>
            </p:cNvSpPr>
            <p:nvPr/>
          </p:nvSpPr>
          <p:spPr bwMode="auto">
            <a:xfrm>
              <a:off x="1461" y="985"/>
              <a:ext cx="171" cy="144"/>
            </a:xfrm>
            <a:custGeom>
              <a:avLst/>
              <a:gdLst>
                <a:gd name="T0" fmla="*/ 69 w 512"/>
                <a:gd name="T1" fmla="*/ 9 h 431"/>
                <a:gd name="T2" fmla="*/ 219 w 512"/>
                <a:gd name="T3" fmla="*/ 30 h 431"/>
                <a:gd name="T4" fmla="*/ 357 w 512"/>
                <a:gd name="T5" fmla="*/ 123 h 431"/>
                <a:gd name="T6" fmla="*/ 441 w 512"/>
                <a:gd name="T7" fmla="*/ 216 h 431"/>
                <a:gd name="T8" fmla="*/ 507 w 512"/>
                <a:gd name="T9" fmla="*/ 345 h 431"/>
                <a:gd name="T10" fmla="*/ 414 w 512"/>
                <a:gd name="T11" fmla="*/ 414 h 431"/>
                <a:gd name="T12" fmla="*/ 303 w 512"/>
                <a:gd name="T13" fmla="*/ 276 h 431"/>
                <a:gd name="T14" fmla="*/ 183 w 512"/>
                <a:gd name="T15" fmla="*/ 168 h 431"/>
                <a:gd name="T16" fmla="*/ 111 w 512"/>
                <a:gd name="T17" fmla="*/ 123 h 431"/>
                <a:gd name="T18" fmla="*/ 0 w 512"/>
                <a:gd name="T19" fmla="*/ 102 h 431"/>
                <a:gd name="T20" fmla="*/ 69 w 512"/>
                <a:gd name="T21" fmla="*/ 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2" h="431">
                  <a:moveTo>
                    <a:pt x="69" y="9"/>
                  </a:moveTo>
                  <a:cubicBezTo>
                    <a:pt x="101" y="0"/>
                    <a:pt x="171" y="11"/>
                    <a:pt x="219" y="30"/>
                  </a:cubicBezTo>
                  <a:cubicBezTo>
                    <a:pt x="273" y="53"/>
                    <a:pt x="317" y="91"/>
                    <a:pt x="357" y="123"/>
                  </a:cubicBezTo>
                  <a:lnTo>
                    <a:pt x="441" y="216"/>
                  </a:lnTo>
                  <a:cubicBezTo>
                    <a:pt x="466" y="253"/>
                    <a:pt x="512" y="312"/>
                    <a:pt x="507" y="345"/>
                  </a:cubicBezTo>
                  <a:cubicBezTo>
                    <a:pt x="495" y="368"/>
                    <a:pt x="450" y="431"/>
                    <a:pt x="414" y="414"/>
                  </a:cubicBezTo>
                  <a:lnTo>
                    <a:pt x="303" y="276"/>
                  </a:lnTo>
                  <a:cubicBezTo>
                    <a:pt x="265" y="235"/>
                    <a:pt x="215" y="194"/>
                    <a:pt x="183" y="168"/>
                  </a:cubicBezTo>
                  <a:cubicBezTo>
                    <a:pt x="150" y="146"/>
                    <a:pt x="180" y="153"/>
                    <a:pt x="111" y="123"/>
                  </a:cubicBezTo>
                  <a:cubicBezTo>
                    <a:pt x="42" y="93"/>
                    <a:pt x="2" y="118"/>
                    <a:pt x="0" y="102"/>
                  </a:cubicBezTo>
                  <a:lnTo>
                    <a:pt x="69" y="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99" name="Freeform 299"/>
            <p:cNvSpPr>
              <a:spLocks noChangeAspect="1"/>
            </p:cNvSpPr>
            <p:nvPr/>
          </p:nvSpPr>
          <p:spPr bwMode="auto">
            <a:xfrm>
              <a:off x="1497" y="889"/>
              <a:ext cx="69" cy="111"/>
            </a:xfrm>
            <a:custGeom>
              <a:avLst/>
              <a:gdLst>
                <a:gd name="T0" fmla="*/ 2 w 203"/>
                <a:gd name="T1" fmla="*/ 288 h 333"/>
                <a:gd name="T2" fmla="*/ 74 w 203"/>
                <a:gd name="T3" fmla="*/ 119 h 333"/>
                <a:gd name="T4" fmla="*/ 203 w 203"/>
                <a:gd name="T5" fmla="*/ 0 h 333"/>
                <a:gd name="T6" fmla="*/ 196 w 203"/>
                <a:gd name="T7" fmla="*/ 39 h 333"/>
                <a:gd name="T8" fmla="*/ 175 w 203"/>
                <a:gd name="T9" fmla="*/ 110 h 333"/>
                <a:gd name="T10" fmla="*/ 171 w 203"/>
                <a:gd name="T11" fmla="*/ 172 h 333"/>
                <a:gd name="T12" fmla="*/ 159 w 203"/>
                <a:gd name="T13" fmla="*/ 250 h 333"/>
                <a:gd name="T14" fmla="*/ 156 w 203"/>
                <a:gd name="T15" fmla="*/ 333 h 333"/>
                <a:gd name="T16" fmla="*/ 80 w 203"/>
                <a:gd name="T17" fmla="*/ 300 h 333"/>
                <a:gd name="T18" fmla="*/ 2 w 203"/>
                <a:gd name="T19" fmla="*/ 28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333">
                  <a:moveTo>
                    <a:pt x="2" y="288"/>
                  </a:moveTo>
                  <a:cubicBezTo>
                    <a:pt x="0" y="259"/>
                    <a:pt x="40" y="167"/>
                    <a:pt x="74" y="119"/>
                  </a:cubicBezTo>
                  <a:cubicBezTo>
                    <a:pt x="115" y="66"/>
                    <a:pt x="183" y="13"/>
                    <a:pt x="203" y="0"/>
                  </a:cubicBezTo>
                  <a:lnTo>
                    <a:pt x="196" y="39"/>
                  </a:lnTo>
                  <a:cubicBezTo>
                    <a:pt x="191" y="57"/>
                    <a:pt x="179" y="88"/>
                    <a:pt x="175" y="110"/>
                  </a:cubicBezTo>
                  <a:cubicBezTo>
                    <a:pt x="163" y="136"/>
                    <a:pt x="177" y="141"/>
                    <a:pt x="171" y="172"/>
                  </a:cubicBezTo>
                  <a:lnTo>
                    <a:pt x="159" y="250"/>
                  </a:lnTo>
                  <a:lnTo>
                    <a:pt x="156" y="333"/>
                  </a:lnTo>
                  <a:lnTo>
                    <a:pt x="80" y="300"/>
                  </a:lnTo>
                  <a:lnTo>
                    <a:pt x="2" y="288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00" name="Freeform 300"/>
            <p:cNvSpPr>
              <a:spLocks noChangeAspect="1"/>
            </p:cNvSpPr>
            <p:nvPr/>
          </p:nvSpPr>
          <p:spPr bwMode="auto">
            <a:xfrm>
              <a:off x="1562" y="855"/>
              <a:ext cx="227" cy="145"/>
            </a:xfrm>
            <a:custGeom>
              <a:avLst/>
              <a:gdLst>
                <a:gd name="T0" fmla="*/ 3 w 682"/>
                <a:gd name="T1" fmla="*/ 105 h 435"/>
                <a:gd name="T2" fmla="*/ 150 w 682"/>
                <a:gd name="T3" fmla="*/ 12 h 435"/>
                <a:gd name="T4" fmla="*/ 381 w 682"/>
                <a:gd name="T5" fmla="*/ 30 h 435"/>
                <a:gd name="T6" fmla="*/ 534 w 682"/>
                <a:gd name="T7" fmla="*/ 129 h 435"/>
                <a:gd name="T8" fmla="*/ 624 w 682"/>
                <a:gd name="T9" fmla="*/ 219 h 435"/>
                <a:gd name="T10" fmla="*/ 675 w 682"/>
                <a:gd name="T11" fmla="*/ 345 h 435"/>
                <a:gd name="T12" fmla="*/ 591 w 682"/>
                <a:gd name="T13" fmla="*/ 435 h 435"/>
                <a:gd name="T14" fmla="*/ 465 w 682"/>
                <a:gd name="T15" fmla="*/ 291 h 435"/>
                <a:gd name="T16" fmla="*/ 333 w 682"/>
                <a:gd name="T17" fmla="*/ 192 h 435"/>
                <a:gd name="T18" fmla="*/ 186 w 682"/>
                <a:gd name="T19" fmla="*/ 129 h 435"/>
                <a:gd name="T20" fmla="*/ 0 w 682"/>
                <a:gd name="T21" fmla="*/ 9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2" h="435">
                  <a:moveTo>
                    <a:pt x="3" y="105"/>
                  </a:moveTo>
                  <a:cubicBezTo>
                    <a:pt x="28" y="90"/>
                    <a:pt x="87" y="24"/>
                    <a:pt x="150" y="12"/>
                  </a:cubicBezTo>
                  <a:cubicBezTo>
                    <a:pt x="213" y="0"/>
                    <a:pt x="317" y="10"/>
                    <a:pt x="381" y="30"/>
                  </a:cubicBezTo>
                  <a:cubicBezTo>
                    <a:pt x="439" y="54"/>
                    <a:pt x="494" y="98"/>
                    <a:pt x="534" y="129"/>
                  </a:cubicBezTo>
                  <a:cubicBezTo>
                    <a:pt x="574" y="160"/>
                    <a:pt x="600" y="183"/>
                    <a:pt x="624" y="219"/>
                  </a:cubicBezTo>
                  <a:cubicBezTo>
                    <a:pt x="646" y="252"/>
                    <a:pt x="682" y="311"/>
                    <a:pt x="675" y="345"/>
                  </a:cubicBezTo>
                  <a:lnTo>
                    <a:pt x="591" y="435"/>
                  </a:lnTo>
                  <a:cubicBezTo>
                    <a:pt x="556" y="426"/>
                    <a:pt x="508" y="331"/>
                    <a:pt x="465" y="291"/>
                  </a:cubicBezTo>
                  <a:cubicBezTo>
                    <a:pt x="422" y="251"/>
                    <a:pt x="378" y="217"/>
                    <a:pt x="333" y="192"/>
                  </a:cubicBezTo>
                  <a:cubicBezTo>
                    <a:pt x="291" y="164"/>
                    <a:pt x="225" y="139"/>
                    <a:pt x="186" y="129"/>
                  </a:cubicBezTo>
                  <a:cubicBezTo>
                    <a:pt x="147" y="119"/>
                    <a:pt x="39" y="105"/>
                    <a:pt x="0" y="99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33725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01" name="Freeform 301"/>
            <p:cNvSpPr>
              <a:spLocks noChangeAspect="1"/>
            </p:cNvSpPr>
            <p:nvPr/>
          </p:nvSpPr>
          <p:spPr bwMode="auto">
            <a:xfrm>
              <a:off x="1649" y="908"/>
              <a:ext cx="111" cy="93"/>
            </a:xfrm>
            <a:custGeom>
              <a:avLst/>
              <a:gdLst>
                <a:gd name="T0" fmla="*/ 334 w 334"/>
                <a:gd name="T1" fmla="*/ 279 h 279"/>
                <a:gd name="T2" fmla="*/ 205 w 334"/>
                <a:gd name="T3" fmla="*/ 279 h 279"/>
                <a:gd name="T4" fmla="*/ 67 w 334"/>
                <a:gd name="T5" fmla="*/ 180 h 279"/>
                <a:gd name="T6" fmla="*/ 10 w 334"/>
                <a:gd name="T7" fmla="*/ 0 h 279"/>
                <a:gd name="T8" fmla="*/ 94 w 334"/>
                <a:gd name="T9" fmla="*/ 45 h 279"/>
                <a:gd name="T10" fmla="*/ 226 w 334"/>
                <a:gd name="T11" fmla="*/ 150 h 279"/>
                <a:gd name="T12" fmla="*/ 325 w 334"/>
                <a:gd name="T13" fmla="*/ 276 h 279"/>
                <a:gd name="T14" fmla="*/ 334 w 334"/>
                <a:gd name="T1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4" h="279">
                  <a:moveTo>
                    <a:pt x="334" y="279"/>
                  </a:moveTo>
                  <a:lnTo>
                    <a:pt x="205" y="279"/>
                  </a:lnTo>
                  <a:cubicBezTo>
                    <a:pt x="161" y="263"/>
                    <a:pt x="100" y="227"/>
                    <a:pt x="67" y="180"/>
                  </a:cubicBezTo>
                  <a:cubicBezTo>
                    <a:pt x="44" y="139"/>
                    <a:pt x="0" y="19"/>
                    <a:pt x="10" y="0"/>
                  </a:cubicBezTo>
                  <a:lnTo>
                    <a:pt x="94" y="45"/>
                  </a:lnTo>
                  <a:lnTo>
                    <a:pt x="226" y="150"/>
                  </a:lnTo>
                  <a:lnTo>
                    <a:pt x="325" y="276"/>
                  </a:lnTo>
                  <a:lnTo>
                    <a:pt x="334" y="279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02" name="Freeform 302"/>
            <p:cNvSpPr>
              <a:spLocks noChangeAspect="1"/>
            </p:cNvSpPr>
            <p:nvPr/>
          </p:nvSpPr>
          <p:spPr bwMode="auto">
            <a:xfrm>
              <a:off x="1497" y="1026"/>
              <a:ext cx="105" cy="98"/>
            </a:xfrm>
            <a:custGeom>
              <a:avLst/>
              <a:gdLst>
                <a:gd name="T0" fmla="*/ 317 w 317"/>
                <a:gd name="T1" fmla="*/ 297 h 297"/>
                <a:gd name="T2" fmla="*/ 188 w 317"/>
                <a:gd name="T3" fmla="*/ 297 h 297"/>
                <a:gd name="T4" fmla="*/ 50 w 317"/>
                <a:gd name="T5" fmla="*/ 198 h 297"/>
                <a:gd name="T6" fmla="*/ 5 w 317"/>
                <a:gd name="T7" fmla="*/ 0 h 297"/>
                <a:gd name="T8" fmla="*/ 83 w 317"/>
                <a:gd name="T9" fmla="*/ 48 h 297"/>
                <a:gd name="T10" fmla="*/ 209 w 317"/>
                <a:gd name="T11" fmla="*/ 168 h 297"/>
                <a:gd name="T12" fmla="*/ 308 w 317"/>
                <a:gd name="T13" fmla="*/ 294 h 297"/>
                <a:gd name="T14" fmla="*/ 317 w 317"/>
                <a:gd name="T15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7" h="297">
                  <a:moveTo>
                    <a:pt x="317" y="297"/>
                  </a:moveTo>
                  <a:lnTo>
                    <a:pt x="188" y="297"/>
                  </a:lnTo>
                  <a:cubicBezTo>
                    <a:pt x="144" y="281"/>
                    <a:pt x="81" y="248"/>
                    <a:pt x="50" y="198"/>
                  </a:cubicBezTo>
                  <a:cubicBezTo>
                    <a:pt x="27" y="157"/>
                    <a:pt x="0" y="25"/>
                    <a:pt x="5" y="0"/>
                  </a:cubicBezTo>
                  <a:lnTo>
                    <a:pt x="83" y="48"/>
                  </a:lnTo>
                  <a:lnTo>
                    <a:pt x="209" y="168"/>
                  </a:lnTo>
                  <a:lnTo>
                    <a:pt x="308" y="294"/>
                  </a:lnTo>
                  <a:lnTo>
                    <a:pt x="317" y="297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03" name="Freeform 303"/>
            <p:cNvSpPr>
              <a:spLocks noChangeAspect="1"/>
            </p:cNvSpPr>
            <p:nvPr/>
          </p:nvSpPr>
          <p:spPr bwMode="auto">
            <a:xfrm>
              <a:off x="1636" y="612"/>
              <a:ext cx="61" cy="253"/>
            </a:xfrm>
            <a:custGeom>
              <a:avLst/>
              <a:gdLst>
                <a:gd name="T0" fmla="*/ 178 w 183"/>
                <a:gd name="T1" fmla="*/ 759 h 759"/>
                <a:gd name="T2" fmla="*/ 148 w 183"/>
                <a:gd name="T3" fmla="*/ 177 h 759"/>
                <a:gd name="T4" fmla="*/ 130 w 183"/>
                <a:gd name="T5" fmla="*/ 0 h 759"/>
                <a:gd name="T6" fmla="*/ 19 w 183"/>
                <a:gd name="T7" fmla="*/ 6 h 759"/>
                <a:gd name="T8" fmla="*/ 19 w 183"/>
                <a:gd name="T9" fmla="*/ 108 h 759"/>
                <a:gd name="T10" fmla="*/ 22 w 183"/>
                <a:gd name="T11" fmla="*/ 207 h 759"/>
                <a:gd name="T12" fmla="*/ 34 w 183"/>
                <a:gd name="T13" fmla="*/ 423 h 759"/>
                <a:gd name="T14" fmla="*/ 52 w 183"/>
                <a:gd name="T15" fmla="*/ 732 h 759"/>
                <a:gd name="T16" fmla="*/ 115 w 183"/>
                <a:gd name="T17" fmla="*/ 738 h 759"/>
                <a:gd name="T18" fmla="*/ 178 w 183"/>
                <a:gd name="T19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759">
                  <a:moveTo>
                    <a:pt x="178" y="759"/>
                  </a:moveTo>
                  <a:cubicBezTo>
                    <a:pt x="183" y="666"/>
                    <a:pt x="156" y="303"/>
                    <a:pt x="148" y="177"/>
                  </a:cubicBezTo>
                  <a:cubicBezTo>
                    <a:pt x="141" y="51"/>
                    <a:pt x="151" y="29"/>
                    <a:pt x="130" y="0"/>
                  </a:cubicBezTo>
                  <a:lnTo>
                    <a:pt x="19" y="6"/>
                  </a:lnTo>
                  <a:cubicBezTo>
                    <a:pt x="0" y="24"/>
                    <a:pt x="19" y="75"/>
                    <a:pt x="19" y="108"/>
                  </a:cubicBezTo>
                  <a:cubicBezTo>
                    <a:pt x="19" y="141"/>
                    <a:pt x="20" y="155"/>
                    <a:pt x="22" y="207"/>
                  </a:cubicBezTo>
                  <a:cubicBezTo>
                    <a:pt x="24" y="259"/>
                    <a:pt x="29" y="335"/>
                    <a:pt x="34" y="423"/>
                  </a:cubicBezTo>
                  <a:cubicBezTo>
                    <a:pt x="43" y="567"/>
                    <a:pt x="41" y="681"/>
                    <a:pt x="52" y="732"/>
                  </a:cubicBezTo>
                  <a:lnTo>
                    <a:pt x="115" y="738"/>
                  </a:lnTo>
                  <a:lnTo>
                    <a:pt x="178" y="75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04" name="Freeform 304"/>
            <p:cNvSpPr>
              <a:spLocks noChangeAspect="1"/>
            </p:cNvSpPr>
            <p:nvPr/>
          </p:nvSpPr>
          <p:spPr bwMode="auto">
            <a:xfrm>
              <a:off x="1450" y="432"/>
              <a:ext cx="233" cy="190"/>
            </a:xfrm>
            <a:custGeom>
              <a:avLst/>
              <a:gdLst>
                <a:gd name="T0" fmla="*/ 699 w 699"/>
                <a:gd name="T1" fmla="*/ 561 h 570"/>
                <a:gd name="T2" fmla="*/ 654 w 699"/>
                <a:gd name="T3" fmla="*/ 282 h 570"/>
                <a:gd name="T4" fmla="*/ 471 w 699"/>
                <a:gd name="T5" fmla="*/ 60 h 570"/>
                <a:gd name="T6" fmla="*/ 240 w 699"/>
                <a:gd name="T7" fmla="*/ 3 h 570"/>
                <a:gd name="T8" fmla="*/ 102 w 699"/>
                <a:gd name="T9" fmla="*/ 48 h 570"/>
                <a:gd name="T10" fmla="*/ 0 w 699"/>
                <a:gd name="T11" fmla="*/ 114 h 570"/>
                <a:gd name="T12" fmla="*/ 78 w 699"/>
                <a:gd name="T13" fmla="*/ 114 h 570"/>
                <a:gd name="T14" fmla="*/ 198 w 699"/>
                <a:gd name="T15" fmla="*/ 126 h 570"/>
                <a:gd name="T16" fmla="*/ 354 w 699"/>
                <a:gd name="T17" fmla="*/ 180 h 570"/>
                <a:gd name="T18" fmla="*/ 480 w 699"/>
                <a:gd name="T19" fmla="*/ 315 h 570"/>
                <a:gd name="T20" fmla="*/ 540 w 699"/>
                <a:gd name="T21" fmla="*/ 438 h 570"/>
                <a:gd name="T22" fmla="*/ 570 w 699"/>
                <a:gd name="T2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70">
                  <a:moveTo>
                    <a:pt x="699" y="561"/>
                  </a:moveTo>
                  <a:cubicBezTo>
                    <a:pt x="691" y="515"/>
                    <a:pt x="692" y="365"/>
                    <a:pt x="654" y="282"/>
                  </a:cubicBezTo>
                  <a:cubicBezTo>
                    <a:pt x="615" y="199"/>
                    <a:pt x="542" y="107"/>
                    <a:pt x="471" y="60"/>
                  </a:cubicBezTo>
                  <a:cubicBezTo>
                    <a:pt x="399" y="13"/>
                    <a:pt x="299" y="6"/>
                    <a:pt x="240" y="3"/>
                  </a:cubicBezTo>
                  <a:cubicBezTo>
                    <a:pt x="181" y="0"/>
                    <a:pt x="142" y="30"/>
                    <a:pt x="102" y="48"/>
                  </a:cubicBezTo>
                  <a:cubicBezTo>
                    <a:pt x="62" y="66"/>
                    <a:pt x="14" y="100"/>
                    <a:pt x="0" y="114"/>
                  </a:cubicBezTo>
                  <a:lnTo>
                    <a:pt x="78" y="114"/>
                  </a:lnTo>
                  <a:cubicBezTo>
                    <a:pt x="111" y="116"/>
                    <a:pt x="152" y="115"/>
                    <a:pt x="198" y="126"/>
                  </a:cubicBezTo>
                  <a:cubicBezTo>
                    <a:pt x="252" y="135"/>
                    <a:pt x="307" y="150"/>
                    <a:pt x="354" y="180"/>
                  </a:cubicBezTo>
                  <a:cubicBezTo>
                    <a:pt x="401" y="210"/>
                    <a:pt x="448" y="267"/>
                    <a:pt x="480" y="315"/>
                  </a:cubicBezTo>
                  <a:cubicBezTo>
                    <a:pt x="511" y="358"/>
                    <a:pt x="525" y="396"/>
                    <a:pt x="540" y="438"/>
                  </a:cubicBezTo>
                  <a:cubicBezTo>
                    <a:pt x="555" y="480"/>
                    <a:pt x="564" y="543"/>
                    <a:pt x="570" y="570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54510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05" name="Freeform 305"/>
            <p:cNvSpPr>
              <a:spLocks noChangeAspect="1"/>
            </p:cNvSpPr>
            <p:nvPr/>
          </p:nvSpPr>
          <p:spPr bwMode="auto">
            <a:xfrm>
              <a:off x="1408" y="466"/>
              <a:ext cx="46" cy="75"/>
            </a:xfrm>
            <a:custGeom>
              <a:avLst/>
              <a:gdLst>
                <a:gd name="T0" fmla="*/ 138 w 138"/>
                <a:gd name="T1" fmla="*/ 4 h 223"/>
                <a:gd name="T2" fmla="*/ 60 w 138"/>
                <a:gd name="T3" fmla="*/ 58 h 223"/>
                <a:gd name="T4" fmla="*/ 0 w 138"/>
                <a:gd name="T5" fmla="*/ 187 h 223"/>
                <a:gd name="T6" fmla="*/ 54 w 138"/>
                <a:gd name="T7" fmla="*/ 202 h 223"/>
                <a:gd name="T8" fmla="*/ 102 w 138"/>
                <a:gd name="T9" fmla="*/ 223 h 223"/>
                <a:gd name="T10" fmla="*/ 99 w 138"/>
                <a:gd name="T11" fmla="*/ 127 h 223"/>
                <a:gd name="T12" fmla="*/ 108 w 138"/>
                <a:gd name="T13" fmla="*/ 67 h 223"/>
                <a:gd name="T14" fmla="*/ 138 w 138"/>
                <a:gd name="T15" fmla="*/ 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3">
                  <a:moveTo>
                    <a:pt x="138" y="4"/>
                  </a:moveTo>
                  <a:cubicBezTo>
                    <a:pt x="127" y="0"/>
                    <a:pt x="83" y="28"/>
                    <a:pt x="60" y="58"/>
                  </a:cubicBezTo>
                  <a:cubicBezTo>
                    <a:pt x="38" y="89"/>
                    <a:pt x="1" y="163"/>
                    <a:pt x="0" y="187"/>
                  </a:cubicBezTo>
                  <a:lnTo>
                    <a:pt x="54" y="202"/>
                  </a:lnTo>
                  <a:lnTo>
                    <a:pt x="102" y="223"/>
                  </a:lnTo>
                  <a:cubicBezTo>
                    <a:pt x="109" y="211"/>
                    <a:pt x="98" y="153"/>
                    <a:pt x="99" y="127"/>
                  </a:cubicBezTo>
                  <a:cubicBezTo>
                    <a:pt x="102" y="104"/>
                    <a:pt x="102" y="87"/>
                    <a:pt x="108" y="67"/>
                  </a:cubicBezTo>
                  <a:lnTo>
                    <a:pt x="138" y="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06" name="Freeform 306"/>
            <p:cNvSpPr>
              <a:spLocks noChangeAspect="1"/>
            </p:cNvSpPr>
            <p:nvPr/>
          </p:nvSpPr>
          <p:spPr bwMode="auto">
            <a:xfrm>
              <a:off x="1231" y="586"/>
              <a:ext cx="64" cy="81"/>
            </a:xfrm>
            <a:custGeom>
              <a:avLst/>
              <a:gdLst>
                <a:gd name="T0" fmla="*/ 192 w 192"/>
                <a:gd name="T1" fmla="*/ 0 h 243"/>
                <a:gd name="T2" fmla="*/ 75 w 192"/>
                <a:gd name="T3" fmla="*/ 93 h 243"/>
                <a:gd name="T4" fmla="*/ 0 w 192"/>
                <a:gd name="T5" fmla="*/ 222 h 243"/>
                <a:gd name="T6" fmla="*/ 63 w 192"/>
                <a:gd name="T7" fmla="*/ 231 h 243"/>
                <a:gd name="T8" fmla="*/ 117 w 192"/>
                <a:gd name="T9" fmla="*/ 243 h 243"/>
                <a:gd name="T10" fmla="*/ 129 w 192"/>
                <a:gd name="T11" fmla="*/ 135 h 243"/>
                <a:gd name="T12" fmla="*/ 162 w 192"/>
                <a:gd name="T13" fmla="*/ 63 h 243"/>
                <a:gd name="T14" fmla="*/ 192 w 192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243">
                  <a:moveTo>
                    <a:pt x="192" y="0"/>
                  </a:moveTo>
                  <a:cubicBezTo>
                    <a:pt x="178" y="5"/>
                    <a:pt x="107" y="56"/>
                    <a:pt x="75" y="93"/>
                  </a:cubicBezTo>
                  <a:cubicBezTo>
                    <a:pt x="53" y="124"/>
                    <a:pt x="1" y="198"/>
                    <a:pt x="0" y="222"/>
                  </a:cubicBezTo>
                  <a:lnTo>
                    <a:pt x="63" y="231"/>
                  </a:lnTo>
                  <a:lnTo>
                    <a:pt x="117" y="243"/>
                  </a:lnTo>
                  <a:cubicBezTo>
                    <a:pt x="128" y="227"/>
                    <a:pt x="122" y="165"/>
                    <a:pt x="129" y="135"/>
                  </a:cubicBezTo>
                  <a:cubicBezTo>
                    <a:pt x="132" y="112"/>
                    <a:pt x="156" y="83"/>
                    <a:pt x="162" y="63"/>
                  </a:cubicBezTo>
                  <a:lnTo>
                    <a:pt x="192" y="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07" name="Freeform 307"/>
            <p:cNvSpPr>
              <a:spLocks noChangeAspect="1"/>
            </p:cNvSpPr>
            <p:nvPr/>
          </p:nvSpPr>
          <p:spPr bwMode="auto">
            <a:xfrm>
              <a:off x="1394" y="586"/>
              <a:ext cx="89" cy="113"/>
            </a:xfrm>
            <a:custGeom>
              <a:avLst/>
              <a:gdLst>
                <a:gd name="T0" fmla="*/ 262 w 268"/>
                <a:gd name="T1" fmla="*/ 342 h 342"/>
                <a:gd name="T2" fmla="*/ 160 w 268"/>
                <a:gd name="T3" fmla="*/ 336 h 342"/>
                <a:gd name="T4" fmla="*/ 40 w 268"/>
                <a:gd name="T5" fmla="*/ 219 h 342"/>
                <a:gd name="T6" fmla="*/ 10 w 268"/>
                <a:gd name="T7" fmla="*/ 0 h 342"/>
                <a:gd name="T8" fmla="*/ 100 w 268"/>
                <a:gd name="T9" fmla="*/ 54 h 342"/>
                <a:gd name="T10" fmla="*/ 226 w 268"/>
                <a:gd name="T11" fmla="*/ 195 h 342"/>
                <a:gd name="T12" fmla="*/ 268 w 268"/>
                <a:gd name="T13" fmla="*/ 330 h 342"/>
                <a:gd name="T14" fmla="*/ 262 w 268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342">
                  <a:moveTo>
                    <a:pt x="262" y="342"/>
                  </a:moveTo>
                  <a:lnTo>
                    <a:pt x="160" y="336"/>
                  </a:lnTo>
                  <a:cubicBezTo>
                    <a:pt x="123" y="316"/>
                    <a:pt x="65" y="275"/>
                    <a:pt x="40" y="219"/>
                  </a:cubicBezTo>
                  <a:cubicBezTo>
                    <a:pt x="17" y="178"/>
                    <a:pt x="0" y="28"/>
                    <a:pt x="10" y="0"/>
                  </a:cubicBezTo>
                  <a:lnTo>
                    <a:pt x="100" y="54"/>
                  </a:lnTo>
                  <a:lnTo>
                    <a:pt x="226" y="195"/>
                  </a:lnTo>
                  <a:lnTo>
                    <a:pt x="268" y="330"/>
                  </a:lnTo>
                  <a:lnTo>
                    <a:pt x="262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08" name="Freeform 308"/>
            <p:cNvSpPr>
              <a:spLocks noChangeAspect="1"/>
            </p:cNvSpPr>
            <p:nvPr/>
          </p:nvSpPr>
          <p:spPr bwMode="auto">
            <a:xfrm>
              <a:off x="1298" y="529"/>
              <a:ext cx="232" cy="170"/>
            </a:xfrm>
            <a:custGeom>
              <a:avLst/>
              <a:gdLst>
                <a:gd name="T0" fmla="*/ 0 w 699"/>
                <a:gd name="T1" fmla="*/ 164 h 512"/>
                <a:gd name="T2" fmla="*/ 144 w 699"/>
                <a:gd name="T3" fmla="*/ 44 h 512"/>
                <a:gd name="T4" fmla="*/ 360 w 699"/>
                <a:gd name="T5" fmla="*/ 14 h 512"/>
                <a:gd name="T6" fmla="*/ 558 w 699"/>
                <a:gd name="T7" fmla="*/ 128 h 512"/>
                <a:gd name="T8" fmla="*/ 663 w 699"/>
                <a:gd name="T9" fmla="*/ 272 h 512"/>
                <a:gd name="T10" fmla="*/ 699 w 699"/>
                <a:gd name="T11" fmla="*/ 416 h 512"/>
                <a:gd name="T12" fmla="*/ 567 w 699"/>
                <a:gd name="T13" fmla="*/ 512 h 512"/>
                <a:gd name="T14" fmla="*/ 489 w 699"/>
                <a:gd name="T15" fmla="*/ 335 h 512"/>
                <a:gd name="T16" fmla="*/ 372 w 699"/>
                <a:gd name="T17" fmla="*/ 212 h 512"/>
                <a:gd name="T18" fmla="*/ 222 w 699"/>
                <a:gd name="T19" fmla="*/ 143 h 512"/>
                <a:gd name="T20" fmla="*/ 36 w 699"/>
                <a:gd name="T21" fmla="*/ 149 h 512"/>
                <a:gd name="T22" fmla="*/ 0 w 699"/>
                <a:gd name="T23" fmla="*/ 16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12">
                  <a:moveTo>
                    <a:pt x="0" y="164"/>
                  </a:moveTo>
                  <a:lnTo>
                    <a:pt x="144" y="44"/>
                  </a:lnTo>
                  <a:cubicBezTo>
                    <a:pt x="204" y="19"/>
                    <a:pt x="291" y="0"/>
                    <a:pt x="360" y="14"/>
                  </a:cubicBezTo>
                  <a:cubicBezTo>
                    <a:pt x="426" y="29"/>
                    <a:pt x="506" y="81"/>
                    <a:pt x="558" y="128"/>
                  </a:cubicBezTo>
                  <a:cubicBezTo>
                    <a:pt x="610" y="175"/>
                    <a:pt x="639" y="224"/>
                    <a:pt x="663" y="272"/>
                  </a:cubicBezTo>
                  <a:lnTo>
                    <a:pt x="699" y="416"/>
                  </a:lnTo>
                  <a:lnTo>
                    <a:pt x="567" y="512"/>
                  </a:lnTo>
                  <a:cubicBezTo>
                    <a:pt x="532" y="499"/>
                    <a:pt x="521" y="385"/>
                    <a:pt x="489" y="335"/>
                  </a:cubicBezTo>
                  <a:cubicBezTo>
                    <a:pt x="457" y="285"/>
                    <a:pt x="418" y="246"/>
                    <a:pt x="372" y="212"/>
                  </a:cubicBezTo>
                  <a:cubicBezTo>
                    <a:pt x="322" y="174"/>
                    <a:pt x="278" y="154"/>
                    <a:pt x="222" y="143"/>
                  </a:cubicBezTo>
                  <a:cubicBezTo>
                    <a:pt x="166" y="132"/>
                    <a:pt x="68" y="149"/>
                    <a:pt x="36" y="149"/>
                  </a:cubicBezTo>
                  <a:lnTo>
                    <a:pt x="0" y="16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09" name="Freeform 309"/>
            <p:cNvSpPr>
              <a:spLocks noChangeAspect="1"/>
            </p:cNvSpPr>
            <p:nvPr/>
          </p:nvSpPr>
          <p:spPr bwMode="auto">
            <a:xfrm>
              <a:off x="1223" y="715"/>
              <a:ext cx="93" cy="114"/>
            </a:xfrm>
            <a:custGeom>
              <a:avLst/>
              <a:gdLst>
                <a:gd name="T0" fmla="*/ 280 w 280"/>
                <a:gd name="T1" fmla="*/ 342 h 342"/>
                <a:gd name="T2" fmla="*/ 151 w 280"/>
                <a:gd name="T3" fmla="*/ 330 h 342"/>
                <a:gd name="T4" fmla="*/ 43 w 280"/>
                <a:gd name="T5" fmla="*/ 225 h 342"/>
                <a:gd name="T6" fmla="*/ 10 w 280"/>
                <a:gd name="T7" fmla="*/ 0 h 342"/>
                <a:gd name="T8" fmla="*/ 106 w 280"/>
                <a:gd name="T9" fmla="*/ 48 h 342"/>
                <a:gd name="T10" fmla="*/ 211 w 280"/>
                <a:gd name="T11" fmla="*/ 177 h 342"/>
                <a:gd name="T12" fmla="*/ 271 w 280"/>
                <a:gd name="T13" fmla="*/ 336 h 342"/>
                <a:gd name="T14" fmla="*/ 280 w 280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342">
                  <a:moveTo>
                    <a:pt x="280" y="342"/>
                  </a:moveTo>
                  <a:lnTo>
                    <a:pt x="151" y="330"/>
                  </a:lnTo>
                  <a:cubicBezTo>
                    <a:pt x="112" y="310"/>
                    <a:pt x="66" y="280"/>
                    <a:pt x="43" y="225"/>
                  </a:cubicBezTo>
                  <a:cubicBezTo>
                    <a:pt x="20" y="184"/>
                    <a:pt x="0" y="29"/>
                    <a:pt x="10" y="0"/>
                  </a:cubicBezTo>
                  <a:lnTo>
                    <a:pt x="106" y="48"/>
                  </a:lnTo>
                  <a:lnTo>
                    <a:pt x="211" y="177"/>
                  </a:lnTo>
                  <a:lnTo>
                    <a:pt x="271" y="336"/>
                  </a:lnTo>
                  <a:lnTo>
                    <a:pt x="280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10" name="Freeform 310"/>
            <p:cNvSpPr>
              <a:spLocks noChangeAspect="1"/>
            </p:cNvSpPr>
            <p:nvPr/>
          </p:nvSpPr>
          <p:spPr bwMode="auto">
            <a:xfrm>
              <a:off x="1128" y="657"/>
              <a:ext cx="237" cy="172"/>
            </a:xfrm>
            <a:custGeom>
              <a:avLst/>
              <a:gdLst>
                <a:gd name="T0" fmla="*/ 0 w 711"/>
                <a:gd name="T1" fmla="*/ 170 h 518"/>
                <a:gd name="T2" fmla="*/ 144 w 711"/>
                <a:gd name="T3" fmla="*/ 35 h 518"/>
                <a:gd name="T4" fmla="*/ 345 w 711"/>
                <a:gd name="T5" fmla="*/ 14 h 518"/>
                <a:gd name="T6" fmla="*/ 540 w 711"/>
                <a:gd name="T7" fmla="*/ 122 h 518"/>
                <a:gd name="T8" fmla="*/ 660 w 711"/>
                <a:gd name="T9" fmla="*/ 272 h 518"/>
                <a:gd name="T10" fmla="*/ 696 w 711"/>
                <a:gd name="T11" fmla="*/ 422 h 518"/>
                <a:gd name="T12" fmla="*/ 567 w 711"/>
                <a:gd name="T13" fmla="*/ 518 h 518"/>
                <a:gd name="T14" fmla="*/ 489 w 711"/>
                <a:gd name="T15" fmla="*/ 341 h 518"/>
                <a:gd name="T16" fmla="*/ 372 w 711"/>
                <a:gd name="T17" fmla="*/ 218 h 518"/>
                <a:gd name="T18" fmla="*/ 222 w 711"/>
                <a:gd name="T19" fmla="*/ 149 h 518"/>
                <a:gd name="T20" fmla="*/ 36 w 711"/>
                <a:gd name="T21" fmla="*/ 155 h 518"/>
                <a:gd name="T22" fmla="*/ 0 w 711"/>
                <a:gd name="T23" fmla="*/ 17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1" h="518">
                  <a:moveTo>
                    <a:pt x="0" y="170"/>
                  </a:moveTo>
                  <a:lnTo>
                    <a:pt x="144" y="35"/>
                  </a:lnTo>
                  <a:cubicBezTo>
                    <a:pt x="201" y="9"/>
                    <a:pt x="279" y="0"/>
                    <a:pt x="345" y="14"/>
                  </a:cubicBezTo>
                  <a:cubicBezTo>
                    <a:pt x="411" y="29"/>
                    <a:pt x="488" y="75"/>
                    <a:pt x="540" y="122"/>
                  </a:cubicBezTo>
                  <a:cubicBezTo>
                    <a:pt x="592" y="165"/>
                    <a:pt x="630" y="218"/>
                    <a:pt x="660" y="272"/>
                  </a:cubicBezTo>
                  <a:cubicBezTo>
                    <a:pt x="690" y="326"/>
                    <a:pt x="711" y="381"/>
                    <a:pt x="696" y="422"/>
                  </a:cubicBezTo>
                  <a:lnTo>
                    <a:pt x="567" y="518"/>
                  </a:lnTo>
                  <a:cubicBezTo>
                    <a:pt x="532" y="504"/>
                    <a:pt x="521" y="391"/>
                    <a:pt x="489" y="341"/>
                  </a:cubicBezTo>
                  <a:cubicBezTo>
                    <a:pt x="457" y="291"/>
                    <a:pt x="418" y="252"/>
                    <a:pt x="372" y="218"/>
                  </a:cubicBezTo>
                  <a:cubicBezTo>
                    <a:pt x="322" y="180"/>
                    <a:pt x="278" y="160"/>
                    <a:pt x="222" y="149"/>
                  </a:cubicBezTo>
                  <a:cubicBezTo>
                    <a:pt x="166" y="138"/>
                    <a:pt x="68" y="155"/>
                    <a:pt x="36" y="155"/>
                  </a:cubicBezTo>
                  <a:lnTo>
                    <a:pt x="0" y="17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11" name="Freeform 311"/>
            <p:cNvSpPr>
              <a:spLocks noChangeAspect="1"/>
            </p:cNvSpPr>
            <p:nvPr/>
          </p:nvSpPr>
          <p:spPr bwMode="auto">
            <a:xfrm>
              <a:off x="1528" y="665"/>
              <a:ext cx="118" cy="37"/>
            </a:xfrm>
            <a:custGeom>
              <a:avLst/>
              <a:gdLst>
                <a:gd name="T0" fmla="*/ 0 w 118"/>
                <a:gd name="T1" fmla="*/ 0 h 37"/>
                <a:gd name="T2" fmla="*/ 32 w 118"/>
                <a:gd name="T3" fmla="*/ 34 h 37"/>
                <a:gd name="T4" fmla="*/ 74 w 118"/>
                <a:gd name="T5" fmla="*/ 21 h 37"/>
                <a:gd name="T6" fmla="*/ 118 w 11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37">
                  <a:moveTo>
                    <a:pt x="0" y="0"/>
                  </a:moveTo>
                  <a:lnTo>
                    <a:pt x="32" y="34"/>
                  </a:lnTo>
                  <a:lnTo>
                    <a:pt x="74" y="21"/>
                  </a:lnTo>
                  <a:lnTo>
                    <a:pt x="118" y="37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12" name="Freeform 312"/>
            <p:cNvSpPr>
              <a:spLocks noChangeAspect="1"/>
            </p:cNvSpPr>
            <p:nvPr/>
          </p:nvSpPr>
          <p:spPr bwMode="auto">
            <a:xfrm>
              <a:off x="1514" y="679"/>
              <a:ext cx="131" cy="50"/>
            </a:xfrm>
            <a:custGeom>
              <a:avLst/>
              <a:gdLst>
                <a:gd name="T0" fmla="*/ 0 w 393"/>
                <a:gd name="T1" fmla="*/ 0 h 150"/>
                <a:gd name="T2" fmla="*/ 99 w 393"/>
                <a:gd name="T3" fmla="*/ 132 h 150"/>
                <a:gd name="T4" fmla="*/ 198 w 393"/>
                <a:gd name="T5" fmla="*/ 138 h 150"/>
                <a:gd name="T6" fmla="*/ 288 w 393"/>
                <a:gd name="T7" fmla="*/ 99 h 150"/>
                <a:gd name="T8" fmla="*/ 393 w 393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150">
                  <a:moveTo>
                    <a:pt x="0" y="0"/>
                  </a:moveTo>
                  <a:lnTo>
                    <a:pt x="99" y="132"/>
                  </a:lnTo>
                  <a:lnTo>
                    <a:pt x="198" y="138"/>
                  </a:lnTo>
                  <a:lnTo>
                    <a:pt x="288" y="99"/>
                  </a:lnTo>
                  <a:lnTo>
                    <a:pt x="393" y="15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13" name="Freeform 313"/>
            <p:cNvSpPr>
              <a:spLocks noChangeAspect="1"/>
            </p:cNvSpPr>
            <p:nvPr/>
          </p:nvSpPr>
          <p:spPr bwMode="auto">
            <a:xfrm>
              <a:off x="1429" y="698"/>
              <a:ext cx="28" cy="73"/>
            </a:xfrm>
            <a:custGeom>
              <a:avLst/>
              <a:gdLst>
                <a:gd name="T0" fmla="*/ 28 w 28"/>
                <a:gd name="T1" fmla="*/ 0 h 73"/>
                <a:gd name="T2" fmla="*/ 0 w 28"/>
                <a:gd name="T3" fmla="*/ 34 h 73"/>
                <a:gd name="T4" fmla="*/ 16 w 28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3">
                  <a:moveTo>
                    <a:pt x="28" y="0"/>
                  </a:moveTo>
                  <a:lnTo>
                    <a:pt x="0" y="34"/>
                  </a:lnTo>
                  <a:lnTo>
                    <a:pt x="16" y="73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14" name="Freeform 314"/>
            <p:cNvSpPr>
              <a:spLocks noChangeAspect="1"/>
            </p:cNvSpPr>
            <p:nvPr/>
          </p:nvSpPr>
          <p:spPr bwMode="auto">
            <a:xfrm>
              <a:off x="1398" y="694"/>
              <a:ext cx="41" cy="88"/>
            </a:xfrm>
            <a:custGeom>
              <a:avLst/>
              <a:gdLst>
                <a:gd name="T0" fmla="*/ 41 w 41"/>
                <a:gd name="T1" fmla="*/ 0 h 88"/>
                <a:gd name="T2" fmla="*/ 0 w 41"/>
                <a:gd name="T3" fmla="*/ 34 h 88"/>
                <a:gd name="T4" fmla="*/ 35 w 4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88">
                  <a:moveTo>
                    <a:pt x="41" y="0"/>
                  </a:moveTo>
                  <a:lnTo>
                    <a:pt x="0" y="34"/>
                  </a:lnTo>
                  <a:lnTo>
                    <a:pt x="35" y="88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15" name="Freeform 315"/>
            <p:cNvSpPr>
              <a:spLocks noChangeAspect="1"/>
            </p:cNvSpPr>
            <p:nvPr/>
          </p:nvSpPr>
          <p:spPr bwMode="auto">
            <a:xfrm>
              <a:off x="1377" y="1314"/>
              <a:ext cx="147" cy="73"/>
            </a:xfrm>
            <a:custGeom>
              <a:avLst/>
              <a:gdLst>
                <a:gd name="T0" fmla="*/ 147 w 147"/>
                <a:gd name="T1" fmla="*/ 73 h 73"/>
                <a:gd name="T2" fmla="*/ 71 w 147"/>
                <a:gd name="T3" fmla="*/ 57 h 73"/>
                <a:gd name="T4" fmla="*/ 48 w 147"/>
                <a:gd name="T5" fmla="*/ 15 h 73"/>
                <a:gd name="T6" fmla="*/ 0 w 14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73">
                  <a:moveTo>
                    <a:pt x="147" y="73"/>
                  </a:moveTo>
                  <a:lnTo>
                    <a:pt x="71" y="57"/>
                  </a:lnTo>
                  <a:lnTo>
                    <a:pt x="48" y="15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16" name="Freeform 316"/>
            <p:cNvSpPr>
              <a:spLocks noChangeAspect="1"/>
            </p:cNvSpPr>
            <p:nvPr/>
          </p:nvSpPr>
          <p:spPr bwMode="auto">
            <a:xfrm>
              <a:off x="1370" y="1335"/>
              <a:ext cx="148" cy="73"/>
            </a:xfrm>
            <a:custGeom>
              <a:avLst/>
              <a:gdLst>
                <a:gd name="T0" fmla="*/ 148 w 148"/>
                <a:gd name="T1" fmla="*/ 73 h 73"/>
                <a:gd name="T2" fmla="*/ 59 w 148"/>
                <a:gd name="T3" fmla="*/ 57 h 73"/>
                <a:gd name="T4" fmla="*/ 39 w 148"/>
                <a:gd name="T5" fmla="*/ 12 h 73"/>
                <a:gd name="T6" fmla="*/ 0 w 14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73">
                  <a:moveTo>
                    <a:pt x="148" y="73"/>
                  </a:moveTo>
                  <a:lnTo>
                    <a:pt x="59" y="57"/>
                  </a:lnTo>
                  <a:lnTo>
                    <a:pt x="39" y="12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517" name="Group 317"/>
            <p:cNvGrpSpPr>
              <a:grpSpLocks noChangeAspect="1"/>
            </p:cNvGrpSpPr>
            <p:nvPr/>
          </p:nvGrpSpPr>
          <p:grpSpPr bwMode="auto">
            <a:xfrm>
              <a:off x="1233" y="769"/>
              <a:ext cx="813" cy="795"/>
              <a:chOff x="2768" y="1462"/>
              <a:chExt cx="2439" cy="2387"/>
            </a:xfrm>
          </p:grpSpPr>
          <p:grpSp>
            <p:nvGrpSpPr>
              <p:cNvPr id="520" name="Group 318"/>
              <p:cNvGrpSpPr>
                <a:grpSpLocks noChangeAspect="1"/>
              </p:cNvGrpSpPr>
              <p:nvPr/>
            </p:nvGrpSpPr>
            <p:grpSpPr bwMode="auto">
              <a:xfrm>
                <a:off x="2768" y="1462"/>
                <a:ext cx="2439" cy="2387"/>
                <a:chOff x="2768" y="1462"/>
                <a:chExt cx="2439" cy="2387"/>
              </a:xfrm>
            </p:grpSpPr>
            <p:sp>
              <p:nvSpPr>
                <p:cNvPr id="522" name="Freeform 319"/>
                <p:cNvSpPr>
                  <a:spLocks noChangeAspect="1"/>
                </p:cNvSpPr>
                <p:nvPr/>
              </p:nvSpPr>
              <p:spPr bwMode="auto">
                <a:xfrm>
                  <a:off x="3786" y="3130"/>
                  <a:ext cx="261" cy="152"/>
                </a:xfrm>
                <a:custGeom>
                  <a:avLst/>
                  <a:gdLst>
                    <a:gd name="T0" fmla="*/ 261 w 261"/>
                    <a:gd name="T1" fmla="*/ 20 h 152"/>
                    <a:gd name="T2" fmla="*/ 156 w 261"/>
                    <a:gd name="T3" fmla="*/ 122 h 152"/>
                    <a:gd name="T4" fmla="*/ 12 w 261"/>
                    <a:gd name="T5" fmla="*/ 139 h 152"/>
                    <a:gd name="T6" fmla="*/ 87 w 261"/>
                    <a:gd name="T7" fmla="*/ 41 h 152"/>
                    <a:gd name="T8" fmla="*/ 165 w 261"/>
                    <a:gd name="T9" fmla="*/ 8 h 152"/>
                    <a:gd name="T10" fmla="*/ 261 w 261"/>
                    <a:gd name="T11" fmla="*/ 2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1" h="152">
                      <a:moveTo>
                        <a:pt x="261" y="20"/>
                      </a:moveTo>
                      <a:cubicBezTo>
                        <a:pt x="259" y="38"/>
                        <a:pt x="197" y="102"/>
                        <a:pt x="156" y="122"/>
                      </a:cubicBezTo>
                      <a:cubicBezTo>
                        <a:pt x="117" y="142"/>
                        <a:pt x="24" y="152"/>
                        <a:pt x="12" y="139"/>
                      </a:cubicBezTo>
                      <a:cubicBezTo>
                        <a:pt x="0" y="126"/>
                        <a:pt x="62" y="63"/>
                        <a:pt x="87" y="41"/>
                      </a:cubicBezTo>
                      <a:cubicBezTo>
                        <a:pt x="112" y="19"/>
                        <a:pt x="126" y="16"/>
                        <a:pt x="165" y="8"/>
                      </a:cubicBezTo>
                      <a:cubicBezTo>
                        <a:pt x="204" y="0"/>
                        <a:pt x="241" y="18"/>
                        <a:pt x="261" y="2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23" name="Freeform 320"/>
                <p:cNvSpPr>
                  <a:spLocks noChangeAspect="1"/>
                </p:cNvSpPr>
                <p:nvPr/>
              </p:nvSpPr>
              <p:spPr bwMode="auto">
                <a:xfrm>
                  <a:off x="3450" y="2637"/>
                  <a:ext cx="349" cy="161"/>
                </a:xfrm>
                <a:custGeom>
                  <a:avLst/>
                  <a:gdLst>
                    <a:gd name="T0" fmla="*/ 342 w 349"/>
                    <a:gd name="T1" fmla="*/ 30 h 161"/>
                    <a:gd name="T2" fmla="*/ 254 w 349"/>
                    <a:gd name="T3" fmla="*/ 97 h 161"/>
                    <a:gd name="T4" fmla="*/ 161 w 349"/>
                    <a:gd name="T5" fmla="*/ 144 h 161"/>
                    <a:gd name="T6" fmla="*/ 12 w 349"/>
                    <a:gd name="T7" fmla="*/ 146 h 161"/>
                    <a:gd name="T8" fmla="*/ 90 w 349"/>
                    <a:gd name="T9" fmla="*/ 56 h 161"/>
                    <a:gd name="T10" fmla="*/ 189 w 349"/>
                    <a:gd name="T11" fmla="*/ 6 h 161"/>
                    <a:gd name="T12" fmla="*/ 297 w 349"/>
                    <a:gd name="T13" fmla="*/ 18 h 161"/>
                    <a:gd name="T14" fmla="*/ 342 w 349"/>
                    <a:gd name="T15" fmla="*/ 3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9" h="161">
                      <a:moveTo>
                        <a:pt x="342" y="30"/>
                      </a:moveTo>
                      <a:cubicBezTo>
                        <a:pt x="335" y="43"/>
                        <a:pt x="284" y="78"/>
                        <a:pt x="254" y="97"/>
                      </a:cubicBezTo>
                      <a:cubicBezTo>
                        <a:pt x="223" y="117"/>
                        <a:pt x="201" y="136"/>
                        <a:pt x="161" y="144"/>
                      </a:cubicBezTo>
                      <a:cubicBezTo>
                        <a:pt x="121" y="152"/>
                        <a:pt x="24" y="161"/>
                        <a:pt x="12" y="146"/>
                      </a:cubicBezTo>
                      <a:cubicBezTo>
                        <a:pt x="0" y="131"/>
                        <a:pt x="61" y="79"/>
                        <a:pt x="90" y="56"/>
                      </a:cubicBezTo>
                      <a:cubicBezTo>
                        <a:pt x="122" y="29"/>
                        <a:pt x="158" y="12"/>
                        <a:pt x="189" y="6"/>
                      </a:cubicBezTo>
                      <a:cubicBezTo>
                        <a:pt x="220" y="0"/>
                        <a:pt x="276" y="15"/>
                        <a:pt x="297" y="18"/>
                      </a:cubicBezTo>
                      <a:cubicBezTo>
                        <a:pt x="318" y="21"/>
                        <a:pt x="349" y="17"/>
                        <a:pt x="342" y="3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24" name="Freeform 321"/>
                <p:cNvSpPr>
                  <a:spLocks noChangeAspect="1"/>
                </p:cNvSpPr>
                <p:nvPr/>
              </p:nvSpPr>
              <p:spPr bwMode="auto">
                <a:xfrm>
                  <a:off x="3357" y="3003"/>
                  <a:ext cx="333" cy="257"/>
                </a:xfrm>
                <a:custGeom>
                  <a:avLst/>
                  <a:gdLst>
                    <a:gd name="T0" fmla="*/ 72 w 333"/>
                    <a:gd name="T1" fmla="*/ 0 h 257"/>
                    <a:gd name="T2" fmla="*/ 77 w 333"/>
                    <a:gd name="T3" fmla="*/ 20 h 257"/>
                    <a:gd name="T4" fmla="*/ 119 w 333"/>
                    <a:gd name="T5" fmla="*/ 92 h 257"/>
                    <a:gd name="T6" fmla="*/ 225 w 333"/>
                    <a:gd name="T7" fmla="*/ 134 h 257"/>
                    <a:gd name="T8" fmla="*/ 330 w 333"/>
                    <a:gd name="T9" fmla="*/ 138 h 257"/>
                    <a:gd name="T10" fmla="*/ 303 w 333"/>
                    <a:gd name="T11" fmla="*/ 204 h 257"/>
                    <a:gd name="T12" fmla="*/ 288 w 333"/>
                    <a:gd name="T13" fmla="*/ 251 h 257"/>
                    <a:gd name="T14" fmla="*/ 198 w 333"/>
                    <a:gd name="T15" fmla="*/ 228 h 257"/>
                    <a:gd name="T16" fmla="*/ 80 w 333"/>
                    <a:gd name="T17" fmla="*/ 149 h 257"/>
                    <a:gd name="T18" fmla="*/ 0 w 333"/>
                    <a:gd name="T19" fmla="*/ 14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3" h="257">
                      <a:moveTo>
                        <a:pt x="72" y="0"/>
                      </a:moveTo>
                      <a:cubicBezTo>
                        <a:pt x="73" y="3"/>
                        <a:pt x="69" y="5"/>
                        <a:pt x="77" y="20"/>
                      </a:cubicBezTo>
                      <a:cubicBezTo>
                        <a:pt x="85" y="35"/>
                        <a:pt x="94" y="73"/>
                        <a:pt x="119" y="92"/>
                      </a:cubicBezTo>
                      <a:cubicBezTo>
                        <a:pt x="156" y="111"/>
                        <a:pt x="190" y="126"/>
                        <a:pt x="225" y="134"/>
                      </a:cubicBezTo>
                      <a:cubicBezTo>
                        <a:pt x="260" y="142"/>
                        <a:pt x="327" y="140"/>
                        <a:pt x="330" y="138"/>
                      </a:cubicBezTo>
                      <a:cubicBezTo>
                        <a:pt x="333" y="136"/>
                        <a:pt x="311" y="185"/>
                        <a:pt x="303" y="204"/>
                      </a:cubicBezTo>
                      <a:cubicBezTo>
                        <a:pt x="295" y="223"/>
                        <a:pt x="295" y="245"/>
                        <a:pt x="288" y="251"/>
                      </a:cubicBezTo>
                      <a:cubicBezTo>
                        <a:pt x="281" y="257"/>
                        <a:pt x="231" y="243"/>
                        <a:pt x="198" y="228"/>
                      </a:cubicBezTo>
                      <a:cubicBezTo>
                        <a:pt x="163" y="211"/>
                        <a:pt x="113" y="185"/>
                        <a:pt x="80" y="149"/>
                      </a:cubicBezTo>
                      <a:cubicBezTo>
                        <a:pt x="47" y="114"/>
                        <a:pt x="17" y="42"/>
                        <a:pt x="0" y="14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3F3F"/>
                    </a:gs>
                    <a:gs pos="100000">
                      <a:srgbClr val="FF3F3F">
                        <a:gamma/>
                        <a:shade val="60000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25" name="Freeform 322"/>
                <p:cNvSpPr>
                  <a:spLocks noChangeAspect="1"/>
                </p:cNvSpPr>
                <p:nvPr/>
              </p:nvSpPr>
              <p:spPr bwMode="auto">
                <a:xfrm>
                  <a:off x="3027" y="2970"/>
                  <a:ext cx="1026" cy="879"/>
                </a:xfrm>
                <a:custGeom>
                  <a:avLst/>
                  <a:gdLst>
                    <a:gd name="T0" fmla="*/ 27 w 1026"/>
                    <a:gd name="T1" fmla="*/ 534 h 879"/>
                    <a:gd name="T2" fmla="*/ 105 w 1026"/>
                    <a:gd name="T3" fmla="*/ 651 h 879"/>
                    <a:gd name="T4" fmla="*/ 222 w 1026"/>
                    <a:gd name="T5" fmla="*/ 771 h 879"/>
                    <a:gd name="T6" fmla="*/ 312 w 1026"/>
                    <a:gd name="T7" fmla="*/ 813 h 879"/>
                    <a:gd name="T8" fmla="*/ 423 w 1026"/>
                    <a:gd name="T9" fmla="*/ 819 h 879"/>
                    <a:gd name="T10" fmla="*/ 504 w 1026"/>
                    <a:gd name="T11" fmla="*/ 783 h 879"/>
                    <a:gd name="T12" fmla="*/ 564 w 1026"/>
                    <a:gd name="T13" fmla="*/ 648 h 879"/>
                    <a:gd name="T14" fmla="*/ 582 w 1026"/>
                    <a:gd name="T15" fmla="*/ 447 h 879"/>
                    <a:gd name="T16" fmla="*/ 636 w 1026"/>
                    <a:gd name="T17" fmla="*/ 213 h 879"/>
                    <a:gd name="T18" fmla="*/ 738 w 1026"/>
                    <a:gd name="T19" fmla="*/ 84 h 879"/>
                    <a:gd name="T20" fmla="*/ 876 w 1026"/>
                    <a:gd name="T21" fmla="*/ 15 h 879"/>
                    <a:gd name="T22" fmla="*/ 972 w 1026"/>
                    <a:gd name="T23" fmla="*/ 12 h 879"/>
                    <a:gd name="T24" fmla="*/ 1002 w 1026"/>
                    <a:gd name="T25" fmla="*/ 81 h 879"/>
                    <a:gd name="T26" fmla="*/ 1023 w 1026"/>
                    <a:gd name="T27" fmla="*/ 174 h 879"/>
                    <a:gd name="T28" fmla="*/ 918 w 1026"/>
                    <a:gd name="T29" fmla="*/ 171 h 879"/>
                    <a:gd name="T30" fmla="*/ 795 w 1026"/>
                    <a:gd name="T31" fmla="*/ 258 h 879"/>
                    <a:gd name="T32" fmla="*/ 726 w 1026"/>
                    <a:gd name="T33" fmla="*/ 414 h 879"/>
                    <a:gd name="T34" fmla="*/ 672 w 1026"/>
                    <a:gd name="T35" fmla="*/ 561 h 879"/>
                    <a:gd name="T36" fmla="*/ 618 w 1026"/>
                    <a:gd name="T37" fmla="*/ 708 h 879"/>
                    <a:gd name="T38" fmla="*/ 549 w 1026"/>
                    <a:gd name="T39" fmla="*/ 816 h 879"/>
                    <a:gd name="T40" fmla="*/ 474 w 1026"/>
                    <a:gd name="T41" fmla="*/ 867 h 879"/>
                    <a:gd name="T42" fmla="*/ 393 w 1026"/>
                    <a:gd name="T43" fmla="*/ 879 h 879"/>
                    <a:gd name="T44" fmla="*/ 309 w 1026"/>
                    <a:gd name="T45" fmla="*/ 864 h 879"/>
                    <a:gd name="T46" fmla="*/ 231 w 1026"/>
                    <a:gd name="T47" fmla="*/ 822 h 879"/>
                    <a:gd name="T48" fmla="*/ 120 w 1026"/>
                    <a:gd name="T49" fmla="*/ 723 h 879"/>
                    <a:gd name="T50" fmla="*/ 18 w 1026"/>
                    <a:gd name="T51" fmla="*/ 594 h 879"/>
                    <a:gd name="T52" fmla="*/ 0 w 1026"/>
                    <a:gd name="T53" fmla="*/ 558 h 879"/>
                    <a:gd name="T54" fmla="*/ 27 w 1026"/>
                    <a:gd name="T55" fmla="*/ 534 h 8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26" h="879">
                      <a:moveTo>
                        <a:pt x="27" y="534"/>
                      </a:moveTo>
                      <a:lnTo>
                        <a:pt x="105" y="651"/>
                      </a:lnTo>
                      <a:cubicBezTo>
                        <a:pt x="137" y="690"/>
                        <a:pt x="188" y="744"/>
                        <a:pt x="222" y="771"/>
                      </a:cubicBezTo>
                      <a:cubicBezTo>
                        <a:pt x="256" y="798"/>
                        <a:pt x="279" y="805"/>
                        <a:pt x="312" y="813"/>
                      </a:cubicBezTo>
                      <a:cubicBezTo>
                        <a:pt x="345" y="821"/>
                        <a:pt x="392" y="822"/>
                        <a:pt x="423" y="819"/>
                      </a:cubicBezTo>
                      <a:cubicBezTo>
                        <a:pt x="455" y="814"/>
                        <a:pt x="481" y="811"/>
                        <a:pt x="504" y="783"/>
                      </a:cubicBezTo>
                      <a:cubicBezTo>
                        <a:pt x="527" y="755"/>
                        <a:pt x="551" y="705"/>
                        <a:pt x="564" y="648"/>
                      </a:cubicBezTo>
                      <a:cubicBezTo>
                        <a:pt x="576" y="593"/>
                        <a:pt x="573" y="515"/>
                        <a:pt x="582" y="447"/>
                      </a:cubicBezTo>
                      <a:cubicBezTo>
                        <a:pt x="594" y="375"/>
                        <a:pt x="611" y="272"/>
                        <a:pt x="636" y="213"/>
                      </a:cubicBezTo>
                      <a:cubicBezTo>
                        <a:pt x="661" y="154"/>
                        <a:pt x="698" y="115"/>
                        <a:pt x="738" y="84"/>
                      </a:cubicBezTo>
                      <a:cubicBezTo>
                        <a:pt x="778" y="51"/>
                        <a:pt x="835" y="21"/>
                        <a:pt x="876" y="15"/>
                      </a:cubicBezTo>
                      <a:cubicBezTo>
                        <a:pt x="917" y="9"/>
                        <a:pt x="951" y="0"/>
                        <a:pt x="972" y="12"/>
                      </a:cubicBezTo>
                      <a:cubicBezTo>
                        <a:pt x="993" y="23"/>
                        <a:pt x="994" y="54"/>
                        <a:pt x="1002" y="81"/>
                      </a:cubicBezTo>
                      <a:cubicBezTo>
                        <a:pt x="1010" y="108"/>
                        <a:pt x="1020" y="165"/>
                        <a:pt x="1023" y="174"/>
                      </a:cubicBezTo>
                      <a:cubicBezTo>
                        <a:pt x="1026" y="183"/>
                        <a:pt x="956" y="157"/>
                        <a:pt x="918" y="171"/>
                      </a:cubicBezTo>
                      <a:cubicBezTo>
                        <a:pt x="883" y="183"/>
                        <a:pt x="827" y="220"/>
                        <a:pt x="795" y="258"/>
                      </a:cubicBezTo>
                      <a:cubicBezTo>
                        <a:pt x="763" y="296"/>
                        <a:pt x="746" y="363"/>
                        <a:pt x="726" y="414"/>
                      </a:cubicBezTo>
                      <a:lnTo>
                        <a:pt x="672" y="561"/>
                      </a:lnTo>
                      <a:lnTo>
                        <a:pt x="618" y="708"/>
                      </a:lnTo>
                      <a:cubicBezTo>
                        <a:pt x="598" y="750"/>
                        <a:pt x="573" y="790"/>
                        <a:pt x="549" y="816"/>
                      </a:cubicBezTo>
                      <a:cubicBezTo>
                        <a:pt x="525" y="845"/>
                        <a:pt x="499" y="859"/>
                        <a:pt x="474" y="867"/>
                      </a:cubicBezTo>
                      <a:cubicBezTo>
                        <a:pt x="449" y="875"/>
                        <a:pt x="420" y="879"/>
                        <a:pt x="393" y="879"/>
                      </a:cubicBezTo>
                      <a:cubicBezTo>
                        <a:pt x="366" y="879"/>
                        <a:pt x="336" y="873"/>
                        <a:pt x="309" y="864"/>
                      </a:cubicBezTo>
                      <a:cubicBezTo>
                        <a:pt x="285" y="857"/>
                        <a:pt x="262" y="845"/>
                        <a:pt x="231" y="822"/>
                      </a:cubicBezTo>
                      <a:cubicBezTo>
                        <a:pt x="200" y="799"/>
                        <a:pt x="158" y="763"/>
                        <a:pt x="120" y="723"/>
                      </a:cubicBezTo>
                      <a:lnTo>
                        <a:pt x="18" y="594"/>
                      </a:lnTo>
                      <a:lnTo>
                        <a:pt x="0" y="558"/>
                      </a:lnTo>
                      <a:lnTo>
                        <a:pt x="27" y="5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3922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1890000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26" name="Freeform 323"/>
                <p:cNvSpPr>
                  <a:spLocks noChangeAspect="1"/>
                </p:cNvSpPr>
                <p:nvPr/>
              </p:nvSpPr>
              <p:spPr bwMode="auto">
                <a:xfrm>
                  <a:off x="3053" y="2487"/>
                  <a:ext cx="331" cy="266"/>
                </a:xfrm>
                <a:custGeom>
                  <a:avLst/>
                  <a:gdLst>
                    <a:gd name="T0" fmla="*/ 73 w 331"/>
                    <a:gd name="T1" fmla="*/ 0 h 266"/>
                    <a:gd name="T2" fmla="*/ 112 w 331"/>
                    <a:gd name="T3" fmla="*/ 92 h 266"/>
                    <a:gd name="T4" fmla="*/ 212 w 331"/>
                    <a:gd name="T5" fmla="*/ 149 h 266"/>
                    <a:gd name="T6" fmla="*/ 331 w 331"/>
                    <a:gd name="T7" fmla="*/ 185 h 266"/>
                    <a:gd name="T8" fmla="*/ 307 w 331"/>
                    <a:gd name="T9" fmla="*/ 236 h 266"/>
                    <a:gd name="T10" fmla="*/ 294 w 331"/>
                    <a:gd name="T11" fmla="*/ 266 h 266"/>
                    <a:gd name="T12" fmla="*/ 190 w 331"/>
                    <a:gd name="T13" fmla="*/ 233 h 266"/>
                    <a:gd name="T14" fmla="*/ 58 w 331"/>
                    <a:gd name="T15" fmla="*/ 141 h 266"/>
                    <a:gd name="T16" fmla="*/ 0 w 331"/>
                    <a:gd name="T17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1" h="266">
                      <a:moveTo>
                        <a:pt x="73" y="0"/>
                      </a:moveTo>
                      <a:cubicBezTo>
                        <a:pt x="80" y="15"/>
                        <a:pt x="89" y="67"/>
                        <a:pt x="112" y="92"/>
                      </a:cubicBezTo>
                      <a:cubicBezTo>
                        <a:pt x="135" y="117"/>
                        <a:pt x="176" y="134"/>
                        <a:pt x="212" y="149"/>
                      </a:cubicBezTo>
                      <a:cubicBezTo>
                        <a:pt x="247" y="161"/>
                        <a:pt x="316" y="171"/>
                        <a:pt x="331" y="185"/>
                      </a:cubicBezTo>
                      <a:lnTo>
                        <a:pt x="307" y="236"/>
                      </a:lnTo>
                      <a:lnTo>
                        <a:pt x="294" y="266"/>
                      </a:lnTo>
                      <a:cubicBezTo>
                        <a:pt x="275" y="266"/>
                        <a:pt x="229" y="254"/>
                        <a:pt x="190" y="233"/>
                      </a:cubicBezTo>
                      <a:cubicBezTo>
                        <a:pt x="149" y="213"/>
                        <a:pt x="98" y="184"/>
                        <a:pt x="58" y="141"/>
                      </a:cubicBezTo>
                      <a:cubicBezTo>
                        <a:pt x="18" y="98"/>
                        <a:pt x="12" y="29"/>
                        <a:pt x="0" y="0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5098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27" name="Freeform 324"/>
                <p:cNvSpPr>
                  <a:spLocks noChangeAspect="1"/>
                </p:cNvSpPr>
                <p:nvPr/>
              </p:nvSpPr>
              <p:spPr bwMode="auto">
                <a:xfrm>
                  <a:off x="3326" y="2511"/>
                  <a:ext cx="477" cy="522"/>
                </a:xfrm>
                <a:custGeom>
                  <a:avLst/>
                  <a:gdLst>
                    <a:gd name="T0" fmla="*/ 40 w 477"/>
                    <a:gd name="T1" fmla="*/ 522 h 522"/>
                    <a:gd name="T2" fmla="*/ 16 w 477"/>
                    <a:gd name="T3" fmla="*/ 447 h 522"/>
                    <a:gd name="T4" fmla="*/ 13 w 477"/>
                    <a:gd name="T5" fmla="*/ 263 h 522"/>
                    <a:gd name="T6" fmla="*/ 85 w 477"/>
                    <a:gd name="T7" fmla="*/ 116 h 522"/>
                    <a:gd name="T8" fmla="*/ 199 w 477"/>
                    <a:gd name="T9" fmla="*/ 20 h 522"/>
                    <a:gd name="T10" fmla="*/ 322 w 477"/>
                    <a:gd name="T11" fmla="*/ 3 h 522"/>
                    <a:gd name="T12" fmla="*/ 427 w 477"/>
                    <a:gd name="T13" fmla="*/ 24 h 522"/>
                    <a:gd name="T14" fmla="*/ 472 w 477"/>
                    <a:gd name="T15" fmla="*/ 147 h 522"/>
                    <a:gd name="T16" fmla="*/ 340 w 477"/>
                    <a:gd name="T17" fmla="*/ 132 h 522"/>
                    <a:gd name="T18" fmla="*/ 236 w 477"/>
                    <a:gd name="T19" fmla="*/ 165 h 522"/>
                    <a:gd name="T20" fmla="*/ 153 w 477"/>
                    <a:gd name="T21" fmla="*/ 248 h 522"/>
                    <a:gd name="T22" fmla="*/ 100 w 477"/>
                    <a:gd name="T23" fmla="*/ 356 h 522"/>
                    <a:gd name="T24" fmla="*/ 109 w 477"/>
                    <a:gd name="T25" fmla="*/ 512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7" h="522">
                      <a:moveTo>
                        <a:pt x="40" y="522"/>
                      </a:moveTo>
                      <a:cubicBezTo>
                        <a:pt x="36" y="510"/>
                        <a:pt x="20" y="490"/>
                        <a:pt x="16" y="447"/>
                      </a:cubicBezTo>
                      <a:cubicBezTo>
                        <a:pt x="12" y="404"/>
                        <a:pt x="0" y="319"/>
                        <a:pt x="13" y="263"/>
                      </a:cubicBezTo>
                      <a:cubicBezTo>
                        <a:pt x="25" y="207"/>
                        <a:pt x="48" y="159"/>
                        <a:pt x="85" y="116"/>
                      </a:cubicBezTo>
                      <a:cubicBezTo>
                        <a:pt x="122" y="73"/>
                        <a:pt x="141" y="40"/>
                        <a:pt x="199" y="20"/>
                      </a:cubicBezTo>
                      <a:cubicBezTo>
                        <a:pt x="257" y="0"/>
                        <a:pt x="284" y="2"/>
                        <a:pt x="322" y="3"/>
                      </a:cubicBezTo>
                      <a:cubicBezTo>
                        <a:pt x="360" y="4"/>
                        <a:pt x="402" y="0"/>
                        <a:pt x="427" y="24"/>
                      </a:cubicBezTo>
                      <a:cubicBezTo>
                        <a:pt x="434" y="50"/>
                        <a:pt x="477" y="141"/>
                        <a:pt x="472" y="147"/>
                      </a:cubicBezTo>
                      <a:cubicBezTo>
                        <a:pt x="467" y="153"/>
                        <a:pt x="378" y="130"/>
                        <a:pt x="340" y="132"/>
                      </a:cubicBezTo>
                      <a:cubicBezTo>
                        <a:pt x="296" y="138"/>
                        <a:pt x="279" y="135"/>
                        <a:pt x="236" y="165"/>
                      </a:cubicBezTo>
                      <a:cubicBezTo>
                        <a:pt x="193" y="195"/>
                        <a:pt x="179" y="211"/>
                        <a:pt x="153" y="248"/>
                      </a:cubicBezTo>
                      <a:cubicBezTo>
                        <a:pt x="127" y="285"/>
                        <a:pt x="117" y="296"/>
                        <a:pt x="100" y="356"/>
                      </a:cubicBezTo>
                      <a:cubicBezTo>
                        <a:pt x="83" y="416"/>
                        <a:pt x="107" y="480"/>
                        <a:pt x="109" y="512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30196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28" name="Freeform 325"/>
                <p:cNvSpPr>
                  <a:spLocks noChangeAspect="1"/>
                </p:cNvSpPr>
                <p:nvPr/>
              </p:nvSpPr>
              <p:spPr bwMode="auto">
                <a:xfrm>
                  <a:off x="2768" y="1462"/>
                  <a:ext cx="2439" cy="758"/>
                </a:xfrm>
                <a:custGeom>
                  <a:avLst/>
                  <a:gdLst>
                    <a:gd name="T0" fmla="*/ 2362 w 2439"/>
                    <a:gd name="T1" fmla="*/ 619 h 758"/>
                    <a:gd name="T2" fmla="*/ 2406 w 2439"/>
                    <a:gd name="T3" fmla="*/ 667 h 758"/>
                    <a:gd name="T4" fmla="*/ 2439 w 2439"/>
                    <a:gd name="T5" fmla="*/ 613 h 758"/>
                    <a:gd name="T6" fmla="*/ 2368 w 2439"/>
                    <a:gd name="T7" fmla="*/ 410 h 758"/>
                    <a:gd name="T8" fmla="*/ 2227 w 2439"/>
                    <a:gd name="T9" fmla="*/ 235 h 758"/>
                    <a:gd name="T10" fmla="*/ 1963 w 2439"/>
                    <a:gd name="T11" fmla="*/ 74 h 758"/>
                    <a:gd name="T12" fmla="*/ 1611 w 2439"/>
                    <a:gd name="T13" fmla="*/ 10 h 758"/>
                    <a:gd name="T14" fmla="*/ 1132 w 2439"/>
                    <a:gd name="T15" fmla="*/ 14 h 758"/>
                    <a:gd name="T16" fmla="*/ 652 w 2439"/>
                    <a:gd name="T17" fmla="*/ 26 h 758"/>
                    <a:gd name="T18" fmla="*/ 424 w 2439"/>
                    <a:gd name="T19" fmla="*/ 53 h 758"/>
                    <a:gd name="T20" fmla="*/ 259 w 2439"/>
                    <a:gd name="T21" fmla="*/ 106 h 758"/>
                    <a:gd name="T22" fmla="*/ 148 w 2439"/>
                    <a:gd name="T23" fmla="*/ 194 h 758"/>
                    <a:gd name="T24" fmla="*/ 40 w 2439"/>
                    <a:gd name="T25" fmla="*/ 340 h 758"/>
                    <a:gd name="T26" fmla="*/ 4 w 2439"/>
                    <a:gd name="T27" fmla="*/ 524 h 758"/>
                    <a:gd name="T28" fmla="*/ 60 w 2439"/>
                    <a:gd name="T29" fmla="*/ 680 h 758"/>
                    <a:gd name="T30" fmla="*/ 132 w 2439"/>
                    <a:gd name="T31" fmla="*/ 746 h 758"/>
                    <a:gd name="T32" fmla="*/ 148 w 2439"/>
                    <a:gd name="T33" fmla="*/ 608 h 758"/>
                    <a:gd name="T34" fmla="*/ 193 w 2439"/>
                    <a:gd name="T35" fmla="*/ 422 h 758"/>
                    <a:gd name="T36" fmla="*/ 361 w 2439"/>
                    <a:gd name="T37" fmla="*/ 226 h 758"/>
                    <a:gd name="T38" fmla="*/ 561 w 2439"/>
                    <a:gd name="T39" fmla="*/ 152 h 758"/>
                    <a:gd name="T40" fmla="*/ 819 w 2439"/>
                    <a:gd name="T41" fmla="*/ 103 h 758"/>
                    <a:gd name="T42" fmla="*/ 1258 w 2439"/>
                    <a:gd name="T43" fmla="*/ 74 h 758"/>
                    <a:gd name="T44" fmla="*/ 1668 w 2439"/>
                    <a:gd name="T45" fmla="*/ 83 h 758"/>
                    <a:gd name="T46" fmla="*/ 1945 w 2439"/>
                    <a:gd name="T47" fmla="*/ 148 h 758"/>
                    <a:gd name="T48" fmla="*/ 2158 w 2439"/>
                    <a:gd name="T49" fmla="*/ 271 h 758"/>
                    <a:gd name="T50" fmla="*/ 2262 w 2439"/>
                    <a:gd name="T51" fmla="*/ 383 h 758"/>
                    <a:gd name="T52" fmla="*/ 2328 w 2439"/>
                    <a:gd name="T53" fmla="*/ 493 h 758"/>
                    <a:gd name="T54" fmla="*/ 2362 w 2439"/>
                    <a:gd name="T55" fmla="*/ 619 h 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39" h="758">
                      <a:moveTo>
                        <a:pt x="2362" y="619"/>
                      </a:moveTo>
                      <a:lnTo>
                        <a:pt x="2406" y="667"/>
                      </a:lnTo>
                      <a:lnTo>
                        <a:pt x="2439" y="613"/>
                      </a:lnTo>
                      <a:cubicBezTo>
                        <a:pt x="2433" y="570"/>
                        <a:pt x="2403" y="473"/>
                        <a:pt x="2368" y="410"/>
                      </a:cubicBezTo>
                      <a:cubicBezTo>
                        <a:pt x="2331" y="348"/>
                        <a:pt x="2295" y="291"/>
                        <a:pt x="2227" y="235"/>
                      </a:cubicBezTo>
                      <a:cubicBezTo>
                        <a:pt x="2159" y="179"/>
                        <a:pt x="2066" y="111"/>
                        <a:pt x="1963" y="74"/>
                      </a:cubicBezTo>
                      <a:cubicBezTo>
                        <a:pt x="1860" y="37"/>
                        <a:pt x="1750" y="20"/>
                        <a:pt x="1611" y="10"/>
                      </a:cubicBezTo>
                      <a:cubicBezTo>
                        <a:pt x="1472" y="0"/>
                        <a:pt x="1290" y="11"/>
                        <a:pt x="1132" y="14"/>
                      </a:cubicBezTo>
                      <a:lnTo>
                        <a:pt x="652" y="26"/>
                      </a:lnTo>
                      <a:cubicBezTo>
                        <a:pt x="534" y="32"/>
                        <a:pt x="482" y="44"/>
                        <a:pt x="424" y="53"/>
                      </a:cubicBezTo>
                      <a:cubicBezTo>
                        <a:pt x="366" y="62"/>
                        <a:pt x="305" y="82"/>
                        <a:pt x="259" y="106"/>
                      </a:cubicBezTo>
                      <a:cubicBezTo>
                        <a:pt x="213" y="130"/>
                        <a:pt x="184" y="155"/>
                        <a:pt x="148" y="194"/>
                      </a:cubicBezTo>
                      <a:cubicBezTo>
                        <a:pt x="101" y="238"/>
                        <a:pt x="64" y="285"/>
                        <a:pt x="40" y="340"/>
                      </a:cubicBezTo>
                      <a:cubicBezTo>
                        <a:pt x="16" y="395"/>
                        <a:pt x="0" y="466"/>
                        <a:pt x="4" y="524"/>
                      </a:cubicBezTo>
                      <a:cubicBezTo>
                        <a:pt x="8" y="582"/>
                        <a:pt x="38" y="644"/>
                        <a:pt x="60" y="680"/>
                      </a:cubicBezTo>
                      <a:cubicBezTo>
                        <a:pt x="82" y="716"/>
                        <a:pt x="118" y="758"/>
                        <a:pt x="132" y="746"/>
                      </a:cubicBezTo>
                      <a:lnTo>
                        <a:pt x="148" y="608"/>
                      </a:lnTo>
                      <a:cubicBezTo>
                        <a:pt x="158" y="554"/>
                        <a:pt x="157" y="490"/>
                        <a:pt x="193" y="422"/>
                      </a:cubicBezTo>
                      <a:cubicBezTo>
                        <a:pt x="229" y="354"/>
                        <a:pt x="298" y="270"/>
                        <a:pt x="361" y="226"/>
                      </a:cubicBezTo>
                      <a:cubicBezTo>
                        <a:pt x="432" y="183"/>
                        <a:pt x="485" y="172"/>
                        <a:pt x="561" y="152"/>
                      </a:cubicBezTo>
                      <a:cubicBezTo>
                        <a:pt x="637" y="132"/>
                        <a:pt x="703" y="116"/>
                        <a:pt x="819" y="103"/>
                      </a:cubicBezTo>
                      <a:cubicBezTo>
                        <a:pt x="927" y="91"/>
                        <a:pt x="1114" y="78"/>
                        <a:pt x="1258" y="74"/>
                      </a:cubicBezTo>
                      <a:cubicBezTo>
                        <a:pt x="1399" y="71"/>
                        <a:pt x="1554" y="71"/>
                        <a:pt x="1668" y="83"/>
                      </a:cubicBezTo>
                      <a:cubicBezTo>
                        <a:pt x="1783" y="94"/>
                        <a:pt x="1862" y="113"/>
                        <a:pt x="1945" y="148"/>
                      </a:cubicBezTo>
                      <a:cubicBezTo>
                        <a:pt x="2029" y="181"/>
                        <a:pt x="2105" y="232"/>
                        <a:pt x="2158" y="271"/>
                      </a:cubicBezTo>
                      <a:cubicBezTo>
                        <a:pt x="2211" y="310"/>
                        <a:pt x="2234" y="346"/>
                        <a:pt x="2262" y="383"/>
                      </a:cubicBezTo>
                      <a:cubicBezTo>
                        <a:pt x="2290" y="420"/>
                        <a:pt x="2311" y="454"/>
                        <a:pt x="2328" y="493"/>
                      </a:cubicBezTo>
                      <a:cubicBezTo>
                        <a:pt x="2338" y="522"/>
                        <a:pt x="2362" y="619"/>
                        <a:pt x="2362" y="619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529" name="Freeform 326"/>
                <p:cNvSpPr>
                  <a:spLocks noChangeAspect="1"/>
                </p:cNvSpPr>
                <p:nvPr/>
              </p:nvSpPr>
              <p:spPr bwMode="auto">
                <a:xfrm>
                  <a:off x="3037" y="2031"/>
                  <a:ext cx="499" cy="458"/>
                </a:xfrm>
                <a:custGeom>
                  <a:avLst/>
                  <a:gdLst>
                    <a:gd name="T0" fmla="*/ 16 w 499"/>
                    <a:gd name="T1" fmla="*/ 455 h 458"/>
                    <a:gd name="T2" fmla="*/ 13 w 499"/>
                    <a:gd name="T3" fmla="*/ 279 h 458"/>
                    <a:gd name="T4" fmla="*/ 94 w 499"/>
                    <a:gd name="T5" fmla="*/ 128 h 458"/>
                    <a:gd name="T6" fmla="*/ 203 w 499"/>
                    <a:gd name="T7" fmla="*/ 42 h 458"/>
                    <a:gd name="T8" fmla="*/ 320 w 499"/>
                    <a:gd name="T9" fmla="*/ 3 h 458"/>
                    <a:gd name="T10" fmla="*/ 422 w 499"/>
                    <a:gd name="T11" fmla="*/ 18 h 458"/>
                    <a:gd name="T12" fmla="*/ 499 w 499"/>
                    <a:gd name="T13" fmla="*/ 117 h 458"/>
                    <a:gd name="T14" fmla="*/ 335 w 499"/>
                    <a:gd name="T15" fmla="*/ 153 h 458"/>
                    <a:gd name="T16" fmla="*/ 206 w 499"/>
                    <a:gd name="T17" fmla="*/ 227 h 458"/>
                    <a:gd name="T18" fmla="*/ 104 w 499"/>
                    <a:gd name="T19" fmla="*/ 335 h 458"/>
                    <a:gd name="T20" fmla="*/ 89 w 499"/>
                    <a:gd name="T21" fmla="*/ 458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9" h="458">
                      <a:moveTo>
                        <a:pt x="16" y="455"/>
                      </a:moveTo>
                      <a:cubicBezTo>
                        <a:pt x="15" y="425"/>
                        <a:pt x="0" y="333"/>
                        <a:pt x="13" y="279"/>
                      </a:cubicBezTo>
                      <a:cubicBezTo>
                        <a:pt x="26" y="224"/>
                        <a:pt x="60" y="168"/>
                        <a:pt x="94" y="128"/>
                      </a:cubicBezTo>
                      <a:cubicBezTo>
                        <a:pt x="130" y="88"/>
                        <a:pt x="165" y="62"/>
                        <a:pt x="203" y="42"/>
                      </a:cubicBezTo>
                      <a:cubicBezTo>
                        <a:pt x="243" y="22"/>
                        <a:pt x="287" y="4"/>
                        <a:pt x="320" y="3"/>
                      </a:cubicBezTo>
                      <a:cubicBezTo>
                        <a:pt x="353" y="2"/>
                        <a:pt x="393" y="0"/>
                        <a:pt x="422" y="18"/>
                      </a:cubicBezTo>
                      <a:lnTo>
                        <a:pt x="499" y="117"/>
                      </a:lnTo>
                      <a:cubicBezTo>
                        <a:pt x="485" y="139"/>
                        <a:pt x="383" y="129"/>
                        <a:pt x="335" y="153"/>
                      </a:cubicBezTo>
                      <a:cubicBezTo>
                        <a:pt x="287" y="177"/>
                        <a:pt x="245" y="197"/>
                        <a:pt x="206" y="227"/>
                      </a:cubicBezTo>
                      <a:cubicBezTo>
                        <a:pt x="167" y="257"/>
                        <a:pt x="117" y="304"/>
                        <a:pt x="104" y="335"/>
                      </a:cubicBezTo>
                      <a:cubicBezTo>
                        <a:pt x="91" y="366"/>
                        <a:pt x="92" y="433"/>
                        <a:pt x="89" y="458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521" name="Freeform 327"/>
              <p:cNvSpPr>
                <a:spLocks noChangeAspect="1"/>
              </p:cNvSpPr>
              <p:nvPr/>
            </p:nvSpPr>
            <p:spPr bwMode="auto">
              <a:xfrm>
                <a:off x="3177" y="2150"/>
                <a:ext cx="359" cy="176"/>
              </a:xfrm>
              <a:custGeom>
                <a:avLst/>
                <a:gdLst>
                  <a:gd name="T0" fmla="*/ 359 w 359"/>
                  <a:gd name="T1" fmla="*/ 0 h 176"/>
                  <a:gd name="T2" fmla="*/ 275 w 359"/>
                  <a:gd name="T3" fmla="*/ 71 h 176"/>
                  <a:gd name="T4" fmla="*/ 161 w 359"/>
                  <a:gd name="T5" fmla="*/ 132 h 176"/>
                  <a:gd name="T6" fmla="*/ 5 w 359"/>
                  <a:gd name="T7" fmla="*/ 165 h 176"/>
                  <a:gd name="T8" fmla="*/ 128 w 359"/>
                  <a:gd name="T9" fmla="*/ 64 h 176"/>
                  <a:gd name="T10" fmla="*/ 213 w 359"/>
                  <a:gd name="T11" fmla="*/ 24 h 176"/>
                  <a:gd name="T12" fmla="*/ 290 w 359"/>
                  <a:gd name="T13" fmla="*/ 7 h 176"/>
                  <a:gd name="T14" fmla="*/ 359 w 359"/>
                  <a:gd name="T1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9" h="176">
                    <a:moveTo>
                      <a:pt x="359" y="0"/>
                    </a:moveTo>
                    <a:cubicBezTo>
                      <a:pt x="351" y="15"/>
                      <a:pt x="308" y="49"/>
                      <a:pt x="275" y="71"/>
                    </a:cubicBezTo>
                    <a:cubicBezTo>
                      <a:pt x="244" y="91"/>
                      <a:pt x="201" y="124"/>
                      <a:pt x="161" y="132"/>
                    </a:cubicBezTo>
                    <a:cubicBezTo>
                      <a:pt x="121" y="140"/>
                      <a:pt x="10" y="176"/>
                      <a:pt x="5" y="165"/>
                    </a:cubicBezTo>
                    <a:cubicBezTo>
                      <a:pt x="0" y="154"/>
                      <a:pt x="93" y="88"/>
                      <a:pt x="128" y="64"/>
                    </a:cubicBezTo>
                    <a:cubicBezTo>
                      <a:pt x="158" y="49"/>
                      <a:pt x="183" y="34"/>
                      <a:pt x="213" y="24"/>
                    </a:cubicBezTo>
                    <a:cubicBezTo>
                      <a:pt x="243" y="14"/>
                      <a:pt x="269" y="8"/>
                      <a:pt x="290" y="7"/>
                    </a:cubicBezTo>
                    <a:cubicBezTo>
                      <a:pt x="311" y="6"/>
                      <a:pt x="345" y="2"/>
                      <a:pt x="3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0000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518" name="Freeform 328"/>
            <p:cNvSpPr>
              <a:spLocks noChangeAspect="1"/>
            </p:cNvSpPr>
            <p:nvPr/>
          </p:nvSpPr>
          <p:spPr bwMode="auto">
            <a:xfrm>
              <a:off x="1261" y="966"/>
              <a:ext cx="83" cy="84"/>
            </a:xfrm>
            <a:custGeom>
              <a:avLst/>
              <a:gdLst>
                <a:gd name="T0" fmla="*/ 65 w 249"/>
                <a:gd name="T1" fmla="*/ 0 h 253"/>
                <a:gd name="T2" fmla="*/ 65 w 249"/>
                <a:gd name="T3" fmla="*/ 49 h 253"/>
                <a:gd name="T4" fmla="*/ 84 w 249"/>
                <a:gd name="T5" fmla="*/ 90 h 253"/>
                <a:gd name="T6" fmla="*/ 143 w 249"/>
                <a:gd name="T7" fmla="*/ 120 h 253"/>
                <a:gd name="T8" fmla="*/ 249 w 249"/>
                <a:gd name="T9" fmla="*/ 147 h 253"/>
                <a:gd name="T10" fmla="*/ 224 w 249"/>
                <a:gd name="T11" fmla="*/ 186 h 253"/>
                <a:gd name="T12" fmla="*/ 200 w 249"/>
                <a:gd name="T13" fmla="*/ 247 h 253"/>
                <a:gd name="T14" fmla="*/ 113 w 249"/>
                <a:gd name="T15" fmla="*/ 220 h 253"/>
                <a:gd name="T16" fmla="*/ 53 w 249"/>
                <a:gd name="T17" fmla="*/ 177 h 253"/>
                <a:gd name="T18" fmla="*/ 0 w 249"/>
                <a:gd name="T19" fmla="*/ 12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53">
                  <a:moveTo>
                    <a:pt x="65" y="0"/>
                  </a:moveTo>
                  <a:cubicBezTo>
                    <a:pt x="66" y="8"/>
                    <a:pt x="62" y="34"/>
                    <a:pt x="65" y="49"/>
                  </a:cubicBezTo>
                  <a:cubicBezTo>
                    <a:pt x="68" y="64"/>
                    <a:pt x="71" y="78"/>
                    <a:pt x="84" y="90"/>
                  </a:cubicBezTo>
                  <a:cubicBezTo>
                    <a:pt x="97" y="102"/>
                    <a:pt x="115" y="110"/>
                    <a:pt x="143" y="120"/>
                  </a:cubicBezTo>
                  <a:cubicBezTo>
                    <a:pt x="175" y="133"/>
                    <a:pt x="234" y="137"/>
                    <a:pt x="249" y="147"/>
                  </a:cubicBezTo>
                  <a:lnTo>
                    <a:pt x="224" y="186"/>
                  </a:lnTo>
                  <a:lnTo>
                    <a:pt x="200" y="247"/>
                  </a:lnTo>
                  <a:cubicBezTo>
                    <a:pt x="182" y="253"/>
                    <a:pt x="137" y="232"/>
                    <a:pt x="113" y="220"/>
                  </a:cubicBezTo>
                  <a:cubicBezTo>
                    <a:pt x="90" y="208"/>
                    <a:pt x="68" y="190"/>
                    <a:pt x="53" y="177"/>
                  </a:cubicBezTo>
                  <a:cubicBezTo>
                    <a:pt x="34" y="161"/>
                    <a:pt x="6" y="131"/>
                    <a:pt x="0" y="124"/>
                  </a:cubicBez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19" name="Freeform 329"/>
            <p:cNvSpPr>
              <a:spLocks noChangeAspect="1"/>
            </p:cNvSpPr>
            <p:nvPr/>
          </p:nvSpPr>
          <p:spPr bwMode="auto">
            <a:xfrm>
              <a:off x="1018" y="838"/>
              <a:ext cx="325" cy="631"/>
            </a:xfrm>
            <a:custGeom>
              <a:avLst/>
              <a:gdLst>
                <a:gd name="T0" fmla="*/ 0 w 975"/>
                <a:gd name="T1" fmla="*/ 351 h 1896"/>
                <a:gd name="T2" fmla="*/ 42 w 975"/>
                <a:gd name="T3" fmla="*/ 0 h 1896"/>
                <a:gd name="T4" fmla="*/ 291 w 975"/>
                <a:gd name="T5" fmla="*/ 255 h 1896"/>
                <a:gd name="T6" fmla="*/ 225 w 975"/>
                <a:gd name="T7" fmla="*/ 279 h 1896"/>
                <a:gd name="T8" fmla="*/ 486 w 975"/>
                <a:gd name="T9" fmla="*/ 933 h 1896"/>
                <a:gd name="T10" fmla="*/ 696 w 975"/>
                <a:gd name="T11" fmla="*/ 1347 h 1896"/>
                <a:gd name="T12" fmla="*/ 975 w 975"/>
                <a:gd name="T13" fmla="*/ 1827 h 1896"/>
                <a:gd name="T14" fmla="*/ 867 w 975"/>
                <a:gd name="T15" fmla="*/ 1896 h 1896"/>
                <a:gd name="T16" fmla="*/ 588 w 975"/>
                <a:gd name="T17" fmla="*/ 1455 h 1896"/>
                <a:gd name="T18" fmla="*/ 369 w 975"/>
                <a:gd name="T19" fmla="*/ 1062 h 1896"/>
                <a:gd name="T20" fmla="*/ 204 w 975"/>
                <a:gd name="T21" fmla="*/ 699 h 1896"/>
                <a:gd name="T22" fmla="*/ 45 w 975"/>
                <a:gd name="T23" fmla="*/ 324 h 1896"/>
                <a:gd name="T24" fmla="*/ 0 w 975"/>
                <a:gd name="T25" fmla="*/ 351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5" h="1896">
                  <a:moveTo>
                    <a:pt x="0" y="351"/>
                  </a:moveTo>
                  <a:lnTo>
                    <a:pt x="42" y="0"/>
                  </a:lnTo>
                  <a:lnTo>
                    <a:pt x="291" y="255"/>
                  </a:lnTo>
                  <a:lnTo>
                    <a:pt x="225" y="279"/>
                  </a:lnTo>
                  <a:lnTo>
                    <a:pt x="486" y="933"/>
                  </a:lnTo>
                  <a:cubicBezTo>
                    <a:pt x="564" y="1111"/>
                    <a:pt x="615" y="1198"/>
                    <a:pt x="696" y="1347"/>
                  </a:cubicBezTo>
                  <a:cubicBezTo>
                    <a:pt x="846" y="1629"/>
                    <a:pt x="947" y="1736"/>
                    <a:pt x="975" y="1827"/>
                  </a:cubicBezTo>
                  <a:lnTo>
                    <a:pt x="867" y="1896"/>
                  </a:lnTo>
                  <a:lnTo>
                    <a:pt x="588" y="1455"/>
                  </a:lnTo>
                  <a:cubicBezTo>
                    <a:pt x="505" y="1316"/>
                    <a:pt x="433" y="1188"/>
                    <a:pt x="369" y="1062"/>
                  </a:cubicBezTo>
                  <a:cubicBezTo>
                    <a:pt x="303" y="935"/>
                    <a:pt x="258" y="822"/>
                    <a:pt x="204" y="699"/>
                  </a:cubicBezTo>
                  <a:cubicBezTo>
                    <a:pt x="150" y="576"/>
                    <a:pt x="79" y="382"/>
                    <a:pt x="45" y="324"/>
                  </a:cubicBezTo>
                  <a:lnTo>
                    <a:pt x="0" y="351"/>
                  </a:ln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50000">
                  <a:srgbClr val="FFCC99"/>
                </a:gs>
                <a:gs pos="100000">
                  <a:srgbClr val="CC0000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</p:grpSp>
      <p:grpSp>
        <p:nvGrpSpPr>
          <p:cNvPr id="583" name="グループ化 582"/>
          <p:cNvGrpSpPr/>
          <p:nvPr/>
        </p:nvGrpSpPr>
        <p:grpSpPr>
          <a:xfrm>
            <a:off x="3184437" y="2506663"/>
            <a:ext cx="1387989" cy="825323"/>
            <a:chOff x="2924232" y="1746402"/>
            <a:chExt cx="1562965" cy="929367"/>
          </a:xfrm>
        </p:grpSpPr>
        <p:sp>
          <p:nvSpPr>
            <p:cNvPr id="584" name="Freeform 340"/>
            <p:cNvSpPr>
              <a:spLocks/>
            </p:cNvSpPr>
            <p:nvPr/>
          </p:nvSpPr>
          <p:spPr bwMode="auto">
            <a:xfrm rot="1285622">
              <a:off x="3839124" y="1815603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85" name="Freeform 340"/>
            <p:cNvSpPr>
              <a:spLocks/>
            </p:cNvSpPr>
            <p:nvPr/>
          </p:nvSpPr>
          <p:spPr bwMode="auto">
            <a:xfrm rot="20382014" flipH="1">
              <a:off x="3352585" y="1803031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86" name="Freeform 340"/>
            <p:cNvSpPr>
              <a:spLocks/>
            </p:cNvSpPr>
            <p:nvPr/>
          </p:nvSpPr>
          <p:spPr bwMode="auto">
            <a:xfrm rot="2490887">
              <a:off x="3963287" y="1903442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87" name="Freeform 340"/>
            <p:cNvSpPr>
              <a:spLocks/>
            </p:cNvSpPr>
            <p:nvPr/>
          </p:nvSpPr>
          <p:spPr bwMode="auto">
            <a:xfrm rot="19109113" flipH="1">
              <a:off x="3229652" y="1899629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88" name="Freeform 340"/>
            <p:cNvSpPr>
              <a:spLocks/>
            </p:cNvSpPr>
            <p:nvPr/>
          </p:nvSpPr>
          <p:spPr bwMode="auto">
            <a:xfrm rot="21107168">
              <a:off x="3648784" y="1746402"/>
              <a:ext cx="209560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  <a:gd name="connsiteX0" fmla="*/ 0 w 9450"/>
                <a:gd name="connsiteY0" fmla="*/ 10000 h 10000"/>
                <a:gd name="connsiteX1" fmla="*/ 1262 w 9450"/>
                <a:gd name="connsiteY1" fmla="*/ 7521 h 10000"/>
                <a:gd name="connsiteX2" fmla="*/ 5287 w 9450"/>
                <a:gd name="connsiteY2" fmla="*/ 5707 h 10000"/>
                <a:gd name="connsiteX3" fmla="*/ 4833 w 9450"/>
                <a:gd name="connsiteY3" fmla="*/ 3625 h 10000"/>
                <a:gd name="connsiteX4" fmla="*/ 8500 w 9450"/>
                <a:gd name="connsiteY4" fmla="*/ 2458 h 10000"/>
                <a:gd name="connsiteX5" fmla="*/ 8949 w 945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50" h="10000">
                  <a:moveTo>
                    <a:pt x="0" y="10000"/>
                  </a:moveTo>
                  <a:cubicBezTo>
                    <a:pt x="586" y="9806"/>
                    <a:pt x="382" y="8237"/>
                    <a:pt x="1262" y="7521"/>
                  </a:cubicBezTo>
                  <a:cubicBezTo>
                    <a:pt x="2144" y="6805"/>
                    <a:pt x="4692" y="6356"/>
                    <a:pt x="5287" y="5707"/>
                  </a:cubicBezTo>
                  <a:cubicBezTo>
                    <a:pt x="5882" y="5058"/>
                    <a:pt x="4315" y="4170"/>
                    <a:pt x="4833" y="3625"/>
                  </a:cubicBezTo>
                  <a:cubicBezTo>
                    <a:pt x="5351" y="3081"/>
                    <a:pt x="6599" y="2810"/>
                    <a:pt x="8500" y="2458"/>
                  </a:cubicBezTo>
                  <a:cubicBezTo>
                    <a:pt x="10401" y="2108"/>
                    <a:pt x="8845" y="509"/>
                    <a:pt x="8949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589" name="Group 111"/>
            <p:cNvGrpSpPr>
              <a:grpSpLocks/>
            </p:cNvGrpSpPr>
            <p:nvPr/>
          </p:nvGrpSpPr>
          <p:grpSpPr bwMode="auto">
            <a:xfrm>
              <a:off x="3614351" y="2508937"/>
              <a:ext cx="183600" cy="147600"/>
              <a:chOff x="2223" y="3131"/>
              <a:chExt cx="1312" cy="807"/>
            </a:xfrm>
            <a:effectLst/>
          </p:grpSpPr>
          <p:sp>
            <p:nvSpPr>
              <p:cNvPr id="592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8"/>
                <a:ext cx="1312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93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94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1" y="3155"/>
                <a:ext cx="575" cy="10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95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4" y="3659"/>
                <a:ext cx="1305" cy="279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590" name="Freeform 340"/>
            <p:cNvSpPr>
              <a:spLocks/>
            </p:cNvSpPr>
            <p:nvPr/>
          </p:nvSpPr>
          <p:spPr bwMode="auto">
            <a:xfrm rot="3822084">
              <a:off x="3990155" y="2058789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91" name="Freeform 340"/>
            <p:cNvSpPr>
              <a:spLocks/>
            </p:cNvSpPr>
            <p:nvPr/>
          </p:nvSpPr>
          <p:spPr bwMode="auto">
            <a:xfrm rot="17777916" flipH="1">
              <a:off x="3199517" y="2054962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</p:grpSp>
      <p:grpSp>
        <p:nvGrpSpPr>
          <p:cNvPr id="596" name="グループ化 595"/>
          <p:cNvGrpSpPr/>
          <p:nvPr/>
        </p:nvGrpSpPr>
        <p:grpSpPr>
          <a:xfrm>
            <a:off x="4791502" y="2345079"/>
            <a:ext cx="1637264" cy="1061501"/>
            <a:chOff x="4876239" y="3673842"/>
            <a:chExt cx="1843664" cy="1195318"/>
          </a:xfrm>
        </p:grpSpPr>
        <p:grpSp>
          <p:nvGrpSpPr>
            <p:cNvPr id="597" name="Group 295"/>
            <p:cNvGrpSpPr>
              <a:grpSpLocks noChangeAspect="1"/>
            </p:cNvGrpSpPr>
            <p:nvPr/>
          </p:nvGrpSpPr>
          <p:grpSpPr bwMode="auto">
            <a:xfrm>
              <a:off x="5763540" y="3673842"/>
              <a:ext cx="956363" cy="915407"/>
              <a:chOff x="864" y="432"/>
              <a:chExt cx="1182" cy="113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22" name="Freeform 296"/>
              <p:cNvSpPr>
                <a:spLocks noChangeAspect="1"/>
              </p:cNvSpPr>
              <p:nvPr/>
            </p:nvSpPr>
            <p:spPr bwMode="auto">
              <a:xfrm>
                <a:off x="864" y="705"/>
                <a:ext cx="187" cy="168"/>
              </a:xfrm>
              <a:custGeom>
                <a:avLst/>
                <a:gdLst>
                  <a:gd name="T0" fmla="*/ 561 w 561"/>
                  <a:gd name="T1" fmla="*/ 464 h 504"/>
                  <a:gd name="T2" fmla="*/ 474 w 561"/>
                  <a:gd name="T3" fmla="*/ 302 h 504"/>
                  <a:gd name="T4" fmla="*/ 363 w 561"/>
                  <a:gd name="T5" fmla="*/ 164 h 504"/>
                  <a:gd name="T6" fmla="*/ 177 w 561"/>
                  <a:gd name="T7" fmla="*/ 41 h 504"/>
                  <a:gd name="T8" fmla="*/ 3 w 561"/>
                  <a:gd name="T9" fmla="*/ 11 h 504"/>
                  <a:gd name="T10" fmla="*/ 0 w 561"/>
                  <a:gd name="T11" fmla="*/ 101 h 504"/>
                  <a:gd name="T12" fmla="*/ 99 w 561"/>
                  <a:gd name="T13" fmla="*/ 113 h 504"/>
                  <a:gd name="T14" fmla="*/ 225 w 561"/>
                  <a:gd name="T15" fmla="*/ 155 h 504"/>
                  <a:gd name="T16" fmla="*/ 339 w 561"/>
                  <a:gd name="T17" fmla="*/ 248 h 504"/>
                  <a:gd name="T18" fmla="*/ 429 w 561"/>
                  <a:gd name="T19" fmla="*/ 347 h 504"/>
                  <a:gd name="T20" fmla="*/ 507 w 561"/>
                  <a:gd name="T21" fmla="*/ 482 h 504"/>
                  <a:gd name="T22" fmla="*/ 510 w 561"/>
                  <a:gd name="T23" fmla="*/ 479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1" h="504">
                    <a:moveTo>
                      <a:pt x="561" y="464"/>
                    </a:moveTo>
                    <a:cubicBezTo>
                      <a:pt x="546" y="437"/>
                      <a:pt x="507" y="352"/>
                      <a:pt x="474" y="302"/>
                    </a:cubicBezTo>
                    <a:cubicBezTo>
                      <a:pt x="480" y="311"/>
                      <a:pt x="412" y="207"/>
                      <a:pt x="363" y="164"/>
                    </a:cubicBezTo>
                    <a:cubicBezTo>
                      <a:pt x="314" y="121"/>
                      <a:pt x="237" y="67"/>
                      <a:pt x="177" y="41"/>
                    </a:cubicBezTo>
                    <a:cubicBezTo>
                      <a:pt x="117" y="15"/>
                      <a:pt x="33" y="0"/>
                      <a:pt x="3" y="11"/>
                    </a:cubicBezTo>
                    <a:lnTo>
                      <a:pt x="0" y="101"/>
                    </a:lnTo>
                    <a:cubicBezTo>
                      <a:pt x="16" y="118"/>
                      <a:pt x="62" y="104"/>
                      <a:pt x="99" y="113"/>
                    </a:cubicBezTo>
                    <a:cubicBezTo>
                      <a:pt x="137" y="121"/>
                      <a:pt x="185" y="133"/>
                      <a:pt x="225" y="155"/>
                    </a:cubicBezTo>
                    <a:cubicBezTo>
                      <a:pt x="265" y="177"/>
                      <a:pt x="305" y="216"/>
                      <a:pt x="339" y="248"/>
                    </a:cubicBezTo>
                    <a:cubicBezTo>
                      <a:pt x="373" y="280"/>
                      <a:pt x="403" y="313"/>
                      <a:pt x="429" y="347"/>
                    </a:cubicBezTo>
                    <a:cubicBezTo>
                      <a:pt x="450" y="371"/>
                      <a:pt x="500" y="473"/>
                      <a:pt x="507" y="482"/>
                    </a:cubicBezTo>
                    <a:cubicBezTo>
                      <a:pt x="520" y="504"/>
                      <a:pt x="510" y="480"/>
                      <a:pt x="510" y="479"/>
                    </a:cubicBezTo>
                  </a:path>
                </a:pathLst>
              </a:custGeom>
              <a:gradFill rotWithShape="0">
                <a:gsLst>
                  <a:gs pos="0">
                    <a:srgbClr val="339933"/>
                  </a:gs>
                  <a:gs pos="50000">
                    <a:srgbClr val="D8F8D8"/>
                  </a:gs>
                  <a:gs pos="100000">
                    <a:srgbClr val="339933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3" name="Freeform 297"/>
              <p:cNvSpPr>
                <a:spLocks noChangeAspect="1"/>
              </p:cNvSpPr>
              <p:nvPr/>
            </p:nvSpPr>
            <p:spPr bwMode="auto">
              <a:xfrm>
                <a:off x="1298" y="1040"/>
                <a:ext cx="81" cy="358"/>
              </a:xfrm>
              <a:custGeom>
                <a:avLst/>
                <a:gdLst>
                  <a:gd name="T0" fmla="*/ 0 w 243"/>
                  <a:gd name="T1" fmla="*/ 993 h 1074"/>
                  <a:gd name="T2" fmla="*/ 87 w 243"/>
                  <a:gd name="T3" fmla="*/ 879 h 1074"/>
                  <a:gd name="T4" fmla="*/ 132 w 243"/>
                  <a:gd name="T5" fmla="*/ 639 h 1074"/>
                  <a:gd name="T6" fmla="*/ 123 w 243"/>
                  <a:gd name="T7" fmla="*/ 420 h 1074"/>
                  <a:gd name="T8" fmla="*/ 135 w 243"/>
                  <a:gd name="T9" fmla="*/ 0 h 1074"/>
                  <a:gd name="T10" fmla="*/ 243 w 243"/>
                  <a:gd name="T11" fmla="*/ 21 h 1074"/>
                  <a:gd name="T12" fmla="*/ 219 w 243"/>
                  <a:gd name="T13" fmla="*/ 273 h 1074"/>
                  <a:gd name="T14" fmla="*/ 228 w 243"/>
                  <a:gd name="T15" fmla="*/ 573 h 1074"/>
                  <a:gd name="T16" fmla="*/ 210 w 243"/>
                  <a:gd name="T17" fmla="*/ 804 h 1074"/>
                  <a:gd name="T18" fmla="*/ 144 w 243"/>
                  <a:gd name="T19" fmla="*/ 981 h 1074"/>
                  <a:gd name="T20" fmla="*/ 90 w 243"/>
                  <a:gd name="T21" fmla="*/ 1050 h 1074"/>
                  <a:gd name="T22" fmla="*/ 48 w 243"/>
                  <a:gd name="T23" fmla="*/ 1074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3" h="1074">
                    <a:moveTo>
                      <a:pt x="0" y="993"/>
                    </a:moveTo>
                    <a:cubicBezTo>
                      <a:pt x="6" y="959"/>
                      <a:pt x="54" y="951"/>
                      <a:pt x="87" y="879"/>
                    </a:cubicBezTo>
                    <a:cubicBezTo>
                      <a:pt x="120" y="807"/>
                      <a:pt x="127" y="716"/>
                      <a:pt x="132" y="639"/>
                    </a:cubicBezTo>
                    <a:lnTo>
                      <a:pt x="123" y="420"/>
                    </a:lnTo>
                    <a:lnTo>
                      <a:pt x="135" y="0"/>
                    </a:lnTo>
                    <a:lnTo>
                      <a:pt x="243" y="21"/>
                    </a:lnTo>
                    <a:lnTo>
                      <a:pt x="219" y="273"/>
                    </a:lnTo>
                    <a:lnTo>
                      <a:pt x="228" y="573"/>
                    </a:lnTo>
                    <a:cubicBezTo>
                      <a:pt x="227" y="661"/>
                      <a:pt x="224" y="736"/>
                      <a:pt x="210" y="804"/>
                    </a:cubicBezTo>
                    <a:cubicBezTo>
                      <a:pt x="196" y="872"/>
                      <a:pt x="170" y="933"/>
                      <a:pt x="144" y="981"/>
                    </a:cubicBezTo>
                    <a:lnTo>
                      <a:pt x="90" y="1050"/>
                    </a:lnTo>
                    <a:lnTo>
                      <a:pt x="48" y="1074"/>
                    </a:lnTo>
                  </a:path>
                </a:pathLst>
              </a:custGeom>
              <a:solidFill>
                <a:srgbClr val="3333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4" name="Freeform 298"/>
              <p:cNvSpPr>
                <a:spLocks noChangeAspect="1"/>
              </p:cNvSpPr>
              <p:nvPr/>
            </p:nvSpPr>
            <p:spPr bwMode="auto">
              <a:xfrm>
                <a:off x="1461" y="985"/>
                <a:ext cx="171" cy="144"/>
              </a:xfrm>
              <a:custGeom>
                <a:avLst/>
                <a:gdLst>
                  <a:gd name="T0" fmla="*/ 69 w 512"/>
                  <a:gd name="T1" fmla="*/ 9 h 431"/>
                  <a:gd name="T2" fmla="*/ 219 w 512"/>
                  <a:gd name="T3" fmla="*/ 30 h 431"/>
                  <a:gd name="T4" fmla="*/ 357 w 512"/>
                  <a:gd name="T5" fmla="*/ 123 h 431"/>
                  <a:gd name="T6" fmla="*/ 441 w 512"/>
                  <a:gd name="T7" fmla="*/ 216 h 431"/>
                  <a:gd name="T8" fmla="*/ 507 w 512"/>
                  <a:gd name="T9" fmla="*/ 345 h 431"/>
                  <a:gd name="T10" fmla="*/ 414 w 512"/>
                  <a:gd name="T11" fmla="*/ 414 h 431"/>
                  <a:gd name="T12" fmla="*/ 303 w 512"/>
                  <a:gd name="T13" fmla="*/ 276 h 431"/>
                  <a:gd name="T14" fmla="*/ 183 w 512"/>
                  <a:gd name="T15" fmla="*/ 168 h 431"/>
                  <a:gd name="T16" fmla="*/ 111 w 512"/>
                  <a:gd name="T17" fmla="*/ 123 h 431"/>
                  <a:gd name="T18" fmla="*/ 0 w 512"/>
                  <a:gd name="T19" fmla="*/ 102 h 431"/>
                  <a:gd name="T20" fmla="*/ 69 w 512"/>
                  <a:gd name="T21" fmla="*/ 9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2" h="431">
                    <a:moveTo>
                      <a:pt x="69" y="9"/>
                    </a:moveTo>
                    <a:cubicBezTo>
                      <a:pt x="101" y="0"/>
                      <a:pt x="171" y="11"/>
                      <a:pt x="219" y="30"/>
                    </a:cubicBezTo>
                    <a:cubicBezTo>
                      <a:pt x="273" y="53"/>
                      <a:pt x="317" y="91"/>
                      <a:pt x="357" y="123"/>
                    </a:cubicBezTo>
                    <a:lnTo>
                      <a:pt x="441" y="216"/>
                    </a:lnTo>
                    <a:cubicBezTo>
                      <a:pt x="466" y="253"/>
                      <a:pt x="512" y="312"/>
                      <a:pt x="507" y="345"/>
                    </a:cubicBezTo>
                    <a:cubicBezTo>
                      <a:pt x="495" y="368"/>
                      <a:pt x="450" y="431"/>
                      <a:pt x="414" y="414"/>
                    </a:cubicBezTo>
                    <a:lnTo>
                      <a:pt x="303" y="276"/>
                    </a:lnTo>
                    <a:cubicBezTo>
                      <a:pt x="265" y="235"/>
                      <a:pt x="215" y="194"/>
                      <a:pt x="183" y="168"/>
                    </a:cubicBezTo>
                    <a:cubicBezTo>
                      <a:pt x="150" y="146"/>
                      <a:pt x="180" y="153"/>
                      <a:pt x="111" y="123"/>
                    </a:cubicBezTo>
                    <a:cubicBezTo>
                      <a:pt x="42" y="93"/>
                      <a:pt x="2" y="118"/>
                      <a:pt x="0" y="102"/>
                    </a:cubicBezTo>
                    <a:lnTo>
                      <a:pt x="69" y="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5" name="Freeform 299"/>
              <p:cNvSpPr>
                <a:spLocks noChangeAspect="1"/>
              </p:cNvSpPr>
              <p:nvPr/>
            </p:nvSpPr>
            <p:spPr bwMode="auto">
              <a:xfrm>
                <a:off x="1497" y="889"/>
                <a:ext cx="69" cy="111"/>
              </a:xfrm>
              <a:custGeom>
                <a:avLst/>
                <a:gdLst>
                  <a:gd name="T0" fmla="*/ 2 w 203"/>
                  <a:gd name="T1" fmla="*/ 288 h 333"/>
                  <a:gd name="T2" fmla="*/ 74 w 203"/>
                  <a:gd name="T3" fmla="*/ 119 h 333"/>
                  <a:gd name="T4" fmla="*/ 203 w 203"/>
                  <a:gd name="T5" fmla="*/ 0 h 333"/>
                  <a:gd name="T6" fmla="*/ 196 w 203"/>
                  <a:gd name="T7" fmla="*/ 39 h 333"/>
                  <a:gd name="T8" fmla="*/ 175 w 203"/>
                  <a:gd name="T9" fmla="*/ 110 h 333"/>
                  <a:gd name="T10" fmla="*/ 171 w 203"/>
                  <a:gd name="T11" fmla="*/ 172 h 333"/>
                  <a:gd name="T12" fmla="*/ 159 w 203"/>
                  <a:gd name="T13" fmla="*/ 250 h 333"/>
                  <a:gd name="T14" fmla="*/ 156 w 203"/>
                  <a:gd name="T15" fmla="*/ 333 h 333"/>
                  <a:gd name="T16" fmla="*/ 80 w 203"/>
                  <a:gd name="T17" fmla="*/ 300 h 333"/>
                  <a:gd name="T18" fmla="*/ 2 w 203"/>
                  <a:gd name="T19" fmla="*/ 28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333">
                    <a:moveTo>
                      <a:pt x="2" y="288"/>
                    </a:moveTo>
                    <a:cubicBezTo>
                      <a:pt x="0" y="259"/>
                      <a:pt x="40" y="167"/>
                      <a:pt x="74" y="119"/>
                    </a:cubicBezTo>
                    <a:cubicBezTo>
                      <a:pt x="115" y="66"/>
                      <a:pt x="183" y="13"/>
                      <a:pt x="203" y="0"/>
                    </a:cubicBezTo>
                    <a:lnTo>
                      <a:pt x="196" y="39"/>
                    </a:lnTo>
                    <a:cubicBezTo>
                      <a:pt x="191" y="57"/>
                      <a:pt x="179" y="88"/>
                      <a:pt x="175" y="110"/>
                    </a:cubicBezTo>
                    <a:cubicBezTo>
                      <a:pt x="163" y="136"/>
                      <a:pt x="177" y="141"/>
                      <a:pt x="171" y="172"/>
                    </a:cubicBezTo>
                    <a:lnTo>
                      <a:pt x="159" y="250"/>
                    </a:lnTo>
                    <a:lnTo>
                      <a:pt x="156" y="333"/>
                    </a:lnTo>
                    <a:lnTo>
                      <a:pt x="80" y="300"/>
                    </a:lnTo>
                    <a:lnTo>
                      <a:pt x="2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6" name="Freeform 300"/>
              <p:cNvSpPr>
                <a:spLocks noChangeAspect="1"/>
              </p:cNvSpPr>
              <p:nvPr/>
            </p:nvSpPr>
            <p:spPr bwMode="auto">
              <a:xfrm>
                <a:off x="1562" y="855"/>
                <a:ext cx="227" cy="145"/>
              </a:xfrm>
              <a:custGeom>
                <a:avLst/>
                <a:gdLst>
                  <a:gd name="T0" fmla="*/ 3 w 682"/>
                  <a:gd name="T1" fmla="*/ 105 h 435"/>
                  <a:gd name="T2" fmla="*/ 150 w 682"/>
                  <a:gd name="T3" fmla="*/ 12 h 435"/>
                  <a:gd name="T4" fmla="*/ 381 w 682"/>
                  <a:gd name="T5" fmla="*/ 30 h 435"/>
                  <a:gd name="T6" fmla="*/ 534 w 682"/>
                  <a:gd name="T7" fmla="*/ 129 h 435"/>
                  <a:gd name="T8" fmla="*/ 624 w 682"/>
                  <a:gd name="T9" fmla="*/ 219 h 435"/>
                  <a:gd name="T10" fmla="*/ 675 w 682"/>
                  <a:gd name="T11" fmla="*/ 345 h 435"/>
                  <a:gd name="T12" fmla="*/ 591 w 682"/>
                  <a:gd name="T13" fmla="*/ 435 h 435"/>
                  <a:gd name="T14" fmla="*/ 465 w 682"/>
                  <a:gd name="T15" fmla="*/ 291 h 435"/>
                  <a:gd name="T16" fmla="*/ 333 w 682"/>
                  <a:gd name="T17" fmla="*/ 192 h 435"/>
                  <a:gd name="T18" fmla="*/ 186 w 682"/>
                  <a:gd name="T19" fmla="*/ 129 h 435"/>
                  <a:gd name="T20" fmla="*/ 0 w 682"/>
                  <a:gd name="T21" fmla="*/ 9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2" h="435">
                    <a:moveTo>
                      <a:pt x="3" y="105"/>
                    </a:moveTo>
                    <a:cubicBezTo>
                      <a:pt x="28" y="90"/>
                      <a:pt x="87" y="24"/>
                      <a:pt x="150" y="12"/>
                    </a:cubicBezTo>
                    <a:cubicBezTo>
                      <a:pt x="213" y="0"/>
                      <a:pt x="317" y="10"/>
                      <a:pt x="381" y="30"/>
                    </a:cubicBezTo>
                    <a:cubicBezTo>
                      <a:pt x="439" y="54"/>
                      <a:pt x="494" y="98"/>
                      <a:pt x="534" y="129"/>
                    </a:cubicBezTo>
                    <a:cubicBezTo>
                      <a:pt x="574" y="160"/>
                      <a:pt x="600" y="183"/>
                      <a:pt x="624" y="219"/>
                    </a:cubicBezTo>
                    <a:cubicBezTo>
                      <a:pt x="646" y="252"/>
                      <a:pt x="682" y="311"/>
                      <a:pt x="675" y="345"/>
                    </a:cubicBezTo>
                    <a:lnTo>
                      <a:pt x="591" y="435"/>
                    </a:lnTo>
                    <a:cubicBezTo>
                      <a:pt x="556" y="426"/>
                      <a:pt x="508" y="331"/>
                      <a:pt x="465" y="291"/>
                    </a:cubicBezTo>
                    <a:cubicBezTo>
                      <a:pt x="422" y="251"/>
                      <a:pt x="378" y="217"/>
                      <a:pt x="333" y="192"/>
                    </a:cubicBezTo>
                    <a:cubicBezTo>
                      <a:pt x="291" y="164"/>
                      <a:pt x="225" y="139"/>
                      <a:pt x="186" y="129"/>
                    </a:cubicBezTo>
                    <a:cubicBezTo>
                      <a:pt x="147" y="119"/>
                      <a:pt x="39" y="105"/>
                      <a:pt x="0" y="99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33725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7" name="Freeform 301"/>
              <p:cNvSpPr>
                <a:spLocks noChangeAspect="1"/>
              </p:cNvSpPr>
              <p:nvPr/>
            </p:nvSpPr>
            <p:spPr bwMode="auto">
              <a:xfrm>
                <a:off x="1649" y="908"/>
                <a:ext cx="111" cy="93"/>
              </a:xfrm>
              <a:custGeom>
                <a:avLst/>
                <a:gdLst>
                  <a:gd name="T0" fmla="*/ 334 w 334"/>
                  <a:gd name="T1" fmla="*/ 279 h 279"/>
                  <a:gd name="T2" fmla="*/ 205 w 334"/>
                  <a:gd name="T3" fmla="*/ 279 h 279"/>
                  <a:gd name="T4" fmla="*/ 67 w 334"/>
                  <a:gd name="T5" fmla="*/ 180 h 279"/>
                  <a:gd name="T6" fmla="*/ 10 w 334"/>
                  <a:gd name="T7" fmla="*/ 0 h 279"/>
                  <a:gd name="T8" fmla="*/ 94 w 334"/>
                  <a:gd name="T9" fmla="*/ 45 h 279"/>
                  <a:gd name="T10" fmla="*/ 226 w 334"/>
                  <a:gd name="T11" fmla="*/ 150 h 279"/>
                  <a:gd name="T12" fmla="*/ 325 w 334"/>
                  <a:gd name="T13" fmla="*/ 276 h 279"/>
                  <a:gd name="T14" fmla="*/ 334 w 334"/>
                  <a:gd name="T15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4" h="279">
                    <a:moveTo>
                      <a:pt x="334" y="279"/>
                    </a:moveTo>
                    <a:lnTo>
                      <a:pt x="205" y="279"/>
                    </a:lnTo>
                    <a:cubicBezTo>
                      <a:pt x="161" y="263"/>
                      <a:pt x="100" y="227"/>
                      <a:pt x="67" y="180"/>
                    </a:cubicBezTo>
                    <a:cubicBezTo>
                      <a:pt x="44" y="139"/>
                      <a:pt x="0" y="19"/>
                      <a:pt x="10" y="0"/>
                    </a:cubicBezTo>
                    <a:lnTo>
                      <a:pt x="94" y="45"/>
                    </a:lnTo>
                    <a:lnTo>
                      <a:pt x="226" y="150"/>
                    </a:lnTo>
                    <a:lnTo>
                      <a:pt x="325" y="276"/>
                    </a:lnTo>
                    <a:lnTo>
                      <a:pt x="334" y="27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8" name="Freeform 302"/>
              <p:cNvSpPr>
                <a:spLocks noChangeAspect="1"/>
              </p:cNvSpPr>
              <p:nvPr/>
            </p:nvSpPr>
            <p:spPr bwMode="auto">
              <a:xfrm>
                <a:off x="1497" y="1026"/>
                <a:ext cx="105" cy="98"/>
              </a:xfrm>
              <a:custGeom>
                <a:avLst/>
                <a:gdLst>
                  <a:gd name="T0" fmla="*/ 317 w 317"/>
                  <a:gd name="T1" fmla="*/ 297 h 297"/>
                  <a:gd name="T2" fmla="*/ 188 w 317"/>
                  <a:gd name="T3" fmla="*/ 297 h 297"/>
                  <a:gd name="T4" fmla="*/ 50 w 317"/>
                  <a:gd name="T5" fmla="*/ 198 h 297"/>
                  <a:gd name="T6" fmla="*/ 5 w 317"/>
                  <a:gd name="T7" fmla="*/ 0 h 297"/>
                  <a:gd name="T8" fmla="*/ 83 w 317"/>
                  <a:gd name="T9" fmla="*/ 48 h 297"/>
                  <a:gd name="T10" fmla="*/ 209 w 317"/>
                  <a:gd name="T11" fmla="*/ 168 h 297"/>
                  <a:gd name="T12" fmla="*/ 308 w 317"/>
                  <a:gd name="T13" fmla="*/ 294 h 297"/>
                  <a:gd name="T14" fmla="*/ 317 w 317"/>
                  <a:gd name="T1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7" h="297">
                    <a:moveTo>
                      <a:pt x="317" y="297"/>
                    </a:moveTo>
                    <a:lnTo>
                      <a:pt x="188" y="297"/>
                    </a:lnTo>
                    <a:cubicBezTo>
                      <a:pt x="144" y="281"/>
                      <a:pt x="81" y="248"/>
                      <a:pt x="50" y="198"/>
                    </a:cubicBezTo>
                    <a:cubicBezTo>
                      <a:pt x="27" y="157"/>
                      <a:pt x="0" y="25"/>
                      <a:pt x="5" y="0"/>
                    </a:cubicBezTo>
                    <a:lnTo>
                      <a:pt x="83" y="48"/>
                    </a:lnTo>
                    <a:lnTo>
                      <a:pt x="209" y="168"/>
                    </a:lnTo>
                    <a:lnTo>
                      <a:pt x="308" y="294"/>
                    </a:lnTo>
                    <a:lnTo>
                      <a:pt x="317" y="2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9" name="Freeform 303"/>
              <p:cNvSpPr>
                <a:spLocks noChangeAspect="1"/>
              </p:cNvSpPr>
              <p:nvPr/>
            </p:nvSpPr>
            <p:spPr bwMode="auto">
              <a:xfrm>
                <a:off x="1636" y="612"/>
                <a:ext cx="61" cy="253"/>
              </a:xfrm>
              <a:custGeom>
                <a:avLst/>
                <a:gdLst>
                  <a:gd name="T0" fmla="*/ 178 w 183"/>
                  <a:gd name="T1" fmla="*/ 759 h 759"/>
                  <a:gd name="T2" fmla="*/ 148 w 183"/>
                  <a:gd name="T3" fmla="*/ 177 h 759"/>
                  <a:gd name="T4" fmla="*/ 130 w 183"/>
                  <a:gd name="T5" fmla="*/ 0 h 759"/>
                  <a:gd name="T6" fmla="*/ 19 w 183"/>
                  <a:gd name="T7" fmla="*/ 6 h 759"/>
                  <a:gd name="T8" fmla="*/ 19 w 183"/>
                  <a:gd name="T9" fmla="*/ 108 h 759"/>
                  <a:gd name="T10" fmla="*/ 22 w 183"/>
                  <a:gd name="T11" fmla="*/ 207 h 759"/>
                  <a:gd name="T12" fmla="*/ 34 w 183"/>
                  <a:gd name="T13" fmla="*/ 423 h 759"/>
                  <a:gd name="T14" fmla="*/ 52 w 183"/>
                  <a:gd name="T15" fmla="*/ 732 h 759"/>
                  <a:gd name="T16" fmla="*/ 115 w 183"/>
                  <a:gd name="T17" fmla="*/ 738 h 759"/>
                  <a:gd name="T18" fmla="*/ 178 w 183"/>
                  <a:gd name="T19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759">
                    <a:moveTo>
                      <a:pt x="178" y="759"/>
                    </a:moveTo>
                    <a:cubicBezTo>
                      <a:pt x="183" y="666"/>
                      <a:pt x="156" y="303"/>
                      <a:pt x="148" y="177"/>
                    </a:cubicBezTo>
                    <a:cubicBezTo>
                      <a:pt x="141" y="51"/>
                      <a:pt x="151" y="29"/>
                      <a:pt x="130" y="0"/>
                    </a:cubicBezTo>
                    <a:lnTo>
                      <a:pt x="19" y="6"/>
                    </a:lnTo>
                    <a:cubicBezTo>
                      <a:pt x="0" y="24"/>
                      <a:pt x="19" y="75"/>
                      <a:pt x="19" y="108"/>
                    </a:cubicBezTo>
                    <a:cubicBezTo>
                      <a:pt x="19" y="141"/>
                      <a:pt x="20" y="155"/>
                      <a:pt x="22" y="207"/>
                    </a:cubicBezTo>
                    <a:cubicBezTo>
                      <a:pt x="24" y="259"/>
                      <a:pt x="29" y="335"/>
                      <a:pt x="34" y="423"/>
                    </a:cubicBezTo>
                    <a:cubicBezTo>
                      <a:pt x="43" y="567"/>
                      <a:pt x="41" y="681"/>
                      <a:pt x="52" y="732"/>
                    </a:cubicBezTo>
                    <a:lnTo>
                      <a:pt x="115" y="738"/>
                    </a:lnTo>
                    <a:lnTo>
                      <a:pt x="178" y="75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0" name="Freeform 304"/>
              <p:cNvSpPr>
                <a:spLocks noChangeAspect="1"/>
              </p:cNvSpPr>
              <p:nvPr/>
            </p:nvSpPr>
            <p:spPr bwMode="auto">
              <a:xfrm>
                <a:off x="1450" y="432"/>
                <a:ext cx="233" cy="190"/>
              </a:xfrm>
              <a:custGeom>
                <a:avLst/>
                <a:gdLst>
                  <a:gd name="T0" fmla="*/ 699 w 699"/>
                  <a:gd name="T1" fmla="*/ 561 h 570"/>
                  <a:gd name="T2" fmla="*/ 654 w 699"/>
                  <a:gd name="T3" fmla="*/ 282 h 570"/>
                  <a:gd name="T4" fmla="*/ 471 w 699"/>
                  <a:gd name="T5" fmla="*/ 60 h 570"/>
                  <a:gd name="T6" fmla="*/ 240 w 699"/>
                  <a:gd name="T7" fmla="*/ 3 h 570"/>
                  <a:gd name="T8" fmla="*/ 102 w 699"/>
                  <a:gd name="T9" fmla="*/ 48 h 570"/>
                  <a:gd name="T10" fmla="*/ 0 w 699"/>
                  <a:gd name="T11" fmla="*/ 114 h 570"/>
                  <a:gd name="T12" fmla="*/ 78 w 699"/>
                  <a:gd name="T13" fmla="*/ 114 h 570"/>
                  <a:gd name="T14" fmla="*/ 198 w 699"/>
                  <a:gd name="T15" fmla="*/ 126 h 570"/>
                  <a:gd name="T16" fmla="*/ 354 w 699"/>
                  <a:gd name="T17" fmla="*/ 180 h 570"/>
                  <a:gd name="T18" fmla="*/ 480 w 699"/>
                  <a:gd name="T19" fmla="*/ 315 h 570"/>
                  <a:gd name="T20" fmla="*/ 540 w 699"/>
                  <a:gd name="T21" fmla="*/ 438 h 570"/>
                  <a:gd name="T22" fmla="*/ 570 w 699"/>
                  <a:gd name="T23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70">
                    <a:moveTo>
                      <a:pt x="699" y="561"/>
                    </a:moveTo>
                    <a:cubicBezTo>
                      <a:pt x="691" y="515"/>
                      <a:pt x="692" y="365"/>
                      <a:pt x="654" y="282"/>
                    </a:cubicBezTo>
                    <a:cubicBezTo>
                      <a:pt x="615" y="199"/>
                      <a:pt x="542" y="107"/>
                      <a:pt x="471" y="60"/>
                    </a:cubicBezTo>
                    <a:cubicBezTo>
                      <a:pt x="399" y="13"/>
                      <a:pt x="299" y="6"/>
                      <a:pt x="240" y="3"/>
                    </a:cubicBezTo>
                    <a:cubicBezTo>
                      <a:pt x="181" y="0"/>
                      <a:pt x="142" y="30"/>
                      <a:pt x="102" y="48"/>
                    </a:cubicBezTo>
                    <a:cubicBezTo>
                      <a:pt x="62" y="66"/>
                      <a:pt x="14" y="100"/>
                      <a:pt x="0" y="114"/>
                    </a:cubicBezTo>
                    <a:lnTo>
                      <a:pt x="78" y="114"/>
                    </a:lnTo>
                    <a:cubicBezTo>
                      <a:pt x="111" y="116"/>
                      <a:pt x="152" y="115"/>
                      <a:pt x="198" y="126"/>
                    </a:cubicBezTo>
                    <a:cubicBezTo>
                      <a:pt x="252" y="135"/>
                      <a:pt x="307" y="150"/>
                      <a:pt x="354" y="180"/>
                    </a:cubicBezTo>
                    <a:cubicBezTo>
                      <a:pt x="401" y="210"/>
                      <a:pt x="448" y="267"/>
                      <a:pt x="480" y="315"/>
                    </a:cubicBezTo>
                    <a:cubicBezTo>
                      <a:pt x="511" y="358"/>
                      <a:pt x="525" y="396"/>
                      <a:pt x="540" y="438"/>
                    </a:cubicBezTo>
                    <a:cubicBezTo>
                      <a:pt x="555" y="480"/>
                      <a:pt x="564" y="543"/>
                      <a:pt x="570" y="570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54510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1" name="Freeform 305"/>
              <p:cNvSpPr>
                <a:spLocks noChangeAspect="1"/>
              </p:cNvSpPr>
              <p:nvPr/>
            </p:nvSpPr>
            <p:spPr bwMode="auto">
              <a:xfrm>
                <a:off x="1408" y="466"/>
                <a:ext cx="46" cy="75"/>
              </a:xfrm>
              <a:custGeom>
                <a:avLst/>
                <a:gdLst>
                  <a:gd name="T0" fmla="*/ 138 w 138"/>
                  <a:gd name="T1" fmla="*/ 4 h 223"/>
                  <a:gd name="T2" fmla="*/ 60 w 138"/>
                  <a:gd name="T3" fmla="*/ 58 h 223"/>
                  <a:gd name="T4" fmla="*/ 0 w 138"/>
                  <a:gd name="T5" fmla="*/ 187 h 223"/>
                  <a:gd name="T6" fmla="*/ 54 w 138"/>
                  <a:gd name="T7" fmla="*/ 202 h 223"/>
                  <a:gd name="T8" fmla="*/ 102 w 138"/>
                  <a:gd name="T9" fmla="*/ 223 h 223"/>
                  <a:gd name="T10" fmla="*/ 99 w 138"/>
                  <a:gd name="T11" fmla="*/ 127 h 223"/>
                  <a:gd name="T12" fmla="*/ 108 w 138"/>
                  <a:gd name="T13" fmla="*/ 67 h 223"/>
                  <a:gd name="T14" fmla="*/ 138 w 138"/>
                  <a:gd name="T15" fmla="*/ 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223">
                    <a:moveTo>
                      <a:pt x="138" y="4"/>
                    </a:moveTo>
                    <a:cubicBezTo>
                      <a:pt x="127" y="0"/>
                      <a:pt x="83" y="28"/>
                      <a:pt x="60" y="58"/>
                    </a:cubicBezTo>
                    <a:cubicBezTo>
                      <a:pt x="38" y="89"/>
                      <a:pt x="1" y="163"/>
                      <a:pt x="0" y="187"/>
                    </a:cubicBezTo>
                    <a:lnTo>
                      <a:pt x="54" y="202"/>
                    </a:lnTo>
                    <a:lnTo>
                      <a:pt x="102" y="223"/>
                    </a:lnTo>
                    <a:cubicBezTo>
                      <a:pt x="109" y="211"/>
                      <a:pt x="98" y="153"/>
                      <a:pt x="99" y="127"/>
                    </a:cubicBezTo>
                    <a:cubicBezTo>
                      <a:pt x="102" y="104"/>
                      <a:pt x="102" y="87"/>
                      <a:pt x="108" y="67"/>
                    </a:cubicBezTo>
                    <a:lnTo>
                      <a:pt x="138" y="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2" name="Freeform 306"/>
              <p:cNvSpPr>
                <a:spLocks noChangeAspect="1"/>
              </p:cNvSpPr>
              <p:nvPr/>
            </p:nvSpPr>
            <p:spPr bwMode="auto">
              <a:xfrm>
                <a:off x="1231" y="586"/>
                <a:ext cx="64" cy="81"/>
              </a:xfrm>
              <a:custGeom>
                <a:avLst/>
                <a:gdLst>
                  <a:gd name="T0" fmla="*/ 192 w 192"/>
                  <a:gd name="T1" fmla="*/ 0 h 243"/>
                  <a:gd name="T2" fmla="*/ 75 w 192"/>
                  <a:gd name="T3" fmla="*/ 93 h 243"/>
                  <a:gd name="T4" fmla="*/ 0 w 192"/>
                  <a:gd name="T5" fmla="*/ 222 h 243"/>
                  <a:gd name="T6" fmla="*/ 63 w 192"/>
                  <a:gd name="T7" fmla="*/ 231 h 243"/>
                  <a:gd name="T8" fmla="*/ 117 w 192"/>
                  <a:gd name="T9" fmla="*/ 243 h 243"/>
                  <a:gd name="T10" fmla="*/ 129 w 192"/>
                  <a:gd name="T11" fmla="*/ 135 h 243"/>
                  <a:gd name="T12" fmla="*/ 162 w 192"/>
                  <a:gd name="T13" fmla="*/ 63 h 243"/>
                  <a:gd name="T14" fmla="*/ 192 w 192"/>
                  <a:gd name="T1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243">
                    <a:moveTo>
                      <a:pt x="192" y="0"/>
                    </a:moveTo>
                    <a:cubicBezTo>
                      <a:pt x="178" y="5"/>
                      <a:pt x="107" y="56"/>
                      <a:pt x="75" y="93"/>
                    </a:cubicBezTo>
                    <a:cubicBezTo>
                      <a:pt x="53" y="124"/>
                      <a:pt x="1" y="198"/>
                      <a:pt x="0" y="222"/>
                    </a:cubicBezTo>
                    <a:lnTo>
                      <a:pt x="63" y="231"/>
                    </a:lnTo>
                    <a:lnTo>
                      <a:pt x="117" y="243"/>
                    </a:lnTo>
                    <a:cubicBezTo>
                      <a:pt x="128" y="227"/>
                      <a:pt x="122" y="165"/>
                      <a:pt x="129" y="135"/>
                    </a:cubicBezTo>
                    <a:cubicBezTo>
                      <a:pt x="132" y="112"/>
                      <a:pt x="156" y="83"/>
                      <a:pt x="162" y="63"/>
                    </a:cubicBezTo>
                    <a:lnTo>
                      <a:pt x="19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3" name="Freeform 307"/>
              <p:cNvSpPr>
                <a:spLocks noChangeAspect="1"/>
              </p:cNvSpPr>
              <p:nvPr/>
            </p:nvSpPr>
            <p:spPr bwMode="auto">
              <a:xfrm>
                <a:off x="1394" y="586"/>
                <a:ext cx="89" cy="113"/>
              </a:xfrm>
              <a:custGeom>
                <a:avLst/>
                <a:gdLst>
                  <a:gd name="T0" fmla="*/ 262 w 268"/>
                  <a:gd name="T1" fmla="*/ 342 h 342"/>
                  <a:gd name="T2" fmla="*/ 160 w 268"/>
                  <a:gd name="T3" fmla="*/ 336 h 342"/>
                  <a:gd name="T4" fmla="*/ 40 w 268"/>
                  <a:gd name="T5" fmla="*/ 219 h 342"/>
                  <a:gd name="T6" fmla="*/ 10 w 268"/>
                  <a:gd name="T7" fmla="*/ 0 h 342"/>
                  <a:gd name="T8" fmla="*/ 100 w 268"/>
                  <a:gd name="T9" fmla="*/ 54 h 342"/>
                  <a:gd name="T10" fmla="*/ 226 w 268"/>
                  <a:gd name="T11" fmla="*/ 195 h 342"/>
                  <a:gd name="T12" fmla="*/ 268 w 268"/>
                  <a:gd name="T13" fmla="*/ 330 h 342"/>
                  <a:gd name="T14" fmla="*/ 262 w 268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342">
                    <a:moveTo>
                      <a:pt x="262" y="342"/>
                    </a:moveTo>
                    <a:lnTo>
                      <a:pt x="160" y="336"/>
                    </a:lnTo>
                    <a:cubicBezTo>
                      <a:pt x="123" y="316"/>
                      <a:pt x="65" y="275"/>
                      <a:pt x="40" y="219"/>
                    </a:cubicBezTo>
                    <a:cubicBezTo>
                      <a:pt x="17" y="178"/>
                      <a:pt x="0" y="28"/>
                      <a:pt x="10" y="0"/>
                    </a:cubicBezTo>
                    <a:lnTo>
                      <a:pt x="100" y="54"/>
                    </a:lnTo>
                    <a:lnTo>
                      <a:pt x="226" y="195"/>
                    </a:lnTo>
                    <a:lnTo>
                      <a:pt x="268" y="330"/>
                    </a:lnTo>
                    <a:lnTo>
                      <a:pt x="262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4" name="Freeform 308"/>
              <p:cNvSpPr>
                <a:spLocks noChangeAspect="1"/>
              </p:cNvSpPr>
              <p:nvPr/>
            </p:nvSpPr>
            <p:spPr bwMode="auto">
              <a:xfrm>
                <a:off x="1298" y="529"/>
                <a:ext cx="232" cy="170"/>
              </a:xfrm>
              <a:custGeom>
                <a:avLst/>
                <a:gdLst>
                  <a:gd name="T0" fmla="*/ 0 w 699"/>
                  <a:gd name="T1" fmla="*/ 164 h 512"/>
                  <a:gd name="T2" fmla="*/ 144 w 699"/>
                  <a:gd name="T3" fmla="*/ 44 h 512"/>
                  <a:gd name="T4" fmla="*/ 360 w 699"/>
                  <a:gd name="T5" fmla="*/ 14 h 512"/>
                  <a:gd name="T6" fmla="*/ 558 w 699"/>
                  <a:gd name="T7" fmla="*/ 128 h 512"/>
                  <a:gd name="T8" fmla="*/ 663 w 699"/>
                  <a:gd name="T9" fmla="*/ 272 h 512"/>
                  <a:gd name="T10" fmla="*/ 699 w 699"/>
                  <a:gd name="T11" fmla="*/ 416 h 512"/>
                  <a:gd name="T12" fmla="*/ 567 w 699"/>
                  <a:gd name="T13" fmla="*/ 512 h 512"/>
                  <a:gd name="T14" fmla="*/ 489 w 699"/>
                  <a:gd name="T15" fmla="*/ 335 h 512"/>
                  <a:gd name="T16" fmla="*/ 372 w 699"/>
                  <a:gd name="T17" fmla="*/ 212 h 512"/>
                  <a:gd name="T18" fmla="*/ 222 w 699"/>
                  <a:gd name="T19" fmla="*/ 143 h 512"/>
                  <a:gd name="T20" fmla="*/ 36 w 699"/>
                  <a:gd name="T21" fmla="*/ 149 h 512"/>
                  <a:gd name="T22" fmla="*/ 0 w 699"/>
                  <a:gd name="T23" fmla="*/ 164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12">
                    <a:moveTo>
                      <a:pt x="0" y="164"/>
                    </a:moveTo>
                    <a:lnTo>
                      <a:pt x="144" y="44"/>
                    </a:lnTo>
                    <a:cubicBezTo>
                      <a:pt x="204" y="19"/>
                      <a:pt x="291" y="0"/>
                      <a:pt x="360" y="14"/>
                    </a:cubicBezTo>
                    <a:cubicBezTo>
                      <a:pt x="426" y="29"/>
                      <a:pt x="506" y="81"/>
                      <a:pt x="558" y="128"/>
                    </a:cubicBezTo>
                    <a:cubicBezTo>
                      <a:pt x="610" y="175"/>
                      <a:pt x="639" y="224"/>
                      <a:pt x="663" y="272"/>
                    </a:cubicBezTo>
                    <a:lnTo>
                      <a:pt x="699" y="416"/>
                    </a:lnTo>
                    <a:lnTo>
                      <a:pt x="567" y="512"/>
                    </a:lnTo>
                    <a:cubicBezTo>
                      <a:pt x="532" y="499"/>
                      <a:pt x="521" y="385"/>
                      <a:pt x="489" y="335"/>
                    </a:cubicBezTo>
                    <a:cubicBezTo>
                      <a:pt x="457" y="285"/>
                      <a:pt x="418" y="246"/>
                      <a:pt x="372" y="212"/>
                    </a:cubicBezTo>
                    <a:cubicBezTo>
                      <a:pt x="322" y="174"/>
                      <a:pt x="278" y="154"/>
                      <a:pt x="222" y="143"/>
                    </a:cubicBezTo>
                    <a:cubicBezTo>
                      <a:pt x="166" y="132"/>
                      <a:pt x="68" y="149"/>
                      <a:pt x="36" y="149"/>
                    </a:cubicBezTo>
                    <a:lnTo>
                      <a:pt x="0" y="16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5" name="Freeform 309"/>
              <p:cNvSpPr>
                <a:spLocks noChangeAspect="1"/>
              </p:cNvSpPr>
              <p:nvPr/>
            </p:nvSpPr>
            <p:spPr bwMode="auto">
              <a:xfrm>
                <a:off x="1223" y="715"/>
                <a:ext cx="93" cy="114"/>
              </a:xfrm>
              <a:custGeom>
                <a:avLst/>
                <a:gdLst>
                  <a:gd name="T0" fmla="*/ 280 w 280"/>
                  <a:gd name="T1" fmla="*/ 342 h 342"/>
                  <a:gd name="T2" fmla="*/ 151 w 280"/>
                  <a:gd name="T3" fmla="*/ 330 h 342"/>
                  <a:gd name="T4" fmla="*/ 43 w 280"/>
                  <a:gd name="T5" fmla="*/ 225 h 342"/>
                  <a:gd name="T6" fmla="*/ 10 w 280"/>
                  <a:gd name="T7" fmla="*/ 0 h 342"/>
                  <a:gd name="T8" fmla="*/ 106 w 280"/>
                  <a:gd name="T9" fmla="*/ 48 h 342"/>
                  <a:gd name="T10" fmla="*/ 211 w 280"/>
                  <a:gd name="T11" fmla="*/ 177 h 342"/>
                  <a:gd name="T12" fmla="*/ 271 w 280"/>
                  <a:gd name="T13" fmla="*/ 336 h 342"/>
                  <a:gd name="T14" fmla="*/ 280 w 280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0" h="342">
                    <a:moveTo>
                      <a:pt x="280" y="342"/>
                    </a:moveTo>
                    <a:lnTo>
                      <a:pt x="151" y="330"/>
                    </a:lnTo>
                    <a:cubicBezTo>
                      <a:pt x="112" y="310"/>
                      <a:pt x="66" y="280"/>
                      <a:pt x="43" y="225"/>
                    </a:cubicBezTo>
                    <a:cubicBezTo>
                      <a:pt x="20" y="184"/>
                      <a:pt x="0" y="29"/>
                      <a:pt x="10" y="0"/>
                    </a:cubicBezTo>
                    <a:lnTo>
                      <a:pt x="106" y="48"/>
                    </a:lnTo>
                    <a:lnTo>
                      <a:pt x="211" y="177"/>
                    </a:lnTo>
                    <a:lnTo>
                      <a:pt x="271" y="336"/>
                    </a:lnTo>
                    <a:lnTo>
                      <a:pt x="280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6" name="Freeform 310"/>
              <p:cNvSpPr>
                <a:spLocks noChangeAspect="1"/>
              </p:cNvSpPr>
              <p:nvPr/>
            </p:nvSpPr>
            <p:spPr bwMode="auto">
              <a:xfrm>
                <a:off x="1128" y="657"/>
                <a:ext cx="237" cy="172"/>
              </a:xfrm>
              <a:custGeom>
                <a:avLst/>
                <a:gdLst>
                  <a:gd name="T0" fmla="*/ 0 w 711"/>
                  <a:gd name="T1" fmla="*/ 170 h 518"/>
                  <a:gd name="T2" fmla="*/ 144 w 711"/>
                  <a:gd name="T3" fmla="*/ 35 h 518"/>
                  <a:gd name="T4" fmla="*/ 345 w 711"/>
                  <a:gd name="T5" fmla="*/ 14 h 518"/>
                  <a:gd name="T6" fmla="*/ 540 w 711"/>
                  <a:gd name="T7" fmla="*/ 122 h 518"/>
                  <a:gd name="T8" fmla="*/ 660 w 711"/>
                  <a:gd name="T9" fmla="*/ 272 h 518"/>
                  <a:gd name="T10" fmla="*/ 696 w 711"/>
                  <a:gd name="T11" fmla="*/ 422 h 518"/>
                  <a:gd name="T12" fmla="*/ 567 w 711"/>
                  <a:gd name="T13" fmla="*/ 518 h 518"/>
                  <a:gd name="T14" fmla="*/ 489 w 711"/>
                  <a:gd name="T15" fmla="*/ 341 h 518"/>
                  <a:gd name="T16" fmla="*/ 372 w 711"/>
                  <a:gd name="T17" fmla="*/ 218 h 518"/>
                  <a:gd name="T18" fmla="*/ 222 w 711"/>
                  <a:gd name="T19" fmla="*/ 149 h 518"/>
                  <a:gd name="T20" fmla="*/ 36 w 711"/>
                  <a:gd name="T21" fmla="*/ 155 h 518"/>
                  <a:gd name="T22" fmla="*/ 0 w 711"/>
                  <a:gd name="T23" fmla="*/ 17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1" h="518">
                    <a:moveTo>
                      <a:pt x="0" y="170"/>
                    </a:moveTo>
                    <a:lnTo>
                      <a:pt x="144" y="35"/>
                    </a:lnTo>
                    <a:cubicBezTo>
                      <a:pt x="201" y="9"/>
                      <a:pt x="279" y="0"/>
                      <a:pt x="345" y="14"/>
                    </a:cubicBezTo>
                    <a:cubicBezTo>
                      <a:pt x="411" y="29"/>
                      <a:pt x="488" y="75"/>
                      <a:pt x="540" y="122"/>
                    </a:cubicBezTo>
                    <a:cubicBezTo>
                      <a:pt x="592" y="165"/>
                      <a:pt x="630" y="218"/>
                      <a:pt x="660" y="272"/>
                    </a:cubicBezTo>
                    <a:cubicBezTo>
                      <a:pt x="690" y="326"/>
                      <a:pt x="711" y="381"/>
                      <a:pt x="696" y="422"/>
                    </a:cubicBezTo>
                    <a:lnTo>
                      <a:pt x="567" y="518"/>
                    </a:lnTo>
                    <a:cubicBezTo>
                      <a:pt x="532" y="504"/>
                      <a:pt x="521" y="391"/>
                      <a:pt x="489" y="341"/>
                    </a:cubicBezTo>
                    <a:cubicBezTo>
                      <a:pt x="457" y="291"/>
                      <a:pt x="418" y="252"/>
                      <a:pt x="372" y="218"/>
                    </a:cubicBezTo>
                    <a:cubicBezTo>
                      <a:pt x="322" y="180"/>
                      <a:pt x="278" y="160"/>
                      <a:pt x="222" y="149"/>
                    </a:cubicBezTo>
                    <a:cubicBezTo>
                      <a:pt x="166" y="138"/>
                      <a:pt x="68" y="155"/>
                      <a:pt x="36" y="155"/>
                    </a:cubicBezTo>
                    <a:lnTo>
                      <a:pt x="0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7" name="Freeform 311"/>
              <p:cNvSpPr>
                <a:spLocks noChangeAspect="1"/>
              </p:cNvSpPr>
              <p:nvPr/>
            </p:nvSpPr>
            <p:spPr bwMode="auto">
              <a:xfrm>
                <a:off x="1528" y="665"/>
                <a:ext cx="118" cy="37"/>
              </a:xfrm>
              <a:custGeom>
                <a:avLst/>
                <a:gdLst>
                  <a:gd name="T0" fmla="*/ 0 w 118"/>
                  <a:gd name="T1" fmla="*/ 0 h 37"/>
                  <a:gd name="T2" fmla="*/ 32 w 118"/>
                  <a:gd name="T3" fmla="*/ 34 h 37"/>
                  <a:gd name="T4" fmla="*/ 74 w 118"/>
                  <a:gd name="T5" fmla="*/ 21 h 37"/>
                  <a:gd name="T6" fmla="*/ 118 w 118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37">
                    <a:moveTo>
                      <a:pt x="0" y="0"/>
                    </a:moveTo>
                    <a:lnTo>
                      <a:pt x="32" y="34"/>
                    </a:lnTo>
                    <a:lnTo>
                      <a:pt x="74" y="21"/>
                    </a:lnTo>
                    <a:lnTo>
                      <a:pt x="118" y="37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8" name="Freeform 312"/>
              <p:cNvSpPr>
                <a:spLocks noChangeAspect="1"/>
              </p:cNvSpPr>
              <p:nvPr/>
            </p:nvSpPr>
            <p:spPr bwMode="auto">
              <a:xfrm>
                <a:off x="1514" y="679"/>
                <a:ext cx="131" cy="50"/>
              </a:xfrm>
              <a:custGeom>
                <a:avLst/>
                <a:gdLst>
                  <a:gd name="T0" fmla="*/ 0 w 393"/>
                  <a:gd name="T1" fmla="*/ 0 h 150"/>
                  <a:gd name="T2" fmla="*/ 99 w 393"/>
                  <a:gd name="T3" fmla="*/ 132 h 150"/>
                  <a:gd name="T4" fmla="*/ 198 w 393"/>
                  <a:gd name="T5" fmla="*/ 138 h 150"/>
                  <a:gd name="T6" fmla="*/ 288 w 393"/>
                  <a:gd name="T7" fmla="*/ 99 h 150"/>
                  <a:gd name="T8" fmla="*/ 393 w 393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0">
                    <a:moveTo>
                      <a:pt x="0" y="0"/>
                    </a:moveTo>
                    <a:lnTo>
                      <a:pt x="99" y="132"/>
                    </a:lnTo>
                    <a:lnTo>
                      <a:pt x="198" y="138"/>
                    </a:lnTo>
                    <a:lnTo>
                      <a:pt x="288" y="99"/>
                    </a:lnTo>
                    <a:lnTo>
                      <a:pt x="393" y="15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9" name="Freeform 313"/>
              <p:cNvSpPr>
                <a:spLocks noChangeAspect="1"/>
              </p:cNvSpPr>
              <p:nvPr/>
            </p:nvSpPr>
            <p:spPr bwMode="auto">
              <a:xfrm>
                <a:off x="1429" y="698"/>
                <a:ext cx="28" cy="73"/>
              </a:xfrm>
              <a:custGeom>
                <a:avLst/>
                <a:gdLst>
                  <a:gd name="T0" fmla="*/ 28 w 28"/>
                  <a:gd name="T1" fmla="*/ 0 h 73"/>
                  <a:gd name="T2" fmla="*/ 0 w 28"/>
                  <a:gd name="T3" fmla="*/ 34 h 73"/>
                  <a:gd name="T4" fmla="*/ 16 w 2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3">
                    <a:moveTo>
                      <a:pt x="28" y="0"/>
                    </a:moveTo>
                    <a:lnTo>
                      <a:pt x="0" y="34"/>
                    </a:lnTo>
                    <a:lnTo>
                      <a:pt x="16" y="73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40" name="Freeform 314"/>
              <p:cNvSpPr>
                <a:spLocks noChangeAspect="1"/>
              </p:cNvSpPr>
              <p:nvPr/>
            </p:nvSpPr>
            <p:spPr bwMode="auto">
              <a:xfrm>
                <a:off x="1398" y="694"/>
                <a:ext cx="41" cy="88"/>
              </a:xfrm>
              <a:custGeom>
                <a:avLst/>
                <a:gdLst>
                  <a:gd name="T0" fmla="*/ 41 w 41"/>
                  <a:gd name="T1" fmla="*/ 0 h 88"/>
                  <a:gd name="T2" fmla="*/ 0 w 41"/>
                  <a:gd name="T3" fmla="*/ 34 h 88"/>
                  <a:gd name="T4" fmla="*/ 35 w 41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88">
                    <a:moveTo>
                      <a:pt x="41" y="0"/>
                    </a:moveTo>
                    <a:lnTo>
                      <a:pt x="0" y="34"/>
                    </a:lnTo>
                    <a:lnTo>
                      <a:pt x="35" y="88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41" name="Freeform 315"/>
              <p:cNvSpPr>
                <a:spLocks noChangeAspect="1"/>
              </p:cNvSpPr>
              <p:nvPr/>
            </p:nvSpPr>
            <p:spPr bwMode="auto">
              <a:xfrm>
                <a:off x="1377" y="1314"/>
                <a:ext cx="147" cy="73"/>
              </a:xfrm>
              <a:custGeom>
                <a:avLst/>
                <a:gdLst>
                  <a:gd name="T0" fmla="*/ 147 w 147"/>
                  <a:gd name="T1" fmla="*/ 73 h 73"/>
                  <a:gd name="T2" fmla="*/ 71 w 147"/>
                  <a:gd name="T3" fmla="*/ 57 h 73"/>
                  <a:gd name="T4" fmla="*/ 48 w 147"/>
                  <a:gd name="T5" fmla="*/ 15 h 73"/>
                  <a:gd name="T6" fmla="*/ 0 w 147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73">
                    <a:moveTo>
                      <a:pt x="147" y="73"/>
                    </a:moveTo>
                    <a:lnTo>
                      <a:pt x="71" y="57"/>
                    </a:lnTo>
                    <a:lnTo>
                      <a:pt x="48" y="15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42" name="Freeform 316"/>
              <p:cNvSpPr>
                <a:spLocks noChangeAspect="1"/>
              </p:cNvSpPr>
              <p:nvPr/>
            </p:nvSpPr>
            <p:spPr bwMode="auto">
              <a:xfrm>
                <a:off x="1370" y="1335"/>
                <a:ext cx="148" cy="73"/>
              </a:xfrm>
              <a:custGeom>
                <a:avLst/>
                <a:gdLst>
                  <a:gd name="T0" fmla="*/ 148 w 148"/>
                  <a:gd name="T1" fmla="*/ 73 h 73"/>
                  <a:gd name="T2" fmla="*/ 59 w 148"/>
                  <a:gd name="T3" fmla="*/ 57 h 73"/>
                  <a:gd name="T4" fmla="*/ 39 w 148"/>
                  <a:gd name="T5" fmla="*/ 12 h 73"/>
                  <a:gd name="T6" fmla="*/ 0 w 148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73">
                    <a:moveTo>
                      <a:pt x="148" y="73"/>
                    </a:moveTo>
                    <a:lnTo>
                      <a:pt x="59" y="57"/>
                    </a:lnTo>
                    <a:lnTo>
                      <a:pt x="3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643" name="Group 317"/>
              <p:cNvGrpSpPr>
                <a:grpSpLocks noChangeAspect="1"/>
              </p:cNvGrpSpPr>
              <p:nvPr/>
            </p:nvGrpSpPr>
            <p:grpSpPr bwMode="auto">
              <a:xfrm>
                <a:off x="1233" y="769"/>
                <a:ext cx="813" cy="795"/>
                <a:chOff x="2768" y="1462"/>
                <a:chExt cx="2439" cy="2387"/>
              </a:xfrm>
            </p:grpSpPr>
            <p:grpSp>
              <p:nvGrpSpPr>
                <p:cNvPr id="646" name="Group 318"/>
                <p:cNvGrpSpPr>
                  <a:grpSpLocks noChangeAspect="1"/>
                </p:cNvGrpSpPr>
                <p:nvPr/>
              </p:nvGrpSpPr>
              <p:grpSpPr bwMode="auto">
                <a:xfrm>
                  <a:off x="2768" y="1462"/>
                  <a:ext cx="2439" cy="2387"/>
                  <a:chOff x="2768" y="1462"/>
                  <a:chExt cx="2439" cy="2387"/>
                </a:xfrm>
              </p:grpSpPr>
              <p:sp>
                <p:nvSpPr>
                  <p:cNvPr id="648" name="Freeform 319"/>
                  <p:cNvSpPr>
                    <a:spLocks noChangeAspect="1"/>
                  </p:cNvSpPr>
                  <p:nvPr/>
                </p:nvSpPr>
                <p:spPr bwMode="auto">
                  <a:xfrm>
                    <a:off x="3786" y="3130"/>
                    <a:ext cx="261" cy="152"/>
                  </a:xfrm>
                  <a:custGeom>
                    <a:avLst/>
                    <a:gdLst>
                      <a:gd name="T0" fmla="*/ 261 w 261"/>
                      <a:gd name="T1" fmla="*/ 20 h 152"/>
                      <a:gd name="T2" fmla="*/ 156 w 261"/>
                      <a:gd name="T3" fmla="*/ 122 h 152"/>
                      <a:gd name="T4" fmla="*/ 12 w 261"/>
                      <a:gd name="T5" fmla="*/ 139 h 152"/>
                      <a:gd name="T6" fmla="*/ 87 w 261"/>
                      <a:gd name="T7" fmla="*/ 41 h 152"/>
                      <a:gd name="T8" fmla="*/ 165 w 261"/>
                      <a:gd name="T9" fmla="*/ 8 h 152"/>
                      <a:gd name="T10" fmla="*/ 261 w 261"/>
                      <a:gd name="T11" fmla="*/ 2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152">
                        <a:moveTo>
                          <a:pt x="261" y="20"/>
                        </a:moveTo>
                        <a:cubicBezTo>
                          <a:pt x="259" y="38"/>
                          <a:pt x="197" y="102"/>
                          <a:pt x="156" y="122"/>
                        </a:cubicBezTo>
                        <a:cubicBezTo>
                          <a:pt x="117" y="142"/>
                          <a:pt x="24" y="152"/>
                          <a:pt x="12" y="139"/>
                        </a:cubicBezTo>
                        <a:cubicBezTo>
                          <a:pt x="0" y="126"/>
                          <a:pt x="62" y="63"/>
                          <a:pt x="87" y="41"/>
                        </a:cubicBezTo>
                        <a:cubicBezTo>
                          <a:pt x="112" y="19"/>
                          <a:pt x="126" y="16"/>
                          <a:pt x="165" y="8"/>
                        </a:cubicBezTo>
                        <a:cubicBezTo>
                          <a:pt x="204" y="0"/>
                          <a:pt x="241" y="18"/>
                          <a:pt x="261" y="2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49" name="Freeform 320"/>
                  <p:cNvSpPr>
                    <a:spLocks noChangeAspect="1"/>
                  </p:cNvSpPr>
                  <p:nvPr/>
                </p:nvSpPr>
                <p:spPr bwMode="auto">
                  <a:xfrm>
                    <a:off x="3450" y="2637"/>
                    <a:ext cx="349" cy="161"/>
                  </a:xfrm>
                  <a:custGeom>
                    <a:avLst/>
                    <a:gdLst>
                      <a:gd name="T0" fmla="*/ 342 w 349"/>
                      <a:gd name="T1" fmla="*/ 30 h 161"/>
                      <a:gd name="T2" fmla="*/ 254 w 349"/>
                      <a:gd name="T3" fmla="*/ 97 h 161"/>
                      <a:gd name="T4" fmla="*/ 161 w 349"/>
                      <a:gd name="T5" fmla="*/ 144 h 161"/>
                      <a:gd name="T6" fmla="*/ 12 w 349"/>
                      <a:gd name="T7" fmla="*/ 146 h 161"/>
                      <a:gd name="T8" fmla="*/ 90 w 349"/>
                      <a:gd name="T9" fmla="*/ 56 h 161"/>
                      <a:gd name="T10" fmla="*/ 189 w 349"/>
                      <a:gd name="T11" fmla="*/ 6 h 161"/>
                      <a:gd name="T12" fmla="*/ 297 w 349"/>
                      <a:gd name="T13" fmla="*/ 18 h 161"/>
                      <a:gd name="T14" fmla="*/ 342 w 349"/>
                      <a:gd name="T15" fmla="*/ 3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49" h="161">
                        <a:moveTo>
                          <a:pt x="342" y="30"/>
                        </a:moveTo>
                        <a:cubicBezTo>
                          <a:pt x="335" y="43"/>
                          <a:pt x="284" y="78"/>
                          <a:pt x="254" y="97"/>
                        </a:cubicBezTo>
                        <a:cubicBezTo>
                          <a:pt x="223" y="117"/>
                          <a:pt x="201" y="136"/>
                          <a:pt x="161" y="144"/>
                        </a:cubicBezTo>
                        <a:cubicBezTo>
                          <a:pt x="121" y="152"/>
                          <a:pt x="24" y="161"/>
                          <a:pt x="12" y="146"/>
                        </a:cubicBezTo>
                        <a:cubicBezTo>
                          <a:pt x="0" y="131"/>
                          <a:pt x="61" y="79"/>
                          <a:pt x="90" y="56"/>
                        </a:cubicBezTo>
                        <a:cubicBezTo>
                          <a:pt x="122" y="29"/>
                          <a:pt x="158" y="12"/>
                          <a:pt x="189" y="6"/>
                        </a:cubicBezTo>
                        <a:cubicBezTo>
                          <a:pt x="220" y="0"/>
                          <a:pt x="276" y="15"/>
                          <a:pt x="297" y="18"/>
                        </a:cubicBezTo>
                        <a:cubicBezTo>
                          <a:pt x="318" y="21"/>
                          <a:pt x="349" y="17"/>
                          <a:pt x="342" y="3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0" name="Freeform 321"/>
                  <p:cNvSpPr>
                    <a:spLocks noChangeAspect="1"/>
                  </p:cNvSpPr>
                  <p:nvPr/>
                </p:nvSpPr>
                <p:spPr bwMode="auto">
                  <a:xfrm>
                    <a:off x="3357" y="3003"/>
                    <a:ext cx="333" cy="257"/>
                  </a:xfrm>
                  <a:custGeom>
                    <a:avLst/>
                    <a:gdLst>
                      <a:gd name="T0" fmla="*/ 72 w 333"/>
                      <a:gd name="T1" fmla="*/ 0 h 257"/>
                      <a:gd name="T2" fmla="*/ 77 w 333"/>
                      <a:gd name="T3" fmla="*/ 20 h 257"/>
                      <a:gd name="T4" fmla="*/ 119 w 333"/>
                      <a:gd name="T5" fmla="*/ 92 h 257"/>
                      <a:gd name="T6" fmla="*/ 225 w 333"/>
                      <a:gd name="T7" fmla="*/ 134 h 257"/>
                      <a:gd name="T8" fmla="*/ 330 w 333"/>
                      <a:gd name="T9" fmla="*/ 138 h 257"/>
                      <a:gd name="T10" fmla="*/ 303 w 333"/>
                      <a:gd name="T11" fmla="*/ 204 h 257"/>
                      <a:gd name="T12" fmla="*/ 288 w 333"/>
                      <a:gd name="T13" fmla="*/ 251 h 257"/>
                      <a:gd name="T14" fmla="*/ 198 w 333"/>
                      <a:gd name="T15" fmla="*/ 228 h 257"/>
                      <a:gd name="T16" fmla="*/ 80 w 333"/>
                      <a:gd name="T17" fmla="*/ 149 h 257"/>
                      <a:gd name="T18" fmla="*/ 0 w 333"/>
                      <a:gd name="T19" fmla="*/ 14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33" h="257">
                        <a:moveTo>
                          <a:pt x="72" y="0"/>
                        </a:moveTo>
                        <a:cubicBezTo>
                          <a:pt x="73" y="3"/>
                          <a:pt x="69" y="5"/>
                          <a:pt x="77" y="20"/>
                        </a:cubicBezTo>
                        <a:cubicBezTo>
                          <a:pt x="85" y="35"/>
                          <a:pt x="94" y="73"/>
                          <a:pt x="119" y="92"/>
                        </a:cubicBezTo>
                        <a:cubicBezTo>
                          <a:pt x="156" y="111"/>
                          <a:pt x="190" y="126"/>
                          <a:pt x="225" y="134"/>
                        </a:cubicBezTo>
                        <a:cubicBezTo>
                          <a:pt x="260" y="142"/>
                          <a:pt x="327" y="140"/>
                          <a:pt x="330" y="138"/>
                        </a:cubicBezTo>
                        <a:cubicBezTo>
                          <a:pt x="333" y="136"/>
                          <a:pt x="311" y="185"/>
                          <a:pt x="303" y="204"/>
                        </a:cubicBezTo>
                        <a:cubicBezTo>
                          <a:pt x="295" y="223"/>
                          <a:pt x="295" y="245"/>
                          <a:pt x="288" y="251"/>
                        </a:cubicBezTo>
                        <a:cubicBezTo>
                          <a:pt x="281" y="257"/>
                          <a:pt x="231" y="243"/>
                          <a:pt x="198" y="228"/>
                        </a:cubicBezTo>
                        <a:cubicBezTo>
                          <a:pt x="163" y="211"/>
                          <a:pt x="113" y="185"/>
                          <a:pt x="80" y="149"/>
                        </a:cubicBezTo>
                        <a:cubicBezTo>
                          <a:pt x="47" y="114"/>
                          <a:pt x="17" y="42"/>
                          <a:pt x="0" y="14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3F3F"/>
                      </a:gs>
                      <a:gs pos="100000">
                        <a:srgbClr val="FF3F3F">
                          <a:gamma/>
                          <a:shade val="60000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1" name="Freeform 322"/>
                  <p:cNvSpPr>
                    <a:spLocks noChangeAspect="1"/>
                  </p:cNvSpPr>
                  <p:nvPr/>
                </p:nvSpPr>
                <p:spPr bwMode="auto">
                  <a:xfrm>
                    <a:off x="3027" y="2970"/>
                    <a:ext cx="1026" cy="879"/>
                  </a:xfrm>
                  <a:custGeom>
                    <a:avLst/>
                    <a:gdLst>
                      <a:gd name="T0" fmla="*/ 27 w 1026"/>
                      <a:gd name="T1" fmla="*/ 534 h 879"/>
                      <a:gd name="T2" fmla="*/ 105 w 1026"/>
                      <a:gd name="T3" fmla="*/ 651 h 879"/>
                      <a:gd name="T4" fmla="*/ 222 w 1026"/>
                      <a:gd name="T5" fmla="*/ 771 h 879"/>
                      <a:gd name="T6" fmla="*/ 312 w 1026"/>
                      <a:gd name="T7" fmla="*/ 813 h 879"/>
                      <a:gd name="T8" fmla="*/ 423 w 1026"/>
                      <a:gd name="T9" fmla="*/ 819 h 879"/>
                      <a:gd name="T10" fmla="*/ 504 w 1026"/>
                      <a:gd name="T11" fmla="*/ 783 h 879"/>
                      <a:gd name="T12" fmla="*/ 564 w 1026"/>
                      <a:gd name="T13" fmla="*/ 648 h 879"/>
                      <a:gd name="T14" fmla="*/ 582 w 1026"/>
                      <a:gd name="T15" fmla="*/ 447 h 879"/>
                      <a:gd name="T16" fmla="*/ 636 w 1026"/>
                      <a:gd name="T17" fmla="*/ 213 h 879"/>
                      <a:gd name="T18" fmla="*/ 738 w 1026"/>
                      <a:gd name="T19" fmla="*/ 84 h 879"/>
                      <a:gd name="T20" fmla="*/ 876 w 1026"/>
                      <a:gd name="T21" fmla="*/ 15 h 879"/>
                      <a:gd name="T22" fmla="*/ 972 w 1026"/>
                      <a:gd name="T23" fmla="*/ 12 h 879"/>
                      <a:gd name="T24" fmla="*/ 1002 w 1026"/>
                      <a:gd name="T25" fmla="*/ 81 h 879"/>
                      <a:gd name="T26" fmla="*/ 1023 w 1026"/>
                      <a:gd name="T27" fmla="*/ 174 h 879"/>
                      <a:gd name="T28" fmla="*/ 918 w 1026"/>
                      <a:gd name="T29" fmla="*/ 171 h 879"/>
                      <a:gd name="T30" fmla="*/ 795 w 1026"/>
                      <a:gd name="T31" fmla="*/ 258 h 879"/>
                      <a:gd name="T32" fmla="*/ 726 w 1026"/>
                      <a:gd name="T33" fmla="*/ 414 h 879"/>
                      <a:gd name="T34" fmla="*/ 672 w 1026"/>
                      <a:gd name="T35" fmla="*/ 561 h 879"/>
                      <a:gd name="T36" fmla="*/ 618 w 1026"/>
                      <a:gd name="T37" fmla="*/ 708 h 879"/>
                      <a:gd name="T38" fmla="*/ 549 w 1026"/>
                      <a:gd name="T39" fmla="*/ 816 h 879"/>
                      <a:gd name="T40" fmla="*/ 474 w 1026"/>
                      <a:gd name="T41" fmla="*/ 867 h 879"/>
                      <a:gd name="T42" fmla="*/ 393 w 1026"/>
                      <a:gd name="T43" fmla="*/ 879 h 879"/>
                      <a:gd name="T44" fmla="*/ 309 w 1026"/>
                      <a:gd name="T45" fmla="*/ 864 h 879"/>
                      <a:gd name="T46" fmla="*/ 231 w 1026"/>
                      <a:gd name="T47" fmla="*/ 822 h 879"/>
                      <a:gd name="T48" fmla="*/ 120 w 1026"/>
                      <a:gd name="T49" fmla="*/ 723 h 879"/>
                      <a:gd name="T50" fmla="*/ 18 w 1026"/>
                      <a:gd name="T51" fmla="*/ 594 h 879"/>
                      <a:gd name="T52" fmla="*/ 0 w 1026"/>
                      <a:gd name="T53" fmla="*/ 558 h 879"/>
                      <a:gd name="T54" fmla="*/ 27 w 1026"/>
                      <a:gd name="T55" fmla="*/ 534 h 8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026" h="879">
                        <a:moveTo>
                          <a:pt x="27" y="534"/>
                        </a:moveTo>
                        <a:lnTo>
                          <a:pt x="105" y="651"/>
                        </a:lnTo>
                        <a:cubicBezTo>
                          <a:pt x="137" y="690"/>
                          <a:pt x="188" y="744"/>
                          <a:pt x="222" y="771"/>
                        </a:cubicBezTo>
                        <a:cubicBezTo>
                          <a:pt x="256" y="798"/>
                          <a:pt x="279" y="805"/>
                          <a:pt x="312" y="813"/>
                        </a:cubicBezTo>
                        <a:cubicBezTo>
                          <a:pt x="345" y="821"/>
                          <a:pt x="392" y="822"/>
                          <a:pt x="423" y="819"/>
                        </a:cubicBezTo>
                        <a:cubicBezTo>
                          <a:pt x="455" y="814"/>
                          <a:pt x="481" y="811"/>
                          <a:pt x="504" y="783"/>
                        </a:cubicBezTo>
                        <a:cubicBezTo>
                          <a:pt x="527" y="755"/>
                          <a:pt x="551" y="705"/>
                          <a:pt x="564" y="648"/>
                        </a:cubicBezTo>
                        <a:cubicBezTo>
                          <a:pt x="576" y="593"/>
                          <a:pt x="573" y="515"/>
                          <a:pt x="582" y="447"/>
                        </a:cubicBezTo>
                        <a:cubicBezTo>
                          <a:pt x="594" y="375"/>
                          <a:pt x="611" y="272"/>
                          <a:pt x="636" y="213"/>
                        </a:cubicBezTo>
                        <a:cubicBezTo>
                          <a:pt x="661" y="154"/>
                          <a:pt x="698" y="115"/>
                          <a:pt x="738" y="84"/>
                        </a:cubicBezTo>
                        <a:cubicBezTo>
                          <a:pt x="778" y="51"/>
                          <a:pt x="835" y="21"/>
                          <a:pt x="876" y="15"/>
                        </a:cubicBezTo>
                        <a:cubicBezTo>
                          <a:pt x="917" y="9"/>
                          <a:pt x="951" y="0"/>
                          <a:pt x="972" y="12"/>
                        </a:cubicBezTo>
                        <a:cubicBezTo>
                          <a:pt x="993" y="23"/>
                          <a:pt x="994" y="54"/>
                          <a:pt x="1002" y="81"/>
                        </a:cubicBezTo>
                        <a:cubicBezTo>
                          <a:pt x="1010" y="108"/>
                          <a:pt x="1020" y="165"/>
                          <a:pt x="1023" y="174"/>
                        </a:cubicBezTo>
                        <a:cubicBezTo>
                          <a:pt x="1026" y="183"/>
                          <a:pt x="956" y="157"/>
                          <a:pt x="918" y="171"/>
                        </a:cubicBezTo>
                        <a:cubicBezTo>
                          <a:pt x="883" y="183"/>
                          <a:pt x="827" y="220"/>
                          <a:pt x="795" y="258"/>
                        </a:cubicBezTo>
                        <a:cubicBezTo>
                          <a:pt x="763" y="296"/>
                          <a:pt x="746" y="363"/>
                          <a:pt x="726" y="414"/>
                        </a:cubicBezTo>
                        <a:lnTo>
                          <a:pt x="672" y="561"/>
                        </a:lnTo>
                        <a:lnTo>
                          <a:pt x="618" y="708"/>
                        </a:lnTo>
                        <a:cubicBezTo>
                          <a:pt x="598" y="750"/>
                          <a:pt x="573" y="790"/>
                          <a:pt x="549" y="816"/>
                        </a:cubicBezTo>
                        <a:cubicBezTo>
                          <a:pt x="525" y="845"/>
                          <a:pt x="499" y="859"/>
                          <a:pt x="474" y="867"/>
                        </a:cubicBezTo>
                        <a:cubicBezTo>
                          <a:pt x="449" y="875"/>
                          <a:pt x="420" y="879"/>
                          <a:pt x="393" y="879"/>
                        </a:cubicBezTo>
                        <a:cubicBezTo>
                          <a:pt x="366" y="879"/>
                          <a:pt x="336" y="873"/>
                          <a:pt x="309" y="864"/>
                        </a:cubicBezTo>
                        <a:cubicBezTo>
                          <a:pt x="285" y="857"/>
                          <a:pt x="262" y="845"/>
                          <a:pt x="231" y="822"/>
                        </a:cubicBezTo>
                        <a:cubicBezTo>
                          <a:pt x="200" y="799"/>
                          <a:pt x="158" y="763"/>
                          <a:pt x="120" y="723"/>
                        </a:cubicBezTo>
                        <a:lnTo>
                          <a:pt x="18" y="594"/>
                        </a:lnTo>
                        <a:lnTo>
                          <a:pt x="0" y="558"/>
                        </a:lnTo>
                        <a:lnTo>
                          <a:pt x="27" y="534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3922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2" name="Freeform 323"/>
                  <p:cNvSpPr>
                    <a:spLocks noChangeAspect="1"/>
                  </p:cNvSpPr>
                  <p:nvPr/>
                </p:nvSpPr>
                <p:spPr bwMode="auto">
                  <a:xfrm>
                    <a:off x="3053" y="2487"/>
                    <a:ext cx="331" cy="266"/>
                  </a:xfrm>
                  <a:custGeom>
                    <a:avLst/>
                    <a:gdLst>
                      <a:gd name="T0" fmla="*/ 73 w 331"/>
                      <a:gd name="T1" fmla="*/ 0 h 266"/>
                      <a:gd name="T2" fmla="*/ 112 w 331"/>
                      <a:gd name="T3" fmla="*/ 92 h 266"/>
                      <a:gd name="T4" fmla="*/ 212 w 331"/>
                      <a:gd name="T5" fmla="*/ 149 h 266"/>
                      <a:gd name="T6" fmla="*/ 331 w 331"/>
                      <a:gd name="T7" fmla="*/ 185 h 266"/>
                      <a:gd name="T8" fmla="*/ 307 w 331"/>
                      <a:gd name="T9" fmla="*/ 236 h 266"/>
                      <a:gd name="T10" fmla="*/ 294 w 331"/>
                      <a:gd name="T11" fmla="*/ 266 h 266"/>
                      <a:gd name="T12" fmla="*/ 190 w 331"/>
                      <a:gd name="T13" fmla="*/ 233 h 266"/>
                      <a:gd name="T14" fmla="*/ 58 w 331"/>
                      <a:gd name="T15" fmla="*/ 141 h 266"/>
                      <a:gd name="T16" fmla="*/ 0 w 331"/>
                      <a:gd name="T17" fmla="*/ 0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266">
                        <a:moveTo>
                          <a:pt x="73" y="0"/>
                        </a:moveTo>
                        <a:cubicBezTo>
                          <a:pt x="80" y="15"/>
                          <a:pt x="89" y="67"/>
                          <a:pt x="112" y="92"/>
                        </a:cubicBezTo>
                        <a:cubicBezTo>
                          <a:pt x="135" y="117"/>
                          <a:pt x="176" y="134"/>
                          <a:pt x="212" y="149"/>
                        </a:cubicBezTo>
                        <a:cubicBezTo>
                          <a:pt x="247" y="161"/>
                          <a:pt x="316" y="171"/>
                          <a:pt x="331" y="185"/>
                        </a:cubicBezTo>
                        <a:lnTo>
                          <a:pt x="307" y="236"/>
                        </a:lnTo>
                        <a:lnTo>
                          <a:pt x="294" y="266"/>
                        </a:lnTo>
                        <a:cubicBezTo>
                          <a:pt x="275" y="266"/>
                          <a:pt x="229" y="254"/>
                          <a:pt x="190" y="233"/>
                        </a:cubicBezTo>
                        <a:cubicBezTo>
                          <a:pt x="149" y="213"/>
                          <a:pt x="98" y="184"/>
                          <a:pt x="58" y="141"/>
                        </a:cubicBezTo>
                        <a:cubicBezTo>
                          <a:pt x="18" y="98"/>
                          <a:pt x="12" y="29"/>
                          <a:pt x="0" y="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FF0000">
                          <a:gamma/>
                          <a:shade val="45098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3" name="Freeform 324"/>
                  <p:cNvSpPr>
                    <a:spLocks noChangeAspect="1"/>
                  </p:cNvSpPr>
                  <p:nvPr/>
                </p:nvSpPr>
                <p:spPr bwMode="auto">
                  <a:xfrm>
                    <a:off x="3326" y="2511"/>
                    <a:ext cx="477" cy="522"/>
                  </a:xfrm>
                  <a:custGeom>
                    <a:avLst/>
                    <a:gdLst>
                      <a:gd name="T0" fmla="*/ 40 w 477"/>
                      <a:gd name="T1" fmla="*/ 522 h 522"/>
                      <a:gd name="T2" fmla="*/ 16 w 477"/>
                      <a:gd name="T3" fmla="*/ 447 h 522"/>
                      <a:gd name="T4" fmla="*/ 13 w 477"/>
                      <a:gd name="T5" fmla="*/ 263 h 522"/>
                      <a:gd name="T6" fmla="*/ 85 w 477"/>
                      <a:gd name="T7" fmla="*/ 116 h 522"/>
                      <a:gd name="T8" fmla="*/ 199 w 477"/>
                      <a:gd name="T9" fmla="*/ 20 h 522"/>
                      <a:gd name="T10" fmla="*/ 322 w 477"/>
                      <a:gd name="T11" fmla="*/ 3 h 522"/>
                      <a:gd name="T12" fmla="*/ 427 w 477"/>
                      <a:gd name="T13" fmla="*/ 24 h 522"/>
                      <a:gd name="T14" fmla="*/ 472 w 477"/>
                      <a:gd name="T15" fmla="*/ 147 h 522"/>
                      <a:gd name="T16" fmla="*/ 340 w 477"/>
                      <a:gd name="T17" fmla="*/ 132 h 522"/>
                      <a:gd name="T18" fmla="*/ 236 w 477"/>
                      <a:gd name="T19" fmla="*/ 165 h 522"/>
                      <a:gd name="T20" fmla="*/ 153 w 477"/>
                      <a:gd name="T21" fmla="*/ 248 h 522"/>
                      <a:gd name="T22" fmla="*/ 100 w 477"/>
                      <a:gd name="T23" fmla="*/ 356 h 522"/>
                      <a:gd name="T24" fmla="*/ 109 w 477"/>
                      <a:gd name="T25" fmla="*/ 512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7" h="522">
                        <a:moveTo>
                          <a:pt x="40" y="522"/>
                        </a:moveTo>
                        <a:cubicBezTo>
                          <a:pt x="36" y="510"/>
                          <a:pt x="20" y="490"/>
                          <a:pt x="16" y="447"/>
                        </a:cubicBezTo>
                        <a:cubicBezTo>
                          <a:pt x="12" y="404"/>
                          <a:pt x="0" y="319"/>
                          <a:pt x="13" y="263"/>
                        </a:cubicBezTo>
                        <a:cubicBezTo>
                          <a:pt x="25" y="207"/>
                          <a:pt x="48" y="159"/>
                          <a:pt x="85" y="116"/>
                        </a:cubicBezTo>
                        <a:cubicBezTo>
                          <a:pt x="122" y="73"/>
                          <a:pt x="141" y="40"/>
                          <a:pt x="199" y="20"/>
                        </a:cubicBezTo>
                        <a:cubicBezTo>
                          <a:pt x="257" y="0"/>
                          <a:pt x="284" y="2"/>
                          <a:pt x="322" y="3"/>
                        </a:cubicBezTo>
                        <a:cubicBezTo>
                          <a:pt x="360" y="4"/>
                          <a:pt x="402" y="0"/>
                          <a:pt x="427" y="24"/>
                        </a:cubicBezTo>
                        <a:cubicBezTo>
                          <a:pt x="434" y="50"/>
                          <a:pt x="477" y="141"/>
                          <a:pt x="472" y="147"/>
                        </a:cubicBezTo>
                        <a:cubicBezTo>
                          <a:pt x="467" y="153"/>
                          <a:pt x="378" y="130"/>
                          <a:pt x="340" y="132"/>
                        </a:cubicBezTo>
                        <a:cubicBezTo>
                          <a:pt x="296" y="138"/>
                          <a:pt x="279" y="135"/>
                          <a:pt x="236" y="165"/>
                        </a:cubicBezTo>
                        <a:cubicBezTo>
                          <a:pt x="193" y="195"/>
                          <a:pt x="179" y="211"/>
                          <a:pt x="153" y="248"/>
                        </a:cubicBezTo>
                        <a:cubicBezTo>
                          <a:pt x="127" y="285"/>
                          <a:pt x="117" y="296"/>
                          <a:pt x="100" y="356"/>
                        </a:cubicBezTo>
                        <a:cubicBezTo>
                          <a:pt x="83" y="416"/>
                          <a:pt x="107" y="480"/>
                          <a:pt x="109" y="512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30196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4" name="Freeform 325"/>
                  <p:cNvSpPr>
                    <a:spLocks noChangeAspect="1"/>
                  </p:cNvSpPr>
                  <p:nvPr/>
                </p:nvSpPr>
                <p:spPr bwMode="auto">
                  <a:xfrm>
                    <a:off x="2768" y="1462"/>
                    <a:ext cx="2439" cy="758"/>
                  </a:xfrm>
                  <a:custGeom>
                    <a:avLst/>
                    <a:gdLst>
                      <a:gd name="T0" fmla="*/ 2362 w 2439"/>
                      <a:gd name="T1" fmla="*/ 619 h 758"/>
                      <a:gd name="T2" fmla="*/ 2406 w 2439"/>
                      <a:gd name="T3" fmla="*/ 667 h 758"/>
                      <a:gd name="T4" fmla="*/ 2439 w 2439"/>
                      <a:gd name="T5" fmla="*/ 613 h 758"/>
                      <a:gd name="T6" fmla="*/ 2368 w 2439"/>
                      <a:gd name="T7" fmla="*/ 410 h 758"/>
                      <a:gd name="T8" fmla="*/ 2227 w 2439"/>
                      <a:gd name="T9" fmla="*/ 235 h 758"/>
                      <a:gd name="T10" fmla="*/ 1963 w 2439"/>
                      <a:gd name="T11" fmla="*/ 74 h 758"/>
                      <a:gd name="T12" fmla="*/ 1611 w 2439"/>
                      <a:gd name="T13" fmla="*/ 10 h 758"/>
                      <a:gd name="T14" fmla="*/ 1132 w 2439"/>
                      <a:gd name="T15" fmla="*/ 14 h 758"/>
                      <a:gd name="T16" fmla="*/ 652 w 2439"/>
                      <a:gd name="T17" fmla="*/ 26 h 758"/>
                      <a:gd name="T18" fmla="*/ 424 w 2439"/>
                      <a:gd name="T19" fmla="*/ 53 h 758"/>
                      <a:gd name="T20" fmla="*/ 259 w 2439"/>
                      <a:gd name="T21" fmla="*/ 106 h 758"/>
                      <a:gd name="T22" fmla="*/ 148 w 2439"/>
                      <a:gd name="T23" fmla="*/ 194 h 758"/>
                      <a:gd name="T24" fmla="*/ 40 w 2439"/>
                      <a:gd name="T25" fmla="*/ 340 h 758"/>
                      <a:gd name="T26" fmla="*/ 4 w 2439"/>
                      <a:gd name="T27" fmla="*/ 524 h 758"/>
                      <a:gd name="T28" fmla="*/ 60 w 2439"/>
                      <a:gd name="T29" fmla="*/ 680 h 758"/>
                      <a:gd name="T30" fmla="*/ 132 w 2439"/>
                      <a:gd name="T31" fmla="*/ 746 h 758"/>
                      <a:gd name="T32" fmla="*/ 148 w 2439"/>
                      <a:gd name="T33" fmla="*/ 608 h 758"/>
                      <a:gd name="T34" fmla="*/ 193 w 2439"/>
                      <a:gd name="T35" fmla="*/ 422 h 758"/>
                      <a:gd name="T36" fmla="*/ 361 w 2439"/>
                      <a:gd name="T37" fmla="*/ 226 h 758"/>
                      <a:gd name="T38" fmla="*/ 561 w 2439"/>
                      <a:gd name="T39" fmla="*/ 152 h 758"/>
                      <a:gd name="T40" fmla="*/ 819 w 2439"/>
                      <a:gd name="T41" fmla="*/ 103 h 758"/>
                      <a:gd name="T42" fmla="*/ 1258 w 2439"/>
                      <a:gd name="T43" fmla="*/ 74 h 758"/>
                      <a:gd name="T44" fmla="*/ 1668 w 2439"/>
                      <a:gd name="T45" fmla="*/ 83 h 758"/>
                      <a:gd name="T46" fmla="*/ 1945 w 2439"/>
                      <a:gd name="T47" fmla="*/ 148 h 758"/>
                      <a:gd name="T48" fmla="*/ 2158 w 2439"/>
                      <a:gd name="T49" fmla="*/ 271 h 758"/>
                      <a:gd name="T50" fmla="*/ 2262 w 2439"/>
                      <a:gd name="T51" fmla="*/ 383 h 758"/>
                      <a:gd name="T52" fmla="*/ 2328 w 2439"/>
                      <a:gd name="T53" fmla="*/ 493 h 758"/>
                      <a:gd name="T54" fmla="*/ 2362 w 2439"/>
                      <a:gd name="T55" fmla="*/ 619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2439" h="758">
                        <a:moveTo>
                          <a:pt x="2362" y="619"/>
                        </a:moveTo>
                        <a:lnTo>
                          <a:pt x="2406" y="667"/>
                        </a:lnTo>
                        <a:lnTo>
                          <a:pt x="2439" y="613"/>
                        </a:lnTo>
                        <a:cubicBezTo>
                          <a:pt x="2433" y="570"/>
                          <a:pt x="2403" y="473"/>
                          <a:pt x="2368" y="410"/>
                        </a:cubicBezTo>
                        <a:cubicBezTo>
                          <a:pt x="2331" y="348"/>
                          <a:pt x="2295" y="291"/>
                          <a:pt x="2227" y="235"/>
                        </a:cubicBezTo>
                        <a:cubicBezTo>
                          <a:pt x="2159" y="179"/>
                          <a:pt x="2066" y="111"/>
                          <a:pt x="1963" y="74"/>
                        </a:cubicBezTo>
                        <a:cubicBezTo>
                          <a:pt x="1860" y="37"/>
                          <a:pt x="1750" y="20"/>
                          <a:pt x="1611" y="10"/>
                        </a:cubicBezTo>
                        <a:cubicBezTo>
                          <a:pt x="1472" y="0"/>
                          <a:pt x="1290" y="11"/>
                          <a:pt x="1132" y="14"/>
                        </a:cubicBezTo>
                        <a:lnTo>
                          <a:pt x="652" y="26"/>
                        </a:lnTo>
                        <a:cubicBezTo>
                          <a:pt x="534" y="32"/>
                          <a:pt x="482" y="44"/>
                          <a:pt x="424" y="53"/>
                        </a:cubicBezTo>
                        <a:cubicBezTo>
                          <a:pt x="366" y="62"/>
                          <a:pt x="305" y="82"/>
                          <a:pt x="259" y="106"/>
                        </a:cubicBezTo>
                        <a:cubicBezTo>
                          <a:pt x="213" y="130"/>
                          <a:pt x="184" y="155"/>
                          <a:pt x="148" y="194"/>
                        </a:cubicBezTo>
                        <a:cubicBezTo>
                          <a:pt x="101" y="238"/>
                          <a:pt x="64" y="285"/>
                          <a:pt x="40" y="340"/>
                        </a:cubicBezTo>
                        <a:cubicBezTo>
                          <a:pt x="16" y="395"/>
                          <a:pt x="0" y="466"/>
                          <a:pt x="4" y="524"/>
                        </a:cubicBezTo>
                        <a:cubicBezTo>
                          <a:pt x="8" y="582"/>
                          <a:pt x="38" y="644"/>
                          <a:pt x="60" y="680"/>
                        </a:cubicBezTo>
                        <a:cubicBezTo>
                          <a:pt x="82" y="716"/>
                          <a:pt x="118" y="758"/>
                          <a:pt x="132" y="746"/>
                        </a:cubicBezTo>
                        <a:lnTo>
                          <a:pt x="148" y="608"/>
                        </a:lnTo>
                        <a:cubicBezTo>
                          <a:pt x="158" y="554"/>
                          <a:pt x="157" y="490"/>
                          <a:pt x="193" y="422"/>
                        </a:cubicBezTo>
                        <a:cubicBezTo>
                          <a:pt x="229" y="354"/>
                          <a:pt x="298" y="270"/>
                          <a:pt x="361" y="226"/>
                        </a:cubicBezTo>
                        <a:cubicBezTo>
                          <a:pt x="432" y="183"/>
                          <a:pt x="485" y="172"/>
                          <a:pt x="561" y="152"/>
                        </a:cubicBezTo>
                        <a:cubicBezTo>
                          <a:pt x="637" y="132"/>
                          <a:pt x="703" y="116"/>
                          <a:pt x="819" y="103"/>
                        </a:cubicBezTo>
                        <a:cubicBezTo>
                          <a:pt x="927" y="91"/>
                          <a:pt x="1114" y="78"/>
                          <a:pt x="1258" y="74"/>
                        </a:cubicBezTo>
                        <a:cubicBezTo>
                          <a:pt x="1399" y="71"/>
                          <a:pt x="1554" y="71"/>
                          <a:pt x="1668" y="83"/>
                        </a:cubicBezTo>
                        <a:cubicBezTo>
                          <a:pt x="1783" y="94"/>
                          <a:pt x="1862" y="113"/>
                          <a:pt x="1945" y="148"/>
                        </a:cubicBezTo>
                        <a:cubicBezTo>
                          <a:pt x="2029" y="181"/>
                          <a:pt x="2105" y="232"/>
                          <a:pt x="2158" y="271"/>
                        </a:cubicBezTo>
                        <a:cubicBezTo>
                          <a:pt x="2211" y="310"/>
                          <a:pt x="2234" y="346"/>
                          <a:pt x="2262" y="383"/>
                        </a:cubicBezTo>
                        <a:cubicBezTo>
                          <a:pt x="2290" y="420"/>
                          <a:pt x="2311" y="454"/>
                          <a:pt x="2328" y="493"/>
                        </a:cubicBezTo>
                        <a:cubicBezTo>
                          <a:pt x="2338" y="522"/>
                          <a:pt x="2362" y="619"/>
                          <a:pt x="2362" y="619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5" name="Freeform 326"/>
                  <p:cNvSpPr>
                    <a:spLocks noChangeAspect="1"/>
                  </p:cNvSpPr>
                  <p:nvPr/>
                </p:nvSpPr>
                <p:spPr bwMode="auto">
                  <a:xfrm>
                    <a:off x="3037" y="2031"/>
                    <a:ext cx="499" cy="458"/>
                  </a:xfrm>
                  <a:custGeom>
                    <a:avLst/>
                    <a:gdLst>
                      <a:gd name="T0" fmla="*/ 16 w 499"/>
                      <a:gd name="T1" fmla="*/ 455 h 458"/>
                      <a:gd name="T2" fmla="*/ 13 w 499"/>
                      <a:gd name="T3" fmla="*/ 279 h 458"/>
                      <a:gd name="T4" fmla="*/ 94 w 499"/>
                      <a:gd name="T5" fmla="*/ 128 h 458"/>
                      <a:gd name="T6" fmla="*/ 203 w 499"/>
                      <a:gd name="T7" fmla="*/ 42 h 458"/>
                      <a:gd name="T8" fmla="*/ 320 w 499"/>
                      <a:gd name="T9" fmla="*/ 3 h 458"/>
                      <a:gd name="T10" fmla="*/ 422 w 499"/>
                      <a:gd name="T11" fmla="*/ 18 h 458"/>
                      <a:gd name="T12" fmla="*/ 499 w 499"/>
                      <a:gd name="T13" fmla="*/ 117 h 458"/>
                      <a:gd name="T14" fmla="*/ 335 w 499"/>
                      <a:gd name="T15" fmla="*/ 153 h 458"/>
                      <a:gd name="T16" fmla="*/ 206 w 499"/>
                      <a:gd name="T17" fmla="*/ 227 h 458"/>
                      <a:gd name="T18" fmla="*/ 104 w 499"/>
                      <a:gd name="T19" fmla="*/ 335 h 458"/>
                      <a:gd name="T20" fmla="*/ 89 w 499"/>
                      <a:gd name="T21" fmla="*/ 458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99" h="458">
                        <a:moveTo>
                          <a:pt x="16" y="455"/>
                        </a:moveTo>
                        <a:cubicBezTo>
                          <a:pt x="15" y="425"/>
                          <a:pt x="0" y="333"/>
                          <a:pt x="13" y="279"/>
                        </a:cubicBezTo>
                        <a:cubicBezTo>
                          <a:pt x="26" y="224"/>
                          <a:pt x="60" y="168"/>
                          <a:pt x="94" y="128"/>
                        </a:cubicBezTo>
                        <a:cubicBezTo>
                          <a:pt x="130" y="88"/>
                          <a:pt x="165" y="62"/>
                          <a:pt x="203" y="42"/>
                        </a:cubicBezTo>
                        <a:cubicBezTo>
                          <a:pt x="243" y="22"/>
                          <a:pt x="287" y="4"/>
                          <a:pt x="320" y="3"/>
                        </a:cubicBezTo>
                        <a:cubicBezTo>
                          <a:pt x="353" y="2"/>
                          <a:pt x="393" y="0"/>
                          <a:pt x="422" y="18"/>
                        </a:cubicBezTo>
                        <a:lnTo>
                          <a:pt x="499" y="117"/>
                        </a:lnTo>
                        <a:cubicBezTo>
                          <a:pt x="485" y="139"/>
                          <a:pt x="383" y="129"/>
                          <a:pt x="335" y="153"/>
                        </a:cubicBezTo>
                        <a:cubicBezTo>
                          <a:pt x="287" y="177"/>
                          <a:pt x="245" y="197"/>
                          <a:pt x="206" y="227"/>
                        </a:cubicBezTo>
                        <a:cubicBezTo>
                          <a:pt x="167" y="257"/>
                          <a:pt x="117" y="304"/>
                          <a:pt x="104" y="335"/>
                        </a:cubicBezTo>
                        <a:cubicBezTo>
                          <a:pt x="91" y="366"/>
                          <a:pt x="92" y="433"/>
                          <a:pt x="89" y="458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647" name="Freeform 327"/>
                <p:cNvSpPr>
                  <a:spLocks noChangeAspect="1"/>
                </p:cNvSpPr>
                <p:nvPr/>
              </p:nvSpPr>
              <p:spPr bwMode="auto">
                <a:xfrm>
                  <a:off x="3177" y="2150"/>
                  <a:ext cx="359" cy="176"/>
                </a:xfrm>
                <a:custGeom>
                  <a:avLst/>
                  <a:gdLst>
                    <a:gd name="T0" fmla="*/ 359 w 359"/>
                    <a:gd name="T1" fmla="*/ 0 h 176"/>
                    <a:gd name="T2" fmla="*/ 275 w 359"/>
                    <a:gd name="T3" fmla="*/ 71 h 176"/>
                    <a:gd name="T4" fmla="*/ 161 w 359"/>
                    <a:gd name="T5" fmla="*/ 132 h 176"/>
                    <a:gd name="T6" fmla="*/ 5 w 359"/>
                    <a:gd name="T7" fmla="*/ 165 h 176"/>
                    <a:gd name="T8" fmla="*/ 128 w 359"/>
                    <a:gd name="T9" fmla="*/ 64 h 176"/>
                    <a:gd name="T10" fmla="*/ 213 w 359"/>
                    <a:gd name="T11" fmla="*/ 24 h 176"/>
                    <a:gd name="T12" fmla="*/ 290 w 359"/>
                    <a:gd name="T13" fmla="*/ 7 h 176"/>
                    <a:gd name="T14" fmla="*/ 359 w 359"/>
                    <a:gd name="T15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9" h="176">
                      <a:moveTo>
                        <a:pt x="359" y="0"/>
                      </a:moveTo>
                      <a:cubicBezTo>
                        <a:pt x="351" y="15"/>
                        <a:pt x="308" y="49"/>
                        <a:pt x="275" y="71"/>
                      </a:cubicBezTo>
                      <a:cubicBezTo>
                        <a:pt x="244" y="91"/>
                        <a:pt x="201" y="124"/>
                        <a:pt x="161" y="132"/>
                      </a:cubicBezTo>
                      <a:cubicBezTo>
                        <a:pt x="121" y="140"/>
                        <a:pt x="10" y="176"/>
                        <a:pt x="5" y="165"/>
                      </a:cubicBezTo>
                      <a:cubicBezTo>
                        <a:pt x="0" y="154"/>
                        <a:pt x="93" y="88"/>
                        <a:pt x="128" y="64"/>
                      </a:cubicBezTo>
                      <a:cubicBezTo>
                        <a:pt x="158" y="49"/>
                        <a:pt x="183" y="34"/>
                        <a:pt x="213" y="24"/>
                      </a:cubicBezTo>
                      <a:cubicBezTo>
                        <a:pt x="243" y="14"/>
                        <a:pt x="269" y="8"/>
                        <a:pt x="290" y="7"/>
                      </a:cubicBezTo>
                      <a:cubicBezTo>
                        <a:pt x="311" y="6"/>
                        <a:pt x="345" y="2"/>
                        <a:pt x="359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644" name="Freeform 328"/>
              <p:cNvSpPr>
                <a:spLocks noChangeAspect="1"/>
              </p:cNvSpPr>
              <p:nvPr/>
            </p:nvSpPr>
            <p:spPr bwMode="auto">
              <a:xfrm>
                <a:off x="1261" y="966"/>
                <a:ext cx="83" cy="84"/>
              </a:xfrm>
              <a:custGeom>
                <a:avLst/>
                <a:gdLst>
                  <a:gd name="T0" fmla="*/ 65 w 249"/>
                  <a:gd name="T1" fmla="*/ 0 h 253"/>
                  <a:gd name="T2" fmla="*/ 65 w 249"/>
                  <a:gd name="T3" fmla="*/ 49 h 253"/>
                  <a:gd name="T4" fmla="*/ 84 w 249"/>
                  <a:gd name="T5" fmla="*/ 90 h 253"/>
                  <a:gd name="T6" fmla="*/ 143 w 249"/>
                  <a:gd name="T7" fmla="*/ 120 h 253"/>
                  <a:gd name="T8" fmla="*/ 249 w 249"/>
                  <a:gd name="T9" fmla="*/ 147 h 253"/>
                  <a:gd name="T10" fmla="*/ 224 w 249"/>
                  <a:gd name="T11" fmla="*/ 186 h 253"/>
                  <a:gd name="T12" fmla="*/ 200 w 249"/>
                  <a:gd name="T13" fmla="*/ 247 h 253"/>
                  <a:gd name="T14" fmla="*/ 113 w 249"/>
                  <a:gd name="T15" fmla="*/ 220 h 253"/>
                  <a:gd name="T16" fmla="*/ 53 w 249"/>
                  <a:gd name="T17" fmla="*/ 177 h 253"/>
                  <a:gd name="T18" fmla="*/ 0 w 249"/>
                  <a:gd name="T19" fmla="*/ 12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53">
                    <a:moveTo>
                      <a:pt x="65" y="0"/>
                    </a:moveTo>
                    <a:cubicBezTo>
                      <a:pt x="66" y="8"/>
                      <a:pt x="62" y="34"/>
                      <a:pt x="65" y="49"/>
                    </a:cubicBezTo>
                    <a:cubicBezTo>
                      <a:pt x="68" y="64"/>
                      <a:pt x="71" y="78"/>
                      <a:pt x="84" y="90"/>
                    </a:cubicBezTo>
                    <a:cubicBezTo>
                      <a:pt x="97" y="102"/>
                      <a:pt x="115" y="110"/>
                      <a:pt x="143" y="120"/>
                    </a:cubicBezTo>
                    <a:cubicBezTo>
                      <a:pt x="175" y="133"/>
                      <a:pt x="234" y="137"/>
                      <a:pt x="249" y="147"/>
                    </a:cubicBezTo>
                    <a:lnTo>
                      <a:pt x="224" y="186"/>
                    </a:lnTo>
                    <a:lnTo>
                      <a:pt x="200" y="247"/>
                    </a:lnTo>
                    <a:cubicBezTo>
                      <a:pt x="182" y="253"/>
                      <a:pt x="137" y="232"/>
                      <a:pt x="113" y="220"/>
                    </a:cubicBezTo>
                    <a:cubicBezTo>
                      <a:pt x="90" y="208"/>
                      <a:pt x="68" y="190"/>
                      <a:pt x="53" y="177"/>
                    </a:cubicBezTo>
                    <a:cubicBezTo>
                      <a:pt x="34" y="161"/>
                      <a:pt x="6" y="131"/>
                      <a:pt x="0" y="124"/>
                    </a:cubicBezTo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45" name="Freeform 329"/>
              <p:cNvSpPr>
                <a:spLocks noChangeAspect="1"/>
              </p:cNvSpPr>
              <p:nvPr/>
            </p:nvSpPr>
            <p:spPr bwMode="auto">
              <a:xfrm>
                <a:off x="1018" y="838"/>
                <a:ext cx="325" cy="631"/>
              </a:xfrm>
              <a:custGeom>
                <a:avLst/>
                <a:gdLst>
                  <a:gd name="T0" fmla="*/ 0 w 975"/>
                  <a:gd name="T1" fmla="*/ 351 h 1896"/>
                  <a:gd name="T2" fmla="*/ 42 w 975"/>
                  <a:gd name="T3" fmla="*/ 0 h 1896"/>
                  <a:gd name="T4" fmla="*/ 291 w 975"/>
                  <a:gd name="T5" fmla="*/ 255 h 1896"/>
                  <a:gd name="T6" fmla="*/ 225 w 975"/>
                  <a:gd name="T7" fmla="*/ 279 h 1896"/>
                  <a:gd name="T8" fmla="*/ 486 w 975"/>
                  <a:gd name="T9" fmla="*/ 933 h 1896"/>
                  <a:gd name="T10" fmla="*/ 696 w 975"/>
                  <a:gd name="T11" fmla="*/ 1347 h 1896"/>
                  <a:gd name="T12" fmla="*/ 975 w 975"/>
                  <a:gd name="T13" fmla="*/ 1827 h 1896"/>
                  <a:gd name="T14" fmla="*/ 867 w 975"/>
                  <a:gd name="T15" fmla="*/ 1896 h 1896"/>
                  <a:gd name="T16" fmla="*/ 588 w 975"/>
                  <a:gd name="T17" fmla="*/ 1455 h 1896"/>
                  <a:gd name="T18" fmla="*/ 369 w 975"/>
                  <a:gd name="T19" fmla="*/ 1062 h 1896"/>
                  <a:gd name="T20" fmla="*/ 204 w 975"/>
                  <a:gd name="T21" fmla="*/ 699 h 1896"/>
                  <a:gd name="T22" fmla="*/ 45 w 975"/>
                  <a:gd name="T23" fmla="*/ 324 h 1896"/>
                  <a:gd name="T24" fmla="*/ 0 w 975"/>
                  <a:gd name="T25" fmla="*/ 351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896">
                    <a:moveTo>
                      <a:pt x="0" y="351"/>
                    </a:moveTo>
                    <a:lnTo>
                      <a:pt x="42" y="0"/>
                    </a:lnTo>
                    <a:lnTo>
                      <a:pt x="291" y="255"/>
                    </a:lnTo>
                    <a:lnTo>
                      <a:pt x="225" y="279"/>
                    </a:lnTo>
                    <a:lnTo>
                      <a:pt x="486" y="933"/>
                    </a:lnTo>
                    <a:cubicBezTo>
                      <a:pt x="564" y="1111"/>
                      <a:pt x="615" y="1198"/>
                      <a:pt x="696" y="1347"/>
                    </a:cubicBezTo>
                    <a:cubicBezTo>
                      <a:pt x="846" y="1629"/>
                      <a:pt x="947" y="1736"/>
                      <a:pt x="975" y="1827"/>
                    </a:cubicBezTo>
                    <a:lnTo>
                      <a:pt x="867" y="1896"/>
                    </a:lnTo>
                    <a:lnTo>
                      <a:pt x="588" y="1455"/>
                    </a:lnTo>
                    <a:cubicBezTo>
                      <a:pt x="505" y="1316"/>
                      <a:pt x="433" y="1188"/>
                      <a:pt x="369" y="1062"/>
                    </a:cubicBezTo>
                    <a:cubicBezTo>
                      <a:pt x="303" y="935"/>
                      <a:pt x="258" y="822"/>
                      <a:pt x="204" y="699"/>
                    </a:cubicBezTo>
                    <a:cubicBezTo>
                      <a:pt x="150" y="576"/>
                      <a:pt x="79" y="382"/>
                      <a:pt x="45" y="324"/>
                    </a:cubicBezTo>
                    <a:lnTo>
                      <a:pt x="0" y="35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0000"/>
                  </a:gs>
                  <a:gs pos="50000">
                    <a:srgbClr val="FFCC99"/>
                  </a:gs>
                  <a:gs pos="100000">
                    <a:srgbClr val="CC0000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grpSp>
          <p:nvGrpSpPr>
            <p:cNvPr id="598" name="グループ化 597"/>
            <p:cNvGrpSpPr>
              <a:grpSpLocks noChangeAspect="1"/>
            </p:cNvGrpSpPr>
            <p:nvPr/>
          </p:nvGrpSpPr>
          <p:grpSpPr>
            <a:xfrm>
              <a:off x="5658582" y="3922999"/>
              <a:ext cx="139768" cy="113259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612" name="直線コネクタ 611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3" name="直線コネクタ 612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14" name="六角形 613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615" name="直線コネクタ 614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6" name="直線コネクタ 615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7" name="直線コネクタ 616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8" name="直線コネクタ 617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9" name="直線コネクタ 618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0" name="直線コネクタ 619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1" name="直線コネクタ 620"/>
              <p:cNvCxnSpPr>
                <a:endCxn id="614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99" name="グループ化 598"/>
            <p:cNvGrpSpPr/>
            <p:nvPr/>
          </p:nvGrpSpPr>
          <p:grpSpPr>
            <a:xfrm>
              <a:off x="4876239" y="3853397"/>
              <a:ext cx="1110291" cy="1015763"/>
              <a:chOff x="4853957" y="1972312"/>
              <a:chExt cx="1110291" cy="1015763"/>
            </a:xfrm>
          </p:grpSpPr>
          <p:grpSp>
            <p:nvGrpSpPr>
              <p:cNvPr id="600" name="Group 331"/>
              <p:cNvGrpSpPr>
                <a:grpSpLocks noChangeAspect="1"/>
              </p:cNvGrpSpPr>
              <p:nvPr/>
            </p:nvGrpSpPr>
            <p:grpSpPr bwMode="auto">
              <a:xfrm rot="18330173">
                <a:off x="5634663" y="2039741"/>
                <a:ext cx="147995" cy="183028"/>
                <a:chOff x="548" y="2531"/>
                <a:chExt cx="423" cy="688"/>
              </a:xfrm>
              <a:effectLst>
                <a:reflection endPos="0" dist="50800" dir="5400000" sy="-100000" algn="bl" rotWithShape="0"/>
              </a:effectLst>
            </p:grpSpPr>
            <p:sp>
              <p:nvSpPr>
                <p:cNvPr id="608" name="AutoShape 332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399" y="2726"/>
                  <a:ext cx="688" cy="297"/>
                </a:xfrm>
                <a:custGeom>
                  <a:avLst/>
                  <a:gdLst>
                    <a:gd name="G0" fmla="+- 4099 0 0"/>
                    <a:gd name="G1" fmla="+- 21600 0 4099"/>
                    <a:gd name="G2" fmla="*/ 4099 1 2"/>
                    <a:gd name="G3" fmla="+- 21600 0 G2"/>
                    <a:gd name="G4" fmla="+/ 4099 21600 2"/>
                    <a:gd name="G5" fmla="+/ G1 0 2"/>
                    <a:gd name="G6" fmla="*/ 21600 21600 4099"/>
                    <a:gd name="G7" fmla="*/ G6 1 2"/>
                    <a:gd name="G8" fmla="+- 21600 0 G7"/>
                    <a:gd name="G9" fmla="*/ 21600 1 2"/>
                    <a:gd name="G10" fmla="+- 4099 0 G9"/>
                    <a:gd name="G11" fmla="?: G10 G8 0"/>
                    <a:gd name="G12" fmla="?: G10 G7 21600"/>
                    <a:gd name="T0" fmla="*/ 19550 w 21600"/>
                    <a:gd name="T1" fmla="*/ 10800 h 21600"/>
                    <a:gd name="T2" fmla="*/ 10800 w 21600"/>
                    <a:gd name="T3" fmla="*/ 21600 h 21600"/>
                    <a:gd name="T4" fmla="*/ 2050 w 21600"/>
                    <a:gd name="T5" fmla="*/ 10800 h 21600"/>
                    <a:gd name="T6" fmla="*/ 10800 w 21600"/>
                    <a:gd name="T7" fmla="*/ 0 h 21600"/>
                    <a:gd name="T8" fmla="*/ 3850 w 21600"/>
                    <a:gd name="T9" fmla="*/ 3850 h 21600"/>
                    <a:gd name="T10" fmla="*/ 17750 w 21600"/>
                    <a:gd name="T11" fmla="*/ 1775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099" y="21600"/>
                      </a:lnTo>
                      <a:lnTo>
                        <a:pt x="1750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609" name="Oval 333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381" y="2830"/>
                  <a:ext cx="428" cy="93"/>
                </a:xfrm>
                <a:prstGeom prst="ellipse">
                  <a:avLst/>
                </a:prstGeom>
                <a:solidFill>
                  <a:srgbClr val="7F7FA9">
                    <a:alpha val="58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610" name="Oval 334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436" y="2848"/>
                  <a:ext cx="302" cy="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611" name="Oval 335"/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556" y="2800"/>
                  <a:ext cx="684" cy="14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601" name="Freeform 340"/>
              <p:cNvSpPr>
                <a:spLocks/>
              </p:cNvSpPr>
              <p:nvPr/>
            </p:nvSpPr>
            <p:spPr bwMode="auto">
              <a:xfrm rot="14054974">
                <a:off x="5170576" y="1941494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2" name="Freeform 340"/>
              <p:cNvSpPr>
                <a:spLocks/>
              </p:cNvSpPr>
              <p:nvPr/>
            </p:nvSpPr>
            <p:spPr bwMode="auto">
              <a:xfrm rot="13028214" flipH="1">
                <a:off x="5414640" y="217341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3" name="Freeform 340"/>
              <p:cNvSpPr>
                <a:spLocks/>
              </p:cNvSpPr>
              <p:nvPr/>
            </p:nvSpPr>
            <p:spPr bwMode="auto">
              <a:xfrm rot="15094630">
                <a:off x="5129242" y="181384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4" name="Freeform 340"/>
              <p:cNvSpPr>
                <a:spLocks/>
              </p:cNvSpPr>
              <p:nvPr/>
            </p:nvSpPr>
            <p:spPr bwMode="auto">
              <a:xfrm rot="11527669" flipH="1">
                <a:off x="5586760" y="221574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5" name="Freeform 340"/>
              <p:cNvSpPr>
                <a:spLocks/>
              </p:cNvSpPr>
              <p:nvPr/>
            </p:nvSpPr>
            <p:spPr bwMode="auto">
              <a:xfrm rot="12792632">
                <a:off x="5269453" y="2047842"/>
                <a:ext cx="209560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  <a:gd name="connsiteX0" fmla="*/ 0 w 9450"/>
                  <a:gd name="connsiteY0" fmla="*/ 10000 h 10000"/>
                  <a:gd name="connsiteX1" fmla="*/ 1262 w 9450"/>
                  <a:gd name="connsiteY1" fmla="*/ 7521 h 10000"/>
                  <a:gd name="connsiteX2" fmla="*/ 5287 w 9450"/>
                  <a:gd name="connsiteY2" fmla="*/ 5707 h 10000"/>
                  <a:gd name="connsiteX3" fmla="*/ 4833 w 9450"/>
                  <a:gd name="connsiteY3" fmla="*/ 3625 h 10000"/>
                  <a:gd name="connsiteX4" fmla="*/ 8500 w 9450"/>
                  <a:gd name="connsiteY4" fmla="*/ 2458 h 10000"/>
                  <a:gd name="connsiteX5" fmla="*/ 8949 w 945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50" h="10000">
                    <a:moveTo>
                      <a:pt x="0" y="10000"/>
                    </a:moveTo>
                    <a:cubicBezTo>
                      <a:pt x="586" y="9806"/>
                      <a:pt x="382" y="8237"/>
                      <a:pt x="1262" y="7521"/>
                    </a:cubicBezTo>
                    <a:cubicBezTo>
                      <a:pt x="2144" y="6805"/>
                      <a:pt x="4692" y="6356"/>
                      <a:pt x="5287" y="5707"/>
                    </a:cubicBezTo>
                    <a:cubicBezTo>
                      <a:pt x="5882" y="5058"/>
                      <a:pt x="4315" y="4170"/>
                      <a:pt x="4833" y="3625"/>
                    </a:cubicBezTo>
                    <a:cubicBezTo>
                      <a:pt x="5351" y="3081"/>
                      <a:pt x="6599" y="2810"/>
                      <a:pt x="8500" y="2458"/>
                    </a:cubicBezTo>
                    <a:cubicBezTo>
                      <a:pt x="10401" y="2108"/>
                      <a:pt x="8845" y="509"/>
                      <a:pt x="8949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6" name="Freeform 340"/>
              <p:cNvSpPr>
                <a:spLocks/>
              </p:cNvSpPr>
              <p:nvPr/>
            </p:nvSpPr>
            <p:spPr bwMode="auto">
              <a:xfrm rot="15969018">
                <a:off x="5132758" y="1697027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7" name="Freeform 340"/>
              <p:cNvSpPr>
                <a:spLocks/>
              </p:cNvSpPr>
              <p:nvPr/>
            </p:nvSpPr>
            <p:spPr bwMode="auto">
              <a:xfrm rot="10351448" flipH="1">
                <a:off x="5742491" y="217953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</p:grpSp>
      <p:cxnSp>
        <p:nvCxnSpPr>
          <p:cNvPr id="663" name="直線矢印コネクタ 662"/>
          <p:cNvCxnSpPr/>
          <p:nvPr/>
        </p:nvCxnSpPr>
        <p:spPr bwMode="auto">
          <a:xfrm flipV="1">
            <a:off x="1472381" y="1769559"/>
            <a:ext cx="447577" cy="0"/>
          </a:xfrm>
          <a:prstGeom prst="straightConnector1">
            <a:avLst/>
          </a:prstGeom>
          <a:solidFill>
            <a:srgbClr val="B2B2B2"/>
          </a:solidFill>
          <a:ln w="15875" cap="flat" cmpd="sng" algn="ctr">
            <a:solidFill>
              <a:srgbClr val="2D2DB9">
                <a:lumMod val="50000"/>
              </a:srgbClr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664" name="グループ化 663"/>
          <p:cNvGrpSpPr/>
          <p:nvPr/>
        </p:nvGrpSpPr>
        <p:grpSpPr>
          <a:xfrm>
            <a:off x="3066602" y="1525735"/>
            <a:ext cx="1437899" cy="895153"/>
            <a:chOff x="2915816" y="2888111"/>
            <a:chExt cx="1619166" cy="1008000"/>
          </a:xfrm>
        </p:grpSpPr>
        <p:cxnSp>
          <p:nvCxnSpPr>
            <p:cNvPr id="665" name="直線矢印コネクタ 664"/>
            <p:cNvCxnSpPr/>
            <p:nvPr/>
          </p:nvCxnSpPr>
          <p:spPr bwMode="auto">
            <a:xfrm flipV="1">
              <a:off x="3161145" y="2897548"/>
              <a:ext cx="1373837" cy="0"/>
            </a:xfrm>
            <a:prstGeom prst="straightConnector1">
              <a:avLst/>
            </a:prstGeom>
            <a:solidFill>
              <a:srgbClr val="B2B2B2"/>
            </a:solidFill>
            <a:ln w="15875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66" name="直線矢印コネクタ 665"/>
            <p:cNvCxnSpPr/>
            <p:nvPr/>
          </p:nvCxnSpPr>
          <p:spPr bwMode="auto">
            <a:xfrm flipV="1">
              <a:off x="3161145" y="3892279"/>
              <a:ext cx="1373837" cy="0"/>
            </a:xfrm>
            <a:prstGeom prst="straightConnector1">
              <a:avLst/>
            </a:prstGeom>
            <a:solidFill>
              <a:srgbClr val="B2B2B2"/>
            </a:solidFill>
            <a:ln w="15875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67" name="直線コネクタ 666"/>
            <p:cNvCxnSpPr/>
            <p:nvPr/>
          </p:nvCxnSpPr>
          <p:spPr bwMode="auto">
            <a:xfrm>
              <a:off x="3161145" y="2888111"/>
              <a:ext cx="0" cy="1008000"/>
            </a:xfrm>
            <a:prstGeom prst="line">
              <a:avLst/>
            </a:prstGeom>
            <a:solidFill>
              <a:srgbClr val="B2B2B2"/>
            </a:solidFill>
            <a:ln w="15875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8" name="直線コネクタ 667"/>
            <p:cNvCxnSpPr/>
            <p:nvPr/>
          </p:nvCxnSpPr>
          <p:spPr bwMode="auto">
            <a:xfrm>
              <a:off x="2915816" y="3165036"/>
              <a:ext cx="245329" cy="1017"/>
            </a:xfrm>
            <a:prstGeom prst="line">
              <a:avLst/>
            </a:prstGeom>
            <a:solidFill>
              <a:srgbClr val="B2B2B2"/>
            </a:solidFill>
            <a:ln w="15875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69" name="グループ化 668"/>
          <p:cNvGrpSpPr/>
          <p:nvPr/>
        </p:nvGrpSpPr>
        <p:grpSpPr>
          <a:xfrm>
            <a:off x="1501963" y="1466547"/>
            <a:ext cx="363716" cy="225455"/>
            <a:chOff x="1250854" y="2871765"/>
            <a:chExt cx="409568" cy="253877"/>
          </a:xfrm>
        </p:grpSpPr>
        <p:sp>
          <p:nvSpPr>
            <p:cNvPr id="670" name="五角形 669"/>
            <p:cNvSpPr>
              <a:spLocks noChangeAspect="1"/>
            </p:cNvSpPr>
            <p:nvPr/>
          </p:nvSpPr>
          <p:spPr bwMode="auto">
            <a:xfrm rot="20460000">
              <a:off x="1543582" y="2921312"/>
              <a:ext cx="116840" cy="116840"/>
            </a:xfrm>
            <a:prstGeom prst="pentagon">
              <a:avLst/>
            </a:prstGeom>
            <a:noFill/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E1E1FF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71" name="テキスト ボックス 670"/>
            <p:cNvSpPr txBox="1"/>
            <p:nvPr/>
          </p:nvSpPr>
          <p:spPr>
            <a:xfrm>
              <a:off x="1369590" y="2948580"/>
              <a:ext cx="192360" cy="7694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rPr>
                <a:t>COON</a:t>
              </a:r>
              <a:endParaRPr kumimoji="0" lang="ja-JP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2D2DB9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672" name="グループ化 671"/>
            <p:cNvGrpSpPr>
              <a:grpSpLocks noChangeAspect="1"/>
            </p:cNvGrpSpPr>
            <p:nvPr/>
          </p:nvGrpSpPr>
          <p:grpSpPr>
            <a:xfrm>
              <a:off x="1250854" y="3012383"/>
              <a:ext cx="139768" cy="113259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679" name="直線コネクタ 678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0" name="直線コネクタ 679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81" name="六角形 680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682" name="直線コネクタ 681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3" name="直線コネクタ 682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4" name="直線コネクタ 683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5" name="直線コネクタ 684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6" name="直線コネクタ 685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7" name="直線コネクタ 686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8" name="直線コネクタ 687"/>
              <p:cNvCxnSpPr>
                <a:endCxn id="681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673" name="直線コネクタ 672"/>
            <p:cNvCxnSpPr>
              <a:endCxn id="670" idx="0"/>
            </p:cNvCxnSpPr>
            <p:nvPr/>
          </p:nvCxnSpPr>
          <p:spPr bwMode="auto">
            <a:xfrm>
              <a:off x="1561950" y="2907281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4" name="直線コネクタ 673"/>
            <p:cNvCxnSpPr/>
            <p:nvPr/>
          </p:nvCxnSpPr>
          <p:spPr bwMode="auto">
            <a:xfrm>
              <a:off x="1554807" y="2917801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5" name="直線コネクタ 674"/>
            <p:cNvCxnSpPr/>
            <p:nvPr/>
          </p:nvCxnSpPr>
          <p:spPr bwMode="auto">
            <a:xfrm flipV="1">
              <a:off x="1559569" y="3043607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6" name="直線コネクタ 675"/>
            <p:cNvCxnSpPr/>
            <p:nvPr/>
          </p:nvCxnSpPr>
          <p:spPr bwMode="auto">
            <a:xfrm flipV="1">
              <a:off x="1552426" y="3032698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77" name="テキスト ボックス 676"/>
            <p:cNvSpPr txBox="1"/>
            <p:nvPr/>
          </p:nvSpPr>
          <p:spPr>
            <a:xfrm>
              <a:off x="1502732" y="2871765"/>
              <a:ext cx="49694" cy="769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rPr>
                <a:t>O</a:t>
              </a:r>
              <a:endParaRPr kumimoji="0" lang="ja-JP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2D2DB9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78" name="テキスト ボックス 677"/>
            <p:cNvSpPr txBox="1"/>
            <p:nvPr/>
          </p:nvSpPr>
          <p:spPr>
            <a:xfrm>
              <a:off x="1505113" y="3033689"/>
              <a:ext cx="49694" cy="769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rPr>
                <a:t>O</a:t>
              </a:r>
              <a:endParaRPr kumimoji="0" lang="ja-JP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2D2DB9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</p:grpSp>
      <p:sp>
        <p:nvSpPr>
          <p:cNvPr id="690" name="テキスト ボックス 689"/>
          <p:cNvSpPr txBox="1"/>
          <p:nvPr/>
        </p:nvSpPr>
        <p:spPr>
          <a:xfrm>
            <a:off x="3280802" y="1545353"/>
            <a:ext cx="12602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mono-PEG-</a:t>
            </a:r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Symbol" pitchFamily="18" charset="2"/>
                <a:ea typeface="ＭＳ Ｐ明朝" pitchFamily="18" charset="-128"/>
              </a:rPr>
              <a:t>b</a:t>
            </a:r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0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CyD</a:t>
            </a:r>
            <a:endParaRPr lang="ja-JP" altLang="en-US" sz="10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691" name="テキスト ボックス 690"/>
          <p:cNvSpPr txBox="1"/>
          <p:nvPr/>
        </p:nvSpPr>
        <p:spPr>
          <a:xfrm>
            <a:off x="3302442" y="2153425"/>
            <a:ext cx="1217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multi-PEG-</a:t>
            </a:r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Symbol" pitchFamily="18" charset="2"/>
                <a:ea typeface="ＭＳ Ｐ明朝" pitchFamily="18" charset="-128"/>
              </a:rPr>
              <a:t>b</a:t>
            </a:r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0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CyD</a:t>
            </a:r>
            <a:endParaRPr lang="ja-JP" altLang="en-US" sz="10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693" name="テキスト ボックス 692"/>
          <p:cNvSpPr txBox="1"/>
          <p:nvPr/>
        </p:nvSpPr>
        <p:spPr>
          <a:xfrm>
            <a:off x="2129807" y="2256771"/>
            <a:ext cx="776117" cy="23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Ad-insulin</a:t>
            </a:r>
            <a:endParaRPr lang="ja-JP" altLang="en-US" sz="11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695" name="テキスト ボックス 694"/>
          <p:cNvSpPr txBox="1"/>
          <p:nvPr/>
        </p:nvSpPr>
        <p:spPr>
          <a:xfrm>
            <a:off x="4639229" y="3550779"/>
            <a:ext cx="20457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multi-PEG-</a:t>
            </a:r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Symbol" pitchFamily="18" charset="2"/>
                <a:ea typeface="ＭＳ Ｐ明朝" pitchFamily="18" charset="-128"/>
              </a:rPr>
              <a:t>b</a:t>
            </a:r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1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CyD</a:t>
            </a:r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/Ad-insulin</a:t>
            </a:r>
            <a:endParaRPr lang="ja-JP" altLang="en-US" sz="11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918361" y="2472972"/>
            <a:ext cx="2072772" cy="1447308"/>
            <a:chOff x="1223161" y="2472972"/>
            <a:chExt cx="2072772" cy="1447308"/>
          </a:xfrm>
        </p:grpSpPr>
        <p:grpSp>
          <p:nvGrpSpPr>
            <p:cNvPr id="696" name="Group 295"/>
            <p:cNvGrpSpPr>
              <a:grpSpLocks noChangeAspect="1"/>
            </p:cNvGrpSpPr>
            <p:nvPr/>
          </p:nvGrpSpPr>
          <p:grpSpPr bwMode="auto">
            <a:xfrm>
              <a:off x="2446636" y="2811085"/>
              <a:ext cx="849297" cy="812926"/>
              <a:chOff x="864" y="432"/>
              <a:chExt cx="1182" cy="113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97" name="Freeform 296"/>
              <p:cNvSpPr>
                <a:spLocks noChangeAspect="1"/>
              </p:cNvSpPr>
              <p:nvPr/>
            </p:nvSpPr>
            <p:spPr bwMode="auto">
              <a:xfrm>
                <a:off x="864" y="705"/>
                <a:ext cx="187" cy="168"/>
              </a:xfrm>
              <a:custGeom>
                <a:avLst/>
                <a:gdLst>
                  <a:gd name="T0" fmla="*/ 561 w 561"/>
                  <a:gd name="T1" fmla="*/ 464 h 504"/>
                  <a:gd name="T2" fmla="*/ 474 w 561"/>
                  <a:gd name="T3" fmla="*/ 302 h 504"/>
                  <a:gd name="T4" fmla="*/ 363 w 561"/>
                  <a:gd name="T5" fmla="*/ 164 h 504"/>
                  <a:gd name="T6" fmla="*/ 177 w 561"/>
                  <a:gd name="T7" fmla="*/ 41 h 504"/>
                  <a:gd name="T8" fmla="*/ 3 w 561"/>
                  <a:gd name="T9" fmla="*/ 11 h 504"/>
                  <a:gd name="T10" fmla="*/ 0 w 561"/>
                  <a:gd name="T11" fmla="*/ 101 h 504"/>
                  <a:gd name="T12" fmla="*/ 99 w 561"/>
                  <a:gd name="T13" fmla="*/ 113 h 504"/>
                  <a:gd name="T14" fmla="*/ 225 w 561"/>
                  <a:gd name="T15" fmla="*/ 155 h 504"/>
                  <a:gd name="T16" fmla="*/ 339 w 561"/>
                  <a:gd name="T17" fmla="*/ 248 h 504"/>
                  <a:gd name="T18" fmla="*/ 429 w 561"/>
                  <a:gd name="T19" fmla="*/ 347 h 504"/>
                  <a:gd name="T20" fmla="*/ 507 w 561"/>
                  <a:gd name="T21" fmla="*/ 482 h 504"/>
                  <a:gd name="T22" fmla="*/ 510 w 561"/>
                  <a:gd name="T23" fmla="*/ 479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1" h="504">
                    <a:moveTo>
                      <a:pt x="561" y="464"/>
                    </a:moveTo>
                    <a:cubicBezTo>
                      <a:pt x="546" y="437"/>
                      <a:pt x="507" y="352"/>
                      <a:pt x="474" y="302"/>
                    </a:cubicBezTo>
                    <a:cubicBezTo>
                      <a:pt x="480" y="311"/>
                      <a:pt x="412" y="207"/>
                      <a:pt x="363" y="164"/>
                    </a:cubicBezTo>
                    <a:cubicBezTo>
                      <a:pt x="314" y="121"/>
                      <a:pt x="237" y="67"/>
                      <a:pt x="177" y="41"/>
                    </a:cubicBezTo>
                    <a:cubicBezTo>
                      <a:pt x="117" y="15"/>
                      <a:pt x="33" y="0"/>
                      <a:pt x="3" y="11"/>
                    </a:cubicBezTo>
                    <a:lnTo>
                      <a:pt x="0" y="101"/>
                    </a:lnTo>
                    <a:cubicBezTo>
                      <a:pt x="16" y="118"/>
                      <a:pt x="62" y="104"/>
                      <a:pt x="99" y="113"/>
                    </a:cubicBezTo>
                    <a:cubicBezTo>
                      <a:pt x="137" y="121"/>
                      <a:pt x="185" y="133"/>
                      <a:pt x="225" y="155"/>
                    </a:cubicBezTo>
                    <a:cubicBezTo>
                      <a:pt x="265" y="177"/>
                      <a:pt x="305" y="216"/>
                      <a:pt x="339" y="248"/>
                    </a:cubicBezTo>
                    <a:cubicBezTo>
                      <a:pt x="373" y="280"/>
                      <a:pt x="403" y="313"/>
                      <a:pt x="429" y="347"/>
                    </a:cubicBezTo>
                    <a:cubicBezTo>
                      <a:pt x="450" y="371"/>
                      <a:pt x="500" y="473"/>
                      <a:pt x="507" y="482"/>
                    </a:cubicBezTo>
                    <a:cubicBezTo>
                      <a:pt x="520" y="504"/>
                      <a:pt x="510" y="480"/>
                      <a:pt x="510" y="479"/>
                    </a:cubicBezTo>
                  </a:path>
                </a:pathLst>
              </a:custGeom>
              <a:gradFill rotWithShape="0">
                <a:gsLst>
                  <a:gs pos="0">
                    <a:srgbClr val="339933"/>
                  </a:gs>
                  <a:gs pos="50000">
                    <a:srgbClr val="D8F8D8"/>
                  </a:gs>
                  <a:gs pos="100000">
                    <a:srgbClr val="339933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98" name="Freeform 297"/>
              <p:cNvSpPr>
                <a:spLocks noChangeAspect="1"/>
              </p:cNvSpPr>
              <p:nvPr/>
            </p:nvSpPr>
            <p:spPr bwMode="auto">
              <a:xfrm>
                <a:off x="1298" y="1040"/>
                <a:ext cx="81" cy="358"/>
              </a:xfrm>
              <a:custGeom>
                <a:avLst/>
                <a:gdLst>
                  <a:gd name="T0" fmla="*/ 0 w 243"/>
                  <a:gd name="T1" fmla="*/ 993 h 1074"/>
                  <a:gd name="T2" fmla="*/ 87 w 243"/>
                  <a:gd name="T3" fmla="*/ 879 h 1074"/>
                  <a:gd name="T4" fmla="*/ 132 w 243"/>
                  <a:gd name="T5" fmla="*/ 639 h 1074"/>
                  <a:gd name="T6" fmla="*/ 123 w 243"/>
                  <a:gd name="T7" fmla="*/ 420 h 1074"/>
                  <a:gd name="T8" fmla="*/ 135 w 243"/>
                  <a:gd name="T9" fmla="*/ 0 h 1074"/>
                  <a:gd name="T10" fmla="*/ 243 w 243"/>
                  <a:gd name="T11" fmla="*/ 21 h 1074"/>
                  <a:gd name="T12" fmla="*/ 219 w 243"/>
                  <a:gd name="T13" fmla="*/ 273 h 1074"/>
                  <a:gd name="T14" fmla="*/ 228 w 243"/>
                  <a:gd name="T15" fmla="*/ 573 h 1074"/>
                  <a:gd name="T16" fmla="*/ 210 w 243"/>
                  <a:gd name="T17" fmla="*/ 804 h 1074"/>
                  <a:gd name="T18" fmla="*/ 144 w 243"/>
                  <a:gd name="T19" fmla="*/ 981 h 1074"/>
                  <a:gd name="T20" fmla="*/ 90 w 243"/>
                  <a:gd name="T21" fmla="*/ 1050 h 1074"/>
                  <a:gd name="T22" fmla="*/ 48 w 243"/>
                  <a:gd name="T23" fmla="*/ 1074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3" h="1074">
                    <a:moveTo>
                      <a:pt x="0" y="993"/>
                    </a:moveTo>
                    <a:cubicBezTo>
                      <a:pt x="6" y="959"/>
                      <a:pt x="54" y="951"/>
                      <a:pt x="87" y="879"/>
                    </a:cubicBezTo>
                    <a:cubicBezTo>
                      <a:pt x="120" y="807"/>
                      <a:pt x="127" y="716"/>
                      <a:pt x="132" y="639"/>
                    </a:cubicBezTo>
                    <a:lnTo>
                      <a:pt x="123" y="420"/>
                    </a:lnTo>
                    <a:lnTo>
                      <a:pt x="135" y="0"/>
                    </a:lnTo>
                    <a:lnTo>
                      <a:pt x="243" y="21"/>
                    </a:lnTo>
                    <a:lnTo>
                      <a:pt x="219" y="273"/>
                    </a:lnTo>
                    <a:lnTo>
                      <a:pt x="228" y="573"/>
                    </a:lnTo>
                    <a:cubicBezTo>
                      <a:pt x="227" y="661"/>
                      <a:pt x="224" y="736"/>
                      <a:pt x="210" y="804"/>
                    </a:cubicBezTo>
                    <a:cubicBezTo>
                      <a:pt x="196" y="872"/>
                      <a:pt x="170" y="933"/>
                      <a:pt x="144" y="981"/>
                    </a:cubicBezTo>
                    <a:lnTo>
                      <a:pt x="90" y="1050"/>
                    </a:lnTo>
                    <a:lnTo>
                      <a:pt x="48" y="1074"/>
                    </a:lnTo>
                  </a:path>
                </a:pathLst>
              </a:custGeom>
              <a:solidFill>
                <a:srgbClr val="3333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99" name="Freeform 298"/>
              <p:cNvSpPr>
                <a:spLocks noChangeAspect="1"/>
              </p:cNvSpPr>
              <p:nvPr/>
            </p:nvSpPr>
            <p:spPr bwMode="auto">
              <a:xfrm>
                <a:off x="1461" y="985"/>
                <a:ext cx="171" cy="144"/>
              </a:xfrm>
              <a:custGeom>
                <a:avLst/>
                <a:gdLst>
                  <a:gd name="T0" fmla="*/ 69 w 512"/>
                  <a:gd name="T1" fmla="*/ 9 h 431"/>
                  <a:gd name="T2" fmla="*/ 219 w 512"/>
                  <a:gd name="T3" fmla="*/ 30 h 431"/>
                  <a:gd name="T4" fmla="*/ 357 w 512"/>
                  <a:gd name="T5" fmla="*/ 123 h 431"/>
                  <a:gd name="T6" fmla="*/ 441 w 512"/>
                  <a:gd name="T7" fmla="*/ 216 h 431"/>
                  <a:gd name="T8" fmla="*/ 507 w 512"/>
                  <a:gd name="T9" fmla="*/ 345 h 431"/>
                  <a:gd name="T10" fmla="*/ 414 w 512"/>
                  <a:gd name="T11" fmla="*/ 414 h 431"/>
                  <a:gd name="T12" fmla="*/ 303 w 512"/>
                  <a:gd name="T13" fmla="*/ 276 h 431"/>
                  <a:gd name="T14" fmla="*/ 183 w 512"/>
                  <a:gd name="T15" fmla="*/ 168 h 431"/>
                  <a:gd name="T16" fmla="*/ 111 w 512"/>
                  <a:gd name="T17" fmla="*/ 123 h 431"/>
                  <a:gd name="T18" fmla="*/ 0 w 512"/>
                  <a:gd name="T19" fmla="*/ 102 h 431"/>
                  <a:gd name="T20" fmla="*/ 69 w 512"/>
                  <a:gd name="T21" fmla="*/ 9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2" h="431">
                    <a:moveTo>
                      <a:pt x="69" y="9"/>
                    </a:moveTo>
                    <a:cubicBezTo>
                      <a:pt x="101" y="0"/>
                      <a:pt x="171" y="11"/>
                      <a:pt x="219" y="30"/>
                    </a:cubicBezTo>
                    <a:cubicBezTo>
                      <a:pt x="273" y="53"/>
                      <a:pt x="317" y="91"/>
                      <a:pt x="357" y="123"/>
                    </a:cubicBezTo>
                    <a:lnTo>
                      <a:pt x="441" y="216"/>
                    </a:lnTo>
                    <a:cubicBezTo>
                      <a:pt x="466" y="253"/>
                      <a:pt x="512" y="312"/>
                      <a:pt x="507" y="345"/>
                    </a:cubicBezTo>
                    <a:cubicBezTo>
                      <a:pt x="495" y="368"/>
                      <a:pt x="450" y="431"/>
                      <a:pt x="414" y="414"/>
                    </a:cubicBezTo>
                    <a:lnTo>
                      <a:pt x="303" y="276"/>
                    </a:lnTo>
                    <a:cubicBezTo>
                      <a:pt x="265" y="235"/>
                      <a:pt x="215" y="194"/>
                      <a:pt x="183" y="168"/>
                    </a:cubicBezTo>
                    <a:cubicBezTo>
                      <a:pt x="150" y="146"/>
                      <a:pt x="180" y="153"/>
                      <a:pt x="111" y="123"/>
                    </a:cubicBezTo>
                    <a:cubicBezTo>
                      <a:pt x="42" y="93"/>
                      <a:pt x="2" y="118"/>
                      <a:pt x="0" y="102"/>
                    </a:cubicBezTo>
                    <a:lnTo>
                      <a:pt x="69" y="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00" name="Freeform 299"/>
              <p:cNvSpPr>
                <a:spLocks noChangeAspect="1"/>
              </p:cNvSpPr>
              <p:nvPr/>
            </p:nvSpPr>
            <p:spPr bwMode="auto">
              <a:xfrm>
                <a:off x="1497" y="889"/>
                <a:ext cx="69" cy="111"/>
              </a:xfrm>
              <a:custGeom>
                <a:avLst/>
                <a:gdLst>
                  <a:gd name="T0" fmla="*/ 2 w 203"/>
                  <a:gd name="T1" fmla="*/ 288 h 333"/>
                  <a:gd name="T2" fmla="*/ 74 w 203"/>
                  <a:gd name="T3" fmla="*/ 119 h 333"/>
                  <a:gd name="T4" fmla="*/ 203 w 203"/>
                  <a:gd name="T5" fmla="*/ 0 h 333"/>
                  <a:gd name="T6" fmla="*/ 196 w 203"/>
                  <a:gd name="T7" fmla="*/ 39 h 333"/>
                  <a:gd name="T8" fmla="*/ 175 w 203"/>
                  <a:gd name="T9" fmla="*/ 110 h 333"/>
                  <a:gd name="T10" fmla="*/ 171 w 203"/>
                  <a:gd name="T11" fmla="*/ 172 h 333"/>
                  <a:gd name="T12" fmla="*/ 159 w 203"/>
                  <a:gd name="T13" fmla="*/ 250 h 333"/>
                  <a:gd name="T14" fmla="*/ 156 w 203"/>
                  <a:gd name="T15" fmla="*/ 333 h 333"/>
                  <a:gd name="T16" fmla="*/ 80 w 203"/>
                  <a:gd name="T17" fmla="*/ 300 h 333"/>
                  <a:gd name="T18" fmla="*/ 2 w 203"/>
                  <a:gd name="T19" fmla="*/ 28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333">
                    <a:moveTo>
                      <a:pt x="2" y="288"/>
                    </a:moveTo>
                    <a:cubicBezTo>
                      <a:pt x="0" y="259"/>
                      <a:pt x="40" y="167"/>
                      <a:pt x="74" y="119"/>
                    </a:cubicBezTo>
                    <a:cubicBezTo>
                      <a:pt x="115" y="66"/>
                      <a:pt x="183" y="13"/>
                      <a:pt x="203" y="0"/>
                    </a:cubicBezTo>
                    <a:lnTo>
                      <a:pt x="196" y="39"/>
                    </a:lnTo>
                    <a:cubicBezTo>
                      <a:pt x="191" y="57"/>
                      <a:pt x="179" y="88"/>
                      <a:pt x="175" y="110"/>
                    </a:cubicBezTo>
                    <a:cubicBezTo>
                      <a:pt x="163" y="136"/>
                      <a:pt x="177" y="141"/>
                      <a:pt x="171" y="172"/>
                    </a:cubicBezTo>
                    <a:lnTo>
                      <a:pt x="159" y="250"/>
                    </a:lnTo>
                    <a:lnTo>
                      <a:pt x="156" y="333"/>
                    </a:lnTo>
                    <a:lnTo>
                      <a:pt x="80" y="300"/>
                    </a:lnTo>
                    <a:lnTo>
                      <a:pt x="2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01" name="Freeform 300"/>
              <p:cNvSpPr>
                <a:spLocks noChangeAspect="1"/>
              </p:cNvSpPr>
              <p:nvPr/>
            </p:nvSpPr>
            <p:spPr bwMode="auto">
              <a:xfrm>
                <a:off x="1562" y="855"/>
                <a:ext cx="227" cy="145"/>
              </a:xfrm>
              <a:custGeom>
                <a:avLst/>
                <a:gdLst>
                  <a:gd name="T0" fmla="*/ 3 w 682"/>
                  <a:gd name="T1" fmla="*/ 105 h 435"/>
                  <a:gd name="T2" fmla="*/ 150 w 682"/>
                  <a:gd name="T3" fmla="*/ 12 h 435"/>
                  <a:gd name="T4" fmla="*/ 381 w 682"/>
                  <a:gd name="T5" fmla="*/ 30 h 435"/>
                  <a:gd name="T6" fmla="*/ 534 w 682"/>
                  <a:gd name="T7" fmla="*/ 129 h 435"/>
                  <a:gd name="T8" fmla="*/ 624 w 682"/>
                  <a:gd name="T9" fmla="*/ 219 h 435"/>
                  <a:gd name="T10" fmla="*/ 675 w 682"/>
                  <a:gd name="T11" fmla="*/ 345 h 435"/>
                  <a:gd name="T12" fmla="*/ 591 w 682"/>
                  <a:gd name="T13" fmla="*/ 435 h 435"/>
                  <a:gd name="T14" fmla="*/ 465 w 682"/>
                  <a:gd name="T15" fmla="*/ 291 h 435"/>
                  <a:gd name="T16" fmla="*/ 333 w 682"/>
                  <a:gd name="T17" fmla="*/ 192 h 435"/>
                  <a:gd name="T18" fmla="*/ 186 w 682"/>
                  <a:gd name="T19" fmla="*/ 129 h 435"/>
                  <a:gd name="T20" fmla="*/ 0 w 682"/>
                  <a:gd name="T21" fmla="*/ 9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2" h="435">
                    <a:moveTo>
                      <a:pt x="3" y="105"/>
                    </a:moveTo>
                    <a:cubicBezTo>
                      <a:pt x="28" y="90"/>
                      <a:pt x="87" y="24"/>
                      <a:pt x="150" y="12"/>
                    </a:cubicBezTo>
                    <a:cubicBezTo>
                      <a:pt x="213" y="0"/>
                      <a:pt x="317" y="10"/>
                      <a:pt x="381" y="30"/>
                    </a:cubicBezTo>
                    <a:cubicBezTo>
                      <a:pt x="439" y="54"/>
                      <a:pt x="494" y="98"/>
                      <a:pt x="534" y="129"/>
                    </a:cubicBezTo>
                    <a:cubicBezTo>
                      <a:pt x="574" y="160"/>
                      <a:pt x="600" y="183"/>
                      <a:pt x="624" y="219"/>
                    </a:cubicBezTo>
                    <a:cubicBezTo>
                      <a:pt x="646" y="252"/>
                      <a:pt x="682" y="311"/>
                      <a:pt x="675" y="345"/>
                    </a:cubicBezTo>
                    <a:lnTo>
                      <a:pt x="591" y="435"/>
                    </a:lnTo>
                    <a:cubicBezTo>
                      <a:pt x="556" y="426"/>
                      <a:pt x="508" y="331"/>
                      <a:pt x="465" y="291"/>
                    </a:cubicBezTo>
                    <a:cubicBezTo>
                      <a:pt x="422" y="251"/>
                      <a:pt x="378" y="217"/>
                      <a:pt x="333" y="192"/>
                    </a:cubicBezTo>
                    <a:cubicBezTo>
                      <a:pt x="291" y="164"/>
                      <a:pt x="225" y="139"/>
                      <a:pt x="186" y="129"/>
                    </a:cubicBezTo>
                    <a:cubicBezTo>
                      <a:pt x="147" y="119"/>
                      <a:pt x="39" y="105"/>
                      <a:pt x="0" y="99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33725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02" name="Freeform 301"/>
              <p:cNvSpPr>
                <a:spLocks noChangeAspect="1"/>
              </p:cNvSpPr>
              <p:nvPr/>
            </p:nvSpPr>
            <p:spPr bwMode="auto">
              <a:xfrm>
                <a:off x="1649" y="908"/>
                <a:ext cx="111" cy="93"/>
              </a:xfrm>
              <a:custGeom>
                <a:avLst/>
                <a:gdLst>
                  <a:gd name="T0" fmla="*/ 334 w 334"/>
                  <a:gd name="T1" fmla="*/ 279 h 279"/>
                  <a:gd name="T2" fmla="*/ 205 w 334"/>
                  <a:gd name="T3" fmla="*/ 279 h 279"/>
                  <a:gd name="T4" fmla="*/ 67 w 334"/>
                  <a:gd name="T5" fmla="*/ 180 h 279"/>
                  <a:gd name="T6" fmla="*/ 10 w 334"/>
                  <a:gd name="T7" fmla="*/ 0 h 279"/>
                  <a:gd name="T8" fmla="*/ 94 w 334"/>
                  <a:gd name="T9" fmla="*/ 45 h 279"/>
                  <a:gd name="T10" fmla="*/ 226 w 334"/>
                  <a:gd name="T11" fmla="*/ 150 h 279"/>
                  <a:gd name="T12" fmla="*/ 325 w 334"/>
                  <a:gd name="T13" fmla="*/ 276 h 279"/>
                  <a:gd name="T14" fmla="*/ 334 w 334"/>
                  <a:gd name="T15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4" h="279">
                    <a:moveTo>
                      <a:pt x="334" y="279"/>
                    </a:moveTo>
                    <a:lnTo>
                      <a:pt x="205" y="279"/>
                    </a:lnTo>
                    <a:cubicBezTo>
                      <a:pt x="161" y="263"/>
                      <a:pt x="100" y="227"/>
                      <a:pt x="67" y="180"/>
                    </a:cubicBezTo>
                    <a:cubicBezTo>
                      <a:pt x="44" y="139"/>
                      <a:pt x="0" y="19"/>
                      <a:pt x="10" y="0"/>
                    </a:cubicBezTo>
                    <a:lnTo>
                      <a:pt x="94" y="45"/>
                    </a:lnTo>
                    <a:lnTo>
                      <a:pt x="226" y="150"/>
                    </a:lnTo>
                    <a:lnTo>
                      <a:pt x="325" y="276"/>
                    </a:lnTo>
                    <a:lnTo>
                      <a:pt x="334" y="27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03" name="Freeform 302"/>
              <p:cNvSpPr>
                <a:spLocks noChangeAspect="1"/>
              </p:cNvSpPr>
              <p:nvPr/>
            </p:nvSpPr>
            <p:spPr bwMode="auto">
              <a:xfrm>
                <a:off x="1497" y="1026"/>
                <a:ext cx="105" cy="98"/>
              </a:xfrm>
              <a:custGeom>
                <a:avLst/>
                <a:gdLst>
                  <a:gd name="T0" fmla="*/ 317 w 317"/>
                  <a:gd name="T1" fmla="*/ 297 h 297"/>
                  <a:gd name="T2" fmla="*/ 188 w 317"/>
                  <a:gd name="T3" fmla="*/ 297 h 297"/>
                  <a:gd name="T4" fmla="*/ 50 w 317"/>
                  <a:gd name="T5" fmla="*/ 198 h 297"/>
                  <a:gd name="T6" fmla="*/ 5 w 317"/>
                  <a:gd name="T7" fmla="*/ 0 h 297"/>
                  <a:gd name="T8" fmla="*/ 83 w 317"/>
                  <a:gd name="T9" fmla="*/ 48 h 297"/>
                  <a:gd name="T10" fmla="*/ 209 w 317"/>
                  <a:gd name="T11" fmla="*/ 168 h 297"/>
                  <a:gd name="T12" fmla="*/ 308 w 317"/>
                  <a:gd name="T13" fmla="*/ 294 h 297"/>
                  <a:gd name="T14" fmla="*/ 317 w 317"/>
                  <a:gd name="T1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7" h="297">
                    <a:moveTo>
                      <a:pt x="317" y="297"/>
                    </a:moveTo>
                    <a:lnTo>
                      <a:pt x="188" y="297"/>
                    </a:lnTo>
                    <a:cubicBezTo>
                      <a:pt x="144" y="281"/>
                      <a:pt x="81" y="248"/>
                      <a:pt x="50" y="198"/>
                    </a:cubicBezTo>
                    <a:cubicBezTo>
                      <a:pt x="27" y="157"/>
                      <a:pt x="0" y="25"/>
                      <a:pt x="5" y="0"/>
                    </a:cubicBezTo>
                    <a:lnTo>
                      <a:pt x="83" y="48"/>
                    </a:lnTo>
                    <a:lnTo>
                      <a:pt x="209" y="168"/>
                    </a:lnTo>
                    <a:lnTo>
                      <a:pt x="308" y="294"/>
                    </a:lnTo>
                    <a:lnTo>
                      <a:pt x="317" y="2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04" name="Freeform 303"/>
              <p:cNvSpPr>
                <a:spLocks noChangeAspect="1"/>
              </p:cNvSpPr>
              <p:nvPr/>
            </p:nvSpPr>
            <p:spPr bwMode="auto">
              <a:xfrm>
                <a:off x="1636" y="612"/>
                <a:ext cx="61" cy="253"/>
              </a:xfrm>
              <a:custGeom>
                <a:avLst/>
                <a:gdLst>
                  <a:gd name="T0" fmla="*/ 178 w 183"/>
                  <a:gd name="T1" fmla="*/ 759 h 759"/>
                  <a:gd name="T2" fmla="*/ 148 w 183"/>
                  <a:gd name="T3" fmla="*/ 177 h 759"/>
                  <a:gd name="T4" fmla="*/ 130 w 183"/>
                  <a:gd name="T5" fmla="*/ 0 h 759"/>
                  <a:gd name="T6" fmla="*/ 19 w 183"/>
                  <a:gd name="T7" fmla="*/ 6 h 759"/>
                  <a:gd name="T8" fmla="*/ 19 w 183"/>
                  <a:gd name="T9" fmla="*/ 108 h 759"/>
                  <a:gd name="T10" fmla="*/ 22 w 183"/>
                  <a:gd name="T11" fmla="*/ 207 h 759"/>
                  <a:gd name="T12" fmla="*/ 34 w 183"/>
                  <a:gd name="T13" fmla="*/ 423 h 759"/>
                  <a:gd name="T14" fmla="*/ 52 w 183"/>
                  <a:gd name="T15" fmla="*/ 732 h 759"/>
                  <a:gd name="T16" fmla="*/ 115 w 183"/>
                  <a:gd name="T17" fmla="*/ 738 h 759"/>
                  <a:gd name="T18" fmla="*/ 178 w 183"/>
                  <a:gd name="T19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759">
                    <a:moveTo>
                      <a:pt x="178" y="759"/>
                    </a:moveTo>
                    <a:cubicBezTo>
                      <a:pt x="183" y="666"/>
                      <a:pt x="156" y="303"/>
                      <a:pt x="148" y="177"/>
                    </a:cubicBezTo>
                    <a:cubicBezTo>
                      <a:pt x="141" y="51"/>
                      <a:pt x="151" y="29"/>
                      <a:pt x="130" y="0"/>
                    </a:cubicBezTo>
                    <a:lnTo>
                      <a:pt x="19" y="6"/>
                    </a:lnTo>
                    <a:cubicBezTo>
                      <a:pt x="0" y="24"/>
                      <a:pt x="19" y="75"/>
                      <a:pt x="19" y="108"/>
                    </a:cubicBezTo>
                    <a:cubicBezTo>
                      <a:pt x="19" y="141"/>
                      <a:pt x="20" y="155"/>
                      <a:pt x="22" y="207"/>
                    </a:cubicBezTo>
                    <a:cubicBezTo>
                      <a:pt x="24" y="259"/>
                      <a:pt x="29" y="335"/>
                      <a:pt x="34" y="423"/>
                    </a:cubicBezTo>
                    <a:cubicBezTo>
                      <a:pt x="43" y="567"/>
                      <a:pt x="41" y="681"/>
                      <a:pt x="52" y="732"/>
                    </a:cubicBezTo>
                    <a:lnTo>
                      <a:pt x="115" y="738"/>
                    </a:lnTo>
                    <a:lnTo>
                      <a:pt x="178" y="75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05" name="Freeform 304"/>
              <p:cNvSpPr>
                <a:spLocks noChangeAspect="1"/>
              </p:cNvSpPr>
              <p:nvPr/>
            </p:nvSpPr>
            <p:spPr bwMode="auto">
              <a:xfrm>
                <a:off x="1450" y="432"/>
                <a:ext cx="233" cy="190"/>
              </a:xfrm>
              <a:custGeom>
                <a:avLst/>
                <a:gdLst>
                  <a:gd name="T0" fmla="*/ 699 w 699"/>
                  <a:gd name="T1" fmla="*/ 561 h 570"/>
                  <a:gd name="T2" fmla="*/ 654 w 699"/>
                  <a:gd name="T3" fmla="*/ 282 h 570"/>
                  <a:gd name="T4" fmla="*/ 471 w 699"/>
                  <a:gd name="T5" fmla="*/ 60 h 570"/>
                  <a:gd name="T6" fmla="*/ 240 w 699"/>
                  <a:gd name="T7" fmla="*/ 3 h 570"/>
                  <a:gd name="T8" fmla="*/ 102 w 699"/>
                  <a:gd name="T9" fmla="*/ 48 h 570"/>
                  <a:gd name="T10" fmla="*/ 0 w 699"/>
                  <a:gd name="T11" fmla="*/ 114 h 570"/>
                  <a:gd name="T12" fmla="*/ 78 w 699"/>
                  <a:gd name="T13" fmla="*/ 114 h 570"/>
                  <a:gd name="T14" fmla="*/ 198 w 699"/>
                  <a:gd name="T15" fmla="*/ 126 h 570"/>
                  <a:gd name="T16" fmla="*/ 354 w 699"/>
                  <a:gd name="T17" fmla="*/ 180 h 570"/>
                  <a:gd name="T18" fmla="*/ 480 w 699"/>
                  <a:gd name="T19" fmla="*/ 315 h 570"/>
                  <a:gd name="T20" fmla="*/ 540 w 699"/>
                  <a:gd name="T21" fmla="*/ 438 h 570"/>
                  <a:gd name="T22" fmla="*/ 570 w 699"/>
                  <a:gd name="T23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70">
                    <a:moveTo>
                      <a:pt x="699" y="561"/>
                    </a:moveTo>
                    <a:cubicBezTo>
                      <a:pt x="691" y="515"/>
                      <a:pt x="692" y="365"/>
                      <a:pt x="654" y="282"/>
                    </a:cubicBezTo>
                    <a:cubicBezTo>
                      <a:pt x="615" y="199"/>
                      <a:pt x="542" y="107"/>
                      <a:pt x="471" y="60"/>
                    </a:cubicBezTo>
                    <a:cubicBezTo>
                      <a:pt x="399" y="13"/>
                      <a:pt x="299" y="6"/>
                      <a:pt x="240" y="3"/>
                    </a:cubicBezTo>
                    <a:cubicBezTo>
                      <a:pt x="181" y="0"/>
                      <a:pt x="142" y="30"/>
                      <a:pt x="102" y="48"/>
                    </a:cubicBezTo>
                    <a:cubicBezTo>
                      <a:pt x="62" y="66"/>
                      <a:pt x="14" y="100"/>
                      <a:pt x="0" y="114"/>
                    </a:cubicBezTo>
                    <a:lnTo>
                      <a:pt x="78" y="114"/>
                    </a:lnTo>
                    <a:cubicBezTo>
                      <a:pt x="111" y="116"/>
                      <a:pt x="152" y="115"/>
                      <a:pt x="198" y="126"/>
                    </a:cubicBezTo>
                    <a:cubicBezTo>
                      <a:pt x="252" y="135"/>
                      <a:pt x="307" y="150"/>
                      <a:pt x="354" y="180"/>
                    </a:cubicBezTo>
                    <a:cubicBezTo>
                      <a:pt x="401" y="210"/>
                      <a:pt x="448" y="267"/>
                      <a:pt x="480" y="315"/>
                    </a:cubicBezTo>
                    <a:cubicBezTo>
                      <a:pt x="511" y="358"/>
                      <a:pt x="525" y="396"/>
                      <a:pt x="540" y="438"/>
                    </a:cubicBezTo>
                    <a:cubicBezTo>
                      <a:pt x="555" y="480"/>
                      <a:pt x="564" y="543"/>
                      <a:pt x="570" y="570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54510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06" name="Freeform 305"/>
              <p:cNvSpPr>
                <a:spLocks noChangeAspect="1"/>
              </p:cNvSpPr>
              <p:nvPr/>
            </p:nvSpPr>
            <p:spPr bwMode="auto">
              <a:xfrm>
                <a:off x="1408" y="466"/>
                <a:ext cx="46" cy="75"/>
              </a:xfrm>
              <a:custGeom>
                <a:avLst/>
                <a:gdLst>
                  <a:gd name="T0" fmla="*/ 138 w 138"/>
                  <a:gd name="T1" fmla="*/ 4 h 223"/>
                  <a:gd name="T2" fmla="*/ 60 w 138"/>
                  <a:gd name="T3" fmla="*/ 58 h 223"/>
                  <a:gd name="T4" fmla="*/ 0 w 138"/>
                  <a:gd name="T5" fmla="*/ 187 h 223"/>
                  <a:gd name="T6" fmla="*/ 54 w 138"/>
                  <a:gd name="T7" fmla="*/ 202 h 223"/>
                  <a:gd name="T8" fmla="*/ 102 w 138"/>
                  <a:gd name="T9" fmla="*/ 223 h 223"/>
                  <a:gd name="T10" fmla="*/ 99 w 138"/>
                  <a:gd name="T11" fmla="*/ 127 h 223"/>
                  <a:gd name="T12" fmla="*/ 108 w 138"/>
                  <a:gd name="T13" fmla="*/ 67 h 223"/>
                  <a:gd name="T14" fmla="*/ 138 w 138"/>
                  <a:gd name="T15" fmla="*/ 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223">
                    <a:moveTo>
                      <a:pt x="138" y="4"/>
                    </a:moveTo>
                    <a:cubicBezTo>
                      <a:pt x="127" y="0"/>
                      <a:pt x="83" y="28"/>
                      <a:pt x="60" y="58"/>
                    </a:cubicBezTo>
                    <a:cubicBezTo>
                      <a:pt x="38" y="89"/>
                      <a:pt x="1" y="163"/>
                      <a:pt x="0" y="187"/>
                    </a:cubicBezTo>
                    <a:lnTo>
                      <a:pt x="54" y="202"/>
                    </a:lnTo>
                    <a:lnTo>
                      <a:pt x="102" y="223"/>
                    </a:lnTo>
                    <a:cubicBezTo>
                      <a:pt x="109" y="211"/>
                      <a:pt x="98" y="153"/>
                      <a:pt x="99" y="127"/>
                    </a:cubicBezTo>
                    <a:cubicBezTo>
                      <a:pt x="102" y="104"/>
                      <a:pt x="102" y="87"/>
                      <a:pt x="108" y="67"/>
                    </a:cubicBezTo>
                    <a:lnTo>
                      <a:pt x="138" y="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07" name="Freeform 306"/>
              <p:cNvSpPr>
                <a:spLocks noChangeAspect="1"/>
              </p:cNvSpPr>
              <p:nvPr/>
            </p:nvSpPr>
            <p:spPr bwMode="auto">
              <a:xfrm>
                <a:off x="1231" y="586"/>
                <a:ext cx="64" cy="81"/>
              </a:xfrm>
              <a:custGeom>
                <a:avLst/>
                <a:gdLst>
                  <a:gd name="T0" fmla="*/ 192 w 192"/>
                  <a:gd name="T1" fmla="*/ 0 h 243"/>
                  <a:gd name="T2" fmla="*/ 75 w 192"/>
                  <a:gd name="T3" fmla="*/ 93 h 243"/>
                  <a:gd name="T4" fmla="*/ 0 w 192"/>
                  <a:gd name="T5" fmla="*/ 222 h 243"/>
                  <a:gd name="T6" fmla="*/ 63 w 192"/>
                  <a:gd name="T7" fmla="*/ 231 h 243"/>
                  <a:gd name="T8" fmla="*/ 117 w 192"/>
                  <a:gd name="T9" fmla="*/ 243 h 243"/>
                  <a:gd name="T10" fmla="*/ 129 w 192"/>
                  <a:gd name="T11" fmla="*/ 135 h 243"/>
                  <a:gd name="T12" fmla="*/ 162 w 192"/>
                  <a:gd name="T13" fmla="*/ 63 h 243"/>
                  <a:gd name="T14" fmla="*/ 192 w 192"/>
                  <a:gd name="T1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243">
                    <a:moveTo>
                      <a:pt x="192" y="0"/>
                    </a:moveTo>
                    <a:cubicBezTo>
                      <a:pt x="178" y="5"/>
                      <a:pt x="107" y="56"/>
                      <a:pt x="75" y="93"/>
                    </a:cubicBezTo>
                    <a:cubicBezTo>
                      <a:pt x="53" y="124"/>
                      <a:pt x="1" y="198"/>
                      <a:pt x="0" y="222"/>
                    </a:cubicBezTo>
                    <a:lnTo>
                      <a:pt x="63" y="231"/>
                    </a:lnTo>
                    <a:lnTo>
                      <a:pt x="117" y="243"/>
                    </a:lnTo>
                    <a:cubicBezTo>
                      <a:pt x="128" y="227"/>
                      <a:pt x="122" y="165"/>
                      <a:pt x="129" y="135"/>
                    </a:cubicBezTo>
                    <a:cubicBezTo>
                      <a:pt x="132" y="112"/>
                      <a:pt x="156" y="83"/>
                      <a:pt x="162" y="63"/>
                    </a:cubicBezTo>
                    <a:lnTo>
                      <a:pt x="19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08" name="Freeform 307"/>
              <p:cNvSpPr>
                <a:spLocks noChangeAspect="1"/>
              </p:cNvSpPr>
              <p:nvPr/>
            </p:nvSpPr>
            <p:spPr bwMode="auto">
              <a:xfrm>
                <a:off x="1394" y="586"/>
                <a:ext cx="89" cy="113"/>
              </a:xfrm>
              <a:custGeom>
                <a:avLst/>
                <a:gdLst>
                  <a:gd name="T0" fmla="*/ 262 w 268"/>
                  <a:gd name="T1" fmla="*/ 342 h 342"/>
                  <a:gd name="T2" fmla="*/ 160 w 268"/>
                  <a:gd name="T3" fmla="*/ 336 h 342"/>
                  <a:gd name="T4" fmla="*/ 40 w 268"/>
                  <a:gd name="T5" fmla="*/ 219 h 342"/>
                  <a:gd name="T6" fmla="*/ 10 w 268"/>
                  <a:gd name="T7" fmla="*/ 0 h 342"/>
                  <a:gd name="T8" fmla="*/ 100 w 268"/>
                  <a:gd name="T9" fmla="*/ 54 h 342"/>
                  <a:gd name="T10" fmla="*/ 226 w 268"/>
                  <a:gd name="T11" fmla="*/ 195 h 342"/>
                  <a:gd name="T12" fmla="*/ 268 w 268"/>
                  <a:gd name="T13" fmla="*/ 330 h 342"/>
                  <a:gd name="T14" fmla="*/ 262 w 268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342">
                    <a:moveTo>
                      <a:pt x="262" y="342"/>
                    </a:moveTo>
                    <a:lnTo>
                      <a:pt x="160" y="336"/>
                    </a:lnTo>
                    <a:cubicBezTo>
                      <a:pt x="123" y="316"/>
                      <a:pt x="65" y="275"/>
                      <a:pt x="40" y="219"/>
                    </a:cubicBezTo>
                    <a:cubicBezTo>
                      <a:pt x="17" y="178"/>
                      <a:pt x="0" y="28"/>
                      <a:pt x="10" y="0"/>
                    </a:cubicBezTo>
                    <a:lnTo>
                      <a:pt x="100" y="54"/>
                    </a:lnTo>
                    <a:lnTo>
                      <a:pt x="226" y="195"/>
                    </a:lnTo>
                    <a:lnTo>
                      <a:pt x="268" y="330"/>
                    </a:lnTo>
                    <a:lnTo>
                      <a:pt x="262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09" name="Freeform 308"/>
              <p:cNvSpPr>
                <a:spLocks noChangeAspect="1"/>
              </p:cNvSpPr>
              <p:nvPr/>
            </p:nvSpPr>
            <p:spPr bwMode="auto">
              <a:xfrm>
                <a:off x="1298" y="529"/>
                <a:ext cx="232" cy="170"/>
              </a:xfrm>
              <a:custGeom>
                <a:avLst/>
                <a:gdLst>
                  <a:gd name="T0" fmla="*/ 0 w 699"/>
                  <a:gd name="T1" fmla="*/ 164 h 512"/>
                  <a:gd name="T2" fmla="*/ 144 w 699"/>
                  <a:gd name="T3" fmla="*/ 44 h 512"/>
                  <a:gd name="T4" fmla="*/ 360 w 699"/>
                  <a:gd name="T5" fmla="*/ 14 h 512"/>
                  <a:gd name="T6" fmla="*/ 558 w 699"/>
                  <a:gd name="T7" fmla="*/ 128 h 512"/>
                  <a:gd name="T8" fmla="*/ 663 w 699"/>
                  <a:gd name="T9" fmla="*/ 272 h 512"/>
                  <a:gd name="T10" fmla="*/ 699 w 699"/>
                  <a:gd name="T11" fmla="*/ 416 h 512"/>
                  <a:gd name="T12" fmla="*/ 567 w 699"/>
                  <a:gd name="T13" fmla="*/ 512 h 512"/>
                  <a:gd name="T14" fmla="*/ 489 w 699"/>
                  <a:gd name="T15" fmla="*/ 335 h 512"/>
                  <a:gd name="T16" fmla="*/ 372 w 699"/>
                  <a:gd name="T17" fmla="*/ 212 h 512"/>
                  <a:gd name="T18" fmla="*/ 222 w 699"/>
                  <a:gd name="T19" fmla="*/ 143 h 512"/>
                  <a:gd name="T20" fmla="*/ 36 w 699"/>
                  <a:gd name="T21" fmla="*/ 149 h 512"/>
                  <a:gd name="T22" fmla="*/ 0 w 699"/>
                  <a:gd name="T23" fmla="*/ 164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12">
                    <a:moveTo>
                      <a:pt x="0" y="164"/>
                    </a:moveTo>
                    <a:lnTo>
                      <a:pt x="144" y="44"/>
                    </a:lnTo>
                    <a:cubicBezTo>
                      <a:pt x="204" y="19"/>
                      <a:pt x="291" y="0"/>
                      <a:pt x="360" y="14"/>
                    </a:cubicBezTo>
                    <a:cubicBezTo>
                      <a:pt x="426" y="29"/>
                      <a:pt x="506" y="81"/>
                      <a:pt x="558" y="128"/>
                    </a:cubicBezTo>
                    <a:cubicBezTo>
                      <a:pt x="610" y="175"/>
                      <a:pt x="639" y="224"/>
                      <a:pt x="663" y="272"/>
                    </a:cubicBezTo>
                    <a:lnTo>
                      <a:pt x="699" y="416"/>
                    </a:lnTo>
                    <a:lnTo>
                      <a:pt x="567" y="512"/>
                    </a:lnTo>
                    <a:cubicBezTo>
                      <a:pt x="532" y="499"/>
                      <a:pt x="521" y="385"/>
                      <a:pt x="489" y="335"/>
                    </a:cubicBezTo>
                    <a:cubicBezTo>
                      <a:pt x="457" y="285"/>
                      <a:pt x="418" y="246"/>
                      <a:pt x="372" y="212"/>
                    </a:cubicBezTo>
                    <a:cubicBezTo>
                      <a:pt x="322" y="174"/>
                      <a:pt x="278" y="154"/>
                      <a:pt x="222" y="143"/>
                    </a:cubicBezTo>
                    <a:cubicBezTo>
                      <a:pt x="166" y="132"/>
                      <a:pt x="68" y="149"/>
                      <a:pt x="36" y="149"/>
                    </a:cubicBezTo>
                    <a:lnTo>
                      <a:pt x="0" y="16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10" name="Freeform 309"/>
              <p:cNvSpPr>
                <a:spLocks noChangeAspect="1"/>
              </p:cNvSpPr>
              <p:nvPr/>
            </p:nvSpPr>
            <p:spPr bwMode="auto">
              <a:xfrm>
                <a:off x="1223" y="715"/>
                <a:ext cx="93" cy="114"/>
              </a:xfrm>
              <a:custGeom>
                <a:avLst/>
                <a:gdLst>
                  <a:gd name="T0" fmla="*/ 280 w 280"/>
                  <a:gd name="T1" fmla="*/ 342 h 342"/>
                  <a:gd name="T2" fmla="*/ 151 w 280"/>
                  <a:gd name="T3" fmla="*/ 330 h 342"/>
                  <a:gd name="T4" fmla="*/ 43 w 280"/>
                  <a:gd name="T5" fmla="*/ 225 h 342"/>
                  <a:gd name="T6" fmla="*/ 10 w 280"/>
                  <a:gd name="T7" fmla="*/ 0 h 342"/>
                  <a:gd name="T8" fmla="*/ 106 w 280"/>
                  <a:gd name="T9" fmla="*/ 48 h 342"/>
                  <a:gd name="T10" fmla="*/ 211 w 280"/>
                  <a:gd name="T11" fmla="*/ 177 h 342"/>
                  <a:gd name="T12" fmla="*/ 271 w 280"/>
                  <a:gd name="T13" fmla="*/ 336 h 342"/>
                  <a:gd name="T14" fmla="*/ 280 w 280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0" h="342">
                    <a:moveTo>
                      <a:pt x="280" y="342"/>
                    </a:moveTo>
                    <a:lnTo>
                      <a:pt x="151" y="330"/>
                    </a:lnTo>
                    <a:cubicBezTo>
                      <a:pt x="112" y="310"/>
                      <a:pt x="66" y="280"/>
                      <a:pt x="43" y="225"/>
                    </a:cubicBezTo>
                    <a:cubicBezTo>
                      <a:pt x="20" y="184"/>
                      <a:pt x="0" y="29"/>
                      <a:pt x="10" y="0"/>
                    </a:cubicBezTo>
                    <a:lnTo>
                      <a:pt x="106" y="48"/>
                    </a:lnTo>
                    <a:lnTo>
                      <a:pt x="211" y="177"/>
                    </a:lnTo>
                    <a:lnTo>
                      <a:pt x="271" y="336"/>
                    </a:lnTo>
                    <a:lnTo>
                      <a:pt x="280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11" name="Freeform 310"/>
              <p:cNvSpPr>
                <a:spLocks noChangeAspect="1"/>
              </p:cNvSpPr>
              <p:nvPr/>
            </p:nvSpPr>
            <p:spPr bwMode="auto">
              <a:xfrm>
                <a:off x="1128" y="657"/>
                <a:ext cx="237" cy="172"/>
              </a:xfrm>
              <a:custGeom>
                <a:avLst/>
                <a:gdLst>
                  <a:gd name="T0" fmla="*/ 0 w 711"/>
                  <a:gd name="T1" fmla="*/ 170 h 518"/>
                  <a:gd name="T2" fmla="*/ 144 w 711"/>
                  <a:gd name="T3" fmla="*/ 35 h 518"/>
                  <a:gd name="T4" fmla="*/ 345 w 711"/>
                  <a:gd name="T5" fmla="*/ 14 h 518"/>
                  <a:gd name="T6" fmla="*/ 540 w 711"/>
                  <a:gd name="T7" fmla="*/ 122 h 518"/>
                  <a:gd name="T8" fmla="*/ 660 w 711"/>
                  <a:gd name="T9" fmla="*/ 272 h 518"/>
                  <a:gd name="T10" fmla="*/ 696 w 711"/>
                  <a:gd name="T11" fmla="*/ 422 h 518"/>
                  <a:gd name="T12" fmla="*/ 567 w 711"/>
                  <a:gd name="T13" fmla="*/ 518 h 518"/>
                  <a:gd name="T14" fmla="*/ 489 w 711"/>
                  <a:gd name="T15" fmla="*/ 341 h 518"/>
                  <a:gd name="T16" fmla="*/ 372 w 711"/>
                  <a:gd name="T17" fmla="*/ 218 h 518"/>
                  <a:gd name="T18" fmla="*/ 222 w 711"/>
                  <a:gd name="T19" fmla="*/ 149 h 518"/>
                  <a:gd name="T20" fmla="*/ 36 w 711"/>
                  <a:gd name="T21" fmla="*/ 155 h 518"/>
                  <a:gd name="T22" fmla="*/ 0 w 711"/>
                  <a:gd name="T23" fmla="*/ 17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1" h="518">
                    <a:moveTo>
                      <a:pt x="0" y="170"/>
                    </a:moveTo>
                    <a:lnTo>
                      <a:pt x="144" y="35"/>
                    </a:lnTo>
                    <a:cubicBezTo>
                      <a:pt x="201" y="9"/>
                      <a:pt x="279" y="0"/>
                      <a:pt x="345" y="14"/>
                    </a:cubicBezTo>
                    <a:cubicBezTo>
                      <a:pt x="411" y="29"/>
                      <a:pt x="488" y="75"/>
                      <a:pt x="540" y="122"/>
                    </a:cubicBezTo>
                    <a:cubicBezTo>
                      <a:pt x="592" y="165"/>
                      <a:pt x="630" y="218"/>
                      <a:pt x="660" y="272"/>
                    </a:cubicBezTo>
                    <a:cubicBezTo>
                      <a:pt x="690" y="326"/>
                      <a:pt x="711" y="381"/>
                      <a:pt x="696" y="422"/>
                    </a:cubicBezTo>
                    <a:lnTo>
                      <a:pt x="567" y="518"/>
                    </a:lnTo>
                    <a:cubicBezTo>
                      <a:pt x="532" y="504"/>
                      <a:pt x="521" y="391"/>
                      <a:pt x="489" y="341"/>
                    </a:cubicBezTo>
                    <a:cubicBezTo>
                      <a:pt x="457" y="291"/>
                      <a:pt x="418" y="252"/>
                      <a:pt x="372" y="218"/>
                    </a:cubicBezTo>
                    <a:cubicBezTo>
                      <a:pt x="322" y="180"/>
                      <a:pt x="278" y="160"/>
                      <a:pt x="222" y="149"/>
                    </a:cubicBezTo>
                    <a:cubicBezTo>
                      <a:pt x="166" y="138"/>
                      <a:pt x="68" y="155"/>
                      <a:pt x="36" y="155"/>
                    </a:cubicBezTo>
                    <a:lnTo>
                      <a:pt x="0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12" name="Freeform 311"/>
              <p:cNvSpPr>
                <a:spLocks noChangeAspect="1"/>
              </p:cNvSpPr>
              <p:nvPr/>
            </p:nvSpPr>
            <p:spPr bwMode="auto">
              <a:xfrm>
                <a:off x="1528" y="665"/>
                <a:ext cx="118" cy="37"/>
              </a:xfrm>
              <a:custGeom>
                <a:avLst/>
                <a:gdLst>
                  <a:gd name="T0" fmla="*/ 0 w 118"/>
                  <a:gd name="T1" fmla="*/ 0 h 37"/>
                  <a:gd name="T2" fmla="*/ 32 w 118"/>
                  <a:gd name="T3" fmla="*/ 34 h 37"/>
                  <a:gd name="T4" fmla="*/ 74 w 118"/>
                  <a:gd name="T5" fmla="*/ 21 h 37"/>
                  <a:gd name="T6" fmla="*/ 118 w 118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37">
                    <a:moveTo>
                      <a:pt x="0" y="0"/>
                    </a:moveTo>
                    <a:lnTo>
                      <a:pt x="32" y="34"/>
                    </a:lnTo>
                    <a:lnTo>
                      <a:pt x="74" y="21"/>
                    </a:lnTo>
                    <a:lnTo>
                      <a:pt x="118" y="37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13" name="Freeform 312"/>
              <p:cNvSpPr>
                <a:spLocks noChangeAspect="1"/>
              </p:cNvSpPr>
              <p:nvPr/>
            </p:nvSpPr>
            <p:spPr bwMode="auto">
              <a:xfrm>
                <a:off x="1514" y="679"/>
                <a:ext cx="131" cy="50"/>
              </a:xfrm>
              <a:custGeom>
                <a:avLst/>
                <a:gdLst>
                  <a:gd name="T0" fmla="*/ 0 w 393"/>
                  <a:gd name="T1" fmla="*/ 0 h 150"/>
                  <a:gd name="T2" fmla="*/ 99 w 393"/>
                  <a:gd name="T3" fmla="*/ 132 h 150"/>
                  <a:gd name="T4" fmla="*/ 198 w 393"/>
                  <a:gd name="T5" fmla="*/ 138 h 150"/>
                  <a:gd name="T6" fmla="*/ 288 w 393"/>
                  <a:gd name="T7" fmla="*/ 99 h 150"/>
                  <a:gd name="T8" fmla="*/ 393 w 393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0">
                    <a:moveTo>
                      <a:pt x="0" y="0"/>
                    </a:moveTo>
                    <a:lnTo>
                      <a:pt x="99" y="132"/>
                    </a:lnTo>
                    <a:lnTo>
                      <a:pt x="198" y="138"/>
                    </a:lnTo>
                    <a:lnTo>
                      <a:pt x="288" y="99"/>
                    </a:lnTo>
                    <a:lnTo>
                      <a:pt x="393" y="15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14" name="Freeform 313"/>
              <p:cNvSpPr>
                <a:spLocks noChangeAspect="1"/>
              </p:cNvSpPr>
              <p:nvPr/>
            </p:nvSpPr>
            <p:spPr bwMode="auto">
              <a:xfrm>
                <a:off x="1429" y="698"/>
                <a:ext cx="28" cy="73"/>
              </a:xfrm>
              <a:custGeom>
                <a:avLst/>
                <a:gdLst>
                  <a:gd name="T0" fmla="*/ 28 w 28"/>
                  <a:gd name="T1" fmla="*/ 0 h 73"/>
                  <a:gd name="T2" fmla="*/ 0 w 28"/>
                  <a:gd name="T3" fmla="*/ 34 h 73"/>
                  <a:gd name="T4" fmla="*/ 16 w 2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3">
                    <a:moveTo>
                      <a:pt x="28" y="0"/>
                    </a:moveTo>
                    <a:lnTo>
                      <a:pt x="0" y="34"/>
                    </a:lnTo>
                    <a:lnTo>
                      <a:pt x="16" y="73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15" name="Freeform 314"/>
              <p:cNvSpPr>
                <a:spLocks noChangeAspect="1"/>
              </p:cNvSpPr>
              <p:nvPr/>
            </p:nvSpPr>
            <p:spPr bwMode="auto">
              <a:xfrm>
                <a:off x="1398" y="694"/>
                <a:ext cx="41" cy="88"/>
              </a:xfrm>
              <a:custGeom>
                <a:avLst/>
                <a:gdLst>
                  <a:gd name="T0" fmla="*/ 41 w 41"/>
                  <a:gd name="T1" fmla="*/ 0 h 88"/>
                  <a:gd name="T2" fmla="*/ 0 w 41"/>
                  <a:gd name="T3" fmla="*/ 34 h 88"/>
                  <a:gd name="T4" fmla="*/ 35 w 41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88">
                    <a:moveTo>
                      <a:pt x="41" y="0"/>
                    </a:moveTo>
                    <a:lnTo>
                      <a:pt x="0" y="34"/>
                    </a:lnTo>
                    <a:lnTo>
                      <a:pt x="35" y="88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16" name="Freeform 315"/>
              <p:cNvSpPr>
                <a:spLocks noChangeAspect="1"/>
              </p:cNvSpPr>
              <p:nvPr/>
            </p:nvSpPr>
            <p:spPr bwMode="auto">
              <a:xfrm>
                <a:off x="1377" y="1314"/>
                <a:ext cx="147" cy="73"/>
              </a:xfrm>
              <a:custGeom>
                <a:avLst/>
                <a:gdLst>
                  <a:gd name="T0" fmla="*/ 147 w 147"/>
                  <a:gd name="T1" fmla="*/ 73 h 73"/>
                  <a:gd name="T2" fmla="*/ 71 w 147"/>
                  <a:gd name="T3" fmla="*/ 57 h 73"/>
                  <a:gd name="T4" fmla="*/ 48 w 147"/>
                  <a:gd name="T5" fmla="*/ 15 h 73"/>
                  <a:gd name="T6" fmla="*/ 0 w 147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73">
                    <a:moveTo>
                      <a:pt x="147" y="73"/>
                    </a:moveTo>
                    <a:lnTo>
                      <a:pt x="71" y="57"/>
                    </a:lnTo>
                    <a:lnTo>
                      <a:pt x="48" y="15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17" name="Freeform 316"/>
              <p:cNvSpPr>
                <a:spLocks noChangeAspect="1"/>
              </p:cNvSpPr>
              <p:nvPr/>
            </p:nvSpPr>
            <p:spPr bwMode="auto">
              <a:xfrm>
                <a:off x="1370" y="1335"/>
                <a:ext cx="148" cy="73"/>
              </a:xfrm>
              <a:custGeom>
                <a:avLst/>
                <a:gdLst>
                  <a:gd name="T0" fmla="*/ 148 w 148"/>
                  <a:gd name="T1" fmla="*/ 73 h 73"/>
                  <a:gd name="T2" fmla="*/ 59 w 148"/>
                  <a:gd name="T3" fmla="*/ 57 h 73"/>
                  <a:gd name="T4" fmla="*/ 39 w 148"/>
                  <a:gd name="T5" fmla="*/ 12 h 73"/>
                  <a:gd name="T6" fmla="*/ 0 w 148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73">
                    <a:moveTo>
                      <a:pt x="148" y="73"/>
                    </a:moveTo>
                    <a:lnTo>
                      <a:pt x="59" y="57"/>
                    </a:lnTo>
                    <a:lnTo>
                      <a:pt x="3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718" name="Group 317"/>
              <p:cNvGrpSpPr>
                <a:grpSpLocks noChangeAspect="1"/>
              </p:cNvGrpSpPr>
              <p:nvPr/>
            </p:nvGrpSpPr>
            <p:grpSpPr bwMode="auto">
              <a:xfrm>
                <a:off x="1233" y="769"/>
                <a:ext cx="813" cy="795"/>
                <a:chOff x="2768" y="1462"/>
                <a:chExt cx="2439" cy="2387"/>
              </a:xfrm>
            </p:grpSpPr>
            <p:grpSp>
              <p:nvGrpSpPr>
                <p:cNvPr id="721" name="Group 318"/>
                <p:cNvGrpSpPr>
                  <a:grpSpLocks noChangeAspect="1"/>
                </p:cNvGrpSpPr>
                <p:nvPr/>
              </p:nvGrpSpPr>
              <p:grpSpPr bwMode="auto">
                <a:xfrm>
                  <a:off x="2768" y="1462"/>
                  <a:ext cx="2439" cy="2387"/>
                  <a:chOff x="2768" y="1462"/>
                  <a:chExt cx="2439" cy="2387"/>
                </a:xfrm>
              </p:grpSpPr>
              <p:sp>
                <p:nvSpPr>
                  <p:cNvPr id="723" name="Freeform 319"/>
                  <p:cNvSpPr>
                    <a:spLocks noChangeAspect="1"/>
                  </p:cNvSpPr>
                  <p:nvPr/>
                </p:nvSpPr>
                <p:spPr bwMode="auto">
                  <a:xfrm>
                    <a:off x="3786" y="3130"/>
                    <a:ext cx="261" cy="152"/>
                  </a:xfrm>
                  <a:custGeom>
                    <a:avLst/>
                    <a:gdLst>
                      <a:gd name="T0" fmla="*/ 261 w 261"/>
                      <a:gd name="T1" fmla="*/ 20 h 152"/>
                      <a:gd name="T2" fmla="*/ 156 w 261"/>
                      <a:gd name="T3" fmla="*/ 122 h 152"/>
                      <a:gd name="T4" fmla="*/ 12 w 261"/>
                      <a:gd name="T5" fmla="*/ 139 h 152"/>
                      <a:gd name="T6" fmla="*/ 87 w 261"/>
                      <a:gd name="T7" fmla="*/ 41 h 152"/>
                      <a:gd name="T8" fmla="*/ 165 w 261"/>
                      <a:gd name="T9" fmla="*/ 8 h 152"/>
                      <a:gd name="T10" fmla="*/ 261 w 261"/>
                      <a:gd name="T11" fmla="*/ 2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152">
                        <a:moveTo>
                          <a:pt x="261" y="20"/>
                        </a:moveTo>
                        <a:cubicBezTo>
                          <a:pt x="259" y="38"/>
                          <a:pt x="197" y="102"/>
                          <a:pt x="156" y="122"/>
                        </a:cubicBezTo>
                        <a:cubicBezTo>
                          <a:pt x="117" y="142"/>
                          <a:pt x="24" y="152"/>
                          <a:pt x="12" y="139"/>
                        </a:cubicBezTo>
                        <a:cubicBezTo>
                          <a:pt x="0" y="126"/>
                          <a:pt x="62" y="63"/>
                          <a:pt x="87" y="41"/>
                        </a:cubicBezTo>
                        <a:cubicBezTo>
                          <a:pt x="112" y="19"/>
                          <a:pt x="126" y="16"/>
                          <a:pt x="165" y="8"/>
                        </a:cubicBezTo>
                        <a:cubicBezTo>
                          <a:pt x="204" y="0"/>
                          <a:pt x="241" y="18"/>
                          <a:pt x="261" y="2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724" name="Freeform 320"/>
                  <p:cNvSpPr>
                    <a:spLocks noChangeAspect="1"/>
                  </p:cNvSpPr>
                  <p:nvPr/>
                </p:nvSpPr>
                <p:spPr bwMode="auto">
                  <a:xfrm>
                    <a:off x="3450" y="2637"/>
                    <a:ext cx="349" cy="161"/>
                  </a:xfrm>
                  <a:custGeom>
                    <a:avLst/>
                    <a:gdLst>
                      <a:gd name="T0" fmla="*/ 342 w 349"/>
                      <a:gd name="T1" fmla="*/ 30 h 161"/>
                      <a:gd name="T2" fmla="*/ 254 w 349"/>
                      <a:gd name="T3" fmla="*/ 97 h 161"/>
                      <a:gd name="T4" fmla="*/ 161 w 349"/>
                      <a:gd name="T5" fmla="*/ 144 h 161"/>
                      <a:gd name="T6" fmla="*/ 12 w 349"/>
                      <a:gd name="T7" fmla="*/ 146 h 161"/>
                      <a:gd name="T8" fmla="*/ 90 w 349"/>
                      <a:gd name="T9" fmla="*/ 56 h 161"/>
                      <a:gd name="T10" fmla="*/ 189 w 349"/>
                      <a:gd name="T11" fmla="*/ 6 h 161"/>
                      <a:gd name="T12" fmla="*/ 297 w 349"/>
                      <a:gd name="T13" fmla="*/ 18 h 161"/>
                      <a:gd name="T14" fmla="*/ 342 w 349"/>
                      <a:gd name="T15" fmla="*/ 3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49" h="161">
                        <a:moveTo>
                          <a:pt x="342" y="30"/>
                        </a:moveTo>
                        <a:cubicBezTo>
                          <a:pt x="335" y="43"/>
                          <a:pt x="284" y="78"/>
                          <a:pt x="254" y="97"/>
                        </a:cubicBezTo>
                        <a:cubicBezTo>
                          <a:pt x="223" y="117"/>
                          <a:pt x="201" y="136"/>
                          <a:pt x="161" y="144"/>
                        </a:cubicBezTo>
                        <a:cubicBezTo>
                          <a:pt x="121" y="152"/>
                          <a:pt x="24" y="161"/>
                          <a:pt x="12" y="146"/>
                        </a:cubicBezTo>
                        <a:cubicBezTo>
                          <a:pt x="0" y="131"/>
                          <a:pt x="61" y="79"/>
                          <a:pt x="90" y="56"/>
                        </a:cubicBezTo>
                        <a:cubicBezTo>
                          <a:pt x="122" y="29"/>
                          <a:pt x="158" y="12"/>
                          <a:pt x="189" y="6"/>
                        </a:cubicBezTo>
                        <a:cubicBezTo>
                          <a:pt x="220" y="0"/>
                          <a:pt x="276" y="15"/>
                          <a:pt x="297" y="18"/>
                        </a:cubicBezTo>
                        <a:cubicBezTo>
                          <a:pt x="318" y="21"/>
                          <a:pt x="349" y="17"/>
                          <a:pt x="342" y="3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725" name="Freeform 321"/>
                  <p:cNvSpPr>
                    <a:spLocks noChangeAspect="1"/>
                  </p:cNvSpPr>
                  <p:nvPr/>
                </p:nvSpPr>
                <p:spPr bwMode="auto">
                  <a:xfrm>
                    <a:off x="3357" y="3003"/>
                    <a:ext cx="333" cy="257"/>
                  </a:xfrm>
                  <a:custGeom>
                    <a:avLst/>
                    <a:gdLst>
                      <a:gd name="T0" fmla="*/ 72 w 333"/>
                      <a:gd name="T1" fmla="*/ 0 h 257"/>
                      <a:gd name="T2" fmla="*/ 77 w 333"/>
                      <a:gd name="T3" fmla="*/ 20 h 257"/>
                      <a:gd name="T4" fmla="*/ 119 w 333"/>
                      <a:gd name="T5" fmla="*/ 92 h 257"/>
                      <a:gd name="T6" fmla="*/ 225 w 333"/>
                      <a:gd name="T7" fmla="*/ 134 h 257"/>
                      <a:gd name="T8" fmla="*/ 330 w 333"/>
                      <a:gd name="T9" fmla="*/ 138 h 257"/>
                      <a:gd name="T10" fmla="*/ 303 w 333"/>
                      <a:gd name="T11" fmla="*/ 204 h 257"/>
                      <a:gd name="T12" fmla="*/ 288 w 333"/>
                      <a:gd name="T13" fmla="*/ 251 h 257"/>
                      <a:gd name="T14" fmla="*/ 198 w 333"/>
                      <a:gd name="T15" fmla="*/ 228 h 257"/>
                      <a:gd name="T16" fmla="*/ 80 w 333"/>
                      <a:gd name="T17" fmla="*/ 149 h 257"/>
                      <a:gd name="T18" fmla="*/ 0 w 333"/>
                      <a:gd name="T19" fmla="*/ 14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33" h="257">
                        <a:moveTo>
                          <a:pt x="72" y="0"/>
                        </a:moveTo>
                        <a:cubicBezTo>
                          <a:pt x="73" y="3"/>
                          <a:pt x="69" y="5"/>
                          <a:pt x="77" y="20"/>
                        </a:cubicBezTo>
                        <a:cubicBezTo>
                          <a:pt x="85" y="35"/>
                          <a:pt x="94" y="73"/>
                          <a:pt x="119" y="92"/>
                        </a:cubicBezTo>
                        <a:cubicBezTo>
                          <a:pt x="156" y="111"/>
                          <a:pt x="190" y="126"/>
                          <a:pt x="225" y="134"/>
                        </a:cubicBezTo>
                        <a:cubicBezTo>
                          <a:pt x="260" y="142"/>
                          <a:pt x="327" y="140"/>
                          <a:pt x="330" y="138"/>
                        </a:cubicBezTo>
                        <a:cubicBezTo>
                          <a:pt x="333" y="136"/>
                          <a:pt x="311" y="185"/>
                          <a:pt x="303" y="204"/>
                        </a:cubicBezTo>
                        <a:cubicBezTo>
                          <a:pt x="295" y="223"/>
                          <a:pt x="295" y="245"/>
                          <a:pt x="288" y="251"/>
                        </a:cubicBezTo>
                        <a:cubicBezTo>
                          <a:pt x="281" y="257"/>
                          <a:pt x="231" y="243"/>
                          <a:pt x="198" y="228"/>
                        </a:cubicBezTo>
                        <a:cubicBezTo>
                          <a:pt x="163" y="211"/>
                          <a:pt x="113" y="185"/>
                          <a:pt x="80" y="149"/>
                        </a:cubicBezTo>
                        <a:cubicBezTo>
                          <a:pt x="47" y="114"/>
                          <a:pt x="17" y="42"/>
                          <a:pt x="0" y="14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3F3F"/>
                      </a:gs>
                      <a:gs pos="100000">
                        <a:srgbClr val="FF3F3F">
                          <a:gamma/>
                          <a:shade val="60000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726" name="Freeform 322"/>
                  <p:cNvSpPr>
                    <a:spLocks noChangeAspect="1"/>
                  </p:cNvSpPr>
                  <p:nvPr/>
                </p:nvSpPr>
                <p:spPr bwMode="auto">
                  <a:xfrm>
                    <a:off x="3027" y="2970"/>
                    <a:ext cx="1026" cy="879"/>
                  </a:xfrm>
                  <a:custGeom>
                    <a:avLst/>
                    <a:gdLst>
                      <a:gd name="T0" fmla="*/ 27 w 1026"/>
                      <a:gd name="T1" fmla="*/ 534 h 879"/>
                      <a:gd name="T2" fmla="*/ 105 w 1026"/>
                      <a:gd name="T3" fmla="*/ 651 h 879"/>
                      <a:gd name="T4" fmla="*/ 222 w 1026"/>
                      <a:gd name="T5" fmla="*/ 771 h 879"/>
                      <a:gd name="T6" fmla="*/ 312 w 1026"/>
                      <a:gd name="T7" fmla="*/ 813 h 879"/>
                      <a:gd name="T8" fmla="*/ 423 w 1026"/>
                      <a:gd name="T9" fmla="*/ 819 h 879"/>
                      <a:gd name="T10" fmla="*/ 504 w 1026"/>
                      <a:gd name="T11" fmla="*/ 783 h 879"/>
                      <a:gd name="T12" fmla="*/ 564 w 1026"/>
                      <a:gd name="T13" fmla="*/ 648 h 879"/>
                      <a:gd name="T14" fmla="*/ 582 w 1026"/>
                      <a:gd name="T15" fmla="*/ 447 h 879"/>
                      <a:gd name="T16" fmla="*/ 636 w 1026"/>
                      <a:gd name="T17" fmla="*/ 213 h 879"/>
                      <a:gd name="T18" fmla="*/ 738 w 1026"/>
                      <a:gd name="T19" fmla="*/ 84 h 879"/>
                      <a:gd name="T20" fmla="*/ 876 w 1026"/>
                      <a:gd name="T21" fmla="*/ 15 h 879"/>
                      <a:gd name="T22" fmla="*/ 972 w 1026"/>
                      <a:gd name="T23" fmla="*/ 12 h 879"/>
                      <a:gd name="T24" fmla="*/ 1002 w 1026"/>
                      <a:gd name="T25" fmla="*/ 81 h 879"/>
                      <a:gd name="T26" fmla="*/ 1023 w 1026"/>
                      <a:gd name="T27" fmla="*/ 174 h 879"/>
                      <a:gd name="T28" fmla="*/ 918 w 1026"/>
                      <a:gd name="T29" fmla="*/ 171 h 879"/>
                      <a:gd name="T30" fmla="*/ 795 w 1026"/>
                      <a:gd name="T31" fmla="*/ 258 h 879"/>
                      <a:gd name="T32" fmla="*/ 726 w 1026"/>
                      <a:gd name="T33" fmla="*/ 414 h 879"/>
                      <a:gd name="T34" fmla="*/ 672 w 1026"/>
                      <a:gd name="T35" fmla="*/ 561 h 879"/>
                      <a:gd name="T36" fmla="*/ 618 w 1026"/>
                      <a:gd name="T37" fmla="*/ 708 h 879"/>
                      <a:gd name="T38" fmla="*/ 549 w 1026"/>
                      <a:gd name="T39" fmla="*/ 816 h 879"/>
                      <a:gd name="T40" fmla="*/ 474 w 1026"/>
                      <a:gd name="T41" fmla="*/ 867 h 879"/>
                      <a:gd name="T42" fmla="*/ 393 w 1026"/>
                      <a:gd name="T43" fmla="*/ 879 h 879"/>
                      <a:gd name="T44" fmla="*/ 309 w 1026"/>
                      <a:gd name="T45" fmla="*/ 864 h 879"/>
                      <a:gd name="T46" fmla="*/ 231 w 1026"/>
                      <a:gd name="T47" fmla="*/ 822 h 879"/>
                      <a:gd name="T48" fmla="*/ 120 w 1026"/>
                      <a:gd name="T49" fmla="*/ 723 h 879"/>
                      <a:gd name="T50" fmla="*/ 18 w 1026"/>
                      <a:gd name="T51" fmla="*/ 594 h 879"/>
                      <a:gd name="T52" fmla="*/ 0 w 1026"/>
                      <a:gd name="T53" fmla="*/ 558 h 879"/>
                      <a:gd name="T54" fmla="*/ 27 w 1026"/>
                      <a:gd name="T55" fmla="*/ 534 h 8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026" h="879">
                        <a:moveTo>
                          <a:pt x="27" y="534"/>
                        </a:moveTo>
                        <a:lnTo>
                          <a:pt x="105" y="651"/>
                        </a:lnTo>
                        <a:cubicBezTo>
                          <a:pt x="137" y="690"/>
                          <a:pt x="188" y="744"/>
                          <a:pt x="222" y="771"/>
                        </a:cubicBezTo>
                        <a:cubicBezTo>
                          <a:pt x="256" y="798"/>
                          <a:pt x="279" y="805"/>
                          <a:pt x="312" y="813"/>
                        </a:cubicBezTo>
                        <a:cubicBezTo>
                          <a:pt x="345" y="821"/>
                          <a:pt x="392" y="822"/>
                          <a:pt x="423" y="819"/>
                        </a:cubicBezTo>
                        <a:cubicBezTo>
                          <a:pt x="455" y="814"/>
                          <a:pt x="481" y="811"/>
                          <a:pt x="504" y="783"/>
                        </a:cubicBezTo>
                        <a:cubicBezTo>
                          <a:pt x="527" y="755"/>
                          <a:pt x="551" y="705"/>
                          <a:pt x="564" y="648"/>
                        </a:cubicBezTo>
                        <a:cubicBezTo>
                          <a:pt x="576" y="593"/>
                          <a:pt x="573" y="515"/>
                          <a:pt x="582" y="447"/>
                        </a:cubicBezTo>
                        <a:cubicBezTo>
                          <a:pt x="594" y="375"/>
                          <a:pt x="611" y="272"/>
                          <a:pt x="636" y="213"/>
                        </a:cubicBezTo>
                        <a:cubicBezTo>
                          <a:pt x="661" y="154"/>
                          <a:pt x="698" y="115"/>
                          <a:pt x="738" y="84"/>
                        </a:cubicBezTo>
                        <a:cubicBezTo>
                          <a:pt x="778" y="51"/>
                          <a:pt x="835" y="21"/>
                          <a:pt x="876" y="15"/>
                        </a:cubicBezTo>
                        <a:cubicBezTo>
                          <a:pt x="917" y="9"/>
                          <a:pt x="951" y="0"/>
                          <a:pt x="972" y="12"/>
                        </a:cubicBezTo>
                        <a:cubicBezTo>
                          <a:pt x="993" y="23"/>
                          <a:pt x="994" y="54"/>
                          <a:pt x="1002" y="81"/>
                        </a:cubicBezTo>
                        <a:cubicBezTo>
                          <a:pt x="1010" y="108"/>
                          <a:pt x="1020" y="165"/>
                          <a:pt x="1023" y="174"/>
                        </a:cubicBezTo>
                        <a:cubicBezTo>
                          <a:pt x="1026" y="183"/>
                          <a:pt x="956" y="157"/>
                          <a:pt x="918" y="171"/>
                        </a:cubicBezTo>
                        <a:cubicBezTo>
                          <a:pt x="883" y="183"/>
                          <a:pt x="827" y="220"/>
                          <a:pt x="795" y="258"/>
                        </a:cubicBezTo>
                        <a:cubicBezTo>
                          <a:pt x="763" y="296"/>
                          <a:pt x="746" y="363"/>
                          <a:pt x="726" y="414"/>
                        </a:cubicBezTo>
                        <a:lnTo>
                          <a:pt x="672" y="561"/>
                        </a:lnTo>
                        <a:lnTo>
                          <a:pt x="618" y="708"/>
                        </a:lnTo>
                        <a:cubicBezTo>
                          <a:pt x="598" y="750"/>
                          <a:pt x="573" y="790"/>
                          <a:pt x="549" y="816"/>
                        </a:cubicBezTo>
                        <a:cubicBezTo>
                          <a:pt x="525" y="845"/>
                          <a:pt x="499" y="859"/>
                          <a:pt x="474" y="867"/>
                        </a:cubicBezTo>
                        <a:cubicBezTo>
                          <a:pt x="449" y="875"/>
                          <a:pt x="420" y="879"/>
                          <a:pt x="393" y="879"/>
                        </a:cubicBezTo>
                        <a:cubicBezTo>
                          <a:pt x="366" y="879"/>
                          <a:pt x="336" y="873"/>
                          <a:pt x="309" y="864"/>
                        </a:cubicBezTo>
                        <a:cubicBezTo>
                          <a:pt x="285" y="857"/>
                          <a:pt x="262" y="845"/>
                          <a:pt x="231" y="822"/>
                        </a:cubicBezTo>
                        <a:cubicBezTo>
                          <a:pt x="200" y="799"/>
                          <a:pt x="158" y="763"/>
                          <a:pt x="120" y="723"/>
                        </a:cubicBezTo>
                        <a:lnTo>
                          <a:pt x="18" y="594"/>
                        </a:lnTo>
                        <a:lnTo>
                          <a:pt x="0" y="558"/>
                        </a:lnTo>
                        <a:lnTo>
                          <a:pt x="27" y="534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3922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727" name="Freeform 323"/>
                  <p:cNvSpPr>
                    <a:spLocks noChangeAspect="1"/>
                  </p:cNvSpPr>
                  <p:nvPr/>
                </p:nvSpPr>
                <p:spPr bwMode="auto">
                  <a:xfrm>
                    <a:off x="3053" y="2487"/>
                    <a:ext cx="331" cy="266"/>
                  </a:xfrm>
                  <a:custGeom>
                    <a:avLst/>
                    <a:gdLst>
                      <a:gd name="T0" fmla="*/ 73 w 331"/>
                      <a:gd name="T1" fmla="*/ 0 h 266"/>
                      <a:gd name="T2" fmla="*/ 112 w 331"/>
                      <a:gd name="T3" fmla="*/ 92 h 266"/>
                      <a:gd name="T4" fmla="*/ 212 w 331"/>
                      <a:gd name="T5" fmla="*/ 149 h 266"/>
                      <a:gd name="T6" fmla="*/ 331 w 331"/>
                      <a:gd name="T7" fmla="*/ 185 h 266"/>
                      <a:gd name="T8" fmla="*/ 307 w 331"/>
                      <a:gd name="T9" fmla="*/ 236 h 266"/>
                      <a:gd name="T10" fmla="*/ 294 w 331"/>
                      <a:gd name="T11" fmla="*/ 266 h 266"/>
                      <a:gd name="T12" fmla="*/ 190 w 331"/>
                      <a:gd name="T13" fmla="*/ 233 h 266"/>
                      <a:gd name="T14" fmla="*/ 58 w 331"/>
                      <a:gd name="T15" fmla="*/ 141 h 266"/>
                      <a:gd name="T16" fmla="*/ 0 w 331"/>
                      <a:gd name="T17" fmla="*/ 0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266">
                        <a:moveTo>
                          <a:pt x="73" y="0"/>
                        </a:moveTo>
                        <a:cubicBezTo>
                          <a:pt x="80" y="15"/>
                          <a:pt x="89" y="67"/>
                          <a:pt x="112" y="92"/>
                        </a:cubicBezTo>
                        <a:cubicBezTo>
                          <a:pt x="135" y="117"/>
                          <a:pt x="176" y="134"/>
                          <a:pt x="212" y="149"/>
                        </a:cubicBezTo>
                        <a:cubicBezTo>
                          <a:pt x="247" y="161"/>
                          <a:pt x="316" y="171"/>
                          <a:pt x="331" y="185"/>
                        </a:cubicBezTo>
                        <a:lnTo>
                          <a:pt x="307" y="236"/>
                        </a:lnTo>
                        <a:lnTo>
                          <a:pt x="294" y="266"/>
                        </a:lnTo>
                        <a:cubicBezTo>
                          <a:pt x="275" y="266"/>
                          <a:pt x="229" y="254"/>
                          <a:pt x="190" y="233"/>
                        </a:cubicBezTo>
                        <a:cubicBezTo>
                          <a:pt x="149" y="213"/>
                          <a:pt x="98" y="184"/>
                          <a:pt x="58" y="141"/>
                        </a:cubicBezTo>
                        <a:cubicBezTo>
                          <a:pt x="18" y="98"/>
                          <a:pt x="12" y="29"/>
                          <a:pt x="0" y="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FF0000">
                          <a:gamma/>
                          <a:shade val="45098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728" name="Freeform 324"/>
                  <p:cNvSpPr>
                    <a:spLocks noChangeAspect="1"/>
                  </p:cNvSpPr>
                  <p:nvPr/>
                </p:nvSpPr>
                <p:spPr bwMode="auto">
                  <a:xfrm>
                    <a:off x="3326" y="2511"/>
                    <a:ext cx="477" cy="522"/>
                  </a:xfrm>
                  <a:custGeom>
                    <a:avLst/>
                    <a:gdLst>
                      <a:gd name="T0" fmla="*/ 40 w 477"/>
                      <a:gd name="T1" fmla="*/ 522 h 522"/>
                      <a:gd name="T2" fmla="*/ 16 w 477"/>
                      <a:gd name="T3" fmla="*/ 447 h 522"/>
                      <a:gd name="T4" fmla="*/ 13 w 477"/>
                      <a:gd name="T5" fmla="*/ 263 h 522"/>
                      <a:gd name="T6" fmla="*/ 85 w 477"/>
                      <a:gd name="T7" fmla="*/ 116 h 522"/>
                      <a:gd name="T8" fmla="*/ 199 w 477"/>
                      <a:gd name="T9" fmla="*/ 20 h 522"/>
                      <a:gd name="T10" fmla="*/ 322 w 477"/>
                      <a:gd name="T11" fmla="*/ 3 h 522"/>
                      <a:gd name="T12" fmla="*/ 427 w 477"/>
                      <a:gd name="T13" fmla="*/ 24 h 522"/>
                      <a:gd name="T14" fmla="*/ 472 w 477"/>
                      <a:gd name="T15" fmla="*/ 147 h 522"/>
                      <a:gd name="T16" fmla="*/ 340 w 477"/>
                      <a:gd name="T17" fmla="*/ 132 h 522"/>
                      <a:gd name="T18" fmla="*/ 236 w 477"/>
                      <a:gd name="T19" fmla="*/ 165 h 522"/>
                      <a:gd name="T20" fmla="*/ 153 w 477"/>
                      <a:gd name="T21" fmla="*/ 248 h 522"/>
                      <a:gd name="T22" fmla="*/ 100 w 477"/>
                      <a:gd name="T23" fmla="*/ 356 h 522"/>
                      <a:gd name="T24" fmla="*/ 109 w 477"/>
                      <a:gd name="T25" fmla="*/ 512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7" h="522">
                        <a:moveTo>
                          <a:pt x="40" y="522"/>
                        </a:moveTo>
                        <a:cubicBezTo>
                          <a:pt x="36" y="510"/>
                          <a:pt x="20" y="490"/>
                          <a:pt x="16" y="447"/>
                        </a:cubicBezTo>
                        <a:cubicBezTo>
                          <a:pt x="12" y="404"/>
                          <a:pt x="0" y="319"/>
                          <a:pt x="13" y="263"/>
                        </a:cubicBezTo>
                        <a:cubicBezTo>
                          <a:pt x="25" y="207"/>
                          <a:pt x="48" y="159"/>
                          <a:pt x="85" y="116"/>
                        </a:cubicBezTo>
                        <a:cubicBezTo>
                          <a:pt x="122" y="73"/>
                          <a:pt x="141" y="40"/>
                          <a:pt x="199" y="20"/>
                        </a:cubicBezTo>
                        <a:cubicBezTo>
                          <a:pt x="257" y="0"/>
                          <a:pt x="284" y="2"/>
                          <a:pt x="322" y="3"/>
                        </a:cubicBezTo>
                        <a:cubicBezTo>
                          <a:pt x="360" y="4"/>
                          <a:pt x="402" y="0"/>
                          <a:pt x="427" y="24"/>
                        </a:cubicBezTo>
                        <a:cubicBezTo>
                          <a:pt x="434" y="50"/>
                          <a:pt x="477" y="141"/>
                          <a:pt x="472" y="147"/>
                        </a:cubicBezTo>
                        <a:cubicBezTo>
                          <a:pt x="467" y="153"/>
                          <a:pt x="378" y="130"/>
                          <a:pt x="340" y="132"/>
                        </a:cubicBezTo>
                        <a:cubicBezTo>
                          <a:pt x="296" y="138"/>
                          <a:pt x="279" y="135"/>
                          <a:pt x="236" y="165"/>
                        </a:cubicBezTo>
                        <a:cubicBezTo>
                          <a:pt x="193" y="195"/>
                          <a:pt x="179" y="211"/>
                          <a:pt x="153" y="248"/>
                        </a:cubicBezTo>
                        <a:cubicBezTo>
                          <a:pt x="127" y="285"/>
                          <a:pt x="117" y="296"/>
                          <a:pt x="100" y="356"/>
                        </a:cubicBezTo>
                        <a:cubicBezTo>
                          <a:pt x="83" y="416"/>
                          <a:pt x="107" y="480"/>
                          <a:pt x="109" y="512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30196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729" name="Freeform 325"/>
                  <p:cNvSpPr>
                    <a:spLocks noChangeAspect="1"/>
                  </p:cNvSpPr>
                  <p:nvPr/>
                </p:nvSpPr>
                <p:spPr bwMode="auto">
                  <a:xfrm>
                    <a:off x="2768" y="1462"/>
                    <a:ext cx="2439" cy="758"/>
                  </a:xfrm>
                  <a:custGeom>
                    <a:avLst/>
                    <a:gdLst>
                      <a:gd name="T0" fmla="*/ 2362 w 2439"/>
                      <a:gd name="T1" fmla="*/ 619 h 758"/>
                      <a:gd name="T2" fmla="*/ 2406 w 2439"/>
                      <a:gd name="T3" fmla="*/ 667 h 758"/>
                      <a:gd name="T4" fmla="*/ 2439 w 2439"/>
                      <a:gd name="T5" fmla="*/ 613 h 758"/>
                      <a:gd name="T6" fmla="*/ 2368 w 2439"/>
                      <a:gd name="T7" fmla="*/ 410 h 758"/>
                      <a:gd name="T8" fmla="*/ 2227 w 2439"/>
                      <a:gd name="T9" fmla="*/ 235 h 758"/>
                      <a:gd name="T10" fmla="*/ 1963 w 2439"/>
                      <a:gd name="T11" fmla="*/ 74 h 758"/>
                      <a:gd name="T12" fmla="*/ 1611 w 2439"/>
                      <a:gd name="T13" fmla="*/ 10 h 758"/>
                      <a:gd name="T14" fmla="*/ 1132 w 2439"/>
                      <a:gd name="T15" fmla="*/ 14 h 758"/>
                      <a:gd name="T16" fmla="*/ 652 w 2439"/>
                      <a:gd name="T17" fmla="*/ 26 h 758"/>
                      <a:gd name="T18" fmla="*/ 424 w 2439"/>
                      <a:gd name="T19" fmla="*/ 53 h 758"/>
                      <a:gd name="T20" fmla="*/ 259 w 2439"/>
                      <a:gd name="T21" fmla="*/ 106 h 758"/>
                      <a:gd name="T22" fmla="*/ 148 w 2439"/>
                      <a:gd name="T23" fmla="*/ 194 h 758"/>
                      <a:gd name="T24" fmla="*/ 40 w 2439"/>
                      <a:gd name="T25" fmla="*/ 340 h 758"/>
                      <a:gd name="T26" fmla="*/ 4 w 2439"/>
                      <a:gd name="T27" fmla="*/ 524 h 758"/>
                      <a:gd name="T28" fmla="*/ 60 w 2439"/>
                      <a:gd name="T29" fmla="*/ 680 h 758"/>
                      <a:gd name="T30" fmla="*/ 132 w 2439"/>
                      <a:gd name="T31" fmla="*/ 746 h 758"/>
                      <a:gd name="T32" fmla="*/ 148 w 2439"/>
                      <a:gd name="T33" fmla="*/ 608 h 758"/>
                      <a:gd name="T34" fmla="*/ 193 w 2439"/>
                      <a:gd name="T35" fmla="*/ 422 h 758"/>
                      <a:gd name="T36" fmla="*/ 361 w 2439"/>
                      <a:gd name="T37" fmla="*/ 226 h 758"/>
                      <a:gd name="T38" fmla="*/ 561 w 2439"/>
                      <a:gd name="T39" fmla="*/ 152 h 758"/>
                      <a:gd name="T40" fmla="*/ 819 w 2439"/>
                      <a:gd name="T41" fmla="*/ 103 h 758"/>
                      <a:gd name="T42" fmla="*/ 1258 w 2439"/>
                      <a:gd name="T43" fmla="*/ 74 h 758"/>
                      <a:gd name="T44" fmla="*/ 1668 w 2439"/>
                      <a:gd name="T45" fmla="*/ 83 h 758"/>
                      <a:gd name="T46" fmla="*/ 1945 w 2439"/>
                      <a:gd name="T47" fmla="*/ 148 h 758"/>
                      <a:gd name="T48" fmla="*/ 2158 w 2439"/>
                      <a:gd name="T49" fmla="*/ 271 h 758"/>
                      <a:gd name="T50" fmla="*/ 2262 w 2439"/>
                      <a:gd name="T51" fmla="*/ 383 h 758"/>
                      <a:gd name="T52" fmla="*/ 2328 w 2439"/>
                      <a:gd name="T53" fmla="*/ 493 h 758"/>
                      <a:gd name="T54" fmla="*/ 2362 w 2439"/>
                      <a:gd name="T55" fmla="*/ 619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2439" h="758">
                        <a:moveTo>
                          <a:pt x="2362" y="619"/>
                        </a:moveTo>
                        <a:lnTo>
                          <a:pt x="2406" y="667"/>
                        </a:lnTo>
                        <a:lnTo>
                          <a:pt x="2439" y="613"/>
                        </a:lnTo>
                        <a:cubicBezTo>
                          <a:pt x="2433" y="570"/>
                          <a:pt x="2403" y="473"/>
                          <a:pt x="2368" y="410"/>
                        </a:cubicBezTo>
                        <a:cubicBezTo>
                          <a:pt x="2331" y="348"/>
                          <a:pt x="2295" y="291"/>
                          <a:pt x="2227" y="235"/>
                        </a:cubicBezTo>
                        <a:cubicBezTo>
                          <a:pt x="2159" y="179"/>
                          <a:pt x="2066" y="111"/>
                          <a:pt x="1963" y="74"/>
                        </a:cubicBezTo>
                        <a:cubicBezTo>
                          <a:pt x="1860" y="37"/>
                          <a:pt x="1750" y="20"/>
                          <a:pt x="1611" y="10"/>
                        </a:cubicBezTo>
                        <a:cubicBezTo>
                          <a:pt x="1472" y="0"/>
                          <a:pt x="1290" y="11"/>
                          <a:pt x="1132" y="14"/>
                        </a:cubicBezTo>
                        <a:lnTo>
                          <a:pt x="652" y="26"/>
                        </a:lnTo>
                        <a:cubicBezTo>
                          <a:pt x="534" y="32"/>
                          <a:pt x="482" y="44"/>
                          <a:pt x="424" y="53"/>
                        </a:cubicBezTo>
                        <a:cubicBezTo>
                          <a:pt x="366" y="62"/>
                          <a:pt x="305" y="82"/>
                          <a:pt x="259" y="106"/>
                        </a:cubicBezTo>
                        <a:cubicBezTo>
                          <a:pt x="213" y="130"/>
                          <a:pt x="184" y="155"/>
                          <a:pt x="148" y="194"/>
                        </a:cubicBezTo>
                        <a:cubicBezTo>
                          <a:pt x="101" y="238"/>
                          <a:pt x="64" y="285"/>
                          <a:pt x="40" y="340"/>
                        </a:cubicBezTo>
                        <a:cubicBezTo>
                          <a:pt x="16" y="395"/>
                          <a:pt x="0" y="466"/>
                          <a:pt x="4" y="524"/>
                        </a:cubicBezTo>
                        <a:cubicBezTo>
                          <a:pt x="8" y="582"/>
                          <a:pt x="38" y="644"/>
                          <a:pt x="60" y="680"/>
                        </a:cubicBezTo>
                        <a:cubicBezTo>
                          <a:pt x="82" y="716"/>
                          <a:pt x="118" y="758"/>
                          <a:pt x="132" y="746"/>
                        </a:cubicBezTo>
                        <a:lnTo>
                          <a:pt x="148" y="608"/>
                        </a:lnTo>
                        <a:cubicBezTo>
                          <a:pt x="158" y="554"/>
                          <a:pt x="157" y="490"/>
                          <a:pt x="193" y="422"/>
                        </a:cubicBezTo>
                        <a:cubicBezTo>
                          <a:pt x="229" y="354"/>
                          <a:pt x="298" y="270"/>
                          <a:pt x="361" y="226"/>
                        </a:cubicBezTo>
                        <a:cubicBezTo>
                          <a:pt x="432" y="183"/>
                          <a:pt x="485" y="172"/>
                          <a:pt x="561" y="152"/>
                        </a:cubicBezTo>
                        <a:cubicBezTo>
                          <a:pt x="637" y="132"/>
                          <a:pt x="703" y="116"/>
                          <a:pt x="819" y="103"/>
                        </a:cubicBezTo>
                        <a:cubicBezTo>
                          <a:pt x="927" y="91"/>
                          <a:pt x="1114" y="78"/>
                          <a:pt x="1258" y="74"/>
                        </a:cubicBezTo>
                        <a:cubicBezTo>
                          <a:pt x="1399" y="71"/>
                          <a:pt x="1554" y="71"/>
                          <a:pt x="1668" y="83"/>
                        </a:cubicBezTo>
                        <a:cubicBezTo>
                          <a:pt x="1783" y="94"/>
                          <a:pt x="1862" y="113"/>
                          <a:pt x="1945" y="148"/>
                        </a:cubicBezTo>
                        <a:cubicBezTo>
                          <a:pt x="2029" y="181"/>
                          <a:pt x="2105" y="232"/>
                          <a:pt x="2158" y="271"/>
                        </a:cubicBezTo>
                        <a:cubicBezTo>
                          <a:pt x="2211" y="310"/>
                          <a:pt x="2234" y="346"/>
                          <a:pt x="2262" y="383"/>
                        </a:cubicBezTo>
                        <a:cubicBezTo>
                          <a:pt x="2290" y="420"/>
                          <a:pt x="2311" y="454"/>
                          <a:pt x="2328" y="493"/>
                        </a:cubicBezTo>
                        <a:cubicBezTo>
                          <a:pt x="2338" y="522"/>
                          <a:pt x="2362" y="619"/>
                          <a:pt x="2362" y="619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730" name="Freeform 326"/>
                  <p:cNvSpPr>
                    <a:spLocks noChangeAspect="1"/>
                  </p:cNvSpPr>
                  <p:nvPr/>
                </p:nvSpPr>
                <p:spPr bwMode="auto">
                  <a:xfrm>
                    <a:off x="3037" y="2031"/>
                    <a:ext cx="499" cy="458"/>
                  </a:xfrm>
                  <a:custGeom>
                    <a:avLst/>
                    <a:gdLst>
                      <a:gd name="T0" fmla="*/ 16 w 499"/>
                      <a:gd name="T1" fmla="*/ 455 h 458"/>
                      <a:gd name="T2" fmla="*/ 13 w 499"/>
                      <a:gd name="T3" fmla="*/ 279 h 458"/>
                      <a:gd name="T4" fmla="*/ 94 w 499"/>
                      <a:gd name="T5" fmla="*/ 128 h 458"/>
                      <a:gd name="T6" fmla="*/ 203 w 499"/>
                      <a:gd name="T7" fmla="*/ 42 h 458"/>
                      <a:gd name="T8" fmla="*/ 320 w 499"/>
                      <a:gd name="T9" fmla="*/ 3 h 458"/>
                      <a:gd name="T10" fmla="*/ 422 w 499"/>
                      <a:gd name="T11" fmla="*/ 18 h 458"/>
                      <a:gd name="T12" fmla="*/ 499 w 499"/>
                      <a:gd name="T13" fmla="*/ 117 h 458"/>
                      <a:gd name="T14" fmla="*/ 335 w 499"/>
                      <a:gd name="T15" fmla="*/ 153 h 458"/>
                      <a:gd name="T16" fmla="*/ 206 w 499"/>
                      <a:gd name="T17" fmla="*/ 227 h 458"/>
                      <a:gd name="T18" fmla="*/ 104 w 499"/>
                      <a:gd name="T19" fmla="*/ 335 h 458"/>
                      <a:gd name="T20" fmla="*/ 89 w 499"/>
                      <a:gd name="T21" fmla="*/ 458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99" h="458">
                        <a:moveTo>
                          <a:pt x="16" y="455"/>
                        </a:moveTo>
                        <a:cubicBezTo>
                          <a:pt x="15" y="425"/>
                          <a:pt x="0" y="333"/>
                          <a:pt x="13" y="279"/>
                        </a:cubicBezTo>
                        <a:cubicBezTo>
                          <a:pt x="26" y="224"/>
                          <a:pt x="60" y="168"/>
                          <a:pt x="94" y="128"/>
                        </a:cubicBezTo>
                        <a:cubicBezTo>
                          <a:pt x="130" y="88"/>
                          <a:pt x="165" y="62"/>
                          <a:pt x="203" y="42"/>
                        </a:cubicBezTo>
                        <a:cubicBezTo>
                          <a:pt x="243" y="22"/>
                          <a:pt x="287" y="4"/>
                          <a:pt x="320" y="3"/>
                        </a:cubicBezTo>
                        <a:cubicBezTo>
                          <a:pt x="353" y="2"/>
                          <a:pt x="393" y="0"/>
                          <a:pt x="422" y="18"/>
                        </a:cubicBezTo>
                        <a:lnTo>
                          <a:pt x="499" y="117"/>
                        </a:lnTo>
                        <a:cubicBezTo>
                          <a:pt x="485" y="139"/>
                          <a:pt x="383" y="129"/>
                          <a:pt x="335" y="153"/>
                        </a:cubicBezTo>
                        <a:cubicBezTo>
                          <a:pt x="287" y="177"/>
                          <a:pt x="245" y="197"/>
                          <a:pt x="206" y="227"/>
                        </a:cubicBezTo>
                        <a:cubicBezTo>
                          <a:pt x="167" y="257"/>
                          <a:pt x="117" y="304"/>
                          <a:pt x="104" y="335"/>
                        </a:cubicBezTo>
                        <a:cubicBezTo>
                          <a:pt x="91" y="366"/>
                          <a:pt x="92" y="433"/>
                          <a:pt x="89" y="458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722" name="Freeform 327"/>
                <p:cNvSpPr>
                  <a:spLocks noChangeAspect="1"/>
                </p:cNvSpPr>
                <p:nvPr/>
              </p:nvSpPr>
              <p:spPr bwMode="auto">
                <a:xfrm>
                  <a:off x="3177" y="2150"/>
                  <a:ext cx="359" cy="176"/>
                </a:xfrm>
                <a:custGeom>
                  <a:avLst/>
                  <a:gdLst>
                    <a:gd name="T0" fmla="*/ 359 w 359"/>
                    <a:gd name="T1" fmla="*/ 0 h 176"/>
                    <a:gd name="T2" fmla="*/ 275 w 359"/>
                    <a:gd name="T3" fmla="*/ 71 h 176"/>
                    <a:gd name="T4" fmla="*/ 161 w 359"/>
                    <a:gd name="T5" fmla="*/ 132 h 176"/>
                    <a:gd name="T6" fmla="*/ 5 w 359"/>
                    <a:gd name="T7" fmla="*/ 165 h 176"/>
                    <a:gd name="T8" fmla="*/ 128 w 359"/>
                    <a:gd name="T9" fmla="*/ 64 h 176"/>
                    <a:gd name="T10" fmla="*/ 213 w 359"/>
                    <a:gd name="T11" fmla="*/ 24 h 176"/>
                    <a:gd name="T12" fmla="*/ 290 w 359"/>
                    <a:gd name="T13" fmla="*/ 7 h 176"/>
                    <a:gd name="T14" fmla="*/ 359 w 359"/>
                    <a:gd name="T15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9" h="176">
                      <a:moveTo>
                        <a:pt x="359" y="0"/>
                      </a:moveTo>
                      <a:cubicBezTo>
                        <a:pt x="351" y="15"/>
                        <a:pt x="308" y="49"/>
                        <a:pt x="275" y="71"/>
                      </a:cubicBezTo>
                      <a:cubicBezTo>
                        <a:pt x="244" y="91"/>
                        <a:pt x="201" y="124"/>
                        <a:pt x="161" y="132"/>
                      </a:cubicBezTo>
                      <a:cubicBezTo>
                        <a:pt x="121" y="140"/>
                        <a:pt x="10" y="176"/>
                        <a:pt x="5" y="165"/>
                      </a:cubicBezTo>
                      <a:cubicBezTo>
                        <a:pt x="0" y="154"/>
                        <a:pt x="93" y="88"/>
                        <a:pt x="128" y="64"/>
                      </a:cubicBezTo>
                      <a:cubicBezTo>
                        <a:pt x="158" y="49"/>
                        <a:pt x="183" y="34"/>
                        <a:pt x="213" y="24"/>
                      </a:cubicBezTo>
                      <a:cubicBezTo>
                        <a:pt x="243" y="14"/>
                        <a:pt x="269" y="8"/>
                        <a:pt x="290" y="7"/>
                      </a:cubicBezTo>
                      <a:cubicBezTo>
                        <a:pt x="311" y="6"/>
                        <a:pt x="345" y="2"/>
                        <a:pt x="359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719" name="Freeform 328"/>
              <p:cNvSpPr>
                <a:spLocks noChangeAspect="1"/>
              </p:cNvSpPr>
              <p:nvPr/>
            </p:nvSpPr>
            <p:spPr bwMode="auto">
              <a:xfrm>
                <a:off x="1261" y="966"/>
                <a:ext cx="83" cy="84"/>
              </a:xfrm>
              <a:custGeom>
                <a:avLst/>
                <a:gdLst>
                  <a:gd name="T0" fmla="*/ 65 w 249"/>
                  <a:gd name="T1" fmla="*/ 0 h 253"/>
                  <a:gd name="T2" fmla="*/ 65 w 249"/>
                  <a:gd name="T3" fmla="*/ 49 h 253"/>
                  <a:gd name="T4" fmla="*/ 84 w 249"/>
                  <a:gd name="T5" fmla="*/ 90 h 253"/>
                  <a:gd name="T6" fmla="*/ 143 w 249"/>
                  <a:gd name="T7" fmla="*/ 120 h 253"/>
                  <a:gd name="T8" fmla="*/ 249 w 249"/>
                  <a:gd name="T9" fmla="*/ 147 h 253"/>
                  <a:gd name="T10" fmla="*/ 224 w 249"/>
                  <a:gd name="T11" fmla="*/ 186 h 253"/>
                  <a:gd name="T12" fmla="*/ 200 w 249"/>
                  <a:gd name="T13" fmla="*/ 247 h 253"/>
                  <a:gd name="T14" fmla="*/ 113 w 249"/>
                  <a:gd name="T15" fmla="*/ 220 h 253"/>
                  <a:gd name="T16" fmla="*/ 53 w 249"/>
                  <a:gd name="T17" fmla="*/ 177 h 253"/>
                  <a:gd name="T18" fmla="*/ 0 w 249"/>
                  <a:gd name="T19" fmla="*/ 12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53">
                    <a:moveTo>
                      <a:pt x="65" y="0"/>
                    </a:moveTo>
                    <a:cubicBezTo>
                      <a:pt x="66" y="8"/>
                      <a:pt x="62" y="34"/>
                      <a:pt x="65" y="49"/>
                    </a:cubicBezTo>
                    <a:cubicBezTo>
                      <a:pt x="68" y="64"/>
                      <a:pt x="71" y="78"/>
                      <a:pt x="84" y="90"/>
                    </a:cubicBezTo>
                    <a:cubicBezTo>
                      <a:pt x="97" y="102"/>
                      <a:pt x="115" y="110"/>
                      <a:pt x="143" y="120"/>
                    </a:cubicBezTo>
                    <a:cubicBezTo>
                      <a:pt x="175" y="133"/>
                      <a:pt x="234" y="137"/>
                      <a:pt x="249" y="147"/>
                    </a:cubicBezTo>
                    <a:lnTo>
                      <a:pt x="224" y="186"/>
                    </a:lnTo>
                    <a:lnTo>
                      <a:pt x="200" y="247"/>
                    </a:lnTo>
                    <a:cubicBezTo>
                      <a:pt x="182" y="253"/>
                      <a:pt x="137" y="232"/>
                      <a:pt x="113" y="220"/>
                    </a:cubicBezTo>
                    <a:cubicBezTo>
                      <a:pt x="90" y="208"/>
                      <a:pt x="68" y="190"/>
                      <a:pt x="53" y="177"/>
                    </a:cubicBezTo>
                    <a:cubicBezTo>
                      <a:pt x="34" y="161"/>
                      <a:pt x="6" y="131"/>
                      <a:pt x="0" y="124"/>
                    </a:cubicBezTo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20" name="Freeform 329"/>
              <p:cNvSpPr>
                <a:spLocks noChangeAspect="1"/>
              </p:cNvSpPr>
              <p:nvPr/>
            </p:nvSpPr>
            <p:spPr bwMode="auto">
              <a:xfrm>
                <a:off x="1018" y="838"/>
                <a:ext cx="325" cy="631"/>
              </a:xfrm>
              <a:custGeom>
                <a:avLst/>
                <a:gdLst>
                  <a:gd name="T0" fmla="*/ 0 w 975"/>
                  <a:gd name="T1" fmla="*/ 351 h 1896"/>
                  <a:gd name="T2" fmla="*/ 42 w 975"/>
                  <a:gd name="T3" fmla="*/ 0 h 1896"/>
                  <a:gd name="T4" fmla="*/ 291 w 975"/>
                  <a:gd name="T5" fmla="*/ 255 h 1896"/>
                  <a:gd name="T6" fmla="*/ 225 w 975"/>
                  <a:gd name="T7" fmla="*/ 279 h 1896"/>
                  <a:gd name="T8" fmla="*/ 486 w 975"/>
                  <a:gd name="T9" fmla="*/ 933 h 1896"/>
                  <a:gd name="T10" fmla="*/ 696 w 975"/>
                  <a:gd name="T11" fmla="*/ 1347 h 1896"/>
                  <a:gd name="T12" fmla="*/ 975 w 975"/>
                  <a:gd name="T13" fmla="*/ 1827 h 1896"/>
                  <a:gd name="T14" fmla="*/ 867 w 975"/>
                  <a:gd name="T15" fmla="*/ 1896 h 1896"/>
                  <a:gd name="T16" fmla="*/ 588 w 975"/>
                  <a:gd name="T17" fmla="*/ 1455 h 1896"/>
                  <a:gd name="T18" fmla="*/ 369 w 975"/>
                  <a:gd name="T19" fmla="*/ 1062 h 1896"/>
                  <a:gd name="T20" fmla="*/ 204 w 975"/>
                  <a:gd name="T21" fmla="*/ 699 h 1896"/>
                  <a:gd name="T22" fmla="*/ 45 w 975"/>
                  <a:gd name="T23" fmla="*/ 324 h 1896"/>
                  <a:gd name="T24" fmla="*/ 0 w 975"/>
                  <a:gd name="T25" fmla="*/ 351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896">
                    <a:moveTo>
                      <a:pt x="0" y="351"/>
                    </a:moveTo>
                    <a:lnTo>
                      <a:pt x="42" y="0"/>
                    </a:lnTo>
                    <a:lnTo>
                      <a:pt x="291" y="255"/>
                    </a:lnTo>
                    <a:lnTo>
                      <a:pt x="225" y="279"/>
                    </a:lnTo>
                    <a:lnTo>
                      <a:pt x="486" y="933"/>
                    </a:lnTo>
                    <a:cubicBezTo>
                      <a:pt x="564" y="1111"/>
                      <a:pt x="615" y="1198"/>
                      <a:pt x="696" y="1347"/>
                    </a:cubicBezTo>
                    <a:cubicBezTo>
                      <a:pt x="846" y="1629"/>
                      <a:pt x="947" y="1736"/>
                      <a:pt x="975" y="1827"/>
                    </a:cubicBezTo>
                    <a:lnTo>
                      <a:pt x="867" y="1896"/>
                    </a:lnTo>
                    <a:lnTo>
                      <a:pt x="588" y="1455"/>
                    </a:lnTo>
                    <a:cubicBezTo>
                      <a:pt x="505" y="1316"/>
                      <a:pt x="433" y="1188"/>
                      <a:pt x="369" y="1062"/>
                    </a:cubicBezTo>
                    <a:cubicBezTo>
                      <a:pt x="303" y="935"/>
                      <a:pt x="258" y="822"/>
                      <a:pt x="204" y="699"/>
                    </a:cubicBezTo>
                    <a:cubicBezTo>
                      <a:pt x="150" y="576"/>
                      <a:pt x="79" y="382"/>
                      <a:pt x="45" y="324"/>
                    </a:cubicBezTo>
                    <a:lnTo>
                      <a:pt x="0" y="35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0000"/>
                  </a:gs>
                  <a:gs pos="50000">
                    <a:srgbClr val="FFCC99"/>
                  </a:gs>
                  <a:gs pos="100000">
                    <a:srgbClr val="CC0000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731" name="Freeform 340"/>
            <p:cNvSpPr>
              <a:spLocks/>
            </p:cNvSpPr>
            <p:nvPr/>
          </p:nvSpPr>
          <p:spPr bwMode="auto">
            <a:xfrm>
              <a:off x="2186522" y="3035802"/>
              <a:ext cx="316374" cy="685864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22" h="12142">
                  <a:moveTo>
                    <a:pt x="4910" y="12142"/>
                  </a:moveTo>
                  <a:cubicBezTo>
                    <a:pt x="5345" y="11906"/>
                    <a:pt x="-603" y="8190"/>
                    <a:pt x="51" y="7321"/>
                  </a:cubicBezTo>
                  <a:cubicBezTo>
                    <a:pt x="705" y="6452"/>
                    <a:pt x="8339" y="7717"/>
                    <a:pt x="8833" y="6930"/>
                  </a:cubicBezTo>
                  <a:cubicBezTo>
                    <a:pt x="9327" y="6143"/>
                    <a:pt x="2628" y="3262"/>
                    <a:pt x="3013" y="2601"/>
                  </a:cubicBezTo>
                  <a:cubicBezTo>
                    <a:pt x="3397" y="1940"/>
                    <a:pt x="9807" y="3412"/>
                    <a:pt x="11218" y="2985"/>
                  </a:cubicBezTo>
                  <a:cubicBezTo>
                    <a:pt x="12628" y="2559"/>
                    <a:pt x="11474" y="618"/>
                    <a:pt x="11551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732" name="グループ化 731"/>
            <p:cNvGrpSpPr/>
            <p:nvPr/>
          </p:nvGrpSpPr>
          <p:grpSpPr>
            <a:xfrm>
              <a:off x="1309058" y="2870204"/>
              <a:ext cx="750004" cy="212126"/>
              <a:chOff x="868757" y="4452372"/>
              <a:chExt cx="844553" cy="238868"/>
            </a:xfrm>
          </p:grpSpPr>
          <p:sp>
            <p:nvSpPr>
              <p:cNvPr id="733" name="Freeform 340"/>
              <p:cNvSpPr>
                <a:spLocks/>
              </p:cNvSpPr>
              <p:nvPr/>
            </p:nvSpPr>
            <p:spPr bwMode="auto">
              <a:xfrm rot="4046080">
                <a:off x="1038992" y="4318891"/>
                <a:ext cx="185401" cy="525871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922" h="12142">
                    <a:moveTo>
                      <a:pt x="4910" y="12142"/>
                    </a:moveTo>
                    <a:cubicBezTo>
                      <a:pt x="5345" y="11906"/>
                      <a:pt x="-603" y="8190"/>
                      <a:pt x="51" y="7321"/>
                    </a:cubicBezTo>
                    <a:cubicBezTo>
                      <a:pt x="705" y="6452"/>
                      <a:pt x="8339" y="7717"/>
                      <a:pt x="8833" y="6930"/>
                    </a:cubicBezTo>
                    <a:cubicBezTo>
                      <a:pt x="9327" y="6143"/>
                      <a:pt x="2628" y="3262"/>
                      <a:pt x="3013" y="2601"/>
                    </a:cubicBezTo>
                    <a:cubicBezTo>
                      <a:pt x="3397" y="1940"/>
                      <a:pt x="9807" y="3412"/>
                      <a:pt x="11218" y="2985"/>
                    </a:cubicBezTo>
                    <a:cubicBezTo>
                      <a:pt x="12628" y="2559"/>
                      <a:pt x="11474" y="618"/>
                      <a:pt x="11551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34" name="五角形 733"/>
              <p:cNvSpPr>
                <a:spLocks noChangeAspect="1"/>
              </p:cNvSpPr>
              <p:nvPr/>
            </p:nvSpPr>
            <p:spPr bwMode="auto">
              <a:xfrm rot="20460000">
                <a:off x="1596470" y="4501919"/>
                <a:ext cx="116840" cy="116840"/>
              </a:xfrm>
              <a:prstGeom prst="pentagon">
                <a:avLst/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35" name="テキスト ボックス 734"/>
              <p:cNvSpPr txBox="1"/>
              <p:nvPr/>
            </p:nvSpPr>
            <p:spPr>
              <a:xfrm>
                <a:off x="1422478" y="4529187"/>
                <a:ext cx="192360" cy="76944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COON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736" name="直線コネクタ 735"/>
              <p:cNvCxnSpPr>
                <a:endCxn id="734" idx="0"/>
              </p:cNvCxnSpPr>
              <p:nvPr/>
            </p:nvCxnSpPr>
            <p:spPr bwMode="auto">
              <a:xfrm>
                <a:off x="1614838" y="4487888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7" name="直線コネクタ 736"/>
              <p:cNvCxnSpPr/>
              <p:nvPr/>
            </p:nvCxnSpPr>
            <p:spPr bwMode="auto">
              <a:xfrm>
                <a:off x="1607695" y="4498408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8" name="直線コネクタ 737"/>
              <p:cNvCxnSpPr/>
              <p:nvPr/>
            </p:nvCxnSpPr>
            <p:spPr bwMode="auto">
              <a:xfrm flipV="1">
                <a:off x="1612457" y="4624214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9" name="直線コネクタ 738"/>
              <p:cNvCxnSpPr/>
              <p:nvPr/>
            </p:nvCxnSpPr>
            <p:spPr bwMode="auto">
              <a:xfrm flipV="1">
                <a:off x="1605314" y="4613305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740" name="テキスト ボックス 739"/>
              <p:cNvSpPr txBox="1"/>
              <p:nvPr/>
            </p:nvSpPr>
            <p:spPr>
              <a:xfrm>
                <a:off x="1555620" y="4452372"/>
                <a:ext cx="49694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O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741" name="テキスト ボックス 740"/>
              <p:cNvSpPr txBox="1"/>
              <p:nvPr/>
            </p:nvSpPr>
            <p:spPr>
              <a:xfrm>
                <a:off x="1558001" y="4614296"/>
                <a:ext cx="49694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O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743" name="テキスト ボックス 742"/>
            <p:cNvSpPr txBox="1"/>
            <p:nvPr/>
          </p:nvSpPr>
          <p:spPr>
            <a:xfrm>
              <a:off x="2386207" y="3687958"/>
              <a:ext cx="872917" cy="232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PEG-insulin</a:t>
              </a:r>
              <a:endParaRPr lang="ja-JP" altLang="en-US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endParaRPr>
            </a:p>
          </p:txBody>
        </p:sp>
        <p:cxnSp>
          <p:nvCxnSpPr>
            <p:cNvPr id="816" name="直線矢印コネクタ 815"/>
            <p:cNvCxnSpPr/>
            <p:nvPr/>
          </p:nvCxnSpPr>
          <p:spPr bwMode="auto">
            <a:xfrm flipV="1">
              <a:off x="1231635" y="3149252"/>
              <a:ext cx="991063" cy="0"/>
            </a:xfrm>
            <a:prstGeom prst="straightConnector1">
              <a:avLst/>
            </a:prstGeom>
            <a:solidFill>
              <a:srgbClr val="B2B2B2"/>
            </a:solidFill>
            <a:ln w="15875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17" name="直線コネクタ 816"/>
            <p:cNvCxnSpPr/>
            <p:nvPr/>
          </p:nvCxnSpPr>
          <p:spPr bwMode="auto">
            <a:xfrm>
              <a:off x="1223161" y="2472972"/>
              <a:ext cx="0" cy="678412"/>
            </a:xfrm>
            <a:prstGeom prst="line">
              <a:avLst/>
            </a:prstGeom>
            <a:solidFill>
              <a:srgbClr val="B2B2B2"/>
            </a:solidFill>
            <a:ln w="15875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90" name="テキスト ボックス 889"/>
          <p:cNvSpPr txBox="1"/>
          <p:nvPr/>
        </p:nvSpPr>
        <p:spPr>
          <a:xfrm>
            <a:off x="633099" y="2196885"/>
            <a:ext cx="566856" cy="23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Insulin</a:t>
            </a:r>
            <a:endParaRPr lang="ja-JP" altLang="en-US" sz="11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grpSp>
        <p:nvGrpSpPr>
          <p:cNvPr id="530" name="グループ化 529"/>
          <p:cNvGrpSpPr/>
          <p:nvPr/>
        </p:nvGrpSpPr>
        <p:grpSpPr>
          <a:xfrm>
            <a:off x="4959184" y="1020641"/>
            <a:ext cx="1408414" cy="870624"/>
            <a:chOff x="5065060" y="2209993"/>
            <a:chExt cx="1585964" cy="980379"/>
          </a:xfrm>
        </p:grpSpPr>
        <p:grpSp>
          <p:nvGrpSpPr>
            <p:cNvPr id="531" name="Group 295"/>
            <p:cNvGrpSpPr>
              <a:grpSpLocks noChangeAspect="1"/>
            </p:cNvGrpSpPr>
            <p:nvPr/>
          </p:nvGrpSpPr>
          <p:grpSpPr bwMode="auto">
            <a:xfrm>
              <a:off x="5694661" y="2209993"/>
              <a:ext cx="956363" cy="915407"/>
              <a:chOff x="864" y="432"/>
              <a:chExt cx="1182" cy="113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49" name="Freeform 296"/>
              <p:cNvSpPr>
                <a:spLocks noChangeAspect="1"/>
              </p:cNvSpPr>
              <p:nvPr/>
            </p:nvSpPr>
            <p:spPr bwMode="auto">
              <a:xfrm>
                <a:off x="864" y="705"/>
                <a:ext cx="187" cy="168"/>
              </a:xfrm>
              <a:custGeom>
                <a:avLst/>
                <a:gdLst>
                  <a:gd name="T0" fmla="*/ 561 w 561"/>
                  <a:gd name="T1" fmla="*/ 464 h 504"/>
                  <a:gd name="T2" fmla="*/ 474 w 561"/>
                  <a:gd name="T3" fmla="*/ 302 h 504"/>
                  <a:gd name="T4" fmla="*/ 363 w 561"/>
                  <a:gd name="T5" fmla="*/ 164 h 504"/>
                  <a:gd name="T6" fmla="*/ 177 w 561"/>
                  <a:gd name="T7" fmla="*/ 41 h 504"/>
                  <a:gd name="T8" fmla="*/ 3 w 561"/>
                  <a:gd name="T9" fmla="*/ 11 h 504"/>
                  <a:gd name="T10" fmla="*/ 0 w 561"/>
                  <a:gd name="T11" fmla="*/ 101 h 504"/>
                  <a:gd name="T12" fmla="*/ 99 w 561"/>
                  <a:gd name="T13" fmla="*/ 113 h 504"/>
                  <a:gd name="T14" fmla="*/ 225 w 561"/>
                  <a:gd name="T15" fmla="*/ 155 h 504"/>
                  <a:gd name="T16" fmla="*/ 339 w 561"/>
                  <a:gd name="T17" fmla="*/ 248 h 504"/>
                  <a:gd name="T18" fmla="*/ 429 w 561"/>
                  <a:gd name="T19" fmla="*/ 347 h 504"/>
                  <a:gd name="T20" fmla="*/ 507 w 561"/>
                  <a:gd name="T21" fmla="*/ 482 h 504"/>
                  <a:gd name="T22" fmla="*/ 510 w 561"/>
                  <a:gd name="T23" fmla="*/ 479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1" h="504">
                    <a:moveTo>
                      <a:pt x="561" y="464"/>
                    </a:moveTo>
                    <a:cubicBezTo>
                      <a:pt x="546" y="437"/>
                      <a:pt x="507" y="352"/>
                      <a:pt x="474" y="302"/>
                    </a:cubicBezTo>
                    <a:cubicBezTo>
                      <a:pt x="480" y="311"/>
                      <a:pt x="412" y="207"/>
                      <a:pt x="363" y="164"/>
                    </a:cubicBezTo>
                    <a:cubicBezTo>
                      <a:pt x="314" y="121"/>
                      <a:pt x="237" y="67"/>
                      <a:pt x="177" y="41"/>
                    </a:cubicBezTo>
                    <a:cubicBezTo>
                      <a:pt x="117" y="15"/>
                      <a:pt x="33" y="0"/>
                      <a:pt x="3" y="11"/>
                    </a:cubicBezTo>
                    <a:lnTo>
                      <a:pt x="0" y="101"/>
                    </a:lnTo>
                    <a:cubicBezTo>
                      <a:pt x="16" y="118"/>
                      <a:pt x="62" y="104"/>
                      <a:pt x="99" y="113"/>
                    </a:cubicBezTo>
                    <a:cubicBezTo>
                      <a:pt x="137" y="121"/>
                      <a:pt x="185" y="133"/>
                      <a:pt x="225" y="155"/>
                    </a:cubicBezTo>
                    <a:cubicBezTo>
                      <a:pt x="265" y="177"/>
                      <a:pt x="305" y="216"/>
                      <a:pt x="339" y="248"/>
                    </a:cubicBezTo>
                    <a:cubicBezTo>
                      <a:pt x="373" y="280"/>
                      <a:pt x="403" y="313"/>
                      <a:pt x="429" y="347"/>
                    </a:cubicBezTo>
                    <a:cubicBezTo>
                      <a:pt x="450" y="371"/>
                      <a:pt x="500" y="473"/>
                      <a:pt x="507" y="482"/>
                    </a:cubicBezTo>
                    <a:cubicBezTo>
                      <a:pt x="520" y="504"/>
                      <a:pt x="510" y="480"/>
                      <a:pt x="510" y="479"/>
                    </a:cubicBezTo>
                  </a:path>
                </a:pathLst>
              </a:custGeom>
              <a:gradFill rotWithShape="0">
                <a:gsLst>
                  <a:gs pos="0">
                    <a:srgbClr val="339933"/>
                  </a:gs>
                  <a:gs pos="50000">
                    <a:srgbClr val="D8F8D8"/>
                  </a:gs>
                  <a:gs pos="100000">
                    <a:srgbClr val="339933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0" name="Freeform 297"/>
              <p:cNvSpPr>
                <a:spLocks noChangeAspect="1"/>
              </p:cNvSpPr>
              <p:nvPr/>
            </p:nvSpPr>
            <p:spPr bwMode="auto">
              <a:xfrm>
                <a:off x="1298" y="1040"/>
                <a:ext cx="81" cy="358"/>
              </a:xfrm>
              <a:custGeom>
                <a:avLst/>
                <a:gdLst>
                  <a:gd name="T0" fmla="*/ 0 w 243"/>
                  <a:gd name="T1" fmla="*/ 993 h 1074"/>
                  <a:gd name="T2" fmla="*/ 87 w 243"/>
                  <a:gd name="T3" fmla="*/ 879 h 1074"/>
                  <a:gd name="T4" fmla="*/ 132 w 243"/>
                  <a:gd name="T5" fmla="*/ 639 h 1074"/>
                  <a:gd name="T6" fmla="*/ 123 w 243"/>
                  <a:gd name="T7" fmla="*/ 420 h 1074"/>
                  <a:gd name="T8" fmla="*/ 135 w 243"/>
                  <a:gd name="T9" fmla="*/ 0 h 1074"/>
                  <a:gd name="T10" fmla="*/ 243 w 243"/>
                  <a:gd name="T11" fmla="*/ 21 h 1074"/>
                  <a:gd name="T12" fmla="*/ 219 w 243"/>
                  <a:gd name="T13" fmla="*/ 273 h 1074"/>
                  <a:gd name="T14" fmla="*/ 228 w 243"/>
                  <a:gd name="T15" fmla="*/ 573 h 1074"/>
                  <a:gd name="T16" fmla="*/ 210 w 243"/>
                  <a:gd name="T17" fmla="*/ 804 h 1074"/>
                  <a:gd name="T18" fmla="*/ 144 w 243"/>
                  <a:gd name="T19" fmla="*/ 981 h 1074"/>
                  <a:gd name="T20" fmla="*/ 90 w 243"/>
                  <a:gd name="T21" fmla="*/ 1050 h 1074"/>
                  <a:gd name="T22" fmla="*/ 48 w 243"/>
                  <a:gd name="T23" fmla="*/ 1074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3" h="1074">
                    <a:moveTo>
                      <a:pt x="0" y="993"/>
                    </a:moveTo>
                    <a:cubicBezTo>
                      <a:pt x="6" y="959"/>
                      <a:pt x="54" y="951"/>
                      <a:pt x="87" y="879"/>
                    </a:cubicBezTo>
                    <a:cubicBezTo>
                      <a:pt x="120" y="807"/>
                      <a:pt x="127" y="716"/>
                      <a:pt x="132" y="639"/>
                    </a:cubicBezTo>
                    <a:lnTo>
                      <a:pt x="123" y="420"/>
                    </a:lnTo>
                    <a:lnTo>
                      <a:pt x="135" y="0"/>
                    </a:lnTo>
                    <a:lnTo>
                      <a:pt x="243" y="21"/>
                    </a:lnTo>
                    <a:lnTo>
                      <a:pt x="219" y="273"/>
                    </a:lnTo>
                    <a:lnTo>
                      <a:pt x="228" y="573"/>
                    </a:lnTo>
                    <a:cubicBezTo>
                      <a:pt x="227" y="661"/>
                      <a:pt x="224" y="736"/>
                      <a:pt x="210" y="804"/>
                    </a:cubicBezTo>
                    <a:cubicBezTo>
                      <a:pt x="196" y="872"/>
                      <a:pt x="170" y="933"/>
                      <a:pt x="144" y="981"/>
                    </a:cubicBezTo>
                    <a:lnTo>
                      <a:pt x="90" y="1050"/>
                    </a:lnTo>
                    <a:lnTo>
                      <a:pt x="48" y="1074"/>
                    </a:lnTo>
                  </a:path>
                </a:pathLst>
              </a:custGeom>
              <a:solidFill>
                <a:srgbClr val="3333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1" name="Freeform 298"/>
              <p:cNvSpPr>
                <a:spLocks noChangeAspect="1"/>
              </p:cNvSpPr>
              <p:nvPr/>
            </p:nvSpPr>
            <p:spPr bwMode="auto">
              <a:xfrm>
                <a:off x="1461" y="985"/>
                <a:ext cx="171" cy="144"/>
              </a:xfrm>
              <a:custGeom>
                <a:avLst/>
                <a:gdLst>
                  <a:gd name="T0" fmla="*/ 69 w 512"/>
                  <a:gd name="T1" fmla="*/ 9 h 431"/>
                  <a:gd name="T2" fmla="*/ 219 w 512"/>
                  <a:gd name="T3" fmla="*/ 30 h 431"/>
                  <a:gd name="T4" fmla="*/ 357 w 512"/>
                  <a:gd name="T5" fmla="*/ 123 h 431"/>
                  <a:gd name="T6" fmla="*/ 441 w 512"/>
                  <a:gd name="T7" fmla="*/ 216 h 431"/>
                  <a:gd name="T8" fmla="*/ 507 w 512"/>
                  <a:gd name="T9" fmla="*/ 345 h 431"/>
                  <a:gd name="T10" fmla="*/ 414 w 512"/>
                  <a:gd name="T11" fmla="*/ 414 h 431"/>
                  <a:gd name="T12" fmla="*/ 303 w 512"/>
                  <a:gd name="T13" fmla="*/ 276 h 431"/>
                  <a:gd name="T14" fmla="*/ 183 w 512"/>
                  <a:gd name="T15" fmla="*/ 168 h 431"/>
                  <a:gd name="T16" fmla="*/ 111 w 512"/>
                  <a:gd name="T17" fmla="*/ 123 h 431"/>
                  <a:gd name="T18" fmla="*/ 0 w 512"/>
                  <a:gd name="T19" fmla="*/ 102 h 431"/>
                  <a:gd name="T20" fmla="*/ 69 w 512"/>
                  <a:gd name="T21" fmla="*/ 9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2" h="431">
                    <a:moveTo>
                      <a:pt x="69" y="9"/>
                    </a:moveTo>
                    <a:cubicBezTo>
                      <a:pt x="101" y="0"/>
                      <a:pt x="171" y="11"/>
                      <a:pt x="219" y="30"/>
                    </a:cubicBezTo>
                    <a:cubicBezTo>
                      <a:pt x="273" y="53"/>
                      <a:pt x="317" y="91"/>
                      <a:pt x="357" y="123"/>
                    </a:cubicBezTo>
                    <a:lnTo>
                      <a:pt x="441" y="216"/>
                    </a:lnTo>
                    <a:cubicBezTo>
                      <a:pt x="466" y="253"/>
                      <a:pt x="512" y="312"/>
                      <a:pt x="507" y="345"/>
                    </a:cubicBezTo>
                    <a:cubicBezTo>
                      <a:pt x="495" y="368"/>
                      <a:pt x="450" y="431"/>
                      <a:pt x="414" y="414"/>
                    </a:cubicBezTo>
                    <a:lnTo>
                      <a:pt x="303" y="276"/>
                    </a:lnTo>
                    <a:cubicBezTo>
                      <a:pt x="265" y="235"/>
                      <a:pt x="215" y="194"/>
                      <a:pt x="183" y="168"/>
                    </a:cubicBezTo>
                    <a:cubicBezTo>
                      <a:pt x="150" y="146"/>
                      <a:pt x="180" y="153"/>
                      <a:pt x="111" y="123"/>
                    </a:cubicBezTo>
                    <a:cubicBezTo>
                      <a:pt x="42" y="93"/>
                      <a:pt x="2" y="118"/>
                      <a:pt x="0" y="102"/>
                    </a:cubicBezTo>
                    <a:lnTo>
                      <a:pt x="69" y="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2" name="Freeform 299"/>
              <p:cNvSpPr>
                <a:spLocks noChangeAspect="1"/>
              </p:cNvSpPr>
              <p:nvPr/>
            </p:nvSpPr>
            <p:spPr bwMode="auto">
              <a:xfrm>
                <a:off x="1497" y="889"/>
                <a:ext cx="69" cy="111"/>
              </a:xfrm>
              <a:custGeom>
                <a:avLst/>
                <a:gdLst>
                  <a:gd name="T0" fmla="*/ 2 w 203"/>
                  <a:gd name="T1" fmla="*/ 288 h 333"/>
                  <a:gd name="T2" fmla="*/ 74 w 203"/>
                  <a:gd name="T3" fmla="*/ 119 h 333"/>
                  <a:gd name="T4" fmla="*/ 203 w 203"/>
                  <a:gd name="T5" fmla="*/ 0 h 333"/>
                  <a:gd name="T6" fmla="*/ 196 w 203"/>
                  <a:gd name="T7" fmla="*/ 39 h 333"/>
                  <a:gd name="T8" fmla="*/ 175 w 203"/>
                  <a:gd name="T9" fmla="*/ 110 h 333"/>
                  <a:gd name="T10" fmla="*/ 171 w 203"/>
                  <a:gd name="T11" fmla="*/ 172 h 333"/>
                  <a:gd name="T12" fmla="*/ 159 w 203"/>
                  <a:gd name="T13" fmla="*/ 250 h 333"/>
                  <a:gd name="T14" fmla="*/ 156 w 203"/>
                  <a:gd name="T15" fmla="*/ 333 h 333"/>
                  <a:gd name="T16" fmla="*/ 80 w 203"/>
                  <a:gd name="T17" fmla="*/ 300 h 333"/>
                  <a:gd name="T18" fmla="*/ 2 w 203"/>
                  <a:gd name="T19" fmla="*/ 28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333">
                    <a:moveTo>
                      <a:pt x="2" y="288"/>
                    </a:moveTo>
                    <a:cubicBezTo>
                      <a:pt x="0" y="259"/>
                      <a:pt x="40" y="167"/>
                      <a:pt x="74" y="119"/>
                    </a:cubicBezTo>
                    <a:cubicBezTo>
                      <a:pt x="115" y="66"/>
                      <a:pt x="183" y="13"/>
                      <a:pt x="203" y="0"/>
                    </a:cubicBezTo>
                    <a:lnTo>
                      <a:pt x="196" y="39"/>
                    </a:lnTo>
                    <a:cubicBezTo>
                      <a:pt x="191" y="57"/>
                      <a:pt x="179" y="88"/>
                      <a:pt x="175" y="110"/>
                    </a:cubicBezTo>
                    <a:cubicBezTo>
                      <a:pt x="163" y="136"/>
                      <a:pt x="177" y="141"/>
                      <a:pt x="171" y="172"/>
                    </a:cubicBezTo>
                    <a:lnTo>
                      <a:pt x="159" y="250"/>
                    </a:lnTo>
                    <a:lnTo>
                      <a:pt x="156" y="333"/>
                    </a:lnTo>
                    <a:lnTo>
                      <a:pt x="80" y="300"/>
                    </a:lnTo>
                    <a:lnTo>
                      <a:pt x="2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3" name="Freeform 300"/>
              <p:cNvSpPr>
                <a:spLocks noChangeAspect="1"/>
              </p:cNvSpPr>
              <p:nvPr/>
            </p:nvSpPr>
            <p:spPr bwMode="auto">
              <a:xfrm>
                <a:off x="1562" y="855"/>
                <a:ext cx="227" cy="145"/>
              </a:xfrm>
              <a:custGeom>
                <a:avLst/>
                <a:gdLst>
                  <a:gd name="T0" fmla="*/ 3 w 682"/>
                  <a:gd name="T1" fmla="*/ 105 h 435"/>
                  <a:gd name="T2" fmla="*/ 150 w 682"/>
                  <a:gd name="T3" fmla="*/ 12 h 435"/>
                  <a:gd name="T4" fmla="*/ 381 w 682"/>
                  <a:gd name="T5" fmla="*/ 30 h 435"/>
                  <a:gd name="T6" fmla="*/ 534 w 682"/>
                  <a:gd name="T7" fmla="*/ 129 h 435"/>
                  <a:gd name="T8" fmla="*/ 624 w 682"/>
                  <a:gd name="T9" fmla="*/ 219 h 435"/>
                  <a:gd name="T10" fmla="*/ 675 w 682"/>
                  <a:gd name="T11" fmla="*/ 345 h 435"/>
                  <a:gd name="T12" fmla="*/ 591 w 682"/>
                  <a:gd name="T13" fmla="*/ 435 h 435"/>
                  <a:gd name="T14" fmla="*/ 465 w 682"/>
                  <a:gd name="T15" fmla="*/ 291 h 435"/>
                  <a:gd name="T16" fmla="*/ 333 w 682"/>
                  <a:gd name="T17" fmla="*/ 192 h 435"/>
                  <a:gd name="T18" fmla="*/ 186 w 682"/>
                  <a:gd name="T19" fmla="*/ 129 h 435"/>
                  <a:gd name="T20" fmla="*/ 0 w 682"/>
                  <a:gd name="T21" fmla="*/ 9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2" h="435">
                    <a:moveTo>
                      <a:pt x="3" y="105"/>
                    </a:moveTo>
                    <a:cubicBezTo>
                      <a:pt x="28" y="90"/>
                      <a:pt x="87" y="24"/>
                      <a:pt x="150" y="12"/>
                    </a:cubicBezTo>
                    <a:cubicBezTo>
                      <a:pt x="213" y="0"/>
                      <a:pt x="317" y="10"/>
                      <a:pt x="381" y="30"/>
                    </a:cubicBezTo>
                    <a:cubicBezTo>
                      <a:pt x="439" y="54"/>
                      <a:pt x="494" y="98"/>
                      <a:pt x="534" y="129"/>
                    </a:cubicBezTo>
                    <a:cubicBezTo>
                      <a:pt x="574" y="160"/>
                      <a:pt x="600" y="183"/>
                      <a:pt x="624" y="219"/>
                    </a:cubicBezTo>
                    <a:cubicBezTo>
                      <a:pt x="646" y="252"/>
                      <a:pt x="682" y="311"/>
                      <a:pt x="675" y="345"/>
                    </a:cubicBezTo>
                    <a:lnTo>
                      <a:pt x="591" y="435"/>
                    </a:lnTo>
                    <a:cubicBezTo>
                      <a:pt x="556" y="426"/>
                      <a:pt x="508" y="331"/>
                      <a:pt x="465" y="291"/>
                    </a:cubicBezTo>
                    <a:cubicBezTo>
                      <a:pt x="422" y="251"/>
                      <a:pt x="378" y="217"/>
                      <a:pt x="333" y="192"/>
                    </a:cubicBezTo>
                    <a:cubicBezTo>
                      <a:pt x="291" y="164"/>
                      <a:pt x="225" y="139"/>
                      <a:pt x="186" y="129"/>
                    </a:cubicBezTo>
                    <a:cubicBezTo>
                      <a:pt x="147" y="119"/>
                      <a:pt x="39" y="105"/>
                      <a:pt x="0" y="99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33725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4" name="Freeform 301"/>
              <p:cNvSpPr>
                <a:spLocks noChangeAspect="1"/>
              </p:cNvSpPr>
              <p:nvPr/>
            </p:nvSpPr>
            <p:spPr bwMode="auto">
              <a:xfrm>
                <a:off x="1649" y="908"/>
                <a:ext cx="111" cy="93"/>
              </a:xfrm>
              <a:custGeom>
                <a:avLst/>
                <a:gdLst>
                  <a:gd name="T0" fmla="*/ 334 w 334"/>
                  <a:gd name="T1" fmla="*/ 279 h 279"/>
                  <a:gd name="T2" fmla="*/ 205 w 334"/>
                  <a:gd name="T3" fmla="*/ 279 h 279"/>
                  <a:gd name="T4" fmla="*/ 67 w 334"/>
                  <a:gd name="T5" fmla="*/ 180 h 279"/>
                  <a:gd name="T6" fmla="*/ 10 w 334"/>
                  <a:gd name="T7" fmla="*/ 0 h 279"/>
                  <a:gd name="T8" fmla="*/ 94 w 334"/>
                  <a:gd name="T9" fmla="*/ 45 h 279"/>
                  <a:gd name="T10" fmla="*/ 226 w 334"/>
                  <a:gd name="T11" fmla="*/ 150 h 279"/>
                  <a:gd name="T12" fmla="*/ 325 w 334"/>
                  <a:gd name="T13" fmla="*/ 276 h 279"/>
                  <a:gd name="T14" fmla="*/ 334 w 334"/>
                  <a:gd name="T15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4" h="279">
                    <a:moveTo>
                      <a:pt x="334" y="279"/>
                    </a:moveTo>
                    <a:lnTo>
                      <a:pt x="205" y="279"/>
                    </a:lnTo>
                    <a:cubicBezTo>
                      <a:pt x="161" y="263"/>
                      <a:pt x="100" y="227"/>
                      <a:pt x="67" y="180"/>
                    </a:cubicBezTo>
                    <a:cubicBezTo>
                      <a:pt x="44" y="139"/>
                      <a:pt x="0" y="19"/>
                      <a:pt x="10" y="0"/>
                    </a:cubicBezTo>
                    <a:lnTo>
                      <a:pt x="94" y="45"/>
                    </a:lnTo>
                    <a:lnTo>
                      <a:pt x="226" y="150"/>
                    </a:lnTo>
                    <a:lnTo>
                      <a:pt x="325" y="276"/>
                    </a:lnTo>
                    <a:lnTo>
                      <a:pt x="334" y="27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5" name="Freeform 302"/>
              <p:cNvSpPr>
                <a:spLocks noChangeAspect="1"/>
              </p:cNvSpPr>
              <p:nvPr/>
            </p:nvSpPr>
            <p:spPr bwMode="auto">
              <a:xfrm>
                <a:off x="1497" y="1026"/>
                <a:ext cx="105" cy="98"/>
              </a:xfrm>
              <a:custGeom>
                <a:avLst/>
                <a:gdLst>
                  <a:gd name="T0" fmla="*/ 317 w 317"/>
                  <a:gd name="T1" fmla="*/ 297 h 297"/>
                  <a:gd name="T2" fmla="*/ 188 w 317"/>
                  <a:gd name="T3" fmla="*/ 297 h 297"/>
                  <a:gd name="T4" fmla="*/ 50 w 317"/>
                  <a:gd name="T5" fmla="*/ 198 h 297"/>
                  <a:gd name="T6" fmla="*/ 5 w 317"/>
                  <a:gd name="T7" fmla="*/ 0 h 297"/>
                  <a:gd name="T8" fmla="*/ 83 w 317"/>
                  <a:gd name="T9" fmla="*/ 48 h 297"/>
                  <a:gd name="T10" fmla="*/ 209 w 317"/>
                  <a:gd name="T11" fmla="*/ 168 h 297"/>
                  <a:gd name="T12" fmla="*/ 308 w 317"/>
                  <a:gd name="T13" fmla="*/ 294 h 297"/>
                  <a:gd name="T14" fmla="*/ 317 w 317"/>
                  <a:gd name="T1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7" h="297">
                    <a:moveTo>
                      <a:pt x="317" y="297"/>
                    </a:moveTo>
                    <a:lnTo>
                      <a:pt x="188" y="297"/>
                    </a:lnTo>
                    <a:cubicBezTo>
                      <a:pt x="144" y="281"/>
                      <a:pt x="81" y="248"/>
                      <a:pt x="50" y="198"/>
                    </a:cubicBezTo>
                    <a:cubicBezTo>
                      <a:pt x="27" y="157"/>
                      <a:pt x="0" y="25"/>
                      <a:pt x="5" y="0"/>
                    </a:cubicBezTo>
                    <a:lnTo>
                      <a:pt x="83" y="48"/>
                    </a:lnTo>
                    <a:lnTo>
                      <a:pt x="209" y="168"/>
                    </a:lnTo>
                    <a:lnTo>
                      <a:pt x="308" y="294"/>
                    </a:lnTo>
                    <a:lnTo>
                      <a:pt x="317" y="2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6" name="Freeform 303"/>
              <p:cNvSpPr>
                <a:spLocks noChangeAspect="1"/>
              </p:cNvSpPr>
              <p:nvPr/>
            </p:nvSpPr>
            <p:spPr bwMode="auto">
              <a:xfrm>
                <a:off x="1636" y="612"/>
                <a:ext cx="61" cy="253"/>
              </a:xfrm>
              <a:custGeom>
                <a:avLst/>
                <a:gdLst>
                  <a:gd name="T0" fmla="*/ 178 w 183"/>
                  <a:gd name="T1" fmla="*/ 759 h 759"/>
                  <a:gd name="T2" fmla="*/ 148 w 183"/>
                  <a:gd name="T3" fmla="*/ 177 h 759"/>
                  <a:gd name="T4" fmla="*/ 130 w 183"/>
                  <a:gd name="T5" fmla="*/ 0 h 759"/>
                  <a:gd name="T6" fmla="*/ 19 w 183"/>
                  <a:gd name="T7" fmla="*/ 6 h 759"/>
                  <a:gd name="T8" fmla="*/ 19 w 183"/>
                  <a:gd name="T9" fmla="*/ 108 h 759"/>
                  <a:gd name="T10" fmla="*/ 22 w 183"/>
                  <a:gd name="T11" fmla="*/ 207 h 759"/>
                  <a:gd name="T12" fmla="*/ 34 w 183"/>
                  <a:gd name="T13" fmla="*/ 423 h 759"/>
                  <a:gd name="T14" fmla="*/ 52 w 183"/>
                  <a:gd name="T15" fmla="*/ 732 h 759"/>
                  <a:gd name="T16" fmla="*/ 115 w 183"/>
                  <a:gd name="T17" fmla="*/ 738 h 759"/>
                  <a:gd name="T18" fmla="*/ 178 w 183"/>
                  <a:gd name="T19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759">
                    <a:moveTo>
                      <a:pt x="178" y="759"/>
                    </a:moveTo>
                    <a:cubicBezTo>
                      <a:pt x="183" y="666"/>
                      <a:pt x="156" y="303"/>
                      <a:pt x="148" y="177"/>
                    </a:cubicBezTo>
                    <a:cubicBezTo>
                      <a:pt x="141" y="51"/>
                      <a:pt x="151" y="29"/>
                      <a:pt x="130" y="0"/>
                    </a:cubicBezTo>
                    <a:lnTo>
                      <a:pt x="19" y="6"/>
                    </a:lnTo>
                    <a:cubicBezTo>
                      <a:pt x="0" y="24"/>
                      <a:pt x="19" y="75"/>
                      <a:pt x="19" y="108"/>
                    </a:cubicBezTo>
                    <a:cubicBezTo>
                      <a:pt x="19" y="141"/>
                      <a:pt x="20" y="155"/>
                      <a:pt x="22" y="207"/>
                    </a:cubicBezTo>
                    <a:cubicBezTo>
                      <a:pt x="24" y="259"/>
                      <a:pt x="29" y="335"/>
                      <a:pt x="34" y="423"/>
                    </a:cubicBezTo>
                    <a:cubicBezTo>
                      <a:pt x="43" y="567"/>
                      <a:pt x="41" y="681"/>
                      <a:pt x="52" y="732"/>
                    </a:cubicBezTo>
                    <a:lnTo>
                      <a:pt x="115" y="738"/>
                    </a:lnTo>
                    <a:lnTo>
                      <a:pt x="178" y="75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7" name="Freeform 304"/>
              <p:cNvSpPr>
                <a:spLocks noChangeAspect="1"/>
              </p:cNvSpPr>
              <p:nvPr/>
            </p:nvSpPr>
            <p:spPr bwMode="auto">
              <a:xfrm>
                <a:off x="1450" y="432"/>
                <a:ext cx="233" cy="190"/>
              </a:xfrm>
              <a:custGeom>
                <a:avLst/>
                <a:gdLst>
                  <a:gd name="T0" fmla="*/ 699 w 699"/>
                  <a:gd name="T1" fmla="*/ 561 h 570"/>
                  <a:gd name="T2" fmla="*/ 654 w 699"/>
                  <a:gd name="T3" fmla="*/ 282 h 570"/>
                  <a:gd name="T4" fmla="*/ 471 w 699"/>
                  <a:gd name="T5" fmla="*/ 60 h 570"/>
                  <a:gd name="T6" fmla="*/ 240 w 699"/>
                  <a:gd name="T7" fmla="*/ 3 h 570"/>
                  <a:gd name="T8" fmla="*/ 102 w 699"/>
                  <a:gd name="T9" fmla="*/ 48 h 570"/>
                  <a:gd name="T10" fmla="*/ 0 w 699"/>
                  <a:gd name="T11" fmla="*/ 114 h 570"/>
                  <a:gd name="T12" fmla="*/ 78 w 699"/>
                  <a:gd name="T13" fmla="*/ 114 h 570"/>
                  <a:gd name="T14" fmla="*/ 198 w 699"/>
                  <a:gd name="T15" fmla="*/ 126 h 570"/>
                  <a:gd name="T16" fmla="*/ 354 w 699"/>
                  <a:gd name="T17" fmla="*/ 180 h 570"/>
                  <a:gd name="T18" fmla="*/ 480 w 699"/>
                  <a:gd name="T19" fmla="*/ 315 h 570"/>
                  <a:gd name="T20" fmla="*/ 540 w 699"/>
                  <a:gd name="T21" fmla="*/ 438 h 570"/>
                  <a:gd name="T22" fmla="*/ 570 w 699"/>
                  <a:gd name="T23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70">
                    <a:moveTo>
                      <a:pt x="699" y="561"/>
                    </a:moveTo>
                    <a:cubicBezTo>
                      <a:pt x="691" y="515"/>
                      <a:pt x="692" y="365"/>
                      <a:pt x="654" y="282"/>
                    </a:cubicBezTo>
                    <a:cubicBezTo>
                      <a:pt x="615" y="199"/>
                      <a:pt x="542" y="107"/>
                      <a:pt x="471" y="60"/>
                    </a:cubicBezTo>
                    <a:cubicBezTo>
                      <a:pt x="399" y="13"/>
                      <a:pt x="299" y="6"/>
                      <a:pt x="240" y="3"/>
                    </a:cubicBezTo>
                    <a:cubicBezTo>
                      <a:pt x="181" y="0"/>
                      <a:pt x="142" y="30"/>
                      <a:pt x="102" y="48"/>
                    </a:cubicBezTo>
                    <a:cubicBezTo>
                      <a:pt x="62" y="66"/>
                      <a:pt x="14" y="100"/>
                      <a:pt x="0" y="114"/>
                    </a:cubicBezTo>
                    <a:lnTo>
                      <a:pt x="78" y="114"/>
                    </a:lnTo>
                    <a:cubicBezTo>
                      <a:pt x="111" y="116"/>
                      <a:pt x="152" y="115"/>
                      <a:pt x="198" y="126"/>
                    </a:cubicBezTo>
                    <a:cubicBezTo>
                      <a:pt x="252" y="135"/>
                      <a:pt x="307" y="150"/>
                      <a:pt x="354" y="180"/>
                    </a:cubicBezTo>
                    <a:cubicBezTo>
                      <a:pt x="401" y="210"/>
                      <a:pt x="448" y="267"/>
                      <a:pt x="480" y="315"/>
                    </a:cubicBezTo>
                    <a:cubicBezTo>
                      <a:pt x="511" y="358"/>
                      <a:pt x="525" y="396"/>
                      <a:pt x="540" y="438"/>
                    </a:cubicBezTo>
                    <a:cubicBezTo>
                      <a:pt x="555" y="480"/>
                      <a:pt x="564" y="543"/>
                      <a:pt x="570" y="570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54510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8" name="Freeform 305"/>
              <p:cNvSpPr>
                <a:spLocks noChangeAspect="1"/>
              </p:cNvSpPr>
              <p:nvPr/>
            </p:nvSpPr>
            <p:spPr bwMode="auto">
              <a:xfrm>
                <a:off x="1408" y="466"/>
                <a:ext cx="46" cy="75"/>
              </a:xfrm>
              <a:custGeom>
                <a:avLst/>
                <a:gdLst>
                  <a:gd name="T0" fmla="*/ 138 w 138"/>
                  <a:gd name="T1" fmla="*/ 4 h 223"/>
                  <a:gd name="T2" fmla="*/ 60 w 138"/>
                  <a:gd name="T3" fmla="*/ 58 h 223"/>
                  <a:gd name="T4" fmla="*/ 0 w 138"/>
                  <a:gd name="T5" fmla="*/ 187 h 223"/>
                  <a:gd name="T6" fmla="*/ 54 w 138"/>
                  <a:gd name="T7" fmla="*/ 202 h 223"/>
                  <a:gd name="T8" fmla="*/ 102 w 138"/>
                  <a:gd name="T9" fmla="*/ 223 h 223"/>
                  <a:gd name="T10" fmla="*/ 99 w 138"/>
                  <a:gd name="T11" fmla="*/ 127 h 223"/>
                  <a:gd name="T12" fmla="*/ 108 w 138"/>
                  <a:gd name="T13" fmla="*/ 67 h 223"/>
                  <a:gd name="T14" fmla="*/ 138 w 138"/>
                  <a:gd name="T15" fmla="*/ 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223">
                    <a:moveTo>
                      <a:pt x="138" y="4"/>
                    </a:moveTo>
                    <a:cubicBezTo>
                      <a:pt x="127" y="0"/>
                      <a:pt x="83" y="28"/>
                      <a:pt x="60" y="58"/>
                    </a:cubicBezTo>
                    <a:cubicBezTo>
                      <a:pt x="38" y="89"/>
                      <a:pt x="1" y="163"/>
                      <a:pt x="0" y="187"/>
                    </a:cubicBezTo>
                    <a:lnTo>
                      <a:pt x="54" y="202"/>
                    </a:lnTo>
                    <a:lnTo>
                      <a:pt x="102" y="223"/>
                    </a:lnTo>
                    <a:cubicBezTo>
                      <a:pt x="109" y="211"/>
                      <a:pt x="98" y="153"/>
                      <a:pt x="99" y="127"/>
                    </a:cubicBezTo>
                    <a:cubicBezTo>
                      <a:pt x="102" y="104"/>
                      <a:pt x="102" y="87"/>
                      <a:pt x="108" y="67"/>
                    </a:cubicBezTo>
                    <a:lnTo>
                      <a:pt x="138" y="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9" name="Freeform 306"/>
              <p:cNvSpPr>
                <a:spLocks noChangeAspect="1"/>
              </p:cNvSpPr>
              <p:nvPr/>
            </p:nvSpPr>
            <p:spPr bwMode="auto">
              <a:xfrm>
                <a:off x="1231" y="586"/>
                <a:ext cx="64" cy="81"/>
              </a:xfrm>
              <a:custGeom>
                <a:avLst/>
                <a:gdLst>
                  <a:gd name="T0" fmla="*/ 192 w 192"/>
                  <a:gd name="T1" fmla="*/ 0 h 243"/>
                  <a:gd name="T2" fmla="*/ 75 w 192"/>
                  <a:gd name="T3" fmla="*/ 93 h 243"/>
                  <a:gd name="T4" fmla="*/ 0 w 192"/>
                  <a:gd name="T5" fmla="*/ 222 h 243"/>
                  <a:gd name="T6" fmla="*/ 63 w 192"/>
                  <a:gd name="T7" fmla="*/ 231 h 243"/>
                  <a:gd name="T8" fmla="*/ 117 w 192"/>
                  <a:gd name="T9" fmla="*/ 243 h 243"/>
                  <a:gd name="T10" fmla="*/ 129 w 192"/>
                  <a:gd name="T11" fmla="*/ 135 h 243"/>
                  <a:gd name="T12" fmla="*/ 162 w 192"/>
                  <a:gd name="T13" fmla="*/ 63 h 243"/>
                  <a:gd name="T14" fmla="*/ 192 w 192"/>
                  <a:gd name="T1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243">
                    <a:moveTo>
                      <a:pt x="192" y="0"/>
                    </a:moveTo>
                    <a:cubicBezTo>
                      <a:pt x="178" y="5"/>
                      <a:pt x="107" y="56"/>
                      <a:pt x="75" y="93"/>
                    </a:cubicBezTo>
                    <a:cubicBezTo>
                      <a:pt x="53" y="124"/>
                      <a:pt x="1" y="198"/>
                      <a:pt x="0" y="222"/>
                    </a:cubicBezTo>
                    <a:lnTo>
                      <a:pt x="63" y="231"/>
                    </a:lnTo>
                    <a:lnTo>
                      <a:pt x="117" y="243"/>
                    </a:lnTo>
                    <a:cubicBezTo>
                      <a:pt x="128" y="227"/>
                      <a:pt x="122" y="165"/>
                      <a:pt x="129" y="135"/>
                    </a:cubicBezTo>
                    <a:cubicBezTo>
                      <a:pt x="132" y="112"/>
                      <a:pt x="156" y="83"/>
                      <a:pt x="162" y="63"/>
                    </a:cubicBezTo>
                    <a:lnTo>
                      <a:pt x="19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0" name="Freeform 307"/>
              <p:cNvSpPr>
                <a:spLocks noChangeAspect="1"/>
              </p:cNvSpPr>
              <p:nvPr/>
            </p:nvSpPr>
            <p:spPr bwMode="auto">
              <a:xfrm>
                <a:off x="1394" y="586"/>
                <a:ext cx="89" cy="113"/>
              </a:xfrm>
              <a:custGeom>
                <a:avLst/>
                <a:gdLst>
                  <a:gd name="T0" fmla="*/ 262 w 268"/>
                  <a:gd name="T1" fmla="*/ 342 h 342"/>
                  <a:gd name="T2" fmla="*/ 160 w 268"/>
                  <a:gd name="T3" fmla="*/ 336 h 342"/>
                  <a:gd name="T4" fmla="*/ 40 w 268"/>
                  <a:gd name="T5" fmla="*/ 219 h 342"/>
                  <a:gd name="T6" fmla="*/ 10 w 268"/>
                  <a:gd name="T7" fmla="*/ 0 h 342"/>
                  <a:gd name="T8" fmla="*/ 100 w 268"/>
                  <a:gd name="T9" fmla="*/ 54 h 342"/>
                  <a:gd name="T10" fmla="*/ 226 w 268"/>
                  <a:gd name="T11" fmla="*/ 195 h 342"/>
                  <a:gd name="T12" fmla="*/ 268 w 268"/>
                  <a:gd name="T13" fmla="*/ 330 h 342"/>
                  <a:gd name="T14" fmla="*/ 262 w 268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342">
                    <a:moveTo>
                      <a:pt x="262" y="342"/>
                    </a:moveTo>
                    <a:lnTo>
                      <a:pt x="160" y="336"/>
                    </a:lnTo>
                    <a:cubicBezTo>
                      <a:pt x="123" y="316"/>
                      <a:pt x="65" y="275"/>
                      <a:pt x="40" y="219"/>
                    </a:cubicBezTo>
                    <a:cubicBezTo>
                      <a:pt x="17" y="178"/>
                      <a:pt x="0" y="28"/>
                      <a:pt x="10" y="0"/>
                    </a:cubicBezTo>
                    <a:lnTo>
                      <a:pt x="100" y="54"/>
                    </a:lnTo>
                    <a:lnTo>
                      <a:pt x="226" y="195"/>
                    </a:lnTo>
                    <a:lnTo>
                      <a:pt x="268" y="330"/>
                    </a:lnTo>
                    <a:lnTo>
                      <a:pt x="262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1" name="Freeform 308"/>
              <p:cNvSpPr>
                <a:spLocks noChangeAspect="1"/>
              </p:cNvSpPr>
              <p:nvPr/>
            </p:nvSpPr>
            <p:spPr bwMode="auto">
              <a:xfrm>
                <a:off x="1298" y="529"/>
                <a:ext cx="232" cy="170"/>
              </a:xfrm>
              <a:custGeom>
                <a:avLst/>
                <a:gdLst>
                  <a:gd name="T0" fmla="*/ 0 w 699"/>
                  <a:gd name="T1" fmla="*/ 164 h 512"/>
                  <a:gd name="T2" fmla="*/ 144 w 699"/>
                  <a:gd name="T3" fmla="*/ 44 h 512"/>
                  <a:gd name="T4" fmla="*/ 360 w 699"/>
                  <a:gd name="T5" fmla="*/ 14 h 512"/>
                  <a:gd name="T6" fmla="*/ 558 w 699"/>
                  <a:gd name="T7" fmla="*/ 128 h 512"/>
                  <a:gd name="T8" fmla="*/ 663 w 699"/>
                  <a:gd name="T9" fmla="*/ 272 h 512"/>
                  <a:gd name="T10" fmla="*/ 699 w 699"/>
                  <a:gd name="T11" fmla="*/ 416 h 512"/>
                  <a:gd name="T12" fmla="*/ 567 w 699"/>
                  <a:gd name="T13" fmla="*/ 512 h 512"/>
                  <a:gd name="T14" fmla="*/ 489 w 699"/>
                  <a:gd name="T15" fmla="*/ 335 h 512"/>
                  <a:gd name="T16" fmla="*/ 372 w 699"/>
                  <a:gd name="T17" fmla="*/ 212 h 512"/>
                  <a:gd name="T18" fmla="*/ 222 w 699"/>
                  <a:gd name="T19" fmla="*/ 143 h 512"/>
                  <a:gd name="T20" fmla="*/ 36 w 699"/>
                  <a:gd name="T21" fmla="*/ 149 h 512"/>
                  <a:gd name="T22" fmla="*/ 0 w 699"/>
                  <a:gd name="T23" fmla="*/ 164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12">
                    <a:moveTo>
                      <a:pt x="0" y="164"/>
                    </a:moveTo>
                    <a:lnTo>
                      <a:pt x="144" y="44"/>
                    </a:lnTo>
                    <a:cubicBezTo>
                      <a:pt x="204" y="19"/>
                      <a:pt x="291" y="0"/>
                      <a:pt x="360" y="14"/>
                    </a:cubicBezTo>
                    <a:cubicBezTo>
                      <a:pt x="426" y="29"/>
                      <a:pt x="506" y="81"/>
                      <a:pt x="558" y="128"/>
                    </a:cubicBezTo>
                    <a:cubicBezTo>
                      <a:pt x="610" y="175"/>
                      <a:pt x="639" y="224"/>
                      <a:pt x="663" y="272"/>
                    </a:cubicBezTo>
                    <a:lnTo>
                      <a:pt x="699" y="416"/>
                    </a:lnTo>
                    <a:lnTo>
                      <a:pt x="567" y="512"/>
                    </a:lnTo>
                    <a:cubicBezTo>
                      <a:pt x="532" y="499"/>
                      <a:pt x="521" y="385"/>
                      <a:pt x="489" y="335"/>
                    </a:cubicBezTo>
                    <a:cubicBezTo>
                      <a:pt x="457" y="285"/>
                      <a:pt x="418" y="246"/>
                      <a:pt x="372" y="212"/>
                    </a:cubicBezTo>
                    <a:cubicBezTo>
                      <a:pt x="322" y="174"/>
                      <a:pt x="278" y="154"/>
                      <a:pt x="222" y="143"/>
                    </a:cubicBezTo>
                    <a:cubicBezTo>
                      <a:pt x="166" y="132"/>
                      <a:pt x="68" y="149"/>
                      <a:pt x="36" y="149"/>
                    </a:cubicBezTo>
                    <a:lnTo>
                      <a:pt x="0" y="16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2" name="Freeform 309"/>
              <p:cNvSpPr>
                <a:spLocks noChangeAspect="1"/>
              </p:cNvSpPr>
              <p:nvPr/>
            </p:nvSpPr>
            <p:spPr bwMode="auto">
              <a:xfrm>
                <a:off x="1223" y="715"/>
                <a:ext cx="93" cy="114"/>
              </a:xfrm>
              <a:custGeom>
                <a:avLst/>
                <a:gdLst>
                  <a:gd name="T0" fmla="*/ 280 w 280"/>
                  <a:gd name="T1" fmla="*/ 342 h 342"/>
                  <a:gd name="T2" fmla="*/ 151 w 280"/>
                  <a:gd name="T3" fmla="*/ 330 h 342"/>
                  <a:gd name="T4" fmla="*/ 43 w 280"/>
                  <a:gd name="T5" fmla="*/ 225 h 342"/>
                  <a:gd name="T6" fmla="*/ 10 w 280"/>
                  <a:gd name="T7" fmla="*/ 0 h 342"/>
                  <a:gd name="T8" fmla="*/ 106 w 280"/>
                  <a:gd name="T9" fmla="*/ 48 h 342"/>
                  <a:gd name="T10" fmla="*/ 211 w 280"/>
                  <a:gd name="T11" fmla="*/ 177 h 342"/>
                  <a:gd name="T12" fmla="*/ 271 w 280"/>
                  <a:gd name="T13" fmla="*/ 336 h 342"/>
                  <a:gd name="T14" fmla="*/ 280 w 280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0" h="342">
                    <a:moveTo>
                      <a:pt x="280" y="342"/>
                    </a:moveTo>
                    <a:lnTo>
                      <a:pt x="151" y="330"/>
                    </a:lnTo>
                    <a:cubicBezTo>
                      <a:pt x="112" y="310"/>
                      <a:pt x="66" y="280"/>
                      <a:pt x="43" y="225"/>
                    </a:cubicBezTo>
                    <a:cubicBezTo>
                      <a:pt x="20" y="184"/>
                      <a:pt x="0" y="29"/>
                      <a:pt x="10" y="0"/>
                    </a:cubicBezTo>
                    <a:lnTo>
                      <a:pt x="106" y="48"/>
                    </a:lnTo>
                    <a:lnTo>
                      <a:pt x="211" y="177"/>
                    </a:lnTo>
                    <a:lnTo>
                      <a:pt x="271" y="336"/>
                    </a:lnTo>
                    <a:lnTo>
                      <a:pt x="280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3" name="Freeform 310"/>
              <p:cNvSpPr>
                <a:spLocks noChangeAspect="1"/>
              </p:cNvSpPr>
              <p:nvPr/>
            </p:nvSpPr>
            <p:spPr bwMode="auto">
              <a:xfrm>
                <a:off x="1128" y="657"/>
                <a:ext cx="237" cy="172"/>
              </a:xfrm>
              <a:custGeom>
                <a:avLst/>
                <a:gdLst>
                  <a:gd name="T0" fmla="*/ 0 w 711"/>
                  <a:gd name="T1" fmla="*/ 170 h 518"/>
                  <a:gd name="T2" fmla="*/ 144 w 711"/>
                  <a:gd name="T3" fmla="*/ 35 h 518"/>
                  <a:gd name="T4" fmla="*/ 345 w 711"/>
                  <a:gd name="T5" fmla="*/ 14 h 518"/>
                  <a:gd name="T6" fmla="*/ 540 w 711"/>
                  <a:gd name="T7" fmla="*/ 122 h 518"/>
                  <a:gd name="T8" fmla="*/ 660 w 711"/>
                  <a:gd name="T9" fmla="*/ 272 h 518"/>
                  <a:gd name="T10" fmla="*/ 696 w 711"/>
                  <a:gd name="T11" fmla="*/ 422 h 518"/>
                  <a:gd name="T12" fmla="*/ 567 w 711"/>
                  <a:gd name="T13" fmla="*/ 518 h 518"/>
                  <a:gd name="T14" fmla="*/ 489 w 711"/>
                  <a:gd name="T15" fmla="*/ 341 h 518"/>
                  <a:gd name="T16" fmla="*/ 372 w 711"/>
                  <a:gd name="T17" fmla="*/ 218 h 518"/>
                  <a:gd name="T18" fmla="*/ 222 w 711"/>
                  <a:gd name="T19" fmla="*/ 149 h 518"/>
                  <a:gd name="T20" fmla="*/ 36 w 711"/>
                  <a:gd name="T21" fmla="*/ 155 h 518"/>
                  <a:gd name="T22" fmla="*/ 0 w 711"/>
                  <a:gd name="T23" fmla="*/ 17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1" h="518">
                    <a:moveTo>
                      <a:pt x="0" y="170"/>
                    </a:moveTo>
                    <a:lnTo>
                      <a:pt x="144" y="35"/>
                    </a:lnTo>
                    <a:cubicBezTo>
                      <a:pt x="201" y="9"/>
                      <a:pt x="279" y="0"/>
                      <a:pt x="345" y="14"/>
                    </a:cubicBezTo>
                    <a:cubicBezTo>
                      <a:pt x="411" y="29"/>
                      <a:pt x="488" y="75"/>
                      <a:pt x="540" y="122"/>
                    </a:cubicBezTo>
                    <a:cubicBezTo>
                      <a:pt x="592" y="165"/>
                      <a:pt x="630" y="218"/>
                      <a:pt x="660" y="272"/>
                    </a:cubicBezTo>
                    <a:cubicBezTo>
                      <a:pt x="690" y="326"/>
                      <a:pt x="711" y="381"/>
                      <a:pt x="696" y="422"/>
                    </a:cubicBezTo>
                    <a:lnTo>
                      <a:pt x="567" y="518"/>
                    </a:lnTo>
                    <a:cubicBezTo>
                      <a:pt x="532" y="504"/>
                      <a:pt x="521" y="391"/>
                      <a:pt x="489" y="341"/>
                    </a:cubicBezTo>
                    <a:cubicBezTo>
                      <a:pt x="457" y="291"/>
                      <a:pt x="418" y="252"/>
                      <a:pt x="372" y="218"/>
                    </a:cubicBezTo>
                    <a:cubicBezTo>
                      <a:pt x="322" y="180"/>
                      <a:pt x="278" y="160"/>
                      <a:pt x="222" y="149"/>
                    </a:cubicBezTo>
                    <a:cubicBezTo>
                      <a:pt x="166" y="138"/>
                      <a:pt x="68" y="155"/>
                      <a:pt x="36" y="155"/>
                    </a:cubicBezTo>
                    <a:lnTo>
                      <a:pt x="0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4" name="Freeform 311"/>
              <p:cNvSpPr>
                <a:spLocks noChangeAspect="1"/>
              </p:cNvSpPr>
              <p:nvPr/>
            </p:nvSpPr>
            <p:spPr bwMode="auto">
              <a:xfrm>
                <a:off x="1528" y="665"/>
                <a:ext cx="118" cy="37"/>
              </a:xfrm>
              <a:custGeom>
                <a:avLst/>
                <a:gdLst>
                  <a:gd name="T0" fmla="*/ 0 w 118"/>
                  <a:gd name="T1" fmla="*/ 0 h 37"/>
                  <a:gd name="T2" fmla="*/ 32 w 118"/>
                  <a:gd name="T3" fmla="*/ 34 h 37"/>
                  <a:gd name="T4" fmla="*/ 74 w 118"/>
                  <a:gd name="T5" fmla="*/ 21 h 37"/>
                  <a:gd name="T6" fmla="*/ 118 w 118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37">
                    <a:moveTo>
                      <a:pt x="0" y="0"/>
                    </a:moveTo>
                    <a:lnTo>
                      <a:pt x="32" y="34"/>
                    </a:lnTo>
                    <a:lnTo>
                      <a:pt x="74" y="21"/>
                    </a:lnTo>
                    <a:lnTo>
                      <a:pt x="118" y="37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5" name="Freeform 312"/>
              <p:cNvSpPr>
                <a:spLocks noChangeAspect="1"/>
              </p:cNvSpPr>
              <p:nvPr/>
            </p:nvSpPr>
            <p:spPr bwMode="auto">
              <a:xfrm>
                <a:off x="1514" y="679"/>
                <a:ext cx="131" cy="50"/>
              </a:xfrm>
              <a:custGeom>
                <a:avLst/>
                <a:gdLst>
                  <a:gd name="T0" fmla="*/ 0 w 393"/>
                  <a:gd name="T1" fmla="*/ 0 h 150"/>
                  <a:gd name="T2" fmla="*/ 99 w 393"/>
                  <a:gd name="T3" fmla="*/ 132 h 150"/>
                  <a:gd name="T4" fmla="*/ 198 w 393"/>
                  <a:gd name="T5" fmla="*/ 138 h 150"/>
                  <a:gd name="T6" fmla="*/ 288 w 393"/>
                  <a:gd name="T7" fmla="*/ 99 h 150"/>
                  <a:gd name="T8" fmla="*/ 393 w 393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0">
                    <a:moveTo>
                      <a:pt x="0" y="0"/>
                    </a:moveTo>
                    <a:lnTo>
                      <a:pt x="99" y="132"/>
                    </a:lnTo>
                    <a:lnTo>
                      <a:pt x="198" y="138"/>
                    </a:lnTo>
                    <a:lnTo>
                      <a:pt x="288" y="99"/>
                    </a:lnTo>
                    <a:lnTo>
                      <a:pt x="393" y="15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6" name="Freeform 313"/>
              <p:cNvSpPr>
                <a:spLocks noChangeAspect="1"/>
              </p:cNvSpPr>
              <p:nvPr/>
            </p:nvSpPr>
            <p:spPr bwMode="auto">
              <a:xfrm>
                <a:off x="1429" y="698"/>
                <a:ext cx="28" cy="73"/>
              </a:xfrm>
              <a:custGeom>
                <a:avLst/>
                <a:gdLst>
                  <a:gd name="T0" fmla="*/ 28 w 28"/>
                  <a:gd name="T1" fmla="*/ 0 h 73"/>
                  <a:gd name="T2" fmla="*/ 0 w 28"/>
                  <a:gd name="T3" fmla="*/ 34 h 73"/>
                  <a:gd name="T4" fmla="*/ 16 w 2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3">
                    <a:moveTo>
                      <a:pt x="28" y="0"/>
                    </a:moveTo>
                    <a:lnTo>
                      <a:pt x="0" y="34"/>
                    </a:lnTo>
                    <a:lnTo>
                      <a:pt x="16" y="73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7" name="Freeform 314"/>
              <p:cNvSpPr>
                <a:spLocks noChangeAspect="1"/>
              </p:cNvSpPr>
              <p:nvPr/>
            </p:nvSpPr>
            <p:spPr bwMode="auto">
              <a:xfrm>
                <a:off x="1398" y="694"/>
                <a:ext cx="41" cy="88"/>
              </a:xfrm>
              <a:custGeom>
                <a:avLst/>
                <a:gdLst>
                  <a:gd name="T0" fmla="*/ 41 w 41"/>
                  <a:gd name="T1" fmla="*/ 0 h 88"/>
                  <a:gd name="T2" fmla="*/ 0 w 41"/>
                  <a:gd name="T3" fmla="*/ 34 h 88"/>
                  <a:gd name="T4" fmla="*/ 35 w 41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88">
                    <a:moveTo>
                      <a:pt x="41" y="0"/>
                    </a:moveTo>
                    <a:lnTo>
                      <a:pt x="0" y="34"/>
                    </a:lnTo>
                    <a:lnTo>
                      <a:pt x="35" y="88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8" name="Freeform 315"/>
              <p:cNvSpPr>
                <a:spLocks noChangeAspect="1"/>
              </p:cNvSpPr>
              <p:nvPr/>
            </p:nvSpPr>
            <p:spPr bwMode="auto">
              <a:xfrm>
                <a:off x="1377" y="1314"/>
                <a:ext cx="147" cy="73"/>
              </a:xfrm>
              <a:custGeom>
                <a:avLst/>
                <a:gdLst>
                  <a:gd name="T0" fmla="*/ 147 w 147"/>
                  <a:gd name="T1" fmla="*/ 73 h 73"/>
                  <a:gd name="T2" fmla="*/ 71 w 147"/>
                  <a:gd name="T3" fmla="*/ 57 h 73"/>
                  <a:gd name="T4" fmla="*/ 48 w 147"/>
                  <a:gd name="T5" fmla="*/ 15 h 73"/>
                  <a:gd name="T6" fmla="*/ 0 w 147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73">
                    <a:moveTo>
                      <a:pt x="147" y="73"/>
                    </a:moveTo>
                    <a:lnTo>
                      <a:pt x="71" y="57"/>
                    </a:lnTo>
                    <a:lnTo>
                      <a:pt x="48" y="15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9" name="Freeform 316"/>
              <p:cNvSpPr>
                <a:spLocks noChangeAspect="1"/>
              </p:cNvSpPr>
              <p:nvPr/>
            </p:nvSpPr>
            <p:spPr bwMode="auto">
              <a:xfrm>
                <a:off x="1370" y="1335"/>
                <a:ext cx="148" cy="73"/>
              </a:xfrm>
              <a:custGeom>
                <a:avLst/>
                <a:gdLst>
                  <a:gd name="T0" fmla="*/ 148 w 148"/>
                  <a:gd name="T1" fmla="*/ 73 h 73"/>
                  <a:gd name="T2" fmla="*/ 59 w 148"/>
                  <a:gd name="T3" fmla="*/ 57 h 73"/>
                  <a:gd name="T4" fmla="*/ 39 w 148"/>
                  <a:gd name="T5" fmla="*/ 12 h 73"/>
                  <a:gd name="T6" fmla="*/ 0 w 148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73">
                    <a:moveTo>
                      <a:pt x="148" y="73"/>
                    </a:moveTo>
                    <a:lnTo>
                      <a:pt x="59" y="57"/>
                    </a:lnTo>
                    <a:lnTo>
                      <a:pt x="3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570" name="Group 317"/>
              <p:cNvGrpSpPr>
                <a:grpSpLocks noChangeAspect="1"/>
              </p:cNvGrpSpPr>
              <p:nvPr/>
            </p:nvGrpSpPr>
            <p:grpSpPr bwMode="auto">
              <a:xfrm>
                <a:off x="1233" y="769"/>
                <a:ext cx="813" cy="795"/>
                <a:chOff x="2768" y="1462"/>
                <a:chExt cx="2439" cy="2387"/>
              </a:xfrm>
            </p:grpSpPr>
            <p:grpSp>
              <p:nvGrpSpPr>
                <p:cNvPr id="573" name="Group 318"/>
                <p:cNvGrpSpPr>
                  <a:grpSpLocks noChangeAspect="1"/>
                </p:cNvGrpSpPr>
                <p:nvPr/>
              </p:nvGrpSpPr>
              <p:grpSpPr bwMode="auto">
                <a:xfrm>
                  <a:off x="2768" y="1462"/>
                  <a:ext cx="2439" cy="2387"/>
                  <a:chOff x="2768" y="1462"/>
                  <a:chExt cx="2439" cy="2387"/>
                </a:xfrm>
              </p:grpSpPr>
              <p:sp>
                <p:nvSpPr>
                  <p:cNvPr id="575" name="Freeform 319"/>
                  <p:cNvSpPr>
                    <a:spLocks noChangeAspect="1"/>
                  </p:cNvSpPr>
                  <p:nvPr/>
                </p:nvSpPr>
                <p:spPr bwMode="auto">
                  <a:xfrm>
                    <a:off x="3786" y="3130"/>
                    <a:ext cx="261" cy="152"/>
                  </a:xfrm>
                  <a:custGeom>
                    <a:avLst/>
                    <a:gdLst>
                      <a:gd name="T0" fmla="*/ 261 w 261"/>
                      <a:gd name="T1" fmla="*/ 20 h 152"/>
                      <a:gd name="T2" fmla="*/ 156 w 261"/>
                      <a:gd name="T3" fmla="*/ 122 h 152"/>
                      <a:gd name="T4" fmla="*/ 12 w 261"/>
                      <a:gd name="T5" fmla="*/ 139 h 152"/>
                      <a:gd name="T6" fmla="*/ 87 w 261"/>
                      <a:gd name="T7" fmla="*/ 41 h 152"/>
                      <a:gd name="T8" fmla="*/ 165 w 261"/>
                      <a:gd name="T9" fmla="*/ 8 h 152"/>
                      <a:gd name="T10" fmla="*/ 261 w 261"/>
                      <a:gd name="T11" fmla="*/ 2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152">
                        <a:moveTo>
                          <a:pt x="261" y="20"/>
                        </a:moveTo>
                        <a:cubicBezTo>
                          <a:pt x="259" y="38"/>
                          <a:pt x="197" y="102"/>
                          <a:pt x="156" y="122"/>
                        </a:cubicBezTo>
                        <a:cubicBezTo>
                          <a:pt x="117" y="142"/>
                          <a:pt x="24" y="152"/>
                          <a:pt x="12" y="139"/>
                        </a:cubicBezTo>
                        <a:cubicBezTo>
                          <a:pt x="0" y="126"/>
                          <a:pt x="62" y="63"/>
                          <a:pt x="87" y="41"/>
                        </a:cubicBezTo>
                        <a:cubicBezTo>
                          <a:pt x="112" y="19"/>
                          <a:pt x="126" y="16"/>
                          <a:pt x="165" y="8"/>
                        </a:cubicBezTo>
                        <a:cubicBezTo>
                          <a:pt x="204" y="0"/>
                          <a:pt x="241" y="18"/>
                          <a:pt x="261" y="2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76" name="Freeform 320"/>
                  <p:cNvSpPr>
                    <a:spLocks noChangeAspect="1"/>
                  </p:cNvSpPr>
                  <p:nvPr/>
                </p:nvSpPr>
                <p:spPr bwMode="auto">
                  <a:xfrm>
                    <a:off x="3450" y="2637"/>
                    <a:ext cx="349" cy="161"/>
                  </a:xfrm>
                  <a:custGeom>
                    <a:avLst/>
                    <a:gdLst>
                      <a:gd name="T0" fmla="*/ 342 w 349"/>
                      <a:gd name="T1" fmla="*/ 30 h 161"/>
                      <a:gd name="T2" fmla="*/ 254 w 349"/>
                      <a:gd name="T3" fmla="*/ 97 h 161"/>
                      <a:gd name="T4" fmla="*/ 161 w 349"/>
                      <a:gd name="T5" fmla="*/ 144 h 161"/>
                      <a:gd name="T6" fmla="*/ 12 w 349"/>
                      <a:gd name="T7" fmla="*/ 146 h 161"/>
                      <a:gd name="T8" fmla="*/ 90 w 349"/>
                      <a:gd name="T9" fmla="*/ 56 h 161"/>
                      <a:gd name="T10" fmla="*/ 189 w 349"/>
                      <a:gd name="T11" fmla="*/ 6 h 161"/>
                      <a:gd name="T12" fmla="*/ 297 w 349"/>
                      <a:gd name="T13" fmla="*/ 18 h 161"/>
                      <a:gd name="T14" fmla="*/ 342 w 349"/>
                      <a:gd name="T15" fmla="*/ 3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49" h="161">
                        <a:moveTo>
                          <a:pt x="342" y="30"/>
                        </a:moveTo>
                        <a:cubicBezTo>
                          <a:pt x="335" y="43"/>
                          <a:pt x="284" y="78"/>
                          <a:pt x="254" y="97"/>
                        </a:cubicBezTo>
                        <a:cubicBezTo>
                          <a:pt x="223" y="117"/>
                          <a:pt x="201" y="136"/>
                          <a:pt x="161" y="144"/>
                        </a:cubicBezTo>
                        <a:cubicBezTo>
                          <a:pt x="121" y="152"/>
                          <a:pt x="24" y="161"/>
                          <a:pt x="12" y="146"/>
                        </a:cubicBezTo>
                        <a:cubicBezTo>
                          <a:pt x="0" y="131"/>
                          <a:pt x="61" y="79"/>
                          <a:pt x="90" y="56"/>
                        </a:cubicBezTo>
                        <a:cubicBezTo>
                          <a:pt x="122" y="29"/>
                          <a:pt x="158" y="12"/>
                          <a:pt x="189" y="6"/>
                        </a:cubicBezTo>
                        <a:cubicBezTo>
                          <a:pt x="220" y="0"/>
                          <a:pt x="276" y="15"/>
                          <a:pt x="297" y="18"/>
                        </a:cubicBezTo>
                        <a:cubicBezTo>
                          <a:pt x="318" y="21"/>
                          <a:pt x="349" y="17"/>
                          <a:pt x="342" y="3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77" name="Freeform 321"/>
                  <p:cNvSpPr>
                    <a:spLocks noChangeAspect="1"/>
                  </p:cNvSpPr>
                  <p:nvPr/>
                </p:nvSpPr>
                <p:spPr bwMode="auto">
                  <a:xfrm>
                    <a:off x="3357" y="3003"/>
                    <a:ext cx="333" cy="257"/>
                  </a:xfrm>
                  <a:custGeom>
                    <a:avLst/>
                    <a:gdLst>
                      <a:gd name="T0" fmla="*/ 72 w 333"/>
                      <a:gd name="T1" fmla="*/ 0 h 257"/>
                      <a:gd name="T2" fmla="*/ 77 w 333"/>
                      <a:gd name="T3" fmla="*/ 20 h 257"/>
                      <a:gd name="T4" fmla="*/ 119 w 333"/>
                      <a:gd name="T5" fmla="*/ 92 h 257"/>
                      <a:gd name="T6" fmla="*/ 225 w 333"/>
                      <a:gd name="T7" fmla="*/ 134 h 257"/>
                      <a:gd name="T8" fmla="*/ 330 w 333"/>
                      <a:gd name="T9" fmla="*/ 138 h 257"/>
                      <a:gd name="T10" fmla="*/ 303 w 333"/>
                      <a:gd name="T11" fmla="*/ 204 h 257"/>
                      <a:gd name="T12" fmla="*/ 288 w 333"/>
                      <a:gd name="T13" fmla="*/ 251 h 257"/>
                      <a:gd name="T14" fmla="*/ 198 w 333"/>
                      <a:gd name="T15" fmla="*/ 228 h 257"/>
                      <a:gd name="T16" fmla="*/ 80 w 333"/>
                      <a:gd name="T17" fmla="*/ 149 h 257"/>
                      <a:gd name="T18" fmla="*/ 0 w 333"/>
                      <a:gd name="T19" fmla="*/ 14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33" h="257">
                        <a:moveTo>
                          <a:pt x="72" y="0"/>
                        </a:moveTo>
                        <a:cubicBezTo>
                          <a:pt x="73" y="3"/>
                          <a:pt x="69" y="5"/>
                          <a:pt x="77" y="20"/>
                        </a:cubicBezTo>
                        <a:cubicBezTo>
                          <a:pt x="85" y="35"/>
                          <a:pt x="94" y="73"/>
                          <a:pt x="119" y="92"/>
                        </a:cubicBezTo>
                        <a:cubicBezTo>
                          <a:pt x="156" y="111"/>
                          <a:pt x="190" y="126"/>
                          <a:pt x="225" y="134"/>
                        </a:cubicBezTo>
                        <a:cubicBezTo>
                          <a:pt x="260" y="142"/>
                          <a:pt x="327" y="140"/>
                          <a:pt x="330" y="138"/>
                        </a:cubicBezTo>
                        <a:cubicBezTo>
                          <a:pt x="333" y="136"/>
                          <a:pt x="311" y="185"/>
                          <a:pt x="303" y="204"/>
                        </a:cubicBezTo>
                        <a:cubicBezTo>
                          <a:pt x="295" y="223"/>
                          <a:pt x="295" y="245"/>
                          <a:pt x="288" y="251"/>
                        </a:cubicBezTo>
                        <a:cubicBezTo>
                          <a:pt x="281" y="257"/>
                          <a:pt x="231" y="243"/>
                          <a:pt x="198" y="228"/>
                        </a:cubicBezTo>
                        <a:cubicBezTo>
                          <a:pt x="163" y="211"/>
                          <a:pt x="113" y="185"/>
                          <a:pt x="80" y="149"/>
                        </a:cubicBezTo>
                        <a:cubicBezTo>
                          <a:pt x="47" y="114"/>
                          <a:pt x="17" y="42"/>
                          <a:pt x="0" y="14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3F3F"/>
                      </a:gs>
                      <a:gs pos="100000">
                        <a:srgbClr val="FF3F3F">
                          <a:gamma/>
                          <a:shade val="60000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78" name="Freeform 322"/>
                  <p:cNvSpPr>
                    <a:spLocks noChangeAspect="1"/>
                  </p:cNvSpPr>
                  <p:nvPr/>
                </p:nvSpPr>
                <p:spPr bwMode="auto">
                  <a:xfrm>
                    <a:off x="3027" y="2970"/>
                    <a:ext cx="1026" cy="879"/>
                  </a:xfrm>
                  <a:custGeom>
                    <a:avLst/>
                    <a:gdLst>
                      <a:gd name="T0" fmla="*/ 27 w 1026"/>
                      <a:gd name="T1" fmla="*/ 534 h 879"/>
                      <a:gd name="T2" fmla="*/ 105 w 1026"/>
                      <a:gd name="T3" fmla="*/ 651 h 879"/>
                      <a:gd name="T4" fmla="*/ 222 w 1026"/>
                      <a:gd name="T5" fmla="*/ 771 h 879"/>
                      <a:gd name="T6" fmla="*/ 312 w 1026"/>
                      <a:gd name="T7" fmla="*/ 813 h 879"/>
                      <a:gd name="T8" fmla="*/ 423 w 1026"/>
                      <a:gd name="T9" fmla="*/ 819 h 879"/>
                      <a:gd name="T10" fmla="*/ 504 w 1026"/>
                      <a:gd name="T11" fmla="*/ 783 h 879"/>
                      <a:gd name="T12" fmla="*/ 564 w 1026"/>
                      <a:gd name="T13" fmla="*/ 648 h 879"/>
                      <a:gd name="T14" fmla="*/ 582 w 1026"/>
                      <a:gd name="T15" fmla="*/ 447 h 879"/>
                      <a:gd name="T16" fmla="*/ 636 w 1026"/>
                      <a:gd name="T17" fmla="*/ 213 h 879"/>
                      <a:gd name="T18" fmla="*/ 738 w 1026"/>
                      <a:gd name="T19" fmla="*/ 84 h 879"/>
                      <a:gd name="T20" fmla="*/ 876 w 1026"/>
                      <a:gd name="T21" fmla="*/ 15 h 879"/>
                      <a:gd name="T22" fmla="*/ 972 w 1026"/>
                      <a:gd name="T23" fmla="*/ 12 h 879"/>
                      <a:gd name="T24" fmla="*/ 1002 w 1026"/>
                      <a:gd name="T25" fmla="*/ 81 h 879"/>
                      <a:gd name="T26" fmla="*/ 1023 w 1026"/>
                      <a:gd name="T27" fmla="*/ 174 h 879"/>
                      <a:gd name="T28" fmla="*/ 918 w 1026"/>
                      <a:gd name="T29" fmla="*/ 171 h 879"/>
                      <a:gd name="T30" fmla="*/ 795 w 1026"/>
                      <a:gd name="T31" fmla="*/ 258 h 879"/>
                      <a:gd name="T32" fmla="*/ 726 w 1026"/>
                      <a:gd name="T33" fmla="*/ 414 h 879"/>
                      <a:gd name="T34" fmla="*/ 672 w 1026"/>
                      <a:gd name="T35" fmla="*/ 561 h 879"/>
                      <a:gd name="T36" fmla="*/ 618 w 1026"/>
                      <a:gd name="T37" fmla="*/ 708 h 879"/>
                      <a:gd name="T38" fmla="*/ 549 w 1026"/>
                      <a:gd name="T39" fmla="*/ 816 h 879"/>
                      <a:gd name="T40" fmla="*/ 474 w 1026"/>
                      <a:gd name="T41" fmla="*/ 867 h 879"/>
                      <a:gd name="T42" fmla="*/ 393 w 1026"/>
                      <a:gd name="T43" fmla="*/ 879 h 879"/>
                      <a:gd name="T44" fmla="*/ 309 w 1026"/>
                      <a:gd name="T45" fmla="*/ 864 h 879"/>
                      <a:gd name="T46" fmla="*/ 231 w 1026"/>
                      <a:gd name="T47" fmla="*/ 822 h 879"/>
                      <a:gd name="T48" fmla="*/ 120 w 1026"/>
                      <a:gd name="T49" fmla="*/ 723 h 879"/>
                      <a:gd name="T50" fmla="*/ 18 w 1026"/>
                      <a:gd name="T51" fmla="*/ 594 h 879"/>
                      <a:gd name="T52" fmla="*/ 0 w 1026"/>
                      <a:gd name="T53" fmla="*/ 558 h 879"/>
                      <a:gd name="T54" fmla="*/ 27 w 1026"/>
                      <a:gd name="T55" fmla="*/ 534 h 8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026" h="879">
                        <a:moveTo>
                          <a:pt x="27" y="534"/>
                        </a:moveTo>
                        <a:lnTo>
                          <a:pt x="105" y="651"/>
                        </a:lnTo>
                        <a:cubicBezTo>
                          <a:pt x="137" y="690"/>
                          <a:pt x="188" y="744"/>
                          <a:pt x="222" y="771"/>
                        </a:cubicBezTo>
                        <a:cubicBezTo>
                          <a:pt x="256" y="798"/>
                          <a:pt x="279" y="805"/>
                          <a:pt x="312" y="813"/>
                        </a:cubicBezTo>
                        <a:cubicBezTo>
                          <a:pt x="345" y="821"/>
                          <a:pt x="392" y="822"/>
                          <a:pt x="423" y="819"/>
                        </a:cubicBezTo>
                        <a:cubicBezTo>
                          <a:pt x="455" y="814"/>
                          <a:pt x="481" y="811"/>
                          <a:pt x="504" y="783"/>
                        </a:cubicBezTo>
                        <a:cubicBezTo>
                          <a:pt x="527" y="755"/>
                          <a:pt x="551" y="705"/>
                          <a:pt x="564" y="648"/>
                        </a:cubicBezTo>
                        <a:cubicBezTo>
                          <a:pt x="576" y="593"/>
                          <a:pt x="573" y="515"/>
                          <a:pt x="582" y="447"/>
                        </a:cubicBezTo>
                        <a:cubicBezTo>
                          <a:pt x="594" y="375"/>
                          <a:pt x="611" y="272"/>
                          <a:pt x="636" y="213"/>
                        </a:cubicBezTo>
                        <a:cubicBezTo>
                          <a:pt x="661" y="154"/>
                          <a:pt x="698" y="115"/>
                          <a:pt x="738" y="84"/>
                        </a:cubicBezTo>
                        <a:cubicBezTo>
                          <a:pt x="778" y="51"/>
                          <a:pt x="835" y="21"/>
                          <a:pt x="876" y="15"/>
                        </a:cubicBezTo>
                        <a:cubicBezTo>
                          <a:pt x="917" y="9"/>
                          <a:pt x="951" y="0"/>
                          <a:pt x="972" y="12"/>
                        </a:cubicBezTo>
                        <a:cubicBezTo>
                          <a:pt x="993" y="23"/>
                          <a:pt x="994" y="54"/>
                          <a:pt x="1002" y="81"/>
                        </a:cubicBezTo>
                        <a:cubicBezTo>
                          <a:pt x="1010" y="108"/>
                          <a:pt x="1020" y="165"/>
                          <a:pt x="1023" y="174"/>
                        </a:cubicBezTo>
                        <a:cubicBezTo>
                          <a:pt x="1026" y="183"/>
                          <a:pt x="956" y="157"/>
                          <a:pt x="918" y="171"/>
                        </a:cubicBezTo>
                        <a:cubicBezTo>
                          <a:pt x="883" y="183"/>
                          <a:pt x="827" y="220"/>
                          <a:pt x="795" y="258"/>
                        </a:cubicBezTo>
                        <a:cubicBezTo>
                          <a:pt x="763" y="296"/>
                          <a:pt x="746" y="363"/>
                          <a:pt x="726" y="414"/>
                        </a:cubicBezTo>
                        <a:lnTo>
                          <a:pt x="672" y="561"/>
                        </a:lnTo>
                        <a:lnTo>
                          <a:pt x="618" y="708"/>
                        </a:lnTo>
                        <a:cubicBezTo>
                          <a:pt x="598" y="750"/>
                          <a:pt x="573" y="790"/>
                          <a:pt x="549" y="816"/>
                        </a:cubicBezTo>
                        <a:cubicBezTo>
                          <a:pt x="525" y="845"/>
                          <a:pt x="499" y="859"/>
                          <a:pt x="474" y="867"/>
                        </a:cubicBezTo>
                        <a:cubicBezTo>
                          <a:pt x="449" y="875"/>
                          <a:pt x="420" y="879"/>
                          <a:pt x="393" y="879"/>
                        </a:cubicBezTo>
                        <a:cubicBezTo>
                          <a:pt x="366" y="879"/>
                          <a:pt x="336" y="873"/>
                          <a:pt x="309" y="864"/>
                        </a:cubicBezTo>
                        <a:cubicBezTo>
                          <a:pt x="285" y="857"/>
                          <a:pt x="262" y="845"/>
                          <a:pt x="231" y="822"/>
                        </a:cubicBezTo>
                        <a:cubicBezTo>
                          <a:pt x="200" y="799"/>
                          <a:pt x="158" y="763"/>
                          <a:pt x="120" y="723"/>
                        </a:cubicBezTo>
                        <a:lnTo>
                          <a:pt x="18" y="594"/>
                        </a:lnTo>
                        <a:lnTo>
                          <a:pt x="0" y="558"/>
                        </a:lnTo>
                        <a:lnTo>
                          <a:pt x="27" y="534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3922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79" name="Freeform 323"/>
                  <p:cNvSpPr>
                    <a:spLocks noChangeAspect="1"/>
                  </p:cNvSpPr>
                  <p:nvPr/>
                </p:nvSpPr>
                <p:spPr bwMode="auto">
                  <a:xfrm>
                    <a:off x="3053" y="2487"/>
                    <a:ext cx="331" cy="266"/>
                  </a:xfrm>
                  <a:custGeom>
                    <a:avLst/>
                    <a:gdLst>
                      <a:gd name="T0" fmla="*/ 73 w 331"/>
                      <a:gd name="T1" fmla="*/ 0 h 266"/>
                      <a:gd name="T2" fmla="*/ 112 w 331"/>
                      <a:gd name="T3" fmla="*/ 92 h 266"/>
                      <a:gd name="T4" fmla="*/ 212 w 331"/>
                      <a:gd name="T5" fmla="*/ 149 h 266"/>
                      <a:gd name="T6" fmla="*/ 331 w 331"/>
                      <a:gd name="T7" fmla="*/ 185 h 266"/>
                      <a:gd name="T8" fmla="*/ 307 w 331"/>
                      <a:gd name="T9" fmla="*/ 236 h 266"/>
                      <a:gd name="T10" fmla="*/ 294 w 331"/>
                      <a:gd name="T11" fmla="*/ 266 h 266"/>
                      <a:gd name="T12" fmla="*/ 190 w 331"/>
                      <a:gd name="T13" fmla="*/ 233 h 266"/>
                      <a:gd name="T14" fmla="*/ 58 w 331"/>
                      <a:gd name="T15" fmla="*/ 141 h 266"/>
                      <a:gd name="T16" fmla="*/ 0 w 331"/>
                      <a:gd name="T17" fmla="*/ 0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266">
                        <a:moveTo>
                          <a:pt x="73" y="0"/>
                        </a:moveTo>
                        <a:cubicBezTo>
                          <a:pt x="80" y="15"/>
                          <a:pt x="89" y="67"/>
                          <a:pt x="112" y="92"/>
                        </a:cubicBezTo>
                        <a:cubicBezTo>
                          <a:pt x="135" y="117"/>
                          <a:pt x="176" y="134"/>
                          <a:pt x="212" y="149"/>
                        </a:cubicBezTo>
                        <a:cubicBezTo>
                          <a:pt x="247" y="161"/>
                          <a:pt x="316" y="171"/>
                          <a:pt x="331" y="185"/>
                        </a:cubicBezTo>
                        <a:lnTo>
                          <a:pt x="307" y="236"/>
                        </a:lnTo>
                        <a:lnTo>
                          <a:pt x="294" y="266"/>
                        </a:lnTo>
                        <a:cubicBezTo>
                          <a:pt x="275" y="266"/>
                          <a:pt x="229" y="254"/>
                          <a:pt x="190" y="233"/>
                        </a:cubicBezTo>
                        <a:cubicBezTo>
                          <a:pt x="149" y="213"/>
                          <a:pt x="98" y="184"/>
                          <a:pt x="58" y="141"/>
                        </a:cubicBezTo>
                        <a:cubicBezTo>
                          <a:pt x="18" y="98"/>
                          <a:pt x="12" y="29"/>
                          <a:pt x="0" y="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FF0000">
                          <a:gamma/>
                          <a:shade val="45098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80" name="Freeform 324"/>
                  <p:cNvSpPr>
                    <a:spLocks noChangeAspect="1"/>
                  </p:cNvSpPr>
                  <p:nvPr/>
                </p:nvSpPr>
                <p:spPr bwMode="auto">
                  <a:xfrm>
                    <a:off x="3326" y="2511"/>
                    <a:ext cx="477" cy="522"/>
                  </a:xfrm>
                  <a:custGeom>
                    <a:avLst/>
                    <a:gdLst>
                      <a:gd name="T0" fmla="*/ 40 w 477"/>
                      <a:gd name="T1" fmla="*/ 522 h 522"/>
                      <a:gd name="T2" fmla="*/ 16 w 477"/>
                      <a:gd name="T3" fmla="*/ 447 h 522"/>
                      <a:gd name="T4" fmla="*/ 13 w 477"/>
                      <a:gd name="T5" fmla="*/ 263 h 522"/>
                      <a:gd name="T6" fmla="*/ 85 w 477"/>
                      <a:gd name="T7" fmla="*/ 116 h 522"/>
                      <a:gd name="T8" fmla="*/ 199 w 477"/>
                      <a:gd name="T9" fmla="*/ 20 h 522"/>
                      <a:gd name="T10" fmla="*/ 322 w 477"/>
                      <a:gd name="T11" fmla="*/ 3 h 522"/>
                      <a:gd name="T12" fmla="*/ 427 w 477"/>
                      <a:gd name="T13" fmla="*/ 24 h 522"/>
                      <a:gd name="T14" fmla="*/ 472 w 477"/>
                      <a:gd name="T15" fmla="*/ 147 h 522"/>
                      <a:gd name="T16" fmla="*/ 340 w 477"/>
                      <a:gd name="T17" fmla="*/ 132 h 522"/>
                      <a:gd name="T18" fmla="*/ 236 w 477"/>
                      <a:gd name="T19" fmla="*/ 165 h 522"/>
                      <a:gd name="T20" fmla="*/ 153 w 477"/>
                      <a:gd name="T21" fmla="*/ 248 h 522"/>
                      <a:gd name="T22" fmla="*/ 100 w 477"/>
                      <a:gd name="T23" fmla="*/ 356 h 522"/>
                      <a:gd name="T24" fmla="*/ 109 w 477"/>
                      <a:gd name="T25" fmla="*/ 512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7" h="522">
                        <a:moveTo>
                          <a:pt x="40" y="522"/>
                        </a:moveTo>
                        <a:cubicBezTo>
                          <a:pt x="36" y="510"/>
                          <a:pt x="20" y="490"/>
                          <a:pt x="16" y="447"/>
                        </a:cubicBezTo>
                        <a:cubicBezTo>
                          <a:pt x="12" y="404"/>
                          <a:pt x="0" y="319"/>
                          <a:pt x="13" y="263"/>
                        </a:cubicBezTo>
                        <a:cubicBezTo>
                          <a:pt x="25" y="207"/>
                          <a:pt x="48" y="159"/>
                          <a:pt x="85" y="116"/>
                        </a:cubicBezTo>
                        <a:cubicBezTo>
                          <a:pt x="122" y="73"/>
                          <a:pt x="141" y="40"/>
                          <a:pt x="199" y="20"/>
                        </a:cubicBezTo>
                        <a:cubicBezTo>
                          <a:pt x="257" y="0"/>
                          <a:pt x="284" y="2"/>
                          <a:pt x="322" y="3"/>
                        </a:cubicBezTo>
                        <a:cubicBezTo>
                          <a:pt x="360" y="4"/>
                          <a:pt x="402" y="0"/>
                          <a:pt x="427" y="24"/>
                        </a:cubicBezTo>
                        <a:cubicBezTo>
                          <a:pt x="434" y="50"/>
                          <a:pt x="477" y="141"/>
                          <a:pt x="472" y="147"/>
                        </a:cubicBezTo>
                        <a:cubicBezTo>
                          <a:pt x="467" y="153"/>
                          <a:pt x="378" y="130"/>
                          <a:pt x="340" y="132"/>
                        </a:cubicBezTo>
                        <a:cubicBezTo>
                          <a:pt x="296" y="138"/>
                          <a:pt x="279" y="135"/>
                          <a:pt x="236" y="165"/>
                        </a:cubicBezTo>
                        <a:cubicBezTo>
                          <a:pt x="193" y="195"/>
                          <a:pt x="179" y="211"/>
                          <a:pt x="153" y="248"/>
                        </a:cubicBezTo>
                        <a:cubicBezTo>
                          <a:pt x="127" y="285"/>
                          <a:pt x="117" y="296"/>
                          <a:pt x="100" y="356"/>
                        </a:cubicBezTo>
                        <a:cubicBezTo>
                          <a:pt x="83" y="416"/>
                          <a:pt x="107" y="480"/>
                          <a:pt x="109" y="512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30196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81" name="Freeform 325"/>
                  <p:cNvSpPr>
                    <a:spLocks noChangeAspect="1"/>
                  </p:cNvSpPr>
                  <p:nvPr/>
                </p:nvSpPr>
                <p:spPr bwMode="auto">
                  <a:xfrm>
                    <a:off x="2768" y="1462"/>
                    <a:ext cx="2439" cy="758"/>
                  </a:xfrm>
                  <a:custGeom>
                    <a:avLst/>
                    <a:gdLst>
                      <a:gd name="T0" fmla="*/ 2362 w 2439"/>
                      <a:gd name="T1" fmla="*/ 619 h 758"/>
                      <a:gd name="T2" fmla="*/ 2406 w 2439"/>
                      <a:gd name="T3" fmla="*/ 667 h 758"/>
                      <a:gd name="T4" fmla="*/ 2439 w 2439"/>
                      <a:gd name="T5" fmla="*/ 613 h 758"/>
                      <a:gd name="T6" fmla="*/ 2368 w 2439"/>
                      <a:gd name="T7" fmla="*/ 410 h 758"/>
                      <a:gd name="T8" fmla="*/ 2227 w 2439"/>
                      <a:gd name="T9" fmla="*/ 235 h 758"/>
                      <a:gd name="T10" fmla="*/ 1963 w 2439"/>
                      <a:gd name="T11" fmla="*/ 74 h 758"/>
                      <a:gd name="T12" fmla="*/ 1611 w 2439"/>
                      <a:gd name="T13" fmla="*/ 10 h 758"/>
                      <a:gd name="T14" fmla="*/ 1132 w 2439"/>
                      <a:gd name="T15" fmla="*/ 14 h 758"/>
                      <a:gd name="T16" fmla="*/ 652 w 2439"/>
                      <a:gd name="T17" fmla="*/ 26 h 758"/>
                      <a:gd name="T18" fmla="*/ 424 w 2439"/>
                      <a:gd name="T19" fmla="*/ 53 h 758"/>
                      <a:gd name="T20" fmla="*/ 259 w 2439"/>
                      <a:gd name="T21" fmla="*/ 106 h 758"/>
                      <a:gd name="T22" fmla="*/ 148 w 2439"/>
                      <a:gd name="T23" fmla="*/ 194 h 758"/>
                      <a:gd name="T24" fmla="*/ 40 w 2439"/>
                      <a:gd name="T25" fmla="*/ 340 h 758"/>
                      <a:gd name="T26" fmla="*/ 4 w 2439"/>
                      <a:gd name="T27" fmla="*/ 524 h 758"/>
                      <a:gd name="T28" fmla="*/ 60 w 2439"/>
                      <a:gd name="T29" fmla="*/ 680 h 758"/>
                      <a:gd name="T30" fmla="*/ 132 w 2439"/>
                      <a:gd name="T31" fmla="*/ 746 h 758"/>
                      <a:gd name="T32" fmla="*/ 148 w 2439"/>
                      <a:gd name="T33" fmla="*/ 608 h 758"/>
                      <a:gd name="T34" fmla="*/ 193 w 2439"/>
                      <a:gd name="T35" fmla="*/ 422 h 758"/>
                      <a:gd name="T36" fmla="*/ 361 w 2439"/>
                      <a:gd name="T37" fmla="*/ 226 h 758"/>
                      <a:gd name="T38" fmla="*/ 561 w 2439"/>
                      <a:gd name="T39" fmla="*/ 152 h 758"/>
                      <a:gd name="T40" fmla="*/ 819 w 2439"/>
                      <a:gd name="T41" fmla="*/ 103 h 758"/>
                      <a:gd name="T42" fmla="*/ 1258 w 2439"/>
                      <a:gd name="T43" fmla="*/ 74 h 758"/>
                      <a:gd name="T44" fmla="*/ 1668 w 2439"/>
                      <a:gd name="T45" fmla="*/ 83 h 758"/>
                      <a:gd name="T46" fmla="*/ 1945 w 2439"/>
                      <a:gd name="T47" fmla="*/ 148 h 758"/>
                      <a:gd name="T48" fmla="*/ 2158 w 2439"/>
                      <a:gd name="T49" fmla="*/ 271 h 758"/>
                      <a:gd name="T50" fmla="*/ 2262 w 2439"/>
                      <a:gd name="T51" fmla="*/ 383 h 758"/>
                      <a:gd name="T52" fmla="*/ 2328 w 2439"/>
                      <a:gd name="T53" fmla="*/ 493 h 758"/>
                      <a:gd name="T54" fmla="*/ 2362 w 2439"/>
                      <a:gd name="T55" fmla="*/ 619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2439" h="758">
                        <a:moveTo>
                          <a:pt x="2362" y="619"/>
                        </a:moveTo>
                        <a:lnTo>
                          <a:pt x="2406" y="667"/>
                        </a:lnTo>
                        <a:lnTo>
                          <a:pt x="2439" y="613"/>
                        </a:lnTo>
                        <a:cubicBezTo>
                          <a:pt x="2433" y="570"/>
                          <a:pt x="2403" y="473"/>
                          <a:pt x="2368" y="410"/>
                        </a:cubicBezTo>
                        <a:cubicBezTo>
                          <a:pt x="2331" y="348"/>
                          <a:pt x="2295" y="291"/>
                          <a:pt x="2227" y="235"/>
                        </a:cubicBezTo>
                        <a:cubicBezTo>
                          <a:pt x="2159" y="179"/>
                          <a:pt x="2066" y="111"/>
                          <a:pt x="1963" y="74"/>
                        </a:cubicBezTo>
                        <a:cubicBezTo>
                          <a:pt x="1860" y="37"/>
                          <a:pt x="1750" y="20"/>
                          <a:pt x="1611" y="10"/>
                        </a:cubicBezTo>
                        <a:cubicBezTo>
                          <a:pt x="1472" y="0"/>
                          <a:pt x="1290" y="11"/>
                          <a:pt x="1132" y="14"/>
                        </a:cubicBezTo>
                        <a:lnTo>
                          <a:pt x="652" y="26"/>
                        </a:lnTo>
                        <a:cubicBezTo>
                          <a:pt x="534" y="32"/>
                          <a:pt x="482" y="44"/>
                          <a:pt x="424" y="53"/>
                        </a:cubicBezTo>
                        <a:cubicBezTo>
                          <a:pt x="366" y="62"/>
                          <a:pt x="305" y="82"/>
                          <a:pt x="259" y="106"/>
                        </a:cubicBezTo>
                        <a:cubicBezTo>
                          <a:pt x="213" y="130"/>
                          <a:pt x="184" y="155"/>
                          <a:pt x="148" y="194"/>
                        </a:cubicBezTo>
                        <a:cubicBezTo>
                          <a:pt x="101" y="238"/>
                          <a:pt x="64" y="285"/>
                          <a:pt x="40" y="340"/>
                        </a:cubicBezTo>
                        <a:cubicBezTo>
                          <a:pt x="16" y="395"/>
                          <a:pt x="0" y="466"/>
                          <a:pt x="4" y="524"/>
                        </a:cubicBezTo>
                        <a:cubicBezTo>
                          <a:pt x="8" y="582"/>
                          <a:pt x="38" y="644"/>
                          <a:pt x="60" y="680"/>
                        </a:cubicBezTo>
                        <a:cubicBezTo>
                          <a:pt x="82" y="716"/>
                          <a:pt x="118" y="758"/>
                          <a:pt x="132" y="746"/>
                        </a:cubicBezTo>
                        <a:lnTo>
                          <a:pt x="148" y="608"/>
                        </a:lnTo>
                        <a:cubicBezTo>
                          <a:pt x="158" y="554"/>
                          <a:pt x="157" y="490"/>
                          <a:pt x="193" y="422"/>
                        </a:cubicBezTo>
                        <a:cubicBezTo>
                          <a:pt x="229" y="354"/>
                          <a:pt x="298" y="270"/>
                          <a:pt x="361" y="226"/>
                        </a:cubicBezTo>
                        <a:cubicBezTo>
                          <a:pt x="432" y="183"/>
                          <a:pt x="485" y="172"/>
                          <a:pt x="561" y="152"/>
                        </a:cubicBezTo>
                        <a:cubicBezTo>
                          <a:pt x="637" y="132"/>
                          <a:pt x="703" y="116"/>
                          <a:pt x="819" y="103"/>
                        </a:cubicBezTo>
                        <a:cubicBezTo>
                          <a:pt x="927" y="91"/>
                          <a:pt x="1114" y="78"/>
                          <a:pt x="1258" y="74"/>
                        </a:cubicBezTo>
                        <a:cubicBezTo>
                          <a:pt x="1399" y="71"/>
                          <a:pt x="1554" y="71"/>
                          <a:pt x="1668" y="83"/>
                        </a:cubicBezTo>
                        <a:cubicBezTo>
                          <a:pt x="1783" y="94"/>
                          <a:pt x="1862" y="113"/>
                          <a:pt x="1945" y="148"/>
                        </a:cubicBezTo>
                        <a:cubicBezTo>
                          <a:pt x="2029" y="181"/>
                          <a:pt x="2105" y="232"/>
                          <a:pt x="2158" y="271"/>
                        </a:cubicBezTo>
                        <a:cubicBezTo>
                          <a:pt x="2211" y="310"/>
                          <a:pt x="2234" y="346"/>
                          <a:pt x="2262" y="383"/>
                        </a:cubicBezTo>
                        <a:cubicBezTo>
                          <a:pt x="2290" y="420"/>
                          <a:pt x="2311" y="454"/>
                          <a:pt x="2328" y="493"/>
                        </a:cubicBezTo>
                        <a:cubicBezTo>
                          <a:pt x="2338" y="522"/>
                          <a:pt x="2362" y="619"/>
                          <a:pt x="2362" y="619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82" name="Freeform 326"/>
                  <p:cNvSpPr>
                    <a:spLocks noChangeAspect="1"/>
                  </p:cNvSpPr>
                  <p:nvPr/>
                </p:nvSpPr>
                <p:spPr bwMode="auto">
                  <a:xfrm>
                    <a:off x="3037" y="2031"/>
                    <a:ext cx="499" cy="458"/>
                  </a:xfrm>
                  <a:custGeom>
                    <a:avLst/>
                    <a:gdLst>
                      <a:gd name="T0" fmla="*/ 16 w 499"/>
                      <a:gd name="T1" fmla="*/ 455 h 458"/>
                      <a:gd name="T2" fmla="*/ 13 w 499"/>
                      <a:gd name="T3" fmla="*/ 279 h 458"/>
                      <a:gd name="T4" fmla="*/ 94 w 499"/>
                      <a:gd name="T5" fmla="*/ 128 h 458"/>
                      <a:gd name="T6" fmla="*/ 203 w 499"/>
                      <a:gd name="T7" fmla="*/ 42 h 458"/>
                      <a:gd name="T8" fmla="*/ 320 w 499"/>
                      <a:gd name="T9" fmla="*/ 3 h 458"/>
                      <a:gd name="T10" fmla="*/ 422 w 499"/>
                      <a:gd name="T11" fmla="*/ 18 h 458"/>
                      <a:gd name="T12" fmla="*/ 499 w 499"/>
                      <a:gd name="T13" fmla="*/ 117 h 458"/>
                      <a:gd name="T14" fmla="*/ 335 w 499"/>
                      <a:gd name="T15" fmla="*/ 153 h 458"/>
                      <a:gd name="T16" fmla="*/ 206 w 499"/>
                      <a:gd name="T17" fmla="*/ 227 h 458"/>
                      <a:gd name="T18" fmla="*/ 104 w 499"/>
                      <a:gd name="T19" fmla="*/ 335 h 458"/>
                      <a:gd name="T20" fmla="*/ 89 w 499"/>
                      <a:gd name="T21" fmla="*/ 458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99" h="458">
                        <a:moveTo>
                          <a:pt x="16" y="455"/>
                        </a:moveTo>
                        <a:cubicBezTo>
                          <a:pt x="15" y="425"/>
                          <a:pt x="0" y="333"/>
                          <a:pt x="13" y="279"/>
                        </a:cubicBezTo>
                        <a:cubicBezTo>
                          <a:pt x="26" y="224"/>
                          <a:pt x="60" y="168"/>
                          <a:pt x="94" y="128"/>
                        </a:cubicBezTo>
                        <a:cubicBezTo>
                          <a:pt x="130" y="88"/>
                          <a:pt x="165" y="62"/>
                          <a:pt x="203" y="42"/>
                        </a:cubicBezTo>
                        <a:cubicBezTo>
                          <a:pt x="243" y="22"/>
                          <a:pt x="287" y="4"/>
                          <a:pt x="320" y="3"/>
                        </a:cubicBezTo>
                        <a:cubicBezTo>
                          <a:pt x="353" y="2"/>
                          <a:pt x="393" y="0"/>
                          <a:pt x="422" y="18"/>
                        </a:cubicBezTo>
                        <a:lnTo>
                          <a:pt x="499" y="117"/>
                        </a:lnTo>
                        <a:cubicBezTo>
                          <a:pt x="485" y="139"/>
                          <a:pt x="383" y="129"/>
                          <a:pt x="335" y="153"/>
                        </a:cubicBezTo>
                        <a:cubicBezTo>
                          <a:pt x="287" y="177"/>
                          <a:pt x="245" y="197"/>
                          <a:pt x="206" y="227"/>
                        </a:cubicBezTo>
                        <a:cubicBezTo>
                          <a:pt x="167" y="257"/>
                          <a:pt x="117" y="304"/>
                          <a:pt x="104" y="335"/>
                        </a:cubicBezTo>
                        <a:cubicBezTo>
                          <a:pt x="91" y="366"/>
                          <a:pt x="92" y="433"/>
                          <a:pt x="89" y="458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574" name="Freeform 327"/>
                <p:cNvSpPr>
                  <a:spLocks noChangeAspect="1"/>
                </p:cNvSpPr>
                <p:nvPr/>
              </p:nvSpPr>
              <p:spPr bwMode="auto">
                <a:xfrm>
                  <a:off x="3177" y="2150"/>
                  <a:ext cx="359" cy="176"/>
                </a:xfrm>
                <a:custGeom>
                  <a:avLst/>
                  <a:gdLst>
                    <a:gd name="T0" fmla="*/ 359 w 359"/>
                    <a:gd name="T1" fmla="*/ 0 h 176"/>
                    <a:gd name="T2" fmla="*/ 275 w 359"/>
                    <a:gd name="T3" fmla="*/ 71 h 176"/>
                    <a:gd name="T4" fmla="*/ 161 w 359"/>
                    <a:gd name="T5" fmla="*/ 132 h 176"/>
                    <a:gd name="T6" fmla="*/ 5 w 359"/>
                    <a:gd name="T7" fmla="*/ 165 h 176"/>
                    <a:gd name="T8" fmla="*/ 128 w 359"/>
                    <a:gd name="T9" fmla="*/ 64 h 176"/>
                    <a:gd name="T10" fmla="*/ 213 w 359"/>
                    <a:gd name="T11" fmla="*/ 24 h 176"/>
                    <a:gd name="T12" fmla="*/ 290 w 359"/>
                    <a:gd name="T13" fmla="*/ 7 h 176"/>
                    <a:gd name="T14" fmla="*/ 359 w 359"/>
                    <a:gd name="T15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9" h="176">
                      <a:moveTo>
                        <a:pt x="359" y="0"/>
                      </a:moveTo>
                      <a:cubicBezTo>
                        <a:pt x="351" y="15"/>
                        <a:pt x="308" y="49"/>
                        <a:pt x="275" y="71"/>
                      </a:cubicBezTo>
                      <a:cubicBezTo>
                        <a:pt x="244" y="91"/>
                        <a:pt x="201" y="124"/>
                        <a:pt x="161" y="132"/>
                      </a:cubicBezTo>
                      <a:cubicBezTo>
                        <a:pt x="121" y="140"/>
                        <a:pt x="10" y="176"/>
                        <a:pt x="5" y="165"/>
                      </a:cubicBezTo>
                      <a:cubicBezTo>
                        <a:pt x="0" y="154"/>
                        <a:pt x="93" y="88"/>
                        <a:pt x="128" y="64"/>
                      </a:cubicBezTo>
                      <a:cubicBezTo>
                        <a:pt x="158" y="49"/>
                        <a:pt x="183" y="34"/>
                        <a:pt x="213" y="24"/>
                      </a:cubicBezTo>
                      <a:cubicBezTo>
                        <a:pt x="243" y="14"/>
                        <a:pt x="269" y="8"/>
                        <a:pt x="290" y="7"/>
                      </a:cubicBezTo>
                      <a:cubicBezTo>
                        <a:pt x="311" y="6"/>
                        <a:pt x="345" y="2"/>
                        <a:pt x="359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571" name="Freeform 328"/>
              <p:cNvSpPr>
                <a:spLocks noChangeAspect="1"/>
              </p:cNvSpPr>
              <p:nvPr/>
            </p:nvSpPr>
            <p:spPr bwMode="auto">
              <a:xfrm>
                <a:off x="1261" y="966"/>
                <a:ext cx="83" cy="84"/>
              </a:xfrm>
              <a:custGeom>
                <a:avLst/>
                <a:gdLst>
                  <a:gd name="T0" fmla="*/ 65 w 249"/>
                  <a:gd name="T1" fmla="*/ 0 h 253"/>
                  <a:gd name="T2" fmla="*/ 65 w 249"/>
                  <a:gd name="T3" fmla="*/ 49 h 253"/>
                  <a:gd name="T4" fmla="*/ 84 w 249"/>
                  <a:gd name="T5" fmla="*/ 90 h 253"/>
                  <a:gd name="T6" fmla="*/ 143 w 249"/>
                  <a:gd name="T7" fmla="*/ 120 h 253"/>
                  <a:gd name="T8" fmla="*/ 249 w 249"/>
                  <a:gd name="T9" fmla="*/ 147 h 253"/>
                  <a:gd name="T10" fmla="*/ 224 w 249"/>
                  <a:gd name="T11" fmla="*/ 186 h 253"/>
                  <a:gd name="T12" fmla="*/ 200 w 249"/>
                  <a:gd name="T13" fmla="*/ 247 h 253"/>
                  <a:gd name="T14" fmla="*/ 113 w 249"/>
                  <a:gd name="T15" fmla="*/ 220 h 253"/>
                  <a:gd name="T16" fmla="*/ 53 w 249"/>
                  <a:gd name="T17" fmla="*/ 177 h 253"/>
                  <a:gd name="T18" fmla="*/ 0 w 249"/>
                  <a:gd name="T19" fmla="*/ 12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53">
                    <a:moveTo>
                      <a:pt x="65" y="0"/>
                    </a:moveTo>
                    <a:cubicBezTo>
                      <a:pt x="66" y="8"/>
                      <a:pt x="62" y="34"/>
                      <a:pt x="65" y="49"/>
                    </a:cubicBezTo>
                    <a:cubicBezTo>
                      <a:pt x="68" y="64"/>
                      <a:pt x="71" y="78"/>
                      <a:pt x="84" y="90"/>
                    </a:cubicBezTo>
                    <a:cubicBezTo>
                      <a:pt x="97" y="102"/>
                      <a:pt x="115" y="110"/>
                      <a:pt x="143" y="120"/>
                    </a:cubicBezTo>
                    <a:cubicBezTo>
                      <a:pt x="175" y="133"/>
                      <a:pt x="234" y="137"/>
                      <a:pt x="249" y="147"/>
                    </a:cubicBezTo>
                    <a:lnTo>
                      <a:pt x="224" y="186"/>
                    </a:lnTo>
                    <a:lnTo>
                      <a:pt x="200" y="247"/>
                    </a:lnTo>
                    <a:cubicBezTo>
                      <a:pt x="182" y="253"/>
                      <a:pt x="137" y="232"/>
                      <a:pt x="113" y="220"/>
                    </a:cubicBezTo>
                    <a:cubicBezTo>
                      <a:pt x="90" y="208"/>
                      <a:pt x="68" y="190"/>
                      <a:pt x="53" y="177"/>
                    </a:cubicBezTo>
                    <a:cubicBezTo>
                      <a:pt x="34" y="161"/>
                      <a:pt x="6" y="131"/>
                      <a:pt x="0" y="124"/>
                    </a:cubicBezTo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72" name="Freeform 329"/>
              <p:cNvSpPr>
                <a:spLocks noChangeAspect="1"/>
              </p:cNvSpPr>
              <p:nvPr/>
            </p:nvSpPr>
            <p:spPr bwMode="auto">
              <a:xfrm>
                <a:off x="1018" y="838"/>
                <a:ext cx="325" cy="631"/>
              </a:xfrm>
              <a:custGeom>
                <a:avLst/>
                <a:gdLst>
                  <a:gd name="T0" fmla="*/ 0 w 975"/>
                  <a:gd name="T1" fmla="*/ 351 h 1896"/>
                  <a:gd name="T2" fmla="*/ 42 w 975"/>
                  <a:gd name="T3" fmla="*/ 0 h 1896"/>
                  <a:gd name="T4" fmla="*/ 291 w 975"/>
                  <a:gd name="T5" fmla="*/ 255 h 1896"/>
                  <a:gd name="T6" fmla="*/ 225 w 975"/>
                  <a:gd name="T7" fmla="*/ 279 h 1896"/>
                  <a:gd name="T8" fmla="*/ 486 w 975"/>
                  <a:gd name="T9" fmla="*/ 933 h 1896"/>
                  <a:gd name="T10" fmla="*/ 696 w 975"/>
                  <a:gd name="T11" fmla="*/ 1347 h 1896"/>
                  <a:gd name="T12" fmla="*/ 975 w 975"/>
                  <a:gd name="T13" fmla="*/ 1827 h 1896"/>
                  <a:gd name="T14" fmla="*/ 867 w 975"/>
                  <a:gd name="T15" fmla="*/ 1896 h 1896"/>
                  <a:gd name="T16" fmla="*/ 588 w 975"/>
                  <a:gd name="T17" fmla="*/ 1455 h 1896"/>
                  <a:gd name="T18" fmla="*/ 369 w 975"/>
                  <a:gd name="T19" fmla="*/ 1062 h 1896"/>
                  <a:gd name="T20" fmla="*/ 204 w 975"/>
                  <a:gd name="T21" fmla="*/ 699 h 1896"/>
                  <a:gd name="T22" fmla="*/ 45 w 975"/>
                  <a:gd name="T23" fmla="*/ 324 h 1896"/>
                  <a:gd name="T24" fmla="*/ 0 w 975"/>
                  <a:gd name="T25" fmla="*/ 351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896">
                    <a:moveTo>
                      <a:pt x="0" y="351"/>
                    </a:moveTo>
                    <a:lnTo>
                      <a:pt x="42" y="0"/>
                    </a:lnTo>
                    <a:lnTo>
                      <a:pt x="291" y="255"/>
                    </a:lnTo>
                    <a:lnTo>
                      <a:pt x="225" y="279"/>
                    </a:lnTo>
                    <a:lnTo>
                      <a:pt x="486" y="933"/>
                    </a:lnTo>
                    <a:cubicBezTo>
                      <a:pt x="564" y="1111"/>
                      <a:pt x="615" y="1198"/>
                      <a:pt x="696" y="1347"/>
                    </a:cubicBezTo>
                    <a:cubicBezTo>
                      <a:pt x="846" y="1629"/>
                      <a:pt x="947" y="1736"/>
                      <a:pt x="975" y="1827"/>
                    </a:cubicBezTo>
                    <a:lnTo>
                      <a:pt x="867" y="1896"/>
                    </a:lnTo>
                    <a:lnTo>
                      <a:pt x="588" y="1455"/>
                    </a:lnTo>
                    <a:cubicBezTo>
                      <a:pt x="505" y="1316"/>
                      <a:pt x="433" y="1188"/>
                      <a:pt x="369" y="1062"/>
                    </a:cubicBezTo>
                    <a:cubicBezTo>
                      <a:pt x="303" y="935"/>
                      <a:pt x="258" y="822"/>
                      <a:pt x="204" y="699"/>
                    </a:cubicBezTo>
                    <a:cubicBezTo>
                      <a:pt x="150" y="576"/>
                      <a:pt x="79" y="382"/>
                      <a:pt x="45" y="324"/>
                    </a:cubicBezTo>
                    <a:lnTo>
                      <a:pt x="0" y="35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0000"/>
                  </a:gs>
                  <a:gs pos="50000">
                    <a:srgbClr val="FFCC99"/>
                  </a:gs>
                  <a:gs pos="100000">
                    <a:srgbClr val="CC0000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grpSp>
          <p:nvGrpSpPr>
            <p:cNvPr id="532" name="グループ化 531"/>
            <p:cNvGrpSpPr>
              <a:grpSpLocks noChangeAspect="1"/>
            </p:cNvGrpSpPr>
            <p:nvPr/>
          </p:nvGrpSpPr>
          <p:grpSpPr>
            <a:xfrm>
              <a:off x="5589703" y="2459150"/>
              <a:ext cx="139768" cy="113259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539" name="直線コネクタ 538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0" name="直線コネクタ 539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41" name="六角形 540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542" name="直線コネクタ 541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3" name="直線コネクタ 542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4" name="直線コネクタ 543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5" name="直線コネクタ 544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6" name="直線コネクタ 545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7" name="直線コネクタ 546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8" name="直線コネクタ 547"/>
              <p:cNvCxnSpPr>
                <a:endCxn id="541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33" name="Freeform 340"/>
            <p:cNvSpPr>
              <a:spLocks/>
            </p:cNvSpPr>
            <p:nvPr/>
          </p:nvSpPr>
          <p:spPr bwMode="auto">
            <a:xfrm rot="2021020">
              <a:off x="5065060" y="2418045"/>
              <a:ext cx="3562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22" h="12142">
                  <a:moveTo>
                    <a:pt x="4910" y="12142"/>
                  </a:moveTo>
                  <a:cubicBezTo>
                    <a:pt x="5345" y="11906"/>
                    <a:pt x="-603" y="8190"/>
                    <a:pt x="51" y="7321"/>
                  </a:cubicBezTo>
                  <a:cubicBezTo>
                    <a:pt x="705" y="6452"/>
                    <a:pt x="8339" y="7717"/>
                    <a:pt x="8833" y="6930"/>
                  </a:cubicBezTo>
                  <a:cubicBezTo>
                    <a:pt x="9327" y="6143"/>
                    <a:pt x="2628" y="3262"/>
                    <a:pt x="3013" y="2601"/>
                  </a:cubicBezTo>
                  <a:cubicBezTo>
                    <a:pt x="3397" y="1940"/>
                    <a:pt x="9807" y="3412"/>
                    <a:pt x="11218" y="2985"/>
                  </a:cubicBezTo>
                  <a:cubicBezTo>
                    <a:pt x="12628" y="2559"/>
                    <a:pt x="11474" y="618"/>
                    <a:pt x="11551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534" name="Group 331"/>
            <p:cNvGrpSpPr>
              <a:grpSpLocks noChangeAspect="1"/>
            </p:cNvGrpSpPr>
            <p:nvPr/>
          </p:nvGrpSpPr>
          <p:grpSpPr bwMode="auto">
            <a:xfrm rot="17965237">
              <a:off x="5588066" y="2456977"/>
              <a:ext cx="147995" cy="183028"/>
              <a:chOff x="548" y="2531"/>
              <a:chExt cx="423" cy="688"/>
            </a:xfrm>
            <a:effectLst>
              <a:reflection endPos="0" dist="50800" dir="5400000" sy="-100000" algn="bl" rotWithShape="0"/>
            </a:effectLst>
          </p:grpSpPr>
          <p:sp>
            <p:nvSpPr>
              <p:cNvPr id="535" name="AutoShape 3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399" y="2726"/>
                <a:ext cx="688" cy="297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36" name="Oval 333"/>
              <p:cNvSpPr>
                <a:spLocks noChangeAspect="1" noChangeArrowheads="1"/>
              </p:cNvSpPr>
              <p:nvPr/>
            </p:nvSpPr>
            <p:spPr bwMode="auto">
              <a:xfrm rot="-5400000">
                <a:off x="381" y="2830"/>
                <a:ext cx="428" cy="93"/>
              </a:xfrm>
              <a:prstGeom prst="ellipse">
                <a:avLst/>
              </a:prstGeom>
              <a:solidFill>
                <a:srgbClr val="7F7FA9">
                  <a:alpha val="58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37" name="Oval 334"/>
              <p:cNvSpPr>
                <a:spLocks noChangeAspect="1" noChangeArrowheads="1"/>
              </p:cNvSpPr>
              <p:nvPr/>
            </p:nvSpPr>
            <p:spPr bwMode="auto">
              <a:xfrm rot="-5400000">
                <a:off x="436" y="2848"/>
                <a:ext cx="302" cy="54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38" name="Oval 335"/>
              <p:cNvSpPr>
                <a:spLocks noChangeAspect="1" noChangeArrowheads="1"/>
              </p:cNvSpPr>
              <p:nvPr/>
            </p:nvSpPr>
            <p:spPr bwMode="auto">
              <a:xfrm rot="16200000">
                <a:off x="556" y="2800"/>
                <a:ext cx="684" cy="147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</p:grpSp>
      <p:grpSp>
        <p:nvGrpSpPr>
          <p:cNvPr id="656" name="グループ化 655"/>
          <p:cNvGrpSpPr/>
          <p:nvPr/>
        </p:nvGrpSpPr>
        <p:grpSpPr>
          <a:xfrm>
            <a:off x="3482034" y="1051816"/>
            <a:ext cx="792795" cy="380138"/>
            <a:chOff x="3314630" y="523666"/>
            <a:chExt cx="892738" cy="428060"/>
          </a:xfrm>
        </p:grpSpPr>
        <p:sp>
          <p:nvSpPr>
            <p:cNvPr id="657" name="Freeform 340"/>
            <p:cNvSpPr>
              <a:spLocks/>
            </p:cNvSpPr>
            <p:nvPr/>
          </p:nvSpPr>
          <p:spPr bwMode="auto">
            <a:xfrm rot="4046080">
              <a:off x="3643076" y="315631"/>
              <a:ext cx="3562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22" h="12142">
                  <a:moveTo>
                    <a:pt x="4910" y="12142"/>
                  </a:moveTo>
                  <a:cubicBezTo>
                    <a:pt x="5345" y="11906"/>
                    <a:pt x="-603" y="8190"/>
                    <a:pt x="51" y="7321"/>
                  </a:cubicBezTo>
                  <a:cubicBezTo>
                    <a:pt x="705" y="6452"/>
                    <a:pt x="8339" y="7717"/>
                    <a:pt x="8833" y="6930"/>
                  </a:cubicBezTo>
                  <a:cubicBezTo>
                    <a:pt x="9327" y="6143"/>
                    <a:pt x="2628" y="3262"/>
                    <a:pt x="3013" y="2601"/>
                  </a:cubicBezTo>
                  <a:cubicBezTo>
                    <a:pt x="3397" y="1940"/>
                    <a:pt x="9807" y="3412"/>
                    <a:pt x="11218" y="2985"/>
                  </a:cubicBezTo>
                  <a:cubicBezTo>
                    <a:pt x="12628" y="2559"/>
                    <a:pt x="11474" y="618"/>
                    <a:pt x="11551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658" name="Group 111"/>
            <p:cNvGrpSpPr>
              <a:grpSpLocks/>
            </p:cNvGrpSpPr>
            <p:nvPr/>
          </p:nvGrpSpPr>
          <p:grpSpPr bwMode="auto">
            <a:xfrm>
              <a:off x="3314630" y="804126"/>
              <a:ext cx="183600" cy="147600"/>
              <a:chOff x="2223" y="3131"/>
              <a:chExt cx="1312" cy="807"/>
            </a:xfrm>
            <a:effectLst/>
          </p:grpSpPr>
          <p:sp>
            <p:nvSpPr>
              <p:cNvPr id="659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8"/>
                <a:ext cx="1312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60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61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1" y="3155"/>
                <a:ext cx="575" cy="10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62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4" y="3659"/>
                <a:ext cx="1305" cy="279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</p:grpSp>
      <p:sp>
        <p:nvSpPr>
          <p:cNvPr id="694" name="テキスト ボックス 693"/>
          <p:cNvSpPr txBox="1"/>
          <p:nvPr/>
        </p:nvSpPr>
        <p:spPr>
          <a:xfrm>
            <a:off x="4614383" y="1928768"/>
            <a:ext cx="20954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mono-PEG-</a:t>
            </a:r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Symbol" pitchFamily="18" charset="2"/>
                <a:ea typeface="ＭＳ Ｐ明朝" pitchFamily="18" charset="-128"/>
              </a:rPr>
              <a:t>b</a:t>
            </a:r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1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CyD</a:t>
            </a:r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/Ad-insulin</a:t>
            </a:r>
            <a:endParaRPr lang="ja-JP" altLang="en-US" sz="11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578461" y="1449394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FF0000"/>
                </a:solidFill>
              </a:rPr>
              <a:t>: mono-</a:t>
            </a:r>
            <a:r>
              <a:rPr kumimoji="1" lang="en-US" altLang="ja-JP" sz="1600" b="1" dirty="0" err="1">
                <a:solidFill>
                  <a:srgbClr val="FF0000"/>
                </a:solidFill>
              </a:rPr>
              <a:t>SPRA</a:t>
            </a:r>
            <a:r>
              <a:rPr kumimoji="1" lang="en-US" altLang="ja-JP" sz="1600" b="1" dirty="0">
                <a:solidFill>
                  <a:srgbClr val="FF0000"/>
                </a:solidFill>
              </a:rPr>
              <a:t>-insulin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015" name="テキスト ボックス 1014"/>
          <p:cNvSpPr txBox="1"/>
          <p:nvPr/>
        </p:nvSpPr>
        <p:spPr>
          <a:xfrm>
            <a:off x="6611323" y="2639957"/>
            <a:ext cx="21707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FF0000"/>
                </a:solidFill>
              </a:rPr>
              <a:t>: </a:t>
            </a:r>
            <a:r>
              <a:rPr lang="en-US" altLang="ja-JP" sz="1600" b="1" dirty="0">
                <a:solidFill>
                  <a:srgbClr val="FF0000"/>
                </a:solidFill>
              </a:rPr>
              <a:t>multi-</a:t>
            </a:r>
            <a:r>
              <a:rPr lang="en-US" altLang="ja-JP" sz="1600" b="1" dirty="0" err="1">
                <a:solidFill>
                  <a:srgbClr val="FF0000"/>
                </a:solidFill>
              </a:rPr>
              <a:t>SPRA</a:t>
            </a:r>
            <a:r>
              <a:rPr lang="en-US" altLang="ja-JP" sz="1600" b="1" dirty="0">
                <a:solidFill>
                  <a:srgbClr val="FF0000"/>
                </a:solidFill>
              </a:rPr>
              <a:t>-insulin</a:t>
            </a:r>
            <a:endParaRPr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431" name="テキスト ボックス 430"/>
          <p:cNvSpPr txBox="1"/>
          <p:nvPr/>
        </p:nvSpPr>
        <p:spPr>
          <a:xfrm>
            <a:off x="3256820" y="3356915"/>
            <a:ext cx="12073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ea typeface="+mj-ea"/>
                <a:cs typeface="Arial" panose="020B0604020202020204" pitchFamily="34" charset="0"/>
              </a:rPr>
              <a:t>(PEG : </a:t>
            </a:r>
            <a:r>
              <a:rPr lang="en-US" altLang="ja-JP" sz="1100" b="1" dirty="0" err="1">
                <a:solidFill>
                  <a:srgbClr val="2D2DB9">
                    <a:lumMod val="75000"/>
                  </a:srgbClr>
                </a:solidFill>
                <a:ea typeface="+mj-ea"/>
                <a:cs typeface="Arial" panose="020B0604020202020204" pitchFamily="34" charset="0"/>
              </a:rPr>
              <a:t>ave.</a:t>
            </a:r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ea typeface="+mj-ea"/>
                <a:cs typeface="Arial" panose="020B0604020202020204" pitchFamily="34" charset="0"/>
              </a:rPr>
              <a:t> 2.8)</a:t>
            </a:r>
            <a:endParaRPr lang="ja-JP" altLang="en-US" sz="1100" b="1" dirty="0">
              <a:solidFill>
                <a:srgbClr val="2D2DB9">
                  <a:lumMod val="75000"/>
                </a:srgbClr>
              </a:solidFill>
              <a:ea typeface="+mj-ea"/>
              <a:cs typeface="Arial" panose="020B0604020202020204" pitchFamily="34" charset="0"/>
            </a:endParaRPr>
          </a:p>
        </p:txBody>
      </p:sp>
      <p:sp>
        <p:nvSpPr>
          <p:cNvPr id="434" name="正方形/長方形 433"/>
          <p:cNvSpPr/>
          <p:nvPr/>
        </p:nvSpPr>
        <p:spPr>
          <a:xfrm>
            <a:off x="6717280" y="1916758"/>
            <a:ext cx="1958873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 err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lang="en-US" altLang="ja-JP" sz="1400" b="1" baseline="-25000" dirty="0" err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lang="en-US" altLang="ja-JP" sz="1400" b="1" dirty="0">
                <a:solidFill>
                  <a:srgbClr val="FF0000"/>
                </a:solidFill>
                <a:latin typeface="Arial"/>
                <a:cs typeface="Arial"/>
              </a:rPr>
              <a:t> : 4.77 × 10</a:t>
            </a:r>
            <a:r>
              <a:rPr lang="en-US" altLang="ja-JP" sz="1400" b="1" baseline="30000" dirty="0">
                <a:solidFill>
                  <a:srgbClr val="FF0000"/>
                </a:solidFill>
                <a:latin typeface="Arial"/>
                <a:cs typeface="Arial"/>
              </a:rPr>
              <a:t>5</a:t>
            </a:r>
            <a:r>
              <a:rPr lang="en-US" altLang="ja-JP" sz="1400" b="1" dirty="0">
                <a:solidFill>
                  <a:srgbClr val="FF0000"/>
                </a:solidFill>
                <a:latin typeface="Arial"/>
                <a:cs typeface="Arial"/>
              </a:rPr>
              <a:t> (M</a:t>
            </a:r>
            <a:r>
              <a:rPr lang="en-US" altLang="ja-JP" sz="1400" b="1" baseline="30000" dirty="0">
                <a:solidFill>
                  <a:srgbClr val="FF0000"/>
                </a:solidFill>
                <a:latin typeface="Arial"/>
                <a:cs typeface="Arial"/>
              </a:rPr>
              <a:t>-1</a:t>
            </a:r>
            <a:r>
              <a:rPr lang="en-US" altLang="ja-JP" sz="1400" b="1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435" name="正方形/長方形 434"/>
          <p:cNvSpPr/>
          <p:nvPr/>
        </p:nvSpPr>
        <p:spPr>
          <a:xfrm>
            <a:off x="6717280" y="2993040"/>
            <a:ext cx="1958873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 err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lang="en-US" altLang="ja-JP" sz="1400" b="1" baseline="-25000" dirty="0" err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lang="en-US" altLang="ja-JP" sz="1400" b="1" dirty="0">
                <a:solidFill>
                  <a:srgbClr val="FF0000"/>
                </a:solidFill>
                <a:latin typeface="Arial"/>
                <a:cs typeface="Arial"/>
              </a:rPr>
              <a:t> : 1.14 × 10</a:t>
            </a:r>
            <a:r>
              <a:rPr lang="en-US" altLang="ja-JP" sz="1400" b="1" baseline="3000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lang="en-US" altLang="ja-JP" sz="1400" b="1" dirty="0">
                <a:solidFill>
                  <a:srgbClr val="FF0000"/>
                </a:solidFill>
                <a:latin typeface="Arial"/>
                <a:cs typeface="Arial"/>
              </a:rPr>
              <a:t> (M</a:t>
            </a:r>
            <a:r>
              <a:rPr lang="en-US" altLang="ja-JP" sz="1400" b="1" baseline="30000" dirty="0">
                <a:solidFill>
                  <a:srgbClr val="FF0000"/>
                </a:solidFill>
                <a:latin typeface="Arial"/>
                <a:cs typeface="Arial"/>
              </a:rPr>
              <a:t>-1</a:t>
            </a:r>
            <a:r>
              <a:rPr lang="en-US" altLang="ja-JP" sz="1400" b="1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417964" y="3868378"/>
            <a:ext cx="8527652" cy="2976617"/>
            <a:chOff x="722764" y="3868378"/>
            <a:chExt cx="8527652" cy="2976617"/>
          </a:xfrm>
        </p:grpSpPr>
        <p:pic>
          <p:nvPicPr>
            <p:cNvPr id="69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22764" y="4209904"/>
              <a:ext cx="1036506" cy="906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79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59737" y="4183797"/>
              <a:ext cx="1036506" cy="906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89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80456" y="3868378"/>
              <a:ext cx="1036506" cy="906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93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839378" y="5222849"/>
              <a:ext cx="1036506" cy="906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94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421374" y="5690676"/>
              <a:ext cx="1036506" cy="906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895" name="グループ化 894"/>
            <p:cNvGrpSpPr>
              <a:grpSpLocks noChangeAspect="1"/>
            </p:cNvGrpSpPr>
            <p:nvPr/>
          </p:nvGrpSpPr>
          <p:grpSpPr>
            <a:xfrm>
              <a:off x="2345996" y="4476740"/>
              <a:ext cx="124121" cy="100580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896" name="直線コネクタ 895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7" name="直線コネクタ 896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898" name="六角形 897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899" name="直線コネクタ 898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0" name="直線コネクタ 899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1" name="直線コネクタ 900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2" name="直線コネクタ 901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3" name="直線コネクタ 902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4" name="直線コネクタ 903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5" name="直線コネクタ 904"/>
              <p:cNvCxnSpPr>
                <a:endCxn id="898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06" name="グループ化 905"/>
            <p:cNvGrpSpPr/>
            <p:nvPr/>
          </p:nvGrpSpPr>
          <p:grpSpPr>
            <a:xfrm>
              <a:off x="3521341" y="5422141"/>
              <a:ext cx="1387989" cy="825323"/>
              <a:chOff x="2924232" y="1746402"/>
              <a:chExt cx="1562965" cy="929367"/>
            </a:xfrm>
          </p:grpSpPr>
          <p:sp>
            <p:nvSpPr>
              <p:cNvPr id="907" name="Freeform 340"/>
              <p:cNvSpPr>
                <a:spLocks/>
              </p:cNvSpPr>
              <p:nvPr/>
            </p:nvSpPr>
            <p:spPr bwMode="auto">
              <a:xfrm rot="1285622">
                <a:off x="3839124" y="1815603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08" name="Freeform 340"/>
              <p:cNvSpPr>
                <a:spLocks/>
              </p:cNvSpPr>
              <p:nvPr/>
            </p:nvSpPr>
            <p:spPr bwMode="auto">
              <a:xfrm rot="20382014" flipH="1">
                <a:off x="3352585" y="1803031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09" name="Freeform 340"/>
              <p:cNvSpPr>
                <a:spLocks/>
              </p:cNvSpPr>
              <p:nvPr/>
            </p:nvSpPr>
            <p:spPr bwMode="auto">
              <a:xfrm rot="2490887">
                <a:off x="3963287" y="1903442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10" name="Freeform 340"/>
              <p:cNvSpPr>
                <a:spLocks/>
              </p:cNvSpPr>
              <p:nvPr/>
            </p:nvSpPr>
            <p:spPr bwMode="auto">
              <a:xfrm rot="19109113" flipH="1">
                <a:off x="3229652" y="1899629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11" name="Freeform 340"/>
              <p:cNvSpPr>
                <a:spLocks/>
              </p:cNvSpPr>
              <p:nvPr/>
            </p:nvSpPr>
            <p:spPr bwMode="auto">
              <a:xfrm rot="21107168">
                <a:off x="3648784" y="1746402"/>
                <a:ext cx="209560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  <a:gd name="connsiteX0" fmla="*/ 0 w 9450"/>
                  <a:gd name="connsiteY0" fmla="*/ 10000 h 10000"/>
                  <a:gd name="connsiteX1" fmla="*/ 1262 w 9450"/>
                  <a:gd name="connsiteY1" fmla="*/ 7521 h 10000"/>
                  <a:gd name="connsiteX2" fmla="*/ 5287 w 9450"/>
                  <a:gd name="connsiteY2" fmla="*/ 5707 h 10000"/>
                  <a:gd name="connsiteX3" fmla="*/ 4833 w 9450"/>
                  <a:gd name="connsiteY3" fmla="*/ 3625 h 10000"/>
                  <a:gd name="connsiteX4" fmla="*/ 8500 w 9450"/>
                  <a:gd name="connsiteY4" fmla="*/ 2458 h 10000"/>
                  <a:gd name="connsiteX5" fmla="*/ 8949 w 945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50" h="10000">
                    <a:moveTo>
                      <a:pt x="0" y="10000"/>
                    </a:moveTo>
                    <a:cubicBezTo>
                      <a:pt x="586" y="9806"/>
                      <a:pt x="382" y="8237"/>
                      <a:pt x="1262" y="7521"/>
                    </a:cubicBezTo>
                    <a:cubicBezTo>
                      <a:pt x="2144" y="6805"/>
                      <a:pt x="4692" y="6356"/>
                      <a:pt x="5287" y="5707"/>
                    </a:cubicBezTo>
                    <a:cubicBezTo>
                      <a:pt x="5882" y="5058"/>
                      <a:pt x="4315" y="4170"/>
                      <a:pt x="4833" y="3625"/>
                    </a:cubicBezTo>
                    <a:cubicBezTo>
                      <a:pt x="5351" y="3081"/>
                      <a:pt x="6599" y="2810"/>
                      <a:pt x="8500" y="2458"/>
                    </a:cubicBezTo>
                    <a:cubicBezTo>
                      <a:pt x="10401" y="2108"/>
                      <a:pt x="8845" y="509"/>
                      <a:pt x="8949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912" name="Group 111"/>
              <p:cNvGrpSpPr>
                <a:grpSpLocks/>
              </p:cNvGrpSpPr>
              <p:nvPr/>
            </p:nvGrpSpPr>
            <p:grpSpPr bwMode="auto">
              <a:xfrm>
                <a:off x="3614351" y="2508937"/>
                <a:ext cx="183600" cy="147600"/>
                <a:chOff x="2223" y="3131"/>
                <a:chExt cx="1312" cy="807"/>
              </a:xfrm>
              <a:effectLst/>
            </p:grpSpPr>
            <p:sp>
              <p:nvSpPr>
                <p:cNvPr id="915" name="AutoShape 112"/>
                <p:cNvSpPr>
                  <a:spLocks noChangeArrowheads="1"/>
                </p:cNvSpPr>
                <p:nvPr/>
              </p:nvSpPr>
              <p:spPr bwMode="auto">
                <a:xfrm rot="10800000">
                  <a:off x="2223" y="3218"/>
                  <a:ext cx="1312" cy="568"/>
                </a:xfrm>
                <a:custGeom>
                  <a:avLst/>
                  <a:gdLst>
                    <a:gd name="G0" fmla="+- 4099 0 0"/>
                    <a:gd name="G1" fmla="+- 21600 0 4099"/>
                    <a:gd name="G2" fmla="*/ 4099 1 2"/>
                    <a:gd name="G3" fmla="+- 21600 0 G2"/>
                    <a:gd name="G4" fmla="+/ 4099 21600 2"/>
                    <a:gd name="G5" fmla="+/ G1 0 2"/>
                    <a:gd name="G6" fmla="*/ 21600 21600 4099"/>
                    <a:gd name="G7" fmla="*/ G6 1 2"/>
                    <a:gd name="G8" fmla="+- 21600 0 G7"/>
                    <a:gd name="G9" fmla="*/ 21600 1 2"/>
                    <a:gd name="G10" fmla="+- 4099 0 G9"/>
                    <a:gd name="G11" fmla="?: G10 G8 0"/>
                    <a:gd name="G12" fmla="?: G10 G7 21600"/>
                    <a:gd name="T0" fmla="*/ 19550 w 21600"/>
                    <a:gd name="T1" fmla="*/ 10800 h 21600"/>
                    <a:gd name="T2" fmla="*/ 10800 w 21600"/>
                    <a:gd name="T3" fmla="*/ 21600 h 21600"/>
                    <a:gd name="T4" fmla="*/ 2050 w 21600"/>
                    <a:gd name="T5" fmla="*/ 10800 h 21600"/>
                    <a:gd name="T6" fmla="*/ 10800 w 21600"/>
                    <a:gd name="T7" fmla="*/ 0 h 21600"/>
                    <a:gd name="T8" fmla="*/ 3850 w 21600"/>
                    <a:gd name="T9" fmla="*/ 3850 h 21600"/>
                    <a:gd name="T10" fmla="*/ 17750 w 21600"/>
                    <a:gd name="T11" fmla="*/ 1775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099" y="21600"/>
                      </a:lnTo>
                      <a:lnTo>
                        <a:pt x="1750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66"/>
                    </a:gs>
                    <a:gs pos="50000">
                      <a:srgbClr val="FFFFFF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916" name="Oval 113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2471" y="3131"/>
                  <a:ext cx="816" cy="178"/>
                </a:xfrm>
                <a:prstGeom prst="ellipse">
                  <a:avLst/>
                </a:prstGeom>
                <a:solidFill>
                  <a:srgbClr val="7F7FA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917" name="Oval 114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2591" y="3155"/>
                  <a:ext cx="575" cy="10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918" name="Oval 115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2224" y="3659"/>
                  <a:ext cx="1305" cy="27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913" name="Freeform 340"/>
              <p:cNvSpPr>
                <a:spLocks/>
              </p:cNvSpPr>
              <p:nvPr/>
            </p:nvSpPr>
            <p:spPr bwMode="auto">
              <a:xfrm rot="3822084">
                <a:off x="3990155" y="2058789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14" name="Freeform 340"/>
              <p:cNvSpPr>
                <a:spLocks/>
              </p:cNvSpPr>
              <p:nvPr/>
            </p:nvSpPr>
            <p:spPr bwMode="auto">
              <a:xfrm rot="17777916" flipH="1">
                <a:off x="3199517" y="2054962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grpSp>
          <p:nvGrpSpPr>
            <p:cNvPr id="919" name="グループ化 918"/>
            <p:cNvGrpSpPr>
              <a:grpSpLocks noChangeAspect="1"/>
            </p:cNvGrpSpPr>
            <p:nvPr/>
          </p:nvGrpSpPr>
          <p:grpSpPr>
            <a:xfrm>
              <a:off x="5823164" y="5491057"/>
              <a:ext cx="124121" cy="100580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920" name="直線コネクタ 919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1" name="直線コネクタ 920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22" name="六角形 921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923" name="直線コネクタ 922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4" name="直線コネクタ 923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5" name="直線コネクタ 924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6" name="直線コネクタ 925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7" name="直線コネクタ 926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8" name="直線コネクタ 927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9" name="直線コネクタ 928"/>
              <p:cNvCxnSpPr>
                <a:endCxn id="922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30" name="グループ化 929"/>
            <p:cNvGrpSpPr/>
            <p:nvPr/>
          </p:nvGrpSpPr>
          <p:grpSpPr>
            <a:xfrm>
              <a:off x="5128405" y="5429247"/>
              <a:ext cx="985993" cy="902047"/>
              <a:chOff x="4853957" y="1972312"/>
              <a:chExt cx="1110291" cy="1015763"/>
            </a:xfrm>
          </p:grpSpPr>
          <p:grpSp>
            <p:nvGrpSpPr>
              <p:cNvPr id="931" name="Group 331"/>
              <p:cNvGrpSpPr>
                <a:grpSpLocks noChangeAspect="1"/>
              </p:cNvGrpSpPr>
              <p:nvPr/>
            </p:nvGrpSpPr>
            <p:grpSpPr bwMode="auto">
              <a:xfrm rot="18330173">
                <a:off x="5634663" y="2039741"/>
                <a:ext cx="147995" cy="183028"/>
                <a:chOff x="548" y="2531"/>
                <a:chExt cx="423" cy="688"/>
              </a:xfrm>
              <a:effectLst>
                <a:reflection endPos="0" dist="50800" dir="5400000" sy="-100000" algn="bl" rotWithShape="0"/>
              </a:effectLst>
            </p:grpSpPr>
            <p:sp>
              <p:nvSpPr>
                <p:cNvPr id="939" name="AutoShape 332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399" y="2726"/>
                  <a:ext cx="688" cy="297"/>
                </a:xfrm>
                <a:custGeom>
                  <a:avLst/>
                  <a:gdLst>
                    <a:gd name="G0" fmla="+- 4099 0 0"/>
                    <a:gd name="G1" fmla="+- 21600 0 4099"/>
                    <a:gd name="G2" fmla="*/ 4099 1 2"/>
                    <a:gd name="G3" fmla="+- 21600 0 G2"/>
                    <a:gd name="G4" fmla="+/ 4099 21600 2"/>
                    <a:gd name="G5" fmla="+/ G1 0 2"/>
                    <a:gd name="G6" fmla="*/ 21600 21600 4099"/>
                    <a:gd name="G7" fmla="*/ G6 1 2"/>
                    <a:gd name="G8" fmla="+- 21600 0 G7"/>
                    <a:gd name="G9" fmla="*/ 21600 1 2"/>
                    <a:gd name="G10" fmla="+- 4099 0 G9"/>
                    <a:gd name="G11" fmla="?: G10 G8 0"/>
                    <a:gd name="G12" fmla="?: G10 G7 21600"/>
                    <a:gd name="T0" fmla="*/ 19550 w 21600"/>
                    <a:gd name="T1" fmla="*/ 10800 h 21600"/>
                    <a:gd name="T2" fmla="*/ 10800 w 21600"/>
                    <a:gd name="T3" fmla="*/ 21600 h 21600"/>
                    <a:gd name="T4" fmla="*/ 2050 w 21600"/>
                    <a:gd name="T5" fmla="*/ 10800 h 21600"/>
                    <a:gd name="T6" fmla="*/ 10800 w 21600"/>
                    <a:gd name="T7" fmla="*/ 0 h 21600"/>
                    <a:gd name="T8" fmla="*/ 3850 w 21600"/>
                    <a:gd name="T9" fmla="*/ 3850 h 21600"/>
                    <a:gd name="T10" fmla="*/ 17750 w 21600"/>
                    <a:gd name="T11" fmla="*/ 1775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099" y="21600"/>
                      </a:lnTo>
                      <a:lnTo>
                        <a:pt x="1750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940" name="Oval 333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381" y="2830"/>
                  <a:ext cx="428" cy="93"/>
                </a:xfrm>
                <a:prstGeom prst="ellipse">
                  <a:avLst/>
                </a:prstGeom>
                <a:solidFill>
                  <a:srgbClr val="7F7FA9">
                    <a:alpha val="58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941" name="Oval 334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436" y="2848"/>
                  <a:ext cx="302" cy="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942" name="Oval 335"/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556" y="2800"/>
                  <a:ext cx="684" cy="14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932" name="Freeform 340"/>
              <p:cNvSpPr>
                <a:spLocks/>
              </p:cNvSpPr>
              <p:nvPr/>
            </p:nvSpPr>
            <p:spPr bwMode="auto">
              <a:xfrm rot="14054974">
                <a:off x="5170576" y="1941494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33" name="Freeform 340"/>
              <p:cNvSpPr>
                <a:spLocks/>
              </p:cNvSpPr>
              <p:nvPr/>
            </p:nvSpPr>
            <p:spPr bwMode="auto">
              <a:xfrm rot="13028214" flipH="1">
                <a:off x="5414640" y="217341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34" name="Freeform 340"/>
              <p:cNvSpPr>
                <a:spLocks/>
              </p:cNvSpPr>
              <p:nvPr/>
            </p:nvSpPr>
            <p:spPr bwMode="auto">
              <a:xfrm rot="15094630">
                <a:off x="5129242" y="181384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35" name="Freeform 340"/>
              <p:cNvSpPr>
                <a:spLocks/>
              </p:cNvSpPr>
              <p:nvPr/>
            </p:nvSpPr>
            <p:spPr bwMode="auto">
              <a:xfrm rot="11527669" flipH="1">
                <a:off x="5586760" y="221574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36" name="Freeform 340"/>
              <p:cNvSpPr>
                <a:spLocks/>
              </p:cNvSpPr>
              <p:nvPr/>
            </p:nvSpPr>
            <p:spPr bwMode="auto">
              <a:xfrm rot="12792632">
                <a:off x="5269453" y="2047842"/>
                <a:ext cx="209560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  <a:gd name="connsiteX0" fmla="*/ 0 w 9450"/>
                  <a:gd name="connsiteY0" fmla="*/ 10000 h 10000"/>
                  <a:gd name="connsiteX1" fmla="*/ 1262 w 9450"/>
                  <a:gd name="connsiteY1" fmla="*/ 7521 h 10000"/>
                  <a:gd name="connsiteX2" fmla="*/ 5287 w 9450"/>
                  <a:gd name="connsiteY2" fmla="*/ 5707 h 10000"/>
                  <a:gd name="connsiteX3" fmla="*/ 4833 w 9450"/>
                  <a:gd name="connsiteY3" fmla="*/ 3625 h 10000"/>
                  <a:gd name="connsiteX4" fmla="*/ 8500 w 9450"/>
                  <a:gd name="connsiteY4" fmla="*/ 2458 h 10000"/>
                  <a:gd name="connsiteX5" fmla="*/ 8949 w 945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50" h="10000">
                    <a:moveTo>
                      <a:pt x="0" y="10000"/>
                    </a:moveTo>
                    <a:cubicBezTo>
                      <a:pt x="586" y="9806"/>
                      <a:pt x="382" y="8237"/>
                      <a:pt x="1262" y="7521"/>
                    </a:cubicBezTo>
                    <a:cubicBezTo>
                      <a:pt x="2144" y="6805"/>
                      <a:pt x="4692" y="6356"/>
                      <a:pt x="5287" y="5707"/>
                    </a:cubicBezTo>
                    <a:cubicBezTo>
                      <a:pt x="5882" y="5058"/>
                      <a:pt x="4315" y="4170"/>
                      <a:pt x="4833" y="3625"/>
                    </a:cubicBezTo>
                    <a:cubicBezTo>
                      <a:pt x="5351" y="3081"/>
                      <a:pt x="6599" y="2810"/>
                      <a:pt x="8500" y="2458"/>
                    </a:cubicBezTo>
                    <a:cubicBezTo>
                      <a:pt x="10401" y="2108"/>
                      <a:pt x="8845" y="509"/>
                      <a:pt x="8949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37" name="Freeform 340"/>
              <p:cNvSpPr>
                <a:spLocks/>
              </p:cNvSpPr>
              <p:nvPr/>
            </p:nvSpPr>
            <p:spPr bwMode="auto">
              <a:xfrm rot="15969018">
                <a:off x="5132758" y="1697027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38" name="Freeform 340"/>
              <p:cNvSpPr>
                <a:spLocks/>
              </p:cNvSpPr>
              <p:nvPr/>
            </p:nvSpPr>
            <p:spPr bwMode="auto">
              <a:xfrm rot="10351448" flipH="1">
                <a:off x="5742491" y="217953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cxnSp>
          <p:nvCxnSpPr>
            <p:cNvPr id="943" name="直線矢印コネクタ 942"/>
            <p:cNvCxnSpPr/>
            <p:nvPr/>
          </p:nvCxnSpPr>
          <p:spPr bwMode="auto">
            <a:xfrm flipV="1">
              <a:off x="1809285" y="4694274"/>
              <a:ext cx="447577" cy="0"/>
            </a:xfrm>
            <a:prstGeom prst="straightConnector1">
              <a:avLst/>
            </a:prstGeom>
            <a:solidFill>
              <a:srgbClr val="B2B2B2"/>
            </a:solidFill>
            <a:ln w="15875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944" name="グループ化 943"/>
            <p:cNvGrpSpPr/>
            <p:nvPr/>
          </p:nvGrpSpPr>
          <p:grpSpPr>
            <a:xfrm>
              <a:off x="3371402" y="4450449"/>
              <a:ext cx="1437899" cy="895153"/>
              <a:chOff x="2915816" y="2888111"/>
              <a:chExt cx="1619166" cy="1008000"/>
            </a:xfrm>
          </p:grpSpPr>
          <p:cxnSp>
            <p:nvCxnSpPr>
              <p:cNvPr id="945" name="直線矢印コネクタ 944"/>
              <p:cNvCxnSpPr/>
              <p:nvPr/>
            </p:nvCxnSpPr>
            <p:spPr bwMode="auto">
              <a:xfrm flipV="1">
                <a:off x="3161145" y="2897548"/>
                <a:ext cx="1373837" cy="0"/>
              </a:xfrm>
              <a:prstGeom prst="straightConnector1">
                <a:avLst/>
              </a:prstGeom>
              <a:solidFill>
                <a:srgbClr val="B2B2B2"/>
              </a:solidFill>
              <a:ln w="15875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946" name="直線矢印コネクタ 945"/>
              <p:cNvCxnSpPr/>
              <p:nvPr/>
            </p:nvCxnSpPr>
            <p:spPr bwMode="auto">
              <a:xfrm flipV="1">
                <a:off x="3161145" y="3892279"/>
                <a:ext cx="1373837" cy="0"/>
              </a:xfrm>
              <a:prstGeom prst="straightConnector1">
                <a:avLst/>
              </a:prstGeom>
              <a:solidFill>
                <a:srgbClr val="B2B2B2"/>
              </a:solidFill>
              <a:ln w="15875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947" name="直線コネクタ 946"/>
              <p:cNvCxnSpPr/>
              <p:nvPr/>
            </p:nvCxnSpPr>
            <p:spPr bwMode="auto">
              <a:xfrm>
                <a:off x="3161145" y="2888111"/>
                <a:ext cx="0" cy="1008000"/>
              </a:xfrm>
              <a:prstGeom prst="line">
                <a:avLst/>
              </a:prstGeom>
              <a:solidFill>
                <a:srgbClr val="B2B2B2"/>
              </a:solidFill>
              <a:ln w="15875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8" name="直線コネクタ 947"/>
              <p:cNvCxnSpPr/>
              <p:nvPr/>
            </p:nvCxnSpPr>
            <p:spPr bwMode="auto">
              <a:xfrm>
                <a:off x="2915816" y="3165036"/>
                <a:ext cx="245329" cy="1017"/>
              </a:xfrm>
              <a:prstGeom prst="line">
                <a:avLst/>
              </a:prstGeom>
              <a:solidFill>
                <a:srgbClr val="B2B2B2"/>
              </a:solidFill>
              <a:ln w="15875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49" name="グループ化 948"/>
            <p:cNvGrpSpPr/>
            <p:nvPr/>
          </p:nvGrpSpPr>
          <p:grpSpPr>
            <a:xfrm>
              <a:off x="1838867" y="4391262"/>
              <a:ext cx="363716" cy="225455"/>
              <a:chOff x="1250854" y="2871765"/>
              <a:chExt cx="409568" cy="253877"/>
            </a:xfrm>
          </p:grpSpPr>
          <p:sp>
            <p:nvSpPr>
              <p:cNvPr id="950" name="五角形 949"/>
              <p:cNvSpPr>
                <a:spLocks noChangeAspect="1"/>
              </p:cNvSpPr>
              <p:nvPr/>
            </p:nvSpPr>
            <p:spPr bwMode="auto">
              <a:xfrm rot="20460000">
                <a:off x="1543582" y="2921312"/>
                <a:ext cx="116840" cy="116840"/>
              </a:xfrm>
              <a:prstGeom prst="pentagon">
                <a:avLst/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51" name="テキスト ボックス 950"/>
              <p:cNvSpPr txBox="1"/>
              <p:nvPr/>
            </p:nvSpPr>
            <p:spPr>
              <a:xfrm>
                <a:off x="1369590" y="2948580"/>
                <a:ext cx="192360" cy="76944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COON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952" name="グループ化 951"/>
              <p:cNvGrpSpPr>
                <a:grpSpLocks noChangeAspect="1"/>
              </p:cNvGrpSpPr>
              <p:nvPr/>
            </p:nvGrpSpPr>
            <p:grpSpPr>
              <a:xfrm>
                <a:off x="1250854" y="3012383"/>
                <a:ext cx="139768" cy="113259"/>
                <a:chOff x="302750" y="438615"/>
                <a:chExt cx="422737" cy="342559"/>
              </a:xfrm>
              <a:effectLst>
                <a:glow rad="63500">
                  <a:srgbClr val="FFFF00">
                    <a:alpha val="4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cxnSp>
              <p:nvCxnSpPr>
                <p:cNvPr id="959" name="直線コネクタ 958"/>
                <p:cNvCxnSpPr/>
                <p:nvPr/>
              </p:nvCxnSpPr>
              <p:spPr bwMode="auto">
                <a:xfrm flipV="1">
                  <a:off x="715601" y="438615"/>
                  <a:ext cx="9667" cy="72000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0" name="直線コネクタ 959"/>
                <p:cNvCxnSpPr/>
                <p:nvPr/>
              </p:nvCxnSpPr>
              <p:spPr bwMode="auto">
                <a:xfrm rot="3060000" flipV="1">
                  <a:off x="684653" y="489393"/>
                  <a:ext cx="9667" cy="72000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961" name="六角形 960"/>
                <p:cNvSpPr/>
                <p:nvPr/>
              </p:nvSpPr>
              <p:spPr bwMode="auto">
                <a:xfrm rot="-3360000">
                  <a:off x="492701" y="505584"/>
                  <a:ext cx="207869" cy="248967"/>
                </a:xfrm>
                <a:prstGeom prst="hexagon">
                  <a:avLst>
                    <a:gd name="adj" fmla="val 21268"/>
                    <a:gd name="vf" fmla="val 115470"/>
                  </a:avLst>
                </a:prstGeom>
                <a:noFill/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cxnSp>
              <p:nvCxnSpPr>
                <p:cNvPr id="962" name="直線コネクタ 961"/>
                <p:cNvCxnSpPr/>
                <p:nvPr/>
              </p:nvCxnSpPr>
              <p:spPr bwMode="auto">
                <a:xfrm flipV="1">
                  <a:off x="302750" y="611691"/>
                  <a:ext cx="156374" cy="2898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3" name="直線コネクタ 962"/>
                <p:cNvCxnSpPr/>
                <p:nvPr/>
              </p:nvCxnSpPr>
              <p:spPr bwMode="auto">
                <a:xfrm flipV="1">
                  <a:off x="507532" y="749805"/>
                  <a:ext cx="156374" cy="2898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4" name="直線コネクタ 963"/>
                <p:cNvCxnSpPr/>
                <p:nvPr/>
              </p:nvCxnSpPr>
              <p:spPr bwMode="auto">
                <a:xfrm rot="-300000">
                  <a:off x="442457" y="688344"/>
                  <a:ext cx="65075" cy="92830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5" name="直線コネクタ 964"/>
                <p:cNvCxnSpPr/>
                <p:nvPr/>
              </p:nvCxnSpPr>
              <p:spPr bwMode="auto">
                <a:xfrm>
                  <a:off x="312274" y="641207"/>
                  <a:ext cx="120206" cy="4649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6" name="直線コネクタ 965"/>
                <p:cNvCxnSpPr/>
                <p:nvPr/>
              </p:nvCxnSpPr>
              <p:spPr bwMode="auto">
                <a:xfrm flipV="1">
                  <a:off x="430099" y="650460"/>
                  <a:ext cx="36168" cy="40265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7" name="直線コネクタ 966"/>
                <p:cNvCxnSpPr/>
                <p:nvPr/>
              </p:nvCxnSpPr>
              <p:spPr bwMode="auto">
                <a:xfrm flipV="1">
                  <a:off x="485440" y="577153"/>
                  <a:ext cx="36168" cy="40265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8" name="直線コネクタ 967"/>
                <p:cNvCxnSpPr>
                  <a:endCxn id="961" idx="0"/>
                </p:cNvCxnSpPr>
                <p:nvPr/>
              </p:nvCxnSpPr>
              <p:spPr bwMode="auto">
                <a:xfrm flipV="1">
                  <a:off x="521608" y="543902"/>
                  <a:ext cx="133147" cy="33251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953" name="直線コネクタ 952"/>
              <p:cNvCxnSpPr>
                <a:endCxn id="950" idx="0"/>
              </p:cNvCxnSpPr>
              <p:nvPr/>
            </p:nvCxnSpPr>
            <p:spPr bwMode="auto">
              <a:xfrm>
                <a:off x="1561950" y="2907281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4" name="直線コネクタ 953"/>
              <p:cNvCxnSpPr/>
              <p:nvPr/>
            </p:nvCxnSpPr>
            <p:spPr bwMode="auto">
              <a:xfrm>
                <a:off x="1554807" y="2917801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5" name="直線コネクタ 954"/>
              <p:cNvCxnSpPr/>
              <p:nvPr/>
            </p:nvCxnSpPr>
            <p:spPr bwMode="auto">
              <a:xfrm flipV="1">
                <a:off x="1559569" y="3043607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6" name="直線コネクタ 955"/>
              <p:cNvCxnSpPr/>
              <p:nvPr/>
            </p:nvCxnSpPr>
            <p:spPr bwMode="auto">
              <a:xfrm flipV="1">
                <a:off x="1552426" y="3032698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57" name="テキスト ボックス 956"/>
              <p:cNvSpPr txBox="1"/>
              <p:nvPr/>
            </p:nvSpPr>
            <p:spPr>
              <a:xfrm>
                <a:off x="1502732" y="2871765"/>
                <a:ext cx="49694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O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58" name="テキスト ボックス 957"/>
              <p:cNvSpPr txBox="1"/>
              <p:nvPr/>
            </p:nvSpPr>
            <p:spPr>
              <a:xfrm>
                <a:off x="1505113" y="3033689"/>
                <a:ext cx="49694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O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970" name="テキスト ボックス 969"/>
            <p:cNvSpPr txBox="1"/>
            <p:nvPr/>
          </p:nvSpPr>
          <p:spPr>
            <a:xfrm>
              <a:off x="3585602" y="4470067"/>
              <a:ext cx="126028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ja-JP" sz="10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mono-PEG-</a:t>
              </a:r>
              <a:r>
                <a:rPr lang="en-US" altLang="ja-JP" sz="1000" b="1" dirty="0">
                  <a:solidFill>
                    <a:srgbClr val="2D2DB9">
                      <a:lumMod val="75000"/>
                    </a:srgbClr>
                  </a:solidFill>
                  <a:latin typeface="Symbol" pitchFamily="18" charset="2"/>
                  <a:ea typeface="ＭＳ Ｐ明朝" pitchFamily="18" charset="-128"/>
                </a:rPr>
                <a:t>b</a:t>
              </a:r>
              <a:r>
                <a:rPr lang="en-US" altLang="ja-JP" sz="10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-</a:t>
              </a:r>
              <a:r>
                <a:rPr lang="en-US" altLang="ja-JP" sz="1000" b="1" dirty="0" err="1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CyD</a:t>
              </a:r>
              <a:endParaRPr lang="ja-JP" altLang="en-US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971" name="テキスト ボックス 970"/>
            <p:cNvSpPr txBox="1"/>
            <p:nvPr/>
          </p:nvSpPr>
          <p:spPr>
            <a:xfrm>
              <a:off x="3607242" y="5050432"/>
              <a:ext cx="121700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ja-JP" sz="10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multi-PEG-</a:t>
              </a:r>
              <a:r>
                <a:rPr lang="en-US" altLang="ja-JP" sz="1000" b="1" dirty="0">
                  <a:solidFill>
                    <a:srgbClr val="2D2DB9">
                      <a:lumMod val="75000"/>
                    </a:srgbClr>
                  </a:solidFill>
                  <a:latin typeface="Symbol" pitchFamily="18" charset="2"/>
                  <a:ea typeface="ＭＳ Ｐ明朝" pitchFamily="18" charset="-128"/>
                </a:rPr>
                <a:t>b</a:t>
              </a:r>
              <a:r>
                <a:rPr lang="en-US" altLang="ja-JP" sz="10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-</a:t>
              </a:r>
              <a:r>
                <a:rPr lang="en-US" altLang="ja-JP" sz="1000" b="1" dirty="0" err="1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CyD</a:t>
              </a:r>
              <a:endParaRPr lang="ja-JP" altLang="en-US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972" name="テキスト ボックス 971"/>
            <p:cNvSpPr txBox="1"/>
            <p:nvPr/>
          </p:nvSpPr>
          <p:spPr>
            <a:xfrm>
              <a:off x="2354176" y="5181486"/>
              <a:ext cx="936978" cy="232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Ad-lysozyme</a:t>
              </a:r>
              <a:endParaRPr lang="ja-JP" altLang="en-US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973" name="テキスト ボックス 972"/>
            <p:cNvSpPr txBox="1"/>
            <p:nvPr/>
          </p:nvSpPr>
          <p:spPr>
            <a:xfrm>
              <a:off x="4853459" y="6421175"/>
              <a:ext cx="222689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multi-PEG-</a:t>
              </a:r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Symbol" pitchFamily="18" charset="2"/>
                  <a:ea typeface="ＭＳ Ｐ明朝" pitchFamily="18" charset="-128"/>
                </a:rPr>
                <a:t>b</a:t>
              </a:r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-</a:t>
              </a:r>
              <a:r>
                <a:rPr lang="en-US" altLang="ja-JP" sz="1100" b="1" dirty="0" err="1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CyD</a:t>
              </a:r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/Ad-lysozyme</a:t>
              </a:r>
              <a:endParaRPr lang="ja-JP" altLang="en-US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974" name="Freeform 340"/>
            <p:cNvSpPr>
              <a:spLocks/>
            </p:cNvSpPr>
            <p:nvPr/>
          </p:nvSpPr>
          <p:spPr bwMode="auto">
            <a:xfrm>
              <a:off x="2218625" y="5960517"/>
              <a:ext cx="316374" cy="685864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22" h="12142">
                  <a:moveTo>
                    <a:pt x="4910" y="12142"/>
                  </a:moveTo>
                  <a:cubicBezTo>
                    <a:pt x="5345" y="11906"/>
                    <a:pt x="-603" y="8190"/>
                    <a:pt x="51" y="7321"/>
                  </a:cubicBezTo>
                  <a:cubicBezTo>
                    <a:pt x="705" y="6452"/>
                    <a:pt x="8339" y="7717"/>
                    <a:pt x="8833" y="6930"/>
                  </a:cubicBezTo>
                  <a:cubicBezTo>
                    <a:pt x="9327" y="6143"/>
                    <a:pt x="2628" y="3262"/>
                    <a:pt x="3013" y="2601"/>
                  </a:cubicBezTo>
                  <a:cubicBezTo>
                    <a:pt x="3397" y="1940"/>
                    <a:pt x="9807" y="3412"/>
                    <a:pt x="11218" y="2985"/>
                  </a:cubicBezTo>
                  <a:cubicBezTo>
                    <a:pt x="12628" y="2559"/>
                    <a:pt x="11474" y="618"/>
                    <a:pt x="11551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975" name="グループ化 974"/>
            <p:cNvGrpSpPr/>
            <p:nvPr/>
          </p:nvGrpSpPr>
          <p:grpSpPr>
            <a:xfrm>
              <a:off x="1341162" y="5794918"/>
              <a:ext cx="750004" cy="212126"/>
              <a:chOff x="868757" y="4452372"/>
              <a:chExt cx="844553" cy="238868"/>
            </a:xfrm>
          </p:grpSpPr>
          <p:sp>
            <p:nvSpPr>
              <p:cNvPr id="976" name="Freeform 340"/>
              <p:cNvSpPr>
                <a:spLocks/>
              </p:cNvSpPr>
              <p:nvPr/>
            </p:nvSpPr>
            <p:spPr bwMode="auto">
              <a:xfrm rot="4046080">
                <a:off x="1038992" y="4318891"/>
                <a:ext cx="185401" cy="525871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922" h="12142">
                    <a:moveTo>
                      <a:pt x="4910" y="12142"/>
                    </a:moveTo>
                    <a:cubicBezTo>
                      <a:pt x="5345" y="11906"/>
                      <a:pt x="-603" y="8190"/>
                      <a:pt x="51" y="7321"/>
                    </a:cubicBezTo>
                    <a:cubicBezTo>
                      <a:pt x="705" y="6452"/>
                      <a:pt x="8339" y="7717"/>
                      <a:pt x="8833" y="6930"/>
                    </a:cubicBezTo>
                    <a:cubicBezTo>
                      <a:pt x="9327" y="6143"/>
                      <a:pt x="2628" y="3262"/>
                      <a:pt x="3013" y="2601"/>
                    </a:cubicBezTo>
                    <a:cubicBezTo>
                      <a:pt x="3397" y="1940"/>
                      <a:pt x="9807" y="3412"/>
                      <a:pt x="11218" y="2985"/>
                    </a:cubicBezTo>
                    <a:cubicBezTo>
                      <a:pt x="12628" y="2559"/>
                      <a:pt x="11474" y="618"/>
                      <a:pt x="11551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77" name="五角形 976"/>
              <p:cNvSpPr>
                <a:spLocks noChangeAspect="1"/>
              </p:cNvSpPr>
              <p:nvPr/>
            </p:nvSpPr>
            <p:spPr bwMode="auto">
              <a:xfrm rot="20460000">
                <a:off x="1596470" y="4501919"/>
                <a:ext cx="116840" cy="116840"/>
              </a:xfrm>
              <a:prstGeom prst="pentagon">
                <a:avLst/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78" name="テキスト ボックス 977"/>
              <p:cNvSpPr txBox="1"/>
              <p:nvPr/>
            </p:nvSpPr>
            <p:spPr>
              <a:xfrm>
                <a:off x="1422478" y="4529187"/>
                <a:ext cx="192360" cy="76944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COON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979" name="直線コネクタ 978"/>
              <p:cNvCxnSpPr>
                <a:endCxn id="977" idx="0"/>
              </p:cNvCxnSpPr>
              <p:nvPr/>
            </p:nvCxnSpPr>
            <p:spPr bwMode="auto">
              <a:xfrm>
                <a:off x="1614838" y="4487888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0" name="直線コネクタ 979"/>
              <p:cNvCxnSpPr/>
              <p:nvPr/>
            </p:nvCxnSpPr>
            <p:spPr bwMode="auto">
              <a:xfrm>
                <a:off x="1607695" y="4498408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1" name="直線コネクタ 980"/>
              <p:cNvCxnSpPr/>
              <p:nvPr/>
            </p:nvCxnSpPr>
            <p:spPr bwMode="auto">
              <a:xfrm flipV="1">
                <a:off x="1612457" y="4624214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2" name="直線コネクタ 981"/>
              <p:cNvCxnSpPr/>
              <p:nvPr/>
            </p:nvCxnSpPr>
            <p:spPr bwMode="auto">
              <a:xfrm flipV="1">
                <a:off x="1605314" y="4613305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83" name="テキスト ボックス 982"/>
              <p:cNvSpPr txBox="1"/>
              <p:nvPr/>
            </p:nvSpPr>
            <p:spPr>
              <a:xfrm>
                <a:off x="1555620" y="4452372"/>
                <a:ext cx="49694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O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84" name="テキスト ボックス 983"/>
              <p:cNvSpPr txBox="1"/>
              <p:nvPr/>
            </p:nvSpPr>
            <p:spPr>
              <a:xfrm>
                <a:off x="1558001" y="4614296"/>
                <a:ext cx="49694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O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986" name="テキスト ボックス 985"/>
            <p:cNvSpPr txBox="1"/>
            <p:nvPr/>
          </p:nvSpPr>
          <p:spPr>
            <a:xfrm>
              <a:off x="2305776" y="6612673"/>
              <a:ext cx="1033779" cy="232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PEG-lysozyme</a:t>
              </a:r>
              <a:endParaRPr lang="ja-JP" altLang="en-US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endParaRPr>
            </a:p>
          </p:txBody>
        </p:sp>
        <p:cxnSp>
          <p:nvCxnSpPr>
            <p:cNvPr id="987" name="直線矢印コネクタ 986"/>
            <p:cNvCxnSpPr/>
            <p:nvPr/>
          </p:nvCxnSpPr>
          <p:spPr bwMode="auto">
            <a:xfrm flipV="1">
              <a:off x="1263738" y="6073966"/>
              <a:ext cx="991063" cy="0"/>
            </a:xfrm>
            <a:prstGeom prst="straightConnector1">
              <a:avLst/>
            </a:prstGeom>
            <a:solidFill>
              <a:srgbClr val="B2B2B2"/>
            </a:solidFill>
            <a:ln w="15875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88" name="直線コネクタ 987"/>
            <p:cNvCxnSpPr/>
            <p:nvPr/>
          </p:nvCxnSpPr>
          <p:spPr bwMode="auto">
            <a:xfrm>
              <a:off x="1255265" y="5397687"/>
              <a:ext cx="0" cy="678412"/>
            </a:xfrm>
            <a:prstGeom prst="line">
              <a:avLst/>
            </a:prstGeom>
            <a:solidFill>
              <a:srgbClr val="B2B2B2"/>
            </a:solidFill>
            <a:ln w="15875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89" name="テキスト ボックス 988"/>
            <p:cNvSpPr txBox="1"/>
            <p:nvPr/>
          </p:nvSpPr>
          <p:spPr>
            <a:xfrm>
              <a:off x="882033" y="5121599"/>
              <a:ext cx="770422" cy="232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Lysozyme</a:t>
              </a:r>
              <a:endParaRPr lang="ja-JP" altLang="en-US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990" name="グループ化 989"/>
            <p:cNvGrpSpPr>
              <a:grpSpLocks noChangeAspect="1"/>
            </p:cNvGrpSpPr>
            <p:nvPr/>
          </p:nvGrpSpPr>
          <p:grpSpPr>
            <a:xfrm>
              <a:off x="5761996" y="4166619"/>
              <a:ext cx="124121" cy="100580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991" name="直線コネクタ 990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2" name="直線コネクタ 991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93" name="六角形 992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994" name="直線コネクタ 993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5" name="直線コネクタ 994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6" name="直線コネクタ 995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7" name="直線コネクタ 996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8" name="直線コネクタ 997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9" name="直線コネクタ 998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0" name="直線コネクタ 999"/>
              <p:cNvCxnSpPr>
                <a:endCxn id="993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01" name="Freeform 340"/>
            <p:cNvSpPr>
              <a:spLocks/>
            </p:cNvSpPr>
            <p:nvPr/>
          </p:nvSpPr>
          <p:spPr bwMode="auto">
            <a:xfrm rot="2021020">
              <a:off x="5296088" y="4130116"/>
              <a:ext cx="316374" cy="685864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22" h="12142">
                  <a:moveTo>
                    <a:pt x="4910" y="12142"/>
                  </a:moveTo>
                  <a:cubicBezTo>
                    <a:pt x="5345" y="11906"/>
                    <a:pt x="-603" y="8190"/>
                    <a:pt x="51" y="7321"/>
                  </a:cubicBezTo>
                  <a:cubicBezTo>
                    <a:pt x="705" y="6452"/>
                    <a:pt x="8339" y="7717"/>
                    <a:pt x="8833" y="6930"/>
                  </a:cubicBezTo>
                  <a:cubicBezTo>
                    <a:pt x="9327" y="6143"/>
                    <a:pt x="2628" y="3262"/>
                    <a:pt x="3013" y="2601"/>
                  </a:cubicBezTo>
                  <a:cubicBezTo>
                    <a:pt x="3397" y="1940"/>
                    <a:pt x="9807" y="3412"/>
                    <a:pt x="11218" y="2985"/>
                  </a:cubicBezTo>
                  <a:cubicBezTo>
                    <a:pt x="12628" y="2559"/>
                    <a:pt x="11474" y="618"/>
                    <a:pt x="11551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1002" name="Group 331"/>
            <p:cNvGrpSpPr>
              <a:grpSpLocks noChangeAspect="1"/>
            </p:cNvGrpSpPr>
            <p:nvPr/>
          </p:nvGrpSpPr>
          <p:grpSpPr bwMode="auto">
            <a:xfrm rot="17965237">
              <a:off x="5760543" y="4164689"/>
              <a:ext cx="131427" cy="162538"/>
              <a:chOff x="548" y="2531"/>
              <a:chExt cx="423" cy="688"/>
            </a:xfrm>
            <a:effectLst>
              <a:reflection endPos="0" dist="50800" dir="5400000" sy="-100000" algn="bl" rotWithShape="0"/>
            </a:effectLst>
          </p:grpSpPr>
          <p:sp>
            <p:nvSpPr>
              <p:cNvPr id="1003" name="AutoShape 3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399" y="2726"/>
                <a:ext cx="688" cy="297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004" name="Oval 333"/>
              <p:cNvSpPr>
                <a:spLocks noChangeAspect="1" noChangeArrowheads="1"/>
              </p:cNvSpPr>
              <p:nvPr/>
            </p:nvSpPr>
            <p:spPr bwMode="auto">
              <a:xfrm rot="-5400000">
                <a:off x="381" y="2830"/>
                <a:ext cx="428" cy="93"/>
              </a:xfrm>
              <a:prstGeom prst="ellipse">
                <a:avLst/>
              </a:prstGeom>
              <a:solidFill>
                <a:srgbClr val="7F7FA9">
                  <a:alpha val="58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005" name="Oval 334"/>
              <p:cNvSpPr>
                <a:spLocks noChangeAspect="1" noChangeArrowheads="1"/>
              </p:cNvSpPr>
              <p:nvPr/>
            </p:nvSpPr>
            <p:spPr bwMode="auto">
              <a:xfrm rot="-5400000">
                <a:off x="436" y="2848"/>
                <a:ext cx="302" cy="54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006" name="Oval 335"/>
              <p:cNvSpPr>
                <a:spLocks noChangeAspect="1" noChangeArrowheads="1"/>
              </p:cNvSpPr>
              <p:nvPr/>
            </p:nvSpPr>
            <p:spPr bwMode="auto">
              <a:xfrm rot="16200000">
                <a:off x="556" y="2800"/>
                <a:ext cx="684" cy="147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grpSp>
          <p:nvGrpSpPr>
            <p:cNvPr id="1007" name="グループ化 1006"/>
            <p:cNvGrpSpPr/>
            <p:nvPr/>
          </p:nvGrpSpPr>
          <p:grpSpPr>
            <a:xfrm>
              <a:off x="3818937" y="3976530"/>
              <a:ext cx="792795" cy="380138"/>
              <a:chOff x="3314630" y="523666"/>
              <a:chExt cx="892738" cy="428060"/>
            </a:xfrm>
          </p:grpSpPr>
          <p:sp>
            <p:nvSpPr>
              <p:cNvPr id="1008" name="Freeform 340"/>
              <p:cNvSpPr>
                <a:spLocks/>
              </p:cNvSpPr>
              <p:nvPr/>
            </p:nvSpPr>
            <p:spPr bwMode="auto">
              <a:xfrm rot="4046080">
                <a:off x="3643076" y="315631"/>
                <a:ext cx="3562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922" h="12142">
                    <a:moveTo>
                      <a:pt x="4910" y="12142"/>
                    </a:moveTo>
                    <a:cubicBezTo>
                      <a:pt x="5345" y="11906"/>
                      <a:pt x="-603" y="8190"/>
                      <a:pt x="51" y="7321"/>
                    </a:cubicBezTo>
                    <a:cubicBezTo>
                      <a:pt x="705" y="6452"/>
                      <a:pt x="8339" y="7717"/>
                      <a:pt x="8833" y="6930"/>
                    </a:cubicBezTo>
                    <a:cubicBezTo>
                      <a:pt x="9327" y="6143"/>
                      <a:pt x="2628" y="3262"/>
                      <a:pt x="3013" y="2601"/>
                    </a:cubicBezTo>
                    <a:cubicBezTo>
                      <a:pt x="3397" y="1940"/>
                      <a:pt x="9807" y="3412"/>
                      <a:pt x="11218" y="2985"/>
                    </a:cubicBezTo>
                    <a:cubicBezTo>
                      <a:pt x="12628" y="2559"/>
                      <a:pt x="11474" y="618"/>
                      <a:pt x="11551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1009" name="Group 111"/>
              <p:cNvGrpSpPr>
                <a:grpSpLocks/>
              </p:cNvGrpSpPr>
              <p:nvPr/>
            </p:nvGrpSpPr>
            <p:grpSpPr bwMode="auto">
              <a:xfrm>
                <a:off x="3314630" y="804126"/>
                <a:ext cx="183600" cy="147600"/>
                <a:chOff x="2223" y="3131"/>
                <a:chExt cx="1312" cy="807"/>
              </a:xfrm>
              <a:effectLst/>
            </p:grpSpPr>
            <p:sp>
              <p:nvSpPr>
                <p:cNvPr id="1010" name="AutoShape 112"/>
                <p:cNvSpPr>
                  <a:spLocks noChangeArrowheads="1"/>
                </p:cNvSpPr>
                <p:nvPr/>
              </p:nvSpPr>
              <p:spPr bwMode="auto">
                <a:xfrm rot="10800000">
                  <a:off x="2223" y="3218"/>
                  <a:ext cx="1312" cy="568"/>
                </a:xfrm>
                <a:custGeom>
                  <a:avLst/>
                  <a:gdLst>
                    <a:gd name="G0" fmla="+- 4099 0 0"/>
                    <a:gd name="G1" fmla="+- 21600 0 4099"/>
                    <a:gd name="G2" fmla="*/ 4099 1 2"/>
                    <a:gd name="G3" fmla="+- 21600 0 G2"/>
                    <a:gd name="G4" fmla="+/ 4099 21600 2"/>
                    <a:gd name="G5" fmla="+/ G1 0 2"/>
                    <a:gd name="G6" fmla="*/ 21600 21600 4099"/>
                    <a:gd name="G7" fmla="*/ G6 1 2"/>
                    <a:gd name="G8" fmla="+- 21600 0 G7"/>
                    <a:gd name="G9" fmla="*/ 21600 1 2"/>
                    <a:gd name="G10" fmla="+- 4099 0 G9"/>
                    <a:gd name="G11" fmla="?: G10 G8 0"/>
                    <a:gd name="G12" fmla="?: G10 G7 21600"/>
                    <a:gd name="T0" fmla="*/ 19550 w 21600"/>
                    <a:gd name="T1" fmla="*/ 10800 h 21600"/>
                    <a:gd name="T2" fmla="*/ 10800 w 21600"/>
                    <a:gd name="T3" fmla="*/ 21600 h 21600"/>
                    <a:gd name="T4" fmla="*/ 2050 w 21600"/>
                    <a:gd name="T5" fmla="*/ 10800 h 21600"/>
                    <a:gd name="T6" fmla="*/ 10800 w 21600"/>
                    <a:gd name="T7" fmla="*/ 0 h 21600"/>
                    <a:gd name="T8" fmla="*/ 3850 w 21600"/>
                    <a:gd name="T9" fmla="*/ 3850 h 21600"/>
                    <a:gd name="T10" fmla="*/ 17750 w 21600"/>
                    <a:gd name="T11" fmla="*/ 1775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099" y="21600"/>
                      </a:lnTo>
                      <a:lnTo>
                        <a:pt x="1750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66"/>
                    </a:gs>
                    <a:gs pos="50000">
                      <a:srgbClr val="FFFFFF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011" name="Oval 113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2471" y="3131"/>
                  <a:ext cx="816" cy="178"/>
                </a:xfrm>
                <a:prstGeom prst="ellipse">
                  <a:avLst/>
                </a:prstGeom>
                <a:solidFill>
                  <a:srgbClr val="7F7FA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012" name="Oval 114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2591" y="3155"/>
                  <a:ext cx="575" cy="10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013" name="Oval 115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2224" y="3659"/>
                  <a:ext cx="1305" cy="27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</p:grpSp>
        <p:sp>
          <p:nvSpPr>
            <p:cNvPr id="1014" name="テキスト ボックス 1013"/>
            <p:cNvSpPr txBox="1"/>
            <p:nvPr/>
          </p:nvSpPr>
          <p:spPr>
            <a:xfrm>
              <a:off x="4828613" y="4845345"/>
              <a:ext cx="22765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mono-PEG-</a:t>
              </a:r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Symbol" pitchFamily="18" charset="2"/>
                  <a:ea typeface="ＭＳ Ｐ明朝" pitchFamily="18" charset="-128"/>
                </a:rPr>
                <a:t>b</a:t>
              </a:r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-</a:t>
              </a:r>
              <a:r>
                <a:rPr lang="en-US" altLang="ja-JP" sz="1100" b="1" dirty="0" err="1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CyD</a:t>
              </a:r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latin typeface="Arial" charset="0"/>
                  <a:ea typeface="ＭＳ Ｐ明朝" pitchFamily="18" charset="-128"/>
                </a:rPr>
                <a:t>/Ad-lysozyme</a:t>
              </a:r>
              <a:endParaRPr lang="ja-JP" altLang="en-US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016" name="テキスト ボックス 1015"/>
            <p:cNvSpPr txBox="1"/>
            <p:nvPr/>
          </p:nvSpPr>
          <p:spPr>
            <a:xfrm>
              <a:off x="6752616" y="4420497"/>
              <a:ext cx="24978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rgbClr val="FF0000"/>
                  </a:solidFill>
                </a:rPr>
                <a:t>: mono-</a:t>
              </a:r>
              <a:r>
                <a:rPr kumimoji="1" lang="en-US" altLang="ja-JP" sz="1600" b="1" dirty="0" err="1">
                  <a:solidFill>
                    <a:srgbClr val="FF0000"/>
                  </a:solidFill>
                </a:rPr>
                <a:t>SPRA</a:t>
              </a:r>
              <a:r>
                <a:rPr kumimoji="1" lang="en-US" altLang="ja-JP" sz="1600" b="1" dirty="0">
                  <a:solidFill>
                    <a:srgbClr val="FF0000"/>
                  </a:solidFill>
                </a:rPr>
                <a:t>-lysozyme</a:t>
              </a:r>
              <a:endParaRPr kumimoji="1" lang="ja-JP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017" name="テキスト ボックス 1016"/>
            <p:cNvSpPr txBox="1"/>
            <p:nvPr/>
          </p:nvSpPr>
          <p:spPr>
            <a:xfrm>
              <a:off x="6785478" y="5611060"/>
              <a:ext cx="24320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rgbClr val="FF0000"/>
                  </a:solidFill>
                </a:rPr>
                <a:t>: multi-</a:t>
              </a:r>
              <a:r>
                <a:rPr kumimoji="1" lang="en-US" altLang="ja-JP" sz="1600" b="1" dirty="0" err="1">
                  <a:solidFill>
                    <a:srgbClr val="FF0000"/>
                  </a:solidFill>
                </a:rPr>
                <a:t>SPRA</a:t>
              </a:r>
              <a:r>
                <a:rPr kumimoji="1" lang="en-US" altLang="ja-JP" sz="1600" b="1" dirty="0">
                  <a:solidFill>
                    <a:srgbClr val="FF0000"/>
                  </a:solidFill>
                </a:rPr>
                <a:t>-lysozyme</a:t>
              </a:r>
              <a:endParaRPr kumimoji="1" lang="ja-JP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432" name="テキスト ボックス 431"/>
            <p:cNvSpPr txBox="1"/>
            <p:nvPr/>
          </p:nvSpPr>
          <p:spPr>
            <a:xfrm>
              <a:off x="3617691" y="6293013"/>
              <a:ext cx="120738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ea typeface="+mj-ea"/>
                  <a:cs typeface="Arial" panose="020B0604020202020204" pitchFamily="34" charset="0"/>
                </a:rPr>
                <a:t>(PEG :</a:t>
              </a:r>
              <a:r>
                <a:rPr lang="ja-JP" altLang="en-US" sz="1100" b="1" dirty="0">
                  <a:solidFill>
                    <a:srgbClr val="2D2DB9">
                      <a:lumMod val="75000"/>
                    </a:srgbClr>
                  </a:solidFill>
                  <a:ea typeface="+mj-ea"/>
                  <a:cs typeface="Arial" panose="020B0604020202020204" pitchFamily="34" charset="0"/>
                </a:rPr>
                <a:t> </a:t>
              </a:r>
              <a:r>
                <a:rPr lang="en-US" altLang="ja-JP" sz="1100" b="1" dirty="0" err="1">
                  <a:solidFill>
                    <a:srgbClr val="2D2DB9">
                      <a:lumMod val="75000"/>
                    </a:srgbClr>
                  </a:solidFill>
                  <a:ea typeface="+mj-ea"/>
                  <a:cs typeface="Arial" panose="020B0604020202020204" pitchFamily="34" charset="0"/>
                </a:rPr>
                <a:t>ave.</a:t>
              </a:r>
              <a:r>
                <a:rPr lang="en-US" altLang="ja-JP" sz="1100" b="1" dirty="0">
                  <a:solidFill>
                    <a:srgbClr val="2D2DB9">
                      <a:lumMod val="75000"/>
                    </a:srgbClr>
                  </a:solidFill>
                  <a:ea typeface="+mj-ea"/>
                  <a:cs typeface="Arial" panose="020B0604020202020204" pitchFamily="34" charset="0"/>
                </a:rPr>
                <a:t> 2.8)</a:t>
              </a:r>
              <a:endParaRPr lang="ja-JP" altLang="en-US" sz="1100" b="1" dirty="0">
                <a:solidFill>
                  <a:srgbClr val="2D2DB9">
                    <a:lumMod val="75000"/>
                  </a:srgbClr>
                </a:solidFill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436" name="正方形/長方形 435"/>
            <p:cNvSpPr/>
            <p:nvPr/>
          </p:nvSpPr>
          <p:spPr>
            <a:xfrm>
              <a:off x="7022080" y="6031996"/>
              <a:ext cx="1958873" cy="3077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1" dirty="0" err="1">
                  <a:solidFill>
                    <a:srgbClr val="FF0000"/>
                  </a:solidFill>
                  <a:latin typeface="Arial"/>
                  <a:cs typeface="Arial"/>
                </a:rPr>
                <a:t>K</a:t>
              </a:r>
              <a:r>
                <a:rPr lang="en-US" altLang="ja-JP" sz="1400" b="1" baseline="-25000" dirty="0" err="1">
                  <a:solidFill>
                    <a:srgbClr val="FF0000"/>
                  </a:solidFill>
                  <a:latin typeface="Arial"/>
                  <a:cs typeface="Arial"/>
                </a:rPr>
                <a:t>a</a:t>
              </a:r>
              <a:r>
                <a:rPr lang="en-US" altLang="ja-JP" sz="1400" b="1" dirty="0">
                  <a:solidFill>
                    <a:srgbClr val="FF0000"/>
                  </a:solidFill>
                  <a:latin typeface="Arial"/>
                  <a:cs typeface="Arial"/>
                </a:rPr>
                <a:t> : 1.07 × 10</a:t>
              </a:r>
              <a:r>
                <a:rPr lang="en-US" altLang="ja-JP" sz="1400" b="1" baseline="30000" dirty="0">
                  <a:solidFill>
                    <a:srgbClr val="FF0000"/>
                  </a:solidFill>
                  <a:latin typeface="Arial"/>
                  <a:cs typeface="Arial"/>
                </a:rPr>
                <a:t>4</a:t>
              </a:r>
              <a:r>
                <a:rPr lang="en-US" altLang="ja-JP" sz="1400" b="1" dirty="0">
                  <a:solidFill>
                    <a:srgbClr val="FF0000"/>
                  </a:solidFill>
                  <a:latin typeface="Arial"/>
                  <a:cs typeface="Arial"/>
                </a:rPr>
                <a:t> (M</a:t>
              </a:r>
              <a:r>
                <a:rPr lang="en-US" altLang="ja-JP" sz="1400" b="1" baseline="30000" dirty="0">
                  <a:solidFill>
                    <a:srgbClr val="FF0000"/>
                  </a:solidFill>
                  <a:latin typeface="Arial"/>
                  <a:cs typeface="Arial"/>
                </a:rPr>
                <a:t>-1</a:t>
              </a:r>
              <a:r>
                <a:rPr lang="en-US" altLang="ja-JP" sz="1400" b="1" dirty="0">
                  <a:solidFill>
                    <a:srgbClr val="FF0000"/>
                  </a:solidFill>
                  <a:latin typeface="Arial"/>
                  <a:cs typeface="Arial"/>
                </a:rPr>
                <a:t>)</a:t>
              </a:r>
            </a:p>
          </p:txBody>
        </p:sp>
        <p:sp>
          <p:nvSpPr>
            <p:cNvPr id="437" name="正方形/長方形 436"/>
            <p:cNvSpPr/>
            <p:nvPr/>
          </p:nvSpPr>
          <p:spPr>
            <a:xfrm>
              <a:off x="7022080" y="4752185"/>
              <a:ext cx="1958873" cy="3077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1" dirty="0" err="1">
                  <a:solidFill>
                    <a:srgbClr val="FF0000"/>
                  </a:solidFill>
                  <a:latin typeface="Arial"/>
                  <a:cs typeface="Arial"/>
                </a:rPr>
                <a:t>K</a:t>
              </a:r>
              <a:r>
                <a:rPr lang="en-US" altLang="ja-JP" sz="1400" b="1" baseline="-25000" dirty="0" err="1">
                  <a:solidFill>
                    <a:srgbClr val="FF0000"/>
                  </a:solidFill>
                  <a:latin typeface="Arial"/>
                  <a:cs typeface="Arial"/>
                </a:rPr>
                <a:t>a</a:t>
              </a:r>
              <a:r>
                <a:rPr lang="en-US" altLang="ja-JP" sz="1400" b="1" dirty="0">
                  <a:solidFill>
                    <a:srgbClr val="FF0000"/>
                  </a:solidFill>
                  <a:latin typeface="Arial"/>
                  <a:cs typeface="Arial"/>
                </a:rPr>
                <a:t> : 2.10 × 10</a:t>
              </a:r>
              <a:r>
                <a:rPr lang="en-US" altLang="ja-JP" sz="1400" b="1" baseline="30000" dirty="0">
                  <a:solidFill>
                    <a:srgbClr val="FF0000"/>
                  </a:solidFill>
                  <a:latin typeface="Arial"/>
                  <a:cs typeface="Arial"/>
                </a:rPr>
                <a:t>5</a:t>
              </a:r>
              <a:r>
                <a:rPr lang="en-US" altLang="ja-JP" sz="1400" b="1" dirty="0">
                  <a:solidFill>
                    <a:srgbClr val="FF0000"/>
                  </a:solidFill>
                  <a:latin typeface="Arial"/>
                  <a:cs typeface="Arial"/>
                </a:rPr>
                <a:t> (M</a:t>
              </a:r>
              <a:r>
                <a:rPr lang="en-US" altLang="ja-JP" sz="1400" b="1" baseline="30000" dirty="0">
                  <a:solidFill>
                    <a:srgbClr val="FF0000"/>
                  </a:solidFill>
                  <a:latin typeface="Arial"/>
                  <a:cs typeface="Arial"/>
                </a:rPr>
                <a:t>-1</a:t>
              </a:r>
              <a:r>
                <a:rPr lang="en-US" altLang="ja-JP" sz="1400" b="1" dirty="0">
                  <a:solidFill>
                    <a:srgbClr val="FF0000"/>
                  </a:solidFill>
                  <a:latin typeface="Arial"/>
                  <a:cs typeface="Arial"/>
                </a:rPr>
                <a:t>)</a:t>
              </a:r>
            </a:p>
          </p:txBody>
        </p:sp>
      </p:grpSp>
      <p:sp>
        <p:nvSpPr>
          <p:cNvPr id="438" name="正方形/長方形 437"/>
          <p:cNvSpPr/>
          <p:nvPr/>
        </p:nvSpPr>
        <p:spPr>
          <a:xfrm>
            <a:off x="6457341" y="6599859"/>
            <a:ext cx="24006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200" dirty="0" err="1">
                <a:solidFill>
                  <a:schemeClr val="tx1"/>
                </a:solidFill>
                <a:latin typeface="Times New Roman"/>
                <a:cs typeface="Times New Roman"/>
              </a:rPr>
              <a:t>K</a:t>
            </a:r>
            <a:r>
              <a:rPr lang="en-US" altLang="ja-JP" sz="1200" baseline="-25000" dirty="0" err="1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r>
              <a:rPr lang="en-US" altLang="ja-JP" sz="1200" dirty="0">
                <a:solidFill>
                  <a:schemeClr val="tx1"/>
                </a:solidFill>
                <a:latin typeface="Times New Roman"/>
                <a:cs typeface="Times New Roman"/>
              </a:rPr>
              <a:t> values were determined by ITC.</a:t>
            </a:r>
          </a:p>
        </p:txBody>
      </p:sp>
      <p:sp>
        <p:nvSpPr>
          <p:cNvPr id="445" name="タイトル 1"/>
          <p:cNvSpPr>
            <a:spLocks noGrp="1"/>
          </p:cNvSpPr>
          <p:nvPr>
            <p:ph type="title"/>
          </p:nvPr>
        </p:nvSpPr>
        <p:spPr>
          <a:xfrm>
            <a:off x="582613" y="116571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2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Preparation of </a:t>
            </a:r>
            <a:r>
              <a:rPr lang="en-US" altLang="ja-JP" sz="28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2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-proteins </a:t>
            </a:r>
            <a:r>
              <a:rPr lang="en-US" altLang="ja-JP" sz="2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(insulin, lysozyme)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6" name="円/楕円 445"/>
          <p:cNvSpPr/>
          <p:nvPr/>
        </p:nvSpPr>
        <p:spPr>
          <a:xfrm>
            <a:off x="219074" y="230871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7" name="テキスト ボックス 446"/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689" name="直線コネクタ 688"/>
          <p:cNvCxnSpPr/>
          <p:nvPr/>
        </p:nvCxnSpPr>
        <p:spPr>
          <a:xfrm flipV="1">
            <a:off x="-331787" y="826329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2" name="直線コネクタ 741"/>
          <p:cNvCxnSpPr/>
          <p:nvPr/>
        </p:nvCxnSpPr>
        <p:spPr>
          <a:xfrm flipV="1">
            <a:off x="-331787" y="704092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28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2" y="276225"/>
            <a:ext cx="8447087" cy="639763"/>
          </a:xfrm>
        </p:spPr>
        <p:txBody>
          <a:bodyPr anchor="t"/>
          <a:lstStyle/>
          <a:p>
            <a:pPr algn="l" eaLnBrk="1" hangingPunct="1"/>
            <a:r>
              <a:rPr lang="en-US" altLang="ja-JP" sz="2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Thermal stability of </a:t>
            </a:r>
            <a:r>
              <a:rPr lang="en-US" altLang="ja-JP" sz="28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2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-proteins</a:t>
            </a:r>
            <a:r>
              <a:rPr lang="ja-JP" altLang="en-US" sz="2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(insulin, lysozyme)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4" name="テキスト ボックス 233"/>
          <p:cNvSpPr txBox="1"/>
          <p:nvPr/>
        </p:nvSpPr>
        <p:spPr>
          <a:xfrm>
            <a:off x="1897006" y="1551975"/>
            <a:ext cx="23864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Multi-</a:t>
            </a:r>
            <a:r>
              <a:rPr lang="en-US" altLang="ja-JP" sz="1400" b="1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SPRA</a:t>
            </a: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-insulin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PEG-insulin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Mono-</a:t>
            </a:r>
            <a:r>
              <a:rPr lang="en-US" altLang="ja-JP" sz="1400" b="1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SPRA</a:t>
            </a: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-insulin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Ad-insulin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Insulin</a:t>
            </a:r>
          </a:p>
        </p:txBody>
      </p:sp>
      <p:sp>
        <p:nvSpPr>
          <p:cNvPr id="239" name="円/楕円 238"/>
          <p:cNvSpPr>
            <a:spLocks noChangeAspect="1"/>
          </p:cNvSpPr>
          <p:nvPr/>
        </p:nvSpPr>
        <p:spPr>
          <a:xfrm>
            <a:off x="1709805" y="1654492"/>
            <a:ext cx="143999" cy="135421"/>
          </a:xfrm>
          <a:prstGeom prst="ellipse">
            <a:avLst/>
          </a:prstGeom>
          <a:solidFill>
            <a:srgbClr val="FF0000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240" name="円/楕円 239"/>
          <p:cNvSpPr>
            <a:spLocks noChangeAspect="1"/>
          </p:cNvSpPr>
          <p:nvPr/>
        </p:nvSpPr>
        <p:spPr>
          <a:xfrm>
            <a:off x="1709805" y="1857780"/>
            <a:ext cx="143999" cy="135421"/>
          </a:xfrm>
          <a:prstGeom prst="ellipse">
            <a:avLst/>
          </a:prstGeom>
          <a:solidFill>
            <a:srgbClr val="0070C0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2" name="二等辺三角形 1"/>
          <p:cNvSpPr/>
          <p:nvPr/>
        </p:nvSpPr>
        <p:spPr>
          <a:xfrm>
            <a:off x="1709804" y="2276968"/>
            <a:ext cx="144000" cy="144000"/>
          </a:xfrm>
          <a:prstGeom prst="triangle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3" name="二等辺三角形 242"/>
          <p:cNvSpPr/>
          <p:nvPr/>
        </p:nvSpPr>
        <p:spPr>
          <a:xfrm>
            <a:off x="1709804" y="2488836"/>
            <a:ext cx="144000" cy="1440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4" name="テキスト ボックス 243"/>
          <p:cNvSpPr txBox="1"/>
          <p:nvPr/>
        </p:nvSpPr>
        <p:spPr>
          <a:xfrm>
            <a:off x="105936" y="1117114"/>
            <a:ext cx="1747868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Insulin </a:t>
            </a:r>
            <a:r>
              <a:rPr kumimoji="1" lang="en-US" altLang="ja-JP" sz="1600" b="1" dirty="0"/>
              <a:t>(</a:t>
            </a:r>
            <a:r>
              <a:rPr kumimoji="1" lang="en-US" altLang="ja-JP" sz="1600" b="1" dirty="0" err="1"/>
              <a:t>37</a:t>
            </a:r>
            <a:r>
              <a:rPr kumimoji="1" lang="en-US" altLang="ja-JP" sz="1600" b="1" dirty="0" err="1">
                <a:latin typeface="Arial"/>
                <a:cs typeface="Arial"/>
              </a:rPr>
              <a:t>º</a:t>
            </a:r>
            <a:r>
              <a:rPr kumimoji="1" lang="en-US" altLang="ja-JP" sz="1600" b="1" dirty="0" err="1"/>
              <a:t>C</a:t>
            </a:r>
            <a:r>
              <a:rPr kumimoji="1" lang="en-US" altLang="ja-JP" sz="1600" b="1" dirty="0"/>
              <a:t>) </a:t>
            </a:r>
            <a:endParaRPr kumimoji="1" lang="ja-JP" altLang="en-US" b="1" dirty="0"/>
          </a:p>
        </p:txBody>
      </p:sp>
      <p:cxnSp>
        <p:nvCxnSpPr>
          <p:cNvPr id="245" name="直線コネクタ 244"/>
          <p:cNvCxnSpPr/>
          <p:nvPr/>
        </p:nvCxnSpPr>
        <p:spPr>
          <a:xfrm>
            <a:off x="158452" y="1521137"/>
            <a:ext cx="1548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46" name="テキスト ボックス 245"/>
          <p:cNvSpPr txBox="1"/>
          <p:nvPr/>
        </p:nvSpPr>
        <p:spPr>
          <a:xfrm>
            <a:off x="4266912" y="1117114"/>
            <a:ext cx="2078469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Lysozyme </a:t>
            </a:r>
            <a:r>
              <a:rPr kumimoji="1" lang="en-US" altLang="ja-JP" sz="1600" b="1" dirty="0"/>
              <a:t>(</a:t>
            </a:r>
            <a:r>
              <a:rPr kumimoji="1" lang="en-US" altLang="ja-JP" sz="1600" b="1" dirty="0" err="1"/>
              <a:t>70</a:t>
            </a:r>
            <a:r>
              <a:rPr kumimoji="1" lang="en-US" altLang="ja-JP" sz="1600" b="1" dirty="0" err="1">
                <a:latin typeface="Arial"/>
                <a:cs typeface="Arial"/>
              </a:rPr>
              <a:t>º</a:t>
            </a:r>
            <a:r>
              <a:rPr kumimoji="1" lang="en-US" altLang="ja-JP" sz="1600" b="1" dirty="0" err="1"/>
              <a:t>C</a:t>
            </a:r>
            <a:r>
              <a:rPr kumimoji="1" lang="en-US" altLang="ja-JP" sz="1600" b="1" dirty="0"/>
              <a:t>) </a:t>
            </a:r>
            <a:endParaRPr kumimoji="1" lang="ja-JP" altLang="en-US" b="1" dirty="0"/>
          </a:p>
        </p:txBody>
      </p:sp>
      <p:cxnSp>
        <p:nvCxnSpPr>
          <p:cNvPr id="247" name="直線コネクタ 246"/>
          <p:cNvCxnSpPr/>
          <p:nvPr/>
        </p:nvCxnSpPr>
        <p:spPr>
          <a:xfrm>
            <a:off x="4485677" y="1521137"/>
            <a:ext cx="1548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48" name="テキスト ボックス 247"/>
          <p:cNvSpPr txBox="1"/>
          <p:nvPr/>
        </p:nvSpPr>
        <p:spPr>
          <a:xfrm>
            <a:off x="685800" y="5524348"/>
            <a:ext cx="81742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srgbClr val="DE5300"/>
                </a:solidFill>
                <a:latin typeface="Arial"/>
                <a:ea typeface="ＭＳ Ｐゴシック"/>
                <a:cs typeface="Arial"/>
              </a:rPr>
              <a:t>Thermal Stability of </a:t>
            </a:r>
            <a:r>
              <a:rPr lang="en-US" altLang="ja-JP" sz="1600" b="1" dirty="0" err="1">
                <a:solidFill>
                  <a:srgbClr val="DE5300"/>
                </a:solidFill>
                <a:latin typeface="Arial"/>
                <a:ea typeface="ＭＳ Ｐゴシック"/>
                <a:cs typeface="Arial"/>
              </a:rPr>
              <a:t>SPRA</a:t>
            </a:r>
            <a:r>
              <a:rPr lang="en-US" altLang="ja-JP" sz="1600" b="1" dirty="0">
                <a:solidFill>
                  <a:srgbClr val="DE5300"/>
                </a:solidFill>
                <a:latin typeface="Arial"/>
                <a:ea typeface="ＭＳ Ｐゴシック"/>
                <a:cs typeface="Arial"/>
              </a:rPr>
              <a:t>-insulin and </a:t>
            </a:r>
            <a:r>
              <a:rPr lang="en-US" altLang="ja-JP" sz="1600" b="1" dirty="0" err="1">
                <a:solidFill>
                  <a:srgbClr val="DE5300"/>
                </a:solidFill>
                <a:latin typeface="Arial"/>
                <a:ea typeface="ＭＳ Ｐゴシック"/>
                <a:cs typeface="Arial"/>
              </a:rPr>
              <a:t>SPRA</a:t>
            </a:r>
            <a:r>
              <a:rPr lang="en-US" altLang="ja-JP" sz="1600" b="1" dirty="0">
                <a:solidFill>
                  <a:srgbClr val="DE5300"/>
                </a:solidFill>
                <a:latin typeface="Arial"/>
                <a:ea typeface="ＭＳ Ｐゴシック"/>
                <a:cs typeface="Arial"/>
              </a:rPr>
              <a:t>-lysozyme in Phosphate Buffer </a:t>
            </a:r>
          </a:p>
          <a:p>
            <a:pPr algn="just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Samples were incubated in phosphate buffer (pH 7.4) at </a:t>
            </a:r>
            <a:r>
              <a:rPr lang="en-US" altLang="ja-JP" sz="1200" dirty="0" err="1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37</a:t>
            </a:r>
            <a:r>
              <a:rPr lang="en-US" altLang="ja-JP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˚C</a:t>
            </a:r>
            <a:r>
              <a:rPr lang="en-US" altLang="ja-JP" sz="1200" b="1" dirty="0">
                <a:solidFill>
                  <a:prstClr val="black"/>
                </a:solidFill>
                <a:ea typeface="ＭＳ Ｐゴシック"/>
                <a:cs typeface="Arial" pitchFamily="34" charset="0"/>
              </a:rPr>
              <a:t> 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or</a:t>
            </a:r>
            <a:r>
              <a:rPr lang="ja-JP" altLang="en-US" sz="1200" dirty="0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 </a:t>
            </a:r>
            <a:r>
              <a:rPr lang="en-US" altLang="ja-JP" sz="1200" dirty="0" err="1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70</a:t>
            </a:r>
            <a:r>
              <a:rPr lang="en-US" altLang="ja-JP" sz="1200" dirty="0" err="1">
                <a:solidFill>
                  <a:prstClr val="black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˚C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.  After centrifugation, supernatant was measured by a spectrophotometer.  Each point represents the mean ± S.E. of 4-7 experiments. </a:t>
            </a:r>
            <a:r>
              <a:rPr lang="en-US" altLang="ja-JP" sz="12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r>
              <a:rPr lang="en-US" altLang="ja-JP" sz="1200" i="1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&lt;0.05 </a:t>
            </a:r>
            <a:r>
              <a:rPr lang="en-US" altLang="ja-JP" sz="1200" i="1" dirty="0">
                <a:solidFill>
                  <a:srgbClr val="000000"/>
                </a:solidFill>
                <a:latin typeface="Times New Roman"/>
                <a:cs typeface="Times New Roman"/>
              </a:rPr>
              <a:t>versus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 Insulin or Lysozyme.</a:t>
            </a:r>
          </a:p>
          <a:p>
            <a:pPr algn="just" defTabSz="914400" fontAlgn="auto">
              <a:spcBef>
                <a:spcPts val="0"/>
              </a:spcBef>
              <a:spcAft>
                <a:spcPts val="0"/>
              </a:spcAft>
            </a:pPr>
            <a:endParaRPr lang="en-US" altLang="ja-JP" sz="1200" dirty="0">
              <a:solidFill>
                <a:srgbClr val="000000"/>
              </a:solidFill>
              <a:latin typeface="Times New Roman"/>
              <a:ea typeface="ＭＳ Ｐゴシック"/>
              <a:cs typeface="Times New Roman"/>
            </a:endParaRPr>
          </a:p>
        </p:txBody>
      </p:sp>
      <p:sp>
        <p:nvSpPr>
          <p:cNvPr id="249" name="テキスト ボックス 248"/>
          <p:cNvSpPr txBox="1"/>
          <p:nvPr/>
        </p:nvSpPr>
        <p:spPr>
          <a:xfrm>
            <a:off x="438451" y="6244288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0" name="1 つの角を切り取った四角形 249"/>
          <p:cNvSpPr/>
          <p:nvPr/>
        </p:nvSpPr>
        <p:spPr>
          <a:xfrm>
            <a:off x="894241" y="6292849"/>
            <a:ext cx="8215470" cy="50935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Thermal stability of </a:t>
            </a:r>
            <a:r>
              <a:rPr lang="en-US" altLang="ja-JP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-proteins was higher than that of protein alone. </a:t>
            </a:r>
            <a:endParaRPr kumimoji="1" lang="ja-JP" altLang="en-US" sz="17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788082" y="1554269"/>
            <a:ext cx="25534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Multi-</a:t>
            </a:r>
            <a:r>
              <a:rPr lang="en-US" altLang="ja-JP" sz="1400" b="1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SPRA</a:t>
            </a: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-lysozyme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PEG-lysozyme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Mono-</a:t>
            </a:r>
            <a:r>
              <a:rPr lang="en-US" altLang="ja-JP" sz="1400" b="1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SPRA</a:t>
            </a: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-lysozyme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Ad-lysozyme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Lysozyme</a:t>
            </a:r>
          </a:p>
        </p:txBody>
      </p:sp>
      <p:sp>
        <p:nvSpPr>
          <p:cNvPr id="43" name="円/楕円 42"/>
          <p:cNvSpPr>
            <a:spLocks noChangeAspect="1"/>
          </p:cNvSpPr>
          <p:nvPr/>
        </p:nvSpPr>
        <p:spPr>
          <a:xfrm>
            <a:off x="5602437" y="1672026"/>
            <a:ext cx="143999" cy="135421"/>
          </a:xfrm>
          <a:prstGeom prst="ellipse">
            <a:avLst/>
          </a:prstGeom>
          <a:solidFill>
            <a:srgbClr val="FF0000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44" name="円/楕円 43"/>
          <p:cNvSpPr>
            <a:spLocks noChangeAspect="1"/>
          </p:cNvSpPr>
          <p:nvPr/>
        </p:nvSpPr>
        <p:spPr>
          <a:xfrm>
            <a:off x="5602437" y="1872117"/>
            <a:ext cx="143999" cy="135421"/>
          </a:xfrm>
          <a:prstGeom prst="ellipse">
            <a:avLst/>
          </a:prstGeom>
          <a:solidFill>
            <a:srgbClr val="0070C0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45" name="二等辺三角形 44"/>
          <p:cNvSpPr/>
          <p:nvPr/>
        </p:nvSpPr>
        <p:spPr>
          <a:xfrm>
            <a:off x="5602436" y="2272299"/>
            <a:ext cx="144000" cy="144000"/>
          </a:xfrm>
          <a:prstGeom prst="triangle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二等辺三角形 45"/>
          <p:cNvSpPr/>
          <p:nvPr/>
        </p:nvSpPr>
        <p:spPr>
          <a:xfrm>
            <a:off x="5602436" y="2480970"/>
            <a:ext cx="144000" cy="1440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円/楕円 46"/>
          <p:cNvSpPr>
            <a:spLocks noChangeAspect="1"/>
          </p:cNvSpPr>
          <p:nvPr/>
        </p:nvSpPr>
        <p:spPr>
          <a:xfrm>
            <a:off x="5602437" y="2072208"/>
            <a:ext cx="143999" cy="135421"/>
          </a:xfrm>
          <a:prstGeom prst="ellipse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graphicFrame>
        <p:nvGraphicFramePr>
          <p:cNvPr id="49" name="グラフ 4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887825"/>
              </p:ext>
            </p:extLst>
          </p:nvPr>
        </p:nvGraphicFramePr>
        <p:xfrm>
          <a:off x="1258554" y="2573815"/>
          <a:ext cx="302494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" name="テキスト ボックス 49"/>
          <p:cNvSpPr txBox="1"/>
          <p:nvPr/>
        </p:nvSpPr>
        <p:spPr>
          <a:xfrm>
            <a:off x="2105355" y="49526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2947886" y="49526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4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779241" y="49526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6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888506" y="2800895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120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1112352" y="49526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938199" y="3472818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80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888506" y="313035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100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 rot="16200000">
            <a:off x="-234043" y="3639165"/>
            <a:ext cx="1994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Insulin remaining (%)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187384" y="5188395"/>
            <a:ext cx="10758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Time (day)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938199" y="4481628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938199" y="4147174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40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938199" y="3808481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60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3089289" y="291947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089289" y="313396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089289" y="326138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3089289" y="3394140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3928032" y="3395891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3928032" y="2855301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3928032" y="307277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3927504" y="2967412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2651154" y="291776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2653462" y="282251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2653463" y="3169454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2653463" y="2695517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円/楕円 87"/>
          <p:cNvSpPr>
            <a:spLocks noChangeAspect="1"/>
          </p:cNvSpPr>
          <p:nvPr/>
        </p:nvSpPr>
        <p:spPr>
          <a:xfrm>
            <a:off x="1709864" y="2073346"/>
            <a:ext cx="143999" cy="135421"/>
          </a:xfrm>
          <a:prstGeom prst="ellipse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graphicFrame>
        <p:nvGraphicFramePr>
          <p:cNvPr id="62" name="グラフ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3243700"/>
              </p:ext>
            </p:extLst>
          </p:nvPr>
        </p:nvGraphicFramePr>
        <p:xfrm>
          <a:off x="5373879" y="2645362"/>
          <a:ext cx="2836281" cy="2435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9" name="テキスト ボックス 88"/>
          <p:cNvSpPr txBox="1"/>
          <p:nvPr/>
        </p:nvSpPr>
        <p:spPr>
          <a:xfrm>
            <a:off x="6155534" y="49526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6940080" y="49526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4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7719035" y="49526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6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021389" y="286652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120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5220161" y="495269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5120775" y="3518749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80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5021389" y="3189118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100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6" name="テキスト ボックス 95"/>
          <p:cNvSpPr txBox="1"/>
          <p:nvPr/>
        </p:nvSpPr>
        <p:spPr>
          <a:xfrm rot="16200000">
            <a:off x="3734522" y="3639165"/>
            <a:ext cx="2277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Lysozyme remaining (%)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6349873" y="5188395"/>
            <a:ext cx="8771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Time (h)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5120775" y="4476109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5120775" y="4148395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40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5120775" y="3832660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60</a:t>
            </a:r>
            <a:endParaRPr lang="ja-JP" altLang="en-US" sz="1400" b="1" dirty="0">
              <a:solidFill>
                <a:prstClr val="black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6451578" y="3022772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lang="ja-JP" altLang="en-US" sz="1400" dirty="0">
              <a:cs typeface="Arial" panose="020B0604020202020204" pitchFamily="34" charset="0"/>
            </a:endParaRPr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7250848" y="2887960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lang="ja-JP" altLang="en-US" sz="1400" dirty="0">
              <a:cs typeface="Arial" panose="020B0604020202020204" pitchFamily="34" charset="0"/>
            </a:endParaRPr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6451578" y="349043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lang="ja-JP" altLang="en-US" sz="1400" dirty="0">
              <a:cs typeface="Arial" panose="020B0604020202020204" pitchFamily="34" charset="0"/>
            </a:endParaRPr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7250848" y="3819530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lang="ja-JP" altLang="en-US" sz="1400" dirty="0">
              <a:cs typeface="Arial" panose="020B0604020202020204" pitchFamily="34" charset="0"/>
            </a:endParaRPr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7250848" y="3627394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lang="ja-JP" altLang="en-US" sz="1400" dirty="0">
              <a:cs typeface="Arial" panose="020B0604020202020204" pitchFamily="34" charset="0"/>
            </a:endParaRPr>
          </a:p>
        </p:txBody>
      </p:sp>
      <p:sp>
        <p:nvSpPr>
          <p:cNvPr id="112" name="テキスト ボックス 111"/>
          <p:cNvSpPr txBox="1"/>
          <p:nvPr/>
        </p:nvSpPr>
        <p:spPr>
          <a:xfrm>
            <a:off x="7250848" y="4112589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lang="ja-JP" altLang="en-US" sz="1400" dirty="0">
              <a:cs typeface="Arial" panose="020B0604020202020204" pitchFamily="34" charset="0"/>
            </a:endParaRPr>
          </a:p>
        </p:txBody>
      </p:sp>
      <p:sp>
        <p:nvSpPr>
          <p:cNvPr id="113" name="テキスト ボックス 112"/>
          <p:cNvSpPr txBox="1"/>
          <p:nvPr/>
        </p:nvSpPr>
        <p:spPr>
          <a:xfrm>
            <a:off x="7635034" y="3639784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lang="ja-JP" altLang="en-US" sz="1400" dirty="0">
              <a:cs typeface="Arial" panose="020B0604020202020204" pitchFamily="34" charset="0"/>
            </a:endParaRPr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8067054" y="402841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lang="ja-JP" altLang="en-US" sz="1400" dirty="0">
              <a:cs typeface="Arial" panose="020B0604020202020204" pitchFamily="34" charset="0"/>
            </a:endParaRPr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8067054" y="3740457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lang="ja-JP" altLang="en-US" sz="1400" dirty="0">
              <a:cs typeface="Arial" panose="020B0604020202020204" pitchFamily="34" charset="0"/>
            </a:endParaRPr>
          </a:p>
        </p:txBody>
      </p:sp>
      <p:sp>
        <p:nvSpPr>
          <p:cNvPr id="119" name="テキスト ボックス 118"/>
          <p:cNvSpPr txBox="1"/>
          <p:nvPr/>
        </p:nvSpPr>
        <p:spPr>
          <a:xfrm>
            <a:off x="8067054" y="421827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lang="ja-JP" altLang="en-US" sz="1400" dirty="0">
              <a:cs typeface="Arial" panose="020B0604020202020204" pitchFamily="34" charset="0"/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9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6" name="直線コネクタ 75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406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2" y="276225"/>
            <a:ext cx="8695645" cy="639763"/>
          </a:xfrm>
        </p:spPr>
        <p:txBody>
          <a:bodyPr anchor="t"/>
          <a:lstStyle/>
          <a:p>
            <a:pPr algn="l" eaLnBrk="1" hangingPunct="1"/>
            <a:r>
              <a:rPr lang="en-US" altLang="ja-JP" sz="27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Enzymatic stability of </a:t>
            </a:r>
            <a:r>
              <a:rPr lang="en-US" altLang="ja-JP" sz="27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27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-proteins</a:t>
            </a:r>
            <a:r>
              <a:rPr lang="ja-JP" altLang="en-US" sz="27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(insulin, lysozyme)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9" name="テキスト ボックス 248"/>
          <p:cNvSpPr txBox="1"/>
          <p:nvPr/>
        </p:nvSpPr>
        <p:spPr>
          <a:xfrm>
            <a:off x="533701" y="6244288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0" name="1 つの角を切り取った四角形 249"/>
          <p:cNvSpPr/>
          <p:nvPr/>
        </p:nvSpPr>
        <p:spPr>
          <a:xfrm>
            <a:off x="990600" y="6292849"/>
            <a:ext cx="7975601" cy="50935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Enzymatic stability of </a:t>
            </a:r>
            <a:r>
              <a:rPr lang="en-US" altLang="ja-JP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-proteins was higher than that of protein alone. </a:t>
            </a:r>
          </a:p>
        </p:txBody>
      </p:sp>
      <p:sp>
        <p:nvSpPr>
          <p:cNvPr id="270" name="テキスト ボックス 269"/>
          <p:cNvSpPr txBox="1"/>
          <p:nvPr/>
        </p:nvSpPr>
        <p:spPr>
          <a:xfrm>
            <a:off x="582613" y="5556626"/>
            <a:ext cx="84915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b="1" dirty="0">
                <a:solidFill>
                  <a:srgbClr val="DE5300"/>
                </a:solidFill>
                <a:latin typeface="Arial"/>
                <a:cs typeface="Arial"/>
              </a:rPr>
              <a:t>Enzymatic Stability of </a:t>
            </a:r>
            <a:r>
              <a:rPr lang="en-US" altLang="ja-JP" b="1" dirty="0" err="1">
                <a:solidFill>
                  <a:srgbClr val="DE5300"/>
                </a:solidFill>
                <a:latin typeface="Arial"/>
                <a:cs typeface="Arial"/>
              </a:rPr>
              <a:t>SPRA</a:t>
            </a:r>
            <a:r>
              <a:rPr lang="en-US" altLang="ja-JP" b="1" dirty="0">
                <a:solidFill>
                  <a:srgbClr val="DE5300"/>
                </a:solidFill>
                <a:latin typeface="Arial"/>
                <a:cs typeface="Arial"/>
              </a:rPr>
              <a:t>-insulin and </a:t>
            </a:r>
            <a:r>
              <a:rPr lang="en-US" altLang="ja-JP" b="1" dirty="0" err="1">
                <a:solidFill>
                  <a:srgbClr val="DE5300"/>
                </a:solidFill>
                <a:latin typeface="Arial"/>
                <a:cs typeface="Arial"/>
              </a:rPr>
              <a:t>SPRA</a:t>
            </a:r>
            <a:r>
              <a:rPr lang="en-US" altLang="ja-JP" b="1" dirty="0">
                <a:solidFill>
                  <a:srgbClr val="DE5300"/>
                </a:solidFill>
                <a:latin typeface="Arial"/>
                <a:cs typeface="Arial"/>
              </a:rPr>
              <a:t>-lysozyme against Trypsin </a:t>
            </a:r>
          </a:p>
          <a:p>
            <a:pPr algn="just"/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Samples were incubated with trypsin solution at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37˚C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 for 6 h, and then the intact protein was measured by a </a:t>
            </a:r>
            <a:r>
              <a:rPr lang="en-US" altLang="ja-JP" sz="1200" dirty="0" err="1">
                <a:solidFill>
                  <a:srgbClr val="000000"/>
                </a:solidFill>
                <a:latin typeface="Times New Roman"/>
                <a:cs typeface="Times New Roman"/>
              </a:rPr>
              <a:t>HPLC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.  Each value represents the </a:t>
            </a:r>
            <a:r>
              <a:rPr lang="en-US" altLang="ja-JP" sz="1200" dirty="0" err="1">
                <a:solidFill>
                  <a:srgbClr val="000000"/>
                </a:solidFill>
                <a:latin typeface="Times New Roman"/>
                <a:cs typeface="Times New Roman"/>
              </a:rPr>
              <a:t>mean±S.E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. of 3-6 experiments.  </a:t>
            </a:r>
            <a:r>
              <a:rPr lang="en-US" altLang="ja-JP" sz="12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r>
              <a:rPr lang="en-US" altLang="ja-JP" sz="1200" i="1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&lt;0.05 </a:t>
            </a:r>
            <a:r>
              <a:rPr lang="en-US" altLang="ja-JP" sz="1200" i="1" dirty="0">
                <a:solidFill>
                  <a:srgbClr val="000000"/>
                </a:solidFill>
                <a:latin typeface="Times New Roman"/>
                <a:cs typeface="Times New Roman"/>
              </a:rPr>
              <a:t>versus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 Insulin or Lysozyme.</a:t>
            </a:r>
          </a:p>
        </p:txBody>
      </p:sp>
      <p:sp>
        <p:nvSpPr>
          <p:cNvPr id="234" name="テキスト ボックス 233"/>
          <p:cNvSpPr txBox="1"/>
          <p:nvPr/>
        </p:nvSpPr>
        <p:spPr>
          <a:xfrm>
            <a:off x="461535" y="1110520"/>
            <a:ext cx="2319765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Insulin </a:t>
            </a:r>
            <a:r>
              <a:rPr kumimoji="1" lang="en-US" altLang="ja-JP" sz="1600" b="1" dirty="0"/>
              <a:t>(Trypsin, 6 h) </a:t>
            </a:r>
            <a:endParaRPr kumimoji="1" lang="ja-JP" altLang="en-US" b="1" dirty="0"/>
          </a:p>
        </p:txBody>
      </p:sp>
      <p:cxnSp>
        <p:nvCxnSpPr>
          <p:cNvPr id="239" name="直線コネクタ 238"/>
          <p:cNvCxnSpPr/>
          <p:nvPr/>
        </p:nvCxnSpPr>
        <p:spPr>
          <a:xfrm>
            <a:off x="514052" y="1514543"/>
            <a:ext cx="2160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46" name="テキスト ボックス 245"/>
          <p:cNvSpPr txBox="1"/>
          <p:nvPr/>
        </p:nvSpPr>
        <p:spPr>
          <a:xfrm>
            <a:off x="4738497" y="1110520"/>
            <a:ext cx="2733068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Lysozyme </a:t>
            </a:r>
            <a:r>
              <a:rPr kumimoji="1" lang="en-US" altLang="ja-JP" sz="1600" b="1" dirty="0"/>
              <a:t>(Trypsin, 6 h) </a:t>
            </a:r>
            <a:endParaRPr kumimoji="1" lang="ja-JP" altLang="en-US" b="1" dirty="0"/>
          </a:p>
        </p:txBody>
      </p:sp>
      <p:cxnSp>
        <p:nvCxnSpPr>
          <p:cNvPr id="247" name="直線コネクタ 246"/>
          <p:cNvCxnSpPr/>
          <p:nvPr/>
        </p:nvCxnSpPr>
        <p:spPr>
          <a:xfrm>
            <a:off x="4791014" y="1514543"/>
            <a:ext cx="2160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40" name="テキスト ボックス 239"/>
          <p:cNvSpPr txBox="1"/>
          <p:nvPr/>
        </p:nvSpPr>
        <p:spPr>
          <a:xfrm rot="16200000">
            <a:off x="-901200" y="2834727"/>
            <a:ext cx="2369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latin typeface="Arial"/>
                <a:cs typeface="Arial"/>
              </a:rPr>
              <a:t>Insulin </a:t>
            </a:r>
            <a:r>
              <a:rPr lang="en-US" altLang="ja-JP" sz="1400" b="1" dirty="0" err="1">
                <a:latin typeface="Arial"/>
                <a:cs typeface="Arial"/>
              </a:rPr>
              <a:t>undegradaded</a:t>
            </a:r>
            <a:r>
              <a:rPr lang="en-US" altLang="ja-JP" sz="1400" b="1" dirty="0">
                <a:latin typeface="Arial"/>
                <a:cs typeface="Arial"/>
              </a:rPr>
              <a:t> (%)</a:t>
            </a:r>
            <a:endParaRPr lang="ja-JP" altLang="en-US" sz="1400" b="1" dirty="0">
              <a:latin typeface="Arial"/>
              <a:cs typeface="Arial"/>
            </a:endParaRPr>
          </a:p>
        </p:txBody>
      </p:sp>
      <p:sp>
        <p:nvSpPr>
          <p:cNvPr id="243" name="テキスト ボックス 242"/>
          <p:cNvSpPr txBox="1"/>
          <p:nvPr/>
        </p:nvSpPr>
        <p:spPr>
          <a:xfrm rot="16200000">
            <a:off x="3203541" y="2834727"/>
            <a:ext cx="2752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prstClr val="black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Lysozyme </a:t>
            </a:r>
            <a:r>
              <a:rPr lang="en-US" altLang="ja-JP" sz="1400" b="1" dirty="0" err="1">
                <a:latin typeface="Arial"/>
                <a:cs typeface="Arial"/>
              </a:rPr>
              <a:t>undegradaded</a:t>
            </a:r>
            <a:r>
              <a:rPr lang="en-US" altLang="ja-JP" sz="1400" b="1" dirty="0">
                <a:latin typeface="Arial"/>
                <a:cs typeface="Arial"/>
              </a:rPr>
              <a:t> (%)</a:t>
            </a:r>
            <a:endParaRPr lang="ja-JP" altLang="en-US" sz="1400" b="1" dirty="0">
              <a:latin typeface="Arial"/>
              <a:cs typeface="Arial"/>
            </a:endParaRPr>
          </a:p>
        </p:txBody>
      </p:sp>
      <p:graphicFrame>
        <p:nvGraphicFramePr>
          <p:cNvPr id="244" name="グラフ 2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0638020"/>
              </p:ext>
            </p:extLst>
          </p:nvPr>
        </p:nvGraphicFramePr>
        <p:xfrm>
          <a:off x="412875" y="1623622"/>
          <a:ext cx="3953033" cy="2704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5" name="グラフ 2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7470932"/>
              </p:ext>
            </p:extLst>
          </p:nvPr>
        </p:nvGraphicFramePr>
        <p:xfrm>
          <a:off x="4733640" y="1664074"/>
          <a:ext cx="3952800" cy="270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8" name="正方形/長方形 247"/>
          <p:cNvSpPr/>
          <p:nvPr/>
        </p:nvSpPr>
        <p:spPr>
          <a:xfrm rot="3138487">
            <a:off x="5341512" y="4443983"/>
            <a:ext cx="9688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Lysozyme</a:t>
            </a:r>
            <a:endParaRPr lang="ja-JP" altLang="ja-JP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1" name="正方形/長方形 270"/>
          <p:cNvSpPr/>
          <p:nvPr/>
        </p:nvSpPr>
        <p:spPr>
          <a:xfrm rot="3138487">
            <a:off x="8044520" y="4612664"/>
            <a:ext cx="13952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PEG-lysozyme</a:t>
            </a:r>
            <a:endParaRPr lang="ja-JP" altLang="ja-JP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72" name="正方形/長方形 271"/>
          <p:cNvSpPr/>
          <p:nvPr/>
        </p:nvSpPr>
        <p:spPr>
          <a:xfrm rot="3138487">
            <a:off x="6003557" y="4525978"/>
            <a:ext cx="11761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Ad-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lysozyme</a:t>
            </a:r>
            <a:endParaRPr lang="en-US" altLang="ja-JP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3" name="正方形/長方形 272"/>
          <p:cNvSpPr/>
          <p:nvPr/>
        </p:nvSpPr>
        <p:spPr>
          <a:xfrm rot="3138487">
            <a:off x="6565702" y="4782709"/>
            <a:ext cx="18250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Arial"/>
                <a:cs typeface="Arial"/>
              </a:rPr>
              <a:t>Mono-</a:t>
            </a:r>
            <a:r>
              <a:rPr lang="en-US" altLang="ja-JP" sz="1200" b="1" dirty="0" err="1">
                <a:latin typeface="Arial"/>
                <a:cs typeface="Arial"/>
              </a:rPr>
              <a:t>SPRA</a:t>
            </a:r>
            <a:r>
              <a:rPr lang="en-US" altLang="ja-JP" sz="1200" b="1" dirty="0">
                <a:latin typeface="Arial"/>
                <a:cs typeface="Arial"/>
              </a:rPr>
              <a:t>-lysozyme</a:t>
            </a:r>
            <a:endParaRPr lang="ja-JP" altLang="ja-JP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74" name="正方形/長方形 273"/>
          <p:cNvSpPr/>
          <p:nvPr/>
        </p:nvSpPr>
        <p:spPr>
          <a:xfrm rot="3138487">
            <a:off x="7216705" y="4802810"/>
            <a:ext cx="18758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Arial"/>
                <a:cs typeface="Arial"/>
              </a:rPr>
              <a:t>Multi-</a:t>
            </a:r>
            <a:r>
              <a:rPr lang="en-US" altLang="ja-JP" sz="1200" b="1" dirty="0" err="1">
                <a:latin typeface="Arial"/>
                <a:cs typeface="Arial"/>
              </a:rPr>
              <a:t>SPRA</a:t>
            </a:r>
            <a:r>
              <a:rPr lang="en-US" altLang="ja-JP" sz="1200" b="1" dirty="0">
                <a:latin typeface="Arial"/>
                <a:cs typeface="Arial"/>
              </a:rPr>
              <a:t>-lysozyme</a:t>
            </a:r>
            <a:endParaRPr lang="ja-JP" altLang="ja-JP" sz="1200" dirty="0">
              <a:latin typeface="Arial"/>
              <a:cs typeface="Arial"/>
            </a:endParaRPr>
          </a:p>
        </p:txBody>
      </p:sp>
      <p:sp>
        <p:nvSpPr>
          <p:cNvPr id="275" name="正方形/長方形 274"/>
          <p:cNvSpPr/>
          <p:nvPr/>
        </p:nvSpPr>
        <p:spPr>
          <a:xfrm rot="3138487">
            <a:off x="928659" y="4455655"/>
            <a:ext cx="9688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Insulin</a:t>
            </a:r>
            <a:endParaRPr lang="ja-JP" altLang="ja-JP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" name="正方形/長方形 275"/>
          <p:cNvSpPr/>
          <p:nvPr/>
        </p:nvSpPr>
        <p:spPr>
          <a:xfrm rot="3138487">
            <a:off x="3631667" y="4624336"/>
            <a:ext cx="13952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PEG-insulin</a:t>
            </a:r>
            <a:endParaRPr lang="ja-JP" altLang="ja-JP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77" name="正方形/長方形 276"/>
          <p:cNvSpPr/>
          <p:nvPr/>
        </p:nvSpPr>
        <p:spPr>
          <a:xfrm rot="3138487">
            <a:off x="1590704" y="4537650"/>
            <a:ext cx="11761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Ad-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insulin</a:t>
            </a:r>
            <a:endParaRPr lang="en-US" altLang="ja-JP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8" name="正方形/長方形 277"/>
          <p:cNvSpPr/>
          <p:nvPr/>
        </p:nvSpPr>
        <p:spPr>
          <a:xfrm rot="3138487">
            <a:off x="2169305" y="4760869"/>
            <a:ext cx="17403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Arial"/>
                <a:cs typeface="Arial"/>
              </a:rPr>
              <a:t>Mono-</a:t>
            </a:r>
            <a:r>
              <a:rPr lang="en-US" altLang="ja-JP" sz="1200" b="1" dirty="0" err="1">
                <a:latin typeface="Arial"/>
                <a:cs typeface="Arial"/>
              </a:rPr>
              <a:t>SPRA</a:t>
            </a:r>
            <a:r>
              <a:rPr lang="en-US" altLang="ja-JP" sz="1200" b="1" dirty="0">
                <a:latin typeface="Arial"/>
                <a:cs typeface="Arial"/>
              </a:rPr>
              <a:t>-insulin</a:t>
            </a:r>
            <a:endParaRPr lang="ja-JP" altLang="ja-JP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79" name="正方形/長方形 278"/>
          <p:cNvSpPr/>
          <p:nvPr/>
        </p:nvSpPr>
        <p:spPr>
          <a:xfrm rot="3138487">
            <a:off x="2850964" y="4718545"/>
            <a:ext cx="16333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Arial"/>
                <a:cs typeface="Arial"/>
              </a:rPr>
              <a:t>Multi-</a:t>
            </a:r>
            <a:r>
              <a:rPr lang="en-US" altLang="ja-JP" sz="1200" b="1" dirty="0" err="1">
                <a:latin typeface="Arial"/>
                <a:cs typeface="Arial"/>
              </a:rPr>
              <a:t>SPRA</a:t>
            </a:r>
            <a:r>
              <a:rPr lang="en-US" altLang="ja-JP" sz="1200" b="1" dirty="0">
                <a:latin typeface="Arial"/>
                <a:cs typeface="Arial"/>
              </a:rPr>
              <a:t>-insulin</a:t>
            </a:r>
            <a:endParaRPr lang="ja-JP" altLang="ja-JP" sz="1200" dirty="0">
              <a:latin typeface="Arial"/>
              <a:cs typeface="Arial"/>
            </a:endParaRPr>
          </a:p>
        </p:txBody>
      </p:sp>
      <p:sp>
        <p:nvSpPr>
          <p:cNvPr id="280" name="テキスト ボックス 279"/>
          <p:cNvSpPr txBox="1"/>
          <p:nvPr/>
        </p:nvSpPr>
        <p:spPr>
          <a:xfrm>
            <a:off x="3142329" y="283472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" name="テキスト ボックス 280"/>
          <p:cNvSpPr txBox="1"/>
          <p:nvPr/>
        </p:nvSpPr>
        <p:spPr>
          <a:xfrm>
            <a:off x="3835073" y="2663837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テキスト ボックス 214"/>
          <p:cNvSpPr txBox="1"/>
          <p:nvPr/>
        </p:nvSpPr>
        <p:spPr>
          <a:xfrm>
            <a:off x="7624114" y="213368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テキスト ボックス 215"/>
          <p:cNvSpPr txBox="1"/>
          <p:nvPr/>
        </p:nvSpPr>
        <p:spPr>
          <a:xfrm>
            <a:off x="8278401" y="220324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テキスト ボックス 216"/>
          <p:cNvSpPr txBox="1"/>
          <p:nvPr/>
        </p:nvSpPr>
        <p:spPr>
          <a:xfrm>
            <a:off x="6890852" y="2657769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10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32" name="直線コネクタ 31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091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6866210" y="1279483"/>
            <a:ext cx="2198674" cy="4724996"/>
            <a:chOff x="6866210" y="1279483"/>
            <a:chExt cx="2198674" cy="4724996"/>
          </a:xfrm>
        </p:grpSpPr>
        <p:sp>
          <p:nvSpPr>
            <p:cNvPr id="6" name="角丸四角形 5"/>
            <p:cNvSpPr/>
            <p:nvPr/>
          </p:nvSpPr>
          <p:spPr>
            <a:xfrm>
              <a:off x="7098975" y="1612684"/>
              <a:ext cx="1965909" cy="4391795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角丸四角形 1"/>
            <p:cNvSpPr/>
            <p:nvPr/>
          </p:nvSpPr>
          <p:spPr>
            <a:xfrm>
              <a:off x="7525196" y="3008003"/>
              <a:ext cx="1241122" cy="512683"/>
            </a:xfrm>
            <a:prstGeom prst="roundRect">
              <a:avLst>
                <a:gd name="adj" fmla="val 28944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20" name="グループ化 119"/>
            <p:cNvGrpSpPr>
              <a:grpSpLocks noChangeAspect="1"/>
            </p:cNvGrpSpPr>
            <p:nvPr/>
          </p:nvGrpSpPr>
          <p:grpSpPr>
            <a:xfrm>
              <a:off x="7376358" y="1994444"/>
              <a:ext cx="1266858" cy="803582"/>
              <a:chOff x="13202505" y="3134571"/>
              <a:chExt cx="1747479" cy="1108445"/>
            </a:xfrm>
          </p:grpSpPr>
          <p:pic>
            <p:nvPicPr>
              <p:cNvPr id="121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3913478" y="3134571"/>
                <a:ext cx="1036506" cy="9069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122" name="グループ化 121"/>
              <p:cNvGrpSpPr>
                <a:grpSpLocks noChangeAspect="1"/>
              </p:cNvGrpSpPr>
              <p:nvPr/>
            </p:nvGrpSpPr>
            <p:grpSpPr>
              <a:xfrm>
                <a:off x="13897264" y="3402779"/>
                <a:ext cx="124121" cy="100580"/>
                <a:chOff x="302750" y="438615"/>
                <a:chExt cx="422737" cy="342559"/>
              </a:xfrm>
              <a:effectLst>
                <a:glow rad="63500">
                  <a:srgbClr val="FFFF00">
                    <a:alpha val="4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cxnSp>
              <p:nvCxnSpPr>
                <p:cNvPr id="136" name="直線コネクタ 135"/>
                <p:cNvCxnSpPr/>
                <p:nvPr/>
              </p:nvCxnSpPr>
              <p:spPr bwMode="auto">
                <a:xfrm flipV="1">
                  <a:off x="715601" y="438615"/>
                  <a:ext cx="9667" cy="72000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7" name="直線コネクタ 136"/>
                <p:cNvCxnSpPr/>
                <p:nvPr/>
              </p:nvCxnSpPr>
              <p:spPr bwMode="auto">
                <a:xfrm rot="3060000" flipV="1">
                  <a:off x="684653" y="489393"/>
                  <a:ext cx="9667" cy="72000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38" name="六角形 137"/>
                <p:cNvSpPr/>
                <p:nvPr/>
              </p:nvSpPr>
              <p:spPr bwMode="auto">
                <a:xfrm rot="-3360000">
                  <a:off x="492701" y="505584"/>
                  <a:ext cx="207869" cy="248967"/>
                </a:xfrm>
                <a:prstGeom prst="hexagon">
                  <a:avLst>
                    <a:gd name="adj" fmla="val 21268"/>
                    <a:gd name="vf" fmla="val 115470"/>
                  </a:avLst>
                </a:prstGeom>
                <a:noFill/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cxnSp>
              <p:nvCxnSpPr>
                <p:cNvPr id="139" name="直線コネクタ 138"/>
                <p:cNvCxnSpPr/>
                <p:nvPr/>
              </p:nvCxnSpPr>
              <p:spPr bwMode="auto">
                <a:xfrm flipV="1">
                  <a:off x="302750" y="611691"/>
                  <a:ext cx="156374" cy="2898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0" name="直線コネクタ 139"/>
                <p:cNvCxnSpPr/>
                <p:nvPr/>
              </p:nvCxnSpPr>
              <p:spPr bwMode="auto">
                <a:xfrm flipV="1">
                  <a:off x="507532" y="749805"/>
                  <a:ext cx="156374" cy="2898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1" name="直線コネクタ 140"/>
                <p:cNvCxnSpPr/>
                <p:nvPr/>
              </p:nvCxnSpPr>
              <p:spPr bwMode="auto">
                <a:xfrm rot="-300000">
                  <a:off x="442457" y="688344"/>
                  <a:ext cx="65075" cy="92830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2" name="直線コネクタ 141"/>
                <p:cNvCxnSpPr/>
                <p:nvPr/>
              </p:nvCxnSpPr>
              <p:spPr bwMode="auto">
                <a:xfrm>
                  <a:off x="312274" y="641207"/>
                  <a:ext cx="120206" cy="4649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3" name="直線コネクタ 142"/>
                <p:cNvCxnSpPr/>
                <p:nvPr/>
              </p:nvCxnSpPr>
              <p:spPr bwMode="auto">
                <a:xfrm flipV="1">
                  <a:off x="430099" y="650460"/>
                  <a:ext cx="36168" cy="40265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4" name="直線コネクタ 143"/>
                <p:cNvCxnSpPr/>
                <p:nvPr/>
              </p:nvCxnSpPr>
              <p:spPr bwMode="auto">
                <a:xfrm flipV="1">
                  <a:off x="485440" y="577153"/>
                  <a:ext cx="36168" cy="40265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5" name="直線コネクタ 144"/>
                <p:cNvCxnSpPr>
                  <a:endCxn id="138" idx="0"/>
                </p:cNvCxnSpPr>
                <p:nvPr/>
              </p:nvCxnSpPr>
              <p:spPr bwMode="auto">
                <a:xfrm flipV="1">
                  <a:off x="521608" y="543902"/>
                  <a:ext cx="133147" cy="33251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3" name="グループ化 122"/>
              <p:cNvGrpSpPr/>
              <p:nvPr/>
            </p:nvGrpSpPr>
            <p:grpSpPr>
              <a:xfrm>
                <a:off x="13202505" y="3340969"/>
                <a:ext cx="985993" cy="902047"/>
                <a:chOff x="4853957" y="1972312"/>
                <a:chExt cx="1110291" cy="1015763"/>
              </a:xfrm>
            </p:grpSpPr>
            <p:grpSp>
              <p:nvGrpSpPr>
                <p:cNvPr id="124" name="Group 331"/>
                <p:cNvGrpSpPr>
                  <a:grpSpLocks noChangeAspect="1"/>
                </p:cNvGrpSpPr>
                <p:nvPr/>
              </p:nvGrpSpPr>
              <p:grpSpPr bwMode="auto">
                <a:xfrm rot="18330173">
                  <a:off x="5634663" y="2039741"/>
                  <a:ext cx="147995" cy="183028"/>
                  <a:chOff x="548" y="2531"/>
                  <a:chExt cx="423" cy="688"/>
                </a:xfrm>
                <a:effectLst>
                  <a:reflection endPos="0" dist="50800" dir="5400000" sy="-100000" algn="bl" rotWithShape="0"/>
                </a:effectLst>
              </p:grpSpPr>
              <p:sp>
                <p:nvSpPr>
                  <p:cNvPr id="132" name="AutoShape 332"/>
                  <p:cNvSpPr>
                    <a:spLocks noChangeAspect="1" noChangeArrowheads="1"/>
                  </p:cNvSpPr>
                  <p:nvPr/>
                </p:nvSpPr>
                <p:spPr bwMode="auto">
                  <a:xfrm rot="16200000" flipV="1">
                    <a:off x="399" y="2726"/>
                    <a:ext cx="688" cy="297"/>
                  </a:xfrm>
                  <a:custGeom>
                    <a:avLst/>
                    <a:gdLst>
                      <a:gd name="G0" fmla="+- 4099 0 0"/>
                      <a:gd name="G1" fmla="+- 21600 0 4099"/>
                      <a:gd name="G2" fmla="*/ 4099 1 2"/>
                      <a:gd name="G3" fmla="+- 21600 0 G2"/>
                      <a:gd name="G4" fmla="+/ 4099 21600 2"/>
                      <a:gd name="G5" fmla="+/ G1 0 2"/>
                      <a:gd name="G6" fmla="*/ 21600 21600 4099"/>
                      <a:gd name="G7" fmla="*/ G6 1 2"/>
                      <a:gd name="G8" fmla="+- 21600 0 G7"/>
                      <a:gd name="G9" fmla="*/ 21600 1 2"/>
                      <a:gd name="G10" fmla="+- 4099 0 G9"/>
                      <a:gd name="G11" fmla="?: G10 G8 0"/>
                      <a:gd name="G12" fmla="?: G10 G7 21600"/>
                      <a:gd name="T0" fmla="*/ 19550 w 21600"/>
                      <a:gd name="T1" fmla="*/ 10800 h 21600"/>
                      <a:gd name="T2" fmla="*/ 10800 w 21600"/>
                      <a:gd name="T3" fmla="*/ 21600 h 21600"/>
                      <a:gd name="T4" fmla="*/ 2050 w 21600"/>
                      <a:gd name="T5" fmla="*/ 10800 h 21600"/>
                      <a:gd name="T6" fmla="*/ 10800 w 21600"/>
                      <a:gd name="T7" fmla="*/ 0 h 21600"/>
                      <a:gd name="T8" fmla="*/ 3850 w 21600"/>
                      <a:gd name="T9" fmla="*/ 3850 h 21600"/>
                      <a:gd name="T10" fmla="*/ 17750 w 21600"/>
                      <a:gd name="T11" fmla="*/ 1775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4099" y="21600"/>
                        </a:lnTo>
                        <a:lnTo>
                          <a:pt x="17501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000066"/>
                      </a:gs>
                      <a:gs pos="50000">
                        <a:srgbClr val="FFFFFF">
                          <a:alpha val="58000"/>
                        </a:srgbClr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33" name="Oval 333"/>
                  <p:cNvSpPr>
                    <a:spLocks noChangeAspect="1" noChangeArrowheads="1"/>
                  </p:cNvSpPr>
                  <p:nvPr/>
                </p:nvSpPr>
                <p:spPr bwMode="auto">
                  <a:xfrm rot="-5400000">
                    <a:off x="381" y="2830"/>
                    <a:ext cx="428" cy="93"/>
                  </a:xfrm>
                  <a:prstGeom prst="ellipse">
                    <a:avLst/>
                  </a:prstGeom>
                  <a:solidFill>
                    <a:srgbClr val="7F7FA9">
                      <a:alpha val="58000"/>
                    </a:srgbClr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34" name="Oval 334"/>
                  <p:cNvSpPr>
                    <a:spLocks noChangeAspect="1" noChangeArrowheads="1"/>
                  </p:cNvSpPr>
                  <p:nvPr/>
                </p:nvSpPr>
                <p:spPr bwMode="auto">
                  <a:xfrm rot="-5400000">
                    <a:off x="436" y="2848"/>
                    <a:ext cx="302" cy="5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66"/>
                      </a:gs>
                      <a:gs pos="50000">
                        <a:srgbClr val="FFFFFF">
                          <a:alpha val="58000"/>
                        </a:srgbClr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35" name="Oval 335"/>
                  <p:cNvSpPr>
                    <a:spLocks noChangeAspect="1" noChangeArrowheads="1"/>
                  </p:cNvSpPr>
                  <p:nvPr/>
                </p:nvSpPr>
                <p:spPr bwMode="auto">
                  <a:xfrm rot="16200000">
                    <a:off x="556" y="2800"/>
                    <a:ext cx="684" cy="147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000066"/>
                      </a:gs>
                      <a:gs pos="50000">
                        <a:srgbClr val="FFFFFF">
                          <a:alpha val="58000"/>
                        </a:srgbClr>
                      </a:gs>
                      <a:gs pos="100000">
                        <a:srgbClr val="000066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125" name="Freeform 340"/>
                <p:cNvSpPr>
                  <a:spLocks/>
                </p:cNvSpPr>
                <p:nvPr/>
              </p:nvSpPr>
              <p:spPr bwMode="auto">
                <a:xfrm rot="14054974">
                  <a:off x="5170576" y="1941494"/>
                  <a:ext cx="221757" cy="772327"/>
                </a:xfrm>
                <a:custGeom>
                  <a:avLst/>
                  <a:gdLst>
                    <a:gd name="T0" fmla="*/ 89 w 390"/>
                    <a:gd name="T1" fmla="*/ 469 h 469"/>
                    <a:gd name="T2" fmla="*/ 242 w 390"/>
                    <a:gd name="T3" fmla="*/ 325 h 469"/>
                    <a:gd name="T4" fmla="*/ 15 w 390"/>
                    <a:gd name="T5" fmla="*/ 122 h 469"/>
                    <a:gd name="T6" fmla="*/ 335 w 390"/>
                    <a:gd name="T7" fmla="*/ 140 h 469"/>
                    <a:gd name="T8" fmla="*/ 348 w 390"/>
                    <a:gd name="T9" fmla="*/ 0 h 469"/>
                    <a:gd name="connsiteX0" fmla="*/ 4005 w 11017"/>
                    <a:gd name="connsiteY0" fmla="*/ 10000 h 10000"/>
                    <a:gd name="connsiteX1" fmla="*/ 58 w 11017"/>
                    <a:gd name="connsiteY1" fmla="*/ 6807 h 10000"/>
                    <a:gd name="connsiteX2" fmla="*/ 7928 w 11017"/>
                    <a:gd name="connsiteY2" fmla="*/ 6930 h 10000"/>
                    <a:gd name="connsiteX3" fmla="*/ 2108 w 11017"/>
                    <a:gd name="connsiteY3" fmla="*/ 2601 h 10000"/>
                    <a:gd name="connsiteX4" fmla="*/ 10313 w 11017"/>
                    <a:gd name="connsiteY4" fmla="*/ 2985 h 10000"/>
                    <a:gd name="connsiteX5" fmla="*/ 10646 w 11017"/>
                    <a:gd name="connsiteY5" fmla="*/ 0 h 10000"/>
                    <a:gd name="connsiteX0" fmla="*/ 4005 w 11017"/>
                    <a:gd name="connsiteY0" fmla="*/ 12142 h 12142"/>
                    <a:gd name="connsiteX1" fmla="*/ 58 w 11017"/>
                    <a:gd name="connsiteY1" fmla="*/ 6807 h 12142"/>
                    <a:gd name="connsiteX2" fmla="*/ 7928 w 11017"/>
                    <a:gd name="connsiteY2" fmla="*/ 6930 h 12142"/>
                    <a:gd name="connsiteX3" fmla="*/ 2108 w 11017"/>
                    <a:gd name="connsiteY3" fmla="*/ 2601 h 12142"/>
                    <a:gd name="connsiteX4" fmla="*/ 10313 w 11017"/>
                    <a:gd name="connsiteY4" fmla="*/ 2985 h 12142"/>
                    <a:gd name="connsiteX5" fmla="*/ 10646 w 11017"/>
                    <a:gd name="connsiteY5" fmla="*/ 0 h 12142"/>
                    <a:gd name="connsiteX0" fmla="*/ 5814 w 12826"/>
                    <a:gd name="connsiteY0" fmla="*/ 12142 h 12142"/>
                    <a:gd name="connsiteX1" fmla="*/ 43 w 12826"/>
                    <a:gd name="connsiteY1" fmla="*/ 8435 h 12142"/>
                    <a:gd name="connsiteX2" fmla="*/ 9737 w 12826"/>
                    <a:gd name="connsiteY2" fmla="*/ 6930 h 12142"/>
                    <a:gd name="connsiteX3" fmla="*/ 3917 w 12826"/>
                    <a:gd name="connsiteY3" fmla="*/ 2601 h 12142"/>
                    <a:gd name="connsiteX4" fmla="*/ 12122 w 12826"/>
                    <a:gd name="connsiteY4" fmla="*/ 2985 h 12142"/>
                    <a:gd name="connsiteX5" fmla="*/ 12455 w 12826"/>
                    <a:gd name="connsiteY5" fmla="*/ 0 h 12142"/>
                    <a:gd name="connsiteX0" fmla="*/ 4910 w 11922"/>
                    <a:gd name="connsiteY0" fmla="*/ 12142 h 12142"/>
                    <a:gd name="connsiteX1" fmla="*/ 51 w 11922"/>
                    <a:gd name="connsiteY1" fmla="*/ 7321 h 12142"/>
                    <a:gd name="connsiteX2" fmla="*/ 8833 w 11922"/>
                    <a:gd name="connsiteY2" fmla="*/ 6930 h 12142"/>
                    <a:gd name="connsiteX3" fmla="*/ 3013 w 11922"/>
                    <a:gd name="connsiteY3" fmla="*/ 2601 h 12142"/>
                    <a:gd name="connsiteX4" fmla="*/ 11218 w 11922"/>
                    <a:gd name="connsiteY4" fmla="*/ 2985 h 12142"/>
                    <a:gd name="connsiteX5" fmla="*/ 11551 w 11922"/>
                    <a:gd name="connsiteY5" fmla="*/ 0 h 12142"/>
                    <a:gd name="connsiteX0" fmla="*/ 1915 w 8927"/>
                    <a:gd name="connsiteY0" fmla="*/ 12142 h 12142"/>
                    <a:gd name="connsiteX1" fmla="*/ 1693 w 8927"/>
                    <a:gd name="connsiteY1" fmla="*/ 8713 h 12142"/>
                    <a:gd name="connsiteX2" fmla="*/ 5838 w 8927"/>
                    <a:gd name="connsiteY2" fmla="*/ 6930 h 12142"/>
                    <a:gd name="connsiteX3" fmla="*/ 18 w 8927"/>
                    <a:gd name="connsiteY3" fmla="*/ 2601 h 12142"/>
                    <a:gd name="connsiteX4" fmla="*/ 8223 w 8927"/>
                    <a:gd name="connsiteY4" fmla="*/ 2985 h 12142"/>
                    <a:gd name="connsiteX5" fmla="*/ 8556 w 8927"/>
                    <a:gd name="connsiteY5" fmla="*/ 0 h 12142"/>
                    <a:gd name="connsiteX0" fmla="*/ 458 w 8313"/>
                    <a:gd name="connsiteY0" fmla="*/ 10000 h 10000"/>
                    <a:gd name="connsiteX1" fmla="*/ 209 w 8313"/>
                    <a:gd name="connsiteY1" fmla="*/ 7176 h 10000"/>
                    <a:gd name="connsiteX2" fmla="*/ 4853 w 8313"/>
                    <a:gd name="connsiteY2" fmla="*/ 5707 h 10000"/>
                    <a:gd name="connsiteX3" fmla="*/ 4476 w 8313"/>
                    <a:gd name="connsiteY3" fmla="*/ 3625 h 10000"/>
                    <a:gd name="connsiteX4" fmla="*/ 7524 w 8313"/>
                    <a:gd name="connsiteY4" fmla="*/ 2458 h 10000"/>
                    <a:gd name="connsiteX5" fmla="*/ 7897 w 8313"/>
                    <a:gd name="connsiteY5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13" h="10000">
                      <a:moveTo>
                        <a:pt x="458" y="10000"/>
                      </a:moveTo>
                      <a:cubicBezTo>
                        <a:pt x="945" y="9806"/>
                        <a:pt x="-523" y="7892"/>
                        <a:pt x="209" y="7176"/>
                      </a:cubicBezTo>
                      <a:cubicBezTo>
                        <a:pt x="942" y="6460"/>
                        <a:pt x="4142" y="6299"/>
                        <a:pt x="4853" y="5707"/>
                      </a:cubicBezTo>
                      <a:cubicBezTo>
                        <a:pt x="5564" y="5115"/>
                        <a:pt x="4045" y="4170"/>
                        <a:pt x="4476" y="3625"/>
                      </a:cubicBezTo>
                      <a:cubicBezTo>
                        <a:pt x="4906" y="3081"/>
                        <a:pt x="5944" y="2810"/>
                        <a:pt x="7524" y="2458"/>
                      </a:cubicBezTo>
                      <a:cubicBezTo>
                        <a:pt x="9104" y="2108"/>
                        <a:pt x="7811" y="509"/>
                        <a:pt x="7897" y="0"/>
                      </a:cubicBezTo>
                    </a:path>
                  </a:pathLst>
                </a:custGeom>
                <a:noFill/>
                <a:ln w="2857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26" name="Freeform 340"/>
                <p:cNvSpPr>
                  <a:spLocks/>
                </p:cNvSpPr>
                <p:nvPr/>
              </p:nvSpPr>
              <p:spPr bwMode="auto">
                <a:xfrm rot="13028214" flipH="1">
                  <a:off x="5414640" y="2173410"/>
                  <a:ext cx="221757" cy="772327"/>
                </a:xfrm>
                <a:custGeom>
                  <a:avLst/>
                  <a:gdLst>
                    <a:gd name="T0" fmla="*/ 89 w 390"/>
                    <a:gd name="T1" fmla="*/ 469 h 469"/>
                    <a:gd name="T2" fmla="*/ 242 w 390"/>
                    <a:gd name="T3" fmla="*/ 325 h 469"/>
                    <a:gd name="T4" fmla="*/ 15 w 390"/>
                    <a:gd name="T5" fmla="*/ 122 h 469"/>
                    <a:gd name="T6" fmla="*/ 335 w 390"/>
                    <a:gd name="T7" fmla="*/ 140 h 469"/>
                    <a:gd name="T8" fmla="*/ 348 w 390"/>
                    <a:gd name="T9" fmla="*/ 0 h 469"/>
                    <a:gd name="connsiteX0" fmla="*/ 4005 w 11017"/>
                    <a:gd name="connsiteY0" fmla="*/ 10000 h 10000"/>
                    <a:gd name="connsiteX1" fmla="*/ 58 w 11017"/>
                    <a:gd name="connsiteY1" fmla="*/ 6807 h 10000"/>
                    <a:gd name="connsiteX2" fmla="*/ 7928 w 11017"/>
                    <a:gd name="connsiteY2" fmla="*/ 6930 h 10000"/>
                    <a:gd name="connsiteX3" fmla="*/ 2108 w 11017"/>
                    <a:gd name="connsiteY3" fmla="*/ 2601 h 10000"/>
                    <a:gd name="connsiteX4" fmla="*/ 10313 w 11017"/>
                    <a:gd name="connsiteY4" fmla="*/ 2985 h 10000"/>
                    <a:gd name="connsiteX5" fmla="*/ 10646 w 11017"/>
                    <a:gd name="connsiteY5" fmla="*/ 0 h 10000"/>
                    <a:gd name="connsiteX0" fmla="*/ 4005 w 11017"/>
                    <a:gd name="connsiteY0" fmla="*/ 12142 h 12142"/>
                    <a:gd name="connsiteX1" fmla="*/ 58 w 11017"/>
                    <a:gd name="connsiteY1" fmla="*/ 6807 h 12142"/>
                    <a:gd name="connsiteX2" fmla="*/ 7928 w 11017"/>
                    <a:gd name="connsiteY2" fmla="*/ 6930 h 12142"/>
                    <a:gd name="connsiteX3" fmla="*/ 2108 w 11017"/>
                    <a:gd name="connsiteY3" fmla="*/ 2601 h 12142"/>
                    <a:gd name="connsiteX4" fmla="*/ 10313 w 11017"/>
                    <a:gd name="connsiteY4" fmla="*/ 2985 h 12142"/>
                    <a:gd name="connsiteX5" fmla="*/ 10646 w 11017"/>
                    <a:gd name="connsiteY5" fmla="*/ 0 h 12142"/>
                    <a:gd name="connsiteX0" fmla="*/ 5814 w 12826"/>
                    <a:gd name="connsiteY0" fmla="*/ 12142 h 12142"/>
                    <a:gd name="connsiteX1" fmla="*/ 43 w 12826"/>
                    <a:gd name="connsiteY1" fmla="*/ 8435 h 12142"/>
                    <a:gd name="connsiteX2" fmla="*/ 9737 w 12826"/>
                    <a:gd name="connsiteY2" fmla="*/ 6930 h 12142"/>
                    <a:gd name="connsiteX3" fmla="*/ 3917 w 12826"/>
                    <a:gd name="connsiteY3" fmla="*/ 2601 h 12142"/>
                    <a:gd name="connsiteX4" fmla="*/ 12122 w 12826"/>
                    <a:gd name="connsiteY4" fmla="*/ 2985 h 12142"/>
                    <a:gd name="connsiteX5" fmla="*/ 12455 w 12826"/>
                    <a:gd name="connsiteY5" fmla="*/ 0 h 12142"/>
                    <a:gd name="connsiteX0" fmla="*/ 4910 w 11922"/>
                    <a:gd name="connsiteY0" fmla="*/ 12142 h 12142"/>
                    <a:gd name="connsiteX1" fmla="*/ 51 w 11922"/>
                    <a:gd name="connsiteY1" fmla="*/ 7321 h 12142"/>
                    <a:gd name="connsiteX2" fmla="*/ 8833 w 11922"/>
                    <a:gd name="connsiteY2" fmla="*/ 6930 h 12142"/>
                    <a:gd name="connsiteX3" fmla="*/ 3013 w 11922"/>
                    <a:gd name="connsiteY3" fmla="*/ 2601 h 12142"/>
                    <a:gd name="connsiteX4" fmla="*/ 11218 w 11922"/>
                    <a:gd name="connsiteY4" fmla="*/ 2985 h 12142"/>
                    <a:gd name="connsiteX5" fmla="*/ 11551 w 11922"/>
                    <a:gd name="connsiteY5" fmla="*/ 0 h 12142"/>
                    <a:gd name="connsiteX0" fmla="*/ 1915 w 8927"/>
                    <a:gd name="connsiteY0" fmla="*/ 12142 h 12142"/>
                    <a:gd name="connsiteX1" fmla="*/ 1693 w 8927"/>
                    <a:gd name="connsiteY1" fmla="*/ 8713 h 12142"/>
                    <a:gd name="connsiteX2" fmla="*/ 5838 w 8927"/>
                    <a:gd name="connsiteY2" fmla="*/ 6930 h 12142"/>
                    <a:gd name="connsiteX3" fmla="*/ 18 w 8927"/>
                    <a:gd name="connsiteY3" fmla="*/ 2601 h 12142"/>
                    <a:gd name="connsiteX4" fmla="*/ 8223 w 8927"/>
                    <a:gd name="connsiteY4" fmla="*/ 2985 h 12142"/>
                    <a:gd name="connsiteX5" fmla="*/ 8556 w 8927"/>
                    <a:gd name="connsiteY5" fmla="*/ 0 h 12142"/>
                    <a:gd name="connsiteX0" fmla="*/ 458 w 8313"/>
                    <a:gd name="connsiteY0" fmla="*/ 10000 h 10000"/>
                    <a:gd name="connsiteX1" fmla="*/ 209 w 8313"/>
                    <a:gd name="connsiteY1" fmla="*/ 7176 h 10000"/>
                    <a:gd name="connsiteX2" fmla="*/ 4853 w 8313"/>
                    <a:gd name="connsiteY2" fmla="*/ 5707 h 10000"/>
                    <a:gd name="connsiteX3" fmla="*/ 4476 w 8313"/>
                    <a:gd name="connsiteY3" fmla="*/ 3625 h 10000"/>
                    <a:gd name="connsiteX4" fmla="*/ 7524 w 8313"/>
                    <a:gd name="connsiteY4" fmla="*/ 2458 h 10000"/>
                    <a:gd name="connsiteX5" fmla="*/ 7897 w 8313"/>
                    <a:gd name="connsiteY5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13" h="10000">
                      <a:moveTo>
                        <a:pt x="458" y="10000"/>
                      </a:moveTo>
                      <a:cubicBezTo>
                        <a:pt x="945" y="9806"/>
                        <a:pt x="-523" y="7892"/>
                        <a:pt x="209" y="7176"/>
                      </a:cubicBezTo>
                      <a:cubicBezTo>
                        <a:pt x="942" y="6460"/>
                        <a:pt x="4142" y="6299"/>
                        <a:pt x="4853" y="5707"/>
                      </a:cubicBezTo>
                      <a:cubicBezTo>
                        <a:pt x="5564" y="5115"/>
                        <a:pt x="4045" y="4170"/>
                        <a:pt x="4476" y="3625"/>
                      </a:cubicBezTo>
                      <a:cubicBezTo>
                        <a:pt x="4906" y="3081"/>
                        <a:pt x="5944" y="2810"/>
                        <a:pt x="7524" y="2458"/>
                      </a:cubicBezTo>
                      <a:cubicBezTo>
                        <a:pt x="9104" y="2108"/>
                        <a:pt x="7811" y="509"/>
                        <a:pt x="7897" y="0"/>
                      </a:cubicBezTo>
                    </a:path>
                  </a:pathLst>
                </a:custGeom>
                <a:noFill/>
                <a:ln w="2857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27" name="Freeform 340"/>
                <p:cNvSpPr>
                  <a:spLocks/>
                </p:cNvSpPr>
                <p:nvPr/>
              </p:nvSpPr>
              <p:spPr bwMode="auto">
                <a:xfrm rot="15094630">
                  <a:off x="5129242" y="1813840"/>
                  <a:ext cx="221757" cy="772327"/>
                </a:xfrm>
                <a:custGeom>
                  <a:avLst/>
                  <a:gdLst>
                    <a:gd name="T0" fmla="*/ 89 w 390"/>
                    <a:gd name="T1" fmla="*/ 469 h 469"/>
                    <a:gd name="T2" fmla="*/ 242 w 390"/>
                    <a:gd name="T3" fmla="*/ 325 h 469"/>
                    <a:gd name="T4" fmla="*/ 15 w 390"/>
                    <a:gd name="T5" fmla="*/ 122 h 469"/>
                    <a:gd name="T6" fmla="*/ 335 w 390"/>
                    <a:gd name="T7" fmla="*/ 140 h 469"/>
                    <a:gd name="T8" fmla="*/ 348 w 390"/>
                    <a:gd name="T9" fmla="*/ 0 h 469"/>
                    <a:gd name="connsiteX0" fmla="*/ 4005 w 11017"/>
                    <a:gd name="connsiteY0" fmla="*/ 10000 h 10000"/>
                    <a:gd name="connsiteX1" fmla="*/ 58 w 11017"/>
                    <a:gd name="connsiteY1" fmla="*/ 6807 h 10000"/>
                    <a:gd name="connsiteX2" fmla="*/ 7928 w 11017"/>
                    <a:gd name="connsiteY2" fmla="*/ 6930 h 10000"/>
                    <a:gd name="connsiteX3" fmla="*/ 2108 w 11017"/>
                    <a:gd name="connsiteY3" fmla="*/ 2601 h 10000"/>
                    <a:gd name="connsiteX4" fmla="*/ 10313 w 11017"/>
                    <a:gd name="connsiteY4" fmla="*/ 2985 h 10000"/>
                    <a:gd name="connsiteX5" fmla="*/ 10646 w 11017"/>
                    <a:gd name="connsiteY5" fmla="*/ 0 h 10000"/>
                    <a:gd name="connsiteX0" fmla="*/ 4005 w 11017"/>
                    <a:gd name="connsiteY0" fmla="*/ 12142 h 12142"/>
                    <a:gd name="connsiteX1" fmla="*/ 58 w 11017"/>
                    <a:gd name="connsiteY1" fmla="*/ 6807 h 12142"/>
                    <a:gd name="connsiteX2" fmla="*/ 7928 w 11017"/>
                    <a:gd name="connsiteY2" fmla="*/ 6930 h 12142"/>
                    <a:gd name="connsiteX3" fmla="*/ 2108 w 11017"/>
                    <a:gd name="connsiteY3" fmla="*/ 2601 h 12142"/>
                    <a:gd name="connsiteX4" fmla="*/ 10313 w 11017"/>
                    <a:gd name="connsiteY4" fmla="*/ 2985 h 12142"/>
                    <a:gd name="connsiteX5" fmla="*/ 10646 w 11017"/>
                    <a:gd name="connsiteY5" fmla="*/ 0 h 12142"/>
                    <a:gd name="connsiteX0" fmla="*/ 5814 w 12826"/>
                    <a:gd name="connsiteY0" fmla="*/ 12142 h 12142"/>
                    <a:gd name="connsiteX1" fmla="*/ 43 w 12826"/>
                    <a:gd name="connsiteY1" fmla="*/ 8435 h 12142"/>
                    <a:gd name="connsiteX2" fmla="*/ 9737 w 12826"/>
                    <a:gd name="connsiteY2" fmla="*/ 6930 h 12142"/>
                    <a:gd name="connsiteX3" fmla="*/ 3917 w 12826"/>
                    <a:gd name="connsiteY3" fmla="*/ 2601 h 12142"/>
                    <a:gd name="connsiteX4" fmla="*/ 12122 w 12826"/>
                    <a:gd name="connsiteY4" fmla="*/ 2985 h 12142"/>
                    <a:gd name="connsiteX5" fmla="*/ 12455 w 12826"/>
                    <a:gd name="connsiteY5" fmla="*/ 0 h 12142"/>
                    <a:gd name="connsiteX0" fmla="*/ 4910 w 11922"/>
                    <a:gd name="connsiteY0" fmla="*/ 12142 h 12142"/>
                    <a:gd name="connsiteX1" fmla="*/ 51 w 11922"/>
                    <a:gd name="connsiteY1" fmla="*/ 7321 h 12142"/>
                    <a:gd name="connsiteX2" fmla="*/ 8833 w 11922"/>
                    <a:gd name="connsiteY2" fmla="*/ 6930 h 12142"/>
                    <a:gd name="connsiteX3" fmla="*/ 3013 w 11922"/>
                    <a:gd name="connsiteY3" fmla="*/ 2601 h 12142"/>
                    <a:gd name="connsiteX4" fmla="*/ 11218 w 11922"/>
                    <a:gd name="connsiteY4" fmla="*/ 2985 h 12142"/>
                    <a:gd name="connsiteX5" fmla="*/ 11551 w 11922"/>
                    <a:gd name="connsiteY5" fmla="*/ 0 h 12142"/>
                    <a:gd name="connsiteX0" fmla="*/ 1915 w 8927"/>
                    <a:gd name="connsiteY0" fmla="*/ 12142 h 12142"/>
                    <a:gd name="connsiteX1" fmla="*/ 1693 w 8927"/>
                    <a:gd name="connsiteY1" fmla="*/ 8713 h 12142"/>
                    <a:gd name="connsiteX2" fmla="*/ 5838 w 8927"/>
                    <a:gd name="connsiteY2" fmla="*/ 6930 h 12142"/>
                    <a:gd name="connsiteX3" fmla="*/ 18 w 8927"/>
                    <a:gd name="connsiteY3" fmla="*/ 2601 h 12142"/>
                    <a:gd name="connsiteX4" fmla="*/ 8223 w 8927"/>
                    <a:gd name="connsiteY4" fmla="*/ 2985 h 12142"/>
                    <a:gd name="connsiteX5" fmla="*/ 8556 w 8927"/>
                    <a:gd name="connsiteY5" fmla="*/ 0 h 12142"/>
                    <a:gd name="connsiteX0" fmla="*/ 458 w 8313"/>
                    <a:gd name="connsiteY0" fmla="*/ 10000 h 10000"/>
                    <a:gd name="connsiteX1" fmla="*/ 209 w 8313"/>
                    <a:gd name="connsiteY1" fmla="*/ 7176 h 10000"/>
                    <a:gd name="connsiteX2" fmla="*/ 4853 w 8313"/>
                    <a:gd name="connsiteY2" fmla="*/ 5707 h 10000"/>
                    <a:gd name="connsiteX3" fmla="*/ 4476 w 8313"/>
                    <a:gd name="connsiteY3" fmla="*/ 3625 h 10000"/>
                    <a:gd name="connsiteX4" fmla="*/ 7524 w 8313"/>
                    <a:gd name="connsiteY4" fmla="*/ 2458 h 10000"/>
                    <a:gd name="connsiteX5" fmla="*/ 7897 w 8313"/>
                    <a:gd name="connsiteY5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13" h="10000">
                      <a:moveTo>
                        <a:pt x="458" y="10000"/>
                      </a:moveTo>
                      <a:cubicBezTo>
                        <a:pt x="945" y="9806"/>
                        <a:pt x="-523" y="7892"/>
                        <a:pt x="209" y="7176"/>
                      </a:cubicBezTo>
                      <a:cubicBezTo>
                        <a:pt x="942" y="6460"/>
                        <a:pt x="4142" y="6299"/>
                        <a:pt x="4853" y="5707"/>
                      </a:cubicBezTo>
                      <a:cubicBezTo>
                        <a:pt x="5564" y="5115"/>
                        <a:pt x="4045" y="4170"/>
                        <a:pt x="4476" y="3625"/>
                      </a:cubicBezTo>
                      <a:cubicBezTo>
                        <a:pt x="4906" y="3081"/>
                        <a:pt x="5944" y="2810"/>
                        <a:pt x="7524" y="2458"/>
                      </a:cubicBezTo>
                      <a:cubicBezTo>
                        <a:pt x="9104" y="2108"/>
                        <a:pt x="7811" y="509"/>
                        <a:pt x="7897" y="0"/>
                      </a:cubicBezTo>
                    </a:path>
                  </a:pathLst>
                </a:custGeom>
                <a:noFill/>
                <a:ln w="2857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28" name="Freeform 340"/>
                <p:cNvSpPr>
                  <a:spLocks/>
                </p:cNvSpPr>
                <p:nvPr/>
              </p:nvSpPr>
              <p:spPr bwMode="auto">
                <a:xfrm rot="11527669" flipH="1">
                  <a:off x="5586760" y="2215748"/>
                  <a:ext cx="221757" cy="772327"/>
                </a:xfrm>
                <a:custGeom>
                  <a:avLst/>
                  <a:gdLst>
                    <a:gd name="T0" fmla="*/ 89 w 390"/>
                    <a:gd name="T1" fmla="*/ 469 h 469"/>
                    <a:gd name="T2" fmla="*/ 242 w 390"/>
                    <a:gd name="T3" fmla="*/ 325 h 469"/>
                    <a:gd name="T4" fmla="*/ 15 w 390"/>
                    <a:gd name="T5" fmla="*/ 122 h 469"/>
                    <a:gd name="T6" fmla="*/ 335 w 390"/>
                    <a:gd name="T7" fmla="*/ 140 h 469"/>
                    <a:gd name="T8" fmla="*/ 348 w 390"/>
                    <a:gd name="T9" fmla="*/ 0 h 469"/>
                    <a:gd name="connsiteX0" fmla="*/ 4005 w 11017"/>
                    <a:gd name="connsiteY0" fmla="*/ 10000 h 10000"/>
                    <a:gd name="connsiteX1" fmla="*/ 58 w 11017"/>
                    <a:gd name="connsiteY1" fmla="*/ 6807 h 10000"/>
                    <a:gd name="connsiteX2" fmla="*/ 7928 w 11017"/>
                    <a:gd name="connsiteY2" fmla="*/ 6930 h 10000"/>
                    <a:gd name="connsiteX3" fmla="*/ 2108 w 11017"/>
                    <a:gd name="connsiteY3" fmla="*/ 2601 h 10000"/>
                    <a:gd name="connsiteX4" fmla="*/ 10313 w 11017"/>
                    <a:gd name="connsiteY4" fmla="*/ 2985 h 10000"/>
                    <a:gd name="connsiteX5" fmla="*/ 10646 w 11017"/>
                    <a:gd name="connsiteY5" fmla="*/ 0 h 10000"/>
                    <a:gd name="connsiteX0" fmla="*/ 4005 w 11017"/>
                    <a:gd name="connsiteY0" fmla="*/ 12142 h 12142"/>
                    <a:gd name="connsiteX1" fmla="*/ 58 w 11017"/>
                    <a:gd name="connsiteY1" fmla="*/ 6807 h 12142"/>
                    <a:gd name="connsiteX2" fmla="*/ 7928 w 11017"/>
                    <a:gd name="connsiteY2" fmla="*/ 6930 h 12142"/>
                    <a:gd name="connsiteX3" fmla="*/ 2108 w 11017"/>
                    <a:gd name="connsiteY3" fmla="*/ 2601 h 12142"/>
                    <a:gd name="connsiteX4" fmla="*/ 10313 w 11017"/>
                    <a:gd name="connsiteY4" fmla="*/ 2985 h 12142"/>
                    <a:gd name="connsiteX5" fmla="*/ 10646 w 11017"/>
                    <a:gd name="connsiteY5" fmla="*/ 0 h 12142"/>
                    <a:gd name="connsiteX0" fmla="*/ 5814 w 12826"/>
                    <a:gd name="connsiteY0" fmla="*/ 12142 h 12142"/>
                    <a:gd name="connsiteX1" fmla="*/ 43 w 12826"/>
                    <a:gd name="connsiteY1" fmla="*/ 8435 h 12142"/>
                    <a:gd name="connsiteX2" fmla="*/ 9737 w 12826"/>
                    <a:gd name="connsiteY2" fmla="*/ 6930 h 12142"/>
                    <a:gd name="connsiteX3" fmla="*/ 3917 w 12826"/>
                    <a:gd name="connsiteY3" fmla="*/ 2601 h 12142"/>
                    <a:gd name="connsiteX4" fmla="*/ 12122 w 12826"/>
                    <a:gd name="connsiteY4" fmla="*/ 2985 h 12142"/>
                    <a:gd name="connsiteX5" fmla="*/ 12455 w 12826"/>
                    <a:gd name="connsiteY5" fmla="*/ 0 h 12142"/>
                    <a:gd name="connsiteX0" fmla="*/ 4910 w 11922"/>
                    <a:gd name="connsiteY0" fmla="*/ 12142 h 12142"/>
                    <a:gd name="connsiteX1" fmla="*/ 51 w 11922"/>
                    <a:gd name="connsiteY1" fmla="*/ 7321 h 12142"/>
                    <a:gd name="connsiteX2" fmla="*/ 8833 w 11922"/>
                    <a:gd name="connsiteY2" fmla="*/ 6930 h 12142"/>
                    <a:gd name="connsiteX3" fmla="*/ 3013 w 11922"/>
                    <a:gd name="connsiteY3" fmla="*/ 2601 h 12142"/>
                    <a:gd name="connsiteX4" fmla="*/ 11218 w 11922"/>
                    <a:gd name="connsiteY4" fmla="*/ 2985 h 12142"/>
                    <a:gd name="connsiteX5" fmla="*/ 11551 w 11922"/>
                    <a:gd name="connsiteY5" fmla="*/ 0 h 12142"/>
                    <a:gd name="connsiteX0" fmla="*/ 1915 w 8927"/>
                    <a:gd name="connsiteY0" fmla="*/ 12142 h 12142"/>
                    <a:gd name="connsiteX1" fmla="*/ 1693 w 8927"/>
                    <a:gd name="connsiteY1" fmla="*/ 8713 h 12142"/>
                    <a:gd name="connsiteX2" fmla="*/ 5838 w 8927"/>
                    <a:gd name="connsiteY2" fmla="*/ 6930 h 12142"/>
                    <a:gd name="connsiteX3" fmla="*/ 18 w 8927"/>
                    <a:gd name="connsiteY3" fmla="*/ 2601 h 12142"/>
                    <a:gd name="connsiteX4" fmla="*/ 8223 w 8927"/>
                    <a:gd name="connsiteY4" fmla="*/ 2985 h 12142"/>
                    <a:gd name="connsiteX5" fmla="*/ 8556 w 8927"/>
                    <a:gd name="connsiteY5" fmla="*/ 0 h 12142"/>
                    <a:gd name="connsiteX0" fmla="*/ 458 w 8313"/>
                    <a:gd name="connsiteY0" fmla="*/ 10000 h 10000"/>
                    <a:gd name="connsiteX1" fmla="*/ 209 w 8313"/>
                    <a:gd name="connsiteY1" fmla="*/ 7176 h 10000"/>
                    <a:gd name="connsiteX2" fmla="*/ 4853 w 8313"/>
                    <a:gd name="connsiteY2" fmla="*/ 5707 h 10000"/>
                    <a:gd name="connsiteX3" fmla="*/ 4476 w 8313"/>
                    <a:gd name="connsiteY3" fmla="*/ 3625 h 10000"/>
                    <a:gd name="connsiteX4" fmla="*/ 7524 w 8313"/>
                    <a:gd name="connsiteY4" fmla="*/ 2458 h 10000"/>
                    <a:gd name="connsiteX5" fmla="*/ 7897 w 8313"/>
                    <a:gd name="connsiteY5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13" h="10000">
                      <a:moveTo>
                        <a:pt x="458" y="10000"/>
                      </a:moveTo>
                      <a:cubicBezTo>
                        <a:pt x="945" y="9806"/>
                        <a:pt x="-523" y="7892"/>
                        <a:pt x="209" y="7176"/>
                      </a:cubicBezTo>
                      <a:cubicBezTo>
                        <a:pt x="942" y="6460"/>
                        <a:pt x="4142" y="6299"/>
                        <a:pt x="4853" y="5707"/>
                      </a:cubicBezTo>
                      <a:cubicBezTo>
                        <a:pt x="5564" y="5115"/>
                        <a:pt x="4045" y="4170"/>
                        <a:pt x="4476" y="3625"/>
                      </a:cubicBezTo>
                      <a:cubicBezTo>
                        <a:pt x="4906" y="3081"/>
                        <a:pt x="5944" y="2810"/>
                        <a:pt x="7524" y="2458"/>
                      </a:cubicBezTo>
                      <a:cubicBezTo>
                        <a:pt x="9104" y="2108"/>
                        <a:pt x="7811" y="509"/>
                        <a:pt x="7897" y="0"/>
                      </a:cubicBezTo>
                    </a:path>
                  </a:pathLst>
                </a:custGeom>
                <a:noFill/>
                <a:ln w="2857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29" name="Freeform 340"/>
                <p:cNvSpPr>
                  <a:spLocks/>
                </p:cNvSpPr>
                <p:nvPr/>
              </p:nvSpPr>
              <p:spPr bwMode="auto">
                <a:xfrm rot="12792632">
                  <a:off x="5269453" y="2047842"/>
                  <a:ext cx="209560" cy="772327"/>
                </a:xfrm>
                <a:custGeom>
                  <a:avLst/>
                  <a:gdLst>
                    <a:gd name="T0" fmla="*/ 89 w 390"/>
                    <a:gd name="T1" fmla="*/ 469 h 469"/>
                    <a:gd name="T2" fmla="*/ 242 w 390"/>
                    <a:gd name="T3" fmla="*/ 325 h 469"/>
                    <a:gd name="T4" fmla="*/ 15 w 390"/>
                    <a:gd name="T5" fmla="*/ 122 h 469"/>
                    <a:gd name="T6" fmla="*/ 335 w 390"/>
                    <a:gd name="T7" fmla="*/ 140 h 469"/>
                    <a:gd name="T8" fmla="*/ 348 w 390"/>
                    <a:gd name="T9" fmla="*/ 0 h 469"/>
                    <a:gd name="connsiteX0" fmla="*/ 4005 w 11017"/>
                    <a:gd name="connsiteY0" fmla="*/ 10000 h 10000"/>
                    <a:gd name="connsiteX1" fmla="*/ 58 w 11017"/>
                    <a:gd name="connsiteY1" fmla="*/ 6807 h 10000"/>
                    <a:gd name="connsiteX2" fmla="*/ 7928 w 11017"/>
                    <a:gd name="connsiteY2" fmla="*/ 6930 h 10000"/>
                    <a:gd name="connsiteX3" fmla="*/ 2108 w 11017"/>
                    <a:gd name="connsiteY3" fmla="*/ 2601 h 10000"/>
                    <a:gd name="connsiteX4" fmla="*/ 10313 w 11017"/>
                    <a:gd name="connsiteY4" fmla="*/ 2985 h 10000"/>
                    <a:gd name="connsiteX5" fmla="*/ 10646 w 11017"/>
                    <a:gd name="connsiteY5" fmla="*/ 0 h 10000"/>
                    <a:gd name="connsiteX0" fmla="*/ 4005 w 11017"/>
                    <a:gd name="connsiteY0" fmla="*/ 12142 h 12142"/>
                    <a:gd name="connsiteX1" fmla="*/ 58 w 11017"/>
                    <a:gd name="connsiteY1" fmla="*/ 6807 h 12142"/>
                    <a:gd name="connsiteX2" fmla="*/ 7928 w 11017"/>
                    <a:gd name="connsiteY2" fmla="*/ 6930 h 12142"/>
                    <a:gd name="connsiteX3" fmla="*/ 2108 w 11017"/>
                    <a:gd name="connsiteY3" fmla="*/ 2601 h 12142"/>
                    <a:gd name="connsiteX4" fmla="*/ 10313 w 11017"/>
                    <a:gd name="connsiteY4" fmla="*/ 2985 h 12142"/>
                    <a:gd name="connsiteX5" fmla="*/ 10646 w 11017"/>
                    <a:gd name="connsiteY5" fmla="*/ 0 h 12142"/>
                    <a:gd name="connsiteX0" fmla="*/ 5814 w 12826"/>
                    <a:gd name="connsiteY0" fmla="*/ 12142 h 12142"/>
                    <a:gd name="connsiteX1" fmla="*/ 43 w 12826"/>
                    <a:gd name="connsiteY1" fmla="*/ 8435 h 12142"/>
                    <a:gd name="connsiteX2" fmla="*/ 9737 w 12826"/>
                    <a:gd name="connsiteY2" fmla="*/ 6930 h 12142"/>
                    <a:gd name="connsiteX3" fmla="*/ 3917 w 12826"/>
                    <a:gd name="connsiteY3" fmla="*/ 2601 h 12142"/>
                    <a:gd name="connsiteX4" fmla="*/ 12122 w 12826"/>
                    <a:gd name="connsiteY4" fmla="*/ 2985 h 12142"/>
                    <a:gd name="connsiteX5" fmla="*/ 12455 w 12826"/>
                    <a:gd name="connsiteY5" fmla="*/ 0 h 12142"/>
                    <a:gd name="connsiteX0" fmla="*/ 4910 w 11922"/>
                    <a:gd name="connsiteY0" fmla="*/ 12142 h 12142"/>
                    <a:gd name="connsiteX1" fmla="*/ 51 w 11922"/>
                    <a:gd name="connsiteY1" fmla="*/ 7321 h 12142"/>
                    <a:gd name="connsiteX2" fmla="*/ 8833 w 11922"/>
                    <a:gd name="connsiteY2" fmla="*/ 6930 h 12142"/>
                    <a:gd name="connsiteX3" fmla="*/ 3013 w 11922"/>
                    <a:gd name="connsiteY3" fmla="*/ 2601 h 12142"/>
                    <a:gd name="connsiteX4" fmla="*/ 11218 w 11922"/>
                    <a:gd name="connsiteY4" fmla="*/ 2985 h 12142"/>
                    <a:gd name="connsiteX5" fmla="*/ 11551 w 11922"/>
                    <a:gd name="connsiteY5" fmla="*/ 0 h 12142"/>
                    <a:gd name="connsiteX0" fmla="*/ 1915 w 8927"/>
                    <a:gd name="connsiteY0" fmla="*/ 12142 h 12142"/>
                    <a:gd name="connsiteX1" fmla="*/ 1693 w 8927"/>
                    <a:gd name="connsiteY1" fmla="*/ 8713 h 12142"/>
                    <a:gd name="connsiteX2" fmla="*/ 5838 w 8927"/>
                    <a:gd name="connsiteY2" fmla="*/ 6930 h 12142"/>
                    <a:gd name="connsiteX3" fmla="*/ 18 w 8927"/>
                    <a:gd name="connsiteY3" fmla="*/ 2601 h 12142"/>
                    <a:gd name="connsiteX4" fmla="*/ 8223 w 8927"/>
                    <a:gd name="connsiteY4" fmla="*/ 2985 h 12142"/>
                    <a:gd name="connsiteX5" fmla="*/ 8556 w 8927"/>
                    <a:gd name="connsiteY5" fmla="*/ 0 h 12142"/>
                    <a:gd name="connsiteX0" fmla="*/ 458 w 8313"/>
                    <a:gd name="connsiteY0" fmla="*/ 10000 h 10000"/>
                    <a:gd name="connsiteX1" fmla="*/ 209 w 8313"/>
                    <a:gd name="connsiteY1" fmla="*/ 7176 h 10000"/>
                    <a:gd name="connsiteX2" fmla="*/ 4853 w 8313"/>
                    <a:gd name="connsiteY2" fmla="*/ 5707 h 10000"/>
                    <a:gd name="connsiteX3" fmla="*/ 4476 w 8313"/>
                    <a:gd name="connsiteY3" fmla="*/ 3625 h 10000"/>
                    <a:gd name="connsiteX4" fmla="*/ 7524 w 8313"/>
                    <a:gd name="connsiteY4" fmla="*/ 2458 h 10000"/>
                    <a:gd name="connsiteX5" fmla="*/ 7897 w 8313"/>
                    <a:gd name="connsiteY5" fmla="*/ 0 h 10000"/>
                    <a:gd name="connsiteX0" fmla="*/ 0 w 9450"/>
                    <a:gd name="connsiteY0" fmla="*/ 10000 h 10000"/>
                    <a:gd name="connsiteX1" fmla="*/ 1262 w 9450"/>
                    <a:gd name="connsiteY1" fmla="*/ 7521 h 10000"/>
                    <a:gd name="connsiteX2" fmla="*/ 5287 w 9450"/>
                    <a:gd name="connsiteY2" fmla="*/ 5707 h 10000"/>
                    <a:gd name="connsiteX3" fmla="*/ 4833 w 9450"/>
                    <a:gd name="connsiteY3" fmla="*/ 3625 h 10000"/>
                    <a:gd name="connsiteX4" fmla="*/ 8500 w 9450"/>
                    <a:gd name="connsiteY4" fmla="*/ 2458 h 10000"/>
                    <a:gd name="connsiteX5" fmla="*/ 8949 w 9450"/>
                    <a:gd name="connsiteY5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450" h="10000">
                      <a:moveTo>
                        <a:pt x="0" y="10000"/>
                      </a:moveTo>
                      <a:cubicBezTo>
                        <a:pt x="586" y="9806"/>
                        <a:pt x="382" y="8237"/>
                        <a:pt x="1262" y="7521"/>
                      </a:cubicBezTo>
                      <a:cubicBezTo>
                        <a:pt x="2144" y="6805"/>
                        <a:pt x="4692" y="6356"/>
                        <a:pt x="5287" y="5707"/>
                      </a:cubicBezTo>
                      <a:cubicBezTo>
                        <a:pt x="5882" y="5058"/>
                        <a:pt x="4315" y="4170"/>
                        <a:pt x="4833" y="3625"/>
                      </a:cubicBezTo>
                      <a:cubicBezTo>
                        <a:pt x="5351" y="3081"/>
                        <a:pt x="6599" y="2810"/>
                        <a:pt x="8500" y="2458"/>
                      </a:cubicBezTo>
                      <a:cubicBezTo>
                        <a:pt x="10401" y="2108"/>
                        <a:pt x="8845" y="509"/>
                        <a:pt x="8949" y="0"/>
                      </a:cubicBezTo>
                    </a:path>
                  </a:pathLst>
                </a:custGeom>
                <a:noFill/>
                <a:ln w="2857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30" name="Freeform 340"/>
                <p:cNvSpPr>
                  <a:spLocks/>
                </p:cNvSpPr>
                <p:nvPr/>
              </p:nvSpPr>
              <p:spPr bwMode="auto">
                <a:xfrm rot="15969018">
                  <a:off x="5132758" y="1697027"/>
                  <a:ext cx="221757" cy="772327"/>
                </a:xfrm>
                <a:custGeom>
                  <a:avLst/>
                  <a:gdLst>
                    <a:gd name="T0" fmla="*/ 89 w 390"/>
                    <a:gd name="T1" fmla="*/ 469 h 469"/>
                    <a:gd name="T2" fmla="*/ 242 w 390"/>
                    <a:gd name="T3" fmla="*/ 325 h 469"/>
                    <a:gd name="T4" fmla="*/ 15 w 390"/>
                    <a:gd name="T5" fmla="*/ 122 h 469"/>
                    <a:gd name="T6" fmla="*/ 335 w 390"/>
                    <a:gd name="T7" fmla="*/ 140 h 469"/>
                    <a:gd name="T8" fmla="*/ 348 w 390"/>
                    <a:gd name="T9" fmla="*/ 0 h 469"/>
                    <a:gd name="connsiteX0" fmla="*/ 4005 w 11017"/>
                    <a:gd name="connsiteY0" fmla="*/ 10000 h 10000"/>
                    <a:gd name="connsiteX1" fmla="*/ 58 w 11017"/>
                    <a:gd name="connsiteY1" fmla="*/ 6807 h 10000"/>
                    <a:gd name="connsiteX2" fmla="*/ 7928 w 11017"/>
                    <a:gd name="connsiteY2" fmla="*/ 6930 h 10000"/>
                    <a:gd name="connsiteX3" fmla="*/ 2108 w 11017"/>
                    <a:gd name="connsiteY3" fmla="*/ 2601 h 10000"/>
                    <a:gd name="connsiteX4" fmla="*/ 10313 w 11017"/>
                    <a:gd name="connsiteY4" fmla="*/ 2985 h 10000"/>
                    <a:gd name="connsiteX5" fmla="*/ 10646 w 11017"/>
                    <a:gd name="connsiteY5" fmla="*/ 0 h 10000"/>
                    <a:gd name="connsiteX0" fmla="*/ 4005 w 11017"/>
                    <a:gd name="connsiteY0" fmla="*/ 12142 h 12142"/>
                    <a:gd name="connsiteX1" fmla="*/ 58 w 11017"/>
                    <a:gd name="connsiteY1" fmla="*/ 6807 h 12142"/>
                    <a:gd name="connsiteX2" fmla="*/ 7928 w 11017"/>
                    <a:gd name="connsiteY2" fmla="*/ 6930 h 12142"/>
                    <a:gd name="connsiteX3" fmla="*/ 2108 w 11017"/>
                    <a:gd name="connsiteY3" fmla="*/ 2601 h 12142"/>
                    <a:gd name="connsiteX4" fmla="*/ 10313 w 11017"/>
                    <a:gd name="connsiteY4" fmla="*/ 2985 h 12142"/>
                    <a:gd name="connsiteX5" fmla="*/ 10646 w 11017"/>
                    <a:gd name="connsiteY5" fmla="*/ 0 h 12142"/>
                    <a:gd name="connsiteX0" fmla="*/ 5814 w 12826"/>
                    <a:gd name="connsiteY0" fmla="*/ 12142 h 12142"/>
                    <a:gd name="connsiteX1" fmla="*/ 43 w 12826"/>
                    <a:gd name="connsiteY1" fmla="*/ 8435 h 12142"/>
                    <a:gd name="connsiteX2" fmla="*/ 9737 w 12826"/>
                    <a:gd name="connsiteY2" fmla="*/ 6930 h 12142"/>
                    <a:gd name="connsiteX3" fmla="*/ 3917 w 12826"/>
                    <a:gd name="connsiteY3" fmla="*/ 2601 h 12142"/>
                    <a:gd name="connsiteX4" fmla="*/ 12122 w 12826"/>
                    <a:gd name="connsiteY4" fmla="*/ 2985 h 12142"/>
                    <a:gd name="connsiteX5" fmla="*/ 12455 w 12826"/>
                    <a:gd name="connsiteY5" fmla="*/ 0 h 12142"/>
                    <a:gd name="connsiteX0" fmla="*/ 4910 w 11922"/>
                    <a:gd name="connsiteY0" fmla="*/ 12142 h 12142"/>
                    <a:gd name="connsiteX1" fmla="*/ 51 w 11922"/>
                    <a:gd name="connsiteY1" fmla="*/ 7321 h 12142"/>
                    <a:gd name="connsiteX2" fmla="*/ 8833 w 11922"/>
                    <a:gd name="connsiteY2" fmla="*/ 6930 h 12142"/>
                    <a:gd name="connsiteX3" fmla="*/ 3013 w 11922"/>
                    <a:gd name="connsiteY3" fmla="*/ 2601 h 12142"/>
                    <a:gd name="connsiteX4" fmla="*/ 11218 w 11922"/>
                    <a:gd name="connsiteY4" fmla="*/ 2985 h 12142"/>
                    <a:gd name="connsiteX5" fmla="*/ 11551 w 11922"/>
                    <a:gd name="connsiteY5" fmla="*/ 0 h 12142"/>
                    <a:gd name="connsiteX0" fmla="*/ 1915 w 8927"/>
                    <a:gd name="connsiteY0" fmla="*/ 12142 h 12142"/>
                    <a:gd name="connsiteX1" fmla="*/ 1693 w 8927"/>
                    <a:gd name="connsiteY1" fmla="*/ 8713 h 12142"/>
                    <a:gd name="connsiteX2" fmla="*/ 5838 w 8927"/>
                    <a:gd name="connsiteY2" fmla="*/ 6930 h 12142"/>
                    <a:gd name="connsiteX3" fmla="*/ 18 w 8927"/>
                    <a:gd name="connsiteY3" fmla="*/ 2601 h 12142"/>
                    <a:gd name="connsiteX4" fmla="*/ 8223 w 8927"/>
                    <a:gd name="connsiteY4" fmla="*/ 2985 h 12142"/>
                    <a:gd name="connsiteX5" fmla="*/ 8556 w 8927"/>
                    <a:gd name="connsiteY5" fmla="*/ 0 h 12142"/>
                    <a:gd name="connsiteX0" fmla="*/ 458 w 8313"/>
                    <a:gd name="connsiteY0" fmla="*/ 10000 h 10000"/>
                    <a:gd name="connsiteX1" fmla="*/ 209 w 8313"/>
                    <a:gd name="connsiteY1" fmla="*/ 7176 h 10000"/>
                    <a:gd name="connsiteX2" fmla="*/ 4853 w 8313"/>
                    <a:gd name="connsiteY2" fmla="*/ 5707 h 10000"/>
                    <a:gd name="connsiteX3" fmla="*/ 4476 w 8313"/>
                    <a:gd name="connsiteY3" fmla="*/ 3625 h 10000"/>
                    <a:gd name="connsiteX4" fmla="*/ 7524 w 8313"/>
                    <a:gd name="connsiteY4" fmla="*/ 2458 h 10000"/>
                    <a:gd name="connsiteX5" fmla="*/ 7897 w 8313"/>
                    <a:gd name="connsiteY5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13" h="10000">
                      <a:moveTo>
                        <a:pt x="458" y="10000"/>
                      </a:moveTo>
                      <a:cubicBezTo>
                        <a:pt x="945" y="9806"/>
                        <a:pt x="-523" y="7892"/>
                        <a:pt x="209" y="7176"/>
                      </a:cubicBezTo>
                      <a:cubicBezTo>
                        <a:pt x="942" y="6460"/>
                        <a:pt x="4142" y="6299"/>
                        <a:pt x="4853" y="5707"/>
                      </a:cubicBezTo>
                      <a:cubicBezTo>
                        <a:pt x="5564" y="5115"/>
                        <a:pt x="4045" y="4170"/>
                        <a:pt x="4476" y="3625"/>
                      </a:cubicBezTo>
                      <a:cubicBezTo>
                        <a:pt x="4906" y="3081"/>
                        <a:pt x="5944" y="2810"/>
                        <a:pt x="7524" y="2458"/>
                      </a:cubicBezTo>
                      <a:cubicBezTo>
                        <a:pt x="9104" y="2108"/>
                        <a:pt x="7811" y="509"/>
                        <a:pt x="7897" y="0"/>
                      </a:cubicBezTo>
                    </a:path>
                  </a:pathLst>
                </a:custGeom>
                <a:noFill/>
                <a:ln w="2857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31" name="Freeform 340"/>
                <p:cNvSpPr>
                  <a:spLocks/>
                </p:cNvSpPr>
                <p:nvPr/>
              </p:nvSpPr>
              <p:spPr bwMode="auto">
                <a:xfrm rot="10351448" flipH="1">
                  <a:off x="5742491" y="2179538"/>
                  <a:ext cx="221757" cy="772327"/>
                </a:xfrm>
                <a:custGeom>
                  <a:avLst/>
                  <a:gdLst>
                    <a:gd name="T0" fmla="*/ 89 w 390"/>
                    <a:gd name="T1" fmla="*/ 469 h 469"/>
                    <a:gd name="T2" fmla="*/ 242 w 390"/>
                    <a:gd name="T3" fmla="*/ 325 h 469"/>
                    <a:gd name="T4" fmla="*/ 15 w 390"/>
                    <a:gd name="T5" fmla="*/ 122 h 469"/>
                    <a:gd name="T6" fmla="*/ 335 w 390"/>
                    <a:gd name="T7" fmla="*/ 140 h 469"/>
                    <a:gd name="T8" fmla="*/ 348 w 390"/>
                    <a:gd name="T9" fmla="*/ 0 h 469"/>
                    <a:gd name="connsiteX0" fmla="*/ 4005 w 11017"/>
                    <a:gd name="connsiteY0" fmla="*/ 10000 h 10000"/>
                    <a:gd name="connsiteX1" fmla="*/ 58 w 11017"/>
                    <a:gd name="connsiteY1" fmla="*/ 6807 h 10000"/>
                    <a:gd name="connsiteX2" fmla="*/ 7928 w 11017"/>
                    <a:gd name="connsiteY2" fmla="*/ 6930 h 10000"/>
                    <a:gd name="connsiteX3" fmla="*/ 2108 w 11017"/>
                    <a:gd name="connsiteY3" fmla="*/ 2601 h 10000"/>
                    <a:gd name="connsiteX4" fmla="*/ 10313 w 11017"/>
                    <a:gd name="connsiteY4" fmla="*/ 2985 h 10000"/>
                    <a:gd name="connsiteX5" fmla="*/ 10646 w 11017"/>
                    <a:gd name="connsiteY5" fmla="*/ 0 h 10000"/>
                    <a:gd name="connsiteX0" fmla="*/ 4005 w 11017"/>
                    <a:gd name="connsiteY0" fmla="*/ 12142 h 12142"/>
                    <a:gd name="connsiteX1" fmla="*/ 58 w 11017"/>
                    <a:gd name="connsiteY1" fmla="*/ 6807 h 12142"/>
                    <a:gd name="connsiteX2" fmla="*/ 7928 w 11017"/>
                    <a:gd name="connsiteY2" fmla="*/ 6930 h 12142"/>
                    <a:gd name="connsiteX3" fmla="*/ 2108 w 11017"/>
                    <a:gd name="connsiteY3" fmla="*/ 2601 h 12142"/>
                    <a:gd name="connsiteX4" fmla="*/ 10313 w 11017"/>
                    <a:gd name="connsiteY4" fmla="*/ 2985 h 12142"/>
                    <a:gd name="connsiteX5" fmla="*/ 10646 w 11017"/>
                    <a:gd name="connsiteY5" fmla="*/ 0 h 12142"/>
                    <a:gd name="connsiteX0" fmla="*/ 5814 w 12826"/>
                    <a:gd name="connsiteY0" fmla="*/ 12142 h 12142"/>
                    <a:gd name="connsiteX1" fmla="*/ 43 w 12826"/>
                    <a:gd name="connsiteY1" fmla="*/ 8435 h 12142"/>
                    <a:gd name="connsiteX2" fmla="*/ 9737 w 12826"/>
                    <a:gd name="connsiteY2" fmla="*/ 6930 h 12142"/>
                    <a:gd name="connsiteX3" fmla="*/ 3917 w 12826"/>
                    <a:gd name="connsiteY3" fmla="*/ 2601 h 12142"/>
                    <a:gd name="connsiteX4" fmla="*/ 12122 w 12826"/>
                    <a:gd name="connsiteY4" fmla="*/ 2985 h 12142"/>
                    <a:gd name="connsiteX5" fmla="*/ 12455 w 12826"/>
                    <a:gd name="connsiteY5" fmla="*/ 0 h 12142"/>
                    <a:gd name="connsiteX0" fmla="*/ 4910 w 11922"/>
                    <a:gd name="connsiteY0" fmla="*/ 12142 h 12142"/>
                    <a:gd name="connsiteX1" fmla="*/ 51 w 11922"/>
                    <a:gd name="connsiteY1" fmla="*/ 7321 h 12142"/>
                    <a:gd name="connsiteX2" fmla="*/ 8833 w 11922"/>
                    <a:gd name="connsiteY2" fmla="*/ 6930 h 12142"/>
                    <a:gd name="connsiteX3" fmla="*/ 3013 w 11922"/>
                    <a:gd name="connsiteY3" fmla="*/ 2601 h 12142"/>
                    <a:gd name="connsiteX4" fmla="*/ 11218 w 11922"/>
                    <a:gd name="connsiteY4" fmla="*/ 2985 h 12142"/>
                    <a:gd name="connsiteX5" fmla="*/ 11551 w 11922"/>
                    <a:gd name="connsiteY5" fmla="*/ 0 h 12142"/>
                    <a:gd name="connsiteX0" fmla="*/ 1915 w 8927"/>
                    <a:gd name="connsiteY0" fmla="*/ 12142 h 12142"/>
                    <a:gd name="connsiteX1" fmla="*/ 1693 w 8927"/>
                    <a:gd name="connsiteY1" fmla="*/ 8713 h 12142"/>
                    <a:gd name="connsiteX2" fmla="*/ 5838 w 8927"/>
                    <a:gd name="connsiteY2" fmla="*/ 6930 h 12142"/>
                    <a:gd name="connsiteX3" fmla="*/ 18 w 8927"/>
                    <a:gd name="connsiteY3" fmla="*/ 2601 h 12142"/>
                    <a:gd name="connsiteX4" fmla="*/ 8223 w 8927"/>
                    <a:gd name="connsiteY4" fmla="*/ 2985 h 12142"/>
                    <a:gd name="connsiteX5" fmla="*/ 8556 w 8927"/>
                    <a:gd name="connsiteY5" fmla="*/ 0 h 12142"/>
                    <a:gd name="connsiteX0" fmla="*/ 458 w 8313"/>
                    <a:gd name="connsiteY0" fmla="*/ 10000 h 10000"/>
                    <a:gd name="connsiteX1" fmla="*/ 209 w 8313"/>
                    <a:gd name="connsiteY1" fmla="*/ 7176 h 10000"/>
                    <a:gd name="connsiteX2" fmla="*/ 4853 w 8313"/>
                    <a:gd name="connsiteY2" fmla="*/ 5707 h 10000"/>
                    <a:gd name="connsiteX3" fmla="*/ 4476 w 8313"/>
                    <a:gd name="connsiteY3" fmla="*/ 3625 h 10000"/>
                    <a:gd name="connsiteX4" fmla="*/ 7524 w 8313"/>
                    <a:gd name="connsiteY4" fmla="*/ 2458 h 10000"/>
                    <a:gd name="connsiteX5" fmla="*/ 7897 w 8313"/>
                    <a:gd name="connsiteY5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13" h="10000">
                      <a:moveTo>
                        <a:pt x="458" y="10000"/>
                      </a:moveTo>
                      <a:cubicBezTo>
                        <a:pt x="945" y="9806"/>
                        <a:pt x="-523" y="7892"/>
                        <a:pt x="209" y="7176"/>
                      </a:cubicBezTo>
                      <a:cubicBezTo>
                        <a:pt x="942" y="6460"/>
                        <a:pt x="4142" y="6299"/>
                        <a:pt x="4853" y="5707"/>
                      </a:cubicBezTo>
                      <a:cubicBezTo>
                        <a:pt x="5564" y="5115"/>
                        <a:pt x="4045" y="4170"/>
                        <a:pt x="4476" y="3625"/>
                      </a:cubicBezTo>
                      <a:cubicBezTo>
                        <a:pt x="4906" y="3081"/>
                        <a:pt x="5944" y="2810"/>
                        <a:pt x="7524" y="2458"/>
                      </a:cubicBezTo>
                      <a:cubicBezTo>
                        <a:pt x="9104" y="2108"/>
                        <a:pt x="7811" y="509"/>
                        <a:pt x="7897" y="0"/>
                      </a:cubicBezTo>
                    </a:path>
                  </a:pathLst>
                </a:custGeom>
                <a:noFill/>
                <a:ln w="28575">
                  <a:solidFill>
                    <a:srgbClr val="3366FF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</p:grpSp>
        <p:grpSp>
          <p:nvGrpSpPr>
            <p:cNvPr id="149" name="グループ化 148"/>
            <p:cNvGrpSpPr/>
            <p:nvPr/>
          </p:nvGrpSpPr>
          <p:grpSpPr>
            <a:xfrm rot="18045346">
              <a:off x="7339067" y="4141280"/>
              <a:ext cx="714809" cy="653951"/>
              <a:chOff x="4853957" y="1972312"/>
              <a:chExt cx="1110291" cy="1015763"/>
            </a:xfrm>
          </p:grpSpPr>
          <p:grpSp>
            <p:nvGrpSpPr>
              <p:cNvPr id="150" name="Group 331"/>
              <p:cNvGrpSpPr>
                <a:grpSpLocks noChangeAspect="1"/>
              </p:cNvGrpSpPr>
              <p:nvPr/>
            </p:nvGrpSpPr>
            <p:grpSpPr bwMode="auto">
              <a:xfrm rot="18330173">
                <a:off x="5634663" y="2039741"/>
                <a:ext cx="147995" cy="183028"/>
                <a:chOff x="548" y="2531"/>
                <a:chExt cx="423" cy="688"/>
              </a:xfrm>
              <a:effectLst>
                <a:reflection endPos="0" dist="50800" dir="5400000" sy="-100000" algn="bl" rotWithShape="0"/>
              </a:effectLst>
            </p:grpSpPr>
            <p:sp>
              <p:nvSpPr>
                <p:cNvPr id="158" name="AutoShape 332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399" y="2726"/>
                  <a:ext cx="688" cy="297"/>
                </a:xfrm>
                <a:custGeom>
                  <a:avLst/>
                  <a:gdLst>
                    <a:gd name="G0" fmla="+- 4099 0 0"/>
                    <a:gd name="G1" fmla="+- 21600 0 4099"/>
                    <a:gd name="G2" fmla="*/ 4099 1 2"/>
                    <a:gd name="G3" fmla="+- 21600 0 G2"/>
                    <a:gd name="G4" fmla="+/ 4099 21600 2"/>
                    <a:gd name="G5" fmla="+/ G1 0 2"/>
                    <a:gd name="G6" fmla="*/ 21600 21600 4099"/>
                    <a:gd name="G7" fmla="*/ G6 1 2"/>
                    <a:gd name="G8" fmla="+- 21600 0 G7"/>
                    <a:gd name="G9" fmla="*/ 21600 1 2"/>
                    <a:gd name="G10" fmla="+- 4099 0 G9"/>
                    <a:gd name="G11" fmla="?: G10 G8 0"/>
                    <a:gd name="G12" fmla="?: G10 G7 21600"/>
                    <a:gd name="T0" fmla="*/ 19550 w 21600"/>
                    <a:gd name="T1" fmla="*/ 10800 h 21600"/>
                    <a:gd name="T2" fmla="*/ 10800 w 21600"/>
                    <a:gd name="T3" fmla="*/ 21600 h 21600"/>
                    <a:gd name="T4" fmla="*/ 2050 w 21600"/>
                    <a:gd name="T5" fmla="*/ 10800 h 21600"/>
                    <a:gd name="T6" fmla="*/ 10800 w 21600"/>
                    <a:gd name="T7" fmla="*/ 0 h 21600"/>
                    <a:gd name="T8" fmla="*/ 3850 w 21600"/>
                    <a:gd name="T9" fmla="*/ 3850 h 21600"/>
                    <a:gd name="T10" fmla="*/ 17750 w 21600"/>
                    <a:gd name="T11" fmla="*/ 1775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099" y="21600"/>
                      </a:lnTo>
                      <a:lnTo>
                        <a:pt x="1750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59" name="Oval 333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381" y="2830"/>
                  <a:ext cx="428" cy="93"/>
                </a:xfrm>
                <a:prstGeom prst="ellipse">
                  <a:avLst/>
                </a:prstGeom>
                <a:solidFill>
                  <a:srgbClr val="7F7FA9">
                    <a:alpha val="58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60" name="Oval 334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436" y="2848"/>
                  <a:ext cx="302" cy="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61" name="Oval 335"/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556" y="2800"/>
                  <a:ext cx="684" cy="14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151" name="Freeform 340"/>
              <p:cNvSpPr>
                <a:spLocks/>
              </p:cNvSpPr>
              <p:nvPr/>
            </p:nvSpPr>
            <p:spPr bwMode="auto">
              <a:xfrm rot="14054974">
                <a:off x="5170576" y="1941494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52" name="Freeform 340"/>
              <p:cNvSpPr>
                <a:spLocks/>
              </p:cNvSpPr>
              <p:nvPr/>
            </p:nvSpPr>
            <p:spPr bwMode="auto">
              <a:xfrm rot="13028214" flipH="1">
                <a:off x="5414640" y="217341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53" name="Freeform 340"/>
              <p:cNvSpPr>
                <a:spLocks/>
              </p:cNvSpPr>
              <p:nvPr/>
            </p:nvSpPr>
            <p:spPr bwMode="auto">
              <a:xfrm rot="15094630">
                <a:off x="5129242" y="181384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54" name="Freeform 340"/>
              <p:cNvSpPr>
                <a:spLocks/>
              </p:cNvSpPr>
              <p:nvPr/>
            </p:nvSpPr>
            <p:spPr bwMode="auto">
              <a:xfrm rot="11527669" flipH="1">
                <a:off x="5586760" y="221574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55" name="Freeform 340"/>
              <p:cNvSpPr>
                <a:spLocks/>
              </p:cNvSpPr>
              <p:nvPr/>
            </p:nvSpPr>
            <p:spPr bwMode="auto">
              <a:xfrm rot="12792632">
                <a:off x="5269453" y="2047842"/>
                <a:ext cx="209560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  <a:gd name="connsiteX0" fmla="*/ 0 w 9450"/>
                  <a:gd name="connsiteY0" fmla="*/ 10000 h 10000"/>
                  <a:gd name="connsiteX1" fmla="*/ 1262 w 9450"/>
                  <a:gd name="connsiteY1" fmla="*/ 7521 h 10000"/>
                  <a:gd name="connsiteX2" fmla="*/ 5287 w 9450"/>
                  <a:gd name="connsiteY2" fmla="*/ 5707 h 10000"/>
                  <a:gd name="connsiteX3" fmla="*/ 4833 w 9450"/>
                  <a:gd name="connsiteY3" fmla="*/ 3625 h 10000"/>
                  <a:gd name="connsiteX4" fmla="*/ 8500 w 9450"/>
                  <a:gd name="connsiteY4" fmla="*/ 2458 h 10000"/>
                  <a:gd name="connsiteX5" fmla="*/ 8949 w 945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50" h="10000">
                    <a:moveTo>
                      <a:pt x="0" y="10000"/>
                    </a:moveTo>
                    <a:cubicBezTo>
                      <a:pt x="586" y="9806"/>
                      <a:pt x="382" y="8237"/>
                      <a:pt x="1262" y="7521"/>
                    </a:cubicBezTo>
                    <a:cubicBezTo>
                      <a:pt x="2144" y="6805"/>
                      <a:pt x="4692" y="6356"/>
                      <a:pt x="5287" y="5707"/>
                    </a:cubicBezTo>
                    <a:cubicBezTo>
                      <a:pt x="5882" y="5058"/>
                      <a:pt x="4315" y="4170"/>
                      <a:pt x="4833" y="3625"/>
                    </a:cubicBezTo>
                    <a:cubicBezTo>
                      <a:pt x="5351" y="3081"/>
                      <a:pt x="6599" y="2810"/>
                      <a:pt x="8500" y="2458"/>
                    </a:cubicBezTo>
                    <a:cubicBezTo>
                      <a:pt x="10401" y="2108"/>
                      <a:pt x="8845" y="509"/>
                      <a:pt x="8949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56" name="Freeform 340"/>
              <p:cNvSpPr>
                <a:spLocks/>
              </p:cNvSpPr>
              <p:nvPr/>
            </p:nvSpPr>
            <p:spPr bwMode="auto">
              <a:xfrm rot="15969018">
                <a:off x="5132758" y="1697027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57" name="Freeform 340"/>
              <p:cNvSpPr>
                <a:spLocks/>
              </p:cNvSpPr>
              <p:nvPr/>
            </p:nvSpPr>
            <p:spPr bwMode="auto">
              <a:xfrm rot="10351448" flipH="1">
                <a:off x="5742491" y="217953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172" name="角丸四角形 171"/>
            <p:cNvSpPr/>
            <p:nvPr/>
          </p:nvSpPr>
          <p:spPr>
            <a:xfrm>
              <a:off x="7308265" y="3202314"/>
              <a:ext cx="1674985" cy="512683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7" name="角丸四角形 176"/>
            <p:cNvSpPr/>
            <p:nvPr/>
          </p:nvSpPr>
          <p:spPr>
            <a:xfrm>
              <a:off x="7525196" y="5211298"/>
              <a:ext cx="1241122" cy="512683"/>
            </a:xfrm>
            <a:prstGeom prst="roundRect">
              <a:avLst>
                <a:gd name="adj" fmla="val 28944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8" name="角丸四角形 177"/>
            <p:cNvSpPr/>
            <p:nvPr/>
          </p:nvSpPr>
          <p:spPr>
            <a:xfrm>
              <a:off x="7308265" y="5405609"/>
              <a:ext cx="1674985" cy="512683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0" name="右矢印 179"/>
            <p:cNvSpPr/>
            <p:nvPr/>
          </p:nvSpPr>
          <p:spPr>
            <a:xfrm rot="5400000">
              <a:off x="7927697" y="3614029"/>
              <a:ext cx="436121" cy="430800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" name="グループ化 4"/>
            <p:cNvGrpSpPr/>
            <p:nvPr/>
          </p:nvGrpSpPr>
          <p:grpSpPr>
            <a:xfrm rot="7531185">
              <a:off x="7807114" y="4692360"/>
              <a:ext cx="763183" cy="657500"/>
              <a:chOff x="9121636" y="3827089"/>
              <a:chExt cx="763183" cy="657500"/>
            </a:xfrm>
          </p:grpSpPr>
          <p:pic>
            <p:nvPicPr>
              <p:cNvPr id="182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9133390" y="3827089"/>
                <a:ext cx="751429" cy="657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183" name="グループ化 182"/>
              <p:cNvGrpSpPr>
                <a:grpSpLocks noChangeAspect="1"/>
              </p:cNvGrpSpPr>
              <p:nvPr/>
            </p:nvGrpSpPr>
            <p:grpSpPr>
              <a:xfrm>
                <a:off x="9121636" y="4021530"/>
                <a:ext cx="89983" cy="72917"/>
                <a:chOff x="302750" y="438615"/>
                <a:chExt cx="422737" cy="342559"/>
              </a:xfrm>
              <a:effectLst>
                <a:glow rad="63500">
                  <a:srgbClr val="FFFF00">
                    <a:alpha val="4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cxnSp>
              <p:nvCxnSpPr>
                <p:cNvPr id="197" name="直線コネクタ 196"/>
                <p:cNvCxnSpPr/>
                <p:nvPr/>
              </p:nvCxnSpPr>
              <p:spPr bwMode="auto">
                <a:xfrm flipV="1">
                  <a:off x="715601" y="438615"/>
                  <a:ext cx="9667" cy="72000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8" name="直線コネクタ 197"/>
                <p:cNvCxnSpPr/>
                <p:nvPr/>
              </p:nvCxnSpPr>
              <p:spPr bwMode="auto">
                <a:xfrm rot="3060000" flipV="1">
                  <a:off x="684653" y="489393"/>
                  <a:ext cx="9667" cy="72000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99" name="六角形 198"/>
                <p:cNvSpPr/>
                <p:nvPr/>
              </p:nvSpPr>
              <p:spPr bwMode="auto">
                <a:xfrm rot="-3360000">
                  <a:off x="492701" y="505584"/>
                  <a:ext cx="207869" cy="248967"/>
                </a:xfrm>
                <a:prstGeom prst="hexagon">
                  <a:avLst>
                    <a:gd name="adj" fmla="val 21268"/>
                    <a:gd name="vf" fmla="val 115470"/>
                  </a:avLst>
                </a:prstGeom>
                <a:noFill/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cxnSp>
              <p:nvCxnSpPr>
                <p:cNvPr id="200" name="直線コネクタ 199"/>
                <p:cNvCxnSpPr/>
                <p:nvPr/>
              </p:nvCxnSpPr>
              <p:spPr bwMode="auto">
                <a:xfrm flipV="1">
                  <a:off x="302750" y="611691"/>
                  <a:ext cx="156374" cy="2898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1" name="直線コネクタ 200"/>
                <p:cNvCxnSpPr/>
                <p:nvPr/>
              </p:nvCxnSpPr>
              <p:spPr bwMode="auto">
                <a:xfrm flipV="1">
                  <a:off x="507532" y="749805"/>
                  <a:ext cx="156374" cy="2898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2" name="直線コネクタ 201"/>
                <p:cNvCxnSpPr/>
                <p:nvPr/>
              </p:nvCxnSpPr>
              <p:spPr bwMode="auto">
                <a:xfrm rot="-300000">
                  <a:off x="442457" y="688344"/>
                  <a:ext cx="65075" cy="92830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3" name="直線コネクタ 202"/>
                <p:cNvCxnSpPr/>
                <p:nvPr/>
              </p:nvCxnSpPr>
              <p:spPr bwMode="auto">
                <a:xfrm>
                  <a:off x="312274" y="641207"/>
                  <a:ext cx="120206" cy="4649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4" name="直線コネクタ 203"/>
                <p:cNvCxnSpPr/>
                <p:nvPr/>
              </p:nvCxnSpPr>
              <p:spPr bwMode="auto">
                <a:xfrm flipV="1">
                  <a:off x="430099" y="650460"/>
                  <a:ext cx="36168" cy="40265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5" name="直線コネクタ 204"/>
                <p:cNvCxnSpPr/>
                <p:nvPr/>
              </p:nvCxnSpPr>
              <p:spPr bwMode="auto">
                <a:xfrm flipV="1">
                  <a:off x="485440" y="577153"/>
                  <a:ext cx="36168" cy="40265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" name="直線コネクタ 205"/>
                <p:cNvCxnSpPr>
                  <a:endCxn id="199" idx="0"/>
                </p:cNvCxnSpPr>
                <p:nvPr/>
              </p:nvCxnSpPr>
              <p:spPr bwMode="auto">
                <a:xfrm flipV="1">
                  <a:off x="521608" y="543902"/>
                  <a:ext cx="133147" cy="33251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209" name="円/楕円 208"/>
            <p:cNvSpPr/>
            <p:nvPr/>
          </p:nvSpPr>
          <p:spPr>
            <a:xfrm>
              <a:off x="6913464" y="1279483"/>
              <a:ext cx="648000" cy="648000"/>
            </a:xfrm>
            <a:prstGeom prst="ellipse">
              <a:avLst/>
            </a:prstGeom>
            <a:solidFill>
              <a:srgbClr val="FF0000"/>
            </a:solidFill>
            <a:ln w="76200" cmpd="tri">
              <a:solidFill>
                <a:srgbClr val="FF99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0" name="正方形/長方形 209"/>
            <p:cNvSpPr/>
            <p:nvPr/>
          </p:nvSpPr>
          <p:spPr>
            <a:xfrm rot="20391676">
              <a:off x="6866210" y="1421507"/>
              <a:ext cx="74251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1600" b="1" dirty="0">
                  <a:solidFill>
                    <a:schemeClr val="bg1"/>
                  </a:solidFill>
                </a:rPr>
                <a:t>Why?</a:t>
              </a:r>
              <a:endParaRPr lang="ja-JP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8001827" y="5122069"/>
              <a:ext cx="303973" cy="8922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4" name="直角三角形 183"/>
            <p:cNvSpPr/>
            <p:nvPr/>
          </p:nvSpPr>
          <p:spPr>
            <a:xfrm>
              <a:off x="8010632" y="2938174"/>
              <a:ext cx="303973" cy="8922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/>
            <p:cNvSpPr txBox="1"/>
            <p:nvPr/>
          </p:nvSpPr>
          <p:spPr>
            <a:xfrm>
              <a:off x="7607490" y="3053509"/>
              <a:ext cx="10102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b="1" dirty="0">
                  <a:solidFill>
                    <a:schemeClr val="bg1"/>
                  </a:solidFill>
                </a:rPr>
                <a:t>Substrate</a:t>
              </a:r>
              <a:endParaRPr kumimoji="1" lang="ja-JP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85" name="テキスト ボックス 184"/>
            <p:cNvSpPr txBox="1"/>
            <p:nvPr/>
          </p:nvSpPr>
          <p:spPr>
            <a:xfrm>
              <a:off x="7607490" y="5254603"/>
              <a:ext cx="10102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b="1" dirty="0">
                  <a:solidFill>
                    <a:schemeClr val="bg1"/>
                  </a:solidFill>
                </a:rPr>
                <a:t>Substrate</a:t>
              </a:r>
              <a:endParaRPr kumimoji="1" lang="ja-JP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90" name="角丸四角形 189"/>
            <p:cNvSpPr/>
            <p:nvPr/>
          </p:nvSpPr>
          <p:spPr>
            <a:xfrm>
              <a:off x="7253961" y="2881024"/>
              <a:ext cx="1674985" cy="512683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40000"/>
                <a:lumOff val="60000"/>
                <a:alpha val="73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i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600" b="1" i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In vitro </a:t>
            </a:r>
            <a:r>
              <a:rPr lang="en-US" altLang="ja-JP" sz="26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enzymatic activity </a:t>
            </a:r>
            <a:r>
              <a:rPr lang="en-US" altLang="ja-JP" sz="2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(Lytic activity of lysozyme)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9" name="テキスト ボックス 248"/>
          <p:cNvSpPr txBox="1"/>
          <p:nvPr/>
        </p:nvSpPr>
        <p:spPr>
          <a:xfrm>
            <a:off x="633597" y="6145642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0" name="1 つの角を切り取った四角形 249"/>
          <p:cNvSpPr/>
          <p:nvPr/>
        </p:nvSpPr>
        <p:spPr>
          <a:xfrm>
            <a:off x="1125917" y="6194203"/>
            <a:ext cx="6956012" cy="50935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-lysozyme completely retained lytic activity of lysozyme.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0" name="テキスト ボックス 269"/>
          <p:cNvSpPr txBox="1"/>
          <p:nvPr/>
        </p:nvSpPr>
        <p:spPr>
          <a:xfrm>
            <a:off x="539167" y="5335408"/>
            <a:ext cx="6421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b="1" dirty="0">
                <a:solidFill>
                  <a:srgbClr val="DE5300"/>
                </a:solidFill>
                <a:latin typeface="Arial"/>
                <a:cs typeface="Arial"/>
              </a:rPr>
              <a:t>Lytic Activities of </a:t>
            </a:r>
            <a:r>
              <a:rPr lang="en-US" altLang="ja-JP" b="1" dirty="0" err="1">
                <a:solidFill>
                  <a:srgbClr val="DE5300"/>
                </a:solidFill>
                <a:latin typeface="Arial"/>
                <a:cs typeface="Arial"/>
              </a:rPr>
              <a:t>SPRA</a:t>
            </a:r>
            <a:r>
              <a:rPr lang="en-US" altLang="ja-JP" b="1" dirty="0">
                <a:solidFill>
                  <a:srgbClr val="DE5300"/>
                </a:solidFill>
                <a:latin typeface="Arial"/>
                <a:cs typeface="Arial"/>
              </a:rPr>
              <a:t>-lysozyme to </a:t>
            </a:r>
            <a:r>
              <a:rPr lang="en-US" altLang="ja-JP" b="1" i="1" dirty="0">
                <a:solidFill>
                  <a:srgbClr val="DE5300"/>
                </a:solidFill>
                <a:latin typeface="Arial"/>
                <a:cs typeface="Arial"/>
              </a:rPr>
              <a:t>M. </a:t>
            </a:r>
            <a:r>
              <a:rPr lang="en-US" altLang="ja-JP" b="1" i="1" dirty="0" err="1">
                <a:solidFill>
                  <a:srgbClr val="DE5300"/>
                </a:solidFill>
                <a:latin typeface="Arial"/>
                <a:cs typeface="Arial"/>
              </a:rPr>
              <a:t>Lysodeikticus</a:t>
            </a:r>
            <a:r>
              <a:rPr lang="en-US" altLang="ja-JP" b="1" i="1" dirty="0">
                <a:solidFill>
                  <a:srgbClr val="DE5300"/>
                </a:solidFill>
                <a:latin typeface="Arial"/>
                <a:cs typeface="Arial"/>
              </a:rPr>
              <a:t> </a:t>
            </a:r>
            <a:r>
              <a:rPr lang="en-US" altLang="ja-JP" b="1" dirty="0">
                <a:solidFill>
                  <a:srgbClr val="DE5300"/>
                </a:solidFill>
                <a:latin typeface="Arial"/>
                <a:cs typeface="Arial"/>
              </a:rPr>
              <a:t>Cells in Phosphate Buffer (pH 6.5, </a:t>
            </a:r>
            <a:r>
              <a:rPr lang="en-US" altLang="ja-JP" b="1" i="1" dirty="0">
                <a:solidFill>
                  <a:srgbClr val="DE5300"/>
                </a:solidFill>
                <a:latin typeface="Arial"/>
                <a:cs typeface="Arial"/>
              </a:rPr>
              <a:t>I</a:t>
            </a:r>
            <a:r>
              <a:rPr lang="en-US" altLang="ja-JP" b="1" dirty="0">
                <a:solidFill>
                  <a:srgbClr val="DE5300"/>
                </a:solidFill>
                <a:latin typeface="Arial"/>
                <a:cs typeface="Arial"/>
              </a:rPr>
              <a:t>=0.03) </a:t>
            </a:r>
          </a:p>
          <a:p>
            <a:pPr algn="just"/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Each value represents the </a:t>
            </a:r>
            <a:r>
              <a:rPr lang="en-US" altLang="ja-JP" sz="1200" dirty="0" err="1">
                <a:solidFill>
                  <a:srgbClr val="000000"/>
                </a:solidFill>
                <a:latin typeface="Times New Roman"/>
                <a:cs typeface="Times New Roman"/>
              </a:rPr>
              <a:t>mean±S.E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. of 5-13 experiments.  </a:t>
            </a:r>
            <a:r>
              <a:rPr lang="en-US" altLang="ja-JP" sz="12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r>
              <a:rPr lang="en-US" altLang="ja-JP" sz="1200" i="1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&lt;0.05 </a:t>
            </a:r>
            <a:r>
              <a:rPr lang="en-US" altLang="ja-JP" sz="1200" i="1" dirty="0">
                <a:solidFill>
                  <a:srgbClr val="000000"/>
                </a:solidFill>
                <a:latin typeface="Times New Roman"/>
                <a:cs typeface="Times New Roman"/>
              </a:rPr>
              <a:t>versus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cs typeface="Times New Roman"/>
              </a:rPr>
              <a:t> Lysozyme.</a:t>
            </a:r>
          </a:p>
        </p:txBody>
      </p:sp>
      <p:grpSp>
        <p:nvGrpSpPr>
          <p:cNvPr id="234" name="図形グループ 340"/>
          <p:cNvGrpSpPr/>
          <p:nvPr/>
        </p:nvGrpSpPr>
        <p:grpSpPr>
          <a:xfrm>
            <a:off x="5022282" y="2469112"/>
            <a:ext cx="74087" cy="1012432"/>
            <a:chOff x="1803166" y="292368"/>
            <a:chExt cx="74087" cy="1012432"/>
          </a:xfrm>
        </p:grpSpPr>
        <p:cxnSp>
          <p:nvCxnSpPr>
            <p:cNvPr id="239" name="直線コネクタ 238"/>
            <p:cNvCxnSpPr/>
            <p:nvPr/>
          </p:nvCxnSpPr>
          <p:spPr>
            <a:xfrm flipV="1">
              <a:off x="1838030" y="292431"/>
              <a:ext cx="0" cy="1012369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直線コネクタ 239"/>
            <p:cNvCxnSpPr/>
            <p:nvPr/>
          </p:nvCxnSpPr>
          <p:spPr>
            <a:xfrm>
              <a:off x="1803166" y="292368"/>
              <a:ext cx="74087" cy="0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3" name="テキスト ボックス 242"/>
          <p:cNvSpPr txBox="1"/>
          <p:nvPr/>
        </p:nvSpPr>
        <p:spPr>
          <a:xfrm rot="16200000">
            <a:off x="-719169" y="2966488"/>
            <a:ext cx="2363881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Arial"/>
                <a:cs typeface="Arial"/>
              </a:rPr>
              <a:t>Relative</a:t>
            </a:r>
            <a:r>
              <a:rPr lang="en-US" altLang="ja-JP" b="1" dirty="0">
                <a:solidFill>
                  <a:schemeClr val="tx1"/>
                </a:solidFill>
                <a:latin typeface="Arial"/>
                <a:cs typeface="Arial"/>
              </a:rPr>
              <a:t> activity (</a:t>
            </a:r>
            <a:r>
              <a:rPr kumimoji="1" lang="en-US" altLang="ja-JP" b="1" dirty="0">
                <a:solidFill>
                  <a:schemeClr val="tx1"/>
                </a:solidFill>
                <a:latin typeface="Arial"/>
                <a:cs typeface="Arial"/>
              </a:rPr>
              <a:t>%)</a:t>
            </a:r>
            <a:endParaRPr kumimoji="1" lang="ja-JP" altLang="en-US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6" name="テキスト ボックス 245"/>
          <p:cNvSpPr txBox="1"/>
          <p:nvPr/>
        </p:nvSpPr>
        <p:spPr>
          <a:xfrm>
            <a:off x="729771" y="3779167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20</a:t>
            </a:r>
            <a:endParaRPr kumimoji="1" lang="ja-JP" alt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7" name="テキスト ボックス 246"/>
          <p:cNvSpPr txBox="1"/>
          <p:nvPr/>
        </p:nvSpPr>
        <p:spPr>
          <a:xfrm>
            <a:off x="815357" y="4092126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0</a:t>
            </a:r>
            <a:endParaRPr kumimoji="1" lang="ja-JP" alt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8" name="テキスト ボックス 247"/>
          <p:cNvSpPr txBox="1"/>
          <p:nvPr/>
        </p:nvSpPr>
        <p:spPr>
          <a:xfrm>
            <a:off x="729771" y="3415534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4</a:t>
            </a:r>
            <a:r>
              <a:rPr kumimoji="1"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0</a:t>
            </a:r>
            <a:endParaRPr kumimoji="1" lang="ja-JP" alt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71" name="テキスト ボックス 270"/>
          <p:cNvSpPr txBox="1"/>
          <p:nvPr/>
        </p:nvSpPr>
        <p:spPr>
          <a:xfrm>
            <a:off x="716947" y="3070226"/>
            <a:ext cx="368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6</a:t>
            </a:r>
            <a:r>
              <a:rPr kumimoji="1"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0</a:t>
            </a:r>
            <a:endParaRPr kumimoji="1" lang="ja-JP" alt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72" name="テキスト ボックス 271"/>
          <p:cNvSpPr txBox="1"/>
          <p:nvPr/>
        </p:nvSpPr>
        <p:spPr>
          <a:xfrm>
            <a:off x="729771" y="2732422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8</a:t>
            </a:r>
            <a:r>
              <a:rPr kumimoji="1"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0</a:t>
            </a:r>
            <a:endParaRPr kumimoji="1" lang="ja-JP" alt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73" name="テキスト ボックス 272"/>
          <p:cNvSpPr txBox="1"/>
          <p:nvPr/>
        </p:nvSpPr>
        <p:spPr>
          <a:xfrm>
            <a:off x="644186" y="2388168"/>
            <a:ext cx="4414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10</a:t>
            </a:r>
            <a:r>
              <a:rPr kumimoji="1"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0</a:t>
            </a:r>
            <a:endParaRPr kumimoji="1" lang="ja-JP" alt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274" name="直線コネクタ 273"/>
          <p:cNvCxnSpPr/>
          <p:nvPr/>
        </p:nvCxnSpPr>
        <p:spPr>
          <a:xfrm flipH="1">
            <a:off x="1092502" y="2033565"/>
            <a:ext cx="6902" cy="2222299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直線コネクタ 275"/>
          <p:cNvCxnSpPr/>
          <p:nvPr/>
        </p:nvCxnSpPr>
        <p:spPr>
          <a:xfrm>
            <a:off x="1094941" y="2531012"/>
            <a:ext cx="65814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7" name="直線コネクタ 276"/>
          <p:cNvCxnSpPr/>
          <p:nvPr/>
        </p:nvCxnSpPr>
        <p:spPr>
          <a:xfrm>
            <a:off x="1094941" y="3564525"/>
            <a:ext cx="65814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直線コネクタ 277"/>
          <p:cNvCxnSpPr/>
          <p:nvPr/>
        </p:nvCxnSpPr>
        <p:spPr>
          <a:xfrm>
            <a:off x="1094941" y="3914016"/>
            <a:ext cx="65814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9" name="図形グループ 7"/>
          <p:cNvGrpSpPr/>
          <p:nvPr/>
        </p:nvGrpSpPr>
        <p:grpSpPr>
          <a:xfrm>
            <a:off x="1624677" y="2505445"/>
            <a:ext cx="74087" cy="1012432"/>
            <a:chOff x="1803166" y="292368"/>
            <a:chExt cx="74087" cy="1012432"/>
          </a:xfrm>
        </p:grpSpPr>
        <p:cxnSp>
          <p:nvCxnSpPr>
            <p:cNvPr id="280" name="直線コネクタ 279"/>
            <p:cNvCxnSpPr/>
            <p:nvPr/>
          </p:nvCxnSpPr>
          <p:spPr>
            <a:xfrm flipV="1">
              <a:off x="1838030" y="292431"/>
              <a:ext cx="0" cy="1012369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直線コネクタ 280"/>
            <p:cNvCxnSpPr/>
            <p:nvPr/>
          </p:nvCxnSpPr>
          <p:spPr>
            <a:xfrm>
              <a:off x="1803166" y="292368"/>
              <a:ext cx="74087" cy="0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2" name="正方形/長方形 281"/>
          <p:cNvSpPr/>
          <p:nvPr/>
        </p:nvSpPr>
        <p:spPr>
          <a:xfrm>
            <a:off x="1477829" y="2541895"/>
            <a:ext cx="375960" cy="1716646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3" name="図形グループ 28"/>
          <p:cNvGrpSpPr/>
          <p:nvPr/>
        </p:nvGrpSpPr>
        <p:grpSpPr>
          <a:xfrm>
            <a:off x="2763932" y="2538502"/>
            <a:ext cx="76063" cy="1014016"/>
            <a:chOff x="2082800" y="1671744"/>
            <a:chExt cx="172720" cy="182880"/>
          </a:xfrm>
          <a:effectLst/>
        </p:grpSpPr>
        <p:cxnSp>
          <p:nvCxnSpPr>
            <p:cNvPr id="284" name="直線コネクタ 283"/>
            <p:cNvCxnSpPr/>
            <p:nvPr/>
          </p:nvCxnSpPr>
          <p:spPr>
            <a:xfrm flipV="1">
              <a:off x="2164079" y="1671744"/>
              <a:ext cx="0" cy="182880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直線コネクタ 284"/>
            <p:cNvCxnSpPr/>
            <p:nvPr/>
          </p:nvCxnSpPr>
          <p:spPr>
            <a:xfrm>
              <a:off x="2082800" y="1671744"/>
              <a:ext cx="172720" cy="0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6" name="正方形/長方形 285"/>
          <p:cNvSpPr/>
          <p:nvPr/>
        </p:nvSpPr>
        <p:spPr>
          <a:xfrm>
            <a:off x="2617889" y="2555995"/>
            <a:ext cx="375960" cy="1704873"/>
          </a:xfrm>
          <a:prstGeom prst="rect">
            <a:avLst/>
          </a:prstGeom>
          <a:gradFill>
            <a:gsLst>
              <a:gs pos="50000">
                <a:schemeClr val="accent3">
                  <a:lumMod val="40000"/>
                  <a:lumOff val="60000"/>
                </a:schemeClr>
              </a:gs>
              <a:gs pos="0">
                <a:srgbClr val="00B050"/>
              </a:gs>
              <a:gs pos="100000">
                <a:srgbClr val="00B050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7" name="図形グループ 322"/>
          <p:cNvGrpSpPr/>
          <p:nvPr/>
        </p:nvGrpSpPr>
        <p:grpSpPr>
          <a:xfrm>
            <a:off x="3751056" y="2690718"/>
            <a:ext cx="375960" cy="1567701"/>
            <a:chOff x="4877440" y="1855106"/>
            <a:chExt cx="404186" cy="969357"/>
          </a:xfrm>
          <a:solidFill>
            <a:srgbClr val="FFC000"/>
          </a:solidFill>
        </p:grpSpPr>
        <p:grpSp>
          <p:nvGrpSpPr>
            <p:cNvPr id="288" name="図形グループ 22"/>
            <p:cNvGrpSpPr/>
            <p:nvPr/>
          </p:nvGrpSpPr>
          <p:grpSpPr>
            <a:xfrm>
              <a:off x="5010834" y="1855106"/>
              <a:ext cx="123648" cy="334279"/>
              <a:chOff x="2082800" y="1655474"/>
              <a:chExt cx="172720" cy="182880"/>
            </a:xfrm>
            <a:grpFill/>
            <a:effectLst/>
          </p:grpSpPr>
          <p:cxnSp>
            <p:nvCxnSpPr>
              <p:cNvPr id="290" name="直線コネクタ 289"/>
              <p:cNvCxnSpPr/>
              <p:nvPr/>
            </p:nvCxnSpPr>
            <p:spPr>
              <a:xfrm flipV="1">
                <a:off x="2164080" y="1655474"/>
                <a:ext cx="0" cy="182880"/>
              </a:xfrm>
              <a:prstGeom prst="line">
                <a:avLst/>
              </a:prstGeom>
              <a:grpFill/>
              <a:ln w="12700" cmpd="sng"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直線コネクタ 290"/>
              <p:cNvCxnSpPr/>
              <p:nvPr/>
            </p:nvCxnSpPr>
            <p:spPr>
              <a:xfrm>
                <a:off x="2082800" y="1655474"/>
                <a:ext cx="172720" cy="0"/>
              </a:xfrm>
              <a:prstGeom prst="line">
                <a:avLst/>
              </a:prstGeom>
              <a:grpFill/>
              <a:ln w="12700" cmpd="sng"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9" name="正方形/長方形 288"/>
            <p:cNvSpPr/>
            <p:nvPr/>
          </p:nvSpPr>
          <p:spPr>
            <a:xfrm>
              <a:off x="4877440" y="1869984"/>
              <a:ext cx="404186" cy="954479"/>
            </a:xfrm>
            <a:prstGeom prst="rect">
              <a:avLst/>
            </a:prstGeom>
            <a:gradFill>
              <a:gsLst>
                <a:gs pos="50000">
                  <a:schemeClr val="accent6">
                    <a:lumMod val="40000"/>
                    <a:lumOff val="60000"/>
                  </a:schemeClr>
                </a:gs>
                <a:gs pos="0">
                  <a:srgbClr val="FFC000"/>
                </a:gs>
                <a:gs pos="100000">
                  <a:srgbClr val="FFC000"/>
                </a:gs>
              </a:gsLst>
              <a:lin ang="0" scaled="1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92" name="直線コネクタ 291"/>
          <p:cNvCxnSpPr/>
          <p:nvPr/>
        </p:nvCxnSpPr>
        <p:spPr>
          <a:xfrm>
            <a:off x="1094941" y="2875751"/>
            <a:ext cx="65814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直線コネクタ 292"/>
          <p:cNvCxnSpPr/>
          <p:nvPr/>
        </p:nvCxnSpPr>
        <p:spPr>
          <a:xfrm>
            <a:off x="1094941" y="2187715"/>
            <a:ext cx="65814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4" name="図形グループ 330"/>
          <p:cNvGrpSpPr/>
          <p:nvPr/>
        </p:nvGrpSpPr>
        <p:grpSpPr>
          <a:xfrm>
            <a:off x="6017358" y="3827089"/>
            <a:ext cx="359362" cy="435172"/>
            <a:chOff x="2834662" y="1622465"/>
            <a:chExt cx="240873" cy="1210831"/>
          </a:xfrm>
          <a:solidFill>
            <a:srgbClr val="0070C0"/>
          </a:solidFill>
        </p:grpSpPr>
        <p:grpSp>
          <p:nvGrpSpPr>
            <p:cNvPr id="295" name="図形グループ 31"/>
            <p:cNvGrpSpPr/>
            <p:nvPr/>
          </p:nvGrpSpPr>
          <p:grpSpPr>
            <a:xfrm>
              <a:off x="2918009" y="1622465"/>
              <a:ext cx="71748" cy="334279"/>
              <a:chOff x="2082800" y="1625600"/>
              <a:chExt cx="172720" cy="182880"/>
            </a:xfrm>
            <a:grpFill/>
            <a:effectLst/>
          </p:grpSpPr>
          <p:cxnSp>
            <p:nvCxnSpPr>
              <p:cNvPr id="297" name="直線コネクタ 296"/>
              <p:cNvCxnSpPr/>
              <p:nvPr/>
            </p:nvCxnSpPr>
            <p:spPr>
              <a:xfrm flipV="1">
                <a:off x="2164080" y="1625600"/>
                <a:ext cx="0" cy="182880"/>
              </a:xfrm>
              <a:prstGeom prst="line">
                <a:avLst/>
              </a:prstGeom>
              <a:grpFill/>
              <a:ln w="12700" cmpd="sng"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直線コネクタ 297"/>
              <p:cNvCxnSpPr/>
              <p:nvPr/>
            </p:nvCxnSpPr>
            <p:spPr>
              <a:xfrm>
                <a:off x="2082800" y="1625600"/>
                <a:ext cx="172720" cy="0"/>
              </a:xfrm>
              <a:prstGeom prst="line">
                <a:avLst/>
              </a:prstGeom>
              <a:grpFill/>
              <a:ln w="12700" cmpd="sng">
                <a:noFill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6" name="正方形/長方形 295"/>
            <p:cNvSpPr/>
            <p:nvPr/>
          </p:nvSpPr>
          <p:spPr>
            <a:xfrm>
              <a:off x="2834662" y="1746469"/>
              <a:ext cx="240873" cy="1086827"/>
            </a:xfrm>
            <a:prstGeom prst="rect">
              <a:avLst/>
            </a:prstGeom>
            <a:gradFill>
              <a:gsLst>
                <a:gs pos="50000">
                  <a:schemeClr val="accent5">
                    <a:lumMod val="40000"/>
                    <a:lumOff val="60000"/>
                  </a:schemeClr>
                </a:gs>
                <a:gs pos="0">
                  <a:srgbClr val="0070C0"/>
                </a:gs>
                <a:gs pos="100000">
                  <a:srgbClr val="0070C0"/>
                </a:gs>
              </a:gsLst>
              <a:lin ang="0" scaled="1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99" name="正方形/長方形 298"/>
          <p:cNvSpPr/>
          <p:nvPr/>
        </p:nvSpPr>
        <p:spPr>
          <a:xfrm rot="3138487">
            <a:off x="1431265" y="4572408"/>
            <a:ext cx="96888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Lysozyme</a:t>
            </a:r>
            <a:endParaRPr lang="ja-JP" altLang="ja-JP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00" name="正方形/長方形 299"/>
          <p:cNvSpPr/>
          <p:nvPr/>
        </p:nvSpPr>
        <p:spPr>
          <a:xfrm rot="3138487">
            <a:off x="5781005" y="4741089"/>
            <a:ext cx="139522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PEG-lysozyme</a:t>
            </a:r>
            <a:endParaRPr lang="ja-JP" altLang="ja-JP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01" name="正方形/長方形 300"/>
          <p:cNvSpPr/>
          <p:nvPr/>
        </p:nvSpPr>
        <p:spPr>
          <a:xfrm rot="3138487">
            <a:off x="2512823" y="4654403"/>
            <a:ext cx="11761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Ad-</a:t>
            </a:r>
            <a:r>
              <a:rPr lang="en-US" altLang="ja-JP" sz="1200" b="1" dirty="0">
                <a:latin typeface="Arial"/>
                <a:cs typeface="Arial"/>
              </a:rPr>
              <a:t>lysozyme</a:t>
            </a:r>
            <a:endParaRPr lang="en-US" altLang="ja-JP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02" name="正方形/長方形 301"/>
          <p:cNvSpPr/>
          <p:nvPr/>
        </p:nvSpPr>
        <p:spPr>
          <a:xfrm>
            <a:off x="4887347" y="2531012"/>
            <a:ext cx="375960" cy="1731961"/>
          </a:xfrm>
          <a:prstGeom prst="rect">
            <a:avLst/>
          </a:prstGeom>
          <a:gradFill>
            <a:gsLst>
              <a:gs pos="50000">
                <a:schemeClr val="accent2">
                  <a:lumMod val="40000"/>
                  <a:lumOff val="60000"/>
                </a:schemeClr>
              </a:gs>
              <a:gs pos="0">
                <a:srgbClr val="FF0000"/>
              </a:gs>
              <a:gs pos="100000">
                <a:srgbClr val="FF0000"/>
              </a:gs>
            </a:gsLst>
            <a:lin ang="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03" name="直線コネクタ 302"/>
          <p:cNvCxnSpPr/>
          <p:nvPr/>
        </p:nvCxnSpPr>
        <p:spPr>
          <a:xfrm>
            <a:off x="1093789" y="3219937"/>
            <a:ext cx="65814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4" name="テキスト ボックス 303"/>
          <p:cNvSpPr txBox="1"/>
          <p:nvPr/>
        </p:nvSpPr>
        <p:spPr>
          <a:xfrm>
            <a:off x="644186" y="2049215"/>
            <a:ext cx="4414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12</a:t>
            </a:r>
            <a:r>
              <a:rPr kumimoji="1" lang="en-US" altLang="ja-JP" sz="1200" b="1" dirty="0">
                <a:solidFill>
                  <a:schemeClr val="tx1"/>
                </a:solidFill>
                <a:latin typeface="Arial"/>
                <a:cs typeface="Arial"/>
              </a:rPr>
              <a:t>0</a:t>
            </a:r>
            <a:endParaRPr kumimoji="1" lang="ja-JP" altLang="en-US" sz="12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09" name="正方形/長方形 308"/>
          <p:cNvSpPr/>
          <p:nvPr/>
        </p:nvSpPr>
        <p:spPr>
          <a:xfrm rot="3138487">
            <a:off x="3568524" y="4687658"/>
            <a:ext cx="13508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Arial"/>
                <a:cs typeface="Arial"/>
              </a:rPr>
              <a:t>Mono-</a:t>
            </a:r>
            <a:r>
              <a:rPr lang="en-US" altLang="ja-JP" sz="1200" b="1" dirty="0" err="1">
                <a:latin typeface="Arial"/>
                <a:cs typeface="Arial"/>
              </a:rPr>
              <a:t>SPRA</a:t>
            </a:r>
            <a:r>
              <a:rPr lang="en-US" altLang="ja-JP" sz="1200" b="1" dirty="0">
                <a:latin typeface="Arial"/>
                <a:cs typeface="Arial"/>
              </a:rPr>
              <a:t>-lysozyme</a:t>
            </a:r>
            <a:endParaRPr lang="ja-JP" altLang="ja-JP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10" name="正方形/長方形 309"/>
          <p:cNvSpPr/>
          <p:nvPr/>
        </p:nvSpPr>
        <p:spPr>
          <a:xfrm rot="3138487">
            <a:off x="4734656" y="4659013"/>
            <a:ext cx="12784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b="1" dirty="0">
                <a:latin typeface="Arial"/>
                <a:cs typeface="Arial"/>
              </a:rPr>
              <a:t>Multi-</a:t>
            </a:r>
            <a:r>
              <a:rPr lang="en-US" altLang="ja-JP" sz="1200" b="1" dirty="0" err="1">
                <a:latin typeface="Arial"/>
                <a:cs typeface="Arial"/>
              </a:rPr>
              <a:t>SPRA</a:t>
            </a:r>
            <a:r>
              <a:rPr lang="en-US" altLang="ja-JP" sz="1200" b="1" dirty="0">
                <a:latin typeface="Arial"/>
                <a:cs typeface="Arial"/>
              </a:rPr>
              <a:t>-lysozyme</a:t>
            </a:r>
            <a:endParaRPr lang="ja-JP" altLang="ja-JP" sz="1200" dirty="0">
              <a:latin typeface="Arial"/>
              <a:cs typeface="Arial"/>
            </a:endParaRPr>
          </a:p>
        </p:txBody>
      </p:sp>
      <p:sp>
        <p:nvSpPr>
          <p:cNvPr id="312" name="テキスト ボックス 311"/>
          <p:cNvSpPr txBox="1"/>
          <p:nvPr/>
        </p:nvSpPr>
        <p:spPr>
          <a:xfrm>
            <a:off x="6127416" y="3645650"/>
            <a:ext cx="242662" cy="256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/>
                <a:cs typeface="Times New Roman"/>
              </a:rPr>
              <a:t>*</a:t>
            </a:r>
            <a:endParaRPr kumimoji="1" lang="ja-JP" altLang="en-US" sz="1200" dirty="0">
              <a:latin typeface="Times New Roman"/>
              <a:cs typeface="Times New Roman"/>
            </a:endParaRPr>
          </a:p>
        </p:txBody>
      </p:sp>
      <p:pic>
        <p:nvPicPr>
          <p:cNvPr id="3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3880" y="1227213"/>
            <a:ext cx="751429" cy="6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グループ化 10"/>
          <p:cNvGrpSpPr>
            <a:grpSpLocks noChangeAspect="1"/>
          </p:cNvGrpSpPr>
          <p:nvPr/>
        </p:nvGrpSpPr>
        <p:grpSpPr>
          <a:xfrm>
            <a:off x="2409654" y="1222305"/>
            <a:ext cx="761391" cy="657500"/>
            <a:chOff x="10458196" y="2095519"/>
            <a:chExt cx="1050247" cy="906942"/>
          </a:xfrm>
        </p:grpSpPr>
        <p:pic>
          <p:nvPicPr>
            <p:cNvPr id="314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471937" y="2095519"/>
              <a:ext cx="1036506" cy="906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18" name="グループ化 317"/>
            <p:cNvGrpSpPr>
              <a:grpSpLocks noChangeAspect="1"/>
            </p:cNvGrpSpPr>
            <p:nvPr/>
          </p:nvGrpSpPr>
          <p:grpSpPr>
            <a:xfrm>
              <a:off x="10458196" y="2388462"/>
              <a:ext cx="124121" cy="100580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319" name="直線コネクタ 318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0" name="直線コネクタ 319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21" name="六角形 320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322" name="直線コネクタ 321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3" name="直線コネクタ 322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4" name="直線コネクタ 323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5" name="直線コネクタ 324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6" name="直線コネクタ 325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7" name="直線コネクタ 326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8" name="直線コネクタ 327"/>
              <p:cNvCxnSpPr>
                <a:endCxn id="321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12" name="グループ化 11"/>
          <p:cNvGrpSpPr>
            <a:grpSpLocks noChangeAspect="1"/>
          </p:cNvGrpSpPr>
          <p:nvPr/>
        </p:nvGrpSpPr>
        <p:grpSpPr>
          <a:xfrm>
            <a:off x="4471069" y="1246898"/>
            <a:ext cx="1266858" cy="803582"/>
            <a:chOff x="13202505" y="3134571"/>
            <a:chExt cx="1747479" cy="1108445"/>
          </a:xfrm>
        </p:grpSpPr>
        <p:pic>
          <p:nvPicPr>
            <p:cNvPr id="316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913478" y="3134571"/>
              <a:ext cx="1036506" cy="906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42" name="グループ化 341"/>
            <p:cNvGrpSpPr>
              <a:grpSpLocks noChangeAspect="1"/>
            </p:cNvGrpSpPr>
            <p:nvPr/>
          </p:nvGrpSpPr>
          <p:grpSpPr>
            <a:xfrm>
              <a:off x="13897264" y="3402779"/>
              <a:ext cx="124121" cy="100580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343" name="直線コネクタ 342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4" name="直線コネクタ 343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45" name="六角形 344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346" name="直線コネクタ 345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7" name="直線コネクタ 346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8" name="直線コネクタ 347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9" name="直線コネクタ 348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0" name="直線コネクタ 349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1" name="直線コネクタ 350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2" name="直線コネクタ 351"/>
              <p:cNvCxnSpPr>
                <a:endCxn id="345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53" name="グループ化 352"/>
            <p:cNvGrpSpPr/>
            <p:nvPr/>
          </p:nvGrpSpPr>
          <p:grpSpPr>
            <a:xfrm>
              <a:off x="13202505" y="3340969"/>
              <a:ext cx="985993" cy="902047"/>
              <a:chOff x="4853957" y="1972312"/>
              <a:chExt cx="1110291" cy="1015763"/>
            </a:xfrm>
          </p:grpSpPr>
          <p:grpSp>
            <p:nvGrpSpPr>
              <p:cNvPr id="354" name="Group 331"/>
              <p:cNvGrpSpPr>
                <a:grpSpLocks noChangeAspect="1"/>
              </p:cNvGrpSpPr>
              <p:nvPr/>
            </p:nvGrpSpPr>
            <p:grpSpPr bwMode="auto">
              <a:xfrm rot="18330173">
                <a:off x="5634663" y="2039741"/>
                <a:ext cx="147995" cy="183028"/>
                <a:chOff x="548" y="2531"/>
                <a:chExt cx="423" cy="688"/>
              </a:xfrm>
              <a:effectLst>
                <a:reflection endPos="0" dist="50800" dir="5400000" sy="-100000" algn="bl" rotWithShape="0"/>
              </a:effectLst>
            </p:grpSpPr>
            <p:sp>
              <p:nvSpPr>
                <p:cNvPr id="362" name="AutoShape 332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399" y="2726"/>
                  <a:ext cx="688" cy="297"/>
                </a:xfrm>
                <a:custGeom>
                  <a:avLst/>
                  <a:gdLst>
                    <a:gd name="G0" fmla="+- 4099 0 0"/>
                    <a:gd name="G1" fmla="+- 21600 0 4099"/>
                    <a:gd name="G2" fmla="*/ 4099 1 2"/>
                    <a:gd name="G3" fmla="+- 21600 0 G2"/>
                    <a:gd name="G4" fmla="+/ 4099 21600 2"/>
                    <a:gd name="G5" fmla="+/ G1 0 2"/>
                    <a:gd name="G6" fmla="*/ 21600 21600 4099"/>
                    <a:gd name="G7" fmla="*/ G6 1 2"/>
                    <a:gd name="G8" fmla="+- 21600 0 G7"/>
                    <a:gd name="G9" fmla="*/ 21600 1 2"/>
                    <a:gd name="G10" fmla="+- 4099 0 G9"/>
                    <a:gd name="G11" fmla="?: G10 G8 0"/>
                    <a:gd name="G12" fmla="?: G10 G7 21600"/>
                    <a:gd name="T0" fmla="*/ 19550 w 21600"/>
                    <a:gd name="T1" fmla="*/ 10800 h 21600"/>
                    <a:gd name="T2" fmla="*/ 10800 w 21600"/>
                    <a:gd name="T3" fmla="*/ 21600 h 21600"/>
                    <a:gd name="T4" fmla="*/ 2050 w 21600"/>
                    <a:gd name="T5" fmla="*/ 10800 h 21600"/>
                    <a:gd name="T6" fmla="*/ 10800 w 21600"/>
                    <a:gd name="T7" fmla="*/ 0 h 21600"/>
                    <a:gd name="T8" fmla="*/ 3850 w 21600"/>
                    <a:gd name="T9" fmla="*/ 3850 h 21600"/>
                    <a:gd name="T10" fmla="*/ 17750 w 21600"/>
                    <a:gd name="T11" fmla="*/ 1775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099" y="21600"/>
                      </a:lnTo>
                      <a:lnTo>
                        <a:pt x="1750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63" name="Oval 333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381" y="2830"/>
                  <a:ext cx="428" cy="93"/>
                </a:xfrm>
                <a:prstGeom prst="ellipse">
                  <a:avLst/>
                </a:prstGeom>
                <a:solidFill>
                  <a:srgbClr val="7F7FA9">
                    <a:alpha val="58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64" name="Oval 334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436" y="2848"/>
                  <a:ext cx="302" cy="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65" name="Oval 335"/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556" y="2800"/>
                  <a:ext cx="684" cy="14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355" name="Freeform 340"/>
              <p:cNvSpPr>
                <a:spLocks/>
              </p:cNvSpPr>
              <p:nvPr/>
            </p:nvSpPr>
            <p:spPr bwMode="auto">
              <a:xfrm rot="14054974">
                <a:off x="5170576" y="1941494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56" name="Freeform 340"/>
              <p:cNvSpPr>
                <a:spLocks/>
              </p:cNvSpPr>
              <p:nvPr/>
            </p:nvSpPr>
            <p:spPr bwMode="auto">
              <a:xfrm rot="13028214" flipH="1">
                <a:off x="5414640" y="217341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57" name="Freeform 340"/>
              <p:cNvSpPr>
                <a:spLocks/>
              </p:cNvSpPr>
              <p:nvPr/>
            </p:nvSpPr>
            <p:spPr bwMode="auto">
              <a:xfrm rot="15094630">
                <a:off x="5129242" y="181384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58" name="Freeform 340"/>
              <p:cNvSpPr>
                <a:spLocks/>
              </p:cNvSpPr>
              <p:nvPr/>
            </p:nvSpPr>
            <p:spPr bwMode="auto">
              <a:xfrm rot="11527669" flipH="1">
                <a:off x="5586760" y="221574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59" name="Freeform 340"/>
              <p:cNvSpPr>
                <a:spLocks/>
              </p:cNvSpPr>
              <p:nvPr/>
            </p:nvSpPr>
            <p:spPr bwMode="auto">
              <a:xfrm rot="12792632">
                <a:off x="5269453" y="2047842"/>
                <a:ext cx="209560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  <a:gd name="connsiteX0" fmla="*/ 0 w 9450"/>
                  <a:gd name="connsiteY0" fmla="*/ 10000 h 10000"/>
                  <a:gd name="connsiteX1" fmla="*/ 1262 w 9450"/>
                  <a:gd name="connsiteY1" fmla="*/ 7521 h 10000"/>
                  <a:gd name="connsiteX2" fmla="*/ 5287 w 9450"/>
                  <a:gd name="connsiteY2" fmla="*/ 5707 h 10000"/>
                  <a:gd name="connsiteX3" fmla="*/ 4833 w 9450"/>
                  <a:gd name="connsiteY3" fmla="*/ 3625 h 10000"/>
                  <a:gd name="connsiteX4" fmla="*/ 8500 w 9450"/>
                  <a:gd name="connsiteY4" fmla="*/ 2458 h 10000"/>
                  <a:gd name="connsiteX5" fmla="*/ 8949 w 945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50" h="10000">
                    <a:moveTo>
                      <a:pt x="0" y="10000"/>
                    </a:moveTo>
                    <a:cubicBezTo>
                      <a:pt x="586" y="9806"/>
                      <a:pt x="382" y="8237"/>
                      <a:pt x="1262" y="7521"/>
                    </a:cubicBezTo>
                    <a:cubicBezTo>
                      <a:pt x="2144" y="6805"/>
                      <a:pt x="4692" y="6356"/>
                      <a:pt x="5287" y="5707"/>
                    </a:cubicBezTo>
                    <a:cubicBezTo>
                      <a:pt x="5882" y="5058"/>
                      <a:pt x="4315" y="4170"/>
                      <a:pt x="4833" y="3625"/>
                    </a:cubicBezTo>
                    <a:cubicBezTo>
                      <a:pt x="5351" y="3081"/>
                      <a:pt x="6599" y="2810"/>
                      <a:pt x="8500" y="2458"/>
                    </a:cubicBezTo>
                    <a:cubicBezTo>
                      <a:pt x="10401" y="2108"/>
                      <a:pt x="8845" y="509"/>
                      <a:pt x="8949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60" name="Freeform 340"/>
              <p:cNvSpPr>
                <a:spLocks/>
              </p:cNvSpPr>
              <p:nvPr/>
            </p:nvSpPr>
            <p:spPr bwMode="auto">
              <a:xfrm rot="15969018">
                <a:off x="5132758" y="1697027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61" name="Freeform 340"/>
              <p:cNvSpPr>
                <a:spLocks/>
              </p:cNvSpPr>
              <p:nvPr/>
            </p:nvSpPr>
            <p:spPr bwMode="auto">
              <a:xfrm rot="10351448" flipH="1">
                <a:off x="5742491" y="217953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</p:grpSp>
      <p:grpSp>
        <p:nvGrpSpPr>
          <p:cNvPr id="10" name="グループ化 9"/>
          <p:cNvGrpSpPr>
            <a:grpSpLocks noChangeAspect="1"/>
          </p:cNvGrpSpPr>
          <p:nvPr/>
        </p:nvGrpSpPr>
        <p:grpSpPr>
          <a:xfrm>
            <a:off x="5788478" y="1223425"/>
            <a:ext cx="898414" cy="692851"/>
            <a:chOff x="10292725" y="3602398"/>
            <a:chExt cx="1239255" cy="955705"/>
          </a:xfrm>
        </p:grpSpPr>
        <p:pic>
          <p:nvPicPr>
            <p:cNvPr id="317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495474" y="3602398"/>
              <a:ext cx="1036506" cy="906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95" name="Freeform 340"/>
            <p:cNvSpPr>
              <a:spLocks/>
            </p:cNvSpPr>
            <p:nvPr/>
          </p:nvSpPr>
          <p:spPr bwMode="auto">
            <a:xfrm>
              <a:off x="10292725" y="3872239"/>
              <a:ext cx="316374" cy="685864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22" h="12142">
                  <a:moveTo>
                    <a:pt x="4910" y="12142"/>
                  </a:moveTo>
                  <a:cubicBezTo>
                    <a:pt x="5345" y="11906"/>
                    <a:pt x="-603" y="8190"/>
                    <a:pt x="51" y="7321"/>
                  </a:cubicBezTo>
                  <a:cubicBezTo>
                    <a:pt x="705" y="6452"/>
                    <a:pt x="8339" y="7717"/>
                    <a:pt x="8833" y="6930"/>
                  </a:cubicBezTo>
                  <a:cubicBezTo>
                    <a:pt x="9327" y="6143"/>
                    <a:pt x="2628" y="3262"/>
                    <a:pt x="3013" y="2601"/>
                  </a:cubicBezTo>
                  <a:cubicBezTo>
                    <a:pt x="3397" y="1940"/>
                    <a:pt x="9807" y="3412"/>
                    <a:pt x="11218" y="2985"/>
                  </a:cubicBezTo>
                  <a:cubicBezTo>
                    <a:pt x="12628" y="2559"/>
                    <a:pt x="11474" y="618"/>
                    <a:pt x="11551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</p:grpSp>
      <p:grpSp>
        <p:nvGrpSpPr>
          <p:cNvPr id="13" name="グループ化 12"/>
          <p:cNvGrpSpPr>
            <a:grpSpLocks noChangeAspect="1"/>
          </p:cNvGrpSpPr>
          <p:nvPr/>
        </p:nvGrpSpPr>
        <p:grpSpPr>
          <a:xfrm>
            <a:off x="3390948" y="1225606"/>
            <a:ext cx="1027121" cy="758956"/>
            <a:chOff x="13474272" y="1780100"/>
            <a:chExt cx="1416790" cy="1046888"/>
          </a:xfrm>
        </p:grpSpPr>
        <p:pic>
          <p:nvPicPr>
            <p:cNvPr id="31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854556" y="1780100"/>
              <a:ext cx="1036506" cy="906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410" name="グループ化 409"/>
            <p:cNvGrpSpPr>
              <a:grpSpLocks noChangeAspect="1"/>
            </p:cNvGrpSpPr>
            <p:nvPr/>
          </p:nvGrpSpPr>
          <p:grpSpPr>
            <a:xfrm>
              <a:off x="13836096" y="2078341"/>
              <a:ext cx="124121" cy="100580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411" name="直線コネクタ 410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2" name="直線コネクタ 411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13" name="六角形 412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414" name="直線コネクタ 413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5" name="直線コネクタ 414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6" name="直線コネクタ 415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7" name="直線コネクタ 416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8" name="直線コネクタ 417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9" name="直線コネクタ 418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0" name="直線コネクタ 419"/>
              <p:cNvCxnSpPr>
                <a:endCxn id="413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21" name="Freeform 340"/>
            <p:cNvSpPr>
              <a:spLocks/>
            </p:cNvSpPr>
            <p:nvPr/>
          </p:nvSpPr>
          <p:spPr bwMode="auto">
            <a:xfrm rot="689169">
              <a:off x="13474272" y="2141125"/>
              <a:ext cx="316375" cy="685863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22" h="12142">
                  <a:moveTo>
                    <a:pt x="4910" y="12142"/>
                  </a:moveTo>
                  <a:cubicBezTo>
                    <a:pt x="5345" y="11906"/>
                    <a:pt x="-603" y="8190"/>
                    <a:pt x="51" y="7321"/>
                  </a:cubicBezTo>
                  <a:cubicBezTo>
                    <a:pt x="705" y="6452"/>
                    <a:pt x="8339" y="7717"/>
                    <a:pt x="8833" y="6930"/>
                  </a:cubicBezTo>
                  <a:cubicBezTo>
                    <a:pt x="9327" y="6143"/>
                    <a:pt x="2628" y="3262"/>
                    <a:pt x="3013" y="2601"/>
                  </a:cubicBezTo>
                  <a:cubicBezTo>
                    <a:pt x="3397" y="1940"/>
                    <a:pt x="9807" y="3412"/>
                    <a:pt x="11218" y="2985"/>
                  </a:cubicBezTo>
                  <a:cubicBezTo>
                    <a:pt x="12628" y="2559"/>
                    <a:pt x="11474" y="618"/>
                    <a:pt x="11551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422" name="Group 331"/>
            <p:cNvGrpSpPr>
              <a:grpSpLocks noChangeAspect="1"/>
            </p:cNvGrpSpPr>
            <p:nvPr/>
          </p:nvGrpSpPr>
          <p:grpSpPr bwMode="auto">
            <a:xfrm rot="17965237">
              <a:off x="13834643" y="2076411"/>
              <a:ext cx="131427" cy="162538"/>
              <a:chOff x="548" y="2531"/>
              <a:chExt cx="423" cy="688"/>
            </a:xfrm>
            <a:effectLst>
              <a:reflection endPos="0" dist="50800" dir="5400000" sy="-100000" algn="bl" rotWithShape="0"/>
            </a:effectLst>
          </p:grpSpPr>
          <p:sp>
            <p:nvSpPr>
              <p:cNvPr id="423" name="AutoShape 3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399" y="2726"/>
                <a:ext cx="688" cy="297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24" name="Oval 333"/>
              <p:cNvSpPr>
                <a:spLocks noChangeAspect="1" noChangeArrowheads="1"/>
              </p:cNvSpPr>
              <p:nvPr/>
            </p:nvSpPr>
            <p:spPr bwMode="auto">
              <a:xfrm rot="-5400000">
                <a:off x="381" y="2830"/>
                <a:ext cx="428" cy="93"/>
              </a:xfrm>
              <a:prstGeom prst="ellipse">
                <a:avLst/>
              </a:prstGeom>
              <a:solidFill>
                <a:srgbClr val="7F7FA9">
                  <a:alpha val="58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25" name="Oval 334"/>
              <p:cNvSpPr>
                <a:spLocks noChangeAspect="1" noChangeArrowheads="1"/>
              </p:cNvSpPr>
              <p:nvPr/>
            </p:nvSpPr>
            <p:spPr bwMode="auto">
              <a:xfrm rot="-5400000">
                <a:off x="436" y="2848"/>
                <a:ext cx="302" cy="54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26" name="Oval 335"/>
              <p:cNvSpPr>
                <a:spLocks noChangeAspect="1" noChangeArrowheads="1"/>
              </p:cNvSpPr>
              <p:nvPr/>
            </p:nvSpPr>
            <p:spPr bwMode="auto">
              <a:xfrm rot="16200000">
                <a:off x="556" y="2800"/>
                <a:ext cx="684" cy="147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</p:grpSp>
      <p:cxnSp>
        <p:nvCxnSpPr>
          <p:cNvPr id="275" name="直線コネクタ 274"/>
          <p:cNvCxnSpPr/>
          <p:nvPr/>
        </p:nvCxnSpPr>
        <p:spPr>
          <a:xfrm>
            <a:off x="1091596" y="4262973"/>
            <a:ext cx="5436000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1344701" y="2184608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100%</a:t>
            </a:r>
            <a:endParaRPr kumimoji="1" lang="ja-JP" altLang="en-US" sz="1400" b="1" dirty="0"/>
          </a:p>
        </p:txBody>
      </p:sp>
      <p:sp>
        <p:nvSpPr>
          <p:cNvPr id="434" name="テキスト ボックス 433"/>
          <p:cNvSpPr txBox="1"/>
          <p:nvPr/>
        </p:nvSpPr>
        <p:spPr>
          <a:xfrm>
            <a:off x="2530551" y="218460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solidFill>
                  <a:srgbClr val="00B050"/>
                </a:solidFill>
              </a:rPr>
              <a:t>98</a:t>
            </a:r>
            <a:r>
              <a:rPr kumimoji="1" lang="en-US" altLang="ja-JP" sz="1400" b="1" dirty="0">
                <a:solidFill>
                  <a:srgbClr val="00B050"/>
                </a:solidFill>
              </a:rPr>
              <a:t>%</a:t>
            </a:r>
            <a:endParaRPr kumimoji="1" lang="ja-JP" altLang="en-US" sz="1400" b="1" dirty="0">
              <a:solidFill>
                <a:srgbClr val="00B050"/>
              </a:solidFill>
            </a:endParaRPr>
          </a:p>
        </p:txBody>
      </p:sp>
      <p:sp>
        <p:nvSpPr>
          <p:cNvPr id="435" name="テキスト ボックス 434"/>
          <p:cNvSpPr txBox="1"/>
          <p:nvPr/>
        </p:nvSpPr>
        <p:spPr>
          <a:xfrm>
            <a:off x="3661526" y="218460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solidFill>
                  <a:schemeClr val="accent6">
                    <a:lumMod val="75000"/>
                  </a:schemeClr>
                </a:solidFill>
              </a:rPr>
              <a:t>9</a:t>
            </a:r>
            <a:r>
              <a:rPr kumimoji="1" lang="en-US" altLang="ja-JP" sz="1400" b="1" dirty="0">
                <a:solidFill>
                  <a:schemeClr val="accent6">
                    <a:lumMod val="75000"/>
                  </a:schemeClr>
                </a:solidFill>
              </a:rPr>
              <a:t>0%</a:t>
            </a:r>
            <a:endParaRPr kumimoji="1" lang="ja-JP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36" name="テキスト ボックス 435"/>
          <p:cNvSpPr txBox="1"/>
          <p:nvPr/>
        </p:nvSpPr>
        <p:spPr>
          <a:xfrm>
            <a:off x="4735073" y="2184608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FF0000"/>
                </a:solidFill>
              </a:rPr>
              <a:t>100%</a:t>
            </a:r>
            <a:endParaRPr kumimoji="1" lang="ja-JP" altLang="en-US" sz="1400" b="1" dirty="0">
              <a:solidFill>
                <a:srgbClr val="FF0000"/>
              </a:solidFill>
            </a:endParaRPr>
          </a:p>
        </p:txBody>
      </p:sp>
      <p:sp>
        <p:nvSpPr>
          <p:cNvPr id="437" name="テキスト ボックス 436"/>
          <p:cNvSpPr txBox="1"/>
          <p:nvPr/>
        </p:nvSpPr>
        <p:spPr>
          <a:xfrm>
            <a:off x="5921417" y="343181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solidFill>
                  <a:srgbClr val="0070C0"/>
                </a:solidFill>
              </a:rPr>
              <a:t>23</a:t>
            </a:r>
            <a:r>
              <a:rPr kumimoji="1" lang="en-US" altLang="ja-JP" sz="1400" b="1" dirty="0">
                <a:solidFill>
                  <a:srgbClr val="0070C0"/>
                </a:solidFill>
              </a:rPr>
              <a:t>%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7522318" y="1731817"/>
            <a:ext cx="1135247" cy="634502"/>
            <a:chOff x="7522318" y="1731817"/>
            <a:chExt cx="1135247" cy="634502"/>
          </a:xfrm>
        </p:grpSpPr>
        <p:sp>
          <p:nvSpPr>
            <p:cNvPr id="186" name="テキスト ボックス 185"/>
            <p:cNvSpPr txBox="1"/>
            <p:nvPr/>
          </p:nvSpPr>
          <p:spPr>
            <a:xfrm>
              <a:off x="7522318" y="1731817"/>
              <a:ext cx="11352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lang="en-US" altLang="ja-JP" sz="1400" b="1" baseline="-25000" dirty="0">
                  <a:solidFill>
                    <a:srgbClr val="FF0000"/>
                  </a:solidFill>
                </a:rPr>
                <a:t>c</a:t>
              </a:r>
              <a:r>
                <a:rPr lang="en-US" altLang="ja-JP" sz="1400" b="1" dirty="0">
                  <a:solidFill>
                    <a:srgbClr val="FF0000"/>
                  </a:solidFill>
                </a:rPr>
                <a:t> </a:t>
              </a:r>
              <a:r>
                <a:rPr lang="en-US" altLang="ja-JP" sz="1400" b="1" dirty="0">
                  <a:solidFill>
                    <a:srgbClr val="FF0000"/>
                  </a:solidFill>
                  <a:latin typeface="Arial"/>
                  <a:cs typeface="Arial"/>
                </a:rPr>
                <a:t>≈ 10</a:t>
              </a:r>
              <a:r>
                <a:rPr lang="en-US" altLang="ja-JP" sz="1400" b="1" baseline="30000" dirty="0">
                  <a:solidFill>
                    <a:srgbClr val="FF0000"/>
                  </a:solidFill>
                  <a:latin typeface="Arial"/>
                  <a:cs typeface="Arial"/>
                </a:rPr>
                <a:t>4</a:t>
              </a:r>
              <a:r>
                <a:rPr lang="ja-JP" altLang="en-US" sz="1400" b="1" baseline="30000" dirty="0">
                  <a:solidFill>
                    <a:srgbClr val="FF0000"/>
                  </a:solidFill>
                  <a:latin typeface="Arial"/>
                  <a:cs typeface="Arial"/>
                </a:rPr>
                <a:t> </a:t>
              </a:r>
              <a:r>
                <a:rPr lang="en-US" altLang="ja-JP" sz="1400" b="1" dirty="0">
                  <a:solidFill>
                    <a:srgbClr val="FF0000"/>
                  </a:solidFill>
                  <a:latin typeface="Arial"/>
                  <a:cs typeface="Arial"/>
                </a:rPr>
                <a:t>M</a:t>
              </a:r>
              <a:r>
                <a:rPr lang="en-US" altLang="ja-JP" sz="1400" b="1" baseline="30000" dirty="0">
                  <a:solidFill>
                    <a:srgbClr val="FF0000"/>
                  </a:solidFill>
                  <a:latin typeface="Arial"/>
                  <a:cs typeface="Arial"/>
                </a:rPr>
                <a:t>-1</a:t>
              </a:r>
              <a:endParaRPr kumimoji="1" lang="ja-JP" altLang="en-US" sz="1400" b="1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188" name="円/楕円 187"/>
            <p:cNvSpPr/>
            <p:nvPr/>
          </p:nvSpPr>
          <p:spPr>
            <a:xfrm>
              <a:off x="7793968" y="2078319"/>
              <a:ext cx="288000" cy="2880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7522318" y="4978069"/>
            <a:ext cx="1135247" cy="881584"/>
            <a:chOff x="7522318" y="4978069"/>
            <a:chExt cx="1135247" cy="881584"/>
          </a:xfrm>
        </p:grpSpPr>
        <p:sp>
          <p:nvSpPr>
            <p:cNvPr id="187" name="テキスト ボックス 186"/>
            <p:cNvSpPr txBox="1"/>
            <p:nvPr/>
          </p:nvSpPr>
          <p:spPr>
            <a:xfrm>
              <a:off x="7522318" y="5551876"/>
              <a:ext cx="11352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lang="en-US" altLang="ja-JP" sz="1400" b="1" baseline="-25000" dirty="0">
                  <a:solidFill>
                    <a:srgbClr val="FF0000"/>
                  </a:solidFill>
                </a:rPr>
                <a:t>c</a:t>
              </a:r>
              <a:r>
                <a:rPr lang="en-US" altLang="ja-JP" sz="1400" b="1" dirty="0">
                  <a:solidFill>
                    <a:srgbClr val="FF0000"/>
                  </a:solidFill>
                </a:rPr>
                <a:t> </a:t>
              </a:r>
              <a:r>
                <a:rPr lang="en-US" altLang="ja-JP" sz="1400" b="1" dirty="0">
                  <a:solidFill>
                    <a:srgbClr val="FF0000"/>
                  </a:solidFill>
                  <a:latin typeface="Arial"/>
                  <a:cs typeface="Arial"/>
                </a:rPr>
                <a:t>≈ 10</a:t>
              </a:r>
              <a:r>
                <a:rPr lang="en-US" altLang="ja-JP" sz="1400" b="1" baseline="30000" dirty="0">
                  <a:solidFill>
                    <a:srgbClr val="FF0000"/>
                  </a:solidFill>
                  <a:latin typeface="Arial"/>
                  <a:cs typeface="Arial"/>
                </a:rPr>
                <a:t>6 </a:t>
              </a:r>
              <a:r>
                <a:rPr lang="en-US" altLang="ja-JP" sz="1400" b="1" dirty="0">
                  <a:solidFill>
                    <a:srgbClr val="FF0000"/>
                  </a:solidFill>
                  <a:latin typeface="Arial"/>
                  <a:cs typeface="Arial"/>
                </a:rPr>
                <a:t>M</a:t>
              </a:r>
              <a:r>
                <a:rPr lang="en-US" altLang="ja-JP" sz="1400" b="1" baseline="30000" dirty="0">
                  <a:solidFill>
                    <a:srgbClr val="FF0000"/>
                  </a:solidFill>
                  <a:latin typeface="Arial"/>
                  <a:cs typeface="Arial"/>
                </a:rPr>
                <a:t>-1</a:t>
              </a:r>
              <a:endParaRPr kumimoji="1" lang="ja-JP" altLang="en-US" sz="1400" b="1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189" name="円/楕円 188"/>
            <p:cNvSpPr/>
            <p:nvPr/>
          </p:nvSpPr>
          <p:spPr>
            <a:xfrm>
              <a:off x="7890924" y="4978069"/>
              <a:ext cx="288000" cy="2880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91" name="テキスト ボックス 190"/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11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192" name="直線コネクタ 191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直線コネクタ 192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071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正方形/長方形 267"/>
          <p:cNvSpPr/>
          <p:nvPr/>
        </p:nvSpPr>
        <p:spPr>
          <a:xfrm>
            <a:off x="5013422" y="2922763"/>
            <a:ext cx="4007472" cy="3510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073" name="直線コネクタ 3072"/>
          <p:cNvCxnSpPr/>
          <p:nvPr/>
        </p:nvCxnSpPr>
        <p:spPr>
          <a:xfrm flipV="1">
            <a:off x="3710204" y="3312311"/>
            <a:ext cx="844205" cy="104775"/>
          </a:xfrm>
          <a:prstGeom prst="line">
            <a:avLst/>
          </a:prstGeom>
          <a:ln w="127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直線コネクタ 178"/>
          <p:cNvCxnSpPr/>
          <p:nvPr/>
        </p:nvCxnSpPr>
        <p:spPr>
          <a:xfrm flipV="1">
            <a:off x="3688590" y="3129838"/>
            <a:ext cx="844205" cy="104775"/>
          </a:xfrm>
          <a:prstGeom prst="line">
            <a:avLst/>
          </a:prstGeom>
          <a:ln w="12700">
            <a:solidFill>
              <a:srgbClr val="00B05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直線コネクタ 179"/>
          <p:cNvCxnSpPr/>
          <p:nvPr/>
        </p:nvCxnSpPr>
        <p:spPr>
          <a:xfrm flipV="1">
            <a:off x="3688590" y="3047913"/>
            <a:ext cx="847024" cy="819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直線コネクタ 180"/>
          <p:cNvCxnSpPr/>
          <p:nvPr/>
        </p:nvCxnSpPr>
        <p:spPr>
          <a:xfrm>
            <a:off x="3663487" y="2780386"/>
            <a:ext cx="844205" cy="101501"/>
          </a:xfrm>
          <a:prstGeom prst="line">
            <a:avLst/>
          </a:prstGeom>
          <a:ln w="12700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i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In vivo </a:t>
            </a:r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hypoglycemic effect </a:t>
            </a:r>
            <a:r>
              <a:rPr lang="en-US" altLang="ja-JP" sz="24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(insulin)</a:t>
            </a:r>
            <a:endParaRPr lang="ja-JP" altLang="en-US" sz="24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30352" y="5301165"/>
            <a:ext cx="4408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1600" b="1" dirty="0">
                <a:solidFill>
                  <a:srgbClr val="DE5300"/>
                </a:solidFill>
                <a:latin typeface="Arial"/>
                <a:cs typeface="Arial"/>
              </a:rPr>
              <a:t>Serum Glucose Levels after Subcutaneous Administration of </a:t>
            </a:r>
            <a:r>
              <a:rPr lang="en-US" altLang="ja-JP" sz="1600" b="1" dirty="0" err="1">
                <a:solidFill>
                  <a:srgbClr val="DE5300"/>
                </a:solidFill>
                <a:latin typeface="Arial"/>
                <a:cs typeface="Arial"/>
              </a:rPr>
              <a:t>SPRA</a:t>
            </a:r>
            <a:r>
              <a:rPr lang="en-US" altLang="ja-JP" sz="1600" b="1" dirty="0">
                <a:solidFill>
                  <a:srgbClr val="DE5300"/>
                </a:solidFill>
                <a:latin typeface="Arial"/>
                <a:cs typeface="Arial"/>
              </a:rPr>
              <a:t>-insulin to Rats</a:t>
            </a:r>
            <a:endParaRPr lang="ja-JP" altLang="ja-JP" sz="2800" b="1" dirty="0">
              <a:solidFill>
                <a:srgbClr val="DE5300"/>
              </a:solidFill>
              <a:latin typeface="Arial"/>
              <a:cs typeface="Arial"/>
            </a:endParaRPr>
          </a:p>
          <a:p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Each point represents the </a:t>
            </a:r>
            <a:r>
              <a:rPr lang="en-US" altLang="ja-JP" sz="1400" dirty="0" err="1">
                <a:solidFill>
                  <a:srgbClr val="000000"/>
                </a:solidFill>
                <a:latin typeface="Times New Roman"/>
                <a:cs typeface="Times New Roman"/>
              </a:rPr>
              <a:t>mean±S.E</a:t>
            </a:r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. of 5-13 experiments. </a:t>
            </a:r>
            <a:r>
              <a:rPr lang="en-US" altLang="ja-JP" sz="14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*</a:t>
            </a:r>
            <a:r>
              <a:rPr lang="en-US" altLang="ja-JP" sz="1400" i="1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&lt;0.05 </a:t>
            </a:r>
            <a:r>
              <a:rPr lang="en-US" altLang="ja-JP" sz="1400" i="1" dirty="0">
                <a:solidFill>
                  <a:srgbClr val="000000"/>
                </a:solidFill>
                <a:latin typeface="Times New Roman"/>
                <a:cs typeface="Times New Roman"/>
              </a:rPr>
              <a:t>versus</a:t>
            </a:r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 Insulin. </a:t>
            </a:r>
            <a:endParaRPr lang="ja-JP" altLang="en-US" sz="1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16200000">
            <a:off x="-890558" y="3506495"/>
            <a:ext cx="2547492" cy="338554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Arial"/>
                <a:cs typeface="Arial"/>
              </a:rPr>
              <a:t>Serum glucose level (%)</a:t>
            </a:r>
            <a:endParaRPr kumimoji="1" lang="ja-JP" altLang="en-US" sz="1600" b="1" dirty="0">
              <a:latin typeface="Arial"/>
              <a:cs typeface="Arial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373965" y="4974024"/>
            <a:ext cx="9808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latin typeface="Arial"/>
                <a:cs typeface="Arial"/>
              </a:rPr>
              <a:t>Time (</a:t>
            </a:r>
            <a:r>
              <a:rPr lang="en-US" altLang="ja-JP" sz="1600" b="1" dirty="0">
                <a:latin typeface="Arial"/>
                <a:cs typeface="Arial"/>
              </a:rPr>
              <a:t>h</a:t>
            </a:r>
            <a:r>
              <a:rPr kumimoji="1" lang="en-US" altLang="ja-JP" sz="1600" b="1" dirty="0">
                <a:latin typeface="Arial"/>
                <a:cs typeface="Arial"/>
              </a:rPr>
              <a:t>)</a:t>
            </a:r>
            <a:endParaRPr kumimoji="1" lang="ja-JP" altLang="en-US" sz="1600" b="1" dirty="0">
              <a:latin typeface="Arial"/>
              <a:cs typeface="Arial"/>
            </a:endParaRPr>
          </a:p>
        </p:txBody>
      </p:sp>
      <p:graphicFrame>
        <p:nvGraphicFramePr>
          <p:cNvPr id="24" name="グラフ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218557"/>
              </p:ext>
            </p:extLst>
          </p:nvPr>
        </p:nvGraphicFramePr>
        <p:xfrm>
          <a:off x="865807" y="2522466"/>
          <a:ext cx="2915125" cy="2308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" name="テキスト ボックス 35"/>
          <p:cNvSpPr txBox="1"/>
          <p:nvPr/>
        </p:nvSpPr>
        <p:spPr>
          <a:xfrm>
            <a:off x="590544" y="4239628"/>
            <a:ext cx="403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Arial"/>
                <a:cs typeface="Arial"/>
              </a:rPr>
              <a:t>20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90544" y="3905430"/>
            <a:ext cx="403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4</a:t>
            </a:r>
            <a:r>
              <a:rPr kumimoji="1" lang="en-US" altLang="ja-JP" sz="1400" b="1" dirty="0">
                <a:latin typeface="Arial"/>
                <a:cs typeface="Arial"/>
              </a:rPr>
              <a:t>0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90544" y="3573074"/>
            <a:ext cx="403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6</a:t>
            </a:r>
            <a:r>
              <a:rPr kumimoji="1" lang="en-US" altLang="ja-JP" sz="1400" b="1" dirty="0">
                <a:latin typeface="Arial"/>
                <a:cs typeface="Arial"/>
              </a:rPr>
              <a:t>0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90544" y="3239384"/>
            <a:ext cx="403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8</a:t>
            </a:r>
            <a:r>
              <a:rPr kumimoji="1" lang="en-US" altLang="ja-JP" sz="1400" b="1" dirty="0">
                <a:latin typeface="Arial"/>
                <a:cs typeface="Arial"/>
              </a:rPr>
              <a:t>0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486052" y="2905055"/>
            <a:ext cx="507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10</a:t>
            </a:r>
            <a:r>
              <a:rPr kumimoji="1" lang="en-US" altLang="ja-JP" sz="1400" b="1" dirty="0">
                <a:latin typeface="Arial"/>
                <a:cs typeface="Arial"/>
              </a:rPr>
              <a:t>0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86052" y="2574110"/>
            <a:ext cx="507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Arial"/>
                <a:cs typeface="Arial"/>
              </a:rPr>
              <a:t>120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95036" y="4736972"/>
            <a:ext cx="298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Arial"/>
                <a:cs typeface="Arial"/>
              </a:rPr>
              <a:t>0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1234389" y="4732228"/>
            <a:ext cx="34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2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2989022" y="4732228"/>
            <a:ext cx="466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10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690907" y="4732228"/>
            <a:ext cx="34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4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2598157" y="4732228"/>
            <a:ext cx="34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8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2149259" y="4732228"/>
            <a:ext cx="34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6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3522327" y="2547920"/>
            <a:ext cx="1292593" cy="2490498"/>
            <a:chOff x="3777914" y="2648567"/>
            <a:chExt cx="1292593" cy="2490498"/>
          </a:xfrm>
        </p:grpSpPr>
        <p:graphicFrame>
          <p:nvGraphicFramePr>
            <p:cNvPr id="23" name="グラフ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33136138"/>
                </p:ext>
              </p:extLst>
            </p:nvPr>
          </p:nvGraphicFramePr>
          <p:xfrm>
            <a:off x="3777914" y="2648567"/>
            <a:ext cx="1184955" cy="23089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8" name="テキスト ボックス 47"/>
            <p:cNvSpPr txBox="1"/>
            <p:nvPr/>
          </p:nvSpPr>
          <p:spPr>
            <a:xfrm>
              <a:off x="4595399" y="4831288"/>
              <a:ext cx="4751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b="1" dirty="0">
                  <a:latin typeface="Arial"/>
                  <a:cs typeface="Arial"/>
                </a:rPr>
                <a:t>24</a:t>
              </a:r>
              <a:endParaRPr kumimoji="1" lang="ja-JP" altLang="en-US" sz="1400" b="1" dirty="0">
                <a:latin typeface="Arial"/>
                <a:cs typeface="Arial"/>
              </a:endParaRPr>
            </a:p>
          </p:txBody>
        </p:sp>
      </p:grpSp>
      <p:sp>
        <p:nvSpPr>
          <p:cNvPr id="49" name="テキスト ボックス 48"/>
          <p:cNvSpPr txBox="1"/>
          <p:nvPr/>
        </p:nvSpPr>
        <p:spPr>
          <a:xfrm>
            <a:off x="3435483" y="4732228"/>
            <a:ext cx="466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12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grpSp>
        <p:nvGrpSpPr>
          <p:cNvPr id="3083" name="グループ化 3082"/>
          <p:cNvGrpSpPr>
            <a:grpSpLocks noChangeAspect="1"/>
          </p:cNvGrpSpPr>
          <p:nvPr/>
        </p:nvGrpSpPr>
        <p:grpSpPr>
          <a:xfrm>
            <a:off x="1315345" y="1110473"/>
            <a:ext cx="6526510" cy="1296000"/>
            <a:chOff x="-108553" y="402322"/>
            <a:chExt cx="9036000" cy="1794322"/>
          </a:xfrm>
        </p:grpSpPr>
        <p:sp>
          <p:nvSpPr>
            <p:cNvPr id="74" name="角丸四角形 73"/>
            <p:cNvSpPr/>
            <p:nvPr/>
          </p:nvSpPr>
          <p:spPr>
            <a:xfrm>
              <a:off x="-108553" y="402322"/>
              <a:ext cx="9036000" cy="1794322"/>
            </a:xfrm>
            <a:prstGeom prst="roundRect">
              <a:avLst>
                <a:gd name="adj" fmla="val 10531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3300"/>
                </a:solidFill>
              </a:endParaRPr>
            </a:p>
          </p:txBody>
        </p:sp>
        <p:grpSp>
          <p:nvGrpSpPr>
            <p:cNvPr id="75" name="グループ化 169"/>
            <p:cNvGrpSpPr>
              <a:grpSpLocks noChangeAspect="1"/>
            </p:cNvGrpSpPr>
            <p:nvPr/>
          </p:nvGrpSpPr>
          <p:grpSpPr bwMode="auto">
            <a:xfrm flipH="1">
              <a:off x="173078" y="919435"/>
              <a:ext cx="2020455" cy="1066005"/>
              <a:chOff x="3829051" y="2876550"/>
              <a:chExt cx="3276599" cy="2405063"/>
            </a:xfrm>
          </p:grpSpPr>
          <p:sp>
            <p:nvSpPr>
              <p:cNvPr id="76" name="フリーフォーム 3"/>
              <p:cNvSpPr/>
              <p:nvPr/>
            </p:nvSpPr>
            <p:spPr>
              <a:xfrm>
                <a:off x="3829051" y="4014788"/>
                <a:ext cx="1347788" cy="1266825"/>
              </a:xfrm>
              <a:custGeom>
                <a:avLst/>
                <a:gdLst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66825"/>
                  <a:gd name="connsiteX1" fmla="*/ 0 w 1417638"/>
                  <a:gd name="connsiteY1" fmla="*/ 633412 h 1266825"/>
                  <a:gd name="connsiteX2" fmla="*/ 514350 w 1417638"/>
                  <a:gd name="connsiteY2" fmla="*/ 1109662 h 1266825"/>
                  <a:gd name="connsiteX3" fmla="*/ 1347788 w 1417638"/>
                  <a:gd name="connsiteY3" fmla="*/ 1266825 h 1266825"/>
                  <a:gd name="connsiteX4" fmla="*/ 933450 w 1417638"/>
                  <a:gd name="connsiteY4" fmla="*/ 1038225 h 1266825"/>
                  <a:gd name="connsiteX5" fmla="*/ 419100 w 1417638"/>
                  <a:gd name="connsiteY5" fmla="*/ 985837 h 1266825"/>
                  <a:gd name="connsiteX6" fmla="*/ 133350 w 1417638"/>
                  <a:gd name="connsiteY6" fmla="*/ 671512 h 1266825"/>
                  <a:gd name="connsiteX7" fmla="*/ 338138 w 1417638"/>
                  <a:gd name="connsiteY7" fmla="*/ 385762 h 1266825"/>
                  <a:gd name="connsiteX8" fmla="*/ 881063 w 1417638"/>
                  <a:gd name="connsiteY8" fmla="*/ 204787 h 1266825"/>
                  <a:gd name="connsiteX9" fmla="*/ 795338 w 1417638"/>
                  <a:gd name="connsiteY9" fmla="*/ 71437 h 1266825"/>
                  <a:gd name="connsiteX0" fmla="*/ 795338 w 1347788"/>
                  <a:gd name="connsiteY0" fmla="*/ 71437 h 1266825"/>
                  <a:gd name="connsiteX1" fmla="*/ 0 w 1347788"/>
                  <a:gd name="connsiteY1" fmla="*/ 633412 h 1266825"/>
                  <a:gd name="connsiteX2" fmla="*/ 514350 w 1347788"/>
                  <a:gd name="connsiteY2" fmla="*/ 1109662 h 1266825"/>
                  <a:gd name="connsiteX3" fmla="*/ 1347788 w 1347788"/>
                  <a:gd name="connsiteY3" fmla="*/ 1266825 h 1266825"/>
                  <a:gd name="connsiteX4" fmla="*/ 933450 w 1347788"/>
                  <a:gd name="connsiteY4" fmla="*/ 1038225 h 1266825"/>
                  <a:gd name="connsiteX5" fmla="*/ 419100 w 1347788"/>
                  <a:gd name="connsiteY5" fmla="*/ 985837 h 1266825"/>
                  <a:gd name="connsiteX6" fmla="*/ 133350 w 1347788"/>
                  <a:gd name="connsiteY6" fmla="*/ 671512 h 1266825"/>
                  <a:gd name="connsiteX7" fmla="*/ 338138 w 1347788"/>
                  <a:gd name="connsiteY7" fmla="*/ 385762 h 1266825"/>
                  <a:gd name="connsiteX8" fmla="*/ 881063 w 1347788"/>
                  <a:gd name="connsiteY8" fmla="*/ 204787 h 1266825"/>
                  <a:gd name="connsiteX9" fmla="*/ 795338 w 1347788"/>
                  <a:gd name="connsiteY9" fmla="*/ 71437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7788" h="1266825">
                    <a:moveTo>
                      <a:pt x="795338" y="71437"/>
                    </a:moveTo>
                    <a:cubicBezTo>
                      <a:pt x="291307" y="214308"/>
                      <a:pt x="65886" y="388930"/>
                      <a:pt x="0" y="633412"/>
                    </a:cubicBezTo>
                    <a:cubicBezTo>
                      <a:pt x="800" y="868352"/>
                      <a:pt x="156372" y="1051707"/>
                      <a:pt x="514350" y="1109662"/>
                    </a:cubicBezTo>
                    <a:cubicBezTo>
                      <a:pt x="800894" y="1110432"/>
                      <a:pt x="863597" y="1092981"/>
                      <a:pt x="1347788" y="1266825"/>
                    </a:cubicBezTo>
                    <a:cubicBezTo>
                      <a:pt x="1255709" y="1150131"/>
                      <a:pt x="1088231" y="1085056"/>
                      <a:pt x="933450" y="1038225"/>
                    </a:cubicBezTo>
                    <a:cubicBezTo>
                      <a:pt x="778669" y="991394"/>
                      <a:pt x="552450" y="1046956"/>
                      <a:pt x="419100" y="985837"/>
                    </a:cubicBezTo>
                    <a:cubicBezTo>
                      <a:pt x="285750" y="924718"/>
                      <a:pt x="123036" y="819140"/>
                      <a:pt x="133350" y="671512"/>
                    </a:cubicBezTo>
                    <a:cubicBezTo>
                      <a:pt x="119856" y="571500"/>
                      <a:pt x="213519" y="463549"/>
                      <a:pt x="338138" y="385762"/>
                    </a:cubicBezTo>
                    <a:cubicBezTo>
                      <a:pt x="462757" y="307975"/>
                      <a:pt x="800101" y="256381"/>
                      <a:pt x="881063" y="204787"/>
                    </a:cubicBezTo>
                    <a:cubicBezTo>
                      <a:pt x="962025" y="153193"/>
                      <a:pt x="942182" y="0"/>
                      <a:pt x="795338" y="71437"/>
                    </a:cubicBezTo>
                    <a:close/>
                  </a:path>
                </a:pathLst>
              </a:custGeom>
              <a:solidFill>
                <a:srgbClr val="DE877E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77" name="フリーフォーム 4"/>
              <p:cNvSpPr/>
              <p:nvPr/>
            </p:nvSpPr>
            <p:spPr>
              <a:xfrm>
                <a:off x="4638261" y="3074505"/>
                <a:ext cx="2241826" cy="1379600"/>
              </a:xfrm>
              <a:custGeom>
                <a:avLst/>
                <a:gdLst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537252 w 2241826"/>
                  <a:gd name="connsiteY22" fmla="*/ 1152939 h 1379600"/>
                  <a:gd name="connsiteX23" fmla="*/ 1351722 w 2241826"/>
                  <a:gd name="connsiteY23" fmla="*/ 1166192 h 1379600"/>
                  <a:gd name="connsiteX24" fmla="*/ 1033669 w 2241826"/>
                  <a:gd name="connsiteY24" fmla="*/ 1152939 h 1379600"/>
                  <a:gd name="connsiteX25" fmla="*/ 622852 w 2241826"/>
                  <a:gd name="connsiteY25" fmla="*/ 1364974 h 1379600"/>
                  <a:gd name="connsiteX26" fmla="*/ 331304 w 2241826"/>
                  <a:gd name="connsiteY26" fmla="*/ 1179444 h 1379600"/>
                  <a:gd name="connsiteX27" fmla="*/ 92765 w 2241826"/>
                  <a:gd name="connsiteY27" fmla="*/ 1126435 h 1379600"/>
                  <a:gd name="connsiteX28" fmla="*/ 79513 w 2241826"/>
                  <a:gd name="connsiteY28" fmla="*/ 1113183 h 1379600"/>
                  <a:gd name="connsiteX29" fmla="*/ 39756 w 2241826"/>
                  <a:gd name="connsiteY29" fmla="*/ 1086679 h 1379600"/>
                  <a:gd name="connsiteX30" fmla="*/ 92765 w 2241826"/>
                  <a:gd name="connsiteY30" fmla="*/ 1060174 h 1379600"/>
                  <a:gd name="connsiteX31" fmla="*/ 39756 w 2241826"/>
                  <a:gd name="connsiteY31" fmla="*/ 1060174 h 1379600"/>
                  <a:gd name="connsiteX32" fmla="*/ 66261 w 2241826"/>
                  <a:gd name="connsiteY32" fmla="*/ 1046922 h 1379600"/>
                  <a:gd name="connsiteX33" fmla="*/ 0 w 2241826"/>
                  <a:gd name="connsiteY33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537252 w 2241826"/>
                  <a:gd name="connsiteY21" fmla="*/ 1152939 h 1379600"/>
                  <a:gd name="connsiteX22" fmla="*/ 1351722 w 2241826"/>
                  <a:gd name="connsiteY22" fmla="*/ 1166192 h 1379600"/>
                  <a:gd name="connsiteX23" fmla="*/ 1033669 w 2241826"/>
                  <a:gd name="connsiteY23" fmla="*/ 1152939 h 1379600"/>
                  <a:gd name="connsiteX24" fmla="*/ 622852 w 2241826"/>
                  <a:gd name="connsiteY24" fmla="*/ 1364974 h 1379600"/>
                  <a:gd name="connsiteX25" fmla="*/ 331304 w 2241826"/>
                  <a:gd name="connsiteY25" fmla="*/ 1179444 h 1379600"/>
                  <a:gd name="connsiteX26" fmla="*/ 92765 w 2241826"/>
                  <a:gd name="connsiteY26" fmla="*/ 1126435 h 1379600"/>
                  <a:gd name="connsiteX27" fmla="*/ 79513 w 2241826"/>
                  <a:gd name="connsiteY27" fmla="*/ 1113183 h 1379600"/>
                  <a:gd name="connsiteX28" fmla="*/ 39756 w 2241826"/>
                  <a:gd name="connsiteY28" fmla="*/ 1086679 h 1379600"/>
                  <a:gd name="connsiteX29" fmla="*/ 92765 w 2241826"/>
                  <a:gd name="connsiteY29" fmla="*/ 1060174 h 1379600"/>
                  <a:gd name="connsiteX30" fmla="*/ 39756 w 2241826"/>
                  <a:gd name="connsiteY30" fmla="*/ 1060174 h 1379600"/>
                  <a:gd name="connsiteX31" fmla="*/ 66261 w 2241826"/>
                  <a:gd name="connsiteY31" fmla="*/ 1046922 h 1379600"/>
                  <a:gd name="connsiteX32" fmla="*/ 0 w 2241826"/>
                  <a:gd name="connsiteY32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537252 w 2241826"/>
                  <a:gd name="connsiteY20" fmla="*/ 1152939 h 1379600"/>
                  <a:gd name="connsiteX21" fmla="*/ 1351722 w 2241826"/>
                  <a:gd name="connsiteY21" fmla="*/ 1166192 h 1379600"/>
                  <a:gd name="connsiteX22" fmla="*/ 1033669 w 2241826"/>
                  <a:gd name="connsiteY22" fmla="*/ 1152939 h 1379600"/>
                  <a:gd name="connsiteX23" fmla="*/ 622852 w 2241826"/>
                  <a:gd name="connsiteY23" fmla="*/ 1364974 h 1379600"/>
                  <a:gd name="connsiteX24" fmla="*/ 331304 w 2241826"/>
                  <a:gd name="connsiteY24" fmla="*/ 1179444 h 1379600"/>
                  <a:gd name="connsiteX25" fmla="*/ 92765 w 2241826"/>
                  <a:gd name="connsiteY25" fmla="*/ 1126435 h 1379600"/>
                  <a:gd name="connsiteX26" fmla="*/ 79513 w 2241826"/>
                  <a:gd name="connsiteY26" fmla="*/ 1113183 h 1379600"/>
                  <a:gd name="connsiteX27" fmla="*/ 39756 w 2241826"/>
                  <a:gd name="connsiteY27" fmla="*/ 1086679 h 1379600"/>
                  <a:gd name="connsiteX28" fmla="*/ 92765 w 2241826"/>
                  <a:gd name="connsiteY28" fmla="*/ 1060174 h 1379600"/>
                  <a:gd name="connsiteX29" fmla="*/ 39756 w 2241826"/>
                  <a:gd name="connsiteY29" fmla="*/ 1060174 h 1379600"/>
                  <a:gd name="connsiteX30" fmla="*/ 66261 w 2241826"/>
                  <a:gd name="connsiteY30" fmla="*/ 1046922 h 1379600"/>
                  <a:gd name="connsiteX31" fmla="*/ 0 w 2241826"/>
                  <a:gd name="connsiteY31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537252 w 2241826"/>
                  <a:gd name="connsiteY19" fmla="*/ 1152939 h 1379600"/>
                  <a:gd name="connsiteX20" fmla="*/ 1351722 w 2241826"/>
                  <a:gd name="connsiteY20" fmla="*/ 1166192 h 1379600"/>
                  <a:gd name="connsiteX21" fmla="*/ 1033669 w 2241826"/>
                  <a:gd name="connsiteY21" fmla="*/ 1152939 h 1379600"/>
                  <a:gd name="connsiteX22" fmla="*/ 622852 w 2241826"/>
                  <a:gd name="connsiteY22" fmla="*/ 1364974 h 1379600"/>
                  <a:gd name="connsiteX23" fmla="*/ 331304 w 2241826"/>
                  <a:gd name="connsiteY23" fmla="*/ 1179444 h 1379600"/>
                  <a:gd name="connsiteX24" fmla="*/ 92765 w 2241826"/>
                  <a:gd name="connsiteY24" fmla="*/ 1126435 h 1379600"/>
                  <a:gd name="connsiteX25" fmla="*/ 79513 w 2241826"/>
                  <a:gd name="connsiteY25" fmla="*/ 1113183 h 1379600"/>
                  <a:gd name="connsiteX26" fmla="*/ 39756 w 2241826"/>
                  <a:gd name="connsiteY26" fmla="*/ 1086679 h 1379600"/>
                  <a:gd name="connsiteX27" fmla="*/ 92765 w 2241826"/>
                  <a:gd name="connsiteY27" fmla="*/ 1060174 h 1379600"/>
                  <a:gd name="connsiteX28" fmla="*/ 39756 w 2241826"/>
                  <a:gd name="connsiteY28" fmla="*/ 1060174 h 1379600"/>
                  <a:gd name="connsiteX29" fmla="*/ 66261 w 2241826"/>
                  <a:gd name="connsiteY29" fmla="*/ 1046922 h 1379600"/>
                  <a:gd name="connsiteX30" fmla="*/ 0 w 2241826"/>
                  <a:gd name="connsiteY30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537252 w 2241826"/>
                  <a:gd name="connsiteY18" fmla="*/ 1152939 h 1379600"/>
                  <a:gd name="connsiteX19" fmla="*/ 1351722 w 2241826"/>
                  <a:gd name="connsiteY19" fmla="*/ 1166192 h 1379600"/>
                  <a:gd name="connsiteX20" fmla="*/ 1033669 w 2241826"/>
                  <a:gd name="connsiteY20" fmla="*/ 1152939 h 1379600"/>
                  <a:gd name="connsiteX21" fmla="*/ 622852 w 2241826"/>
                  <a:gd name="connsiteY21" fmla="*/ 1364974 h 1379600"/>
                  <a:gd name="connsiteX22" fmla="*/ 331304 w 2241826"/>
                  <a:gd name="connsiteY22" fmla="*/ 1179444 h 1379600"/>
                  <a:gd name="connsiteX23" fmla="*/ 92765 w 2241826"/>
                  <a:gd name="connsiteY23" fmla="*/ 1126435 h 1379600"/>
                  <a:gd name="connsiteX24" fmla="*/ 79513 w 2241826"/>
                  <a:gd name="connsiteY24" fmla="*/ 1113183 h 1379600"/>
                  <a:gd name="connsiteX25" fmla="*/ 39756 w 2241826"/>
                  <a:gd name="connsiteY25" fmla="*/ 1086679 h 1379600"/>
                  <a:gd name="connsiteX26" fmla="*/ 92765 w 2241826"/>
                  <a:gd name="connsiteY26" fmla="*/ 1060174 h 1379600"/>
                  <a:gd name="connsiteX27" fmla="*/ 39756 w 2241826"/>
                  <a:gd name="connsiteY27" fmla="*/ 1060174 h 1379600"/>
                  <a:gd name="connsiteX28" fmla="*/ 66261 w 2241826"/>
                  <a:gd name="connsiteY28" fmla="*/ 1046922 h 1379600"/>
                  <a:gd name="connsiteX29" fmla="*/ 0 w 2241826"/>
                  <a:gd name="connsiteY29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537252 w 2241826"/>
                  <a:gd name="connsiteY17" fmla="*/ 1152939 h 1379600"/>
                  <a:gd name="connsiteX18" fmla="*/ 1351722 w 2241826"/>
                  <a:gd name="connsiteY18" fmla="*/ 1166192 h 1379600"/>
                  <a:gd name="connsiteX19" fmla="*/ 1033669 w 2241826"/>
                  <a:gd name="connsiteY19" fmla="*/ 1152939 h 1379600"/>
                  <a:gd name="connsiteX20" fmla="*/ 622852 w 2241826"/>
                  <a:gd name="connsiteY20" fmla="*/ 1364974 h 1379600"/>
                  <a:gd name="connsiteX21" fmla="*/ 331304 w 2241826"/>
                  <a:gd name="connsiteY21" fmla="*/ 1179444 h 1379600"/>
                  <a:gd name="connsiteX22" fmla="*/ 92765 w 2241826"/>
                  <a:gd name="connsiteY22" fmla="*/ 1126435 h 1379600"/>
                  <a:gd name="connsiteX23" fmla="*/ 79513 w 2241826"/>
                  <a:gd name="connsiteY23" fmla="*/ 1113183 h 1379600"/>
                  <a:gd name="connsiteX24" fmla="*/ 39756 w 2241826"/>
                  <a:gd name="connsiteY24" fmla="*/ 1086679 h 1379600"/>
                  <a:gd name="connsiteX25" fmla="*/ 92765 w 2241826"/>
                  <a:gd name="connsiteY25" fmla="*/ 1060174 h 1379600"/>
                  <a:gd name="connsiteX26" fmla="*/ 39756 w 2241826"/>
                  <a:gd name="connsiteY26" fmla="*/ 1060174 h 1379600"/>
                  <a:gd name="connsiteX27" fmla="*/ 66261 w 2241826"/>
                  <a:gd name="connsiteY27" fmla="*/ 1046922 h 1379600"/>
                  <a:gd name="connsiteX28" fmla="*/ 0 w 2241826"/>
                  <a:gd name="connsiteY28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537252 w 2241826"/>
                  <a:gd name="connsiteY16" fmla="*/ 1152939 h 1379600"/>
                  <a:gd name="connsiteX17" fmla="*/ 1351722 w 2241826"/>
                  <a:gd name="connsiteY17" fmla="*/ 1166192 h 1379600"/>
                  <a:gd name="connsiteX18" fmla="*/ 1033669 w 2241826"/>
                  <a:gd name="connsiteY18" fmla="*/ 1152939 h 1379600"/>
                  <a:gd name="connsiteX19" fmla="*/ 622852 w 2241826"/>
                  <a:gd name="connsiteY19" fmla="*/ 1364974 h 1379600"/>
                  <a:gd name="connsiteX20" fmla="*/ 331304 w 2241826"/>
                  <a:gd name="connsiteY20" fmla="*/ 1179444 h 1379600"/>
                  <a:gd name="connsiteX21" fmla="*/ 92765 w 2241826"/>
                  <a:gd name="connsiteY21" fmla="*/ 1126435 h 1379600"/>
                  <a:gd name="connsiteX22" fmla="*/ 79513 w 2241826"/>
                  <a:gd name="connsiteY22" fmla="*/ 1113183 h 1379600"/>
                  <a:gd name="connsiteX23" fmla="*/ 39756 w 2241826"/>
                  <a:gd name="connsiteY23" fmla="*/ 1086679 h 1379600"/>
                  <a:gd name="connsiteX24" fmla="*/ 92765 w 2241826"/>
                  <a:gd name="connsiteY24" fmla="*/ 1060174 h 1379600"/>
                  <a:gd name="connsiteX25" fmla="*/ 39756 w 2241826"/>
                  <a:gd name="connsiteY25" fmla="*/ 1060174 h 1379600"/>
                  <a:gd name="connsiteX26" fmla="*/ 66261 w 2241826"/>
                  <a:gd name="connsiteY26" fmla="*/ 1046922 h 1379600"/>
                  <a:gd name="connsiteX27" fmla="*/ 0 w 2241826"/>
                  <a:gd name="connsiteY27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537252 w 2241826"/>
                  <a:gd name="connsiteY15" fmla="*/ 1152939 h 1379600"/>
                  <a:gd name="connsiteX16" fmla="*/ 1351722 w 2241826"/>
                  <a:gd name="connsiteY16" fmla="*/ 1166192 h 1379600"/>
                  <a:gd name="connsiteX17" fmla="*/ 1033669 w 2241826"/>
                  <a:gd name="connsiteY17" fmla="*/ 1152939 h 1379600"/>
                  <a:gd name="connsiteX18" fmla="*/ 622852 w 2241826"/>
                  <a:gd name="connsiteY18" fmla="*/ 1364974 h 1379600"/>
                  <a:gd name="connsiteX19" fmla="*/ 331304 w 2241826"/>
                  <a:gd name="connsiteY19" fmla="*/ 1179444 h 1379600"/>
                  <a:gd name="connsiteX20" fmla="*/ 92765 w 2241826"/>
                  <a:gd name="connsiteY20" fmla="*/ 1126435 h 1379600"/>
                  <a:gd name="connsiteX21" fmla="*/ 79513 w 2241826"/>
                  <a:gd name="connsiteY21" fmla="*/ 1113183 h 1379600"/>
                  <a:gd name="connsiteX22" fmla="*/ 39756 w 2241826"/>
                  <a:gd name="connsiteY22" fmla="*/ 1086679 h 1379600"/>
                  <a:gd name="connsiteX23" fmla="*/ 92765 w 2241826"/>
                  <a:gd name="connsiteY23" fmla="*/ 1060174 h 1379600"/>
                  <a:gd name="connsiteX24" fmla="*/ 39756 w 2241826"/>
                  <a:gd name="connsiteY24" fmla="*/ 1060174 h 1379600"/>
                  <a:gd name="connsiteX25" fmla="*/ 66261 w 2241826"/>
                  <a:gd name="connsiteY25" fmla="*/ 1046922 h 1379600"/>
                  <a:gd name="connsiteX26" fmla="*/ 0 w 2241826"/>
                  <a:gd name="connsiteY26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351722 w 2241826"/>
                  <a:gd name="connsiteY15" fmla="*/ 1166192 h 1379600"/>
                  <a:gd name="connsiteX16" fmla="*/ 1033669 w 2241826"/>
                  <a:gd name="connsiteY16" fmla="*/ 1152939 h 1379600"/>
                  <a:gd name="connsiteX17" fmla="*/ 622852 w 2241826"/>
                  <a:gd name="connsiteY17" fmla="*/ 1364974 h 1379600"/>
                  <a:gd name="connsiteX18" fmla="*/ 331304 w 2241826"/>
                  <a:gd name="connsiteY18" fmla="*/ 1179444 h 1379600"/>
                  <a:gd name="connsiteX19" fmla="*/ 92765 w 2241826"/>
                  <a:gd name="connsiteY19" fmla="*/ 1126435 h 1379600"/>
                  <a:gd name="connsiteX20" fmla="*/ 79513 w 2241826"/>
                  <a:gd name="connsiteY20" fmla="*/ 1113183 h 1379600"/>
                  <a:gd name="connsiteX21" fmla="*/ 39756 w 2241826"/>
                  <a:gd name="connsiteY21" fmla="*/ 1086679 h 1379600"/>
                  <a:gd name="connsiteX22" fmla="*/ 92765 w 2241826"/>
                  <a:gd name="connsiteY22" fmla="*/ 1060174 h 1379600"/>
                  <a:gd name="connsiteX23" fmla="*/ 39756 w 2241826"/>
                  <a:gd name="connsiteY23" fmla="*/ 1060174 h 1379600"/>
                  <a:gd name="connsiteX24" fmla="*/ 66261 w 2241826"/>
                  <a:gd name="connsiteY24" fmla="*/ 1046922 h 1379600"/>
                  <a:gd name="connsiteX25" fmla="*/ 0 w 2241826"/>
                  <a:gd name="connsiteY25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41826" h="1379600">
                    <a:moveTo>
                      <a:pt x="0" y="1020418"/>
                    </a:moveTo>
                    <a:cubicBezTo>
                      <a:pt x="0" y="1002749"/>
                      <a:pt x="0" y="1082261"/>
                      <a:pt x="66261" y="940905"/>
                    </a:cubicBezTo>
                    <a:cubicBezTo>
                      <a:pt x="132522" y="799549"/>
                      <a:pt x="92419" y="433872"/>
                      <a:pt x="397565" y="172279"/>
                    </a:cubicBezTo>
                    <a:cubicBezTo>
                      <a:pt x="545548" y="15462"/>
                      <a:pt x="782493" y="10356"/>
                      <a:pt x="954156" y="0"/>
                    </a:cubicBezTo>
                    <a:cubicBezTo>
                      <a:pt x="1030539" y="22993"/>
                      <a:pt x="995769" y="10494"/>
                      <a:pt x="1113182" y="53009"/>
                    </a:cubicBezTo>
                    <a:cubicBezTo>
                      <a:pt x="1225825" y="57426"/>
                      <a:pt x="1493078" y="1"/>
                      <a:pt x="1630017" y="26505"/>
                    </a:cubicBezTo>
                    <a:cubicBezTo>
                      <a:pt x="1766956" y="53009"/>
                      <a:pt x="1853095" y="132522"/>
                      <a:pt x="1934817" y="212035"/>
                    </a:cubicBezTo>
                    <a:cubicBezTo>
                      <a:pt x="2016539" y="291548"/>
                      <a:pt x="2076174" y="419653"/>
                      <a:pt x="2120348" y="503583"/>
                    </a:cubicBezTo>
                    <a:cubicBezTo>
                      <a:pt x="2164522" y="587514"/>
                      <a:pt x="2179983" y="673653"/>
                      <a:pt x="2199861" y="715618"/>
                    </a:cubicBezTo>
                    <a:cubicBezTo>
                      <a:pt x="2219739" y="757583"/>
                      <a:pt x="2241826" y="728870"/>
                      <a:pt x="2239617" y="755374"/>
                    </a:cubicBezTo>
                    <a:cubicBezTo>
                      <a:pt x="2237408" y="781878"/>
                      <a:pt x="2217531" y="848140"/>
                      <a:pt x="2186609" y="874644"/>
                    </a:cubicBezTo>
                    <a:cubicBezTo>
                      <a:pt x="2155687" y="901148"/>
                      <a:pt x="2131392" y="907774"/>
                      <a:pt x="2054087" y="914400"/>
                    </a:cubicBezTo>
                    <a:cubicBezTo>
                      <a:pt x="1976783" y="921026"/>
                      <a:pt x="1832721" y="919021"/>
                      <a:pt x="1722782" y="914400"/>
                    </a:cubicBezTo>
                    <a:cubicBezTo>
                      <a:pt x="1643269" y="934278"/>
                      <a:pt x="1638852" y="991705"/>
                      <a:pt x="1577009" y="1033670"/>
                    </a:cubicBezTo>
                    <a:cubicBezTo>
                      <a:pt x="1538138" y="1116767"/>
                      <a:pt x="1510531" y="1151071"/>
                      <a:pt x="1351722" y="1166192"/>
                    </a:cubicBezTo>
                    <a:cubicBezTo>
                      <a:pt x="1267792" y="1166192"/>
                      <a:pt x="1178951" y="1167429"/>
                      <a:pt x="1033669" y="1152939"/>
                    </a:cubicBezTo>
                    <a:cubicBezTo>
                      <a:pt x="912184" y="1224163"/>
                      <a:pt x="735145" y="1379600"/>
                      <a:pt x="622852" y="1364974"/>
                    </a:cubicBezTo>
                    <a:cubicBezTo>
                      <a:pt x="505791" y="1369391"/>
                      <a:pt x="400599" y="1252532"/>
                      <a:pt x="331304" y="1179444"/>
                    </a:cubicBezTo>
                    <a:cubicBezTo>
                      <a:pt x="242954" y="1144445"/>
                      <a:pt x="134730" y="1137479"/>
                      <a:pt x="92765" y="1126435"/>
                    </a:cubicBezTo>
                    <a:cubicBezTo>
                      <a:pt x="50800" y="1115391"/>
                      <a:pt x="88348" y="1119809"/>
                      <a:pt x="79513" y="1113183"/>
                    </a:cubicBezTo>
                    <a:cubicBezTo>
                      <a:pt x="70678" y="1106557"/>
                      <a:pt x="37547" y="1095514"/>
                      <a:pt x="39756" y="1086679"/>
                    </a:cubicBezTo>
                    <a:cubicBezTo>
                      <a:pt x="41965" y="1077844"/>
                      <a:pt x="92765" y="1064591"/>
                      <a:pt x="92765" y="1060174"/>
                    </a:cubicBezTo>
                    <a:cubicBezTo>
                      <a:pt x="92765" y="1055757"/>
                      <a:pt x="44173" y="1062383"/>
                      <a:pt x="39756" y="1060174"/>
                    </a:cubicBezTo>
                    <a:cubicBezTo>
                      <a:pt x="35339" y="1057965"/>
                      <a:pt x="68470" y="1051339"/>
                      <a:pt x="66261" y="1046922"/>
                    </a:cubicBezTo>
                    <a:cubicBezTo>
                      <a:pt x="64052" y="1042505"/>
                      <a:pt x="0" y="1038087"/>
                      <a:pt x="0" y="102041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78" name="フリーフォーム 5"/>
              <p:cNvSpPr/>
              <p:nvPr/>
            </p:nvSpPr>
            <p:spPr>
              <a:xfrm>
                <a:off x="6043614" y="3467100"/>
                <a:ext cx="393700" cy="284163"/>
              </a:xfrm>
              <a:custGeom>
                <a:avLst/>
                <a:gdLst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700" h="284163">
                    <a:moveTo>
                      <a:pt x="0" y="0"/>
                    </a:moveTo>
                    <a:cubicBezTo>
                      <a:pt x="123814" y="56356"/>
                      <a:pt x="282574" y="258763"/>
                      <a:pt x="338137" y="271463"/>
                    </a:cubicBezTo>
                    <a:cubicBezTo>
                      <a:pt x="393700" y="284163"/>
                      <a:pt x="347662" y="118269"/>
                      <a:pt x="333375" y="76200"/>
                    </a:cubicBezTo>
                    <a:cubicBezTo>
                      <a:pt x="319088" y="34131"/>
                      <a:pt x="307975" y="31750"/>
                      <a:pt x="252412" y="19050"/>
                    </a:cubicBezTo>
                    <a:cubicBezTo>
                      <a:pt x="163500" y="30163"/>
                      <a:pt x="61903" y="794"/>
                      <a:pt x="0" y="0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79" name="フリーフォーム 6"/>
              <p:cNvSpPr/>
              <p:nvPr/>
            </p:nvSpPr>
            <p:spPr>
              <a:xfrm>
                <a:off x="5914232" y="3432969"/>
                <a:ext cx="391318" cy="381794"/>
              </a:xfrm>
              <a:custGeom>
                <a:avLst/>
                <a:gdLst>
                  <a:gd name="connsiteX0" fmla="*/ 129381 w 391318"/>
                  <a:gd name="connsiteY0" fmla="*/ 29369 h 381794"/>
                  <a:gd name="connsiteX1" fmla="*/ 5556 w 391318"/>
                  <a:gd name="connsiteY1" fmla="*/ 43656 h 381794"/>
                  <a:gd name="connsiteX2" fmla="*/ 96043 w 391318"/>
                  <a:gd name="connsiteY2" fmla="*/ 291306 h 381794"/>
                  <a:gd name="connsiteX3" fmla="*/ 262731 w 391318"/>
                  <a:gd name="connsiteY3" fmla="*/ 372269 h 381794"/>
                  <a:gd name="connsiteX4" fmla="*/ 305593 w 391318"/>
                  <a:gd name="connsiteY4" fmla="*/ 348456 h 381794"/>
                  <a:gd name="connsiteX5" fmla="*/ 372268 w 391318"/>
                  <a:gd name="connsiteY5" fmla="*/ 348456 h 381794"/>
                  <a:gd name="connsiteX6" fmla="*/ 324643 w 391318"/>
                  <a:gd name="connsiteY6" fmla="*/ 329406 h 381794"/>
                  <a:gd name="connsiteX7" fmla="*/ 362743 w 391318"/>
                  <a:gd name="connsiteY7" fmla="*/ 319881 h 381794"/>
                  <a:gd name="connsiteX8" fmla="*/ 281781 w 391318"/>
                  <a:gd name="connsiteY8" fmla="*/ 296069 h 381794"/>
                  <a:gd name="connsiteX9" fmla="*/ 381793 w 391318"/>
                  <a:gd name="connsiteY9" fmla="*/ 286544 h 381794"/>
                  <a:gd name="connsiteX10" fmla="*/ 338931 w 391318"/>
                  <a:gd name="connsiteY10" fmla="*/ 257969 h 381794"/>
                  <a:gd name="connsiteX11" fmla="*/ 357981 w 391318"/>
                  <a:gd name="connsiteY11" fmla="*/ 243681 h 381794"/>
                  <a:gd name="connsiteX12" fmla="*/ 315118 w 391318"/>
                  <a:gd name="connsiteY12" fmla="*/ 219869 h 381794"/>
                  <a:gd name="connsiteX13" fmla="*/ 362743 w 391318"/>
                  <a:gd name="connsiteY13" fmla="*/ 215106 h 381794"/>
                  <a:gd name="connsiteX14" fmla="*/ 129381 w 391318"/>
                  <a:gd name="connsiteY14" fmla="*/ 29369 h 381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1318" h="381794">
                    <a:moveTo>
                      <a:pt x="129381" y="29369"/>
                    </a:moveTo>
                    <a:cubicBezTo>
                      <a:pt x="69850" y="794"/>
                      <a:pt x="11112" y="0"/>
                      <a:pt x="5556" y="43656"/>
                    </a:cubicBezTo>
                    <a:cubicBezTo>
                      <a:pt x="0" y="87312"/>
                      <a:pt x="53181" y="236537"/>
                      <a:pt x="96043" y="291306"/>
                    </a:cubicBezTo>
                    <a:cubicBezTo>
                      <a:pt x="138905" y="346075"/>
                      <a:pt x="227806" y="362744"/>
                      <a:pt x="262731" y="372269"/>
                    </a:cubicBezTo>
                    <a:cubicBezTo>
                      <a:pt x="297656" y="381794"/>
                      <a:pt x="287337" y="352425"/>
                      <a:pt x="305593" y="348456"/>
                    </a:cubicBezTo>
                    <a:cubicBezTo>
                      <a:pt x="323849" y="344487"/>
                      <a:pt x="369093" y="351631"/>
                      <a:pt x="372268" y="348456"/>
                    </a:cubicBezTo>
                    <a:cubicBezTo>
                      <a:pt x="375443" y="345281"/>
                      <a:pt x="326230" y="334168"/>
                      <a:pt x="324643" y="329406"/>
                    </a:cubicBezTo>
                    <a:cubicBezTo>
                      <a:pt x="323056" y="324644"/>
                      <a:pt x="369887" y="325437"/>
                      <a:pt x="362743" y="319881"/>
                    </a:cubicBezTo>
                    <a:cubicBezTo>
                      <a:pt x="355599" y="314325"/>
                      <a:pt x="278606" y="301625"/>
                      <a:pt x="281781" y="296069"/>
                    </a:cubicBezTo>
                    <a:cubicBezTo>
                      <a:pt x="284956" y="290513"/>
                      <a:pt x="372268" y="292894"/>
                      <a:pt x="381793" y="286544"/>
                    </a:cubicBezTo>
                    <a:cubicBezTo>
                      <a:pt x="391318" y="280194"/>
                      <a:pt x="342900" y="265113"/>
                      <a:pt x="338931" y="257969"/>
                    </a:cubicBezTo>
                    <a:cubicBezTo>
                      <a:pt x="334962" y="250825"/>
                      <a:pt x="361950" y="250031"/>
                      <a:pt x="357981" y="243681"/>
                    </a:cubicBezTo>
                    <a:cubicBezTo>
                      <a:pt x="354012" y="237331"/>
                      <a:pt x="314324" y="224631"/>
                      <a:pt x="315118" y="219869"/>
                    </a:cubicBezTo>
                    <a:cubicBezTo>
                      <a:pt x="315912" y="215107"/>
                      <a:pt x="391318" y="246062"/>
                      <a:pt x="362743" y="215106"/>
                    </a:cubicBezTo>
                    <a:cubicBezTo>
                      <a:pt x="334168" y="184150"/>
                      <a:pt x="188912" y="57944"/>
                      <a:pt x="129381" y="29369"/>
                    </a:cubicBezTo>
                    <a:close/>
                  </a:path>
                </a:pathLst>
              </a:custGeom>
              <a:solidFill>
                <a:srgbClr val="CD9965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0" name="フリーフォーム 7"/>
              <p:cNvSpPr/>
              <p:nvPr/>
            </p:nvSpPr>
            <p:spPr>
              <a:xfrm>
                <a:off x="5340351" y="4333208"/>
                <a:ext cx="672307" cy="444502"/>
              </a:xfrm>
              <a:custGeom>
                <a:avLst/>
                <a:gdLst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2306" h="444500">
                    <a:moveTo>
                      <a:pt x="0" y="95250"/>
                    </a:moveTo>
                    <a:cubicBezTo>
                      <a:pt x="19040" y="102379"/>
                      <a:pt x="7938" y="129382"/>
                      <a:pt x="47625" y="147638"/>
                    </a:cubicBezTo>
                    <a:cubicBezTo>
                      <a:pt x="87312" y="165894"/>
                      <a:pt x="158744" y="197637"/>
                      <a:pt x="238125" y="204788"/>
                    </a:cubicBezTo>
                    <a:cubicBezTo>
                      <a:pt x="284163" y="250032"/>
                      <a:pt x="304800" y="393700"/>
                      <a:pt x="323850" y="419100"/>
                    </a:cubicBezTo>
                    <a:cubicBezTo>
                      <a:pt x="342900" y="444500"/>
                      <a:pt x="353219" y="389732"/>
                      <a:pt x="352425" y="357188"/>
                    </a:cubicBezTo>
                    <a:cubicBezTo>
                      <a:pt x="351631" y="324644"/>
                      <a:pt x="288926" y="232569"/>
                      <a:pt x="319088" y="223838"/>
                    </a:cubicBezTo>
                    <a:cubicBezTo>
                      <a:pt x="349250" y="215107"/>
                      <a:pt x="487363" y="294481"/>
                      <a:pt x="533400" y="304800"/>
                    </a:cubicBezTo>
                    <a:cubicBezTo>
                      <a:pt x="579438" y="315119"/>
                      <a:pt x="616744" y="308769"/>
                      <a:pt x="595313" y="285750"/>
                    </a:cubicBezTo>
                    <a:cubicBezTo>
                      <a:pt x="573882" y="262731"/>
                      <a:pt x="524652" y="246842"/>
                      <a:pt x="404813" y="166688"/>
                    </a:cubicBezTo>
                    <a:cubicBezTo>
                      <a:pt x="546886" y="243674"/>
                      <a:pt x="643731" y="211138"/>
                      <a:pt x="647700" y="204788"/>
                    </a:cubicBezTo>
                    <a:cubicBezTo>
                      <a:pt x="651669" y="198438"/>
                      <a:pt x="428625" y="143669"/>
                      <a:pt x="428625" y="128588"/>
                    </a:cubicBezTo>
                    <a:cubicBezTo>
                      <a:pt x="485767" y="146838"/>
                      <a:pt x="623094" y="122237"/>
                      <a:pt x="647700" y="114300"/>
                    </a:cubicBezTo>
                    <a:cubicBezTo>
                      <a:pt x="672306" y="106363"/>
                      <a:pt x="634207" y="87313"/>
                      <a:pt x="576263" y="80963"/>
                    </a:cubicBezTo>
                    <a:cubicBezTo>
                      <a:pt x="518319" y="74613"/>
                      <a:pt x="334963" y="76994"/>
                      <a:pt x="300038" y="76200"/>
                    </a:cubicBezTo>
                    <a:cubicBezTo>
                      <a:pt x="265113" y="75406"/>
                      <a:pt x="347663" y="83344"/>
                      <a:pt x="366713" y="76200"/>
                    </a:cubicBezTo>
                    <a:cubicBezTo>
                      <a:pt x="433372" y="49992"/>
                      <a:pt x="405607" y="46038"/>
                      <a:pt x="414338" y="33338"/>
                    </a:cubicBezTo>
                    <a:cubicBezTo>
                      <a:pt x="423069" y="20638"/>
                      <a:pt x="407177" y="39675"/>
                      <a:pt x="419100" y="0"/>
                    </a:cubicBezTo>
                    <a:cubicBezTo>
                      <a:pt x="397669" y="3175"/>
                      <a:pt x="333375" y="49213"/>
                      <a:pt x="285750" y="52388"/>
                    </a:cubicBezTo>
                    <a:cubicBezTo>
                      <a:pt x="238125" y="55563"/>
                      <a:pt x="182563" y="13494"/>
                      <a:pt x="133350" y="19050"/>
                    </a:cubicBezTo>
                    <a:cubicBezTo>
                      <a:pt x="84132" y="62700"/>
                      <a:pt x="14287" y="73819"/>
                      <a:pt x="0" y="95250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1" name="フリーフォーム 8"/>
              <p:cNvSpPr/>
              <p:nvPr/>
            </p:nvSpPr>
            <p:spPr>
              <a:xfrm>
                <a:off x="5985659" y="2876550"/>
                <a:ext cx="510392" cy="319088"/>
              </a:xfrm>
              <a:custGeom>
                <a:avLst/>
                <a:gdLst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14313 h 319088"/>
                  <a:gd name="connsiteX1" fmla="*/ 186532 w 500856"/>
                  <a:gd name="connsiteY1" fmla="*/ 0 h 319088"/>
                  <a:gd name="connsiteX2" fmla="*/ 477044 w 500856"/>
                  <a:gd name="connsiteY2" fmla="*/ 319088 h 319088"/>
                  <a:gd name="connsiteX3" fmla="*/ 48419 w 500856"/>
                  <a:gd name="connsiteY3" fmla="*/ 214313 h 319088"/>
                  <a:gd name="connsiteX0" fmla="*/ 81767 w 534204"/>
                  <a:gd name="connsiteY0" fmla="*/ 214313 h 319088"/>
                  <a:gd name="connsiteX1" fmla="*/ 219880 w 534204"/>
                  <a:gd name="connsiteY1" fmla="*/ 0 h 319088"/>
                  <a:gd name="connsiteX2" fmla="*/ 510392 w 534204"/>
                  <a:gd name="connsiteY2" fmla="*/ 319088 h 319088"/>
                  <a:gd name="connsiteX3" fmla="*/ 81767 w 534204"/>
                  <a:gd name="connsiteY3" fmla="*/ 214313 h 319088"/>
                  <a:gd name="connsiteX0" fmla="*/ 81767 w 510392"/>
                  <a:gd name="connsiteY0" fmla="*/ 214313 h 319088"/>
                  <a:gd name="connsiteX1" fmla="*/ 219880 w 510392"/>
                  <a:gd name="connsiteY1" fmla="*/ 0 h 319088"/>
                  <a:gd name="connsiteX2" fmla="*/ 510392 w 510392"/>
                  <a:gd name="connsiteY2" fmla="*/ 319088 h 319088"/>
                  <a:gd name="connsiteX3" fmla="*/ 81767 w 510392"/>
                  <a:gd name="connsiteY3" fmla="*/ 214313 h 31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0392" h="319088">
                    <a:moveTo>
                      <a:pt x="81767" y="214313"/>
                    </a:moveTo>
                    <a:cubicBezTo>
                      <a:pt x="0" y="123035"/>
                      <a:pt x="138907" y="20642"/>
                      <a:pt x="219880" y="0"/>
                    </a:cubicBezTo>
                    <a:cubicBezTo>
                      <a:pt x="291317" y="17462"/>
                      <a:pt x="415128" y="36515"/>
                      <a:pt x="510392" y="319088"/>
                    </a:cubicBezTo>
                    <a:cubicBezTo>
                      <a:pt x="286542" y="215902"/>
                      <a:pt x="258752" y="200824"/>
                      <a:pt x="81767" y="214313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2" name="フリーフォーム 9"/>
              <p:cNvSpPr/>
              <p:nvPr/>
            </p:nvSpPr>
            <p:spPr>
              <a:xfrm>
                <a:off x="6776466" y="3372784"/>
                <a:ext cx="115824" cy="222241"/>
              </a:xfrm>
              <a:custGeom>
                <a:avLst/>
                <a:gdLst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300" h="223838">
                    <a:moveTo>
                      <a:pt x="0" y="223838"/>
                    </a:moveTo>
                    <a:cubicBezTo>
                      <a:pt x="38100" y="149225"/>
                      <a:pt x="90456" y="150813"/>
                      <a:pt x="114300" y="0"/>
                    </a:cubicBezTo>
                    <a:lnTo>
                      <a:pt x="114300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3" name="フリーフォーム 10"/>
              <p:cNvSpPr/>
              <p:nvPr/>
            </p:nvSpPr>
            <p:spPr>
              <a:xfrm>
                <a:off x="6800850" y="3461072"/>
                <a:ext cx="237744" cy="207018"/>
              </a:xfrm>
              <a:custGeom>
                <a:avLst/>
                <a:gdLst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204787">
                    <a:moveTo>
                      <a:pt x="0" y="204787"/>
                    </a:moveTo>
                    <a:cubicBezTo>
                      <a:pt x="79375" y="136525"/>
                      <a:pt x="115871" y="77787"/>
                      <a:pt x="238125" y="0"/>
                    </a:cubicBez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4" name="フリーフォーム 11"/>
              <p:cNvSpPr/>
              <p:nvPr/>
            </p:nvSpPr>
            <p:spPr>
              <a:xfrm>
                <a:off x="6809993" y="3610245"/>
                <a:ext cx="295657" cy="109598"/>
              </a:xfrm>
              <a:custGeom>
                <a:avLst/>
                <a:gdLst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5275" h="109538">
                    <a:moveTo>
                      <a:pt x="0" y="109538"/>
                    </a:moveTo>
                    <a:cubicBezTo>
                      <a:pt x="107934" y="34923"/>
                      <a:pt x="120633" y="7937"/>
                      <a:pt x="295275" y="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5" name="フリーフォーム 12"/>
              <p:cNvSpPr/>
              <p:nvPr/>
            </p:nvSpPr>
            <p:spPr>
              <a:xfrm>
                <a:off x="6739890" y="3896418"/>
                <a:ext cx="265175" cy="304438"/>
              </a:xfrm>
              <a:custGeom>
                <a:avLst/>
                <a:gdLst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00" h="304800">
                    <a:moveTo>
                      <a:pt x="0" y="0"/>
                    </a:moveTo>
                    <a:cubicBezTo>
                      <a:pt x="88900" y="101600"/>
                      <a:pt x="230171" y="217483"/>
                      <a:pt x="266700" y="30480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6" name="フリーフォーム 13"/>
              <p:cNvSpPr/>
              <p:nvPr/>
            </p:nvSpPr>
            <p:spPr>
              <a:xfrm>
                <a:off x="6709410" y="3923818"/>
                <a:ext cx="70103" cy="356192"/>
              </a:xfrm>
              <a:custGeom>
                <a:avLst/>
                <a:gdLst>
                  <a:gd name="connsiteX0" fmla="*/ 0 w 66675"/>
                  <a:gd name="connsiteY0" fmla="*/ 0 h 357188"/>
                  <a:gd name="connsiteX1" fmla="*/ 66675 w 66675"/>
                  <a:gd name="connsiteY1" fmla="*/ 357188 h 357188"/>
                  <a:gd name="connsiteX0" fmla="*/ 0 w 68247"/>
                  <a:gd name="connsiteY0" fmla="*/ 0 h 357188"/>
                  <a:gd name="connsiteX1" fmla="*/ 66675 w 68247"/>
                  <a:gd name="connsiteY1" fmla="*/ 357188 h 357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247" h="357188">
                    <a:moveTo>
                      <a:pt x="0" y="0"/>
                    </a:moveTo>
                    <a:cubicBezTo>
                      <a:pt x="22225" y="119063"/>
                      <a:pt x="68247" y="242883"/>
                      <a:pt x="66675" y="357188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7" name="フリーフォーム 14"/>
              <p:cNvSpPr/>
              <p:nvPr/>
            </p:nvSpPr>
            <p:spPr>
              <a:xfrm>
                <a:off x="6553961" y="3929907"/>
                <a:ext cx="109728" cy="304438"/>
              </a:xfrm>
              <a:custGeom>
                <a:avLst/>
                <a:gdLst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8" h="304800">
                    <a:moveTo>
                      <a:pt x="0" y="304800"/>
                    </a:moveTo>
                    <a:cubicBezTo>
                      <a:pt x="88887" y="198433"/>
                      <a:pt x="73025" y="101600"/>
                      <a:pt x="109538" y="0"/>
                    </a:cubicBezTo>
                    <a:lnTo>
                      <a:pt x="109538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8" name="フリーフォーム 15"/>
              <p:cNvSpPr/>
              <p:nvPr/>
            </p:nvSpPr>
            <p:spPr>
              <a:xfrm>
                <a:off x="6508242" y="3713755"/>
                <a:ext cx="149351" cy="143087"/>
              </a:xfrm>
              <a:custGeom>
                <a:avLst/>
                <a:gdLst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25" h="143669">
                    <a:moveTo>
                      <a:pt x="5556" y="64294"/>
                    </a:moveTo>
                    <a:cubicBezTo>
                      <a:pt x="11112" y="41275"/>
                      <a:pt x="96837" y="0"/>
                      <a:pt x="119856" y="2381"/>
                    </a:cubicBezTo>
                    <a:cubicBezTo>
                      <a:pt x="142875" y="4762"/>
                      <a:pt x="149225" y="55562"/>
                      <a:pt x="143669" y="78581"/>
                    </a:cubicBezTo>
                    <a:cubicBezTo>
                      <a:pt x="138113" y="101600"/>
                      <a:pt x="108744" y="143669"/>
                      <a:pt x="86519" y="140494"/>
                    </a:cubicBezTo>
                    <a:cubicBezTo>
                      <a:pt x="35705" y="142079"/>
                      <a:pt x="0" y="87313"/>
                      <a:pt x="5556" y="64294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9" name="フリーフォーム 16"/>
              <p:cNvSpPr/>
              <p:nvPr/>
            </p:nvSpPr>
            <p:spPr>
              <a:xfrm>
                <a:off x="6642354" y="3722889"/>
                <a:ext cx="39623" cy="106552"/>
              </a:xfrm>
              <a:custGeom>
                <a:avLst/>
                <a:gdLst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49198"/>
                  <a:gd name="connsiteY0" fmla="*/ 0 h 104775"/>
                  <a:gd name="connsiteX1" fmla="*/ 38100 w 49198"/>
                  <a:gd name="connsiteY1" fmla="*/ 104775 h 104775"/>
                  <a:gd name="connsiteX2" fmla="*/ 38100 w 49198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" h="104775">
                    <a:moveTo>
                      <a:pt x="0" y="0"/>
                    </a:moveTo>
                    <a:cubicBezTo>
                      <a:pt x="22211" y="15873"/>
                      <a:pt x="6321" y="60320"/>
                      <a:pt x="38100" y="104775"/>
                    </a:cubicBezTo>
                    <a:lnTo>
                      <a:pt x="38100" y="104775"/>
                    </a:ln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0" name="円/楕円 17"/>
              <p:cNvSpPr>
                <a:spLocks noChangeAspect="1"/>
              </p:cNvSpPr>
              <p:nvPr/>
            </p:nvSpPr>
            <p:spPr>
              <a:xfrm rot="4020000">
                <a:off x="6563122" y="3747215"/>
                <a:ext cx="30444" cy="48768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1" name="フリーフォーム 18"/>
              <p:cNvSpPr/>
              <p:nvPr/>
            </p:nvSpPr>
            <p:spPr>
              <a:xfrm>
                <a:off x="6169036" y="4071942"/>
                <a:ext cx="280987" cy="250825"/>
              </a:xfrm>
              <a:custGeom>
                <a:avLst/>
                <a:gdLst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987" h="250825">
                    <a:moveTo>
                      <a:pt x="6879" y="121708"/>
                    </a:moveTo>
                    <a:cubicBezTo>
                      <a:pt x="0" y="83079"/>
                      <a:pt x="54504" y="27516"/>
                      <a:pt x="70379" y="13758"/>
                    </a:cubicBezTo>
                    <a:cubicBezTo>
                      <a:pt x="86254" y="0"/>
                      <a:pt x="87312" y="33866"/>
                      <a:pt x="102129" y="39158"/>
                    </a:cubicBezTo>
                    <a:cubicBezTo>
                      <a:pt x="116946" y="44450"/>
                      <a:pt x="132292" y="36512"/>
                      <a:pt x="159279" y="45508"/>
                    </a:cubicBezTo>
                    <a:cubicBezTo>
                      <a:pt x="186266" y="54504"/>
                      <a:pt x="256646" y="85196"/>
                      <a:pt x="264054" y="93133"/>
                    </a:cubicBezTo>
                    <a:cubicBezTo>
                      <a:pt x="271462" y="101071"/>
                      <a:pt x="201612" y="78846"/>
                      <a:pt x="203729" y="93133"/>
                    </a:cubicBezTo>
                    <a:cubicBezTo>
                      <a:pt x="205846" y="107421"/>
                      <a:pt x="280987" y="169333"/>
                      <a:pt x="276754" y="178858"/>
                    </a:cubicBezTo>
                    <a:cubicBezTo>
                      <a:pt x="272521" y="188383"/>
                      <a:pt x="191558" y="141816"/>
                      <a:pt x="178329" y="150283"/>
                    </a:cubicBezTo>
                    <a:cubicBezTo>
                      <a:pt x="165100" y="158750"/>
                      <a:pt x="210066" y="231769"/>
                      <a:pt x="197379" y="229658"/>
                    </a:cubicBezTo>
                    <a:cubicBezTo>
                      <a:pt x="189442" y="233891"/>
                      <a:pt x="144991" y="173037"/>
                      <a:pt x="130704" y="175683"/>
                    </a:cubicBezTo>
                    <a:cubicBezTo>
                      <a:pt x="94180" y="178323"/>
                      <a:pt x="127000" y="250825"/>
                      <a:pt x="111654" y="245533"/>
                    </a:cubicBezTo>
                    <a:cubicBezTo>
                      <a:pt x="96308" y="240241"/>
                      <a:pt x="45497" y="134931"/>
                      <a:pt x="6879" y="121708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92" name="グループ化 258"/>
            <p:cNvGrpSpPr>
              <a:grpSpLocks noChangeAspect="1"/>
            </p:cNvGrpSpPr>
            <p:nvPr/>
          </p:nvGrpSpPr>
          <p:grpSpPr bwMode="auto">
            <a:xfrm rot="3212166" flipH="1">
              <a:off x="934111" y="706679"/>
              <a:ext cx="501968" cy="732710"/>
              <a:chOff x="4132027" y="3698507"/>
              <a:chExt cx="1688529" cy="2467858"/>
            </a:xfrm>
          </p:grpSpPr>
          <p:sp>
            <p:nvSpPr>
              <p:cNvPr id="93" name="ホームベース 92"/>
              <p:cNvSpPr/>
              <p:nvPr/>
            </p:nvSpPr>
            <p:spPr>
              <a:xfrm rot="3540000">
                <a:off x="4096859" y="4682699"/>
                <a:ext cx="1763406" cy="358584"/>
              </a:xfrm>
              <a:prstGeom prst="homePlate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4" name="円/楕円 93"/>
              <p:cNvSpPr>
                <a:spLocks noChangeAspect="1"/>
              </p:cNvSpPr>
              <p:nvPr/>
            </p:nvSpPr>
            <p:spPr>
              <a:xfrm rot="19860000">
                <a:off x="4145646" y="3980288"/>
                <a:ext cx="758021" cy="295415"/>
              </a:xfrm>
              <a:prstGeom prst="ellipse">
                <a:avLst/>
              </a:prstGeom>
              <a:solidFill>
                <a:srgbClr val="666666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5" name="円/楕円 94"/>
              <p:cNvSpPr>
                <a:spLocks noChangeAspect="1"/>
              </p:cNvSpPr>
              <p:nvPr/>
            </p:nvSpPr>
            <p:spPr>
              <a:xfrm rot="19860000">
                <a:off x="4132027" y="3953019"/>
                <a:ext cx="758024" cy="290871"/>
              </a:xfrm>
              <a:prstGeom prst="ellipse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6" name="台形 95"/>
              <p:cNvSpPr>
                <a:spLocks noChangeAspect="1"/>
              </p:cNvSpPr>
              <p:nvPr/>
            </p:nvSpPr>
            <p:spPr>
              <a:xfrm rot="8827877">
                <a:off x="5398425" y="5598259"/>
                <a:ext cx="72625" cy="36359"/>
              </a:xfrm>
              <a:prstGeom prst="trapezoid">
                <a:avLst>
                  <a:gd name="adj" fmla="val 38668"/>
                </a:avLst>
              </a:prstGeom>
              <a:solidFill>
                <a:sysClr val="window" lastClr="FFFFFF">
                  <a:lumMod val="50000"/>
                </a:sysClr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cxnSp>
            <p:nvCxnSpPr>
              <p:cNvPr id="97" name="直線コネクタ 96"/>
              <p:cNvCxnSpPr>
                <a:cxnSpLocks noChangeShapeType="1"/>
                <a:stCxn id="96" idx="0"/>
              </p:cNvCxnSpPr>
              <p:nvPr/>
            </p:nvCxnSpPr>
            <p:spPr bwMode="auto">
              <a:xfrm rot="16200000" flipH="1">
                <a:off x="5367314" y="5713122"/>
                <a:ext cx="533038" cy="373447"/>
              </a:xfrm>
              <a:prstGeom prst="line">
                <a:avLst/>
              </a:prstGeom>
              <a:noFill/>
              <a:ln w="12700" algn="ctr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98" name="フローチャート : 記憶データ 97"/>
              <p:cNvSpPr/>
              <p:nvPr/>
            </p:nvSpPr>
            <p:spPr>
              <a:xfrm rot="14400000">
                <a:off x="4249807" y="3816856"/>
                <a:ext cx="368135" cy="285959"/>
              </a:xfrm>
              <a:prstGeom prst="flowChartOnlineStorage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9" name="円/楕円 98"/>
              <p:cNvSpPr>
                <a:spLocks noChangeAspect="1"/>
              </p:cNvSpPr>
              <p:nvPr/>
            </p:nvSpPr>
            <p:spPr>
              <a:xfrm rot="19860000">
                <a:off x="4145646" y="3725776"/>
                <a:ext cx="394896" cy="154525"/>
              </a:xfrm>
              <a:prstGeom prst="ellipse">
                <a:avLst/>
              </a:prstGeom>
              <a:solidFill>
                <a:srgbClr val="666666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00" name="円/楕円 99"/>
              <p:cNvSpPr>
                <a:spLocks noChangeAspect="1"/>
              </p:cNvSpPr>
              <p:nvPr/>
            </p:nvSpPr>
            <p:spPr>
              <a:xfrm rot="19860000">
                <a:off x="4132027" y="3698507"/>
                <a:ext cx="399437" cy="154525"/>
              </a:xfrm>
              <a:prstGeom prst="ellipse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01" name="ホームベース 100"/>
              <p:cNvSpPr>
                <a:spLocks noChangeAspect="1"/>
              </p:cNvSpPr>
              <p:nvPr/>
            </p:nvSpPr>
            <p:spPr>
              <a:xfrm rot="3540000">
                <a:off x="4703336" y="5025818"/>
                <a:ext cx="958967" cy="331350"/>
              </a:xfrm>
              <a:prstGeom prst="homePlate">
                <a:avLst/>
              </a:prstGeom>
              <a:solidFill>
                <a:srgbClr val="FFCCFF"/>
              </a:solidFill>
              <a:ln w="635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grpSp>
            <p:nvGrpSpPr>
              <p:cNvPr id="102" name="グループ化 146"/>
              <p:cNvGrpSpPr>
                <a:grpSpLocks/>
              </p:cNvGrpSpPr>
              <p:nvPr/>
            </p:nvGrpSpPr>
            <p:grpSpPr bwMode="auto">
              <a:xfrm rot="-1860000">
                <a:off x="4973098" y="4294997"/>
                <a:ext cx="214314" cy="1219788"/>
                <a:chOff x="6072198" y="3921333"/>
                <a:chExt cx="214314" cy="1219788"/>
              </a:xfrm>
            </p:grpSpPr>
            <p:cxnSp>
              <p:nvCxnSpPr>
                <p:cNvPr id="103" name="直線コネクタ 102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3921333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4" name="直線コネクタ 103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395178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5" name="直線コネクタ 104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398224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6" name="直線コネクタ 105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01269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7" name="直線コネクタ 106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04315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8" name="直線コネクタ 107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073608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9" name="直線コネクタ 108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10406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0" name="直線コネクタ 109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13451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1" name="直線コネクタ 110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16497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2" name="直線コネクタ 54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19542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3" name="直線コネクタ 112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225883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4" name="直線コネクタ 113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25633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5" name="直線コネクタ 114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28679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6" name="直線コネクタ 115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31724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7" name="直線コネクタ 116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34770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8" name="直線コネクタ 117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378158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9" name="直線コネクタ 118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40861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0" name="直線コネクタ 119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43906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1" name="直線コネクタ 120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46952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2" name="直線コネクタ 121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49997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3" name="直線コネクタ 122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530433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4" name="直線コネクタ 123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56088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5" name="直線コネクタ 124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59134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6" name="直線コネクタ 125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62179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7" name="直線コネクタ 126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65225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8" name="直線コネクタ 127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682708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9" name="直線コネクタ 128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71316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0" name="直線コネクタ 129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74361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1" name="直線コネクタ 130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77407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2" name="直線コネクタ 131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80452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3" name="直線コネクタ 132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834983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4" name="直線コネクタ 133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86543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5" name="直線コネクタ 134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89589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6" name="直線コネクタ 135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92634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7" name="直線コネクタ 136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95680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8" name="直線コネクタ 137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987258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9" name="直線コネクタ 138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501771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40" name="直線コネクタ 139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504816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41" name="直線コネクタ 140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507862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42" name="直線コネクタ 141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510907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43" name="直線コネクタ 142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5139533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</p:grpSp>
        </p:grpSp>
        <p:grpSp>
          <p:nvGrpSpPr>
            <p:cNvPr id="144" name="グループ化 360"/>
            <p:cNvGrpSpPr/>
            <p:nvPr/>
          </p:nvGrpSpPr>
          <p:grpSpPr>
            <a:xfrm>
              <a:off x="1523086" y="487547"/>
              <a:ext cx="2248837" cy="613031"/>
              <a:chOff x="3613252" y="274522"/>
              <a:chExt cx="2645690" cy="721213"/>
            </a:xfrm>
          </p:grpSpPr>
          <p:sp>
            <p:nvSpPr>
              <p:cNvPr id="145" name="角丸四角形吹き出し 144"/>
              <p:cNvSpPr/>
              <p:nvPr/>
            </p:nvSpPr>
            <p:spPr>
              <a:xfrm>
                <a:off x="3751294" y="274522"/>
                <a:ext cx="2418756" cy="715525"/>
              </a:xfrm>
              <a:prstGeom prst="wedgeRoundRectCallout">
                <a:avLst>
                  <a:gd name="adj1" fmla="val -57364"/>
                  <a:gd name="adj2" fmla="val 32885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rgbClr val="FFFF00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46" name="Text Box 15"/>
              <p:cNvSpPr txBox="1">
                <a:spLocks noChangeArrowheads="1"/>
              </p:cNvSpPr>
              <p:nvPr/>
            </p:nvSpPr>
            <p:spPr bwMode="auto">
              <a:xfrm>
                <a:off x="3613252" y="281358"/>
                <a:ext cx="2645690" cy="714377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050" b="1" dirty="0">
                    <a:latin typeface="Arial" pitchFamily="34" charset="0"/>
                    <a:ea typeface="ＭＳ Ｐゴシック" pitchFamily="50" charset="-128"/>
                    <a:cs typeface="Arial" pitchFamily="34" charset="0"/>
                  </a:rPr>
                  <a:t>Insulin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050" b="1" dirty="0" err="1">
                    <a:latin typeface="Arial" pitchFamily="34" charset="0"/>
                    <a:ea typeface="ＭＳ Ｐゴシック" pitchFamily="50" charset="-128"/>
                    <a:cs typeface="Arial" pitchFamily="34" charset="0"/>
                  </a:rPr>
                  <a:t>s.c.</a:t>
                </a:r>
                <a:r>
                  <a:rPr lang="en-US" altLang="ja-JP" sz="1050" b="1" dirty="0">
                    <a:latin typeface="Arial" pitchFamily="34" charset="0"/>
                    <a:ea typeface="ＭＳ Ｐゴシック" pitchFamily="50" charset="-128"/>
                    <a:cs typeface="Arial" pitchFamily="34" charset="0"/>
                  </a:rPr>
                  <a:t> (</a:t>
                </a:r>
                <a:r>
                  <a:rPr lang="en-US" altLang="ja-JP" sz="1200" b="1" dirty="0">
                    <a:solidFill>
                      <a:srgbClr val="FF0000"/>
                    </a:solidFill>
                    <a:cs typeface="Arial" pitchFamily="34" charset="0"/>
                  </a:rPr>
                  <a:t>2 U</a:t>
                </a:r>
                <a:r>
                  <a:rPr lang="en-US" altLang="ja-JP" sz="1050" b="1" dirty="0">
                    <a:cs typeface="Arial" pitchFamily="34" charset="0"/>
                  </a:rPr>
                  <a:t>/</a:t>
                </a:r>
                <a:r>
                  <a:rPr lang="en-US" altLang="ja-JP" sz="1050" b="1" dirty="0">
                    <a:latin typeface="Arial" pitchFamily="34" charset="0"/>
                    <a:ea typeface="ＭＳ Ｐゴシック" pitchFamily="50" charset="-128"/>
                    <a:cs typeface="Arial" pitchFamily="34" charset="0"/>
                  </a:rPr>
                  <a:t>kg)</a:t>
                </a:r>
              </a:p>
            </p:txBody>
          </p:sp>
        </p:grpSp>
        <p:sp>
          <p:nvSpPr>
            <p:cNvPr id="147" name="右矢印 146"/>
            <p:cNvSpPr/>
            <p:nvPr/>
          </p:nvSpPr>
          <p:spPr>
            <a:xfrm>
              <a:off x="2613013" y="1183276"/>
              <a:ext cx="432048" cy="50405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3300"/>
                </a:solidFill>
              </a:endParaRPr>
            </a:p>
          </p:txBody>
        </p:sp>
        <p:grpSp>
          <p:nvGrpSpPr>
            <p:cNvPr id="148" name="グループ化 360"/>
            <p:cNvGrpSpPr/>
            <p:nvPr/>
          </p:nvGrpSpPr>
          <p:grpSpPr>
            <a:xfrm>
              <a:off x="4887002" y="577121"/>
              <a:ext cx="2269130" cy="428446"/>
              <a:chOff x="3611836" y="342783"/>
              <a:chExt cx="2669563" cy="504055"/>
            </a:xfrm>
          </p:grpSpPr>
          <p:sp>
            <p:nvSpPr>
              <p:cNvPr id="149" name="角丸四角形吹き出し 148"/>
              <p:cNvSpPr/>
              <p:nvPr/>
            </p:nvSpPr>
            <p:spPr>
              <a:xfrm>
                <a:off x="3701092" y="342783"/>
                <a:ext cx="2554929" cy="504055"/>
              </a:xfrm>
              <a:prstGeom prst="wedgeRoundRectCallout">
                <a:avLst>
                  <a:gd name="adj1" fmla="val -69288"/>
                  <a:gd name="adj2" fmla="val 42203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rgbClr val="FFFF00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50" name="Text Box 15"/>
              <p:cNvSpPr txBox="1">
                <a:spLocks noChangeArrowheads="1"/>
              </p:cNvSpPr>
              <p:nvPr/>
            </p:nvSpPr>
            <p:spPr bwMode="auto">
              <a:xfrm>
                <a:off x="3611836" y="378583"/>
                <a:ext cx="2669563" cy="41358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050" b="1" dirty="0">
                    <a:latin typeface="Arial" pitchFamily="34" charset="0"/>
                    <a:ea typeface="ＭＳ Ｐゴシック" pitchFamily="50" charset="-128"/>
                    <a:cs typeface="Arial" pitchFamily="34" charset="0"/>
                  </a:rPr>
                  <a:t>Collection of blood</a:t>
                </a:r>
              </a:p>
            </p:txBody>
          </p:sp>
        </p:grpSp>
        <p:sp>
          <p:nvSpPr>
            <p:cNvPr id="151" name="右矢印 150"/>
            <p:cNvSpPr/>
            <p:nvPr/>
          </p:nvSpPr>
          <p:spPr>
            <a:xfrm>
              <a:off x="5805542" y="1183276"/>
              <a:ext cx="432048" cy="50405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3300"/>
                </a:solidFill>
              </a:endParaRPr>
            </a:p>
          </p:txBody>
        </p:sp>
        <p:sp>
          <p:nvSpPr>
            <p:cNvPr id="152" name="Text Box 15"/>
            <p:cNvSpPr txBox="1">
              <a:spLocks noChangeArrowheads="1"/>
            </p:cNvSpPr>
            <p:nvPr/>
          </p:nvSpPr>
          <p:spPr bwMode="auto">
            <a:xfrm>
              <a:off x="6291155" y="1095742"/>
              <a:ext cx="2285230" cy="724402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400" b="1" dirty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Measurement of serum glucose</a:t>
              </a:r>
            </a:p>
          </p:txBody>
        </p:sp>
        <p:sp>
          <p:nvSpPr>
            <p:cNvPr id="153" name="Text Box 15"/>
            <p:cNvSpPr txBox="1">
              <a:spLocks noChangeArrowheads="1"/>
            </p:cNvSpPr>
            <p:nvPr/>
          </p:nvSpPr>
          <p:spPr bwMode="auto">
            <a:xfrm>
              <a:off x="-85591" y="1810650"/>
              <a:ext cx="1722754" cy="253916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05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Wistar</a:t>
              </a:r>
              <a:r>
                <a:rPr lang="en-US" altLang="ja-JP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rat</a:t>
              </a:r>
              <a:endParaRPr lang="en-US" altLang="ja-JP" sz="1050" b="1" dirty="0">
                <a:latin typeface="Arial" pitchFamily="34" charset="0"/>
                <a:ea typeface="ＭＳ Ｐゴシック" pitchFamily="50" charset="-128"/>
                <a:cs typeface="Arial" pitchFamily="34" charset="0"/>
              </a:endParaRPr>
            </a:p>
          </p:txBody>
        </p:sp>
        <p:grpSp>
          <p:nvGrpSpPr>
            <p:cNvPr id="154" name="グループ化 169"/>
            <p:cNvGrpSpPr>
              <a:grpSpLocks noChangeAspect="1"/>
            </p:cNvGrpSpPr>
            <p:nvPr/>
          </p:nvGrpSpPr>
          <p:grpSpPr bwMode="auto">
            <a:xfrm flipH="1">
              <a:off x="3465870" y="916653"/>
              <a:ext cx="2020455" cy="1066005"/>
              <a:chOff x="3829051" y="2876550"/>
              <a:chExt cx="3276599" cy="2405063"/>
            </a:xfrm>
          </p:grpSpPr>
          <p:sp>
            <p:nvSpPr>
              <p:cNvPr id="155" name="フリーフォーム 3"/>
              <p:cNvSpPr/>
              <p:nvPr/>
            </p:nvSpPr>
            <p:spPr>
              <a:xfrm>
                <a:off x="3829051" y="4014788"/>
                <a:ext cx="1347788" cy="1266825"/>
              </a:xfrm>
              <a:custGeom>
                <a:avLst/>
                <a:gdLst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66825"/>
                  <a:gd name="connsiteX1" fmla="*/ 0 w 1417638"/>
                  <a:gd name="connsiteY1" fmla="*/ 633412 h 1266825"/>
                  <a:gd name="connsiteX2" fmla="*/ 514350 w 1417638"/>
                  <a:gd name="connsiteY2" fmla="*/ 1109662 h 1266825"/>
                  <a:gd name="connsiteX3" fmla="*/ 1347788 w 1417638"/>
                  <a:gd name="connsiteY3" fmla="*/ 1266825 h 1266825"/>
                  <a:gd name="connsiteX4" fmla="*/ 933450 w 1417638"/>
                  <a:gd name="connsiteY4" fmla="*/ 1038225 h 1266825"/>
                  <a:gd name="connsiteX5" fmla="*/ 419100 w 1417638"/>
                  <a:gd name="connsiteY5" fmla="*/ 985837 h 1266825"/>
                  <a:gd name="connsiteX6" fmla="*/ 133350 w 1417638"/>
                  <a:gd name="connsiteY6" fmla="*/ 671512 h 1266825"/>
                  <a:gd name="connsiteX7" fmla="*/ 338138 w 1417638"/>
                  <a:gd name="connsiteY7" fmla="*/ 385762 h 1266825"/>
                  <a:gd name="connsiteX8" fmla="*/ 881063 w 1417638"/>
                  <a:gd name="connsiteY8" fmla="*/ 204787 h 1266825"/>
                  <a:gd name="connsiteX9" fmla="*/ 795338 w 1417638"/>
                  <a:gd name="connsiteY9" fmla="*/ 71437 h 1266825"/>
                  <a:gd name="connsiteX0" fmla="*/ 795338 w 1347788"/>
                  <a:gd name="connsiteY0" fmla="*/ 71437 h 1266825"/>
                  <a:gd name="connsiteX1" fmla="*/ 0 w 1347788"/>
                  <a:gd name="connsiteY1" fmla="*/ 633412 h 1266825"/>
                  <a:gd name="connsiteX2" fmla="*/ 514350 w 1347788"/>
                  <a:gd name="connsiteY2" fmla="*/ 1109662 h 1266825"/>
                  <a:gd name="connsiteX3" fmla="*/ 1347788 w 1347788"/>
                  <a:gd name="connsiteY3" fmla="*/ 1266825 h 1266825"/>
                  <a:gd name="connsiteX4" fmla="*/ 933450 w 1347788"/>
                  <a:gd name="connsiteY4" fmla="*/ 1038225 h 1266825"/>
                  <a:gd name="connsiteX5" fmla="*/ 419100 w 1347788"/>
                  <a:gd name="connsiteY5" fmla="*/ 985837 h 1266825"/>
                  <a:gd name="connsiteX6" fmla="*/ 133350 w 1347788"/>
                  <a:gd name="connsiteY6" fmla="*/ 671512 h 1266825"/>
                  <a:gd name="connsiteX7" fmla="*/ 338138 w 1347788"/>
                  <a:gd name="connsiteY7" fmla="*/ 385762 h 1266825"/>
                  <a:gd name="connsiteX8" fmla="*/ 881063 w 1347788"/>
                  <a:gd name="connsiteY8" fmla="*/ 204787 h 1266825"/>
                  <a:gd name="connsiteX9" fmla="*/ 795338 w 1347788"/>
                  <a:gd name="connsiteY9" fmla="*/ 71437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7788" h="1266825">
                    <a:moveTo>
                      <a:pt x="795338" y="71437"/>
                    </a:moveTo>
                    <a:cubicBezTo>
                      <a:pt x="291307" y="214308"/>
                      <a:pt x="65886" y="388930"/>
                      <a:pt x="0" y="633412"/>
                    </a:cubicBezTo>
                    <a:cubicBezTo>
                      <a:pt x="800" y="868352"/>
                      <a:pt x="156372" y="1051707"/>
                      <a:pt x="514350" y="1109662"/>
                    </a:cubicBezTo>
                    <a:cubicBezTo>
                      <a:pt x="800894" y="1110432"/>
                      <a:pt x="863597" y="1092981"/>
                      <a:pt x="1347788" y="1266825"/>
                    </a:cubicBezTo>
                    <a:cubicBezTo>
                      <a:pt x="1255709" y="1150131"/>
                      <a:pt x="1088231" y="1085056"/>
                      <a:pt x="933450" y="1038225"/>
                    </a:cubicBezTo>
                    <a:cubicBezTo>
                      <a:pt x="778669" y="991394"/>
                      <a:pt x="552450" y="1046956"/>
                      <a:pt x="419100" y="985837"/>
                    </a:cubicBezTo>
                    <a:cubicBezTo>
                      <a:pt x="285750" y="924718"/>
                      <a:pt x="123036" y="819140"/>
                      <a:pt x="133350" y="671512"/>
                    </a:cubicBezTo>
                    <a:cubicBezTo>
                      <a:pt x="119856" y="571500"/>
                      <a:pt x="213519" y="463549"/>
                      <a:pt x="338138" y="385762"/>
                    </a:cubicBezTo>
                    <a:cubicBezTo>
                      <a:pt x="462757" y="307975"/>
                      <a:pt x="800101" y="256381"/>
                      <a:pt x="881063" y="204787"/>
                    </a:cubicBezTo>
                    <a:cubicBezTo>
                      <a:pt x="962025" y="153193"/>
                      <a:pt x="942182" y="0"/>
                      <a:pt x="795338" y="71437"/>
                    </a:cubicBezTo>
                    <a:close/>
                  </a:path>
                </a:pathLst>
              </a:custGeom>
              <a:solidFill>
                <a:srgbClr val="DE877E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56" name="フリーフォーム 4"/>
              <p:cNvSpPr/>
              <p:nvPr/>
            </p:nvSpPr>
            <p:spPr>
              <a:xfrm>
                <a:off x="4638261" y="3074505"/>
                <a:ext cx="2241826" cy="1379600"/>
              </a:xfrm>
              <a:custGeom>
                <a:avLst/>
                <a:gdLst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537252 w 2241826"/>
                  <a:gd name="connsiteY22" fmla="*/ 1152939 h 1379600"/>
                  <a:gd name="connsiteX23" fmla="*/ 1351722 w 2241826"/>
                  <a:gd name="connsiteY23" fmla="*/ 1166192 h 1379600"/>
                  <a:gd name="connsiteX24" fmla="*/ 1033669 w 2241826"/>
                  <a:gd name="connsiteY24" fmla="*/ 1152939 h 1379600"/>
                  <a:gd name="connsiteX25" fmla="*/ 622852 w 2241826"/>
                  <a:gd name="connsiteY25" fmla="*/ 1364974 h 1379600"/>
                  <a:gd name="connsiteX26" fmla="*/ 331304 w 2241826"/>
                  <a:gd name="connsiteY26" fmla="*/ 1179444 h 1379600"/>
                  <a:gd name="connsiteX27" fmla="*/ 92765 w 2241826"/>
                  <a:gd name="connsiteY27" fmla="*/ 1126435 h 1379600"/>
                  <a:gd name="connsiteX28" fmla="*/ 79513 w 2241826"/>
                  <a:gd name="connsiteY28" fmla="*/ 1113183 h 1379600"/>
                  <a:gd name="connsiteX29" fmla="*/ 39756 w 2241826"/>
                  <a:gd name="connsiteY29" fmla="*/ 1086679 h 1379600"/>
                  <a:gd name="connsiteX30" fmla="*/ 92765 w 2241826"/>
                  <a:gd name="connsiteY30" fmla="*/ 1060174 h 1379600"/>
                  <a:gd name="connsiteX31" fmla="*/ 39756 w 2241826"/>
                  <a:gd name="connsiteY31" fmla="*/ 1060174 h 1379600"/>
                  <a:gd name="connsiteX32" fmla="*/ 66261 w 2241826"/>
                  <a:gd name="connsiteY32" fmla="*/ 1046922 h 1379600"/>
                  <a:gd name="connsiteX33" fmla="*/ 0 w 2241826"/>
                  <a:gd name="connsiteY33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537252 w 2241826"/>
                  <a:gd name="connsiteY21" fmla="*/ 1152939 h 1379600"/>
                  <a:gd name="connsiteX22" fmla="*/ 1351722 w 2241826"/>
                  <a:gd name="connsiteY22" fmla="*/ 1166192 h 1379600"/>
                  <a:gd name="connsiteX23" fmla="*/ 1033669 w 2241826"/>
                  <a:gd name="connsiteY23" fmla="*/ 1152939 h 1379600"/>
                  <a:gd name="connsiteX24" fmla="*/ 622852 w 2241826"/>
                  <a:gd name="connsiteY24" fmla="*/ 1364974 h 1379600"/>
                  <a:gd name="connsiteX25" fmla="*/ 331304 w 2241826"/>
                  <a:gd name="connsiteY25" fmla="*/ 1179444 h 1379600"/>
                  <a:gd name="connsiteX26" fmla="*/ 92765 w 2241826"/>
                  <a:gd name="connsiteY26" fmla="*/ 1126435 h 1379600"/>
                  <a:gd name="connsiteX27" fmla="*/ 79513 w 2241826"/>
                  <a:gd name="connsiteY27" fmla="*/ 1113183 h 1379600"/>
                  <a:gd name="connsiteX28" fmla="*/ 39756 w 2241826"/>
                  <a:gd name="connsiteY28" fmla="*/ 1086679 h 1379600"/>
                  <a:gd name="connsiteX29" fmla="*/ 92765 w 2241826"/>
                  <a:gd name="connsiteY29" fmla="*/ 1060174 h 1379600"/>
                  <a:gd name="connsiteX30" fmla="*/ 39756 w 2241826"/>
                  <a:gd name="connsiteY30" fmla="*/ 1060174 h 1379600"/>
                  <a:gd name="connsiteX31" fmla="*/ 66261 w 2241826"/>
                  <a:gd name="connsiteY31" fmla="*/ 1046922 h 1379600"/>
                  <a:gd name="connsiteX32" fmla="*/ 0 w 2241826"/>
                  <a:gd name="connsiteY32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537252 w 2241826"/>
                  <a:gd name="connsiteY20" fmla="*/ 1152939 h 1379600"/>
                  <a:gd name="connsiteX21" fmla="*/ 1351722 w 2241826"/>
                  <a:gd name="connsiteY21" fmla="*/ 1166192 h 1379600"/>
                  <a:gd name="connsiteX22" fmla="*/ 1033669 w 2241826"/>
                  <a:gd name="connsiteY22" fmla="*/ 1152939 h 1379600"/>
                  <a:gd name="connsiteX23" fmla="*/ 622852 w 2241826"/>
                  <a:gd name="connsiteY23" fmla="*/ 1364974 h 1379600"/>
                  <a:gd name="connsiteX24" fmla="*/ 331304 w 2241826"/>
                  <a:gd name="connsiteY24" fmla="*/ 1179444 h 1379600"/>
                  <a:gd name="connsiteX25" fmla="*/ 92765 w 2241826"/>
                  <a:gd name="connsiteY25" fmla="*/ 1126435 h 1379600"/>
                  <a:gd name="connsiteX26" fmla="*/ 79513 w 2241826"/>
                  <a:gd name="connsiteY26" fmla="*/ 1113183 h 1379600"/>
                  <a:gd name="connsiteX27" fmla="*/ 39756 w 2241826"/>
                  <a:gd name="connsiteY27" fmla="*/ 1086679 h 1379600"/>
                  <a:gd name="connsiteX28" fmla="*/ 92765 w 2241826"/>
                  <a:gd name="connsiteY28" fmla="*/ 1060174 h 1379600"/>
                  <a:gd name="connsiteX29" fmla="*/ 39756 w 2241826"/>
                  <a:gd name="connsiteY29" fmla="*/ 1060174 h 1379600"/>
                  <a:gd name="connsiteX30" fmla="*/ 66261 w 2241826"/>
                  <a:gd name="connsiteY30" fmla="*/ 1046922 h 1379600"/>
                  <a:gd name="connsiteX31" fmla="*/ 0 w 2241826"/>
                  <a:gd name="connsiteY31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537252 w 2241826"/>
                  <a:gd name="connsiteY19" fmla="*/ 1152939 h 1379600"/>
                  <a:gd name="connsiteX20" fmla="*/ 1351722 w 2241826"/>
                  <a:gd name="connsiteY20" fmla="*/ 1166192 h 1379600"/>
                  <a:gd name="connsiteX21" fmla="*/ 1033669 w 2241826"/>
                  <a:gd name="connsiteY21" fmla="*/ 1152939 h 1379600"/>
                  <a:gd name="connsiteX22" fmla="*/ 622852 w 2241826"/>
                  <a:gd name="connsiteY22" fmla="*/ 1364974 h 1379600"/>
                  <a:gd name="connsiteX23" fmla="*/ 331304 w 2241826"/>
                  <a:gd name="connsiteY23" fmla="*/ 1179444 h 1379600"/>
                  <a:gd name="connsiteX24" fmla="*/ 92765 w 2241826"/>
                  <a:gd name="connsiteY24" fmla="*/ 1126435 h 1379600"/>
                  <a:gd name="connsiteX25" fmla="*/ 79513 w 2241826"/>
                  <a:gd name="connsiteY25" fmla="*/ 1113183 h 1379600"/>
                  <a:gd name="connsiteX26" fmla="*/ 39756 w 2241826"/>
                  <a:gd name="connsiteY26" fmla="*/ 1086679 h 1379600"/>
                  <a:gd name="connsiteX27" fmla="*/ 92765 w 2241826"/>
                  <a:gd name="connsiteY27" fmla="*/ 1060174 h 1379600"/>
                  <a:gd name="connsiteX28" fmla="*/ 39756 w 2241826"/>
                  <a:gd name="connsiteY28" fmla="*/ 1060174 h 1379600"/>
                  <a:gd name="connsiteX29" fmla="*/ 66261 w 2241826"/>
                  <a:gd name="connsiteY29" fmla="*/ 1046922 h 1379600"/>
                  <a:gd name="connsiteX30" fmla="*/ 0 w 2241826"/>
                  <a:gd name="connsiteY30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537252 w 2241826"/>
                  <a:gd name="connsiteY18" fmla="*/ 1152939 h 1379600"/>
                  <a:gd name="connsiteX19" fmla="*/ 1351722 w 2241826"/>
                  <a:gd name="connsiteY19" fmla="*/ 1166192 h 1379600"/>
                  <a:gd name="connsiteX20" fmla="*/ 1033669 w 2241826"/>
                  <a:gd name="connsiteY20" fmla="*/ 1152939 h 1379600"/>
                  <a:gd name="connsiteX21" fmla="*/ 622852 w 2241826"/>
                  <a:gd name="connsiteY21" fmla="*/ 1364974 h 1379600"/>
                  <a:gd name="connsiteX22" fmla="*/ 331304 w 2241826"/>
                  <a:gd name="connsiteY22" fmla="*/ 1179444 h 1379600"/>
                  <a:gd name="connsiteX23" fmla="*/ 92765 w 2241826"/>
                  <a:gd name="connsiteY23" fmla="*/ 1126435 h 1379600"/>
                  <a:gd name="connsiteX24" fmla="*/ 79513 w 2241826"/>
                  <a:gd name="connsiteY24" fmla="*/ 1113183 h 1379600"/>
                  <a:gd name="connsiteX25" fmla="*/ 39756 w 2241826"/>
                  <a:gd name="connsiteY25" fmla="*/ 1086679 h 1379600"/>
                  <a:gd name="connsiteX26" fmla="*/ 92765 w 2241826"/>
                  <a:gd name="connsiteY26" fmla="*/ 1060174 h 1379600"/>
                  <a:gd name="connsiteX27" fmla="*/ 39756 w 2241826"/>
                  <a:gd name="connsiteY27" fmla="*/ 1060174 h 1379600"/>
                  <a:gd name="connsiteX28" fmla="*/ 66261 w 2241826"/>
                  <a:gd name="connsiteY28" fmla="*/ 1046922 h 1379600"/>
                  <a:gd name="connsiteX29" fmla="*/ 0 w 2241826"/>
                  <a:gd name="connsiteY29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537252 w 2241826"/>
                  <a:gd name="connsiteY17" fmla="*/ 1152939 h 1379600"/>
                  <a:gd name="connsiteX18" fmla="*/ 1351722 w 2241826"/>
                  <a:gd name="connsiteY18" fmla="*/ 1166192 h 1379600"/>
                  <a:gd name="connsiteX19" fmla="*/ 1033669 w 2241826"/>
                  <a:gd name="connsiteY19" fmla="*/ 1152939 h 1379600"/>
                  <a:gd name="connsiteX20" fmla="*/ 622852 w 2241826"/>
                  <a:gd name="connsiteY20" fmla="*/ 1364974 h 1379600"/>
                  <a:gd name="connsiteX21" fmla="*/ 331304 w 2241826"/>
                  <a:gd name="connsiteY21" fmla="*/ 1179444 h 1379600"/>
                  <a:gd name="connsiteX22" fmla="*/ 92765 w 2241826"/>
                  <a:gd name="connsiteY22" fmla="*/ 1126435 h 1379600"/>
                  <a:gd name="connsiteX23" fmla="*/ 79513 w 2241826"/>
                  <a:gd name="connsiteY23" fmla="*/ 1113183 h 1379600"/>
                  <a:gd name="connsiteX24" fmla="*/ 39756 w 2241826"/>
                  <a:gd name="connsiteY24" fmla="*/ 1086679 h 1379600"/>
                  <a:gd name="connsiteX25" fmla="*/ 92765 w 2241826"/>
                  <a:gd name="connsiteY25" fmla="*/ 1060174 h 1379600"/>
                  <a:gd name="connsiteX26" fmla="*/ 39756 w 2241826"/>
                  <a:gd name="connsiteY26" fmla="*/ 1060174 h 1379600"/>
                  <a:gd name="connsiteX27" fmla="*/ 66261 w 2241826"/>
                  <a:gd name="connsiteY27" fmla="*/ 1046922 h 1379600"/>
                  <a:gd name="connsiteX28" fmla="*/ 0 w 2241826"/>
                  <a:gd name="connsiteY28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537252 w 2241826"/>
                  <a:gd name="connsiteY16" fmla="*/ 1152939 h 1379600"/>
                  <a:gd name="connsiteX17" fmla="*/ 1351722 w 2241826"/>
                  <a:gd name="connsiteY17" fmla="*/ 1166192 h 1379600"/>
                  <a:gd name="connsiteX18" fmla="*/ 1033669 w 2241826"/>
                  <a:gd name="connsiteY18" fmla="*/ 1152939 h 1379600"/>
                  <a:gd name="connsiteX19" fmla="*/ 622852 w 2241826"/>
                  <a:gd name="connsiteY19" fmla="*/ 1364974 h 1379600"/>
                  <a:gd name="connsiteX20" fmla="*/ 331304 w 2241826"/>
                  <a:gd name="connsiteY20" fmla="*/ 1179444 h 1379600"/>
                  <a:gd name="connsiteX21" fmla="*/ 92765 w 2241826"/>
                  <a:gd name="connsiteY21" fmla="*/ 1126435 h 1379600"/>
                  <a:gd name="connsiteX22" fmla="*/ 79513 w 2241826"/>
                  <a:gd name="connsiteY22" fmla="*/ 1113183 h 1379600"/>
                  <a:gd name="connsiteX23" fmla="*/ 39756 w 2241826"/>
                  <a:gd name="connsiteY23" fmla="*/ 1086679 h 1379600"/>
                  <a:gd name="connsiteX24" fmla="*/ 92765 w 2241826"/>
                  <a:gd name="connsiteY24" fmla="*/ 1060174 h 1379600"/>
                  <a:gd name="connsiteX25" fmla="*/ 39756 w 2241826"/>
                  <a:gd name="connsiteY25" fmla="*/ 1060174 h 1379600"/>
                  <a:gd name="connsiteX26" fmla="*/ 66261 w 2241826"/>
                  <a:gd name="connsiteY26" fmla="*/ 1046922 h 1379600"/>
                  <a:gd name="connsiteX27" fmla="*/ 0 w 2241826"/>
                  <a:gd name="connsiteY27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537252 w 2241826"/>
                  <a:gd name="connsiteY15" fmla="*/ 1152939 h 1379600"/>
                  <a:gd name="connsiteX16" fmla="*/ 1351722 w 2241826"/>
                  <a:gd name="connsiteY16" fmla="*/ 1166192 h 1379600"/>
                  <a:gd name="connsiteX17" fmla="*/ 1033669 w 2241826"/>
                  <a:gd name="connsiteY17" fmla="*/ 1152939 h 1379600"/>
                  <a:gd name="connsiteX18" fmla="*/ 622852 w 2241826"/>
                  <a:gd name="connsiteY18" fmla="*/ 1364974 h 1379600"/>
                  <a:gd name="connsiteX19" fmla="*/ 331304 w 2241826"/>
                  <a:gd name="connsiteY19" fmla="*/ 1179444 h 1379600"/>
                  <a:gd name="connsiteX20" fmla="*/ 92765 w 2241826"/>
                  <a:gd name="connsiteY20" fmla="*/ 1126435 h 1379600"/>
                  <a:gd name="connsiteX21" fmla="*/ 79513 w 2241826"/>
                  <a:gd name="connsiteY21" fmla="*/ 1113183 h 1379600"/>
                  <a:gd name="connsiteX22" fmla="*/ 39756 w 2241826"/>
                  <a:gd name="connsiteY22" fmla="*/ 1086679 h 1379600"/>
                  <a:gd name="connsiteX23" fmla="*/ 92765 w 2241826"/>
                  <a:gd name="connsiteY23" fmla="*/ 1060174 h 1379600"/>
                  <a:gd name="connsiteX24" fmla="*/ 39756 w 2241826"/>
                  <a:gd name="connsiteY24" fmla="*/ 1060174 h 1379600"/>
                  <a:gd name="connsiteX25" fmla="*/ 66261 w 2241826"/>
                  <a:gd name="connsiteY25" fmla="*/ 1046922 h 1379600"/>
                  <a:gd name="connsiteX26" fmla="*/ 0 w 2241826"/>
                  <a:gd name="connsiteY26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351722 w 2241826"/>
                  <a:gd name="connsiteY15" fmla="*/ 1166192 h 1379600"/>
                  <a:gd name="connsiteX16" fmla="*/ 1033669 w 2241826"/>
                  <a:gd name="connsiteY16" fmla="*/ 1152939 h 1379600"/>
                  <a:gd name="connsiteX17" fmla="*/ 622852 w 2241826"/>
                  <a:gd name="connsiteY17" fmla="*/ 1364974 h 1379600"/>
                  <a:gd name="connsiteX18" fmla="*/ 331304 w 2241826"/>
                  <a:gd name="connsiteY18" fmla="*/ 1179444 h 1379600"/>
                  <a:gd name="connsiteX19" fmla="*/ 92765 w 2241826"/>
                  <a:gd name="connsiteY19" fmla="*/ 1126435 h 1379600"/>
                  <a:gd name="connsiteX20" fmla="*/ 79513 w 2241826"/>
                  <a:gd name="connsiteY20" fmla="*/ 1113183 h 1379600"/>
                  <a:gd name="connsiteX21" fmla="*/ 39756 w 2241826"/>
                  <a:gd name="connsiteY21" fmla="*/ 1086679 h 1379600"/>
                  <a:gd name="connsiteX22" fmla="*/ 92765 w 2241826"/>
                  <a:gd name="connsiteY22" fmla="*/ 1060174 h 1379600"/>
                  <a:gd name="connsiteX23" fmla="*/ 39756 w 2241826"/>
                  <a:gd name="connsiteY23" fmla="*/ 1060174 h 1379600"/>
                  <a:gd name="connsiteX24" fmla="*/ 66261 w 2241826"/>
                  <a:gd name="connsiteY24" fmla="*/ 1046922 h 1379600"/>
                  <a:gd name="connsiteX25" fmla="*/ 0 w 2241826"/>
                  <a:gd name="connsiteY25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41826" h="1379600">
                    <a:moveTo>
                      <a:pt x="0" y="1020418"/>
                    </a:moveTo>
                    <a:cubicBezTo>
                      <a:pt x="0" y="1002749"/>
                      <a:pt x="0" y="1082261"/>
                      <a:pt x="66261" y="940905"/>
                    </a:cubicBezTo>
                    <a:cubicBezTo>
                      <a:pt x="132522" y="799549"/>
                      <a:pt x="92419" y="433872"/>
                      <a:pt x="397565" y="172279"/>
                    </a:cubicBezTo>
                    <a:cubicBezTo>
                      <a:pt x="545548" y="15462"/>
                      <a:pt x="782493" y="10356"/>
                      <a:pt x="954156" y="0"/>
                    </a:cubicBezTo>
                    <a:cubicBezTo>
                      <a:pt x="1030539" y="22993"/>
                      <a:pt x="995769" y="10494"/>
                      <a:pt x="1113182" y="53009"/>
                    </a:cubicBezTo>
                    <a:cubicBezTo>
                      <a:pt x="1225825" y="57426"/>
                      <a:pt x="1493078" y="1"/>
                      <a:pt x="1630017" y="26505"/>
                    </a:cubicBezTo>
                    <a:cubicBezTo>
                      <a:pt x="1766956" y="53009"/>
                      <a:pt x="1853095" y="132522"/>
                      <a:pt x="1934817" y="212035"/>
                    </a:cubicBezTo>
                    <a:cubicBezTo>
                      <a:pt x="2016539" y="291548"/>
                      <a:pt x="2076174" y="419653"/>
                      <a:pt x="2120348" y="503583"/>
                    </a:cubicBezTo>
                    <a:cubicBezTo>
                      <a:pt x="2164522" y="587514"/>
                      <a:pt x="2179983" y="673653"/>
                      <a:pt x="2199861" y="715618"/>
                    </a:cubicBezTo>
                    <a:cubicBezTo>
                      <a:pt x="2219739" y="757583"/>
                      <a:pt x="2241826" y="728870"/>
                      <a:pt x="2239617" y="755374"/>
                    </a:cubicBezTo>
                    <a:cubicBezTo>
                      <a:pt x="2237408" y="781878"/>
                      <a:pt x="2217531" y="848140"/>
                      <a:pt x="2186609" y="874644"/>
                    </a:cubicBezTo>
                    <a:cubicBezTo>
                      <a:pt x="2155687" y="901148"/>
                      <a:pt x="2131392" y="907774"/>
                      <a:pt x="2054087" y="914400"/>
                    </a:cubicBezTo>
                    <a:cubicBezTo>
                      <a:pt x="1976783" y="921026"/>
                      <a:pt x="1832721" y="919021"/>
                      <a:pt x="1722782" y="914400"/>
                    </a:cubicBezTo>
                    <a:cubicBezTo>
                      <a:pt x="1643269" y="934278"/>
                      <a:pt x="1638852" y="991705"/>
                      <a:pt x="1577009" y="1033670"/>
                    </a:cubicBezTo>
                    <a:cubicBezTo>
                      <a:pt x="1538138" y="1116767"/>
                      <a:pt x="1510531" y="1151071"/>
                      <a:pt x="1351722" y="1166192"/>
                    </a:cubicBezTo>
                    <a:cubicBezTo>
                      <a:pt x="1267792" y="1166192"/>
                      <a:pt x="1178951" y="1167429"/>
                      <a:pt x="1033669" y="1152939"/>
                    </a:cubicBezTo>
                    <a:cubicBezTo>
                      <a:pt x="912184" y="1224163"/>
                      <a:pt x="735145" y="1379600"/>
                      <a:pt x="622852" y="1364974"/>
                    </a:cubicBezTo>
                    <a:cubicBezTo>
                      <a:pt x="505791" y="1369391"/>
                      <a:pt x="400599" y="1252532"/>
                      <a:pt x="331304" y="1179444"/>
                    </a:cubicBezTo>
                    <a:cubicBezTo>
                      <a:pt x="242954" y="1144445"/>
                      <a:pt x="134730" y="1137479"/>
                      <a:pt x="92765" y="1126435"/>
                    </a:cubicBezTo>
                    <a:cubicBezTo>
                      <a:pt x="50800" y="1115391"/>
                      <a:pt x="88348" y="1119809"/>
                      <a:pt x="79513" y="1113183"/>
                    </a:cubicBezTo>
                    <a:cubicBezTo>
                      <a:pt x="70678" y="1106557"/>
                      <a:pt x="37547" y="1095514"/>
                      <a:pt x="39756" y="1086679"/>
                    </a:cubicBezTo>
                    <a:cubicBezTo>
                      <a:pt x="41965" y="1077844"/>
                      <a:pt x="92765" y="1064591"/>
                      <a:pt x="92765" y="1060174"/>
                    </a:cubicBezTo>
                    <a:cubicBezTo>
                      <a:pt x="92765" y="1055757"/>
                      <a:pt x="44173" y="1062383"/>
                      <a:pt x="39756" y="1060174"/>
                    </a:cubicBezTo>
                    <a:cubicBezTo>
                      <a:pt x="35339" y="1057965"/>
                      <a:pt x="68470" y="1051339"/>
                      <a:pt x="66261" y="1046922"/>
                    </a:cubicBezTo>
                    <a:cubicBezTo>
                      <a:pt x="64052" y="1042505"/>
                      <a:pt x="0" y="1038087"/>
                      <a:pt x="0" y="102041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57" name="フリーフォーム 5"/>
              <p:cNvSpPr/>
              <p:nvPr/>
            </p:nvSpPr>
            <p:spPr>
              <a:xfrm>
                <a:off x="6043614" y="3467100"/>
                <a:ext cx="393700" cy="284163"/>
              </a:xfrm>
              <a:custGeom>
                <a:avLst/>
                <a:gdLst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700" h="284163">
                    <a:moveTo>
                      <a:pt x="0" y="0"/>
                    </a:moveTo>
                    <a:cubicBezTo>
                      <a:pt x="123814" y="56356"/>
                      <a:pt x="282574" y="258763"/>
                      <a:pt x="338137" y="271463"/>
                    </a:cubicBezTo>
                    <a:cubicBezTo>
                      <a:pt x="393700" y="284163"/>
                      <a:pt x="347662" y="118269"/>
                      <a:pt x="333375" y="76200"/>
                    </a:cubicBezTo>
                    <a:cubicBezTo>
                      <a:pt x="319088" y="34131"/>
                      <a:pt x="307975" y="31750"/>
                      <a:pt x="252412" y="19050"/>
                    </a:cubicBezTo>
                    <a:cubicBezTo>
                      <a:pt x="163500" y="30163"/>
                      <a:pt x="61903" y="794"/>
                      <a:pt x="0" y="0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58" name="フリーフォーム 6"/>
              <p:cNvSpPr/>
              <p:nvPr/>
            </p:nvSpPr>
            <p:spPr>
              <a:xfrm>
                <a:off x="5914232" y="3432969"/>
                <a:ext cx="391318" cy="381794"/>
              </a:xfrm>
              <a:custGeom>
                <a:avLst/>
                <a:gdLst>
                  <a:gd name="connsiteX0" fmla="*/ 129381 w 391318"/>
                  <a:gd name="connsiteY0" fmla="*/ 29369 h 381794"/>
                  <a:gd name="connsiteX1" fmla="*/ 5556 w 391318"/>
                  <a:gd name="connsiteY1" fmla="*/ 43656 h 381794"/>
                  <a:gd name="connsiteX2" fmla="*/ 96043 w 391318"/>
                  <a:gd name="connsiteY2" fmla="*/ 291306 h 381794"/>
                  <a:gd name="connsiteX3" fmla="*/ 262731 w 391318"/>
                  <a:gd name="connsiteY3" fmla="*/ 372269 h 381794"/>
                  <a:gd name="connsiteX4" fmla="*/ 305593 w 391318"/>
                  <a:gd name="connsiteY4" fmla="*/ 348456 h 381794"/>
                  <a:gd name="connsiteX5" fmla="*/ 372268 w 391318"/>
                  <a:gd name="connsiteY5" fmla="*/ 348456 h 381794"/>
                  <a:gd name="connsiteX6" fmla="*/ 324643 w 391318"/>
                  <a:gd name="connsiteY6" fmla="*/ 329406 h 381794"/>
                  <a:gd name="connsiteX7" fmla="*/ 362743 w 391318"/>
                  <a:gd name="connsiteY7" fmla="*/ 319881 h 381794"/>
                  <a:gd name="connsiteX8" fmla="*/ 281781 w 391318"/>
                  <a:gd name="connsiteY8" fmla="*/ 296069 h 381794"/>
                  <a:gd name="connsiteX9" fmla="*/ 381793 w 391318"/>
                  <a:gd name="connsiteY9" fmla="*/ 286544 h 381794"/>
                  <a:gd name="connsiteX10" fmla="*/ 338931 w 391318"/>
                  <a:gd name="connsiteY10" fmla="*/ 257969 h 381794"/>
                  <a:gd name="connsiteX11" fmla="*/ 357981 w 391318"/>
                  <a:gd name="connsiteY11" fmla="*/ 243681 h 381794"/>
                  <a:gd name="connsiteX12" fmla="*/ 315118 w 391318"/>
                  <a:gd name="connsiteY12" fmla="*/ 219869 h 381794"/>
                  <a:gd name="connsiteX13" fmla="*/ 362743 w 391318"/>
                  <a:gd name="connsiteY13" fmla="*/ 215106 h 381794"/>
                  <a:gd name="connsiteX14" fmla="*/ 129381 w 391318"/>
                  <a:gd name="connsiteY14" fmla="*/ 29369 h 381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1318" h="381794">
                    <a:moveTo>
                      <a:pt x="129381" y="29369"/>
                    </a:moveTo>
                    <a:cubicBezTo>
                      <a:pt x="69850" y="794"/>
                      <a:pt x="11112" y="0"/>
                      <a:pt x="5556" y="43656"/>
                    </a:cubicBezTo>
                    <a:cubicBezTo>
                      <a:pt x="0" y="87312"/>
                      <a:pt x="53181" y="236537"/>
                      <a:pt x="96043" y="291306"/>
                    </a:cubicBezTo>
                    <a:cubicBezTo>
                      <a:pt x="138905" y="346075"/>
                      <a:pt x="227806" y="362744"/>
                      <a:pt x="262731" y="372269"/>
                    </a:cubicBezTo>
                    <a:cubicBezTo>
                      <a:pt x="297656" y="381794"/>
                      <a:pt x="287337" y="352425"/>
                      <a:pt x="305593" y="348456"/>
                    </a:cubicBezTo>
                    <a:cubicBezTo>
                      <a:pt x="323849" y="344487"/>
                      <a:pt x="369093" y="351631"/>
                      <a:pt x="372268" y="348456"/>
                    </a:cubicBezTo>
                    <a:cubicBezTo>
                      <a:pt x="375443" y="345281"/>
                      <a:pt x="326230" y="334168"/>
                      <a:pt x="324643" y="329406"/>
                    </a:cubicBezTo>
                    <a:cubicBezTo>
                      <a:pt x="323056" y="324644"/>
                      <a:pt x="369887" y="325437"/>
                      <a:pt x="362743" y="319881"/>
                    </a:cubicBezTo>
                    <a:cubicBezTo>
                      <a:pt x="355599" y="314325"/>
                      <a:pt x="278606" y="301625"/>
                      <a:pt x="281781" y="296069"/>
                    </a:cubicBezTo>
                    <a:cubicBezTo>
                      <a:pt x="284956" y="290513"/>
                      <a:pt x="372268" y="292894"/>
                      <a:pt x="381793" y="286544"/>
                    </a:cubicBezTo>
                    <a:cubicBezTo>
                      <a:pt x="391318" y="280194"/>
                      <a:pt x="342900" y="265113"/>
                      <a:pt x="338931" y="257969"/>
                    </a:cubicBezTo>
                    <a:cubicBezTo>
                      <a:pt x="334962" y="250825"/>
                      <a:pt x="361950" y="250031"/>
                      <a:pt x="357981" y="243681"/>
                    </a:cubicBezTo>
                    <a:cubicBezTo>
                      <a:pt x="354012" y="237331"/>
                      <a:pt x="314324" y="224631"/>
                      <a:pt x="315118" y="219869"/>
                    </a:cubicBezTo>
                    <a:cubicBezTo>
                      <a:pt x="315912" y="215107"/>
                      <a:pt x="391318" y="246062"/>
                      <a:pt x="362743" y="215106"/>
                    </a:cubicBezTo>
                    <a:cubicBezTo>
                      <a:pt x="334168" y="184150"/>
                      <a:pt x="188912" y="57944"/>
                      <a:pt x="129381" y="29369"/>
                    </a:cubicBezTo>
                    <a:close/>
                  </a:path>
                </a:pathLst>
              </a:custGeom>
              <a:solidFill>
                <a:srgbClr val="CD9965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59" name="フリーフォーム 7"/>
              <p:cNvSpPr/>
              <p:nvPr/>
            </p:nvSpPr>
            <p:spPr>
              <a:xfrm>
                <a:off x="5340351" y="4333206"/>
                <a:ext cx="672306" cy="444500"/>
              </a:xfrm>
              <a:custGeom>
                <a:avLst/>
                <a:gdLst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2306" h="444500">
                    <a:moveTo>
                      <a:pt x="0" y="95250"/>
                    </a:moveTo>
                    <a:cubicBezTo>
                      <a:pt x="19040" y="102379"/>
                      <a:pt x="7938" y="129382"/>
                      <a:pt x="47625" y="147638"/>
                    </a:cubicBezTo>
                    <a:cubicBezTo>
                      <a:pt x="87312" y="165894"/>
                      <a:pt x="158744" y="197637"/>
                      <a:pt x="238125" y="204788"/>
                    </a:cubicBezTo>
                    <a:cubicBezTo>
                      <a:pt x="284163" y="250032"/>
                      <a:pt x="304800" y="393700"/>
                      <a:pt x="323850" y="419100"/>
                    </a:cubicBezTo>
                    <a:cubicBezTo>
                      <a:pt x="342900" y="444500"/>
                      <a:pt x="353219" y="389732"/>
                      <a:pt x="352425" y="357188"/>
                    </a:cubicBezTo>
                    <a:cubicBezTo>
                      <a:pt x="351631" y="324644"/>
                      <a:pt x="288926" y="232569"/>
                      <a:pt x="319088" y="223838"/>
                    </a:cubicBezTo>
                    <a:cubicBezTo>
                      <a:pt x="349250" y="215107"/>
                      <a:pt x="487363" y="294481"/>
                      <a:pt x="533400" y="304800"/>
                    </a:cubicBezTo>
                    <a:cubicBezTo>
                      <a:pt x="579438" y="315119"/>
                      <a:pt x="616744" y="308769"/>
                      <a:pt x="595313" y="285750"/>
                    </a:cubicBezTo>
                    <a:cubicBezTo>
                      <a:pt x="573882" y="262731"/>
                      <a:pt x="524652" y="246842"/>
                      <a:pt x="404813" y="166688"/>
                    </a:cubicBezTo>
                    <a:cubicBezTo>
                      <a:pt x="546886" y="243674"/>
                      <a:pt x="643731" y="211138"/>
                      <a:pt x="647700" y="204788"/>
                    </a:cubicBezTo>
                    <a:cubicBezTo>
                      <a:pt x="651669" y="198438"/>
                      <a:pt x="428625" y="143669"/>
                      <a:pt x="428625" y="128588"/>
                    </a:cubicBezTo>
                    <a:cubicBezTo>
                      <a:pt x="485767" y="146838"/>
                      <a:pt x="623094" y="122237"/>
                      <a:pt x="647700" y="114300"/>
                    </a:cubicBezTo>
                    <a:cubicBezTo>
                      <a:pt x="672306" y="106363"/>
                      <a:pt x="634207" y="87313"/>
                      <a:pt x="576263" y="80963"/>
                    </a:cubicBezTo>
                    <a:cubicBezTo>
                      <a:pt x="518319" y="74613"/>
                      <a:pt x="334963" y="76994"/>
                      <a:pt x="300038" y="76200"/>
                    </a:cubicBezTo>
                    <a:cubicBezTo>
                      <a:pt x="265113" y="75406"/>
                      <a:pt x="347663" y="83344"/>
                      <a:pt x="366713" y="76200"/>
                    </a:cubicBezTo>
                    <a:cubicBezTo>
                      <a:pt x="433372" y="49992"/>
                      <a:pt x="405607" y="46038"/>
                      <a:pt x="414338" y="33338"/>
                    </a:cubicBezTo>
                    <a:cubicBezTo>
                      <a:pt x="423069" y="20638"/>
                      <a:pt x="407177" y="39675"/>
                      <a:pt x="419100" y="0"/>
                    </a:cubicBezTo>
                    <a:cubicBezTo>
                      <a:pt x="397669" y="3175"/>
                      <a:pt x="333375" y="49213"/>
                      <a:pt x="285750" y="52388"/>
                    </a:cubicBezTo>
                    <a:cubicBezTo>
                      <a:pt x="238125" y="55563"/>
                      <a:pt x="182563" y="13494"/>
                      <a:pt x="133350" y="19050"/>
                    </a:cubicBezTo>
                    <a:cubicBezTo>
                      <a:pt x="84132" y="62700"/>
                      <a:pt x="14287" y="73819"/>
                      <a:pt x="0" y="95250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0" name="フリーフォーム 8"/>
              <p:cNvSpPr/>
              <p:nvPr/>
            </p:nvSpPr>
            <p:spPr>
              <a:xfrm>
                <a:off x="5985659" y="2876550"/>
                <a:ext cx="510392" cy="319088"/>
              </a:xfrm>
              <a:custGeom>
                <a:avLst/>
                <a:gdLst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14313 h 319088"/>
                  <a:gd name="connsiteX1" fmla="*/ 186532 w 500856"/>
                  <a:gd name="connsiteY1" fmla="*/ 0 h 319088"/>
                  <a:gd name="connsiteX2" fmla="*/ 477044 w 500856"/>
                  <a:gd name="connsiteY2" fmla="*/ 319088 h 319088"/>
                  <a:gd name="connsiteX3" fmla="*/ 48419 w 500856"/>
                  <a:gd name="connsiteY3" fmla="*/ 214313 h 319088"/>
                  <a:gd name="connsiteX0" fmla="*/ 81767 w 534204"/>
                  <a:gd name="connsiteY0" fmla="*/ 214313 h 319088"/>
                  <a:gd name="connsiteX1" fmla="*/ 219880 w 534204"/>
                  <a:gd name="connsiteY1" fmla="*/ 0 h 319088"/>
                  <a:gd name="connsiteX2" fmla="*/ 510392 w 534204"/>
                  <a:gd name="connsiteY2" fmla="*/ 319088 h 319088"/>
                  <a:gd name="connsiteX3" fmla="*/ 81767 w 534204"/>
                  <a:gd name="connsiteY3" fmla="*/ 214313 h 319088"/>
                  <a:gd name="connsiteX0" fmla="*/ 81767 w 510392"/>
                  <a:gd name="connsiteY0" fmla="*/ 214313 h 319088"/>
                  <a:gd name="connsiteX1" fmla="*/ 219880 w 510392"/>
                  <a:gd name="connsiteY1" fmla="*/ 0 h 319088"/>
                  <a:gd name="connsiteX2" fmla="*/ 510392 w 510392"/>
                  <a:gd name="connsiteY2" fmla="*/ 319088 h 319088"/>
                  <a:gd name="connsiteX3" fmla="*/ 81767 w 510392"/>
                  <a:gd name="connsiteY3" fmla="*/ 214313 h 31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0392" h="319088">
                    <a:moveTo>
                      <a:pt x="81767" y="214313"/>
                    </a:moveTo>
                    <a:cubicBezTo>
                      <a:pt x="0" y="123035"/>
                      <a:pt x="138907" y="20642"/>
                      <a:pt x="219880" y="0"/>
                    </a:cubicBezTo>
                    <a:cubicBezTo>
                      <a:pt x="291317" y="17462"/>
                      <a:pt x="415128" y="36515"/>
                      <a:pt x="510392" y="319088"/>
                    </a:cubicBezTo>
                    <a:cubicBezTo>
                      <a:pt x="286542" y="215902"/>
                      <a:pt x="258752" y="200824"/>
                      <a:pt x="81767" y="214313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1" name="フリーフォーム 9"/>
              <p:cNvSpPr/>
              <p:nvPr/>
            </p:nvSpPr>
            <p:spPr>
              <a:xfrm>
                <a:off x="6776466" y="3372784"/>
                <a:ext cx="115824" cy="222241"/>
              </a:xfrm>
              <a:custGeom>
                <a:avLst/>
                <a:gdLst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300" h="223838">
                    <a:moveTo>
                      <a:pt x="0" y="223838"/>
                    </a:moveTo>
                    <a:cubicBezTo>
                      <a:pt x="38100" y="149225"/>
                      <a:pt x="90456" y="150813"/>
                      <a:pt x="114300" y="0"/>
                    </a:cubicBezTo>
                    <a:lnTo>
                      <a:pt x="114300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2" name="フリーフォーム 10"/>
              <p:cNvSpPr/>
              <p:nvPr/>
            </p:nvSpPr>
            <p:spPr>
              <a:xfrm>
                <a:off x="6800850" y="3461072"/>
                <a:ext cx="237744" cy="207018"/>
              </a:xfrm>
              <a:custGeom>
                <a:avLst/>
                <a:gdLst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204787">
                    <a:moveTo>
                      <a:pt x="0" y="204787"/>
                    </a:moveTo>
                    <a:cubicBezTo>
                      <a:pt x="79375" y="136525"/>
                      <a:pt x="115871" y="77787"/>
                      <a:pt x="238125" y="0"/>
                    </a:cubicBez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3" name="フリーフォーム 11"/>
              <p:cNvSpPr/>
              <p:nvPr/>
            </p:nvSpPr>
            <p:spPr>
              <a:xfrm>
                <a:off x="6809993" y="3610245"/>
                <a:ext cx="295657" cy="109598"/>
              </a:xfrm>
              <a:custGeom>
                <a:avLst/>
                <a:gdLst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5275" h="109538">
                    <a:moveTo>
                      <a:pt x="0" y="109538"/>
                    </a:moveTo>
                    <a:cubicBezTo>
                      <a:pt x="107934" y="34923"/>
                      <a:pt x="120633" y="7937"/>
                      <a:pt x="295275" y="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4" name="フリーフォーム 12"/>
              <p:cNvSpPr/>
              <p:nvPr/>
            </p:nvSpPr>
            <p:spPr>
              <a:xfrm>
                <a:off x="6739890" y="3896418"/>
                <a:ext cx="265175" cy="304438"/>
              </a:xfrm>
              <a:custGeom>
                <a:avLst/>
                <a:gdLst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00" h="304800">
                    <a:moveTo>
                      <a:pt x="0" y="0"/>
                    </a:moveTo>
                    <a:cubicBezTo>
                      <a:pt x="88900" y="101600"/>
                      <a:pt x="230171" y="217483"/>
                      <a:pt x="266700" y="30480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5" name="フリーフォーム 13"/>
              <p:cNvSpPr/>
              <p:nvPr/>
            </p:nvSpPr>
            <p:spPr>
              <a:xfrm>
                <a:off x="6709410" y="3923818"/>
                <a:ext cx="70103" cy="356192"/>
              </a:xfrm>
              <a:custGeom>
                <a:avLst/>
                <a:gdLst>
                  <a:gd name="connsiteX0" fmla="*/ 0 w 66675"/>
                  <a:gd name="connsiteY0" fmla="*/ 0 h 357188"/>
                  <a:gd name="connsiteX1" fmla="*/ 66675 w 66675"/>
                  <a:gd name="connsiteY1" fmla="*/ 357188 h 357188"/>
                  <a:gd name="connsiteX0" fmla="*/ 0 w 68247"/>
                  <a:gd name="connsiteY0" fmla="*/ 0 h 357188"/>
                  <a:gd name="connsiteX1" fmla="*/ 66675 w 68247"/>
                  <a:gd name="connsiteY1" fmla="*/ 357188 h 357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247" h="357188">
                    <a:moveTo>
                      <a:pt x="0" y="0"/>
                    </a:moveTo>
                    <a:cubicBezTo>
                      <a:pt x="22225" y="119063"/>
                      <a:pt x="68247" y="242883"/>
                      <a:pt x="66675" y="357188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6" name="フリーフォーム 14"/>
              <p:cNvSpPr/>
              <p:nvPr/>
            </p:nvSpPr>
            <p:spPr>
              <a:xfrm>
                <a:off x="6553961" y="3929907"/>
                <a:ext cx="109728" cy="304438"/>
              </a:xfrm>
              <a:custGeom>
                <a:avLst/>
                <a:gdLst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8" h="304800">
                    <a:moveTo>
                      <a:pt x="0" y="304800"/>
                    </a:moveTo>
                    <a:cubicBezTo>
                      <a:pt x="88887" y="198433"/>
                      <a:pt x="73025" y="101600"/>
                      <a:pt x="109538" y="0"/>
                    </a:cubicBezTo>
                    <a:lnTo>
                      <a:pt x="109538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7" name="フリーフォーム 15"/>
              <p:cNvSpPr/>
              <p:nvPr/>
            </p:nvSpPr>
            <p:spPr>
              <a:xfrm>
                <a:off x="6508242" y="3713755"/>
                <a:ext cx="149351" cy="143087"/>
              </a:xfrm>
              <a:custGeom>
                <a:avLst/>
                <a:gdLst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25" h="143669">
                    <a:moveTo>
                      <a:pt x="5556" y="64294"/>
                    </a:moveTo>
                    <a:cubicBezTo>
                      <a:pt x="11112" y="41275"/>
                      <a:pt x="96837" y="0"/>
                      <a:pt x="119856" y="2381"/>
                    </a:cubicBezTo>
                    <a:cubicBezTo>
                      <a:pt x="142875" y="4762"/>
                      <a:pt x="149225" y="55562"/>
                      <a:pt x="143669" y="78581"/>
                    </a:cubicBezTo>
                    <a:cubicBezTo>
                      <a:pt x="138113" y="101600"/>
                      <a:pt x="108744" y="143669"/>
                      <a:pt x="86519" y="140494"/>
                    </a:cubicBezTo>
                    <a:cubicBezTo>
                      <a:pt x="35705" y="142079"/>
                      <a:pt x="0" y="87313"/>
                      <a:pt x="5556" y="64294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8" name="フリーフォーム 16"/>
              <p:cNvSpPr/>
              <p:nvPr/>
            </p:nvSpPr>
            <p:spPr>
              <a:xfrm>
                <a:off x="6642354" y="3722889"/>
                <a:ext cx="39623" cy="106552"/>
              </a:xfrm>
              <a:custGeom>
                <a:avLst/>
                <a:gdLst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49198"/>
                  <a:gd name="connsiteY0" fmla="*/ 0 h 104775"/>
                  <a:gd name="connsiteX1" fmla="*/ 38100 w 49198"/>
                  <a:gd name="connsiteY1" fmla="*/ 104775 h 104775"/>
                  <a:gd name="connsiteX2" fmla="*/ 38100 w 49198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" h="104775">
                    <a:moveTo>
                      <a:pt x="0" y="0"/>
                    </a:moveTo>
                    <a:cubicBezTo>
                      <a:pt x="22211" y="15873"/>
                      <a:pt x="6321" y="60320"/>
                      <a:pt x="38100" y="104775"/>
                    </a:cubicBezTo>
                    <a:lnTo>
                      <a:pt x="38100" y="104775"/>
                    </a:ln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9" name="円/楕円 17"/>
              <p:cNvSpPr>
                <a:spLocks noChangeAspect="1"/>
              </p:cNvSpPr>
              <p:nvPr/>
            </p:nvSpPr>
            <p:spPr>
              <a:xfrm rot="4020000">
                <a:off x="6563122" y="3747215"/>
                <a:ext cx="30444" cy="48768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70" name="フリーフォーム 18"/>
              <p:cNvSpPr/>
              <p:nvPr/>
            </p:nvSpPr>
            <p:spPr>
              <a:xfrm>
                <a:off x="6169036" y="4071942"/>
                <a:ext cx="280987" cy="250825"/>
              </a:xfrm>
              <a:custGeom>
                <a:avLst/>
                <a:gdLst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987" h="250825">
                    <a:moveTo>
                      <a:pt x="6879" y="121708"/>
                    </a:moveTo>
                    <a:cubicBezTo>
                      <a:pt x="0" y="83079"/>
                      <a:pt x="54504" y="27516"/>
                      <a:pt x="70379" y="13758"/>
                    </a:cubicBezTo>
                    <a:cubicBezTo>
                      <a:pt x="86254" y="0"/>
                      <a:pt x="87312" y="33866"/>
                      <a:pt x="102129" y="39158"/>
                    </a:cubicBezTo>
                    <a:cubicBezTo>
                      <a:pt x="116946" y="44450"/>
                      <a:pt x="132292" y="36512"/>
                      <a:pt x="159279" y="45508"/>
                    </a:cubicBezTo>
                    <a:cubicBezTo>
                      <a:pt x="186266" y="54504"/>
                      <a:pt x="256646" y="85196"/>
                      <a:pt x="264054" y="93133"/>
                    </a:cubicBezTo>
                    <a:cubicBezTo>
                      <a:pt x="271462" y="101071"/>
                      <a:pt x="201612" y="78846"/>
                      <a:pt x="203729" y="93133"/>
                    </a:cubicBezTo>
                    <a:cubicBezTo>
                      <a:pt x="205846" y="107421"/>
                      <a:pt x="280987" y="169333"/>
                      <a:pt x="276754" y="178858"/>
                    </a:cubicBezTo>
                    <a:cubicBezTo>
                      <a:pt x="272521" y="188383"/>
                      <a:pt x="191558" y="141816"/>
                      <a:pt x="178329" y="150283"/>
                    </a:cubicBezTo>
                    <a:cubicBezTo>
                      <a:pt x="165100" y="158750"/>
                      <a:pt x="210066" y="231769"/>
                      <a:pt x="197379" y="229658"/>
                    </a:cubicBezTo>
                    <a:cubicBezTo>
                      <a:pt x="189442" y="233891"/>
                      <a:pt x="144991" y="173037"/>
                      <a:pt x="130704" y="175683"/>
                    </a:cubicBezTo>
                    <a:cubicBezTo>
                      <a:pt x="94180" y="178323"/>
                      <a:pt x="127000" y="250825"/>
                      <a:pt x="111654" y="245533"/>
                    </a:cubicBezTo>
                    <a:cubicBezTo>
                      <a:pt x="96308" y="240241"/>
                      <a:pt x="45497" y="134931"/>
                      <a:pt x="6879" y="121708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</p:grpSp>
      </p:grpSp>
      <p:sp>
        <p:nvSpPr>
          <p:cNvPr id="172" name="テキスト ボックス 171"/>
          <p:cNvSpPr txBox="1"/>
          <p:nvPr/>
        </p:nvSpPr>
        <p:spPr>
          <a:xfrm>
            <a:off x="2843349" y="3784770"/>
            <a:ext cx="1702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2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PEG-insulin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2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Ad-insulin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2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Insulin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2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Multi-</a:t>
            </a:r>
            <a:r>
              <a:rPr lang="en-US" altLang="ja-JP" sz="1200" b="1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SPRA</a:t>
            </a:r>
            <a:r>
              <a:rPr lang="en-US" altLang="ja-JP" sz="12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-insulin</a:t>
            </a:r>
          </a:p>
        </p:txBody>
      </p:sp>
      <p:sp>
        <p:nvSpPr>
          <p:cNvPr id="173" name="円/楕円 172"/>
          <p:cNvSpPr>
            <a:spLocks noChangeAspect="1"/>
          </p:cNvSpPr>
          <p:nvPr/>
        </p:nvSpPr>
        <p:spPr>
          <a:xfrm>
            <a:off x="2736073" y="4427301"/>
            <a:ext cx="143999" cy="135421"/>
          </a:xfrm>
          <a:prstGeom prst="ellipse">
            <a:avLst/>
          </a:prstGeom>
          <a:solidFill>
            <a:srgbClr val="FF0000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174" name="円/楕円 173"/>
          <p:cNvSpPr>
            <a:spLocks noChangeAspect="1"/>
          </p:cNvSpPr>
          <p:nvPr/>
        </p:nvSpPr>
        <p:spPr>
          <a:xfrm>
            <a:off x="2736073" y="3836955"/>
            <a:ext cx="143999" cy="135421"/>
          </a:xfrm>
          <a:prstGeom prst="ellipse">
            <a:avLst/>
          </a:prstGeom>
          <a:solidFill>
            <a:srgbClr val="0070C0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175" name="二等辺三角形 174"/>
          <p:cNvSpPr/>
          <p:nvPr/>
        </p:nvSpPr>
        <p:spPr>
          <a:xfrm>
            <a:off x="2736072" y="4018782"/>
            <a:ext cx="144000" cy="144000"/>
          </a:xfrm>
          <a:prstGeom prst="triangle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6" name="二等辺三角形 175"/>
          <p:cNvSpPr/>
          <p:nvPr/>
        </p:nvSpPr>
        <p:spPr>
          <a:xfrm>
            <a:off x="2736072" y="4213661"/>
            <a:ext cx="144000" cy="1440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080" name="グループ化 3079"/>
          <p:cNvGrpSpPr/>
          <p:nvPr/>
        </p:nvGrpSpPr>
        <p:grpSpPr>
          <a:xfrm>
            <a:off x="4102099" y="2782775"/>
            <a:ext cx="45719" cy="101501"/>
            <a:chOff x="4043416" y="2782775"/>
            <a:chExt cx="45719" cy="101501"/>
          </a:xfrm>
          <a:effectLst/>
        </p:grpSpPr>
        <p:sp>
          <p:nvSpPr>
            <p:cNvPr id="3077" name="正方形/長方形 3076"/>
            <p:cNvSpPr/>
            <p:nvPr/>
          </p:nvSpPr>
          <p:spPr>
            <a:xfrm>
              <a:off x="4043416" y="2782775"/>
              <a:ext cx="45719" cy="101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079" name="直線コネクタ 3078"/>
            <p:cNvCxnSpPr/>
            <p:nvPr/>
          </p:nvCxnSpPr>
          <p:spPr>
            <a:xfrm>
              <a:off x="4043416" y="2782775"/>
              <a:ext cx="0" cy="1015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線コネクタ 186"/>
            <p:cNvCxnSpPr/>
            <p:nvPr/>
          </p:nvCxnSpPr>
          <p:spPr>
            <a:xfrm>
              <a:off x="4083909" y="2782775"/>
              <a:ext cx="0" cy="1015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9" name="グループ化 188"/>
          <p:cNvGrpSpPr/>
          <p:nvPr/>
        </p:nvGrpSpPr>
        <p:grpSpPr>
          <a:xfrm>
            <a:off x="4102099" y="3019075"/>
            <a:ext cx="45719" cy="216000"/>
            <a:chOff x="4043416" y="2782775"/>
            <a:chExt cx="45719" cy="101501"/>
          </a:xfrm>
          <a:effectLst/>
        </p:grpSpPr>
        <p:sp>
          <p:nvSpPr>
            <p:cNvPr id="190" name="正方形/長方形 189"/>
            <p:cNvSpPr/>
            <p:nvPr/>
          </p:nvSpPr>
          <p:spPr>
            <a:xfrm>
              <a:off x="4043416" y="2782775"/>
              <a:ext cx="45719" cy="101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1" name="直線コネクタ 190"/>
            <p:cNvCxnSpPr/>
            <p:nvPr/>
          </p:nvCxnSpPr>
          <p:spPr>
            <a:xfrm>
              <a:off x="4043416" y="2782775"/>
              <a:ext cx="0" cy="1015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線コネクタ 191"/>
            <p:cNvCxnSpPr/>
            <p:nvPr/>
          </p:nvCxnSpPr>
          <p:spPr>
            <a:xfrm>
              <a:off x="4083909" y="2782775"/>
              <a:ext cx="0" cy="1015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グループ化 192"/>
          <p:cNvGrpSpPr/>
          <p:nvPr/>
        </p:nvGrpSpPr>
        <p:grpSpPr>
          <a:xfrm>
            <a:off x="4102099" y="3315585"/>
            <a:ext cx="45719" cy="101501"/>
            <a:chOff x="4043416" y="2782775"/>
            <a:chExt cx="45719" cy="101501"/>
          </a:xfrm>
          <a:effectLst/>
        </p:grpSpPr>
        <p:sp>
          <p:nvSpPr>
            <p:cNvPr id="194" name="正方形/長方形 193"/>
            <p:cNvSpPr/>
            <p:nvPr/>
          </p:nvSpPr>
          <p:spPr>
            <a:xfrm>
              <a:off x="4043416" y="2782775"/>
              <a:ext cx="45719" cy="101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5" name="直線コネクタ 194"/>
            <p:cNvCxnSpPr/>
            <p:nvPr/>
          </p:nvCxnSpPr>
          <p:spPr>
            <a:xfrm>
              <a:off x="4043416" y="2782775"/>
              <a:ext cx="0" cy="1015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線コネクタ 195"/>
            <p:cNvCxnSpPr/>
            <p:nvPr/>
          </p:nvCxnSpPr>
          <p:spPr>
            <a:xfrm>
              <a:off x="4083909" y="2782775"/>
              <a:ext cx="0" cy="1015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" name="グループ化 196"/>
          <p:cNvGrpSpPr/>
          <p:nvPr/>
        </p:nvGrpSpPr>
        <p:grpSpPr>
          <a:xfrm>
            <a:off x="4102099" y="4659134"/>
            <a:ext cx="45719" cy="101501"/>
            <a:chOff x="4043416" y="2782775"/>
            <a:chExt cx="45719" cy="101501"/>
          </a:xfrm>
          <a:effectLst/>
        </p:grpSpPr>
        <p:sp>
          <p:nvSpPr>
            <p:cNvPr id="198" name="正方形/長方形 197"/>
            <p:cNvSpPr/>
            <p:nvPr/>
          </p:nvSpPr>
          <p:spPr>
            <a:xfrm>
              <a:off x="4043416" y="2782775"/>
              <a:ext cx="45719" cy="101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99" name="直線コネクタ 198"/>
            <p:cNvCxnSpPr/>
            <p:nvPr/>
          </p:nvCxnSpPr>
          <p:spPr>
            <a:xfrm>
              <a:off x="4043416" y="2782775"/>
              <a:ext cx="0" cy="1015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直線コネクタ 199"/>
            <p:cNvCxnSpPr/>
            <p:nvPr/>
          </p:nvCxnSpPr>
          <p:spPr>
            <a:xfrm>
              <a:off x="4083909" y="2782775"/>
              <a:ext cx="0" cy="101501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1" name="テキスト ボックス 250"/>
          <p:cNvSpPr txBox="1"/>
          <p:nvPr/>
        </p:nvSpPr>
        <p:spPr>
          <a:xfrm>
            <a:off x="5864926" y="2948579"/>
            <a:ext cx="91884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T</a:t>
            </a:r>
            <a:r>
              <a:rPr lang="en-US" altLang="ja-JP" sz="1300" b="1" baseline="-25000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nadir</a:t>
            </a: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 (h)</a:t>
            </a:r>
            <a:r>
              <a:rPr lang="en-US" altLang="ja-JP" sz="13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1)</a:t>
            </a:r>
            <a:endParaRPr lang="ja-JP" altLang="en-US" sz="1300" b="1" baseline="30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53" name="テキスト ボックス 252"/>
          <p:cNvSpPr txBox="1"/>
          <p:nvPr/>
        </p:nvSpPr>
        <p:spPr>
          <a:xfrm>
            <a:off x="6837555" y="2948579"/>
            <a:ext cx="122341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AUC</a:t>
            </a:r>
            <a:r>
              <a:rPr lang="en-US" altLang="ja-JP" sz="1300" b="1" baseline="-25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G</a:t>
            </a: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 (%</a:t>
            </a:r>
            <a:r>
              <a:rPr lang="ja-JP" altLang="en-US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・</a:t>
            </a: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h)</a:t>
            </a:r>
            <a:r>
              <a:rPr lang="en-US" altLang="ja-JP" sz="13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2)</a:t>
            </a:r>
            <a:endParaRPr lang="ja-JP" altLang="en-US" sz="1300" b="1" baseline="30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55" name="テキスト ボックス 254"/>
          <p:cNvSpPr txBox="1"/>
          <p:nvPr/>
        </p:nvSpPr>
        <p:spPr>
          <a:xfrm>
            <a:off x="8024493" y="2948579"/>
            <a:ext cx="99418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MRT</a:t>
            </a:r>
            <a:r>
              <a:rPr lang="en-US" altLang="ja-JP" sz="1300" b="1" baseline="-25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G</a:t>
            </a: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 (h)</a:t>
            </a:r>
            <a:r>
              <a:rPr lang="en-US" altLang="ja-JP" sz="13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3)</a:t>
            </a:r>
            <a:endParaRPr lang="ja-JP" altLang="en-US" sz="1300" b="1" baseline="30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56" name="テキスト ボックス 255"/>
          <p:cNvSpPr txBox="1"/>
          <p:nvPr/>
        </p:nvSpPr>
        <p:spPr>
          <a:xfrm>
            <a:off x="5803149" y="3308599"/>
            <a:ext cx="909223" cy="1253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1.3 ± 0.3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1.4 ± 0.3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1.6 ± 0.2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2.8 ± 0.6</a:t>
            </a:r>
            <a:endParaRPr lang="ja-JP" altLang="en-US" sz="13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57" name="テキスト ボックス 256"/>
          <p:cNvSpPr txBox="1"/>
          <p:nvPr/>
        </p:nvSpPr>
        <p:spPr>
          <a:xfrm>
            <a:off x="6858330" y="3308599"/>
            <a:ext cx="1048684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  26 ± 9.40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290 ± 48.0</a:t>
            </a:r>
            <a:endParaRPr lang="ja-JP" altLang="en-US" sz="1300" b="1" dirty="0">
              <a:solidFill>
                <a:srgbClr val="00B050"/>
              </a:solidFill>
              <a:latin typeface="Arial"/>
              <a:ea typeface="ＭＳ Ｐゴシック"/>
              <a:cs typeface="Arial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260 ± 12.4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652 ± 90.0</a:t>
            </a:r>
            <a:endParaRPr lang="ja-JP" altLang="en-US" sz="13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58" name="テキスト ボックス 257"/>
          <p:cNvSpPr txBox="1"/>
          <p:nvPr/>
        </p:nvSpPr>
        <p:spPr>
          <a:xfrm>
            <a:off x="8066973" y="3308599"/>
            <a:ext cx="909223" cy="1253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srgbClr val="0070C0"/>
                </a:solidFill>
                <a:latin typeface="Arial"/>
                <a:ea typeface="ＭＳ Ｐゴシック"/>
                <a:cs typeface="Arial"/>
              </a:rPr>
              <a:t>1.2 ± 0.1</a:t>
            </a:r>
            <a:endParaRPr lang="ja-JP" altLang="en-US" sz="1300" b="1" dirty="0">
              <a:solidFill>
                <a:srgbClr val="0070C0"/>
              </a:solidFill>
              <a:latin typeface="Arial"/>
              <a:ea typeface="ＭＳ Ｐゴシック"/>
              <a:cs typeface="Arial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4.5 ± 0.7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3.2 ± 0.5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5.6 ± 0.4</a:t>
            </a:r>
            <a:endParaRPr lang="ja-JP" altLang="en-US" sz="1300" b="1" dirty="0">
              <a:solidFill>
                <a:srgbClr val="FF00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59" name="円/楕円 258"/>
          <p:cNvSpPr>
            <a:spLocks noChangeAspect="1"/>
          </p:cNvSpPr>
          <p:nvPr/>
        </p:nvSpPr>
        <p:spPr>
          <a:xfrm>
            <a:off x="5296538" y="4331959"/>
            <a:ext cx="143999" cy="135421"/>
          </a:xfrm>
          <a:prstGeom prst="ellipse">
            <a:avLst/>
          </a:prstGeom>
          <a:solidFill>
            <a:srgbClr val="FF0000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260" name="円/楕円 259"/>
          <p:cNvSpPr>
            <a:spLocks noChangeAspect="1"/>
          </p:cNvSpPr>
          <p:nvPr/>
        </p:nvSpPr>
        <p:spPr>
          <a:xfrm>
            <a:off x="5296538" y="3452682"/>
            <a:ext cx="143999" cy="135421"/>
          </a:xfrm>
          <a:prstGeom prst="ellipse">
            <a:avLst/>
          </a:prstGeom>
          <a:solidFill>
            <a:srgbClr val="0070C0"/>
          </a:solidFill>
          <a:ln w="635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261" name="二等辺三角形 260"/>
          <p:cNvSpPr/>
          <p:nvPr/>
        </p:nvSpPr>
        <p:spPr>
          <a:xfrm>
            <a:off x="5296537" y="3740055"/>
            <a:ext cx="144000" cy="144000"/>
          </a:xfrm>
          <a:prstGeom prst="triangle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2" name="二等辺三角形 261"/>
          <p:cNvSpPr/>
          <p:nvPr/>
        </p:nvSpPr>
        <p:spPr>
          <a:xfrm>
            <a:off x="5296537" y="4036007"/>
            <a:ext cx="144000" cy="14400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3" name="テキスト ボックス 262"/>
          <p:cNvSpPr txBox="1"/>
          <p:nvPr/>
        </p:nvSpPr>
        <p:spPr>
          <a:xfrm>
            <a:off x="5056585" y="2948579"/>
            <a:ext cx="78739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Symbol</a:t>
            </a:r>
            <a:endParaRPr lang="ja-JP" altLang="en-US" sz="1300" b="1" baseline="30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cxnSp>
        <p:nvCxnSpPr>
          <p:cNvPr id="3082" name="直線コネクタ 3081"/>
          <p:cNvCxnSpPr/>
          <p:nvPr/>
        </p:nvCxnSpPr>
        <p:spPr>
          <a:xfrm flipV="1">
            <a:off x="5022559" y="2922215"/>
            <a:ext cx="3988483" cy="2389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直線コネクタ 265"/>
          <p:cNvCxnSpPr/>
          <p:nvPr/>
        </p:nvCxnSpPr>
        <p:spPr>
          <a:xfrm flipV="1">
            <a:off x="5022559" y="3277815"/>
            <a:ext cx="3988483" cy="2389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7" name="直線コネクタ 266"/>
          <p:cNvCxnSpPr/>
          <p:nvPr/>
        </p:nvCxnSpPr>
        <p:spPr>
          <a:xfrm flipV="1">
            <a:off x="5022559" y="4608348"/>
            <a:ext cx="3988483" cy="2389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9" name="テキスト ボックス 268"/>
          <p:cNvSpPr txBox="1"/>
          <p:nvPr/>
        </p:nvSpPr>
        <p:spPr>
          <a:xfrm>
            <a:off x="4961443" y="2554495"/>
            <a:ext cx="412779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 err="1">
                <a:solidFill>
                  <a:srgbClr val="DE5300"/>
                </a:solidFill>
                <a:latin typeface="Arial"/>
                <a:ea typeface="ＭＳ Ｐゴシック"/>
                <a:cs typeface="Arial"/>
              </a:rPr>
              <a:t>Pharmacodynamic</a:t>
            </a:r>
            <a:r>
              <a:rPr lang="en-US" altLang="ja-JP" sz="1300" b="1" dirty="0">
                <a:solidFill>
                  <a:srgbClr val="DE5300"/>
                </a:solidFill>
                <a:latin typeface="Arial"/>
                <a:ea typeface="ＭＳ Ｐゴシック"/>
                <a:cs typeface="Arial"/>
              </a:rPr>
              <a:t> Parameters of </a:t>
            </a:r>
            <a:r>
              <a:rPr lang="en-US" altLang="ja-JP" sz="1300" b="1" dirty="0" err="1">
                <a:solidFill>
                  <a:srgbClr val="DE5300"/>
                </a:solidFill>
                <a:latin typeface="Arial"/>
                <a:ea typeface="ＭＳ Ｐゴシック"/>
                <a:cs typeface="Arial"/>
              </a:rPr>
              <a:t>SPRA</a:t>
            </a:r>
            <a:r>
              <a:rPr lang="en-US" altLang="ja-JP" sz="1300" b="1" dirty="0">
                <a:solidFill>
                  <a:srgbClr val="DE5300"/>
                </a:solidFill>
                <a:latin typeface="Arial"/>
                <a:ea typeface="ＭＳ Ｐゴシック"/>
                <a:cs typeface="Arial"/>
              </a:rPr>
              <a:t>-insulin</a:t>
            </a:r>
            <a:endParaRPr lang="ja-JP" altLang="en-US" sz="1300" b="1" dirty="0">
              <a:solidFill>
                <a:srgbClr val="DE530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70" name="テキスト ボックス 269"/>
          <p:cNvSpPr txBox="1"/>
          <p:nvPr/>
        </p:nvSpPr>
        <p:spPr>
          <a:xfrm>
            <a:off x="4964481" y="4652902"/>
            <a:ext cx="40465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200" dirty="0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1) Time to nadir serum glucose levels, 2) The cumulative percentage of change in serum glucose levels up to 24 h post-administration, 3) Mean residence time of serum glucose levels.  Each value represents the </a:t>
            </a:r>
            <a:r>
              <a:rPr lang="en-US" altLang="ja-JP" sz="1200" dirty="0" err="1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mean</a:t>
            </a:r>
            <a:r>
              <a:rPr lang="en-US" altLang="en-US" sz="1200" dirty="0" err="1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±S.E</a:t>
            </a:r>
            <a:r>
              <a:rPr lang="en-US" altLang="en-US" sz="1200" dirty="0">
                <a:solidFill>
                  <a:srgbClr val="000000"/>
                </a:solidFill>
                <a:latin typeface="Times New Roman"/>
                <a:ea typeface="+mn-ea"/>
                <a:cs typeface="Times New Roman"/>
              </a:rPr>
              <a:t>. of 3-10 experiments.</a:t>
            </a:r>
            <a:r>
              <a:rPr lang="ja-JP" altLang="en-US" sz="1200" baseline="30000" dirty="0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 </a:t>
            </a:r>
            <a:r>
              <a:rPr lang="en-US" altLang="ja-JP" sz="1200" baseline="30000" dirty="0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*</a:t>
            </a:r>
            <a:r>
              <a:rPr lang="en-US" altLang="ja-JP" sz="1200" i="1" dirty="0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p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&lt;0.05 </a:t>
            </a:r>
            <a:r>
              <a:rPr lang="en-US" altLang="ja-JP" sz="1200" i="1" dirty="0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versus</a:t>
            </a:r>
            <a:r>
              <a:rPr lang="en-US" altLang="ja-JP" sz="1200" dirty="0">
                <a:solidFill>
                  <a:srgbClr val="000000"/>
                </a:solidFill>
                <a:latin typeface="Times New Roman"/>
                <a:ea typeface="ＭＳ Ｐゴシック"/>
                <a:cs typeface="Times New Roman"/>
              </a:rPr>
              <a:t> Insulin. </a:t>
            </a:r>
            <a:endParaRPr lang="ja-JP" altLang="en-US" sz="1200" dirty="0">
              <a:solidFill>
                <a:srgbClr val="000000"/>
              </a:solidFill>
              <a:latin typeface="Times New Roman"/>
              <a:ea typeface="ＭＳ Ｐゴシック"/>
              <a:cs typeface="Times New Roman"/>
            </a:endParaRPr>
          </a:p>
        </p:txBody>
      </p:sp>
      <p:sp>
        <p:nvSpPr>
          <p:cNvPr id="272" name="円/楕円 2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3" name="テキスト ボックス 272"/>
          <p:cNvSpPr txBox="1"/>
          <p:nvPr/>
        </p:nvSpPr>
        <p:spPr>
          <a:xfrm>
            <a:off x="381301" y="6244288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4" name="1 つの角を切り取った四角形 273"/>
          <p:cNvSpPr/>
          <p:nvPr/>
        </p:nvSpPr>
        <p:spPr>
          <a:xfrm>
            <a:off x="792112" y="6292849"/>
            <a:ext cx="8351887" cy="50935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Multi-</a:t>
            </a:r>
            <a:r>
              <a:rPr lang="en-US" altLang="ja-JP" sz="15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1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-insulin showed prolonged hypoglycemic effect without loss of the bioactivity.</a:t>
            </a:r>
            <a:endParaRPr kumimoji="1" lang="ja-JP" altLang="en-US" sz="15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7" name="テキスト ボックス 176"/>
          <p:cNvSpPr txBox="1"/>
          <p:nvPr/>
        </p:nvSpPr>
        <p:spPr>
          <a:xfrm>
            <a:off x="5296537" y="5730667"/>
            <a:ext cx="333136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AUC</a:t>
            </a:r>
            <a:r>
              <a:rPr lang="en-US" altLang="ja-JP" sz="1300" b="1" baseline="-25000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G</a:t>
            </a: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 : </a:t>
            </a:r>
            <a:r>
              <a:rPr lang="en-US" altLang="ja-JP" sz="1300" b="1" i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In vivo </a:t>
            </a: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bioactivity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300" b="1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MRT</a:t>
            </a:r>
            <a:r>
              <a:rPr lang="en-US" altLang="ja-JP" sz="1300" b="1" baseline="-25000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G</a:t>
            </a:r>
            <a:r>
              <a:rPr lang="en-US" altLang="ja-JP" sz="13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 : Duration of hypoglycemic effect</a:t>
            </a:r>
            <a:endParaRPr lang="ja-JP" altLang="en-US" sz="1300" b="1" baseline="30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178" name="テキスト ボックス 177"/>
          <p:cNvSpPr txBox="1"/>
          <p:nvPr/>
        </p:nvSpPr>
        <p:spPr>
          <a:xfrm>
            <a:off x="2981144" y="3475976"/>
            <a:ext cx="242662" cy="256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/>
                <a:cs typeface="Times New Roman"/>
              </a:rPr>
              <a:t>*</a:t>
            </a:r>
            <a:endParaRPr kumimoji="1" lang="ja-JP" altLang="en-US" sz="1200" dirty="0">
              <a:latin typeface="Times New Roman"/>
              <a:cs typeface="Times New Roman"/>
            </a:endParaRPr>
          </a:p>
        </p:txBody>
      </p:sp>
      <p:sp>
        <p:nvSpPr>
          <p:cNvPr id="182" name="テキスト ボックス 181"/>
          <p:cNvSpPr txBox="1"/>
          <p:nvPr/>
        </p:nvSpPr>
        <p:spPr>
          <a:xfrm>
            <a:off x="7746245" y="4214412"/>
            <a:ext cx="242662" cy="256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/>
                <a:cs typeface="Times New Roman"/>
              </a:rPr>
              <a:t>*</a:t>
            </a:r>
            <a:endParaRPr kumimoji="1" lang="ja-JP" altLang="en-US" sz="1200" dirty="0">
              <a:latin typeface="Times New Roman"/>
              <a:cs typeface="Times New Roman"/>
            </a:endParaRPr>
          </a:p>
        </p:txBody>
      </p:sp>
      <p:sp>
        <p:nvSpPr>
          <p:cNvPr id="183" name="テキスト ボックス 182"/>
          <p:cNvSpPr txBox="1"/>
          <p:nvPr/>
        </p:nvSpPr>
        <p:spPr>
          <a:xfrm>
            <a:off x="8809832" y="4210444"/>
            <a:ext cx="242662" cy="256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/>
                <a:cs typeface="Times New Roman"/>
              </a:rPr>
              <a:t>*</a:t>
            </a:r>
            <a:endParaRPr kumimoji="1" lang="ja-JP" altLang="en-US" sz="1200" dirty="0">
              <a:latin typeface="Times New Roman"/>
              <a:cs typeface="Times New Roman"/>
            </a:endParaRPr>
          </a:p>
        </p:txBody>
      </p:sp>
      <p:sp>
        <p:nvSpPr>
          <p:cNvPr id="184" name="テキスト ボックス 183"/>
          <p:cNvSpPr txBox="1"/>
          <p:nvPr/>
        </p:nvSpPr>
        <p:spPr>
          <a:xfrm>
            <a:off x="8809948" y="3619087"/>
            <a:ext cx="242662" cy="256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latin typeface="Times New Roman"/>
                <a:cs typeface="Times New Roman"/>
              </a:rPr>
              <a:t>*</a:t>
            </a:r>
            <a:endParaRPr kumimoji="1" lang="ja-JP" altLang="en-US" sz="1200" dirty="0">
              <a:latin typeface="Times New Roman"/>
              <a:cs typeface="Times New Roman"/>
            </a:endParaRPr>
          </a:p>
        </p:txBody>
      </p:sp>
      <p:sp>
        <p:nvSpPr>
          <p:cNvPr id="185" name="テキスト ボックス 184"/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12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186" name="直線コネクタ 185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直線コネクタ 187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285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1241817" y="1629828"/>
            <a:ext cx="6551832" cy="816510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Comparison with insulin </a:t>
            </a:r>
            <a:r>
              <a:rPr lang="en-US" altLang="ja-JP" sz="3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glargine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角丸四角形 73"/>
          <p:cNvSpPr/>
          <p:nvPr/>
        </p:nvSpPr>
        <p:spPr>
          <a:xfrm>
            <a:off x="730124" y="1165308"/>
            <a:ext cx="7089901" cy="370702"/>
          </a:xfrm>
          <a:prstGeom prst="roundRect">
            <a:avLst>
              <a:gd name="adj" fmla="val 10531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3300"/>
              </a:solidFill>
            </a:endParaRPr>
          </a:p>
        </p:txBody>
      </p:sp>
      <p:sp>
        <p:nvSpPr>
          <p:cNvPr id="272" name="円/楕円 2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4" name="図 30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040" y="1636651"/>
            <a:ext cx="1287495" cy="81847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05" name="テキスト ボックス 304"/>
          <p:cNvSpPr txBox="1"/>
          <p:nvPr/>
        </p:nvSpPr>
        <p:spPr>
          <a:xfrm>
            <a:off x="1364905" y="160345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u="sng" dirty="0"/>
              <a:t>Insulin </a:t>
            </a:r>
            <a:r>
              <a:rPr lang="en-US" altLang="ja-JP" b="1" u="sng" dirty="0" err="1"/>
              <a:t>glargine</a:t>
            </a:r>
            <a:endParaRPr lang="en-US" altLang="ja-JP" b="1" u="sng" dirty="0"/>
          </a:p>
        </p:txBody>
      </p:sp>
      <p:sp>
        <p:nvSpPr>
          <p:cNvPr id="306" name="テキスト ボックス 305"/>
          <p:cNvSpPr txBox="1"/>
          <p:nvPr/>
        </p:nvSpPr>
        <p:spPr>
          <a:xfrm>
            <a:off x="1557440" y="1944807"/>
            <a:ext cx="476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solidFill>
                  <a:schemeClr val="accent1">
                    <a:lumMod val="75000"/>
                  </a:schemeClr>
                </a:solidFill>
              </a:rPr>
              <a:t>A long-acting insulin analogue with “</a:t>
            </a:r>
            <a:r>
              <a:rPr lang="en-US" altLang="ja-JP" sz="1400" b="1" dirty="0" err="1">
                <a:solidFill>
                  <a:schemeClr val="accent1">
                    <a:lumMod val="75000"/>
                  </a:schemeClr>
                </a:solidFill>
              </a:rPr>
              <a:t>peakless</a:t>
            </a:r>
            <a:r>
              <a:rPr lang="en-US" altLang="ja-JP" sz="1400" b="1" dirty="0">
                <a:solidFill>
                  <a:schemeClr val="accent1">
                    <a:lumMod val="75000"/>
                  </a:schemeClr>
                </a:solidFill>
              </a:rPr>
              <a:t>" profile</a:t>
            </a:r>
          </a:p>
          <a:p>
            <a:r>
              <a:rPr lang="en-US" altLang="ja-JP" sz="1400" b="1" dirty="0">
                <a:solidFill>
                  <a:schemeClr val="accent1">
                    <a:lumMod val="75000"/>
                  </a:schemeClr>
                </a:solidFill>
              </a:rPr>
              <a:t>The most utilized long-acting insulin.</a:t>
            </a:r>
          </a:p>
        </p:txBody>
      </p:sp>
      <p:sp>
        <p:nvSpPr>
          <p:cNvPr id="308" name="円/楕円 307"/>
          <p:cNvSpPr/>
          <p:nvPr/>
        </p:nvSpPr>
        <p:spPr>
          <a:xfrm>
            <a:off x="532047" y="1138853"/>
            <a:ext cx="648000" cy="648000"/>
          </a:xfrm>
          <a:prstGeom prst="ellipse">
            <a:avLst/>
          </a:prstGeom>
          <a:solidFill>
            <a:srgbClr val="FF0000"/>
          </a:solidFill>
          <a:ln w="76200" cmpd="tri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9" name="正方形/長方形 308"/>
          <p:cNvSpPr/>
          <p:nvPr/>
        </p:nvSpPr>
        <p:spPr>
          <a:xfrm rot="20391676">
            <a:off x="507234" y="1280877"/>
            <a:ext cx="6976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b="1" dirty="0">
                <a:solidFill>
                  <a:schemeClr val="bg1"/>
                </a:solidFill>
              </a:rPr>
              <a:t>Point</a:t>
            </a:r>
            <a:endParaRPr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310" name="テキスト ボックス 309"/>
          <p:cNvSpPr txBox="1"/>
          <p:nvPr/>
        </p:nvSpPr>
        <p:spPr>
          <a:xfrm>
            <a:off x="1185732" y="1197456"/>
            <a:ext cx="6634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solidFill>
                  <a:srgbClr val="FF0000"/>
                </a:solidFill>
              </a:rPr>
              <a:t>Flat blood glucose level is required for treatment of diabetes.  </a:t>
            </a:r>
          </a:p>
        </p:txBody>
      </p:sp>
      <p:sp>
        <p:nvSpPr>
          <p:cNvPr id="311" name="円/楕円 310"/>
          <p:cNvSpPr>
            <a:spLocks noChangeAspect="1"/>
          </p:cNvSpPr>
          <p:nvPr/>
        </p:nvSpPr>
        <p:spPr>
          <a:xfrm>
            <a:off x="1450515" y="2021523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2" name="円/楕円 311"/>
          <p:cNvSpPr>
            <a:spLocks noChangeAspect="1"/>
          </p:cNvSpPr>
          <p:nvPr/>
        </p:nvSpPr>
        <p:spPr>
          <a:xfrm>
            <a:off x="1450499" y="2228777"/>
            <a:ext cx="144000" cy="144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149259" y="2430601"/>
            <a:ext cx="9196474" cy="4360724"/>
            <a:chOff x="149259" y="2563951"/>
            <a:chExt cx="9196474" cy="4360724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582613" y="5463090"/>
              <a:ext cx="823118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ja-JP" sz="1600" b="1" dirty="0">
                  <a:solidFill>
                    <a:srgbClr val="DE5300"/>
                  </a:solidFill>
                  <a:latin typeface="Arial"/>
                  <a:cs typeface="Arial"/>
                </a:rPr>
                <a:t>Serum Glucose Levels, </a:t>
              </a:r>
              <a:r>
                <a:rPr lang="en-US" altLang="ja-JP" sz="1600" b="1" dirty="0" err="1">
                  <a:solidFill>
                    <a:srgbClr val="DE5300"/>
                  </a:solidFill>
                  <a:latin typeface="Arial"/>
                  <a:cs typeface="Arial"/>
                </a:rPr>
                <a:t>AUC</a:t>
              </a:r>
              <a:r>
                <a:rPr lang="en-US" altLang="ja-JP" sz="1600" b="1" baseline="-25000" dirty="0" err="1">
                  <a:solidFill>
                    <a:srgbClr val="DE5300"/>
                  </a:solidFill>
                  <a:latin typeface="Arial"/>
                  <a:cs typeface="Arial"/>
                </a:rPr>
                <a:t>G</a:t>
              </a:r>
              <a:r>
                <a:rPr lang="en-US" altLang="ja-JP" sz="1600" b="1" dirty="0">
                  <a:solidFill>
                    <a:srgbClr val="DE5300"/>
                  </a:solidFill>
                  <a:latin typeface="Arial"/>
                  <a:cs typeface="Arial"/>
                </a:rPr>
                <a:t> and </a:t>
              </a:r>
              <a:r>
                <a:rPr lang="en-US" altLang="ja-JP" sz="1600" b="1" dirty="0" err="1">
                  <a:solidFill>
                    <a:srgbClr val="DE5300"/>
                  </a:solidFill>
                  <a:latin typeface="Arial"/>
                  <a:cs typeface="Arial"/>
                </a:rPr>
                <a:t>MRT</a:t>
              </a:r>
              <a:r>
                <a:rPr lang="en-US" altLang="ja-JP" sz="1600" b="1" baseline="-25000" dirty="0" err="1">
                  <a:solidFill>
                    <a:srgbClr val="DE5300"/>
                  </a:solidFill>
                  <a:latin typeface="Arial"/>
                  <a:cs typeface="Arial"/>
                </a:rPr>
                <a:t>G</a:t>
              </a:r>
              <a:r>
                <a:rPr lang="en-US" altLang="ja-JP" sz="1600" b="1" dirty="0">
                  <a:solidFill>
                    <a:srgbClr val="DE5300"/>
                  </a:solidFill>
                  <a:latin typeface="Arial"/>
                  <a:cs typeface="Arial"/>
                </a:rPr>
                <a:t> after Subcutaneous Administration of Multi-</a:t>
              </a:r>
              <a:r>
                <a:rPr lang="en-US" altLang="ja-JP" sz="1600" b="1" dirty="0" err="1">
                  <a:solidFill>
                    <a:srgbClr val="DE5300"/>
                  </a:solidFill>
                  <a:latin typeface="Arial"/>
                  <a:cs typeface="Arial"/>
                </a:rPr>
                <a:t>SPRA</a:t>
              </a:r>
              <a:r>
                <a:rPr lang="en-US" altLang="ja-JP" sz="1600" b="1" dirty="0">
                  <a:solidFill>
                    <a:srgbClr val="DE5300"/>
                  </a:solidFill>
                  <a:latin typeface="Arial"/>
                  <a:cs typeface="Arial"/>
                </a:rPr>
                <a:t>-insulin</a:t>
              </a:r>
              <a:r>
                <a:rPr lang="ja-JP" altLang="en-US" sz="1600" b="1" dirty="0">
                  <a:solidFill>
                    <a:srgbClr val="DE5300"/>
                  </a:solidFill>
                  <a:latin typeface="Arial"/>
                  <a:cs typeface="Arial"/>
                </a:rPr>
                <a:t> </a:t>
              </a:r>
              <a:r>
                <a:rPr lang="en-US" altLang="ja-JP" sz="1600" b="1" dirty="0">
                  <a:solidFill>
                    <a:srgbClr val="DE5300"/>
                  </a:solidFill>
                  <a:latin typeface="Arial"/>
                  <a:cs typeface="Arial"/>
                </a:rPr>
                <a:t>(2 U/kg) and Insulin </a:t>
              </a:r>
              <a:r>
                <a:rPr lang="en-US" altLang="ja-JP" sz="1600" b="1" dirty="0" err="1">
                  <a:solidFill>
                    <a:srgbClr val="DE5300"/>
                  </a:solidFill>
                  <a:latin typeface="Arial"/>
                  <a:cs typeface="Arial"/>
                </a:rPr>
                <a:t>Glargine</a:t>
              </a:r>
              <a:r>
                <a:rPr lang="en-US" altLang="ja-JP" sz="1600" b="1" dirty="0">
                  <a:solidFill>
                    <a:srgbClr val="DE5300"/>
                  </a:solidFill>
                  <a:latin typeface="Arial"/>
                  <a:cs typeface="Arial"/>
                </a:rPr>
                <a:t> (2 U/kg) to Rats</a:t>
              </a:r>
              <a:endParaRPr lang="ja-JP" altLang="ja-JP" sz="2800" b="1" dirty="0">
                <a:solidFill>
                  <a:srgbClr val="DE5300"/>
                </a:solidFill>
                <a:latin typeface="Arial"/>
                <a:cs typeface="Arial"/>
              </a:endParaRPr>
            </a:p>
            <a:p>
              <a:r>
                <a:rPr lang="en-US" altLang="ja-JP" sz="14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Each point represents the </a:t>
              </a:r>
              <a:r>
                <a:rPr lang="en-US" altLang="ja-JP" sz="1400" dirty="0" err="1">
                  <a:solidFill>
                    <a:srgbClr val="000000"/>
                  </a:solidFill>
                  <a:latin typeface="Times New Roman"/>
                  <a:cs typeface="Times New Roman"/>
                </a:rPr>
                <a:t>mean±S.E</a:t>
              </a:r>
              <a:r>
                <a:rPr lang="en-US" altLang="ja-JP" sz="14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. of 5-13 experiments. </a:t>
              </a:r>
              <a:r>
                <a:rPr lang="en-US" altLang="ja-JP" sz="1400" baseline="300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*</a:t>
              </a:r>
              <a:r>
                <a:rPr lang="en-US" altLang="ja-JP" sz="1400" i="1" dirty="0">
                  <a:solidFill>
                    <a:srgbClr val="000000"/>
                  </a:solidFill>
                  <a:latin typeface="Times New Roman"/>
                  <a:cs typeface="Times New Roman"/>
                </a:rPr>
                <a:t>p</a:t>
              </a:r>
              <a:r>
                <a:rPr lang="en-US" altLang="ja-JP" sz="14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&lt;0.05 </a:t>
              </a:r>
              <a:r>
                <a:rPr lang="en-US" altLang="ja-JP" sz="1400" i="1" dirty="0">
                  <a:solidFill>
                    <a:srgbClr val="000000"/>
                  </a:solidFill>
                  <a:latin typeface="Times New Roman"/>
                  <a:cs typeface="Times New Roman"/>
                </a:rPr>
                <a:t>versus</a:t>
              </a:r>
              <a:r>
                <a:rPr lang="en-US" altLang="ja-JP" sz="14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 Insulin </a:t>
              </a:r>
              <a:r>
                <a:rPr lang="en-US" altLang="ja-JP" sz="1400" dirty="0" err="1">
                  <a:solidFill>
                    <a:srgbClr val="000000"/>
                  </a:solidFill>
                  <a:latin typeface="Times New Roman"/>
                  <a:cs typeface="Times New Roman"/>
                </a:rPr>
                <a:t>glargine</a:t>
              </a:r>
              <a:r>
                <a:rPr lang="en-US" altLang="ja-JP" sz="1400" dirty="0">
                  <a:solidFill>
                    <a:srgbClr val="000000"/>
                  </a:solidFill>
                  <a:latin typeface="Times New Roman"/>
                  <a:cs typeface="Times New Roman"/>
                </a:rPr>
                <a:t>. </a:t>
              </a:r>
              <a:endParaRPr lang="ja-JP" altLang="en-US" sz="1400" dirty="0">
                <a:solidFill>
                  <a:srgbClr val="00000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273" name="テキスト ボックス 272"/>
            <p:cNvSpPr txBox="1"/>
            <p:nvPr/>
          </p:nvSpPr>
          <p:spPr>
            <a:xfrm>
              <a:off x="590851" y="6263338"/>
              <a:ext cx="615553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ja-JP" altLang="en-US" sz="2800" dirty="0">
                  <a:solidFill>
                    <a:schemeClr val="bg1">
                      <a:lumMod val="50000"/>
                    </a:schemeClr>
                  </a:solidFill>
                </a:rPr>
                <a:t>・・・</a:t>
              </a:r>
              <a:endParaRPr kumimoji="1" lang="ja-JP" altLang="en-US" sz="2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4" name="1 つの角を切り取った四角形 273"/>
            <p:cNvSpPr/>
            <p:nvPr/>
          </p:nvSpPr>
          <p:spPr>
            <a:xfrm>
              <a:off x="1038224" y="6264274"/>
              <a:ext cx="7953375" cy="660401"/>
            </a:xfrm>
            <a:prstGeom prst="snip1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73050" h="177800"/>
              <a:bevelB w="298450" h="4445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Multi-</a:t>
              </a:r>
              <a:r>
                <a:rPr lang="en-US" altLang="ja-JP" sz="16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SPRA</a:t>
              </a:r>
              <a:r>
                <a:rPr lang="en-US" altLang="ja-JP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-insulin showed prolonged and </a:t>
              </a:r>
              <a:r>
                <a:rPr lang="en-US" altLang="ja-JP" sz="16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peakless</a:t>
              </a:r>
              <a:r>
                <a:rPr lang="en-US" altLang="ja-JP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 hypoglycemic effect, although insulin glargine showed the peak under the experimental conditions.</a:t>
              </a:r>
              <a:endParaRPr kumimoji="1" lang="ja-JP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24" name="直線コネクタ 223"/>
            <p:cNvCxnSpPr/>
            <p:nvPr/>
          </p:nvCxnSpPr>
          <p:spPr>
            <a:xfrm flipV="1">
              <a:off x="4025224" y="3509399"/>
              <a:ext cx="500294" cy="96787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</p:cxnSp>
        <p:graphicFrame>
          <p:nvGraphicFramePr>
            <p:cNvPr id="225" name="グラフ 2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31276691"/>
                </p:ext>
              </p:extLst>
            </p:nvPr>
          </p:nvGraphicFramePr>
          <p:xfrm>
            <a:off x="655373" y="2638748"/>
            <a:ext cx="3463798" cy="24623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26" name="テキスト ボックス 225"/>
            <p:cNvSpPr txBox="1"/>
            <p:nvPr/>
          </p:nvSpPr>
          <p:spPr>
            <a:xfrm>
              <a:off x="480207" y="4475964"/>
              <a:ext cx="4011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20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27" name="テキスト ボックス 226"/>
            <p:cNvSpPr txBox="1"/>
            <p:nvPr/>
          </p:nvSpPr>
          <p:spPr>
            <a:xfrm>
              <a:off x="480207" y="4123192"/>
              <a:ext cx="4011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40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28" name="テキスト ボックス 227"/>
            <p:cNvSpPr txBox="1"/>
            <p:nvPr/>
          </p:nvSpPr>
          <p:spPr>
            <a:xfrm>
              <a:off x="480207" y="3759124"/>
              <a:ext cx="4011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60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29" name="テキスト ボックス 228"/>
            <p:cNvSpPr txBox="1"/>
            <p:nvPr/>
          </p:nvSpPr>
          <p:spPr>
            <a:xfrm>
              <a:off x="480207" y="3412203"/>
              <a:ext cx="4011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80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30" name="テキスト ボックス 229"/>
            <p:cNvSpPr txBox="1"/>
            <p:nvPr/>
          </p:nvSpPr>
          <p:spPr>
            <a:xfrm>
              <a:off x="376230" y="3047985"/>
              <a:ext cx="5051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100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31" name="テキスト ボックス 230"/>
            <p:cNvSpPr txBox="1"/>
            <p:nvPr/>
          </p:nvSpPr>
          <p:spPr>
            <a:xfrm>
              <a:off x="376230" y="2702138"/>
              <a:ext cx="5051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120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33" name="テキスト ボックス 232"/>
            <p:cNvSpPr txBox="1"/>
            <p:nvPr/>
          </p:nvSpPr>
          <p:spPr>
            <a:xfrm>
              <a:off x="579421" y="5003731"/>
              <a:ext cx="297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0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34" name="テキスト ボックス 233"/>
            <p:cNvSpPr txBox="1"/>
            <p:nvPr/>
          </p:nvSpPr>
          <p:spPr>
            <a:xfrm>
              <a:off x="2383125" y="5220580"/>
              <a:ext cx="635698" cy="2546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Time (h)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35" name="テキスト ボックス 234"/>
            <p:cNvSpPr txBox="1"/>
            <p:nvPr/>
          </p:nvSpPr>
          <p:spPr>
            <a:xfrm>
              <a:off x="1246838" y="5000574"/>
              <a:ext cx="3078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2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36" name="テキスト ボックス 235"/>
            <p:cNvSpPr txBox="1"/>
            <p:nvPr/>
          </p:nvSpPr>
          <p:spPr>
            <a:xfrm>
              <a:off x="3293339" y="5000574"/>
              <a:ext cx="415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10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37" name="テキスト ボックス 236"/>
            <p:cNvSpPr txBox="1"/>
            <p:nvPr/>
          </p:nvSpPr>
          <p:spPr>
            <a:xfrm>
              <a:off x="1771363" y="5000574"/>
              <a:ext cx="3078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4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38" name="テキスト ボックス 237"/>
            <p:cNvSpPr txBox="1"/>
            <p:nvPr/>
          </p:nvSpPr>
          <p:spPr>
            <a:xfrm>
              <a:off x="2825658" y="5000574"/>
              <a:ext cx="3078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8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39" name="テキスト ボックス 238"/>
            <p:cNvSpPr txBox="1"/>
            <p:nvPr/>
          </p:nvSpPr>
          <p:spPr>
            <a:xfrm>
              <a:off x="2296774" y="5000574"/>
              <a:ext cx="3078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6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40" name="テキスト ボックス 239"/>
            <p:cNvSpPr txBox="1"/>
            <p:nvPr/>
          </p:nvSpPr>
          <p:spPr>
            <a:xfrm>
              <a:off x="4354855" y="5000574"/>
              <a:ext cx="415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24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sp>
          <p:nvSpPr>
            <p:cNvPr id="241" name="テキスト ボックス 240"/>
            <p:cNvSpPr txBox="1"/>
            <p:nvPr/>
          </p:nvSpPr>
          <p:spPr>
            <a:xfrm>
              <a:off x="3817023" y="5000574"/>
              <a:ext cx="415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4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12</a:t>
              </a:r>
              <a:endParaRPr lang="ja-JP" altLang="en-US" sz="14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endParaRPr>
            </a:p>
          </p:txBody>
        </p:sp>
        <p:graphicFrame>
          <p:nvGraphicFramePr>
            <p:cNvPr id="245" name="グラフ 24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89149558"/>
                </p:ext>
              </p:extLst>
            </p:nvPr>
          </p:nvGraphicFramePr>
          <p:xfrm>
            <a:off x="3980257" y="2638308"/>
            <a:ext cx="735333" cy="24627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cxnSp>
          <p:nvCxnSpPr>
            <p:cNvPr id="246" name="直線コネクタ 245"/>
            <p:cNvCxnSpPr/>
            <p:nvPr/>
          </p:nvCxnSpPr>
          <p:spPr>
            <a:xfrm flipV="1">
              <a:off x="4072011" y="3277103"/>
              <a:ext cx="500294" cy="96787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graphicFrame>
          <p:nvGraphicFramePr>
            <p:cNvPr id="280" name="グラフ 27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69259029"/>
                </p:ext>
              </p:extLst>
            </p:nvPr>
          </p:nvGraphicFramePr>
          <p:xfrm>
            <a:off x="4978326" y="3037289"/>
            <a:ext cx="2004365" cy="18211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281" name="グラフ 28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89468291"/>
                </p:ext>
              </p:extLst>
            </p:nvPr>
          </p:nvGraphicFramePr>
          <p:xfrm>
            <a:off x="7057086" y="3037289"/>
            <a:ext cx="2004365" cy="18268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282" name="テキスト ボックス 281"/>
            <p:cNvSpPr txBox="1"/>
            <p:nvPr/>
          </p:nvSpPr>
          <p:spPr>
            <a:xfrm rot="16200000">
              <a:off x="-955210" y="3668420"/>
              <a:ext cx="2547492" cy="338554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latin typeface="Arial"/>
                  <a:cs typeface="Arial"/>
                </a:rPr>
                <a:t>Serum glucose level (%)</a:t>
              </a:r>
              <a:endParaRPr kumimoji="1" lang="ja-JP" altLang="en-US" sz="1600" b="1" dirty="0">
                <a:latin typeface="Arial"/>
                <a:cs typeface="Arial"/>
              </a:endParaRPr>
            </a:p>
          </p:txBody>
        </p:sp>
        <p:grpSp>
          <p:nvGrpSpPr>
            <p:cNvPr id="283" name="グループ化 282"/>
            <p:cNvGrpSpPr/>
            <p:nvPr/>
          </p:nvGrpSpPr>
          <p:grpSpPr>
            <a:xfrm>
              <a:off x="4254295" y="3280293"/>
              <a:ext cx="45719" cy="101501"/>
              <a:chOff x="4043416" y="2782775"/>
              <a:chExt cx="45719" cy="101501"/>
            </a:xfrm>
            <a:effectLst/>
          </p:grpSpPr>
          <p:sp>
            <p:nvSpPr>
              <p:cNvPr id="284" name="正方形/長方形 283"/>
              <p:cNvSpPr/>
              <p:nvPr/>
            </p:nvSpPr>
            <p:spPr>
              <a:xfrm>
                <a:off x="4043416" y="2782775"/>
                <a:ext cx="45719" cy="1015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85" name="直線コネクタ 284"/>
              <p:cNvCxnSpPr/>
              <p:nvPr/>
            </p:nvCxnSpPr>
            <p:spPr>
              <a:xfrm>
                <a:off x="4043416" y="2782775"/>
                <a:ext cx="0" cy="10150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直線コネクタ 285"/>
              <p:cNvCxnSpPr/>
              <p:nvPr/>
            </p:nvCxnSpPr>
            <p:spPr>
              <a:xfrm>
                <a:off x="4083909" y="2782775"/>
                <a:ext cx="0" cy="10150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7" name="グループ化 286"/>
            <p:cNvGrpSpPr/>
            <p:nvPr/>
          </p:nvGrpSpPr>
          <p:grpSpPr>
            <a:xfrm>
              <a:off x="4254295" y="3499318"/>
              <a:ext cx="45719" cy="101501"/>
              <a:chOff x="4043416" y="2782775"/>
              <a:chExt cx="45719" cy="101501"/>
            </a:xfrm>
            <a:effectLst/>
          </p:grpSpPr>
          <p:sp>
            <p:nvSpPr>
              <p:cNvPr id="288" name="正方形/長方形 287"/>
              <p:cNvSpPr/>
              <p:nvPr/>
            </p:nvSpPr>
            <p:spPr>
              <a:xfrm>
                <a:off x="4043416" y="2782775"/>
                <a:ext cx="45719" cy="1015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89" name="直線コネクタ 288"/>
              <p:cNvCxnSpPr/>
              <p:nvPr/>
            </p:nvCxnSpPr>
            <p:spPr>
              <a:xfrm>
                <a:off x="4043416" y="2782775"/>
                <a:ext cx="0" cy="10150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直線コネクタ 289"/>
              <p:cNvCxnSpPr/>
              <p:nvPr/>
            </p:nvCxnSpPr>
            <p:spPr>
              <a:xfrm>
                <a:off x="4083909" y="2782775"/>
                <a:ext cx="0" cy="10150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1" name="グループ化 290"/>
            <p:cNvGrpSpPr/>
            <p:nvPr/>
          </p:nvGrpSpPr>
          <p:grpSpPr>
            <a:xfrm>
              <a:off x="4254295" y="4921890"/>
              <a:ext cx="45719" cy="101501"/>
              <a:chOff x="4043416" y="2782775"/>
              <a:chExt cx="45719" cy="101501"/>
            </a:xfrm>
            <a:effectLst/>
          </p:grpSpPr>
          <p:sp>
            <p:nvSpPr>
              <p:cNvPr id="292" name="正方形/長方形 291"/>
              <p:cNvSpPr/>
              <p:nvPr/>
            </p:nvSpPr>
            <p:spPr>
              <a:xfrm>
                <a:off x="4043416" y="2782775"/>
                <a:ext cx="45719" cy="1015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293" name="直線コネクタ 292"/>
              <p:cNvCxnSpPr/>
              <p:nvPr/>
            </p:nvCxnSpPr>
            <p:spPr>
              <a:xfrm>
                <a:off x="4043416" y="2782775"/>
                <a:ext cx="0" cy="10150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直線コネクタ 293"/>
              <p:cNvCxnSpPr/>
              <p:nvPr/>
            </p:nvCxnSpPr>
            <p:spPr>
              <a:xfrm>
                <a:off x="4083909" y="2782775"/>
                <a:ext cx="0" cy="10150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5" name="正方形/長方形 294"/>
            <p:cNvSpPr/>
            <p:nvPr/>
          </p:nvSpPr>
          <p:spPr>
            <a:xfrm rot="16200000">
              <a:off x="4274695" y="3807509"/>
              <a:ext cx="122071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1" dirty="0">
                  <a:solidFill>
                    <a:schemeClr val="tx1"/>
                  </a:solidFill>
                  <a:latin typeface="Arial"/>
                  <a:cs typeface="Arial"/>
                </a:rPr>
                <a:t>AUC</a:t>
              </a:r>
              <a:r>
                <a:rPr lang="en-US" altLang="ja-JP" sz="1400" b="1" baseline="-25000" dirty="0">
                  <a:solidFill>
                    <a:schemeClr val="tx1"/>
                  </a:solidFill>
                  <a:latin typeface="Arial"/>
                  <a:cs typeface="Arial"/>
                </a:rPr>
                <a:t>G</a:t>
              </a:r>
              <a:r>
                <a:rPr lang="en-US" altLang="ja-JP" sz="1400" b="1" dirty="0">
                  <a:solidFill>
                    <a:schemeClr val="tx1"/>
                  </a:solidFill>
                  <a:latin typeface="Arial"/>
                  <a:cs typeface="Arial"/>
                </a:rPr>
                <a:t> (%</a:t>
              </a:r>
              <a:r>
                <a:rPr lang="ja-JP" altLang="en-US" sz="1400" b="1" dirty="0">
                  <a:solidFill>
                    <a:schemeClr val="tx1"/>
                  </a:solidFill>
                  <a:latin typeface="Arial"/>
                  <a:cs typeface="Arial"/>
                </a:rPr>
                <a:t>・</a:t>
              </a:r>
              <a:r>
                <a:rPr lang="en-US" altLang="ja-JP" sz="1400" b="1" dirty="0">
                  <a:solidFill>
                    <a:schemeClr val="tx1"/>
                  </a:solidFill>
                  <a:latin typeface="Arial"/>
                  <a:cs typeface="Arial"/>
                </a:rPr>
                <a:t>h)</a:t>
              </a:r>
              <a:endParaRPr lang="ja-JP" altLang="ja-JP" sz="14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96" name="正方形/長方形 295"/>
            <p:cNvSpPr/>
            <p:nvPr/>
          </p:nvSpPr>
          <p:spPr>
            <a:xfrm rot="16200000">
              <a:off x="6432115" y="3807509"/>
              <a:ext cx="122071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1" dirty="0" err="1">
                  <a:solidFill>
                    <a:schemeClr val="tx1"/>
                  </a:solidFill>
                  <a:latin typeface="Arial"/>
                  <a:cs typeface="Arial"/>
                </a:rPr>
                <a:t>MRT</a:t>
              </a:r>
              <a:r>
                <a:rPr lang="en-US" altLang="ja-JP" sz="1400" b="1" baseline="-25000" dirty="0" err="1">
                  <a:solidFill>
                    <a:schemeClr val="tx1"/>
                  </a:solidFill>
                  <a:latin typeface="Arial"/>
                  <a:cs typeface="Arial"/>
                </a:rPr>
                <a:t>G</a:t>
              </a:r>
              <a:r>
                <a:rPr lang="en-US" altLang="ja-JP" sz="1400" b="1" dirty="0">
                  <a:solidFill>
                    <a:schemeClr val="tx1"/>
                  </a:solidFill>
                  <a:latin typeface="Arial"/>
                  <a:cs typeface="Arial"/>
                </a:rPr>
                <a:t> (h)</a:t>
              </a:r>
              <a:endParaRPr lang="ja-JP" altLang="ja-JP" sz="14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97" name="テキスト ボックス 296"/>
            <p:cNvSpPr txBox="1"/>
            <p:nvPr/>
          </p:nvSpPr>
          <p:spPr>
            <a:xfrm rot="2354030">
              <a:off x="6139095" y="4933131"/>
              <a:ext cx="12641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Multi-</a:t>
              </a:r>
              <a:r>
                <a:rPr lang="en-US" altLang="ja-JP" sz="1200" b="1" dirty="0" err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SPRA</a:t>
              </a: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-insulin</a:t>
              </a:r>
            </a:p>
          </p:txBody>
        </p:sp>
        <p:sp>
          <p:nvSpPr>
            <p:cNvPr id="298" name="テキスト ボックス 297"/>
            <p:cNvSpPr txBox="1"/>
            <p:nvPr/>
          </p:nvSpPr>
          <p:spPr>
            <a:xfrm rot="2354030">
              <a:off x="8110180" y="4924094"/>
              <a:ext cx="12355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Multi-</a:t>
              </a:r>
              <a:r>
                <a:rPr lang="en-US" altLang="ja-JP" sz="1200" b="1" dirty="0" err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SPRA</a:t>
              </a: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-insulin</a:t>
              </a:r>
            </a:p>
          </p:txBody>
        </p:sp>
        <p:sp>
          <p:nvSpPr>
            <p:cNvPr id="299" name="テキスト ボックス 298"/>
            <p:cNvSpPr txBox="1"/>
            <p:nvPr/>
          </p:nvSpPr>
          <p:spPr>
            <a:xfrm rot="2354030">
              <a:off x="5302428" y="4821486"/>
              <a:ext cx="10777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Insulin </a:t>
              </a:r>
              <a:r>
                <a:rPr lang="en-US" altLang="ja-JP" sz="1200" b="1" dirty="0" err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glargine</a:t>
              </a: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 </a:t>
              </a:r>
            </a:p>
          </p:txBody>
        </p:sp>
        <p:sp>
          <p:nvSpPr>
            <p:cNvPr id="300" name="テキスト ボックス 299"/>
            <p:cNvSpPr txBox="1"/>
            <p:nvPr/>
          </p:nvSpPr>
          <p:spPr>
            <a:xfrm rot="2354030">
              <a:off x="7367448" y="4821486"/>
              <a:ext cx="10777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Insulin </a:t>
              </a:r>
              <a:r>
                <a:rPr lang="en-US" altLang="ja-JP" sz="1200" b="1" dirty="0" err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glargine</a:t>
              </a: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 </a:t>
              </a:r>
            </a:p>
          </p:txBody>
        </p:sp>
        <p:sp>
          <p:nvSpPr>
            <p:cNvPr id="301" name="テキスト ボックス 300"/>
            <p:cNvSpPr txBox="1"/>
            <p:nvPr/>
          </p:nvSpPr>
          <p:spPr>
            <a:xfrm>
              <a:off x="2843348" y="4071038"/>
              <a:ext cx="1702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: Insulin </a:t>
              </a:r>
              <a:r>
                <a:rPr lang="en-US" altLang="ja-JP" sz="1200" b="1" dirty="0" err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glargine</a:t>
              </a: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 </a:t>
              </a:r>
            </a:p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: Multi-</a:t>
              </a:r>
              <a:r>
                <a:rPr lang="en-US" altLang="ja-JP" sz="1200" b="1" dirty="0" err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SPRA</a:t>
              </a:r>
              <a:r>
                <a:rPr lang="en-US" altLang="ja-JP" sz="12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-insulin</a:t>
              </a:r>
            </a:p>
          </p:txBody>
        </p:sp>
        <p:sp>
          <p:nvSpPr>
            <p:cNvPr id="302" name="円/楕円 301"/>
            <p:cNvSpPr>
              <a:spLocks noChangeAspect="1"/>
            </p:cNvSpPr>
            <p:nvPr/>
          </p:nvSpPr>
          <p:spPr>
            <a:xfrm>
              <a:off x="2756833" y="4337368"/>
              <a:ext cx="143999" cy="135421"/>
            </a:xfrm>
            <a:prstGeom prst="ellipse">
              <a:avLst/>
            </a:prstGeom>
            <a:solidFill>
              <a:srgbClr val="FF0000"/>
            </a:solidFill>
            <a:ln w="635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>
              <a:bevelT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303" name="円/楕円 302"/>
            <p:cNvSpPr>
              <a:spLocks noChangeAspect="1"/>
            </p:cNvSpPr>
            <p:nvPr/>
          </p:nvSpPr>
          <p:spPr>
            <a:xfrm>
              <a:off x="2762059" y="4141659"/>
              <a:ext cx="143999" cy="135421"/>
            </a:xfrm>
            <a:prstGeom prst="ellipse">
              <a:avLst/>
            </a:prstGeom>
            <a:solidFill>
              <a:schemeClr val="tx1"/>
            </a:solidFill>
            <a:ln w="635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>
              <a:bevelT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/>
                <a:cs typeface="+mn-cs"/>
              </a:endParaRPr>
            </a:p>
          </p:txBody>
        </p:sp>
        <p:sp>
          <p:nvSpPr>
            <p:cNvPr id="313" name="正方形/長方形 312"/>
            <p:cNvSpPr/>
            <p:nvPr/>
          </p:nvSpPr>
          <p:spPr>
            <a:xfrm>
              <a:off x="4919567" y="2687424"/>
              <a:ext cx="122071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400" b="1" dirty="0">
                  <a:solidFill>
                    <a:schemeClr val="tx1"/>
                  </a:solidFill>
                  <a:latin typeface="Arial"/>
                  <a:cs typeface="Arial"/>
                </a:rPr>
                <a:t>(B) </a:t>
              </a:r>
              <a:r>
                <a:rPr lang="en-US" altLang="ja-JP" sz="1400" b="1" dirty="0" err="1">
                  <a:solidFill>
                    <a:schemeClr val="tx1"/>
                  </a:solidFill>
                  <a:latin typeface="Arial"/>
                  <a:cs typeface="Arial"/>
                </a:rPr>
                <a:t>AUC</a:t>
              </a:r>
              <a:r>
                <a:rPr lang="en-US" altLang="ja-JP" sz="1400" b="1" baseline="-25000" dirty="0" err="1">
                  <a:solidFill>
                    <a:schemeClr val="tx1"/>
                  </a:solidFill>
                  <a:latin typeface="Arial"/>
                  <a:cs typeface="Arial"/>
                </a:rPr>
                <a:t>G</a:t>
              </a:r>
              <a:endParaRPr lang="ja-JP" altLang="ja-JP" sz="14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14" name="正方形/長方形 313"/>
            <p:cNvSpPr/>
            <p:nvPr/>
          </p:nvSpPr>
          <p:spPr>
            <a:xfrm>
              <a:off x="1252797" y="2687424"/>
              <a:ext cx="276675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400" b="1" dirty="0">
                  <a:solidFill>
                    <a:schemeClr val="tx1"/>
                  </a:solidFill>
                  <a:latin typeface="Arial"/>
                  <a:cs typeface="Arial"/>
                </a:rPr>
                <a:t>(A</a:t>
              </a:r>
              <a:r>
                <a:rPr lang="en-US" altLang="ja-JP" sz="1400" b="1" dirty="0">
                  <a:latin typeface="Arial"/>
                  <a:cs typeface="Arial"/>
                </a:rPr>
                <a:t>) Serum glucose level</a:t>
              </a:r>
              <a:endParaRPr lang="ja-JP" altLang="ja-JP" sz="14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15" name="正方形/長方形 314"/>
            <p:cNvSpPr/>
            <p:nvPr/>
          </p:nvSpPr>
          <p:spPr>
            <a:xfrm>
              <a:off x="7096445" y="2687424"/>
              <a:ext cx="122071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400" b="1" dirty="0">
                  <a:solidFill>
                    <a:schemeClr val="tx1"/>
                  </a:solidFill>
                  <a:latin typeface="Arial"/>
                  <a:cs typeface="Arial"/>
                </a:rPr>
                <a:t>(C) </a:t>
              </a:r>
              <a:r>
                <a:rPr lang="en-US" altLang="ja-JP" sz="1400" b="1" dirty="0" err="1">
                  <a:solidFill>
                    <a:schemeClr val="tx1"/>
                  </a:solidFill>
                  <a:latin typeface="Arial"/>
                  <a:cs typeface="Arial"/>
                </a:rPr>
                <a:t>MRT</a:t>
              </a:r>
              <a:r>
                <a:rPr lang="en-US" altLang="ja-JP" sz="1400" b="1" baseline="-25000" dirty="0" err="1">
                  <a:solidFill>
                    <a:schemeClr val="tx1"/>
                  </a:solidFill>
                  <a:latin typeface="Arial"/>
                  <a:cs typeface="Arial"/>
                </a:rPr>
                <a:t>G</a:t>
              </a:r>
              <a:endParaRPr lang="ja-JP" altLang="ja-JP" sz="14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16" name="正方形/長方形 315"/>
            <p:cNvSpPr/>
            <p:nvPr/>
          </p:nvSpPr>
          <p:spPr>
            <a:xfrm>
              <a:off x="1120514" y="3655043"/>
              <a:ext cx="3661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400" dirty="0">
                  <a:latin typeface="Times New Roman"/>
                  <a:cs typeface="Times New Roman"/>
                </a:rPr>
                <a:t>*</a:t>
              </a:r>
              <a:endParaRPr lang="ja-JP" altLang="en-US" sz="1400" dirty="0">
                <a:latin typeface="Times New Roman"/>
                <a:cs typeface="Times New Roman"/>
              </a:endParaRPr>
            </a:p>
          </p:txBody>
        </p:sp>
        <p:sp>
          <p:nvSpPr>
            <p:cNvPr id="317" name="正方形/長方形 316"/>
            <p:cNvSpPr/>
            <p:nvPr/>
          </p:nvSpPr>
          <p:spPr>
            <a:xfrm>
              <a:off x="1387214" y="3731243"/>
              <a:ext cx="3661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400" dirty="0">
                  <a:latin typeface="Times New Roman"/>
                  <a:cs typeface="Times New Roman"/>
                </a:rPr>
                <a:t>*</a:t>
              </a:r>
              <a:endParaRPr lang="ja-JP" altLang="en-US" sz="1400" dirty="0">
                <a:latin typeface="Times New Roman"/>
                <a:cs typeface="Times New Roman"/>
              </a:endParaRPr>
            </a:p>
          </p:txBody>
        </p:sp>
        <p:sp>
          <p:nvSpPr>
            <p:cNvPr id="318" name="正方形/長方形 317"/>
            <p:cNvSpPr/>
            <p:nvPr/>
          </p:nvSpPr>
          <p:spPr>
            <a:xfrm>
              <a:off x="8501434" y="3079026"/>
              <a:ext cx="3661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400" dirty="0">
                  <a:latin typeface="Times New Roman"/>
                  <a:cs typeface="Times New Roman"/>
                </a:rPr>
                <a:t>*</a:t>
              </a:r>
              <a:endParaRPr lang="ja-JP" altLang="en-US" sz="1400" dirty="0">
                <a:latin typeface="Times New Roman"/>
                <a:cs typeface="Times New Roman"/>
              </a:endParaRPr>
            </a:p>
          </p:txBody>
        </p:sp>
      </p:grpSp>
      <p:sp>
        <p:nvSpPr>
          <p:cNvPr id="68" name="テキスト ボックス 67"/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13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69" name="直線コネクタ 68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55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Blood chemistry values 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83" name="グループ化 3082"/>
          <p:cNvGrpSpPr>
            <a:grpSpLocks noChangeAspect="1"/>
          </p:cNvGrpSpPr>
          <p:nvPr/>
        </p:nvGrpSpPr>
        <p:grpSpPr>
          <a:xfrm>
            <a:off x="1505772" y="1281244"/>
            <a:ext cx="6526510" cy="1296000"/>
            <a:chOff x="-108553" y="402322"/>
            <a:chExt cx="9036000" cy="1794322"/>
          </a:xfrm>
        </p:grpSpPr>
        <p:sp>
          <p:nvSpPr>
            <p:cNvPr id="74" name="角丸四角形 73"/>
            <p:cNvSpPr/>
            <p:nvPr/>
          </p:nvSpPr>
          <p:spPr>
            <a:xfrm>
              <a:off x="-108553" y="402322"/>
              <a:ext cx="9036000" cy="1794322"/>
            </a:xfrm>
            <a:prstGeom prst="roundRect">
              <a:avLst>
                <a:gd name="adj" fmla="val 10531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3300"/>
                </a:solidFill>
              </a:endParaRPr>
            </a:p>
          </p:txBody>
        </p:sp>
        <p:grpSp>
          <p:nvGrpSpPr>
            <p:cNvPr id="75" name="グループ化 169"/>
            <p:cNvGrpSpPr>
              <a:grpSpLocks noChangeAspect="1"/>
            </p:cNvGrpSpPr>
            <p:nvPr/>
          </p:nvGrpSpPr>
          <p:grpSpPr bwMode="auto">
            <a:xfrm flipH="1">
              <a:off x="173078" y="919435"/>
              <a:ext cx="2020455" cy="1066005"/>
              <a:chOff x="3829051" y="2876550"/>
              <a:chExt cx="3276599" cy="2405063"/>
            </a:xfrm>
          </p:grpSpPr>
          <p:sp>
            <p:nvSpPr>
              <p:cNvPr id="76" name="フリーフォーム 3"/>
              <p:cNvSpPr/>
              <p:nvPr/>
            </p:nvSpPr>
            <p:spPr>
              <a:xfrm>
                <a:off x="3829051" y="4014788"/>
                <a:ext cx="1347788" cy="1266825"/>
              </a:xfrm>
              <a:custGeom>
                <a:avLst/>
                <a:gdLst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66825"/>
                  <a:gd name="connsiteX1" fmla="*/ 0 w 1417638"/>
                  <a:gd name="connsiteY1" fmla="*/ 633412 h 1266825"/>
                  <a:gd name="connsiteX2" fmla="*/ 514350 w 1417638"/>
                  <a:gd name="connsiteY2" fmla="*/ 1109662 h 1266825"/>
                  <a:gd name="connsiteX3" fmla="*/ 1347788 w 1417638"/>
                  <a:gd name="connsiteY3" fmla="*/ 1266825 h 1266825"/>
                  <a:gd name="connsiteX4" fmla="*/ 933450 w 1417638"/>
                  <a:gd name="connsiteY4" fmla="*/ 1038225 h 1266825"/>
                  <a:gd name="connsiteX5" fmla="*/ 419100 w 1417638"/>
                  <a:gd name="connsiteY5" fmla="*/ 985837 h 1266825"/>
                  <a:gd name="connsiteX6" fmla="*/ 133350 w 1417638"/>
                  <a:gd name="connsiteY6" fmla="*/ 671512 h 1266825"/>
                  <a:gd name="connsiteX7" fmla="*/ 338138 w 1417638"/>
                  <a:gd name="connsiteY7" fmla="*/ 385762 h 1266825"/>
                  <a:gd name="connsiteX8" fmla="*/ 881063 w 1417638"/>
                  <a:gd name="connsiteY8" fmla="*/ 204787 h 1266825"/>
                  <a:gd name="connsiteX9" fmla="*/ 795338 w 1417638"/>
                  <a:gd name="connsiteY9" fmla="*/ 71437 h 1266825"/>
                  <a:gd name="connsiteX0" fmla="*/ 795338 w 1347788"/>
                  <a:gd name="connsiteY0" fmla="*/ 71437 h 1266825"/>
                  <a:gd name="connsiteX1" fmla="*/ 0 w 1347788"/>
                  <a:gd name="connsiteY1" fmla="*/ 633412 h 1266825"/>
                  <a:gd name="connsiteX2" fmla="*/ 514350 w 1347788"/>
                  <a:gd name="connsiteY2" fmla="*/ 1109662 h 1266825"/>
                  <a:gd name="connsiteX3" fmla="*/ 1347788 w 1347788"/>
                  <a:gd name="connsiteY3" fmla="*/ 1266825 h 1266825"/>
                  <a:gd name="connsiteX4" fmla="*/ 933450 w 1347788"/>
                  <a:gd name="connsiteY4" fmla="*/ 1038225 h 1266825"/>
                  <a:gd name="connsiteX5" fmla="*/ 419100 w 1347788"/>
                  <a:gd name="connsiteY5" fmla="*/ 985837 h 1266825"/>
                  <a:gd name="connsiteX6" fmla="*/ 133350 w 1347788"/>
                  <a:gd name="connsiteY6" fmla="*/ 671512 h 1266825"/>
                  <a:gd name="connsiteX7" fmla="*/ 338138 w 1347788"/>
                  <a:gd name="connsiteY7" fmla="*/ 385762 h 1266825"/>
                  <a:gd name="connsiteX8" fmla="*/ 881063 w 1347788"/>
                  <a:gd name="connsiteY8" fmla="*/ 204787 h 1266825"/>
                  <a:gd name="connsiteX9" fmla="*/ 795338 w 1347788"/>
                  <a:gd name="connsiteY9" fmla="*/ 71437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7788" h="1266825">
                    <a:moveTo>
                      <a:pt x="795338" y="71437"/>
                    </a:moveTo>
                    <a:cubicBezTo>
                      <a:pt x="291307" y="214308"/>
                      <a:pt x="65886" y="388930"/>
                      <a:pt x="0" y="633412"/>
                    </a:cubicBezTo>
                    <a:cubicBezTo>
                      <a:pt x="800" y="868352"/>
                      <a:pt x="156372" y="1051707"/>
                      <a:pt x="514350" y="1109662"/>
                    </a:cubicBezTo>
                    <a:cubicBezTo>
                      <a:pt x="800894" y="1110432"/>
                      <a:pt x="863597" y="1092981"/>
                      <a:pt x="1347788" y="1266825"/>
                    </a:cubicBezTo>
                    <a:cubicBezTo>
                      <a:pt x="1255709" y="1150131"/>
                      <a:pt x="1088231" y="1085056"/>
                      <a:pt x="933450" y="1038225"/>
                    </a:cubicBezTo>
                    <a:cubicBezTo>
                      <a:pt x="778669" y="991394"/>
                      <a:pt x="552450" y="1046956"/>
                      <a:pt x="419100" y="985837"/>
                    </a:cubicBezTo>
                    <a:cubicBezTo>
                      <a:pt x="285750" y="924718"/>
                      <a:pt x="123036" y="819140"/>
                      <a:pt x="133350" y="671512"/>
                    </a:cubicBezTo>
                    <a:cubicBezTo>
                      <a:pt x="119856" y="571500"/>
                      <a:pt x="213519" y="463549"/>
                      <a:pt x="338138" y="385762"/>
                    </a:cubicBezTo>
                    <a:cubicBezTo>
                      <a:pt x="462757" y="307975"/>
                      <a:pt x="800101" y="256381"/>
                      <a:pt x="881063" y="204787"/>
                    </a:cubicBezTo>
                    <a:cubicBezTo>
                      <a:pt x="962025" y="153193"/>
                      <a:pt x="942182" y="0"/>
                      <a:pt x="795338" y="71437"/>
                    </a:cubicBezTo>
                    <a:close/>
                  </a:path>
                </a:pathLst>
              </a:custGeom>
              <a:solidFill>
                <a:srgbClr val="DE877E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77" name="フリーフォーム 4"/>
              <p:cNvSpPr/>
              <p:nvPr/>
            </p:nvSpPr>
            <p:spPr>
              <a:xfrm>
                <a:off x="4638261" y="3074505"/>
                <a:ext cx="2241826" cy="1379600"/>
              </a:xfrm>
              <a:custGeom>
                <a:avLst/>
                <a:gdLst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537252 w 2241826"/>
                  <a:gd name="connsiteY22" fmla="*/ 1152939 h 1379600"/>
                  <a:gd name="connsiteX23" fmla="*/ 1351722 w 2241826"/>
                  <a:gd name="connsiteY23" fmla="*/ 1166192 h 1379600"/>
                  <a:gd name="connsiteX24" fmla="*/ 1033669 w 2241826"/>
                  <a:gd name="connsiteY24" fmla="*/ 1152939 h 1379600"/>
                  <a:gd name="connsiteX25" fmla="*/ 622852 w 2241826"/>
                  <a:gd name="connsiteY25" fmla="*/ 1364974 h 1379600"/>
                  <a:gd name="connsiteX26" fmla="*/ 331304 w 2241826"/>
                  <a:gd name="connsiteY26" fmla="*/ 1179444 h 1379600"/>
                  <a:gd name="connsiteX27" fmla="*/ 92765 w 2241826"/>
                  <a:gd name="connsiteY27" fmla="*/ 1126435 h 1379600"/>
                  <a:gd name="connsiteX28" fmla="*/ 79513 w 2241826"/>
                  <a:gd name="connsiteY28" fmla="*/ 1113183 h 1379600"/>
                  <a:gd name="connsiteX29" fmla="*/ 39756 w 2241826"/>
                  <a:gd name="connsiteY29" fmla="*/ 1086679 h 1379600"/>
                  <a:gd name="connsiteX30" fmla="*/ 92765 w 2241826"/>
                  <a:gd name="connsiteY30" fmla="*/ 1060174 h 1379600"/>
                  <a:gd name="connsiteX31" fmla="*/ 39756 w 2241826"/>
                  <a:gd name="connsiteY31" fmla="*/ 1060174 h 1379600"/>
                  <a:gd name="connsiteX32" fmla="*/ 66261 w 2241826"/>
                  <a:gd name="connsiteY32" fmla="*/ 1046922 h 1379600"/>
                  <a:gd name="connsiteX33" fmla="*/ 0 w 2241826"/>
                  <a:gd name="connsiteY33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537252 w 2241826"/>
                  <a:gd name="connsiteY21" fmla="*/ 1152939 h 1379600"/>
                  <a:gd name="connsiteX22" fmla="*/ 1351722 w 2241826"/>
                  <a:gd name="connsiteY22" fmla="*/ 1166192 h 1379600"/>
                  <a:gd name="connsiteX23" fmla="*/ 1033669 w 2241826"/>
                  <a:gd name="connsiteY23" fmla="*/ 1152939 h 1379600"/>
                  <a:gd name="connsiteX24" fmla="*/ 622852 w 2241826"/>
                  <a:gd name="connsiteY24" fmla="*/ 1364974 h 1379600"/>
                  <a:gd name="connsiteX25" fmla="*/ 331304 w 2241826"/>
                  <a:gd name="connsiteY25" fmla="*/ 1179444 h 1379600"/>
                  <a:gd name="connsiteX26" fmla="*/ 92765 w 2241826"/>
                  <a:gd name="connsiteY26" fmla="*/ 1126435 h 1379600"/>
                  <a:gd name="connsiteX27" fmla="*/ 79513 w 2241826"/>
                  <a:gd name="connsiteY27" fmla="*/ 1113183 h 1379600"/>
                  <a:gd name="connsiteX28" fmla="*/ 39756 w 2241826"/>
                  <a:gd name="connsiteY28" fmla="*/ 1086679 h 1379600"/>
                  <a:gd name="connsiteX29" fmla="*/ 92765 w 2241826"/>
                  <a:gd name="connsiteY29" fmla="*/ 1060174 h 1379600"/>
                  <a:gd name="connsiteX30" fmla="*/ 39756 w 2241826"/>
                  <a:gd name="connsiteY30" fmla="*/ 1060174 h 1379600"/>
                  <a:gd name="connsiteX31" fmla="*/ 66261 w 2241826"/>
                  <a:gd name="connsiteY31" fmla="*/ 1046922 h 1379600"/>
                  <a:gd name="connsiteX32" fmla="*/ 0 w 2241826"/>
                  <a:gd name="connsiteY32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537252 w 2241826"/>
                  <a:gd name="connsiteY20" fmla="*/ 1152939 h 1379600"/>
                  <a:gd name="connsiteX21" fmla="*/ 1351722 w 2241826"/>
                  <a:gd name="connsiteY21" fmla="*/ 1166192 h 1379600"/>
                  <a:gd name="connsiteX22" fmla="*/ 1033669 w 2241826"/>
                  <a:gd name="connsiteY22" fmla="*/ 1152939 h 1379600"/>
                  <a:gd name="connsiteX23" fmla="*/ 622852 w 2241826"/>
                  <a:gd name="connsiteY23" fmla="*/ 1364974 h 1379600"/>
                  <a:gd name="connsiteX24" fmla="*/ 331304 w 2241826"/>
                  <a:gd name="connsiteY24" fmla="*/ 1179444 h 1379600"/>
                  <a:gd name="connsiteX25" fmla="*/ 92765 w 2241826"/>
                  <a:gd name="connsiteY25" fmla="*/ 1126435 h 1379600"/>
                  <a:gd name="connsiteX26" fmla="*/ 79513 w 2241826"/>
                  <a:gd name="connsiteY26" fmla="*/ 1113183 h 1379600"/>
                  <a:gd name="connsiteX27" fmla="*/ 39756 w 2241826"/>
                  <a:gd name="connsiteY27" fmla="*/ 1086679 h 1379600"/>
                  <a:gd name="connsiteX28" fmla="*/ 92765 w 2241826"/>
                  <a:gd name="connsiteY28" fmla="*/ 1060174 h 1379600"/>
                  <a:gd name="connsiteX29" fmla="*/ 39756 w 2241826"/>
                  <a:gd name="connsiteY29" fmla="*/ 1060174 h 1379600"/>
                  <a:gd name="connsiteX30" fmla="*/ 66261 w 2241826"/>
                  <a:gd name="connsiteY30" fmla="*/ 1046922 h 1379600"/>
                  <a:gd name="connsiteX31" fmla="*/ 0 w 2241826"/>
                  <a:gd name="connsiteY31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537252 w 2241826"/>
                  <a:gd name="connsiteY19" fmla="*/ 1152939 h 1379600"/>
                  <a:gd name="connsiteX20" fmla="*/ 1351722 w 2241826"/>
                  <a:gd name="connsiteY20" fmla="*/ 1166192 h 1379600"/>
                  <a:gd name="connsiteX21" fmla="*/ 1033669 w 2241826"/>
                  <a:gd name="connsiteY21" fmla="*/ 1152939 h 1379600"/>
                  <a:gd name="connsiteX22" fmla="*/ 622852 w 2241826"/>
                  <a:gd name="connsiteY22" fmla="*/ 1364974 h 1379600"/>
                  <a:gd name="connsiteX23" fmla="*/ 331304 w 2241826"/>
                  <a:gd name="connsiteY23" fmla="*/ 1179444 h 1379600"/>
                  <a:gd name="connsiteX24" fmla="*/ 92765 w 2241826"/>
                  <a:gd name="connsiteY24" fmla="*/ 1126435 h 1379600"/>
                  <a:gd name="connsiteX25" fmla="*/ 79513 w 2241826"/>
                  <a:gd name="connsiteY25" fmla="*/ 1113183 h 1379600"/>
                  <a:gd name="connsiteX26" fmla="*/ 39756 w 2241826"/>
                  <a:gd name="connsiteY26" fmla="*/ 1086679 h 1379600"/>
                  <a:gd name="connsiteX27" fmla="*/ 92765 w 2241826"/>
                  <a:gd name="connsiteY27" fmla="*/ 1060174 h 1379600"/>
                  <a:gd name="connsiteX28" fmla="*/ 39756 w 2241826"/>
                  <a:gd name="connsiteY28" fmla="*/ 1060174 h 1379600"/>
                  <a:gd name="connsiteX29" fmla="*/ 66261 w 2241826"/>
                  <a:gd name="connsiteY29" fmla="*/ 1046922 h 1379600"/>
                  <a:gd name="connsiteX30" fmla="*/ 0 w 2241826"/>
                  <a:gd name="connsiteY30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537252 w 2241826"/>
                  <a:gd name="connsiteY18" fmla="*/ 1152939 h 1379600"/>
                  <a:gd name="connsiteX19" fmla="*/ 1351722 w 2241826"/>
                  <a:gd name="connsiteY19" fmla="*/ 1166192 h 1379600"/>
                  <a:gd name="connsiteX20" fmla="*/ 1033669 w 2241826"/>
                  <a:gd name="connsiteY20" fmla="*/ 1152939 h 1379600"/>
                  <a:gd name="connsiteX21" fmla="*/ 622852 w 2241826"/>
                  <a:gd name="connsiteY21" fmla="*/ 1364974 h 1379600"/>
                  <a:gd name="connsiteX22" fmla="*/ 331304 w 2241826"/>
                  <a:gd name="connsiteY22" fmla="*/ 1179444 h 1379600"/>
                  <a:gd name="connsiteX23" fmla="*/ 92765 w 2241826"/>
                  <a:gd name="connsiteY23" fmla="*/ 1126435 h 1379600"/>
                  <a:gd name="connsiteX24" fmla="*/ 79513 w 2241826"/>
                  <a:gd name="connsiteY24" fmla="*/ 1113183 h 1379600"/>
                  <a:gd name="connsiteX25" fmla="*/ 39756 w 2241826"/>
                  <a:gd name="connsiteY25" fmla="*/ 1086679 h 1379600"/>
                  <a:gd name="connsiteX26" fmla="*/ 92765 w 2241826"/>
                  <a:gd name="connsiteY26" fmla="*/ 1060174 h 1379600"/>
                  <a:gd name="connsiteX27" fmla="*/ 39756 w 2241826"/>
                  <a:gd name="connsiteY27" fmla="*/ 1060174 h 1379600"/>
                  <a:gd name="connsiteX28" fmla="*/ 66261 w 2241826"/>
                  <a:gd name="connsiteY28" fmla="*/ 1046922 h 1379600"/>
                  <a:gd name="connsiteX29" fmla="*/ 0 w 2241826"/>
                  <a:gd name="connsiteY29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537252 w 2241826"/>
                  <a:gd name="connsiteY17" fmla="*/ 1152939 h 1379600"/>
                  <a:gd name="connsiteX18" fmla="*/ 1351722 w 2241826"/>
                  <a:gd name="connsiteY18" fmla="*/ 1166192 h 1379600"/>
                  <a:gd name="connsiteX19" fmla="*/ 1033669 w 2241826"/>
                  <a:gd name="connsiteY19" fmla="*/ 1152939 h 1379600"/>
                  <a:gd name="connsiteX20" fmla="*/ 622852 w 2241826"/>
                  <a:gd name="connsiteY20" fmla="*/ 1364974 h 1379600"/>
                  <a:gd name="connsiteX21" fmla="*/ 331304 w 2241826"/>
                  <a:gd name="connsiteY21" fmla="*/ 1179444 h 1379600"/>
                  <a:gd name="connsiteX22" fmla="*/ 92765 w 2241826"/>
                  <a:gd name="connsiteY22" fmla="*/ 1126435 h 1379600"/>
                  <a:gd name="connsiteX23" fmla="*/ 79513 w 2241826"/>
                  <a:gd name="connsiteY23" fmla="*/ 1113183 h 1379600"/>
                  <a:gd name="connsiteX24" fmla="*/ 39756 w 2241826"/>
                  <a:gd name="connsiteY24" fmla="*/ 1086679 h 1379600"/>
                  <a:gd name="connsiteX25" fmla="*/ 92765 w 2241826"/>
                  <a:gd name="connsiteY25" fmla="*/ 1060174 h 1379600"/>
                  <a:gd name="connsiteX26" fmla="*/ 39756 w 2241826"/>
                  <a:gd name="connsiteY26" fmla="*/ 1060174 h 1379600"/>
                  <a:gd name="connsiteX27" fmla="*/ 66261 w 2241826"/>
                  <a:gd name="connsiteY27" fmla="*/ 1046922 h 1379600"/>
                  <a:gd name="connsiteX28" fmla="*/ 0 w 2241826"/>
                  <a:gd name="connsiteY28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537252 w 2241826"/>
                  <a:gd name="connsiteY16" fmla="*/ 1152939 h 1379600"/>
                  <a:gd name="connsiteX17" fmla="*/ 1351722 w 2241826"/>
                  <a:gd name="connsiteY17" fmla="*/ 1166192 h 1379600"/>
                  <a:gd name="connsiteX18" fmla="*/ 1033669 w 2241826"/>
                  <a:gd name="connsiteY18" fmla="*/ 1152939 h 1379600"/>
                  <a:gd name="connsiteX19" fmla="*/ 622852 w 2241826"/>
                  <a:gd name="connsiteY19" fmla="*/ 1364974 h 1379600"/>
                  <a:gd name="connsiteX20" fmla="*/ 331304 w 2241826"/>
                  <a:gd name="connsiteY20" fmla="*/ 1179444 h 1379600"/>
                  <a:gd name="connsiteX21" fmla="*/ 92765 w 2241826"/>
                  <a:gd name="connsiteY21" fmla="*/ 1126435 h 1379600"/>
                  <a:gd name="connsiteX22" fmla="*/ 79513 w 2241826"/>
                  <a:gd name="connsiteY22" fmla="*/ 1113183 h 1379600"/>
                  <a:gd name="connsiteX23" fmla="*/ 39756 w 2241826"/>
                  <a:gd name="connsiteY23" fmla="*/ 1086679 h 1379600"/>
                  <a:gd name="connsiteX24" fmla="*/ 92765 w 2241826"/>
                  <a:gd name="connsiteY24" fmla="*/ 1060174 h 1379600"/>
                  <a:gd name="connsiteX25" fmla="*/ 39756 w 2241826"/>
                  <a:gd name="connsiteY25" fmla="*/ 1060174 h 1379600"/>
                  <a:gd name="connsiteX26" fmla="*/ 66261 w 2241826"/>
                  <a:gd name="connsiteY26" fmla="*/ 1046922 h 1379600"/>
                  <a:gd name="connsiteX27" fmla="*/ 0 w 2241826"/>
                  <a:gd name="connsiteY27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537252 w 2241826"/>
                  <a:gd name="connsiteY15" fmla="*/ 1152939 h 1379600"/>
                  <a:gd name="connsiteX16" fmla="*/ 1351722 w 2241826"/>
                  <a:gd name="connsiteY16" fmla="*/ 1166192 h 1379600"/>
                  <a:gd name="connsiteX17" fmla="*/ 1033669 w 2241826"/>
                  <a:gd name="connsiteY17" fmla="*/ 1152939 h 1379600"/>
                  <a:gd name="connsiteX18" fmla="*/ 622852 w 2241826"/>
                  <a:gd name="connsiteY18" fmla="*/ 1364974 h 1379600"/>
                  <a:gd name="connsiteX19" fmla="*/ 331304 w 2241826"/>
                  <a:gd name="connsiteY19" fmla="*/ 1179444 h 1379600"/>
                  <a:gd name="connsiteX20" fmla="*/ 92765 w 2241826"/>
                  <a:gd name="connsiteY20" fmla="*/ 1126435 h 1379600"/>
                  <a:gd name="connsiteX21" fmla="*/ 79513 w 2241826"/>
                  <a:gd name="connsiteY21" fmla="*/ 1113183 h 1379600"/>
                  <a:gd name="connsiteX22" fmla="*/ 39756 w 2241826"/>
                  <a:gd name="connsiteY22" fmla="*/ 1086679 h 1379600"/>
                  <a:gd name="connsiteX23" fmla="*/ 92765 w 2241826"/>
                  <a:gd name="connsiteY23" fmla="*/ 1060174 h 1379600"/>
                  <a:gd name="connsiteX24" fmla="*/ 39756 w 2241826"/>
                  <a:gd name="connsiteY24" fmla="*/ 1060174 h 1379600"/>
                  <a:gd name="connsiteX25" fmla="*/ 66261 w 2241826"/>
                  <a:gd name="connsiteY25" fmla="*/ 1046922 h 1379600"/>
                  <a:gd name="connsiteX26" fmla="*/ 0 w 2241826"/>
                  <a:gd name="connsiteY26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351722 w 2241826"/>
                  <a:gd name="connsiteY15" fmla="*/ 1166192 h 1379600"/>
                  <a:gd name="connsiteX16" fmla="*/ 1033669 w 2241826"/>
                  <a:gd name="connsiteY16" fmla="*/ 1152939 h 1379600"/>
                  <a:gd name="connsiteX17" fmla="*/ 622852 w 2241826"/>
                  <a:gd name="connsiteY17" fmla="*/ 1364974 h 1379600"/>
                  <a:gd name="connsiteX18" fmla="*/ 331304 w 2241826"/>
                  <a:gd name="connsiteY18" fmla="*/ 1179444 h 1379600"/>
                  <a:gd name="connsiteX19" fmla="*/ 92765 w 2241826"/>
                  <a:gd name="connsiteY19" fmla="*/ 1126435 h 1379600"/>
                  <a:gd name="connsiteX20" fmla="*/ 79513 w 2241826"/>
                  <a:gd name="connsiteY20" fmla="*/ 1113183 h 1379600"/>
                  <a:gd name="connsiteX21" fmla="*/ 39756 w 2241826"/>
                  <a:gd name="connsiteY21" fmla="*/ 1086679 h 1379600"/>
                  <a:gd name="connsiteX22" fmla="*/ 92765 w 2241826"/>
                  <a:gd name="connsiteY22" fmla="*/ 1060174 h 1379600"/>
                  <a:gd name="connsiteX23" fmla="*/ 39756 w 2241826"/>
                  <a:gd name="connsiteY23" fmla="*/ 1060174 h 1379600"/>
                  <a:gd name="connsiteX24" fmla="*/ 66261 w 2241826"/>
                  <a:gd name="connsiteY24" fmla="*/ 1046922 h 1379600"/>
                  <a:gd name="connsiteX25" fmla="*/ 0 w 2241826"/>
                  <a:gd name="connsiteY25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41826" h="1379600">
                    <a:moveTo>
                      <a:pt x="0" y="1020418"/>
                    </a:moveTo>
                    <a:cubicBezTo>
                      <a:pt x="0" y="1002749"/>
                      <a:pt x="0" y="1082261"/>
                      <a:pt x="66261" y="940905"/>
                    </a:cubicBezTo>
                    <a:cubicBezTo>
                      <a:pt x="132522" y="799549"/>
                      <a:pt x="92419" y="433872"/>
                      <a:pt x="397565" y="172279"/>
                    </a:cubicBezTo>
                    <a:cubicBezTo>
                      <a:pt x="545548" y="15462"/>
                      <a:pt x="782493" y="10356"/>
                      <a:pt x="954156" y="0"/>
                    </a:cubicBezTo>
                    <a:cubicBezTo>
                      <a:pt x="1030539" y="22993"/>
                      <a:pt x="995769" y="10494"/>
                      <a:pt x="1113182" y="53009"/>
                    </a:cubicBezTo>
                    <a:cubicBezTo>
                      <a:pt x="1225825" y="57426"/>
                      <a:pt x="1493078" y="1"/>
                      <a:pt x="1630017" y="26505"/>
                    </a:cubicBezTo>
                    <a:cubicBezTo>
                      <a:pt x="1766956" y="53009"/>
                      <a:pt x="1853095" y="132522"/>
                      <a:pt x="1934817" y="212035"/>
                    </a:cubicBezTo>
                    <a:cubicBezTo>
                      <a:pt x="2016539" y="291548"/>
                      <a:pt x="2076174" y="419653"/>
                      <a:pt x="2120348" y="503583"/>
                    </a:cubicBezTo>
                    <a:cubicBezTo>
                      <a:pt x="2164522" y="587514"/>
                      <a:pt x="2179983" y="673653"/>
                      <a:pt x="2199861" y="715618"/>
                    </a:cubicBezTo>
                    <a:cubicBezTo>
                      <a:pt x="2219739" y="757583"/>
                      <a:pt x="2241826" y="728870"/>
                      <a:pt x="2239617" y="755374"/>
                    </a:cubicBezTo>
                    <a:cubicBezTo>
                      <a:pt x="2237408" y="781878"/>
                      <a:pt x="2217531" y="848140"/>
                      <a:pt x="2186609" y="874644"/>
                    </a:cubicBezTo>
                    <a:cubicBezTo>
                      <a:pt x="2155687" y="901148"/>
                      <a:pt x="2131392" y="907774"/>
                      <a:pt x="2054087" y="914400"/>
                    </a:cubicBezTo>
                    <a:cubicBezTo>
                      <a:pt x="1976783" y="921026"/>
                      <a:pt x="1832721" y="919021"/>
                      <a:pt x="1722782" y="914400"/>
                    </a:cubicBezTo>
                    <a:cubicBezTo>
                      <a:pt x="1643269" y="934278"/>
                      <a:pt x="1638852" y="991705"/>
                      <a:pt x="1577009" y="1033670"/>
                    </a:cubicBezTo>
                    <a:cubicBezTo>
                      <a:pt x="1538138" y="1116767"/>
                      <a:pt x="1510531" y="1151071"/>
                      <a:pt x="1351722" y="1166192"/>
                    </a:cubicBezTo>
                    <a:cubicBezTo>
                      <a:pt x="1267792" y="1166192"/>
                      <a:pt x="1178951" y="1167429"/>
                      <a:pt x="1033669" y="1152939"/>
                    </a:cubicBezTo>
                    <a:cubicBezTo>
                      <a:pt x="912184" y="1224163"/>
                      <a:pt x="735145" y="1379600"/>
                      <a:pt x="622852" y="1364974"/>
                    </a:cubicBezTo>
                    <a:cubicBezTo>
                      <a:pt x="505791" y="1369391"/>
                      <a:pt x="400599" y="1252532"/>
                      <a:pt x="331304" y="1179444"/>
                    </a:cubicBezTo>
                    <a:cubicBezTo>
                      <a:pt x="242954" y="1144445"/>
                      <a:pt x="134730" y="1137479"/>
                      <a:pt x="92765" y="1126435"/>
                    </a:cubicBezTo>
                    <a:cubicBezTo>
                      <a:pt x="50800" y="1115391"/>
                      <a:pt x="88348" y="1119809"/>
                      <a:pt x="79513" y="1113183"/>
                    </a:cubicBezTo>
                    <a:cubicBezTo>
                      <a:pt x="70678" y="1106557"/>
                      <a:pt x="37547" y="1095514"/>
                      <a:pt x="39756" y="1086679"/>
                    </a:cubicBezTo>
                    <a:cubicBezTo>
                      <a:pt x="41965" y="1077844"/>
                      <a:pt x="92765" y="1064591"/>
                      <a:pt x="92765" y="1060174"/>
                    </a:cubicBezTo>
                    <a:cubicBezTo>
                      <a:pt x="92765" y="1055757"/>
                      <a:pt x="44173" y="1062383"/>
                      <a:pt x="39756" y="1060174"/>
                    </a:cubicBezTo>
                    <a:cubicBezTo>
                      <a:pt x="35339" y="1057965"/>
                      <a:pt x="68470" y="1051339"/>
                      <a:pt x="66261" y="1046922"/>
                    </a:cubicBezTo>
                    <a:cubicBezTo>
                      <a:pt x="64052" y="1042505"/>
                      <a:pt x="0" y="1038087"/>
                      <a:pt x="0" y="102041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78" name="フリーフォーム 5"/>
              <p:cNvSpPr/>
              <p:nvPr/>
            </p:nvSpPr>
            <p:spPr>
              <a:xfrm>
                <a:off x="6043614" y="3467100"/>
                <a:ext cx="393700" cy="284163"/>
              </a:xfrm>
              <a:custGeom>
                <a:avLst/>
                <a:gdLst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700" h="284163">
                    <a:moveTo>
                      <a:pt x="0" y="0"/>
                    </a:moveTo>
                    <a:cubicBezTo>
                      <a:pt x="123814" y="56356"/>
                      <a:pt x="282574" y="258763"/>
                      <a:pt x="338137" y="271463"/>
                    </a:cubicBezTo>
                    <a:cubicBezTo>
                      <a:pt x="393700" y="284163"/>
                      <a:pt x="347662" y="118269"/>
                      <a:pt x="333375" y="76200"/>
                    </a:cubicBezTo>
                    <a:cubicBezTo>
                      <a:pt x="319088" y="34131"/>
                      <a:pt x="307975" y="31750"/>
                      <a:pt x="252412" y="19050"/>
                    </a:cubicBezTo>
                    <a:cubicBezTo>
                      <a:pt x="163500" y="30163"/>
                      <a:pt x="61903" y="794"/>
                      <a:pt x="0" y="0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79" name="フリーフォーム 6"/>
              <p:cNvSpPr/>
              <p:nvPr/>
            </p:nvSpPr>
            <p:spPr>
              <a:xfrm>
                <a:off x="5914232" y="3432969"/>
                <a:ext cx="391318" cy="381794"/>
              </a:xfrm>
              <a:custGeom>
                <a:avLst/>
                <a:gdLst>
                  <a:gd name="connsiteX0" fmla="*/ 129381 w 391318"/>
                  <a:gd name="connsiteY0" fmla="*/ 29369 h 381794"/>
                  <a:gd name="connsiteX1" fmla="*/ 5556 w 391318"/>
                  <a:gd name="connsiteY1" fmla="*/ 43656 h 381794"/>
                  <a:gd name="connsiteX2" fmla="*/ 96043 w 391318"/>
                  <a:gd name="connsiteY2" fmla="*/ 291306 h 381794"/>
                  <a:gd name="connsiteX3" fmla="*/ 262731 w 391318"/>
                  <a:gd name="connsiteY3" fmla="*/ 372269 h 381794"/>
                  <a:gd name="connsiteX4" fmla="*/ 305593 w 391318"/>
                  <a:gd name="connsiteY4" fmla="*/ 348456 h 381794"/>
                  <a:gd name="connsiteX5" fmla="*/ 372268 w 391318"/>
                  <a:gd name="connsiteY5" fmla="*/ 348456 h 381794"/>
                  <a:gd name="connsiteX6" fmla="*/ 324643 w 391318"/>
                  <a:gd name="connsiteY6" fmla="*/ 329406 h 381794"/>
                  <a:gd name="connsiteX7" fmla="*/ 362743 w 391318"/>
                  <a:gd name="connsiteY7" fmla="*/ 319881 h 381794"/>
                  <a:gd name="connsiteX8" fmla="*/ 281781 w 391318"/>
                  <a:gd name="connsiteY8" fmla="*/ 296069 h 381794"/>
                  <a:gd name="connsiteX9" fmla="*/ 381793 w 391318"/>
                  <a:gd name="connsiteY9" fmla="*/ 286544 h 381794"/>
                  <a:gd name="connsiteX10" fmla="*/ 338931 w 391318"/>
                  <a:gd name="connsiteY10" fmla="*/ 257969 h 381794"/>
                  <a:gd name="connsiteX11" fmla="*/ 357981 w 391318"/>
                  <a:gd name="connsiteY11" fmla="*/ 243681 h 381794"/>
                  <a:gd name="connsiteX12" fmla="*/ 315118 w 391318"/>
                  <a:gd name="connsiteY12" fmla="*/ 219869 h 381794"/>
                  <a:gd name="connsiteX13" fmla="*/ 362743 w 391318"/>
                  <a:gd name="connsiteY13" fmla="*/ 215106 h 381794"/>
                  <a:gd name="connsiteX14" fmla="*/ 129381 w 391318"/>
                  <a:gd name="connsiteY14" fmla="*/ 29369 h 381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1318" h="381794">
                    <a:moveTo>
                      <a:pt x="129381" y="29369"/>
                    </a:moveTo>
                    <a:cubicBezTo>
                      <a:pt x="69850" y="794"/>
                      <a:pt x="11112" y="0"/>
                      <a:pt x="5556" y="43656"/>
                    </a:cubicBezTo>
                    <a:cubicBezTo>
                      <a:pt x="0" y="87312"/>
                      <a:pt x="53181" y="236537"/>
                      <a:pt x="96043" y="291306"/>
                    </a:cubicBezTo>
                    <a:cubicBezTo>
                      <a:pt x="138905" y="346075"/>
                      <a:pt x="227806" y="362744"/>
                      <a:pt x="262731" y="372269"/>
                    </a:cubicBezTo>
                    <a:cubicBezTo>
                      <a:pt x="297656" y="381794"/>
                      <a:pt x="287337" y="352425"/>
                      <a:pt x="305593" y="348456"/>
                    </a:cubicBezTo>
                    <a:cubicBezTo>
                      <a:pt x="323849" y="344487"/>
                      <a:pt x="369093" y="351631"/>
                      <a:pt x="372268" y="348456"/>
                    </a:cubicBezTo>
                    <a:cubicBezTo>
                      <a:pt x="375443" y="345281"/>
                      <a:pt x="326230" y="334168"/>
                      <a:pt x="324643" y="329406"/>
                    </a:cubicBezTo>
                    <a:cubicBezTo>
                      <a:pt x="323056" y="324644"/>
                      <a:pt x="369887" y="325437"/>
                      <a:pt x="362743" y="319881"/>
                    </a:cubicBezTo>
                    <a:cubicBezTo>
                      <a:pt x="355599" y="314325"/>
                      <a:pt x="278606" y="301625"/>
                      <a:pt x="281781" y="296069"/>
                    </a:cubicBezTo>
                    <a:cubicBezTo>
                      <a:pt x="284956" y="290513"/>
                      <a:pt x="372268" y="292894"/>
                      <a:pt x="381793" y="286544"/>
                    </a:cubicBezTo>
                    <a:cubicBezTo>
                      <a:pt x="391318" y="280194"/>
                      <a:pt x="342900" y="265113"/>
                      <a:pt x="338931" y="257969"/>
                    </a:cubicBezTo>
                    <a:cubicBezTo>
                      <a:pt x="334962" y="250825"/>
                      <a:pt x="361950" y="250031"/>
                      <a:pt x="357981" y="243681"/>
                    </a:cubicBezTo>
                    <a:cubicBezTo>
                      <a:pt x="354012" y="237331"/>
                      <a:pt x="314324" y="224631"/>
                      <a:pt x="315118" y="219869"/>
                    </a:cubicBezTo>
                    <a:cubicBezTo>
                      <a:pt x="315912" y="215107"/>
                      <a:pt x="391318" y="246062"/>
                      <a:pt x="362743" y="215106"/>
                    </a:cubicBezTo>
                    <a:cubicBezTo>
                      <a:pt x="334168" y="184150"/>
                      <a:pt x="188912" y="57944"/>
                      <a:pt x="129381" y="29369"/>
                    </a:cubicBezTo>
                    <a:close/>
                  </a:path>
                </a:pathLst>
              </a:custGeom>
              <a:solidFill>
                <a:srgbClr val="CD9965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0" name="フリーフォーム 7"/>
              <p:cNvSpPr/>
              <p:nvPr/>
            </p:nvSpPr>
            <p:spPr>
              <a:xfrm>
                <a:off x="5340351" y="4333208"/>
                <a:ext cx="672307" cy="444502"/>
              </a:xfrm>
              <a:custGeom>
                <a:avLst/>
                <a:gdLst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2306" h="444500">
                    <a:moveTo>
                      <a:pt x="0" y="95250"/>
                    </a:moveTo>
                    <a:cubicBezTo>
                      <a:pt x="19040" y="102379"/>
                      <a:pt x="7938" y="129382"/>
                      <a:pt x="47625" y="147638"/>
                    </a:cubicBezTo>
                    <a:cubicBezTo>
                      <a:pt x="87312" y="165894"/>
                      <a:pt x="158744" y="197637"/>
                      <a:pt x="238125" y="204788"/>
                    </a:cubicBezTo>
                    <a:cubicBezTo>
                      <a:pt x="284163" y="250032"/>
                      <a:pt x="304800" y="393700"/>
                      <a:pt x="323850" y="419100"/>
                    </a:cubicBezTo>
                    <a:cubicBezTo>
                      <a:pt x="342900" y="444500"/>
                      <a:pt x="353219" y="389732"/>
                      <a:pt x="352425" y="357188"/>
                    </a:cubicBezTo>
                    <a:cubicBezTo>
                      <a:pt x="351631" y="324644"/>
                      <a:pt x="288926" y="232569"/>
                      <a:pt x="319088" y="223838"/>
                    </a:cubicBezTo>
                    <a:cubicBezTo>
                      <a:pt x="349250" y="215107"/>
                      <a:pt x="487363" y="294481"/>
                      <a:pt x="533400" y="304800"/>
                    </a:cubicBezTo>
                    <a:cubicBezTo>
                      <a:pt x="579438" y="315119"/>
                      <a:pt x="616744" y="308769"/>
                      <a:pt x="595313" y="285750"/>
                    </a:cubicBezTo>
                    <a:cubicBezTo>
                      <a:pt x="573882" y="262731"/>
                      <a:pt x="524652" y="246842"/>
                      <a:pt x="404813" y="166688"/>
                    </a:cubicBezTo>
                    <a:cubicBezTo>
                      <a:pt x="546886" y="243674"/>
                      <a:pt x="643731" y="211138"/>
                      <a:pt x="647700" y="204788"/>
                    </a:cubicBezTo>
                    <a:cubicBezTo>
                      <a:pt x="651669" y="198438"/>
                      <a:pt x="428625" y="143669"/>
                      <a:pt x="428625" y="128588"/>
                    </a:cubicBezTo>
                    <a:cubicBezTo>
                      <a:pt x="485767" y="146838"/>
                      <a:pt x="623094" y="122237"/>
                      <a:pt x="647700" y="114300"/>
                    </a:cubicBezTo>
                    <a:cubicBezTo>
                      <a:pt x="672306" y="106363"/>
                      <a:pt x="634207" y="87313"/>
                      <a:pt x="576263" y="80963"/>
                    </a:cubicBezTo>
                    <a:cubicBezTo>
                      <a:pt x="518319" y="74613"/>
                      <a:pt x="334963" y="76994"/>
                      <a:pt x="300038" y="76200"/>
                    </a:cubicBezTo>
                    <a:cubicBezTo>
                      <a:pt x="265113" y="75406"/>
                      <a:pt x="347663" y="83344"/>
                      <a:pt x="366713" y="76200"/>
                    </a:cubicBezTo>
                    <a:cubicBezTo>
                      <a:pt x="433372" y="49992"/>
                      <a:pt x="405607" y="46038"/>
                      <a:pt x="414338" y="33338"/>
                    </a:cubicBezTo>
                    <a:cubicBezTo>
                      <a:pt x="423069" y="20638"/>
                      <a:pt x="407177" y="39675"/>
                      <a:pt x="419100" y="0"/>
                    </a:cubicBezTo>
                    <a:cubicBezTo>
                      <a:pt x="397669" y="3175"/>
                      <a:pt x="333375" y="49213"/>
                      <a:pt x="285750" y="52388"/>
                    </a:cubicBezTo>
                    <a:cubicBezTo>
                      <a:pt x="238125" y="55563"/>
                      <a:pt x="182563" y="13494"/>
                      <a:pt x="133350" y="19050"/>
                    </a:cubicBezTo>
                    <a:cubicBezTo>
                      <a:pt x="84132" y="62700"/>
                      <a:pt x="14287" y="73819"/>
                      <a:pt x="0" y="95250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1" name="フリーフォーム 8"/>
              <p:cNvSpPr/>
              <p:nvPr/>
            </p:nvSpPr>
            <p:spPr>
              <a:xfrm>
                <a:off x="5985659" y="2876550"/>
                <a:ext cx="510392" cy="319088"/>
              </a:xfrm>
              <a:custGeom>
                <a:avLst/>
                <a:gdLst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14313 h 319088"/>
                  <a:gd name="connsiteX1" fmla="*/ 186532 w 500856"/>
                  <a:gd name="connsiteY1" fmla="*/ 0 h 319088"/>
                  <a:gd name="connsiteX2" fmla="*/ 477044 w 500856"/>
                  <a:gd name="connsiteY2" fmla="*/ 319088 h 319088"/>
                  <a:gd name="connsiteX3" fmla="*/ 48419 w 500856"/>
                  <a:gd name="connsiteY3" fmla="*/ 214313 h 319088"/>
                  <a:gd name="connsiteX0" fmla="*/ 81767 w 534204"/>
                  <a:gd name="connsiteY0" fmla="*/ 214313 h 319088"/>
                  <a:gd name="connsiteX1" fmla="*/ 219880 w 534204"/>
                  <a:gd name="connsiteY1" fmla="*/ 0 h 319088"/>
                  <a:gd name="connsiteX2" fmla="*/ 510392 w 534204"/>
                  <a:gd name="connsiteY2" fmla="*/ 319088 h 319088"/>
                  <a:gd name="connsiteX3" fmla="*/ 81767 w 534204"/>
                  <a:gd name="connsiteY3" fmla="*/ 214313 h 319088"/>
                  <a:gd name="connsiteX0" fmla="*/ 81767 w 510392"/>
                  <a:gd name="connsiteY0" fmla="*/ 214313 h 319088"/>
                  <a:gd name="connsiteX1" fmla="*/ 219880 w 510392"/>
                  <a:gd name="connsiteY1" fmla="*/ 0 h 319088"/>
                  <a:gd name="connsiteX2" fmla="*/ 510392 w 510392"/>
                  <a:gd name="connsiteY2" fmla="*/ 319088 h 319088"/>
                  <a:gd name="connsiteX3" fmla="*/ 81767 w 510392"/>
                  <a:gd name="connsiteY3" fmla="*/ 214313 h 31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0392" h="319088">
                    <a:moveTo>
                      <a:pt x="81767" y="214313"/>
                    </a:moveTo>
                    <a:cubicBezTo>
                      <a:pt x="0" y="123035"/>
                      <a:pt x="138907" y="20642"/>
                      <a:pt x="219880" y="0"/>
                    </a:cubicBezTo>
                    <a:cubicBezTo>
                      <a:pt x="291317" y="17462"/>
                      <a:pt x="415128" y="36515"/>
                      <a:pt x="510392" y="319088"/>
                    </a:cubicBezTo>
                    <a:cubicBezTo>
                      <a:pt x="286542" y="215902"/>
                      <a:pt x="258752" y="200824"/>
                      <a:pt x="81767" y="214313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2" name="フリーフォーム 9"/>
              <p:cNvSpPr/>
              <p:nvPr/>
            </p:nvSpPr>
            <p:spPr>
              <a:xfrm>
                <a:off x="6776466" y="3372784"/>
                <a:ext cx="115824" cy="222241"/>
              </a:xfrm>
              <a:custGeom>
                <a:avLst/>
                <a:gdLst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300" h="223838">
                    <a:moveTo>
                      <a:pt x="0" y="223838"/>
                    </a:moveTo>
                    <a:cubicBezTo>
                      <a:pt x="38100" y="149225"/>
                      <a:pt x="90456" y="150813"/>
                      <a:pt x="114300" y="0"/>
                    </a:cubicBezTo>
                    <a:lnTo>
                      <a:pt x="114300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3" name="フリーフォーム 10"/>
              <p:cNvSpPr/>
              <p:nvPr/>
            </p:nvSpPr>
            <p:spPr>
              <a:xfrm>
                <a:off x="6800850" y="3461072"/>
                <a:ext cx="237744" cy="207018"/>
              </a:xfrm>
              <a:custGeom>
                <a:avLst/>
                <a:gdLst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204787">
                    <a:moveTo>
                      <a:pt x="0" y="204787"/>
                    </a:moveTo>
                    <a:cubicBezTo>
                      <a:pt x="79375" y="136525"/>
                      <a:pt x="115871" y="77787"/>
                      <a:pt x="238125" y="0"/>
                    </a:cubicBez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4" name="フリーフォーム 11"/>
              <p:cNvSpPr/>
              <p:nvPr/>
            </p:nvSpPr>
            <p:spPr>
              <a:xfrm>
                <a:off x="6809993" y="3610245"/>
                <a:ext cx="295657" cy="109598"/>
              </a:xfrm>
              <a:custGeom>
                <a:avLst/>
                <a:gdLst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5275" h="109538">
                    <a:moveTo>
                      <a:pt x="0" y="109538"/>
                    </a:moveTo>
                    <a:cubicBezTo>
                      <a:pt x="107934" y="34923"/>
                      <a:pt x="120633" y="7937"/>
                      <a:pt x="295275" y="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5" name="フリーフォーム 12"/>
              <p:cNvSpPr/>
              <p:nvPr/>
            </p:nvSpPr>
            <p:spPr>
              <a:xfrm>
                <a:off x="6739890" y="3896418"/>
                <a:ext cx="265175" cy="304438"/>
              </a:xfrm>
              <a:custGeom>
                <a:avLst/>
                <a:gdLst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00" h="304800">
                    <a:moveTo>
                      <a:pt x="0" y="0"/>
                    </a:moveTo>
                    <a:cubicBezTo>
                      <a:pt x="88900" y="101600"/>
                      <a:pt x="230171" y="217483"/>
                      <a:pt x="266700" y="30480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6" name="フリーフォーム 13"/>
              <p:cNvSpPr/>
              <p:nvPr/>
            </p:nvSpPr>
            <p:spPr>
              <a:xfrm>
                <a:off x="6709410" y="3923818"/>
                <a:ext cx="70103" cy="356192"/>
              </a:xfrm>
              <a:custGeom>
                <a:avLst/>
                <a:gdLst>
                  <a:gd name="connsiteX0" fmla="*/ 0 w 66675"/>
                  <a:gd name="connsiteY0" fmla="*/ 0 h 357188"/>
                  <a:gd name="connsiteX1" fmla="*/ 66675 w 66675"/>
                  <a:gd name="connsiteY1" fmla="*/ 357188 h 357188"/>
                  <a:gd name="connsiteX0" fmla="*/ 0 w 68247"/>
                  <a:gd name="connsiteY0" fmla="*/ 0 h 357188"/>
                  <a:gd name="connsiteX1" fmla="*/ 66675 w 68247"/>
                  <a:gd name="connsiteY1" fmla="*/ 357188 h 357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247" h="357188">
                    <a:moveTo>
                      <a:pt x="0" y="0"/>
                    </a:moveTo>
                    <a:cubicBezTo>
                      <a:pt x="22225" y="119063"/>
                      <a:pt x="68247" y="242883"/>
                      <a:pt x="66675" y="357188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7" name="フリーフォーム 14"/>
              <p:cNvSpPr/>
              <p:nvPr/>
            </p:nvSpPr>
            <p:spPr>
              <a:xfrm>
                <a:off x="6553961" y="3929907"/>
                <a:ext cx="109728" cy="304438"/>
              </a:xfrm>
              <a:custGeom>
                <a:avLst/>
                <a:gdLst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8" h="304800">
                    <a:moveTo>
                      <a:pt x="0" y="304800"/>
                    </a:moveTo>
                    <a:cubicBezTo>
                      <a:pt x="88887" y="198433"/>
                      <a:pt x="73025" y="101600"/>
                      <a:pt x="109538" y="0"/>
                    </a:cubicBezTo>
                    <a:lnTo>
                      <a:pt x="109538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8" name="フリーフォーム 15"/>
              <p:cNvSpPr/>
              <p:nvPr/>
            </p:nvSpPr>
            <p:spPr>
              <a:xfrm>
                <a:off x="6508242" y="3713755"/>
                <a:ext cx="149351" cy="143087"/>
              </a:xfrm>
              <a:custGeom>
                <a:avLst/>
                <a:gdLst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25" h="143669">
                    <a:moveTo>
                      <a:pt x="5556" y="64294"/>
                    </a:moveTo>
                    <a:cubicBezTo>
                      <a:pt x="11112" y="41275"/>
                      <a:pt x="96837" y="0"/>
                      <a:pt x="119856" y="2381"/>
                    </a:cubicBezTo>
                    <a:cubicBezTo>
                      <a:pt x="142875" y="4762"/>
                      <a:pt x="149225" y="55562"/>
                      <a:pt x="143669" y="78581"/>
                    </a:cubicBezTo>
                    <a:cubicBezTo>
                      <a:pt x="138113" y="101600"/>
                      <a:pt x="108744" y="143669"/>
                      <a:pt x="86519" y="140494"/>
                    </a:cubicBezTo>
                    <a:cubicBezTo>
                      <a:pt x="35705" y="142079"/>
                      <a:pt x="0" y="87313"/>
                      <a:pt x="5556" y="64294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89" name="フリーフォーム 16"/>
              <p:cNvSpPr/>
              <p:nvPr/>
            </p:nvSpPr>
            <p:spPr>
              <a:xfrm>
                <a:off x="6642354" y="3722889"/>
                <a:ext cx="39623" cy="106552"/>
              </a:xfrm>
              <a:custGeom>
                <a:avLst/>
                <a:gdLst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49198"/>
                  <a:gd name="connsiteY0" fmla="*/ 0 h 104775"/>
                  <a:gd name="connsiteX1" fmla="*/ 38100 w 49198"/>
                  <a:gd name="connsiteY1" fmla="*/ 104775 h 104775"/>
                  <a:gd name="connsiteX2" fmla="*/ 38100 w 49198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" h="104775">
                    <a:moveTo>
                      <a:pt x="0" y="0"/>
                    </a:moveTo>
                    <a:cubicBezTo>
                      <a:pt x="22211" y="15873"/>
                      <a:pt x="6321" y="60320"/>
                      <a:pt x="38100" y="104775"/>
                    </a:cubicBezTo>
                    <a:lnTo>
                      <a:pt x="38100" y="104775"/>
                    </a:ln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0" name="円/楕円 17"/>
              <p:cNvSpPr>
                <a:spLocks noChangeAspect="1"/>
              </p:cNvSpPr>
              <p:nvPr/>
            </p:nvSpPr>
            <p:spPr>
              <a:xfrm rot="4020000">
                <a:off x="6563122" y="3747215"/>
                <a:ext cx="30444" cy="48768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1" name="フリーフォーム 18"/>
              <p:cNvSpPr/>
              <p:nvPr/>
            </p:nvSpPr>
            <p:spPr>
              <a:xfrm>
                <a:off x="6169036" y="4071942"/>
                <a:ext cx="280987" cy="250825"/>
              </a:xfrm>
              <a:custGeom>
                <a:avLst/>
                <a:gdLst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987" h="250825">
                    <a:moveTo>
                      <a:pt x="6879" y="121708"/>
                    </a:moveTo>
                    <a:cubicBezTo>
                      <a:pt x="0" y="83079"/>
                      <a:pt x="54504" y="27516"/>
                      <a:pt x="70379" y="13758"/>
                    </a:cubicBezTo>
                    <a:cubicBezTo>
                      <a:pt x="86254" y="0"/>
                      <a:pt x="87312" y="33866"/>
                      <a:pt x="102129" y="39158"/>
                    </a:cubicBezTo>
                    <a:cubicBezTo>
                      <a:pt x="116946" y="44450"/>
                      <a:pt x="132292" y="36512"/>
                      <a:pt x="159279" y="45508"/>
                    </a:cubicBezTo>
                    <a:cubicBezTo>
                      <a:pt x="186266" y="54504"/>
                      <a:pt x="256646" y="85196"/>
                      <a:pt x="264054" y="93133"/>
                    </a:cubicBezTo>
                    <a:cubicBezTo>
                      <a:pt x="271462" y="101071"/>
                      <a:pt x="201612" y="78846"/>
                      <a:pt x="203729" y="93133"/>
                    </a:cubicBezTo>
                    <a:cubicBezTo>
                      <a:pt x="205846" y="107421"/>
                      <a:pt x="280987" y="169333"/>
                      <a:pt x="276754" y="178858"/>
                    </a:cubicBezTo>
                    <a:cubicBezTo>
                      <a:pt x="272521" y="188383"/>
                      <a:pt x="191558" y="141816"/>
                      <a:pt x="178329" y="150283"/>
                    </a:cubicBezTo>
                    <a:cubicBezTo>
                      <a:pt x="165100" y="158750"/>
                      <a:pt x="210066" y="231769"/>
                      <a:pt x="197379" y="229658"/>
                    </a:cubicBezTo>
                    <a:cubicBezTo>
                      <a:pt x="189442" y="233891"/>
                      <a:pt x="144991" y="173037"/>
                      <a:pt x="130704" y="175683"/>
                    </a:cubicBezTo>
                    <a:cubicBezTo>
                      <a:pt x="94180" y="178323"/>
                      <a:pt x="127000" y="250825"/>
                      <a:pt x="111654" y="245533"/>
                    </a:cubicBezTo>
                    <a:cubicBezTo>
                      <a:pt x="96308" y="240241"/>
                      <a:pt x="45497" y="134931"/>
                      <a:pt x="6879" y="121708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</p:grpSp>
        <p:grpSp>
          <p:nvGrpSpPr>
            <p:cNvPr id="92" name="グループ化 258"/>
            <p:cNvGrpSpPr>
              <a:grpSpLocks noChangeAspect="1"/>
            </p:cNvGrpSpPr>
            <p:nvPr/>
          </p:nvGrpSpPr>
          <p:grpSpPr bwMode="auto">
            <a:xfrm rot="3212166" flipH="1">
              <a:off x="934111" y="706679"/>
              <a:ext cx="501968" cy="732710"/>
              <a:chOff x="4132027" y="3698507"/>
              <a:chExt cx="1688529" cy="2467858"/>
            </a:xfrm>
          </p:grpSpPr>
          <p:sp>
            <p:nvSpPr>
              <p:cNvPr id="93" name="ホームベース 92"/>
              <p:cNvSpPr/>
              <p:nvPr/>
            </p:nvSpPr>
            <p:spPr>
              <a:xfrm rot="3540000">
                <a:off x="4096859" y="4682699"/>
                <a:ext cx="1763406" cy="358584"/>
              </a:xfrm>
              <a:prstGeom prst="homePlate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4" name="円/楕円 93"/>
              <p:cNvSpPr>
                <a:spLocks noChangeAspect="1"/>
              </p:cNvSpPr>
              <p:nvPr/>
            </p:nvSpPr>
            <p:spPr>
              <a:xfrm rot="19860000">
                <a:off x="4145646" y="3980288"/>
                <a:ext cx="758021" cy="295415"/>
              </a:xfrm>
              <a:prstGeom prst="ellipse">
                <a:avLst/>
              </a:prstGeom>
              <a:solidFill>
                <a:srgbClr val="666666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5" name="円/楕円 94"/>
              <p:cNvSpPr>
                <a:spLocks noChangeAspect="1"/>
              </p:cNvSpPr>
              <p:nvPr/>
            </p:nvSpPr>
            <p:spPr>
              <a:xfrm rot="19860000">
                <a:off x="4132027" y="3953019"/>
                <a:ext cx="758024" cy="290871"/>
              </a:xfrm>
              <a:prstGeom prst="ellipse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6" name="台形 95"/>
              <p:cNvSpPr>
                <a:spLocks noChangeAspect="1"/>
              </p:cNvSpPr>
              <p:nvPr/>
            </p:nvSpPr>
            <p:spPr>
              <a:xfrm rot="8827877">
                <a:off x="5398425" y="5598259"/>
                <a:ext cx="72625" cy="36359"/>
              </a:xfrm>
              <a:prstGeom prst="trapezoid">
                <a:avLst>
                  <a:gd name="adj" fmla="val 38668"/>
                </a:avLst>
              </a:prstGeom>
              <a:solidFill>
                <a:sysClr val="window" lastClr="FFFFFF">
                  <a:lumMod val="50000"/>
                </a:sysClr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cxnSp>
            <p:nvCxnSpPr>
              <p:cNvPr id="97" name="直線コネクタ 96"/>
              <p:cNvCxnSpPr>
                <a:cxnSpLocks noChangeShapeType="1"/>
                <a:stCxn id="96" idx="0"/>
              </p:cNvCxnSpPr>
              <p:nvPr/>
            </p:nvCxnSpPr>
            <p:spPr bwMode="auto">
              <a:xfrm rot="16200000" flipH="1">
                <a:off x="5367314" y="5713122"/>
                <a:ext cx="533038" cy="373447"/>
              </a:xfrm>
              <a:prstGeom prst="line">
                <a:avLst/>
              </a:prstGeom>
              <a:noFill/>
              <a:ln w="12700" algn="ctr">
                <a:solidFill>
                  <a:srgbClr val="000000"/>
                </a:solidFill>
                <a:round/>
                <a:headEnd/>
                <a:tailEnd/>
              </a:ln>
            </p:spPr>
          </p:cxnSp>
          <p:sp>
            <p:nvSpPr>
              <p:cNvPr id="98" name="フローチャート : 記憶データ 97"/>
              <p:cNvSpPr/>
              <p:nvPr/>
            </p:nvSpPr>
            <p:spPr>
              <a:xfrm rot="14400000">
                <a:off x="4249807" y="3816856"/>
                <a:ext cx="368135" cy="285959"/>
              </a:xfrm>
              <a:prstGeom prst="flowChartOnlineStorage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99" name="円/楕円 98"/>
              <p:cNvSpPr>
                <a:spLocks noChangeAspect="1"/>
              </p:cNvSpPr>
              <p:nvPr/>
            </p:nvSpPr>
            <p:spPr>
              <a:xfrm rot="19860000">
                <a:off x="4145646" y="3725776"/>
                <a:ext cx="394896" cy="154525"/>
              </a:xfrm>
              <a:prstGeom prst="ellipse">
                <a:avLst/>
              </a:prstGeom>
              <a:solidFill>
                <a:srgbClr val="666666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00" name="円/楕円 99"/>
              <p:cNvSpPr>
                <a:spLocks noChangeAspect="1"/>
              </p:cNvSpPr>
              <p:nvPr/>
            </p:nvSpPr>
            <p:spPr>
              <a:xfrm rot="19860000">
                <a:off x="4132027" y="3698507"/>
                <a:ext cx="399437" cy="154525"/>
              </a:xfrm>
              <a:prstGeom prst="ellipse">
                <a:avLst/>
              </a:prstGeom>
              <a:solidFill>
                <a:sysClr val="window" lastClr="FFFFFF"/>
              </a:solidFill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01" name="ホームベース 100"/>
              <p:cNvSpPr>
                <a:spLocks noChangeAspect="1"/>
              </p:cNvSpPr>
              <p:nvPr/>
            </p:nvSpPr>
            <p:spPr>
              <a:xfrm rot="3540000">
                <a:off x="4703336" y="5025818"/>
                <a:ext cx="958967" cy="331350"/>
              </a:xfrm>
              <a:prstGeom prst="homePlate">
                <a:avLst/>
              </a:prstGeom>
              <a:solidFill>
                <a:srgbClr val="FFCCFF"/>
              </a:solidFill>
              <a:ln w="635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grpSp>
            <p:nvGrpSpPr>
              <p:cNvPr id="102" name="グループ化 146"/>
              <p:cNvGrpSpPr>
                <a:grpSpLocks/>
              </p:cNvGrpSpPr>
              <p:nvPr/>
            </p:nvGrpSpPr>
            <p:grpSpPr bwMode="auto">
              <a:xfrm rot="-1860000">
                <a:off x="4973098" y="4294997"/>
                <a:ext cx="214314" cy="1219788"/>
                <a:chOff x="6072198" y="3921333"/>
                <a:chExt cx="214314" cy="1219788"/>
              </a:xfrm>
            </p:grpSpPr>
            <p:cxnSp>
              <p:nvCxnSpPr>
                <p:cNvPr id="103" name="直線コネクタ 102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3921333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4" name="直線コネクタ 103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395178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5" name="直線コネクタ 104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398224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6" name="直線コネクタ 105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01269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7" name="直線コネクタ 106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04315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8" name="直線コネクタ 107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073608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09" name="直線コネクタ 108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10406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0" name="直線コネクタ 109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13451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1" name="直線コネクタ 110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16497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2" name="直線コネクタ 54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19542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3" name="直線コネクタ 112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225883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4" name="直線コネクタ 113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25633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5" name="直線コネクタ 114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28679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6" name="直線コネクタ 115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31724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7" name="直線コネクタ 116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34770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8" name="直線コネクタ 117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378158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19" name="直線コネクタ 118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40861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0" name="直線コネクタ 119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43906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1" name="直線コネクタ 120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46952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2" name="直線コネクタ 121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49997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3" name="直線コネクタ 122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530433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4" name="直線コネクタ 123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56088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5" name="直線コネクタ 124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59134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6" name="直線コネクタ 125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62179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7" name="直線コネクタ 126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65225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8" name="直線コネクタ 127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682708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29" name="直線コネクタ 128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71316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0" name="直線コネクタ 129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74361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1" name="直線コネクタ 130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77407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2" name="直線コネクタ 131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80452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3" name="直線コネクタ 132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834983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4" name="直線コネクタ 133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86543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5" name="直線コネクタ 134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89589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6" name="直線コネクタ 135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92634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7" name="直線コネクタ 136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495680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8" name="直線コネクタ 137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4987258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9" name="直線コネクタ 138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501771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40" name="直線コネクタ 139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504816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41" name="直線コネクタ 140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5078623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42" name="直線コネクタ 141"/>
                <p:cNvCxnSpPr>
                  <a:cxnSpLocks noChangeShapeType="1"/>
                </p:cNvCxnSpPr>
                <p:nvPr/>
              </p:nvCxnSpPr>
              <p:spPr bwMode="auto">
                <a:xfrm>
                  <a:off x="6178512" y="5109078"/>
                  <a:ext cx="108000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  <p:cxnSp>
              <p:nvCxnSpPr>
                <p:cNvPr id="143" name="直線コネクタ 142"/>
                <p:cNvCxnSpPr>
                  <a:cxnSpLocks noChangeShapeType="1"/>
                </p:cNvCxnSpPr>
                <p:nvPr/>
              </p:nvCxnSpPr>
              <p:spPr bwMode="auto">
                <a:xfrm>
                  <a:off x="6072198" y="5139533"/>
                  <a:ext cx="214314" cy="1588"/>
                </a:xfrm>
                <a:prstGeom prst="line">
                  <a:avLst/>
                </a:prstGeom>
                <a:noFill/>
                <a:ln w="6350" algn="ctr">
                  <a:solidFill>
                    <a:srgbClr val="4D4D4D"/>
                  </a:solidFill>
                  <a:round/>
                  <a:headEnd/>
                  <a:tailEnd/>
                </a:ln>
              </p:spPr>
            </p:cxnSp>
          </p:grpSp>
        </p:grpSp>
        <p:grpSp>
          <p:nvGrpSpPr>
            <p:cNvPr id="144" name="グループ化 360"/>
            <p:cNvGrpSpPr/>
            <p:nvPr/>
          </p:nvGrpSpPr>
          <p:grpSpPr>
            <a:xfrm>
              <a:off x="1523086" y="487547"/>
              <a:ext cx="2248837" cy="608196"/>
              <a:chOff x="3613252" y="274522"/>
              <a:chExt cx="2645690" cy="715525"/>
            </a:xfrm>
          </p:grpSpPr>
          <p:sp>
            <p:nvSpPr>
              <p:cNvPr id="145" name="角丸四角形吹き出し 144"/>
              <p:cNvSpPr/>
              <p:nvPr/>
            </p:nvSpPr>
            <p:spPr>
              <a:xfrm>
                <a:off x="3751294" y="274522"/>
                <a:ext cx="2418756" cy="715525"/>
              </a:xfrm>
              <a:prstGeom prst="wedgeRoundRectCallout">
                <a:avLst>
                  <a:gd name="adj1" fmla="val -57364"/>
                  <a:gd name="adj2" fmla="val 32885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rgbClr val="FFFF00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46" name="Text Box 15"/>
              <p:cNvSpPr txBox="1">
                <a:spLocks noChangeArrowheads="1"/>
              </p:cNvSpPr>
              <p:nvPr/>
            </p:nvSpPr>
            <p:spPr bwMode="auto">
              <a:xfrm>
                <a:off x="3613252" y="281358"/>
                <a:ext cx="2645690" cy="676778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050" b="1" dirty="0">
                    <a:latin typeface="Arial" pitchFamily="34" charset="0"/>
                    <a:ea typeface="ＭＳ Ｐゴシック" pitchFamily="50" charset="-128"/>
                    <a:cs typeface="Arial" pitchFamily="34" charset="0"/>
                  </a:rPr>
                  <a:t>Insulin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050" b="1" dirty="0" err="1">
                    <a:latin typeface="Arial" pitchFamily="34" charset="0"/>
                    <a:ea typeface="ＭＳ Ｐゴシック" pitchFamily="50" charset="-128"/>
                    <a:cs typeface="Arial" pitchFamily="34" charset="0"/>
                  </a:rPr>
                  <a:t>s.c.</a:t>
                </a:r>
                <a:r>
                  <a:rPr lang="en-US" altLang="ja-JP" sz="1050" b="1" dirty="0">
                    <a:latin typeface="Arial" pitchFamily="34" charset="0"/>
                    <a:ea typeface="ＭＳ Ｐゴシック" pitchFamily="50" charset="-128"/>
                    <a:cs typeface="Arial" pitchFamily="34" charset="0"/>
                  </a:rPr>
                  <a:t> (2 </a:t>
                </a:r>
                <a:r>
                  <a:rPr lang="en-US" altLang="ja-JP" sz="1050" b="1" dirty="0">
                    <a:cs typeface="Arial" pitchFamily="34" charset="0"/>
                  </a:rPr>
                  <a:t>U/</a:t>
                </a:r>
                <a:r>
                  <a:rPr lang="en-US" altLang="ja-JP" sz="1050" b="1" dirty="0">
                    <a:latin typeface="Arial" pitchFamily="34" charset="0"/>
                    <a:ea typeface="ＭＳ Ｐゴシック" pitchFamily="50" charset="-128"/>
                    <a:cs typeface="Arial" pitchFamily="34" charset="0"/>
                  </a:rPr>
                  <a:t>kg)</a:t>
                </a:r>
              </a:p>
            </p:txBody>
          </p:sp>
        </p:grpSp>
        <p:sp>
          <p:nvSpPr>
            <p:cNvPr id="147" name="右矢印 146"/>
            <p:cNvSpPr/>
            <p:nvPr/>
          </p:nvSpPr>
          <p:spPr>
            <a:xfrm>
              <a:off x="2613013" y="1183276"/>
              <a:ext cx="432048" cy="50405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3300"/>
                </a:solidFill>
              </a:endParaRPr>
            </a:p>
          </p:txBody>
        </p:sp>
        <p:grpSp>
          <p:nvGrpSpPr>
            <p:cNvPr id="148" name="グループ化 360"/>
            <p:cNvGrpSpPr/>
            <p:nvPr/>
          </p:nvGrpSpPr>
          <p:grpSpPr>
            <a:xfrm>
              <a:off x="4887002" y="577121"/>
              <a:ext cx="2269130" cy="428446"/>
              <a:chOff x="3611836" y="342783"/>
              <a:chExt cx="2669563" cy="504055"/>
            </a:xfrm>
          </p:grpSpPr>
          <p:sp>
            <p:nvSpPr>
              <p:cNvPr id="149" name="角丸四角形吹き出し 148"/>
              <p:cNvSpPr/>
              <p:nvPr/>
            </p:nvSpPr>
            <p:spPr>
              <a:xfrm>
                <a:off x="3701092" y="342783"/>
                <a:ext cx="2554929" cy="504055"/>
              </a:xfrm>
              <a:prstGeom prst="wedgeRoundRectCallout">
                <a:avLst>
                  <a:gd name="adj1" fmla="val -69288"/>
                  <a:gd name="adj2" fmla="val 42203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rgbClr val="FFFF00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50" name="Text Box 15"/>
              <p:cNvSpPr txBox="1">
                <a:spLocks noChangeArrowheads="1"/>
              </p:cNvSpPr>
              <p:nvPr/>
            </p:nvSpPr>
            <p:spPr bwMode="auto">
              <a:xfrm>
                <a:off x="3611836" y="378583"/>
                <a:ext cx="2669563" cy="413586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050" b="1" dirty="0">
                    <a:latin typeface="Arial" pitchFamily="34" charset="0"/>
                    <a:ea typeface="ＭＳ Ｐゴシック" pitchFamily="50" charset="-128"/>
                    <a:cs typeface="Arial" pitchFamily="34" charset="0"/>
                  </a:rPr>
                  <a:t>Collection of blood</a:t>
                </a:r>
              </a:p>
            </p:txBody>
          </p:sp>
        </p:grpSp>
        <p:sp>
          <p:nvSpPr>
            <p:cNvPr id="151" name="右矢印 150"/>
            <p:cNvSpPr/>
            <p:nvPr/>
          </p:nvSpPr>
          <p:spPr>
            <a:xfrm>
              <a:off x="5805542" y="1183276"/>
              <a:ext cx="432048" cy="50405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3300"/>
                </a:solidFill>
              </a:endParaRPr>
            </a:p>
          </p:txBody>
        </p:sp>
        <p:sp>
          <p:nvSpPr>
            <p:cNvPr id="152" name="Text Box 15"/>
            <p:cNvSpPr txBox="1">
              <a:spLocks noChangeArrowheads="1"/>
            </p:cNvSpPr>
            <p:nvPr/>
          </p:nvSpPr>
          <p:spPr bwMode="auto">
            <a:xfrm>
              <a:off x="6291155" y="1095742"/>
              <a:ext cx="2285230" cy="724402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400" b="1" dirty="0">
                  <a:solidFill>
                    <a:schemeClr val="accent5">
                      <a:lumMod val="75000"/>
                    </a:schemeClr>
                  </a:solidFill>
                  <a:cs typeface="Arial" panose="020B0604020202020204" pitchFamily="34" charset="0"/>
                </a:rPr>
                <a:t>Blood chemistry data</a:t>
              </a:r>
              <a:endParaRPr lang="en-US" altLang="ja-JP" sz="1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Text Box 15"/>
            <p:cNvSpPr txBox="1">
              <a:spLocks noChangeArrowheads="1"/>
            </p:cNvSpPr>
            <p:nvPr/>
          </p:nvSpPr>
          <p:spPr bwMode="auto">
            <a:xfrm>
              <a:off x="-85591" y="1810650"/>
              <a:ext cx="1722754" cy="253916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05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Wistar</a:t>
              </a:r>
              <a:r>
                <a:rPr lang="en-US" altLang="ja-JP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rat</a:t>
              </a:r>
              <a:endParaRPr lang="en-US" altLang="ja-JP" sz="1050" b="1" dirty="0">
                <a:latin typeface="Arial" pitchFamily="34" charset="0"/>
                <a:ea typeface="ＭＳ Ｐゴシック" pitchFamily="50" charset="-128"/>
                <a:cs typeface="Arial" pitchFamily="34" charset="0"/>
              </a:endParaRPr>
            </a:p>
          </p:txBody>
        </p:sp>
        <p:grpSp>
          <p:nvGrpSpPr>
            <p:cNvPr id="154" name="グループ化 169"/>
            <p:cNvGrpSpPr>
              <a:grpSpLocks noChangeAspect="1"/>
            </p:cNvGrpSpPr>
            <p:nvPr/>
          </p:nvGrpSpPr>
          <p:grpSpPr bwMode="auto">
            <a:xfrm flipH="1">
              <a:off x="3465870" y="916653"/>
              <a:ext cx="2020455" cy="1066005"/>
              <a:chOff x="3829051" y="2876550"/>
              <a:chExt cx="3276599" cy="2405063"/>
            </a:xfrm>
          </p:grpSpPr>
          <p:sp>
            <p:nvSpPr>
              <p:cNvPr id="155" name="フリーフォーム 3"/>
              <p:cNvSpPr/>
              <p:nvPr/>
            </p:nvSpPr>
            <p:spPr>
              <a:xfrm>
                <a:off x="3829051" y="4014788"/>
                <a:ext cx="1347788" cy="1266825"/>
              </a:xfrm>
              <a:custGeom>
                <a:avLst/>
                <a:gdLst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66825"/>
                  <a:gd name="connsiteX1" fmla="*/ 0 w 1417638"/>
                  <a:gd name="connsiteY1" fmla="*/ 633412 h 1266825"/>
                  <a:gd name="connsiteX2" fmla="*/ 514350 w 1417638"/>
                  <a:gd name="connsiteY2" fmla="*/ 1109662 h 1266825"/>
                  <a:gd name="connsiteX3" fmla="*/ 1347788 w 1417638"/>
                  <a:gd name="connsiteY3" fmla="*/ 1266825 h 1266825"/>
                  <a:gd name="connsiteX4" fmla="*/ 933450 w 1417638"/>
                  <a:gd name="connsiteY4" fmla="*/ 1038225 h 1266825"/>
                  <a:gd name="connsiteX5" fmla="*/ 419100 w 1417638"/>
                  <a:gd name="connsiteY5" fmla="*/ 985837 h 1266825"/>
                  <a:gd name="connsiteX6" fmla="*/ 133350 w 1417638"/>
                  <a:gd name="connsiteY6" fmla="*/ 671512 h 1266825"/>
                  <a:gd name="connsiteX7" fmla="*/ 338138 w 1417638"/>
                  <a:gd name="connsiteY7" fmla="*/ 385762 h 1266825"/>
                  <a:gd name="connsiteX8" fmla="*/ 881063 w 1417638"/>
                  <a:gd name="connsiteY8" fmla="*/ 204787 h 1266825"/>
                  <a:gd name="connsiteX9" fmla="*/ 795338 w 1417638"/>
                  <a:gd name="connsiteY9" fmla="*/ 71437 h 1266825"/>
                  <a:gd name="connsiteX0" fmla="*/ 795338 w 1347788"/>
                  <a:gd name="connsiteY0" fmla="*/ 71437 h 1266825"/>
                  <a:gd name="connsiteX1" fmla="*/ 0 w 1347788"/>
                  <a:gd name="connsiteY1" fmla="*/ 633412 h 1266825"/>
                  <a:gd name="connsiteX2" fmla="*/ 514350 w 1347788"/>
                  <a:gd name="connsiteY2" fmla="*/ 1109662 h 1266825"/>
                  <a:gd name="connsiteX3" fmla="*/ 1347788 w 1347788"/>
                  <a:gd name="connsiteY3" fmla="*/ 1266825 h 1266825"/>
                  <a:gd name="connsiteX4" fmla="*/ 933450 w 1347788"/>
                  <a:gd name="connsiteY4" fmla="*/ 1038225 h 1266825"/>
                  <a:gd name="connsiteX5" fmla="*/ 419100 w 1347788"/>
                  <a:gd name="connsiteY5" fmla="*/ 985837 h 1266825"/>
                  <a:gd name="connsiteX6" fmla="*/ 133350 w 1347788"/>
                  <a:gd name="connsiteY6" fmla="*/ 671512 h 1266825"/>
                  <a:gd name="connsiteX7" fmla="*/ 338138 w 1347788"/>
                  <a:gd name="connsiteY7" fmla="*/ 385762 h 1266825"/>
                  <a:gd name="connsiteX8" fmla="*/ 881063 w 1347788"/>
                  <a:gd name="connsiteY8" fmla="*/ 204787 h 1266825"/>
                  <a:gd name="connsiteX9" fmla="*/ 795338 w 1347788"/>
                  <a:gd name="connsiteY9" fmla="*/ 71437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7788" h="1266825">
                    <a:moveTo>
                      <a:pt x="795338" y="71437"/>
                    </a:moveTo>
                    <a:cubicBezTo>
                      <a:pt x="291307" y="214308"/>
                      <a:pt x="65886" y="388930"/>
                      <a:pt x="0" y="633412"/>
                    </a:cubicBezTo>
                    <a:cubicBezTo>
                      <a:pt x="800" y="868352"/>
                      <a:pt x="156372" y="1051707"/>
                      <a:pt x="514350" y="1109662"/>
                    </a:cubicBezTo>
                    <a:cubicBezTo>
                      <a:pt x="800894" y="1110432"/>
                      <a:pt x="863597" y="1092981"/>
                      <a:pt x="1347788" y="1266825"/>
                    </a:cubicBezTo>
                    <a:cubicBezTo>
                      <a:pt x="1255709" y="1150131"/>
                      <a:pt x="1088231" y="1085056"/>
                      <a:pt x="933450" y="1038225"/>
                    </a:cubicBezTo>
                    <a:cubicBezTo>
                      <a:pt x="778669" y="991394"/>
                      <a:pt x="552450" y="1046956"/>
                      <a:pt x="419100" y="985837"/>
                    </a:cubicBezTo>
                    <a:cubicBezTo>
                      <a:pt x="285750" y="924718"/>
                      <a:pt x="123036" y="819140"/>
                      <a:pt x="133350" y="671512"/>
                    </a:cubicBezTo>
                    <a:cubicBezTo>
                      <a:pt x="119856" y="571500"/>
                      <a:pt x="213519" y="463549"/>
                      <a:pt x="338138" y="385762"/>
                    </a:cubicBezTo>
                    <a:cubicBezTo>
                      <a:pt x="462757" y="307975"/>
                      <a:pt x="800101" y="256381"/>
                      <a:pt x="881063" y="204787"/>
                    </a:cubicBezTo>
                    <a:cubicBezTo>
                      <a:pt x="962025" y="153193"/>
                      <a:pt x="942182" y="0"/>
                      <a:pt x="795338" y="71437"/>
                    </a:cubicBezTo>
                    <a:close/>
                  </a:path>
                </a:pathLst>
              </a:custGeom>
              <a:solidFill>
                <a:srgbClr val="DE877E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56" name="フリーフォーム 4"/>
              <p:cNvSpPr/>
              <p:nvPr/>
            </p:nvSpPr>
            <p:spPr>
              <a:xfrm>
                <a:off x="4638261" y="3074505"/>
                <a:ext cx="2241826" cy="1379600"/>
              </a:xfrm>
              <a:custGeom>
                <a:avLst/>
                <a:gdLst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537252 w 2241826"/>
                  <a:gd name="connsiteY22" fmla="*/ 1152939 h 1379600"/>
                  <a:gd name="connsiteX23" fmla="*/ 1351722 w 2241826"/>
                  <a:gd name="connsiteY23" fmla="*/ 1166192 h 1379600"/>
                  <a:gd name="connsiteX24" fmla="*/ 1033669 w 2241826"/>
                  <a:gd name="connsiteY24" fmla="*/ 1152939 h 1379600"/>
                  <a:gd name="connsiteX25" fmla="*/ 622852 w 2241826"/>
                  <a:gd name="connsiteY25" fmla="*/ 1364974 h 1379600"/>
                  <a:gd name="connsiteX26" fmla="*/ 331304 w 2241826"/>
                  <a:gd name="connsiteY26" fmla="*/ 1179444 h 1379600"/>
                  <a:gd name="connsiteX27" fmla="*/ 92765 w 2241826"/>
                  <a:gd name="connsiteY27" fmla="*/ 1126435 h 1379600"/>
                  <a:gd name="connsiteX28" fmla="*/ 79513 w 2241826"/>
                  <a:gd name="connsiteY28" fmla="*/ 1113183 h 1379600"/>
                  <a:gd name="connsiteX29" fmla="*/ 39756 w 2241826"/>
                  <a:gd name="connsiteY29" fmla="*/ 1086679 h 1379600"/>
                  <a:gd name="connsiteX30" fmla="*/ 92765 w 2241826"/>
                  <a:gd name="connsiteY30" fmla="*/ 1060174 h 1379600"/>
                  <a:gd name="connsiteX31" fmla="*/ 39756 w 2241826"/>
                  <a:gd name="connsiteY31" fmla="*/ 1060174 h 1379600"/>
                  <a:gd name="connsiteX32" fmla="*/ 66261 w 2241826"/>
                  <a:gd name="connsiteY32" fmla="*/ 1046922 h 1379600"/>
                  <a:gd name="connsiteX33" fmla="*/ 0 w 2241826"/>
                  <a:gd name="connsiteY33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537252 w 2241826"/>
                  <a:gd name="connsiteY21" fmla="*/ 1152939 h 1379600"/>
                  <a:gd name="connsiteX22" fmla="*/ 1351722 w 2241826"/>
                  <a:gd name="connsiteY22" fmla="*/ 1166192 h 1379600"/>
                  <a:gd name="connsiteX23" fmla="*/ 1033669 w 2241826"/>
                  <a:gd name="connsiteY23" fmla="*/ 1152939 h 1379600"/>
                  <a:gd name="connsiteX24" fmla="*/ 622852 w 2241826"/>
                  <a:gd name="connsiteY24" fmla="*/ 1364974 h 1379600"/>
                  <a:gd name="connsiteX25" fmla="*/ 331304 w 2241826"/>
                  <a:gd name="connsiteY25" fmla="*/ 1179444 h 1379600"/>
                  <a:gd name="connsiteX26" fmla="*/ 92765 w 2241826"/>
                  <a:gd name="connsiteY26" fmla="*/ 1126435 h 1379600"/>
                  <a:gd name="connsiteX27" fmla="*/ 79513 w 2241826"/>
                  <a:gd name="connsiteY27" fmla="*/ 1113183 h 1379600"/>
                  <a:gd name="connsiteX28" fmla="*/ 39756 w 2241826"/>
                  <a:gd name="connsiteY28" fmla="*/ 1086679 h 1379600"/>
                  <a:gd name="connsiteX29" fmla="*/ 92765 w 2241826"/>
                  <a:gd name="connsiteY29" fmla="*/ 1060174 h 1379600"/>
                  <a:gd name="connsiteX30" fmla="*/ 39756 w 2241826"/>
                  <a:gd name="connsiteY30" fmla="*/ 1060174 h 1379600"/>
                  <a:gd name="connsiteX31" fmla="*/ 66261 w 2241826"/>
                  <a:gd name="connsiteY31" fmla="*/ 1046922 h 1379600"/>
                  <a:gd name="connsiteX32" fmla="*/ 0 w 2241826"/>
                  <a:gd name="connsiteY32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537252 w 2241826"/>
                  <a:gd name="connsiteY20" fmla="*/ 1152939 h 1379600"/>
                  <a:gd name="connsiteX21" fmla="*/ 1351722 w 2241826"/>
                  <a:gd name="connsiteY21" fmla="*/ 1166192 h 1379600"/>
                  <a:gd name="connsiteX22" fmla="*/ 1033669 w 2241826"/>
                  <a:gd name="connsiteY22" fmla="*/ 1152939 h 1379600"/>
                  <a:gd name="connsiteX23" fmla="*/ 622852 w 2241826"/>
                  <a:gd name="connsiteY23" fmla="*/ 1364974 h 1379600"/>
                  <a:gd name="connsiteX24" fmla="*/ 331304 w 2241826"/>
                  <a:gd name="connsiteY24" fmla="*/ 1179444 h 1379600"/>
                  <a:gd name="connsiteX25" fmla="*/ 92765 w 2241826"/>
                  <a:gd name="connsiteY25" fmla="*/ 1126435 h 1379600"/>
                  <a:gd name="connsiteX26" fmla="*/ 79513 w 2241826"/>
                  <a:gd name="connsiteY26" fmla="*/ 1113183 h 1379600"/>
                  <a:gd name="connsiteX27" fmla="*/ 39756 w 2241826"/>
                  <a:gd name="connsiteY27" fmla="*/ 1086679 h 1379600"/>
                  <a:gd name="connsiteX28" fmla="*/ 92765 w 2241826"/>
                  <a:gd name="connsiteY28" fmla="*/ 1060174 h 1379600"/>
                  <a:gd name="connsiteX29" fmla="*/ 39756 w 2241826"/>
                  <a:gd name="connsiteY29" fmla="*/ 1060174 h 1379600"/>
                  <a:gd name="connsiteX30" fmla="*/ 66261 w 2241826"/>
                  <a:gd name="connsiteY30" fmla="*/ 1046922 h 1379600"/>
                  <a:gd name="connsiteX31" fmla="*/ 0 w 2241826"/>
                  <a:gd name="connsiteY31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537252 w 2241826"/>
                  <a:gd name="connsiteY19" fmla="*/ 1152939 h 1379600"/>
                  <a:gd name="connsiteX20" fmla="*/ 1351722 w 2241826"/>
                  <a:gd name="connsiteY20" fmla="*/ 1166192 h 1379600"/>
                  <a:gd name="connsiteX21" fmla="*/ 1033669 w 2241826"/>
                  <a:gd name="connsiteY21" fmla="*/ 1152939 h 1379600"/>
                  <a:gd name="connsiteX22" fmla="*/ 622852 w 2241826"/>
                  <a:gd name="connsiteY22" fmla="*/ 1364974 h 1379600"/>
                  <a:gd name="connsiteX23" fmla="*/ 331304 w 2241826"/>
                  <a:gd name="connsiteY23" fmla="*/ 1179444 h 1379600"/>
                  <a:gd name="connsiteX24" fmla="*/ 92765 w 2241826"/>
                  <a:gd name="connsiteY24" fmla="*/ 1126435 h 1379600"/>
                  <a:gd name="connsiteX25" fmla="*/ 79513 w 2241826"/>
                  <a:gd name="connsiteY25" fmla="*/ 1113183 h 1379600"/>
                  <a:gd name="connsiteX26" fmla="*/ 39756 w 2241826"/>
                  <a:gd name="connsiteY26" fmla="*/ 1086679 h 1379600"/>
                  <a:gd name="connsiteX27" fmla="*/ 92765 w 2241826"/>
                  <a:gd name="connsiteY27" fmla="*/ 1060174 h 1379600"/>
                  <a:gd name="connsiteX28" fmla="*/ 39756 w 2241826"/>
                  <a:gd name="connsiteY28" fmla="*/ 1060174 h 1379600"/>
                  <a:gd name="connsiteX29" fmla="*/ 66261 w 2241826"/>
                  <a:gd name="connsiteY29" fmla="*/ 1046922 h 1379600"/>
                  <a:gd name="connsiteX30" fmla="*/ 0 w 2241826"/>
                  <a:gd name="connsiteY30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537252 w 2241826"/>
                  <a:gd name="connsiteY18" fmla="*/ 1152939 h 1379600"/>
                  <a:gd name="connsiteX19" fmla="*/ 1351722 w 2241826"/>
                  <a:gd name="connsiteY19" fmla="*/ 1166192 h 1379600"/>
                  <a:gd name="connsiteX20" fmla="*/ 1033669 w 2241826"/>
                  <a:gd name="connsiteY20" fmla="*/ 1152939 h 1379600"/>
                  <a:gd name="connsiteX21" fmla="*/ 622852 w 2241826"/>
                  <a:gd name="connsiteY21" fmla="*/ 1364974 h 1379600"/>
                  <a:gd name="connsiteX22" fmla="*/ 331304 w 2241826"/>
                  <a:gd name="connsiteY22" fmla="*/ 1179444 h 1379600"/>
                  <a:gd name="connsiteX23" fmla="*/ 92765 w 2241826"/>
                  <a:gd name="connsiteY23" fmla="*/ 1126435 h 1379600"/>
                  <a:gd name="connsiteX24" fmla="*/ 79513 w 2241826"/>
                  <a:gd name="connsiteY24" fmla="*/ 1113183 h 1379600"/>
                  <a:gd name="connsiteX25" fmla="*/ 39756 w 2241826"/>
                  <a:gd name="connsiteY25" fmla="*/ 1086679 h 1379600"/>
                  <a:gd name="connsiteX26" fmla="*/ 92765 w 2241826"/>
                  <a:gd name="connsiteY26" fmla="*/ 1060174 h 1379600"/>
                  <a:gd name="connsiteX27" fmla="*/ 39756 w 2241826"/>
                  <a:gd name="connsiteY27" fmla="*/ 1060174 h 1379600"/>
                  <a:gd name="connsiteX28" fmla="*/ 66261 w 2241826"/>
                  <a:gd name="connsiteY28" fmla="*/ 1046922 h 1379600"/>
                  <a:gd name="connsiteX29" fmla="*/ 0 w 2241826"/>
                  <a:gd name="connsiteY29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537252 w 2241826"/>
                  <a:gd name="connsiteY17" fmla="*/ 1152939 h 1379600"/>
                  <a:gd name="connsiteX18" fmla="*/ 1351722 w 2241826"/>
                  <a:gd name="connsiteY18" fmla="*/ 1166192 h 1379600"/>
                  <a:gd name="connsiteX19" fmla="*/ 1033669 w 2241826"/>
                  <a:gd name="connsiteY19" fmla="*/ 1152939 h 1379600"/>
                  <a:gd name="connsiteX20" fmla="*/ 622852 w 2241826"/>
                  <a:gd name="connsiteY20" fmla="*/ 1364974 h 1379600"/>
                  <a:gd name="connsiteX21" fmla="*/ 331304 w 2241826"/>
                  <a:gd name="connsiteY21" fmla="*/ 1179444 h 1379600"/>
                  <a:gd name="connsiteX22" fmla="*/ 92765 w 2241826"/>
                  <a:gd name="connsiteY22" fmla="*/ 1126435 h 1379600"/>
                  <a:gd name="connsiteX23" fmla="*/ 79513 w 2241826"/>
                  <a:gd name="connsiteY23" fmla="*/ 1113183 h 1379600"/>
                  <a:gd name="connsiteX24" fmla="*/ 39756 w 2241826"/>
                  <a:gd name="connsiteY24" fmla="*/ 1086679 h 1379600"/>
                  <a:gd name="connsiteX25" fmla="*/ 92765 w 2241826"/>
                  <a:gd name="connsiteY25" fmla="*/ 1060174 h 1379600"/>
                  <a:gd name="connsiteX26" fmla="*/ 39756 w 2241826"/>
                  <a:gd name="connsiteY26" fmla="*/ 1060174 h 1379600"/>
                  <a:gd name="connsiteX27" fmla="*/ 66261 w 2241826"/>
                  <a:gd name="connsiteY27" fmla="*/ 1046922 h 1379600"/>
                  <a:gd name="connsiteX28" fmla="*/ 0 w 2241826"/>
                  <a:gd name="connsiteY28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537252 w 2241826"/>
                  <a:gd name="connsiteY16" fmla="*/ 1152939 h 1379600"/>
                  <a:gd name="connsiteX17" fmla="*/ 1351722 w 2241826"/>
                  <a:gd name="connsiteY17" fmla="*/ 1166192 h 1379600"/>
                  <a:gd name="connsiteX18" fmla="*/ 1033669 w 2241826"/>
                  <a:gd name="connsiteY18" fmla="*/ 1152939 h 1379600"/>
                  <a:gd name="connsiteX19" fmla="*/ 622852 w 2241826"/>
                  <a:gd name="connsiteY19" fmla="*/ 1364974 h 1379600"/>
                  <a:gd name="connsiteX20" fmla="*/ 331304 w 2241826"/>
                  <a:gd name="connsiteY20" fmla="*/ 1179444 h 1379600"/>
                  <a:gd name="connsiteX21" fmla="*/ 92765 w 2241826"/>
                  <a:gd name="connsiteY21" fmla="*/ 1126435 h 1379600"/>
                  <a:gd name="connsiteX22" fmla="*/ 79513 w 2241826"/>
                  <a:gd name="connsiteY22" fmla="*/ 1113183 h 1379600"/>
                  <a:gd name="connsiteX23" fmla="*/ 39756 w 2241826"/>
                  <a:gd name="connsiteY23" fmla="*/ 1086679 h 1379600"/>
                  <a:gd name="connsiteX24" fmla="*/ 92765 w 2241826"/>
                  <a:gd name="connsiteY24" fmla="*/ 1060174 h 1379600"/>
                  <a:gd name="connsiteX25" fmla="*/ 39756 w 2241826"/>
                  <a:gd name="connsiteY25" fmla="*/ 1060174 h 1379600"/>
                  <a:gd name="connsiteX26" fmla="*/ 66261 w 2241826"/>
                  <a:gd name="connsiteY26" fmla="*/ 1046922 h 1379600"/>
                  <a:gd name="connsiteX27" fmla="*/ 0 w 2241826"/>
                  <a:gd name="connsiteY27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537252 w 2241826"/>
                  <a:gd name="connsiteY15" fmla="*/ 1152939 h 1379600"/>
                  <a:gd name="connsiteX16" fmla="*/ 1351722 w 2241826"/>
                  <a:gd name="connsiteY16" fmla="*/ 1166192 h 1379600"/>
                  <a:gd name="connsiteX17" fmla="*/ 1033669 w 2241826"/>
                  <a:gd name="connsiteY17" fmla="*/ 1152939 h 1379600"/>
                  <a:gd name="connsiteX18" fmla="*/ 622852 w 2241826"/>
                  <a:gd name="connsiteY18" fmla="*/ 1364974 h 1379600"/>
                  <a:gd name="connsiteX19" fmla="*/ 331304 w 2241826"/>
                  <a:gd name="connsiteY19" fmla="*/ 1179444 h 1379600"/>
                  <a:gd name="connsiteX20" fmla="*/ 92765 w 2241826"/>
                  <a:gd name="connsiteY20" fmla="*/ 1126435 h 1379600"/>
                  <a:gd name="connsiteX21" fmla="*/ 79513 w 2241826"/>
                  <a:gd name="connsiteY21" fmla="*/ 1113183 h 1379600"/>
                  <a:gd name="connsiteX22" fmla="*/ 39756 w 2241826"/>
                  <a:gd name="connsiteY22" fmla="*/ 1086679 h 1379600"/>
                  <a:gd name="connsiteX23" fmla="*/ 92765 w 2241826"/>
                  <a:gd name="connsiteY23" fmla="*/ 1060174 h 1379600"/>
                  <a:gd name="connsiteX24" fmla="*/ 39756 w 2241826"/>
                  <a:gd name="connsiteY24" fmla="*/ 1060174 h 1379600"/>
                  <a:gd name="connsiteX25" fmla="*/ 66261 w 2241826"/>
                  <a:gd name="connsiteY25" fmla="*/ 1046922 h 1379600"/>
                  <a:gd name="connsiteX26" fmla="*/ 0 w 2241826"/>
                  <a:gd name="connsiteY26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351722 w 2241826"/>
                  <a:gd name="connsiteY15" fmla="*/ 1166192 h 1379600"/>
                  <a:gd name="connsiteX16" fmla="*/ 1033669 w 2241826"/>
                  <a:gd name="connsiteY16" fmla="*/ 1152939 h 1379600"/>
                  <a:gd name="connsiteX17" fmla="*/ 622852 w 2241826"/>
                  <a:gd name="connsiteY17" fmla="*/ 1364974 h 1379600"/>
                  <a:gd name="connsiteX18" fmla="*/ 331304 w 2241826"/>
                  <a:gd name="connsiteY18" fmla="*/ 1179444 h 1379600"/>
                  <a:gd name="connsiteX19" fmla="*/ 92765 w 2241826"/>
                  <a:gd name="connsiteY19" fmla="*/ 1126435 h 1379600"/>
                  <a:gd name="connsiteX20" fmla="*/ 79513 w 2241826"/>
                  <a:gd name="connsiteY20" fmla="*/ 1113183 h 1379600"/>
                  <a:gd name="connsiteX21" fmla="*/ 39756 w 2241826"/>
                  <a:gd name="connsiteY21" fmla="*/ 1086679 h 1379600"/>
                  <a:gd name="connsiteX22" fmla="*/ 92765 w 2241826"/>
                  <a:gd name="connsiteY22" fmla="*/ 1060174 h 1379600"/>
                  <a:gd name="connsiteX23" fmla="*/ 39756 w 2241826"/>
                  <a:gd name="connsiteY23" fmla="*/ 1060174 h 1379600"/>
                  <a:gd name="connsiteX24" fmla="*/ 66261 w 2241826"/>
                  <a:gd name="connsiteY24" fmla="*/ 1046922 h 1379600"/>
                  <a:gd name="connsiteX25" fmla="*/ 0 w 2241826"/>
                  <a:gd name="connsiteY25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41826" h="1379600">
                    <a:moveTo>
                      <a:pt x="0" y="1020418"/>
                    </a:moveTo>
                    <a:cubicBezTo>
                      <a:pt x="0" y="1002749"/>
                      <a:pt x="0" y="1082261"/>
                      <a:pt x="66261" y="940905"/>
                    </a:cubicBezTo>
                    <a:cubicBezTo>
                      <a:pt x="132522" y="799549"/>
                      <a:pt x="92419" y="433872"/>
                      <a:pt x="397565" y="172279"/>
                    </a:cubicBezTo>
                    <a:cubicBezTo>
                      <a:pt x="545548" y="15462"/>
                      <a:pt x="782493" y="10356"/>
                      <a:pt x="954156" y="0"/>
                    </a:cubicBezTo>
                    <a:cubicBezTo>
                      <a:pt x="1030539" y="22993"/>
                      <a:pt x="995769" y="10494"/>
                      <a:pt x="1113182" y="53009"/>
                    </a:cubicBezTo>
                    <a:cubicBezTo>
                      <a:pt x="1225825" y="57426"/>
                      <a:pt x="1493078" y="1"/>
                      <a:pt x="1630017" y="26505"/>
                    </a:cubicBezTo>
                    <a:cubicBezTo>
                      <a:pt x="1766956" y="53009"/>
                      <a:pt x="1853095" y="132522"/>
                      <a:pt x="1934817" y="212035"/>
                    </a:cubicBezTo>
                    <a:cubicBezTo>
                      <a:pt x="2016539" y="291548"/>
                      <a:pt x="2076174" y="419653"/>
                      <a:pt x="2120348" y="503583"/>
                    </a:cubicBezTo>
                    <a:cubicBezTo>
                      <a:pt x="2164522" y="587514"/>
                      <a:pt x="2179983" y="673653"/>
                      <a:pt x="2199861" y="715618"/>
                    </a:cubicBezTo>
                    <a:cubicBezTo>
                      <a:pt x="2219739" y="757583"/>
                      <a:pt x="2241826" y="728870"/>
                      <a:pt x="2239617" y="755374"/>
                    </a:cubicBezTo>
                    <a:cubicBezTo>
                      <a:pt x="2237408" y="781878"/>
                      <a:pt x="2217531" y="848140"/>
                      <a:pt x="2186609" y="874644"/>
                    </a:cubicBezTo>
                    <a:cubicBezTo>
                      <a:pt x="2155687" y="901148"/>
                      <a:pt x="2131392" y="907774"/>
                      <a:pt x="2054087" y="914400"/>
                    </a:cubicBezTo>
                    <a:cubicBezTo>
                      <a:pt x="1976783" y="921026"/>
                      <a:pt x="1832721" y="919021"/>
                      <a:pt x="1722782" y="914400"/>
                    </a:cubicBezTo>
                    <a:cubicBezTo>
                      <a:pt x="1643269" y="934278"/>
                      <a:pt x="1638852" y="991705"/>
                      <a:pt x="1577009" y="1033670"/>
                    </a:cubicBezTo>
                    <a:cubicBezTo>
                      <a:pt x="1538138" y="1116767"/>
                      <a:pt x="1510531" y="1151071"/>
                      <a:pt x="1351722" y="1166192"/>
                    </a:cubicBezTo>
                    <a:cubicBezTo>
                      <a:pt x="1267792" y="1166192"/>
                      <a:pt x="1178951" y="1167429"/>
                      <a:pt x="1033669" y="1152939"/>
                    </a:cubicBezTo>
                    <a:cubicBezTo>
                      <a:pt x="912184" y="1224163"/>
                      <a:pt x="735145" y="1379600"/>
                      <a:pt x="622852" y="1364974"/>
                    </a:cubicBezTo>
                    <a:cubicBezTo>
                      <a:pt x="505791" y="1369391"/>
                      <a:pt x="400599" y="1252532"/>
                      <a:pt x="331304" y="1179444"/>
                    </a:cubicBezTo>
                    <a:cubicBezTo>
                      <a:pt x="242954" y="1144445"/>
                      <a:pt x="134730" y="1137479"/>
                      <a:pt x="92765" y="1126435"/>
                    </a:cubicBezTo>
                    <a:cubicBezTo>
                      <a:pt x="50800" y="1115391"/>
                      <a:pt x="88348" y="1119809"/>
                      <a:pt x="79513" y="1113183"/>
                    </a:cubicBezTo>
                    <a:cubicBezTo>
                      <a:pt x="70678" y="1106557"/>
                      <a:pt x="37547" y="1095514"/>
                      <a:pt x="39756" y="1086679"/>
                    </a:cubicBezTo>
                    <a:cubicBezTo>
                      <a:pt x="41965" y="1077844"/>
                      <a:pt x="92765" y="1064591"/>
                      <a:pt x="92765" y="1060174"/>
                    </a:cubicBezTo>
                    <a:cubicBezTo>
                      <a:pt x="92765" y="1055757"/>
                      <a:pt x="44173" y="1062383"/>
                      <a:pt x="39756" y="1060174"/>
                    </a:cubicBezTo>
                    <a:cubicBezTo>
                      <a:pt x="35339" y="1057965"/>
                      <a:pt x="68470" y="1051339"/>
                      <a:pt x="66261" y="1046922"/>
                    </a:cubicBezTo>
                    <a:cubicBezTo>
                      <a:pt x="64052" y="1042505"/>
                      <a:pt x="0" y="1038087"/>
                      <a:pt x="0" y="102041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57" name="フリーフォーム 5"/>
              <p:cNvSpPr/>
              <p:nvPr/>
            </p:nvSpPr>
            <p:spPr>
              <a:xfrm>
                <a:off x="6043614" y="3467100"/>
                <a:ext cx="393700" cy="284163"/>
              </a:xfrm>
              <a:custGeom>
                <a:avLst/>
                <a:gdLst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700" h="284163">
                    <a:moveTo>
                      <a:pt x="0" y="0"/>
                    </a:moveTo>
                    <a:cubicBezTo>
                      <a:pt x="123814" y="56356"/>
                      <a:pt x="282574" y="258763"/>
                      <a:pt x="338137" y="271463"/>
                    </a:cubicBezTo>
                    <a:cubicBezTo>
                      <a:pt x="393700" y="284163"/>
                      <a:pt x="347662" y="118269"/>
                      <a:pt x="333375" y="76200"/>
                    </a:cubicBezTo>
                    <a:cubicBezTo>
                      <a:pt x="319088" y="34131"/>
                      <a:pt x="307975" y="31750"/>
                      <a:pt x="252412" y="19050"/>
                    </a:cubicBezTo>
                    <a:cubicBezTo>
                      <a:pt x="163500" y="30163"/>
                      <a:pt x="61903" y="794"/>
                      <a:pt x="0" y="0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58" name="フリーフォーム 6"/>
              <p:cNvSpPr/>
              <p:nvPr/>
            </p:nvSpPr>
            <p:spPr>
              <a:xfrm>
                <a:off x="5914232" y="3432969"/>
                <a:ext cx="391318" cy="381794"/>
              </a:xfrm>
              <a:custGeom>
                <a:avLst/>
                <a:gdLst>
                  <a:gd name="connsiteX0" fmla="*/ 129381 w 391318"/>
                  <a:gd name="connsiteY0" fmla="*/ 29369 h 381794"/>
                  <a:gd name="connsiteX1" fmla="*/ 5556 w 391318"/>
                  <a:gd name="connsiteY1" fmla="*/ 43656 h 381794"/>
                  <a:gd name="connsiteX2" fmla="*/ 96043 w 391318"/>
                  <a:gd name="connsiteY2" fmla="*/ 291306 h 381794"/>
                  <a:gd name="connsiteX3" fmla="*/ 262731 w 391318"/>
                  <a:gd name="connsiteY3" fmla="*/ 372269 h 381794"/>
                  <a:gd name="connsiteX4" fmla="*/ 305593 w 391318"/>
                  <a:gd name="connsiteY4" fmla="*/ 348456 h 381794"/>
                  <a:gd name="connsiteX5" fmla="*/ 372268 w 391318"/>
                  <a:gd name="connsiteY5" fmla="*/ 348456 h 381794"/>
                  <a:gd name="connsiteX6" fmla="*/ 324643 w 391318"/>
                  <a:gd name="connsiteY6" fmla="*/ 329406 h 381794"/>
                  <a:gd name="connsiteX7" fmla="*/ 362743 w 391318"/>
                  <a:gd name="connsiteY7" fmla="*/ 319881 h 381794"/>
                  <a:gd name="connsiteX8" fmla="*/ 281781 w 391318"/>
                  <a:gd name="connsiteY8" fmla="*/ 296069 h 381794"/>
                  <a:gd name="connsiteX9" fmla="*/ 381793 w 391318"/>
                  <a:gd name="connsiteY9" fmla="*/ 286544 h 381794"/>
                  <a:gd name="connsiteX10" fmla="*/ 338931 w 391318"/>
                  <a:gd name="connsiteY10" fmla="*/ 257969 h 381794"/>
                  <a:gd name="connsiteX11" fmla="*/ 357981 w 391318"/>
                  <a:gd name="connsiteY11" fmla="*/ 243681 h 381794"/>
                  <a:gd name="connsiteX12" fmla="*/ 315118 w 391318"/>
                  <a:gd name="connsiteY12" fmla="*/ 219869 h 381794"/>
                  <a:gd name="connsiteX13" fmla="*/ 362743 w 391318"/>
                  <a:gd name="connsiteY13" fmla="*/ 215106 h 381794"/>
                  <a:gd name="connsiteX14" fmla="*/ 129381 w 391318"/>
                  <a:gd name="connsiteY14" fmla="*/ 29369 h 381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1318" h="381794">
                    <a:moveTo>
                      <a:pt x="129381" y="29369"/>
                    </a:moveTo>
                    <a:cubicBezTo>
                      <a:pt x="69850" y="794"/>
                      <a:pt x="11112" y="0"/>
                      <a:pt x="5556" y="43656"/>
                    </a:cubicBezTo>
                    <a:cubicBezTo>
                      <a:pt x="0" y="87312"/>
                      <a:pt x="53181" y="236537"/>
                      <a:pt x="96043" y="291306"/>
                    </a:cubicBezTo>
                    <a:cubicBezTo>
                      <a:pt x="138905" y="346075"/>
                      <a:pt x="227806" y="362744"/>
                      <a:pt x="262731" y="372269"/>
                    </a:cubicBezTo>
                    <a:cubicBezTo>
                      <a:pt x="297656" y="381794"/>
                      <a:pt x="287337" y="352425"/>
                      <a:pt x="305593" y="348456"/>
                    </a:cubicBezTo>
                    <a:cubicBezTo>
                      <a:pt x="323849" y="344487"/>
                      <a:pt x="369093" y="351631"/>
                      <a:pt x="372268" y="348456"/>
                    </a:cubicBezTo>
                    <a:cubicBezTo>
                      <a:pt x="375443" y="345281"/>
                      <a:pt x="326230" y="334168"/>
                      <a:pt x="324643" y="329406"/>
                    </a:cubicBezTo>
                    <a:cubicBezTo>
                      <a:pt x="323056" y="324644"/>
                      <a:pt x="369887" y="325437"/>
                      <a:pt x="362743" y="319881"/>
                    </a:cubicBezTo>
                    <a:cubicBezTo>
                      <a:pt x="355599" y="314325"/>
                      <a:pt x="278606" y="301625"/>
                      <a:pt x="281781" y="296069"/>
                    </a:cubicBezTo>
                    <a:cubicBezTo>
                      <a:pt x="284956" y="290513"/>
                      <a:pt x="372268" y="292894"/>
                      <a:pt x="381793" y="286544"/>
                    </a:cubicBezTo>
                    <a:cubicBezTo>
                      <a:pt x="391318" y="280194"/>
                      <a:pt x="342900" y="265113"/>
                      <a:pt x="338931" y="257969"/>
                    </a:cubicBezTo>
                    <a:cubicBezTo>
                      <a:pt x="334962" y="250825"/>
                      <a:pt x="361950" y="250031"/>
                      <a:pt x="357981" y="243681"/>
                    </a:cubicBezTo>
                    <a:cubicBezTo>
                      <a:pt x="354012" y="237331"/>
                      <a:pt x="314324" y="224631"/>
                      <a:pt x="315118" y="219869"/>
                    </a:cubicBezTo>
                    <a:cubicBezTo>
                      <a:pt x="315912" y="215107"/>
                      <a:pt x="391318" y="246062"/>
                      <a:pt x="362743" y="215106"/>
                    </a:cubicBezTo>
                    <a:cubicBezTo>
                      <a:pt x="334168" y="184150"/>
                      <a:pt x="188912" y="57944"/>
                      <a:pt x="129381" y="29369"/>
                    </a:cubicBezTo>
                    <a:close/>
                  </a:path>
                </a:pathLst>
              </a:custGeom>
              <a:solidFill>
                <a:srgbClr val="CD9965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59" name="フリーフォーム 7"/>
              <p:cNvSpPr/>
              <p:nvPr/>
            </p:nvSpPr>
            <p:spPr>
              <a:xfrm>
                <a:off x="5340351" y="4333206"/>
                <a:ext cx="672306" cy="444500"/>
              </a:xfrm>
              <a:custGeom>
                <a:avLst/>
                <a:gdLst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2306" h="444500">
                    <a:moveTo>
                      <a:pt x="0" y="95250"/>
                    </a:moveTo>
                    <a:cubicBezTo>
                      <a:pt x="19040" y="102379"/>
                      <a:pt x="7938" y="129382"/>
                      <a:pt x="47625" y="147638"/>
                    </a:cubicBezTo>
                    <a:cubicBezTo>
                      <a:pt x="87312" y="165894"/>
                      <a:pt x="158744" y="197637"/>
                      <a:pt x="238125" y="204788"/>
                    </a:cubicBezTo>
                    <a:cubicBezTo>
                      <a:pt x="284163" y="250032"/>
                      <a:pt x="304800" y="393700"/>
                      <a:pt x="323850" y="419100"/>
                    </a:cubicBezTo>
                    <a:cubicBezTo>
                      <a:pt x="342900" y="444500"/>
                      <a:pt x="353219" y="389732"/>
                      <a:pt x="352425" y="357188"/>
                    </a:cubicBezTo>
                    <a:cubicBezTo>
                      <a:pt x="351631" y="324644"/>
                      <a:pt x="288926" y="232569"/>
                      <a:pt x="319088" y="223838"/>
                    </a:cubicBezTo>
                    <a:cubicBezTo>
                      <a:pt x="349250" y="215107"/>
                      <a:pt x="487363" y="294481"/>
                      <a:pt x="533400" y="304800"/>
                    </a:cubicBezTo>
                    <a:cubicBezTo>
                      <a:pt x="579438" y="315119"/>
                      <a:pt x="616744" y="308769"/>
                      <a:pt x="595313" y="285750"/>
                    </a:cubicBezTo>
                    <a:cubicBezTo>
                      <a:pt x="573882" y="262731"/>
                      <a:pt x="524652" y="246842"/>
                      <a:pt x="404813" y="166688"/>
                    </a:cubicBezTo>
                    <a:cubicBezTo>
                      <a:pt x="546886" y="243674"/>
                      <a:pt x="643731" y="211138"/>
                      <a:pt x="647700" y="204788"/>
                    </a:cubicBezTo>
                    <a:cubicBezTo>
                      <a:pt x="651669" y="198438"/>
                      <a:pt x="428625" y="143669"/>
                      <a:pt x="428625" y="128588"/>
                    </a:cubicBezTo>
                    <a:cubicBezTo>
                      <a:pt x="485767" y="146838"/>
                      <a:pt x="623094" y="122237"/>
                      <a:pt x="647700" y="114300"/>
                    </a:cubicBezTo>
                    <a:cubicBezTo>
                      <a:pt x="672306" y="106363"/>
                      <a:pt x="634207" y="87313"/>
                      <a:pt x="576263" y="80963"/>
                    </a:cubicBezTo>
                    <a:cubicBezTo>
                      <a:pt x="518319" y="74613"/>
                      <a:pt x="334963" y="76994"/>
                      <a:pt x="300038" y="76200"/>
                    </a:cubicBezTo>
                    <a:cubicBezTo>
                      <a:pt x="265113" y="75406"/>
                      <a:pt x="347663" y="83344"/>
                      <a:pt x="366713" y="76200"/>
                    </a:cubicBezTo>
                    <a:cubicBezTo>
                      <a:pt x="433372" y="49992"/>
                      <a:pt x="405607" y="46038"/>
                      <a:pt x="414338" y="33338"/>
                    </a:cubicBezTo>
                    <a:cubicBezTo>
                      <a:pt x="423069" y="20638"/>
                      <a:pt x="407177" y="39675"/>
                      <a:pt x="419100" y="0"/>
                    </a:cubicBezTo>
                    <a:cubicBezTo>
                      <a:pt x="397669" y="3175"/>
                      <a:pt x="333375" y="49213"/>
                      <a:pt x="285750" y="52388"/>
                    </a:cubicBezTo>
                    <a:cubicBezTo>
                      <a:pt x="238125" y="55563"/>
                      <a:pt x="182563" y="13494"/>
                      <a:pt x="133350" y="19050"/>
                    </a:cubicBezTo>
                    <a:cubicBezTo>
                      <a:pt x="84132" y="62700"/>
                      <a:pt x="14287" y="73819"/>
                      <a:pt x="0" y="95250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0" name="フリーフォーム 8"/>
              <p:cNvSpPr/>
              <p:nvPr/>
            </p:nvSpPr>
            <p:spPr>
              <a:xfrm>
                <a:off x="5985659" y="2876550"/>
                <a:ext cx="510392" cy="319088"/>
              </a:xfrm>
              <a:custGeom>
                <a:avLst/>
                <a:gdLst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14313 h 319088"/>
                  <a:gd name="connsiteX1" fmla="*/ 186532 w 500856"/>
                  <a:gd name="connsiteY1" fmla="*/ 0 h 319088"/>
                  <a:gd name="connsiteX2" fmla="*/ 477044 w 500856"/>
                  <a:gd name="connsiteY2" fmla="*/ 319088 h 319088"/>
                  <a:gd name="connsiteX3" fmla="*/ 48419 w 500856"/>
                  <a:gd name="connsiteY3" fmla="*/ 214313 h 319088"/>
                  <a:gd name="connsiteX0" fmla="*/ 81767 w 534204"/>
                  <a:gd name="connsiteY0" fmla="*/ 214313 h 319088"/>
                  <a:gd name="connsiteX1" fmla="*/ 219880 w 534204"/>
                  <a:gd name="connsiteY1" fmla="*/ 0 h 319088"/>
                  <a:gd name="connsiteX2" fmla="*/ 510392 w 534204"/>
                  <a:gd name="connsiteY2" fmla="*/ 319088 h 319088"/>
                  <a:gd name="connsiteX3" fmla="*/ 81767 w 534204"/>
                  <a:gd name="connsiteY3" fmla="*/ 214313 h 319088"/>
                  <a:gd name="connsiteX0" fmla="*/ 81767 w 510392"/>
                  <a:gd name="connsiteY0" fmla="*/ 214313 h 319088"/>
                  <a:gd name="connsiteX1" fmla="*/ 219880 w 510392"/>
                  <a:gd name="connsiteY1" fmla="*/ 0 h 319088"/>
                  <a:gd name="connsiteX2" fmla="*/ 510392 w 510392"/>
                  <a:gd name="connsiteY2" fmla="*/ 319088 h 319088"/>
                  <a:gd name="connsiteX3" fmla="*/ 81767 w 510392"/>
                  <a:gd name="connsiteY3" fmla="*/ 214313 h 31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0392" h="319088">
                    <a:moveTo>
                      <a:pt x="81767" y="214313"/>
                    </a:moveTo>
                    <a:cubicBezTo>
                      <a:pt x="0" y="123035"/>
                      <a:pt x="138907" y="20642"/>
                      <a:pt x="219880" y="0"/>
                    </a:cubicBezTo>
                    <a:cubicBezTo>
                      <a:pt x="291317" y="17462"/>
                      <a:pt x="415128" y="36515"/>
                      <a:pt x="510392" y="319088"/>
                    </a:cubicBezTo>
                    <a:cubicBezTo>
                      <a:pt x="286542" y="215902"/>
                      <a:pt x="258752" y="200824"/>
                      <a:pt x="81767" y="214313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1" name="フリーフォーム 9"/>
              <p:cNvSpPr/>
              <p:nvPr/>
            </p:nvSpPr>
            <p:spPr>
              <a:xfrm>
                <a:off x="6776466" y="3372784"/>
                <a:ext cx="115824" cy="222241"/>
              </a:xfrm>
              <a:custGeom>
                <a:avLst/>
                <a:gdLst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300" h="223838">
                    <a:moveTo>
                      <a:pt x="0" y="223838"/>
                    </a:moveTo>
                    <a:cubicBezTo>
                      <a:pt x="38100" y="149225"/>
                      <a:pt x="90456" y="150813"/>
                      <a:pt x="114300" y="0"/>
                    </a:cubicBezTo>
                    <a:lnTo>
                      <a:pt x="114300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2" name="フリーフォーム 10"/>
              <p:cNvSpPr/>
              <p:nvPr/>
            </p:nvSpPr>
            <p:spPr>
              <a:xfrm>
                <a:off x="6800850" y="3461072"/>
                <a:ext cx="237744" cy="207018"/>
              </a:xfrm>
              <a:custGeom>
                <a:avLst/>
                <a:gdLst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204787">
                    <a:moveTo>
                      <a:pt x="0" y="204787"/>
                    </a:moveTo>
                    <a:cubicBezTo>
                      <a:pt x="79375" y="136525"/>
                      <a:pt x="115871" y="77787"/>
                      <a:pt x="238125" y="0"/>
                    </a:cubicBez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3" name="フリーフォーム 11"/>
              <p:cNvSpPr/>
              <p:nvPr/>
            </p:nvSpPr>
            <p:spPr>
              <a:xfrm>
                <a:off x="6809993" y="3610245"/>
                <a:ext cx="295657" cy="109598"/>
              </a:xfrm>
              <a:custGeom>
                <a:avLst/>
                <a:gdLst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5275" h="109538">
                    <a:moveTo>
                      <a:pt x="0" y="109538"/>
                    </a:moveTo>
                    <a:cubicBezTo>
                      <a:pt x="107934" y="34923"/>
                      <a:pt x="120633" y="7937"/>
                      <a:pt x="295275" y="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4" name="フリーフォーム 12"/>
              <p:cNvSpPr/>
              <p:nvPr/>
            </p:nvSpPr>
            <p:spPr>
              <a:xfrm>
                <a:off x="6739890" y="3896418"/>
                <a:ext cx="265175" cy="304438"/>
              </a:xfrm>
              <a:custGeom>
                <a:avLst/>
                <a:gdLst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00" h="304800">
                    <a:moveTo>
                      <a:pt x="0" y="0"/>
                    </a:moveTo>
                    <a:cubicBezTo>
                      <a:pt x="88900" y="101600"/>
                      <a:pt x="230171" y="217483"/>
                      <a:pt x="266700" y="30480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5" name="フリーフォーム 13"/>
              <p:cNvSpPr/>
              <p:nvPr/>
            </p:nvSpPr>
            <p:spPr>
              <a:xfrm>
                <a:off x="6709410" y="3923818"/>
                <a:ext cx="70103" cy="356192"/>
              </a:xfrm>
              <a:custGeom>
                <a:avLst/>
                <a:gdLst>
                  <a:gd name="connsiteX0" fmla="*/ 0 w 66675"/>
                  <a:gd name="connsiteY0" fmla="*/ 0 h 357188"/>
                  <a:gd name="connsiteX1" fmla="*/ 66675 w 66675"/>
                  <a:gd name="connsiteY1" fmla="*/ 357188 h 357188"/>
                  <a:gd name="connsiteX0" fmla="*/ 0 w 68247"/>
                  <a:gd name="connsiteY0" fmla="*/ 0 h 357188"/>
                  <a:gd name="connsiteX1" fmla="*/ 66675 w 68247"/>
                  <a:gd name="connsiteY1" fmla="*/ 357188 h 357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247" h="357188">
                    <a:moveTo>
                      <a:pt x="0" y="0"/>
                    </a:moveTo>
                    <a:cubicBezTo>
                      <a:pt x="22225" y="119063"/>
                      <a:pt x="68247" y="242883"/>
                      <a:pt x="66675" y="357188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6" name="フリーフォーム 14"/>
              <p:cNvSpPr/>
              <p:nvPr/>
            </p:nvSpPr>
            <p:spPr>
              <a:xfrm>
                <a:off x="6553961" y="3929907"/>
                <a:ext cx="109728" cy="304438"/>
              </a:xfrm>
              <a:custGeom>
                <a:avLst/>
                <a:gdLst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8" h="304800">
                    <a:moveTo>
                      <a:pt x="0" y="304800"/>
                    </a:moveTo>
                    <a:cubicBezTo>
                      <a:pt x="88887" y="198433"/>
                      <a:pt x="73025" y="101600"/>
                      <a:pt x="109538" y="0"/>
                    </a:cubicBezTo>
                    <a:lnTo>
                      <a:pt x="109538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7" name="フリーフォーム 15"/>
              <p:cNvSpPr/>
              <p:nvPr/>
            </p:nvSpPr>
            <p:spPr>
              <a:xfrm>
                <a:off x="6508242" y="3713755"/>
                <a:ext cx="149351" cy="143087"/>
              </a:xfrm>
              <a:custGeom>
                <a:avLst/>
                <a:gdLst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25" h="143669">
                    <a:moveTo>
                      <a:pt x="5556" y="64294"/>
                    </a:moveTo>
                    <a:cubicBezTo>
                      <a:pt x="11112" y="41275"/>
                      <a:pt x="96837" y="0"/>
                      <a:pt x="119856" y="2381"/>
                    </a:cubicBezTo>
                    <a:cubicBezTo>
                      <a:pt x="142875" y="4762"/>
                      <a:pt x="149225" y="55562"/>
                      <a:pt x="143669" y="78581"/>
                    </a:cubicBezTo>
                    <a:cubicBezTo>
                      <a:pt x="138113" y="101600"/>
                      <a:pt x="108744" y="143669"/>
                      <a:pt x="86519" y="140494"/>
                    </a:cubicBezTo>
                    <a:cubicBezTo>
                      <a:pt x="35705" y="142079"/>
                      <a:pt x="0" y="87313"/>
                      <a:pt x="5556" y="64294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8" name="フリーフォーム 16"/>
              <p:cNvSpPr/>
              <p:nvPr/>
            </p:nvSpPr>
            <p:spPr>
              <a:xfrm>
                <a:off x="6642354" y="3722889"/>
                <a:ext cx="39623" cy="106552"/>
              </a:xfrm>
              <a:custGeom>
                <a:avLst/>
                <a:gdLst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49198"/>
                  <a:gd name="connsiteY0" fmla="*/ 0 h 104775"/>
                  <a:gd name="connsiteX1" fmla="*/ 38100 w 49198"/>
                  <a:gd name="connsiteY1" fmla="*/ 104775 h 104775"/>
                  <a:gd name="connsiteX2" fmla="*/ 38100 w 49198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" h="104775">
                    <a:moveTo>
                      <a:pt x="0" y="0"/>
                    </a:moveTo>
                    <a:cubicBezTo>
                      <a:pt x="22211" y="15873"/>
                      <a:pt x="6321" y="60320"/>
                      <a:pt x="38100" y="104775"/>
                    </a:cubicBezTo>
                    <a:lnTo>
                      <a:pt x="38100" y="104775"/>
                    </a:ln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69" name="円/楕円 17"/>
              <p:cNvSpPr>
                <a:spLocks noChangeAspect="1"/>
              </p:cNvSpPr>
              <p:nvPr/>
            </p:nvSpPr>
            <p:spPr>
              <a:xfrm rot="4020000">
                <a:off x="6563122" y="3747215"/>
                <a:ext cx="30444" cy="48768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70" name="フリーフォーム 18"/>
              <p:cNvSpPr/>
              <p:nvPr/>
            </p:nvSpPr>
            <p:spPr>
              <a:xfrm>
                <a:off x="6169036" y="4071942"/>
                <a:ext cx="280987" cy="250825"/>
              </a:xfrm>
              <a:custGeom>
                <a:avLst/>
                <a:gdLst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987" h="250825">
                    <a:moveTo>
                      <a:pt x="6879" y="121708"/>
                    </a:moveTo>
                    <a:cubicBezTo>
                      <a:pt x="0" y="83079"/>
                      <a:pt x="54504" y="27516"/>
                      <a:pt x="70379" y="13758"/>
                    </a:cubicBezTo>
                    <a:cubicBezTo>
                      <a:pt x="86254" y="0"/>
                      <a:pt x="87312" y="33866"/>
                      <a:pt x="102129" y="39158"/>
                    </a:cubicBezTo>
                    <a:cubicBezTo>
                      <a:pt x="116946" y="44450"/>
                      <a:pt x="132292" y="36512"/>
                      <a:pt x="159279" y="45508"/>
                    </a:cubicBezTo>
                    <a:cubicBezTo>
                      <a:pt x="186266" y="54504"/>
                      <a:pt x="256646" y="85196"/>
                      <a:pt x="264054" y="93133"/>
                    </a:cubicBezTo>
                    <a:cubicBezTo>
                      <a:pt x="271462" y="101071"/>
                      <a:pt x="201612" y="78846"/>
                      <a:pt x="203729" y="93133"/>
                    </a:cubicBezTo>
                    <a:cubicBezTo>
                      <a:pt x="205846" y="107421"/>
                      <a:pt x="280987" y="169333"/>
                      <a:pt x="276754" y="178858"/>
                    </a:cubicBezTo>
                    <a:cubicBezTo>
                      <a:pt x="272521" y="188383"/>
                      <a:pt x="191558" y="141816"/>
                      <a:pt x="178329" y="150283"/>
                    </a:cubicBezTo>
                    <a:cubicBezTo>
                      <a:pt x="165100" y="158750"/>
                      <a:pt x="210066" y="231769"/>
                      <a:pt x="197379" y="229658"/>
                    </a:cubicBezTo>
                    <a:cubicBezTo>
                      <a:pt x="189442" y="233891"/>
                      <a:pt x="144991" y="173037"/>
                      <a:pt x="130704" y="175683"/>
                    </a:cubicBezTo>
                    <a:cubicBezTo>
                      <a:pt x="94180" y="178323"/>
                      <a:pt x="127000" y="250825"/>
                      <a:pt x="111654" y="245533"/>
                    </a:cubicBezTo>
                    <a:cubicBezTo>
                      <a:pt x="96308" y="240241"/>
                      <a:pt x="45497" y="134931"/>
                      <a:pt x="6879" y="121708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</p:grpSp>
      </p:grpSp>
      <p:sp>
        <p:nvSpPr>
          <p:cNvPr id="272" name="円/楕円 2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3" name="テキスト ボックス 272"/>
          <p:cNvSpPr txBox="1"/>
          <p:nvPr/>
        </p:nvSpPr>
        <p:spPr>
          <a:xfrm>
            <a:off x="981376" y="6244288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4" name="1 つの角を切り取った四角形 273"/>
          <p:cNvSpPr/>
          <p:nvPr/>
        </p:nvSpPr>
        <p:spPr>
          <a:xfrm>
            <a:off x="1473697" y="6292849"/>
            <a:ext cx="7340104" cy="50935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Negligible changes of blood chemistry values were observed after the administration of multi-</a:t>
            </a:r>
            <a:r>
              <a:rPr lang="en-US" altLang="ja-JP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-insulin.</a:t>
            </a:r>
            <a:endParaRPr kumimoji="1" lang="ja-JP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1" name="正方形/長方形 170"/>
          <p:cNvSpPr/>
          <p:nvPr/>
        </p:nvSpPr>
        <p:spPr bwMode="auto">
          <a:xfrm>
            <a:off x="543628" y="3495659"/>
            <a:ext cx="8496000" cy="4456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endParaRPr lang="ja-JP" altLang="en-US" b="1">
              <a:solidFill>
                <a:prstClr val="black"/>
              </a:solidFill>
              <a:latin typeface="Calibri"/>
              <a:ea typeface="ＭＳ Ｐゴシック"/>
            </a:endParaRPr>
          </a:p>
        </p:txBody>
      </p:sp>
      <p:sp>
        <p:nvSpPr>
          <p:cNvPr id="182" name="正方形/長方形 181"/>
          <p:cNvSpPr/>
          <p:nvPr/>
        </p:nvSpPr>
        <p:spPr>
          <a:xfrm>
            <a:off x="480132" y="3507788"/>
            <a:ext cx="8406341" cy="434995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/>
              <a:cs typeface="+mn-cs"/>
            </a:endParaRPr>
          </a:p>
        </p:txBody>
      </p:sp>
      <p:sp>
        <p:nvSpPr>
          <p:cNvPr id="185" name="テキスト ボックス 184"/>
          <p:cNvSpPr txBox="1"/>
          <p:nvPr/>
        </p:nvSpPr>
        <p:spPr>
          <a:xfrm>
            <a:off x="1030252" y="3571397"/>
            <a:ext cx="914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System</a:t>
            </a:r>
          </a:p>
        </p:txBody>
      </p:sp>
      <p:cxnSp>
        <p:nvCxnSpPr>
          <p:cNvPr id="186" name="直線コネクタ 185"/>
          <p:cNvCxnSpPr/>
          <p:nvPr/>
        </p:nvCxnSpPr>
        <p:spPr>
          <a:xfrm>
            <a:off x="543628" y="3466644"/>
            <a:ext cx="8496000" cy="29015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88" name="直線コネクタ 187"/>
          <p:cNvCxnSpPr/>
          <p:nvPr/>
        </p:nvCxnSpPr>
        <p:spPr>
          <a:xfrm>
            <a:off x="543629" y="3934885"/>
            <a:ext cx="8496000" cy="210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01" name="テキスト ボックス 200"/>
          <p:cNvSpPr txBox="1"/>
          <p:nvPr/>
        </p:nvSpPr>
        <p:spPr>
          <a:xfrm>
            <a:off x="2365126" y="3571397"/>
            <a:ext cx="1547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CRE (mg/</a:t>
            </a:r>
            <a:r>
              <a:rPr lang="en-US" altLang="ja-JP" sz="1600" b="1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dL</a:t>
            </a: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)</a:t>
            </a:r>
            <a:r>
              <a:rPr lang="en-US" altLang="ja-JP" sz="16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1)</a:t>
            </a:r>
            <a:endParaRPr lang="ja-JP" altLang="en-US" sz="1600" b="1" baseline="30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02" name="テキスト ボックス 201"/>
          <p:cNvSpPr txBox="1"/>
          <p:nvPr/>
        </p:nvSpPr>
        <p:spPr>
          <a:xfrm>
            <a:off x="3900940" y="3571397"/>
            <a:ext cx="1558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BUN (mg/</a:t>
            </a:r>
            <a:r>
              <a:rPr lang="en-US" altLang="ja-JP" sz="1600" b="1" dirty="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dL</a:t>
            </a: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)</a:t>
            </a:r>
            <a:r>
              <a:rPr lang="en-US" altLang="ja-JP" sz="16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2)</a:t>
            </a:r>
            <a:endParaRPr lang="ja-JP" altLang="en-US" sz="1600" b="1" baseline="30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03" name="テキスト ボックス 202"/>
          <p:cNvSpPr txBox="1"/>
          <p:nvPr/>
        </p:nvSpPr>
        <p:spPr>
          <a:xfrm>
            <a:off x="5437259" y="3571397"/>
            <a:ext cx="12394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AST (U/L)</a:t>
            </a:r>
            <a:r>
              <a:rPr lang="en-US" altLang="ja-JP" sz="16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3)</a:t>
            </a:r>
            <a:endParaRPr lang="ja-JP" altLang="en-US" sz="1600" b="1" baseline="30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04" name="テキスト ボックス 203"/>
          <p:cNvSpPr txBox="1"/>
          <p:nvPr/>
        </p:nvSpPr>
        <p:spPr>
          <a:xfrm>
            <a:off x="4084484" y="3976468"/>
            <a:ext cx="1191352" cy="1521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23.1 ± 0.9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19.5 ± 0.8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15.5 ± 1.3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20.3 ± 1.1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05" name="テキスト ボックス 204"/>
          <p:cNvSpPr txBox="1"/>
          <p:nvPr/>
        </p:nvSpPr>
        <p:spPr>
          <a:xfrm>
            <a:off x="6662720" y="3571397"/>
            <a:ext cx="121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ALT (U/L)</a:t>
            </a:r>
            <a:r>
              <a:rPr lang="en-US" altLang="ja-JP" sz="16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4)</a:t>
            </a:r>
            <a:endParaRPr lang="ja-JP" altLang="en-US" sz="1600" b="1" baseline="30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06" name="テキスト ボックス 205"/>
          <p:cNvSpPr txBox="1"/>
          <p:nvPr/>
        </p:nvSpPr>
        <p:spPr>
          <a:xfrm>
            <a:off x="470805" y="3976468"/>
            <a:ext cx="20329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Saline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latin typeface="Arial"/>
                <a:ea typeface="ＭＳ Ｐゴシック"/>
                <a:cs typeface="Arial"/>
              </a:rPr>
              <a:t>Insulin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srgbClr val="00B050"/>
                </a:solidFill>
                <a:latin typeface="Arial"/>
                <a:ea typeface="ＭＳ Ｐゴシック"/>
                <a:cs typeface="Arial"/>
              </a:rPr>
              <a:t>Ad-insulin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Multi-</a:t>
            </a:r>
            <a:r>
              <a:rPr lang="en-US" altLang="ja-JP" sz="1600" b="1" dirty="0" err="1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SPRA</a:t>
            </a:r>
            <a:r>
              <a:rPr lang="en-US" altLang="ja-JP" sz="1600" b="1" dirty="0">
                <a:solidFill>
                  <a:srgbClr val="FF0000"/>
                </a:solidFill>
                <a:latin typeface="Arial"/>
                <a:ea typeface="ＭＳ Ｐゴシック"/>
                <a:cs typeface="Arial"/>
              </a:rPr>
              <a:t>-insulin</a:t>
            </a:r>
          </a:p>
        </p:txBody>
      </p:sp>
      <p:sp>
        <p:nvSpPr>
          <p:cNvPr id="207" name="テキスト ボックス 206"/>
          <p:cNvSpPr txBox="1"/>
          <p:nvPr/>
        </p:nvSpPr>
        <p:spPr>
          <a:xfrm>
            <a:off x="2486153" y="3976468"/>
            <a:ext cx="1305164" cy="1521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0.37 ± 0.01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0.35 ± 0.01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0.31 ± 0.02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0.33 ± 0.01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08" name="テキスト ボックス 207"/>
          <p:cNvSpPr txBox="1"/>
          <p:nvPr/>
        </p:nvSpPr>
        <p:spPr>
          <a:xfrm>
            <a:off x="5575918" y="3976468"/>
            <a:ext cx="962123" cy="1521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73 ± 11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77 ± 21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69 ± 12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81 ± 23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09" name="テキスト ボックス 208"/>
          <p:cNvSpPr txBox="1"/>
          <p:nvPr/>
        </p:nvSpPr>
        <p:spPr>
          <a:xfrm>
            <a:off x="6845045" y="3976468"/>
            <a:ext cx="848309" cy="1521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44 ± 3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62 ± 5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42 ± 3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36 ± 6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cxnSp>
        <p:nvCxnSpPr>
          <p:cNvPr id="210" name="直線コネクタ 209"/>
          <p:cNvCxnSpPr/>
          <p:nvPr/>
        </p:nvCxnSpPr>
        <p:spPr>
          <a:xfrm>
            <a:off x="543629" y="5582882"/>
            <a:ext cx="8496000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26" name="テキスト ボックス 225"/>
          <p:cNvSpPr txBox="1"/>
          <p:nvPr/>
        </p:nvSpPr>
        <p:spPr>
          <a:xfrm>
            <a:off x="7828864" y="3571397"/>
            <a:ext cx="12506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LDH (U/L)</a:t>
            </a:r>
            <a:r>
              <a:rPr lang="en-US" altLang="ja-JP" sz="1600" b="1" baseline="30000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5)</a:t>
            </a:r>
            <a:endParaRPr lang="ja-JP" altLang="en-US" sz="1600" b="1" baseline="30000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27" name="テキスト ボックス 226"/>
          <p:cNvSpPr txBox="1"/>
          <p:nvPr/>
        </p:nvSpPr>
        <p:spPr>
          <a:xfrm>
            <a:off x="7904204" y="3976468"/>
            <a:ext cx="1099980" cy="1521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　</a:t>
            </a: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65 ± 23</a:t>
            </a: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　</a:t>
            </a: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62 ± 31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128 ± 26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ja-JP" sz="1600" b="1" dirty="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140 ± 42</a:t>
            </a:r>
            <a:endParaRPr lang="ja-JP" altLang="en-US" sz="1600" b="1" dirty="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31" name="テキスト ボックス 230"/>
          <p:cNvSpPr txBox="1"/>
          <p:nvPr/>
        </p:nvSpPr>
        <p:spPr>
          <a:xfrm>
            <a:off x="527429" y="5582882"/>
            <a:ext cx="8512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dirty="0">
                <a:solidFill>
                  <a:prstClr val="black"/>
                </a:solidFill>
                <a:latin typeface="Times New Roman"/>
                <a:ea typeface="ＭＳ Ｐゴシック"/>
                <a:cs typeface="Times New Roman"/>
              </a:rPr>
              <a:t>1) Creatinine, 2) Blood urea nitrogen, 3) Aspartate aminotransferase, 4) Alanine aminotransferase, 5) Lactate dehydrogenase.  Each value represents the </a:t>
            </a:r>
            <a:r>
              <a:rPr lang="en-US" altLang="ja-JP" sz="1400" dirty="0" err="1">
                <a:solidFill>
                  <a:prstClr val="black"/>
                </a:solidFill>
                <a:latin typeface="Times New Roman"/>
                <a:ea typeface="ＭＳ Ｐゴシック"/>
                <a:cs typeface="Times New Roman"/>
              </a:rPr>
              <a:t>mean</a:t>
            </a:r>
            <a:r>
              <a:rPr lang="en-US" altLang="ja-JP" sz="1400" dirty="0" err="1">
                <a:solidFill>
                  <a:prstClr val="black"/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±</a:t>
            </a:r>
            <a:r>
              <a:rPr lang="en-US" altLang="ja-JP" sz="1400" dirty="0" err="1">
                <a:solidFill>
                  <a:prstClr val="black"/>
                </a:solidFill>
                <a:latin typeface="Times New Roman"/>
                <a:ea typeface="ＭＳ Ｐゴシック"/>
                <a:cs typeface="Times New Roman"/>
              </a:rPr>
              <a:t>S.E</a:t>
            </a:r>
            <a:r>
              <a:rPr lang="en-US" altLang="ja-JP" sz="1400" dirty="0">
                <a:solidFill>
                  <a:prstClr val="black"/>
                </a:solidFill>
                <a:latin typeface="Times New Roman"/>
                <a:ea typeface="ＭＳ Ｐゴシック"/>
                <a:cs typeface="Times New Roman"/>
              </a:rPr>
              <a:t>. of 3 experiments.</a:t>
            </a:r>
            <a:r>
              <a:rPr lang="ja-JP" altLang="ja-JP" sz="1400" dirty="0">
                <a:solidFill>
                  <a:prstClr val="black"/>
                </a:solidFill>
                <a:latin typeface="Times New Roman"/>
                <a:ea typeface="ＭＳ Ｐゴシック"/>
                <a:cs typeface="Times New Roman"/>
              </a:rPr>
              <a:t> </a:t>
            </a:r>
            <a:endParaRPr lang="en-US" altLang="ja-JP" sz="1400" dirty="0">
              <a:solidFill>
                <a:prstClr val="black"/>
              </a:solidFill>
              <a:latin typeface="Times New Roman"/>
              <a:ea typeface="ＭＳ Ｐゴシック"/>
              <a:cs typeface="Times New Roman"/>
            </a:endParaRPr>
          </a:p>
        </p:txBody>
      </p:sp>
      <p:sp>
        <p:nvSpPr>
          <p:cNvPr id="232" name="Text Box 15"/>
          <p:cNvSpPr txBox="1">
            <a:spLocks noChangeArrowheads="1"/>
          </p:cNvSpPr>
          <p:nvPr/>
        </p:nvSpPr>
        <p:spPr bwMode="auto">
          <a:xfrm>
            <a:off x="3293875" y="2248082"/>
            <a:ext cx="648838" cy="25391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b="1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24 h</a:t>
            </a:r>
          </a:p>
        </p:txBody>
      </p:sp>
      <p:sp>
        <p:nvSpPr>
          <p:cNvPr id="233" name="テキスト ボックス 232"/>
          <p:cNvSpPr txBox="1"/>
          <p:nvPr/>
        </p:nvSpPr>
        <p:spPr>
          <a:xfrm>
            <a:off x="542212" y="2799736"/>
            <a:ext cx="8497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b="1" dirty="0">
                <a:solidFill>
                  <a:srgbClr val="DE5300"/>
                </a:solidFill>
                <a:latin typeface="Arial"/>
                <a:cs typeface="Arial"/>
              </a:rPr>
              <a:t>Blood Chemistry Values 24 h after Subcutaneous Administration of Multi-</a:t>
            </a:r>
            <a:r>
              <a:rPr lang="en-US" altLang="ja-JP" b="1" dirty="0" err="1">
                <a:solidFill>
                  <a:srgbClr val="DE5300"/>
                </a:solidFill>
                <a:latin typeface="Arial"/>
                <a:cs typeface="Arial"/>
              </a:rPr>
              <a:t>SPRA</a:t>
            </a:r>
            <a:r>
              <a:rPr lang="en-US" altLang="ja-JP" b="1" dirty="0">
                <a:solidFill>
                  <a:srgbClr val="DE5300"/>
                </a:solidFill>
                <a:latin typeface="Arial"/>
                <a:cs typeface="Arial"/>
              </a:rPr>
              <a:t>-insulin to Rats</a:t>
            </a:r>
            <a:endParaRPr lang="ja-JP" altLang="en-US" b="1" dirty="0">
              <a:solidFill>
                <a:srgbClr val="DE5300"/>
              </a:solidFill>
              <a:latin typeface="Arial"/>
              <a:cs typeface="Arial"/>
            </a:endParaRPr>
          </a:p>
        </p:txBody>
      </p:sp>
      <p:sp>
        <p:nvSpPr>
          <p:cNvPr id="173" name="テキスト ボックス 172"/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14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172" name="直線コネクタ 171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直線コネクタ 173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994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Conclusion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512789" y="5899354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811212" y="1363874"/>
            <a:ext cx="800100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SPRA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-proteins were prepared through host-guest interaction between 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mbol" panose="05050102010706020507" pitchFamily="18" charset="2"/>
              </a:rPr>
              <a:t>b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en-US" altLang="ja-JP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CyD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Ad.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811211" y="2621174"/>
            <a:ext cx="800100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Thermal and enzymatic stability of </a:t>
            </a:r>
            <a:r>
              <a:rPr lang="en-US" altLang="ja-JP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SPRA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-proteins was higher than those of protein alone. 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811210" y="3776874"/>
            <a:ext cx="800100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SPRA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-lysozyme completely retained lytic activity of lysozyme.</a:t>
            </a: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811209" y="4653174"/>
            <a:ext cx="800100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Multi-</a:t>
            </a:r>
            <a:r>
              <a:rPr lang="en-US" altLang="ja-JP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SPRA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-insulin showed prolonged and </a:t>
            </a:r>
            <a:r>
              <a:rPr lang="en-US" altLang="ja-JP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peakless</a:t>
            </a: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hypoglycemic effect without loss of the bioactivity.</a:t>
            </a:r>
          </a:p>
        </p:txBody>
      </p:sp>
      <p:sp>
        <p:nvSpPr>
          <p:cNvPr id="60" name="円/楕円 59"/>
          <p:cNvSpPr/>
          <p:nvPr/>
        </p:nvSpPr>
        <p:spPr>
          <a:xfrm>
            <a:off x="581024" y="1452774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円/楕円 60"/>
          <p:cNvSpPr/>
          <p:nvPr/>
        </p:nvSpPr>
        <p:spPr>
          <a:xfrm>
            <a:off x="581024" y="2697717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円/楕円 61"/>
          <p:cNvSpPr/>
          <p:nvPr/>
        </p:nvSpPr>
        <p:spPr>
          <a:xfrm>
            <a:off x="581024" y="3853101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円/楕円 62"/>
          <p:cNvSpPr/>
          <p:nvPr/>
        </p:nvSpPr>
        <p:spPr>
          <a:xfrm>
            <a:off x="581024" y="4726368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1 つの角を切り取った四角形 66"/>
          <p:cNvSpPr/>
          <p:nvPr/>
        </p:nvSpPr>
        <p:spPr>
          <a:xfrm>
            <a:off x="978398" y="5743390"/>
            <a:ext cx="6212978" cy="93600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technology is useful as a novel </a:t>
            </a:r>
            <a:r>
              <a:rPr lang="en-US" altLang="ja-JP" sz="24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PEGylation</a:t>
            </a:r>
            <a:r>
              <a:rPr lang="en-US" altLang="ja-JP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technique for protein drugs. </a:t>
            </a:r>
            <a:endParaRPr kumimoji="1" lang="ja-JP" alt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15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027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テキスト ボックス 57"/>
          <p:cNvSpPr txBox="1"/>
          <p:nvPr/>
        </p:nvSpPr>
        <p:spPr>
          <a:xfrm>
            <a:off x="0" y="570892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u="sng" dirty="0">
                <a:uFill>
                  <a:solidFill>
                    <a:srgbClr val="FF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“Cancer” is the first common cause of death and </a:t>
            </a:r>
          </a:p>
          <a:p>
            <a:pPr algn="ctr"/>
            <a:r>
              <a:rPr lang="en-US" altLang="ja-JP" sz="1600" b="1" u="sng" dirty="0">
                <a:uFill>
                  <a:solidFill>
                    <a:srgbClr val="FF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incidences of cancer increase year by year.</a:t>
            </a:r>
          </a:p>
        </p:txBody>
      </p:sp>
      <p:grpSp>
        <p:nvGrpSpPr>
          <p:cNvPr id="59" name="グループ化 58"/>
          <p:cNvGrpSpPr/>
          <p:nvPr/>
        </p:nvGrpSpPr>
        <p:grpSpPr>
          <a:xfrm>
            <a:off x="370233" y="3512030"/>
            <a:ext cx="5193504" cy="721317"/>
            <a:chOff x="1106688" y="4357100"/>
            <a:chExt cx="5193504" cy="721317"/>
          </a:xfrm>
        </p:grpSpPr>
        <p:sp>
          <p:nvSpPr>
            <p:cNvPr id="61" name="下矢印 60"/>
            <p:cNvSpPr/>
            <p:nvPr/>
          </p:nvSpPr>
          <p:spPr>
            <a:xfrm rot="16200000">
              <a:off x="1167230" y="4296558"/>
              <a:ext cx="426972" cy="548056"/>
            </a:xfrm>
            <a:prstGeom prst="downArrow">
              <a:avLst/>
            </a:prstGeom>
            <a:solidFill>
              <a:srgbClr val="002060"/>
            </a:solidFill>
            <a:ln w="1905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テキスト ボックス 61"/>
            <p:cNvSpPr txBox="1"/>
            <p:nvPr/>
          </p:nvSpPr>
          <p:spPr>
            <a:xfrm>
              <a:off x="1696829" y="4370531"/>
              <a:ext cx="4603363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Pancreatic</a:t>
              </a:r>
              <a:r>
                <a:rPr lang="ja-JP" altLang="en-US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cancer</a:t>
              </a:r>
              <a:r>
                <a:rPr lang="ja-JP" altLang="en-US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</a:t>
              </a:r>
              <a:r>
                <a:rPr lang="ja-JP" altLang="en-US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one</a:t>
              </a:r>
              <a:r>
                <a:rPr lang="ja-JP" altLang="en-US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  <a:r>
                <a:rPr lang="ja-JP" altLang="en-US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refractory cancers.</a:t>
              </a:r>
            </a:p>
          </p:txBody>
        </p:sp>
      </p:grpSp>
      <p:sp>
        <p:nvSpPr>
          <p:cNvPr id="67" name="テキスト ボックス 66"/>
          <p:cNvSpPr txBox="1"/>
          <p:nvPr/>
        </p:nvSpPr>
        <p:spPr>
          <a:xfrm rot="16200000">
            <a:off x="2411553" y="2149341"/>
            <a:ext cx="400110" cy="205280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5-year survival rate</a:t>
            </a:r>
            <a:r>
              <a: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0" y="2547138"/>
            <a:ext cx="10962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Pancreatic</a:t>
            </a: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265137" y="2179162"/>
            <a:ext cx="903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265137" y="1590616"/>
            <a:ext cx="903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Uterus</a:t>
            </a: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265137" y="2375344"/>
            <a:ext cx="903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</a:t>
            </a: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265137" y="1394434"/>
            <a:ext cx="903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Breast</a:t>
            </a: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265137" y="1982980"/>
            <a:ext cx="903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Stomach</a:t>
            </a: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265137" y="1786798"/>
            <a:ext cx="903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Colon</a:t>
            </a: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265137" y="1198252"/>
            <a:ext cx="9032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5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Prostate</a:t>
            </a: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-156223" y="3280114"/>
            <a:ext cx="565747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「</a:t>
            </a:r>
            <a:r>
              <a: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Cancer Center, Center for Cancer Control and Information Services</a:t>
            </a:r>
            <a:r>
              <a:rPr kumimoji="1" lang="ja-JP" alt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</a:t>
            </a:r>
            <a:endParaRPr kumimoji="1" lang="en-US" altLang="ja-JP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0" name="グラフ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4606255"/>
              </p:ext>
            </p:extLst>
          </p:nvPr>
        </p:nvGraphicFramePr>
        <p:xfrm>
          <a:off x="871026" y="1092017"/>
          <a:ext cx="3633984" cy="2029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3" name="テキスト ボックス 62"/>
          <p:cNvSpPr txBox="1"/>
          <p:nvPr/>
        </p:nvSpPr>
        <p:spPr>
          <a:xfrm>
            <a:off x="1168396" y="2544885"/>
            <a:ext cx="903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7.7%</a:t>
            </a:r>
          </a:p>
        </p:txBody>
      </p:sp>
      <p:pic>
        <p:nvPicPr>
          <p:cNvPr id="71" name="図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277" y="4830708"/>
            <a:ext cx="4155123" cy="1937087"/>
          </a:xfrm>
          <a:prstGeom prst="rect">
            <a:avLst/>
          </a:prstGeom>
        </p:spPr>
      </p:pic>
      <p:sp>
        <p:nvSpPr>
          <p:cNvPr id="81" name="テキスト ボックス 80"/>
          <p:cNvSpPr txBox="1"/>
          <p:nvPr/>
        </p:nvSpPr>
        <p:spPr>
          <a:xfrm>
            <a:off x="822158" y="5019245"/>
            <a:ext cx="13644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Anticancer</a:t>
            </a:r>
            <a:r>
              <a:rPr lang="ja-JP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drug</a:t>
            </a: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4064289" y="5288013"/>
            <a:ext cx="475327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K.J. Rakesh </a:t>
            </a:r>
            <a:r>
              <a:rPr kumimoji="1"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kumimoji="1" lang="en-US" altLang="ja-JP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1" lang="en-US" altLang="ja-JP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1" lang="en-US" altLang="ja-JP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1" lang="en-US" altLang="ja-JP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Oncol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7, 653-664 (2010).</a:t>
            </a:r>
          </a:p>
        </p:txBody>
      </p:sp>
      <p:sp>
        <p:nvSpPr>
          <p:cNvPr id="86" name="正方形/長方形 85"/>
          <p:cNvSpPr/>
          <p:nvPr/>
        </p:nvSpPr>
        <p:spPr>
          <a:xfrm>
            <a:off x="4430686" y="4705490"/>
            <a:ext cx="433754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700" dirty="0">
                <a:solidFill>
                  <a:prstClr val="black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ECM inhibits diffusion of anticancer drugs into cancer tissues.</a:t>
            </a:r>
          </a:p>
        </p:txBody>
      </p:sp>
      <p:sp>
        <p:nvSpPr>
          <p:cNvPr id="90" name="正方形/長方形 89"/>
          <p:cNvSpPr/>
          <p:nvPr/>
        </p:nvSpPr>
        <p:spPr>
          <a:xfrm>
            <a:off x="4158811" y="5750337"/>
            <a:ext cx="417578" cy="1090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左中かっこ 92"/>
          <p:cNvSpPr/>
          <p:nvPr/>
        </p:nvSpPr>
        <p:spPr>
          <a:xfrm flipH="1">
            <a:off x="4197459" y="5719564"/>
            <a:ext cx="171970" cy="95822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4367600" y="6066954"/>
            <a:ext cx="94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interstitial</a:t>
            </a:r>
            <a:endParaRPr kumimoji="1" lang="ja-JP" alt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221500" y="5777338"/>
            <a:ext cx="1481176" cy="584775"/>
          </a:xfrm>
          <a:prstGeom prst="rect">
            <a:avLst/>
          </a:prstGeom>
          <a:solidFill>
            <a:srgbClr val="FEEFE6">
              <a:alpha val="83000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Extracellular</a:t>
            </a:r>
            <a:r>
              <a:rPr kumimoji="1" lang="ja-JP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matrix (ECM)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7534" y="6563340"/>
            <a:ext cx="1088761" cy="276999"/>
          </a:xfrm>
          <a:prstGeom prst="rect">
            <a:avLst/>
          </a:prstGeom>
          <a:solidFill>
            <a:srgbClr val="FEEFE6">
              <a:alpha val="83000"/>
            </a:srgbClr>
          </a:solidFill>
          <a:effectLst>
            <a:softEdge rad="50800"/>
          </a:effectLst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Cancer</a:t>
            </a:r>
            <a:r>
              <a: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円/楕円 98"/>
          <p:cNvSpPr/>
          <p:nvPr/>
        </p:nvSpPr>
        <p:spPr>
          <a:xfrm>
            <a:off x="59325" y="4129617"/>
            <a:ext cx="747613" cy="663430"/>
          </a:xfrm>
          <a:prstGeom prst="ellipse">
            <a:avLst/>
          </a:prstGeom>
          <a:solidFill>
            <a:srgbClr val="FF0000"/>
          </a:solidFill>
          <a:ln w="76200" cmpd="tri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0" name="正方形/長方形 99"/>
          <p:cNvSpPr/>
          <p:nvPr/>
        </p:nvSpPr>
        <p:spPr>
          <a:xfrm rot="20391676">
            <a:off x="-51916" y="4330737"/>
            <a:ext cx="9320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</a:rPr>
              <a:t>Problem</a:t>
            </a:r>
            <a:endParaRPr lang="ja-JP" altLang="en-US" sz="1200" b="1" dirty="0">
              <a:solidFill>
                <a:schemeClr val="bg1"/>
              </a:solidFill>
            </a:endParaRPr>
          </a:p>
        </p:txBody>
      </p:sp>
      <p:grpSp>
        <p:nvGrpSpPr>
          <p:cNvPr id="103" name="グループ化 102"/>
          <p:cNvGrpSpPr/>
          <p:nvPr/>
        </p:nvGrpSpPr>
        <p:grpSpPr>
          <a:xfrm>
            <a:off x="5244777" y="5695677"/>
            <a:ext cx="3730590" cy="1015663"/>
            <a:chOff x="4960477" y="5414828"/>
            <a:chExt cx="4083629" cy="1015663"/>
          </a:xfrm>
        </p:grpSpPr>
        <p:sp>
          <p:nvSpPr>
            <p:cNvPr id="105" name="メモ 104"/>
            <p:cNvSpPr/>
            <p:nvPr/>
          </p:nvSpPr>
          <p:spPr>
            <a:xfrm>
              <a:off x="4960477" y="5445224"/>
              <a:ext cx="4083629" cy="954872"/>
            </a:xfrm>
            <a:prstGeom prst="foldedCorner">
              <a:avLst/>
            </a:prstGeom>
            <a:solidFill>
              <a:srgbClr val="FFFF99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" name="正方形/長方形 115"/>
            <p:cNvSpPr/>
            <p:nvPr/>
          </p:nvSpPr>
          <p:spPr>
            <a:xfrm>
              <a:off x="5241228" y="5414828"/>
              <a:ext cx="355616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ja-JP" sz="2000" b="1" dirty="0">
                  <a:solidFill>
                    <a:srgbClr val="FF0000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Arial" panose="020B0604020202020204" pitchFamily="34" charset="0"/>
                </a:rPr>
                <a:t>Efficient anticancer drug delivery for pancreatic cancer is required.</a:t>
              </a:r>
            </a:p>
          </p:txBody>
        </p:sp>
      </p:grpSp>
      <p:cxnSp>
        <p:nvCxnSpPr>
          <p:cNvPr id="5" name="直線コネクタ 4"/>
          <p:cNvCxnSpPr/>
          <p:nvPr/>
        </p:nvCxnSpPr>
        <p:spPr>
          <a:xfrm>
            <a:off x="2350843" y="5487129"/>
            <a:ext cx="230909" cy="2112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/>
          <p:cNvCxnSpPr/>
          <p:nvPr/>
        </p:nvCxnSpPr>
        <p:spPr>
          <a:xfrm flipV="1">
            <a:off x="2581752" y="5434941"/>
            <a:ext cx="290620" cy="27703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図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84" y="5456285"/>
            <a:ext cx="643661" cy="108727"/>
          </a:xfrm>
          <a:prstGeom prst="rect">
            <a:avLst/>
          </a:prstGeom>
        </p:spPr>
      </p:pic>
      <p:sp>
        <p:nvSpPr>
          <p:cNvPr id="66" name="円/楕円 65"/>
          <p:cNvSpPr>
            <a:spLocks noChangeAspect="1"/>
          </p:cNvSpPr>
          <p:nvPr/>
        </p:nvSpPr>
        <p:spPr>
          <a:xfrm>
            <a:off x="1433710" y="5296244"/>
            <a:ext cx="141367" cy="14136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円/楕円 67"/>
          <p:cNvSpPr>
            <a:spLocks noChangeAspect="1"/>
          </p:cNvSpPr>
          <p:nvPr/>
        </p:nvSpPr>
        <p:spPr>
          <a:xfrm>
            <a:off x="2123273" y="5284946"/>
            <a:ext cx="141367" cy="14136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634" y="5611322"/>
            <a:ext cx="322629" cy="90693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-9477" y="0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Pancreatic cancer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線コネクタ 8"/>
          <p:cNvCxnSpPr/>
          <p:nvPr/>
        </p:nvCxnSpPr>
        <p:spPr>
          <a:xfrm>
            <a:off x="-614666" y="438244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/>
          <p:cNvCxnSpPr/>
          <p:nvPr/>
        </p:nvCxnSpPr>
        <p:spPr>
          <a:xfrm>
            <a:off x="-444263" y="513264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59F0BC6D-1A11-4178-828E-FE3C78FFAF02}"/>
              </a:ext>
            </a:extLst>
          </p:cNvPr>
          <p:cNvGrpSpPr/>
          <p:nvPr/>
        </p:nvGrpSpPr>
        <p:grpSpPr>
          <a:xfrm>
            <a:off x="4710789" y="1169209"/>
            <a:ext cx="4109476" cy="2682742"/>
            <a:chOff x="4719083" y="1399228"/>
            <a:chExt cx="4109476" cy="2682742"/>
          </a:xfrm>
        </p:grpSpPr>
        <p:graphicFrame>
          <p:nvGraphicFramePr>
            <p:cNvPr id="85" name="グラフ 84">
              <a:extLst>
                <a:ext uri="{FF2B5EF4-FFF2-40B4-BE49-F238E27FC236}">
                  <a16:creationId xmlns:a16="http://schemas.microsoft.com/office/drawing/2014/main" id="{7C454665-756E-4FB3-8F20-A66E3352D3E9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5026922" y="1399228"/>
            <a:ext cx="3737634" cy="21989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290C7B13-7990-4193-824A-BCC09B875A7C}"/>
                </a:ext>
              </a:extLst>
            </p:cNvPr>
            <p:cNvSpPr txBox="1"/>
            <p:nvPr/>
          </p:nvSpPr>
          <p:spPr>
            <a:xfrm rot="10800000">
              <a:off x="4719083" y="1668591"/>
              <a:ext cx="400110" cy="165205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kumimoji="1"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Drug contribution</a:t>
              </a:r>
              <a:r>
                <a:rPr kumimoji="1" lang="ja-JP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1A4C3B07-0A6C-495A-84F8-87E89BFDBA1F}"/>
                </a:ext>
              </a:extLst>
            </p:cNvPr>
            <p:cNvSpPr txBox="1"/>
            <p:nvPr/>
          </p:nvSpPr>
          <p:spPr>
            <a:xfrm>
              <a:off x="5813361" y="3517987"/>
              <a:ext cx="26100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Satisfaction of treatment</a:t>
              </a:r>
              <a:r>
                <a:rPr kumimoji="1" lang="ja-JP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1"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(%)</a:t>
              </a:r>
              <a:endPara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B2013450-B783-4C4B-AB45-54EEE3D3754C}"/>
                </a:ext>
              </a:extLst>
            </p:cNvPr>
            <p:cNvSpPr txBox="1"/>
            <p:nvPr/>
          </p:nvSpPr>
          <p:spPr>
            <a:xfrm>
              <a:off x="5552926" y="2640142"/>
              <a:ext cx="13649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Pancreatic</a:t>
              </a: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4DAA2B6-EEDB-496D-A0A9-2BEB29C65C5F}"/>
                </a:ext>
              </a:extLst>
            </p:cNvPr>
            <p:cNvSpPr txBox="1"/>
            <p:nvPr/>
          </p:nvSpPr>
          <p:spPr>
            <a:xfrm>
              <a:off x="6068476" y="1996805"/>
              <a:ext cx="9032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50" b="1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Lung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7F18B878-1C91-462F-89C7-986E126462C4}"/>
                </a:ext>
              </a:extLst>
            </p:cNvPr>
            <p:cNvSpPr txBox="1"/>
            <p:nvPr/>
          </p:nvSpPr>
          <p:spPr>
            <a:xfrm>
              <a:off x="7051425" y="2233009"/>
              <a:ext cx="9032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5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Liver</a:t>
              </a: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6D40D574-01CA-4AA1-98CF-57FB302B71FB}"/>
                </a:ext>
              </a:extLst>
            </p:cNvPr>
            <p:cNvSpPr txBox="1"/>
            <p:nvPr/>
          </p:nvSpPr>
          <p:spPr>
            <a:xfrm>
              <a:off x="6921699" y="1860313"/>
              <a:ext cx="90325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5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Uterus</a:t>
              </a: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9625FE41-751B-47D0-B5FB-B657760E6C62}"/>
                </a:ext>
              </a:extLst>
            </p:cNvPr>
            <p:cNvSpPr txBox="1"/>
            <p:nvPr/>
          </p:nvSpPr>
          <p:spPr>
            <a:xfrm>
              <a:off x="7368487" y="1615712"/>
              <a:ext cx="9032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5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Breast</a:t>
              </a: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1D806544-DF01-4686-AC08-732C78A8126F}"/>
                </a:ext>
              </a:extLst>
            </p:cNvPr>
            <p:cNvSpPr txBox="1"/>
            <p:nvPr/>
          </p:nvSpPr>
          <p:spPr>
            <a:xfrm>
              <a:off x="7827077" y="1654699"/>
              <a:ext cx="90325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5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Prostate</a:t>
              </a: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E2FD8CED-BB27-4E42-8F63-05A7C8C9E81C}"/>
                </a:ext>
              </a:extLst>
            </p:cNvPr>
            <p:cNvSpPr txBox="1"/>
            <p:nvPr/>
          </p:nvSpPr>
          <p:spPr>
            <a:xfrm>
              <a:off x="7827471" y="2027395"/>
              <a:ext cx="9032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50" b="1" dirty="0">
                  <a:solidFill>
                    <a:schemeClr val="accent4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Colon</a:t>
              </a: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0DD28CE6-1C64-438D-8547-0F56C4370789}"/>
                </a:ext>
              </a:extLst>
            </p:cNvPr>
            <p:cNvSpPr txBox="1"/>
            <p:nvPr/>
          </p:nvSpPr>
          <p:spPr>
            <a:xfrm>
              <a:off x="7925300" y="1857677"/>
              <a:ext cx="90325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50" b="1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Stomach</a:t>
              </a: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A281FCA9-BA89-4931-8076-748B848388AF}"/>
                </a:ext>
              </a:extLst>
            </p:cNvPr>
            <p:cNvSpPr txBox="1"/>
            <p:nvPr/>
          </p:nvSpPr>
          <p:spPr>
            <a:xfrm>
              <a:off x="5590985" y="3828054"/>
              <a:ext cx="3237573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From</a:t>
              </a:r>
              <a:r>
                <a:rPr kumimoji="1" lang="ja-JP" alt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「</a:t>
              </a:r>
              <a:r>
                <a:rPr kumimoji="1" lang="en-US" altLang="ja-JP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Japan Health Sciences Foundation</a:t>
              </a:r>
              <a:r>
                <a:rPr kumimoji="1" lang="ja-JP" alt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」</a:t>
              </a:r>
              <a:endParaRPr kumimoji="1" lang="en-US" altLang="ja-JP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8" name="正方形/長方形 107">
            <a:extLst>
              <a:ext uri="{FF2B5EF4-FFF2-40B4-BE49-F238E27FC236}">
                <a16:creationId xmlns:a16="http://schemas.microsoft.com/office/drawing/2014/main" id="{7121E6DC-CEF4-4688-8D9C-E3709E324D2B}"/>
              </a:ext>
            </a:extLst>
          </p:cNvPr>
          <p:cNvSpPr/>
          <p:nvPr/>
        </p:nvSpPr>
        <p:spPr>
          <a:xfrm rot="16200000">
            <a:off x="4712339" y="1237085"/>
            <a:ext cx="4235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  <a:endParaRPr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正方形/長方形 103"/>
          <p:cNvSpPr/>
          <p:nvPr/>
        </p:nvSpPr>
        <p:spPr>
          <a:xfrm>
            <a:off x="770642" y="4266272"/>
            <a:ext cx="83790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Dense extracellular matrix (ECM) </a:t>
            </a:r>
            <a:r>
              <a:rPr lang="en-US" altLang="ja-JP" b="1" dirty="0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is present around pancreatic cancer cells.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E585CEC-13E8-4094-A28B-3C2FBA30F3BC}"/>
              </a:ext>
            </a:extLst>
          </p:cNvPr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16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36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/>
          <p:cNvPicPr>
            <a:picLocks noChangeAspect="1"/>
          </p:cNvPicPr>
          <p:nvPr/>
        </p:nvPicPr>
        <p:blipFill rotWithShape="1">
          <a:blip r:embed="rId3"/>
          <a:srcRect l="35535" b="9914"/>
          <a:stretch/>
        </p:blipFill>
        <p:spPr>
          <a:xfrm>
            <a:off x="244317" y="813745"/>
            <a:ext cx="3149529" cy="2123291"/>
          </a:xfrm>
          <a:prstGeom prst="rect">
            <a:avLst/>
          </a:prstGeom>
        </p:spPr>
      </p:pic>
      <p:sp>
        <p:nvSpPr>
          <p:cNvPr id="31" name="角丸四角形吹き出し 30"/>
          <p:cNvSpPr/>
          <p:nvPr/>
        </p:nvSpPr>
        <p:spPr>
          <a:xfrm>
            <a:off x="3665341" y="810942"/>
            <a:ext cx="1813317" cy="1845298"/>
          </a:xfrm>
          <a:prstGeom prst="wedgeRoundRectCallout">
            <a:avLst>
              <a:gd name="adj1" fmla="val -89169"/>
              <a:gd name="adj2" fmla="val 14327"/>
              <a:gd name="adj3" fmla="val 16667"/>
            </a:avLst>
          </a:prstGeom>
          <a:solidFill>
            <a:srgbClr val="FFFF00"/>
          </a:solidFill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777107" y="890532"/>
            <a:ext cx="1516762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ECM</a:t>
            </a:r>
            <a:endParaRPr kumimoji="1" lang="en-US" altLang="ja-JP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ja-JP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Hyaluronan</a:t>
            </a:r>
          </a:p>
          <a:p>
            <a:r>
              <a:rPr kumimoji="1" lang="ja-JP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Aggrecan</a:t>
            </a:r>
            <a:endParaRPr kumimoji="1" lang="en-US" altLang="ja-JP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ja-JP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Collagen</a:t>
            </a:r>
          </a:p>
          <a:p>
            <a:r>
              <a:rPr kumimoji="1" lang="ja-JP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Laminin</a:t>
            </a:r>
          </a:p>
          <a:p>
            <a:r>
              <a:rPr lang="ja-JP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Fibronectin</a:t>
            </a:r>
          </a:p>
        </p:txBody>
      </p:sp>
      <p:sp>
        <p:nvSpPr>
          <p:cNvPr id="32" name="右矢印 31"/>
          <p:cNvSpPr/>
          <p:nvPr/>
        </p:nvSpPr>
        <p:spPr>
          <a:xfrm>
            <a:off x="5695269" y="1445092"/>
            <a:ext cx="565245" cy="490708"/>
          </a:xfrm>
          <a:prstGeom prst="rightArrow">
            <a:avLst/>
          </a:prstGeom>
          <a:solidFill>
            <a:srgbClr val="FFFF00"/>
          </a:solidFill>
          <a:ln w="1905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円/楕円 32"/>
          <p:cNvSpPr>
            <a:spLocks noChangeAspect="1"/>
          </p:cNvSpPr>
          <p:nvPr/>
        </p:nvSpPr>
        <p:spPr>
          <a:xfrm>
            <a:off x="6654617" y="1430803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円/楕円 33"/>
          <p:cNvSpPr>
            <a:spLocks noChangeAspect="1"/>
          </p:cNvSpPr>
          <p:nvPr/>
        </p:nvSpPr>
        <p:spPr>
          <a:xfrm>
            <a:off x="6654617" y="1750055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円/楕円 34"/>
          <p:cNvSpPr>
            <a:spLocks noChangeAspect="1"/>
          </p:cNvSpPr>
          <p:nvPr/>
        </p:nvSpPr>
        <p:spPr>
          <a:xfrm>
            <a:off x="6654617" y="2043240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6443703" y="711551"/>
            <a:ext cx="25360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ECM degrading enzyme</a:t>
            </a:r>
            <a:endParaRPr kumimoji="1" lang="en-US" altLang="ja-JP" sz="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ja-JP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　  </a:t>
            </a:r>
            <a:r>
              <a:rPr kumimoji="1"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Hyaluronidase</a:t>
            </a:r>
          </a:p>
          <a:p>
            <a:r>
              <a:rPr lang="ja-JP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　  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Collagenase</a:t>
            </a:r>
            <a:endParaRPr lang="en-US" altLang="ja-JP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ja-JP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　  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endParaRPr lang="ja-JP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6459411" y="608235"/>
            <a:ext cx="2520335" cy="1869712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/>
          <p:cNvSpPr/>
          <p:nvPr/>
        </p:nvSpPr>
        <p:spPr>
          <a:xfrm>
            <a:off x="4931465" y="3990725"/>
            <a:ext cx="4114293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DE5300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Anticancer drugs can be delivered to cancer tissues efficiently by pre-administration with bromelain???</a:t>
            </a: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5"/>
          <a:stretch/>
        </p:blipFill>
        <p:spPr>
          <a:xfrm>
            <a:off x="3322684" y="3132490"/>
            <a:ext cx="1420171" cy="1293412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125454" y="3370321"/>
            <a:ext cx="346588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solidFill>
                  <a:schemeClr val="accent2"/>
                </a:solidFill>
                <a:latin typeface="Arial"/>
                <a:cs typeface="Arial"/>
              </a:rPr>
              <a:t>Bromelain</a:t>
            </a:r>
          </a:p>
          <a:p>
            <a:endParaRPr kumimoji="1" lang="en-US" altLang="ja-JP" sz="700" b="1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ja-JP" altLang="en-US" sz="1600" b="1" dirty="0">
                <a:latin typeface="Arial"/>
                <a:cs typeface="Arial"/>
              </a:rPr>
              <a:t>・</a:t>
            </a:r>
            <a:r>
              <a:rPr kumimoji="1" lang="en-US" altLang="ja-JP" sz="1600" b="1" dirty="0">
                <a:latin typeface="Arial"/>
                <a:cs typeface="Arial"/>
              </a:rPr>
              <a:t>Molecular weight (M.W.) :</a:t>
            </a:r>
            <a:r>
              <a:rPr lang="en-US" altLang="ja-JP" sz="1600" b="1" dirty="0">
                <a:latin typeface="Arial"/>
                <a:cs typeface="Arial"/>
              </a:rPr>
              <a:t> 24 kDa</a:t>
            </a:r>
          </a:p>
          <a:p>
            <a:r>
              <a:rPr lang="ja-JP" altLang="en-US" sz="1600" b="1" dirty="0">
                <a:latin typeface="Arial"/>
                <a:cs typeface="Arial"/>
              </a:rPr>
              <a:t>・</a:t>
            </a:r>
            <a:r>
              <a:rPr lang="en-US" altLang="ja-JP" sz="1600" b="1" dirty="0">
                <a:latin typeface="Arial"/>
                <a:cs typeface="Arial"/>
              </a:rPr>
              <a:t>Available as food and drug</a:t>
            </a:r>
          </a:p>
          <a:p>
            <a:r>
              <a:rPr lang="en-US" altLang="ja-JP" sz="1600" b="1" dirty="0">
                <a:latin typeface="Arial"/>
                <a:cs typeface="Arial"/>
              </a:rPr>
              <a:t>  (Debriding agent)</a:t>
            </a:r>
          </a:p>
        </p:txBody>
      </p:sp>
      <p:sp>
        <p:nvSpPr>
          <p:cNvPr id="40" name="角丸四角形 39"/>
          <p:cNvSpPr/>
          <p:nvPr/>
        </p:nvSpPr>
        <p:spPr>
          <a:xfrm>
            <a:off x="125454" y="3103958"/>
            <a:ext cx="4617401" cy="1963342"/>
          </a:xfrm>
          <a:prstGeom prst="round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角丸四角形吹き出し 40"/>
          <p:cNvSpPr/>
          <p:nvPr/>
        </p:nvSpPr>
        <p:spPr>
          <a:xfrm>
            <a:off x="5478659" y="2613474"/>
            <a:ext cx="3543338" cy="633143"/>
          </a:xfrm>
          <a:prstGeom prst="wedgeRoundRectCallout">
            <a:avLst>
              <a:gd name="adj1" fmla="val -1555"/>
              <a:gd name="adj2" fmla="val -94044"/>
              <a:gd name="adj3" fmla="val 16667"/>
            </a:avLst>
          </a:prstGeom>
          <a:solidFill>
            <a:srgbClr val="FFFF00"/>
          </a:solidFill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b="1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グループ化 43"/>
          <p:cNvGrpSpPr/>
          <p:nvPr/>
        </p:nvGrpSpPr>
        <p:grpSpPr>
          <a:xfrm>
            <a:off x="234517" y="5183389"/>
            <a:ext cx="8586009" cy="1421899"/>
            <a:chOff x="306471" y="4999706"/>
            <a:chExt cx="8586009" cy="1356868"/>
          </a:xfrm>
        </p:grpSpPr>
        <p:sp>
          <p:nvSpPr>
            <p:cNvPr id="45" name="角丸四角形 44"/>
            <p:cNvSpPr/>
            <p:nvPr/>
          </p:nvSpPr>
          <p:spPr>
            <a:xfrm>
              <a:off x="737138" y="5033137"/>
              <a:ext cx="8155342" cy="132343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1379145" y="5213590"/>
              <a:ext cx="7279346" cy="616771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b="1" dirty="0">
                  <a:latin typeface="Arial"/>
                  <a:cs typeface="Arial"/>
                </a:rPr>
                <a:t>Bromelain</a:t>
              </a:r>
              <a:r>
                <a:rPr lang="ja-JP" altLang="en-US" b="1" dirty="0">
                  <a:latin typeface="Arial"/>
                  <a:cs typeface="Arial"/>
                </a:rPr>
                <a:t> </a:t>
              </a:r>
              <a:r>
                <a:rPr lang="en-US" altLang="ja-JP" b="1" dirty="0">
                  <a:latin typeface="Arial"/>
                  <a:cs typeface="Arial"/>
                </a:rPr>
                <a:t>is</a:t>
              </a:r>
              <a:r>
                <a:rPr lang="ja-JP" altLang="en-US" b="1" dirty="0">
                  <a:latin typeface="Arial"/>
                  <a:cs typeface="Arial"/>
                </a:rPr>
                <a:t> </a:t>
              </a:r>
              <a:r>
                <a:rPr lang="en-US" altLang="ja-JP" b="1" dirty="0">
                  <a:latin typeface="Arial"/>
                  <a:cs typeface="Arial"/>
                </a:rPr>
                <a:t>not</a:t>
              </a:r>
              <a:r>
                <a:rPr lang="ja-JP" altLang="en-US" b="1" dirty="0">
                  <a:latin typeface="Arial"/>
                  <a:cs typeface="Arial"/>
                </a:rPr>
                <a:t> </a:t>
              </a:r>
              <a:r>
                <a:rPr lang="en-US" altLang="ja-JP" b="1" dirty="0">
                  <a:latin typeface="Arial"/>
                  <a:cs typeface="Arial"/>
                </a:rPr>
                <a:t>able to accumulate in the cancer tissues efficiently because of its short blood half-life.</a:t>
              </a:r>
            </a:p>
          </p:txBody>
        </p:sp>
        <p:sp>
          <p:nvSpPr>
            <p:cNvPr id="47" name="Rectangle 2061"/>
            <p:cNvSpPr>
              <a:spLocks noChangeArrowheads="1"/>
            </p:cNvSpPr>
            <p:nvPr/>
          </p:nvSpPr>
          <p:spPr bwMode="auto">
            <a:xfrm>
              <a:off x="4378729" y="5776729"/>
              <a:ext cx="4361983" cy="4638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 algn="r"/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J.V. Castell </a:t>
              </a:r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</a:t>
              </a:r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</a:t>
              </a:r>
              <a:r>
                <a:rPr lang="en-US" altLang="ja-JP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Am</a:t>
              </a:r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altLang="ja-JP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J</a:t>
              </a:r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altLang="ja-JP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Physiol</a:t>
              </a:r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273, 139-146 (1997).</a:t>
              </a:r>
            </a:p>
            <a:p>
              <a:pPr algn="r"/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Y. </a:t>
              </a:r>
              <a:r>
                <a:rPr lang="en-US" altLang="ja-JP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Anraku</a:t>
              </a:r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et al</a:t>
              </a:r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</a:t>
              </a:r>
              <a:r>
                <a:rPr lang="en-US" altLang="ja-JP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Chem</a:t>
              </a:r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altLang="ja-JP" sz="12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1200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Commun</a:t>
              </a:r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., 47, 6054-6056 (2011).</a:t>
              </a:r>
            </a:p>
          </p:txBody>
        </p:sp>
        <p:sp>
          <p:nvSpPr>
            <p:cNvPr id="48" name="円/楕円 47"/>
            <p:cNvSpPr/>
            <p:nvPr/>
          </p:nvSpPr>
          <p:spPr>
            <a:xfrm>
              <a:off x="360565" y="4999706"/>
              <a:ext cx="964417" cy="964417"/>
            </a:xfrm>
            <a:prstGeom prst="ellipse">
              <a:avLst/>
            </a:prstGeom>
            <a:solidFill>
              <a:srgbClr val="FF0000"/>
            </a:solidFill>
            <a:ln w="76200" cmpd="tri">
              <a:solidFill>
                <a:srgbClr val="FF99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正方形/長方形 48"/>
            <p:cNvSpPr/>
            <p:nvPr/>
          </p:nvSpPr>
          <p:spPr>
            <a:xfrm rot="20391676">
              <a:off x="306471" y="5281154"/>
              <a:ext cx="1107996" cy="35244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Problem</a:t>
              </a:r>
              <a:endParaRPr lang="ja-JP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0" name="テキスト ボックス 49"/>
          <p:cNvSpPr txBox="1"/>
          <p:nvPr/>
        </p:nvSpPr>
        <p:spPr>
          <a:xfrm>
            <a:off x="209051" y="1957089"/>
            <a:ext cx="725214" cy="338554"/>
          </a:xfrm>
          <a:prstGeom prst="rect">
            <a:avLst/>
          </a:prstGeom>
          <a:solidFill>
            <a:srgbClr val="FEEFE6">
              <a:alpha val="83000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ECM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32298" y="2782705"/>
            <a:ext cx="1088761" cy="276999"/>
          </a:xfrm>
          <a:prstGeom prst="rect">
            <a:avLst/>
          </a:prstGeom>
          <a:solidFill>
            <a:srgbClr val="FEEFE6">
              <a:alpha val="83000"/>
            </a:srgbClr>
          </a:solidFill>
          <a:effectLst>
            <a:softEdge rad="50800"/>
          </a:effectLst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Cancer</a:t>
            </a:r>
            <a:r>
              <a:rPr kumimoji="1" lang="ja-JP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-9477" y="0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直線コネクタ 54"/>
          <p:cNvCxnSpPr/>
          <p:nvPr/>
        </p:nvCxnSpPr>
        <p:spPr>
          <a:xfrm>
            <a:off x="-614666" y="438244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>
            <a:off x="-444263" y="513264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/>
          <p:cNvSpPr txBox="1"/>
          <p:nvPr/>
        </p:nvSpPr>
        <p:spPr>
          <a:xfrm>
            <a:off x="-51298" y="573051"/>
            <a:ext cx="1191353" cy="276999"/>
          </a:xfrm>
          <a:prstGeom prst="rect">
            <a:avLst/>
          </a:prstGeom>
          <a:solidFill>
            <a:srgbClr val="FEEFE6">
              <a:alpha val="83000"/>
            </a:srgbClr>
          </a:solidFill>
          <a:effectLst>
            <a:softEdge rad="50800"/>
          </a:effectLst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Cancer tissue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133473" y="1028524"/>
            <a:ext cx="1133644" cy="276999"/>
          </a:xfrm>
          <a:prstGeom prst="rect">
            <a:avLst/>
          </a:prstGeom>
          <a:solidFill>
            <a:srgbClr val="FEEFE6">
              <a:alpha val="83000"/>
            </a:srgbClr>
          </a:solidFill>
          <a:effectLst>
            <a:softEdge rad="50800"/>
          </a:effectLst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Blood vessel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449064" y="2612822"/>
            <a:ext cx="3572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 can degrade a number of proteins such as collagen and </a:t>
            </a:r>
            <a:r>
              <a:rPr kumimoji="1" lang="en-US" altLang="ja-JP" sz="1600" dirty="0" err="1">
                <a:latin typeface="Arial" panose="020B0604020202020204" pitchFamily="34" charset="0"/>
                <a:cs typeface="Arial" panose="020B0604020202020204" pitchFamily="34" charset="0"/>
              </a:rPr>
              <a:t>laminin</a:t>
            </a:r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657" l="12178" r="83019">
                        <a14:foregroundMark x1="57290" y1="94511" x2="57290" y2="94511"/>
                        <a14:backgroundMark x1="67067" y1="97942" x2="67067" y2="97942"/>
                        <a14:backgroundMark x1="36364" y1="97942" x2="36364" y2="97942"/>
                        <a14:backgroundMark x1="44082" y1="97942" x2="44082" y2="97942"/>
                        <a14:backgroundMark x1="63808" y1="98456" x2="63808" y2="98456"/>
                        <a14:backgroundMark x1="60892" y1="98456" x2="60892" y2="984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364" y="4244297"/>
            <a:ext cx="708821" cy="708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45" b="91451" l="4571" r="962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572" y="4370595"/>
            <a:ext cx="1523276" cy="655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正方形/長方形 58"/>
          <p:cNvSpPr/>
          <p:nvPr/>
        </p:nvSpPr>
        <p:spPr>
          <a:xfrm rot="20657348">
            <a:off x="4851467" y="3452546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Hypothesis</a:t>
            </a:r>
            <a:endParaRPr lang="ja-JP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4693AF9-341C-4F46-9FBD-FAB386490898}"/>
              </a:ext>
            </a:extLst>
          </p:cNvPr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17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835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対角する 2 つの角を丸めた四角形 113"/>
          <p:cNvSpPr/>
          <p:nvPr/>
        </p:nvSpPr>
        <p:spPr>
          <a:xfrm>
            <a:off x="3780518" y="600925"/>
            <a:ext cx="5113687" cy="500589"/>
          </a:xfrm>
          <a:prstGeom prst="round2DiagRect">
            <a:avLst/>
          </a:prstGeom>
          <a:solidFill>
            <a:srgbClr val="FFFF00"/>
          </a:solidFill>
          <a:ln w="28575" cmpd="sng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2158193" y="2820686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SPRA-</a:t>
            </a:r>
            <a:r>
              <a:rPr lang="en-US" altLang="ja-JP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endParaRPr lang="ja-JP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4830742" y="1494969"/>
            <a:ext cx="4070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err="1">
                <a:cs typeface="Arial" panose="020B0604020202020204" pitchFamily="34" charset="0"/>
              </a:rPr>
              <a:t>SPRA</a:t>
            </a:r>
            <a:r>
              <a:rPr lang="en-US" altLang="ja-JP" sz="1600" b="1" dirty="0">
                <a:cs typeface="Arial" panose="020B0604020202020204" pitchFamily="34" charset="0"/>
              </a:rPr>
              <a:t>-bromelain can improve blood retention, resulting in </a:t>
            </a:r>
            <a:r>
              <a:rPr lang="en-US" altLang="ja-JP" sz="1600" b="1" dirty="0">
                <a:solidFill>
                  <a:srgbClr val="FF0000"/>
                </a:solidFill>
                <a:cs typeface="Arial" panose="020B0604020202020204" pitchFamily="34" charset="0"/>
              </a:rPr>
              <a:t>accumulation in cancer tissues</a:t>
            </a:r>
            <a:r>
              <a:rPr lang="en-US" altLang="ja-JP" sz="1600" b="1" dirty="0">
                <a:cs typeface="Arial" panose="020B0604020202020204" pitchFamily="34" charset="0"/>
              </a:rPr>
              <a:t> by </a:t>
            </a:r>
            <a:r>
              <a:rPr lang="en-US" altLang="ja-JP" sz="1600" b="1" dirty="0" err="1">
                <a:cs typeface="Arial" panose="020B0604020202020204" pitchFamily="34" charset="0"/>
              </a:rPr>
              <a:t>EPR</a:t>
            </a:r>
            <a:r>
              <a:rPr lang="en-US" altLang="ja-JP" sz="1600" b="1" dirty="0">
                <a:cs typeface="Arial" panose="020B0604020202020204" pitchFamily="34" charset="0"/>
              </a:rPr>
              <a:t> effect.</a:t>
            </a:r>
            <a:endParaRPr lang="ja-JP" altLang="en-US" sz="1600" b="1" dirty="0">
              <a:cs typeface="Arial" panose="020B0604020202020204" pitchFamily="34" charset="0"/>
            </a:endParaRPr>
          </a:p>
          <a:p>
            <a:endParaRPr lang="ja-JP" altLang="en-US" sz="1600" b="1" dirty="0"/>
          </a:p>
        </p:txBody>
      </p:sp>
      <p:sp>
        <p:nvSpPr>
          <p:cNvPr id="63" name="下矢印 62"/>
          <p:cNvSpPr/>
          <p:nvPr/>
        </p:nvSpPr>
        <p:spPr>
          <a:xfrm>
            <a:off x="6311010" y="2352747"/>
            <a:ext cx="388805" cy="223659"/>
          </a:xfrm>
          <a:prstGeom prst="downArrow">
            <a:avLst/>
          </a:prstGeom>
          <a:solidFill>
            <a:srgbClr val="FFFF00"/>
          </a:solidFill>
          <a:ln w="190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4823823" y="2597359"/>
            <a:ext cx="4510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After dissociation</a:t>
            </a:r>
            <a:r>
              <a:rPr lang="en-US" altLang="ja-JP" sz="1600" b="1" dirty="0">
                <a:cs typeface="Arial" panose="020B0604020202020204" pitchFamily="34" charset="0"/>
              </a:rPr>
              <a:t>, Ad-bromelain </a:t>
            </a:r>
            <a:r>
              <a:rPr lang="en-US" altLang="ja-JP" sz="1600" b="1" dirty="0">
                <a:solidFill>
                  <a:srgbClr val="FF0000"/>
                </a:solidFill>
                <a:cs typeface="Arial" panose="020B0604020202020204" pitchFamily="34" charset="0"/>
              </a:rPr>
              <a:t>d</a:t>
            </a:r>
            <a:r>
              <a:rPr lang="en-US" altLang="ja-JP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egrades ECM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, leading to </a:t>
            </a:r>
            <a:r>
              <a:rPr lang="en-US" altLang="ja-JP" sz="1600" b="1" dirty="0">
                <a:cs typeface="Arial" panose="020B0604020202020204" pitchFamily="34" charset="0"/>
              </a:rPr>
              <a:t>efficient drug delivery.</a:t>
            </a:r>
            <a:endParaRPr lang="ja-JP" altLang="en-US" sz="1600" b="1" dirty="0">
              <a:cs typeface="Arial" panose="020B0604020202020204" pitchFamily="34" charset="0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3052710" y="1317583"/>
            <a:ext cx="1693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Ad-</a:t>
            </a:r>
            <a:r>
              <a:rPr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3638193" y="670265"/>
            <a:ext cx="5396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Ad-</a:t>
            </a:r>
            <a:r>
              <a:rPr lang="en-US" altLang="ja-JP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ja-JP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+ PEG-</a:t>
            </a:r>
            <a:r>
              <a:rPr lang="en-US" altLang="ja-JP" sz="1600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ja-JP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CyD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ja-JP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</a:t>
            </a:r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-bromelain</a:t>
            </a:r>
          </a:p>
        </p:txBody>
      </p:sp>
      <p:grpSp>
        <p:nvGrpSpPr>
          <p:cNvPr id="79" name="グループ化 78"/>
          <p:cNvGrpSpPr/>
          <p:nvPr/>
        </p:nvGrpSpPr>
        <p:grpSpPr>
          <a:xfrm>
            <a:off x="1384504" y="427552"/>
            <a:ext cx="2139149" cy="2147699"/>
            <a:chOff x="-2131339" y="275010"/>
            <a:chExt cx="2068618" cy="2068618"/>
          </a:xfrm>
        </p:grpSpPr>
        <p:pic>
          <p:nvPicPr>
            <p:cNvPr id="80" name="図 7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31339" y="275010"/>
              <a:ext cx="2068618" cy="2068618"/>
            </a:xfrm>
            <a:prstGeom prst="rect">
              <a:avLst/>
            </a:prstGeom>
          </p:spPr>
        </p:pic>
        <p:grpSp>
          <p:nvGrpSpPr>
            <p:cNvPr id="81" name="グループ化 80"/>
            <p:cNvGrpSpPr>
              <a:grpSpLocks noChangeAspect="1"/>
            </p:cNvGrpSpPr>
            <p:nvPr/>
          </p:nvGrpSpPr>
          <p:grpSpPr>
            <a:xfrm rot="3840472" flipH="1">
              <a:off x="-2066012" y="1492899"/>
              <a:ext cx="349927" cy="283558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82" name="直線コネクタ 81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3" name="直線コネクタ 82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84" name="六角形 83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85" name="直線コネクタ 84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直線コネクタ 85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7" name="直線コネクタ 86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直線コネクタ 87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直線コネクタ 88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直線コネクタ 89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直線コネクタ 90"/>
              <p:cNvCxnSpPr>
                <a:endCxn id="84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92" name="グループ化 91"/>
          <p:cNvGrpSpPr/>
          <p:nvPr/>
        </p:nvGrpSpPr>
        <p:grpSpPr>
          <a:xfrm>
            <a:off x="279413" y="1598505"/>
            <a:ext cx="1688583" cy="1416581"/>
            <a:chOff x="4853957" y="1972312"/>
            <a:chExt cx="1110291" cy="1015763"/>
          </a:xfrm>
        </p:grpSpPr>
        <p:grpSp>
          <p:nvGrpSpPr>
            <p:cNvPr id="93" name="Group 331"/>
            <p:cNvGrpSpPr>
              <a:grpSpLocks noChangeAspect="1"/>
            </p:cNvGrpSpPr>
            <p:nvPr/>
          </p:nvGrpSpPr>
          <p:grpSpPr bwMode="auto">
            <a:xfrm rot="18330173">
              <a:off x="5634663" y="2039741"/>
              <a:ext cx="147995" cy="183028"/>
              <a:chOff x="548" y="2531"/>
              <a:chExt cx="423" cy="688"/>
            </a:xfrm>
            <a:effectLst>
              <a:reflection endPos="0" dist="50800" dir="5400000" sy="-100000" algn="bl" rotWithShape="0"/>
            </a:effectLst>
          </p:grpSpPr>
          <p:sp>
            <p:nvSpPr>
              <p:cNvPr id="107" name="AutoShape 3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399" y="2726"/>
                <a:ext cx="688" cy="297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08" name="Oval 333"/>
              <p:cNvSpPr>
                <a:spLocks noChangeAspect="1" noChangeArrowheads="1"/>
              </p:cNvSpPr>
              <p:nvPr/>
            </p:nvSpPr>
            <p:spPr bwMode="auto">
              <a:xfrm rot="-5400000">
                <a:off x="381" y="2830"/>
                <a:ext cx="428" cy="93"/>
              </a:xfrm>
              <a:prstGeom prst="ellipse">
                <a:avLst/>
              </a:prstGeom>
              <a:solidFill>
                <a:srgbClr val="7F7FA9">
                  <a:alpha val="58000"/>
                </a:srgb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09" name="Oval 334"/>
              <p:cNvSpPr>
                <a:spLocks noChangeAspect="1" noChangeArrowheads="1"/>
              </p:cNvSpPr>
              <p:nvPr/>
            </p:nvSpPr>
            <p:spPr bwMode="auto">
              <a:xfrm rot="-5400000">
                <a:off x="436" y="2848"/>
                <a:ext cx="302" cy="54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10" name="Oval 335"/>
              <p:cNvSpPr>
                <a:spLocks noChangeAspect="1" noChangeArrowheads="1"/>
              </p:cNvSpPr>
              <p:nvPr/>
            </p:nvSpPr>
            <p:spPr bwMode="auto">
              <a:xfrm rot="16200000">
                <a:off x="556" y="2800"/>
                <a:ext cx="684" cy="147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96" name="Freeform 340"/>
            <p:cNvSpPr>
              <a:spLocks/>
            </p:cNvSpPr>
            <p:nvPr/>
          </p:nvSpPr>
          <p:spPr bwMode="auto">
            <a:xfrm rot="14054974">
              <a:off x="5170576" y="1941494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98" name="Freeform 340"/>
            <p:cNvSpPr>
              <a:spLocks/>
            </p:cNvSpPr>
            <p:nvPr/>
          </p:nvSpPr>
          <p:spPr bwMode="auto">
            <a:xfrm rot="13028214" flipH="1">
              <a:off x="5414640" y="2173410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99" name="Freeform 340"/>
            <p:cNvSpPr>
              <a:spLocks/>
            </p:cNvSpPr>
            <p:nvPr/>
          </p:nvSpPr>
          <p:spPr bwMode="auto">
            <a:xfrm rot="15094630">
              <a:off x="5129242" y="1813840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00" name="Freeform 340"/>
            <p:cNvSpPr>
              <a:spLocks/>
            </p:cNvSpPr>
            <p:nvPr/>
          </p:nvSpPr>
          <p:spPr bwMode="auto">
            <a:xfrm rot="11527669" flipH="1">
              <a:off x="5586760" y="2215748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01" name="Freeform 340"/>
            <p:cNvSpPr>
              <a:spLocks/>
            </p:cNvSpPr>
            <p:nvPr/>
          </p:nvSpPr>
          <p:spPr bwMode="auto">
            <a:xfrm rot="12792632">
              <a:off x="5269453" y="2047842"/>
              <a:ext cx="209560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  <a:gd name="connsiteX0" fmla="*/ 0 w 9450"/>
                <a:gd name="connsiteY0" fmla="*/ 10000 h 10000"/>
                <a:gd name="connsiteX1" fmla="*/ 1262 w 9450"/>
                <a:gd name="connsiteY1" fmla="*/ 7521 h 10000"/>
                <a:gd name="connsiteX2" fmla="*/ 5287 w 9450"/>
                <a:gd name="connsiteY2" fmla="*/ 5707 h 10000"/>
                <a:gd name="connsiteX3" fmla="*/ 4833 w 9450"/>
                <a:gd name="connsiteY3" fmla="*/ 3625 h 10000"/>
                <a:gd name="connsiteX4" fmla="*/ 8500 w 9450"/>
                <a:gd name="connsiteY4" fmla="*/ 2458 h 10000"/>
                <a:gd name="connsiteX5" fmla="*/ 8949 w 945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50" h="10000">
                  <a:moveTo>
                    <a:pt x="0" y="10000"/>
                  </a:moveTo>
                  <a:cubicBezTo>
                    <a:pt x="586" y="9806"/>
                    <a:pt x="382" y="8237"/>
                    <a:pt x="1262" y="7521"/>
                  </a:cubicBezTo>
                  <a:cubicBezTo>
                    <a:pt x="2144" y="6805"/>
                    <a:pt x="4692" y="6356"/>
                    <a:pt x="5287" y="5707"/>
                  </a:cubicBezTo>
                  <a:cubicBezTo>
                    <a:pt x="5882" y="5058"/>
                    <a:pt x="4315" y="4170"/>
                    <a:pt x="4833" y="3625"/>
                  </a:cubicBezTo>
                  <a:cubicBezTo>
                    <a:pt x="5351" y="3081"/>
                    <a:pt x="6599" y="2810"/>
                    <a:pt x="8500" y="2458"/>
                  </a:cubicBezTo>
                  <a:cubicBezTo>
                    <a:pt x="10401" y="2108"/>
                    <a:pt x="8845" y="509"/>
                    <a:pt x="8949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04" name="Freeform 340"/>
            <p:cNvSpPr>
              <a:spLocks/>
            </p:cNvSpPr>
            <p:nvPr/>
          </p:nvSpPr>
          <p:spPr bwMode="auto">
            <a:xfrm rot="15969018">
              <a:off x="5132758" y="1697027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106" name="Freeform 340"/>
            <p:cNvSpPr>
              <a:spLocks/>
            </p:cNvSpPr>
            <p:nvPr/>
          </p:nvSpPr>
          <p:spPr bwMode="auto">
            <a:xfrm rot="10351448" flipH="1">
              <a:off x="5742491" y="2179538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</p:grpSp>
      <p:sp>
        <p:nvSpPr>
          <p:cNvPr id="112" name="正方形/長方形 111"/>
          <p:cNvSpPr/>
          <p:nvPr/>
        </p:nvSpPr>
        <p:spPr>
          <a:xfrm>
            <a:off x="337775" y="4332084"/>
            <a:ext cx="409228" cy="14061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5" name="円/楕円 104"/>
          <p:cNvSpPr>
            <a:spLocks noChangeAspect="1"/>
          </p:cNvSpPr>
          <p:nvPr/>
        </p:nvSpPr>
        <p:spPr>
          <a:xfrm>
            <a:off x="4583538" y="1548648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6" name="円/楕円 115"/>
          <p:cNvSpPr>
            <a:spLocks noChangeAspect="1"/>
          </p:cNvSpPr>
          <p:nvPr/>
        </p:nvSpPr>
        <p:spPr>
          <a:xfrm>
            <a:off x="4583540" y="2638926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341726" y="3395863"/>
            <a:ext cx="8780593" cy="3599925"/>
            <a:chOff x="400967" y="3737999"/>
            <a:chExt cx="8780593" cy="3599925"/>
          </a:xfrm>
        </p:grpSpPr>
        <p:pic>
          <p:nvPicPr>
            <p:cNvPr id="50" name="図 4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000" y="5088670"/>
              <a:ext cx="7220751" cy="2249254"/>
            </a:xfrm>
            <a:prstGeom prst="rect">
              <a:avLst/>
            </a:prstGeom>
          </p:spPr>
        </p:pic>
        <p:sp>
          <p:nvSpPr>
            <p:cNvPr id="54" name="フリーフォーム 53"/>
            <p:cNvSpPr/>
            <p:nvPr/>
          </p:nvSpPr>
          <p:spPr>
            <a:xfrm>
              <a:off x="2507853" y="5196337"/>
              <a:ext cx="915380" cy="1209675"/>
            </a:xfrm>
            <a:custGeom>
              <a:avLst/>
              <a:gdLst>
                <a:gd name="connsiteX0" fmla="*/ 0 w 698576"/>
                <a:gd name="connsiteY0" fmla="*/ 9525 h 1209675"/>
                <a:gd name="connsiteX1" fmla="*/ 247650 w 698576"/>
                <a:gd name="connsiteY1" fmla="*/ 1057275 h 1209675"/>
                <a:gd name="connsiteX2" fmla="*/ 295275 w 698576"/>
                <a:gd name="connsiteY2" fmla="*/ 1133475 h 1209675"/>
                <a:gd name="connsiteX3" fmla="*/ 428625 w 698576"/>
                <a:gd name="connsiteY3" fmla="*/ 1171575 h 1209675"/>
                <a:gd name="connsiteX4" fmla="*/ 552450 w 698576"/>
                <a:gd name="connsiteY4" fmla="*/ 1209675 h 1209675"/>
                <a:gd name="connsiteX5" fmla="*/ 657225 w 698576"/>
                <a:gd name="connsiteY5" fmla="*/ 1171575 h 1209675"/>
                <a:gd name="connsiteX6" fmla="*/ 695325 w 698576"/>
                <a:gd name="connsiteY6" fmla="*/ 1085850 h 1209675"/>
                <a:gd name="connsiteX7" fmla="*/ 581025 w 698576"/>
                <a:gd name="connsiteY7" fmla="*/ 485775 h 1209675"/>
                <a:gd name="connsiteX8" fmla="*/ 457200 w 698576"/>
                <a:gd name="connsiteY8" fmla="*/ 0 h 1209675"/>
                <a:gd name="connsiteX9" fmla="*/ 457200 w 698576"/>
                <a:gd name="connsiteY9" fmla="*/ 0 h 1209675"/>
                <a:gd name="connsiteX10" fmla="*/ 457200 w 698576"/>
                <a:gd name="connsiteY10" fmla="*/ 0 h 120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576" h="1209675">
                  <a:moveTo>
                    <a:pt x="0" y="9525"/>
                  </a:moveTo>
                  <a:cubicBezTo>
                    <a:pt x="99219" y="439737"/>
                    <a:pt x="198438" y="869950"/>
                    <a:pt x="247650" y="1057275"/>
                  </a:cubicBezTo>
                  <a:cubicBezTo>
                    <a:pt x="296863" y="1244600"/>
                    <a:pt x="265113" y="1114425"/>
                    <a:pt x="295275" y="1133475"/>
                  </a:cubicBezTo>
                  <a:cubicBezTo>
                    <a:pt x="325438" y="1152525"/>
                    <a:pt x="385763" y="1158875"/>
                    <a:pt x="428625" y="1171575"/>
                  </a:cubicBezTo>
                  <a:cubicBezTo>
                    <a:pt x="471488" y="1184275"/>
                    <a:pt x="514350" y="1209675"/>
                    <a:pt x="552450" y="1209675"/>
                  </a:cubicBezTo>
                  <a:cubicBezTo>
                    <a:pt x="590550" y="1209675"/>
                    <a:pt x="633413" y="1192212"/>
                    <a:pt x="657225" y="1171575"/>
                  </a:cubicBezTo>
                  <a:cubicBezTo>
                    <a:pt x="681037" y="1150938"/>
                    <a:pt x="708025" y="1200150"/>
                    <a:pt x="695325" y="1085850"/>
                  </a:cubicBezTo>
                  <a:cubicBezTo>
                    <a:pt x="682625" y="971550"/>
                    <a:pt x="620712" y="666750"/>
                    <a:pt x="581025" y="485775"/>
                  </a:cubicBezTo>
                  <a:cubicBezTo>
                    <a:pt x="541338" y="304800"/>
                    <a:pt x="457200" y="0"/>
                    <a:pt x="457200" y="0"/>
                  </a:cubicBezTo>
                  <a:lnTo>
                    <a:pt x="457200" y="0"/>
                  </a:lnTo>
                  <a:lnTo>
                    <a:pt x="457200" y="0"/>
                  </a:lnTo>
                </a:path>
              </a:pathLst>
            </a:custGeom>
            <a:solidFill>
              <a:srgbClr val="FEEF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55" name="図 5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070" y="3737999"/>
              <a:ext cx="7456681" cy="1640471"/>
            </a:xfrm>
            <a:prstGeom prst="rect">
              <a:avLst/>
            </a:prstGeom>
          </p:spPr>
        </p:pic>
        <p:pic>
          <p:nvPicPr>
            <p:cNvPr id="56" name="図 5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6234" y="4082962"/>
              <a:ext cx="473426" cy="423728"/>
            </a:xfrm>
            <a:prstGeom prst="rect">
              <a:avLst/>
            </a:prstGeom>
          </p:spPr>
        </p:pic>
        <p:pic>
          <p:nvPicPr>
            <p:cNvPr id="57" name="図 5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19829" y="4244334"/>
              <a:ext cx="453978" cy="408889"/>
            </a:xfrm>
            <a:prstGeom prst="rect">
              <a:avLst/>
            </a:prstGeom>
          </p:spPr>
        </p:pic>
        <p:sp>
          <p:nvSpPr>
            <p:cNvPr id="58" name="正方形/長方形 57"/>
            <p:cNvSpPr/>
            <p:nvPr/>
          </p:nvSpPr>
          <p:spPr>
            <a:xfrm>
              <a:off x="7825387" y="5290593"/>
              <a:ext cx="409228" cy="1406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正方形/長方形 58"/>
            <p:cNvSpPr/>
            <p:nvPr/>
          </p:nvSpPr>
          <p:spPr>
            <a:xfrm>
              <a:off x="7863785" y="5247746"/>
              <a:ext cx="186413" cy="1406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テキスト ボックス 67"/>
            <p:cNvSpPr txBox="1"/>
            <p:nvPr/>
          </p:nvSpPr>
          <p:spPr>
            <a:xfrm>
              <a:off x="699562" y="6874032"/>
              <a:ext cx="13933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Cancer cells</a:t>
              </a:r>
              <a:endParaRPr kumimoji="1" lang="ja-JP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テキスト ボックス 71"/>
            <p:cNvSpPr txBox="1"/>
            <p:nvPr/>
          </p:nvSpPr>
          <p:spPr>
            <a:xfrm>
              <a:off x="8012650" y="5849804"/>
              <a:ext cx="11689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interstitial</a:t>
              </a:r>
              <a:endParaRPr kumimoji="1" lang="ja-JP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左中かっこ 72"/>
            <p:cNvSpPr/>
            <p:nvPr/>
          </p:nvSpPr>
          <p:spPr>
            <a:xfrm flipH="1">
              <a:off x="7863784" y="5290593"/>
              <a:ext cx="92209" cy="1438535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" name="テキスト ボックス 73"/>
            <p:cNvSpPr txBox="1"/>
            <p:nvPr/>
          </p:nvSpPr>
          <p:spPr>
            <a:xfrm>
              <a:off x="925950" y="5485542"/>
              <a:ext cx="639919" cy="338554"/>
            </a:xfrm>
            <a:prstGeom prst="rect">
              <a:avLst/>
            </a:prstGeom>
            <a:solidFill>
              <a:srgbClr val="FEEFE6">
                <a:alpha val="83000"/>
              </a:srgbClr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ECM</a:t>
              </a:r>
            </a:p>
          </p:txBody>
        </p:sp>
        <p:sp>
          <p:nvSpPr>
            <p:cNvPr id="75" name="正方形/長方形 74"/>
            <p:cNvSpPr/>
            <p:nvPr/>
          </p:nvSpPr>
          <p:spPr>
            <a:xfrm>
              <a:off x="400967" y="4739914"/>
              <a:ext cx="409228" cy="1406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77" name="図 7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12397" y="5909500"/>
              <a:ext cx="620450" cy="555318"/>
            </a:xfrm>
            <a:prstGeom prst="rect">
              <a:avLst/>
            </a:prstGeom>
          </p:spPr>
        </p:pic>
        <p:pic>
          <p:nvPicPr>
            <p:cNvPr id="78" name="図 7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20164" y="5015077"/>
              <a:ext cx="453978" cy="408889"/>
            </a:xfrm>
            <a:prstGeom prst="rect">
              <a:avLst/>
            </a:prstGeom>
          </p:spPr>
        </p:pic>
        <p:sp>
          <p:nvSpPr>
            <p:cNvPr id="94" name="右矢印 93"/>
            <p:cNvSpPr/>
            <p:nvPr/>
          </p:nvSpPr>
          <p:spPr>
            <a:xfrm rot="2097892">
              <a:off x="1871734" y="4625734"/>
              <a:ext cx="691788" cy="20898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5" name="テキスト ボックス 94"/>
          <p:cNvSpPr txBox="1"/>
          <p:nvPr/>
        </p:nvSpPr>
        <p:spPr>
          <a:xfrm>
            <a:off x="3680528" y="4327729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Anticancer drug</a:t>
            </a:r>
          </a:p>
        </p:txBody>
      </p:sp>
      <p:sp>
        <p:nvSpPr>
          <p:cNvPr id="102" name="右矢印 101"/>
          <p:cNvSpPr/>
          <p:nvPr/>
        </p:nvSpPr>
        <p:spPr>
          <a:xfrm rot="19502108" flipH="1">
            <a:off x="2970283" y="4357002"/>
            <a:ext cx="752606" cy="20898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1" name="円/楕円 110"/>
          <p:cNvSpPr>
            <a:spLocks noChangeAspect="1"/>
          </p:cNvSpPr>
          <p:nvPr/>
        </p:nvSpPr>
        <p:spPr>
          <a:xfrm>
            <a:off x="2761085" y="5183004"/>
            <a:ext cx="252000" cy="25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" name="円/楕円 112"/>
          <p:cNvSpPr>
            <a:spLocks noChangeAspect="1"/>
          </p:cNvSpPr>
          <p:nvPr/>
        </p:nvSpPr>
        <p:spPr>
          <a:xfrm>
            <a:off x="3927069" y="3965392"/>
            <a:ext cx="252000" cy="25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7" name="図 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946" y="4510092"/>
            <a:ext cx="847725" cy="218864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831" y="4781681"/>
            <a:ext cx="648702" cy="166776"/>
          </a:xfrm>
          <a:prstGeom prst="rect">
            <a:avLst/>
          </a:prstGeom>
        </p:spPr>
      </p:pic>
      <p:sp>
        <p:nvSpPr>
          <p:cNvPr id="97" name="テキスト ボックス 96"/>
          <p:cNvSpPr txBox="1"/>
          <p:nvPr/>
        </p:nvSpPr>
        <p:spPr>
          <a:xfrm>
            <a:off x="-9477" y="0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SPRA-</a:t>
            </a:r>
            <a:r>
              <a:rPr kumimoji="1" lang="en-US" altLang="ja-JP" sz="2400" dirty="0" err="1">
                <a:latin typeface="Arial" panose="020B0604020202020204" pitchFamily="34" charset="0"/>
                <a:ea typeface="ＭＳ Ｐゴシック" panose="020B0600070205080204" pitchFamily="50" charset="-128"/>
              </a:rPr>
              <a:t>bromelain</a:t>
            </a:r>
            <a:endParaRPr kumimoji="1" lang="ja-JP" altLang="en-US" sz="2400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cxnSp>
        <p:nvCxnSpPr>
          <p:cNvPr id="117" name="直線コネクタ 116"/>
          <p:cNvCxnSpPr/>
          <p:nvPr/>
        </p:nvCxnSpPr>
        <p:spPr>
          <a:xfrm>
            <a:off x="-614666" y="438244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線コネクタ 117"/>
          <p:cNvCxnSpPr/>
          <p:nvPr/>
        </p:nvCxnSpPr>
        <p:spPr>
          <a:xfrm>
            <a:off x="-444263" y="513264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DF424F1F-5081-4056-933F-24E376ADB36D}"/>
              </a:ext>
            </a:extLst>
          </p:cNvPr>
          <p:cNvSpPr txBox="1"/>
          <p:nvPr/>
        </p:nvSpPr>
        <p:spPr>
          <a:xfrm>
            <a:off x="-69409" y="2966750"/>
            <a:ext cx="1693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PEG-</a:t>
            </a:r>
            <a:r>
              <a:rPr kumimoji="1" lang="en-US" altLang="ja-JP" sz="1400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CyD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DF424F1F-5081-4056-933F-24E376ADB36D}"/>
              </a:ext>
            </a:extLst>
          </p:cNvPr>
          <p:cNvSpPr txBox="1"/>
          <p:nvPr/>
        </p:nvSpPr>
        <p:spPr>
          <a:xfrm>
            <a:off x="105580" y="4293106"/>
            <a:ext cx="1693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SPRA-</a:t>
            </a:r>
            <a:r>
              <a:rPr kumimoji="1"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3341823" y="5605557"/>
            <a:ext cx="1507144" cy="338554"/>
          </a:xfrm>
          <a:prstGeom prst="rect">
            <a:avLst/>
          </a:prstGeom>
          <a:solidFill>
            <a:srgbClr val="FEEFE6">
              <a:alpha val="83000"/>
            </a:srgbClr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Ad-bromelain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CB25C3B-10E0-4183-B653-AA35A7834A0F}"/>
              </a:ext>
            </a:extLst>
          </p:cNvPr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18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774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角丸四角形 154"/>
          <p:cNvSpPr/>
          <p:nvPr/>
        </p:nvSpPr>
        <p:spPr>
          <a:xfrm>
            <a:off x="331783" y="685544"/>
            <a:ext cx="8472647" cy="1596803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7" name="テキスト ボックス 156"/>
          <p:cNvSpPr txBox="1"/>
          <p:nvPr/>
        </p:nvSpPr>
        <p:spPr>
          <a:xfrm>
            <a:off x="583783" y="3496200"/>
            <a:ext cx="40174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Preparation of 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SPRA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-bromelain</a:t>
            </a:r>
          </a:p>
        </p:txBody>
      </p:sp>
      <p:sp>
        <p:nvSpPr>
          <p:cNvPr id="163" name="テキスト ボックス 162"/>
          <p:cNvSpPr txBox="1"/>
          <p:nvPr/>
        </p:nvSpPr>
        <p:spPr>
          <a:xfrm>
            <a:off x="583783" y="4809377"/>
            <a:ext cx="86405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Arial" panose="020B0604020202020204" pitchFamily="34" charset="0"/>
                <a:ea typeface="ＭＳ Ｐゴシック" panose="020B0600070205080204" pitchFamily="50" charset="-128"/>
              </a:rPr>
              <a:t>Accumulation of FITC-dextran (2 </a:t>
            </a:r>
            <a:r>
              <a:rPr kumimoji="1" lang="en-US" altLang="ja-JP" sz="2000" b="1" dirty="0" err="1">
                <a:latin typeface="Arial" panose="020B0604020202020204" pitchFamily="34" charset="0"/>
                <a:ea typeface="ＭＳ Ｐゴシック" panose="020B0600070205080204" pitchFamily="50" charset="-128"/>
              </a:rPr>
              <a:t>MDa</a:t>
            </a:r>
            <a:r>
              <a:rPr kumimoji="1" lang="en-US" altLang="ja-JP" sz="2000" b="1" dirty="0">
                <a:latin typeface="Arial" panose="020B0604020202020204" pitchFamily="34" charset="0"/>
                <a:ea typeface="ＭＳ Ｐゴシック" panose="020B0600070205080204" pitchFamily="50" charset="-128"/>
              </a:rPr>
              <a:t>) in tumor of tumor-bearing mice</a:t>
            </a:r>
            <a:endParaRPr kumimoji="1" lang="ja-JP" altLang="en-US" sz="2000" b="1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  <a:p>
            <a:endParaRPr kumimoji="1" lang="en-US" altLang="ja-JP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テキスト ボックス 163"/>
          <p:cNvSpPr txBox="1"/>
          <p:nvPr/>
        </p:nvSpPr>
        <p:spPr>
          <a:xfrm>
            <a:off x="583783" y="6145410"/>
            <a:ext cx="8228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>
                <a:latin typeface="Arial" panose="020B0604020202020204" pitchFamily="34" charset="0"/>
                <a:ea typeface="ＭＳ Ｐゴシック" panose="020B0600070205080204" pitchFamily="50" charset="-128"/>
              </a:rPr>
              <a:t>In vivo </a:t>
            </a:r>
            <a:r>
              <a:rPr kumimoji="1" lang="en-US" altLang="ja-JP" sz="2000" b="1" dirty="0">
                <a:latin typeface="Arial" panose="020B0604020202020204" pitchFamily="34" charset="0"/>
                <a:ea typeface="ＭＳ Ｐゴシック" panose="020B0600070205080204" pitchFamily="50" charset="-128"/>
              </a:rPr>
              <a:t>safety profile of SPRA-</a:t>
            </a:r>
            <a:r>
              <a:rPr kumimoji="1" lang="en-US" altLang="ja-JP" sz="2000" b="1" dirty="0" err="1">
                <a:latin typeface="Arial" panose="020B0604020202020204" pitchFamily="34" charset="0"/>
                <a:ea typeface="ＭＳ Ｐゴシック" panose="020B0600070205080204" pitchFamily="50" charset="-128"/>
              </a:rPr>
              <a:t>bromelain</a:t>
            </a:r>
            <a:endParaRPr kumimoji="1" lang="ja-JP" altLang="en-US" sz="2000" b="1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167" name="タイトル 1"/>
          <p:cNvSpPr txBox="1">
            <a:spLocks/>
          </p:cNvSpPr>
          <p:nvPr/>
        </p:nvSpPr>
        <p:spPr>
          <a:xfrm>
            <a:off x="583783" y="5421664"/>
            <a:ext cx="8654346" cy="612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Autofit/>
          </a:bodyPr>
          <a:lstStyle/>
          <a:p>
            <a:r>
              <a:rPr lang="en-US" altLang="ja-JP" sz="2000" b="1" dirty="0">
                <a:latin typeface="Arial" pitchFamily="34" charset="0"/>
                <a:cs typeface="Arial" pitchFamily="34" charset="0"/>
              </a:rPr>
              <a:t>Effects of pre-administration of SPRA-</a:t>
            </a:r>
            <a:r>
              <a:rPr lang="en-US" altLang="ja-JP" sz="2000" b="1" dirty="0" err="1">
                <a:latin typeface="Arial" pitchFamily="34" charset="0"/>
                <a:cs typeface="Arial" pitchFamily="34" charset="0"/>
              </a:rPr>
              <a:t>bromelain</a:t>
            </a:r>
            <a:r>
              <a:rPr lang="en-US" altLang="ja-JP" sz="2000" b="1" dirty="0">
                <a:latin typeface="Arial" pitchFamily="34" charset="0"/>
                <a:cs typeface="Arial" pitchFamily="34" charset="0"/>
              </a:rPr>
              <a:t> on antitumor activity of anticancer drugs</a:t>
            </a:r>
            <a:endParaRPr lang="en-US" altLang="ja-JP" sz="2000" b="1" dirty="0">
              <a:latin typeface="Arial" pitchFamily="34" charset="0"/>
              <a:ea typeface="ＭＳ Ｐゴシック" pitchFamily="50" charset="-128"/>
            </a:endParaRPr>
          </a:p>
        </p:txBody>
      </p:sp>
      <p:sp>
        <p:nvSpPr>
          <p:cNvPr id="169" name="円/楕円 168"/>
          <p:cNvSpPr>
            <a:spLocks noChangeAspect="1"/>
          </p:cNvSpPr>
          <p:nvPr/>
        </p:nvSpPr>
        <p:spPr>
          <a:xfrm>
            <a:off x="331783" y="3567565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1" name="円/楕円 170"/>
          <p:cNvSpPr>
            <a:spLocks noChangeAspect="1"/>
          </p:cNvSpPr>
          <p:nvPr/>
        </p:nvSpPr>
        <p:spPr>
          <a:xfrm>
            <a:off x="331783" y="4881109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2" name="円/楕円 171"/>
          <p:cNvSpPr>
            <a:spLocks noChangeAspect="1"/>
          </p:cNvSpPr>
          <p:nvPr/>
        </p:nvSpPr>
        <p:spPr>
          <a:xfrm>
            <a:off x="331783" y="5455982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3" name="円/楕円 172"/>
          <p:cNvSpPr>
            <a:spLocks noChangeAspect="1"/>
          </p:cNvSpPr>
          <p:nvPr/>
        </p:nvSpPr>
        <p:spPr>
          <a:xfrm>
            <a:off x="331783" y="6241554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83783" y="4076719"/>
            <a:ext cx="8049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 activity of 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SPRA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-bromelain </a:t>
            </a:r>
          </a:p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(Gelatin-degrading activity</a:t>
            </a:r>
            <a:r>
              <a:rPr lang="en-US" altLang="ja-JP" sz="1600" b="1" dirty="0">
                <a:cs typeface="Arial" panose="020B0604020202020204" pitchFamily="34" charset="0"/>
              </a:rPr>
              <a:t>, Permeability of </a:t>
            </a:r>
            <a:r>
              <a:rPr lang="en-US" altLang="ja-JP" sz="1600" b="1" dirty="0" err="1">
                <a:cs typeface="Arial" panose="020B0604020202020204" pitchFamily="34" charset="0"/>
              </a:rPr>
              <a:t>FITC</a:t>
            </a:r>
            <a:r>
              <a:rPr lang="en-US" altLang="ja-JP" sz="1600" b="1" dirty="0">
                <a:cs typeface="Arial" panose="020B0604020202020204" pitchFamily="34" charset="0"/>
              </a:rPr>
              <a:t>-dextran (2 </a:t>
            </a:r>
            <a:r>
              <a:rPr lang="en-US" altLang="ja-JP" sz="1600" b="1" dirty="0" err="1">
                <a:cs typeface="Arial" panose="020B0604020202020204" pitchFamily="34" charset="0"/>
              </a:rPr>
              <a:t>MDa</a:t>
            </a:r>
            <a:r>
              <a:rPr lang="en-US" altLang="ja-JP" sz="1600" b="1" dirty="0">
                <a:cs typeface="Arial" panose="020B0604020202020204" pitchFamily="34" charset="0"/>
              </a:rPr>
              <a:t>) into gelatin gel</a:t>
            </a:r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9" name="円/楕円 18"/>
          <p:cNvSpPr>
            <a:spLocks noChangeAspect="1"/>
          </p:cNvSpPr>
          <p:nvPr/>
        </p:nvSpPr>
        <p:spPr>
          <a:xfrm>
            <a:off x="331783" y="4181685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331782" y="777839"/>
            <a:ext cx="848043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800" b="1" dirty="0">
                <a:latin typeface="Arial" panose="020B0604020202020204" pitchFamily="34" charset="0"/>
                <a:cs typeface="Arial" panose="020B0604020202020204" pitchFamily="34" charset="0"/>
              </a:rPr>
              <a:t>Design and evaluation of the efficient drug delivery system for pancreatic cancer utilizing SPRA-</a:t>
            </a:r>
            <a:r>
              <a:rPr lang="en-US" altLang="ja-JP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endParaRPr lang="en-US" altLang="ja-JP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ja-JP" altLang="ja-JP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-9477" y="0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Purpose</a:t>
            </a:r>
            <a:endParaRPr kumimoji="1" lang="ja-JP" altLang="en-US" sz="2400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-9478" y="2735530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Outline</a:t>
            </a:r>
            <a:endParaRPr kumimoji="1" lang="ja-JP" altLang="en-US" sz="2400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>
            <a:off x="-614666" y="438244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-444263" y="513264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-462266" y="3219463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-291863" y="3294483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6904913" y="2735530"/>
            <a:ext cx="16802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400" dirty="0" err="1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PCT</a:t>
            </a:r>
            <a:r>
              <a:rPr lang="en-US" altLang="ja-JP" sz="1400" dirty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ja-JP" sz="1400" dirty="0" err="1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JP2017</a:t>
            </a:r>
            <a:r>
              <a:rPr lang="en-US" altLang="ja-JP" sz="1400" dirty="0">
                <a:ln/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/017591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9E71887-4A08-47C3-9E55-305A39FF2D1C}"/>
              </a:ext>
            </a:extLst>
          </p:cNvPr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19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40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グループ化 422"/>
          <p:cNvGrpSpPr/>
          <p:nvPr/>
        </p:nvGrpSpPr>
        <p:grpSpPr>
          <a:xfrm>
            <a:off x="3085690" y="2084154"/>
            <a:ext cx="561297" cy="950757"/>
            <a:chOff x="5528856" y="3656203"/>
            <a:chExt cx="598853" cy="1029562"/>
          </a:xfrm>
        </p:grpSpPr>
        <p:grpSp>
          <p:nvGrpSpPr>
            <p:cNvPr id="427" name="Group 111"/>
            <p:cNvGrpSpPr>
              <a:grpSpLocks/>
            </p:cNvGrpSpPr>
            <p:nvPr/>
          </p:nvGrpSpPr>
          <p:grpSpPr bwMode="auto">
            <a:xfrm>
              <a:off x="5528856" y="4553719"/>
              <a:ext cx="179304" cy="132046"/>
              <a:chOff x="2223" y="3131"/>
              <a:chExt cx="1312" cy="807"/>
            </a:xfrm>
            <a:effectLst/>
          </p:grpSpPr>
          <p:sp>
            <p:nvSpPr>
              <p:cNvPr id="429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8"/>
                <a:ext cx="1312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charset="0"/>
                </a:endParaRPr>
              </a:p>
            </p:txBody>
          </p:sp>
          <p:sp>
            <p:nvSpPr>
              <p:cNvPr id="430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431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1" y="3155"/>
                <a:ext cx="575" cy="10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charset="0"/>
                </a:endParaRPr>
              </a:p>
            </p:txBody>
          </p:sp>
          <p:sp>
            <p:nvSpPr>
              <p:cNvPr id="432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4" y="3659"/>
                <a:ext cx="1305" cy="279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charset="0"/>
                </a:endParaRPr>
              </a:p>
            </p:txBody>
          </p:sp>
        </p:grpSp>
        <p:sp>
          <p:nvSpPr>
            <p:cNvPr id="428" name="Freeform 340"/>
            <p:cNvSpPr>
              <a:spLocks/>
            </p:cNvSpPr>
            <p:nvPr/>
          </p:nvSpPr>
          <p:spPr bwMode="auto">
            <a:xfrm rot="1265666">
              <a:off x="5802712" y="3656203"/>
              <a:ext cx="324997" cy="99443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metal"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34" name="テキスト ボックス 433"/>
          <p:cNvSpPr txBox="1"/>
          <p:nvPr/>
        </p:nvSpPr>
        <p:spPr>
          <a:xfrm>
            <a:off x="6657480" y="1621483"/>
            <a:ext cx="1586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i="1" dirty="0">
                <a:solidFill>
                  <a:srgbClr val="000000"/>
                </a:solidFill>
                <a:latin typeface="Arial"/>
                <a:cs typeface="Arial"/>
              </a:rPr>
              <a:t>per</a:t>
            </a:r>
            <a:r>
              <a:rPr lang="en-US" altLang="ja-JP" sz="1200" b="1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lang="en-US" altLang="ja-JP" sz="1200" b="1" dirty="0">
                <a:solidFill>
                  <a:srgbClr val="FF0066"/>
                </a:solidFill>
                <a:latin typeface="Arial"/>
                <a:cs typeface="Arial"/>
              </a:rPr>
              <a:t>NH</a:t>
            </a:r>
            <a:r>
              <a:rPr lang="en-US" altLang="ja-JP" sz="1200" b="1" baseline="-25000" dirty="0">
                <a:solidFill>
                  <a:srgbClr val="FF0066"/>
                </a:solidFill>
                <a:latin typeface="Arial"/>
                <a:cs typeface="Arial"/>
              </a:rPr>
              <a:t>2</a:t>
            </a:r>
            <a:r>
              <a:rPr kumimoji="1" lang="en-US" altLang="ja-JP" sz="1200" b="1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kumimoji="1" lang="en-US" altLang="ja-JP" sz="1200" b="1" dirty="0">
                <a:solidFill>
                  <a:srgbClr val="000000"/>
                </a:solidFill>
                <a:latin typeface="Symbol" charset="2"/>
                <a:cs typeface="Symbol" charset="2"/>
              </a:rPr>
              <a:t>b</a:t>
            </a:r>
            <a:r>
              <a:rPr kumimoji="1" lang="en-US" altLang="ja-JP" sz="1200" b="1" dirty="0">
                <a:solidFill>
                  <a:srgbClr val="000000"/>
                </a:solidFill>
                <a:latin typeface="Arial"/>
                <a:cs typeface="Arial"/>
              </a:rPr>
              <a:t>-CyD</a:t>
            </a:r>
            <a:endParaRPr kumimoji="1" lang="ja-JP" altLang="en-US" sz="12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38" name="角丸四角形 437"/>
          <p:cNvSpPr/>
          <p:nvPr/>
        </p:nvSpPr>
        <p:spPr>
          <a:xfrm>
            <a:off x="313870" y="900695"/>
            <a:ext cx="8528280" cy="2820136"/>
          </a:xfrm>
          <a:prstGeom prst="round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9" name="テキスト ボックス 438"/>
          <p:cNvSpPr txBox="1"/>
          <p:nvPr/>
        </p:nvSpPr>
        <p:spPr>
          <a:xfrm>
            <a:off x="752523" y="686422"/>
            <a:ext cx="487665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b="1" dirty="0">
                <a:latin typeface="Arial"/>
                <a:cs typeface="Arial"/>
              </a:rPr>
              <a:t>Preparation of </a:t>
            </a:r>
            <a:r>
              <a:rPr lang="en-US" altLang="ja-JP" b="1" dirty="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cs typeface="Arial"/>
              </a:rPr>
              <a:t>PEG-</a:t>
            </a:r>
            <a:r>
              <a:rPr lang="en-US" altLang="ja-JP" b="1" dirty="0">
                <a:solidFill>
                  <a:schemeClr val="accent1">
                    <a:lumMod val="50000"/>
                  </a:schemeClr>
                </a:solidFill>
                <a:effectLst/>
                <a:latin typeface="Symbol" panose="05050102010706020507" pitchFamily="18" charset="2"/>
                <a:cs typeface="Arial"/>
              </a:rPr>
              <a:t>b</a:t>
            </a:r>
            <a:r>
              <a:rPr lang="en-US" altLang="ja-JP" b="1" dirty="0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cs typeface="Arial"/>
              </a:rPr>
              <a:t>-</a:t>
            </a:r>
            <a:r>
              <a:rPr lang="en-US" altLang="ja-JP" b="1" dirty="0" err="1">
                <a:solidFill>
                  <a:schemeClr val="accent1">
                    <a:lumMod val="50000"/>
                  </a:schemeClr>
                </a:solidFill>
                <a:effectLst/>
                <a:latin typeface="Arial"/>
                <a:cs typeface="Arial"/>
              </a:rPr>
              <a:t>CyD</a:t>
            </a:r>
            <a:r>
              <a:rPr lang="ja-JP" altLang="en-US" b="1" dirty="0">
                <a:latin typeface="Arial"/>
                <a:cs typeface="Arial"/>
              </a:rPr>
              <a:t> </a:t>
            </a:r>
            <a:r>
              <a:rPr lang="en-US" altLang="ja-JP" b="1" dirty="0">
                <a:latin typeface="Arial"/>
                <a:cs typeface="Arial"/>
              </a:rPr>
              <a:t>(Host</a:t>
            </a:r>
            <a:r>
              <a:rPr lang="ja-JP" altLang="en-US" b="1" dirty="0">
                <a:latin typeface="Arial"/>
                <a:cs typeface="Arial"/>
              </a:rPr>
              <a:t> </a:t>
            </a:r>
            <a:r>
              <a:rPr lang="en-US" altLang="ja-JP" b="1" dirty="0">
                <a:latin typeface="Arial"/>
                <a:cs typeface="Arial"/>
              </a:rPr>
              <a:t>molecule)</a:t>
            </a:r>
            <a:r>
              <a:rPr lang="ja-JP" altLang="en-US" b="1" dirty="0">
                <a:latin typeface="Arial"/>
                <a:cs typeface="Arial"/>
              </a:rPr>
              <a:t> </a:t>
            </a:r>
            <a:endParaRPr kumimoji="1" lang="ja-JP" altLang="en-US" b="1" dirty="0">
              <a:solidFill>
                <a:schemeClr val="accent1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rial"/>
              <a:cs typeface="Arial"/>
            </a:endParaRPr>
          </a:p>
        </p:txBody>
      </p:sp>
      <p:sp>
        <p:nvSpPr>
          <p:cNvPr id="440" name="テキスト ボックス 439"/>
          <p:cNvSpPr txBox="1"/>
          <p:nvPr/>
        </p:nvSpPr>
        <p:spPr>
          <a:xfrm>
            <a:off x="683568" y="2855719"/>
            <a:ext cx="1298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Arial"/>
                <a:cs typeface="Arial"/>
              </a:rPr>
              <a:t>In DMF/water</a:t>
            </a:r>
            <a:endParaRPr lang="ja-JP" altLang="en-US" sz="1400" b="1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/>
            <a:r>
              <a:rPr kumimoji="1" lang="en-US" altLang="ja-JP" sz="1400" b="1" dirty="0" err="1">
                <a:solidFill>
                  <a:schemeClr val="tx1"/>
                </a:solidFill>
                <a:latin typeface="Arial"/>
                <a:cs typeface="Arial"/>
              </a:rPr>
              <a:t>r.t</a:t>
            </a:r>
            <a:r>
              <a:rPr lang="en-US" altLang="ja-JP" sz="1400" b="1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  <a:r>
              <a:rPr kumimoji="1" lang="en-US" altLang="ja-JP" sz="1400" b="1" dirty="0">
                <a:solidFill>
                  <a:schemeClr val="tx1"/>
                </a:solidFill>
                <a:latin typeface="Arial"/>
                <a:cs typeface="Arial"/>
              </a:rPr>
              <a:t>, 24 h</a:t>
            </a:r>
            <a:endParaRPr kumimoji="1" lang="ja-JP" alt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41" name="テキスト ボックス 440"/>
          <p:cNvSpPr txBox="1"/>
          <p:nvPr/>
        </p:nvSpPr>
        <p:spPr>
          <a:xfrm>
            <a:off x="683568" y="1621483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200" b="1" dirty="0">
                <a:solidFill>
                  <a:srgbClr val="0070C0"/>
                </a:solidFill>
                <a:latin typeface="Symbol" panose="05050102010706020507" pitchFamily="18" charset="2"/>
                <a:ea typeface="ＭＳ Ｐ明朝" pitchFamily="18" charset="-128"/>
              </a:rPr>
              <a:t>b</a:t>
            </a:r>
            <a:r>
              <a:rPr lang="en-US" altLang="ja-JP" sz="1200" b="1" dirty="0">
                <a:solidFill>
                  <a:srgbClr val="0070C0"/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200" b="1" dirty="0" err="1">
                <a:solidFill>
                  <a:srgbClr val="0070C0"/>
                </a:solidFill>
                <a:latin typeface="Arial" charset="0"/>
                <a:ea typeface="ＭＳ Ｐ明朝" pitchFamily="18" charset="-128"/>
              </a:rPr>
              <a:t>CyD</a:t>
            </a:r>
            <a:endParaRPr lang="ja-JP" altLang="en-US" sz="1200" b="1" dirty="0">
              <a:solidFill>
                <a:srgbClr val="0070C0"/>
              </a:solidFill>
              <a:latin typeface="Arial" charset="0"/>
              <a:ea typeface="ＭＳ Ｐ明朝" pitchFamily="18" charset="-128"/>
            </a:endParaRPr>
          </a:p>
        </p:txBody>
      </p:sp>
      <p:cxnSp>
        <p:nvCxnSpPr>
          <p:cNvPr id="442" name="直線矢印コネクタ 441"/>
          <p:cNvCxnSpPr/>
          <p:nvPr/>
        </p:nvCxnSpPr>
        <p:spPr>
          <a:xfrm>
            <a:off x="1429455" y="1422724"/>
            <a:ext cx="127033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3" name="テキスト ボックス 70"/>
          <p:cNvSpPr txBox="1">
            <a:spLocks noChangeArrowheads="1"/>
          </p:cNvSpPr>
          <p:nvPr/>
        </p:nvSpPr>
        <p:spPr bwMode="auto">
          <a:xfrm>
            <a:off x="1350742" y="1165520"/>
            <a:ext cx="14210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200" dirty="0">
                <a:latin typeface="Arial" charset="0"/>
                <a:cs typeface="Arial" charset="0"/>
              </a:rPr>
              <a:t>CH</a:t>
            </a:r>
            <a:r>
              <a:rPr lang="en-US" altLang="ja-JP" sz="1200" baseline="-25000" dirty="0">
                <a:latin typeface="Arial" charset="0"/>
                <a:cs typeface="Arial" charset="0"/>
              </a:rPr>
              <a:t>3</a:t>
            </a:r>
            <a:r>
              <a:rPr lang="en-US" altLang="ja-JP" sz="1200" dirty="0">
                <a:latin typeface="Arial" charset="0"/>
                <a:cs typeface="Arial" charset="0"/>
              </a:rPr>
              <a:t>SO</a:t>
            </a:r>
            <a:r>
              <a:rPr lang="en-US" altLang="ja-JP" sz="1200" baseline="-25000" dirty="0">
                <a:latin typeface="Arial" charset="0"/>
                <a:cs typeface="Arial" charset="0"/>
              </a:rPr>
              <a:t>2</a:t>
            </a:r>
            <a:r>
              <a:rPr lang="en-US" altLang="ja-JP" sz="1200" dirty="0">
                <a:latin typeface="Arial" charset="0"/>
                <a:cs typeface="Arial" charset="0"/>
              </a:rPr>
              <a:t>Cl</a:t>
            </a:r>
            <a:endParaRPr lang="ja-JP" altLang="en-US" sz="1200" dirty="0">
              <a:latin typeface="Arial" charset="0"/>
              <a:cs typeface="Arial" charset="0"/>
            </a:endParaRPr>
          </a:p>
        </p:txBody>
      </p:sp>
      <p:sp>
        <p:nvSpPr>
          <p:cNvPr id="444" name="テキスト ボックス 443"/>
          <p:cNvSpPr txBox="1"/>
          <p:nvPr/>
        </p:nvSpPr>
        <p:spPr>
          <a:xfrm>
            <a:off x="2670276" y="1621483"/>
            <a:ext cx="1479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ja-JP" sz="1200" b="1" i="1" dirty="0">
                <a:latin typeface="Arial" charset="0"/>
                <a:ea typeface="ＭＳ Ｐ明朝" pitchFamily="18" charset="-128"/>
              </a:rPr>
              <a:t>per</a:t>
            </a:r>
            <a:r>
              <a:rPr lang="en-US" altLang="ja-JP" sz="1200" b="1" dirty="0"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200" b="1" dirty="0">
                <a:solidFill>
                  <a:srgbClr val="CC0099"/>
                </a:solidFill>
                <a:latin typeface="Arial" charset="0"/>
                <a:ea typeface="ＭＳ Ｐ明朝" pitchFamily="18" charset="-128"/>
              </a:rPr>
              <a:t>Cl</a:t>
            </a:r>
            <a:r>
              <a:rPr lang="en-US" altLang="ja-JP" sz="1200" b="1" dirty="0"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200" b="1" dirty="0">
                <a:latin typeface="Symbol" panose="05050102010706020507" pitchFamily="18" charset="2"/>
                <a:ea typeface="ＭＳ Ｐ明朝" pitchFamily="18" charset="-128"/>
              </a:rPr>
              <a:t>b</a:t>
            </a:r>
            <a:r>
              <a:rPr lang="en-US" altLang="ja-JP" sz="1200" b="1" dirty="0">
                <a:latin typeface="Arial" charset="0"/>
                <a:ea typeface="ＭＳ Ｐ明朝" pitchFamily="18" charset="-128"/>
              </a:rPr>
              <a:t>-CyD</a:t>
            </a:r>
            <a:endParaRPr lang="ja-JP" altLang="en-US" sz="1200" b="1" dirty="0">
              <a:latin typeface="Arial" charset="0"/>
              <a:ea typeface="ＭＳ Ｐ明朝" pitchFamily="18" charset="-128"/>
            </a:endParaRPr>
          </a:p>
        </p:txBody>
      </p:sp>
      <p:sp>
        <p:nvSpPr>
          <p:cNvPr id="445" name="テキスト ボックス 444"/>
          <p:cNvSpPr txBox="1"/>
          <p:nvPr/>
        </p:nvSpPr>
        <p:spPr>
          <a:xfrm>
            <a:off x="4660982" y="1621483"/>
            <a:ext cx="1136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200" b="1" i="1" dirty="0">
                <a:latin typeface="Arial" charset="0"/>
                <a:ea typeface="ＭＳ Ｐ明朝" pitchFamily="18" charset="-128"/>
              </a:rPr>
              <a:t>per</a:t>
            </a:r>
            <a:r>
              <a:rPr lang="en-US" altLang="ja-JP" sz="1200" b="1" dirty="0"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200" b="1" dirty="0">
                <a:solidFill>
                  <a:srgbClr val="CC6600"/>
                </a:solidFill>
                <a:latin typeface="Arial" charset="0"/>
                <a:ea typeface="ＭＳ Ｐ明朝" pitchFamily="18" charset="-128"/>
              </a:rPr>
              <a:t>N</a:t>
            </a:r>
            <a:r>
              <a:rPr lang="en-US" altLang="ja-JP" sz="1200" b="1" baseline="-25000" dirty="0">
                <a:solidFill>
                  <a:srgbClr val="CC6600"/>
                </a:solidFill>
                <a:latin typeface="Arial" charset="0"/>
                <a:ea typeface="ＭＳ Ｐ明朝" pitchFamily="18" charset="-128"/>
              </a:rPr>
              <a:t>3</a:t>
            </a:r>
            <a:r>
              <a:rPr lang="en-US" altLang="ja-JP" sz="1200" b="1" dirty="0"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200" b="1" dirty="0">
                <a:latin typeface="Symbol" panose="05050102010706020507" pitchFamily="18" charset="2"/>
                <a:ea typeface="ＭＳ Ｐ明朝" pitchFamily="18" charset="-128"/>
              </a:rPr>
              <a:t>b</a:t>
            </a:r>
            <a:r>
              <a:rPr lang="en-US" altLang="ja-JP" sz="1200" b="1" dirty="0">
                <a:latin typeface="Arial" charset="0"/>
                <a:ea typeface="ＭＳ Ｐ明朝" pitchFamily="18" charset="-128"/>
              </a:rPr>
              <a:t>-CyD</a:t>
            </a:r>
            <a:endParaRPr lang="ja-JP" altLang="en-US" sz="1200" b="1" dirty="0">
              <a:latin typeface="Arial" charset="0"/>
              <a:ea typeface="ＭＳ Ｐ明朝" pitchFamily="18" charset="-128"/>
            </a:endParaRPr>
          </a:p>
        </p:txBody>
      </p:sp>
      <p:grpSp>
        <p:nvGrpSpPr>
          <p:cNvPr id="446" name="グループ化 445"/>
          <p:cNvGrpSpPr/>
          <p:nvPr/>
        </p:nvGrpSpPr>
        <p:grpSpPr>
          <a:xfrm>
            <a:off x="802276" y="1020716"/>
            <a:ext cx="814298" cy="604588"/>
            <a:chOff x="3008560" y="1286447"/>
            <a:chExt cx="814298" cy="604588"/>
          </a:xfrm>
        </p:grpSpPr>
        <p:sp>
          <p:nvSpPr>
            <p:cNvPr id="447" name="テキスト ボックス 446"/>
            <p:cNvSpPr txBox="1"/>
            <p:nvPr/>
          </p:nvSpPr>
          <p:spPr>
            <a:xfrm>
              <a:off x="3311179" y="1286447"/>
              <a:ext cx="51167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(OH)</a:t>
              </a:r>
              <a:r>
                <a:rPr kumimoji="1" lang="en-US" altLang="ja-JP" sz="1000" b="1" baseline="-25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kumimoji="1" lang="ja-JP" altLang="en-US" sz="1000" b="1" baseline="-2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48" name="直線コネクタ 447"/>
            <p:cNvCxnSpPr/>
            <p:nvPr/>
          </p:nvCxnSpPr>
          <p:spPr>
            <a:xfrm flipV="1">
              <a:off x="3308941" y="1466990"/>
              <a:ext cx="67462" cy="923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9" name="Group 111"/>
            <p:cNvGrpSpPr>
              <a:grpSpLocks/>
            </p:cNvGrpSpPr>
            <p:nvPr/>
          </p:nvGrpSpPr>
          <p:grpSpPr bwMode="auto">
            <a:xfrm>
              <a:off x="3008560" y="1537897"/>
              <a:ext cx="408607" cy="353138"/>
              <a:chOff x="2223" y="3131"/>
              <a:chExt cx="1311" cy="807"/>
            </a:xfrm>
          </p:grpSpPr>
          <p:sp>
            <p:nvSpPr>
              <p:cNvPr id="450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9"/>
                <a:ext cx="1311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51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452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0" y="3155"/>
                <a:ext cx="578" cy="102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53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3" y="3657"/>
                <a:ext cx="1307" cy="28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454" name="テキスト ボックス 70"/>
          <p:cNvSpPr txBox="1">
            <a:spLocks noChangeArrowheads="1"/>
          </p:cNvSpPr>
          <p:nvPr/>
        </p:nvSpPr>
        <p:spPr bwMode="auto">
          <a:xfrm>
            <a:off x="3277616" y="1165955"/>
            <a:ext cx="1756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200" dirty="0">
                <a:latin typeface="Arial" charset="0"/>
                <a:cs typeface="Arial" charset="0"/>
              </a:rPr>
              <a:t>NaN</a:t>
            </a:r>
            <a:r>
              <a:rPr lang="en-US" altLang="ja-JP" sz="1200" baseline="-25000" dirty="0"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455" name="テキスト ボックス 70"/>
          <p:cNvSpPr txBox="1">
            <a:spLocks noChangeArrowheads="1"/>
          </p:cNvSpPr>
          <p:nvPr/>
        </p:nvSpPr>
        <p:spPr bwMode="auto">
          <a:xfrm>
            <a:off x="1316023" y="1451151"/>
            <a:ext cx="14210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200" dirty="0">
                <a:latin typeface="Arial" charset="0"/>
                <a:cs typeface="Arial" charset="0"/>
              </a:rPr>
              <a:t>DMF</a:t>
            </a:r>
            <a:endParaRPr lang="ja-JP" altLang="en-US" sz="1200" dirty="0">
              <a:latin typeface="Arial" charset="0"/>
              <a:cs typeface="Arial" charset="0"/>
            </a:endParaRPr>
          </a:p>
        </p:txBody>
      </p:sp>
      <p:grpSp>
        <p:nvGrpSpPr>
          <p:cNvPr id="456" name="グループ化 455"/>
          <p:cNvGrpSpPr/>
          <p:nvPr/>
        </p:nvGrpSpPr>
        <p:grpSpPr>
          <a:xfrm>
            <a:off x="3008857" y="1037995"/>
            <a:ext cx="761449" cy="587309"/>
            <a:chOff x="4725037" y="1303726"/>
            <a:chExt cx="761449" cy="587309"/>
          </a:xfrm>
        </p:grpSpPr>
        <p:sp>
          <p:nvSpPr>
            <p:cNvPr id="457" name="テキスト ボックス 456"/>
            <p:cNvSpPr txBox="1"/>
            <p:nvPr/>
          </p:nvSpPr>
          <p:spPr>
            <a:xfrm>
              <a:off x="5038928" y="1303726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>
                  <a:solidFill>
                    <a:srgbClr val="CC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(Cl)</a:t>
              </a:r>
              <a:r>
                <a:rPr kumimoji="1" lang="en-US" altLang="ja-JP" sz="1000" b="1" baseline="-25000" dirty="0">
                  <a:solidFill>
                    <a:srgbClr val="CC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kumimoji="1" lang="ja-JP" altLang="en-US" sz="1000" b="1" baseline="-25000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58" name="直線コネクタ 457"/>
            <p:cNvCxnSpPr/>
            <p:nvPr/>
          </p:nvCxnSpPr>
          <p:spPr>
            <a:xfrm flipV="1">
              <a:off x="5038928" y="1472908"/>
              <a:ext cx="67462" cy="923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9" name="Group 111"/>
            <p:cNvGrpSpPr>
              <a:grpSpLocks/>
            </p:cNvGrpSpPr>
            <p:nvPr/>
          </p:nvGrpSpPr>
          <p:grpSpPr bwMode="auto">
            <a:xfrm>
              <a:off x="4725037" y="1537897"/>
              <a:ext cx="408607" cy="353138"/>
              <a:chOff x="2223" y="3131"/>
              <a:chExt cx="1311" cy="807"/>
            </a:xfrm>
          </p:grpSpPr>
          <p:sp>
            <p:nvSpPr>
              <p:cNvPr id="460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9"/>
                <a:ext cx="1311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61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462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0" y="3155"/>
                <a:ext cx="578" cy="102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63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3" y="3657"/>
                <a:ext cx="1307" cy="28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464" name="直線矢印コネクタ 463"/>
          <p:cNvCxnSpPr/>
          <p:nvPr/>
        </p:nvCxnSpPr>
        <p:spPr>
          <a:xfrm>
            <a:off x="3517280" y="1422724"/>
            <a:ext cx="127033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5" name="テキスト ボックス 70"/>
          <p:cNvSpPr txBox="1">
            <a:spLocks noChangeArrowheads="1"/>
          </p:cNvSpPr>
          <p:nvPr/>
        </p:nvSpPr>
        <p:spPr bwMode="auto">
          <a:xfrm>
            <a:off x="3275856" y="1450121"/>
            <a:ext cx="17565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200" dirty="0">
                <a:latin typeface="Arial" charset="0"/>
                <a:cs typeface="Arial" charset="0"/>
              </a:rPr>
              <a:t>DMAc/H</a:t>
            </a:r>
            <a:r>
              <a:rPr lang="en-US" altLang="ja-JP" sz="1200" baseline="-25000" dirty="0">
                <a:latin typeface="Arial" charset="0"/>
                <a:cs typeface="Arial" charset="0"/>
              </a:rPr>
              <a:t>2</a:t>
            </a:r>
            <a:r>
              <a:rPr lang="en-US" altLang="ja-JP" sz="1200" dirty="0">
                <a:latin typeface="Arial" charset="0"/>
                <a:cs typeface="Arial" charset="0"/>
              </a:rPr>
              <a:t>O</a:t>
            </a:r>
            <a:endParaRPr lang="en-US" altLang="ja-JP" sz="1200" i="1" dirty="0">
              <a:latin typeface="Arial" charset="0"/>
              <a:cs typeface="Arial" charset="0"/>
            </a:endParaRPr>
          </a:p>
          <a:p>
            <a:pPr algn="ctr"/>
            <a:endParaRPr lang="en-US" altLang="ja-JP" sz="1200" baseline="-25000" dirty="0">
              <a:latin typeface="Arial" charset="0"/>
              <a:cs typeface="Arial" charset="0"/>
            </a:endParaRPr>
          </a:p>
        </p:txBody>
      </p:sp>
      <p:grpSp>
        <p:nvGrpSpPr>
          <p:cNvPr id="466" name="グループ化 465"/>
          <p:cNvGrpSpPr/>
          <p:nvPr/>
        </p:nvGrpSpPr>
        <p:grpSpPr>
          <a:xfrm>
            <a:off x="4977696" y="1035425"/>
            <a:ext cx="776458" cy="589879"/>
            <a:chOff x="10947796" y="1310441"/>
            <a:chExt cx="776458" cy="589879"/>
          </a:xfrm>
        </p:grpSpPr>
        <p:sp>
          <p:nvSpPr>
            <p:cNvPr id="467" name="テキスト ボックス 466"/>
            <p:cNvSpPr txBox="1"/>
            <p:nvPr/>
          </p:nvSpPr>
          <p:spPr>
            <a:xfrm>
              <a:off x="11263872" y="1310441"/>
              <a:ext cx="4603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>
                  <a:solidFill>
                    <a:srgbClr val="CC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kumimoji="1" lang="en-US" altLang="ja-JP" sz="1000" b="1" dirty="0" err="1">
                  <a:solidFill>
                    <a:srgbClr val="CC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</a:t>
              </a:r>
              <a:r>
                <a:rPr kumimoji="1" lang="en-US" altLang="ja-JP" sz="1000" b="1" baseline="-25000" dirty="0" err="1">
                  <a:solidFill>
                    <a:srgbClr val="CC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kumimoji="1" lang="en-US" altLang="ja-JP" sz="1000" b="1" dirty="0">
                  <a:solidFill>
                    <a:srgbClr val="CC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kumimoji="1" lang="en-US" altLang="ja-JP" sz="1000" b="1" baseline="-25000" dirty="0">
                  <a:solidFill>
                    <a:srgbClr val="CC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kumimoji="1" lang="ja-JP" altLang="en-US" sz="1000" b="1" baseline="-25000" dirty="0">
                <a:solidFill>
                  <a:srgbClr val="CC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68" name="直線コネクタ 467"/>
            <p:cNvCxnSpPr/>
            <p:nvPr/>
          </p:nvCxnSpPr>
          <p:spPr>
            <a:xfrm flipV="1">
              <a:off x="11261687" y="1482193"/>
              <a:ext cx="67462" cy="9233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9" name="Group 111"/>
            <p:cNvGrpSpPr>
              <a:grpSpLocks/>
            </p:cNvGrpSpPr>
            <p:nvPr/>
          </p:nvGrpSpPr>
          <p:grpSpPr bwMode="auto">
            <a:xfrm>
              <a:off x="10947796" y="1547182"/>
              <a:ext cx="408607" cy="353138"/>
              <a:chOff x="2223" y="3131"/>
              <a:chExt cx="1311" cy="807"/>
            </a:xfrm>
          </p:grpSpPr>
          <p:sp>
            <p:nvSpPr>
              <p:cNvPr id="470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9"/>
                <a:ext cx="1311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71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472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0" y="3155"/>
                <a:ext cx="578" cy="102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473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3" y="3657"/>
                <a:ext cx="1307" cy="28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475" name="テキスト ボックス 70"/>
          <p:cNvSpPr txBox="1">
            <a:spLocks noChangeArrowheads="1"/>
          </p:cNvSpPr>
          <p:nvPr/>
        </p:nvSpPr>
        <p:spPr bwMode="auto">
          <a:xfrm>
            <a:off x="5365848" y="1172445"/>
            <a:ext cx="1756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200" dirty="0">
                <a:latin typeface="Arial" charset="0"/>
                <a:cs typeface="Arial" charset="0"/>
              </a:rPr>
              <a:t>Ph</a:t>
            </a:r>
            <a:r>
              <a:rPr lang="en-US" altLang="ja-JP" sz="1200" baseline="-25000" dirty="0">
                <a:latin typeface="Arial" charset="0"/>
                <a:cs typeface="Arial" charset="0"/>
              </a:rPr>
              <a:t>3</a:t>
            </a:r>
            <a:r>
              <a:rPr lang="en-US" altLang="ja-JP" sz="1200" dirty="0">
                <a:latin typeface="Arial" charset="0"/>
                <a:cs typeface="Arial" charset="0"/>
              </a:rPr>
              <a:t>P</a:t>
            </a:r>
            <a:endParaRPr lang="en-US" altLang="ja-JP" sz="1200" i="1" dirty="0">
              <a:latin typeface="Arial" charset="0"/>
              <a:cs typeface="Arial" charset="0"/>
            </a:endParaRPr>
          </a:p>
        </p:txBody>
      </p:sp>
      <p:cxnSp>
        <p:nvCxnSpPr>
          <p:cNvPr id="476" name="直線矢印コネクタ 475"/>
          <p:cNvCxnSpPr/>
          <p:nvPr/>
        </p:nvCxnSpPr>
        <p:spPr>
          <a:xfrm>
            <a:off x="5605919" y="1429214"/>
            <a:ext cx="127033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7" name="テキスト ボックス 70"/>
          <p:cNvSpPr txBox="1">
            <a:spLocks noChangeArrowheads="1"/>
          </p:cNvSpPr>
          <p:nvPr/>
        </p:nvSpPr>
        <p:spPr bwMode="auto">
          <a:xfrm>
            <a:off x="5407692" y="1456611"/>
            <a:ext cx="17565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200" dirty="0">
                <a:latin typeface="Arial" charset="0"/>
                <a:cs typeface="Arial" charset="0"/>
              </a:rPr>
              <a:t>25% NH</a:t>
            </a:r>
            <a:r>
              <a:rPr lang="en-US" altLang="ja-JP" sz="1200" baseline="-25000" dirty="0">
                <a:latin typeface="Arial" charset="0"/>
                <a:cs typeface="Arial" charset="0"/>
              </a:rPr>
              <a:t>3</a:t>
            </a:r>
            <a:r>
              <a:rPr lang="en-US" altLang="ja-JP" sz="1200" dirty="0">
                <a:latin typeface="Arial" charset="0"/>
                <a:cs typeface="Arial" charset="0"/>
              </a:rPr>
              <a:t> </a:t>
            </a:r>
            <a:r>
              <a:rPr lang="en-US" altLang="ja-JP" sz="1200" i="1" dirty="0" err="1">
                <a:latin typeface="Arial" charset="0"/>
                <a:cs typeface="Arial" charset="0"/>
              </a:rPr>
              <a:t>a.q</a:t>
            </a:r>
            <a:r>
              <a:rPr lang="en-US" altLang="ja-JP" sz="1200" i="1" dirty="0">
                <a:latin typeface="Arial" charset="0"/>
                <a:cs typeface="Arial" charset="0"/>
              </a:rPr>
              <a:t>.</a:t>
            </a:r>
          </a:p>
        </p:txBody>
      </p:sp>
      <p:grpSp>
        <p:nvGrpSpPr>
          <p:cNvPr id="478" name="グループ化 477"/>
          <p:cNvGrpSpPr/>
          <p:nvPr/>
        </p:nvGrpSpPr>
        <p:grpSpPr>
          <a:xfrm>
            <a:off x="7179918" y="1016886"/>
            <a:ext cx="917005" cy="608418"/>
            <a:chOff x="6603854" y="1282617"/>
            <a:chExt cx="917005" cy="608418"/>
          </a:xfrm>
        </p:grpSpPr>
        <p:sp>
          <p:nvSpPr>
            <p:cNvPr id="479" name="テキスト ボックス 478"/>
            <p:cNvSpPr txBox="1"/>
            <p:nvPr/>
          </p:nvSpPr>
          <p:spPr>
            <a:xfrm>
              <a:off x="6906113" y="1282617"/>
              <a:ext cx="61474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100" b="1" dirty="0">
                  <a:solidFill>
                    <a:srgbClr val="FF0066"/>
                  </a:solidFill>
                  <a:latin typeface="Arial"/>
                  <a:cs typeface="Arial"/>
                </a:rPr>
                <a:t>(NH</a:t>
              </a:r>
              <a:r>
                <a:rPr lang="en-US" altLang="ja-JP" sz="1100" b="1" baseline="-25000" dirty="0">
                  <a:solidFill>
                    <a:srgbClr val="FF0066"/>
                  </a:solidFill>
                  <a:latin typeface="Arial"/>
                  <a:cs typeface="Arial"/>
                </a:rPr>
                <a:t>2</a:t>
              </a:r>
              <a:r>
                <a:rPr lang="en-US" altLang="ja-JP" sz="1100" b="1" dirty="0">
                  <a:solidFill>
                    <a:srgbClr val="FF0066"/>
                  </a:solidFill>
                  <a:latin typeface="Arial"/>
                  <a:cs typeface="Arial"/>
                </a:rPr>
                <a:t>)</a:t>
              </a:r>
              <a:r>
                <a:rPr lang="en-US" altLang="ja-JP" sz="1100" b="1" baseline="-25000" dirty="0">
                  <a:solidFill>
                    <a:srgbClr val="FF0066"/>
                  </a:solidFill>
                  <a:latin typeface="Arial"/>
                  <a:cs typeface="Arial"/>
                </a:rPr>
                <a:t>7</a:t>
              </a:r>
              <a:endParaRPr kumimoji="1" lang="ja-JP" altLang="en-US" sz="1100" b="1" baseline="-25000" dirty="0">
                <a:solidFill>
                  <a:srgbClr val="FF0066"/>
                </a:solidFill>
                <a:latin typeface="Arial"/>
                <a:cs typeface="Arial"/>
              </a:endParaRPr>
            </a:p>
          </p:txBody>
        </p:sp>
        <p:grpSp>
          <p:nvGrpSpPr>
            <p:cNvPr id="480" name="グループ化 479"/>
            <p:cNvGrpSpPr/>
            <p:nvPr/>
          </p:nvGrpSpPr>
          <p:grpSpPr>
            <a:xfrm>
              <a:off x="6603854" y="1472908"/>
              <a:ext cx="408607" cy="418127"/>
              <a:chOff x="10947796" y="1482193"/>
              <a:chExt cx="408607" cy="418127"/>
            </a:xfrm>
          </p:grpSpPr>
          <p:cxnSp>
            <p:nvCxnSpPr>
              <p:cNvPr id="481" name="直線コネクタ 480"/>
              <p:cNvCxnSpPr/>
              <p:nvPr/>
            </p:nvCxnSpPr>
            <p:spPr>
              <a:xfrm flipV="1">
                <a:off x="11261687" y="1482193"/>
                <a:ext cx="67462" cy="9233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" name="Group 111"/>
              <p:cNvGrpSpPr>
                <a:grpSpLocks/>
              </p:cNvGrpSpPr>
              <p:nvPr/>
            </p:nvGrpSpPr>
            <p:grpSpPr bwMode="auto">
              <a:xfrm>
                <a:off x="10947796" y="1547182"/>
                <a:ext cx="408607" cy="353138"/>
                <a:chOff x="2223" y="3131"/>
                <a:chExt cx="1311" cy="807"/>
              </a:xfrm>
            </p:grpSpPr>
            <p:sp>
              <p:nvSpPr>
                <p:cNvPr id="483" name="AutoShape 112"/>
                <p:cNvSpPr>
                  <a:spLocks noChangeArrowheads="1"/>
                </p:cNvSpPr>
                <p:nvPr/>
              </p:nvSpPr>
              <p:spPr bwMode="auto">
                <a:xfrm rot="10800000">
                  <a:off x="2223" y="3219"/>
                  <a:ext cx="1311" cy="568"/>
                </a:xfrm>
                <a:custGeom>
                  <a:avLst/>
                  <a:gdLst>
                    <a:gd name="G0" fmla="+- 4099 0 0"/>
                    <a:gd name="G1" fmla="+- 21600 0 4099"/>
                    <a:gd name="G2" fmla="*/ 4099 1 2"/>
                    <a:gd name="G3" fmla="+- 21600 0 G2"/>
                    <a:gd name="G4" fmla="+/ 4099 21600 2"/>
                    <a:gd name="G5" fmla="+/ G1 0 2"/>
                    <a:gd name="G6" fmla="*/ 21600 21600 4099"/>
                    <a:gd name="G7" fmla="*/ G6 1 2"/>
                    <a:gd name="G8" fmla="+- 21600 0 G7"/>
                    <a:gd name="G9" fmla="*/ 21600 1 2"/>
                    <a:gd name="G10" fmla="+- 4099 0 G9"/>
                    <a:gd name="G11" fmla="?: G10 G8 0"/>
                    <a:gd name="G12" fmla="?: G10 G7 21600"/>
                    <a:gd name="T0" fmla="*/ 19550 w 21600"/>
                    <a:gd name="T1" fmla="*/ 10800 h 21600"/>
                    <a:gd name="T2" fmla="*/ 10800 w 21600"/>
                    <a:gd name="T3" fmla="*/ 21600 h 21600"/>
                    <a:gd name="T4" fmla="*/ 2050 w 21600"/>
                    <a:gd name="T5" fmla="*/ 10800 h 21600"/>
                    <a:gd name="T6" fmla="*/ 10800 w 21600"/>
                    <a:gd name="T7" fmla="*/ 0 h 21600"/>
                    <a:gd name="T8" fmla="*/ 3850 w 21600"/>
                    <a:gd name="T9" fmla="*/ 3850 h 21600"/>
                    <a:gd name="T10" fmla="*/ 17750 w 21600"/>
                    <a:gd name="T11" fmla="*/ 1775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099" y="21600"/>
                      </a:lnTo>
                      <a:lnTo>
                        <a:pt x="1750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66"/>
                    </a:gs>
                    <a:gs pos="50000">
                      <a:schemeClr val="bg1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84" name="Oval 113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2471" y="3131"/>
                  <a:ext cx="816" cy="178"/>
                </a:xfrm>
                <a:prstGeom prst="ellipse">
                  <a:avLst/>
                </a:prstGeom>
                <a:solidFill>
                  <a:srgbClr val="7F7FA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485" name="Oval 114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2590" y="3155"/>
                  <a:ext cx="578" cy="10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chemeClr val="bg1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latin typeface="Arial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86" name="Oval 115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2223" y="3657"/>
                  <a:ext cx="1307" cy="28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chemeClr val="bg1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latin typeface="Arial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90" name="テキスト ボックス 489"/>
          <p:cNvSpPr txBox="1"/>
          <p:nvPr/>
        </p:nvSpPr>
        <p:spPr>
          <a:xfrm>
            <a:off x="2665183" y="3009323"/>
            <a:ext cx="1191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PEG-</a:t>
            </a:r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ja-JP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1" lang="en-US" altLang="ja-JP"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yD</a:t>
            </a:r>
            <a:r>
              <a:rPr kumimoji="1" lang="en-US" altLang="ja-JP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04" name="テキスト ボックス 503"/>
          <p:cNvSpPr txBox="1"/>
          <p:nvPr/>
        </p:nvSpPr>
        <p:spPr>
          <a:xfrm>
            <a:off x="1193979" y="2278965"/>
            <a:ext cx="614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PEG </a:t>
            </a:r>
          </a:p>
        </p:txBody>
      </p:sp>
      <p:sp>
        <p:nvSpPr>
          <p:cNvPr id="505" name="正方形/長方形 504"/>
          <p:cNvSpPr/>
          <p:nvPr/>
        </p:nvSpPr>
        <p:spPr>
          <a:xfrm>
            <a:off x="951924" y="2492400"/>
            <a:ext cx="10983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b="1" dirty="0">
                <a:solidFill>
                  <a:srgbClr val="000000"/>
                </a:solidFill>
                <a:latin typeface="Arial"/>
                <a:ea typeface="ＭＳ Ｐゴシック" pitchFamily="50" charset="-128"/>
                <a:cs typeface="Arial"/>
              </a:rPr>
              <a:t>(M.W. </a:t>
            </a:r>
            <a:r>
              <a:rPr lang="en-US" altLang="ja-JP" sz="1100" b="1" dirty="0">
                <a:solidFill>
                  <a:srgbClr val="FF0000"/>
                </a:solidFill>
                <a:latin typeface="Arial"/>
                <a:ea typeface="ＭＳ Ｐゴシック" pitchFamily="50" charset="-128"/>
                <a:cs typeface="Arial"/>
              </a:rPr>
              <a:t>20 kDa</a:t>
            </a:r>
            <a:r>
              <a:rPr lang="en-US" altLang="ja-JP" sz="1100" b="1" dirty="0">
                <a:solidFill>
                  <a:srgbClr val="000000"/>
                </a:solidFill>
                <a:latin typeface="Arial"/>
                <a:ea typeface="ＭＳ Ｐゴシック" pitchFamily="50" charset="-128"/>
                <a:cs typeface="Arial"/>
              </a:rPr>
              <a:t>)</a:t>
            </a:r>
            <a:endParaRPr lang="ja-JP" altLang="en-US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06" name="Freeform 340"/>
          <p:cNvSpPr>
            <a:spLocks/>
          </p:cNvSpPr>
          <p:nvPr/>
        </p:nvSpPr>
        <p:spPr bwMode="auto">
          <a:xfrm rot="3505602">
            <a:off x="973236" y="1668387"/>
            <a:ext cx="368292" cy="1173475"/>
          </a:xfrm>
          <a:custGeom>
            <a:avLst/>
            <a:gdLst>
              <a:gd name="T0" fmla="*/ 89 w 390"/>
              <a:gd name="T1" fmla="*/ 469 h 469"/>
              <a:gd name="T2" fmla="*/ 242 w 390"/>
              <a:gd name="T3" fmla="*/ 325 h 469"/>
              <a:gd name="T4" fmla="*/ 15 w 390"/>
              <a:gd name="T5" fmla="*/ 122 h 469"/>
              <a:gd name="T6" fmla="*/ 335 w 390"/>
              <a:gd name="T7" fmla="*/ 140 h 469"/>
              <a:gd name="T8" fmla="*/ 348 w 390"/>
              <a:gd name="T9" fmla="*/ 0 h 469"/>
              <a:gd name="connsiteX0" fmla="*/ 4005 w 11017"/>
              <a:gd name="connsiteY0" fmla="*/ 10000 h 10000"/>
              <a:gd name="connsiteX1" fmla="*/ 58 w 11017"/>
              <a:gd name="connsiteY1" fmla="*/ 6807 h 10000"/>
              <a:gd name="connsiteX2" fmla="*/ 7928 w 11017"/>
              <a:gd name="connsiteY2" fmla="*/ 6930 h 10000"/>
              <a:gd name="connsiteX3" fmla="*/ 2108 w 11017"/>
              <a:gd name="connsiteY3" fmla="*/ 2601 h 10000"/>
              <a:gd name="connsiteX4" fmla="*/ 10313 w 11017"/>
              <a:gd name="connsiteY4" fmla="*/ 2985 h 10000"/>
              <a:gd name="connsiteX5" fmla="*/ 10646 w 11017"/>
              <a:gd name="connsiteY5" fmla="*/ 0 h 10000"/>
              <a:gd name="connsiteX0" fmla="*/ 4005 w 11017"/>
              <a:gd name="connsiteY0" fmla="*/ 12142 h 12142"/>
              <a:gd name="connsiteX1" fmla="*/ 58 w 11017"/>
              <a:gd name="connsiteY1" fmla="*/ 6807 h 12142"/>
              <a:gd name="connsiteX2" fmla="*/ 7928 w 11017"/>
              <a:gd name="connsiteY2" fmla="*/ 6930 h 12142"/>
              <a:gd name="connsiteX3" fmla="*/ 2108 w 11017"/>
              <a:gd name="connsiteY3" fmla="*/ 2601 h 12142"/>
              <a:gd name="connsiteX4" fmla="*/ 10313 w 11017"/>
              <a:gd name="connsiteY4" fmla="*/ 2985 h 12142"/>
              <a:gd name="connsiteX5" fmla="*/ 10646 w 11017"/>
              <a:gd name="connsiteY5" fmla="*/ 0 h 12142"/>
              <a:gd name="connsiteX0" fmla="*/ 5814 w 12826"/>
              <a:gd name="connsiteY0" fmla="*/ 12142 h 12142"/>
              <a:gd name="connsiteX1" fmla="*/ 43 w 12826"/>
              <a:gd name="connsiteY1" fmla="*/ 8435 h 12142"/>
              <a:gd name="connsiteX2" fmla="*/ 9737 w 12826"/>
              <a:gd name="connsiteY2" fmla="*/ 6930 h 12142"/>
              <a:gd name="connsiteX3" fmla="*/ 3917 w 12826"/>
              <a:gd name="connsiteY3" fmla="*/ 2601 h 12142"/>
              <a:gd name="connsiteX4" fmla="*/ 12122 w 12826"/>
              <a:gd name="connsiteY4" fmla="*/ 2985 h 12142"/>
              <a:gd name="connsiteX5" fmla="*/ 12455 w 12826"/>
              <a:gd name="connsiteY5" fmla="*/ 0 h 12142"/>
              <a:gd name="connsiteX0" fmla="*/ 4910 w 11922"/>
              <a:gd name="connsiteY0" fmla="*/ 12142 h 12142"/>
              <a:gd name="connsiteX1" fmla="*/ 51 w 11922"/>
              <a:gd name="connsiteY1" fmla="*/ 7321 h 12142"/>
              <a:gd name="connsiteX2" fmla="*/ 8833 w 11922"/>
              <a:gd name="connsiteY2" fmla="*/ 6930 h 12142"/>
              <a:gd name="connsiteX3" fmla="*/ 3013 w 11922"/>
              <a:gd name="connsiteY3" fmla="*/ 2601 h 12142"/>
              <a:gd name="connsiteX4" fmla="*/ 11218 w 11922"/>
              <a:gd name="connsiteY4" fmla="*/ 2985 h 12142"/>
              <a:gd name="connsiteX5" fmla="*/ 11551 w 11922"/>
              <a:gd name="connsiteY5" fmla="*/ 0 h 12142"/>
              <a:gd name="connsiteX0" fmla="*/ 1915 w 8927"/>
              <a:gd name="connsiteY0" fmla="*/ 12142 h 12142"/>
              <a:gd name="connsiteX1" fmla="*/ 1693 w 8927"/>
              <a:gd name="connsiteY1" fmla="*/ 8713 h 12142"/>
              <a:gd name="connsiteX2" fmla="*/ 5838 w 8927"/>
              <a:gd name="connsiteY2" fmla="*/ 6930 h 12142"/>
              <a:gd name="connsiteX3" fmla="*/ 18 w 8927"/>
              <a:gd name="connsiteY3" fmla="*/ 2601 h 12142"/>
              <a:gd name="connsiteX4" fmla="*/ 8223 w 8927"/>
              <a:gd name="connsiteY4" fmla="*/ 2985 h 12142"/>
              <a:gd name="connsiteX5" fmla="*/ 8556 w 8927"/>
              <a:gd name="connsiteY5" fmla="*/ 0 h 12142"/>
              <a:gd name="connsiteX0" fmla="*/ 458 w 8313"/>
              <a:gd name="connsiteY0" fmla="*/ 10000 h 10000"/>
              <a:gd name="connsiteX1" fmla="*/ 209 w 8313"/>
              <a:gd name="connsiteY1" fmla="*/ 7176 h 10000"/>
              <a:gd name="connsiteX2" fmla="*/ 4853 w 8313"/>
              <a:gd name="connsiteY2" fmla="*/ 5707 h 10000"/>
              <a:gd name="connsiteX3" fmla="*/ 4476 w 8313"/>
              <a:gd name="connsiteY3" fmla="*/ 3625 h 10000"/>
              <a:gd name="connsiteX4" fmla="*/ 7524 w 8313"/>
              <a:gd name="connsiteY4" fmla="*/ 2458 h 10000"/>
              <a:gd name="connsiteX5" fmla="*/ 7897 w 8313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13" h="10000">
                <a:moveTo>
                  <a:pt x="458" y="10000"/>
                </a:moveTo>
                <a:cubicBezTo>
                  <a:pt x="945" y="9806"/>
                  <a:pt x="-523" y="7892"/>
                  <a:pt x="209" y="7176"/>
                </a:cubicBezTo>
                <a:cubicBezTo>
                  <a:pt x="942" y="6460"/>
                  <a:pt x="4142" y="6299"/>
                  <a:pt x="4853" y="5707"/>
                </a:cubicBezTo>
                <a:cubicBezTo>
                  <a:pt x="5564" y="5115"/>
                  <a:pt x="4045" y="4170"/>
                  <a:pt x="4476" y="3625"/>
                </a:cubicBezTo>
                <a:cubicBezTo>
                  <a:pt x="4906" y="3081"/>
                  <a:pt x="5944" y="2810"/>
                  <a:pt x="7524" y="2458"/>
                </a:cubicBezTo>
                <a:cubicBezTo>
                  <a:pt x="9104" y="2108"/>
                  <a:pt x="7811" y="509"/>
                  <a:pt x="7897" y="0"/>
                </a:cubicBezTo>
              </a:path>
            </a:pathLst>
          </a:custGeom>
          <a:noFill/>
          <a:ln w="28575">
            <a:solidFill>
              <a:srgbClr val="3366FF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metal"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509" name="グループ化 508"/>
          <p:cNvGrpSpPr/>
          <p:nvPr/>
        </p:nvGrpSpPr>
        <p:grpSpPr>
          <a:xfrm>
            <a:off x="313870" y="4098158"/>
            <a:ext cx="8528280" cy="2631826"/>
            <a:chOff x="313870" y="4446637"/>
            <a:chExt cx="8528280" cy="2631826"/>
          </a:xfrm>
        </p:grpSpPr>
        <p:pic>
          <p:nvPicPr>
            <p:cNvPr id="510" name="図 50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906" y="4615036"/>
              <a:ext cx="1910780" cy="1910780"/>
            </a:xfrm>
            <a:prstGeom prst="rect">
              <a:avLst/>
            </a:prstGeom>
          </p:spPr>
        </p:pic>
        <p:sp>
          <p:nvSpPr>
            <p:cNvPr id="511" name="テキスト ボックス 510"/>
            <p:cNvSpPr txBox="1"/>
            <p:nvPr/>
          </p:nvSpPr>
          <p:spPr>
            <a:xfrm>
              <a:off x="1604101" y="5788354"/>
              <a:ext cx="77136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100" dirty="0">
                  <a:solidFill>
                    <a:schemeClr val="tx1"/>
                  </a:solidFill>
                  <a:latin typeface="Arial"/>
                  <a:cs typeface="Arial"/>
                </a:rPr>
                <a:t>In DMSO</a:t>
              </a:r>
              <a:endParaRPr lang="ja-JP" altLang="en-US" sz="1100" dirty="0">
                <a:solidFill>
                  <a:schemeClr val="tx1"/>
                </a:solidFill>
                <a:latin typeface="Arial"/>
                <a:cs typeface="Arial"/>
              </a:endParaRPr>
            </a:p>
            <a:p>
              <a:pPr algn="ctr"/>
              <a:r>
                <a:rPr kumimoji="1" lang="en-US" altLang="ja-JP" sz="1100" dirty="0">
                  <a:solidFill>
                    <a:schemeClr val="tx1"/>
                  </a:solidFill>
                  <a:latin typeface="Arial"/>
                  <a:cs typeface="Arial"/>
                </a:rPr>
                <a:t>r.t</a:t>
              </a:r>
              <a:r>
                <a:rPr lang="en-US" altLang="ja-JP" sz="1100" dirty="0">
                  <a:solidFill>
                    <a:schemeClr val="tx1"/>
                  </a:solidFill>
                  <a:latin typeface="Arial"/>
                  <a:cs typeface="Arial"/>
                </a:rPr>
                <a:t>.</a:t>
              </a:r>
              <a:r>
                <a:rPr kumimoji="1" lang="en-US" altLang="ja-JP" sz="1100" dirty="0">
                  <a:solidFill>
                    <a:schemeClr val="tx1"/>
                  </a:solidFill>
                  <a:latin typeface="Arial"/>
                  <a:cs typeface="Arial"/>
                </a:rPr>
                <a:t>, 24 h</a:t>
              </a:r>
              <a:endParaRPr kumimoji="1" lang="ja-JP" altLang="en-US" sz="11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512" name="テキスト ボックス 511"/>
            <p:cNvSpPr txBox="1"/>
            <p:nvPr/>
          </p:nvSpPr>
          <p:spPr>
            <a:xfrm>
              <a:off x="1601548" y="6282174"/>
              <a:ext cx="22325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00" dirty="0">
                  <a:solidFill>
                    <a:prstClr val="black"/>
                  </a:solidFill>
                  <a:latin typeface="Arial" pitchFamily="34" charset="0"/>
                  <a:ea typeface="ＭＳ 明朝" pitchFamily="17" charset="-128"/>
                  <a:cs typeface="Arial" pitchFamily="34" charset="0"/>
                </a:rPr>
                <a:t>1) </a:t>
              </a:r>
              <a:r>
                <a:rPr lang="en-US" altLang="ja-JP" sz="1000" i="1" dirty="0">
                  <a:solidFill>
                    <a:prstClr val="black"/>
                  </a:solidFill>
                  <a:latin typeface="Arial" pitchFamily="34" charset="0"/>
                  <a:ea typeface="ＭＳ 明朝" pitchFamily="17" charset="-128"/>
                  <a:cs typeface="Arial" pitchFamily="34" charset="0"/>
                </a:rPr>
                <a:t>N</a:t>
              </a:r>
              <a:r>
                <a:rPr lang="en-US" altLang="ja-JP" sz="1000" dirty="0">
                  <a:solidFill>
                    <a:prstClr val="black"/>
                  </a:solidFill>
                  <a:latin typeface="Arial" pitchFamily="34" charset="0"/>
                  <a:ea typeface="ＭＳ 明朝" pitchFamily="17" charset="-128"/>
                  <a:cs typeface="Arial" pitchFamily="34" charset="0"/>
                </a:rPr>
                <a:t>-</a:t>
              </a:r>
              <a:r>
                <a:rPr lang="en-US" altLang="ja-JP" sz="1000" dirty="0" err="1">
                  <a:solidFill>
                    <a:prstClr val="black"/>
                  </a:solidFill>
                  <a:latin typeface="Arial" pitchFamily="34" charset="0"/>
                  <a:ea typeface="ＭＳ 明朝" pitchFamily="17" charset="-128"/>
                  <a:cs typeface="Arial" pitchFamily="34" charset="0"/>
                </a:rPr>
                <a:t>Hydroxysuccinimide</a:t>
              </a:r>
              <a:endParaRPr lang="en-US" altLang="ja-JP" sz="1000" dirty="0">
                <a:solidFill>
                  <a:prstClr val="black"/>
                </a:solidFill>
                <a:latin typeface="Arial" pitchFamily="34" charset="0"/>
                <a:ea typeface="ＭＳ 明朝" pitchFamily="17" charset="-128"/>
                <a:cs typeface="Arial" pitchFamily="34" charset="0"/>
              </a:endParaRPr>
            </a:p>
            <a:p>
              <a:r>
                <a:rPr lang="en-US" altLang="ja-JP" sz="1000" dirty="0">
                  <a:solidFill>
                    <a:prstClr val="black"/>
                  </a:solidFill>
                  <a:latin typeface="Arial" pitchFamily="34" charset="0"/>
                  <a:ea typeface="ＭＳ 明朝" pitchFamily="17" charset="-128"/>
                  <a:cs typeface="Arial" pitchFamily="34" charset="0"/>
                </a:rPr>
                <a:t>2) </a:t>
              </a:r>
              <a:r>
                <a:rPr lang="en-US" altLang="ja-JP" sz="1000" i="1" dirty="0">
                  <a:solidFill>
                    <a:prstClr val="black"/>
                  </a:solidFill>
                  <a:latin typeface="Arial" pitchFamily="34" charset="0"/>
                  <a:ea typeface="ＭＳ 明朝" pitchFamily="17" charset="-128"/>
                  <a:cs typeface="Arial" pitchFamily="34" charset="0"/>
                </a:rPr>
                <a:t>N</a:t>
              </a:r>
              <a:r>
                <a:rPr lang="en-US" altLang="ja-JP" sz="1000" dirty="0">
                  <a:solidFill>
                    <a:prstClr val="black"/>
                  </a:solidFill>
                  <a:latin typeface="Arial" pitchFamily="34" charset="0"/>
                  <a:ea typeface="ＭＳ 明朝" pitchFamily="17" charset="-128"/>
                  <a:cs typeface="Arial" pitchFamily="34" charset="0"/>
                </a:rPr>
                <a:t>,</a:t>
              </a:r>
              <a:r>
                <a:rPr lang="ja-JP" altLang="en-US" sz="1000" dirty="0">
                  <a:solidFill>
                    <a:prstClr val="black"/>
                  </a:solidFill>
                  <a:latin typeface="Arial" pitchFamily="34" charset="0"/>
                  <a:ea typeface="ＭＳ 明朝" pitchFamily="17" charset="-128"/>
                  <a:cs typeface="Arial" pitchFamily="34" charset="0"/>
                </a:rPr>
                <a:t> </a:t>
              </a:r>
              <a:r>
                <a:rPr lang="en-US" altLang="ja-JP" sz="1000" i="1" dirty="0">
                  <a:solidFill>
                    <a:prstClr val="black"/>
                  </a:solidFill>
                  <a:latin typeface="Arial" pitchFamily="34" charset="0"/>
                  <a:ea typeface="ＭＳ 明朝" pitchFamily="17" charset="-128"/>
                  <a:cs typeface="Arial" pitchFamily="34" charset="0"/>
                </a:rPr>
                <a:t>N</a:t>
              </a:r>
              <a:r>
                <a:rPr lang="en-US" altLang="ja-JP" sz="1000" dirty="0">
                  <a:solidFill>
                    <a:prstClr val="black"/>
                  </a:solidFill>
                  <a:latin typeface="Arial" pitchFamily="34" charset="0"/>
                  <a:ea typeface="ＭＳ 明朝" pitchFamily="17" charset="-128"/>
                  <a:cs typeface="Arial" pitchFamily="34" charset="0"/>
                </a:rPr>
                <a:t>’-Dicyclohexylcarbodiimide</a:t>
              </a:r>
            </a:p>
          </p:txBody>
        </p:sp>
        <p:pic>
          <p:nvPicPr>
            <p:cNvPr id="513" name="図 51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49"/>
            <a:stretch/>
          </p:blipFill>
          <p:spPr>
            <a:xfrm>
              <a:off x="3669721" y="4780785"/>
              <a:ext cx="1042645" cy="955596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514" name="直線矢印コネクタ 513"/>
            <p:cNvCxnSpPr/>
            <p:nvPr/>
          </p:nvCxnSpPr>
          <p:spPr>
            <a:xfrm>
              <a:off x="3510201" y="5764518"/>
              <a:ext cx="158417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5" name="テキスト ボックス 514"/>
            <p:cNvSpPr txBox="1"/>
            <p:nvPr/>
          </p:nvSpPr>
          <p:spPr>
            <a:xfrm>
              <a:off x="3753977" y="5848227"/>
              <a:ext cx="105990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100" dirty="0">
                  <a:solidFill>
                    <a:schemeClr val="tx1"/>
                  </a:solidFill>
                  <a:latin typeface="Arial"/>
                  <a:cs typeface="Arial"/>
                </a:rPr>
                <a:t>In DMF/water</a:t>
              </a:r>
              <a:endParaRPr lang="ja-JP" altLang="en-US" sz="1100" dirty="0">
                <a:solidFill>
                  <a:schemeClr val="tx1"/>
                </a:solidFill>
                <a:latin typeface="Arial"/>
                <a:cs typeface="Arial"/>
              </a:endParaRPr>
            </a:p>
            <a:p>
              <a:pPr algn="ctr"/>
              <a:r>
                <a:rPr lang="en-US" altLang="ja-JP" sz="1100" dirty="0">
                  <a:latin typeface="Arial"/>
                  <a:cs typeface="Arial"/>
                </a:rPr>
                <a:t>4</a:t>
              </a:r>
              <a:r>
                <a:rPr lang="en-US" altLang="ja-JP" sz="1100" baseline="30000" dirty="0">
                  <a:latin typeface="Arial"/>
                  <a:cs typeface="Arial"/>
                </a:rPr>
                <a:t>º</a:t>
              </a:r>
              <a:r>
                <a:rPr lang="en-US" altLang="ja-JP" sz="1100" dirty="0">
                  <a:latin typeface="Arial"/>
                  <a:cs typeface="Arial"/>
                </a:rPr>
                <a:t>C</a:t>
              </a:r>
              <a:r>
                <a:rPr kumimoji="1" lang="en-US" altLang="ja-JP" sz="1100" dirty="0">
                  <a:solidFill>
                    <a:schemeClr val="tx1"/>
                  </a:solidFill>
                  <a:latin typeface="Arial"/>
                  <a:cs typeface="Arial"/>
                </a:rPr>
                <a:t>, 24 h</a:t>
              </a:r>
              <a:endParaRPr kumimoji="1" lang="ja-JP" altLang="en-US" sz="11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516" name="正方形/長方形 515"/>
            <p:cNvSpPr/>
            <p:nvPr/>
          </p:nvSpPr>
          <p:spPr>
            <a:xfrm>
              <a:off x="1986903" y="5614867"/>
              <a:ext cx="1096534" cy="1568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17" name="直線矢印コネクタ 516"/>
            <p:cNvCxnSpPr/>
            <p:nvPr/>
          </p:nvCxnSpPr>
          <p:spPr>
            <a:xfrm>
              <a:off x="1475656" y="5764518"/>
              <a:ext cx="1064015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8" name="グループ化 517"/>
            <p:cNvGrpSpPr>
              <a:grpSpLocks noChangeAspect="1"/>
            </p:cNvGrpSpPr>
            <p:nvPr/>
          </p:nvGrpSpPr>
          <p:grpSpPr>
            <a:xfrm flipH="1">
              <a:off x="6701015" y="5421190"/>
              <a:ext cx="285740" cy="231545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574" name="直線コネクタ 573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5" name="直線コネクタ 574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76" name="六角形 575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77" name="直線コネクタ 576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8" name="直線コネクタ 577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9" name="直線コネクタ 578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0" name="直線コネクタ 579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1" name="直線コネクタ 580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2" name="直線コネクタ 581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3" name="直線コネクタ 582"/>
              <p:cNvCxnSpPr>
                <a:endCxn id="576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19" name="角丸四角形 518"/>
            <p:cNvSpPr/>
            <p:nvPr/>
          </p:nvSpPr>
          <p:spPr>
            <a:xfrm>
              <a:off x="313870" y="4604481"/>
              <a:ext cx="8528280" cy="2473982"/>
            </a:xfrm>
            <a:prstGeom prst="roundRect">
              <a:avLst/>
            </a:prstGeom>
            <a:noFill/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0" name="テキスト ボックス 519"/>
            <p:cNvSpPr txBox="1"/>
            <p:nvPr/>
          </p:nvSpPr>
          <p:spPr>
            <a:xfrm>
              <a:off x="644780" y="4446637"/>
              <a:ext cx="525438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b="1" dirty="0">
                  <a:effectLst/>
                  <a:latin typeface="Arial"/>
                  <a:cs typeface="Arial"/>
                </a:rPr>
                <a:t>Preparation of Ad</a:t>
              </a:r>
              <a:r>
                <a:rPr lang="en-US" altLang="ja-JP" b="1" dirty="0">
                  <a:latin typeface="Arial"/>
                  <a:cs typeface="Arial"/>
                </a:rPr>
                <a:t>-</a:t>
              </a:r>
              <a:r>
                <a:rPr lang="en-US" altLang="ja-JP" b="1" dirty="0" err="1">
                  <a:solidFill>
                    <a:srgbClr val="FF6600"/>
                  </a:solidFill>
                  <a:latin typeface="Arial"/>
                  <a:cs typeface="Arial"/>
                </a:rPr>
                <a:t>b</a:t>
              </a:r>
              <a:r>
                <a:rPr lang="en-US" altLang="ja-JP" b="1" dirty="0" err="1">
                  <a:solidFill>
                    <a:srgbClr val="FF6600"/>
                  </a:solidFill>
                  <a:effectLst/>
                  <a:latin typeface="Arial"/>
                  <a:cs typeface="Arial"/>
                </a:rPr>
                <a:t>romelain</a:t>
              </a:r>
              <a:r>
                <a:rPr lang="ja-JP" altLang="en-US" b="1" dirty="0">
                  <a:solidFill>
                    <a:srgbClr val="FF6600"/>
                  </a:solidFill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Arial"/>
                  <a:cs typeface="Arial"/>
                </a:rPr>
                <a:t> </a:t>
              </a:r>
              <a:r>
                <a:rPr lang="en-US" altLang="ja-JP" b="1" dirty="0">
                  <a:latin typeface="Arial"/>
                  <a:cs typeface="Arial"/>
                </a:rPr>
                <a:t>(Guest molecule)</a:t>
              </a:r>
              <a:endParaRPr kumimoji="1" lang="ja-JP" altLang="en-US" b="1" dirty="0">
                <a:solidFill>
                  <a:srgbClr val="FF66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/>
                <a:cs typeface="Arial"/>
              </a:endParaRPr>
            </a:p>
          </p:txBody>
        </p:sp>
        <p:grpSp>
          <p:nvGrpSpPr>
            <p:cNvPr id="521" name="グループ化 520"/>
            <p:cNvGrpSpPr>
              <a:grpSpLocks noChangeAspect="1"/>
            </p:cNvGrpSpPr>
            <p:nvPr/>
          </p:nvGrpSpPr>
          <p:grpSpPr>
            <a:xfrm rot="3840472" flipH="1">
              <a:off x="5305143" y="5943914"/>
              <a:ext cx="323227" cy="261922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564" name="直線コネクタ 563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5" name="直線コネクタ 564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66" name="六角形 565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67" name="直線コネクタ 566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8" name="直線コネクタ 567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9" name="直線コネクタ 568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0" name="直線コネクタ 569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1" name="直線コネクタ 570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2" name="直線コネクタ 571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3" name="直線コネクタ 572"/>
              <p:cNvCxnSpPr>
                <a:endCxn id="566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22" name="グループ化 521"/>
            <p:cNvGrpSpPr>
              <a:grpSpLocks noChangeAspect="1"/>
            </p:cNvGrpSpPr>
            <p:nvPr/>
          </p:nvGrpSpPr>
          <p:grpSpPr>
            <a:xfrm flipH="1">
              <a:off x="6538624" y="6042308"/>
              <a:ext cx="285740" cy="231545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554" name="直線コネクタ 553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5" name="直線コネクタ 554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56" name="六角形 555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57" name="直線コネクタ 556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8" name="直線コネクタ 557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9" name="直線コネクタ 558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0" name="直線コネクタ 559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1" name="直線コネクタ 560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2" name="直線コネクタ 561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3" name="直線コネクタ 562"/>
              <p:cNvCxnSpPr>
                <a:endCxn id="556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23" name="グループ化 522"/>
            <p:cNvGrpSpPr>
              <a:grpSpLocks noChangeAspect="1"/>
            </p:cNvGrpSpPr>
            <p:nvPr/>
          </p:nvGrpSpPr>
          <p:grpSpPr>
            <a:xfrm rot="3840472" flipH="1">
              <a:off x="5725601" y="5857217"/>
              <a:ext cx="323227" cy="261922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544" name="直線コネクタ 543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5" name="直線コネクタ 544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46" name="六角形 545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47" name="直線コネクタ 546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8" name="直線コネクタ 547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9" name="直線コネクタ 548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0" name="直線コネクタ 549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1" name="直線コネクタ 550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2" name="直線コネクタ 551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3" name="直線コネクタ 552"/>
              <p:cNvCxnSpPr>
                <a:endCxn id="546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24" name="グループ化 523"/>
            <p:cNvGrpSpPr>
              <a:grpSpLocks noChangeAspect="1"/>
            </p:cNvGrpSpPr>
            <p:nvPr/>
          </p:nvGrpSpPr>
          <p:grpSpPr>
            <a:xfrm rot="9374857" flipH="1">
              <a:off x="5179237" y="5209103"/>
              <a:ext cx="323227" cy="261922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534" name="直線コネクタ 533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5" name="直線コネクタ 534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36" name="六角形 535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537" name="直線コネクタ 536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8" name="直線コネクタ 537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9" name="直線コネクタ 538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0" name="直線コネクタ 539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1" name="直線コネクタ 540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2" name="直線コネクタ 541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3" name="直線コネクタ 542"/>
              <p:cNvCxnSpPr>
                <a:endCxn id="536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chemeClr val="folHlink"/>
              </a:solidFill>
              <a:ln w="6350" cap="flat" cmpd="sng" algn="ctr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26" name="テキスト ボックス 525"/>
            <p:cNvSpPr txBox="1"/>
            <p:nvPr/>
          </p:nvSpPr>
          <p:spPr>
            <a:xfrm>
              <a:off x="395536" y="5991671"/>
              <a:ext cx="13211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1-Adamantane</a:t>
              </a:r>
            </a:p>
            <a:p>
              <a:pPr algn="ctr"/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acetic acid (</a:t>
              </a:r>
              <a:r>
                <a:rPr kumimoji="1" lang="en-US" altLang="ja-JP" sz="1200" b="1" dirty="0"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Ad</a:t>
              </a:r>
              <a:r>
                <a:rPr kumimoji="1" lang="en-US" altLang="ja-JP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527" name="テキスト ボックス 526"/>
            <p:cNvSpPr txBox="1"/>
            <p:nvPr/>
          </p:nvSpPr>
          <p:spPr>
            <a:xfrm>
              <a:off x="7126058" y="5646895"/>
              <a:ext cx="13388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Ad-</a:t>
              </a:r>
              <a:r>
                <a:rPr lang="en-US" altLang="ja-JP" sz="1400" b="1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bromelain</a:t>
              </a:r>
              <a:endParaRPr lang="en-US" altLang="ja-JP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8" name="テキスト ボックス 527"/>
            <p:cNvSpPr txBox="1"/>
            <p:nvPr/>
          </p:nvSpPr>
          <p:spPr>
            <a:xfrm>
              <a:off x="3673053" y="5477020"/>
              <a:ext cx="10615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Bromelain</a:t>
              </a:r>
            </a:p>
          </p:txBody>
        </p:sp>
        <p:sp>
          <p:nvSpPr>
            <p:cNvPr id="529" name="テキスト ボックス 528"/>
            <p:cNvSpPr txBox="1"/>
            <p:nvPr/>
          </p:nvSpPr>
          <p:spPr>
            <a:xfrm>
              <a:off x="5823708" y="6442997"/>
              <a:ext cx="29880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>
                  <a:solidFill>
                    <a:schemeClr val="accent2"/>
                  </a:solidFill>
                  <a:latin typeface="Arial"/>
                  <a:cs typeface="Arial"/>
                </a:rPr>
                <a:t>Degrees of substitution of Ad : 5</a:t>
              </a:r>
              <a:r>
                <a:rPr kumimoji="1" lang="ja-JP" altLang="en-US" sz="1400" b="1" dirty="0">
                  <a:solidFill>
                    <a:schemeClr val="accent2"/>
                  </a:solidFill>
                  <a:latin typeface="Arial"/>
                  <a:cs typeface="Arial"/>
                </a:rPr>
                <a:t> </a:t>
              </a:r>
              <a:endParaRPr kumimoji="1" lang="en-US" altLang="ja-JP" sz="1400" b="1" dirty="0">
                <a:solidFill>
                  <a:schemeClr val="accent2"/>
                </a:solidFill>
                <a:latin typeface="Arial"/>
                <a:cs typeface="Arial"/>
              </a:endParaRPr>
            </a:p>
          </p:txBody>
        </p:sp>
        <p:pic>
          <p:nvPicPr>
            <p:cNvPr id="530" name="図 5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2642" y="5381554"/>
              <a:ext cx="524414" cy="660373"/>
            </a:xfrm>
            <a:prstGeom prst="rect">
              <a:avLst/>
            </a:prstGeom>
          </p:spPr>
        </p:pic>
        <p:pic>
          <p:nvPicPr>
            <p:cNvPr id="531" name="図 5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27784" y="5434936"/>
              <a:ext cx="775815" cy="713473"/>
            </a:xfrm>
            <a:prstGeom prst="rect">
              <a:avLst/>
            </a:prstGeom>
          </p:spPr>
        </p:pic>
        <p:sp>
          <p:nvSpPr>
            <p:cNvPr id="532" name="正方形/長方形 531"/>
            <p:cNvSpPr/>
            <p:nvPr/>
          </p:nvSpPr>
          <p:spPr>
            <a:xfrm>
              <a:off x="5857739" y="6418538"/>
              <a:ext cx="2879591" cy="34551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3" name="テキスト ボックス 532"/>
            <p:cNvSpPr txBox="1"/>
            <p:nvPr/>
          </p:nvSpPr>
          <p:spPr>
            <a:xfrm>
              <a:off x="1493736" y="5441440"/>
              <a:ext cx="103906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100" dirty="0">
                  <a:solidFill>
                    <a:schemeClr val="tx1"/>
                  </a:solidFill>
                  <a:latin typeface="Arial"/>
                  <a:cs typeface="Arial"/>
                </a:rPr>
                <a:t>NHS</a:t>
              </a:r>
              <a:r>
                <a:rPr kumimoji="1" lang="en-US" altLang="ja-JP" sz="1100" baseline="30000" dirty="0">
                  <a:solidFill>
                    <a:schemeClr val="tx1"/>
                  </a:solidFill>
                  <a:latin typeface="Arial"/>
                  <a:cs typeface="Arial"/>
                </a:rPr>
                <a:t>1)</a:t>
              </a:r>
              <a:r>
                <a:rPr kumimoji="1" lang="en-US" altLang="ja-JP" sz="1100" dirty="0">
                  <a:solidFill>
                    <a:schemeClr val="tx1"/>
                  </a:solidFill>
                  <a:latin typeface="Arial"/>
                  <a:cs typeface="Arial"/>
                </a:rPr>
                <a:t>, DCC</a:t>
              </a:r>
              <a:r>
                <a:rPr kumimoji="1" lang="en-US" altLang="ja-JP" sz="1100" baseline="30000" dirty="0">
                  <a:solidFill>
                    <a:schemeClr val="tx1"/>
                  </a:solidFill>
                  <a:latin typeface="Arial"/>
                  <a:cs typeface="Arial"/>
                </a:rPr>
                <a:t>2)</a:t>
              </a:r>
            </a:p>
          </p:txBody>
        </p:sp>
      </p:grpSp>
      <p:pic>
        <p:nvPicPr>
          <p:cNvPr id="585" name="図 58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6732" y="1964905"/>
            <a:ext cx="298730" cy="280440"/>
          </a:xfrm>
          <a:prstGeom prst="rect">
            <a:avLst/>
          </a:prstGeom>
        </p:spPr>
      </p:pic>
      <p:sp>
        <p:nvSpPr>
          <p:cNvPr id="586" name="テキスト ボックス 585"/>
          <p:cNvSpPr txBox="1"/>
          <p:nvPr/>
        </p:nvSpPr>
        <p:spPr>
          <a:xfrm>
            <a:off x="4044221" y="2728013"/>
            <a:ext cx="33393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Degrees of substitution of PEG  : 1~4</a:t>
            </a:r>
          </a:p>
          <a:p>
            <a:pPr algn="ctr"/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400" b="1" dirty="0" err="1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ave.</a:t>
            </a:r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uFill>
                  <a:solidFill>
                    <a:srgbClr val="FF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2.1)</a:t>
            </a:r>
            <a:endParaRPr kumimoji="1" lang="en-US" altLang="ja-JP" sz="1400" b="1" dirty="0">
              <a:solidFill>
                <a:schemeClr val="accent1">
                  <a:lumMod val="50000"/>
                </a:schemeClr>
              </a:solidFill>
              <a:uFill>
                <a:solidFill>
                  <a:srgbClr val="FF000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7" name="正方形/長方形 586"/>
          <p:cNvSpPr/>
          <p:nvPr/>
        </p:nvSpPr>
        <p:spPr>
          <a:xfrm>
            <a:off x="4047000" y="2658883"/>
            <a:ext cx="3365586" cy="6441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6" name="直線矢印コネクタ 145"/>
          <p:cNvCxnSpPr/>
          <p:nvPr/>
        </p:nvCxnSpPr>
        <p:spPr>
          <a:xfrm>
            <a:off x="715573" y="2796180"/>
            <a:ext cx="127033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Freeform 340"/>
          <p:cNvSpPr>
            <a:spLocks/>
          </p:cNvSpPr>
          <p:nvPr/>
        </p:nvSpPr>
        <p:spPr bwMode="auto">
          <a:xfrm rot="20334334" flipH="1">
            <a:off x="2708698" y="2084153"/>
            <a:ext cx="304615" cy="918321"/>
          </a:xfrm>
          <a:custGeom>
            <a:avLst/>
            <a:gdLst>
              <a:gd name="T0" fmla="*/ 89 w 390"/>
              <a:gd name="T1" fmla="*/ 469 h 469"/>
              <a:gd name="T2" fmla="*/ 242 w 390"/>
              <a:gd name="T3" fmla="*/ 325 h 469"/>
              <a:gd name="T4" fmla="*/ 15 w 390"/>
              <a:gd name="T5" fmla="*/ 122 h 469"/>
              <a:gd name="T6" fmla="*/ 335 w 390"/>
              <a:gd name="T7" fmla="*/ 140 h 469"/>
              <a:gd name="T8" fmla="*/ 348 w 390"/>
              <a:gd name="T9" fmla="*/ 0 h 469"/>
              <a:gd name="connsiteX0" fmla="*/ 4005 w 11017"/>
              <a:gd name="connsiteY0" fmla="*/ 10000 h 10000"/>
              <a:gd name="connsiteX1" fmla="*/ 58 w 11017"/>
              <a:gd name="connsiteY1" fmla="*/ 6807 h 10000"/>
              <a:gd name="connsiteX2" fmla="*/ 7928 w 11017"/>
              <a:gd name="connsiteY2" fmla="*/ 6930 h 10000"/>
              <a:gd name="connsiteX3" fmla="*/ 2108 w 11017"/>
              <a:gd name="connsiteY3" fmla="*/ 2601 h 10000"/>
              <a:gd name="connsiteX4" fmla="*/ 10313 w 11017"/>
              <a:gd name="connsiteY4" fmla="*/ 2985 h 10000"/>
              <a:gd name="connsiteX5" fmla="*/ 10646 w 11017"/>
              <a:gd name="connsiteY5" fmla="*/ 0 h 10000"/>
              <a:gd name="connsiteX0" fmla="*/ 4005 w 11017"/>
              <a:gd name="connsiteY0" fmla="*/ 12142 h 12142"/>
              <a:gd name="connsiteX1" fmla="*/ 58 w 11017"/>
              <a:gd name="connsiteY1" fmla="*/ 6807 h 12142"/>
              <a:gd name="connsiteX2" fmla="*/ 7928 w 11017"/>
              <a:gd name="connsiteY2" fmla="*/ 6930 h 12142"/>
              <a:gd name="connsiteX3" fmla="*/ 2108 w 11017"/>
              <a:gd name="connsiteY3" fmla="*/ 2601 h 12142"/>
              <a:gd name="connsiteX4" fmla="*/ 10313 w 11017"/>
              <a:gd name="connsiteY4" fmla="*/ 2985 h 12142"/>
              <a:gd name="connsiteX5" fmla="*/ 10646 w 11017"/>
              <a:gd name="connsiteY5" fmla="*/ 0 h 12142"/>
              <a:gd name="connsiteX0" fmla="*/ 5814 w 12826"/>
              <a:gd name="connsiteY0" fmla="*/ 12142 h 12142"/>
              <a:gd name="connsiteX1" fmla="*/ 43 w 12826"/>
              <a:gd name="connsiteY1" fmla="*/ 8435 h 12142"/>
              <a:gd name="connsiteX2" fmla="*/ 9737 w 12826"/>
              <a:gd name="connsiteY2" fmla="*/ 6930 h 12142"/>
              <a:gd name="connsiteX3" fmla="*/ 3917 w 12826"/>
              <a:gd name="connsiteY3" fmla="*/ 2601 h 12142"/>
              <a:gd name="connsiteX4" fmla="*/ 12122 w 12826"/>
              <a:gd name="connsiteY4" fmla="*/ 2985 h 12142"/>
              <a:gd name="connsiteX5" fmla="*/ 12455 w 12826"/>
              <a:gd name="connsiteY5" fmla="*/ 0 h 12142"/>
              <a:gd name="connsiteX0" fmla="*/ 4910 w 11922"/>
              <a:gd name="connsiteY0" fmla="*/ 12142 h 12142"/>
              <a:gd name="connsiteX1" fmla="*/ 51 w 11922"/>
              <a:gd name="connsiteY1" fmla="*/ 7321 h 12142"/>
              <a:gd name="connsiteX2" fmla="*/ 8833 w 11922"/>
              <a:gd name="connsiteY2" fmla="*/ 6930 h 12142"/>
              <a:gd name="connsiteX3" fmla="*/ 3013 w 11922"/>
              <a:gd name="connsiteY3" fmla="*/ 2601 h 12142"/>
              <a:gd name="connsiteX4" fmla="*/ 11218 w 11922"/>
              <a:gd name="connsiteY4" fmla="*/ 2985 h 12142"/>
              <a:gd name="connsiteX5" fmla="*/ 11551 w 11922"/>
              <a:gd name="connsiteY5" fmla="*/ 0 h 12142"/>
              <a:gd name="connsiteX0" fmla="*/ 1915 w 8927"/>
              <a:gd name="connsiteY0" fmla="*/ 12142 h 12142"/>
              <a:gd name="connsiteX1" fmla="*/ 1693 w 8927"/>
              <a:gd name="connsiteY1" fmla="*/ 8713 h 12142"/>
              <a:gd name="connsiteX2" fmla="*/ 5838 w 8927"/>
              <a:gd name="connsiteY2" fmla="*/ 6930 h 12142"/>
              <a:gd name="connsiteX3" fmla="*/ 18 w 8927"/>
              <a:gd name="connsiteY3" fmla="*/ 2601 h 12142"/>
              <a:gd name="connsiteX4" fmla="*/ 8223 w 8927"/>
              <a:gd name="connsiteY4" fmla="*/ 2985 h 12142"/>
              <a:gd name="connsiteX5" fmla="*/ 8556 w 8927"/>
              <a:gd name="connsiteY5" fmla="*/ 0 h 12142"/>
              <a:gd name="connsiteX0" fmla="*/ 458 w 8313"/>
              <a:gd name="connsiteY0" fmla="*/ 10000 h 10000"/>
              <a:gd name="connsiteX1" fmla="*/ 209 w 8313"/>
              <a:gd name="connsiteY1" fmla="*/ 7176 h 10000"/>
              <a:gd name="connsiteX2" fmla="*/ 4853 w 8313"/>
              <a:gd name="connsiteY2" fmla="*/ 5707 h 10000"/>
              <a:gd name="connsiteX3" fmla="*/ 4476 w 8313"/>
              <a:gd name="connsiteY3" fmla="*/ 3625 h 10000"/>
              <a:gd name="connsiteX4" fmla="*/ 7524 w 8313"/>
              <a:gd name="connsiteY4" fmla="*/ 2458 h 10000"/>
              <a:gd name="connsiteX5" fmla="*/ 7897 w 8313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13" h="10000">
                <a:moveTo>
                  <a:pt x="458" y="10000"/>
                </a:moveTo>
                <a:cubicBezTo>
                  <a:pt x="945" y="9806"/>
                  <a:pt x="-523" y="7892"/>
                  <a:pt x="209" y="7176"/>
                </a:cubicBezTo>
                <a:cubicBezTo>
                  <a:pt x="942" y="6460"/>
                  <a:pt x="4142" y="6299"/>
                  <a:pt x="4853" y="5707"/>
                </a:cubicBezTo>
                <a:cubicBezTo>
                  <a:pt x="5564" y="5115"/>
                  <a:pt x="4045" y="4170"/>
                  <a:pt x="4476" y="3625"/>
                </a:cubicBezTo>
                <a:cubicBezTo>
                  <a:pt x="4906" y="3081"/>
                  <a:pt x="5944" y="2810"/>
                  <a:pt x="7524" y="2458"/>
                </a:cubicBezTo>
                <a:cubicBezTo>
                  <a:pt x="9104" y="2108"/>
                  <a:pt x="7811" y="509"/>
                  <a:pt x="7897" y="0"/>
                </a:cubicBezTo>
              </a:path>
            </a:pathLst>
          </a:custGeom>
          <a:noFill/>
          <a:ln w="28575">
            <a:solidFill>
              <a:srgbClr val="3366FF"/>
            </a:solidFill>
            <a:round/>
            <a:headEnd/>
            <a:tailEnd/>
          </a:ln>
          <a:effectLst/>
          <a:scene3d>
            <a:camera prst="orthographicFront"/>
            <a:lightRig rig="threePt" dir="t">
              <a:rot lat="0" lon="0" rev="4200000"/>
            </a:lightRig>
          </a:scene3d>
          <a:sp3d prstMaterial="metal"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テキスト ボックス 146"/>
          <p:cNvSpPr txBox="1"/>
          <p:nvPr/>
        </p:nvSpPr>
        <p:spPr>
          <a:xfrm>
            <a:off x="-9477" y="0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Preparation of PEG-</a:t>
            </a:r>
            <a:r>
              <a:rPr kumimoji="1" lang="en-US" altLang="ja-JP" sz="2400" dirty="0">
                <a:latin typeface="Symbol" panose="05050102010706020507" pitchFamily="18" charset="2"/>
                <a:ea typeface="ＭＳ Ｐゴシック" panose="020B0600070205080204" pitchFamily="50" charset="-128"/>
              </a:rPr>
              <a:t>b</a:t>
            </a:r>
            <a:r>
              <a:rPr kumimoji="1" lang="en-US" altLang="ja-JP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-</a:t>
            </a:r>
            <a:r>
              <a:rPr kumimoji="1" lang="en-US" altLang="ja-JP" sz="2400" dirty="0" err="1">
                <a:latin typeface="Arial" panose="020B0604020202020204" pitchFamily="34" charset="0"/>
                <a:ea typeface="ＭＳ Ｐゴシック" panose="020B0600070205080204" pitchFamily="50" charset="-128"/>
              </a:rPr>
              <a:t>CyD</a:t>
            </a:r>
            <a:r>
              <a:rPr kumimoji="1" lang="en-US" altLang="ja-JP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 and</a:t>
            </a:r>
            <a:r>
              <a:rPr kumimoji="1" lang="ja-JP" altLang="en-US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Ad-</a:t>
            </a:r>
            <a:r>
              <a:rPr lang="en-US" altLang="ja-JP" sz="2400" dirty="0" err="1">
                <a:latin typeface="Arial" panose="020B0604020202020204" pitchFamily="34" charset="0"/>
                <a:ea typeface="ＭＳ Ｐゴシック" panose="020B0600070205080204" pitchFamily="50" charset="-128"/>
              </a:rPr>
              <a:t>bromelain</a:t>
            </a:r>
            <a:endParaRPr kumimoji="1" lang="ja-JP" altLang="en-US" sz="2400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cxnSp>
        <p:nvCxnSpPr>
          <p:cNvPr id="148" name="直線コネクタ 147"/>
          <p:cNvCxnSpPr/>
          <p:nvPr/>
        </p:nvCxnSpPr>
        <p:spPr>
          <a:xfrm>
            <a:off x="-614666" y="438244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線コネクタ 148"/>
          <p:cNvCxnSpPr/>
          <p:nvPr/>
        </p:nvCxnSpPr>
        <p:spPr>
          <a:xfrm>
            <a:off x="-444263" y="513264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AFD95614-09A0-4359-A2BC-B480D2F4A881}"/>
              </a:ext>
            </a:extLst>
          </p:cNvPr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20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215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図 7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3" t="12665" r="15939" b="15126"/>
          <a:stretch/>
        </p:blipFill>
        <p:spPr>
          <a:xfrm>
            <a:off x="4900129" y="3892160"/>
            <a:ext cx="771525" cy="723901"/>
          </a:xfrm>
          <a:prstGeom prst="rect">
            <a:avLst/>
          </a:prstGeom>
          <a:ln>
            <a:noFill/>
          </a:ln>
        </p:spPr>
      </p:pic>
      <p:sp>
        <p:nvSpPr>
          <p:cNvPr id="84" name="テキスト ボックス 83"/>
          <p:cNvSpPr txBox="1"/>
          <p:nvPr/>
        </p:nvSpPr>
        <p:spPr>
          <a:xfrm>
            <a:off x="5304695" y="1693472"/>
            <a:ext cx="1191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PEG-</a:t>
            </a:r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Symbol" panose="05050102010706020507" pitchFamily="18" charset="2"/>
                <a:ea typeface="ＭＳ Ｐ明朝" pitchFamily="18" charset="-128"/>
              </a:rPr>
              <a:t>b</a:t>
            </a:r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400" b="1" dirty="0" err="1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CyD</a:t>
            </a:r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 </a:t>
            </a:r>
            <a:endParaRPr lang="ja-JP" altLang="en-US" sz="1400" b="1" dirty="0">
              <a:solidFill>
                <a:schemeClr val="accent1">
                  <a:lumMod val="50000"/>
                </a:schemeClr>
              </a:solidFill>
              <a:latin typeface="Arial" charset="0"/>
              <a:ea typeface="ＭＳ Ｐ明朝" pitchFamily="18" charset="-128"/>
            </a:endParaRPr>
          </a:p>
        </p:txBody>
      </p:sp>
      <p:pic>
        <p:nvPicPr>
          <p:cNvPr id="89" name="図 8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9"/>
          <a:stretch/>
        </p:blipFill>
        <p:spPr>
          <a:xfrm>
            <a:off x="676910" y="991645"/>
            <a:ext cx="1072034" cy="982532"/>
          </a:xfrm>
          <a:prstGeom prst="rect">
            <a:avLst/>
          </a:prstGeom>
          <a:ln>
            <a:noFill/>
          </a:ln>
        </p:spPr>
      </p:pic>
      <p:sp>
        <p:nvSpPr>
          <p:cNvPr id="92" name="テキスト ボックス 91"/>
          <p:cNvSpPr txBox="1"/>
          <p:nvPr/>
        </p:nvSpPr>
        <p:spPr>
          <a:xfrm>
            <a:off x="682172" y="1902064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</a:p>
        </p:txBody>
      </p:sp>
      <p:pic>
        <p:nvPicPr>
          <p:cNvPr id="93" name="図 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8514" y="901907"/>
            <a:ext cx="499305" cy="456396"/>
          </a:xfrm>
          <a:prstGeom prst="rect">
            <a:avLst/>
          </a:prstGeom>
        </p:spPr>
      </p:pic>
      <p:grpSp>
        <p:nvGrpSpPr>
          <p:cNvPr id="2" name="グループ化 1"/>
          <p:cNvGrpSpPr/>
          <p:nvPr/>
        </p:nvGrpSpPr>
        <p:grpSpPr>
          <a:xfrm>
            <a:off x="3120710" y="822261"/>
            <a:ext cx="1338828" cy="1382667"/>
            <a:chOff x="2842581" y="821091"/>
            <a:chExt cx="1338828" cy="1382667"/>
          </a:xfrm>
        </p:grpSpPr>
        <p:sp>
          <p:nvSpPr>
            <p:cNvPr id="91" name="テキスト ボックス 90"/>
            <p:cNvSpPr txBox="1"/>
            <p:nvPr/>
          </p:nvSpPr>
          <p:spPr>
            <a:xfrm>
              <a:off x="2842581" y="1895981"/>
              <a:ext cx="13388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Ad-</a:t>
              </a:r>
              <a:r>
                <a:rPr lang="en-US" altLang="ja-JP" sz="1400" b="1" dirty="0" err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bromelain</a:t>
              </a:r>
              <a:endParaRPr lang="en-US" altLang="ja-JP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4" name="図 9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70318" y="821091"/>
              <a:ext cx="1140244" cy="1062191"/>
            </a:xfrm>
            <a:prstGeom prst="rect">
              <a:avLst/>
            </a:prstGeom>
          </p:spPr>
        </p:pic>
      </p:grpSp>
      <p:cxnSp>
        <p:nvCxnSpPr>
          <p:cNvPr id="95" name="直線矢印コネクタ 94"/>
          <p:cNvCxnSpPr/>
          <p:nvPr/>
        </p:nvCxnSpPr>
        <p:spPr>
          <a:xfrm>
            <a:off x="1125730" y="2302179"/>
            <a:ext cx="0" cy="221262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図 9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480" y="4473145"/>
            <a:ext cx="1720547" cy="1320104"/>
          </a:xfrm>
          <a:prstGeom prst="rect">
            <a:avLst/>
          </a:prstGeom>
        </p:spPr>
      </p:pic>
      <p:pic>
        <p:nvPicPr>
          <p:cNvPr id="114" name="図 1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6887" y="2809231"/>
            <a:ext cx="951311" cy="635507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metal">
            <a:bevelT/>
            <a:bevelB/>
          </a:sp3d>
        </p:spPr>
      </p:pic>
      <p:sp>
        <p:nvSpPr>
          <p:cNvPr id="119" name="テキスト ボックス 118"/>
          <p:cNvSpPr txBox="1"/>
          <p:nvPr/>
        </p:nvSpPr>
        <p:spPr>
          <a:xfrm>
            <a:off x="1753825" y="3321472"/>
            <a:ext cx="564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4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PEG</a:t>
            </a:r>
            <a:endParaRPr lang="ja-JP" altLang="en-US" sz="1400" b="1" dirty="0">
              <a:solidFill>
                <a:schemeClr val="accent6">
                  <a:lumMod val="50000"/>
                </a:scheme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216812" y="5665686"/>
            <a:ext cx="1667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600" b="1" dirty="0">
                <a:solidFill>
                  <a:schemeClr val="accent6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PEG-</a:t>
            </a:r>
            <a:r>
              <a:rPr lang="en-US" altLang="ja-JP" sz="1600" b="1" dirty="0" err="1">
                <a:solidFill>
                  <a:schemeClr val="accent6">
                    <a:lumMod val="50000"/>
                  </a:schemeClr>
                </a:solidFill>
                <a:latin typeface="Arial" charset="0"/>
                <a:ea typeface="ＭＳ Ｐ明朝" pitchFamily="18" charset="-128"/>
              </a:rPr>
              <a:t>bromelain</a:t>
            </a:r>
            <a:endParaRPr lang="ja-JP" altLang="en-US" sz="1600" b="1" dirty="0">
              <a:solidFill>
                <a:schemeClr val="accent6">
                  <a:lumMod val="50000"/>
                </a:scheme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194" name="正方形/長方形 193"/>
          <p:cNvSpPr/>
          <p:nvPr/>
        </p:nvSpPr>
        <p:spPr>
          <a:xfrm>
            <a:off x="216812" y="5982469"/>
            <a:ext cx="3145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400" b="1" dirty="0">
                <a:latin typeface="Arial"/>
                <a:cs typeface="Arial"/>
              </a:rPr>
              <a:t>Particle</a:t>
            </a:r>
            <a:r>
              <a:rPr lang="ja-JP" altLang="en-US" sz="1400" b="1" dirty="0">
                <a:latin typeface="Arial"/>
                <a:cs typeface="Arial"/>
              </a:rPr>
              <a:t> </a:t>
            </a:r>
            <a:r>
              <a:rPr lang="en-US" altLang="ja-JP" sz="1400" b="1" dirty="0">
                <a:latin typeface="Arial"/>
                <a:cs typeface="Arial"/>
              </a:rPr>
              <a:t>size</a:t>
            </a:r>
            <a:r>
              <a:rPr lang="ja-JP" altLang="en-US" sz="1400" b="1" dirty="0">
                <a:latin typeface="Arial"/>
                <a:cs typeface="Arial"/>
              </a:rPr>
              <a:t> </a:t>
            </a:r>
            <a:r>
              <a:rPr lang="en-US" altLang="ja-JP" sz="1400" b="1" dirty="0">
                <a:latin typeface="Arial"/>
                <a:cs typeface="Arial"/>
              </a:rPr>
              <a:t>: 32.5 nm</a:t>
            </a:r>
          </a:p>
          <a:p>
            <a:pPr algn="just"/>
            <a:r>
              <a:rPr lang="en-US" altLang="ja-JP" sz="1400" b="1" dirty="0">
                <a:latin typeface="Symbol" panose="05050102010706020507" pitchFamily="18" charset="2"/>
                <a:cs typeface="Arial"/>
              </a:rPr>
              <a:t>z</a:t>
            </a:r>
            <a:r>
              <a:rPr lang="en-US" altLang="ja-JP" sz="1400" b="1" dirty="0">
                <a:latin typeface="Arial"/>
                <a:cs typeface="Arial"/>
              </a:rPr>
              <a:t>-Potential : -0.28±0.25 mV</a:t>
            </a:r>
          </a:p>
        </p:txBody>
      </p:sp>
      <p:sp>
        <p:nvSpPr>
          <p:cNvPr id="195" name="正方形/長方形 194"/>
          <p:cNvSpPr/>
          <p:nvPr/>
        </p:nvSpPr>
        <p:spPr>
          <a:xfrm>
            <a:off x="4742694" y="6511897"/>
            <a:ext cx="45565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AutoNum type="arabicParenR"/>
            </a:pPr>
            <a:r>
              <a:rPr lang="en-US" altLang="ja-JP" sz="1100" b="1" dirty="0">
                <a:latin typeface="Arial"/>
                <a:cs typeface="Arial"/>
              </a:rPr>
              <a:t>Stability constant of Ad-</a:t>
            </a:r>
            <a:r>
              <a:rPr lang="en-US" altLang="ja-JP" sz="1100" b="1" dirty="0" err="1">
                <a:latin typeface="Arial"/>
                <a:cs typeface="Arial"/>
              </a:rPr>
              <a:t>bromelain</a:t>
            </a:r>
            <a:r>
              <a:rPr lang="en-US" altLang="ja-JP" sz="1100" b="1" dirty="0">
                <a:latin typeface="Arial"/>
                <a:cs typeface="Arial"/>
              </a:rPr>
              <a:t> complex with PEG-</a:t>
            </a:r>
            <a:r>
              <a:rPr lang="en-US" altLang="ja-JP" sz="1100" b="1" dirty="0">
                <a:latin typeface="Symbol" panose="05050102010706020507" pitchFamily="18" charset="2"/>
                <a:cs typeface="Arial"/>
              </a:rPr>
              <a:t>b</a:t>
            </a:r>
            <a:r>
              <a:rPr lang="en-US" altLang="ja-JP" sz="1100" b="1" dirty="0">
                <a:latin typeface="Arial"/>
                <a:cs typeface="Arial"/>
              </a:rPr>
              <a:t>-</a:t>
            </a:r>
            <a:r>
              <a:rPr lang="en-US" altLang="ja-JP" sz="1100" b="1" dirty="0" err="1">
                <a:latin typeface="Arial"/>
                <a:cs typeface="Arial"/>
              </a:rPr>
              <a:t>CyD</a:t>
            </a:r>
            <a:endParaRPr lang="en-US" altLang="ja-JP" sz="1100" b="1" dirty="0">
              <a:latin typeface="Arial"/>
              <a:cs typeface="Arial"/>
            </a:endParaRPr>
          </a:p>
        </p:txBody>
      </p:sp>
      <p:cxnSp>
        <p:nvCxnSpPr>
          <p:cNvPr id="32" name="直線矢印コネクタ 31"/>
          <p:cNvCxnSpPr/>
          <p:nvPr/>
        </p:nvCxnSpPr>
        <p:spPr>
          <a:xfrm>
            <a:off x="1864339" y="1456054"/>
            <a:ext cx="86765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正方形/長方形 28"/>
          <p:cNvSpPr/>
          <p:nvPr/>
        </p:nvSpPr>
        <p:spPr>
          <a:xfrm>
            <a:off x="2783623" y="2224273"/>
            <a:ext cx="3145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400" b="1" dirty="0">
                <a:latin typeface="Arial"/>
                <a:cs typeface="Arial"/>
              </a:rPr>
              <a:t>Particle</a:t>
            </a:r>
            <a:r>
              <a:rPr lang="ja-JP" altLang="en-US" sz="1400" b="1" dirty="0">
                <a:latin typeface="Arial"/>
                <a:cs typeface="Arial"/>
              </a:rPr>
              <a:t> </a:t>
            </a:r>
            <a:r>
              <a:rPr lang="en-US" altLang="ja-JP" sz="1400" b="1" dirty="0">
                <a:latin typeface="Arial"/>
                <a:cs typeface="Arial"/>
              </a:rPr>
              <a:t>size</a:t>
            </a:r>
            <a:r>
              <a:rPr lang="ja-JP" altLang="en-US" sz="1400" b="1" dirty="0">
                <a:latin typeface="Arial"/>
                <a:cs typeface="Arial"/>
              </a:rPr>
              <a:t> </a:t>
            </a:r>
            <a:r>
              <a:rPr lang="en-US" altLang="ja-JP" sz="1400" b="1" dirty="0">
                <a:latin typeface="Arial"/>
                <a:cs typeface="Arial"/>
              </a:rPr>
              <a:t>: 2.35 nm</a:t>
            </a:r>
          </a:p>
          <a:p>
            <a:pPr algn="just"/>
            <a:r>
              <a:rPr lang="en-US" altLang="ja-JP" sz="1400" b="1" dirty="0">
                <a:latin typeface="Symbol" panose="05050102010706020507" pitchFamily="18" charset="2"/>
                <a:cs typeface="Arial"/>
              </a:rPr>
              <a:t>z</a:t>
            </a:r>
            <a:r>
              <a:rPr lang="en-US" altLang="ja-JP" sz="1400" b="1" dirty="0">
                <a:latin typeface="Arial"/>
                <a:cs typeface="Arial"/>
              </a:rPr>
              <a:t>-Potential : 1.11±0.34 mV</a:t>
            </a:r>
          </a:p>
        </p:txBody>
      </p:sp>
      <p:cxnSp>
        <p:nvCxnSpPr>
          <p:cNvPr id="30" name="直線矢印コネクタ 29"/>
          <p:cNvCxnSpPr/>
          <p:nvPr/>
        </p:nvCxnSpPr>
        <p:spPr>
          <a:xfrm>
            <a:off x="4834778" y="1681549"/>
            <a:ext cx="1052480" cy="10078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正方形/長方形 34"/>
          <p:cNvSpPr/>
          <p:nvPr/>
        </p:nvSpPr>
        <p:spPr>
          <a:xfrm>
            <a:off x="6550933" y="934782"/>
            <a:ext cx="2455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400" b="1" dirty="0">
                <a:latin typeface="Arial"/>
                <a:cs typeface="Arial"/>
              </a:rPr>
              <a:t>Particle</a:t>
            </a:r>
            <a:r>
              <a:rPr lang="ja-JP" altLang="en-US" sz="1400" b="1" dirty="0">
                <a:latin typeface="Arial"/>
                <a:cs typeface="Arial"/>
              </a:rPr>
              <a:t> </a:t>
            </a:r>
            <a:r>
              <a:rPr lang="en-US" altLang="ja-JP" sz="1400" b="1" dirty="0">
                <a:latin typeface="Arial"/>
                <a:cs typeface="Arial"/>
              </a:rPr>
              <a:t>size</a:t>
            </a:r>
            <a:r>
              <a:rPr lang="ja-JP" altLang="en-US" sz="1400" b="1" dirty="0">
                <a:latin typeface="Arial"/>
                <a:cs typeface="Arial"/>
              </a:rPr>
              <a:t> </a:t>
            </a:r>
            <a:r>
              <a:rPr lang="en-US" altLang="ja-JP" sz="1400" b="1" dirty="0">
                <a:latin typeface="Arial"/>
                <a:cs typeface="Arial"/>
              </a:rPr>
              <a:t>: 10.9 nm</a:t>
            </a:r>
          </a:p>
          <a:p>
            <a:pPr algn="just"/>
            <a:r>
              <a:rPr lang="en-US" altLang="ja-JP" sz="1400" b="1" dirty="0">
                <a:latin typeface="Symbol" panose="05050102010706020507" pitchFamily="18" charset="2"/>
                <a:cs typeface="Arial"/>
              </a:rPr>
              <a:t>z</a:t>
            </a:r>
            <a:r>
              <a:rPr lang="en-US" altLang="ja-JP" sz="1400" b="1" dirty="0">
                <a:latin typeface="Arial"/>
                <a:cs typeface="Arial"/>
              </a:rPr>
              <a:t>-Potential : 1.07±0.37 mV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701364" y="5174015"/>
            <a:ext cx="1745814" cy="3556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グループ化 35"/>
          <p:cNvGrpSpPr/>
          <p:nvPr/>
        </p:nvGrpSpPr>
        <p:grpSpPr>
          <a:xfrm>
            <a:off x="5685766" y="2798953"/>
            <a:ext cx="2082621" cy="2274681"/>
            <a:chOff x="5619309" y="900500"/>
            <a:chExt cx="2082621" cy="2274681"/>
          </a:xfrm>
        </p:grpSpPr>
        <p:grpSp>
          <p:nvGrpSpPr>
            <p:cNvPr id="37" name="グループ化 36"/>
            <p:cNvGrpSpPr/>
            <p:nvPr/>
          </p:nvGrpSpPr>
          <p:grpSpPr>
            <a:xfrm>
              <a:off x="5619309" y="900500"/>
              <a:ext cx="2082621" cy="2274681"/>
              <a:chOff x="6340815" y="3447201"/>
              <a:chExt cx="2693353" cy="2941735"/>
            </a:xfrm>
          </p:grpSpPr>
          <p:pic>
            <p:nvPicPr>
              <p:cNvPr id="39" name="図 38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08923" y="3447201"/>
                <a:ext cx="2518570" cy="2145960"/>
              </a:xfrm>
              <a:prstGeom prst="rect">
                <a:avLst/>
              </a:prstGeom>
            </p:spPr>
          </p:pic>
          <p:sp>
            <p:nvSpPr>
              <p:cNvPr id="40" name="テキスト ボックス 39"/>
              <p:cNvSpPr txBox="1"/>
              <p:nvPr/>
            </p:nvSpPr>
            <p:spPr>
              <a:xfrm>
                <a:off x="6340815" y="5911297"/>
                <a:ext cx="2693353" cy="4776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/>
                <a:r>
                  <a:rPr lang="en-US" altLang="ja-JP" b="1" dirty="0" err="1">
                    <a:solidFill>
                      <a:srgbClr val="FF0066"/>
                    </a:solidFill>
                    <a:latin typeface="Arial" charset="0"/>
                    <a:ea typeface="ＭＳ Ｐ明朝" pitchFamily="18" charset="-128"/>
                  </a:rPr>
                  <a:t>SPRA</a:t>
                </a:r>
                <a:r>
                  <a:rPr lang="en-US" altLang="ja-JP" b="1" dirty="0">
                    <a:solidFill>
                      <a:srgbClr val="FF0066"/>
                    </a:solidFill>
                    <a:latin typeface="Arial" charset="0"/>
                    <a:ea typeface="ＭＳ Ｐ明朝" pitchFamily="18" charset="-128"/>
                  </a:rPr>
                  <a:t>-bromelain</a:t>
                </a:r>
                <a:endParaRPr lang="ja-JP" altLang="en-US" b="1" dirty="0">
                  <a:solidFill>
                    <a:srgbClr val="FF0066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</p:grpSp>
        <p:pic>
          <p:nvPicPr>
            <p:cNvPr id="38" name="図 37"/>
            <p:cNvPicPr>
              <a:picLocks noChangeAspect="1"/>
            </p:cNvPicPr>
            <p:nvPr/>
          </p:nvPicPr>
          <p:blipFill rotWithShape="1">
            <a:blip r:embed="rId8"/>
            <a:srcRect r="61018" b="54481"/>
            <a:stretch/>
          </p:blipFill>
          <p:spPr>
            <a:xfrm rot="13320410">
              <a:off x="6310915" y="1896685"/>
              <a:ext cx="759168" cy="755323"/>
            </a:xfrm>
            <a:prstGeom prst="rect">
              <a:avLst/>
            </a:prstGeom>
          </p:spPr>
        </p:pic>
      </p:grpSp>
      <p:sp>
        <p:nvSpPr>
          <p:cNvPr id="7" name="テキスト ボックス 6"/>
          <p:cNvSpPr txBox="1"/>
          <p:nvPr/>
        </p:nvSpPr>
        <p:spPr>
          <a:xfrm>
            <a:off x="1672458" y="5174015"/>
            <a:ext cx="2055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Covalent</a:t>
            </a:r>
            <a:r>
              <a:rPr kumimoji="1" lang="ja-JP" altLang="en-US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bond</a:t>
            </a:r>
            <a:endParaRPr kumimoji="1" lang="ja-JP" altLang="en-US" b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7288797" y="2302179"/>
            <a:ext cx="1257794" cy="56136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7291750" y="2285555"/>
            <a:ext cx="1596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</a:t>
            </a:r>
            <a:r>
              <a:rPr kumimoji="1" lang="ja-JP" altLang="en-US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</a:t>
            </a:r>
            <a:endParaRPr kumimoji="1" lang="ja-JP" altLang="en-US" b="1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3682362" y="3605237"/>
            <a:ext cx="2988872" cy="1891340"/>
            <a:chOff x="3094769" y="4459855"/>
            <a:chExt cx="2988872" cy="1891340"/>
          </a:xfrm>
        </p:grpSpPr>
        <p:pic>
          <p:nvPicPr>
            <p:cNvPr id="41" name="Picture 4" descr="http://www.digipot.net/cut/001/cut31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8061" y="4972043"/>
              <a:ext cx="1334080" cy="1379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AutoShape 233"/>
            <p:cNvSpPr>
              <a:spLocks noChangeAspect="1" noChangeArrowheads="1"/>
            </p:cNvSpPr>
            <p:nvPr/>
          </p:nvSpPr>
          <p:spPr bwMode="auto">
            <a:xfrm rot="16135343" flipV="1">
              <a:off x="3445690" y="5322754"/>
              <a:ext cx="813905" cy="316383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43" name="Oval 235"/>
            <p:cNvSpPr>
              <a:spLocks noChangeAspect="1" noChangeArrowheads="1"/>
            </p:cNvSpPr>
            <p:nvPr/>
          </p:nvSpPr>
          <p:spPr bwMode="auto">
            <a:xfrm rot="16135343">
              <a:off x="3595938" y="5399004"/>
              <a:ext cx="811423" cy="16013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44" name="Oval 236"/>
            <p:cNvSpPr>
              <a:spLocks noChangeAspect="1" noChangeArrowheads="1"/>
            </p:cNvSpPr>
            <p:nvPr/>
          </p:nvSpPr>
          <p:spPr bwMode="auto">
            <a:xfrm rot="16135343">
              <a:off x="3735474" y="5425094"/>
              <a:ext cx="560180" cy="79513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50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cxnSp>
          <p:nvCxnSpPr>
            <p:cNvPr id="48" name="直線コネクタ 47"/>
            <p:cNvCxnSpPr/>
            <p:nvPr/>
          </p:nvCxnSpPr>
          <p:spPr>
            <a:xfrm flipV="1">
              <a:off x="3900161" y="4459855"/>
              <a:ext cx="1973732" cy="500735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/>
            <p:cNvCxnSpPr/>
            <p:nvPr/>
          </p:nvCxnSpPr>
          <p:spPr>
            <a:xfrm flipV="1">
              <a:off x="4359141" y="4648996"/>
              <a:ext cx="1724500" cy="1201486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フリーフォーム 49"/>
            <p:cNvSpPr/>
            <p:nvPr/>
          </p:nvSpPr>
          <p:spPr>
            <a:xfrm rot="15824354">
              <a:off x="3274926" y="5670447"/>
              <a:ext cx="384697" cy="504270"/>
            </a:xfrm>
            <a:custGeom>
              <a:avLst/>
              <a:gdLst>
                <a:gd name="connsiteX0" fmla="*/ 895350 w 1007526"/>
                <a:gd name="connsiteY0" fmla="*/ 1326555 h 1326555"/>
                <a:gd name="connsiteX1" fmla="*/ 993775 w 1007526"/>
                <a:gd name="connsiteY1" fmla="*/ 1164630 h 1326555"/>
                <a:gd name="connsiteX2" fmla="*/ 628650 w 1007526"/>
                <a:gd name="connsiteY2" fmla="*/ 1253530 h 1326555"/>
                <a:gd name="connsiteX3" fmla="*/ 914400 w 1007526"/>
                <a:gd name="connsiteY3" fmla="*/ 1024930 h 1326555"/>
                <a:gd name="connsiteX4" fmla="*/ 520700 w 1007526"/>
                <a:gd name="connsiteY4" fmla="*/ 1018580 h 1326555"/>
                <a:gd name="connsiteX5" fmla="*/ 850900 w 1007526"/>
                <a:gd name="connsiteY5" fmla="*/ 777280 h 1326555"/>
                <a:gd name="connsiteX6" fmla="*/ 311150 w 1007526"/>
                <a:gd name="connsiteY6" fmla="*/ 742355 h 1326555"/>
                <a:gd name="connsiteX7" fmla="*/ 831850 w 1007526"/>
                <a:gd name="connsiteY7" fmla="*/ 339130 h 1326555"/>
                <a:gd name="connsiteX8" fmla="*/ 200025 w 1007526"/>
                <a:gd name="connsiteY8" fmla="*/ 399455 h 1326555"/>
                <a:gd name="connsiteX9" fmla="*/ 711200 w 1007526"/>
                <a:gd name="connsiteY9" fmla="*/ 24805 h 1326555"/>
                <a:gd name="connsiteX10" fmla="*/ 0 w 1007526"/>
                <a:gd name="connsiteY10" fmla="*/ 66080 h 132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07526" h="1326555">
                  <a:moveTo>
                    <a:pt x="895350" y="1326555"/>
                  </a:moveTo>
                  <a:cubicBezTo>
                    <a:pt x="966787" y="1251678"/>
                    <a:pt x="1038225" y="1176801"/>
                    <a:pt x="993775" y="1164630"/>
                  </a:cubicBezTo>
                  <a:cubicBezTo>
                    <a:pt x="949325" y="1152459"/>
                    <a:pt x="641879" y="1276813"/>
                    <a:pt x="628650" y="1253530"/>
                  </a:cubicBezTo>
                  <a:cubicBezTo>
                    <a:pt x="615421" y="1230247"/>
                    <a:pt x="932392" y="1064088"/>
                    <a:pt x="914400" y="1024930"/>
                  </a:cubicBezTo>
                  <a:cubicBezTo>
                    <a:pt x="896408" y="985772"/>
                    <a:pt x="531283" y="1059855"/>
                    <a:pt x="520700" y="1018580"/>
                  </a:cubicBezTo>
                  <a:cubicBezTo>
                    <a:pt x="510117" y="977305"/>
                    <a:pt x="885825" y="823317"/>
                    <a:pt x="850900" y="777280"/>
                  </a:cubicBezTo>
                  <a:cubicBezTo>
                    <a:pt x="815975" y="731243"/>
                    <a:pt x="314325" y="815380"/>
                    <a:pt x="311150" y="742355"/>
                  </a:cubicBezTo>
                  <a:cubicBezTo>
                    <a:pt x="307975" y="669330"/>
                    <a:pt x="850371" y="396280"/>
                    <a:pt x="831850" y="339130"/>
                  </a:cubicBezTo>
                  <a:cubicBezTo>
                    <a:pt x="813329" y="281980"/>
                    <a:pt x="220133" y="451842"/>
                    <a:pt x="200025" y="399455"/>
                  </a:cubicBezTo>
                  <a:cubicBezTo>
                    <a:pt x="179917" y="347067"/>
                    <a:pt x="744537" y="80367"/>
                    <a:pt x="711200" y="24805"/>
                  </a:cubicBezTo>
                  <a:cubicBezTo>
                    <a:pt x="677862" y="-30758"/>
                    <a:pt x="338931" y="17661"/>
                    <a:pt x="0" y="66080"/>
                  </a:cubicBezTo>
                </a:path>
              </a:pathLst>
            </a:custGeom>
            <a:noFill/>
            <a:ln w="19050"/>
            <a:effectLst>
              <a:glow rad="101600">
                <a:schemeClr val="accent1">
                  <a:lumMod val="40000"/>
                  <a:lumOff val="6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2" name="グループ化 51"/>
            <p:cNvGrpSpPr>
              <a:grpSpLocks noChangeAspect="1"/>
            </p:cNvGrpSpPr>
            <p:nvPr/>
          </p:nvGrpSpPr>
          <p:grpSpPr>
            <a:xfrm>
              <a:off x="3697540" y="5165134"/>
              <a:ext cx="629723" cy="510284"/>
              <a:chOff x="302750" y="438619"/>
              <a:chExt cx="422737" cy="342563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59" name="直線コネクタ 58"/>
              <p:cNvCxnSpPr/>
              <p:nvPr/>
            </p:nvCxnSpPr>
            <p:spPr bwMode="auto">
              <a:xfrm flipV="1">
                <a:off x="715601" y="438619"/>
                <a:ext cx="9667" cy="7200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直線コネクタ 59"/>
              <p:cNvCxnSpPr/>
              <p:nvPr/>
            </p:nvCxnSpPr>
            <p:spPr bwMode="auto">
              <a:xfrm rot="3060000" flipV="1">
                <a:off x="684653" y="489399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1" name="六角形 60"/>
              <p:cNvSpPr/>
              <p:nvPr/>
            </p:nvSpPr>
            <p:spPr bwMode="auto">
              <a:xfrm rot="18240000">
                <a:off x="492701" y="505590"/>
                <a:ext cx="207871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62" name="直線コネクタ 61"/>
              <p:cNvCxnSpPr/>
              <p:nvPr/>
            </p:nvCxnSpPr>
            <p:spPr bwMode="auto">
              <a:xfrm flipV="1">
                <a:off x="302750" y="611697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3" name="直線コネクタ 62"/>
              <p:cNvCxnSpPr/>
              <p:nvPr/>
            </p:nvCxnSpPr>
            <p:spPr bwMode="auto">
              <a:xfrm flipV="1">
                <a:off x="507532" y="749812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4" name="直線コネクタ 63"/>
              <p:cNvCxnSpPr/>
              <p:nvPr/>
            </p:nvCxnSpPr>
            <p:spPr bwMode="auto">
              <a:xfrm rot="21300000">
                <a:off x="442457" y="688351"/>
                <a:ext cx="65075" cy="9283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5" name="直線コネクタ 64"/>
              <p:cNvCxnSpPr/>
              <p:nvPr/>
            </p:nvCxnSpPr>
            <p:spPr bwMode="auto">
              <a:xfrm>
                <a:off x="312274" y="641213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直線コネクタ 65"/>
              <p:cNvCxnSpPr/>
              <p:nvPr/>
            </p:nvCxnSpPr>
            <p:spPr bwMode="auto">
              <a:xfrm flipV="1">
                <a:off x="430099" y="650466"/>
                <a:ext cx="36168" cy="40266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" name="直線コネクタ 66"/>
              <p:cNvCxnSpPr/>
              <p:nvPr/>
            </p:nvCxnSpPr>
            <p:spPr bwMode="auto">
              <a:xfrm flipV="1">
                <a:off x="485441" y="577158"/>
                <a:ext cx="36168" cy="40266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" name="直線コネクタ 67"/>
              <p:cNvCxnSpPr>
                <a:endCxn id="61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3" name="AutoShape 233"/>
            <p:cNvSpPr>
              <a:spLocks noChangeArrowheads="1"/>
            </p:cNvSpPr>
            <p:nvPr/>
          </p:nvSpPr>
          <p:spPr bwMode="auto">
            <a:xfrm rot="16135343" flipV="1">
              <a:off x="3455259" y="5350609"/>
              <a:ext cx="767349" cy="255783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55" name="アーチ 54"/>
            <p:cNvSpPr/>
            <p:nvPr/>
          </p:nvSpPr>
          <p:spPr>
            <a:xfrm rot="16200000" flipH="1">
              <a:off x="3647843" y="5386317"/>
              <a:ext cx="723344" cy="191837"/>
            </a:xfrm>
            <a:prstGeom prst="blockArc">
              <a:avLst>
                <a:gd name="adj1" fmla="val 11058808"/>
                <a:gd name="adj2" fmla="val 13151"/>
                <a:gd name="adj3" fmla="val 30733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Oval 234"/>
            <p:cNvSpPr>
              <a:spLocks noChangeAspect="1" noChangeArrowheads="1"/>
            </p:cNvSpPr>
            <p:nvPr/>
          </p:nvSpPr>
          <p:spPr bwMode="auto">
            <a:xfrm rot="16135343">
              <a:off x="3438322" y="5434801"/>
              <a:ext cx="506209" cy="98974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rgbClr val="FFFFFF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57" name="テキスト ボックス 56"/>
            <p:cNvSpPr txBox="1"/>
            <p:nvPr/>
          </p:nvSpPr>
          <p:spPr>
            <a:xfrm>
              <a:off x="4342960" y="5696594"/>
              <a:ext cx="815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Ad</a:t>
              </a:r>
              <a:endPara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3094769" y="4613871"/>
              <a:ext cx="11472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b="1" dirty="0">
                  <a:latin typeface="Symbol" panose="05050102010706020507" pitchFamily="18" charset="2"/>
                  <a:cs typeface="Arial" panose="020B0604020202020204" pitchFamily="34" charset="0"/>
                </a:rPr>
                <a:t>b</a:t>
              </a:r>
              <a:r>
                <a:rPr kumimoji="1"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kumimoji="1" lang="en-US" altLang="ja-JP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CyD</a:t>
              </a:r>
              <a:endPara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9" name="円/楕円 68"/>
          <p:cNvSpPr/>
          <p:nvPr/>
        </p:nvSpPr>
        <p:spPr>
          <a:xfrm>
            <a:off x="6392663" y="3619773"/>
            <a:ext cx="268238" cy="268238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フリーフォーム 69"/>
          <p:cNvSpPr/>
          <p:nvPr/>
        </p:nvSpPr>
        <p:spPr>
          <a:xfrm rot="5775646" flipV="1">
            <a:off x="3823294" y="4001976"/>
            <a:ext cx="384697" cy="504270"/>
          </a:xfrm>
          <a:custGeom>
            <a:avLst/>
            <a:gdLst>
              <a:gd name="connsiteX0" fmla="*/ 895350 w 1007526"/>
              <a:gd name="connsiteY0" fmla="*/ 1326555 h 1326555"/>
              <a:gd name="connsiteX1" fmla="*/ 993775 w 1007526"/>
              <a:gd name="connsiteY1" fmla="*/ 1164630 h 1326555"/>
              <a:gd name="connsiteX2" fmla="*/ 628650 w 1007526"/>
              <a:gd name="connsiteY2" fmla="*/ 1253530 h 1326555"/>
              <a:gd name="connsiteX3" fmla="*/ 914400 w 1007526"/>
              <a:gd name="connsiteY3" fmla="*/ 1024930 h 1326555"/>
              <a:gd name="connsiteX4" fmla="*/ 520700 w 1007526"/>
              <a:gd name="connsiteY4" fmla="*/ 1018580 h 1326555"/>
              <a:gd name="connsiteX5" fmla="*/ 850900 w 1007526"/>
              <a:gd name="connsiteY5" fmla="*/ 777280 h 1326555"/>
              <a:gd name="connsiteX6" fmla="*/ 311150 w 1007526"/>
              <a:gd name="connsiteY6" fmla="*/ 742355 h 1326555"/>
              <a:gd name="connsiteX7" fmla="*/ 831850 w 1007526"/>
              <a:gd name="connsiteY7" fmla="*/ 339130 h 1326555"/>
              <a:gd name="connsiteX8" fmla="*/ 200025 w 1007526"/>
              <a:gd name="connsiteY8" fmla="*/ 399455 h 1326555"/>
              <a:gd name="connsiteX9" fmla="*/ 711200 w 1007526"/>
              <a:gd name="connsiteY9" fmla="*/ 24805 h 1326555"/>
              <a:gd name="connsiteX10" fmla="*/ 0 w 1007526"/>
              <a:gd name="connsiteY10" fmla="*/ 66080 h 132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526" h="1326555">
                <a:moveTo>
                  <a:pt x="895350" y="1326555"/>
                </a:moveTo>
                <a:cubicBezTo>
                  <a:pt x="966787" y="1251678"/>
                  <a:pt x="1038225" y="1176801"/>
                  <a:pt x="993775" y="1164630"/>
                </a:cubicBezTo>
                <a:cubicBezTo>
                  <a:pt x="949325" y="1152459"/>
                  <a:pt x="641879" y="1276813"/>
                  <a:pt x="628650" y="1253530"/>
                </a:cubicBezTo>
                <a:cubicBezTo>
                  <a:pt x="615421" y="1230247"/>
                  <a:pt x="932392" y="1064088"/>
                  <a:pt x="914400" y="1024930"/>
                </a:cubicBezTo>
                <a:cubicBezTo>
                  <a:pt x="896408" y="985772"/>
                  <a:pt x="531283" y="1059855"/>
                  <a:pt x="520700" y="1018580"/>
                </a:cubicBezTo>
                <a:cubicBezTo>
                  <a:pt x="510117" y="977305"/>
                  <a:pt x="885825" y="823317"/>
                  <a:pt x="850900" y="777280"/>
                </a:cubicBezTo>
                <a:cubicBezTo>
                  <a:pt x="815975" y="731243"/>
                  <a:pt x="314325" y="815380"/>
                  <a:pt x="311150" y="742355"/>
                </a:cubicBezTo>
                <a:cubicBezTo>
                  <a:pt x="307975" y="669330"/>
                  <a:pt x="850371" y="396280"/>
                  <a:pt x="831850" y="339130"/>
                </a:cubicBezTo>
                <a:cubicBezTo>
                  <a:pt x="813329" y="281980"/>
                  <a:pt x="220133" y="451842"/>
                  <a:pt x="200025" y="399455"/>
                </a:cubicBezTo>
                <a:cubicBezTo>
                  <a:pt x="179917" y="347067"/>
                  <a:pt x="744537" y="80367"/>
                  <a:pt x="711200" y="24805"/>
                </a:cubicBezTo>
                <a:cubicBezTo>
                  <a:pt x="677862" y="-30758"/>
                  <a:pt x="338931" y="17661"/>
                  <a:pt x="0" y="66080"/>
                </a:cubicBezTo>
              </a:path>
            </a:pathLst>
          </a:custGeom>
          <a:noFill/>
          <a:ln w="19050"/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1" name="グループ化 70"/>
          <p:cNvGrpSpPr/>
          <p:nvPr/>
        </p:nvGrpSpPr>
        <p:grpSpPr>
          <a:xfrm>
            <a:off x="5733081" y="713592"/>
            <a:ext cx="561297" cy="950757"/>
            <a:chOff x="5528856" y="3656203"/>
            <a:chExt cx="598853" cy="1029562"/>
          </a:xfrm>
        </p:grpSpPr>
        <p:grpSp>
          <p:nvGrpSpPr>
            <p:cNvPr id="73" name="Group 111"/>
            <p:cNvGrpSpPr>
              <a:grpSpLocks/>
            </p:cNvGrpSpPr>
            <p:nvPr/>
          </p:nvGrpSpPr>
          <p:grpSpPr bwMode="auto">
            <a:xfrm>
              <a:off x="5528856" y="4553719"/>
              <a:ext cx="179304" cy="132046"/>
              <a:chOff x="2223" y="3131"/>
              <a:chExt cx="1312" cy="807"/>
            </a:xfrm>
            <a:effectLst/>
          </p:grpSpPr>
          <p:sp>
            <p:nvSpPr>
              <p:cNvPr id="75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8"/>
                <a:ext cx="1312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charset="0"/>
                </a:endParaRPr>
              </a:p>
            </p:txBody>
          </p:sp>
          <p:sp>
            <p:nvSpPr>
              <p:cNvPr id="76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77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1" y="3155"/>
                <a:ext cx="575" cy="10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charset="0"/>
                </a:endParaRPr>
              </a:p>
            </p:txBody>
          </p:sp>
          <p:sp>
            <p:nvSpPr>
              <p:cNvPr id="78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4" y="3659"/>
                <a:ext cx="1305" cy="279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chemeClr val="bg1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charset="0"/>
                </a:endParaRPr>
              </a:p>
            </p:txBody>
          </p:sp>
        </p:grpSp>
        <p:sp>
          <p:nvSpPr>
            <p:cNvPr id="74" name="Freeform 340"/>
            <p:cNvSpPr>
              <a:spLocks/>
            </p:cNvSpPr>
            <p:nvPr/>
          </p:nvSpPr>
          <p:spPr bwMode="auto">
            <a:xfrm rot="1265666">
              <a:off x="5802712" y="3656203"/>
              <a:ext cx="324997" cy="99443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prstMaterial="metal"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9" name="Freeform 340"/>
          <p:cNvSpPr>
            <a:spLocks/>
          </p:cNvSpPr>
          <p:nvPr/>
        </p:nvSpPr>
        <p:spPr bwMode="auto">
          <a:xfrm rot="20334334" flipH="1">
            <a:off x="5356089" y="713591"/>
            <a:ext cx="304615" cy="918321"/>
          </a:xfrm>
          <a:custGeom>
            <a:avLst/>
            <a:gdLst>
              <a:gd name="T0" fmla="*/ 89 w 390"/>
              <a:gd name="T1" fmla="*/ 469 h 469"/>
              <a:gd name="T2" fmla="*/ 242 w 390"/>
              <a:gd name="T3" fmla="*/ 325 h 469"/>
              <a:gd name="T4" fmla="*/ 15 w 390"/>
              <a:gd name="T5" fmla="*/ 122 h 469"/>
              <a:gd name="T6" fmla="*/ 335 w 390"/>
              <a:gd name="T7" fmla="*/ 140 h 469"/>
              <a:gd name="T8" fmla="*/ 348 w 390"/>
              <a:gd name="T9" fmla="*/ 0 h 469"/>
              <a:gd name="connsiteX0" fmla="*/ 4005 w 11017"/>
              <a:gd name="connsiteY0" fmla="*/ 10000 h 10000"/>
              <a:gd name="connsiteX1" fmla="*/ 58 w 11017"/>
              <a:gd name="connsiteY1" fmla="*/ 6807 h 10000"/>
              <a:gd name="connsiteX2" fmla="*/ 7928 w 11017"/>
              <a:gd name="connsiteY2" fmla="*/ 6930 h 10000"/>
              <a:gd name="connsiteX3" fmla="*/ 2108 w 11017"/>
              <a:gd name="connsiteY3" fmla="*/ 2601 h 10000"/>
              <a:gd name="connsiteX4" fmla="*/ 10313 w 11017"/>
              <a:gd name="connsiteY4" fmla="*/ 2985 h 10000"/>
              <a:gd name="connsiteX5" fmla="*/ 10646 w 11017"/>
              <a:gd name="connsiteY5" fmla="*/ 0 h 10000"/>
              <a:gd name="connsiteX0" fmla="*/ 4005 w 11017"/>
              <a:gd name="connsiteY0" fmla="*/ 12142 h 12142"/>
              <a:gd name="connsiteX1" fmla="*/ 58 w 11017"/>
              <a:gd name="connsiteY1" fmla="*/ 6807 h 12142"/>
              <a:gd name="connsiteX2" fmla="*/ 7928 w 11017"/>
              <a:gd name="connsiteY2" fmla="*/ 6930 h 12142"/>
              <a:gd name="connsiteX3" fmla="*/ 2108 w 11017"/>
              <a:gd name="connsiteY3" fmla="*/ 2601 h 12142"/>
              <a:gd name="connsiteX4" fmla="*/ 10313 w 11017"/>
              <a:gd name="connsiteY4" fmla="*/ 2985 h 12142"/>
              <a:gd name="connsiteX5" fmla="*/ 10646 w 11017"/>
              <a:gd name="connsiteY5" fmla="*/ 0 h 12142"/>
              <a:gd name="connsiteX0" fmla="*/ 5814 w 12826"/>
              <a:gd name="connsiteY0" fmla="*/ 12142 h 12142"/>
              <a:gd name="connsiteX1" fmla="*/ 43 w 12826"/>
              <a:gd name="connsiteY1" fmla="*/ 8435 h 12142"/>
              <a:gd name="connsiteX2" fmla="*/ 9737 w 12826"/>
              <a:gd name="connsiteY2" fmla="*/ 6930 h 12142"/>
              <a:gd name="connsiteX3" fmla="*/ 3917 w 12826"/>
              <a:gd name="connsiteY3" fmla="*/ 2601 h 12142"/>
              <a:gd name="connsiteX4" fmla="*/ 12122 w 12826"/>
              <a:gd name="connsiteY4" fmla="*/ 2985 h 12142"/>
              <a:gd name="connsiteX5" fmla="*/ 12455 w 12826"/>
              <a:gd name="connsiteY5" fmla="*/ 0 h 12142"/>
              <a:gd name="connsiteX0" fmla="*/ 4910 w 11922"/>
              <a:gd name="connsiteY0" fmla="*/ 12142 h 12142"/>
              <a:gd name="connsiteX1" fmla="*/ 51 w 11922"/>
              <a:gd name="connsiteY1" fmla="*/ 7321 h 12142"/>
              <a:gd name="connsiteX2" fmla="*/ 8833 w 11922"/>
              <a:gd name="connsiteY2" fmla="*/ 6930 h 12142"/>
              <a:gd name="connsiteX3" fmla="*/ 3013 w 11922"/>
              <a:gd name="connsiteY3" fmla="*/ 2601 h 12142"/>
              <a:gd name="connsiteX4" fmla="*/ 11218 w 11922"/>
              <a:gd name="connsiteY4" fmla="*/ 2985 h 12142"/>
              <a:gd name="connsiteX5" fmla="*/ 11551 w 11922"/>
              <a:gd name="connsiteY5" fmla="*/ 0 h 12142"/>
              <a:gd name="connsiteX0" fmla="*/ 1915 w 8927"/>
              <a:gd name="connsiteY0" fmla="*/ 12142 h 12142"/>
              <a:gd name="connsiteX1" fmla="*/ 1693 w 8927"/>
              <a:gd name="connsiteY1" fmla="*/ 8713 h 12142"/>
              <a:gd name="connsiteX2" fmla="*/ 5838 w 8927"/>
              <a:gd name="connsiteY2" fmla="*/ 6930 h 12142"/>
              <a:gd name="connsiteX3" fmla="*/ 18 w 8927"/>
              <a:gd name="connsiteY3" fmla="*/ 2601 h 12142"/>
              <a:gd name="connsiteX4" fmla="*/ 8223 w 8927"/>
              <a:gd name="connsiteY4" fmla="*/ 2985 h 12142"/>
              <a:gd name="connsiteX5" fmla="*/ 8556 w 8927"/>
              <a:gd name="connsiteY5" fmla="*/ 0 h 12142"/>
              <a:gd name="connsiteX0" fmla="*/ 458 w 8313"/>
              <a:gd name="connsiteY0" fmla="*/ 10000 h 10000"/>
              <a:gd name="connsiteX1" fmla="*/ 209 w 8313"/>
              <a:gd name="connsiteY1" fmla="*/ 7176 h 10000"/>
              <a:gd name="connsiteX2" fmla="*/ 4853 w 8313"/>
              <a:gd name="connsiteY2" fmla="*/ 5707 h 10000"/>
              <a:gd name="connsiteX3" fmla="*/ 4476 w 8313"/>
              <a:gd name="connsiteY3" fmla="*/ 3625 h 10000"/>
              <a:gd name="connsiteX4" fmla="*/ 7524 w 8313"/>
              <a:gd name="connsiteY4" fmla="*/ 2458 h 10000"/>
              <a:gd name="connsiteX5" fmla="*/ 7897 w 8313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13" h="10000">
                <a:moveTo>
                  <a:pt x="458" y="10000"/>
                </a:moveTo>
                <a:cubicBezTo>
                  <a:pt x="945" y="9806"/>
                  <a:pt x="-523" y="7892"/>
                  <a:pt x="209" y="7176"/>
                </a:cubicBezTo>
                <a:cubicBezTo>
                  <a:pt x="942" y="6460"/>
                  <a:pt x="4142" y="6299"/>
                  <a:pt x="4853" y="5707"/>
                </a:cubicBezTo>
                <a:cubicBezTo>
                  <a:pt x="5564" y="5115"/>
                  <a:pt x="4045" y="4170"/>
                  <a:pt x="4476" y="3625"/>
                </a:cubicBezTo>
                <a:cubicBezTo>
                  <a:pt x="4906" y="3081"/>
                  <a:pt x="5944" y="2810"/>
                  <a:pt x="7524" y="2458"/>
                </a:cubicBezTo>
                <a:cubicBezTo>
                  <a:pt x="9104" y="2108"/>
                  <a:pt x="7811" y="509"/>
                  <a:pt x="7897" y="0"/>
                </a:cubicBezTo>
              </a:path>
            </a:pathLst>
          </a:custGeom>
          <a:noFill/>
          <a:ln w="28575">
            <a:solidFill>
              <a:srgbClr val="3366FF"/>
            </a:solidFill>
            <a:round/>
            <a:headEnd/>
            <a:tailEnd/>
          </a:ln>
          <a:effectLst/>
          <a:scene3d>
            <a:camera prst="orthographicFront"/>
            <a:lightRig rig="threePt" dir="t">
              <a:rot lat="0" lon="0" rev="4200000"/>
            </a:lightRig>
          </a:scene3d>
          <a:sp3d prstMaterial="metal"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6012671" y="5232912"/>
            <a:ext cx="31457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b="1" dirty="0">
                <a:solidFill>
                  <a:srgbClr val="FF0000"/>
                </a:solidFill>
                <a:latin typeface="Arial"/>
                <a:cs typeface="Arial"/>
              </a:rPr>
              <a:t>Particle size</a:t>
            </a:r>
            <a:r>
              <a:rPr lang="ja-JP" altLang="en-US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altLang="ja-JP" b="1" dirty="0">
                <a:solidFill>
                  <a:srgbClr val="FF0000"/>
                </a:solidFill>
                <a:latin typeface="Arial"/>
                <a:cs typeface="Arial"/>
              </a:rPr>
              <a:t>: 152 nm</a:t>
            </a:r>
          </a:p>
          <a:p>
            <a:pPr algn="just"/>
            <a:r>
              <a:rPr lang="en-US" altLang="ja-JP" b="1" dirty="0">
                <a:solidFill>
                  <a:srgbClr val="FF0000"/>
                </a:solidFill>
                <a:latin typeface="Symbol" panose="05050102010706020507" pitchFamily="18" charset="2"/>
                <a:cs typeface="Arial"/>
              </a:rPr>
              <a:t>z</a:t>
            </a:r>
            <a:r>
              <a:rPr lang="en-US" altLang="ja-JP" b="1" dirty="0">
                <a:solidFill>
                  <a:srgbClr val="FF0000"/>
                </a:solidFill>
                <a:latin typeface="Arial"/>
                <a:cs typeface="Arial"/>
              </a:rPr>
              <a:t>-Potential : 1.33±0.37 mV</a:t>
            </a:r>
          </a:p>
          <a:p>
            <a:pPr algn="just"/>
            <a:r>
              <a:rPr lang="en-US" altLang="ja-JP" b="1" dirty="0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lang="en-US" altLang="ja-JP" b="1" baseline="-2500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lang="en-US" altLang="ja-JP" b="1" baseline="30000" dirty="0">
                <a:solidFill>
                  <a:srgbClr val="FF0000"/>
                </a:solidFill>
                <a:latin typeface="Arial"/>
                <a:cs typeface="Arial"/>
              </a:rPr>
              <a:t>1)</a:t>
            </a:r>
            <a:r>
              <a:rPr lang="en-US" altLang="ja-JP" b="1" dirty="0">
                <a:solidFill>
                  <a:srgbClr val="FF0000"/>
                </a:solidFill>
                <a:latin typeface="Arial"/>
                <a:cs typeface="Arial"/>
              </a:rPr>
              <a:t> : 8.4 x 10</a:t>
            </a:r>
            <a:r>
              <a:rPr lang="en-US" altLang="ja-JP" b="1" baseline="3000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r>
              <a:rPr lang="en-US" altLang="ja-JP" b="1" dirty="0">
                <a:solidFill>
                  <a:srgbClr val="FF0000"/>
                </a:solidFill>
                <a:latin typeface="Arial"/>
                <a:cs typeface="Arial"/>
              </a:rPr>
              <a:t> (M</a:t>
            </a:r>
            <a:r>
              <a:rPr lang="en-US" altLang="ja-JP" b="1" baseline="30000" dirty="0">
                <a:solidFill>
                  <a:srgbClr val="FF0000"/>
                </a:solidFill>
                <a:latin typeface="Arial"/>
                <a:cs typeface="Arial"/>
              </a:rPr>
              <a:t>-1</a:t>
            </a:r>
            <a:r>
              <a:rPr lang="en-US" altLang="ja-JP" b="1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</a:p>
          <a:p>
            <a:pPr algn="just"/>
            <a:endParaRPr lang="en-US" altLang="ja-JP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-9477" y="0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Preparation of </a:t>
            </a:r>
            <a:r>
              <a:rPr kumimoji="1" lang="en-US" altLang="ja-JP" sz="2400" dirty="0" err="1">
                <a:latin typeface="Arial" panose="020B0604020202020204" pitchFamily="34" charset="0"/>
                <a:ea typeface="ＭＳ Ｐゴシック" panose="020B0600070205080204" pitchFamily="50" charset="-128"/>
              </a:rPr>
              <a:t>SPRA</a:t>
            </a:r>
            <a:r>
              <a:rPr kumimoji="1" lang="en-US" altLang="ja-JP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-bromelain</a:t>
            </a:r>
            <a:endParaRPr kumimoji="1" lang="ja-JP" altLang="en-US" sz="2400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cxnSp>
        <p:nvCxnSpPr>
          <p:cNvPr id="82" name="直線コネクタ 81"/>
          <p:cNvCxnSpPr/>
          <p:nvPr/>
        </p:nvCxnSpPr>
        <p:spPr>
          <a:xfrm>
            <a:off x="-614666" y="438244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/>
          <p:cNvCxnSpPr/>
          <p:nvPr/>
        </p:nvCxnSpPr>
        <p:spPr>
          <a:xfrm>
            <a:off x="-444263" y="513264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0190B256-902E-41A9-AE74-E1332CF6F133}"/>
              </a:ext>
            </a:extLst>
          </p:cNvPr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21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131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図 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880" y="3060171"/>
            <a:ext cx="905393" cy="843416"/>
          </a:xfrm>
          <a:prstGeom prst="rect">
            <a:avLst/>
          </a:prstGeom>
        </p:spPr>
      </p:pic>
      <p:graphicFrame>
        <p:nvGraphicFramePr>
          <p:cNvPr id="93" name="グラフ 92"/>
          <p:cNvGraphicFramePr>
            <a:graphicFrameLocks/>
          </p:cNvGraphicFramePr>
          <p:nvPr>
            <p:extLst/>
          </p:nvPr>
        </p:nvGraphicFramePr>
        <p:xfrm>
          <a:off x="1038725" y="3421548"/>
          <a:ext cx="6608034" cy="2476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9" name="正方形/長方形 228"/>
          <p:cNvSpPr/>
          <p:nvPr/>
        </p:nvSpPr>
        <p:spPr>
          <a:xfrm>
            <a:off x="1475273" y="5641657"/>
            <a:ext cx="7572799" cy="421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0" name="テキスト ボックス 229"/>
          <p:cNvSpPr txBox="1"/>
          <p:nvPr/>
        </p:nvSpPr>
        <p:spPr>
          <a:xfrm>
            <a:off x="6670523" y="3829612"/>
            <a:ext cx="392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231" name="テキスト ボックス 230"/>
          <p:cNvSpPr txBox="1"/>
          <p:nvPr/>
        </p:nvSpPr>
        <p:spPr>
          <a:xfrm>
            <a:off x="5189722" y="3974136"/>
            <a:ext cx="392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232" name="テキスト ボックス 231"/>
          <p:cNvSpPr txBox="1"/>
          <p:nvPr/>
        </p:nvSpPr>
        <p:spPr>
          <a:xfrm>
            <a:off x="2162599" y="4716061"/>
            <a:ext cx="392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233" name="テキスト ボックス 232"/>
          <p:cNvSpPr txBox="1"/>
          <p:nvPr/>
        </p:nvSpPr>
        <p:spPr>
          <a:xfrm>
            <a:off x="1822376" y="5699351"/>
            <a:ext cx="12847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1"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romelain</a:t>
            </a:r>
            <a:endParaRPr lang="en-US" altLang="ja-JP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テキスト ボックス 233"/>
          <p:cNvSpPr txBox="1"/>
          <p:nvPr/>
        </p:nvSpPr>
        <p:spPr>
          <a:xfrm>
            <a:off x="3159592" y="5614713"/>
            <a:ext cx="1246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PEG-</a:t>
            </a:r>
          </a:p>
          <a:p>
            <a:pPr algn="ctr"/>
            <a:r>
              <a:rPr lang="en-US" altLang="ja-JP" sz="11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endParaRPr lang="en-US" altLang="ja-JP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テキスト ボックス 234"/>
          <p:cNvSpPr txBox="1"/>
          <p:nvPr/>
        </p:nvSpPr>
        <p:spPr>
          <a:xfrm>
            <a:off x="4568310" y="5699351"/>
            <a:ext cx="14609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Ad-</a:t>
            </a:r>
            <a:r>
              <a:rPr kumimoji="1" lang="en-US" altLang="ja-JP" sz="11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endParaRPr kumimoji="1" lang="en-US" altLang="ja-JP" sz="11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テキスト ボックス 235"/>
          <p:cNvSpPr txBox="1"/>
          <p:nvPr/>
        </p:nvSpPr>
        <p:spPr>
          <a:xfrm>
            <a:off x="6191880" y="5614713"/>
            <a:ext cx="11416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SPRA-</a:t>
            </a:r>
            <a:r>
              <a:rPr lang="en-US" altLang="ja-JP" sz="1100" b="1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endParaRPr lang="en-US" altLang="ja-JP" sz="11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テキスト ボックス 236"/>
          <p:cNvSpPr txBox="1"/>
          <p:nvPr/>
        </p:nvSpPr>
        <p:spPr>
          <a:xfrm rot="16200000">
            <a:off x="-455651" y="4215294"/>
            <a:ext cx="2491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Gelatin released (mg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ja-JP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テキスト ボックス 237"/>
          <p:cNvSpPr txBox="1"/>
          <p:nvPr/>
        </p:nvSpPr>
        <p:spPr>
          <a:xfrm>
            <a:off x="369407" y="5981104"/>
            <a:ext cx="86261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Gelatin-Degrading Activity of Bromelains</a:t>
            </a:r>
          </a:p>
          <a:p>
            <a:pPr algn="just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Gelatin (5% w/v) was incubated in PBS at 4</a:t>
            </a:r>
            <a:r>
              <a:rPr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overnight.  After incubation of bromelain (20 </a:t>
            </a:r>
            <a:r>
              <a:rPr lang="en-US" altLang="ja-JP" sz="1200" dirty="0">
                <a:latin typeface="Symbol" panose="05050102010706020507" pitchFamily="18" charset="2"/>
                <a:cs typeface="Times New Roman" panose="02020603050405020304" pitchFamily="18" charset="0"/>
              </a:rPr>
              <a:t>m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g) for 8 h at 4</a:t>
            </a:r>
            <a:r>
              <a:rPr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C, protein content in the supernatant was measured by protein assay.  The molar ratio of PEG-</a:t>
            </a:r>
            <a:r>
              <a:rPr lang="en-US" altLang="ja-JP" sz="1200" dirty="0"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CyD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/Ad-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bromelain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10/1.  Each value represents the mean ± S.E. of 3-4 experiments.  </a:t>
            </a:r>
            <a:r>
              <a:rPr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0.05,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versus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PEG-bromelain.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0" name="図 2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856" y="4278852"/>
            <a:ext cx="1341765" cy="876413"/>
          </a:xfrm>
          <a:prstGeom prst="rect">
            <a:avLst/>
          </a:prstGeom>
        </p:spPr>
      </p:pic>
      <p:sp>
        <p:nvSpPr>
          <p:cNvPr id="248" name="四角形吹き出し 247"/>
          <p:cNvSpPr/>
          <p:nvPr/>
        </p:nvSpPr>
        <p:spPr>
          <a:xfrm>
            <a:off x="3026269" y="4093073"/>
            <a:ext cx="1507899" cy="1151027"/>
          </a:xfrm>
          <a:prstGeom prst="wedgeRectCallout">
            <a:avLst>
              <a:gd name="adj1" fmla="val -5240"/>
              <a:gd name="adj2" fmla="val 69579"/>
            </a:avLst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四角形吹き出し 76"/>
          <p:cNvSpPr/>
          <p:nvPr/>
        </p:nvSpPr>
        <p:spPr>
          <a:xfrm>
            <a:off x="5072013" y="3039978"/>
            <a:ext cx="1144303" cy="850233"/>
          </a:xfrm>
          <a:prstGeom prst="wedgeRectCallout">
            <a:avLst>
              <a:gd name="adj1" fmla="val -35615"/>
              <a:gd name="adj2" fmla="val 63854"/>
            </a:avLst>
          </a:prstGeom>
          <a:noFill/>
          <a:ln w="2857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四角形吹き出し 77"/>
          <p:cNvSpPr/>
          <p:nvPr/>
        </p:nvSpPr>
        <p:spPr>
          <a:xfrm>
            <a:off x="7136098" y="3138905"/>
            <a:ext cx="1352850" cy="1138990"/>
          </a:xfrm>
          <a:prstGeom prst="wedgeRectCallout">
            <a:avLst>
              <a:gd name="adj1" fmla="val -51426"/>
              <a:gd name="adj2" fmla="val 63854"/>
            </a:avLst>
          </a:prstGeom>
          <a:noFill/>
          <a:ln w="28575">
            <a:solidFill>
              <a:srgbClr val="EB05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8" name="Oval 309"/>
          <p:cNvSpPr>
            <a:spLocks noChangeArrowheads="1"/>
          </p:cNvSpPr>
          <p:nvPr/>
        </p:nvSpPr>
        <p:spPr bwMode="auto">
          <a:xfrm>
            <a:off x="627157" y="2348312"/>
            <a:ext cx="948788" cy="91279"/>
          </a:xfrm>
          <a:prstGeom prst="ellipse">
            <a:avLst/>
          </a:prstGeom>
          <a:gradFill rotWithShape="0">
            <a:gsLst>
              <a:gs pos="0">
                <a:srgbClr val="C0C0C0">
                  <a:gamma/>
                  <a:shade val="46275"/>
                  <a:invGamma/>
                </a:srgbClr>
              </a:gs>
              <a:gs pos="50000">
                <a:srgbClr val="C0C0C0"/>
              </a:gs>
              <a:gs pos="100000">
                <a:srgbClr val="C0C0C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noFill/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79" name="角丸四角形 178"/>
          <p:cNvSpPr/>
          <p:nvPr/>
        </p:nvSpPr>
        <p:spPr>
          <a:xfrm>
            <a:off x="103032" y="806754"/>
            <a:ext cx="8892481" cy="2110387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Rectangle 308"/>
          <p:cNvSpPr>
            <a:spLocks noChangeArrowheads="1"/>
          </p:cNvSpPr>
          <p:nvPr/>
        </p:nvSpPr>
        <p:spPr bwMode="auto">
          <a:xfrm>
            <a:off x="639582" y="1916234"/>
            <a:ext cx="923939" cy="477718"/>
          </a:xfrm>
          <a:prstGeom prst="rect">
            <a:avLst/>
          </a:prstGeom>
          <a:gradFill rotWithShape="0">
            <a:gsLst>
              <a:gs pos="0">
                <a:srgbClr val="C0C0C0">
                  <a:gamma/>
                  <a:shade val="69804"/>
                  <a:invGamma/>
                </a:srgbClr>
              </a:gs>
              <a:gs pos="50000">
                <a:srgbClr val="C0C0C0">
                  <a:alpha val="10001"/>
                </a:srgbClr>
              </a:gs>
              <a:gs pos="100000">
                <a:srgbClr val="C0C0C0">
                  <a:gamma/>
                  <a:shade val="69804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81" name="Oval 309"/>
          <p:cNvSpPr>
            <a:spLocks noChangeArrowheads="1"/>
          </p:cNvSpPr>
          <p:nvPr/>
        </p:nvSpPr>
        <p:spPr bwMode="auto">
          <a:xfrm>
            <a:off x="627157" y="1868263"/>
            <a:ext cx="948788" cy="91279"/>
          </a:xfrm>
          <a:prstGeom prst="ellipse">
            <a:avLst/>
          </a:prstGeom>
          <a:gradFill rotWithShape="0">
            <a:gsLst>
              <a:gs pos="0">
                <a:srgbClr val="C0C0C0">
                  <a:gamma/>
                  <a:shade val="46275"/>
                  <a:invGamma/>
                </a:srgbClr>
              </a:gs>
              <a:gs pos="50000">
                <a:srgbClr val="C0C0C0"/>
              </a:gs>
              <a:gs pos="100000">
                <a:srgbClr val="C0C0C0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82" name="Oval 309"/>
          <p:cNvSpPr>
            <a:spLocks noChangeArrowheads="1"/>
          </p:cNvSpPr>
          <p:nvPr/>
        </p:nvSpPr>
        <p:spPr bwMode="auto">
          <a:xfrm>
            <a:off x="625293" y="2346660"/>
            <a:ext cx="948788" cy="91279"/>
          </a:xfrm>
          <a:prstGeom prst="ellipse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83" name="テキスト ボックス 182"/>
          <p:cNvSpPr txBox="1"/>
          <p:nvPr/>
        </p:nvSpPr>
        <p:spPr>
          <a:xfrm>
            <a:off x="203577" y="1073246"/>
            <a:ext cx="1699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latin typeface="Arial"/>
                <a:cs typeface="Arial"/>
              </a:rPr>
              <a:t>5% Gelatin</a:t>
            </a:r>
            <a:r>
              <a:rPr lang="en-US" altLang="ja-JP" sz="1400" dirty="0">
                <a:latin typeface="Arial"/>
                <a:cs typeface="Arial"/>
              </a:rPr>
              <a:t> in PBS</a:t>
            </a:r>
          </a:p>
          <a:p>
            <a:pPr algn="ctr"/>
            <a:r>
              <a:rPr lang="en-US" altLang="ja-JP" sz="1400" dirty="0">
                <a:latin typeface="Arial"/>
                <a:cs typeface="Arial"/>
              </a:rPr>
              <a:t>300 </a:t>
            </a:r>
            <a:r>
              <a:rPr lang="en-US" altLang="ja-JP" sz="1400" dirty="0">
                <a:latin typeface="Symbol" panose="05050102010706020507" pitchFamily="18" charset="2"/>
                <a:cs typeface="Arial"/>
              </a:rPr>
              <a:t>m</a:t>
            </a:r>
            <a:r>
              <a:rPr lang="en-US" altLang="ja-JP" sz="1400" dirty="0">
                <a:latin typeface="Arial"/>
                <a:cs typeface="Arial"/>
              </a:rPr>
              <a:t>L</a:t>
            </a:r>
            <a:endParaRPr kumimoji="1" lang="ja-JP" altLang="en-US" sz="1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4" name="正方形/長方形 183"/>
          <p:cNvSpPr/>
          <p:nvPr/>
        </p:nvSpPr>
        <p:spPr>
          <a:xfrm>
            <a:off x="639582" y="2160387"/>
            <a:ext cx="923939" cy="233565"/>
          </a:xfrm>
          <a:prstGeom prst="rect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5" name="Oval 309"/>
          <p:cNvSpPr>
            <a:spLocks noChangeArrowheads="1"/>
          </p:cNvSpPr>
          <p:nvPr/>
        </p:nvSpPr>
        <p:spPr bwMode="auto">
          <a:xfrm>
            <a:off x="639582" y="2125648"/>
            <a:ext cx="948788" cy="9127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86" name="下カーブ矢印 185"/>
          <p:cNvSpPr/>
          <p:nvPr/>
        </p:nvSpPr>
        <p:spPr>
          <a:xfrm rot="14534945" flipH="1" flipV="1">
            <a:off x="1427105" y="1441245"/>
            <a:ext cx="524651" cy="299881"/>
          </a:xfrm>
          <a:prstGeom prst="curvedDownArrow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7" name="テキスト ボックス 186"/>
          <p:cNvSpPr txBox="1"/>
          <p:nvPr/>
        </p:nvSpPr>
        <p:spPr>
          <a:xfrm>
            <a:off x="519984" y="2439591"/>
            <a:ext cx="1189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>
                <a:latin typeface="Arial"/>
                <a:cs typeface="Arial"/>
              </a:rPr>
              <a:t>24-well plate</a:t>
            </a:r>
            <a:endParaRPr kumimoji="1" lang="ja-JP" altLang="en-US" sz="1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9" name="テキスト ボックス 188"/>
          <p:cNvSpPr txBox="1"/>
          <p:nvPr/>
        </p:nvSpPr>
        <p:spPr>
          <a:xfrm>
            <a:off x="1908689" y="2202840"/>
            <a:ext cx="7585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100" b="1" dirty="0">
                <a:latin typeface="Arial"/>
                <a:cs typeface="Arial"/>
              </a:rPr>
              <a:t>4</a:t>
            </a:r>
            <a:r>
              <a:rPr lang="en-US" altLang="ja-JP" sz="1100" b="1" baseline="30000" dirty="0">
                <a:latin typeface="Arial"/>
                <a:cs typeface="Arial"/>
              </a:rPr>
              <a:t>º</a:t>
            </a:r>
            <a:r>
              <a:rPr lang="en-US" altLang="ja-JP" sz="1100" b="1" dirty="0">
                <a:latin typeface="Arial"/>
                <a:cs typeface="Arial"/>
              </a:rPr>
              <a:t>C, 12 h</a:t>
            </a:r>
          </a:p>
        </p:txBody>
      </p:sp>
      <p:sp>
        <p:nvSpPr>
          <p:cNvPr id="190" name="Oval 309"/>
          <p:cNvSpPr>
            <a:spLocks noChangeArrowheads="1"/>
          </p:cNvSpPr>
          <p:nvPr/>
        </p:nvSpPr>
        <p:spPr bwMode="auto">
          <a:xfrm>
            <a:off x="3217570" y="2346614"/>
            <a:ext cx="948788" cy="91279"/>
          </a:xfrm>
          <a:prstGeom prst="ellipse">
            <a:avLst/>
          </a:prstGeom>
          <a:gradFill rotWithShape="0">
            <a:gsLst>
              <a:gs pos="0">
                <a:srgbClr val="C0C0C0">
                  <a:gamma/>
                  <a:shade val="46275"/>
                  <a:invGamma/>
                </a:srgbClr>
              </a:gs>
              <a:gs pos="50000">
                <a:srgbClr val="C0C0C0"/>
              </a:gs>
              <a:gs pos="100000">
                <a:srgbClr val="C0C0C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noFill/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91" name="Rectangle 308"/>
          <p:cNvSpPr>
            <a:spLocks noChangeArrowheads="1"/>
          </p:cNvSpPr>
          <p:nvPr/>
        </p:nvSpPr>
        <p:spPr bwMode="auto">
          <a:xfrm>
            <a:off x="3229995" y="1914536"/>
            <a:ext cx="923939" cy="477718"/>
          </a:xfrm>
          <a:prstGeom prst="rect">
            <a:avLst/>
          </a:prstGeom>
          <a:gradFill rotWithShape="0">
            <a:gsLst>
              <a:gs pos="0">
                <a:srgbClr val="C0C0C0">
                  <a:gamma/>
                  <a:shade val="69804"/>
                  <a:invGamma/>
                </a:srgbClr>
              </a:gs>
              <a:gs pos="50000">
                <a:srgbClr val="C0C0C0">
                  <a:alpha val="10001"/>
                </a:srgbClr>
              </a:gs>
              <a:gs pos="100000">
                <a:srgbClr val="C0C0C0">
                  <a:gamma/>
                  <a:shade val="69804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92" name="Oval 309"/>
          <p:cNvSpPr>
            <a:spLocks noChangeArrowheads="1"/>
          </p:cNvSpPr>
          <p:nvPr/>
        </p:nvSpPr>
        <p:spPr bwMode="auto">
          <a:xfrm>
            <a:off x="3217570" y="1866565"/>
            <a:ext cx="948788" cy="91279"/>
          </a:xfrm>
          <a:prstGeom prst="ellipse">
            <a:avLst/>
          </a:prstGeom>
          <a:gradFill rotWithShape="0">
            <a:gsLst>
              <a:gs pos="0">
                <a:srgbClr val="C0C0C0">
                  <a:gamma/>
                  <a:shade val="46275"/>
                  <a:invGamma/>
                </a:srgbClr>
              </a:gs>
              <a:gs pos="50000">
                <a:srgbClr val="C0C0C0"/>
              </a:gs>
              <a:gs pos="100000">
                <a:srgbClr val="C0C0C0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93" name="Oval 309"/>
          <p:cNvSpPr>
            <a:spLocks noChangeArrowheads="1"/>
          </p:cNvSpPr>
          <p:nvPr/>
        </p:nvSpPr>
        <p:spPr bwMode="auto">
          <a:xfrm>
            <a:off x="3215706" y="2344962"/>
            <a:ext cx="948788" cy="91279"/>
          </a:xfrm>
          <a:prstGeom prst="ellipse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94" name="テキスト ボックス 193"/>
          <p:cNvSpPr txBox="1"/>
          <p:nvPr/>
        </p:nvSpPr>
        <p:spPr>
          <a:xfrm>
            <a:off x="2860560" y="1549584"/>
            <a:ext cx="13356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>
                <a:latin typeface="Arial"/>
                <a:cs typeface="Arial"/>
              </a:rPr>
              <a:t>in PBS</a:t>
            </a:r>
            <a:r>
              <a:rPr lang="ja-JP" altLang="en-US" sz="1400" dirty="0">
                <a:latin typeface="Arial"/>
                <a:cs typeface="Arial"/>
              </a:rPr>
              <a:t> </a:t>
            </a:r>
            <a:r>
              <a:rPr lang="en-US" altLang="ja-JP" sz="1400" dirty="0">
                <a:latin typeface="Arial"/>
                <a:cs typeface="Arial"/>
              </a:rPr>
              <a:t>300 </a:t>
            </a:r>
            <a:r>
              <a:rPr lang="en-US" altLang="ja-JP" sz="1400" dirty="0">
                <a:latin typeface="Symbol" panose="05050102010706020507" pitchFamily="18" charset="2"/>
                <a:cs typeface="Arial"/>
              </a:rPr>
              <a:t>m</a:t>
            </a:r>
            <a:r>
              <a:rPr lang="en-US" altLang="ja-JP" sz="1400" dirty="0">
                <a:latin typeface="Arial"/>
                <a:cs typeface="Arial"/>
              </a:rPr>
              <a:t>L</a:t>
            </a:r>
            <a:endParaRPr kumimoji="1" lang="ja-JP" altLang="en-US" sz="1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95" name="正方形/長方形 194"/>
          <p:cNvSpPr/>
          <p:nvPr/>
        </p:nvSpPr>
        <p:spPr>
          <a:xfrm>
            <a:off x="3229995" y="2158465"/>
            <a:ext cx="923939" cy="233789"/>
          </a:xfrm>
          <a:prstGeom prst="rect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6" name="Oval 309"/>
          <p:cNvSpPr>
            <a:spLocks noChangeArrowheads="1"/>
          </p:cNvSpPr>
          <p:nvPr/>
        </p:nvSpPr>
        <p:spPr bwMode="auto">
          <a:xfrm>
            <a:off x="3222787" y="2108736"/>
            <a:ext cx="939394" cy="91279"/>
          </a:xfrm>
          <a:prstGeom prst="ellipse">
            <a:avLst/>
          </a:prstGeom>
          <a:solidFill>
            <a:srgbClr val="FFFF00">
              <a:alpha val="50000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97" name="テキスト ボックス 196"/>
          <p:cNvSpPr txBox="1"/>
          <p:nvPr/>
        </p:nvSpPr>
        <p:spPr>
          <a:xfrm>
            <a:off x="3110394" y="2437893"/>
            <a:ext cx="1189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>
                <a:latin typeface="Arial"/>
                <a:cs typeface="Arial"/>
              </a:rPr>
              <a:t>24-well plate</a:t>
            </a:r>
            <a:endParaRPr lang="ja-JP" altLang="en-US" sz="1400" dirty="0">
              <a:latin typeface="Arial"/>
              <a:cs typeface="Arial"/>
            </a:endParaRPr>
          </a:p>
        </p:txBody>
      </p:sp>
      <p:sp>
        <p:nvSpPr>
          <p:cNvPr id="198" name="正方形/長方形 197"/>
          <p:cNvSpPr/>
          <p:nvPr/>
        </p:nvSpPr>
        <p:spPr>
          <a:xfrm>
            <a:off x="3228898" y="2036189"/>
            <a:ext cx="923939" cy="141853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/>
              </a:solidFill>
            </a:endParaRPr>
          </a:p>
        </p:txBody>
      </p:sp>
      <p:sp>
        <p:nvSpPr>
          <p:cNvPr id="199" name="Oval 309"/>
          <p:cNvSpPr>
            <a:spLocks noChangeArrowheads="1"/>
          </p:cNvSpPr>
          <p:nvPr/>
        </p:nvSpPr>
        <p:spPr bwMode="auto">
          <a:xfrm>
            <a:off x="3222787" y="1986394"/>
            <a:ext cx="939394" cy="91279"/>
          </a:xfrm>
          <a:prstGeom prst="ellipse">
            <a:avLst/>
          </a:prstGeom>
          <a:solidFill>
            <a:srgbClr val="FFFF00">
              <a:alpha val="50000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200" name="下カーブ矢印 199"/>
          <p:cNvSpPr/>
          <p:nvPr/>
        </p:nvSpPr>
        <p:spPr>
          <a:xfrm rot="14534945" flipH="1" flipV="1">
            <a:off x="4061228" y="1634815"/>
            <a:ext cx="423156" cy="208610"/>
          </a:xfrm>
          <a:prstGeom prst="curvedDownArrow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2" name="テキスト ボックス 201"/>
          <p:cNvSpPr txBox="1"/>
          <p:nvPr/>
        </p:nvSpPr>
        <p:spPr>
          <a:xfrm>
            <a:off x="4534168" y="2199735"/>
            <a:ext cx="7184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100" b="1" dirty="0">
                <a:latin typeface="Arial"/>
                <a:cs typeface="Arial"/>
              </a:rPr>
              <a:t>4</a:t>
            </a:r>
            <a:r>
              <a:rPr lang="en-US" altLang="ja-JP" sz="1100" b="1" baseline="30000" dirty="0">
                <a:latin typeface="Arial"/>
                <a:cs typeface="Arial"/>
              </a:rPr>
              <a:t>º</a:t>
            </a:r>
            <a:r>
              <a:rPr lang="en-US" altLang="ja-JP" sz="1100" b="1" dirty="0">
                <a:latin typeface="Arial"/>
                <a:cs typeface="Arial"/>
              </a:rPr>
              <a:t>C, </a:t>
            </a:r>
            <a:r>
              <a:rPr kumimoji="1" lang="en-US" altLang="ja-JP" sz="1100" b="1" dirty="0">
                <a:solidFill>
                  <a:schemeClr val="tx1"/>
                </a:solidFill>
                <a:latin typeface="Arial"/>
                <a:cs typeface="Arial"/>
              </a:rPr>
              <a:t>8 </a:t>
            </a:r>
            <a:r>
              <a:rPr lang="en-US" altLang="ja-JP" sz="1100" b="1" dirty="0">
                <a:latin typeface="Arial"/>
                <a:cs typeface="Arial"/>
              </a:rPr>
              <a:t>h</a:t>
            </a:r>
            <a:r>
              <a:rPr kumimoji="1" lang="en-US" altLang="ja-JP" sz="11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kumimoji="1" lang="ja-JP" altLang="en-US" sz="11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10" name="テキスト ボックス 209"/>
          <p:cNvSpPr txBox="1"/>
          <p:nvPr/>
        </p:nvSpPr>
        <p:spPr>
          <a:xfrm>
            <a:off x="5486660" y="2439591"/>
            <a:ext cx="11897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>
                <a:latin typeface="Arial"/>
                <a:cs typeface="Arial"/>
              </a:rPr>
              <a:t>24-well plate</a:t>
            </a:r>
            <a:endParaRPr lang="ja-JP" altLang="en-US" sz="1400" dirty="0">
              <a:latin typeface="Arial"/>
              <a:cs typeface="Arial"/>
            </a:endParaRPr>
          </a:p>
        </p:txBody>
      </p:sp>
      <p:sp>
        <p:nvSpPr>
          <p:cNvPr id="213" name="下カーブ矢印 212"/>
          <p:cNvSpPr/>
          <p:nvPr/>
        </p:nvSpPr>
        <p:spPr>
          <a:xfrm rot="8969489" flipH="1" flipV="1">
            <a:off x="5902166" y="1445986"/>
            <a:ext cx="777435" cy="299881"/>
          </a:xfrm>
          <a:prstGeom prst="curvedDownArrow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4" name="テキスト ボックス 213"/>
          <p:cNvSpPr txBox="1"/>
          <p:nvPr/>
        </p:nvSpPr>
        <p:spPr>
          <a:xfrm>
            <a:off x="5291006" y="1078264"/>
            <a:ext cx="2042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200" b="1" dirty="0">
                <a:latin typeface="Arial" panose="020B0604020202020204" pitchFamily="34" charset="0"/>
                <a:cs typeface="Arial" pitchFamily="34" charset="0"/>
              </a:rPr>
              <a:t>Collection of supernatant</a:t>
            </a:r>
          </a:p>
        </p:txBody>
      </p:sp>
      <p:sp>
        <p:nvSpPr>
          <p:cNvPr id="215" name="右矢印 214"/>
          <p:cNvSpPr/>
          <p:nvPr/>
        </p:nvSpPr>
        <p:spPr>
          <a:xfrm>
            <a:off x="6887622" y="1801350"/>
            <a:ext cx="389712" cy="363239"/>
          </a:xfrm>
          <a:prstGeom prst="rightArrow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9" name="テキスト ボックス 238"/>
          <p:cNvSpPr txBox="1"/>
          <p:nvPr/>
        </p:nvSpPr>
        <p:spPr>
          <a:xfrm>
            <a:off x="7443545" y="1856812"/>
            <a:ext cx="1269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dirty="0">
                <a:latin typeface="Arial"/>
                <a:cs typeface="Arial"/>
              </a:rPr>
              <a:t>Gelatin assay</a:t>
            </a:r>
          </a:p>
        </p:txBody>
      </p:sp>
      <p:cxnSp>
        <p:nvCxnSpPr>
          <p:cNvPr id="241" name="直線コネクタ 240"/>
          <p:cNvCxnSpPr/>
          <p:nvPr/>
        </p:nvCxnSpPr>
        <p:spPr>
          <a:xfrm flipH="1">
            <a:off x="632913" y="1921523"/>
            <a:ext cx="1864" cy="4783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直線コネクタ 244"/>
          <p:cNvCxnSpPr/>
          <p:nvPr/>
        </p:nvCxnSpPr>
        <p:spPr>
          <a:xfrm flipH="1">
            <a:off x="1570524" y="1911398"/>
            <a:ext cx="1864" cy="4783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直線コネクタ 252"/>
          <p:cNvCxnSpPr/>
          <p:nvPr/>
        </p:nvCxnSpPr>
        <p:spPr>
          <a:xfrm flipH="1">
            <a:off x="3226708" y="1919018"/>
            <a:ext cx="1864" cy="4783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直線コネクタ 256"/>
          <p:cNvCxnSpPr/>
          <p:nvPr/>
        </p:nvCxnSpPr>
        <p:spPr>
          <a:xfrm flipH="1">
            <a:off x="4151994" y="1922923"/>
            <a:ext cx="1864" cy="4783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テキスト ボックス 259"/>
          <p:cNvSpPr txBox="1"/>
          <p:nvPr/>
        </p:nvSpPr>
        <p:spPr>
          <a:xfrm>
            <a:off x="2968227" y="843946"/>
            <a:ext cx="18645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endParaRPr kumimoji="1" lang="en-US" altLang="ja-JP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1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PEG-</a:t>
            </a:r>
            <a:r>
              <a:rPr lang="en-US" altLang="ja-JP" sz="1100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1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altLang="ja-JP" sz="11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Ad-</a:t>
            </a:r>
            <a:r>
              <a:rPr lang="en-US" altLang="ja-JP" sz="11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1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altLang="ja-JP" sz="11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SPRA-</a:t>
            </a:r>
            <a:r>
              <a:rPr lang="en-US" altLang="ja-JP" sz="1100" b="1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1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ja-JP" altLang="en-US" sz="11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ja-JP" sz="11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1" name="テキスト ボックス 260"/>
          <p:cNvSpPr txBox="1"/>
          <p:nvPr/>
        </p:nvSpPr>
        <p:spPr>
          <a:xfrm>
            <a:off x="614577" y="2190957"/>
            <a:ext cx="9028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100" b="1" dirty="0">
                <a:latin typeface="Arial"/>
                <a:cs typeface="Arial"/>
              </a:rPr>
              <a:t>Gelatin gel</a:t>
            </a:r>
          </a:p>
        </p:txBody>
      </p:sp>
      <p:sp>
        <p:nvSpPr>
          <p:cNvPr id="262" name="テキスト ボックス 261"/>
          <p:cNvSpPr txBox="1"/>
          <p:nvPr/>
        </p:nvSpPr>
        <p:spPr>
          <a:xfrm>
            <a:off x="3230744" y="2175457"/>
            <a:ext cx="9028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100" b="1" dirty="0">
                <a:latin typeface="Arial"/>
                <a:cs typeface="Arial"/>
              </a:rPr>
              <a:t>Gelatin gel</a:t>
            </a:r>
          </a:p>
        </p:txBody>
      </p:sp>
      <p:sp>
        <p:nvSpPr>
          <p:cNvPr id="263" name="左中かっこ 262"/>
          <p:cNvSpPr/>
          <p:nvPr/>
        </p:nvSpPr>
        <p:spPr>
          <a:xfrm>
            <a:off x="2898533" y="890905"/>
            <a:ext cx="92816" cy="684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/>
          <p:cNvGrpSpPr/>
          <p:nvPr/>
        </p:nvGrpSpPr>
        <p:grpSpPr>
          <a:xfrm>
            <a:off x="5591970" y="1868263"/>
            <a:ext cx="950652" cy="612308"/>
            <a:chOff x="5591970" y="1868263"/>
            <a:chExt cx="950652" cy="612308"/>
          </a:xfrm>
        </p:grpSpPr>
        <p:sp>
          <p:nvSpPr>
            <p:cNvPr id="203" name="Oval 309"/>
            <p:cNvSpPr>
              <a:spLocks noChangeArrowheads="1"/>
            </p:cNvSpPr>
            <p:nvPr/>
          </p:nvSpPr>
          <p:spPr bwMode="auto">
            <a:xfrm>
              <a:off x="5593834" y="2348312"/>
              <a:ext cx="948788" cy="91279"/>
            </a:xfrm>
            <a:prstGeom prst="ellipse">
              <a:avLst/>
            </a:prstGeom>
            <a:gradFill rotWithShape="0">
              <a:gsLst>
                <a:gs pos="0">
                  <a:srgbClr val="C0C0C0">
                    <a:gamma/>
                    <a:shade val="46275"/>
                    <a:invGamma/>
                  </a:srgbClr>
                </a:gs>
                <a:gs pos="50000">
                  <a:srgbClr val="C0C0C0"/>
                </a:gs>
                <a:gs pos="100000">
                  <a:srgbClr val="C0C0C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0">
              <a:noFill/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04" name="Rectangle 308"/>
            <p:cNvSpPr>
              <a:spLocks noChangeArrowheads="1"/>
            </p:cNvSpPr>
            <p:nvPr/>
          </p:nvSpPr>
          <p:spPr bwMode="auto">
            <a:xfrm>
              <a:off x="5606259" y="1916234"/>
              <a:ext cx="923939" cy="477718"/>
            </a:xfrm>
            <a:prstGeom prst="rect">
              <a:avLst/>
            </a:prstGeom>
            <a:gradFill rotWithShape="0">
              <a:gsLst>
                <a:gs pos="0">
                  <a:srgbClr val="C0C0C0">
                    <a:gamma/>
                    <a:shade val="69804"/>
                    <a:invGamma/>
                  </a:srgbClr>
                </a:gs>
                <a:gs pos="50000">
                  <a:srgbClr val="C0C0C0">
                    <a:alpha val="10001"/>
                  </a:srgbClr>
                </a:gs>
                <a:gs pos="100000">
                  <a:srgbClr val="C0C0C0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05" name="Oval 309"/>
            <p:cNvSpPr>
              <a:spLocks noChangeArrowheads="1"/>
            </p:cNvSpPr>
            <p:nvPr/>
          </p:nvSpPr>
          <p:spPr bwMode="auto">
            <a:xfrm>
              <a:off x="5593834" y="1868263"/>
              <a:ext cx="948788" cy="91279"/>
            </a:xfrm>
            <a:prstGeom prst="ellipse">
              <a:avLst/>
            </a:prstGeom>
            <a:gradFill rotWithShape="0">
              <a:gsLst>
                <a:gs pos="0">
                  <a:srgbClr val="C0C0C0">
                    <a:gamma/>
                    <a:shade val="46275"/>
                    <a:invGamma/>
                  </a:srgbClr>
                </a:gs>
                <a:gs pos="50000">
                  <a:srgbClr val="C0C0C0"/>
                </a:gs>
                <a:gs pos="100000">
                  <a:srgbClr val="C0C0C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07" name="Oval 309"/>
            <p:cNvSpPr>
              <a:spLocks noChangeArrowheads="1"/>
            </p:cNvSpPr>
            <p:nvPr/>
          </p:nvSpPr>
          <p:spPr bwMode="auto">
            <a:xfrm>
              <a:off x="5591970" y="2346660"/>
              <a:ext cx="948788" cy="9127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  <a:alpha val="8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08" name="正方形/長方形 207"/>
            <p:cNvSpPr/>
            <p:nvPr/>
          </p:nvSpPr>
          <p:spPr>
            <a:xfrm>
              <a:off x="5606259" y="2252099"/>
              <a:ext cx="923939" cy="141853"/>
            </a:xfrm>
            <a:prstGeom prst="rect">
              <a:avLst/>
            </a:prstGeom>
            <a:solidFill>
              <a:schemeClr val="accent5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9" name="Oval 309"/>
            <p:cNvSpPr>
              <a:spLocks noChangeArrowheads="1"/>
            </p:cNvSpPr>
            <p:nvPr/>
          </p:nvSpPr>
          <p:spPr bwMode="auto">
            <a:xfrm>
              <a:off x="5591973" y="2214276"/>
              <a:ext cx="948788" cy="91279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11" name="正方形/長方形 210"/>
            <p:cNvSpPr/>
            <p:nvPr/>
          </p:nvSpPr>
          <p:spPr>
            <a:xfrm>
              <a:off x="5605162" y="2049537"/>
              <a:ext cx="923939" cy="202211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2" name="Oval 309"/>
            <p:cNvSpPr>
              <a:spLocks noChangeArrowheads="1"/>
            </p:cNvSpPr>
            <p:nvPr/>
          </p:nvSpPr>
          <p:spPr bwMode="auto">
            <a:xfrm>
              <a:off x="5591973" y="1981632"/>
              <a:ext cx="948788" cy="91279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cxnSp>
          <p:nvCxnSpPr>
            <p:cNvPr id="258" name="直線コネクタ 257"/>
            <p:cNvCxnSpPr/>
            <p:nvPr/>
          </p:nvCxnSpPr>
          <p:spPr>
            <a:xfrm flipH="1">
              <a:off x="5596916" y="1919018"/>
              <a:ext cx="1864" cy="4783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直線コネクタ 258"/>
            <p:cNvCxnSpPr/>
            <p:nvPr/>
          </p:nvCxnSpPr>
          <p:spPr>
            <a:xfrm flipH="1">
              <a:off x="6532450" y="1922446"/>
              <a:ext cx="1864" cy="4783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テキスト ボックス 263"/>
            <p:cNvSpPr txBox="1"/>
            <p:nvPr/>
          </p:nvSpPr>
          <p:spPr>
            <a:xfrm>
              <a:off x="5678243" y="2249739"/>
              <a:ext cx="77457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900" b="1" dirty="0">
                  <a:latin typeface="Arial"/>
                  <a:cs typeface="Arial"/>
                </a:rPr>
                <a:t>Gelatin gel</a:t>
              </a:r>
            </a:p>
          </p:txBody>
        </p:sp>
        <p:sp>
          <p:nvSpPr>
            <p:cNvPr id="265" name="下矢印 264"/>
            <p:cNvSpPr/>
            <p:nvPr/>
          </p:nvSpPr>
          <p:spPr>
            <a:xfrm flipV="1">
              <a:off x="5611206" y="2186566"/>
              <a:ext cx="166326" cy="180406"/>
            </a:xfrm>
            <a:prstGeom prst="downArrow">
              <a:avLst/>
            </a:prstGeom>
            <a:gradFill>
              <a:gsLst>
                <a:gs pos="0">
                  <a:schemeClr val="accent5">
                    <a:lumMod val="20000"/>
                    <a:lumOff val="80000"/>
                  </a:schemeClr>
                </a:gs>
                <a:gs pos="74000">
                  <a:srgbClr val="C00000"/>
                </a:gs>
                <a:gs pos="83000">
                  <a:srgbClr val="DE53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66" name="下矢印 265"/>
            <p:cNvSpPr/>
            <p:nvPr/>
          </p:nvSpPr>
          <p:spPr>
            <a:xfrm flipV="1">
              <a:off x="6359414" y="2189394"/>
              <a:ext cx="166326" cy="180406"/>
            </a:xfrm>
            <a:prstGeom prst="downArrow">
              <a:avLst/>
            </a:prstGeom>
            <a:gradFill>
              <a:gsLst>
                <a:gs pos="0">
                  <a:schemeClr val="accent5">
                    <a:lumMod val="20000"/>
                    <a:lumOff val="80000"/>
                  </a:schemeClr>
                </a:gs>
                <a:gs pos="74000">
                  <a:srgbClr val="C00000"/>
                </a:gs>
                <a:gs pos="83000">
                  <a:srgbClr val="DE53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267" name="テキスト ボックス 266"/>
          <p:cNvSpPr txBox="1"/>
          <p:nvPr/>
        </p:nvSpPr>
        <p:spPr>
          <a:xfrm>
            <a:off x="588667" y="572394"/>
            <a:ext cx="13090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Arial"/>
                <a:cs typeface="Arial"/>
              </a:rPr>
              <a:t>Protocol</a:t>
            </a:r>
            <a:endParaRPr lang="ja-JP" altLang="en-US" b="1" dirty="0">
              <a:latin typeface="Arial"/>
              <a:cs typeface="Arial"/>
            </a:endParaRPr>
          </a:p>
        </p:txBody>
      </p:sp>
      <p:cxnSp>
        <p:nvCxnSpPr>
          <p:cNvPr id="268" name="直線コネクタ 267"/>
          <p:cNvCxnSpPr/>
          <p:nvPr/>
        </p:nvCxnSpPr>
        <p:spPr>
          <a:xfrm>
            <a:off x="610033" y="933001"/>
            <a:ext cx="1260000" cy="161"/>
          </a:xfrm>
          <a:prstGeom prst="line">
            <a:avLst/>
          </a:prstGeom>
          <a:ln w="95250" cmpd="tri"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2" name="グループ化 1"/>
          <p:cNvGrpSpPr/>
          <p:nvPr/>
        </p:nvGrpSpPr>
        <p:grpSpPr>
          <a:xfrm>
            <a:off x="5591298" y="1874865"/>
            <a:ext cx="950652" cy="571328"/>
            <a:chOff x="3368106" y="2018965"/>
            <a:chExt cx="950652" cy="571328"/>
          </a:xfrm>
        </p:grpSpPr>
        <p:sp>
          <p:nvSpPr>
            <p:cNvPr id="280" name="Oval 309"/>
            <p:cNvSpPr>
              <a:spLocks noChangeArrowheads="1"/>
            </p:cNvSpPr>
            <p:nvPr/>
          </p:nvSpPr>
          <p:spPr bwMode="auto">
            <a:xfrm>
              <a:off x="3369970" y="2499014"/>
              <a:ext cx="948788" cy="91279"/>
            </a:xfrm>
            <a:prstGeom prst="ellipse">
              <a:avLst/>
            </a:prstGeom>
            <a:gradFill rotWithShape="0">
              <a:gsLst>
                <a:gs pos="0">
                  <a:srgbClr val="C0C0C0">
                    <a:gamma/>
                    <a:shade val="46275"/>
                    <a:invGamma/>
                  </a:srgbClr>
                </a:gs>
                <a:gs pos="50000">
                  <a:srgbClr val="C0C0C0"/>
                </a:gs>
                <a:gs pos="100000">
                  <a:srgbClr val="C0C0C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1750">
              <a:noFill/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81" name="Rectangle 308"/>
            <p:cNvSpPr>
              <a:spLocks noChangeArrowheads="1"/>
            </p:cNvSpPr>
            <p:nvPr/>
          </p:nvSpPr>
          <p:spPr bwMode="auto">
            <a:xfrm>
              <a:off x="3382395" y="2066936"/>
              <a:ext cx="923939" cy="477718"/>
            </a:xfrm>
            <a:prstGeom prst="rect">
              <a:avLst/>
            </a:prstGeom>
            <a:gradFill rotWithShape="0">
              <a:gsLst>
                <a:gs pos="0">
                  <a:srgbClr val="C0C0C0">
                    <a:gamma/>
                    <a:shade val="69804"/>
                    <a:invGamma/>
                  </a:srgbClr>
                </a:gs>
                <a:gs pos="50000">
                  <a:srgbClr val="C0C0C0">
                    <a:alpha val="10001"/>
                  </a:srgbClr>
                </a:gs>
                <a:gs pos="100000">
                  <a:srgbClr val="C0C0C0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82" name="Oval 309"/>
            <p:cNvSpPr>
              <a:spLocks noChangeArrowheads="1"/>
            </p:cNvSpPr>
            <p:nvPr/>
          </p:nvSpPr>
          <p:spPr bwMode="auto">
            <a:xfrm>
              <a:off x="3369970" y="2018965"/>
              <a:ext cx="948788" cy="91279"/>
            </a:xfrm>
            <a:prstGeom prst="ellipse">
              <a:avLst/>
            </a:prstGeom>
            <a:gradFill rotWithShape="0">
              <a:gsLst>
                <a:gs pos="0">
                  <a:srgbClr val="C0C0C0">
                    <a:gamma/>
                    <a:shade val="46275"/>
                    <a:invGamma/>
                  </a:srgbClr>
                </a:gs>
                <a:gs pos="50000">
                  <a:srgbClr val="C0C0C0"/>
                </a:gs>
                <a:gs pos="100000">
                  <a:srgbClr val="C0C0C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83" name="Oval 309"/>
            <p:cNvSpPr>
              <a:spLocks noChangeArrowheads="1"/>
            </p:cNvSpPr>
            <p:nvPr/>
          </p:nvSpPr>
          <p:spPr bwMode="auto">
            <a:xfrm>
              <a:off x="3368106" y="2497362"/>
              <a:ext cx="948788" cy="9127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  <a:alpha val="8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84" name="正方形/長方形 283"/>
            <p:cNvSpPr/>
            <p:nvPr/>
          </p:nvSpPr>
          <p:spPr>
            <a:xfrm>
              <a:off x="3382395" y="2310865"/>
              <a:ext cx="923939" cy="233789"/>
            </a:xfrm>
            <a:prstGeom prst="rect">
              <a:avLst/>
            </a:prstGeom>
            <a:solidFill>
              <a:schemeClr val="accent5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5" name="Oval 309"/>
            <p:cNvSpPr>
              <a:spLocks noChangeArrowheads="1"/>
            </p:cNvSpPr>
            <p:nvPr/>
          </p:nvSpPr>
          <p:spPr bwMode="auto">
            <a:xfrm>
              <a:off x="3375187" y="2261136"/>
              <a:ext cx="939394" cy="91279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86" name="正方形/長方形 285"/>
            <p:cNvSpPr/>
            <p:nvPr/>
          </p:nvSpPr>
          <p:spPr>
            <a:xfrm>
              <a:off x="3381298" y="2188589"/>
              <a:ext cx="923939" cy="141853"/>
            </a:xfrm>
            <a:prstGeom prst="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2"/>
                </a:solidFill>
              </a:endParaRPr>
            </a:p>
          </p:txBody>
        </p:sp>
        <p:sp>
          <p:nvSpPr>
            <p:cNvPr id="287" name="Oval 309"/>
            <p:cNvSpPr>
              <a:spLocks noChangeArrowheads="1"/>
            </p:cNvSpPr>
            <p:nvPr/>
          </p:nvSpPr>
          <p:spPr bwMode="auto">
            <a:xfrm>
              <a:off x="3375187" y="2138794"/>
              <a:ext cx="939394" cy="91279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cxnSp>
          <p:nvCxnSpPr>
            <p:cNvPr id="288" name="直線コネクタ 287"/>
            <p:cNvCxnSpPr/>
            <p:nvPr/>
          </p:nvCxnSpPr>
          <p:spPr>
            <a:xfrm flipH="1">
              <a:off x="3379108" y="2071418"/>
              <a:ext cx="1864" cy="4783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直線コネクタ 288"/>
            <p:cNvCxnSpPr/>
            <p:nvPr/>
          </p:nvCxnSpPr>
          <p:spPr>
            <a:xfrm flipH="1">
              <a:off x="4304394" y="2075323"/>
              <a:ext cx="1864" cy="4783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テキスト ボックス 289"/>
            <p:cNvSpPr txBox="1"/>
            <p:nvPr/>
          </p:nvSpPr>
          <p:spPr>
            <a:xfrm>
              <a:off x="3383144" y="2327857"/>
              <a:ext cx="90281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100" b="1" dirty="0">
                  <a:latin typeface="Arial"/>
                  <a:cs typeface="Arial"/>
                </a:rPr>
                <a:t>Gelatin gel</a:t>
              </a:r>
            </a:p>
          </p:txBody>
        </p:sp>
      </p:grpSp>
      <p:sp>
        <p:nvSpPr>
          <p:cNvPr id="88" name="下矢印 87"/>
          <p:cNvSpPr/>
          <p:nvPr/>
        </p:nvSpPr>
        <p:spPr>
          <a:xfrm rot="16200000">
            <a:off x="2153025" y="1769830"/>
            <a:ext cx="334105" cy="455413"/>
          </a:xfrm>
          <a:prstGeom prst="downArrow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下矢印 88"/>
          <p:cNvSpPr/>
          <p:nvPr/>
        </p:nvSpPr>
        <p:spPr>
          <a:xfrm rot="16200000">
            <a:off x="4677760" y="1769830"/>
            <a:ext cx="334105" cy="455413"/>
          </a:xfrm>
          <a:prstGeom prst="downArrow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5" name="グループ化 94"/>
          <p:cNvGrpSpPr/>
          <p:nvPr/>
        </p:nvGrpSpPr>
        <p:grpSpPr>
          <a:xfrm>
            <a:off x="7216233" y="3175145"/>
            <a:ext cx="1225452" cy="1102142"/>
            <a:chOff x="5749295" y="900500"/>
            <a:chExt cx="1947470" cy="1751508"/>
          </a:xfrm>
        </p:grpSpPr>
        <p:pic>
          <p:nvPicPr>
            <p:cNvPr id="98" name="図 9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49295" y="900500"/>
              <a:ext cx="1947470" cy="1659352"/>
            </a:xfrm>
            <a:prstGeom prst="rect">
              <a:avLst/>
            </a:prstGeom>
          </p:spPr>
        </p:pic>
        <p:pic>
          <p:nvPicPr>
            <p:cNvPr id="97" name="図 96"/>
            <p:cNvPicPr>
              <a:picLocks noChangeAspect="1"/>
            </p:cNvPicPr>
            <p:nvPr/>
          </p:nvPicPr>
          <p:blipFill rotWithShape="1">
            <a:blip r:embed="rId6"/>
            <a:srcRect r="61018" b="54481"/>
            <a:stretch/>
          </p:blipFill>
          <p:spPr>
            <a:xfrm rot="13320410">
              <a:off x="6310915" y="1896685"/>
              <a:ext cx="759168" cy="755323"/>
            </a:xfrm>
            <a:prstGeom prst="rect">
              <a:avLst/>
            </a:prstGeom>
          </p:spPr>
        </p:pic>
      </p:grpSp>
      <p:sp>
        <p:nvSpPr>
          <p:cNvPr id="91" name="テキスト ボックス 90"/>
          <p:cNvSpPr txBox="1"/>
          <p:nvPr/>
        </p:nvSpPr>
        <p:spPr>
          <a:xfrm>
            <a:off x="-9477" y="0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i="1" dirty="0"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activity of SPRA-</a:t>
            </a:r>
            <a:r>
              <a:rPr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kumimoji="1" lang="en-US" altLang="ja-JP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Gelatin-degrading activity)</a:t>
            </a:r>
            <a:endParaRPr kumimoji="1" lang="ja-JP" altLang="en-US" sz="2400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cxnSp>
        <p:nvCxnSpPr>
          <p:cNvPr id="92" name="直線コネクタ 91"/>
          <p:cNvCxnSpPr/>
          <p:nvPr/>
        </p:nvCxnSpPr>
        <p:spPr>
          <a:xfrm>
            <a:off x="-614666" y="438244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/>
          <p:cNvCxnSpPr/>
          <p:nvPr/>
        </p:nvCxnSpPr>
        <p:spPr>
          <a:xfrm>
            <a:off x="-444263" y="513264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1 つの角を切り取った四角形 95"/>
          <p:cNvSpPr/>
          <p:nvPr/>
        </p:nvSpPr>
        <p:spPr>
          <a:xfrm>
            <a:off x="355469" y="6265404"/>
            <a:ext cx="8551907" cy="50935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-bromelain completely retained </a:t>
            </a:r>
            <a:r>
              <a:rPr lang="en-US" altLang="ja-JP" sz="20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 vitro </a:t>
            </a:r>
            <a:r>
              <a:rPr lang="en-US" altLang="ja-JP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activity of bromelain.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C80F17B7-C4A5-4F60-9BB4-CE13456B8186}"/>
              </a:ext>
            </a:extLst>
          </p:cNvPr>
          <p:cNvSpPr txBox="1"/>
          <p:nvPr/>
        </p:nvSpPr>
        <p:spPr>
          <a:xfrm>
            <a:off x="8668806" y="-2119"/>
            <a:ext cx="492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22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3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グループ化 402"/>
          <p:cNvGrpSpPr>
            <a:grpSpLocks noChangeAspect="1"/>
          </p:cNvGrpSpPr>
          <p:nvPr/>
        </p:nvGrpSpPr>
        <p:grpSpPr bwMode="auto">
          <a:xfrm rot="2727910" flipH="1">
            <a:off x="6261222" y="1428381"/>
            <a:ext cx="389078" cy="642219"/>
            <a:chOff x="4132027" y="3698507"/>
            <a:chExt cx="1539188" cy="2543852"/>
          </a:xfrm>
        </p:grpSpPr>
        <p:sp>
          <p:nvSpPr>
            <p:cNvPr id="293" name="ホームベース 292"/>
            <p:cNvSpPr/>
            <p:nvPr/>
          </p:nvSpPr>
          <p:spPr>
            <a:xfrm rot="3540000">
              <a:off x="4096860" y="4682695"/>
              <a:ext cx="1763404" cy="358587"/>
            </a:xfrm>
            <a:prstGeom prst="homePlat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94" name="円/楕円 293"/>
            <p:cNvSpPr>
              <a:spLocks noChangeAspect="1"/>
            </p:cNvSpPr>
            <p:nvPr/>
          </p:nvSpPr>
          <p:spPr>
            <a:xfrm rot="19860000">
              <a:off x="4145643" y="3980288"/>
              <a:ext cx="758024" cy="295417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95" name="円/楕円 294"/>
            <p:cNvSpPr>
              <a:spLocks noChangeAspect="1"/>
            </p:cNvSpPr>
            <p:nvPr/>
          </p:nvSpPr>
          <p:spPr>
            <a:xfrm rot="19860000">
              <a:off x="4132027" y="3953019"/>
              <a:ext cx="758021" cy="290871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96" name="台形 295"/>
            <p:cNvSpPr>
              <a:spLocks noChangeAspect="1"/>
            </p:cNvSpPr>
            <p:nvPr/>
          </p:nvSpPr>
          <p:spPr>
            <a:xfrm rot="8827877">
              <a:off x="5398422" y="5598257"/>
              <a:ext cx="72625" cy="36359"/>
            </a:xfrm>
            <a:prstGeom prst="trapezoid">
              <a:avLst>
                <a:gd name="adj" fmla="val 38668"/>
              </a:avLst>
            </a:prstGeom>
            <a:solidFill>
              <a:sysClr val="window" lastClr="FFFFFF">
                <a:lumMod val="50000"/>
              </a:sysClr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97" name="直線コネクタ 169"/>
            <p:cNvCxnSpPr>
              <a:cxnSpLocks noChangeShapeType="1"/>
              <a:stCxn id="296" idx="0"/>
            </p:cNvCxnSpPr>
            <p:nvPr/>
          </p:nvCxnSpPr>
          <p:spPr bwMode="auto">
            <a:xfrm rot="4251874" flipV="1">
              <a:off x="5284851" y="5855995"/>
              <a:ext cx="648902" cy="123826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98" name="フローチャート : 記憶データ 384"/>
            <p:cNvSpPr/>
            <p:nvPr/>
          </p:nvSpPr>
          <p:spPr>
            <a:xfrm rot="14400000">
              <a:off x="4249808" y="3816856"/>
              <a:ext cx="368132" cy="285962"/>
            </a:xfrm>
            <a:prstGeom prst="flowChartOnlineStorag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99" name="円/楕円 298"/>
            <p:cNvSpPr>
              <a:spLocks noChangeAspect="1"/>
            </p:cNvSpPr>
            <p:nvPr/>
          </p:nvSpPr>
          <p:spPr>
            <a:xfrm rot="19860000">
              <a:off x="4145643" y="3725776"/>
              <a:ext cx="394899" cy="154525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00" name="円/楕円 299"/>
            <p:cNvSpPr>
              <a:spLocks noChangeAspect="1"/>
            </p:cNvSpPr>
            <p:nvPr/>
          </p:nvSpPr>
          <p:spPr>
            <a:xfrm rot="19860000">
              <a:off x="4132027" y="3698507"/>
              <a:ext cx="399437" cy="154525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01" name="ホームベース 300"/>
            <p:cNvSpPr>
              <a:spLocks noChangeAspect="1"/>
            </p:cNvSpPr>
            <p:nvPr/>
          </p:nvSpPr>
          <p:spPr>
            <a:xfrm rot="3540000">
              <a:off x="4703335" y="5025817"/>
              <a:ext cx="958964" cy="331353"/>
            </a:xfrm>
            <a:prstGeom prst="homePlate">
              <a:avLst/>
            </a:prstGeom>
            <a:solidFill>
              <a:srgbClr val="FFFF00"/>
            </a:solidFill>
            <a:ln w="635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grpSp>
          <p:nvGrpSpPr>
            <p:cNvPr id="302" name="グループ化 146"/>
            <p:cNvGrpSpPr>
              <a:grpSpLocks/>
            </p:cNvGrpSpPr>
            <p:nvPr/>
          </p:nvGrpSpPr>
          <p:grpSpPr bwMode="auto">
            <a:xfrm rot="-1860000">
              <a:off x="4973078" y="4294999"/>
              <a:ext cx="214314" cy="1219788"/>
              <a:chOff x="6072198" y="3921333"/>
              <a:chExt cx="214314" cy="1219788"/>
            </a:xfrm>
          </p:grpSpPr>
          <p:cxnSp>
            <p:nvCxnSpPr>
              <p:cNvPr id="303" name="直線コネクタ 175"/>
              <p:cNvCxnSpPr>
                <a:cxnSpLocks noChangeShapeType="1"/>
              </p:cNvCxnSpPr>
              <p:nvPr/>
            </p:nvCxnSpPr>
            <p:spPr bwMode="auto">
              <a:xfrm>
                <a:off x="6072198" y="39213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04" name="直線コネクタ 176"/>
              <p:cNvCxnSpPr>
                <a:cxnSpLocks noChangeShapeType="1"/>
              </p:cNvCxnSpPr>
              <p:nvPr/>
            </p:nvCxnSpPr>
            <p:spPr bwMode="auto">
              <a:xfrm>
                <a:off x="6178512" y="39517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05" name="直線コネクタ 177"/>
              <p:cNvCxnSpPr>
                <a:cxnSpLocks noChangeShapeType="1"/>
              </p:cNvCxnSpPr>
              <p:nvPr/>
            </p:nvCxnSpPr>
            <p:spPr bwMode="auto">
              <a:xfrm>
                <a:off x="6178512" y="39822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06" name="直線コネクタ 178"/>
              <p:cNvCxnSpPr>
                <a:cxnSpLocks noChangeShapeType="1"/>
              </p:cNvCxnSpPr>
              <p:nvPr/>
            </p:nvCxnSpPr>
            <p:spPr bwMode="auto">
              <a:xfrm>
                <a:off x="6178512" y="40126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07" name="直線コネクタ 179"/>
              <p:cNvCxnSpPr>
                <a:cxnSpLocks noChangeShapeType="1"/>
              </p:cNvCxnSpPr>
              <p:nvPr/>
            </p:nvCxnSpPr>
            <p:spPr bwMode="auto">
              <a:xfrm>
                <a:off x="6178512" y="40431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08" name="直線コネクタ 180"/>
              <p:cNvCxnSpPr>
                <a:cxnSpLocks noChangeShapeType="1"/>
              </p:cNvCxnSpPr>
              <p:nvPr/>
            </p:nvCxnSpPr>
            <p:spPr bwMode="auto">
              <a:xfrm>
                <a:off x="6072198" y="40736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09" name="直線コネクタ 181"/>
              <p:cNvCxnSpPr>
                <a:cxnSpLocks noChangeShapeType="1"/>
              </p:cNvCxnSpPr>
              <p:nvPr/>
            </p:nvCxnSpPr>
            <p:spPr bwMode="auto">
              <a:xfrm>
                <a:off x="6178512" y="41040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0" name="直線コネクタ 182"/>
              <p:cNvCxnSpPr>
                <a:cxnSpLocks noChangeShapeType="1"/>
              </p:cNvCxnSpPr>
              <p:nvPr/>
            </p:nvCxnSpPr>
            <p:spPr bwMode="auto">
              <a:xfrm>
                <a:off x="6178512" y="41345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1" name="直線コネクタ 183"/>
              <p:cNvCxnSpPr>
                <a:cxnSpLocks noChangeShapeType="1"/>
              </p:cNvCxnSpPr>
              <p:nvPr/>
            </p:nvCxnSpPr>
            <p:spPr bwMode="auto">
              <a:xfrm>
                <a:off x="6178512" y="41649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2" name="直線コネクタ 184"/>
              <p:cNvCxnSpPr>
                <a:cxnSpLocks noChangeShapeType="1"/>
              </p:cNvCxnSpPr>
              <p:nvPr/>
            </p:nvCxnSpPr>
            <p:spPr bwMode="auto">
              <a:xfrm>
                <a:off x="6178512" y="41954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3" name="直線コネクタ 185"/>
              <p:cNvCxnSpPr>
                <a:cxnSpLocks noChangeShapeType="1"/>
              </p:cNvCxnSpPr>
              <p:nvPr/>
            </p:nvCxnSpPr>
            <p:spPr bwMode="auto">
              <a:xfrm>
                <a:off x="6072198" y="42258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4" name="直線コネクタ 127"/>
              <p:cNvCxnSpPr>
                <a:cxnSpLocks noChangeShapeType="1"/>
              </p:cNvCxnSpPr>
              <p:nvPr/>
            </p:nvCxnSpPr>
            <p:spPr bwMode="auto">
              <a:xfrm>
                <a:off x="6178512" y="42563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5" name="直線コネクタ 187"/>
              <p:cNvCxnSpPr>
                <a:cxnSpLocks noChangeShapeType="1"/>
              </p:cNvCxnSpPr>
              <p:nvPr/>
            </p:nvCxnSpPr>
            <p:spPr bwMode="auto">
              <a:xfrm>
                <a:off x="6178512" y="42867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6" name="直線コネクタ 188"/>
              <p:cNvCxnSpPr>
                <a:cxnSpLocks noChangeShapeType="1"/>
              </p:cNvCxnSpPr>
              <p:nvPr/>
            </p:nvCxnSpPr>
            <p:spPr bwMode="auto">
              <a:xfrm>
                <a:off x="6178512" y="43172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7" name="直線コネクタ 189"/>
              <p:cNvCxnSpPr>
                <a:cxnSpLocks noChangeShapeType="1"/>
              </p:cNvCxnSpPr>
              <p:nvPr/>
            </p:nvCxnSpPr>
            <p:spPr bwMode="auto">
              <a:xfrm>
                <a:off x="6178512" y="43477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8" name="直線コネクタ 190"/>
              <p:cNvCxnSpPr>
                <a:cxnSpLocks noChangeShapeType="1"/>
              </p:cNvCxnSpPr>
              <p:nvPr/>
            </p:nvCxnSpPr>
            <p:spPr bwMode="auto">
              <a:xfrm>
                <a:off x="6072198" y="43781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9" name="直線コネクタ 191"/>
              <p:cNvCxnSpPr>
                <a:cxnSpLocks noChangeShapeType="1"/>
              </p:cNvCxnSpPr>
              <p:nvPr/>
            </p:nvCxnSpPr>
            <p:spPr bwMode="auto">
              <a:xfrm>
                <a:off x="6178512" y="44086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0" name="直線コネクタ 192"/>
              <p:cNvCxnSpPr>
                <a:cxnSpLocks noChangeShapeType="1"/>
              </p:cNvCxnSpPr>
              <p:nvPr/>
            </p:nvCxnSpPr>
            <p:spPr bwMode="auto">
              <a:xfrm>
                <a:off x="6178512" y="44390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1" name="直線コネクタ 193"/>
              <p:cNvCxnSpPr>
                <a:cxnSpLocks noChangeShapeType="1"/>
              </p:cNvCxnSpPr>
              <p:nvPr/>
            </p:nvCxnSpPr>
            <p:spPr bwMode="auto">
              <a:xfrm>
                <a:off x="6178512" y="44695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2" name="直線コネクタ 194"/>
              <p:cNvCxnSpPr>
                <a:cxnSpLocks noChangeShapeType="1"/>
              </p:cNvCxnSpPr>
              <p:nvPr/>
            </p:nvCxnSpPr>
            <p:spPr bwMode="auto">
              <a:xfrm>
                <a:off x="6178512" y="44999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3" name="直線コネクタ 195"/>
              <p:cNvCxnSpPr>
                <a:cxnSpLocks noChangeShapeType="1"/>
              </p:cNvCxnSpPr>
              <p:nvPr/>
            </p:nvCxnSpPr>
            <p:spPr bwMode="auto">
              <a:xfrm>
                <a:off x="6072198" y="45304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4" name="直線コネクタ 196"/>
              <p:cNvCxnSpPr>
                <a:cxnSpLocks noChangeShapeType="1"/>
              </p:cNvCxnSpPr>
              <p:nvPr/>
            </p:nvCxnSpPr>
            <p:spPr bwMode="auto">
              <a:xfrm>
                <a:off x="6178512" y="45608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5" name="直線コネクタ 197"/>
              <p:cNvCxnSpPr>
                <a:cxnSpLocks noChangeShapeType="1"/>
              </p:cNvCxnSpPr>
              <p:nvPr/>
            </p:nvCxnSpPr>
            <p:spPr bwMode="auto">
              <a:xfrm>
                <a:off x="6178512" y="45913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6" name="直線コネクタ 198"/>
              <p:cNvCxnSpPr>
                <a:cxnSpLocks noChangeShapeType="1"/>
              </p:cNvCxnSpPr>
              <p:nvPr/>
            </p:nvCxnSpPr>
            <p:spPr bwMode="auto">
              <a:xfrm>
                <a:off x="6178512" y="46217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7" name="直線コネクタ 199"/>
              <p:cNvCxnSpPr>
                <a:cxnSpLocks noChangeShapeType="1"/>
              </p:cNvCxnSpPr>
              <p:nvPr/>
            </p:nvCxnSpPr>
            <p:spPr bwMode="auto">
              <a:xfrm>
                <a:off x="6178512" y="46522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8" name="直線コネクタ 200"/>
              <p:cNvCxnSpPr>
                <a:cxnSpLocks noChangeShapeType="1"/>
              </p:cNvCxnSpPr>
              <p:nvPr/>
            </p:nvCxnSpPr>
            <p:spPr bwMode="auto">
              <a:xfrm>
                <a:off x="6072198" y="46827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9" name="直線コネクタ 201"/>
              <p:cNvCxnSpPr>
                <a:cxnSpLocks noChangeShapeType="1"/>
              </p:cNvCxnSpPr>
              <p:nvPr/>
            </p:nvCxnSpPr>
            <p:spPr bwMode="auto">
              <a:xfrm>
                <a:off x="6178512" y="47131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0" name="直線コネクタ 202"/>
              <p:cNvCxnSpPr>
                <a:cxnSpLocks noChangeShapeType="1"/>
              </p:cNvCxnSpPr>
              <p:nvPr/>
            </p:nvCxnSpPr>
            <p:spPr bwMode="auto">
              <a:xfrm>
                <a:off x="6178512" y="47436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1" name="直線コネクタ 203"/>
              <p:cNvCxnSpPr>
                <a:cxnSpLocks noChangeShapeType="1"/>
              </p:cNvCxnSpPr>
              <p:nvPr/>
            </p:nvCxnSpPr>
            <p:spPr bwMode="auto">
              <a:xfrm>
                <a:off x="6178512" y="47740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2" name="直線コネクタ 204"/>
              <p:cNvCxnSpPr>
                <a:cxnSpLocks noChangeShapeType="1"/>
              </p:cNvCxnSpPr>
              <p:nvPr/>
            </p:nvCxnSpPr>
            <p:spPr bwMode="auto">
              <a:xfrm>
                <a:off x="6178512" y="48045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3" name="直線コネクタ 205"/>
              <p:cNvCxnSpPr>
                <a:cxnSpLocks noChangeShapeType="1"/>
              </p:cNvCxnSpPr>
              <p:nvPr/>
            </p:nvCxnSpPr>
            <p:spPr bwMode="auto">
              <a:xfrm>
                <a:off x="6072198" y="48349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4" name="直線コネクタ 206"/>
              <p:cNvCxnSpPr>
                <a:cxnSpLocks noChangeShapeType="1"/>
              </p:cNvCxnSpPr>
              <p:nvPr/>
            </p:nvCxnSpPr>
            <p:spPr bwMode="auto">
              <a:xfrm>
                <a:off x="6178512" y="48654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5" name="直線コネクタ 207"/>
              <p:cNvCxnSpPr>
                <a:cxnSpLocks noChangeShapeType="1"/>
              </p:cNvCxnSpPr>
              <p:nvPr/>
            </p:nvCxnSpPr>
            <p:spPr bwMode="auto">
              <a:xfrm>
                <a:off x="6178512" y="48958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6" name="直線コネクタ 208"/>
              <p:cNvCxnSpPr>
                <a:cxnSpLocks noChangeShapeType="1"/>
              </p:cNvCxnSpPr>
              <p:nvPr/>
            </p:nvCxnSpPr>
            <p:spPr bwMode="auto">
              <a:xfrm>
                <a:off x="6178512" y="49263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7" name="直線コネクタ 209"/>
              <p:cNvCxnSpPr>
                <a:cxnSpLocks noChangeShapeType="1"/>
              </p:cNvCxnSpPr>
              <p:nvPr/>
            </p:nvCxnSpPr>
            <p:spPr bwMode="auto">
              <a:xfrm>
                <a:off x="6178512" y="49568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8" name="直線コネクタ 210"/>
              <p:cNvCxnSpPr>
                <a:cxnSpLocks noChangeShapeType="1"/>
              </p:cNvCxnSpPr>
              <p:nvPr/>
            </p:nvCxnSpPr>
            <p:spPr bwMode="auto">
              <a:xfrm>
                <a:off x="6072198" y="49872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9" name="直線コネクタ 211"/>
              <p:cNvCxnSpPr>
                <a:cxnSpLocks noChangeShapeType="1"/>
              </p:cNvCxnSpPr>
              <p:nvPr/>
            </p:nvCxnSpPr>
            <p:spPr bwMode="auto">
              <a:xfrm>
                <a:off x="6178512" y="50177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0" name="直線コネクタ 212"/>
              <p:cNvCxnSpPr>
                <a:cxnSpLocks noChangeShapeType="1"/>
              </p:cNvCxnSpPr>
              <p:nvPr/>
            </p:nvCxnSpPr>
            <p:spPr bwMode="auto">
              <a:xfrm>
                <a:off x="6178512" y="50481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1" name="直線コネクタ 213"/>
              <p:cNvCxnSpPr>
                <a:cxnSpLocks noChangeShapeType="1"/>
              </p:cNvCxnSpPr>
              <p:nvPr/>
            </p:nvCxnSpPr>
            <p:spPr bwMode="auto">
              <a:xfrm>
                <a:off x="6178512" y="50786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2" name="直線コネクタ 214"/>
              <p:cNvCxnSpPr>
                <a:cxnSpLocks noChangeShapeType="1"/>
              </p:cNvCxnSpPr>
              <p:nvPr/>
            </p:nvCxnSpPr>
            <p:spPr bwMode="auto">
              <a:xfrm>
                <a:off x="6178512" y="51090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3" name="直線コネクタ 215"/>
              <p:cNvCxnSpPr>
                <a:cxnSpLocks noChangeShapeType="1"/>
              </p:cNvCxnSpPr>
              <p:nvPr/>
            </p:nvCxnSpPr>
            <p:spPr bwMode="auto">
              <a:xfrm>
                <a:off x="6072198" y="51395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</p:grpSp>
      </p:grpSp>
      <p:sp>
        <p:nvSpPr>
          <p:cNvPr id="365" name="テキスト ボックス 364"/>
          <p:cNvSpPr txBox="1"/>
          <p:nvPr/>
        </p:nvSpPr>
        <p:spPr>
          <a:xfrm>
            <a:off x="7551337" y="1225845"/>
            <a:ext cx="1424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i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In vivo </a:t>
            </a:r>
          </a:p>
          <a:p>
            <a:pPr algn="ctr"/>
            <a:r>
              <a:rPr lang="en-US" altLang="ja-JP" sz="1600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imaging</a:t>
            </a:r>
            <a:endParaRPr kumimoji="1" lang="en-US" altLang="ja-JP" sz="1600" b="1" dirty="0">
              <a:solidFill>
                <a:srgbClr val="FF0000"/>
              </a:solidFill>
              <a:uFill>
                <a:solidFill>
                  <a:srgbClr val="FF0000"/>
                </a:solidFill>
              </a:uFill>
              <a:latin typeface="Arial"/>
              <a:cs typeface="Arial"/>
            </a:endParaRPr>
          </a:p>
          <a:p>
            <a:pPr algn="ctr"/>
            <a:r>
              <a:rPr kumimoji="1" lang="en-US" altLang="ja-JP" sz="1600" b="1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(IVIS)</a:t>
            </a:r>
            <a:endParaRPr kumimoji="1" lang="ja-JP" altLang="en-US" sz="1600" b="1" dirty="0">
              <a:solidFill>
                <a:srgbClr val="FF0000"/>
              </a:solidFill>
              <a:uFill>
                <a:solidFill>
                  <a:srgbClr val="FF0000"/>
                </a:solidFill>
              </a:uFill>
              <a:latin typeface="Arial"/>
              <a:cs typeface="Arial"/>
            </a:endParaRPr>
          </a:p>
        </p:txBody>
      </p:sp>
      <p:sp>
        <p:nvSpPr>
          <p:cNvPr id="445" name="Text Box 15"/>
          <p:cNvSpPr txBox="1">
            <a:spLocks noChangeArrowheads="1"/>
          </p:cNvSpPr>
          <p:nvPr/>
        </p:nvSpPr>
        <p:spPr bwMode="auto">
          <a:xfrm>
            <a:off x="1828435" y="2156497"/>
            <a:ext cx="2039933" cy="26161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100" b="1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BALB/c </a:t>
            </a:r>
            <a:r>
              <a:rPr lang="en-US" altLang="ja-JP" sz="1100" b="1" i="1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nu/nu</a:t>
            </a:r>
            <a:r>
              <a:rPr lang="en-US" altLang="ja-JP" sz="1100" b="1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mouse</a:t>
            </a:r>
          </a:p>
        </p:txBody>
      </p:sp>
      <p:sp>
        <p:nvSpPr>
          <p:cNvPr id="452" name="角丸四角形 451"/>
          <p:cNvSpPr/>
          <p:nvPr/>
        </p:nvSpPr>
        <p:spPr>
          <a:xfrm>
            <a:off x="90251" y="593008"/>
            <a:ext cx="8995268" cy="1818870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43" name="グループ化 402"/>
          <p:cNvGrpSpPr>
            <a:grpSpLocks noChangeAspect="1"/>
          </p:cNvGrpSpPr>
          <p:nvPr/>
        </p:nvGrpSpPr>
        <p:grpSpPr bwMode="auto">
          <a:xfrm rot="2704221" flipH="1">
            <a:off x="3193883" y="1364854"/>
            <a:ext cx="378669" cy="625037"/>
            <a:chOff x="4132027" y="3698507"/>
            <a:chExt cx="1539188" cy="2543852"/>
          </a:xfrm>
        </p:grpSpPr>
        <p:sp>
          <p:nvSpPr>
            <p:cNvPr id="544" name="ホームベース 543"/>
            <p:cNvSpPr/>
            <p:nvPr/>
          </p:nvSpPr>
          <p:spPr>
            <a:xfrm rot="3540000">
              <a:off x="4096860" y="4682695"/>
              <a:ext cx="1763404" cy="358587"/>
            </a:xfrm>
            <a:prstGeom prst="homePlat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545" name="円/楕円 544"/>
            <p:cNvSpPr>
              <a:spLocks noChangeAspect="1"/>
            </p:cNvSpPr>
            <p:nvPr/>
          </p:nvSpPr>
          <p:spPr>
            <a:xfrm rot="19860000">
              <a:off x="4145643" y="3980288"/>
              <a:ext cx="758024" cy="295417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546" name="円/楕円 545"/>
            <p:cNvSpPr>
              <a:spLocks noChangeAspect="1"/>
            </p:cNvSpPr>
            <p:nvPr/>
          </p:nvSpPr>
          <p:spPr>
            <a:xfrm rot="19860000">
              <a:off x="4132027" y="3953019"/>
              <a:ext cx="758021" cy="290871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547" name="台形 546"/>
            <p:cNvSpPr>
              <a:spLocks noChangeAspect="1"/>
            </p:cNvSpPr>
            <p:nvPr/>
          </p:nvSpPr>
          <p:spPr>
            <a:xfrm rot="8827877">
              <a:off x="5398422" y="5598257"/>
              <a:ext cx="72625" cy="36359"/>
            </a:xfrm>
            <a:prstGeom prst="trapezoid">
              <a:avLst>
                <a:gd name="adj" fmla="val 38668"/>
              </a:avLst>
            </a:prstGeom>
            <a:solidFill>
              <a:sysClr val="window" lastClr="FFFFFF">
                <a:lumMod val="50000"/>
              </a:sysClr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548" name="直線コネクタ 169"/>
            <p:cNvCxnSpPr>
              <a:cxnSpLocks noChangeShapeType="1"/>
              <a:stCxn id="547" idx="0"/>
            </p:cNvCxnSpPr>
            <p:nvPr/>
          </p:nvCxnSpPr>
          <p:spPr bwMode="auto">
            <a:xfrm rot="4251874" flipV="1">
              <a:off x="5284851" y="5855995"/>
              <a:ext cx="648902" cy="123826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549" name="フローチャート : 記憶データ 384"/>
            <p:cNvSpPr/>
            <p:nvPr/>
          </p:nvSpPr>
          <p:spPr>
            <a:xfrm rot="14400000">
              <a:off x="4249808" y="3816856"/>
              <a:ext cx="368132" cy="285962"/>
            </a:xfrm>
            <a:prstGeom prst="flowChartOnlineStorag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550" name="円/楕円 549"/>
            <p:cNvSpPr>
              <a:spLocks noChangeAspect="1"/>
            </p:cNvSpPr>
            <p:nvPr/>
          </p:nvSpPr>
          <p:spPr>
            <a:xfrm rot="19860000">
              <a:off x="4145643" y="3725776"/>
              <a:ext cx="394899" cy="154525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551" name="円/楕円 550"/>
            <p:cNvSpPr>
              <a:spLocks noChangeAspect="1"/>
            </p:cNvSpPr>
            <p:nvPr/>
          </p:nvSpPr>
          <p:spPr>
            <a:xfrm rot="19860000">
              <a:off x="4132027" y="3698507"/>
              <a:ext cx="399437" cy="154525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552" name="ホームベース 551"/>
            <p:cNvSpPr>
              <a:spLocks noChangeAspect="1"/>
            </p:cNvSpPr>
            <p:nvPr/>
          </p:nvSpPr>
          <p:spPr>
            <a:xfrm rot="3540000">
              <a:off x="4703336" y="5025816"/>
              <a:ext cx="958963" cy="331353"/>
            </a:xfrm>
            <a:prstGeom prst="homePlate">
              <a:avLst/>
            </a:prstGeom>
            <a:solidFill>
              <a:srgbClr val="CCFFFF"/>
            </a:solidFill>
            <a:ln w="635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grpSp>
          <p:nvGrpSpPr>
            <p:cNvPr id="553" name="グループ化 146"/>
            <p:cNvGrpSpPr>
              <a:grpSpLocks/>
            </p:cNvGrpSpPr>
            <p:nvPr/>
          </p:nvGrpSpPr>
          <p:grpSpPr bwMode="auto">
            <a:xfrm rot="-1860000">
              <a:off x="4973078" y="4294999"/>
              <a:ext cx="214314" cy="1219788"/>
              <a:chOff x="6072198" y="3921333"/>
              <a:chExt cx="214314" cy="1219788"/>
            </a:xfrm>
          </p:grpSpPr>
          <p:cxnSp>
            <p:nvCxnSpPr>
              <p:cNvPr id="554" name="直線コネクタ 175"/>
              <p:cNvCxnSpPr>
                <a:cxnSpLocks noChangeShapeType="1"/>
              </p:cNvCxnSpPr>
              <p:nvPr/>
            </p:nvCxnSpPr>
            <p:spPr bwMode="auto">
              <a:xfrm>
                <a:off x="6072198" y="39213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55" name="直線コネクタ 176"/>
              <p:cNvCxnSpPr>
                <a:cxnSpLocks noChangeShapeType="1"/>
              </p:cNvCxnSpPr>
              <p:nvPr/>
            </p:nvCxnSpPr>
            <p:spPr bwMode="auto">
              <a:xfrm>
                <a:off x="6178512" y="39517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56" name="直線コネクタ 177"/>
              <p:cNvCxnSpPr>
                <a:cxnSpLocks noChangeShapeType="1"/>
              </p:cNvCxnSpPr>
              <p:nvPr/>
            </p:nvCxnSpPr>
            <p:spPr bwMode="auto">
              <a:xfrm>
                <a:off x="6178512" y="39822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57" name="直線コネクタ 178"/>
              <p:cNvCxnSpPr>
                <a:cxnSpLocks noChangeShapeType="1"/>
              </p:cNvCxnSpPr>
              <p:nvPr/>
            </p:nvCxnSpPr>
            <p:spPr bwMode="auto">
              <a:xfrm>
                <a:off x="6178512" y="40126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58" name="直線コネクタ 179"/>
              <p:cNvCxnSpPr>
                <a:cxnSpLocks noChangeShapeType="1"/>
              </p:cNvCxnSpPr>
              <p:nvPr/>
            </p:nvCxnSpPr>
            <p:spPr bwMode="auto">
              <a:xfrm>
                <a:off x="6178512" y="40431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59" name="直線コネクタ 180"/>
              <p:cNvCxnSpPr>
                <a:cxnSpLocks noChangeShapeType="1"/>
              </p:cNvCxnSpPr>
              <p:nvPr/>
            </p:nvCxnSpPr>
            <p:spPr bwMode="auto">
              <a:xfrm>
                <a:off x="6072198" y="40736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60" name="直線コネクタ 181"/>
              <p:cNvCxnSpPr>
                <a:cxnSpLocks noChangeShapeType="1"/>
              </p:cNvCxnSpPr>
              <p:nvPr/>
            </p:nvCxnSpPr>
            <p:spPr bwMode="auto">
              <a:xfrm>
                <a:off x="6178512" y="41040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61" name="直線コネクタ 182"/>
              <p:cNvCxnSpPr>
                <a:cxnSpLocks noChangeShapeType="1"/>
              </p:cNvCxnSpPr>
              <p:nvPr/>
            </p:nvCxnSpPr>
            <p:spPr bwMode="auto">
              <a:xfrm>
                <a:off x="6178512" y="41345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62" name="直線コネクタ 183"/>
              <p:cNvCxnSpPr>
                <a:cxnSpLocks noChangeShapeType="1"/>
              </p:cNvCxnSpPr>
              <p:nvPr/>
            </p:nvCxnSpPr>
            <p:spPr bwMode="auto">
              <a:xfrm>
                <a:off x="6178512" y="41649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63" name="直線コネクタ 184"/>
              <p:cNvCxnSpPr>
                <a:cxnSpLocks noChangeShapeType="1"/>
              </p:cNvCxnSpPr>
              <p:nvPr/>
            </p:nvCxnSpPr>
            <p:spPr bwMode="auto">
              <a:xfrm>
                <a:off x="6178512" y="41954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64" name="直線コネクタ 185"/>
              <p:cNvCxnSpPr>
                <a:cxnSpLocks noChangeShapeType="1"/>
              </p:cNvCxnSpPr>
              <p:nvPr/>
            </p:nvCxnSpPr>
            <p:spPr bwMode="auto">
              <a:xfrm>
                <a:off x="6072198" y="42258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65" name="直線コネクタ 127"/>
              <p:cNvCxnSpPr>
                <a:cxnSpLocks noChangeShapeType="1"/>
              </p:cNvCxnSpPr>
              <p:nvPr/>
            </p:nvCxnSpPr>
            <p:spPr bwMode="auto">
              <a:xfrm>
                <a:off x="6178512" y="42563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66" name="直線コネクタ 187"/>
              <p:cNvCxnSpPr>
                <a:cxnSpLocks noChangeShapeType="1"/>
              </p:cNvCxnSpPr>
              <p:nvPr/>
            </p:nvCxnSpPr>
            <p:spPr bwMode="auto">
              <a:xfrm>
                <a:off x="6178512" y="42867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67" name="直線コネクタ 188"/>
              <p:cNvCxnSpPr>
                <a:cxnSpLocks noChangeShapeType="1"/>
              </p:cNvCxnSpPr>
              <p:nvPr/>
            </p:nvCxnSpPr>
            <p:spPr bwMode="auto">
              <a:xfrm>
                <a:off x="6178512" y="43172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68" name="直線コネクタ 189"/>
              <p:cNvCxnSpPr>
                <a:cxnSpLocks noChangeShapeType="1"/>
              </p:cNvCxnSpPr>
              <p:nvPr/>
            </p:nvCxnSpPr>
            <p:spPr bwMode="auto">
              <a:xfrm>
                <a:off x="6178512" y="43477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69" name="直線コネクタ 190"/>
              <p:cNvCxnSpPr>
                <a:cxnSpLocks noChangeShapeType="1"/>
              </p:cNvCxnSpPr>
              <p:nvPr/>
            </p:nvCxnSpPr>
            <p:spPr bwMode="auto">
              <a:xfrm>
                <a:off x="6072198" y="43781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70" name="直線コネクタ 191"/>
              <p:cNvCxnSpPr>
                <a:cxnSpLocks noChangeShapeType="1"/>
              </p:cNvCxnSpPr>
              <p:nvPr/>
            </p:nvCxnSpPr>
            <p:spPr bwMode="auto">
              <a:xfrm>
                <a:off x="6178512" y="44086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71" name="直線コネクタ 192"/>
              <p:cNvCxnSpPr>
                <a:cxnSpLocks noChangeShapeType="1"/>
              </p:cNvCxnSpPr>
              <p:nvPr/>
            </p:nvCxnSpPr>
            <p:spPr bwMode="auto">
              <a:xfrm>
                <a:off x="6178512" y="44390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72" name="直線コネクタ 193"/>
              <p:cNvCxnSpPr>
                <a:cxnSpLocks noChangeShapeType="1"/>
              </p:cNvCxnSpPr>
              <p:nvPr/>
            </p:nvCxnSpPr>
            <p:spPr bwMode="auto">
              <a:xfrm>
                <a:off x="6178512" y="44695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73" name="直線コネクタ 194"/>
              <p:cNvCxnSpPr>
                <a:cxnSpLocks noChangeShapeType="1"/>
              </p:cNvCxnSpPr>
              <p:nvPr/>
            </p:nvCxnSpPr>
            <p:spPr bwMode="auto">
              <a:xfrm>
                <a:off x="6178512" y="44999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74" name="直線コネクタ 195"/>
              <p:cNvCxnSpPr>
                <a:cxnSpLocks noChangeShapeType="1"/>
              </p:cNvCxnSpPr>
              <p:nvPr/>
            </p:nvCxnSpPr>
            <p:spPr bwMode="auto">
              <a:xfrm>
                <a:off x="6072198" y="45304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75" name="直線コネクタ 196"/>
              <p:cNvCxnSpPr>
                <a:cxnSpLocks noChangeShapeType="1"/>
              </p:cNvCxnSpPr>
              <p:nvPr/>
            </p:nvCxnSpPr>
            <p:spPr bwMode="auto">
              <a:xfrm>
                <a:off x="6178512" y="45608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76" name="直線コネクタ 197"/>
              <p:cNvCxnSpPr>
                <a:cxnSpLocks noChangeShapeType="1"/>
              </p:cNvCxnSpPr>
              <p:nvPr/>
            </p:nvCxnSpPr>
            <p:spPr bwMode="auto">
              <a:xfrm>
                <a:off x="6178512" y="45913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77" name="直線コネクタ 198"/>
              <p:cNvCxnSpPr>
                <a:cxnSpLocks noChangeShapeType="1"/>
              </p:cNvCxnSpPr>
              <p:nvPr/>
            </p:nvCxnSpPr>
            <p:spPr bwMode="auto">
              <a:xfrm>
                <a:off x="6178512" y="46217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78" name="直線コネクタ 199"/>
              <p:cNvCxnSpPr>
                <a:cxnSpLocks noChangeShapeType="1"/>
              </p:cNvCxnSpPr>
              <p:nvPr/>
            </p:nvCxnSpPr>
            <p:spPr bwMode="auto">
              <a:xfrm>
                <a:off x="6178512" y="46522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79" name="直線コネクタ 200"/>
              <p:cNvCxnSpPr>
                <a:cxnSpLocks noChangeShapeType="1"/>
              </p:cNvCxnSpPr>
              <p:nvPr/>
            </p:nvCxnSpPr>
            <p:spPr bwMode="auto">
              <a:xfrm>
                <a:off x="6072198" y="46827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80" name="直線コネクタ 201"/>
              <p:cNvCxnSpPr>
                <a:cxnSpLocks noChangeShapeType="1"/>
              </p:cNvCxnSpPr>
              <p:nvPr/>
            </p:nvCxnSpPr>
            <p:spPr bwMode="auto">
              <a:xfrm>
                <a:off x="6178512" y="47131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81" name="直線コネクタ 202"/>
              <p:cNvCxnSpPr>
                <a:cxnSpLocks noChangeShapeType="1"/>
              </p:cNvCxnSpPr>
              <p:nvPr/>
            </p:nvCxnSpPr>
            <p:spPr bwMode="auto">
              <a:xfrm>
                <a:off x="6178512" y="47436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82" name="直線コネクタ 203"/>
              <p:cNvCxnSpPr>
                <a:cxnSpLocks noChangeShapeType="1"/>
              </p:cNvCxnSpPr>
              <p:nvPr/>
            </p:nvCxnSpPr>
            <p:spPr bwMode="auto">
              <a:xfrm>
                <a:off x="6178512" y="47740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83" name="直線コネクタ 204"/>
              <p:cNvCxnSpPr>
                <a:cxnSpLocks noChangeShapeType="1"/>
              </p:cNvCxnSpPr>
              <p:nvPr/>
            </p:nvCxnSpPr>
            <p:spPr bwMode="auto">
              <a:xfrm>
                <a:off x="6178512" y="48045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84" name="直線コネクタ 205"/>
              <p:cNvCxnSpPr>
                <a:cxnSpLocks noChangeShapeType="1"/>
              </p:cNvCxnSpPr>
              <p:nvPr/>
            </p:nvCxnSpPr>
            <p:spPr bwMode="auto">
              <a:xfrm>
                <a:off x="6072198" y="48349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85" name="直線コネクタ 206"/>
              <p:cNvCxnSpPr>
                <a:cxnSpLocks noChangeShapeType="1"/>
              </p:cNvCxnSpPr>
              <p:nvPr/>
            </p:nvCxnSpPr>
            <p:spPr bwMode="auto">
              <a:xfrm>
                <a:off x="6178512" y="48654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86" name="直線コネクタ 207"/>
              <p:cNvCxnSpPr>
                <a:cxnSpLocks noChangeShapeType="1"/>
              </p:cNvCxnSpPr>
              <p:nvPr/>
            </p:nvCxnSpPr>
            <p:spPr bwMode="auto">
              <a:xfrm>
                <a:off x="6178512" y="48958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87" name="直線コネクタ 208"/>
              <p:cNvCxnSpPr>
                <a:cxnSpLocks noChangeShapeType="1"/>
              </p:cNvCxnSpPr>
              <p:nvPr/>
            </p:nvCxnSpPr>
            <p:spPr bwMode="auto">
              <a:xfrm>
                <a:off x="6178512" y="49263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88" name="直線コネクタ 209"/>
              <p:cNvCxnSpPr>
                <a:cxnSpLocks noChangeShapeType="1"/>
              </p:cNvCxnSpPr>
              <p:nvPr/>
            </p:nvCxnSpPr>
            <p:spPr bwMode="auto">
              <a:xfrm>
                <a:off x="6178512" y="49568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89" name="直線コネクタ 210"/>
              <p:cNvCxnSpPr>
                <a:cxnSpLocks noChangeShapeType="1"/>
              </p:cNvCxnSpPr>
              <p:nvPr/>
            </p:nvCxnSpPr>
            <p:spPr bwMode="auto">
              <a:xfrm>
                <a:off x="6072198" y="49872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90" name="直線コネクタ 211"/>
              <p:cNvCxnSpPr>
                <a:cxnSpLocks noChangeShapeType="1"/>
              </p:cNvCxnSpPr>
              <p:nvPr/>
            </p:nvCxnSpPr>
            <p:spPr bwMode="auto">
              <a:xfrm>
                <a:off x="6178512" y="50177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91" name="直線コネクタ 212"/>
              <p:cNvCxnSpPr>
                <a:cxnSpLocks noChangeShapeType="1"/>
              </p:cNvCxnSpPr>
              <p:nvPr/>
            </p:nvCxnSpPr>
            <p:spPr bwMode="auto">
              <a:xfrm>
                <a:off x="6178512" y="50481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92" name="直線コネクタ 213"/>
              <p:cNvCxnSpPr>
                <a:cxnSpLocks noChangeShapeType="1"/>
              </p:cNvCxnSpPr>
              <p:nvPr/>
            </p:nvCxnSpPr>
            <p:spPr bwMode="auto">
              <a:xfrm>
                <a:off x="6178512" y="50786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93" name="直線コネクタ 214"/>
              <p:cNvCxnSpPr>
                <a:cxnSpLocks noChangeShapeType="1"/>
              </p:cNvCxnSpPr>
              <p:nvPr/>
            </p:nvCxnSpPr>
            <p:spPr bwMode="auto">
              <a:xfrm>
                <a:off x="6178512" y="51090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594" name="直線コネクタ 215"/>
              <p:cNvCxnSpPr>
                <a:cxnSpLocks noChangeShapeType="1"/>
              </p:cNvCxnSpPr>
              <p:nvPr/>
            </p:nvCxnSpPr>
            <p:spPr bwMode="auto">
              <a:xfrm>
                <a:off x="6072198" y="51395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</p:grpSp>
      </p:grpSp>
      <p:sp>
        <p:nvSpPr>
          <p:cNvPr id="595" name="角丸四角形吹き出し 594"/>
          <p:cNvSpPr/>
          <p:nvPr/>
        </p:nvSpPr>
        <p:spPr>
          <a:xfrm>
            <a:off x="2527345" y="656111"/>
            <a:ext cx="1587196" cy="647669"/>
          </a:xfrm>
          <a:prstGeom prst="wedgeRoundRectCallout">
            <a:avLst>
              <a:gd name="adj1" fmla="val -12774"/>
              <a:gd name="adj2" fmla="val 89605"/>
              <a:gd name="adj3" fmla="val 16667"/>
            </a:avLst>
          </a:prstGeom>
          <a:solidFill>
            <a:srgbClr val="FFFBFB"/>
          </a:solidFill>
          <a:ln w="19050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96" name="正方形/長方形 595"/>
          <p:cNvSpPr/>
          <p:nvPr/>
        </p:nvSpPr>
        <p:spPr>
          <a:xfrm>
            <a:off x="2556061" y="677291"/>
            <a:ext cx="2243570" cy="6001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5% mannitol</a:t>
            </a:r>
          </a:p>
          <a:p>
            <a:r>
              <a:rPr lang="en-US" altLang="ja-JP" sz="11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SPRA-</a:t>
            </a:r>
            <a:r>
              <a:rPr lang="en-US" altLang="ja-JP" sz="1100" b="1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1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US" altLang="ja-JP" sz="11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(bromelain 1 mg/kg) </a:t>
            </a:r>
          </a:p>
        </p:txBody>
      </p:sp>
      <p:sp>
        <p:nvSpPr>
          <p:cNvPr id="597" name="Text Box 15"/>
          <p:cNvSpPr txBox="1">
            <a:spLocks noChangeArrowheads="1"/>
          </p:cNvSpPr>
          <p:nvPr/>
        </p:nvSpPr>
        <p:spPr bwMode="auto">
          <a:xfrm>
            <a:off x="216884" y="959225"/>
            <a:ext cx="1450856" cy="1061829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ja-JP" sz="1050" b="1" dirty="0">
                <a:latin typeface="Arial" panose="020B0604020202020204" pitchFamily="34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 MIA PaCa-2 cells</a:t>
            </a:r>
          </a:p>
          <a:p>
            <a:pPr algn="ctr">
              <a:spcAft>
                <a:spcPts val="0"/>
              </a:spcAft>
            </a:pPr>
            <a:r>
              <a:rPr lang="en-US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 (Human pancreatic cancer cells)</a:t>
            </a:r>
          </a:p>
          <a:p>
            <a:pPr algn="ctr">
              <a:spcAft>
                <a:spcPts val="0"/>
              </a:spcAft>
            </a:pPr>
            <a:r>
              <a:rPr lang="ja-JP" alt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＋</a:t>
            </a:r>
            <a:endParaRPr lang="en-US" altLang="ja-JP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US" altLang="ja-JP" sz="1050" b="1" dirty="0">
                <a:latin typeface="Arial" panose="020B0604020202020204" pitchFamily="34" charset="0"/>
                <a:cs typeface="Arial" panose="020B0604020202020204" pitchFamily="34" charset="0"/>
              </a:rPr>
              <a:t>Matrigel</a:t>
            </a:r>
            <a:r>
              <a:rPr lang="en-US" altLang="ja-JP" sz="105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</a:p>
          <a:p>
            <a:pPr algn="ctr">
              <a:spcAft>
                <a:spcPts val="0"/>
              </a:spcAft>
            </a:pPr>
            <a:endParaRPr lang="ja-JP" altLang="ja-JP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8" name="角丸四角形吹き出し 597"/>
          <p:cNvSpPr/>
          <p:nvPr/>
        </p:nvSpPr>
        <p:spPr>
          <a:xfrm>
            <a:off x="4977951" y="749811"/>
            <a:ext cx="1852089" cy="386539"/>
          </a:xfrm>
          <a:prstGeom prst="wedgeRoundRectCallout">
            <a:avLst>
              <a:gd name="adj1" fmla="val 16665"/>
              <a:gd name="adj2" fmla="val 160926"/>
              <a:gd name="adj3" fmla="val 16667"/>
            </a:avLst>
          </a:prstGeom>
          <a:solidFill>
            <a:srgbClr val="FFFBFB"/>
          </a:solidFill>
          <a:ln w="190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99" name="正方形/長方形 598"/>
          <p:cNvSpPr/>
          <p:nvPr/>
        </p:nvSpPr>
        <p:spPr>
          <a:xfrm>
            <a:off x="5066436" y="822549"/>
            <a:ext cx="1971018" cy="2616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1100" b="1" dirty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FITC-dextran (2 </a:t>
            </a:r>
            <a:r>
              <a:rPr lang="en-US" altLang="ja-JP" sz="1100" b="1" dirty="0" err="1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MDa</a:t>
            </a:r>
            <a:r>
              <a:rPr lang="en-US" altLang="ja-JP" sz="1100" b="1" dirty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ja-JP" sz="1100" b="1" dirty="0">
              <a:solidFill>
                <a:srgbClr val="FF0066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00" name="グループ化 383"/>
          <p:cNvGrpSpPr>
            <a:grpSpLocks/>
          </p:cNvGrpSpPr>
          <p:nvPr/>
        </p:nvGrpSpPr>
        <p:grpSpPr bwMode="auto">
          <a:xfrm flipH="1">
            <a:off x="4953384" y="1310847"/>
            <a:ext cx="1200448" cy="818187"/>
            <a:chOff x="6464442" y="1457523"/>
            <a:chExt cx="2685896" cy="1971479"/>
          </a:xfrm>
        </p:grpSpPr>
        <p:grpSp>
          <p:nvGrpSpPr>
            <p:cNvPr id="601" name="グループ化 169"/>
            <p:cNvGrpSpPr>
              <a:grpSpLocks noChangeAspect="1"/>
            </p:cNvGrpSpPr>
            <p:nvPr/>
          </p:nvGrpSpPr>
          <p:grpSpPr bwMode="auto">
            <a:xfrm>
              <a:off x="6464442" y="1457523"/>
              <a:ext cx="2685896" cy="1971479"/>
              <a:chOff x="3829051" y="2876550"/>
              <a:chExt cx="3276601" cy="2405063"/>
            </a:xfrm>
          </p:grpSpPr>
          <p:sp>
            <p:nvSpPr>
              <p:cNvPr id="603" name="フリーフォーム 602"/>
              <p:cNvSpPr/>
              <p:nvPr/>
            </p:nvSpPr>
            <p:spPr>
              <a:xfrm>
                <a:off x="3829051" y="4014788"/>
                <a:ext cx="1347788" cy="1266825"/>
              </a:xfrm>
              <a:custGeom>
                <a:avLst/>
                <a:gdLst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66825"/>
                  <a:gd name="connsiteX1" fmla="*/ 0 w 1417638"/>
                  <a:gd name="connsiteY1" fmla="*/ 633412 h 1266825"/>
                  <a:gd name="connsiteX2" fmla="*/ 514350 w 1417638"/>
                  <a:gd name="connsiteY2" fmla="*/ 1109662 h 1266825"/>
                  <a:gd name="connsiteX3" fmla="*/ 1347788 w 1417638"/>
                  <a:gd name="connsiteY3" fmla="*/ 1266825 h 1266825"/>
                  <a:gd name="connsiteX4" fmla="*/ 933450 w 1417638"/>
                  <a:gd name="connsiteY4" fmla="*/ 1038225 h 1266825"/>
                  <a:gd name="connsiteX5" fmla="*/ 419100 w 1417638"/>
                  <a:gd name="connsiteY5" fmla="*/ 985837 h 1266825"/>
                  <a:gd name="connsiteX6" fmla="*/ 133350 w 1417638"/>
                  <a:gd name="connsiteY6" fmla="*/ 671512 h 1266825"/>
                  <a:gd name="connsiteX7" fmla="*/ 338138 w 1417638"/>
                  <a:gd name="connsiteY7" fmla="*/ 385762 h 1266825"/>
                  <a:gd name="connsiteX8" fmla="*/ 881063 w 1417638"/>
                  <a:gd name="connsiteY8" fmla="*/ 204787 h 1266825"/>
                  <a:gd name="connsiteX9" fmla="*/ 795338 w 1417638"/>
                  <a:gd name="connsiteY9" fmla="*/ 71437 h 1266825"/>
                  <a:gd name="connsiteX0" fmla="*/ 795338 w 1347788"/>
                  <a:gd name="connsiteY0" fmla="*/ 71437 h 1266825"/>
                  <a:gd name="connsiteX1" fmla="*/ 0 w 1347788"/>
                  <a:gd name="connsiteY1" fmla="*/ 633412 h 1266825"/>
                  <a:gd name="connsiteX2" fmla="*/ 514350 w 1347788"/>
                  <a:gd name="connsiteY2" fmla="*/ 1109662 h 1266825"/>
                  <a:gd name="connsiteX3" fmla="*/ 1347788 w 1347788"/>
                  <a:gd name="connsiteY3" fmla="*/ 1266825 h 1266825"/>
                  <a:gd name="connsiteX4" fmla="*/ 933450 w 1347788"/>
                  <a:gd name="connsiteY4" fmla="*/ 1038225 h 1266825"/>
                  <a:gd name="connsiteX5" fmla="*/ 419100 w 1347788"/>
                  <a:gd name="connsiteY5" fmla="*/ 985837 h 1266825"/>
                  <a:gd name="connsiteX6" fmla="*/ 133350 w 1347788"/>
                  <a:gd name="connsiteY6" fmla="*/ 671512 h 1266825"/>
                  <a:gd name="connsiteX7" fmla="*/ 338138 w 1347788"/>
                  <a:gd name="connsiteY7" fmla="*/ 385762 h 1266825"/>
                  <a:gd name="connsiteX8" fmla="*/ 881063 w 1347788"/>
                  <a:gd name="connsiteY8" fmla="*/ 204787 h 1266825"/>
                  <a:gd name="connsiteX9" fmla="*/ 795338 w 1347788"/>
                  <a:gd name="connsiteY9" fmla="*/ 71437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7788" h="1266825">
                    <a:moveTo>
                      <a:pt x="795338" y="71437"/>
                    </a:moveTo>
                    <a:cubicBezTo>
                      <a:pt x="291307" y="214308"/>
                      <a:pt x="65886" y="388930"/>
                      <a:pt x="0" y="633412"/>
                    </a:cubicBezTo>
                    <a:cubicBezTo>
                      <a:pt x="800" y="868352"/>
                      <a:pt x="156372" y="1051707"/>
                      <a:pt x="514350" y="1109662"/>
                    </a:cubicBezTo>
                    <a:cubicBezTo>
                      <a:pt x="800894" y="1110432"/>
                      <a:pt x="863597" y="1092981"/>
                      <a:pt x="1347788" y="1266825"/>
                    </a:cubicBezTo>
                    <a:cubicBezTo>
                      <a:pt x="1255709" y="1150131"/>
                      <a:pt x="1088231" y="1085056"/>
                      <a:pt x="933450" y="1038225"/>
                    </a:cubicBezTo>
                    <a:cubicBezTo>
                      <a:pt x="778669" y="991394"/>
                      <a:pt x="552450" y="1046956"/>
                      <a:pt x="419100" y="985837"/>
                    </a:cubicBezTo>
                    <a:cubicBezTo>
                      <a:pt x="285750" y="924718"/>
                      <a:pt x="123036" y="819140"/>
                      <a:pt x="133350" y="671512"/>
                    </a:cubicBezTo>
                    <a:cubicBezTo>
                      <a:pt x="119856" y="571500"/>
                      <a:pt x="213519" y="463549"/>
                      <a:pt x="338138" y="385762"/>
                    </a:cubicBezTo>
                    <a:cubicBezTo>
                      <a:pt x="462757" y="307975"/>
                      <a:pt x="800101" y="256381"/>
                      <a:pt x="881063" y="204787"/>
                    </a:cubicBezTo>
                    <a:cubicBezTo>
                      <a:pt x="962025" y="153193"/>
                      <a:pt x="942182" y="0"/>
                      <a:pt x="795338" y="71437"/>
                    </a:cubicBezTo>
                    <a:close/>
                  </a:path>
                </a:pathLst>
              </a:custGeom>
              <a:solidFill>
                <a:srgbClr val="DE877E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04" name="フリーフォーム 603"/>
              <p:cNvSpPr/>
              <p:nvPr/>
            </p:nvSpPr>
            <p:spPr>
              <a:xfrm>
                <a:off x="4638261" y="3074505"/>
                <a:ext cx="2241826" cy="1379600"/>
              </a:xfrm>
              <a:custGeom>
                <a:avLst/>
                <a:gdLst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537252 w 2241826"/>
                  <a:gd name="connsiteY22" fmla="*/ 1152939 h 1379600"/>
                  <a:gd name="connsiteX23" fmla="*/ 1351722 w 2241826"/>
                  <a:gd name="connsiteY23" fmla="*/ 1166192 h 1379600"/>
                  <a:gd name="connsiteX24" fmla="*/ 1033669 w 2241826"/>
                  <a:gd name="connsiteY24" fmla="*/ 1152939 h 1379600"/>
                  <a:gd name="connsiteX25" fmla="*/ 622852 w 2241826"/>
                  <a:gd name="connsiteY25" fmla="*/ 1364974 h 1379600"/>
                  <a:gd name="connsiteX26" fmla="*/ 331304 w 2241826"/>
                  <a:gd name="connsiteY26" fmla="*/ 1179444 h 1379600"/>
                  <a:gd name="connsiteX27" fmla="*/ 92765 w 2241826"/>
                  <a:gd name="connsiteY27" fmla="*/ 1126435 h 1379600"/>
                  <a:gd name="connsiteX28" fmla="*/ 79513 w 2241826"/>
                  <a:gd name="connsiteY28" fmla="*/ 1113183 h 1379600"/>
                  <a:gd name="connsiteX29" fmla="*/ 39756 w 2241826"/>
                  <a:gd name="connsiteY29" fmla="*/ 1086679 h 1379600"/>
                  <a:gd name="connsiteX30" fmla="*/ 92765 w 2241826"/>
                  <a:gd name="connsiteY30" fmla="*/ 1060174 h 1379600"/>
                  <a:gd name="connsiteX31" fmla="*/ 39756 w 2241826"/>
                  <a:gd name="connsiteY31" fmla="*/ 1060174 h 1379600"/>
                  <a:gd name="connsiteX32" fmla="*/ 66261 w 2241826"/>
                  <a:gd name="connsiteY32" fmla="*/ 1046922 h 1379600"/>
                  <a:gd name="connsiteX33" fmla="*/ 0 w 2241826"/>
                  <a:gd name="connsiteY33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537252 w 2241826"/>
                  <a:gd name="connsiteY21" fmla="*/ 1152939 h 1379600"/>
                  <a:gd name="connsiteX22" fmla="*/ 1351722 w 2241826"/>
                  <a:gd name="connsiteY22" fmla="*/ 1166192 h 1379600"/>
                  <a:gd name="connsiteX23" fmla="*/ 1033669 w 2241826"/>
                  <a:gd name="connsiteY23" fmla="*/ 1152939 h 1379600"/>
                  <a:gd name="connsiteX24" fmla="*/ 622852 w 2241826"/>
                  <a:gd name="connsiteY24" fmla="*/ 1364974 h 1379600"/>
                  <a:gd name="connsiteX25" fmla="*/ 331304 w 2241826"/>
                  <a:gd name="connsiteY25" fmla="*/ 1179444 h 1379600"/>
                  <a:gd name="connsiteX26" fmla="*/ 92765 w 2241826"/>
                  <a:gd name="connsiteY26" fmla="*/ 1126435 h 1379600"/>
                  <a:gd name="connsiteX27" fmla="*/ 79513 w 2241826"/>
                  <a:gd name="connsiteY27" fmla="*/ 1113183 h 1379600"/>
                  <a:gd name="connsiteX28" fmla="*/ 39756 w 2241826"/>
                  <a:gd name="connsiteY28" fmla="*/ 1086679 h 1379600"/>
                  <a:gd name="connsiteX29" fmla="*/ 92765 w 2241826"/>
                  <a:gd name="connsiteY29" fmla="*/ 1060174 h 1379600"/>
                  <a:gd name="connsiteX30" fmla="*/ 39756 w 2241826"/>
                  <a:gd name="connsiteY30" fmla="*/ 1060174 h 1379600"/>
                  <a:gd name="connsiteX31" fmla="*/ 66261 w 2241826"/>
                  <a:gd name="connsiteY31" fmla="*/ 1046922 h 1379600"/>
                  <a:gd name="connsiteX32" fmla="*/ 0 w 2241826"/>
                  <a:gd name="connsiteY32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537252 w 2241826"/>
                  <a:gd name="connsiteY20" fmla="*/ 1152939 h 1379600"/>
                  <a:gd name="connsiteX21" fmla="*/ 1351722 w 2241826"/>
                  <a:gd name="connsiteY21" fmla="*/ 1166192 h 1379600"/>
                  <a:gd name="connsiteX22" fmla="*/ 1033669 w 2241826"/>
                  <a:gd name="connsiteY22" fmla="*/ 1152939 h 1379600"/>
                  <a:gd name="connsiteX23" fmla="*/ 622852 w 2241826"/>
                  <a:gd name="connsiteY23" fmla="*/ 1364974 h 1379600"/>
                  <a:gd name="connsiteX24" fmla="*/ 331304 w 2241826"/>
                  <a:gd name="connsiteY24" fmla="*/ 1179444 h 1379600"/>
                  <a:gd name="connsiteX25" fmla="*/ 92765 w 2241826"/>
                  <a:gd name="connsiteY25" fmla="*/ 1126435 h 1379600"/>
                  <a:gd name="connsiteX26" fmla="*/ 79513 w 2241826"/>
                  <a:gd name="connsiteY26" fmla="*/ 1113183 h 1379600"/>
                  <a:gd name="connsiteX27" fmla="*/ 39756 w 2241826"/>
                  <a:gd name="connsiteY27" fmla="*/ 1086679 h 1379600"/>
                  <a:gd name="connsiteX28" fmla="*/ 92765 w 2241826"/>
                  <a:gd name="connsiteY28" fmla="*/ 1060174 h 1379600"/>
                  <a:gd name="connsiteX29" fmla="*/ 39756 w 2241826"/>
                  <a:gd name="connsiteY29" fmla="*/ 1060174 h 1379600"/>
                  <a:gd name="connsiteX30" fmla="*/ 66261 w 2241826"/>
                  <a:gd name="connsiteY30" fmla="*/ 1046922 h 1379600"/>
                  <a:gd name="connsiteX31" fmla="*/ 0 w 2241826"/>
                  <a:gd name="connsiteY31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537252 w 2241826"/>
                  <a:gd name="connsiteY19" fmla="*/ 1152939 h 1379600"/>
                  <a:gd name="connsiteX20" fmla="*/ 1351722 w 2241826"/>
                  <a:gd name="connsiteY20" fmla="*/ 1166192 h 1379600"/>
                  <a:gd name="connsiteX21" fmla="*/ 1033669 w 2241826"/>
                  <a:gd name="connsiteY21" fmla="*/ 1152939 h 1379600"/>
                  <a:gd name="connsiteX22" fmla="*/ 622852 w 2241826"/>
                  <a:gd name="connsiteY22" fmla="*/ 1364974 h 1379600"/>
                  <a:gd name="connsiteX23" fmla="*/ 331304 w 2241826"/>
                  <a:gd name="connsiteY23" fmla="*/ 1179444 h 1379600"/>
                  <a:gd name="connsiteX24" fmla="*/ 92765 w 2241826"/>
                  <a:gd name="connsiteY24" fmla="*/ 1126435 h 1379600"/>
                  <a:gd name="connsiteX25" fmla="*/ 79513 w 2241826"/>
                  <a:gd name="connsiteY25" fmla="*/ 1113183 h 1379600"/>
                  <a:gd name="connsiteX26" fmla="*/ 39756 w 2241826"/>
                  <a:gd name="connsiteY26" fmla="*/ 1086679 h 1379600"/>
                  <a:gd name="connsiteX27" fmla="*/ 92765 w 2241826"/>
                  <a:gd name="connsiteY27" fmla="*/ 1060174 h 1379600"/>
                  <a:gd name="connsiteX28" fmla="*/ 39756 w 2241826"/>
                  <a:gd name="connsiteY28" fmla="*/ 1060174 h 1379600"/>
                  <a:gd name="connsiteX29" fmla="*/ 66261 w 2241826"/>
                  <a:gd name="connsiteY29" fmla="*/ 1046922 h 1379600"/>
                  <a:gd name="connsiteX30" fmla="*/ 0 w 2241826"/>
                  <a:gd name="connsiteY30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537252 w 2241826"/>
                  <a:gd name="connsiteY18" fmla="*/ 1152939 h 1379600"/>
                  <a:gd name="connsiteX19" fmla="*/ 1351722 w 2241826"/>
                  <a:gd name="connsiteY19" fmla="*/ 1166192 h 1379600"/>
                  <a:gd name="connsiteX20" fmla="*/ 1033669 w 2241826"/>
                  <a:gd name="connsiteY20" fmla="*/ 1152939 h 1379600"/>
                  <a:gd name="connsiteX21" fmla="*/ 622852 w 2241826"/>
                  <a:gd name="connsiteY21" fmla="*/ 1364974 h 1379600"/>
                  <a:gd name="connsiteX22" fmla="*/ 331304 w 2241826"/>
                  <a:gd name="connsiteY22" fmla="*/ 1179444 h 1379600"/>
                  <a:gd name="connsiteX23" fmla="*/ 92765 w 2241826"/>
                  <a:gd name="connsiteY23" fmla="*/ 1126435 h 1379600"/>
                  <a:gd name="connsiteX24" fmla="*/ 79513 w 2241826"/>
                  <a:gd name="connsiteY24" fmla="*/ 1113183 h 1379600"/>
                  <a:gd name="connsiteX25" fmla="*/ 39756 w 2241826"/>
                  <a:gd name="connsiteY25" fmla="*/ 1086679 h 1379600"/>
                  <a:gd name="connsiteX26" fmla="*/ 92765 w 2241826"/>
                  <a:gd name="connsiteY26" fmla="*/ 1060174 h 1379600"/>
                  <a:gd name="connsiteX27" fmla="*/ 39756 w 2241826"/>
                  <a:gd name="connsiteY27" fmla="*/ 1060174 h 1379600"/>
                  <a:gd name="connsiteX28" fmla="*/ 66261 w 2241826"/>
                  <a:gd name="connsiteY28" fmla="*/ 1046922 h 1379600"/>
                  <a:gd name="connsiteX29" fmla="*/ 0 w 2241826"/>
                  <a:gd name="connsiteY29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537252 w 2241826"/>
                  <a:gd name="connsiteY17" fmla="*/ 1152939 h 1379600"/>
                  <a:gd name="connsiteX18" fmla="*/ 1351722 w 2241826"/>
                  <a:gd name="connsiteY18" fmla="*/ 1166192 h 1379600"/>
                  <a:gd name="connsiteX19" fmla="*/ 1033669 w 2241826"/>
                  <a:gd name="connsiteY19" fmla="*/ 1152939 h 1379600"/>
                  <a:gd name="connsiteX20" fmla="*/ 622852 w 2241826"/>
                  <a:gd name="connsiteY20" fmla="*/ 1364974 h 1379600"/>
                  <a:gd name="connsiteX21" fmla="*/ 331304 w 2241826"/>
                  <a:gd name="connsiteY21" fmla="*/ 1179444 h 1379600"/>
                  <a:gd name="connsiteX22" fmla="*/ 92765 w 2241826"/>
                  <a:gd name="connsiteY22" fmla="*/ 1126435 h 1379600"/>
                  <a:gd name="connsiteX23" fmla="*/ 79513 w 2241826"/>
                  <a:gd name="connsiteY23" fmla="*/ 1113183 h 1379600"/>
                  <a:gd name="connsiteX24" fmla="*/ 39756 w 2241826"/>
                  <a:gd name="connsiteY24" fmla="*/ 1086679 h 1379600"/>
                  <a:gd name="connsiteX25" fmla="*/ 92765 w 2241826"/>
                  <a:gd name="connsiteY25" fmla="*/ 1060174 h 1379600"/>
                  <a:gd name="connsiteX26" fmla="*/ 39756 w 2241826"/>
                  <a:gd name="connsiteY26" fmla="*/ 1060174 h 1379600"/>
                  <a:gd name="connsiteX27" fmla="*/ 66261 w 2241826"/>
                  <a:gd name="connsiteY27" fmla="*/ 1046922 h 1379600"/>
                  <a:gd name="connsiteX28" fmla="*/ 0 w 2241826"/>
                  <a:gd name="connsiteY28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537252 w 2241826"/>
                  <a:gd name="connsiteY16" fmla="*/ 1152939 h 1379600"/>
                  <a:gd name="connsiteX17" fmla="*/ 1351722 w 2241826"/>
                  <a:gd name="connsiteY17" fmla="*/ 1166192 h 1379600"/>
                  <a:gd name="connsiteX18" fmla="*/ 1033669 w 2241826"/>
                  <a:gd name="connsiteY18" fmla="*/ 1152939 h 1379600"/>
                  <a:gd name="connsiteX19" fmla="*/ 622852 w 2241826"/>
                  <a:gd name="connsiteY19" fmla="*/ 1364974 h 1379600"/>
                  <a:gd name="connsiteX20" fmla="*/ 331304 w 2241826"/>
                  <a:gd name="connsiteY20" fmla="*/ 1179444 h 1379600"/>
                  <a:gd name="connsiteX21" fmla="*/ 92765 w 2241826"/>
                  <a:gd name="connsiteY21" fmla="*/ 1126435 h 1379600"/>
                  <a:gd name="connsiteX22" fmla="*/ 79513 w 2241826"/>
                  <a:gd name="connsiteY22" fmla="*/ 1113183 h 1379600"/>
                  <a:gd name="connsiteX23" fmla="*/ 39756 w 2241826"/>
                  <a:gd name="connsiteY23" fmla="*/ 1086679 h 1379600"/>
                  <a:gd name="connsiteX24" fmla="*/ 92765 w 2241826"/>
                  <a:gd name="connsiteY24" fmla="*/ 1060174 h 1379600"/>
                  <a:gd name="connsiteX25" fmla="*/ 39756 w 2241826"/>
                  <a:gd name="connsiteY25" fmla="*/ 1060174 h 1379600"/>
                  <a:gd name="connsiteX26" fmla="*/ 66261 w 2241826"/>
                  <a:gd name="connsiteY26" fmla="*/ 1046922 h 1379600"/>
                  <a:gd name="connsiteX27" fmla="*/ 0 w 2241826"/>
                  <a:gd name="connsiteY27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537252 w 2241826"/>
                  <a:gd name="connsiteY15" fmla="*/ 1152939 h 1379600"/>
                  <a:gd name="connsiteX16" fmla="*/ 1351722 w 2241826"/>
                  <a:gd name="connsiteY16" fmla="*/ 1166192 h 1379600"/>
                  <a:gd name="connsiteX17" fmla="*/ 1033669 w 2241826"/>
                  <a:gd name="connsiteY17" fmla="*/ 1152939 h 1379600"/>
                  <a:gd name="connsiteX18" fmla="*/ 622852 w 2241826"/>
                  <a:gd name="connsiteY18" fmla="*/ 1364974 h 1379600"/>
                  <a:gd name="connsiteX19" fmla="*/ 331304 w 2241826"/>
                  <a:gd name="connsiteY19" fmla="*/ 1179444 h 1379600"/>
                  <a:gd name="connsiteX20" fmla="*/ 92765 w 2241826"/>
                  <a:gd name="connsiteY20" fmla="*/ 1126435 h 1379600"/>
                  <a:gd name="connsiteX21" fmla="*/ 79513 w 2241826"/>
                  <a:gd name="connsiteY21" fmla="*/ 1113183 h 1379600"/>
                  <a:gd name="connsiteX22" fmla="*/ 39756 w 2241826"/>
                  <a:gd name="connsiteY22" fmla="*/ 1086679 h 1379600"/>
                  <a:gd name="connsiteX23" fmla="*/ 92765 w 2241826"/>
                  <a:gd name="connsiteY23" fmla="*/ 1060174 h 1379600"/>
                  <a:gd name="connsiteX24" fmla="*/ 39756 w 2241826"/>
                  <a:gd name="connsiteY24" fmla="*/ 1060174 h 1379600"/>
                  <a:gd name="connsiteX25" fmla="*/ 66261 w 2241826"/>
                  <a:gd name="connsiteY25" fmla="*/ 1046922 h 1379600"/>
                  <a:gd name="connsiteX26" fmla="*/ 0 w 2241826"/>
                  <a:gd name="connsiteY26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351722 w 2241826"/>
                  <a:gd name="connsiteY15" fmla="*/ 1166192 h 1379600"/>
                  <a:gd name="connsiteX16" fmla="*/ 1033669 w 2241826"/>
                  <a:gd name="connsiteY16" fmla="*/ 1152939 h 1379600"/>
                  <a:gd name="connsiteX17" fmla="*/ 622852 w 2241826"/>
                  <a:gd name="connsiteY17" fmla="*/ 1364974 h 1379600"/>
                  <a:gd name="connsiteX18" fmla="*/ 331304 w 2241826"/>
                  <a:gd name="connsiteY18" fmla="*/ 1179444 h 1379600"/>
                  <a:gd name="connsiteX19" fmla="*/ 92765 w 2241826"/>
                  <a:gd name="connsiteY19" fmla="*/ 1126435 h 1379600"/>
                  <a:gd name="connsiteX20" fmla="*/ 79513 w 2241826"/>
                  <a:gd name="connsiteY20" fmla="*/ 1113183 h 1379600"/>
                  <a:gd name="connsiteX21" fmla="*/ 39756 w 2241826"/>
                  <a:gd name="connsiteY21" fmla="*/ 1086679 h 1379600"/>
                  <a:gd name="connsiteX22" fmla="*/ 92765 w 2241826"/>
                  <a:gd name="connsiteY22" fmla="*/ 1060174 h 1379600"/>
                  <a:gd name="connsiteX23" fmla="*/ 39756 w 2241826"/>
                  <a:gd name="connsiteY23" fmla="*/ 1060174 h 1379600"/>
                  <a:gd name="connsiteX24" fmla="*/ 66261 w 2241826"/>
                  <a:gd name="connsiteY24" fmla="*/ 1046922 h 1379600"/>
                  <a:gd name="connsiteX25" fmla="*/ 0 w 2241826"/>
                  <a:gd name="connsiteY25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41826" h="1379600">
                    <a:moveTo>
                      <a:pt x="0" y="1020418"/>
                    </a:moveTo>
                    <a:cubicBezTo>
                      <a:pt x="0" y="1002749"/>
                      <a:pt x="0" y="1082261"/>
                      <a:pt x="66261" y="940905"/>
                    </a:cubicBezTo>
                    <a:cubicBezTo>
                      <a:pt x="132522" y="799549"/>
                      <a:pt x="92419" y="433872"/>
                      <a:pt x="397565" y="172279"/>
                    </a:cubicBezTo>
                    <a:cubicBezTo>
                      <a:pt x="545548" y="15462"/>
                      <a:pt x="782493" y="10356"/>
                      <a:pt x="954156" y="0"/>
                    </a:cubicBezTo>
                    <a:cubicBezTo>
                      <a:pt x="1030539" y="22993"/>
                      <a:pt x="995769" y="10494"/>
                      <a:pt x="1113182" y="53009"/>
                    </a:cubicBezTo>
                    <a:cubicBezTo>
                      <a:pt x="1225825" y="57426"/>
                      <a:pt x="1493078" y="1"/>
                      <a:pt x="1630017" y="26505"/>
                    </a:cubicBezTo>
                    <a:cubicBezTo>
                      <a:pt x="1766956" y="53009"/>
                      <a:pt x="1853095" y="132522"/>
                      <a:pt x="1934817" y="212035"/>
                    </a:cubicBezTo>
                    <a:cubicBezTo>
                      <a:pt x="2016539" y="291548"/>
                      <a:pt x="2076174" y="419653"/>
                      <a:pt x="2120348" y="503583"/>
                    </a:cubicBezTo>
                    <a:cubicBezTo>
                      <a:pt x="2164522" y="587514"/>
                      <a:pt x="2179983" y="673653"/>
                      <a:pt x="2199861" y="715618"/>
                    </a:cubicBezTo>
                    <a:cubicBezTo>
                      <a:pt x="2219739" y="757583"/>
                      <a:pt x="2241826" y="728870"/>
                      <a:pt x="2239617" y="755374"/>
                    </a:cubicBezTo>
                    <a:cubicBezTo>
                      <a:pt x="2237408" y="781878"/>
                      <a:pt x="2217531" y="848140"/>
                      <a:pt x="2186609" y="874644"/>
                    </a:cubicBezTo>
                    <a:cubicBezTo>
                      <a:pt x="2155687" y="901148"/>
                      <a:pt x="2131392" y="907774"/>
                      <a:pt x="2054087" y="914400"/>
                    </a:cubicBezTo>
                    <a:cubicBezTo>
                      <a:pt x="1976783" y="921026"/>
                      <a:pt x="1832721" y="919021"/>
                      <a:pt x="1722782" y="914400"/>
                    </a:cubicBezTo>
                    <a:cubicBezTo>
                      <a:pt x="1643269" y="934278"/>
                      <a:pt x="1638852" y="991705"/>
                      <a:pt x="1577009" y="1033670"/>
                    </a:cubicBezTo>
                    <a:cubicBezTo>
                      <a:pt x="1538138" y="1116767"/>
                      <a:pt x="1510531" y="1151071"/>
                      <a:pt x="1351722" y="1166192"/>
                    </a:cubicBezTo>
                    <a:cubicBezTo>
                      <a:pt x="1267792" y="1166192"/>
                      <a:pt x="1178951" y="1167429"/>
                      <a:pt x="1033669" y="1152939"/>
                    </a:cubicBezTo>
                    <a:cubicBezTo>
                      <a:pt x="912184" y="1224163"/>
                      <a:pt x="735145" y="1379600"/>
                      <a:pt x="622852" y="1364974"/>
                    </a:cubicBezTo>
                    <a:cubicBezTo>
                      <a:pt x="505791" y="1369391"/>
                      <a:pt x="400599" y="1252532"/>
                      <a:pt x="331304" y="1179444"/>
                    </a:cubicBezTo>
                    <a:cubicBezTo>
                      <a:pt x="242954" y="1144445"/>
                      <a:pt x="134730" y="1137479"/>
                      <a:pt x="92765" y="1126435"/>
                    </a:cubicBezTo>
                    <a:cubicBezTo>
                      <a:pt x="50800" y="1115391"/>
                      <a:pt x="88348" y="1119809"/>
                      <a:pt x="79513" y="1113183"/>
                    </a:cubicBezTo>
                    <a:cubicBezTo>
                      <a:pt x="70678" y="1106557"/>
                      <a:pt x="37547" y="1095514"/>
                      <a:pt x="39756" y="1086679"/>
                    </a:cubicBezTo>
                    <a:cubicBezTo>
                      <a:pt x="41965" y="1077844"/>
                      <a:pt x="92765" y="1064591"/>
                      <a:pt x="92765" y="1060174"/>
                    </a:cubicBezTo>
                    <a:cubicBezTo>
                      <a:pt x="92765" y="1055757"/>
                      <a:pt x="44173" y="1062383"/>
                      <a:pt x="39756" y="1060174"/>
                    </a:cubicBezTo>
                    <a:cubicBezTo>
                      <a:pt x="35339" y="1057965"/>
                      <a:pt x="68470" y="1051339"/>
                      <a:pt x="66261" y="1046922"/>
                    </a:cubicBezTo>
                    <a:cubicBezTo>
                      <a:pt x="64052" y="1042505"/>
                      <a:pt x="0" y="1038087"/>
                      <a:pt x="0" y="1020418"/>
                    </a:cubicBezTo>
                    <a:close/>
                  </a:path>
                </a:pathLst>
              </a:custGeom>
              <a:solidFill>
                <a:srgbClr val="FFCC99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05" name="フリーフォーム 604"/>
              <p:cNvSpPr/>
              <p:nvPr/>
            </p:nvSpPr>
            <p:spPr>
              <a:xfrm>
                <a:off x="6043614" y="3467100"/>
                <a:ext cx="393700" cy="284163"/>
              </a:xfrm>
              <a:custGeom>
                <a:avLst/>
                <a:gdLst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700" h="284163">
                    <a:moveTo>
                      <a:pt x="0" y="0"/>
                    </a:moveTo>
                    <a:cubicBezTo>
                      <a:pt x="123814" y="56356"/>
                      <a:pt x="282574" y="258763"/>
                      <a:pt x="338137" y="271463"/>
                    </a:cubicBezTo>
                    <a:cubicBezTo>
                      <a:pt x="393700" y="284163"/>
                      <a:pt x="347662" y="118269"/>
                      <a:pt x="333375" y="76200"/>
                    </a:cubicBezTo>
                    <a:cubicBezTo>
                      <a:pt x="319088" y="34131"/>
                      <a:pt x="307975" y="31750"/>
                      <a:pt x="252412" y="19050"/>
                    </a:cubicBezTo>
                    <a:cubicBezTo>
                      <a:pt x="163500" y="30163"/>
                      <a:pt x="61903" y="794"/>
                      <a:pt x="0" y="0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06" name="フリーフォーム 605"/>
              <p:cNvSpPr/>
              <p:nvPr/>
            </p:nvSpPr>
            <p:spPr>
              <a:xfrm>
                <a:off x="5914232" y="3432969"/>
                <a:ext cx="391318" cy="381794"/>
              </a:xfrm>
              <a:custGeom>
                <a:avLst/>
                <a:gdLst>
                  <a:gd name="connsiteX0" fmla="*/ 129381 w 391318"/>
                  <a:gd name="connsiteY0" fmla="*/ 29369 h 381794"/>
                  <a:gd name="connsiteX1" fmla="*/ 5556 w 391318"/>
                  <a:gd name="connsiteY1" fmla="*/ 43656 h 381794"/>
                  <a:gd name="connsiteX2" fmla="*/ 96043 w 391318"/>
                  <a:gd name="connsiteY2" fmla="*/ 291306 h 381794"/>
                  <a:gd name="connsiteX3" fmla="*/ 262731 w 391318"/>
                  <a:gd name="connsiteY3" fmla="*/ 372269 h 381794"/>
                  <a:gd name="connsiteX4" fmla="*/ 305593 w 391318"/>
                  <a:gd name="connsiteY4" fmla="*/ 348456 h 381794"/>
                  <a:gd name="connsiteX5" fmla="*/ 372268 w 391318"/>
                  <a:gd name="connsiteY5" fmla="*/ 348456 h 381794"/>
                  <a:gd name="connsiteX6" fmla="*/ 324643 w 391318"/>
                  <a:gd name="connsiteY6" fmla="*/ 329406 h 381794"/>
                  <a:gd name="connsiteX7" fmla="*/ 362743 w 391318"/>
                  <a:gd name="connsiteY7" fmla="*/ 319881 h 381794"/>
                  <a:gd name="connsiteX8" fmla="*/ 281781 w 391318"/>
                  <a:gd name="connsiteY8" fmla="*/ 296069 h 381794"/>
                  <a:gd name="connsiteX9" fmla="*/ 381793 w 391318"/>
                  <a:gd name="connsiteY9" fmla="*/ 286544 h 381794"/>
                  <a:gd name="connsiteX10" fmla="*/ 338931 w 391318"/>
                  <a:gd name="connsiteY10" fmla="*/ 257969 h 381794"/>
                  <a:gd name="connsiteX11" fmla="*/ 357981 w 391318"/>
                  <a:gd name="connsiteY11" fmla="*/ 243681 h 381794"/>
                  <a:gd name="connsiteX12" fmla="*/ 315118 w 391318"/>
                  <a:gd name="connsiteY12" fmla="*/ 219869 h 381794"/>
                  <a:gd name="connsiteX13" fmla="*/ 362743 w 391318"/>
                  <a:gd name="connsiteY13" fmla="*/ 215106 h 381794"/>
                  <a:gd name="connsiteX14" fmla="*/ 129381 w 391318"/>
                  <a:gd name="connsiteY14" fmla="*/ 29369 h 381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1318" h="381794">
                    <a:moveTo>
                      <a:pt x="129381" y="29369"/>
                    </a:moveTo>
                    <a:cubicBezTo>
                      <a:pt x="69850" y="794"/>
                      <a:pt x="11112" y="0"/>
                      <a:pt x="5556" y="43656"/>
                    </a:cubicBezTo>
                    <a:cubicBezTo>
                      <a:pt x="0" y="87312"/>
                      <a:pt x="53181" y="236537"/>
                      <a:pt x="96043" y="291306"/>
                    </a:cubicBezTo>
                    <a:cubicBezTo>
                      <a:pt x="138905" y="346075"/>
                      <a:pt x="227806" y="362744"/>
                      <a:pt x="262731" y="372269"/>
                    </a:cubicBezTo>
                    <a:cubicBezTo>
                      <a:pt x="297656" y="381794"/>
                      <a:pt x="287337" y="352425"/>
                      <a:pt x="305593" y="348456"/>
                    </a:cubicBezTo>
                    <a:cubicBezTo>
                      <a:pt x="323849" y="344487"/>
                      <a:pt x="369093" y="351631"/>
                      <a:pt x="372268" y="348456"/>
                    </a:cubicBezTo>
                    <a:cubicBezTo>
                      <a:pt x="375443" y="345281"/>
                      <a:pt x="326230" y="334168"/>
                      <a:pt x="324643" y="329406"/>
                    </a:cubicBezTo>
                    <a:cubicBezTo>
                      <a:pt x="323056" y="324644"/>
                      <a:pt x="369887" y="325437"/>
                      <a:pt x="362743" y="319881"/>
                    </a:cubicBezTo>
                    <a:cubicBezTo>
                      <a:pt x="355599" y="314325"/>
                      <a:pt x="278606" y="301625"/>
                      <a:pt x="281781" y="296069"/>
                    </a:cubicBezTo>
                    <a:cubicBezTo>
                      <a:pt x="284956" y="290513"/>
                      <a:pt x="372268" y="292894"/>
                      <a:pt x="381793" y="286544"/>
                    </a:cubicBezTo>
                    <a:cubicBezTo>
                      <a:pt x="391318" y="280194"/>
                      <a:pt x="342900" y="265113"/>
                      <a:pt x="338931" y="257969"/>
                    </a:cubicBezTo>
                    <a:cubicBezTo>
                      <a:pt x="334962" y="250825"/>
                      <a:pt x="361950" y="250031"/>
                      <a:pt x="357981" y="243681"/>
                    </a:cubicBezTo>
                    <a:cubicBezTo>
                      <a:pt x="354012" y="237331"/>
                      <a:pt x="314324" y="224631"/>
                      <a:pt x="315118" y="219869"/>
                    </a:cubicBezTo>
                    <a:cubicBezTo>
                      <a:pt x="315912" y="215107"/>
                      <a:pt x="391318" y="246062"/>
                      <a:pt x="362743" y="215106"/>
                    </a:cubicBezTo>
                    <a:cubicBezTo>
                      <a:pt x="334168" y="184150"/>
                      <a:pt x="188912" y="57944"/>
                      <a:pt x="129381" y="29369"/>
                    </a:cubicBezTo>
                    <a:close/>
                  </a:path>
                </a:pathLst>
              </a:custGeom>
              <a:solidFill>
                <a:srgbClr val="CD9965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07" name="フリーフォーム 606"/>
              <p:cNvSpPr/>
              <p:nvPr/>
            </p:nvSpPr>
            <p:spPr>
              <a:xfrm>
                <a:off x="5340351" y="4333206"/>
                <a:ext cx="672306" cy="444500"/>
              </a:xfrm>
              <a:custGeom>
                <a:avLst/>
                <a:gdLst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2306" h="444500">
                    <a:moveTo>
                      <a:pt x="0" y="95250"/>
                    </a:moveTo>
                    <a:cubicBezTo>
                      <a:pt x="19040" y="102379"/>
                      <a:pt x="7938" y="129382"/>
                      <a:pt x="47625" y="147638"/>
                    </a:cubicBezTo>
                    <a:cubicBezTo>
                      <a:pt x="87312" y="165894"/>
                      <a:pt x="158744" y="197637"/>
                      <a:pt x="238125" y="204788"/>
                    </a:cubicBezTo>
                    <a:cubicBezTo>
                      <a:pt x="284163" y="250032"/>
                      <a:pt x="304800" y="393700"/>
                      <a:pt x="323850" y="419100"/>
                    </a:cubicBezTo>
                    <a:cubicBezTo>
                      <a:pt x="342900" y="444500"/>
                      <a:pt x="353219" y="389732"/>
                      <a:pt x="352425" y="357188"/>
                    </a:cubicBezTo>
                    <a:cubicBezTo>
                      <a:pt x="351631" y="324644"/>
                      <a:pt x="288926" y="232569"/>
                      <a:pt x="319088" y="223838"/>
                    </a:cubicBezTo>
                    <a:cubicBezTo>
                      <a:pt x="349250" y="215107"/>
                      <a:pt x="487363" y="294481"/>
                      <a:pt x="533400" y="304800"/>
                    </a:cubicBezTo>
                    <a:cubicBezTo>
                      <a:pt x="579438" y="315119"/>
                      <a:pt x="616744" y="308769"/>
                      <a:pt x="595313" y="285750"/>
                    </a:cubicBezTo>
                    <a:cubicBezTo>
                      <a:pt x="573882" y="262731"/>
                      <a:pt x="524652" y="246842"/>
                      <a:pt x="404813" y="166688"/>
                    </a:cubicBezTo>
                    <a:cubicBezTo>
                      <a:pt x="546886" y="243674"/>
                      <a:pt x="643731" y="211138"/>
                      <a:pt x="647700" y="204788"/>
                    </a:cubicBezTo>
                    <a:cubicBezTo>
                      <a:pt x="651669" y="198438"/>
                      <a:pt x="428625" y="143669"/>
                      <a:pt x="428625" y="128588"/>
                    </a:cubicBezTo>
                    <a:cubicBezTo>
                      <a:pt x="485767" y="146838"/>
                      <a:pt x="623094" y="122237"/>
                      <a:pt x="647700" y="114300"/>
                    </a:cubicBezTo>
                    <a:cubicBezTo>
                      <a:pt x="672306" y="106363"/>
                      <a:pt x="634207" y="87313"/>
                      <a:pt x="576263" y="80963"/>
                    </a:cubicBezTo>
                    <a:cubicBezTo>
                      <a:pt x="518319" y="74613"/>
                      <a:pt x="334963" y="76994"/>
                      <a:pt x="300038" y="76200"/>
                    </a:cubicBezTo>
                    <a:cubicBezTo>
                      <a:pt x="265113" y="75406"/>
                      <a:pt x="347663" y="83344"/>
                      <a:pt x="366713" y="76200"/>
                    </a:cubicBezTo>
                    <a:cubicBezTo>
                      <a:pt x="433372" y="49992"/>
                      <a:pt x="405607" y="46038"/>
                      <a:pt x="414338" y="33338"/>
                    </a:cubicBezTo>
                    <a:cubicBezTo>
                      <a:pt x="423069" y="20638"/>
                      <a:pt x="407177" y="39675"/>
                      <a:pt x="419100" y="0"/>
                    </a:cubicBezTo>
                    <a:cubicBezTo>
                      <a:pt x="397669" y="3175"/>
                      <a:pt x="333375" y="49213"/>
                      <a:pt x="285750" y="52388"/>
                    </a:cubicBezTo>
                    <a:cubicBezTo>
                      <a:pt x="238125" y="55563"/>
                      <a:pt x="182563" y="13494"/>
                      <a:pt x="133350" y="19050"/>
                    </a:cubicBezTo>
                    <a:cubicBezTo>
                      <a:pt x="84132" y="62700"/>
                      <a:pt x="14287" y="73819"/>
                      <a:pt x="0" y="95250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08" name="フリーフォーム 607"/>
              <p:cNvSpPr/>
              <p:nvPr/>
            </p:nvSpPr>
            <p:spPr>
              <a:xfrm>
                <a:off x="5985659" y="2876550"/>
                <a:ext cx="510392" cy="319088"/>
              </a:xfrm>
              <a:custGeom>
                <a:avLst/>
                <a:gdLst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14313 h 319088"/>
                  <a:gd name="connsiteX1" fmla="*/ 186532 w 500856"/>
                  <a:gd name="connsiteY1" fmla="*/ 0 h 319088"/>
                  <a:gd name="connsiteX2" fmla="*/ 477044 w 500856"/>
                  <a:gd name="connsiteY2" fmla="*/ 319088 h 319088"/>
                  <a:gd name="connsiteX3" fmla="*/ 48419 w 500856"/>
                  <a:gd name="connsiteY3" fmla="*/ 214313 h 319088"/>
                  <a:gd name="connsiteX0" fmla="*/ 81767 w 534204"/>
                  <a:gd name="connsiteY0" fmla="*/ 214313 h 319088"/>
                  <a:gd name="connsiteX1" fmla="*/ 219880 w 534204"/>
                  <a:gd name="connsiteY1" fmla="*/ 0 h 319088"/>
                  <a:gd name="connsiteX2" fmla="*/ 510392 w 534204"/>
                  <a:gd name="connsiteY2" fmla="*/ 319088 h 319088"/>
                  <a:gd name="connsiteX3" fmla="*/ 81767 w 534204"/>
                  <a:gd name="connsiteY3" fmla="*/ 214313 h 319088"/>
                  <a:gd name="connsiteX0" fmla="*/ 81767 w 510392"/>
                  <a:gd name="connsiteY0" fmla="*/ 214313 h 319088"/>
                  <a:gd name="connsiteX1" fmla="*/ 219880 w 510392"/>
                  <a:gd name="connsiteY1" fmla="*/ 0 h 319088"/>
                  <a:gd name="connsiteX2" fmla="*/ 510392 w 510392"/>
                  <a:gd name="connsiteY2" fmla="*/ 319088 h 319088"/>
                  <a:gd name="connsiteX3" fmla="*/ 81767 w 510392"/>
                  <a:gd name="connsiteY3" fmla="*/ 214313 h 31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0392" h="319088">
                    <a:moveTo>
                      <a:pt x="81767" y="214313"/>
                    </a:moveTo>
                    <a:cubicBezTo>
                      <a:pt x="0" y="123035"/>
                      <a:pt x="138907" y="20642"/>
                      <a:pt x="219880" y="0"/>
                    </a:cubicBezTo>
                    <a:cubicBezTo>
                      <a:pt x="291317" y="17462"/>
                      <a:pt x="415128" y="36515"/>
                      <a:pt x="510392" y="319088"/>
                    </a:cubicBezTo>
                    <a:cubicBezTo>
                      <a:pt x="286542" y="215902"/>
                      <a:pt x="258752" y="200824"/>
                      <a:pt x="81767" y="214313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09" name="フリーフォーム 608"/>
              <p:cNvSpPr/>
              <p:nvPr/>
            </p:nvSpPr>
            <p:spPr>
              <a:xfrm>
                <a:off x="6776468" y="3370365"/>
                <a:ext cx="115824" cy="225570"/>
              </a:xfrm>
              <a:custGeom>
                <a:avLst/>
                <a:gdLst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300" h="223838">
                    <a:moveTo>
                      <a:pt x="0" y="223838"/>
                    </a:moveTo>
                    <a:cubicBezTo>
                      <a:pt x="38100" y="149225"/>
                      <a:pt x="90456" y="150813"/>
                      <a:pt x="114300" y="0"/>
                    </a:cubicBezTo>
                    <a:lnTo>
                      <a:pt x="114300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10" name="フリーフォーム 609"/>
              <p:cNvSpPr/>
              <p:nvPr/>
            </p:nvSpPr>
            <p:spPr>
              <a:xfrm>
                <a:off x="6800852" y="3461812"/>
                <a:ext cx="237744" cy="204233"/>
              </a:xfrm>
              <a:custGeom>
                <a:avLst/>
                <a:gdLst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204787">
                    <a:moveTo>
                      <a:pt x="0" y="204787"/>
                    </a:moveTo>
                    <a:cubicBezTo>
                      <a:pt x="79375" y="136525"/>
                      <a:pt x="115871" y="77787"/>
                      <a:pt x="238125" y="0"/>
                    </a:cubicBez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11" name="フリーフォーム 610"/>
              <p:cNvSpPr/>
              <p:nvPr/>
            </p:nvSpPr>
            <p:spPr>
              <a:xfrm>
                <a:off x="6809995" y="3611177"/>
                <a:ext cx="295657" cy="109737"/>
              </a:xfrm>
              <a:custGeom>
                <a:avLst/>
                <a:gdLst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5275" h="109538">
                    <a:moveTo>
                      <a:pt x="0" y="109538"/>
                    </a:moveTo>
                    <a:cubicBezTo>
                      <a:pt x="107934" y="34923"/>
                      <a:pt x="120633" y="7937"/>
                      <a:pt x="295275" y="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12" name="フリーフォーム 611"/>
              <p:cNvSpPr/>
              <p:nvPr/>
            </p:nvSpPr>
            <p:spPr>
              <a:xfrm>
                <a:off x="6739892" y="3894662"/>
                <a:ext cx="265175" cy="304824"/>
              </a:xfrm>
              <a:custGeom>
                <a:avLst/>
                <a:gdLst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00" h="304800">
                    <a:moveTo>
                      <a:pt x="0" y="0"/>
                    </a:moveTo>
                    <a:cubicBezTo>
                      <a:pt x="88900" y="101600"/>
                      <a:pt x="230171" y="217483"/>
                      <a:pt x="266700" y="30480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13" name="フリーフォーム 612"/>
              <p:cNvSpPr/>
              <p:nvPr/>
            </p:nvSpPr>
            <p:spPr>
              <a:xfrm>
                <a:off x="6709412" y="3925145"/>
                <a:ext cx="70103" cy="356645"/>
              </a:xfrm>
              <a:custGeom>
                <a:avLst/>
                <a:gdLst>
                  <a:gd name="connsiteX0" fmla="*/ 0 w 66675"/>
                  <a:gd name="connsiteY0" fmla="*/ 0 h 357188"/>
                  <a:gd name="connsiteX1" fmla="*/ 66675 w 66675"/>
                  <a:gd name="connsiteY1" fmla="*/ 357188 h 357188"/>
                  <a:gd name="connsiteX0" fmla="*/ 0 w 68247"/>
                  <a:gd name="connsiteY0" fmla="*/ 0 h 357188"/>
                  <a:gd name="connsiteX1" fmla="*/ 66675 w 68247"/>
                  <a:gd name="connsiteY1" fmla="*/ 357188 h 357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247" h="357188">
                    <a:moveTo>
                      <a:pt x="0" y="0"/>
                    </a:moveTo>
                    <a:cubicBezTo>
                      <a:pt x="22225" y="119063"/>
                      <a:pt x="68247" y="242883"/>
                      <a:pt x="66675" y="357188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14" name="フリーフォーム 613"/>
              <p:cNvSpPr/>
              <p:nvPr/>
            </p:nvSpPr>
            <p:spPr>
              <a:xfrm>
                <a:off x="6553963" y="3928194"/>
                <a:ext cx="109728" cy="304824"/>
              </a:xfrm>
              <a:custGeom>
                <a:avLst/>
                <a:gdLst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8" h="304800">
                    <a:moveTo>
                      <a:pt x="0" y="304800"/>
                    </a:moveTo>
                    <a:cubicBezTo>
                      <a:pt x="88887" y="198433"/>
                      <a:pt x="73025" y="101600"/>
                      <a:pt x="109538" y="0"/>
                    </a:cubicBezTo>
                    <a:lnTo>
                      <a:pt x="109538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15" name="フリーフォーム 614"/>
              <p:cNvSpPr/>
              <p:nvPr/>
            </p:nvSpPr>
            <p:spPr>
              <a:xfrm>
                <a:off x="6508244" y="3711768"/>
                <a:ext cx="149351" cy="143268"/>
              </a:xfrm>
              <a:custGeom>
                <a:avLst/>
                <a:gdLst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25" h="143669">
                    <a:moveTo>
                      <a:pt x="5556" y="64294"/>
                    </a:moveTo>
                    <a:cubicBezTo>
                      <a:pt x="11112" y="41275"/>
                      <a:pt x="96837" y="0"/>
                      <a:pt x="119856" y="2381"/>
                    </a:cubicBezTo>
                    <a:cubicBezTo>
                      <a:pt x="142875" y="4762"/>
                      <a:pt x="149225" y="55562"/>
                      <a:pt x="143669" y="78581"/>
                    </a:cubicBezTo>
                    <a:cubicBezTo>
                      <a:pt x="138113" y="101600"/>
                      <a:pt x="108744" y="143669"/>
                      <a:pt x="86519" y="140494"/>
                    </a:cubicBezTo>
                    <a:cubicBezTo>
                      <a:pt x="35705" y="142079"/>
                      <a:pt x="0" y="87313"/>
                      <a:pt x="5556" y="64294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16" name="フリーフォーム 615"/>
              <p:cNvSpPr/>
              <p:nvPr/>
            </p:nvSpPr>
            <p:spPr>
              <a:xfrm>
                <a:off x="6642356" y="3723961"/>
                <a:ext cx="39623" cy="103640"/>
              </a:xfrm>
              <a:custGeom>
                <a:avLst/>
                <a:gdLst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49198"/>
                  <a:gd name="connsiteY0" fmla="*/ 0 h 104775"/>
                  <a:gd name="connsiteX1" fmla="*/ 38100 w 49198"/>
                  <a:gd name="connsiteY1" fmla="*/ 104775 h 104775"/>
                  <a:gd name="connsiteX2" fmla="*/ 38100 w 49198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" h="104775">
                    <a:moveTo>
                      <a:pt x="0" y="0"/>
                    </a:moveTo>
                    <a:cubicBezTo>
                      <a:pt x="22211" y="15873"/>
                      <a:pt x="6321" y="60320"/>
                      <a:pt x="38100" y="104775"/>
                    </a:cubicBezTo>
                    <a:lnTo>
                      <a:pt x="38100" y="104775"/>
                    </a:ln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17" name="円/楕円 616"/>
              <p:cNvSpPr>
                <a:spLocks noChangeAspect="1"/>
              </p:cNvSpPr>
              <p:nvPr/>
            </p:nvSpPr>
            <p:spPr>
              <a:xfrm rot="4020000">
                <a:off x="6563105" y="3748351"/>
                <a:ext cx="30482" cy="48768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18" name="フリーフォーム 617"/>
              <p:cNvSpPr/>
              <p:nvPr/>
            </p:nvSpPr>
            <p:spPr>
              <a:xfrm>
                <a:off x="6169036" y="4071942"/>
                <a:ext cx="280987" cy="250825"/>
              </a:xfrm>
              <a:custGeom>
                <a:avLst/>
                <a:gdLst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987" h="250825">
                    <a:moveTo>
                      <a:pt x="6879" y="121708"/>
                    </a:moveTo>
                    <a:cubicBezTo>
                      <a:pt x="0" y="83079"/>
                      <a:pt x="54504" y="27516"/>
                      <a:pt x="70379" y="13758"/>
                    </a:cubicBezTo>
                    <a:cubicBezTo>
                      <a:pt x="86254" y="0"/>
                      <a:pt x="87312" y="33866"/>
                      <a:pt x="102129" y="39158"/>
                    </a:cubicBezTo>
                    <a:cubicBezTo>
                      <a:pt x="116946" y="44450"/>
                      <a:pt x="132292" y="36512"/>
                      <a:pt x="159279" y="45508"/>
                    </a:cubicBezTo>
                    <a:cubicBezTo>
                      <a:pt x="186266" y="54504"/>
                      <a:pt x="256646" y="85196"/>
                      <a:pt x="264054" y="93133"/>
                    </a:cubicBezTo>
                    <a:cubicBezTo>
                      <a:pt x="271462" y="101071"/>
                      <a:pt x="201612" y="78846"/>
                      <a:pt x="203729" y="93133"/>
                    </a:cubicBezTo>
                    <a:cubicBezTo>
                      <a:pt x="205846" y="107421"/>
                      <a:pt x="280987" y="169333"/>
                      <a:pt x="276754" y="178858"/>
                    </a:cubicBezTo>
                    <a:cubicBezTo>
                      <a:pt x="272521" y="188383"/>
                      <a:pt x="191558" y="141816"/>
                      <a:pt x="178329" y="150283"/>
                    </a:cubicBezTo>
                    <a:cubicBezTo>
                      <a:pt x="165100" y="158750"/>
                      <a:pt x="210066" y="231769"/>
                      <a:pt x="197379" y="229658"/>
                    </a:cubicBezTo>
                    <a:cubicBezTo>
                      <a:pt x="189442" y="233891"/>
                      <a:pt x="144991" y="173037"/>
                      <a:pt x="130704" y="175683"/>
                    </a:cubicBezTo>
                    <a:cubicBezTo>
                      <a:pt x="94180" y="178323"/>
                      <a:pt x="127000" y="250825"/>
                      <a:pt x="111654" y="245533"/>
                    </a:cubicBezTo>
                    <a:cubicBezTo>
                      <a:pt x="96308" y="240241"/>
                      <a:pt x="45497" y="134931"/>
                      <a:pt x="6879" y="121708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</p:grpSp>
        <p:sp>
          <p:nvSpPr>
            <p:cNvPr id="602" name="円/楕円 601"/>
            <p:cNvSpPr>
              <a:spLocks noChangeAspect="1"/>
            </p:cNvSpPr>
            <p:nvPr/>
          </p:nvSpPr>
          <p:spPr>
            <a:xfrm>
              <a:off x="7448467" y="2400972"/>
              <a:ext cx="380103" cy="295635"/>
            </a:xfrm>
            <a:prstGeom prst="ellipse">
              <a:avLst/>
            </a:prstGeom>
            <a:gradFill flip="none" rotWithShape="1">
              <a:gsLst>
                <a:gs pos="0">
                  <a:srgbClr val="CD9965"/>
                </a:gs>
                <a:gs pos="53000">
                  <a:srgbClr val="993300"/>
                </a:gs>
                <a:gs pos="100000">
                  <a:srgbClr val="BF7F3F"/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241300" h="82550"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</p:grpSp>
      <p:sp>
        <p:nvSpPr>
          <p:cNvPr id="671" name="テキスト ボックス 670"/>
          <p:cNvSpPr txBox="1"/>
          <p:nvPr/>
        </p:nvSpPr>
        <p:spPr>
          <a:xfrm>
            <a:off x="2860402" y="1745842"/>
            <a:ext cx="13123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i="1" dirty="0" err="1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i.v.</a:t>
            </a:r>
            <a:endParaRPr kumimoji="1" lang="ja-JP" altLang="en-US" sz="1200" b="1" i="1" dirty="0">
              <a:uFill>
                <a:solidFill>
                  <a:srgbClr val="FF0000"/>
                </a:solidFill>
              </a:uFill>
              <a:latin typeface="Arial"/>
              <a:cs typeface="Arial"/>
            </a:endParaRPr>
          </a:p>
        </p:txBody>
      </p:sp>
      <p:sp>
        <p:nvSpPr>
          <p:cNvPr id="675" name="下矢印 674"/>
          <p:cNvSpPr/>
          <p:nvPr/>
        </p:nvSpPr>
        <p:spPr>
          <a:xfrm rot="16200000">
            <a:off x="4311958" y="1452657"/>
            <a:ext cx="334105" cy="455413"/>
          </a:xfrm>
          <a:prstGeom prst="downArrow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7" name="テキスト ボックス 676"/>
          <p:cNvSpPr txBox="1"/>
          <p:nvPr/>
        </p:nvSpPr>
        <p:spPr>
          <a:xfrm>
            <a:off x="6052850" y="1843015"/>
            <a:ext cx="13123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i="1" dirty="0" err="1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i.v.</a:t>
            </a:r>
            <a:endParaRPr kumimoji="1" lang="ja-JP" altLang="en-US" sz="1200" b="1" i="1" dirty="0">
              <a:uFill>
                <a:solidFill>
                  <a:srgbClr val="FF0000"/>
                </a:solidFill>
              </a:uFill>
              <a:latin typeface="Arial"/>
              <a:cs typeface="Arial"/>
            </a:endParaRPr>
          </a:p>
        </p:txBody>
      </p:sp>
      <p:grpSp>
        <p:nvGrpSpPr>
          <p:cNvPr id="678" name="グループ化 383"/>
          <p:cNvGrpSpPr>
            <a:grpSpLocks/>
          </p:cNvGrpSpPr>
          <p:nvPr/>
        </p:nvGrpSpPr>
        <p:grpSpPr bwMode="auto">
          <a:xfrm flipH="1">
            <a:off x="2100794" y="1375239"/>
            <a:ext cx="1200448" cy="818187"/>
            <a:chOff x="6464442" y="1457523"/>
            <a:chExt cx="2685896" cy="1971479"/>
          </a:xfrm>
        </p:grpSpPr>
        <p:grpSp>
          <p:nvGrpSpPr>
            <p:cNvPr id="679" name="グループ化 169"/>
            <p:cNvGrpSpPr>
              <a:grpSpLocks noChangeAspect="1"/>
            </p:cNvGrpSpPr>
            <p:nvPr/>
          </p:nvGrpSpPr>
          <p:grpSpPr bwMode="auto">
            <a:xfrm>
              <a:off x="6464442" y="1457523"/>
              <a:ext cx="2685896" cy="1971479"/>
              <a:chOff x="3829051" y="2876550"/>
              <a:chExt cx="3276601" cy="2405063"/>
            </a:xfrm>
          </p:grpSpPr>
          <p:sp>
            <p:nvSpPr>
              <p:cNvPr id="681" name="フリーフォーム 680"/>
              <p:cNvSpPr/>
              <p:nvPr/>
            </p:nvSpPr>
            <p:spPr>
              <a:xfrm>
                <a:off x="3829051" y="4014788"/>
                <a:ext cx="1347788" cy="1266825"/>
              </a:xfrm>
              <a:custGeom>
                <a:avLst/>
                <a:gdLst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66825"/>
                  <a:gd name="connsiteX1" fmla="*/ 0 w 1417638"/>
                  <a:gd name="connsiteY1" fmla="*/ 633412 h 1266825"/>
                  <a:gd name="connsiteX2" fmla="*/ 514350 w 1417638"/>
                  <a:gd name="connsiteY2" fmla="*/ 1109662 h 1266825"/>
                  <a:gd name="connsiteX3" fmla="*/ 1347788 w 1417638"/>
                  <a:gd name="connsiteY3" fmla="*/ 1266825 h 1266825"/>
                  <a:gd name="connsiteX4" fmla="*/ 933450 w 1417638"/>
                  <a:gd name="connsiteY4" fmla="*/ 1038225 h 1266825"/>
                  <a:gd name="connsiteX5" fmla="*/ 419100 w 1417638"/>
                  <a:gd name="connsiteY5" fmla="*/ 985837 h 1266825"/>
                  <a:gd name="connsiteX6" fmla="*/ 133350 w 1417638"/>
                  <a:gd name="connsiteY6" fmla="*/ 671512 h 1266825"/>
                  <a:gd name="connsiteX7" fmla="*/ 338138 w 1417638"/>
                  <a:gd name="connsiteY7" fmla="*/ 385762 h 1266825"/>
                  <a:gd name="connsiteX8" fmla="*/ 881063 w 1417638"/>
                  <a:gd name="connsiteY8" fmla="*/ 204787 h 1266825"/>
                  <a:gd name="connsiteX9" fmla="*/ 795338 w 1417638"/>
                  <a:gd name="connsiteY9" fmla="*/ 71437 h 1266825"/>
                  <a:gd name="connsiteX0" fmla="*/ 795338 w 1347788"/>
                  <a:gd name="connsiteY0" fmla="*/ 71437 h 1266825"/>
                  <a:gd name="connsiteX1" fmla="*/ 0 w 1347788"/>
                  <a:gd name="connsiteY1" fmla="*/ 633412 h 1266825"/>
                  <a:gd name="connsiteX2" fmla="*/ 514350 w 1347788"/>
                  <a:gd name="connsiteY2" fmla="*/ 1109662 h 1266825"/>
                  <a:gd name="connsiteX3" fmla="*/ 1347788 w 1347788"/>
                  <a:gd name="connsiteY3" fmla="*/ 1266825 h 1266825"/>
                  <a:gd name="connsiteX4" fmla="*/ 933450 w 1347788"/>
                  <a:gd name="connsiteY4" fmla="*/ 1038225 h 1266825"/>
                  <a:gd name="connsiteX5" fmla="*/ 419100 w 1347788"/>
                  <a:gd name="connsiteY5" fmla="*/ 985837 h 1266825"/>
                  <a:gd name="connsiteX6" fmla="*/ 133350 w 1347788"/>
                  <a:gd name="connsiteY6" fmla="*/ 671512 h 1266825"/>
                  <a:gd name="connsiteX7" fmla="*/ 338138 w 1347788"/>
                  <a:gd name="connsiteY7" fmla="*/ 385762 h 1266825"/>
                  <a:gd name="connsiteX8" fmla="*/ 881063 w 1347788"/>
                  <a:gd name="connsiteY8" fmla="*/ 204787 h 1266825"/>
                  <a:gd name="connsiteX9" fmla="*/ 795338 w 1347788"/>
                  <a:gd name="connsiteY9" fmla="*/ 71437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7788" h="1266825">
                    <a:moveTo>
                      <a:pt x="795338" y="71437"/>
                    </a:moveTo>
                    <a:cubicBezTo>
                      <a:pt x="291307" y="214308"/>
                      <a:pt x="65886" y="388930"/>
                      <a:pt x="0" y="633412"/>
                    </a:cubicBezTo>
                    <a:cubicBezTo>
                      <a:pt x="800" y="868352"/>
                      <a:pt x="156372" y="1051707"/>
                      <a:pt x="514350" y="1109662"/>
                    </a:cubicBezTo>
                    <a:cubicBezTo>
                      <a:pt x="800894" y="1110432"/>
                      <a:pt x="863597" y="1092981"/>
                      <a:pt x="1347788" y="1266825"/>
                    </a:cubicBezTo>
                    <a:cubicBezTo>
                      <a:pt x="1255709" y="1150131"/>
                      <a:pt x="1088231" y="1085056"/>
                      <a:pt x="933450" y="1038225"/>
                    </a:cubicBezTo>
                    <a:cubicBezTo>
                      <a:pt x="778669" y="991394"/>
                      <a:pt x="552450" y="1046956"/>
                      <a:pt x="419100" y="985837"/>
                    </a:cubicBezTo>
                    <a:cubicBezTo>
                      <a:pt x="285750" y="924718"/>
                      <a:pt x="123036" y="819140"/>
                      <a:pt x="133350" y="671512"/>
                    </a:cubicBezTo>
                    <a:cubicBezTo>
                      <a:pt x="119856" y="571500"/>
                      <a:pt x="213519" y="463549"/>
                      <a:pt x="338138" y="385762"/>
                    </a:cubicBezTo>
                    <a:cubicBezTo>
                      <a:pt x="462757" y="307975"/>
                      <a:pt x="800101" y="256381"/>
                      <a:pt x="881063" y="204787"/>
                    </a:cubicBezTo>
                    <a:cubicBezTo>
                      <a:pt x="962025" y="153193"/>
                      <a:pt x="942182" y="0"/>
                      <a:pt x="795338" y="71437"/>
                    </a:cubicBezTo>
                    <a:close/>
                  </a:path>
                </a:pathLst>
              </a:custGeom>
              <a:solidFill>
                <a:srgbClr val="DE877E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82" name="フリーフォーム 681"/>
              <p:cNvSpPr/>
              <p:nvPr/>
            </p:nvSpPr>
            <p:spPr>
              <a:xfrm>
                <a:off x="4638261" y="3074505"/>
                <a:ext cx="2241826" cy="1379600"/>
              </a:xfrm>
              <a:custGeom>
                <a:avLst/>
                <a:gdLst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537252 w 2241826"/>
                  <a:gd name="connsiteY22" fmla="*/ 1152939 h 1379600"/>
                  <a:gd name="connsiteX23" fmla="*/ 1351722 w 2241826"/>
                  <a:gd name="connsiteY23" fmla="*/ 1166192 h 1379600"/>
                  <a:gd name="connsiteX24" fmla="*/ 1033669 w 2241826"/>
                  <a:gd name="connsiteY24" fmla="*/ 1152939 h 1379600"/>
                  <a:gd name="connsiteX25" fmla="*/ 622852 w 2241826"/>
                  <a:gd name="connsiteY25" fmla="*/ 1364974 h 1379600"/>
                  <a:gd name="connsiteX26" fmla="*/ 331304 w 2241826"/>
                  <a:gd name="connsiteY26" fmla="*/ 1179444 h 1379600"/>
                  <a:gd name="connsiteX27" fmla="*/ 92765 w 2241826"/>
                  <a:gd name="connsiteY27" fmla="*/ 1126435 h 1379600"/>
                  <a:gd name="connsiteX28" fmla="*/ 79513 w 2241826"/>
                  <a:gd name="connsiteY28" fmla="*/ 1113183 h 1379600"/>
                  <a:gd name="connsiteX29" fmla="*/ 39756 w 2241826"/>
                  <a:gd name="connsiteY29" fmla="*/ 1086679 h 1379600"/>
                  <a:gd name="connsiteX30" fmla="*/ 92765 w 2241826"/>
                  <a:gd name="connsiteY30" fmla="*/ 1060174 h 1379600"/>
                  <a:gd name="connsiteX31" fmla="*/ 39756 w 2241826"/>
                  <a:gd name="connsiteY31" fmla="*/ 1060174 h 1379600"/>
                  <a:gd name="connsiteX32" fmla="*/ 66261 w 2241826"/>
                  <a:gd name="connsiteY32" fmla="*/ 1046922 h 1379600"/>
                  <a:gd name="connsiteX33" fmla="*/ 0 w 2241826"/>
                  <a:gd name="connsiteY33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537252 w 2241826"/>
                  <a:gd name="connsiteY21" fmla="*/ 1152939 h 1379600"/>
                  <a:gd name="connsiteX22" fmla="*/ 1351722 w 2241826"/>
                  <a:gd name="connsiteY22" fmla="*/ 1166192 h 1379600"/>
                  <a:gd name="connsiteX23" fmla="*/ 1033669 w 2241826"/>
                  <a:gd name="connsiteY23" fmla="*/ 1152939 h 1379600"/>
                  <a:gd name="connsiteX24" fmla="*/ 622852 w 2241826"/>
                  <a:gd name="connsiteY24" fmla="*/ 1364974 h 1379600"/>
                  <a:gd name="connsiteX25" fmla="*/ 331304 w 2241826"/>
                  <a:gd name="connsiteY25" fmla="*/ 1179444 h 1379600"/>
                  <a:gd name="connsiteX26" fmla="*/ 92765 w 2241826"/>
                  <a:gd name="connsiteY26" fmla="*/ 1126435 h 1379600"/>
                  <a:gd name="connsiteX27" fmla="*/ 79513 w 2241826"/>
                  <a:gd name="connsiteY27" fmla="*/ 1113183 h 1379600"/>
                  <a:gd name="connsiteX28" fmla="*/ 39756 w 2241826"/>
                  <a:gd name="connsiteY28" fmla="*/ 1086679 h 1379600"/>
                  <a:gd name="connsiteX29" fmla="*/ 92765 w 2241826"/>
                  <a:gd name="connsiteY29" fmla="*/ 1060174 h 1379600"/>
                  <a:gd name="connsiteX30" fmla="*/ 39756 w 2241826"/>
                  <a:gd name="connsiteY30" fmla="*/ 1060174 h 1379600"/>
                  <a:gd name="connsiteX31" fmla="*/ 66261 w 2241826"/>
                  <a:gd name="connsiteY31" fmla="*/ 1046922 h 1379600"/>
                  <a:gd name="connsiteX32" fmla="*/ 0 w 2241826"/>
                  <a:gd name="connsiteY32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537252 w 2241826"/>
                  <a:gd name="connsiteY20" fmla="*/ 1152939 h 1379600"/>
                  <a:gd name="connsiteX21" fmla="*/ 1351722 w 2241826"/>
                  <a:gd name="connsiteY21" fmla="*/ 1166192 h 1379600"/>
                  <a:gd name="connsiteX22" fmla="*/ 1033669 w 2241826"/>
                  <a:gd name="connsiteY22" fmla="*/ 1152939 h 1379600"/>
                  <a:gd name="connsiteX23" fmla="*/ 622852 w 2241826"/>
                  <a:gd name="connsiteY23" fmla="*/ 1364974 h 1379600"/>
                  <a:gd name="connsiteX24" fmla="*/ 331304 w 2241826"/>
                  <a:gd name="connsiteY24" fmla="*/ 1179444 h 1379600"/>
                  <a:gd name="connsiteX25" fmla="*/ 92765 w 2241826"/>
                  <a:gd name="connsiteY25" fmla="*/ 1126435 h 1379600"/>
                  <a:gd name="connsiteX26" fmla="*/ 79513 w 2241826"/>
                  <a:gd name="connsiteY26" fmla="*/ 1113183 h 1379600"/>
                  <a:gd name="connsiteX27" fmla="*/ 39756 w 2241826"/>
                  <a:gd name="connsiteY27" fmla="*/ 1086679 h 1379600"/>
                  <a:gd name="connsiteX28" fmla="*/ 92765 w 2241826"/>
                  <a:gd name="connsiteY28" fmla="*/ 1060174 h 1379600"/>
                  <a:gd name="connsiteX29" fmla="*/ 39756 w 2241826"/>
                  <a:gd name="connsiteY29" fmla="*/ 1060174 h 1379600"/>
                  <a:gd name="connsiteX30" fmla="*/ 66261 w 2241826"/>
                  <a:gd name="connsiteY30" fmla="*/ 1046922 h 1379600"/>
                  <a:gd name="connsiteX31" fmla="*/ 0 w 2241826"/>
                  <a:gd name="connsiteY31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537252 w 2241826"/>
                  <a:gd name="connsiteY19" fmla="*/ 1152939 h 1379600"/>
                  <a:gd name="connsiteX20" fmla="*/ 1351722 w 2241826"/>
                  <a:gd name="connsiteY20" fmla="*/ 1166192 h 1379600"/>
                  <a:gd name="connsiteX21" fmla="*/ 1033669 w 2241826"/>
                  <a:gd name="connsiteY21" fmla="*/ 1152939 h 1379600"/>
                  <a:gd name="connsiteX22" fmla="*/ 622852 w 2241826"/>
                  <a:gd name="connsiteY22" fmla="*/ 1364974 h 1379600"/>
                  <a:gd name="connsiteX23" fmla="*/ 331304 w 2241826"/>
                  <a:gd name="connsiteY23" fmla="*/ 1179444 h 1379600"/>
                  <a:gd name="connsiteX24" fmla="*/ 92765 w 2241826"/>
                  <a:gd name="connsiteY24" fmla="*/ 1126435 h 1379600"/>
                  <a:gd name="connsiteX25" fmla="*/ 79513 w 2241826"/>
                  <a:gd name="connsiteY25" fmla="*/ 1113183 h 1379600"/>
                  <a:gd name="connsiteX26" fmla="*/ 39756 w 2241826"/>
                  <a:gd name="connsiteY26" fmla="*/ 1086679 h 1379600"/>
                  <a:gd name="connsiteX27" fmla="*/ 92765 w 2241826"/>
                  <a:gd name="connsiteY27" fmla="*/ 1060174 h 1379600"/>
                  <a:gd name="connsiteX28" fmla="*/ 39756 w 2241826"/>
                  <a:gd name="connsiteY28" fmla="*/ 1060174 h 1379600"/>
                  <a:gd name="connsiteX29" fmla="*/ 66261 w 2241826"/>
                  <a:gd name="connsiteY29" fmla="*/ 1046922 h 1379600"/>
                  <a:gd name="connsiteX30" fmla="*/ 0 w 2241826"/>
                  <a:gd name="connsiteY30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537252 w 2241826"/>
                  <a:gd name="connsiteY18" fmla="*/ 1152939 h 1379600"/>
                  <a:gd name="connsiteX19" fmla="*/ 1351722 w 2241826"/>
                  <a:gd name="connsiteY19" fmla="*/ 1166192 h 1379600"/>
                  <a:gd name="connsiteX20" fmla="*/ 1033669 w 2241826"/>
                  <a:gd name="connsiteY20" fmla="*/ 1152939 h 1379600"/>
                  <a:gd name="connsiteX21" fmla="*/ 622852 w 2241826"/>
                  <a:gd name="connsiteY21" fmla="*/ 1364974 h 1379600"/>
                  <a:gd name="connsiteX22" fmla="*/ 331304 w 2241826"/>
                  <a:gd name="connsiteY22" fmla="*/ 1179444 h 1379600"/>
                  <a:gd name="connsiteX23" fmla="*/ 92765 w 2241826"/>
                  <a:gd name="connsiteY23" fmla="*/ 1126435 h 1379600"/>
                  <a:gd name="connsiteX24" fmla="*/ 79513 w 2241826"/>
                  <a:gd name="connsiteY24" fmla="*/ 1113183 h 1379600"/>
                  <a:gd name="connsiteX25" fmla="*/ 39756 w 2241826"/>
                  <a:gd name="connsiteY25" fmla="*/ 1086679 h 1379600"/>
                  <a:gd name="connsiteX26" fmla="*/ 92765 w 2241826"/>
                  <a:gd name="connsiteY26" fmla="*/ 1060174 h 1379600"/>
                  <a:gd name="connsiteX27" fmla="*/ 39756 w 2241826"/>
                  <a:gd name="connsiteY27" fmla="*/ 1060174 h 1379600"/>
                  <a:gd name="connsiteX28" fmla="*/ 66261 w 2241826"/>
                  <a:gd name="connsiteY28" fmla="*/ 1046922 h 1379600"/>
                  <a:gd name="connsiteX29" fmla="*/ 0 w 2241826"/>
                  <a:gd name="connsiteY29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537252 w 2241826"/>
                  <a:gd name="connsiteY17" fmla="*/ 1152939 h 1379600"/>
                  <a:gd name="connsiteX18" fmla="*/ 1351722 w 2241826"/>
                  <a:gd name="connsiteY18" fmla="*/ 1166192 h 1379600"/>
                  <a:gd name="connsiteX19" fmla="*/ 1033669 w 2241826"/>
                  <a:gd name="connsiteY19" fmla="*/ 1152939 h 1379600"/>
                  <a:gd name="connsiteX20" fmla="*/ 622852 w 2241826"/>
                  <a:gd name="connsiteY20" fmla="*/ 1364974 h 1379600"/>
                  <a:gd name="connsiteX21" fmla="*/ 331304 w 2241826"/>
                  <a:gd name="connsiteY21" fmla="*/ 1179444 h 1379600"/>
                  <a:gd name="connsiteX22" fmla="*/ 92765 w 2241826"/>
                  <a:gd name="connsiteY22" fmla="*/ 1126435 h 1379600"/>
                  <a:gd name="connsiteX23" fmla="*/ 79513 w 2241826"/>
                  <a:gd name="connsiteY23" fmla="*/ 1113183 h 1379600"/>
                  <a:gd name="connsiteX24" fmla="*/ 39756 w 2241826"/>
                  <a:gd name="connsiteY24" fmla="*/ 1086679 h 1379600"/>
                  <a:gd name="connsiteX25" fmla="*/ 92765 w 2241826"/>
                  <a:gd name="connsiteY25" fmla="*/ 1060174 h 1379600"/>
                  <a:gd name="connsiteX26" fmla="*/ 39756 w 2241826"/>
                  <a:gd name="connsiteY26" fmla="*/ 1060174 h 1379600"/>
                  <a:gd name="connsiteX27" fmla="*/ 66261 w 2241826"/>
                  <a:gd name="connsiteY27" fmla="*/ 1046922 h 1379600"/>
                  <a:gd name="connsiteX28" fmla="*/ 0 w 2241826"/>
                  <a:gd name="connsiteY28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537252 w 2241826"/>
                  <a:gd name="connsiteY16" fmla="*/ 1152939 h 1379600"/>
                  <a:gd name="connsiteX17" fmla="*/ 1351722 w 2241826"/>
                  <a:gd name="connsiteY17" fmla="*/ 1166192 h 1379600"/>
                  <a:gd name="connsiteX18" fmla="*/ 1033669 w 2241826"/>
                  <a:gd name="connsiteY18" fmla="*/ 1152939 h 1379600"/>
                  <a:gd name="connsiteX19" fmla="*/ 622852 w 2241826"/>
                  <a:gd name="connsiteY19" fmla="*/ 1364974 h 1379600"/>
                  <a:gd name="connsiteX20" fmla="*/ 331304 w 2241826"/>
                  <a:gd name="connsiteY20" fmla="*/ 1179444 h 1379600"/>
                  <a:gd name="connsiteX21" fmla="*/ 92765 w 2241826"/>
                  <a:gd name="connsiteY21" fmla="*/ 1126435 h 1379600"/>
                  <a:gd name="connsiteX22" fmla="*/ 79513 w 2241826"/>
                  <a:gd name="connsiteY22" fmla="*/ 1113183 h 1379600"/>
                  <a:gd name="connsiteX23" fmla="*/ 39756 w 2241826"/>
                  <a:gd name="connsiteY23" fmla="*/ 1086679 h 1379600"/>
                  <a:gd name="connsiteX24" fmla="*/ 92765 w 2241826"/>
                  <a:gd name="connsiteY24" fmla="*/ 1060174 h 1379600"/>
                  <a:gd name="connsiteX25" fmla="*/ 39756 w 2241826"/>
                  <a:gd name="connsiteY25" fmla="*/ 1060174 h 1379600"/>
                  <a:gd name="connsiteX26" fmla="*/ 66261 w 2241826"/>
                  <a:gd name="connsiteY26" fmla="*/ 1046922 h 1379600"/>
                  <a:gd name="connsiteX27" fmla="*/ 0 w 2241826"/>
                  <a:gd name="connsiteY27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537252 w 2241826"/>
                  <a:gd name="connsiteY15" fmla="*/ 1152939 h 1379600"/>
                  <a:gd name="connsiteX16" fmla="*/ 1351722 w 2241826"/>
                  <a:gd name="connsiteY16" fmla="*/ 1166192 h 1379600"/>
                  <a:gd name="connsiteX17" fmla="*/ 1033669 w 2241826"/>
                  <a:gd name="connsiteY17" fmla="*/ 1152939 h 1379600"/>
                  <a:gd name="connsiteX18" fmla="*/ 622852 w 2241826"/>
                  <a:gd name="connsiteY18" fmla="*/ 1364974 h 1379600"/>
                  <a:gd name="connsiteX19" fmla="*/ 331304 w 2241826"/>
                  <a:gd name="connsiteY19" fmla="*/ 1179444 h 1379600"/>
                  <a:gd name="connsiteX20" fmla="*/ 92765 w 2241826"/>
                  <a:gd name="connsiteY20" fmla="*/ 1126435 h 1379600"/>
                  <a:gd name="connsiteX21" fmla="*/ 79513 w 2241826"/>
                  <a:gd name="connsiteY21" fmla="*/ 1113183 h 1379600"/>
                  <a:gd name="connsiteX22" fmla="*/ 39756 w 2241826"/>
                  <a:gd name="connsiteY22" fmla="*/ 1086679 h 1379600"/>
                  <a:gd name="connsiteX23" fmla="*/ 92765 w 2241826"/>
                  <a:gd name="connsiteY23" fmla="*/ 1060174 h 1379600"/>
                  <a:gd name="connsiteX24" fmla="*/ 39756 w 2241826"/>
                  <a:gd name="connsiteY24" fmla="*/ 1060174 h 1379600"/>
                  <a:gd name="connsiteX25" fmla="*/ 66261 w 2241826"/>
                  <a:gd name="connsiteY25" fmla="*/ 1046922 h 1379600"/>
                  <a:gd name="connsiteX26" fmla="*/ 0 w 2241826"/>
                  <a:gd name="connsiteY26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351722 w 2241826"/>
                  <a:gd name="connsiteY15" fmla="*/ 1166192 h 1379600"/>
                  <a:gd name="connsiteX16" fmla="*/ 1033669 w 2241826"/>
                  <a:gd name="connsiteY16" fmla="*/ 1152939 h 1379600"/>
                  <a:gd name="connsiteX17" fmla="*/ 622852 w 2241826"/>
                  <a:gd name="connsiteY17" fmla="*/ 1364974 h 1379600"/>
                  <a:gd name="connsiteX18" fmla="*/ 331304 w 2241826"/>
                  <a:gd name="connsiteY18" fmla="*/ 1179444 h 1379600"/>
                  <a:gd name="connsiteX19" fmla="*/ 92765 w 2241826"/>
                  <a:gd name="connsiteY19" fmla="*/ 1126435 h 1379600"/>
                  <a:gd name="connsiteX20" fmla="*/ 79513 w 2241826"/>
                  <a:gd name="connsiteY20" fmla="*/ 1113183 h 1379600"/>
                  <a:gd name="connsiteX21" fmla="*/ 39756 w 2241826"/>
                  <a:gd name="connsiteY21" fmla="*/ 1086679 h 1379600"/>
                  <a:gd name="connsiteX22" fmla="*/ 92765 w 2241826"/>
                  <a:gd name="connsiteY22" fmla="*/ 1060174 h 1379600"/>
                  <a:gd name="connsiteX23" fmla="*/ 39756 w 2241826"/>
                  <a:gd name="connsiteY23" fmla="*/ 1060174 h 1379600"/>
                  <a:gd name="connsiteX24" fmla="*/ 66261 w 2241826"/>
                  <a:gd name="connsiteY24" fmla="*/ 1046922 h 1379600"/>
                  <a:gd name="connsiteX25" fmla="*/ 0 w 2241826"/>
                  <a:gd name="connsiteY25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41826" h="1379600">
                    <a:moveTo>
                      <a:pt x="0" y="1020418"/>
                    </a:moveTo>
                    <a:cubicBezTo>
                      <a:pt x="0" y="1002749"/>
                      <a:pt x="0" y="1082261"/>
                      <a:pt x="66261" y="940905"/>
                    </a:cubicBezTo>
                    <a:cubicBezTo>
                      <a:pt x="132522" y="799549"/>
                      <a:pt x="92419" y="433872"/>
                      <a:pt x="397565" y="172279"/>
                    </a:cubicBezTo>
                    <a:cubicBezTo>
                      <a:pt x="545548" y="15462"/>
                      <a:pt x="782493" y="10356"/>
                      <a:pt x="954156" y="0"/>
                    </a:cubicBezTo>
                    <a:cubicBezTo>
                      <a:pt x="1030539" y="22993"/>
                      <a:pt x="995769" y="10494"/>
                      <a:pt x="1113182" y="53009"/>
                    </a:cubicBezTo>
                    <a:cubicBezTo>
                      <a:pt x="1225825" y="57426"/>
                      <a:pt x="1493078" y="1"/>
                      <a:pt x="1630017" y="26505"/>
                    </a:cubicBezTo>
                    <a:cubicBezTo>
                      <a:pt x="1766956" y="53009"/>
                      <a:pt x="1853095" y="132522"/>
                      <a:pt x="1934817" y="212035"/>
                    </a:cubicBezTo>
                    <a:cubicBezTo>
                      <a:pt x="2016539" y="291548"/>
                      <a:pt x="2076174" y="419653"/>
                      <a:pt x="2120348" y="503583"/>
                    </a:cubicBezTo>
                    <a:cubicBezTo>
                      <a:pt x="2164522" y="587514"/>
                      <a:pt x="2179983" y="673653"/>
                      <a:pt x="2199861" y="715618"/>
                    </a:cubicBezTo>
                    <a:cubicBezTo>
                      <a:pt x="2219739" y="757583"/>
                      <a:pt x="2241826" y="728870"/>
                      <a:pt x="2239617" y="755374"/>
                    </a:cubicBezTo>
                    <a:cubicBezTo>
                      <a:pt x="2237408" y="781878"/>
                      <a:pt x="2217531" y="848140"/>
                      <a:pt x="2186609" y="874644"/>
                    </a:cubicBezTo>
                    <a:cubicBezTo>
                      <a:pt x="2155687" y="901148"/>
                      <a:pt x="2131392" y="907774"/>
                      <a:pt x="2054087" y="914400"/>
                    </a:cubicBezTo>
                    <a:cubicBezTo>
                      <a:pt x="1976783" y="921026"/>
                      <a:pt x="1832721" y="919021"/>
                      <a:pt x="1722782" y="914400"/>
                    </a:cubicBezTo>
                    <a:cubicBezTo>
                      <a:pt x="1643269" y="934278"/>
                      <a:pt x="1638852" y="991705"/>
                      <a:pt x="1577009" y="1033670"/>
                    </a:cubicBezTo>
                    <a:cubicBezTo>
                      <a:pt x="1538138" y="1116767"/>
                      <a:pt x="1510531" y="1151071"/>
                      <a:pt x="1351722" y="1166192"/>
                    </a:cubicBezTo>
                    <a:cubicBezTo>
                      <a:pt x="1267792" y="1166192"/>
                      <a:pt x="1178951" y="1167429"/>
                      <a:pt x="1033669" y="1152939"/>
                    </a:cubicBezTo>
                    <a:cubicBezTo>
                      <a:pt x="912184" y="1224163"/>
                      <a:pt x="735145" y="1379600"/>
                      <a:pt x="622852" y="1364974"/>
                    </a:cubicBezTo>
                    <a:cubicBezTo>
                      <a:pt x="505791" y="1369391"/>
                      <a:pt x="400599" y="1252532"/>
                      <a:pt x="331304" y="1179444"/>
                    </a:cubicBezTo>
                    <a:cubicBezTo>
                      <a:pt x="242954" y="1144445"/>
                      <a:pt x="134730" y="1137479"/>
                      <a:pt x="92765" y="1126435"/>
                    </a:cubicBezTo>
                    <a:cubicBezTo>
                      <a:pt x="50800" y="1115391"/>
                      <a:pt x="88348" y="1119809"/>
                      <a:pt x="79513" y="1113183"/>
                    </a:cubicBezTo>
                    <a:cubicBezTo>
                      <a:pt x="70678" y="1106557"/>
                      <a:pt x="37547" y="1095514"/>
                      <a:pt x="39756" y="1086679"/>
                    </a:cubicBezTo>
                    <a:cubicBezTo>
                      <a:pt x="41965" y="1077844"/>
                      <a:pt x="92765" y="1064591"/>
                      <a:pt x="92765" y="1060174"/>
                    </a:cubicBezTo>
                    <a:cubicBezTo>
                      <a:pt x="92765" y="1055757"/>
                      <a:pt x="44173" y="1062383"/>
                      <a:pt x="39756" y="1060174"/>
                    </a:cubicBezTo>
                    <a:cubicBezTo>
                      <a:pt x="35339" y="1057965"/>
                      <a:pt x="68470" y="1051339"/>
                      <a:pt x="66261" y="1046922"/>
                    </a:cubicBezTo>
                    <a:cubicBezTo>
                      <a:pt x="64052" y="1042505"/>
                      <a:pt x="0" y="1038087"/>
                      <a:pt x="0" y="1020418"/>
                    </a:cubicBezTo>
                    <a:close/>
                  </a:path>
                </a:pathLst>
              </a:custGeom>
              <a:solidFill>
                <a:srgbClr val="FFCC99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83" name="フリーフォーム 682"/>
              <p:cNvSpPr/>
              <p:nvPr/>
            </p:nvSpPr>
            <p:spPr>
              <a:xfrm>
                <a:off x="6043614" y="3467100"/>
                <a:ext cx="393700" cy="284163"/>
              </a:xfrm>
              <a:custGeom>
                <a:avLst/>
                <a:gdLst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700" h="284163">
                    <a:moveTo>
                      <a:pt x="0" y="0"/>
                    </a:moveTo>
                    <a:cubicBezTo>
                      <a:pt x="123814" y="56356"/>
                      <a:pt x="282574" y="258763"/>
                      <a:pt x="338137" y="271463"/>
                    </a:cubicBezTo>
                    <a:cubicBezTo>
                      <a:pt x="393700" y="284163"/>
                      <a:pt x="347662" y="118269"/>
                      <a:pt x="333375" y="76200"/>
                    </a:cubicBezTo>
                    <a:cubicBezTo>
                      <a:pt x="319088" y="34131"/>
                      <a:pt x="307975" y="31750"/>
                      <a:pt x="252412" y="19050"/>
                    </a:cubicBezTo>
                    <a:cubicBezTo>
                      <a:pt x="163500" y="30163"/>
                      <a:pt x="61903" y="794"/>
                      <a:pt x="0" y="0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84" name="フリーフォーム 683"/>
              <p:cNvSpPr/>
              <p:nvPr/>
            </p:nvSpPr>
            <p:spPr>
              <a:xfrm>
                <a:off x="5914232" y="3432969"/>
                <a:ext cx="391318" cy="381794"/>
              </a:xfrm>
              <a:custGeom>
                <a:avLst/>
                <a:gdLst>
                  <a:gd name="connsiteX0" fmla="*/ 129381 w 391318"/>
                  <a:gd name="connsiteY0" fmla="*/ 29369 h 381794"/>
                  <a:gd name="connsiteX1" fmla="*/ 5556 w 391318"/>
                  <a:gd name="connsiteY1" fmla="*/ 43656 h 381794"/>
                  <a:gd name="connsiteX2" fmla="*/ 96043 w 391318"/>
                  <a:gd name="connsiteY2" fmla="*/ 291306 h 381794"/>
                  <a:gd name="connsiteX3" fmla="*/ 262731 w 391318"/>
                  <a:gd name="connsiteY3" fmla="*/ 372269 h 381794"/>
                  <a:gd name="connsiteX4" fmla="*/ 305593 w 391318"/>
                  <a:gd name="connsiteY4" fmla="*/ 348456 h 381794"/>
                  <a:gd name="connsiteX5" fmla="*/ 372268 w 391318"/>
                  <a:gd name="connsiteY5" fmla="*/ 348456 h 381794"/>
                  <a:gd name="connsiteX6" fmla="*/ 324643 w 391318"/>
                  <a:gd name="connsiteY6" fmla="*/ 329406 h 381794"/>
                  <a:gd name="connsiteX7" fmla="*/ 362743 w 391318"/>
                  <a:gd name="connsiteY7" fmla="*/ 319881 h 381794"/>
                  <a:gd name="connsiteX8" fmla="*/ 281781 w 391318"/>
                  <a:gd name="connsiteY8" fmla="*/ 296069 h 381794"/>
                  <a:gd name="connsiteX9" fmla="*/ 381793 w 391318"/>
                  <a:gd name="connsiteY9" fmla="*/ 286544 h 381794"/>
                  <a:gd name="connsiteX10" fmla="*/ 338931 w 391318"/>
                  <a:gd name="connsiteY10" fmla="*/ 257969 h 381794"/>
                  <a:gd name="connsiteX11" fmla="*/ 357981 w 391318"/>
                  <a:gd name="connsiteY11" fmla="*/ 243681 h 381794"/>
                  <a:gd name="connsiteX12" fmla="*/ 315118 w 391318"/>
                  <a:gd name="connsiteY12" fmla="*/ 219869 h 381794"/>
                  <a:gd name="connsiteX13" fmla="*/ 362743 w 391318"/>
                  <a:gd name="connsiteY13" fmla="*/ 215106 h 381794"/>
                  <a:gd name="connsiteX14" fmla="*/ 129381 w 391318"/>
                  <a:gd name="connsiteY14" fmla="*/ 29369 h 381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1318" h="381794">
                    <a:moveTo>
                      <a:pt x="129381" y="29369"/>
                    </a:moveTo>
                    <a:cubicBezTo>
                      <a:pt x="69850" y="794"/>
                      <a:pt x="11112" y="0"/>
                      <a:pt x="5556" y="43656"/>
                    </a:cubicBezTo>
                    <a:cubicBezTo>
                      <a:pt x="0" y="87312"/>
                      <a:pt x="53181" y="236537"/>
                      <a:pt x="96043" y="291306"/>
                    </a:cubicBezTo>
                    <a:cubicBezTo>
                      <a:pt x="138905" y="346075"/>
                      <a:pt x="227806" y="362744"/>
                      <a:pt x="262731" y="372269"/>
                    </a:cubicBezTo>
                    <a:cubicBezTo>
                      <a:pt x="297656" y="381794"/>
                      <a:pt x="287337" y="352425"/>
                      <a:pt x="305593" y="348456"/>
                    </a:cubicBezTo>
                    <a:cubicBezTo>
                      <a:pt x="323849" y="344487"/>
                      <a:pt x="369093" y="351631"/>
                      <a:pt x="372268" y="348456"/>
                    </a:cubicBezTo>
                    <a:cubicBezTo>
                      <a:pt x="375443" y="345281"/>
                      <a:pt x="326230" y="334168"/>
                      <a:pt x="324643" y="329406"/>
                    </a:cubicBezTo>
                    <a:cubicBezTo>
                      <a:pt x="323056" y="324644"/>
                      <a:pt x="369887" y="325437"/>
                      <a:pt x="362743" y="319881"/>
                    </a:cubicBezTo>
                    <a:cubicBezTo>
                      <a:pt x="355599" y="314325"/>
                      <a:pt x="278606" y="301625"/>
                      <a:pt x="281781" y="296069"/>
                    </a:cubicBezTo>
                    <a:cubicBezTo>
                      <a:pt x="284956" y="290513"/>
                      <a:pt x="372268" y="292894"/>
                      <a:pt x="381793" y="286544"/>
                    </a:cubicBezTo>
                    <a:cubicBezTo>
                      <a:pt x="391318" y="280194"/>
                      <a:pt x="342900" y="265113"/>
                      <a:pt x="338931" y="257969"/>
                    </a:cubicBezTo>
                    <a:cubicBezTo>
                      <a:pt x="334962" y="250825"/>
                      <a:pt x="361950" y="250031"/>
                      <a:pt x="357981" y="243681"/>
                    </a:cubicBezTo>
                    <a:cubicBezTo>
                      <a:pt x="354012" y="237331"/>
                      <a:pt x="314324" y="224631"/>
                      <a:pt x="315118" y="219869"/>
                    </a:cubicBezTo>
                    <a:cubicBezTo>
                      <a:pt x="315912" y="215107"/>
                      <a:pt x="391318" y="246062"/>
                      <a:pt x="362743" y="215106"/>
                    </a:cubicBezTo>
                    <a:cubicBezTo>
                      <a:pt x="334168" y="184150"/>
                      <a:pt x="188912" y="57944"/>
                      <a:pt x="129381" y="29369"/>
                    </a:cubicBezTo>
                    <a:close/>
                  </a:path>
                </a:pathLst>
              </a:custGeom>
              <a:solidFill>
                <a:srgbClr val="CD9965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85" name="フリーフォーム 684"/>
              <p:cNvSpPr/>
              <p:nvPr/>
            </p:nvSpPr>
            <p:spPr>
              <a:xfrm>
                <a:off x="5340351" y="4333206"/>
                <a:ext cx="672306" cy="444500"/>
              </a:xfrm>
              <a:custGeom>
                <a:avLst/>
                <a:gdLst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2306" h="444500">
                    <a:moveTo>
                      <a:pt x="0" y="95250"/>
                    </a:moveTo>
                    <a:cubicBezTo>
                      <a:pt x="19040" y="102379"/>
                      <a:pt x="7938" y="129382"/>
                      <a:pt x="47625" y="147638"/>
                    </a:cubicBezTo>
                    <a:cubicBezTo>
                      <a:pt x="87312" y="165894"/>
                      <a:pt x="158744" y="197637"/>
                      <a:pt x="238125" y="204788"/>
                    </a:cubicBezTo>
                    <a:cubicBezTo>
                      <a:pt x="284163" y="250032"/>
                      <a:pt x="304800" y="393700"/>
                      <a:pt x="323850" y="419100"/>
                    </a:cubicBezTo>
                    <a:cubicBezTo>
                      <a:pt x="342900" y="444500"/>
                      <a:pt x="353219" y="389732"/>
                      <a:pt x="352425" y="357188"/>
                    </a:cubicBezTo>
                    <a:cubicBezTo>
                      <a:pt x="351631" y="324644"/>
                      <a:pt x="288926" y="232569"/>
                      <a:pt x="319088" y="223838"/>
                    </a:cubicBezTo>
                    <a:cubicBezTo>
                      <a:pt x="349250" y="215107"/>
                      <a:pt x="487363" y="294481"/>
                      <a:pt x="533400" y="304800"/>
                    </a:cubicBezTo>
                    <a:cubicBezTo>
                      <a:pt x="579438" y="315119"/>
                      <a:pt x="616744" y="308769"/>
                      <a:pt x="595313" y="285750"/>
                    </a:cubicBezTo>
                    <a:cubicBezTo>
                      <a:pt x="573882" y="262731"/>
                      <a:pt x="524652" y="246842"/>
                      <a:pt x="404813" y="166688"/>
                    </a:cubicBezTo>
                    <a:cubicBezTo>
                      <a:pt x="546886" y="243674"/>
                      <a:pt x="643731" y="211138"/>
                      <a:pt x="647700" y="204788"/>
                    </a:cubicBezTo>
                    <a:cubicBezTo>
                      <a:pt x="651669" y="198438"/>
                      <a:pt x="428625" y="143669"/>
                      <a:pt x="428625" y="128588"/>
                    </a:cubicBezTo>
                    <a:cubicBezTo>
                      <a:pt x="485767" y="146838"/>
                      <a:pt x="623094" y="122237"/>
                      <a:pt x="647700" y="114300"/>
                    </a:cubicBezTo>
                    <a:cubicBezTo>
                      <a:pt x="672306" y="106363"/>
                      <a:pt x="634207" y="87313"/>
                      <a:pt x="576263" y="80963"/>
                    </a:cubicBezTo>
                    <a:cubicBezTo>
                      <a:pt x="518319" y="74613"/>
                      <a:pt x="334963" y="76994"/>
                      <a:pt x="300038" y="76200"/>
                    </a:cubicBezTo>
                    <a:cubicBezTo>
                      <a:pt x="265113" y="75406"/>
                      <a:pt x="347663" y="83344"/>
                      <a:pt x="366713" y="76200"/>
                    </a:cubicBezTo>
                    <a:cubicBezTo>
                      <a:pt x="433372" y="49992"/>
                      <a:pt x="405607" y="46038"/>
                      <a:pt x="414338" y="33338"/>
                    </a:cubicBezTo>
                    <a:cubicBezTo>
                      <a:pt x="423069" y="20638"/>
                      <a:pt x="407177" y="39675"/>
                      <a:pt x="419100" y="0"/>
                    </a:cubicBezTo>
                    <a:cubicBezTo>
                      <a:pt x="397669" y="3175"/>
                      <a:pt x="333375" y="49213"/>
                      <a:pt x="285750" y="52388"/>
                    </a:cubicBezTo>
                    <a:cubicBezTo>
                      <a:pt x="238125" y="55563"/>
                      <a:pt x="182563" y="13494"/>
                      <a:pt x="133350" y="19050"/>
                    </a:cubicBezTo>
                    <a:cubicBezTo>
                      <a:pt x="84132" y="62700"/>
                      <a:pt x="14287" y="73819"/>
                      <a:pt x="0" y="95250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86" name="フリーフォーム 685"/>
              <p:cNvSpPr/>
              <p:nvPr/>
            </p:nvSpPr>
            <p:spPr>
              <a:xfrm>
                <a:off x="5985659" y="2876550"/>
                <a:ext cx="510392" cy="319088"/>
              </a:xfrm>
              <a:custGeom>
                <a:avLst/>
                <a:gdLst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14313 h 319088"/>
                  <a:gd name="connsiteX1" fmla="*/ 186532 w 500856"/>
                  <a:gd name="connsiteY1" fmla="*/ 0 h 319088"/>
                  <a:gd name="connsiteX2" fmla="*/ 477044 w 500856"/>
                  <a:gd name="connsiteY2" fmla="*/ 319088 h 319088"/>
                  <a:gd name="connsiteX3" fmla="*/ 48419 w 500856"/>
                  <a:gd name="connsiteY3" fmla="*/ 214313 h 319088"/>
                  <a:gd name="connsiteX0" fmla="*/ 81767 w 534204"/>
                  <a:gd name="connsiteY0" fmla="*/ 214313 h 319088"/>
                  <a:gd name="connsiteX1" fmla="*/ 219880 w 534204"/>
                  <a:gd name="connsiteY1" fmla="*/ 0 h 319088"/>
                  <a:gd name="connsiteX2" fmla="*/ 510392 w 534204"/>
                  <a:gd name="connsiteY2" fmla="*/ 319088 h 319088"/>
                  <a:gd name="connsiteX3" fmla="*/ 81767 w 534204"/>
                  <a:gd name="connsiteY3" fmla="*/ 214313 h 319088"/>
                  <a:gd name="connsiteX0" fmla="*/ 81767 w 510392"/>
                  <a:gd name="connsiteY0" fmla="*/ 214313 h 319088"/>
                  <a:gd name="connsiteX1" fmla="*/ 219880 w 510392"/>
                  <a:gd name="connsiteY1" fmla="*/ 0 h 319088"/>
                  <a:gd name="connsiteX2" fmla="*/ 510392 w 510392"/>
                  <a:gd name="connsiteY2" fmla="*/ 319088 h 319088"/>
                  <a:gd name="connsiteX3" fmla="*/ 81767 w 510392"/>
                  <a:gd name="connsiteY3" fmla="*/ 214313 h 31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0392" h="319088">
                    <a:moveTo>
                      <a:pt x="81767" y="214313"/>
                    </a:moveTo>
                    <a:cubicBezTo>
                      <a:pt x="0" y="123035"/>
                      <a:pt x="138907" y="20642"/>
                      <a:pt x="219880" y="0"/>
                    </a:cubicBezTo>
                    <a:cubicBezTo>
                      <a:pt x="291317" y="17462"/>
                      <a:pt x="415128" y="36515"/>
                      <a:pt x="510392" y="319088"/>
                    </a:cubicBezTo>
                    <a:cubicBezTo>
                      <a:pt x="286542" y="215902"/>
                      <a:pt x="258752" y="200824"/>
                      <a:pt x="81767" y="214313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87" name="フリーフォーム 686"/>
              <p:cNvSpPr/>
              <p:nvPr/>
            </p:nvSpPr>
            <p:spPr>
              <a:xfrm>
                <a:off x="6776468" y="3370365"/>
                <a:ext cx="115824" cy="225570"/>
              </a:xfrm>
              <a:custGeom>
                <a:avLst/>
                <a:gdLst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300" h="223838">
                    <a:moveTo>
                      <a:pt x="0" y="223838"/>
                    </a:moveTo>
                    <a:cubicBezTo>
                      <a:pt x="38100" y="149225"/>
                      <a:pt x="90456" y="150813"/>
                      <a:pt x="114300" y="0"/>
                    </a:cubicBezTo>
                    <a:lnTo>
                      <a:pt x="114300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88" name="フリーフォーム 687"/>
              <p:cNvSpPr/>
              <p:nvPr/>
            </p:nvSpPr>
            <p:spPr>
              <a:xfrm>
                <a:off x="6800852" y="3461812"/>
                <a:ext cx="237744" cy="204233"/>
              </a:xfrm>
              <a:custGeom>
                <a:avLst/>
                <a:gdLst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204787">
                    <a:moveTo>
                      <a:pt x="0" y="204787"/>
                    </a:moveTo>
                    <a:cubicBezTo>
                      <a:pt x="79375" y="136525"/>
                      <a:pt x="115871" y="77787"/>
                      <a:pt x="238125" y="0"/>
                    </a:cubicBez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89" name="フリーフォーム 688"/>
              <p:cNvSpPr/>
              <p:nvPr/>
            </p:nvSpPr>
            <p:spPr>
              <a:xfrm>
                <a:off x="6809995" y="3611177"/>
                <a:ext cx="295657" cy="109737"/>
              </a:xfrm>
              <a:custGeom>
                <a:avLst/>
                <a:gdLst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5275" h="109538">
                    <a:moveTo>
                      <a:pt x="0" y="109538"/>
                    </a:moveTo>
                    <a:cubicBezTo>
                      <a:pt x="107934" y="34923"/>
                      <a:pt x="120633" y="7937"/>
                      <a:pt x="295275" y="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90" name="フリーフォーム 689"/>
              <p:cNvSpPr/>
              <p:nvPr/>
            </p:nvSpPr>
            <p:spPr>
              <a:xfrm>
                <a:off x="6739892" y="3894662"/>
                <a:ext cx="265175" cy="304824"/>
              </a:xfrm>
              <a:custGeom>
                <a:avLst/>
                <a:gdLst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00" h="304800">
                    <a:moveTo>
                      <a:pt x="0" y="0"/>
                    </a:moveTo>
                    <a:cubicBezTo>
                      <a:pt x="88900" y="101600"/>
                      <a:pt x="230171" y="217483"/>
                      <a:pt x="266700" y="30480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91" name="フリーフォーム 690"/>
              <p:cNvSpPr/>
              <p:nvPr/>
            </p:nvSpPr>
            <p:spPr>
              <a:xfrm>
                <a:off x="6709412" y="3925145"/>
                <a:ext cx="70103" cy="356645"/>
              </a:xfrm>
              <a:custGeom>
                <a:avLst/>
                <a:gdLst>
                  <a:gd name="connsiteX0" fmla="*/ 0 w 66675"/>
                  <a:gd name="connsiteY0" fmla="*/ 0 h 357188"/>
                  <a:gd name="connsiteX1" fmla="*/ 66675 w 66675"/>
                  <a:gd name="connsiteY1" fmla="*/ 357188 h 357188"/>
                  <a:gd name="connsiteX0" fmla="*/ 0 w 68247"/>
                  <a:gd name="connsiteY0" fmla="*/ 0 h 357188"/>
                  <a:gd name="connsiteX1" fmla="*/ 66675 w 68247"/>
                  <a:gd name="connsiteY1" fmla="*/ 357188 h 357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247" h="357188">
                    <a:moveTo>
                      <a:pt x="0" y="0"/>
                    </a:moveTo>
                    <a:cubicBezTo>
                      <a:pt x="22225" y="119063"/>
                      <a:pt x="68247" y="242883"/>
                      <a:pt x="66675" y="357188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92" name="フリーフォーム 691"/>
              <p:cNvSpPr/>
              <p:nvPr/>
            </p:nvSpPr>
            <p:spPr>
              <a:xfrm>
                <a:off x="6553963" y="3928194"/>
                <a:ext cx="109728" cy="304824"/>
              </a:xfrm>
              <a:custGeom>
                <a:avLst/>
                <a:gdLst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8" h="304800">
                    <a:moveTo>
                      <a:pt x="0" y="304800"/>
                    </a:moveTo>
                    <a:cubicBezTo>
                      <a:pt x="88887" y="198433"/>
                      <a:pt x="73025" y="101600"/>
                      <a:pt x="109538" y="0"/>
                    </a:cubicBezTo>
                    <a:lnTo>
                      <a:pt x="109538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93" name="フリーフォーム 692"/>
              <p:cNvSpPr/>
              <p:nvPr/>
            </p:nvSpPr>
            <p:spPr>
              <a:xfrm>
                <a:off x="6508244" y="3711768"/>
                <a:ext cx="149351" cy="143268"/>
              </a:xfrm>
              <a:custGeom>
                <a:avLst/>
                <a:gdLst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25" h="143669">
                    <a:moveTo>
                      <a:pt x="5556" y="64294"/>
                    </a:moveTo>
                    <a:cubicBezTo>
                      <a:pt x="11112" y="41275"/>
                      <a:pt x="96837" y="0"/>
                      <a:pt x="119856" y="2381"/>
                    </a:cubicBezTo>
                    <a:cubicBezTo>
                      <a:pt x="142875" y="4762"/>
                      <a:pt x="149225" y="55562"/>
                      <a:pt x="143669" y="78581"/>
                    </a:cubicBezTo>
                    <a:cubicBezTo>
                      <a:pt x="138113" y="101600"/>
                      <a:pt x="108744" y="143669"/>
                      <a:pt x="86519" y="140494"/>
                    </a:cubicBezTo>
                    <a:cubicBezTo>
                      <a:pt x="35705" y="142079"/>
                      <a:pt x="0" y="87313"/>
                      <a:pt x="5556" y="64294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94" name="フリーフォーム 693"/>
              <p:cNvSpPr/>
              <p:nvPr/>
            </p:nvSpPr>
            <p:spPr>
              <a:xfrm>
                <a:off x="6642356" y="3723961"/>
                <a:ext cx="39623" cy="103640"/>
              </a:xfrm>
              <a:custGeom>
                <a:avLst/>
                <a:gdLst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49198"/>
                  <a:gd name="connsiteY0" fmla="*/ 0 h 104775"/>
                  <a:gd name="connsiteX1" fmla="*/ 38100 w 49198"/>
                  <a:gd name="connsiteY1" fmla="*/ 104775 h 104775"/>
                  <a:gd name="connsiteX2" fmla="*/ 38100 w 49198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" h="104775">
                    <a:moveTo>
                      <a:pt x="0" y="0"/>
                    </a:moveTo>
                    <a:cubicBezTo>
                      <a:pt x="22211" y="15873"/>
                      <a:pt x="6321" y="60320"/>
                      <a:pt x="38100" y="104775"/>
                    </a:cubicBezTo>
                    <a:lnTo>
                      <a:pt x="38100" y="104775"/>
                    </a:ln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95" name="円/楕円 694"/>
              <p:cNvSpPr>
                <a:spLocks noChangeAspect="1"/>
              </p:cNvSpPr>
              <p:nvPr/>
            </p:nvSpPr>
            <p:spPr>
              <a:xfrm rot="4020000">
                <a:off x="6563105" y="3748351"/>
                <a:ext cx="30482" cy="48768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96" name="フリーフォーム 695"/>
              <p:cNvSpPr/>
              <p:nvPr/>
            </p:nvSpPr>
            <p:spPr>
              <a:xfrm>
                <a:off x="6169036" y="4071942"/>
                <a:ext cx="280987" cy="250825"/>
              </a:xfrm>
              <a:custGeom>
                <a:avLst/>
                <a:gdLst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987" h="250825">
                    <a:moveTo>
                      <a:pt x="6879" y="121708"/>
                    </a:moveTo>
                    <a:cubicBezTo>
                      <a:pt x="0" y="83079"/>
                      <a:pt x="54504" y="27516"/>
                      <a:pt x="70379" y="13758"/>
                    </a:cubicBezTo>
                    <a:cubicBezTo>
                      <a:pt x="86254" y="0"/>
                      <a:pt x="87312" y="33866"/>
                      <a:pt x="102129" y="39158"/>
                    </a:cubicBezTo>
                    <a:cubicBezTo>
                      <a:pt x="116946" y="44450"/>
                      <a:pt x="132292" y="36512"/>
                      <a:pt x="159279" y="45508"/>
                    </a:cubicBezTo>
                    <a:cubicBezTo>
                      <a:pt x="186266" y="54504"/>
                      <a:pt x="256646" y="85196"/>
                      <a:pt x="264054" y="93133"/>
                    </a:cubicBezTo>
                    <a:cubicBezTo>
                      <a:pt x="271462" y="101071"/>
                      <a:pt x="201612" y="78846"/>
                      <a:pt x="203729" y="93133"/>
                    </a:cubicBezTo>
                    <a:cubicBezTo>
                      <a:pt x="205846" y="107421"/>
                      <a:pt x="280987" y="169333"/>
                      <a:pt x="276754" y="178858"/>
                    </a:cubicBezTo>
                    <a:cubicBezTo>
                      <a:pt x="272521" y="188383"/>
                      <a:pt x="191558" y="141816"/>
                      <a:pt x="178329" y="150283"/>
                    </a:cubicBezTo>
                    <a:cubicBezTo>
                      <a:pt x="165100" y="158750"/>
                      <a:pt x="210066" y="231769"/>
                      <a:pt x="197379" y="229658"/>
                    </a:cubicBezTo>
                    <a:cubicBezTo>
                      <a:pt x="189442" y="233891"/>
                      <a:pt x="144991" y="173037"/>
                      <a:pt x="130704" y="175683"/>
                    </a:cubicBezTo>
                    <a:cubicBezTo>
                      <a:pt x="94180" y="178323"/>
                      <a:pt x="127000" y="250825"/>
                      <a:pt x="111654" y="245533"/>
                    </a:cubicBezTo>
                    <a:cubicBezTo>
                      <a:pt x="96308" y="240241"/>
                      <a:pt x="45497" y="134931"/>
                      <a:pt x="6879" y="121708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</p:grpSp>
        <p:sp>
          <p:nvSpPr>
            <p:cNvPr id="680" name="円/楕円 679"/>
            <p:cNvSpPr>
              <a:spLocks noChangeAspect="1"/>
            </p:cNvSpPr>
            <p:nvPr/>
          </p:nvSpPr>
          <p:spPr>
            <a:xfrm>
              <a:off x="7448467" y="2400972"/>
              <a:ext cx="380103" cy="295635"/>
            </a:xfrm>
            <a:prstGeom prst="ellipse">
              <a:avLst/>
            </a:prstGeom>
            <a:gradFill flip="none" rotWithShape="1">
              <a:gsLst>
                <a:gs pos="0">
                  <a:srgbClr val="CD9965"/>
                </a:gs>
                <a:gs pos="53000">
                  <a:srgbClr val="993300"/>
                </a:gs>
                <a:gs pos="100000">
                  <a:srgbClr val="BF7F3F"/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241300" h="82550"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</p:grpSp>
      <p:sp>
        <p:nvSpPr>
          <p:cNvPr id="697" name="テキスト ボックス 696"/>
          <p:cNvSpPr txBox="1"/>
          <p:nvPr/>
        </p:nvSpPr>
        <p:spPr bwMode="auto">
          <a:xfrm flipH="1">
            <a:off x="1889649" y="1901537"/>
            <a:ext cx="957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b="1" dirty="0">
                <a:solidFill>
                  <a:srgbClr val="FF0000"/>
                </a:solidFill>
                <a:latin typeface="Arial" pitchFamily="34" charset="0"/>
                <a:ea typeface="ＭＳ Ｐゴシック" pitchFamily="50" charset="-128"/>
                <a:cs typeface="Arial" pitchFamily="34" charset="0"/>
              </a:rPr>
              <a:t>Tumor</a:t>
            </a:r>
            <a:endParaRPr lang="ja-JP" altLang="en-US" sz="1400" b="1" dirty="0">
              <a:solidFill>
                <a:srgbClr val="FF0000"/>
              </a:solidFill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  <p:cxnSp>
        <p:nvCxnSpPr>
          <p:cNvPr id="698" name="直線コネクタ 697"/>
          <p:cNvCxnSpPr/>
          <p:nvPr/>
        </p:nvCxnSpPr>
        <p:spPr bwMode="auto">
          <a:xfrm flipV="1">
            <a:off x="2528497" y="1827863"/>
            <a:ext cx="258771" cy="24584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1" name="正方形/長方形 750"/>
          <p:cNvSpPr/>
          <p:nvPr/>
        </p:nvSpPr>
        <p:spPr>
          <a:xfrm>
            <a:off x="4223840" y="1218785"/>
            <a:ext cx="911563" cy="2616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24 h</a:t>
            </a:r>
            <a:endParaRPr lang="en-US" altLang="ja-JP" sz="11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2" name="テキスト ボックス 751"/>
          <p:cNvSpPr txBox="1"/>
          <p:nvPr/>
        </p:nvSpPr>
        <p:spPr>
          <a:xfrm>
            <a:off x="575886" y="456617"/>
            <a:ext cx="13090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Arial"/>
                <a:cs typeface="Arial"/>
              </a:rPr>
              <a:t>Protocol</a:t>
            </a:r>
            <a:endParaRPr lang="ja-JP" altLang="en-US" b="1" dirty="0">
              <a:latin typeface="Arial"/>
              <a:cs typeface="Arial"/>
            </a:endParaRPr>
          </a:p>
        </p:txBody>
      </p:sp>
      <p:cxnSp>
        <p:nvCxnSpPr>
          <p:cNvPr id="753" name="直線コネクタ 752"/>
          <p:cNvCxnSpPr/>
          <p:nvPr/>
        </p:nvCxnSpPr>
        <p:spPr>
          <a:xfrm>
            <a:off x="597252" y="817224"/>
            <a:ext cx="1260000" cy="161"/>
          </a:xfrm>
          <a:prstGeom prst="line">
            <a:avLst/>
          </a:prstGeom>
          <a:ln w="95250" cmpd="tri"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54" name="下矢印 753"/>
          <p:cNvSpPr/>
          <p:nvPr/>
        </p:nvSpPr>
        <p:spPr>
          <a:xfrm rot="16200000">
            <a:off x="7085086" y="1426635"/>
            <a:ext cx="334105" cy="455413"/>
          </a:xfrm>
          <a:prstGeom prst="downArrow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5" name="正方形/長方形 754"/>
          <p:cNvSpPr/>
          <p:nvPr/>
        </p:nvSpPr>
        <p:spPr>
          <a:xfrm>
            <a:off x="6994487" y="1218884"/>
            <a:ext cx="911563" cy="2616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ja-JP" alt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en-US" altLang="ja-JP" sz="11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0" name="Rectangle 4"/>
          <p:cNvSpPr>
            <a:spLocks noChangeArrowheads="1"/>
          </p:cNvSpPr>
          <p:nvPr/>
        </p:nvSpPr>
        <p:spPr bwMode="auto">
          <a:xfrm>
            <a:off x="891316" y="2442060"/>
            <a:ext cx="14425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(A) 5%</a:t>
            </a:r>
            <a:r>
              <a:rPr kumimoji="1" lang="en-US" altLang="ja-JP" sz="1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 mannitol</a:t>
            </a:r>
            <a:endParaRPr kumimoji="1" lang="en-US" altLang="ja-JP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明朝" pitchFamily="18" charset="-128"/>
              <a:cs typeface="Arial" panose="020B0604020202020204" pitchFamily="34" charset="0"/>
            </a:endParaRPr>
          </a:p>
        </p:txBody>
      </p:sp>
      <p:sp>
        <p:nvSpPr>
          <p:cNvPr id="762" name="Rectangle 4"/>
          <p:cNvSpPr>
            <a:spLocks noChangeArrowheads="1"/>
          </p:cNvSpPr>
          <p:nvPr/>
        </p:nvSpPr>
        <p:spPr bwMode="auto">
          <a:xfrm>
            <a:off x="871668" y="4135569"/>
            <a:ext cx="21052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(B) SPRA-</a:t>
            </a:r>
            <a:r>
              <a:rPr kumimoji="1" lang="en-US" altLang="ja-JP" sz="1200" b="1" dirty="0" err="1"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b</a:t>
            </a:r>
            <a:r>
              <a:rPr kumimoji="1" lang="en-US" altLang="ja-JP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romelain</a:t>
            </a:r>
            <a:r>
              <a:rPr kumimoji="1" lang="en-US" altLang="ja-JP" sz="1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 </a:t>
            </a:r>
            <a:endParaRPr kumimoji="1" lang="en-US" altLang="ja-JP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明朝" pitchFamily="18" charset="-128"/>
              <a:cs typeface="Arial" panose="020B0604020202020204" pitchFamily="34" charset="0"/>
            </a:endParaRPr>
          </a:p>
        </p:txBody>
      </p:sp>
      <p:sp>
        <p:nvSpPr>
          <p:cNvPr id="763" name="Rectangle 4"/>
          <p:cNvSpPr>
            <a:spLocks noChangeArrowheads="1"/>
          </p:cNvSpPr>
          <p:nvPr/>
        </p:nvSpPr>
        <p:spPr bwMode="auto">
          <a:xfrm>
            <a:off x="3424186" y="2450527"/>
            <a:ext cx="5592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Liver</a:t>
            </a:r>
            <a:endParaRPr kumimoji="1" lang="en-US" altLang="ja-JP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明朝" pitchFamily="18" charset="-128"/>
              <a:cs typeface="Arial" panose="020B0604020202020204" pitchFamily="34" charset="0"/>
            </a:endParaRPr>
          </a:p>
        </p:txBody>
      </p:sp>
      <p:sp>
        <p:nvSpPr>
          <p:cNvPr id="764" name="Rectangle 4"/>
          <p:cNvSpPr>
            <a:spLocks noChangeArrowheads="1"/>
          </p:cNvSpPr>
          <p:nvPr/>
        </p:nvSpPr>
        <p:spPr bwMode="auto">
          <a:xfrm>
            <a:off x="5884567" y="2450527"/>
            <a:ext cx="736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Kidney</a:t>
            </a:r>
            <a:endParaRPr kumimoji="1" lang="en-US" altLang="ja-JP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明朝" pitchFamily="18" charset="-128"/>
              <a:cs typeface="Arial" panose="020B0604020202020204" pitchFamily="34" charset="0"/>
            </a:endParaRPr>
          </a:p>
        </p:txBody>
      </p:sp>
      <p:sp>
        <p:nvSpPr>
          <p:cNvPr id="765" name="Rectangle 4"/>
          <p:cNvSpPr>
            <a:spLocks noChangeArrowheads="1"/>
          </p:cNvSpPr>
          <p:nvPr/>
        </p:nvSpPr>
        <p:spPr bwMode="auto">
          <a:xfrm>
            <a:off x="4004011" y="2450527"/>
            <a:ext cx="736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Spleen</a:t>
            </a:r>
            <a:endParaRPr kumimoji="1" lang="en-US" altLang="ja-JP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明朝" pitchFamily="18" charset="-128"/>
              <a:cs typeface="Arial" panose="020B0604020202020204" pitchFamily="34" charset="0"/>
            </a:endParaRPr>
          </a:p>
        </p:txBody>
      </p:sp>
      <p:sp>
        <p:nvSpPr>
          <p:cNvPr id="766" name="Rectangle 4"/>
          <p:cNvSpPr>
            <a:spLocks noChangeArrowheads="1"/>
          </p:cNvSpPr>
          <p:nvPr/>
        </p:nvSpPr>
        <p:spPr bwMode="auto">
          <a:xfrm>
            <a:off x="4613890" y="2450527"/>
            <a:ext cx="736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Heart</a:t>
            </a:r>
            <a:endParaRPr kumimoji="1" lang="en-US" altLang="ja-JP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明朝" pitchFamily="18" charset="-128"/>
              <a:cs typeface="Arial" panose="020B0604020202020204" pitchFamily="34" charset="0"/>
            </a:endParaRPr>
          </a:p>
        </p:txBody>
      </p:sp>
      <p:sp>
        <p:nvSpPr>
          <p:cNvPr id="767" name="Rectangle 4"/>
          <p:cNvSpPr>
            <a:spLocks noChangeArrowheads="1"/>
          </p:cNvSpPr>
          <p:nvPr/>
        </p:nvSpPr>
        <p:spPr bwMode="auto">
          <a:xfrm>
            <a:off x="5094973" y="2450527"/>
            <a:ext cx="736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Lung</a:t>
            </a:r>
            <a:endParaRPr kumimoji="1" lang="en-US" altLang="ja-JP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明朝" pitchFamily="18" charset="-128"/>
              <a:cs typeface="Arial" panose="020B0604020202020204" pitchFamily="34" charset="0"/>
            </a:endParaRPr>
          </a:p>
        </p:txBody>
      </p:sp>
      <p:sp>
        <p:nvSpPr>
          <p:cNvPr id="768" name="Rectangle 4"/>
          <p:cNvSpPr>
            <a:spLocks noChangeArrowheads="1"/>
          </p:cNvSpPr>
          <p:nvPr/>
        </p:nvSpPr>
        <p:spPr bwMode="auto">
          <a:xfrm>
            <a:off x="2412472" y="2450527"/>
            <a:ext cx="736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latin typeface="Arial" panose="020B0604020202020204" pitchFamily="34" charset="0"/>
                <a:ea typeface="ＭＳ Ｐ明朝" pitchFamily="18" charset="-128"/>
                <a:cs typeface="Arial" panose="020B0604020202020204" pitchFamily="34" charset="0"/>
              </a:rPr>
              <a:t>Tumor</a:t>
            </a:r>
            <a:endParaRPr kumimoji="1" lang="en-US" altLang="ja-JP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明朝" pitchFamily="18" charset="-128"/>
              <a:cs typeface="Arial" panose="020B0604020202020204" pitchFamily="34" charset="0"/>
            </a:endParaRPr>
          </a:p>
        </p:txBody>
      </p:sp>
      <p:sp>
        <p:nvSpPr>
          <p:cNvPr id="769" name="テキスト ボックス 768"/>
          <p:cNvSpPr txBox="1"/>
          <p:nvPr/>
        </p:nvSpPr>
        <p:spPr>
          <a:xfrm>
            <a:off x="15558" y="5689348"/>
            <a:ext cx="91284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500" b="1" dirty="0">
                <a:solidFill>
                  <a:srgbClr val="00206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FITC-dextran Level in Various Organs after Intravenous </a:t>
            </a:r>
            <a:r>
              <a:rPr lang="en-US" altLang="ja-JP" sz="1500" b="1" dirty="0">
                <a:solidFill>
                  <a:srgbClr val="002060"/>
                </a:solidFill>
                <a:ea typeface="ＭＳ 明朝" panose="02020609040205080304" pitchFamily="17" charset="-128"/>
                <a:cs typeface="ＭＳ Ｐゴシック" panose="020B0600070205080204" pitchFamily="50" charset="-128"/>
              </a:rPr>
              <a:t>Pre</a:t>
            </a:r>
            <a:r>
              <a:rPr lang="en-US" altLang="ja-JP" sz="1500" b="1" dirty="0">
                <a:solidFill>
                  <a:srgbClr val="00206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-administration </a:t>
            </a:r>
            <a:r>
              <a:rPr lang="en-US" altLang="ja-JP" sz="1500" b="1" dirty="0" err="1">
                <a:solidFill>
                  <a:srgbClr val="00206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SPRA</a:t>
            </a:r>
            <a:r>
              <a:rPr lang="en-US" altLang="ja-JP" sz="1500" b="1" dirty="0">
                <a:solidFill>
                  <a:srgbClr val="00206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-bromelain in BALB/c </a:t>
            </a:r>
            <a:r>
              <a:rPr lang="en-US" altLang="ja-JP" sz="1500" b="1" i="1" dirty="0">
                <a:solidFill>
                  <a:srgbClr val="00206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nu/nu</a:t>
            </a:r>
            <a:r>
              <a:rPr lang="en-US" altLang="ja-JP" sz="1500" b="1" dirty="0">
                <a:solidFill>
                  <a:srgbClr val="002060"/>
                </a:solidFill>
                <a:latin typeface="Arial" panose="020B0604020202020204" pitchFamily="34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 Mice Bearing MIA PaCa-2 Cells</a:t>
            </a:r>
            <a:endParaRPr lang="ja-JP" altLang="ja-JP" sz="1500" dirty="0">
              <a:solidFill>
                <a:srgbClr val="00206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algn="just">
              <a:spcAft>
                <a:spcPts val="0"/>
              </a:spcAft>
            </a:pPr>
            <a:r>
              <a:rPr lang="en-US" altLang="ja-JP" sz="1200" dirty="0" err="1"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SPRA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-bromelain solution (1 mg bromelain/kg, 250 </a:t>
            </a:r>
            <a:r>
              <a:rPr lang="en-US" altLang="ja-JP" sz="1200" dirty="0">
                <a:latin typeface="Symbol" panose="05050102010706020507" pitchFamily="18" charset="2"/>
                <a:ea typeface="ＭＳ 明朝" panose="02020609040205080304" pitchFamily="17" charset="-128"/>
                <a:cs typeface="Times New Roman" panose="02020603050405020304" pitchFamily="18" charset="0"/>
              </a:rPr>
              <a:t>m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L) was intravenously administered to mice bearing MIA PaCa-2 cells.  After 24 h, FITC-dextran (2 </a:t>
            </a:r>
            <a:r>
              <a:rPr lang="en-US" altLang="ja-JP" sz="1200" dirty="0" err="1"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MDa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) solution (1 mg/mL, 250 </a:t>
            </a:r>
            <a:r>
              <a:rPr lang="en-US" altLang="ja-JP" sz="1200" dirty="0">
                <a:latin typeface="Symbol" panose="05050102010706020507" pitchFamily="18" charset="2"/>
                <a:ea typeface="ＭＳ 明朝" panose="02020609040205080304" pitchFamily="17" charset="-128"/>
                <a:cs typeface="Times New Roman" panose="02020603050405020304" pitchFamily="18" charset="0"/>
              </a:rPr>
              <a:t>m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L) was intravenously administered to mice.  This procedure was repeated 4 times.  After 6 h, organs were collected, and then fluorescence was measured by IVIS.  </a:t>
            </a:r>
            <a:endParaRPr lang="ja-JP" altLang="ja-JP" sz="1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cxnSp>
        <p:nvCxnSpPr>
          <p:cNvPr id="21" name="直線矢印コネクタ 20"/>
          <p:cNvCxnSpPr/>
          <p:nvPr/>
        </p:nvCxnSpPr>
        <p:spPr>
          <a:xfrm>
            <a:off x="1369848" y="1576521"/>
            <a:ext cx="554427" cy="31091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テキスト ボックス 178"/>
          <p:cNvSpPr txBox="1"/>
          <p:nvPr/>
        </p:nvSpPr>
        <p:spPr>
          <a:xfrm>
            <a:off x="-2557" y="-317"/>
            <a:ext cx="9146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latin typeface="Arial" panose="020B0604020202020204" pitchFamily="34" charset="0"/>
                <a:ea typeface="ＭＳ Ｐゴシック" panose="020B0600070205080204" pitchFamily="50" charset="-128"/>
              </a:rPr>
              <a:t>Accumulation of FITC-dextran (2 </a:t>
            </a:r>
            <a:r>
              <a:rPr kumimoji="1" lang="en-US" altLang="ja-JP" sz="2000" b="1" dirty="0" err="1">
                <a:latin typeface="Arial" panose="020B0604020202020204" pitchFamily="34" charset="0"/>
                <a:ea typeface="ＭＳ Ｐゴシック" panose="020B0600070205080204" pitchFamily="50" charset="-128"/>
              </a:rPr>
              <a:t>MDa</a:t>
            </a:r>
            <a:r>
              <a:rPr kumimoji="1" lang="en-US" altLang="ja-JP" sz="2000" b="1" dirty="0">
                <a:latin typeface="Arial" panose="020B0604020202020204" pitchFamily="34" charset="0"/>
                <a:ea typeface="ＭＳ Ｐゴシック" panose="020B0600070205080204" pitchFamily="50" charset="-128"/>
              </a:rPr>
              <a:t>) in tumor-bearing mice</a:t>
            </a:r>
            <a:endParaRPr kumimoji="1" lang="ja-JP" altLang="en-US" sz="2000" b="1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cxnSp>
        <p:nvCxnSpPr>
          <p:cNvPr id="180" name="直線コネクタ 179"/>
          <p:cNvCxnSpPr/>
          <p:nvPr/>
        </p:nvCxnSpPr>
        <p:spPr>
          <a:xfrm>
            <a:off x="-614666" y="397903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直線コネクタ 180"/>
          <p:cNvCxnSpPr/>
          <p:nvPr/>
        </p:nvCxnSpPr>
        <p:spPr>
          <a:xfrm>
            <a:off x="-444263" y="472923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正方形/長方形 181"/>
          <p:cNvSpPr/>
          <p:nvPr/>
        </p:nvSpPr>
        <p:spPr>
          <a:xfrm>
            <a:off x="3424908" y="1973928"/>
            <a:ext cx="1049137" cy="43088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a week</a:t>
            </a:r>
          </a:p>
          <a:p>
            <a:pPr algn="ctr"/>
            <a:r>
              <a:rPr lang="en-US" altLang="ja-JP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 times)</a:t>
            </a:r>
          </a:p>
        </p:txBody>
      </p:sp>
      <p:pic>
        <p:nvPicPr>
          <p:cNvPr id="183" name="図 182"/>
          <p:cNvPicPr>
            <a:picLocks noChangeAspect="1"/>
          </p:cNvPicPr>
          <p:nvPr/>
        </p:nvPicPr>
        <p:blipFill rotWithShape="1">
          <a:blip r:embed="rId3"/>
          <a:srcRect t="7542" r="28712" b="62288"/>
          <a:stretch/>
        </p:blipFill>
        <p:spPr>
          <a:xfrm>
            <a:off x="2327569" y="4442679"/>
            <a:ext cx="4175550" cy="1266921"/>
          </a:xfrm>
          <a:prstGeom prst="rect">
            <a:avLst/>
          </a:prstGeom>
        </p:spPr>
      </p:pic>
      <p:pic>
        <p:nvPicPr>
          <p:cNvPr id="184" name="図 183"/>
          <p:cNvPicPr>
            <a:picLocks noChangeAspect="1"/>
          </p:cNvPicPr>
          <p:nvPr/>
        </p:nvPicPr>
        <p:blipFill rotWithShape="1">
          <a:blip r:embed="rId4"/>
          <a:srcRect l="1" t="4653" r="28471" b="63617"/>
          <a:stretch/>
        </p:blipFill>
        <p:spPr>
          <a:xfrm>
            <a:off x="2324242" y="2780172"/>
            <a:ext cx="4175551" cy="1318783"/>
          </a:xfrm>
          <a:prstGeom prst="rect">
            <a:avLst/>
          </a:prstGeom>
        </p:spPr>
      </p:pic>
      <p:pic>
        <p:nvPicPr>
          <p:cNvPr id="185" name="図 184"/>
          <p:cNvPicPr>
            <a:picLocks noChangeAspect="1"/>
          </p:cNvPicPr>
          <p:nvPr/>
        </p:nvPicPr>
        <p:blipFill rotWithShape="1">
          <a:blip r:embed="rId4"/>
          <a:srcRect l="85792" b="1141"/>
          <a:stretch/>
        </p:blipFill>
        <p:spPr>
          <a:xfrm>
            <a:off x="6906527" y="2450527"/>
            <a:ext cx="664703" cy="3292745"/>
          </a:xfrm>
          <a:prstGeom prst="rect">
            <a:avLst/>
          </a:prstGeom>
        </p:spPr>
      </p:pic>
      <p:sp>
        <p:nvSpPr>
          <p:cNvPr id="186" name="正方形/長方形 185"/>
          <p:cNvSpPr/>
          <p:nvPr/>
        </p:nvSpPr>
        <p:spPr>
          <a:xfrm>
            <a:off x="4874751" y="2120014"/>
            <a:ext cx="1951561" cy="2616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a week (4 times)</a:t>
            </a:r>
          </a:p>
        </p:txBody>
      </p:sp>
      <p:sp>
        <p:nvSpPr>
          <p:cNvPr id="187" name="1 つの角を切り取った四角形 186"/>
          <p:cNvSpPr/>
          <p:nvPr/>
        </p:nvSpPr>
        <p:spPr>
          <a:xfrm>
            <a:off x="90251" y="6210300"/>
            <a:ext cx="8995268" cy="640659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Pre-administration of </a:t>
            </a:r>
            <a:r>
              <a:rPr lang="en-US" altLang="ja-JP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-bromelain efficiently delivered </a:t>
            </a:r>
            <a:r>
              <a:rPr lang="en-US" altLang="ja-JP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FITC</a:t>
            </a:r>
            <a:r>
              <a:rPr lang="en-US" altLang="ja-JP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-dextran (2 </a:t>
            </a:r>
            <a:r>
              <a:rPr lang="en-US" altLang="ja-JP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MDa</a:t>
            </a:r>
            <a:r>
              <a:rPr lang="en-US" altLang="ja-JP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into tumor tissue compared to the other tissues.</a:t>
            </a:r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41190807-C2F8-41A5-833C-116A38826EB4}"/>
              </a:ext>
            </a:extLst>
          </p:cNvPr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23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86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/>
          <p:cNvSpPr txBox="1"/>
          <p:nvPr/>
        </p:nvSpPr>
        <p:spPr>
          <a:xfrm>
            <a:off x="4913043" y="2407473"/>
            <a:ext cx="1381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kumimoji="1" lang="en-US" altLang="ja-JP" sz="1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Doxil</a:t>
            </a:r>
            <a:r>
              <a:rPr lang="en-US" altLang="ja-JP" sz="14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</a:t>
            </a:r>
            <a:endParaRPr lang="en-US" altLang="ja-JP" sz="1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-3868" y="5190972"/>
            <a:ext cx="92008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altLang="ja-JP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Tumor Volume after Intravenous Administration of </a:t>
            </a:r>
            <a:r>
              <a:rPr lang="en-US" altLang="ja-JP" sz="1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Doxorubicin (A)</a:t>
            </a:r>
            <a:r>
              <a:rPr lang="en-US" altLang="ja-JP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altLang="ja-JP" sz="16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Doxil</a:t>
            </a:r>
            <a:r>
              <a:rPr lang="en-US" altLang="ja-JP" sz="16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</a:t>
            </a:r>
            <a:r>
              <a:rPr lang="en-US" altLang="ja-JP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(B) </a:t>
            </a:r>
            <a:r>
              <a:rPr lang="en-US" altLang="ja-JP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SPRA-</a:t>
            </a:r>
            <a:r>
              <a:rPr lang="en-US" altLang="ja-JP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BALB/c </a:t>
            </a:r>
            <a:r>
              <a:rPr lang="en-US" altLang="ja-JP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nu/nu</a:t>
            </a:r>
            <a:r>
              <a:rPr lang="en-US" altLang="ja-JP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Mice Bearing MIA PaCa-2 Cells</a:t>
            </a:r>
          </a:p>
          <a:p>
            <a:pPr algn="just">
              <a:lnSpc>
                <a:spcPts val="1200"/>
              </a:lnSpc>
            </a:pP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Bromelain solutions (1 mg/kg) were intravenously administered to mice bearing MIA PaCa-2 cells.  After 24 h, Doxorubicin (3 mg/kg) or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Doxil</a:t>
            </a:r>
            <a:r>
              <a:rPr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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 mg/kg) was intravenously administered to mice. This procedure was repeated 4 times.  Each point represents the mean ± S.E. of  3 mice.  </a:t>
            </a:r>
            <a:r>
              <a:rPr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0.05,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versus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5% mannitol. </a:t>
            </a:r>
            <a:r>
              <a:rPr lang="en-US" altLang="ja-JP" sz="1200" baseline="30000" dirty="0">
                <a:latin typeface="Times New Roman" pitchFamily="18" charset="0"/>
                <a:cs typeface="Times New Roman" pitchFamily="18" charset="0"/>
              </a:rPr>
              <a:t>†</a:t>
            </a:r>
            <a:r>
              <a:rPr lang="en-US" altLang="ja-JP" sz="1200" i="1" dirty="0"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p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&lt;0.05, </a:t>
            </a:r>
            <a:r>
              <a:rPr lang="en-US" altLang="ja-JP" sz="1200" i="1" dirty="0"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versus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doxorubicin or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Doxil</a:t>
            </a:r>
            <a:r>
              <a:rPr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</a:t>
            </a:r>
            <a:r>
              <a:rPr lang="en-US" altLang="ja-JP" sz="1200" dirty="0"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.</a:t>
            </a:r>
            <a:endParaRPr lang="ja-JP" altLang="ja-JP" sz="1200" dirty="0">
              <a:latin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50" name="Text Box 15"/>
          <p:cNvSpPr txBox="1">
            <a:spLocks noChangeArrowheads="1"/>
          </p:cNvSpPr>
          <p:nvPr/>
        </p:nvSpPr>
        <p:spPr bwMode="auto">
          <a:xfrm>
            <a:off x="173788" y="2115353"/>
            <a:ext cx="2039933" cy="26161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100" b="1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BALB/c </a:t>
            </a:r>
            <a:r>
              <a:rPr lang="en-US" altLang="ja-JP" sz="1100" b="1" i="1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nu/nu</a:t>
            </a:r>
            <a:r>
              <a:rPr lang="en-US" altLang="ja-JP" sz="1100" b="1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 mouse</a:t>
            </a:r>
          </a:p>
        </p:txBody>
      </p:sp>
      <p:sp>
        <p:nvSpPr>
          <p:cNvPr id="51" name="角丸四角形 50"/>
          <p:cNvSpPr/>
          <p:nvPr/>
        </p:nvSpPr>
        <p:spPr>
          <a:xfrm>
            <a:off x="103032" y="584686"/>
            <a:ext cx="8982487" cy="1834202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2" name="グループ化 383"/>
          <p:cNvGrpSpPr>
            <a:grpSpLocks/>
          </p:cNvGrpSpPr>
          <p:nvPr/>
        </p:nvGrpSpPr>
        <p:grpSpPr bwMode="auto">
          <a:xfrm flipH="1">
            <a:off x="327868" y="1283551"/>
            <a:ext cx="1200448" cy="818187"/>
            <a:chOff x="6464442" y="1457523"/>
            <a:chExt cx="2685896" cy="1971479"/>
          </a:xfrm>
        </p:grpSpPr>
        <p:grpSp>
          <p:nvGrpSpPr>
            <p:cNvPr id="53" name="グループ化 169"/>
            <p:cNvGrpSpPr>
              <a:grpSpLocks noChangeAspect="1"/>
            </p:cNvGrpSpPr>
            <p:nvPr/>
          </p:nvGrpSpPr>
          <p:grpSpPr bwMode="auto">
            <a:xfrm>
              <a:off x="6464442" y="1457523"/>
              <a:ext cx="2685896" cy="1971479"/>
              <a:chOff x="3829051" y="2876550"/>
              <a:chExt cx="3276601" cy="2405063"/>
            </a:xfrm>
          </p:grpSpPr>
          <p:sp>
            <p:nvSpPr>
              <p:cNvPr id="55" name="フリーフォーム 54"/>
              <p:cNvSpPr/>
              <p:nvPr/>
            </p:nvSpPr>
            <p:spPr>
              <a:xfrm>
                <a:off x="3829051" y="4014788"/>
                <a:ext cx="1347788" cy="1266825"/>
              </a:xfrm>
              <a:custGeom>
                <a:avLst/>
                <a:gdLst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66825"/>
                  <a:gd name="connsiteX1" fmla="*/ 0 w 1417638"/>
                  <a:gd name="connsiteY1" fmla="*/ 633412 h 1266825"/>
                  <a:gd name="connsiteX2" fmla="*/ 514350 w 1417638"/>
                  <a:gd name="connsiteY2" fmla="*/ 1109662 h 1266825"/>
                  <a:gd name="connsiteX3" fmla="*/ 1347788 w 1417638"/>
                  <a:gd name="connsiteY3" fmla="*/ 1266825 h 1266825"/>
                  <a:gd name="connsiteX4" fmla="*/ 933450 w 1417638"/>
                  <a:gd name="connsiteY4" fmla="*/ 1038225 h 1266825"/>
                  <a:gd name="connsiteX5" fmla="*/ 419100 w 1417638"/>
                  <a:gd name="connsiteY5" fmla="*/ 985837 h 1266825"/>
                  <a:gd name="connsiteX6" fmla="*/ 133350 w 1417638"/>
                  <a:gd name="connsiteY6" fmla="*/ 671512 h 1266825"/>
                  <a:gd name="connsiteX7" fmla="*/ 338138 w 1417638"/>
                  <a:gd name="connsiteY7" fmla="*/ 385762 h 1266825"/>
                  <a:gd name="connsiteX8" fmla="*/ 881063 w 1417638"/>
                  <a:gd name="connsiteY8" fmla="*/ 204787 h 1266825"/>
                  <a:gd name="connsiteX9" fmla="*/ 795338 w 1417638"/>
                  <a:gd name="connsiteY9" fmla="*/ 71437 h 1266825"/>
                  <a:gd name="connsiteX0" fmla="*/ 795338 w 1347788"/>
                  <a:gd name="connsiteY0" fmla="*/ 71437 h 1266825"/>
                  <a:gd name="connsiteX1" fmla="*/ 0 w 1347788"/>
                  <a:gd name="connsiteY1" fmla="*/ 633412 h 1266825"/>
                  <a:gd name="connsiteX2" fmla="*/ 514350 w 1347788"/>
                  <a:gd name="connsiteY2" fmla="*/ 1109662 h 1266825"/>
                  <a:gd name="connsiteX3" fmla="*/ 1347788 w 1347788"/>
                  <a:gd name="connsiteY3" fmla="*/ 1266825 h 1266825"/>
                  <a:gd name="connsiteX4" fmla="*/ 933450 w 1347788"/>
                  <a:gd name="connsiteY4" fmla="*/ 1038225 h 1266825"/>
                  <a:gd name="connsiteX5" fmla="*/ 419100 w 1347788"/>
                  <a:gd name="connsiteY5" fmla="*/ 985837 h 1266825"/>
                  <a:gd name="connsiteX6" fmla="*/ 133350 w 1347788"/>
                  <a:gd name="connsiteY6" fmla="*/ 671512 h 1266825"/>
                  <a:gd name="connsiteX7" fmla="*/ 338138 w 1347788"/>
                  <a:gd name="connsiteY7" fmla="*/ 385762 h 1266825"/>
                  <a:gd name="connsiteX8" fmla="*/ 881063 w 1347788"/>
                  <a:gd name="connsiteY8" fmla="*/ 204787 h 1266825"/>
                  <a:gd name="connsiteX9" fmla="*/ 795338 w 1347788"/>
                  <a:gd name="connsiteY9" fmla="*/ 71437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7788" h="1266825">
                    <a:moveTo>
                      <a:pt x="795338" y="71437"/>
                    </a:moveTo>
                    <a:cubicBezTo>
                      <a:pt x="291307" y="214308"/>
                      <a:pt x="65886" y="388930"/>
                      <a:pt x="0" y="633412"/>
                    </a:cubicBezTo>
                    <a:cubicBezTo>
                      <a:pt x="800" y="868352"/>
                      <a:pt x="156372" y="1051707"/>
                      <a:pt x="514350" y="1109662"/>
                    </a:cubicBezTo>
                    <a:cubicBezTo>
                      <a:pt x="800894" y="1110432"/>
                      <a:pt x="863597" y="1092981"/>
                      <a:pt x="1347788" y="1266825"/>
                    </a:cubicBezTo>
                    <a:cubicBezTo>
                      <a:pt x="1255709" y="1150131"/>
                      <a:pt x="1088231" y="1085056"/>
                      <a:pt x="933450" y="1038225"/>
                    </a:cubicBezTo>
                    <a:cubicBezTo>
                      <a:pt x="778669" y="991394"/>
                      <a:pt x="552450" y="1046956"/>
                      <a:pt x="419100" y="985837"/>
                    </a:cubicBezTo>
                    <a:cubicBezTo>
                      <a:pt x="285750" y="924718"/>
                      <a:pt x="123036" y="819140"/>
                      <a:pt x="133350" y="671512"/>
                    </a:cubicBezTo>
                    <a:cubicBezTo>
                      <a:pt x="119856" y="571500"/>
                      <a:pt x="213519" y="463549"/>
                      <a:pt x="338138" y="385762"/>
                    </a:cubicBezTo>
                    <a:cubicBezTo>
                      <a:pt x="462757" y="307975"/>
                      <a:pt x="800101" y="256381"/>
                      <a:pt x="881063" y="204787"/>
                    </a:cubicBezTo>
                    <a:cubicBezTo>
                      <a:pt x="962025" y="153193"/>
                      <a:pt x="942182" y="0"/>
                      <a:pt x="795338" y="71437"/>
                    </a:cubicBezTo>
                    <a:close/>
                  </a:path>
                </a:pathLst>
              </a:custGeom>
              <a:solidFill>
                <a:srgbClr val="DE877E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56" name="フリーフォーム 55"/>
              <p:cNvSpPr/>
              <p:nvPr/>
            </p:nvSpPr>
            <p:spPr>
              <a:xfrm>
                <a:off x="4638261" y="3074505"/>
                <a:ext cx="2241826" cy="1379600"/>
              </a:xfrm>
              <a:custGeom>
                <a:avLst/>
                <a:gdLst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537252 w 2241826"/>
                  <a:gd name="connsiteY22" fmla="*/ 1152939 h 1379600"/>
                  <a:gd name="connsiteX23" fmla="*/ 1351722 w 2241826"/>
                  <a:gd name="connsiteY23" fmla="*/ 1166192 h 1379600"/>
                  <a:gd name="connsiteX24" fmla="*/ 1033669 w 2241826"/>
                  <a:gd name="connsiteY24" fmla="*/ 1152939 h 1379600"/>
                  <a:gd name="connsiteX25" fmla="*/ 622852 w 2241826"/>
                  <a:gd name="connsiteY25" fmla="*/ 1364974 h 1379600"/>
                  <a:gd name="connsiteX26" fmla="*/ 331304 w 2241826"/>
                  <a:gd name="connsiteY26" fmla="*/ 1179444 h 1379600"/>
                  <a:gd name="connsiteX27" fmla="*/ 92765 w 2241826"/>
                  <a:gd name="connsiteY27" fmla="*/ 1126435 h 1379600"/>
                  <a:gd name="connsiteX28" fmla="*/ 79513 w 2241826"/>
                  <a:gd name="connsiteY28" fmla="*/ 1113183 h 1379600"/>
                  <a:gd name="connsiteX29" fmla="*/ 39756 w 2241826"/>
                  <a:gd name="connsiteY29" fmla="*/ 1086679 h 1379600"/>
                  <a:gd name="connsiteX30" fmla="*/ 92765 w 2241826"/>
                  <a:gd name="connsiteY30" fmla="*/ 1060174 h 1379600"/>
                  <a:gd name="connsiteX31" fmla="*/ 39756 w 2241826"/>
                  <a:gd name="connsiteY31" fmla="*/ 1060174 h 1379600"/>
                  <a:gd name="connsiteX32" fmla="*/ 66261 w 2241826"/>
                  <a:gd name="connsiteY32" fmla="*/ 1046922 h 1379600"/>
                  <a:gd name="connsiteX33" fmla="*/ 0 w 2241826"/>
                  <a:gd name="connsiteY33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537252 w 2241826"/>
                  <a:gd name="connsiteY21" fmla="*/ 1152939 h 1379600"/>
                  <a:gd name="connsiteX22" fmla="*/ 1351722 w 2241826"/>
                  <a:gd name="connsiteY22" fmla="*/ 1166192 h 1379600"/>
                  <a:gd name="connsiteX23" fmla="*/ 1033669 w 2241826"/>
                  <a:gd name="connsiteY23" fmla="*/ 1152939 h 1379600"/>
                  <a:gd name="connsiteX24" fmla="*/ 622852 w 2241826"/>
                  <a:gd name="connsiteY24" fmla="*/ 1364974 h 1379600"/>
                  <a:gd name="connsiteX25" fmla="*/ 331304 w 2241826"/>
                  <a:gd name="connsiteY25" fmla="*/ 1179444 h 1379600"/>
                  <a:gd name="connsiteX26" fmla="*/ 92765 w 2241826"/>
                  <a:gd name="connsiteY26" fmla="*/ 1126435 h 1379600"/>
                  <a:gd name="connsiteX27" fmla="*/ 79513 w 2241826"/>
                  <a:gd name="connsiteY27" fmla="*/ 1113183 h 1379600"/>
                  <a:gd name="connsiteX28" fmla="*/ 39756 w 2241826"/>
                  <a:gd name="connsiteY28" fmla="*/ 1086679 h 1379600"/>
                  <a:gd name="connsiteX29" fmla="*/ 92765 w 2241826"/>
                  <a:gd name="connsiteY29" fmla="*/ 1060174 h 1379600"/>
                  <a:gd name="connsiteX30" fmla="*/ 39756 w 2241826"/>
                  <a:gd name="connsiteY30" fmla="*/ 1060174 h 1379600"/>
                  <a:gd name="connsiteX31" fmla="*/ 66261 w 2241826"/>
                  <a:gd name="connsiteY31" fmla="*/ 1046922 h 1379600"/>
                  <a:gd name="connsiteX32" fmla="*/ 0 w 2241826"/>
                  <a:gd name="connsiteY32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537252 w 2241826"/>
                  <a:gd name="connsiteY20" fmla="*/ 1152939 h 1379600"/>
                  <a:gd name="connsiteX21" fmla="*/ 1351722 w 2241826"/>
                  <a:gd name="connsiteY21" fmla="*/ 1166192 h 1379600"/>
                  <a:gd name="connsiteX22" fmla="*/ 1033669 w 2241826"/>
                  <a:gd name="connsiteY22" fmla="*/ 1152939 h 1379600"/>
                  <a:gd name="connsiteX23" fmla="*/ 622852 w 2241826"/>
                  <a:gd name="connsiteY23" fmla="*/ 1364974 h 1379600"/>
                  <a:gd name="connsiteX24" fmla="*/ 331304 w 2241826"/>
                  <a:gd name="connsiteY24" fmla="*/ 1179444 h 1379600"/>
                  <a:gd name="connsiteX25" fmla="*/ 92765 w 2241826"/>
                  <a:gd name="connsiteY25" fmla="*/ 1126435 h 1379600"/>
                  <a:gd name="connsiteX26" fmla="*/ 79513 w 2241826"/>
                  <a:gd name="connsiteY26" fmla="*/ 1113183 h 1379600"/>
                  <a:gd name="connsiteX27" fmla="*/ 39756 w 2241826"/>
                  <a:gd name="connsiteY27" fmla="*/ 1086679 h 1379600"/>
                  <a:gd name="connsiteX28" fmla="*/ 92765 w 2241826"/>
                  <a:gd name="connsiteY28" fmla="*/ 1060174 h 1379600"/>
                  <a:gd name="connsiteX29" fmla="*/ 39756 w 2241826"/>
                  <a:gd name="connsiteY29" fmla="*/ 1060174 h 1379600"/>
                  <a:gd name="connsiteX30" fmla="*/ 66261 w 2241826"/>
                  <a:gd name="connsiteY30" fmla="*/ 1046922 h 1379600"/>
                  <a:gd name="connsiteX31" fmla="*/ 0 w 2241826"/>
                  <a:gd name="connsiteY31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537252 w 2241826"/>
                  <a:gd name="connsiteY19" fmla="*/ 1152939 h 1379600"/>
                  <a:gd name="connsiteX20" fmla="*/ 1351722 w 2241826"/>
                  <a:gd name="connsiteY20" fmla="*/ 1166192 h 1379600"/>
                  <a:gd name="connsiteX21" fmla="*/ 1033669 w 2241826"/>
                  <a:gd name="connsiteY21" fmla="*/ 1152939 h 1379600"/>
                  <a:gd name="connsiteX22" fmla="*/ 622852 w 2241826"/>
                  <a:gd name="connsiteY22" fmla="*/ 1364974 h 1379600"/>
                  <a:gd name="connsiteX23" fmla="*/ 331304 w 2241826"/>
                  <a:gd name="connsiteY23" fmla="*/ 1179444 h 1379600"/>
                  <a:gd name="connsiteX24" fmla="*/ 92765 w 2241826"/>
                  <a:gd name="connsiteY24" fmla="*/ 1126435 h 1379600"/>
                  <a:gd name="connsiteX25" fmla="*/ 79513 w 2241826"/>
                  <a:gd name="connsiteY25" fmla="*/ 1113183 h 1379600"/>
                  <a:gd name="connsiteX26" fmla="*/ 39756 w 2241826"/>
                  <a:gd name="connsiteY26" fmla="*/ 1086679 h 1379600"/>
                  <a:gd name="connsiteX27" fmla="*/ 92765 w 2241826"/>
                  <a:gd name="connsiteY27" fmla="*/ 1060174 h 1379600"/>
                  <a:gd name="connsiteX28" fmla="*/ 39756 w 2241826"/>
                  <a:gd name="connsiteY28" fmla="*/ 1060174 h 1379600"/>
                  <a:gd name="connsiteX29" fmla="*/ 66261 w 2241826"/>
                  <a:gd name="connsiteY29" fmla="*/ 1046922 h 1379600"/>
                  <a:gd name="connsiteX30" fmla="*/ 0 w 2241826"/>
                  <a:gd name="connsiteY30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537252 w 2241826"/>
                  <a:gd name="connsiteY18" fmla="*/ 1152939 h 1379600"/>
                  <a:gd name="connsiteX19" fmla="*/ 1351722 w 2241826"/>
                  <a:gd name="connsiteY19" fmla="*/ 1166192 h 1379600"/>
                  <a:gd name="connsiteX20" fmla="*/ 1033669 w 2241826"/>
                  <a:gd name="connsiteY20" fmla="*/ 1152939 h 1379600"/>
                  <a:gd name="connsiteX21" fmla="*/ 622852 w 2241826"/>
                  <a:gd name="connsiteY21" fmla="*/ 1364974 h 1379600"/>
                  <a:gd name="connsiteX22" fmla="*/ 331304 w 2241826"/>
                  <a:gd name="connsiteY22" fmla="*/ 1179444 h 1379600"/>
                  <a:gd name="connsiteX23" fmla="*/ 92765 w 2241826"/>
                  <a:gd name="connsiteY23" fmla="*/ 1126435 h 1379600"/>
                  <a:gd name="connsiteX24" fmla="*/ 79513 w 2241826"/>
                  <a:gd name="connsiteY24" fmla="*/ 1113183 h 1379600"/>
                  <a:gd name="connsiteX25" fmla="*/ 39756 w 2241826"/>
                  <a:gd name="connsiteY25" fmla="*/ 1086679 h 1379600"/>
                  <a:gd name="connsiteX26" fmla="*/ 92765 w 2241826"/>
                  <a:gd name="connsiteY26" fmla="*/ 1060174 h 1379600"/>
                  <a:gd name="connsiteX27" fmla="*/ 39756 w 2241826"/>
                  <a:gd name="connsiteY27" fmla="*/ 1060174 h 1379600"/>
                  <a:gd name="connsiteX28" fmla="*/ 66261 w 2241826"/>
                  <a:gd name="connsiteY28" fmla="*/ 1046922 h 1379600"/>
                  <a:gd name="connsiteX29" fmla="*/ 0 w 2241826"/>
                  <a:gd name="connsiteY29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537252 w 2241826"/>
                  <a:gd name="connsiteY17" fmla="*/ 1152939 h 1379600"/>
                  <a:gd name="connsiteX18" fmla="*/ 1351722 w 2241826"/>
                  <a:gd name="connsiteY18" fmla="*/ 1166192 h 1379600"/>
                  <a:gd name="connsiteX19" fmla="*/ 1033669 w 2241826"/>
                  <a:gd name="connsiteY19" fmla="*/ 1152939 h 1379600"/>
                  <a:gd name="connsiteX20" fmla="*/ 622852 w 2241826"/>
                  <a:gd name="connsiteY20" fmla="*/ 1364974 h 1379600"/>
                  <a:gd name="connsiteX21" fmla="*/ 331304 w 2241826"/>
                  <a:gd name="connsiteY21" fmla="*/ 1179444 h 1379600"/>
                  <a:gd name="connsiteX22" fmla="*/ 92765 w 2241826"/>
                  <a:gd name="connsiteY22" fmla="*/ 1126435 h 1379600"/>
                  <a:gd name="connsiteX23" fmla="*/ 79513 w 2241826"/>
                  <a:gd name="connsiteY23" fmla="*/ 1113183 h 1379600"/>
                  <a:gd name="connsiteX24" fmla="*/ 39756 w 2241826"/>
                  <a:gd name="connsiteY24" fmla="*/ 1086679 h 1379600"/>
                  <a:gd name="connsiteX25" fmla="*/ 92765 w 2241826"/>
                  <a:gd name="connsiteY25" fmla="*/ 1060174 h 1379600"/>
                  <a:gd name="connsiteX26" fmla="*/ 39756 w 2241826"/>
                  <a:gd name="connsiteY26" fmla="*/ 1060174 h 1379600"/>
                  <a:gd name="connsiteX27" fmla="*/ 66261 w 2241826"/>
                  <a:gd name="connsiteY27" fmla="*/ 1046922 h 1379600"/>
                  <a:gd name="connsiteX28" fmla="*/ 0 w 2241826"/>
                  <a:gd name="connsiteY28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537252 w 2241826"/>
                  <a:gd name="connsiteY16" fmla="*/ 1152939 h 1379600"/>
                  <a:gd name="connsiteX17" fmla="*/ 1351722 w 2241826"/>
                  <a:gd name="connsiteY17" fmla="*/ 1166192 h 1379600"/>
                  <a:gd name="connsiteX18" fmla="*/ 1033669 w 2241826"/>
                  <a:gd name="connsiteY18" fmla="*/ 1152939 h 1379600"/>
                  <a:gd name="connsiteX19" fmla="*/ 622852 w 2241826"/>
                  <a:gd name="connsiteY19" fmla="*/ 1364974 h 1379600"/>
                  <a:gd name="connsiteX20" fmla="*/ 331304 w 2241826"/>
                  <a:gd name="connsiteY20" fmla="*/ 1179444 h 1379600"/>
                  <a:gd name="connsiteX21" fmla="*/ 92765 w 2241826"/>
                  <a:gd name="connsiteY21" fmla="*/ 1126435 h 1379600"/>
                  <a:gd name="connsiteX22" fmla="*/ 79513 w 2241826"/>
                  <a:gd name="connsiteY22" fmla="*/ 1113183 h 1379600"/>
                  <a:gd name="connsiteX23" fmla="*/ 39756 w 2241826"/>
                  <a:gd name="connsiteY23" fmla="*/ 1086679 h 1379600"/>
                  <a:gd name="connsiteX24" fmla="*/ 92765 w 2241826"/>
                  <a:gd name="connsiteY24" fmla="*/ 1060174 h 1379600"/>
                  <a:gd name="connsiteX25" fmla="*/ 39756 w 2241826"/>
                  <a:gd name="connsiteY25" fmla="*/ 1060174 h 1379600"/>
                  <a:gd name="connsiteX26" fmla="*/ 66261 w 2241826"/>
                  <a:gd name="connsiteY26" fmla="*/ 1046922 h 1379600"/>
                  <a:gd name="connsiteX27" fmla="*/ 0 w 2241826"/>
                  <a:gd name="connsiteY27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537252 w 2241826"/>
                  <a:gd name="connsiteY15" fmla="*/ 1152939 h 1379600"/>
                  <a:gd name="connsiteX16" fmla="*/ 1351722 w 2241826"/>
                  <a:gd name="connsiteY16" fmla="*/ 1166192 h 1379600"/>
                  <a:gd name="connsiteX17" fmla="*/ 1033669 w 2241826"/>
                  <a:gd name="connsiteY17" fmla="*/ 1152939 h 1379600"/>
                  <a:gd name="connsiteX18" fmla="*/ 622852 w 2241826"/>
                  <a:gd name="connsiteY18" fmla="*/ 1364974 h 1379600"/>
                  <a:gd name="connsiteX19" fmla="*/ 331304 w 2241826"/>
                  <a:gd name="connsiteY19" fmla="*/ 1179444 h 1379600"/>
                  <a:gd name="connsiteX20" fmla="*/ 92765 w 2241826"/>
                  <a:gd name="connsiteY20" fmla="*/ 1126435 h 1379600"/>
                  <a:gd name="connsiteX21" fmla="*/ 79513 w 2241826"/>
                  <a:gd name="connsiteY21" fmla="*/ 1113183 h 1379600"/>
                  <a:gd name="connsiteX22" fmla="*/ 39756 w 2241826"/>
                  <a:gd name="connsiteY22" fmla="*/ 1086679 h 1379600"/>
                  <a:gd name="connsiteX23" fmla="*/ 92765 w 2241826"/>
                  <a:gd name="connsiteY23" fmla="*/ 1060174 h 1379600"/>
                  <a:gd name="connsiteX24" fmla="*/ 39756 w 2241826"/>
                  <a:gd name="connsiteY24" fmla="*/ 1060174 h 1379600"/>
                  <a:gd name="connsiteX25" fmla="*/ 66261 w 2241826"/>
                  <a:gd name="connsiteY25" fmla="*/ 1046922 h 1379600"/>
                  <a:gd name="connsiteX26" fmla="*/ 0 w 2241826"/>
                  <a:gd name="connsiteY26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351722 w 2241826"/>
                  <a:gd name="connsiteY15" fmla="*/ 1166192 h 1379600"/>
                  <a:gd name="connsiteX16" fmla="*/ 1033669 w 2241826"/>
                  <a:gd name="connsiteY16" fmla="*/ 1152939 h 1379600"/>
                  <a:gd name="connsiteX17" fmla="*/ 622852 w 2241826"/>
                  <a:gd name="connsiteY17" fmla="*/ 1364974 h 1379600"/>
                  <a:gd name="connsiteX18" fmla="*/ 331304 w 2241826"/>
                  <a:gd name="connsiteY18" fmla="*/ 1179444 h 1379600"/>
                  <a:gd name="connsiteX19" fmla="*/ 92765 w 2241826"/>
                  <a:gd name="connsiteY19" fmla="*/ 1126435 h 1379600"/>
                  <a:gd name="connsiteX20" fmla="*/ 79513 w 2241826"/>
                  <a:gd name="connsiteY20" fmla="*/ 1113183 h 1379600"/>
                  <a:gd name="connsiteX21" fmla="*/ 39756 w 2241826"/>
                  <a:gd name="connsiteY21" fmla="*/ 1086679 h 1379600"/>
                  <a:gd name="connsiteX22" fmla="*/ 92765 w 2241826"/>
                  <a:gd name="connsiteY22" fmla="*/ 1060174 h 1379600"/>
                  <a:gd name="connsiteX23" fmla="*/ 39756 w 2241826"/>
                  <a:gd name="connsiteY23" fmla="*/ 1060174 h 1379600"/>
                  <a:gd name="connsiteX24" fmla="*/ 66261 w 2241826"/>
                  <a:gd name="connsiteY24" fmla="*/ 1046922 h 1379600"/>
                  <a:gd name="connsiteX25" fmla="*/ 0 w 2241826"/>
                  <a:gd name="connsiteY25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41826" h="1379600">
                    <a:moveTo>
                      <a:pt x="0" y="1020418"/>
                    </a:moveTo>
                    <a:cubicBezTo>
                      <a:pt x="0" y="1002749"/>
                      <a:pt x="0" y="1082261"/>
                      <a:pt x="66261" y="940905"/>
                    </a:cubicBezTo>
                    <a:cubicBezTo>
                      <a:pt x="132522" y="799549"/>
                      <a:pt x="92419" y="433872"/>
                      <a:pt x="397565" y="172279"/>
                    </a:cubicBezTo>
                    <a:cubicBezTo>
                      <a:pt x="545548" y="15462"/>
                      <a:pt x="782493" y="10356"/>
                      <a:pt x="954156" y="0"/>
                    </a:cubicBezTo>
                    <a:cubicBezTo>
                      <a:pt x="1030539" y="22993"/>
                      <a:pt x="995769" y="10494"/>
                      <a:pt x="1113182" y="53009"/>
                    </a:cubicBezTo>
                    <a:cubicBezTo>
                      <a:pt x="1225825" y="57426"/>
                      <a:pt x="1493078" y="1"/>
                      <a:pt x="1630017" y="26505"/>
                    </a:cubicBezTo>
                    <a:cubicBezTo>
                      <a:pt x="1766956" y="53009"/>
                      <a:pt x="1853095" y="132522"/>
                      <a:pt x="1934817" y="212035"/>
                    </a:cubicBezTo>
                    <a:cubicBezTo>
                      <a:pt x="2016539" y="291548"/>
                      <a:pt x="2076174" y="419653"/>
                      <a:pt x="2120348" y="503583"/>
                    </a:cubicBezTo>
                    <a:cubicBezTo>
                      <a:pt x="2164522" y="587514"/>
                      <a:pt x="2179983" y="673653"/>
                      <a:pt x="2199861" y="715618"/>
                    </a:cubicBezTo>
                    <a:cubicBezTo>
                      <a:pt x="2219739" y="757583"/>
                      <a:pt x="2241826" y="728870"/>
                      <a:pt x="2239617" y="755374"/>
                    </a:cubicBezTo>
                    <a:cubicBezTo>
                      <a:pt x="2237408" y="781878"/>
                      <a:pt x="2217531" y="848140"/>
                      <a:pt x="2186609" y="874644"/>
                    </a:cubicBezTo>
                    <a:cubicBezTo>
                      <a:pt x="2155687" y="901148"/>
                      <a:pt x="2131392" y="907774"/>
                      <a:pt x="2054087" y="914400"/>
                    </a:cubicBezTo>
                    <a:cubicBezTo>
                      <a:pt x="1976783" y="921026"/>
                      <a:pt x="1832721" y="919021"/>
                      <a:pt x="1722782" y="914400"/>
                    </a:cubicBezTo>
                    <a:cubicBezTo>
                      <a:pt x="1643269" y="934278"/>
                      <a:pt x="1638852" y="991705"/>
                      <a:pt x="1577009" y="1033670"/>
                    </a:cubicBezTo>
                    <a:cubicBezTo>
                      <a:pt x="1538138" y="1116767"/>
                      <a:pt x="1510531" y="1151071"/>
                      <a:pt x="1351722" y="1166192"/>
                    </a:cubicBezTo>
                    <a:cubicBezTo>
                      <a:pt x="1267792" y="1166192"/>
                      <a:pt x="1178951" y="1167429"/>
                      <a:pt x="1033669" y="1152939"/>
                    </a:cubicBezTo>
                    <a:cubicBezTo>
                      <a:pt x="912184" y="1224163"/>
                      <a:pt x="735145" y="1379600"/>
                      <a:pt x="622852" y="1364974"/>
                    </a:cubicBezTo>
                    <a:cubicBezTo>
                      <a:pt x="505791" y="1369391"/>
                      <a:pt x="400599" y="1252532"/>
                      <a:pt x="331304" y="1179444"/>
                    </a:cubicBezTo>
                    <a:cubicBezTo>
                      <a:pt x="242954" y="1144445"/>
                      <a:pt x="134730" y="1137479"/>
                      <a:pt x="92765" y="1126435"/>
                    </a:cubicBezTo>
                    <a:cubicBezTo>
                      <a:pt x="50800" y="1115391"/>
                      <a:pt x="88348" y="1119809"/>
                      <a:pt x="79513" y="1113183"/>
                    </a:cubicBezTo>
                    <a:cubicBezTo>
                      <a:pt x="70678" y="1106557"/>
                      <a:pt x="37547" y="1095514"/>
                      <a:pt x="39756" y="1086679"/>
                    </a:cubicBezTo>
                    <a:cubicBezTo>
                      <a:pt x="41965" y="1077844"/>
                      <a:pt x="92765" y="1064591"/>
                      <a:pt x="92765" y="1060174"/>
                    </a:cubicBezTo>
                    <a:cubicBezTo>
                      <a:pt x="92765" y="1055757"/>
                      <a:pt x="44173" y="1062383"/>
                      <a:pt x="39756" y="1060174"/>
                    </a:cubicBezTo>
                    <a:cubicBezTo>
                      <a:pt x="35339" y="1057965"/>
                      <a:pt x="68470" y="1051339"/>
                      <a:pt x="66261" y="1046922"/>
                    </a:cubicBezTo>
                    <a:cubicBezTo>
                      <a:pt x="64052" y="1042505"/>
                      <a:pt x="0" y="1038087"/>
                      <a:pt x="0" y="1020418"/>
                    </a:cubicBezTo>
                    <a:close/>
                  </a:path>
                </a:pathLst>
              </a:custGeom>
              <a:solidFill>
                <a:srgbClr val="FFCC99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57" name="フリーフォーム 56"/>
              <p:cNvSpPr/>
              <p:nvPr/>
            </p:nvSpPr>
            <p:spPr>
              <a:xfrm>
                <a:off x="6043614" y="3467100"/>
                <a:ext cx="393700" cy="284163"/>
              </a:xfrm>
              <a:custGeom>
                <a:avLst/>
                <a:gdLst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700" h="284163">
                    <a:moveTo>
                      <a:pt x="0" y="0"/>
                    </a:moveTo>
                    <a:cubicBezTo>
                      <a:pt x="123814" y="56356"/>
                      <a:pt x="282574" y="258763"/>
                      <a:pt x="338137" y="271463"/>
                    </a:cubicBezTo>
                    <a:cubicBezTo>
                      <a:pt x="393700" y="284163"/>
                      <a:pt x="347662" y="118269"/>
                      <a:pt x="333375" y="76200"/>
                    </a:cubicBezTo>
                    <a:cubicBezTo>
                      <a:pt x="319088" y="34131"/>
                      <a:pt x="307975" y="31750"/>
                      <a:pt x="252412" y="19050"/>
                    </a:cubicBezTo>
                    <a:cubicBezTo>
                      <a:pt x="163500" y="30163"/>
                      <a:pt x="61903" y="794"/>
                      <a:pt x="0" y="0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58" name="フリーフォーム 57"/>
              <p:cNvSpPr/>
              <p:nvPr/>
            </p:nvSpPr>
            <p:spPr>
              <a:xfrm>
                <a:off x="5914232" y="3432969"/>
                <a:ext cx="391318" cy="381794"/>
              </a:xfrm>
              <a:custGeom>
                <a:avLst/>
                <a:gdLst>
                  <a:gd name="connsiteX0" fmla="*/ 129381 w 391318"/>
                  <a:gd name="connsiteY0" fmla="*/ 29369 h 381794"/>
                  <a:gd name="connsiteX1" fmla="*/ 5556 w 391318"/>
                  <a:gd name="connsiteY1" fmla="*/ 43656 h 381794"/>
                  <a:gd name="connsiteX2" fmla="*/ 96043 w 391318"/>
                  <a:gd name="connsiteY2" fmla="*/ 291306 h 381794"/>
                  <a:gd name="connsiteX3" fmla="*/ 262731 w 391318"/>
                  <a:gd name="connsiteY3" fmla="*/ 372269 h 381794"/>
                  <a:gd name="connsiteX4" fmla="*/ 305593 w 391318"/>
                  <a:gd name="connsiteY4" fmla="*/ 348456 h 381794"/>
                  <a:gd name="connsiteX5" fmla="*/ 372268 w 391318"/>
                  <a:gd name="connsiteY5" fmla="*/ 348456 h 381794"/>
                  <a:gd name="connsiteX6" fmla="*/ 324643 w 391318"/>
                  <a:gd name="connsiteY6" fmla="*/ 329406 h 381794"/>
                  <a:gd name="connsiteX7" fmla="*/ 362743 w 391318"/>
                  <a:gd name="connsiteY7" fmla="*/ 319881 h 381794"/>
                  <a:gd name="connsiteX8" fmla="*/ 281781 w 391318"/>
                  <a:gd name="connsiteY8" fmla="*/ 296069 h 381794"/>
                  <a:gd name="connsiteX9" fmla="*/ 381793 w 391318"/>
                  <a:gd name="connsiteY9" fmla="*/ 286544 h 381794"/>
                  <a:gd name="connsiteX10" fmla="*/ 338931 w 391318"/>
                  <a:gd name="connsiteY10" fmla="*/ 257969 h 381794"/>
                  <a:gd name="connsiteX11" fmla="*/ 357981 w 391318"/>
                  <a:gd name="connsiteY11" fmla="*/ 243681 h 381794"/>
                  <a:gd name="connsiteX12" fmla="*/ 315118 w 391318"/>
                  <a:gd name="connsiteY12" fmla="*/ 219869 h 381794"/>
                  <a:gd name="connsiteX13" fmla="*/ 362743 w 391318"/>
                  <a:gd name="connsiteY13" fmla="*/ 215106 h 381794"/>
                  <a:gd name="connsiteX14" fmla="*/ 129381 w 391318"/>
                  <a:gd name="connsiteY14" fmla="*/ 29369 h 381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1318" h="381794">
                    <a:moveTo>
                      <a:pt x="129381" y="29369"/>
                    </a:moveTo>
                    <a:cubicBezTo>
                      <a:pt x="69850" y="794"/>
                      <a:pt x="11112" y="0"/>
                      <a:pt x="5556" y="43656"/>
                    </a:cubicBezTo>
                    <a:cubicBezTo>
                      <a:pt x="0" y="87312"/>
                      <a:pt x="53181" y="236537"/>
                      <a:pt x="96043" y="291306"/>
                    </a:cubicBezTo>
                    <a:cubicBezTo>
                      <a:pt x="138905" y="346075"/>
                      <a:pt x="227806" y="362744"/>
                      <a:pt x="262731" y="372269"/>
                    </a:cubicBezTo>
                    <a:cubicBezTo>
                      <a:pt x="297656" y="381794"/>
                      <a:pt x="287337" y="352425"/>
                      <a:pt x="305593" y="348456"/>
                    </a:cubicBezTo>
                    <a:cubicBezTo>
                      <a:pt x="323849" y="344487"/>
                      <a:pt x="369093" y="351631"/>
                      <a:pt x="372268" y="348456"/>
                    </a:cubicBezTo>
                    <a:cubicBezTo>
                      <a:pt x="375443" y="345281"/>
                      <a:pt x="326230" y="334168"/>
                      <a:pt x="324643" y="329406"/>
                    </a:cubicBezTo>
                    <a:cubicBezTo>
                      <a:pt x="323056" y="324644"/>
                      <a:pt x="369887" y="325437"/>
                      <a:pt x="362743" y="319881"/>
                    </a:cubicBezTo>
                    <a:cubicBezTo>
                      <a:pt x="355599" y="314325"/>
                      <a:pt x="278606" y="301625"/>
                      <a:pt x="281781" y="296069"/>
                    </a:cubicBezTo>
                    <a:cubicBezTo>
                      <a:pt x="284956" y="290513"/>
                      <a:pt x="372268" y="292894"/>
                      <a:pt x="381793" y="286544"/>
                    </a:cubicBezTo>
                    <a:cubicBezTo>
                      <a:pt x="391318" y="280194"/>
                      <a:pt x="342900" y="265113"/>
                      <a:pt x="338931" y="257969"/>
                    </a:cubicBezTo>
                    <a:cubicBezTo>
                      <a:pt x="334962" y="250825"/>
                      <a:pt x="361950" y="250031"/>
                      <a:pt x="357981" y="243681"/>
                    </a:cubicBezTo>
                    <a:cubicBezTo>
                      <a:pt x="354012" y="237331"/>
                      <a:pt x="314324" y="224631"/>
                      <a:pt x="315118" y="219869"/>
                    </a:cubicBezTo>
                    <a:cubicBezTo>
                      <a:pt x="315912" y="215107"/>
                      <a:pt x="391318" y="246062"/>
                      <a:pt x="362743" y="215106"/>
                    </a:cubicBezTo>
                    <a:cubicBezTo>
                      <a:pt x="334168" y="184150"/>
                      <a:pt x="188912" y="57944"/>
                      <a:pt x="129381" y="29369"/>
                    </a:cubicBezTo>
                    <a:close/>
                  </a:path>
                </a:pathLst>
              </a:custGeom>
              <a:solidFill>
                <a:srgbClr val="CD9965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59" name="フリーフォーム 58"/>
              <p:cNvSpPr/>
              <p:nvPr/>
            </p:nvSpPr>
            <p:spPr>
              <a:xfrm>
                <a:off x="5340351" y="4333206"/>
                <a:ext cx="672306" cy="444500"/>
              </a:xfrm>
              <a:custGeom>
                <a:avLst/>
                <a:gdLst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2306" h="444500">
                    <a:moveTo>
                      <a:pt x="0" y="95250"/>
                    </a:moveTo>
                    <a:cubicBezTo>
                      <a:pt x="19040" y="102379"/>
                      <a:pt x="7938" y="129382"/>
                      <a:pt x="47625" y="147638"/>
                    </a:cubicBezTo>
                    <a:cubicBezTo>
                      <a:pt x="87312" y="165894"/>
                      <a:pt x="158744" y="197637"/>
                      <a:pt x="238125" y="204788"/>
                    </a:cubicBezTo>
                    <a:cubicBezTo>
                      <a:pt x="284163" y="250032"/>
                      <a:pt x="304800" y="393700"/>
                      <a:pt x="323850" y="419100"/>
                    </a:cubicBezTo>
                    <a:cubicBezTo>
                      <a:pt x="342900" y="444500"/>
                      <a:pt x="353219" y="389732"/>
                      <a:pt x="352425" y="357188"/>
                    </a:cubicBezTo>
                    <a:cubicBezTo>
                      <a:pt x="351631" y="324644"/>
                      <a:pt x="288926" y="232569"/>
                      <a:pt x="319088" y="223838"/>
                    </a:cubicBezTo>
                    <a:cubicBezTo>
                      <a:pt x="349250" y="215107"/>
                      <a:pt x="487363" y="294481"/>
                      <a:pt x="533400" y="304800"/>
                    </a:cubicBezTo>
                    <a:cubicBezTo>
                      <a:pt x="579438" y="315119"/>
                      <a:pt x="616744" y="308769"/>
                      <a:pt x="595313" y="285750"/>
                    </a:cubicBezTo>
                    <a:cubicBezTo>
                      <a:pt x="573882" y="262731"/>
                      <a:pt x="524652" y="246842"/>
                      <a:pt x="404813" y="166688"/>
                    </a:cubicBezTo>
                    <a:cubicBezTo>
                      <a:pt x="546886" y="243674"/>
                      <a:pt x="643731" y="211138"/>
                      <a:pt x="647700" y="204788"/>
                    </a:cubicBezTo>
                    <a:cubicBezTo>
                      <a:pt x="651669" y="198438"/>
                      <a:pt x="428625" y="143669"/>
                      <a:pt x="428625" y="128588"/>
                    </a:cubicBezTo>
                    <a:cubicBezTo>
                      <a:pt x="485767" y="146838"/>
                      <a:pt x="623094" y="122237"/>
                      <a:pt x="647700" y="114300"/>
                    </a:cubicBezTo>
                    <a:cubicBezTo>
                      <a:pt x="672306" y="106363"/>
                      <a:pt x="634207" y="87313"/>
                      <a:pt x="576263" y="80963"/>
                    </a:cubicBezTo>
                    <a:cubicBezTo>
                      <a:pt x="518319" y="74613"/>
                      <a:pt x="334963" y="76994"/>
                      <a:pt x="300038" y="76200"/>
                    </a:cubicBezTo>
                    <a:cubicBezTo>
                      <a:pt x="265113" y="75406"/>
                      <a:pt x="347663" y="83344"/>
                      <a:pt x="366713" y="76200"/>
                    </a:cubicBezTo>
                    <a:cubicBezTo>
                      <a:pt x="433372" y="49992"/>
                      <a:pt x="405607" y="46038"/>
                      <a:pt x="414338" y="33338"/>
                    </a:cubicBezTo>
                    <a:cubicBezTo>
                      <a:pt x="423069" y="20638"/>
                      <a:pt x="407177" y="39675"/>
                      <a:pt x="419100" y="0"/>
                    </a:cubicBezTo>
                    <a:cubicBezTo>
                      <a:pt x="397669" y="3175"/>
                      <a:pt x="333375" y="49213"/>
                      <a:pt x="285750" y="52388"/>
                    </a:cubicBezTo>
                    <a:cubicBezTo>
                      <a:pt x="238125" y="55563"/>
                      <a:pt x="182563" y="13494"/>
                      <a:pt x="133350" y="19050"/>
                    </a:cubicBezTo>
                    <a:cubicBezTo>
                      <a:pt x="84132" y="62700"/>
                      <a:pt x="14287" y="73819"/>
                      <a:pt x="0" y="95250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0" name="フリーフォーム 59"/>
              <p:cNvSpPr/>
              <p:nvPr/>
            </p:nvSpPr>
            <p:spPr>
              <a:xfrm>
                <a:off x="5985659" y="2876550"/>
                <a:ext cx="510392" cy="319088"/>
              </a:xfrm>
              <a:custGeom>
                <a:avLst/>
                <a:gdLst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14313 h 319088"/>
                  <a:gd name="connsiteX1" fmla="*/ 186532 w 500856"/>
                  <a:gd name="connsiteY1" fmla="*/ 0 h 319088"/>
                  <a:gd name="connsiteX2" fmla="*/ 477044 w 500856"/>
                  <a:gd name="connsiteY2" fmla="*/ 319088 h 319088"/>
                  <a:gd name="connsiteX3" fmla="*/ 48419 w 500856"/>
                  <a:gd name="connsiteY3" fmla="*/ 214313 h 319088"/>
                  <a:gd name="connsiteX0" fmla="*/ 81767 w 534204"/>
                  <a:gd name="connsiteY0" fmla="*/ 214313 h 319088"/>
                  <a:gd name="connsiteX1" fmla="*/ 219880 w 534204"/>
                  <a:gd name="connsiteY1" fmla="*/ 0 h 319088"/>
                  <a:gd name="connsiteX2" fmla="*/ 510392 w 534204"/>
                  <a:gd name="connsiteY2" fmla="*/ 319088 h 319088"/>
                  <a:gd name="connsiteX3" fmla="*/ 81767 w 534204"/>
                  <a:gd name="connsiteY3" fmla="*/ 214313 h 319088"/>
                  <a:gd name="connsiteX0" fmla="*/ 81767 w 510392"/>
                  <a:gd name="connsiteY0" fmla="*/ 214313 h 319088"/>
                  <a:gd name="connsiteX1" fmla="*/ 219880 w 510392"/>
                  <a:gd name="connsiteY1" fmla="*/ 0 h 319088"/>
                  <a:gd name="connsiteX2" fmla="*/ 510392 w 510392"/>
                  <a:gd name="connsiteY2" fmla="*/ 319088 h 319088"/>
                  <a:gd name="connsiteX3" fmla="*/ 81767 w 510392"/>
                  <a:gd name="connsiteY3" fmla="*/ 214313 h 31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0392" h="319088">
                    <a:moveTo>
                      <a:pt x="81767" y="214313"/>
                    </a:moveTo>
                    <a:cubicBezTo>
                      <a:pt x="0" y="123035"/>
                      <a:pt x="138907" y="20642"/>
                      <a:pt x="219880" y="0"/>
                    </a:cubicBezTo>
                    <a:cubicBezTo>
                      <a:pt x="291317" y="17462"/>
                      <a:pt x="415128" y="36515"/>
                      <a:pt x="510392" y="319088"/>
                    </a:cubicBezTo>
                    <a:cubicBezTo>
                      <a:pt x="286542" y="215902"/>
                      <a:pt x="258752" y="200824"/>
                      <a:pt x="81767" y="214313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1" name="フリーフォーム 60"/>
              <p:cNvSpPr/>
              <p:nvPr/>
            </p:nvSpPr>
            <p:spPr>
              <a:xfrm>
                <a:off x="6776468" y="3370365"/>
                <a:ext cx="115824" cy="225570"/>
              </a:xfrm>
              <a:custGeom>
                <a:avLst/>
                <a:gdLst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300" h="223838">
                    <a:moveTo>
                      <a:pt x="0" y="223838"/>
                    </a:moveTo>
                    <a:cubicBezTo>
                      <a:pt x="38100" y="149225"/>
                      <a:pt x="90456" y="150813"/>
                      <a:pt x="114300" y="0"/>
                    </a:cubicBezTo>
                    <a:lnTo>
                      <a:pt x="114300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2" name="フリーフォーム 61"/>
              <p:cNvSpPr/>
              <p:nvPr/>
            </p:nvSpPr>
            <p:spPr>
              <a:xfrm>
                <a:off x="6800852" y="3461812"/>
                <a:ext cx="237744" cy="204233"/>
              </a:xfrm>
              <a:custGeom>
                <a:avLst/>
                <a:gdLst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204787">
                    <a:moveTo>
                      <a:pt x="0" y="204787"/>
                    </a:moveTo>
                    <a:cubicBezTo>
                      <a:pt x="79375" y="136525"/>
                      <a:pt x="115871" y="77787"/>
                      <a:pt x="238125" y="0"/>
                    </a:cubicBez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3" name="フリーフォーム 62"/>
              <p:cNvSpPr/>
              <p:nvPr/>
            </p:nvSpPr>
            <p:spPr>
              <a:xfrm>
                <a:off x="6809995" y="3611177"/>
                <a:ext cx="295657" cy="109737"/>
              </a:xfrm>
              <a:custGeom>
                <a:avLst/>
                <a:gdLst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5275" h="109538">
                    <a:moveTo>
                      <a:pt x="0" y="109538"/>
                    </a:moveTo>
                    <a:cubicBezTo>
                      <a:pt x="107934" y="34923"/>
                      <a:pt x="120633" y="7937"/>
                      <a:pt x="295275" y="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4" name="フリーフォーム 63"/>
              <p:cNvSpPr/>
              <p:nvPr/>
            </p:nvSpPr>
            <p:spPr>
              <a:xfrm>
                <a:off x="6739892" y="3894662"/>
                <a:ext cx="265175" cy="304824"/>
              </a:xfrm>
              <a:custGeom>
                <a:avLst/>
                <a:gdLst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00" h="304800">
                    <a:moveTo>
                      <a:pt x="0" y="0"/>
                    </a:moveTo>
                    <a:cubicBezTo>
                      <a:pt x="88900" y="101600"/>
                      <a:pt x="230171" y="217483"/>
                      <a:pt x="266700" y="30480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5" name="フリーフォーム 64"/>
              <p:cNvSpPr/>
              <p:nvPr/>
            </p:nvSpPr>
            <p:spPr>
              <a:xfrm>
                <a:off x="6709412" y="3925145"/>
                <a:ext cx="70103" cy="356645"/>
              </a:xfrm>
              <a:custGeom>
                <a:avLst/>
                <a:gdLst>
                  <a:gd name="connsiteX0" fmla="*/ 0 w 66675"/>
                  <a:gd name="connsiteY0" fmla="*/ 0 h 357188"/>
                  <a:gd name="connsiteX1" fmla="*/ 66675 w 66675"/>
                  <a:gd name="connsiteY1" fmla="*/ 357188 h 357188"/>
                  <a:gd name="connsiteX0" fmla="*/ 0 w 68247"/>
                  <a:gd name="connsiteY0" fmla="*/ 0 h 357188"/>
                  <a:gd name="connsiteX1" fmla="*/ 66675 w 68247"/>
                  <a:gd name="connsiteY1" fmla="*/ 357188 h 357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247" h="357188">
                    <a:moveTo>
                      <a:pt x="0" y="0"/>
                    </a:moveTo>
                    <a:cubicBezTo>
                      <a:pt x="22225" y="119063"/>
                      <a:pt x="68247" y="242883"/>
                      <a:pt x="66675" y="357188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6" name="フリーフォーム 65"/>
              <p:cNvSpPr/>
              <p:nvPr/>
            </p:nvSpPr>
            <p:spPr>
              <a:xfrm>
                <a:off x="6553963" y="3928194"/>
                <a:ext cx="109728" cy="304824"/>
              </a:xfrm>
              <a:custGeom>
                <a:avLst/>
                <a:gdLst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8" h="304800">
                    <a:moveTo>
                      <a:pt x="0" y="304800"/>
                    </a:moveTo>
                    <a:cubicBezTo>
                      <a:pt x="88887" y="198433"/>
                      <a:pt x="73025" y="101600"/>
                      <a:pt x="109538" y="0"/>
                    </a:cubicBezTo>
                    <a:lnTo>
                      <a:pt x="109538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7" name="フリーフォーム 66"/>
              <p:cNvSpPr/>
              <p:nvPr/>
            </p:nvSpPr>
            <p:spPr>
              <a:xfrm>
                <a:off x="6508244" y="3711768"/>
                <a:ext cx="149351" cy="143268"/>
              </a:xfrm>
              <a:custGeom>
                <a:avLst/>
                <a:gdLst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25" h="143669">
                    <a:moveTo>
                      <a:pt x="5556" y="64294"/>
                    </a:moveTo>
                    <a:cubicBezTo>
                      <a:pt x="11112" y="41275"/>
                      <a:pt x="96837" y="0"/>
                      <a:pt x="119856" y="2381"/>
                    </a:cubicBezTo>
                    <a:cubicBezTo>
                      <a:pt x="142875" y="4762"/>
                      <a:pt x="149225" y="55562"/>
                      <a:pt x="143669" y="78581"/>
                    </a:cubicBezTo>
                    <a:cubicBezTo>
                      <a:pt x="138113" y="101600"/>
                      <a:pt x="108744" y="143669"/>
                      <a:pt x="86519" y="140494"/>
                    </a:cubicBezTo>
                    <a:cubicBezTo>
                      <a:pt x="35705" y="142079"/>
                      <a:pt x="0" y="87313"/>
                      <a:pt x="5556" y="64294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8" name="フリーフォーム 67"/>
              <p:cNvSpPr/>
              <p:nvPr/>
            </p:nvSpPr>
            <p:spPr>
              <a:xfrm>
                <a:off x="6642356" y="3723961"/>
                <a:ext cx="39623" cy="103640"/>
              </a:xfrm>
              <a:custGeom>
                <a:avLst/>
                <a:gdLst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49198"/>
                  <a:gd name="connsiteY0" fmla="*/ 0 h 104775"/>
                  <a:gd name="connsiteX1" fmla="*/ 38100 w 49198"/>
                  <a:gd name="connsiteY1" fmla="*/ 104775 h 104775"/>
                  <a:gd name="connsiteX2" fmla="*/ 38100 w 49198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" h="104775">
                    <a:moveTo>
                      <a:pt x="0" y="0"/>
                    </a:moveTo>
                    <a:cubicBezTo>
                      <a:pt x="22211" y="15873"/>
                      <a:pt x="6321" y="60320"/>
                      <a:pt x="38100" y="104775"/>
                    </a:cubicBezTo>
                    <a:lnTo>
                      <a:pt x="38100" y="104775"/>
                    </a:ln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69" name="円/楕円 68"/>
              <p:cNvSpPr>
                <a:spLocks noChangeAspect="1"/>
              </p:cNvSpPr>
              <p:nvPr/>
            </p:nvSpPr>
            <p:spPr>
              <a:xfrm rot="4020000">
                <a:off x="6563105" y="3748351"/>
                <a:ext cx="30482" cy="48768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70" name="フリーフォーム 69"/>
              <p:cNvSpPr/>
              <p:nvPr/>
            </p:nvSpPr>
            <p:spPr>
              <a:xfrm>
                <a:off x="6169036" y="4071942"/>
                <a:ext cx="280987" cy="250825"/>
              </a:xfrm>
              <a:custGeom>
                <a:avLst/>
                <a:gdLst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987" h="250825">
                    <a:moveTo>
                      <a:pt x="6879" y="121708"/>
                    </a:moveTo>
                    <a:cubicBezTo>
                      <a:pt x="0" y="83079"/>
                      <a:pt x="54504" y="27516"/>
                      <a:pt x="70379" y="13758"/>
                    </a:cubicBezTo>
                    <a:cubicBezTo>
                      <a:pt x="86254" y="0"/>
                      <a:pt x="87312" y="33866"/>
                      <a:pt x="102129" y="39158"/>
                    </a:cubicBezTo>
                    <a:cubicBezTo>
                      <a:pt x="116946" y="44450"/>
                      <a:pt x="132292" y="36512"/>
                      <a:pt x="159279" y="45508"/>
                    </a:cubicBezTo>
                    <a:cubicBezTo>
                      <a:pt x="186266" y="54504"/>
                      <a:pt x="256646" y="85196"/>
                      <a:pt x="264054" y="93133"/>
                    </a:cubicBezTo>
                    <a:cubicBezTo>
                      <a:pt x="271462" y="101071"/>
                      <a:pt x="201612" y="78846"/>
                      <a:pt x="203729" y="93133"/>
                    </a:cubicBezTo>
                    <a:cubicBezTo>
                      <a:pt x="205846" y="107421"/>
                      <a:pt x="280987" y="169333"/>
                      <a:pt x="276754" y="178858"/>
                    </a:cubicBezTo>
                    <a:cubicBezTo>
                      <a:pt x="272521" y="188383"/>
                      <a:pt x="191558" y="141816"/>
                      <a:pt x="178329" y="150283"/>
                    </a:cubicBezTo>
                    <a:cubicBezTo>
                      <a:pt x="165100" y="158750"/>
                      <a:pt x="210066" y="231769"/>
                      <a:pt x="197379" y="229658"/>
                    </a:cubicBezTo>
                    <a:cubicBezTo>
                      <a:pt x="189442" y="233891"/>
                      <a:pt x="144991" y="173037"/>
                      <a:pt x="130704" y="175683"/>
                    </a:cubicBezTo>
                    <a:cubicBezTo>
                      <a:pt x="94180" y="178323"/>
                      <a:pt x="127000" y="250825"/>
                      <a:pt x="111654" y="245533"/>
                    </a:cubicBezTo>
                    <a:cubicBezTo>
                      <a:pt x="96308" y="240241"/>
                      <a:pt x="45497" y="134931"/>
                      <a:pt x="6879" y="121708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</p:grpSp>
        <p:sp>
          <p:nvSpPr>
            <p:cNvPr id="54" name="円/楕円 53"/>
            <p:cNvSpPr>
              <a:spLocks noChangeAspect="1"/>
            </p:cNvSpPr>
            <p:nvPr/>
          </p:nvSpPr>
          <p:spPr>
            <a:xfrm>
              <a:off x="7448467" y="2400972"/>
              <a:ext cx="380103" cy="295635"/>
            </a:xfrm>
            <a:prstGeom prst="ellipse">
              <a:avLst/>
            </a:prstGeom>
            <a:gradFill flip="none" rotWithShape="1">
              <a:gsLst>
                <a:gs pos="0">
                  <a:srgbClr val="CD9965"/>
                </a:gs>
                <a:gs pos="53000">
                  <a:srgbClr val="993300"/>
                </a:gs>
                <a:gs pos="100000">
                  <a:srgbClr val="BF7F3F"/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241300" h="82550"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</p:grpSp>
      <p:grpSp>
        <p:nvGrpSpPr>
          <p:cNvPr id="71" name="グループ化 402"/>
          <p:cNvGrpSpPr>
            <a:grpSpLocks noChangeAspect="1"/>
          </p:cNvGrpSpPr>
          <p:nvPr/>
        </p:nvGrpSpPr>
        <p:grpSpPr bwMode="auto">
          <a:xfrm rot="2704221" flipH="1">
            <a:off x="3176835" y="1340145"/>
            <a:ext cx="378669" cy="625037"/>
            <a:chOff x="4132027" y="3698507"/>
            <a:chExt cx="1539188" cy="2543852"/>
          </a:xfrm>
        </p:grpSpPr>
        <p:sp>
          <p:nvSpPr>
            <p:cNvPr id="72" name="ホームベース 71"/>
            <p:cNvSpPr/>
            <p:nvPr/>
          </p:nvSpPr>
          <p:spPr>
            <a:xfrm rot="3540000">
              <a:off x="4096860" y="4682695"/>
              <a:ext cx="1763404" cy="358587"/>
            </a:xfrm>
            <a:prstGeom prst="homePlat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73" name="円/楕円 72"/>
            <p:cNvSpPr>
              <a:spLocks noChangeAspect="1"/>
            </p:cNvSpPr>
            <p:nvPr/>
          </p:nvSpPr>
          <p:spPr>
            <a:xfrm rot="19860000">
              <a:off x="4145643" y="3980288"/>
              <a:ext cx="758024" cy="295417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74" name="円/楕円 73"/>
            <p:cNvSpPr>
              <a:spLocks noChangeAspect="1"/>
            </p:cNvSpPr>
            <p:nvPr/>
          </p:nvSpPr>
          <p:spPr>
            <a:xfrm rot="19860000">
              <a:off x="4132027" y="3953019"/>
              <a:ext cx="758021" cy="290871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75" name="台形 74"/>
            <p:cNvSpPr>
              <a:spLocks noChangeAspect="1"/>
            </p:cNvSpPr>
            <p:nvPr/>
          </p:nvSpPr>
          <p:spPr>
            <a:xfrm rot="8827877">
              <a:off x="5398422" y="5598257"/>
              <a:ext cx="72625" cy="36359"/>
            </a:xfrm>
            <a:prstGeom prst="trapezoid">
              <a:avLst>
                <a:gd name="adj" fmla="val 38668"/>
              </a:avLst>
            </a:prstGeom>
            <a:solidFill>
              <a:sysClr val="window" lastClr="FFFFFF">
                <a:lumMod val="50000"/>
              </a:sysClr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76" name="直線コネクタ 169"/>
            <p:cNvCxnSpPr>
              <a:cxnSpLocks noChangeShapeType="1"/>
              <a:stCxn id="75" idx="0"/>
            </p:cNvCxnSpPr>
            <p:nvPr/>
          </p:nvCxnSpPr>
          <p:spPr bwMode="auto">
            <a:xfrm rot="4251874" flipV="1">
              <a:off x="5284851" y="5855995"/>
              <a:ext cx="648902" cy="123826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77" name="フローチャート : 記憶データ 384"/>
            <p:cNvSpPr/>
            <p:nvPr/>
          </p:nvSpPr>
          <p:spPr>
            <a:xfrm rot="14400000">
              <a:off x="4249808" y="3816856"/>
              <a:ext cx="368132" cy="285962"/>
            </a:xfrm>
            <a:prstGeom prst="flowChartOnlineStorag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78" name="円/楕円 77"/>
            <p:cNvSpPr>
              <a:spLocks noChangeAspect="1"/>
            </p:cNvSpPr>
            <p:nvPr/>
          </p:nvSpPr>
          <p:spPr>
            <a:xfrm rot="19860000">
              <a:off x="4145643" y="3725776"/>
              <a:ext cx="394899" cy="154525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79" name="円/楕円 78"/>
            <p:cNvSpPr>
              <a:spLocks noChangeAspect="1"/>
            </p:cNvSpPr>
            <p:nvPr/>
          </p:nvSpPr>
          <p:spPr>
            <a:xfrm rot="19860000">
              <a:off x="4132027" y="3698507"/>
              <a:ext cx="399437" cy="154525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80" name="ホームベース 79"/>
            <p:cNvSpPr>
              <a:spLocks noChangeAspect="1"/>
            </p:cNvSpPr>
            <p:nvPr/>
          </p:nvSpPr>
          <p:spPr>
            <a:xfrm rot="3540000">
              <a:off x="4703336" y="5025816"/>
              <a:ext cx="958963" cy="331353"/>
            </a:xfrm>
            <a:prstGeom prst="homePlate">
              <a:avLst/>
            </a:prstGeom>
            <a:solidFill>
              <a:srgbClr val="CCFFFF"/>
            </a:solidFill>
            <a:ln w="635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grpSp>
          <p:nvGrpSpPr>
            <p:cNvPr id="81" name="グループ化 146"/>
            <p:cNvGrpSpPr>
              <a:grpSpLocks/>
            </p:cNvGrpSpPr>
            <p:nvPr/>
          </p:nvGrpSpPr>
          <p:grpSpPr bwMode="auto">
            <a:xfrm rot="-1860000">
              <a:off x="4973078" y="4294999"/>
              <a:ext cx="214314" cy="1219788"/>
              <a:chOff x="6072198" y="3921333"/>
              <a:chExt cx="214314" cy="1219788"/>
            </a:xfrm>
          </p:grpSpPr>
          <p:cxnSp>
            <p:nvCxnSpPr>
              <p:cNvPr id="82" name="直線コネクタ 175"/>
              <p:cNvCxnSpPr>
                <a:cxnSpLocks noChangeShapeType="1"/>
              </p:cNvCxnSpPr>
              <p:nvPr/>
            </p:nvCxnSpPr>
            <p:spPr bwMode="auto">
              <a:xfrm>
                <a:off x="6072198" y="39213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83" name="直線コネクタ 176"/>
              <p:cNvCxnSpPr>
                <a:cxnSpLocks noChangeShapeType="1"/>
              </p:cNvCxnSpPr>
              <p:nvPr/>
            </p:nvCxnSpPr>
            <p:spPr bwMode="auto">
              <a:xfrm>
                <a:off x="6178512" y="39517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84" name="直線コネクタ 177"/>
              <p:cNvCxnSpPr>
                <a:cxnSpLocks noChangeShapeType="1"/>
              </p:cNvCxnSpPr>
              <p:nvPr/>
            </p:nvCxnSpPr>
            <p:spPr bwMode="auto">
              <a:xfrm>
                <a:off x="6178512" y="39822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85" name="直線コネクタ 178"/>
              <p:cNvCxnSpPr>
                <a:cxnSpLocks noChangeShapeType="1"/>
              </p:cNvCxnSpPr>
              <p:nvPr/>
            </p:nvCxnSpPr>
            <p:spPr bwMode="auto">
              <a:xfrm>
                <a:off x="6178512" y="40126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86" name="直線コネクタ 179"/>
              <p:cNvCxnSpPr>
                <a:cxnSpLocks noChangeShapeType="1"/>
              </p:cNvCxnSpPr>
              <p:nvPr/>
            </p:nvCxnSpPr>
            <p:spPr bwMode="auto">
              <a:xfrm>
                <a:off x="6178512" y="40431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87" name="直線コネクタ 180"/>
              <p:cNvCxnSpPr>
                <a:cxnSpLocks noChangeShapeType="1"/>
              </p:cNvCxnSpPr>
              <p:nvPr/>
            </p:nvCxnSpPr>
            <p:spPr bwMode="auto">
              <a:xfrm>
                <a:off x="6072198" y="40736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88" name="直線コネクタ 181"/>
              <p:cNvCxnSpPr>
                <a:cxnSpLocks noChangeShapeType="1"/>
              </p:cNvCxnSpPr>
              <p:nvPr/>
            </p:nvCxnSpPr>
            <p:spPr bwMode="auto">
              <a:xfrm>
                <a:off x="6178512" y="41040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89" name="直線コネクタ 182"/>
              <p:cNvCxnSpPr>
                <a:cxnSpLocks noChangeShapeType="1"/>
              </p:cNvCxnSpPr>
              <p:nvPr/>
            </p:nvCxnSpPr>
            <p:spPr bwMode="auto">
              <a:xfrm>
                <a:off x="6178512" y="41345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90" name="直線コネクタ 183"/>
              <p:cNvCxnSpPr>
                <a:cxnSpLocks noChangeShapeType="1"/>
              </p:cNvCxnSpPr>
              <p:nvPr/>
            </p:nvCxnSpPr>
            <p:spPr bwMode="auto">
              <a:xfrm>
                <a:off x="6178512" y="41649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91" name="直線コネクタ 184"/>
              <p:cNvCxnSpPr>
                <a:cxnSpLocks noChangeShapeType="1"/>
              </p:cNvCxnSpPr>
              <p:nvPr/>
            </p:nvCxnSpPr>
            <p:spPr bwMode="auto">
              <a:xfrm>
                <a:off x="6178512" y="41954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92" name="直線コネクタ 185"/>
              <p:cNvCxnSpPr>
                <a:cxnSpLocks noChangeShapeType="1"/>
              </p:cNvCxnSpPr>
              <p:nvPr/>
            </p:nvCxnSpPr>
            <p:spPr bwMode="auto">
              <a:xfrm>
                <a:off x="6072198" y="42258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93" name="直線コネクタ 127"/>
              <p:cNvCxnSpPr>
                <a:cxnSpLocks noChangeShapeType="1"/>
              </p:cNvCxnSpPr>
              <p:nvPr/>
            </p:nvCxnSpPr>
            <p:spPr bwMode="auto">
              <a:xfrm>
                <a:off x="6178512" y="42563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94" name="直線コネクタ 187"/>
              <p:cNvCxnSpPr>
                <a:cxnSpLocks noChangeShapeType="1"/>
              </p:cNvCxnSpPr>
              <p:nvPr/>
            </p:nvCxnSpPr>
            <p:spPr bwMode="auto">
              <a:xfrm>
                <a:off x="6178512" y="42867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95" name="直線コネクタ 188"/>
              <p:cNvCxnSpPr>
                <a:cxnSpLocks noChangeShapeType="1"/>
              </p:cNvCxnSpPr>
              <p:nvPr/>
            </p:nvCxnSpPr>
            <p:spPr bwMode="auto">
              <a:xfrm>
                <a:off x="6178512" y="43172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96" name="直線コネクタ 189"/>
              <p:cNvCxnSpPr>
                <a:cxnSpLocks noChangeShapeType="1"/>
              </p:cNvCxnSpPr>
              <p:nvPr/>
            </p:nvCxnSpPr>
            <p:spPr bwMode="auto">
              <a:xfrm>
                <a:off x="6178512" y="43477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97" name="直線コネクタ 190"/>
              <p:cNvCxnSpPr>
                <a:cxnSpLocks noChangeShapeType="1"/>
              </p:cNvCxnSpPr>
              <p:nvPr/>
            </p:nvCxnSpPr>
            <p:spPr bwMode="auto">
              <a:xfrm>
                <a:off x="6072198" y="43781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98" name="直線コネクタ 191"/>
              <p:cNvCxnSpPr>
                <a:cxnSpLocks noChangeShapeType="1"/>
              </p:cNvCxnSpPr>
              <p:nvPr/>
            </p:nvCxnSpPr>
            <p:spPr bwMode="auto">
              <a:xfrm>
                <a:off x="6178512" y="44086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99" name="直線コネクタ 192"/>
              <p:cNvCxnSpPr>
                <a:cxnSpLocks noChangeShapeType="1"/>
              </p:cNvCxnSpPr>
              <p:nvPr/>
            </p:nvCxnSpPr>
            <p:spPr bwMode="auto">
              <a:xfrm>
                <a:off x="6178512" y="44390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00" name="直線コネクタ 193"/>
              <p:cNvCxnSpPr>
                <a:cxnSpLocks noChangeShapeType="1"/>
              </p:cNvCxnSpPr>
              <p:nvPr/>
            </p:nvCxnSpPr>
            <p:spPr bwMode="auto">
              <a:xfrm>
                <a:off x="6178512" y="44695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01" name="直線コネクタ 194"/>
              <p:cNvCxnSpPr>
                <a:cxnSpLocks noChangeShapeType="1"/>
              </p:cNvCxnSpPr>
              <p:nvPr/>
            </p:nvCxnSpPr>
            <p:spPr bwMode="auto">
              <a:xfrm>
                <a:off x="6178512" y="44999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02" name="直線コネクタ 195"/>
              <p:cNvCxnSpPr>
                <a:cxnSpLocks noChangeShapeType="1"/>
              </p:cNvCxnSpPr>
              <p:nvPr/>
            </p:nvCxnSpPr>
            <p:spPr bwMode="auto">
              <a:xfrm>
                <a:off x="6072198" y="45304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03" name="直線コネクタ 196"/>
              <p:cNvCxnSpPr>
                <a:cxnSpLocks noChangeShapeType="1"/>
              </p:cNvCxnSpPr>
              <p:nvPr/>
            </p:nvCxnSpPr>
            <p:spPr bwMode="auto">
              <a:xfrm>
                <a:off x="6178512" y="45608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04" name="直線コネクタ 197"/>
              <p:cNvCxnSpPr>
                <a:cxnSpLocks noChangeShapeType="1"/>
              </p:cNvCxnSpPr>
              <p:nvPr/>
            </p:nvCxnSpPr>
            <p:spPr bwMode="auto">
              <a:xfrm>
                <a:off x="6178512" y="45913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05" name="直線コネクタ 198"/>
              <p:cNvCxnSpPr>
                <a:cxnSpLocks noChangeShapeType="1"/>
              </p:cNvCxnSpPr>
              <p:nvPr/>
            </p:nvCxnSpPr>
            <p:spPr bwMode="auto">
              <a:xfrm>
                <a:off x="6178512" y="46217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06" name="直線コネクタ 199"/>
              <p:cNvCxnSpPr>
                <a:cxnSpLocks noChangeShapeType="1"/>
              </p:cNvCxnSpPr>
              <p:nvPr/>
            </p:nvCxnSpPr>
            <p:spPr bwMode="auto">
              <a:xfrm>
                <a:off x="6178512" y="46522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07" name="直線コネクタ 200"/>
              <p:cNvCxnSpPr>
                <a:cxnSpLocks noChangeShapeType="1"/>
              </p:cNvCxnSpPr>
              <p:nvPr/>
            </p:nvCxnSpPr>
            <p:spPr bwMode="auto">
              <a:xfrm>
                <a:off x="6072198" y="46827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08" name="直線コネクタ 201"/>
              <p:cNvCxnSpPr>
                <a:cxnSpLocks noChangeShapeType="1"/>
              </p:cNvCxnSpPr>
              <p:nvPr/>
            </p:nvCxnSpPr>
            <p:spPr bwMode="auto">
              <a:xfrm>
                <a:off x="6178512" y="47131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09" name="直線コネクタ 202"/>
              <p:cNvCxnSpPr>
                <a:cxnSpLocks noChangeShapeType="1"/>
              </p:cNvCxnSpPr>
              <p:nvPr/>
            </p:nvCxnSpPr>
            <p:spPr bwMode="auto">
              <a:xfrm>
                <a:off x="6178512" y="47436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10" name="直線コネクタ 203"/>
              <p:cNvCxnSpPr>
                <a:cxnSpLocks noChangeShapeType="1"/>
              </p:cNvCxnSpPr>
              <p:nvPr/>
            </p:nvCxnSpPr>
            <p:spPr bwMode="auto">
              <a:xfrm>
                <a:off x="6178512" y="47740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11" name="直線コネクタ 204"/>
              <p:cNvCxnSpPr>
                <a:cxnSpLocks noChangeShapeType="1"/>
              </p:cNvCxnSpPr>
              <p:nvPr/>
            </p:nvCxnSpPr>
            <p:spPr bwMode="auto">
              <a:xfrm>
                <a:off x="6178512" y="48045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12" name="直線コネクタ 205"/>
              <p:cNvCxnSpPr>
                <a:cxnSpLocks noChangeShapeType="1"/>
              </p:cNvCxnSpPr>
              <p:nvPr/>
            </p:nvCxnSpPr>
            <p:spPr bwMode="auto">
              <a:xfrm>
                <a:off x="6072198" y="48349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13" name="直線コネクタ 206"/>
              <p:cNvCxnSpPr>
                <a:cxnSpLocks noChangeShapeType="1"/>
              </p:cNvCxnSpPr>
              <p:nvPr/>
            </p:nvCxnSpPr>
            <p:spPr bwMode="auto">
              <a:xfrm>
                <a:off x="6178512" y="48654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14" name="直線コネクタ 207"/>
              <p:cNvCxnSpPr>
                <a:cxnSpLocks noChangeShapeType="1"/>
              </p:cNvCxnSpPr>
              <p:nvPr/>
            </p:nvCxnSpPr>
            <p:spPr bwMode="auto">
              <a:xfrm>
                <a:off x="6178512" y="48958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15" name="直線コネクタ 208"/>
              <p:cNvCxnSpPr>
                <a:cxnSpLocks noChangeShapeType="1"/>
              </p:cNvCxnSpPr>
              <p:nvPr/>
            </p:nvCxnSpPr>
            <p:spPr bwMode="auto">
              <a:xfrm>
                <a:off x="6178512" y="49263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16" name="直線コネクタ 209"/>
              <p:cNvCxnSpPr>
                <a:cxnSpLocks noChangeShapeType="1"/>
              </p:cNvCxnSpPr>
              <p:nvPr/>
            </p:nvCxnSpPr>
            <p:spPr bwMode="auto">
              <a:xfrm>
                <a:off x="6178512" y="49568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17" name="直線コネクタ 210"/>
              <p:cNvCxnSpPr>
                <a:cxnSpLocks noChangeShapeType="1"/>
              </p:cNvCxnSpPr>
              <p:nvPr/>
            </p:nvCxnSpPr>
            <p:spPr bwMode="auto">
              <a:xfrm>
                <a:off x="6072198" y="49872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18" name="直線コネクタ 211"/>
              <p:cNvCxnSpPr>
                <a:cxnSpLocks noChangeShapeType="1"/>
              </p:cNvCxnSpPr>
              <p:nvPr/>
            </p:nvCxnSpPr>
            <p:spPr bwMode="auto">
              <a:xfrm>
                <a:off x="6178512" y="50177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19" name="直線コネクタ 212"/>
              <p:cNvCxnSpPr>
                <a:cxnSpLocks noChangeShapeType="1"/>
              </p:cNvCxnSpPr>
              <p:nvPr/>
            </p:nvCxnSpPr>
            <p:spPr bwMode="auto">
              <a:xfrm>
                <a:off x="6178512" y="50481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20" name="直線コネクタ 213"/>
              <p:cNvCxnSpPr>
                <a:cxnSpLocks noChangeShapeType="1"/>
              </p:cNvCxnSpPr>
              <p:nvPr/>
            </p:nvCxnSpPr>
            <p:spPr bwMode="auto">
              <a:xfrm>
                <a:off x="6178512" y="50786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21" name="直線コネクタ 214"/>
              <p:cNvCxnSpPr>
                <a:cxnSpLocks noChangeShapeType="1"/>
              </p:cNvCxnSpPr>
              <p:nvPr/>
            </p:nvCxnSpPr>
            <p:spPr bwMode="auto">
              <a:xfrm>
                <a:off x="6178512" y="51090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22" name="直線コネクタ 215"/>
              <p:cNvCxnSpPr>
                <a:cxnSpLocks noChangeShapeType="1"/>
              </p:cNvCxnSpPr>
              <p:nvPr/>
            </p:nvCxnSpPr>
            <p:spPr bwMode="auto">
              <a:xfrm>
                <a:off x="6072198" y="51395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</p:grpSp>
      </p:grpSp>
      <p:sp>
        <p:nvSpPr>
          <p:cNvPr id="123" name="角丸四角形吹き出し 122"/>
          <p:cNvSpPr/>
          <p:nvPr/>
        </p:nvSpPr>
        <p:spPr>
          <a:xfrm>
            <a:off x="2510297" y="621650"/>
            <a:ext cx="1641115" cy="693300"/>
          </a:xfrm>
          <a:prstGeom prst="wedgeRoundRectCallout">
            <a:avLst>
              <a:gd name="adj1" fmla="val -5255"/>
              <a:gd name="adj2" fmla="val 83115"/>
              <a:gd name="adj3" fmla="val 16667"/>
            </a:avLst>
          </a:prstGeom>
          <a:solidFill>
            <a:srgbClr val="FFFBFB"/>
          </a:solidFill>
          <a:ln w="19050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4" name="正方形/長方形 123"/>
          <p:cNvSpPr/>
          <p:nvPr/>
        </p:nvSpPr>
        <p:spPr>
          <a:xfrm>
            <a:off x="2509919" y="662117"/>
            <a:ext cx="2266508" cy="6001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5% mannitol or</a:t>
            </a:r>
          </a:p>
          <a:p>
            <a:r>
              <a:rPr lang="en-US" altLang="ja-JP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SPRA-</a:t>
            </a:r>
            <a:r>
              <a:rPr lang="en-US" altLang="ja-JP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US" altLang="ja-JP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(bromelain 1 mg/kg)</a:t>
            </a:r>
          </a:p>
        </p:txBody>
      </p:sp>
      <p:sp>
        <p:nvSpPr>
          <p:cNvPr id="125" name="角丸四角形吹き出し 124"/>
          <p:cNvSpPr/>
          <p:nvPr/>
        </p:nvSpPr>
        <p:spPr>
          <a:xfrm>
            <a:off x="4960903" y="644903"/>
            <a:ext cx="1714398" cy="466739"/>
          </a:xfrm>
          <a:prstGeom prst="wedgeRoundRectCallout">
            <a:avLst>
              <a:gd name="adj1" fmla="val 17096"/>
              <a:gd name="adj2" fmla="val 145744"/>
              <a:gd name="adj3" fmla="val 16667"/>
            </a:avLst>
          </a:prstGeom>
          <a:solidFill>
            <a:srgbClr val="FFFBFB"/>
          </a:solidFill>
          <a:ln w="1905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6" name="正方形/長方形 125"/>
          <p:cNvSpPr/>
          <p:nvPr/>
        </p:nvSpPr>
        <p:spPr>
          <a:xfrm>
            <a:off x="4971915" y="669327"/>
            <a:ext cx="1759546" cy="60016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11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Doxorubicin (3 mg/kg)</a:t>
            </a:r>
          </a:p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altLang="ja-JP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Doxil</a:t>
            </a:r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1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ja-JP" alt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(2 mg/kg)</a:t>
            </a:r>
          </a:p>
          <a:p>
            <a:r>
              <a:rPr lang="en-US" altLang="ja-JP" sz="1100" b="1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27" name="グループ化 383"/>
          <p:cNvGrpSpPr>
            <a:grpSpLocks/>
          </p:cNvGrpSpPr>
          <p:nvPr/>
        </p:nvGrpSpPr>
        <p:grpSpPr bwMode="auto">
          <a:xfrm flipH="1">
            <a:off x="4936336" y="1286138"/>
            <a:ext cx="1200448" cy="818187"/>
            <a:chOff x="6464442" y="1457523"/>
            <a:chExt cx="2685896" cy="1971479"/>
          </a:xfrm>
        </p:grpSpPr>
        <p:grpSp>
          <p:nvGrpSpPr>
            <p:cNvPr id="128" name="グループ化 169"/>
            <p:cNvGrpSpPr>
              <a:grpSpLocks noChangeAspect="1"/>
            </p:cNvGrpSpPr>
            <p:nvPr/>
          </p:nvGrpSpPr>
          <p:grpSpPr bwMode="auto">
            <a:xfrm>
              <a:off x="6464442" y="1457523"/>
              <a:ext cx="2685896" cy="1971479"/>
              <a:chOff x="3829051" y="2876550"/>
              <a:chExt cx="3276601" cy="2405063"/>
            </a:xfrm>
          </p:grpSpPr>
          <p:sp>
            <p:nvSpPr>
              <p:cNvPr id="130" name="フリーフォーム 129"/>
              <p:cNvSpPr/>
              <p:nvPr/>
            </p:nvSpPr>
            <p:spPr>
              <a:xfrm>
                <a:off x="3829051" y="4014788"/>
                <a:ext cx="1347788" cy="1266825"/>
              </a:xfrm>
              <a:custGeom>
                <a:avLst/>
                <a:gdLst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66825"/>
                  <a:gd name="connsiteX1" fmla="*/ 0 w 1417638"/>
                  <a:gd name="connsiteY1" fmla="*/ 633412 h 1266825"/>
                  <a:gd name="connsiteX2" fmla="*/ 514350 w 1417638"/>
                  <a:gd name="connsiteY2" fmla="*/ 1109662 h 1266825"/>
                  <a:gd name="connsiteX3" fmla="*/ 1347788 w 1417638"/>
                  <a:gd name="connsiteY3" fmla="*/ 1266825 h 1266825"/>
                  <a:gd name="connsiteX4" fmla="*/ 933450 w 1417638"/>
                  <a:gd name="connsiteY4" fmla="*/ 1038225 h 1266825"/>
                  <a:gd name="connsiteX5" fmla="*/ 419100 w 1417638"/>
                  <a:gd name="connsiteY5" fmla="*/ 985837 h 1266825"/>
                  <a:gd name="connsiteX6" fmla="*/ 133350 w 1417638"/>
                  <a:gd name="connsiteY6" fmla="*/ 671512 h 1266825"/>
                  <a:gd name="connsiteX7" fmla="*/ 338138 w 1417638"/>
                  <a:gd name="connsiteY7" fmla="*/ 385762 h 1266825"/>
                  <a:gd name="connsiteX8" fmla="*/ 881063 w 1417638"/>
                  <a:gd name="connsiteY8" fmla="*/ 204787 h 1266825"/>
                  <a:gd name="connsiteX9" fmla="*/ 795338 w 1417638"/>
                  <a:gd name="connsiteY9" fmla="*/ 71437 h 1266825"/>
                  <a:gd name="connsiteX0" fmla="*/ 795338 w 1347788"/>
                  <a:gd name="connsiteY0" fmla="*/ 71437 h 1266825"/>
                  <a:gd name="connsiteX1" fmla="*/ 0 w 1347788"/>
                  <a:gd name="connsiteY1" fmla="*/ 633412 h 1266825"/>
                  <a:gd name="connsiteX2" fmla="*/ 514350 w 1347788"/>
                  <a:gd name="connsiteY2" fmla="*/ 1109662 h 1266825"/>
                  <a:gd name="connsiteX3" fmla="*/ 1347788 w 1347788"/>
                  <a:gd name="connsiteY3" fmla="*/ 1266825 h 1266825"/>
                  <a:gd name="connsiteX4" fmla="*/ 933450 w 1347788"/>
                  <a:gd name="connsiteY4" fmla="*/ 1038225 h 1266825"/>
                  <a:gd name="connsiteX5" fmla="*/ 419100 w 1347788"/>
                  <a:gd name="connsiteY5" fmla="*/ 985837 h 1266825"/>
                  <a:gd name="connsiteX6" fmla="*/ 133350 w 1347788"/>
                  <a:gd name="connsiteY6" fmla="*/ 671512 h 1266825"/>
                  <a:gd name="connsiteX7" fmla="*/ 338138 w 1347788"/>
                  <a:gd name="connsiteY7" fmla="*/ 385762 h 1266825"/>
                  <a:gd name="connsiteX8" fmla="*/ 881063 w 1347788"/>
                  <a:gd name="connsiteY8" fmla="*/ 204787 h 1266825"/>
                  <a:gd name="connsiteX9" fmla="*/ 795338 w 1347788"/>
                  <a:gd name="connsiteY9" fmla="*/ 71437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7788" h="1266825">
                    <a:moveTo>
                      <a:pt x="795338" y="71437"/>
                    </a:moveTo>
                    <a:cubicBezTo>
                      <a:pt x="291307" y="214308"/>
                      <a:pt x="65886" y="388930"/>
                      <a:pt x="0" y="633412"/>
                    </a:cubicBezTo>
                    <a:cubicBezTo>
                      <a:pt x="800" y="868352"/>
                      <a:pt x="156372" y="1051707"/>
                      <a:pt x="514350" y="1109662"/>
                    </a:cubicBezTo>
                    <a:cubicBezTo>
                      <a:pt x="800894" y="1110432"/>
                      <a:pt x="863597" y="1092981"/>
                      <a:pt x="1347788" y="1266825"/>
                    </a:cubicBezTo>
                    <a:cubicBezTo>
                      <a:pt x="1255709" y="1150131"/>
                      <a:pt x="1088231" y="1085056"/>
                      <a:pt x="933450" y="1038225"/>
                    </a:cubicBezTo>
                    <a:cubicBezTo>
                      <a:pt x="778669" y="991394"/>
                      <a:pt x="552450" y="1046956"/>
                      <a:pt x="419100" y="985837"/>
                    </a:cubicBezTo>
                    <a:cubicBezTo>
                      <a:pt x="285750" y="924718"/>
                      <a:pt x="123036" y="819140"/>
                      <a:pt x="133350" y="671512"/>
                    </a:cubicBezTo>
                    <a:cubicBezTo>
                      <a:pt x="119856" y="571500"/>
                      <a:pt x="213519" y="463549"/>
                      <a:pt x="338138" y="385762"/>
                    </a:cubicBezTo>
                    <a:cubicBezTo>
                      <a:pt x="462757" y="307975"/>
                      <a:pt x="800101" y="256381"/>
                      <a:pt x="881063" y="204787"/>
                    </a:cubicBezTo>
                    <a:cubicBezTo>
                      <a:pt x="962025" y="153193"/>
                      <a:pt x="942182" y="0"/>
                      <a:pt x="795338" y="71437"/>
                    </a:cubicBezTo>
                    <a:close/>
                  </a:path>
                </a:pathLst>
              </a:custGeom>
              <a:solidFill>
                <a:srgbClr val="DE877E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31" name="フリーフォーム 130"/>
              <p:cNvSpPr/>
              <p:nvPr/>
            </p:nvSpPr>
            <p:spPr>
              <a:xfrm>
                <a:off x="4638261" y="3074505"/>
                <a:ext cx="2241826" cy="1379600"/>
              </a:xfrm>
              <a:custGeom>
                <a:avLst/>
                <a:gdLst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537252 w 2241826"/>
                  <a:gd name="connsiteY22" fmla="*/ 1152939 h 1379600"/>
                  <a:gd name="connsiteX23" fmla="*/ 1351722 w 2241826"/>
                  <a:gd name="connsiteY23" fmla="*/ 1166192 h 1379600"/>
                  <a:gd name="connsiteX24" fmla="*/ 1033669 w 2241826"/>
                  <a:gd name="connsiteY24" fmla="*/ 1152939 h 1379600"/>
                  <a:gd name="connsiteX25" fmla="*/ 622852 w 2241826"/>
                  <a:gd name="connsiteY25" fmla="*/ 1364974 h 1379600"/>
                  <a:gd name="connsiteX26" fmla="*/ 331304 w 2241826"/>
                  <a:gd name="connsiteY26" fmla="*/ 1179444 h 1379600"/>
                  <a:gd name="connsiteX27" fmla="*/ 92765 w 2241826"/>
                  <a:gd name="connsiteY27" fmla="*/ 1126435 h 1379600"/>
                  <a:gd name="connsiteX28" fmla="*/ 79513 w 2241826"/>
                  <a:gd name="connsiteY28" fmla="*/ 1113183 h 1379600"/>
                  <a:gd name="connsiteX29" fmla="*/ 39756 w 2241826"/>
                  <a:gd name="connsiteY29" fmla="*/ 1086679 h 1379600"/>
                  <a:gd name="connsiteX30" fmla="*/ 92765 w 2241826"/>
                  <a:gd name="connsiteY30" fmla="*/ 1060174 h 1379600"/>
                  <a:gd name="connsiteX31" fmla="*/ 39756 w 2241826"/>
                  <a:gd name="connsiteY31" fmla="*/ 1060174 h 1379600"/>
                  <a:gd name="connsiteX32" fmla="*/ 66261 w 2241826"/>
                  <a:gd name="connsiteY32" fmla="*/ 1046922 h 1379600"/>
                  <a:gd name="connsiteX33" fmla="*/ 0 w 2241826"/>
                  <a:gd name="connsiteY33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537252 w 2241826"/>
                  <a:gd name="connsiteY21" fmla="*/ 1152939 h 1379600"/>
                  <a:gd name="connsiteX22" fmla="*/ 1351722 w 2241826"/>
                  <a:gd name="connsiteY22" fmla="*/ 1166192 h 1379600"/>
                  <a:gd name="connsiteX23" fmla="*/ 1033669 w 2241826"/>
                  <a:gd name="connsiteY23" fmla="*/ 1152939 h 1379600"/>
                  <a:gd name="connsiteX24" fmla="*/ 622852 w 2241826"/>
                  <a:gd name="connsiteY24" fmla="*/ 1364974 h 1379600"/>
                  <a:gd name="connsiteX25" fmla="*/ 331304 w 2241826"/>
                  <a:gd name="connsiteY25" fmla="*/ 1179444 h 1379600"/>
                  <a:gd name="connsiteX26" fmla="*/ 92765 w 2241826"/>
                  <a:gd name="connsiteY26" fmla="*/ 1126435 h 1379600"/>
                  <a:gd name="connsiteX27" fmla="*/ 79513 w 2241826"/>
                  <a:gd name="connsiteY27" fmla="*/ 1113183 h 1379600"/>
                  <a:gd name="connsiteX28" fmla="*/ 39756 w 2241826"/>
                  <a:gd name="connsiteY28" fmla="*/ 1086679 h 1379600"/>
                  <a:gd name="connsiteX29" fmla="*/ 92765 w 2241826"/>
                  <a:gd name="connsiteY29" fmla="*/ 1060174 h 1379600"/>
                  <a:gd name="connsiteX30" fmla="*/ 39756 w 2241826"/>
                  <a:gd name="connsiteY30" fmla="*/ 1060174 h 1379600"/>
                  <a:gd name="connsiteX31" fmla="*/ 66261 w 2241826"/>
                  <a:gd name="connsiteY31" fmla="*/ 1046922 h 1379600"/>
                  <a:gd name="connsiteX32" fmla="*/ 0 w 2241826"/>
                  <a:gd name="connsiteY32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537252 w 2241826"/>
                  <a:gd name="connsiteY20" fmla="*/ 1152939 h 1379600"/>
                  <a:gd name="connsiteX21" fmla="*/ 1351722 w 2241826"/>
                  <a:gd name="connsiteY21" fmla="*/ 1166192 h 1379600"/>
                  <a:gd name="connsiteX22" fmla="*/ 1033669 w 2241826"/>
                  <a:gd name="connsiteY22" fmla="*/ 1152939 h 1379600"/>
                  <a:gd name="connsiteX23" fmla="*/ 622852 w 2241826"/>
                  <a:gd name="connsiteY23" fmla="*/ 1364974 h 1379600"/>
                  <a:gd name="connsiteX24" fmla="*/ 331304 w 2241826"/>
                  <a:gd name="connsiteY24" fmla="*/ 1179444 h 1379600"/>
                  <a:gd name="connsiteX25" fmla="*/ 92765 w 2241826"/>
                  <a:gd name="connsiteY25" fmla="*/ 1126435 h 1379600"/>
                  <a:gd name="connsiteX26" fmla="*/ 79513 w 2241826"/>
                  <a:gd name="connsiteY26" fmla="*/ 1113183 h 1379600"/>
                  <a:gd name="connsiteX27" fmla="*/ 39756 w 2241826"/>
                  <a:gd name="connsiteY27" fmla="*/ 1086679 h 1379600"/>
                  <a:gd name="connsiteX28" fmla="*/ 92765 w 2241826"/>
                  <a:gd name="connsiteY28" fmla="*/ 1060174 h 1379600"/>
                  <a:gd name="connsiteX29" fmla="*/ 39756 w 2241826"/>
                  <a:gd name="connsiteY29" fmla="*/ 1060174 h 1379600"/>
                  <a:gd name="connsiteX30" fmla="*/ 66261 w 2241826"/>
                  <a:gd name="connsiteY30" fmla="*/ 1046922 h 1379600"/>
                  <a:gd name="connsiteX31" fmla="*/ 0 w 2241826"/>
                  <a:gd name="connsiteY31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537252 w 2241826"/>
                  <a:gd name="connsiteY19" fmla="*/ 1152939 h 1379600"/>
                  <a:gd name="connsiteX20" fmla="*/ 1351722 w 2241826"/>
                  <a:gd name="connsiteY20" fmla="*/ 1166192 h 1379600"/>
                  <a:gd name="connsiteX21" fmla="*/ 1033669 w 2241826"/>
                  <a:gd name="connsiteY21" fmla="*/ 1152939 h 1379600"/>
                  <a:gd name="connsiteX22" fmla="*/ 622852 w 2241826"/>
                  <a:gd name="connsiteY22" fmla="*/ 1364974 h 1379600"/>
                  <a:gd name="connsiteX23" fmla="*/ 331304 w 2241826"/>
                  <a:gd name="connsiteY23" fmla="*/ 1179444 h 1379600"/>
                  <a:gd name="connsiteX24" fmla="*/ 92765 w 2241826"/>
                  <a:gd name="connsiteY24" fmla="*/ 1126435 h 1379600"/>
                  <a:gd name="connsiteX25" fmla="*/ 79513 w 2241826"/>
                  <a:gd name="connsiteY25" fmla="*/ 1113183 h 1379600"/>
                  <a:gd name="connsiteX26" fmla="*/ 39756 w 2241826"/>
                  <a:gd name="connsiteY26" fmla="*/ 1086679 h 1379600"/>
                  <a:gd name="connsiteX27" fmla="*/ 92765 w 2241826"/>
                  <a:gd name="connsiteY27" fmla="*/ 1060174 h 1379600"/>
                  <a:gd name="connsiteX28" fmla="*/ 39756 w 2241826"/>
                  <a:gd name="connsiteY28" fmla="*/ 1060174 h 1379600"/>
                  <a:gd name="connsiteX29" fmla="*/ 66261 w 2241826"/>
                  <a:gd name="connsiteY29" fmla="*/ 1046922 h 1379600"/>
                  <a:gd name="connsiteX30" fmla="*/ 0 w 2241826"/>
                  <a:gd name="connsiteY30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537252 w 2241826"/>
                  <a:gd name="connsiteY18" fmla="*/ 1152939 h 1379600"/>
                  <a:gd name="connsiteX19" fmla="*/ 1351722 w 2241826"/>
                  <a:gd name="connsiteY19" fmla="*/ 1166192 h 1379600"/>
                  <a:gd name="connsiteX20" fmla="*/ 1033669 w 2241826"/>
                  <a:gd name="connsiteY20" fmla="*/ 1152939 h 1379600"/>
                  <a:gd name="connsiteX21" fmla="*/ 622852 w 2241826"/>
                  <a:gd name="connsiteY21" fmla="*/ 1364974 h 1379600"/>
                  <a:gd name="connsiteX22" fmla="*/ 331304 w 2241826"/>
                  <a:gd name="connsiteY22" fmla="*/ 1179444 h 1379600"/>
                  <a:gd name="connsiteX23" fmla="*/ 92765 w 2241826"/>
                  <a:gd name="connsiteY23" fmla="*/ 1126435 h 1379600"/>
                  <a:gd name="connsiteX24" fmla="*/ 79513 w 2241826"/>
                  <a:gd name="connsiteY24" fmla="*/ 1113183 h 1379600"/>
                  <a:gd name="connsiteX25" fmla="*/ 39756 w 2241826"/>
                  <a:gd name="connsiteY25" fmla="*/ 1086679 h 1379600"/>
                  <a:gd name="connsiteX26" fmla="*/ 92765 w 2241826"/>
                  <a:gd name="connsiteY26" fmla="*/ 1060174 h 1379600"/>
                  <a:gd name="connsiteX27" fmla="*/ 39756 w 2241826"/>
                  <a:gd name="connsiteY27" fmla="*/ 1060174 h 1379600"/>
                  <a:gd name="connsiteX28" fmla="*/ 66261 w 2241826"/>
                  <a:gd name="connsiteY28" fmla="*/ 1046922 h 1379600"/>
                  <a:gd name="connsiteX29" fmla="*/ 0 w 2241826"/>
                  <a:gd name="connsiteY29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537252 w 2241826"/>
                  <a:gd name="connsiteY17" fmla="*/ 1152939 h 1379600"/>
                  <a:gd name="connsiteX18" fmla="*/ 1351722 w 2241826"/>
                  <a:gd name="connsiteY18" fmla="*/ 1166192 h 1379600"/>
                  <a:gd name="connsiteX19" fmla="*/ 1033669 w 2241826"/>
                  <a:gd name="connsiteY19" fmla="*/ 1152939 h 1379600"/>
                  <a:gd name="connsiteX20" fmla="*/ 622852 w 2241826"/>
                  <a:gd name="connsiteY20" fmla="*/ 1364974 h 1379600"/>
                  <a:gd name="connsiteX21" fmla="*/ 331304 w 2241826"/>
                  <a:gd name="connsiteY21" fmla="*/ 1179444 h 1379600"/>
                  <a:gd name="connsiteX22" fmla="*/ 92765 w 2241826"/>
                  <a:gd name="connsiteY22" fmla="*/ 1126435 h 1379600"/>
                  <a:gd name="connsiteX23" fmla="*/ 79513 w 2241826"/>
                  <a:gd name="connsiteY23" fmla="*/ 1113183 h 1379600"/>
                  <a:gd name="connsiteX24" fmla="*/ 39756 w 2241826"/>
                  <a:gd name="connsiteY24" fmla="*/ 1086679 h 1379600"/>
                  <a:gd name="connsiteX25" fmla="*/ 92765 w 2241826"/>
                  <a:gd name="connsiteY25" fmla="*/ 1060174 h 1379600"/>
                  <a:gd name="connsiteX26" fmla="*/ 39756 w 2241826"/>
                  <a:gd name="connsiteY26" fmla="*/ 1060174 h 1379600"/>
                  <a:gd name="connsiteX27" fmla="*/ 66261 w 2241826"/>
                  <a:gd name="connsiteY27" fmla="*/ 1046922 h 1379600"/>
                  <a:gd name="connsiteX28" fmla="*/ 0 w 2241826"/>
                  <a:gd name="connsiteY28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537252 w 2241826"/>
                  <a:gd name="connsiteY16" fmla="*/ 1152939 h 1379600"/>
                  <a:gd name="connsiteX17" fmla="*/ 1351722 w 2241826"/>
                  <a:gd name="connsiteY17" fmla="*/ 1166192 h 1379600"/>
                  <a:gd name="connsiteX18" fmla="*/ 1033669 w 2241826"/>
                  <a:gd name="connsiteY18" fmla="*/ 1152939 h 1379600"/>
                  <a:gd name="connsiteX19" fmla="*/ 622852 w 2241826"/>
                  <a:gd name="connsiteY19" fmla="*/ 1364974 h 1379600"/>
                  <a:gd name="connsiteX20" fmla="*/ 331304 w 2241826"/>
                  <a:gd name="connsiteY20" fmla="*/ 1179444 h 1379600"/>
                  <a:gd name="connsiteX21" fmla="*/ 92765 w 2241826"/>
                  <a:gd name="connsiteY21" fmla="*/ 1126435 h 1379600"/>
                  <a:gd name="connsiteX22" fmla="*/ 79513 w 2241826"/>
                  <a:gd name="connsiteY22" fmla="*/ 1113183 h 1379600"/>
                  <a:gd name="connsiteX23" fmla="*/ 39756 w 2241826"/>
                  <a:gd name="connsiteY23" fmla="*/ 1086679 h 1379600"/>
                  <a:gd name="connsiteX24" fmla="*/ 92765 w 2241826"/>
                  <a:gd name="connsiteY24" fmla="*/ 1060174 h 1379600"/>
                  <a:gd name="connsiteX25" fmla="*/ 39756 w 2241826"/>
                  <a:gd name="connsiteY25" fmla="*/ 1060174 h 1379600"/>
                  <a:gd name="connsiteX26" fmla="*/ 66261 w 2241826"/>
                  <a:gd name="connsiteY26" fmla="*/ 1046922 h 1379600"/>
                  <a:gd name="connsiteX27" fmla="*/ 0 w 2241826"/>
                  <a:gd name="connsiteY27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537252 w 2241826"/>
                  <a:gd name="connsiteY15" fmla="*/ 1152939 h 1379600"/>
                  <a:gd name="connsiteX16" fmla="*/ 1351722 w 2241826"/>
                  <a:gd name="connsiteY16" fmla="*/ 1166192 h 1379600"/>
                  <a:gd name="connsiteX17" fmla="*/ 1033669 w 2241826"/>
                  <a:gd name="connsiteY17" fmla="*/ 1152939 h 1379600"/>
                  <a:gd name="connsiteX18" fmla="*/ 622852 w 2241826"/>
                  <a:gd name="connsiteY18" fmla="*/ 1364974 h 1379600"/>
                  <a:gd name="connsiteX19" fmla="*/ 331304 w 2241826"/>
                  <a:gd name="connsiteY19" fmla="*/ 1179444 h 1379600"/>
                  <a:gd name="connsiteX20" fmla="*/ 92765 w 2241826"/>
                  <a:gd name="connsiteY20" fmla="*/ 1126435 h 1379600"/>
                  <a:gd name="connsiteX21" fmla="*/ 79513 w 2241826"/>
                  <a:gd name="connsiteY21" fmla="*/ 1113183 h 1379600"/>
                  <a:gd name="connsiteX22" fmla="*/ 39756 w 2241826"/>
                  <a:gd name="connsiteY22" fmla="*/ 1086679 h 1379600"/>
                  <a:gd name="connsiteX23" fmla="*/ 92765 w 2241826"/>
                  <a:gd name="connsiteY23" fmla="*/ 1060174 h 1379600"/>
                  <a:gd name="connsiteX24" fmla="*/ 39756 w 2241826"/>
                  <a:gd name="connsiteY24" fmla="*/ 1060174 h 1379600"/>
                  <a:gd name="connsiteX25" fmla="*/ 66261 w 2241826"/>
                  <a:gd name="connsiteY25" fmla="*/ 1046922 h 1379600"/>
                  <a:gd name="connsiteX26" fmla="*/ 0 w 2241826"/>
                  <a:gd name="connsiteY26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351722 w 2241826"/>
                  <a:gd name="connsiteY15" fmla="*/ 1166192 h 1379600"/>
                  <a:gd name="connsiteX16" fmla="*/ 1033669 w 2241826"/>
                  <a:gd name="connsiteY16" fmla="*/ 1152939 h 1379600"/>
                  <a:gd name="connsiteX17" fmla="*/ 622852 w 2241826"/>
                  <a:gd name="connsiteY17" fmla="*/ 1364974 h 1379600"/>
                  <a:gd name="connsiteX18" fmla="*/ 331304 w 2241826"/>
                  <a:gd name="connsiteY18" fmla="*/ 1179444 h 1379600"/>
                  <a:gd name="connsiteX19" fmla="*/ 92765 w 2241826"/>
                  <a:gd name="connsiteY19" fmla="*/ 1126435 h 1379600"/>
                  <a:gd name="connsiteX20" fmla="*/ 79513 w 2241826"/>
                  <a:gd name="connsiteY20" fmla="*/ 1113183 h 1379600"/>
                  <a:gd name="connsiteX21" fmla="*/ 39756 w 2241826"/>
                  <a:gd name="connsiteY21" fmla="*/ 1086679 h 1379600"/>
                  <a:gd name="connsiteX22" fmla="*/ 92765 w 2241826"/>
                  <a:gd name="connsiteY22" fmla="*/ 1060174 h 1379600"/>
                  <a:gd name="connsiteX23" fmla="*/ 39756 w 2241826"/>
                  <a:gd name="connsiteY23" fmla="*/ 1060174 h 1379600"/>
                  <a:gd name="connsiteX24" fmla="*/ 66261 w 2241826"/>
                  <a:gd name="connsiteY24" fmla="*/ 1046922 h 1379600"/>
                  <a:gd name="connsiteX25" fmla="*/ 0 w 2241826"/>
                  <a:gd name="connsiteY25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41826" h="1379600">
                    <a:moveTo>
                      <a:pt x="0" y="1020418"/>
                    </a:moveTo>
                    <a:cubicBezTo>
                      <a:pt x="0" y="1002749"/>
                      <a:pt x="0" y="1082261"/>
                      <a:pt x="66261" y="940905"/>
                    </a:cubicBezTo>
                    <a:cubicBezTo>
                      <a:pt x="132522" y="799549"/>
                      <a:pt x="92419" y="433872"/>
                      <a:pt x="397565" y="172279"/>
                    </a:cubicBezTo>
                    <a:cubicBezTo>
                      <a:pt x="545548" y="15462"/>
                      <a:pt x="782493" y="10356"/>
                      <a:pt x="954156" y="0"/>
                    </a:cubicBezTo>
                    <a:cubicBezTo>
                      <a:pt x="1030539" y="22993"/>
                      <a:pt x="995769" y="10494"/>
                      <a:pt x="1113182" y="53009"/>
                    </a:cubicBezTo>
                    <a:cubicBezTo>
                      <a:pt x="1225825" y="57426"/>
                      <a:pt x="1493078" y="1"/>
                      <a:pt x="1630017" y="26505"/>
                    </a:cubicBezTo>
                    <a:cubicBezTo>
                      <a:pt x="1766956" y="53009"/>
                      <a:pt x="1853095" y="132522"/>
                      <a:pt x="1934817" y="212035"/>
                    </a:cubicBezTo>
                    <a:cubicBezTo>
                      <a:pt x="2016539" y="291548"/>
                      <a:pt x="2076174" y="419653"/>
                      <a:pt x="2120348" y="503583"/>
                    </a:cubicBezTo>
                    <a:cubicBezTo>
                      <a:pt x="2164522" y="587514"/>
                      <a:pt x="2179983" y="673653"/>
                      <a:pt x="2199861" y="715618"/>
                    </a:cubicBezTo>
                    <a:cubicBezTo>
                      <a:pt x="2219739" y="757583"/>
                      <a:pt x="2241826" y="728870"/>
                      <a:pt x="2239617" y="755374"/>
                    </a:cubicBezTo>
                    <a:cubicBezTo>
                      <a:pt x="2237408" y="781878"/>
                      <a:pt x="2217531" y="848140"/>
                      <a:pt x="2186609" y="874644"/>
                    </a:cubicBezTo>
                    <a:cubicBezTo>
                      <a:pt x="2155687" y="901148"/>
                      <a:pt x="2131392" y="907774"/>
                      <a:pt x="2054087" y="914400"/>
                    </a:cubicBezTo>
                    <a:cubicBezTo>
                      <a:pt x="1976783" y="921026"/>
                      <a:pt x="1832721" y="919021"/>
                      <a:pt x="1722782" y="914400"/>
                    </a:cubicBezTo>
                    <a:cubicBezTo>
                      <a:pt x="1643269" y="934278"/>
                      <a:pt x="1638852" y="991705"/>
                      <a:pt x="1577009" y="1033670"/>
                    </a:cubicBezTo>
                    <a:cubicBezTo>
                      <a:pt x="1538138" y="1116767"/>
                      <a:pt x="1510531" y="1151071"/>
                      <a:pt x="1351722" y="1166192"/>
                    </a:cubicBezTo>
                    <a:cubicBezTo>
                      <a:pt x="1267792" y="1166192"/>
                      <a:pt x="1178951" y="1167429"/>
                      <a:pt x="1033669" y="1152939"/>
                    </a:cubicBezTo>
                    <a:cubicBezTo>
                      <a:pt x="912184" y="1224163"/>
                      <a:pt x="735145" y="1379600"/>
                      <a:pt x="622852" y="1364974"/>
                    </a:cubicBezTo>
                    <a:cubicBezTo>
                      <a:pt x="505791" y="1369391"/>
                      <a:pt x="400599" y="1252532"/>
                      <a:pt x="331304" y="1179444"/>
                    </a:cubicBezTo>
                    <a:cubicBezTo>
                      <a:pt x="242954" y="1144445"/>
                      <a:pt x="134730" y="1137479"/>
                      <a:pt x="92765" y="1126435"/>
                    </a:cubicBezTo>
                    <a:cubicBezTo>
                      <a:pt x="50800" y="1115391"/>
                      <a:pt x="88348" y="1119809"/>
                      <a:pt x="79513" y="1113183"/>
                    </a:cubicBezTo>
                    <a:cubicBezTo>
                      <a:pt x="70678" y="1106557"/>
                      <a:pt x="37547" y="1095514"/>
                      <a:pt x="39756" y="1086679"/>
                    </a:cubicBezTo>
                    <a:cubicBezTo>
                      <a:pt x="41965" y="1077844"/>
                      <a:pt x="92765" y="1064591"/>
                      <a:pt x="92765" y="1060174"/>
                    </a:cubicBezTo>
                    <a:cubicBezTo>
                      <a:pt x="92765" y="1055757"/>
                      <a:pt x="44173" y="1062383"/>
                      <a:pt x="39756" y="1060174"/>
                    </a:cubicBezTo>
                    <a:cubicBezTo>
                      <a:pt x="35339" y="1057965"/>
                      <a:pt x="68470" y="1051339"/>
                      <a:pt x="66261" y="1046922"/>
                    </a:cubicBezTo>
                    <a:cubicBezTo>
                      <a:pt x="64052" y="1042505"/>
                      <a:pt x="0" y="1038087"/>
                      <a:pt x="0" y="1020418"/>
                    </a:cubicBezTo>
                    <a:close/>
                  </a:path>
                </a:pathLst>
              </a:custGeom>
              <a:solidFill>
                <a:srgbClr val="FFCC99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32" name="フリーフォーム 131"/>
              <p:cNvSpPr/>
              <p:nvPr/>
            </p:nvSpPr>
            <p:spPr>
              <a:xfrm>
                <a:off x="6043614" y="3467100"/>
                <a:ext cx="393700" cy="284163"/>
              </a:xfrm>
              <a:custGeom>
                <a:avLst/>
                <a:gdLst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700" h="284163">
                    <a:moveTo>
                      <a:pt x="0" y="0"/>
                    </a:moveTo>
                    <a:cubicBezTo>
                      <a:pt x="123814" y="56356"/>
                      <a:pt x="282574" y="258763"/>
                      <a:pt x="338137" y="271463"/>
                    </a:cubicBezTo>
                    <a:cubicBezTo>
                      <a:pt x="393700" y="284163"/>
                      <a:pt x="347662" y="118269"/>
                      <a:pt x="333375" y="76200"/>
                    </a:cubicBezTo>
                    <a:cubicBezTo>
                      <a:pt x="319088" y="34131"/>
                      <a:pt x="307975" y="31750"/>
                      <a:pt x="252412" y="19050"/>
                    </a:cubicBezTo>
                    <a:cubicBezTo>
                      <a:pt x="163500" y="30163"/>
                      <a:pt x="61903" y="794"/>
                      <a:pt x="0" y="0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33" name="フリーフォーム 132"/>
              <p:cNvSpPr/>
              <p:nvPr/>
            </p:nvSpPr>
            <p:spPr>
              <a:xfrm>
                <a:off x="5914232" y="3432969"/>
                <a:ext cx="391318" cy="381794"/>
              </a:xfrm>
              <a:custGeom>
                <a:avLst/>
                <a:gdLst>
                  <a:gd name="connsiteX0" fmla="*/ 129381 w 391318"/>
                  <a:gd name="connsiteY0" fmla="*/ 29369 h 381794"/>
                  <a:gd name="connsiteX1" fmla="*/ 5556 w 391318"/>
                  <a:gd name="connsiteY1" fmla="*/ 43656 h 381794"/>
                  <a:gd name="connsiteX2" fmla="*/ 96043 w 391318"/>
                  <a:gd name="connsiteY2" fmla="*/ 291306 h 381794"/>
                  <a:gd name="connsiteX3" fmla="*/ 262731 w 391318"/>
                  <a:gd name="connsiteY3" fmla="*/ 372269 h 381794"/>
                  <a:gd name="connsiteX4" fmla="*/ 305593 w 391318"/>
                  <a:gd name="connsiteY4" fmla="*/ 348456 h 381794"/>
                  <a:gd name="connsiteX5" fmla="*/ 372268 w 391318"/>
                  <a:gd name="connsiteY5" fmla="*/ 348456 h 381794"/>
                  <a:gd name="connsiteX6" fmla="*/ 324643 w 391318"/>
                  <a:gd name="connsiteY6" fmla="*/ 329406 h 381794"/>
                  <a:gd name="connsiteX7" fmla="*/ 362743 w 391318"/>
                  <a:gd name="connsiteY7" fmla="*/ 319881 h 381794"/>
                  <a:gd name="connsiteX8" fmla="*/ 281781 w 391318"/>
                  <a:gd name="connsiteY8" fmla="*/ 296069 h 381794"/>
                  <a:gd name="connsiteX9" fmla="*/ 381793 w 391318"/>
                  <a:gd name="connsiteY9" fmla="*/ 286544 h 381794"/>
                  <a:gd name="connsiteX10" fmla="*/ 338931 w 391318"/>
                  <a:gd name="connsiteY10" fmla="*/ 257969 h 381794"/>
                  <a:gd name="connsiteX11" fmla="*/ 357981 w 391318"/>
                  <a:gd name="connsiteY11" fmla="*/ 243681 h 381794"/>
                  <a:gd name="connsiteX12" fmla="*/ 315118 w 391318"/>
                  <a:gd name="connsiteY12" fmla="*/ 219869 h 381794"/>
                  <a:gd name="connsiteX13" fmla="*/ 362743 w 391318"/>
                  <a:gd name="connsiteY13" fmla="*/ 215106 h 381794"/>
                  <a:gd name="connsiteX14" fmla="*/ 129381 w 391318"/>
                  <a:gd name="connsiteY14" fmla="*/ 29369 h 381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1318" h="381794">
                    <a:moveTo>
                      <a:pt x="129381" y="29369"/>
                    </a:moveTo>
                    <a:cubicBezTo>
                      <a:pt x="69850" y="794"/>
                      <a:pt x="11112" y="0"/>
                      <a:pt x="5556" y="43656"/>
                    </a:cubicBezTo>
                    <a:cubicBezTo>
                      <a:pt x="0" y="87312"/>
                      <a:pt x="53181" y="236537"/>
                      <a:pt x="96043" y="291306"/>
                    </a:cubicBezTo>
                    <a:cubicBezTo>
                      <a:pt x="138905" y="346075"/>
                      <a:pt x="227806" y="362744"/>
                      <a:pt x="262731" y="372269"/>
                    </a:cubicBezTo>
                    <a:cubicBezTo>
                      <a:pt x="297656" y="381794"/>
                      <a:pt x="287337" y="352425"/>
                      <a:pt x="305593" y="348456"/>
                    </a:cubicBezTo>
                    <a:cubicBezTo>
                      <a:pt x="323849" y="344487"/>
                      <a:pt x="369093" y="351631"/>
                      <a:pt x="372268" y="348456"/>
                    </a:cubicBezTo>
                    <a:cubicBezTo>
                      <a:pt x="375443" y="345281"/>
                      <a:pt x="326230" y="334168"/>
                      <a:pt x="324643" y="329406"/>
                    </a:cubicBezTo>
                    <a:cubicBezTo>
                      <a:pt x="323056" y="324644"/>
                      <a:pt x="369887" y="325437"/>
                      <a:pt x="362743" y="319881"/>
                    </a:cubicBezTo>
                    <a:cubicBezTo>
                      <a:pt x="355599" y="314325"/>
                      <a:pt x="278606" y="301625"/>
                      <a:pt x="281781" y="296069"/>
                    </a:cubicBezTo>
                    <a:cubicBezTo>
                      <a:pt x="284956" y="290513"/>
                      <a:pt x="372268" y="292894"/>
                      <a:pt x="381793" y="286544"/>
                    </a:cubicBezTo>
                    <a:cubicBezTo>
                      <a:pt x="391318" y="280194"/>
                      <a:pt x="342900" y="265113"/>
                      <a:pt x="338931" y="257969"/>
                    </a:cubicBezTo>
                    <a:cubicBezTo>
                      <a:pt x="334962" y="250825"/>
                      <a:pt x="361950" y="250031"/>
                      <a:pt x="357981" y="243681"/>
                    </a:cubicBezTo>
                    <a:cubicBezTo>
                      <a:pt x="354012" y="237331"/>
                      <a:pt x="314324" y="224631"/>
                      <a:pt x="315118" y="219869"/>
                    </a:cubicBezTo>
                    <a:cubicBezTo>
                      <a:pt x="315912" y="215107"/>
                      <a:pt x="391318" y="246062"/>
                      <a:pt x="362743" y="215106"/>
                    </a:cubicBezTo>
                    <a:cubicBezTo>
                      <a:pt x="334168" y="184150"/>
                      <a:pt x="188912" y="57944"/>
                      <a:pt x="129381" y="29369"/>
                    </a:cubicBezTo>
                    <a:close/>
                  </a:path>
                </a:pathLst>
              </a:custGeom>
              <a:solidFill>
                <a:srgbClr val="CD9965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34" name="フリーフォーム 133"/>
              <p:cNvSpPr/>
              <p:nvPr/>
            </p:nvSpPr>
            <p:spPr>
              <a:xfrm>
                <a:off x="5340351" y="4333206"/>
                <a:ext cx="672306" cy="444500"/>
              </a:xfrm>
              <a:custGeom>
                <a:avLst/>
                <a:gdLst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2306" h="444500">
                    <a:moveTo>
                      <a:pt x="0" y="95250"/>
                    </a:moveTo>
                    <a:cubicBezTo>
                      <a:pt x="19040" y="102379"/>
                      <a:pt x="7938" y="129382"/>
                      <a:pt x="47625" y="147638"/>
                    </a:cubicBezTo>
                    <a:cubicBezTo>
                      <a:pt x="87312" y="165894"/>
                      <a:pt x="158744" y="197637"/>
                      <a:pt x="238125" y="204788"/>
                    </a:cubicBezTo>
                    <a:cubicBezTo>
                      <a:pt x="284163" y="250032"/>
                      <a:pt x="304800" y="393700"/>
                      <a:pt x="323850" y="419100"/>
                    </a:cubicBezTo>
                    <a:cubicBezTo>
                      <a:pt x="342900" y="444500"/>
                      <a:pt x="353219" y="389732"/>
                      <a:pt x="352425" y="357188"/>
                    </a:cubicBezTo>
                    <a:cubicBezTo>
                      <a:pt x="351631" y="324644"/>
                      <a:pt x="288926" y="232569"/>
                      <a:pt x="319088" y="223838"/>
                    </a:cubicBezTo>
                    <a:cubicBezTo>
                      <a:pt x="349250" y="215107"/>
                      <a:pt x="487363" y="294481"/>
                      <a:pt x="533400" y="304800"/>
                    </a:cubicBezTo>
                    <a:cubicBezTo>
                      <a:pt x="579438" y="315119"/>
                      <a:pt x="616744" y="308769"/>
                      <a:pt x="595313" y="285750"/>
                    </a:cubicBezTo>
                    <a:cubicBezTo>
                      <a:pt x="573882" y="262731"/>
                      <a:pt x="524652" y="246842"/>
                      <a:pt x="404813" y="166688"/>
                    </a:cubicBezTo>
                    <a:cubicBezTo>
                      <a:pt x="546886" y="243674"/>
                      <a:pt x="643731" y="211138"/>
                      <a:pt x="647700" y="204788"/>
                    </a:cubicBezTo>
                    <a:cubicBezTo>
                      <a:pt x="651669" y="198438"/>
                      <a:pt x="428625" y="143669"/>
                      <a:pt x="428625" y="128588"/>
                    </a:cubicBezTo>
                    <a:cubicBezTo>
                      <a:pt x="485767" y="146838"/>
                      <a:pt x="623094" y="122237"/>
                      <a:pt x="647700" y="114300"/>
                    </a:cubicBezTo>
                    <a:cubicBezTo>
                      <a:pt x="672306" y="106363"/>
                      <a:pt x="634207" y="87313"/>
                      <a:pt x="576263" y="80963"/>
                    </a:cubicBezTo>
                    <a:cubicBezTo>
                      <a:pt x="518319" y="74613"/>
                      <a:pt x="334963" y="76994"/>
                      <a:pt x="300038" y="76200"/>
                    </a:cubicBezTo>
                    <a:cubicBezTo>
                      <a:pt x="265113" y="75406"/>
                      <a:pt x="347663" y="83344"/>
                      <a:pt x="366713" y="76200"/>
                    </a:cubicBezTo>
                    <a:cubicBezTo>
                      <a:pt x="433372" y="49992"/>
                      <a:pt x="405607" y="46038"/>
                      <a:pt x="414338" y="33338"/>
                    </a:cubicBezTo>
                    <a:cubicBezTo>
                      <a:pt x="423069" y="20638"/>
                      <a:pt x="407177" y="39675"/>
                      <a:pt x="419100" y="0"/>
                    </a:cubicBezTo>
                    <a:cubicBezTo>
                      <a:pt x="397669" y="3175"/>
                      <a:pt x="333375" y="49213"/>
                      <a:pt x="285750" y="52388"/>
                    </a:cubicBezTo>
                    <a:cubicBezTo>
                      <a:pt x="238125" y="55563"/>
                      <a:pt x="182563" y="13494"/>
                      <a:pt x="133350" y="19050"/>
                    </a:cubicBezTo>
                    <a:cubicBezTo>
                      <a:pt x="84132" y="62700"/>
                      <a:pt x="14287" y="73819"/>
                      <a:pt x="0" y="95250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35" name="フリーフォーム 134"/>
              <p:cNvSpPr/>
              <p:nvPr/>
            </p:nvSpPr>
            <p:spPr>
              <a:xfrm>
                <a:off x="5985659" y="2876550"/>
                <a:ext cx="510392" cy="319088"/>
              </a:xfrm>
              <a:custGeom>
                <a:avLst/>
                <a:gdLst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14313 h 319088"/>
                  <a:gd name="connsiteX1" fmla="*/ 186532 w 500856"/>
                  <a:gd name="connsiteY1" fmla="*/ 0 h 319088"/>
                  <a:gd name="connsiteX2" fmla="*/ 477044 w 500856"/>
                  <a:gd name="connsiteY2" fmla="*/ 319088 h 319088"/>
                  <a:gd name="connsiteX3" fmla="*/ 48419 w 500856"/>
                  <a:gd name="connsiteY3" fmla="*/ 214313 h 319088"/>
                  <a:gd name="connsiteX0" fmla="*/ 81767 w 534204"/>
                  <a:gd name="connsiteY0" fmla="*/ 214313 h 319088"/>
                  <a:gd name="connsiteX1" fmla="*/ 219880 w 534204"/>
                  <a:gd name="connsiteY1" fmla="*/ 0 h 319088"/>
                  <a:gd name="connsiteX2" fmla="*/ 510392 w 534204"/>
                  <a:gd name="connsiteY2" fmla="*/ 319088 h 319088"/>
                  <a:gd name="connsiteX3" fmla="*/ 81767 w 534204"/>
                  <a:gd name="connsiteY3" fmla="*/ 214313 h 319088"/>
                  <a:gd name="connsiteX0" fmla="*/ 81767 w 510392"/>
                  <a:gd name="connsiteY0" fmla="*/ 214313 h 319088"/>
                  <a:gd name="connsiteX1" fmla="*/ 219880 w 510392"/>
                  <a:gd name="connsiteY1" fmla="*/ 0 h 319088"/>
                  <a:gd name="connsiteX2" fmla="*/ 510392 w 510392"/>
                  <a:gd name="connsiteY2" fmla="*/ 319088 h 319088"/>
                  <a:gd name="connsiteX3" fmla="*/ 81767 w 510392"/>
                  <a:gd name="connsiteY3" fmla="*/ 214313 h 31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0392" h="319088">
                    <a:moveTo>
                      <a:pt x="81767" y="214313"/>
                    </a:moveTo>
                    <a:cubicBezTo>
                      <a:pt x="0" y="123035"/>
                      <a:pt x="138907" y="20642"/>
                      <a:pt x="219880" y="0"/>
                    </a:cubicBezTo>
                    <a:cubicBezTo>
                      <a:pt x="291317" y="17462"/>
                      <a:pt x="415128" y="36515"/>
                      <a:pt x="510392" y="319088"/>
                    </a:cubicBezTo>
                    <a:cubicBezTo>
                      <a:pt x="286542" y="215902"/>
                      <a:pt x="258752" y="200824"/>
                      <a:pt x="81767" y="214313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36" name="フリーフォーム 135"/>
              <p:cNvSpPr/>
              <p:nvPr/>
            </p:nvSpPr>
            <p:spPr>
              <a:xfrm>
                <a:off x="6776468" y="3370365"/>
                <a:ext cx="115824" cy="225570"/>
              </a:xfrm>
              <a:custGeom>
                <a:avLst/>
                <a:gdLst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300" h="223838">
                    <a:moveTo>
                      <a:pt x="0" y="223838"/>
                    </a:moveTo>
                    <a:cubicBezTo>
                      <a:pt x="38100" y="149225"/>
                      <a:pt x="90456" y="150813"/>
                      <a:pt x="114300" y="0"/>
                    </a:cubicBezTo>
                    <a:lnTo>
                      <a:pt x="114300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37" name="フリーフォーム 136"/>
              <p:cNvSpPr/>
              <p:nvPr/>
            </p:nvSpPr>
            <p:spPr>
              <a:xfrm>
                <a:off x="6800852" y="3461812"/>
                <a:ext cx="237744" cy="204233"/>
              </a:xfrm>
              <a:custGeom>
                <a:avLst/>
                <a:gdLst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204787">
                    <a:moveTo>
                      <a:pt x="0" y="204787"/>
                    </a:moveTo>
                    <a:cubicBezTo>
                      <a:pt x="79375" y="136525"/>
                      <a:pt x="115871" y="77787"/>
                      <a:pt x="238125" y="0"/>
                    </a:cubicBez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38" name="フリーフォーム 137"/>
              <p:cNvSpPr/>
              <p:nvPr/>
            </p:nvSpPr>
            <p:spPr>
              <a:xfrm>
                <a:off x="6809995" y="3611177"/>
                <a:ext cx="295657" cy="109737"/>
              </a:xfrm>
              <a:custGeom>
                <a:avLst/>
                <a:gdLst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5275" h="109538">
                    <a:moveTo>
                      <a:pt x="0" y="109538"/>
                    </a:moveTo>
                    <a:cubicBezTo>
                      <a:pt x="107934" y="34923"/>
                      <a:pt x="120633" y="7937"/>
                      <a:pt x="295275" y="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39" name="フリーフォーム 138"/>
              <p:cNvSpPr/>
              <p:nvPr/>
            </p:nvSpPr>
            <p:spPr>
              <a:xfrm>
                <a:off x="6739892" y="3894662"/>
                <a:ext cx="265175" cy="304824"/>
              </a:xfrm>
              <a:custGeom>
                <a:avLst/>
                <a:gdLst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00" h="304800">
                    <a:moveTo>
                      <a:pt x="0" y="0"/>
                    </a:moveTo>
                    <a:cubicBezTo>
                      <a:pt x="88900" y="101600"/>
                      <a:pt x="230171" y="217483"/>
                      <a:pt x="266700" y="30480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40" name="フリーフォーム 139"/>
              <p:cNvSpPr/>
              <p:nvPr/>
            </p:nvSpPr>
            <p:spPr>
              <a:xfrm>
                <a:off x="6709412" y="3925145"/>
                <a:ext cx="70103" cy="356645"/>
              </a:xfrm>
              <a:custGeom>
                <a:avLst/>
                <a:gdLst>
                  <a:gd name="connsiteX0" fmla="*/ 0 w 66675"/>
                  <a:gd name="connsiteY0" fmla="*/ 0 h 357188"/>
                  <a:gd name="connsiteX1" fmla="*/ 66675 w 66675"/>
                  <a:gd name="connsiteY1" fmla="*/ 357188 h 357188"/>
                  <a:gd name="connsiteX0" fmla="*/ 0 w 68247"/>
                  <a:gd name="connsiteY0" fmla="*/ 0 h 357188"/>
                  <a:gd name="connsiteX1" fmla="*/ 66675 w 68247"/>
                  <a:gd name="connsiteY1" fmla="*/ 357188 h 357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247" h="357188">
                    <a:moveTo>
                      <a:pt x="0" y="0"/>
                    </a:moveTo>
                    <a:cubicBezTo>
                      <a:pt x="22225" y="119063"/>
                      <a:pt x="68247" y="242883"/>
                      <a:pt x="66675" y="357188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41" name="フリーフォーム 140"/>
              <p:cNvSpPr/>
              <p:nvPr/>
            </p:nvSpPr>
            <p:spPr>
              <a:xfrm>
                <a:off x="6553963" y="3928194"/>
                <a:ext cx="109728" cy="304824"/>
              </a:xfrm>
              <a:custGeom>
                <a:avLst/>
                <a:gdLst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8" h="304800">
                    <a:moveTo>
                      <a:pt x="0" y="304800"/>
                    </a:moveTo>
                    <a:cubicBezTo>
                      <a:pt x="88887" y="198433"/>
                      <a:pt x="73025" y="101600"/>
                      <a:pt x="109538" y="0"/>
                    </a:cubicBezTo>
                    <a:lnTo>
                      <a:pt x="109538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42" name="フリーフォーム 141"/>
              <p:cNvSpPr/>
              <p:nvPr/>
            </p:nvSpPr>
            <p:spPr>
              <a:xfrm>
                <a:off x="6508244" y="3711768"/>
                <a:ext cx="149351" cy="143268"/>
              </a:xfrm>
              <a:custGeom>
                <a:avLst/>
                <a:gdLst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25" h="143669">
                    <a:moveTo>
                      <a:pt x="5556" y="64294"/>
                    </a:moveTo>
                    <a:cubicBezTo>
                      <a:pt x="11112" y="41275"/>
                      <a:pt x="96837" y="0"/>
                      <a:pt x="119856" y="2381"/>
                    </a:cubicBezTo>
                    <a:cubicBezTo>
                      <a:pt x="142875" y="4762"/>
                      <a:pt x="149225" y="55562"/>
                      <a:pt x="143669" y="78581"/>
                    </a:cubicBezTo>
                    <a:cubicBezTo>
                      <a:pt x="138113" y="101600"/>
                      <a:pt x="108744" y="143669"/>
                      <a:pt x="86519" y="140494"/>
                    </a:cubicBezTo>
                    <a:cubicBezTo>
                      <a:pt x="35705" y="142079"/>
                      <a:pt x="0" y="87313"/>
                      <a:pt x="5556" y="64294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43" name="フリーフォーム 142"/>
              <p:cNvSpPr/>
              <p:nvPr/>
            </p:nvSpPr>
            <p:spPr>
              <a:xfrm>
                <a:off x="6642356" y="3723961"/>
                <a:ext cx="39623" cy="103640"/>
              </a:xfrm>
              <a:custGeom>
                <a:avLst/>
                <a:gdLst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49198"/>
                  <a:gd name="connsiteY0" fmla="*/ 0 h 104775"/>
                  <a:gd name="connsiteX1" fmla="*/ 38100 w 49198"/>
                  <a:gd name="connsiteY1" fmla="*/ 104775 h 104775"/>
                  <a:gd name="connsiteX2" fmla="*/ 38100 w 49198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" h="104775">
                    <a:moveTo>
                      <a:pt x="0" y="0"/>
                    </a:moveTo>
                    <a:cubicBezTo>
                      <a:pt x="22211" y="15873"/>
                      <a:pt x="6321" y="60320"/>
                      <a:pt x="38100" y="104775"/>
                    </a:cubicBezTo>
                    <a:lnTo>
                      <a:pt x="38100" y="104775"/>
                    </a:ln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44" name="円/楕円 143"/>
              <p:cNvSpPr>
                <a:spLocks noChangeAspect="1"/>
              </p:cNvSpPr>
              <p:nvPr/>
            </p:nvSpPr>
            <p:spPr>
              <a:xfrm rot="4020000">
                <a:off x="6563105" y="3748351"/>
                <a:ext cx="30482" cy="48768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145" name="フリーフォーム 144"/>
              <p:cNvSpPr/>
              <p:nvPr/>
            </p:nvSpPr>
            <p:spPr>
              <a:xfrm>
                <a:off x="6169036" y="4071942"/>
                <a:ext cx="280987" cy="250825"/>
              </a:xfrm>
              <a:custGeom>
                <a:avLst/>
                <a:gdLst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987" h="250825">
                    <a:moveTo>
                      <a:pt x="6879" y="121708"/>
                    </a:moveTo>
                    <a:cubicBezTo>
                      <a:pt x="0" y="83079"/>
                      <a:pt x="54504" y="27516"/>
                      <a:pt x="70379" y="13758"/>
                    </a:cubicBezTo>
                    <a:cubicBezTo>
                      <a:pt x="86254" y="0"/>
                      <a:pt x="87312" y="33866"/>
                      <a:pt x="102129" y="39158"/>
                    </a:cubicBezTo>
                    <a:cubicBezTo>
                      <a:pt x="116946" y="44450"/>
                      <a:pt x="132292" y="36512"/>
                      <a:pt x="159279" y="45508"/>
                    </a:cubicBezTo>
                    <a:cubicBezTo>
                      <a:pt x="186266" y="54504"/>
                      <a:pt x="256646" y="85196"/>
                      <a:pt x="264054" y="93133"/>
                    </a:cubicBezTo>
                    <a:cubicBezTo>
                      <a:pt x="271462" y="101071"/>
                      <a:pt x="201612" y="78846"/>
                      <a:pt x="203729" y="93133"/>
                    </a:cubicBezTo>
                    <a:cubicBezTo>
                      <a:pt x="205846" y="107421"/>
                      <a:pt x="280987" y="169333"/>
                      <a:pt x="276754" y="178858"/>
                    </a:cubicBezTo>
                    <a:cubicBezTo>
                      <a:pt x="272521" y="188383"/>
                      <a:pt x="191558" y="141816"/>
                      <a:pt x="178329" y="150283"/>
                    </a:cubicBezTo>
                    <a:cubicBezTo>
                      <a:pt x="165100" y="158750"/>
                      <a:pt x="210066" y="231769"/>
                      <a:pt x="197379" y="229658"/>
                    </a:cubicBezTo>
                    <a:cubicBezTo>
                      <a:pt x="189442" y="233891"/>
                      <a:pt x="144991" y="173037"/>
                      <a:pt x="130704" y="175683"/>
                    </a:cubicBezTo>
                    <a:cubicBezTo>
                      <a:pt x="94180" y="178323"/>
                      <a:pt x="127000" y="250825"/>
                      <a:pt x="111654" y="245533"/>
                    </a:cubicBezTo>
                    <a:cubicBezTo>
                      <a:pt x="96308" y="240241"/>
                      <a:pt x="45497" y="134931"/>
                      <a:pt x="6879" y="121708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</p:grpSp>
        <p:sp>
          <p:nvSpPr>
            <p:cNvPr id="129" name="円/楕円 128"/>
            <p:cNvSpPr>
              <a:spLocks noChangeAspect="1"/>
            </p:cNvSpPr>
            <p:nvPr/>
          </p:nvSpPr>
          <p:spPr>
            <a:xfrm>
              <a:off x="7448467" y="2400972"/>
              <a:ext cx="380103" cy="295635"/>
            </a:xfrm>
            <a:prstGeom prst="ellipse">
              <a:avLst/>
            </a:prstGeom>
            <a:gradFill flip="none" rotWithShape="1">
              <a:gsLst>
                <a:gs pos="0">
                  <a:srgbClr val="CD9965"/>
                </a:gs>
                <a:gs pos="53000">
                  <a:srgbClr val="993300"/>
                </a:gs>
                <a:gs pos="100000">
                  <a:srgbClr val="BF7F3F"/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241300" h="82550"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</p:grpSp>
      <p:grpSp>
        <p:nvGrpSpPr>
          <p:cNvPr id="146" name="グループ化 402"/>
          <p:cNvGrpSpPr>
            <a:grpSpLocks noChangeAspect="1"/>
          </p:cNvGrpSpPr>
          <p:nvPr/>
        </p:nvGrpSpPr>
        <p:grpSpPr bwMode="auto">
          <a:xfrm rot="2704221" flipH="1">
            <a:off x="6099052" y="1370848"/>
            <a:ext cx="378669" cy="625037"/>
            <a:chOff x="4132027" y="3698507"/>
            <a:chExt cx="1539188" cy="2543852"/>
          </a:xfrm>
        </p:grpSpPr>
        <p:sp>
          <p:nvSpPr>
            <p:cNvPr id="147" name="ホームベース 146"/>
            <p:cNvSpPr/>
            <p:nvPr/>
          </p:nvSpPr>
          <p:spPr>
            <a:xfrm rot="3540000">
              <a:off x="4096860" y="4682695"/>
              <a:ext cx="1763404" cy="358587"/>
            </a:xfrm>
            <a:prstGeom prst="homePlat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148" name="円/楕円 147"/>
            <p:cNvSpPr>
              <a:spLocks noChangeAspect="1"/>
            </p:cNvSpPr>
            <p:nvPr/>
          </p:nvSpPr>
          <p:spPr>
            <a:xfrm rot="19860000">
              <a:off x="4145643" y="3980288"/>
              <a:ext cx="758024" cy="295417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149" name="円/楕円 148"/>
            <p:cNvSpPr>
              <a:spLocks noChangeAspect="1"/>
            </p:cNvSpPr>
            <p:nvPr/>
          </p:nvSpPr>
          <p:spPr>
            <a:xfrm rot="19860000">
              <a:off x="4132027" y="3953019"/>
              <a:ext cx="758021" cy="290871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150" name="台形 149"/>
            <p:cNvSpPr>
              <a:spLocks noChangeAspect="1"/>
            </p:cNvSpPr>
            <p:nvPr/>
          </p:nvSpPr>
          <p:spPr>
            <a:xfrm rot="8827877">
              <a:off x="5398422" y="5598257"/>
              <a:ext cx="72625" cy="36359"/>
            </a:xfrm>
            <a:prstGeom prst="trapezoid">
              <a:avLst>
                <a:gd name="adj" fmla="val 38668"/>
              </a:avLst>
            </a:prstGeom>
            <a:solidFill>
              <a:sysClr val="window" lastClr="FFFFFF">
                <a:lumMod val="50000"/>
              </a:sysClr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151" name="直線コネクタ 169"/>
            <p:cNvCxnSpPr>
              <a:cxnSpLocks noChangeShapeType="1"/>
              <a:stCxn id="150" idx="0"/>
            </p:cNvCxnSpPr>
            <p:nvPr/>
          </p:nvCxnSpPr>
          <p:spPr bwMode="auto">
            <a:xfrm rot="4251874" flipV="1">
              <a:off x="5284851" y="5855995"/>
              <a:ext cx="648902" cy="123826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52" name="フローチャート : 記憶データ 384"/>
            <p:cNvSpPr/>
            <p:nvPr/>
          </p:nvSpPr>
          <p:spPr>
            <a:xfrm rot="14400000">
              <a:off x="4249808" y="3816856"/>
              <a:ext cx="368132" cy="285962"/>
            </a:xfrm>
            <a:prstGeom prst="flowChartOnlineStorag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153" name="円/楕円 152"/>
            <p:cNvSpPr>
              <a:spLocks noChangeAspect="1"/>
            </p:cNvSpPr>
            <p:nvPr/>
          </p:nvSpPr>
          <p:spPr>
            <a:xfrm rot="19860000">
              <a:off x="4145643" y="3725776"/>
              <a:ext cx="394899" cy="154525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154" name="円/楕円 153"/>
            <p:cNvSpPr>
              <a:spLocks noChangeAspect="1"/>
            </p:cNvSpPr>
            <p:nvPr/>
          </p:nvSpPr>
          <p:spPr>
            <a:xfrm rot="19860000">
              <a:off x="4132027" y="3698507"/>
              <a:ext cx="399437" cy="154525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155" name="ホームベース 154"/>
            <p:cNvSpPr>
              <a:spLocks noChangeAspect="1"/>
            </p:cNvSpPr>
            <p:nvPr/>
          </p:nvSpPr>
          <p:spPr>
            <a:xfrm rot="3540000">
              <a:off x="4703336" y="5025816"/>
              <a:ext cx="958963" cy="331353"/>
            </a:xfrm>
            <a:prstGeom prst="homePlate">
              <a:avLst/>
            </a:prstGeom>
            <a:solidFill>
              <a:srgbClr val="FF0000"/>
            </a:solidFill>
            <a:ln w="635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grpSp>
          <p:nvGrpSpPr>
            <p:cNvPr id="156" name="グループ化 146"/>
            <p:cNvGrpSpPr>
              <a:grpSpLocks/>
            </p:cNvGrpSpPr>
            <p:nvPr/>
          </p:nvGrpSpPr>
          <p:grpSpPr bwMode="auto">
            <a:xfrm rot="-1860000">
              <a:off x="4973078" y="4294999"/>
              <a:ext cx="214314" cy="1219788"/>
              <a:chOff x="6072198" y="3921333"/>
              <a:chExt cx="214314" cy="1219788"/>
            </a:xfrm>
          </p:grpSpPr>
          <p:cxnSp>
            <p:nvCxnSpPr>
              <p:cNvPr id="157" name="直線コネクタ 175"/>
              <p:cNvCxnSpPr>
                <a:cxnSpLocks noChangeShapeType="1"/>
              </p:cNvCxnSpPr>
              <p:nvPr/>
            </p:nvCxnSpPr>
            <p:spPr bwMode="auto">
              <a:xfrm>
                <a:off x="6072198" y="39213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58" name="直線コネクタ 176"/>
              <p:cNvCxnSpPr>
                <a:cxnSpLocks noChangeShapeType="1"/>
              </p:cNvCxnSpPr>
              <p:nvPr/>
            </p:nvCxnSpPr>
            <p:spPr bwMode="auto">
              <a:xfrm>
                <a:off x="6178512" y="39517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59" name="直線コネクタ 177"/>
              <p:cNvCxnSpPr>
                <a:cxnSpLocks noChangeShapeType="1"/>
              </p:cNvCxnSpPr>
              <p:nvPr/>
            </p:nvCxnSpPr>
            <p:spPr bwMode="auto">
              <a:xfrm>
                <a:off x="6178512" y="39822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60" name="直線コネクタ 178"/>
              <p:cNvCxnSpPr>
                <a:cxnSpLocks noChangeShapeType="1"/>
              </p:cNvCxnSpPr>
              <p:nvPr/>
            </p:nvCxnSpPr>
            <p:spPr bwMode="auto">
              <a:xfrm>
                <a:off x="6178512" y="40126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61" name="直線コネクタ 179"/>
              <p:cNvCxnSpPr>
                <a:cxnSpLocks noChangeShapeType="1"/>
              </p:cNvCxnSpPr>
              <p:nvPr/>
            </p:nvCxnSpPr>
            <p:spPr bwMode="auto">
              <a:xfrm>
                <a:off x="6178512" y="40431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62" name="直線コネクタ 180"/>
              <p:cNvCxnSpPr>
                <a:cxnSpLocks noChangeShapeType="1"/>
              </p:cNvCxnSpPr>
              <p:nvPr/>
            </p:nvCxnSpPr>
            <p:spPr bwMode="auto">
              <a:xfrm>
                <a:off x="6072198" y="40736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63" name="直線コネクタ 181"/>
              <p:cNvCxnSpPr>
                <a:cxnSpLocks noChangeShapeType="1"/>
              </p:cNvCxnSpPr>
              <p:nvPr/>
            </p:nvCxnSpPr>
            <p:spPr bwMode="auto">
              <a:xfrm>
                <a:off x="6178512" y="41040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64" name="直線コネクタ 182"/>
              <p:cNvCxnSpPr>
                <a:cxnSpLocks noChangeShapeType="1"/>
              </p:cNvCxnSpPr>
              <p:nvPr/>
            </p:nvCxnSpPr>
            <p:spPr bwMode="auto">
              <a:xfrm>
                <a:off x="6178512" y="41345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65" name="直線コネクタ 183"/>
              <p:cNvCxnSpPr>
                <a:cxnSpLocks noChangeShapeType="1"/>
              </p:cNvCxnSpPr>
              <p:nvPr/>
            </p:nvCxnSpPr>
            <p:spPr bwMode="auto">
              <a:xfrm>
                <a:off x="6178512" y="41649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66" name="直線コネクタ 184"/>
              <p:cNvCxnSpPr>
                <a:cxnSpLocks noChangeShapeType="1"/>
              </p:cNvCxnSpPr>
              <p:nvPr/>
            </p:nvCxnSpPr>
            <p:spPr bwMode="auto">
              <a:xfrm>
                <a:off x="6178512" y="41954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67" name="直線コネクタ 185"/>
              <p:cNvCxnSpPr>
                <a:cxnSpLocks noChangeShapeType="1"/>
              </p:cNvCxnSpPr>
              <p:nvPr/>
            </p:nvCxnSpPr>
            <p:spPr bwMode="auto">
              <a:xfrm>
                <a:off x="6072198" y="42258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68" name="直線コネクタ 127"/>
              <p:cNvCxnSpPr>
                <a:cxnSpLocks noChangeShapeType="1"/>
              </p:cNvCxnSpPr>
              <p:nvPr/>
            </p:nvCxnSpPr>
            <p:spPr bwMode="auto">
              <a:xfrm>
                <a:off x="6178512" y="42563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69" name="直線コネクタ 187"/>
              <p:cNvCxnSpPr>
                <a:cxnSpLocks noChangeShapeType="1"/>
              </p:cNvCxnSpPr>
              <p:nvPr/>
            </p:nvCxnSpPr>
            <p:spPr bwMode="auto">
              <a:xfrm>
                <a:off x="6178512" y="42867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70" name="直線コネクタ 188"/>
              <p:cNvCxnSpPr>
                <a:cxnSpLocks noChangeShapeType="1"/>
              </p:cNvCxnSpPr>
              <p:nvPr/>
            </p:nvCxnSpPr>
            <p:spPr bwMode="auto">
              <a:xfrm>
                <a:off x="6178512" y="43172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71" name="直線コネクタ 189"/>
              <p:cNvCxnSpPr>
                <a:cxnSpLocks noChangeShapeType="1"/>
              </p:cNvCxnSpPr>
              <p:nvPr/>
            </p:nvCxnSpPr>
            <p:spPr bwMode="auto">
              <a:xfrm>
                <a:off x="6178512" y="43477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72" name="直線コネクタ 190"/>
              <p:cNvCxnSpPr>
                <a:cxnSpLocks noChangeShapeType="1"/>
              </p:cNvCxnSpPr>
              <p:nvPr/>
            </p:nvCxnSpPr>
            <p:spPr bwMode="auto">
              <a:xfrm>
                <a:off x="6072198" y="43781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73" name="直線コネクタ 191"/>
              <p:cNvCxnSpPr>
                <a:cxnSpLocks noChangeShapeType="1"/>
              </p:cNvCxnSpPr>
              <p:nvPr/>
            </p:nvCxnSpPr>
            <p:spPr bwMode="auto">
              <a:xfrm>
                <a:off x="6178512" y="44086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74" name="直線コネクタ 192"/>
              <p:cNvCxnSpPr>
                <a:cxnSpLocks noChangeShapeType="1"/>
              </p:cNvCxnSpPr>
              <p:nvPr/>
            </p:nvCxnSpPr>
            <p:spPr bwMode="auto">
              <a:xfrm>
                <a:off x="6178512" y="44390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75" name="直線コネクタ 193"/>
              <p:cNvCxnSpPr>
                <a:cxnSpLocks noChangeShapeType="1"/>
              </p:cNvCxnSpPr>
              <p:nvPr/>
            </p:nvCxnSpPr>
            <p:spPr bwMode="auto">
              <a:xfrm>
                <a:off x="6178512" y="44695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76" name="直線コネクタ 194"/>
              <p:cNvCxnSpPr>
                <a:cxnSpLocks noChangeShapeType="1"/>
              </p:cNvCxnSpPr>
              <p:nvPr/>
            </p:nvCxnSpPr>
            <p:spPr bwMode="auto">
              <a:xfrm>
                <a:off x="6178512" y="44999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77" name="直線コネクタ 195"/>
              <p:cNvCxnSpPr>
                <a:cxnSpLocks noChangeShapeType="1"/>
              </p:cNvCxnSpPr>
              <p:nvPr/>
            </p:nvCxnSpPr>
            <p:spPr bwMode="auto">
              <a:xfrm>
                <a:off x="6072198" y="45304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78" name="直線コネクタ 196"/>
              <p:cNvCxnSpPr>
                <a:cxnSpLocks noChangeShapeType="1"/>
              </p:cNvCxnSpPr>
              <p:nvPr/>
            </p:nvCxnSpPr>
            <p:spPr bwMode="auto">
              <a:xfrm>
                <a:off x="6178512" y="45608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79" name="直線コネクタ 197"/>
              <p:cNvCxnSpPr>
                <a:cxnSpLocks noChangeShapeType="1"/>
              </p:cNvCxnSpPr>
              <p:nvPr/>
            </p:nvCxnSpPr>
            <p:spPr bwMode="auto">
              <a:xfrm>
                <a:off x="6178512" y="45913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80" name="直線コネクタ 198"/>
              <p:cNvCxnSpPr>
                <a:cxnSpLocks noChangeShapeType="1"/>
              </p:cNvCxnSpPr>
              <p:nvPr/>
            </p:nvCxnSpPr>
            <p:spPr bwMode="auto">
              <a:xfrm>
                <a:off x="6178512" y="46217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81" name="直線コネクタ 199"/>
              <p:cNvCxnSpPr>
                <a:cxnSpLocks noChangeShapeType="1"/>
              </p:cNvCxnSpPr>
              <p:nvPr/>
            </p:nvCxnSpPr>
            <p:spPr bwMode="auto">
              <a:xfrm>
                <a:off x="6178512" y="46522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82" name="直線コネクタ 200"/>
              <p:cNvCxnSpPr>
                <a:cxnSpLocks noChangeShapeType="1"/>
              </p:cNvCxnSpPr>
              <p:nvPr/>
            </p:nvCxnSpPr>
            <p:spPr bwMode="auto">
              <a:xfrm>
                <a:off x="6072198" y="46827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83" name="直線コネクタ 201"/>
              <p:cNvCxnSpPr>
                <a:cxnSpLocks noChangeShapeType="1"/>
              </p:cNvCxnSpPr>
              <p:nvPr/>
            </p:nvCxnSpPr>
            <p:spPr bwMode="auto">
              <a:xfrm>
                <a:off x="6178512" y="47131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84" name="直線コネクタ 202"/>
              <p:cNvCxnSpPr>
                <a:cxnSpLocks noChangeShapeType="1"/>
              </p:cNvCxnSpPr>
              <p:nvPr/>
            </p:nvCxnSpPr>
            <p:spPr bwMode="auto">
              <a:xfrm>
                <a:off x="6178512" y="47436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85" name="直線コネクタ 203"/>
              <p:cNvCxnSpPr>
                <a:cxnSpLocks noChangeShapeType="1"/>
              </p:cNvCxnSpPr>
              <p:nvPr/>
            </p:nvCxnSpPr>
            <p:spPr bwMode="auto">
              <a:xfrm>
                <a:off x="6178512" y="47740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86" name="直線コネクタ 204"/>
              <p:cNvCxnSpPr>
                <a:cxnSpLocks noChangeShapeType="1"/>
              </p:cNvCxnSpPr>
              <p:nvPr/>
            </p:nvCxnSpPr>
            <p:spPr bwMode="auto">
              <a:xfrm>
                <a:off x="6178512" y="48045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87" name="直線コネクタ 205"/>
              <p:cNvCxnSpPr>
                <a:cxnSpLocks noChangeShapeType="1"/>
              </p:cNvCxnSpPr>
              <p:nvPr/>
            </p:nvCxnSpPr>
            <p:spPr bwMode="auto">
              <a:xfrm>
                <a:off x="6072198" y="48349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88" name="直線コネクタ 206"/>
              <p:cNvCxnSpPr>
                <a:cxnSpLocks noChangeShapeType="1"/>
              </p:cNvCxnSpPr>
              <p:nvPr/>
            </p:nvCxnSpPr>
            <p:spPr bwMode="auto">
              <a:xfrm>
                <a:off x="6178512" y="48654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89" name="直線コネクタ 207"/>
              <p:cNvCxnSpPr>
                <a:cxnSpLocks noChangeShapeType="1"/>
              </p:cNvCxnSpPr>
              <p:nvPr/>
            </p:nvCxnSpPr>
            <p:spPr bwMode="auto">
              <a:xfrm>
                <a:off x="6178512" y="48958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90" name="直線コネクタ 208"/>
              <p:cNvCxnSpPr>
                <a:cxnSpLocks noChangeShapeType="1"/>
              </p:cNvCxnSpPr>
              <p:nvPr/>
            </p:nvCxnSpPr>
            <p:spPr bwMode="auto">
              <a:xfrm>
                <a:off x="6178512" y="49263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91" name="直線コネクタ 209"/>
              <p:cNvCxnSpPr>
                <a:cxnSpLocks noChangeShapeType="1"/>
              </p:cNvCxnSpPr>
              <p:nvPr/>
            </p:nvCxnSpPr>
            <p:spPr bwMode="auto">
              <a:xfrm>
                <a:off x="6178512" y="49568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92" name="直線コネクタ 210"/>
              <p:cNvCxnSpPr>
                <a:cxnSpLocks noChangeShapeType="1"/>
              </p:cNvCxnSpPr>
              <p:nvPr/>
            </p:nvCxnSpPr>
            <p:spPr bwMode="auto">
              <a:xfrm>
                <a:off x="6072198" y="49872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93" name="直線コネクタ 211"/>
              <p:cNvCxnSpPr>
                <a:cxnSpLocks noChangeShapeType="1"/>
              </p:cNvCxnSpPr>
              <p:nvPr/>
            </p:nvCxnSpPr>
            <p:spPr bwMode="auto">
              <a:xfrm>
                <a:off x="6178512" y="50177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94" name="直線コネクタ 212"/>
              <p:cNvCxnSpPr>
                <a:cxnSpLocks noChangeShapeType="1"/>
              </p:cNvCxnSpPr>
              <p:nvPr/>
            </p:nvCxnSpPr>
            <p:spPr bwMode="auto">
              <a:xfrm>
                <a:off x="6178512" y="50481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95" name="直線コネクタ 213"/>
              <p:cNvCxnSpPr>
                <a:cxnSpLocks noChangeShapeType="1"/>
              </p:cNvCxnSpPr>
              <p:nvPr/>
            </p:nvCxnSpPr>
            <p:spPr bwMode="auto">
              <a:xfrm>
                <a:off x="6178512" y="50786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96" name="直線コネクタ 214"/>
              <p:cNvCxnSpPr>
                <a:cxnSpLocks noChangeShapeType="1"/>
              </p:cNvCxnSpPr>
              <p:nvPr/>
            </p:nvCxnSpPr>
            <p:spPr bwMode="auto">
              <a:xfrm>
                <a:off x="6178512" y="51090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197" name="直線コネクタ 215"/>
              <p:cNvCxnSpPr>
                <a:cxnSpLocks noChangeShapeType="1"/>
              </p:cNvCxnSpPr>
              <p:nvPr/>
            </p:nvCxnSpPr>
            <p:spPr bwMode="auto">
              <a:xfrm>
                <a:off x="6072198" y="51395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</p:grpSp>
      </p:grpSp>
      <p:sp>
        <p:nvSpPr>
          <p:cNvPr id="198" name="テキスト ボックス 197"/>
          <p:cNvSpPr txBox="1"/>
          <p:nvPr/>
        </p:nvSpPr>
        <p:spPr>
          <a:xfrm>
            <a:off x="3095658" y="1805607"/>
            <a:ext cx="8979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i="1" dirty="0" err="1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i.v.</a:t>
            </a:r>
            <a:endParaRPr kumimoji="1" lang="ja-JP" altLang="en-US" sz="1200" b="1" i="1" dirty="0">
              <a:uFill>
                <a:solidFill>
                  <a:srgbClr val="FF0000"/>
                </a:solidFill>
              </a:uFill>
              <a:latin typeface="Arial"/>
              <a:cs typeface="Arial"/>
            </a:endParaRPr>
          </a:p>
        </p:txBody>
      </p:sp>
      <p:sp>
        <p:nvSpPr>
          <p:cNvPr id="200" name="下矢印 199"/>
          <p:cNvSpPr/>
          <p:nvPr/>
        </p:nvSpPr>
        <p:spPr>
          <a:xfrm rot="16200000">
            <a:off x="4364040" y="1358819"/>
            <a:ext cx="299627" cy="559195"/>
          </a:xfrm>
          <a:prstGeom prst="downArrow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1" name="テキスト ボックス 200"/>
          <p:cNvSpPr txBox="1"/>
          <p:nvPr/>
        </p:nvSpPr>
        <p:spPr>
          <a:xfrm>
            <a:off x="6035802" y="1818306"/>
            <a:ext cx="639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i="1" dirty="0" err="1"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i.v.</a:t>
            </a:r>
            <a:endParaRPr kumimoji="1" lang="ja-JP" altLang="en-US" sz="1200" b="1" i="1" dirty="0">
              <a:uFill>
                <a:solidFill>
                  <a:srgbClr val="FF0000"/>
                </a:solidFill>
              </a:uFill>
              <a:latin typeface="Arial"/>
              <a:cs typeface="Arial"/>
            </a:endParaRPr>
          </a:p>
        </p:txBody>
      </p:sp>
      <p:grpSp>
        <p:nvGrpSpPr>
          <p:cNvPr id="202" name="グループ化 383"/>
          <p:cNvGrpSpPr>
            <a:grpSpLocks/>
          </p:cNvGrpSpPr>
          <p:nvPr/>
        </p:nvGrpSpPr>
        <p:grpSpPr bwMode="auto">
          <a:xfrm flipH="1">
            <a:off x="2083746" y="1350530"/>
            <a:ext cx="1200448" cy="818187"/>
            <a:chOff x="6464442" y="1457523"/>
            <a:chExt cx="2685896" cy="1971479"/>
          </a:xfrm>
        </p:grpSpPr>
        <p:grpSp>
          <p:nvGrpSpPr>
            <p:cNvPr id="203" name="グループ化 169"/>
            <p:cNvGrpSpPr>
              <a:grpSpLocks noChangeAspect="1"/>
            </p:cNvGrpSpPr>
            <p:nvPr/>
          </p:nvGrpSpPr>
          <p:grpSpPr bwMode="auto">
            <a:xfrm>
              <a:off x="6464442" y="1457523"/>
              <a:ext cx="2685896" cy="1971479"/>
              <a:chOff x="3829051" y="2876550"/>
              <a:chExt cx="3276601" cy="2405063"/>
            </a:xfrm>
          </p:grpSpPr>
          <p:sp>
            <p:nvSpPr>
              <p:cNvPr id="205" name="フリーフォーム 204"/>
              <p:cNvSpPr/>
              <p:nvPr/>
            </p:nvSpPr>
            <p:spPr>
              <a:xfrm>
                <a:off x="3829051" y="4014788"/>
                <a:ext cx="1347788" cy="1266825"/>
              </a:xfrm>
              <a:custGeom>
                <a:avLst/>
                <a:gdLst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842169 w 1464469"/>
                  <a:gd name="connsiteY0" fmla="*/ 71437 h 1278731"/>
                  <a:gd name="connsiteX1" fmla="*/ 46831 w 1464469"/>
                  <a:gd name="connsiteY1" fmla="*/ 633412 h 1278731"/>
                  <a:gd name="connsiteX2" fmla="*/ 561181 w 1464469"/>
                  <a:gd name="connsiteY2" fmla="*/ 1109662 h 1278731"/>
                  <a:gd name="connsiteX3" fmla="*/ 1394619 w 1464469"/>
                  <a:gd name="connsiteY3" fmla="*/ 1266825 h 1278731"/>
                  <a:gd name="connsiteX4" fmla="*/ 980281 w 1464469"/>
                  <a:gd name="connsiteY4" fmla="*/ 1038225 h 1278731"/>
                  <a:gd name="connsiteX5" fmla="*/ 465931 w 1464469"/>
                  <a:gd name="connsiteY5" fmla="*/ 985837 h 1278731"/>
                  <a:gd name="connsiteX6" fmla="*/ 180181 w 1464469"/>
                  <a:gd name="connsiteY6" fmla="*/ 671512 h 1278731"/>
                  <a:gd name="connsiteX7" fmla="*/ 384969 w 1464469"/>
                  <a:gd name="connsiteY7" fmla="*/ 385762 h 1278731"/>
                  <a:gd name="connsiteX8" fmla="*/ 927894 w 1464469"/>
                  <a:gd name="connsiteY8" fmla="*/ 204787 h 1278731"/>
                  <a:gd name="connsiteX9" fmla="*/ 842169 w 1464469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78731"/>
                  <a:gd name="connsiteX1" fmla="*/ 0 w 1417638"/>
                  <a:gd name="connsiteY1" fmla="*/ 633412 h 1278731"/>
                  <a:gd name="connsiteX2" fmla="*/ 514350 w 1417638"/>
                  <a:gd name="connsiteY2" fmla="*/ 1109662 h 1278731"/>
                  <a:gd name="connsiteX3" fmla="*/ 1347788 w 1417638"/>
                  <a:gd name="connsiteY3" fmla="*/ 1266825 h 1278731"/>
                  <a:gd name="connsiteX4" fmla="*/ 933450 w 1417638"/>
                  <a:gd name="connsiteY4" fmla="*/ 1038225 h 1278731"/>
                  <a:gd name="connsiteX5" fmla="*/ 419100 w 1417638"/>
                  <a:gd name="connsiteY5" fmla="*/ 985837 h 1278731"/>
                  <a:gd name="connsiteX6" fmla="*/ 133350 w 1417638"/>
                  <a:gd name="connsiteY6" fmla="*/ 671512 h 1278731"/>
                  <a:gd name="connsiteX7" fmla="*/ 338138 w 1417638"/>
                  <a:gd name="connsiteY7" fmla="*/ 385762 h 1278731"/>
                  <a:gd name="connsiteX8" fmla="*/ 881063 w 1417638"/>
                  <a:gd name="connsiteY8" fmla="*/ 204787 h 1278731"/>
                  <a:gd name="connsiteX9" fmla="*/ 795338 w 1417638"/>
                  <a:gd name="connsiteY9" fmla="*/ 71437 h 1278731"/>
                  <a:gd name="connsiteX0" fmla="*/ 795338 w 1417638"/>
                  <a:gd name="connsiteY0" fmla="*/ 71437 h 1266825"/>
                  <a:gd name="connsiteX1" fmla="*/ 0 w 1417638"/>
                  <a:gd name="connsiteY1" fmla="*/ 633412 h 1266825"/>
                  <a:gd name="connsiteX2" fmla="*/ 514350 w 1417638"/>
                  <a:gd name="connsiteY2" fmla="*/ 1109662 h 1266825"/>
                  <a:gd name="connsiteX3" fmla="*/ 1347788 w 1417638"/>
                  <a:gd name="connsiteY3" fmla="*/ 1266825 h 1266825"/>
                  <a:gd name="connsiteX4" fmla="*/ 933450 w 1417638"/>
                  <a:gd name="connsiteY4" fmla="*/ 1038225 h 1266825"/>
                  <a:gd name="connsiteX5" fmla="*/ 419100 w 1417638"/>
                  <a:gd name="connsiteY5" fmla="*/ 985837 h 1266825"/>
                  <a:gd name="connsiteX6" fmla="*/ 133350 w 1417638"/>
                  <a:gd name="connsiteY6" fmla="*/ 671512 h 1266825"/>
                  <a:gd name="connsiteX7" fmla="*/ 338138 w 1417638"/>
                  <a:gd name="connsiteY7" fmla="*/ 385762 h 1266825"/>
                  <a:gd name="connsiteX8" fmla="*/ 881063 w 1417638"/>
                  <a:gd name="connsiteY8" fmla="*/ 204787 h 1266825"/>
                  <a:gd name="connsiteX9" fmla="*/ 795338 w 1417638"/>
                  <a:gd name="connsiteY9" fmla="*/ 71437 h 1266825"/>
                  <a:gd name="connsiteX0" fmla="*/ 795338 w 1347788"/>
                  <a:gd name="connsiteY0" fmla="*/ 71437 h 1266825"/>
                  <a:gd name="connsiteX1" fmla="*/ 0 w 1347788"/>
                  <a:gd name="connsiteY1" fmla="*/ 633412 h 1266825"/>
                  <a:gd name="connsiteX2" fmla="*/ 514350 w 1347788"/>
                  <a:gd name="connsiteY2" fmla="*/ 1109662 h 1266825"/>
                  <a:gd name="connsiteX3" fmla="*/ 1347788 w 1347788"/>
                  <a:gd name="connsiteY3" fmla="*/ 1266825 h 1266825"/>
                  <a:gd name="connsiteX4" fmla="*/ 933450 w 1347788"/>
                  <a:gd name="connsiteY4" fmla="*/ 1038225 h 1266825"/>
                  <a:gd name="connsiteX5" fmla="*/ 419100 w 1347788"/>
                  <a:gd name="connsiteY5" fmla="*/ 985837 h 1266825"/>
                  <a:gd name="connsiteX6" fmla="*/ 133350 w 1347788"/>
                  <a:gd name="connsiteY6" fmla="*/ 671512 h 1266825"/>
                  <a:gd name="connsiteX7" fmla="*/ 338138 w 1347788"/>
                  <a:gd name="connsiteY7" fmla="*/ 385762 h 1266825"/>
                  <a:gd name="connsiteX8" fmla="*/ 881063 w 1347788"/>
                  <a:gd name="connsiteY8" fmla="*/ 204787 h 1266825"/>
                  <a:gd name="connsiteX9" fmla="*/ 795338 w 1347788"/>
                  <a:gd name="connsiteY9" fmla="*/ 71437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47788" h="1266825">
                    <a:moveTo>
                      <a:pt x="795338" y="71437"/>
                    </a:moveTo>
                    <a:cubicBezTo>
                      <a:pt x="291307" y="214308"/>
                      <a:pt x="65886" y="388930"/>
                      <a:pt x="0" y="633412"/>
                    </a:cubicBezTo>
                    <a:cubicBezTo>
                      <a:pt x="800" y="868352"/>
                      <a:pt x="156372" y="1051707"/>
                      <a:pt x="514350" y="1109662"/>
                    </a:cubicBezTo>
                    <a:cubicBezTo>
                      <a:pt x="800894" y="1110432"/>
                      <a:pt x="863597" y="1092981"/>
                      <a:pt x="1347788" y="1266825"/>
                    </a:cubicBezTo>
                    <a:cubicBezTo>
                      <a:pt x="1255709" y="1150131"/>
                      <a:pt x="1088231" y="1085056"/>
                      <a:pt x="933450" y="1038225"/>
                    </a:cubicBezTo>
                    <a:cubicBezTo>
                      <a:pt x="778669" y="991394"/>
                      <a:pt x="552450" y="1046956"/>
                      <a:pt x="419100" y="985837"/>
                    </a:cubicBezTo>
                    <a:cubicBezTo>
                      <a:pt x="285750" y="924718"/>
                      <a:pt x="123036" y="819140"/>
                      <a:pt x="133350" y="671512"/>
                    </a:cubicBezTo>
                    <a:cubicBezTo>
                      <a:pt x="119856" y="571500"/>
                      <a:pt x="213519" y="463549"/>
                      <a:pt x="338138" y="385762"/>
                    </a:cubicBezTo>
                    <a:cubicBezTo>
                      <a:pt x="462757" y="307975"/>
                      <a:pt x="800101" y="256381"/>
                      <a:pt x="881063" y="204787"/>
                    </a:cubicBezTo>
                    <a:cubicBezTo>
                      <a:pt x="962025" y="153193"/>
                      <a:pt x="942182" y="0"/>
                      <a:pt x="795338" y="71437"/>
                    </a:cubicBezTo>
                    <a:close/>
                  </a:path>
                </a:pathLst>
              </a:custGeom>
              <a:solidFill>
                <a:srgbClr val="DE877E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06" name="フリーフォーム 205"/>
              <p:cNvSpPr/>
              <p:nvPr/>
            </p:nvSpPr>
            <p:spPr>
              <a:xfrm>
                <a:off x="4638261" y="3074505"/>
                <a:ext cx="2241826" cy="1379600"/>
              </a:xfrm>
              <a:custGeom>
                <a:avLst/>
                <a:gdLst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40296 h 1389269"/>
                  <a:gd name="connsiteX1" fmla="*/ 66261 w 2241826"/>
                  <a:gd name="connsiteY1" fmla="*/ 960783 h 1389269"/>
                  <a:gd name="connsiteX2" fmla="*/ 397565 w 2241826"/>
                  <a:gd name="connsiteY2" fmla="*/ 192157 h 1389269"/>
                  <a:gd name="connsiteX3" fmla="*/ 954156 w 2241826"/>
                  <a:gd name="connsiteY3" fmla="*/ 19878 h 1389269"/>
                  <a:gd name="connsiteX4" fmla="*/ 1113182 w 2241826"/>
                  <a:gd name="connsiteY4" fmla="*/ 72887 h 1389269"/>
                  <a:gd name="connsiteX5" fmla="*/ 1630017 w 2241826"/>
                  <a:gd name="connsiteY5" fmla="*/ 46383 h 1389269"/>
                  <a:gd name="connsiteX6" fmla="*/ 1934817 w 2241826"/>
                  <a:gd name="connsiteY6" fmla="*/ 231913 h 1389269"/>
                  <a:gd name="connsiteX7" fmla="*/ 2120348 w 2241826"/>
                  <a:gd name="connsiteY7" fmla="*/ 523461 h 1389269"/>
                  <a:gd name="connsiteX8" fmla="*/ 2199861 w 2241826"/>
                  <a:gd name="connsiteY8" fmla="*/ 735496 h 1389269"/>
                  <a:gd name="connsiteX9" fmla="*/ 2239617 w 2241826"/>
                  <a:gd name="connsiteY9" fmla="*/ 775252 h 1389269"/>
                  <a:gd name="connsiteX10" fmla="*/ 2186609 w 2241826"/>
                  <a:gd name="connsiteY10" fmla="*/ 894522 h 1389269"/>
                  <a:gd name="connsiteX11" fmla="*/ 2054087 w 2241826"/>
                  <a:gd name="connsiteY11" fmla="*/ 934278 h 1389269"/>
                  <a:gd name="connsiteX12" fmla="*/ 1722782 w 2241826"/>
                  <a:gd name="connsiteY12" fmla="*/ 934278 h 1389269"/>
                  <a:gd name="connsiteX13" fmla="*/ 1537252 w 2241826"/>
                  <a:gd name="connsiteY13" fmla="*/ 1106557 h 1389269"/>
                  <a:gd name="connsiteX14" fmla="*/ 1577009 w 2241826"/>
                  <a:gd name="connsiteY14" fmla="*/ 1053548 h 1389269"/>
                  <a:gd name="connsiteX15" fmla="*/ 1669774 w 2241826"/>
                  <a:gd name="connsiteY15" fmla="*/ 1080052 h 1389269"/>
                  <a:gd name="connsiteX16" fmla="*/ 1775791 w 2241826"/>
                  <a:gd name="connsiteY16" fmla="*/ 1133061 h 1389269"/>
                  <a:gd name="connsiteX17" fmla="*/ 1709530 w 2241826"/>
                  <a:gd name="connsiteY17" fmla="*/ 1133061 h 1389269"/>
                  <a:gd name="connsiteX18" fmla="*/ 1789043 w 2241826"/>
                  <a:gd name="connsiteY18" fmla="*/ 1212574 h 1389269"/>
                  <a:gd name="connsiteX19" fmla="*/ 1683026 w 2241826"/>
                  <a:gd name="connsiteY19" fmla="*/ 1186070 h 1389269"/>
                  <a:gd name="connsiteX20" fmla="*/ 1709530 w 2241826"/>
                  <a:gd name="connsiteY20" fmla="*/ 1265583 h 1389269"/>
                  <a:gd name="connsiteX21" fmla="*/ 1643269 w 2241826"/>
                  <a:gd name="connsiteY21" fmla="*/ 1212574 h 1389269"/>
                  <a:gd name="connsiteX22" fmla="*/ 1616765 w 2241826"/>
                  <a:gd name="connsiteY22" fmla="*/ 1278835 h 1389269"/>
                  <a:gd name="connsiteX23" fmla="*/ 1537252 w 2241826"/>
                  <a:gd name="connsiteY23" fmla="*/ 1172817 h 1389269"/>
                  <a:gd name="connsiteX24" fmla="*/ 1351722 w 2241826"/>
                  <a:gd name="connsiteY24" fmla="*/ 1186070 h 1389269"/>
                  <a:gd name="connsiteX25" fmla="*/ 1033669 w 2241826"/>
                  <a:gd name="connsiteY25" fmla="*/ 1172817 h 1389269"/>
                  <a:gd name="connsiteX26" fmla="*/ 622852 w 2241826"/>
                  <a:gd name="connsiteY26" fmla="*/ 1384852 h 1389269"/>
                  <a:gd name="connsiteX27" fmla="*/ 331304 w 2241826"/>
                  <a:gd name="connsiteY27" fmla="*/ 1199322 h 1389269"/>
                  <a:gd name="connsiteX28" fmla="*/ 92765 w 2241826"/>
                  <a:gd name="connsiteY28" fmla="*/ 1146313 h 1389269"/>
                  <a:gd name="connsiteX29" fmla="*/ 79513 w 2241826"/>
                  <a:gd name="connsiteY29" fmla="*/ 1133061 h 1389269"/>
                  <a:gd name="connsiteX30" fmla="*/ 39756 w 2241826"/>
                  <a:gd name="connsiteY30" fmla="*/ 1106557 h 1389269"/>
                  <a:gd name="connsiteX31" fmla="*/ 92765 w 2241826"/>
                  <a:gd name="connsiteY31" fmla="*/ 1080052 h 1389269"/>
                  <a:gd name="connsiteX32" fmla="*/ 39756 w 2241826"/>
                  <a:gd name="connsiteY32" fmla="*/ 1080052 h 1389269"/>
                  <a:gd name="connsiteX33" fmla="*/ 66261 w 2241826"/>
                  <a:gd name="connsiteY33" fmla="*/ 1066800 h 1389269"/>
                  <a:gd name="connsiteX34" fmla="*/ 0 w 2241826"/>
                  <a:gd name="connsiteY34" fmla="*/ 1040296 h 1389269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69391"/>
                  <a:gd name="connsiteX1" fmla="*/ 66261 w 2241826"/>
                  <a:gd name="connsiteY1" fmla="*/ 940905 h 1369391"/>
                  <a:gd name="connsiteX2" fmla="*/ 397565 w 2241826"/>
                  <a:gd name="connsiteY2" fmla="*/ 172279 h 1369391"/>
                  <a:gd name="connsiteX3" fmla="*/ 954156 w 2241826"/>
                  <a:gd name="connsiteY3" fmla="*/ 0 h 1369391"/>
                  <a:gd name="connsiteX4" fmla="*/ 1113182 w 2241826"/>
                  <a:gd name="connsiteY4" fmla="*/ 53009 h 1369391"/>
                  <a:gd name="connsiteX5" fmla="*/ 1630017 w 2241826"/>
                  <a:gd name="connsiteY5" fmla="*/ 26505 h 1369391"/>
                  <a:gd name="connsiteX6" fmla="*/ 1934817 w 2241826"/>
                  <a:gd name="connsiteY6" fmla="*/ 212035 h 1369391"/>
                  <a:gd name="connsiteX7" fmla="*/ 2120348 w 2241826"/>
                  <a:gd name="connsiteY7" fmla="*/ 503583 h 1369391"/>
                  <a:gd name="connsiteX8" fmla="*/ 2199861 w 2241826"/>
                  <a:gd name="connsiteY8" fmla="*/ 715618 h 1369391"/>
                  <a:gd name="connsiteX9" fmla="*/ 2239617 w 2241826"/>
                  <a:gd name="connsiteY9" fmla="*/ 755374 h 1369391"/>
                  <a:gd name="connsiteX10" fmla="*/ 2186609 w 2241826"/>
                  <a:gd name="connsiteY10" fmla="*/ 874644 h 1369391"/>
                  <a:gd name="connsiteX11" fmla="*/ 2054087 w 2241826"/>
                  <a:gd name="connsiteY11" fmla="*/ 914400 h 1369391"/>
                  <a:gd name="connsiteX12" fmla="*/ 1722782 w 2241826"/>
                  <a:gd name="connsiteY12" fmla="*/ 914400 h 1369391"/>
                  <a:gd name="connsiteX13" fmla="*/ 1537252 w 2241826"/>
                  <a:gd name="connsiteY13" fmla="*/ 1086679 h 1369391"/>
                  <a:gd name="connsiteX14" fmla="*/ 1577009 w 2241826"/>
                  <a:gd name="connsiteY14" fmla="*/ 1033670 h 1369391"/>
                  <a:gd name="connsiteX15" fmla="*/ 1669774 w 2241826"/>
                  <a:gd name="connsiteY15" fmla="*/ 1060174 h 1369391"/>
                  <a:gd name="connsiteX16" fmla="*/ 1775791 w 2241826"/>
                  <a:gd name="connsiteY16" fmla="*/ 1113183 h 1369391"/>
                  <a:gd name="connsiteX17" fmla="*/ 1709530 w 2241826"/>
                  <a:gd name="connsiteY17" fmla="*/ 1113183 h 1369391"/>
                  <a:gd name="connsiteX18" fmla="*/ 1789043 w 2241826"/>
                  <a:gd name="connsiteY18" fmla="*/ 1192696 h 1369391"/>
                  <a:gd name="connsiteX19" fmla="*/ 1683026 w 2241826"/>
                  <a:gd name="connsiteY19" fmla="*/ 1166192 h 1369391"/>
                  <a:gd name="connsiteX20" fmla="*/ 1709530 w 2241826"/>
                  <a:gd name="connsiteY20" fmla="*/ 1245705 h 1369391"/>
                  <a:gd name="connsiteX21" fmla="*/ 1643269 w 2241826"/>
                  <a:gd name="connsiteY21" fmla="*/ 1192696 h 1369391"/>
                  <a:gd name="connsiteX22" fmla="*/ 1616765 w 2241826"/>
                  <a:gd name="connsiteY22" fmla="*/ 1258957 h 1369391"/>
                  <a:gd name="connsiteX23" fmla="*/ 1537252 w 2241826"/>
                  <a:gd name="connsiteY23" fmla="*/ 1152939 h 1369391"/>
                  <a:gd name="connsiteX24" fmla="*/ 1351722 w 2241826"/>
                  <a:gd name="connsiteY24" fmla="*/ 1166192 h 1369391"/>
                  <a:gd name="connsiteX25" fmla="*/ 1033669 w 2241826"/>
                  <a:gd name="connsiteY25" fmla="*/ 1152939 h 1369391"/>
                  <a:gd name="connsiteX26" fmla="*/ 622852 w 2241826"/>
                  <a:gd name="connsiteY26" fmla="*/ 1364974 h 1369391"/>
                  <a:gd name="connsiteX27" fmla="*/ 331304 w 2241826"/>
                  <a:gd name="connsiteY27" fmla="*/ 1179444 h 1369391"/>
                  <a:gd name="connsiteX28" fmla="*/ 92765 w 2241826"/>
                  <a:gd name="connsiteY28" fmla="*/ 1126435 h 1369391"/>
                  <a:gd name="connsiteX29" fmla="*/ 79513 w 2241826"/>
                  <a:gd name="connsiteY29" fmla="*/ 1113183 h 1369391"/>
                  <a:gd name="connsiteX30" fmla="*/ 39756 w 2241826"/>
                  <a:gd name="connsiteY30" fmla="*/ 1086679 h 1369391"/>
                  <a:gd name="connsiteX31" fmla="*/ 92765 w 2241826"/>
                  <a:gd name="connsiteY31" fmla="*/ 1060174 h 1369391"/>
                  <a:gd name="connsiteX32" fmla="*/ 39756 w 2241826"/>
                  <a:gd name="connsiteY32" fmla="*/ 1060174 h 1369391"/>
                  <a:gd name="connsiteX33" fmla="*/ 66261 w 2241826"/>
                  <a:gd name="connsiteY33" fmla="*/ 1046922 h 1369391"/>
                  <a:gd name="connsiteX34" fmla="*/ 0 w 2241826"/>
                  <a:gd name="connsiteY34" fmla="*/ 1020418 h 1369391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616765 w 2241826"/>
                  <a:gd name="connsiteY22" fmla="*/ 1258957 h 1379600"/>
                  <a:gd name="connsiteX23" fmla="*/ 1537252 w 2241826"/>
                  <a:gd name="connsiteY23" fmla="*/ 1152939 h 1379600"/>
                  <a:gd name="connsiteX24" fmla="*/ 1351722 w 2241826"/>
                  <a:gd name="connsiteY24" fmla="*/ 1166192 h 1379600"/>
                  <a:gd name="connsiteX25" fmla="*/ 1033669 w 2241826"/>
                  <a:gd name="connsiteY25" fmla="*/ 1152939 h 1379600"/>
                  <a:gd name="connsiteX26" fmla="*/ 622852 w 2241826"/>
                  <a:gd name="connsiteY26" fmla="*/ 1364974 h 1379600"/>
                  <a:gd name="connsiteX27" fmla="*/ 331304 w 2241826"/>
                  <a:gd name="connsiteY27" fmla="*/ 1179444 h 1379600"/>
                  <a:gd name="connsiteX28" fmla="*/ 92765 w 2241826"/>
                  <a:gd name="connsiteY28" fmla="*/ 1126435 h 1379600"/>
                  <a:gd name="connsiteX29" fmla="*/ 79513 w 2241826"/>
                  <a:gd name="connsiteY29" fmla="*/ 1113183 h 1379600"/>
                  <a:gd name="connsiteX30" fmla="*/ 39756 w 2241826"/>
                  <a:gd name="connsiteY30" fmla="*/ 1086679 h 1379600"/>
                  <a:gd name="connsiteX31" fmla="*/ 92765 w 2241826"/>
                  <a:gd name="connsiteY31" fmla="*/ 1060174 h 1379600"/>
                  <a:gd name="connsiteX32" fmla="*/ 39756 w 2241826"/>
                  <a:gd name="connsiteY32" fmla="*/ 1060174 h 1379600"/>
                  <a:gd name="connsiteX33" fmla="*/ 66261 w 2241826"/>
                  <a:gd name="connsiteY33" fmla="*/ 1046922 h 1379600"/>
                  <a:gd name="connsiteX34" fmla="*/ 0 w 2241826"/>
                  <a:gd name="connsiteY3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643269 w 2241826"/>
                  <a:gd name="connsiteY21" fmla="*/ 1192696 h 1379600"/>
                  <a:gd name="connsiteX22" fmla="*/ 1537252 w 2241826"/>
                  <a:gd name="connsiteY22" fmla="*/ 1152939 h 1379600"/>
                  <a:gd name="connsiteX23" fmla="*/ 1351722 w 2241826"/>
                  <a:gd name="connsiteY23" fmla="*/ 1166192 h 1379600"/>
                  <a:gd name="connsiteX24" fmla="*/ 1033669 w 2241826"/>
                  <a:gd name="connsiteY24" fmla="*/ 1152939 h 1379600"/>
                  <a:gd name="connsiteX25" fmla="*/ 622852 w 2241826"/>
                  <a:gd name="connsiteY25" fmla="*/ 1364974 h 1379600"/>
                  <a:gd name="connsiteX26" fmla="*/ 331304 w 2241826"/>
                  <a:gd name="connsiteY26" fmla="*/ 1179444 h 1379600"/>
                  <a:gd name="connsiteX27" fmla="*/ 92765 w 2241826"/>
                  <a:gd name="connsiteY27" fmla="*/ 1126435 h 1379600"/>
                  <a:gd name="connsiteX28" fmla="*/ 79513 w 2241826"/>
                  <a:gd name="connsiteY28" fmla="*/ 1113183 h 1379600"/>
                  <a:gd name="connsiteX29" fmla="*/ 39756 w 2241826"/>
                  <a:gd name="connsiteY29" fmla="*/ 1086679 h 1379600"/>
                  <a:gd name="connsiteX30" fmla="*/ 92765 w 2241826"/>
                  <a:gd name="connsiteY30" fmla="*/ 1060174 h 1379600"/>
                  <a:gd name="connsiteX31" fmla="*/ 39756 w 2241826"/>
                  <a:gd name="connsiteY31" fmla="*/ 1060174 h 1379600"/>
                  <a:gd name="connsiteX32" fmla="*/ 66261 w 2241826"/>
                  <a:gd name="connsiteY32" fmla="*/ 1046922 h 1379600"/>
                  <a:gd name="connsiteX33" fmla="*/ 0 w 2241826"/>
                  <a:gd name="connsiteY33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709530 w 2241826"/>
                  <a:gd name="connsiteY20" fmla="*/ 1245705 h 1379600"/>
                  <a:gd name="connsiteX21" fmla="*/ 1537252 w 2241826"/>
                  <a:gd name="connsiteY21" fmla="*/ 1152939 h 1379600"/>
                  <a:gd name="connsiteX22" fmla="*/ 1351722 w 2241826"/>
                  <a:gd name="connsiteY22" fmla="*/ 1166192 h 1379600"/>
                  <a:gd name="connsiteX23" fmla="*/ 1033669 w 2241826"/>
                  <a:gd name="connsiteY23" fmla="*/ 1152939 h 1379600"/>
                  <a:gd name="connsiteX24" fmla="*/ 622852 w 2241826"/>
                  <a:gd name="connsiteY24" fmla="*/ 1364974 h 1379600"/>
                  <a:gd name="connsiteX25" fmla="*/ 331304 w 2241826"/>
                  <a:gd name="connsiteY25" fmla="*/ 1179444 h 1379600"/>
                  <a:gd name="connsiteX26" fmla="*/ 92765 w 2241826"/>
                  <a:gd name="connsiteY26" fmla="*/ 1126435 h 1379600"/>
                  <a:gd name="connsiteX27" fmla="*/ 79513 w 2241826"/>
                  <a:gd name="connsiteY27" fmla="*/ 1113183 h 1379600"/>
                  <a:gd name="connsiteX28" fmla="*/ 39756 w 2241826"/>
                  <a:gd name="connsiteY28" fmla="*/ 1086679 h 1379600"/>
                  <a:gd name="connsiteX29" fmla="*/ 92765 w 2241826"/>
                  <a:gd name="connsiteY29" fmla="*/ 1060174 h 1379600"/>
                  <a:gd name="connsiteX30" fmla="*/ 39756 w 2241826"/>
                  <a:gd name="connsiteY30" fmla="*/ 1060174 h 1379600"/>
                  <a:gd name="connsiteX31" fmla="*/ 66261 w 2241826"/>
                  <a:gd name="connsiteY31" fmla="*/ 1046922 h 1379600"/>
                  <a:gd name="connsiteX32" fmla="*/ 0 w 2241826"/>
                  <a:gd name="connsiteY32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683026 w 2241826"/>
                  <a:gd name="connsiteY19" fmla="*/ 1166192 h 1379600"/>
                  <a:gd name="connsiteX20" fmla="*/ 1537252 w 2241826"/>
                  <a:gd name="connsiteY20" fmla="*/ 1152939 h 1379600"/>
                  <a:gd name="connsiteX21" fmla="*/ 1351722 w 2241826"/>
                  <a:gd name="connsiteY21" fmla="*/ 1166192 h 1379600"/>
                  <a:gd name="connsiteX22" fmla="*/ 1033669 w 2241826"/>
                  <a:gd name="connsiteY22" fmla="*/ 1152939 h 1379600"/>
                  <a:gd name="connsiteX23" fmla="*/ 622852 w 2241826"/>
                  <a:gd name="connsiteY23" fmla="*/ 1364974 h 1379600"/>
                  <a:gd name="connsiteX24" fmla="*/ 331304 w 2241826"/>
                  <a:gd name="connsiteY24" fmla="*/ 1179444 h 1379600"/>
                  <a:gd name="connsiteX25" fmla="*/ 92765 w 2241826"/>
                  <a:gd name="connsiteY25" fmla="*/ 1126435 h 1379600"/>
                  <a:gd name="connsiteX26" fmla="*/ 79513 w 2241826"/>
                  <a:gd name="connsiteY26" fmla="*/ 1113183 h 1379600"/>
                  <a:gd name="connsiteX27" fmla="*/ 39756 w 2241826"/>
                  <a:gd name="connsiteY27" fmla="*/ 1086679 h 1379600"/>
                  <a:gd name="connsiteX28" fmla="*/ 92765 w 2241826"/>
                  <a:gd name="connsiteY28" fmla="*/ 1060174 h 1379600"/>
                  <a:gd name="connsiteX29" fmla="*/ 39756 w 2241826"/>
                  <a:gd name="connsiteY29" fmla="*/ 1060174 h 1379600"/>
                  <a:gd name="connsiteX30" fmla="*/ 66261 w 2241826"/>
                  <a:gd name="connsiteY30" fmla="*/ 1046922 h 1379600"/>
                  <a:gd name="connsiteX31" fmla="*/ 0 w 2241826"/>
                  <a:gd name="connsiteY31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789043 w 2241826"/>
                  <a:gd name="connsiteY18" fmla="*/ 1192696 h 1379600"/>
                  <a:gd name="connsiteX19" fmla="*/ 1537252 w 2241826"/>
                  <a:gd name="connsiteY19" fmla="*/ 1152939 h 1379600"/>
                  <a:gd name="connsiteX20" fmla="*/ 1351722 w 2241826"/>
                  <a:gd name="connsiteY20" fmla="*/ 1166192 h 1379600"/>
                  <a:gd name="connsiteX21" fmla="*/ 1033669 w 2241826"/>
                  <a:gd name="connsiteY21" fmla="*/ 1152939 h 1379600"/>
                  <a:gd name="connsiteX22" fmla="*/ 622852 w 2241826"/>
                  <a:gd name="connsiteY22" fmla="*/ 1364974 h 1379600"/>
                  <a:gd name="connsiteX23" fmla="*/ 331304 w 2241826"/>
                  <a:gd name="connsiteY23" fmla="*/ 1179444 h 1379600"/>
                  <a:gd name="connsiteX24" fmla="*/ 92765 w 2241826"/>
                  <a:gd name="connsiteY24" fmla="*/ 1126435 h 1379600"/>
                  <a:gd name="connsiteX25" fmla="*/ 79513 w 2241826"/>
                  <a:gd name="connsiteY25" fmla="*/ 1113183 h 1379600"/>
                  <a:gd name="connsiteX26" fmla="*/ 39756 w 2241826"/>
                  <a:gd name="connsiteY26" fmla="*/ 1086679 h 1379600"/>
                  <a:gd name="connsiteX27" fmla="*/ 92765 w 2241826"/>
                  <a:gd name="connsiteY27" fmla="*/ 1060174 h 1379600"/>
                  <a:gd name="connsiteX28" fmla="*/ 39756 w 2241826"/>
                  <a:gd name="connsiteY28" fmla="*/ 1060174 h 1379600"/>
                  <a:gd name="connsiteX29" fmla="*/ 66261 w 2241826"/>
                  <a:gd name="connsiteY29" fmla="*/ 1046922 h 1379600"/>
                  <a:gd name="connsiteX30" fmla="*/ 0 w 2241826"/>
                  <a:gd name="connsiteY30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709530 w 2241826"/>
                  <a:gd name="connsiteY17" fmla="*/ 1113183 h 1379600"/>
                  <a:gd name="connsiteX18" fmla="*/ 1537252 w 2241826"/>
                  <a:gd name="connsiteY18" fmla="*/ 1152939 h 1379600"/>
                  <a:gd name="connsiteX19" fmla="*/ 1351722 w 2241826"/>
                  <a:gd name="connsiteY19" fmla="*/ 1166192 h 1379600"/>
                  <a:gd name="connsiteX20" fmla="*/ 1033669 w 2241826"/>
                  <a:gd name="connsiteY20" fmla="*/ 1152939 h 1379600"/>
                  <a:gd name="connsiteX21" fmla="*/ 622852 w 2241826"/>
                  <a:gd name="connsiteY21" fmla="*/ 1364974 h 1379600"/>
                  <a:gd name="connsiteX22" fmla="*/ 331304 w 2241826"/>
                  <a:gd name="connsiteY22" fmla="*/ 1179444 h 1379600"/>
                  <a:gd name="connsiteX23" fmla="*/ 92765 w 2241826"/>
                  <a:gd name="connsiteY23" fmla="*/ 1126435 h 1379600"/>
                  <a:gd name="connsiteX24" fmla="*/ 79513 w 2241826"/>
                  <a:gd name="connsiteY24" fmla="*/ 1113183 h 1379600"/>
                  <a:gd name="connsiteX25" fmla="*/ 39756 w 2241826"/>
                  <a:gd name="connsiteY25" fmla="*/ 1086679 h 1379600"/>
                  <a:gd name="connsiteX26" fmla="*/ 92765 w 2241826"/>
                  <a:gd name="connsiteY26" fmla="*/ 1060174 h 1379600"/>
                  <a:gd name="connsiteX27" fmla="*/ 39756 w 2241826"/>
                  <a:gd name="connsiteY27" fmla="*/ 1060174 h 1379600"/>
                  <a:gd name="connsiteX28" fmla="*/ 66261 w 2241826"/>
                  <a:gd name="connsiteY28" fmla="*/ 1046922 h 1379600"/>
                  <a:gd name="connsiteX29" fmla="*/ 0 w 2241826"/>
                  <a:gd name="connsiteY29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775791 w 2241826"/>
                  <a:gd name="connsiteY16" fmla="*/ 1113183 h 1379600"/>
                  <a:gd name="connsiteX17" fmla="*/ 1537252 w 2241826"/>
                  <a:gd name="connsiteY17" fmla="*/ 1152939 h 1379600"/>
                  <a:gd name="connsiteX18" fmla="*/ 1351722 w 2241826"/>
                  <a:gd name="connsiteY18" fmla="*/ 1166192 h 1379600"/>
                  <a:gd name="connsiteX19" fmla="*/ 1033669 w 2241826"/>
                  <a:gd name="connsiteY19" fmla="*/ 1152939 h 1379600"/>
                  <a:gd name="connsiteX20" fmla="*/ 622852 w 2241826"/>
                  <a:gd name="connsiteY20" fmla="*/ 1364974 h 1379600"/>
                  <a:gd name="connsiteX21" fmla="*/ 331304 w 2241826"/>
                  <a:gd name="connsiteY21" fmla="*/ 1179444 h 1379600"/>
                  <a:gd name="connsiteX22" fmla="*/ 92765 w 2241826"/>
                  <a:gd name="connsiteY22" fmla="*/ 1126435 h 1379600"/>
                  <a:gd name="connsiteX23" fmla="*/ 79513 w 2241826"/>
                  <a:gd name="connsiteY23" fmla="*/ 1113183 h 1379600"/>
                  <a:gd name="connsiteX24" fmla="*/ 39756 w 2241826"/>
                  <a:gd name="connsiteY24" fmla="*/ 1086679 h 1379600"/>
                  <a:gd name="connsiteX25" fmla="*/ 92765 w 2241826"/>
                  <a:gd name="connsiteY25" fmla="*/ 1060174 h 1379600"/>
                  <a:gd name="connsiteX26" fmla="*/ 39756 w 2241826"/>
                  <a:gd name="connsiteY26" fmla="*/ 1060174 h 1379600"/>
                  <a:gd name="connsiteX27" fmla="*/ 66261 w 2241826"/>
                  <a:gd name="connsiteY27" fmla="*/ 1046922 h 1379600"/>
                  <a:gd name="connsiteX28" fmla="*/ 0 w 2241826"/>
                  <a:gd name="connsiteY28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669774 w 2241826"/>
                  <a:gd name="connsiteY15" fmla="*/ 1060174 h 1379600"/>
                  <a:gd name="connsiteX16" fmla="*/ 1537252 w 2241826"/>
                  <a:gd name="connsiteY16" fmla="*/ 1152939 h 1379600"/>
                  <a:gd name="connsiteX17" fmla="*/ 1351722 w 2241826"/>
                  <a:gd name="connsiteY17" fmla="*/ 1166192 h 1379600"/>
                  <a:gd name="connsiteX18" fmla="*/ 1033669 w 2241826"/>
                  <a:gd name="connsiteY18" fmla="*/ 1152939 h 1379600"/>
                  <a:gd name="connsiteX19" fmla="*/ 622852 w 2241826"/>
                  <a:gd name="connsiteY19" fmla="*/ 1364974 h 1379600"/>
                  <a:gd name="connsiteX20" fmla="*/ 331304 w 2241826"/>
                  <a:gd name="connsiteY20" fmla="*/ 1179444 h 1379600"/>
                  <a:gd name="connsiteX21" fmla="*/ 92765 w 2241826"/>
                  <a:gd name="connsiteY21" fmla="*/ 1126435 h 1379600"/>
                  <a:gd name="connsiteX22" fmla="*/ 79513 w 2241826"/>
                  <a:gd name="connsiteY22" fmla="*/ 1113183 h 1379600"/>
                  <a:gd name="connsiteX23" fmla="*/ 39756 w 2241826"/>
                  <a:gd name="connsiteY23" fmla="*/ 1086679 h 1379600"/>
                  <a:gd name="connsiteX24" fmla="*/ 92765 w 2241826"/>
                  <a:gd name="connsiteY24" fmla="*/ 1060174 h 1379600"/>
                  <a:gd name="connsiteX25" fmla="*/ 39756 w 2241826"/>
                  <a:gd name="connsiteY25" fmla="*/ 1060174 h 1379600"/>
                  <a:gd name="connsiteX26" fmla="*/ 66261 w 2241826"/>
                  <a:gd name="connsiteY26" fmla="*/ 1046922 h 1379600"/>
                  <a:gd name="connsiteX27" fmla="*/ 0 w 2241826"/>
                  <a:gd name="connsiteY27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537252 w 2241826"/>
                  <a:gd name="connsiteY15" fmla="*/ 1152939 h 1379600"/>
                  <a:gd name="connsiteX16" fmla="*/ 1351722 w 2241826"/>
                  <a:gd name="connsiteY16" fmla="*/ 1166192 h 1379600"/>
                  <a:gd name="connsiteX17" fmla="*/ 1033669 w 2241826"/>
                  <a:gd name="connsiteY17" fmla="*/ 1152939 h 1379600"/>
                  <a:gd name="connsiteX18" fmla="*/ 622852 w 2241826"/>
                  <a:gd name="connsiteY18" fmla="*/ 1364974 h 1379600"/>
                  <a:gd name="connsiteX19" fmla="*/ 331304 w 2241826"/>
                  <a:gd name="connsiteY19" fmla="*/ 1179444 h 1379600"/>
                  <a:gd name="connsiteX20" fmla="*/ 92765 w 2241826"/>
                  <a:gd name="connsiteY20" fmla="*/ 1126435 h 1379600"/>
                  <a:gd name="connsiteX21" fmla="*/ 79513 w 2241826"/>
                  <a:gd name="connsiteY21" fmla="*/ 1113183 h 1379600"/>
                  <a:gd name="connsiteX22" fmla="*/ 39756 w 2241826"/>
                  <a:gd name="connsiteY22" fmla="*/ 1086679 h 1379600"/>
                  <a:gd name="connsiteX23" fmla="*/ 92765 w 2241826"/>
                  <a:gd name="connsiteY23" fmla="*/ 1060174 h 1379600"/>
                  <a:gd name="connsiteX24" fmla="*/ 39756 w 2241826"/>
                  <a:gd name="connsiteY24" fmla="*/ 1060174 h 1379600"/>
                  <a:gd name="connsiteX25" fmla="*/ 66261 w 2241826"/>
                  <a:gd name="connsiteY25" fmla="*/ 1046922 h 1379600"/>
                  <a:gd name="connsiteX26" fmla="*/ 0 w 2241826"/>
                  <a:gd name="connsiteY26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37252 w 2241826"/>
                  <a:gd name="connsiteY13" fmla="*/ 1086679 h 1379600"/>
                  <a:gd name="connsiteX14" fmla="*/ 1577009 w 2241826"/>
                  <a:gd name="connsiteY14" fmla="*/ 1033670 h 1379600"/>
                  <a:gd name="connsiteX15" fmla="*/ 1351722 w 2241826"/>
                  <a:gd name="connsiteY15" fmla="*/ 1166192 h 1379600"/>
                  <a:gd name="connsiteX16" fmla="*/ 1033669 w 2241826"/>
                  <a:gd name="connsiteY16" fmla="*/ 1152939 h 1379600"/>
                  <a:gd name="connsiteX17" fmla="*/ 622852 w 2241826"/>
                  <a:gd name="connsiteY17" fmla="*/ 1364974 h 1379600"/>
                  <a:gd name="connsiteX18" fmla="*/ 331304 w 2241826"/>
                  <a:gd name="connsiteY18" fmla="*/ 1179444 h 1379600"/>
                  <a:gd name="connsiteX19" fmla="*/ 92765 w 2241826"/>
                  <a:gd name="connsiteY19" fmla="*/ 1126435 h 1379600"/>
                  <a:gd name="connsiteX20" fmla="*/ 79513 w 2241826"/>
                  <a:gd name="connsiteY20" fmla="*/ 1113183 h 1379600"/>
                  <a:gd name="connsiteX21" fmla="*/ 39756 w 2241826"/>
                  <a:gd name="connsiteY21" fmla="*/ 1086679 h 1379600"/>
                  <a:gd name="connsiteX22" fmla="*/ 92765 w 2241826"/>
                  <a:gd name="connsiteY22" fmla="*/ 1060174 h 1379600"/>
                  <a:gd name="connsiteX23" fmla="*/ 39756 w 2241826"/>
                  <a:gd name="connsiteY23" fmla="*/ 1060174 h 1379600"/>
                  <a:gd name="connsiteX24" fmla="*/ 66261 w 2241826"/>
                  <a:gd name="connsiteY24" fmla="*/ 1046922 h 1379600"/>
                  <a:gd name="connsiteX25" fmla="*/ 0 w 2241826"/>
                  <a:gd name="connsiteY25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  <a:gd name="connsiteX0" fmla="*/ 0 w 2241826"/>
                  <a:gd name="connsiteY0" fmla="*/ 1020418 h 1379600"/>
                  <a:gd name="connsiteX1" fmla="*/ 66261 w 2241826"/>
                  <a:gd name="connsiteY1" fmla="*/ 940905 h 1379600"/>
                  <a:gd name="connsiteX2" fmla="*/ 397565 w 2241826"/>
                  <a:gd name="connsiteY2" fmla="*/ 172279 h 1379600"/>
                  <a:gd name="connsiteX3" fmla="*/ 954156 w 2241826"/>
                  <a:gd name="connsiteY3" fmla="*/ 0 h 1379600"/>
                  <a:gd name="connsiteX4" fmla="*/ 1113182 w 2241826"/>
                  <a:gd name="connsiteY4" fmla="*/ 53009 h 1379600"/>
                  <a:gd name="connsiteX5" fmla="*/ 1630017 w 2241826"/>
                  <a:gd name="connsiteY5" fmla="*/ 26505 h 1379600"/>
                  <a:gd name="connsiteX6" fmla="*/ 1934817 w 2241826"/>
                  <a:gd name="connsiteY6" fmla="*/ 212035 h 1379600"/>
                  <a:gd name="connsiteX7" fmla="*/ 2120348 w 2241826"/>
                  <a:gd name="connsiteY7" fmla="*/ 503583 h 1379600"/>
                  <a:gd name="connsiteX8" fmla="*/ 2199861 w 2241826"/>
                  <a:gd name="connsiteY8" fmla="*/ 715618 h 1379600"/>
                  <a:gd name="connsiteX9" fmla="*/ 2239617 w 2241826"/>
                  <a:gd name="connsiteY9" fmla="*/ 755374 h 1379600"/>
                  <a:gd name="connsiteX10" fmla="*/ 2186609 w 2241826"/>
                  <a:gd name="connsiteY10" fmla="*/ 874644 h 1379600"/>
                  <a:gd name="connsiteX11" fmla="*/ 2054087 w 2241826"/>
                  <a:gd name="connsiteY11" fmla="*/ 914400 h 1379600"/>
                  <a:gd name="connsiteX12" fmla="*/ 1722782 w 2241826"/>
                  <a:gd name="connsiteY12" fmla="*/ 914400 h 1379600"/>
                  <a:gd name="connsiteX13" fmla="*/ 1577009 w 2241826"/>
                  <a:gd name="connsiteY13" fmla="*/ 1033670 h 1379600"/>
                  <a:gd name="connsiteX14" fmla="*/ 1351722 w 2241826"/>
                  <a:gd name="connsiteY14" fmla="*/ 1166192 h 1379600"/>
                  <a:gd name="connsiteX15" fmla="*/ 1033669 w 2241826"/>
                  <a:gd name="connsiteY15" fmla="*/ 1152939 h 1379600"/>
                  <a:gd name="connsiteX16" fmla="*/ 622852 w 2241826"/>
                  <a:gd name="connsiteY16" fmla="*/ 1364974 h 1379600"/>
                  <a:gd name="connsiteX17" fmla="*/ 331304 w 2241826"/>
                  <a:gd name="connsiteY17" fmla="*/ 1179444 h 1379600"/>
                  <a:gd name="connsiteX18" fmla="*/ 92765 w 2241826"/>
                  <a:gd name="connsiteY18" fmla="*/ 1126435 h 1379600"/>
                  <a:gd name="connsiteX19" fmla="*/ 79513 w 2241826"/>
                  <a:gd name="connsiteY19" fmla="*/ 1113183 h 1379600"/>
                  <a:gd name="connsiteX20" fmla="*/ 39756 w 2241826"/>
                  <a:gd name="connsiteY20" fmla="*/ 1086679 h 1379600"/>
                  <a:gd name="connsiteX21" fmla="*/ 92765 w 2241826"/>
                  <a:gd name="connsiteY21" fmla="*/ 1060174 h 1379600"/>
                  <a:gd name="connsiteX22" fmla="*/ 39756 w 2241826"/>
                  <a:gd name="connsiteY22" fmla="*/ 1060174 h 1379600"/>
                  <a:gd name="connsiteX23" fmla="*/ 66261 w 2241826"/>
                  <a:gd name="connsiteY23" fmla="*/ 1046922 h 1379600"/>
                  <a:gd name="connsiteX24" fmla="*/ 0 w 2241826"/>
                  <a:gd name="connsiteY24" fmla="*/ 1020418 h 137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41826" h="1379600">
                    <a:moveTo>
                      <a:pt x="0" y="1020418"/>
                    </a:moveTo>
                    <a:cubicBezTo>
                      <a:pt x="0" y="1002749"/>
                      <a:pt x="0" y="1082261"/>
                      <a:pt x="66261" y="940905"/>
                    </a:cubicBezTo>
                    <a:cubicBezTo>
                      <a:pt x="132522" y="799549"/>
                      <a:pt x="92419" y="433872"/>
                      <a:pt x="397565" y="172279"/>
                    </a:cubicBezTo>
                    <a:cubicBezTo>
                      <a:pt x="545548" y="15462"/>
                      <a:pt x="782493" y="10356"/>
                      <a:pt x="954156" y="0"/>
                    </a:cubicBezTo>
                    <a:cubicBezTo>
                      <a:pt x="1030539" y="22993"/>
                      <a:pt x="995769" y="10494"/>
                      <a:pt x="1113182" y="53009"/>
                    </a:cubicBezTo>
                    <a:cubicBezTo>
                      <a:pt x="1225825" y="57426"/>
                      <a:pt x="1493078" y="1"/>
                      <a:pt x="1630017" y="26505"/>
                    </a:cubicBezTo>
                    <a:cubicBezTo>
                      <a:pt x="1766956" y="53009"/>
                      <a:pt x="1853095" y="132522"/>
                      <a:pt x="1934817" y="212035"/>
                    </a:cubicBezTo>
                    <a:cubicBezTo>
                      <a:pt x="2016539" y="291548"/>
                      <a:pt x="2076174" y="419653"/>
                      <a:pt x="2120348" y="503583"/>
                    </a:cubicBezTo>
                    <a:cubicBezTo>
                      <a:pt x="2164522" y="587514"/>
                      <a:pt x="2179983" y="673653"/>
                      <a:pt x="2199861" y="715618"/>
                    </a:cubicBezTo>
                    <a:cubicBezTo>
                      <a:pt x="2219739" y="757583"/>
                      <a:pt x="2241826" y="728870"/>
                      <a:pt x="2239617" y="755374"/>
                    </a:cubicBezTo>
                    <a:cubicBezTo>
                      <a:pt x="2237408" y="781878"/>
                      <a:pt x="2217531" y="848140"/>
                      <a:pt x="2186609" y="874644"/>
                    </a:cubicBezTo>
                    <a:cubicBezTo>
                      <a:pt x="2155687" y="901148"/>
                      <a:pt x="2131392" y="907774"/>
                      <a:pt x="2054087" y="914400"/>
                    </a:cubicBezTo>
                    <a:cubicBezTo>
                      <a:pt x="1976783" y="921026"/>
                      <a:pt x="1832721" y="919021"/>
                      <a:pt x="1722782" y="914400"/>
                    </a:cubicBezTo>
                    <a:cubicBezTo>
                      <a:pt x="1643269" y="934278"/>
                      <a:pt x="1638852" y="991705"/>
                      <a:pt x="1577009" y="1033670"/>
                    </a:cubicBezTo>
                    <a:cubicBezTo>
                      <a:pt x="1538138" y="1116767"/>
                      <a:pt x="1510531" y="1151071"/>
                      <a:pt x="1351722" y="1166192"/>
                    </a:cubicBezTo>
                    <a:cubicBezTo>
                      <a:pt x="1267792" y="1166192"/>
                      <a:pt x="1178951" y="1167429"/>
                      <a:pt x="1033669" y="1152939"/>
                    </a:cubicBezTo>
                    <a:cubicBezTo>
                      <a:pt x="912184" y="1224163"/>
                      <a:pt x="735145" y="1379600"/>
                      <a:pt x="622852" y="1364974"/>
                    </a:cubicBezTo>
                    <a:cubicBezTo>
                      <a:pt x="505791" y="1369391"/>
                      <a:pt x="400599" y="1252532"/>
                      <a:pt x="331304" y="1179444"/>
                    </a:cubicBezTo>
                    <a:cubicBezTo>
                      <a:pt x="242954" y="1144445"/>
                      <a:pt x="134730" y="1137479"/>
                      <a:pt x="92765" y="1126435"/>
                    </a:cubicBezTo>
                    <a:cubicBezTo>
                      <a:pt x="50800" y="1115391"/>
                      <a:pt x="88348" y="1119809"/>
                      <a:pt x="79513" y="1113183"/>
                    </a:cubicBezTo>
                    <a:cubicBezTo>
                      <a:pt x="70678" y="1106557"/>
                      <a:pt x="37547" y="1095514"/>
                      <a:pt x="39756" y="1086679"/>
                    </a:cubicBezTo>
                    <a:cubicBezTo>
                      <a:pt x="41965" y="1077844"/>
                      <a:pt x="92765" y="1064591"/>
                      <a:pt x="92765" y="1060174"/>
                    </a:cubicBezTo>
                    <a:cubicBezTo>
                      <a:pt x="92765" y="1055757"/>
                      <a:pt x="44173" y="1062383"/>
                      <a:pt x="39756" y="1060174"/>
                    </a:cubicBezTo>
                    <a:cubicBezTo>
                      <a:pt x="35339" y="1057965"/>
                      <a:pt x="68470" y="1051339"/>
                      <a:pt x="66261" y="1046922"/>
                    </a:cubicBezTo>
                    <a:cubicBezTo>
                      <a:pt x="64052" y="1042505"/>
                      <a:pt x="0" y="1038087"/>
                      <a:pt x="0" y="1020418"/>
                    </a:cubicBezTo>
                    <a:close/>
                  </a:path>
                </a:pathLst>
              </a:custGeom>
              <a:solidFill>
                <a:srgbClr val="FFCC99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07" name="フリーフォーム 206"/>
              <p:cNvSpPr/>
              <p:nvPr/>
            </p:nvSpPr>
            <p:spPr>
              <a:xfrm>
                <a:off x="6043614" y="3467100"/>
                <a:ext cx="393700" cy="284163"/>
              </a:xfrm>
              <a:custGeom>
                <a:avLst/>
                <a:gdLst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14287 w 407987"/>
                  <a:gd name="connsiteY0" fmla="*/ 42069 h 326232"/>
                  <a:gd name="connsiteX1" fmla="*/ 352424 w 407987"/>
                  <a:gd name="connsiteY1" fmla="*/ 313532 h 326232"/>
                  <a:gd name="connsiteX2" fmla="*/ 347662 w 407987"/>
                  <a:gd name="connsiteY2" fmla="*/ 118269 h 326232"/>
                  <a:gd name="connsiteX3" fmla="*/ 266699 w 407987"/>
                  <a:gd name="connsiteY3" fmla="*/ 61119 h 326232"/>
                  <a:gd name="connsiteX4" fmla="*/ 14287 w 407987"/>
                  <a:gd name="connsiteY4" fmla="*/ 42069 h 326232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  <a:gd name="connsiteX0" fmla="*/ 0 w 393700"/>
                  <a:gd name="connsiteY0" fmla="*/ 0 h 284163"/>
                  <a:gd name="connsiteX1" fmla="*/ 338137 w 393700"/>
                  <a:gd name="connsiteY1" fmla="*/ 271463 h 284163"/>
                  <a:gd name="connsiteX2" fmla="*/ 333375 w 393700"/>
                  <a:gd name="connsiteY2" fmla="*/ 76200 h 284163"/>
                  <a:gd name="connsiteX3" fmla="*/ 252412 w 393700"/>
                  <a:gd name="connsiteY3" fmla="*/ 19050 h 284163"/>
                  <a:gd name="connsiteX4" fmla="*/ 0 w 393700"/>
                  <a:gd name="connsiteY4" fmla="*/ 0 h 284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700" h="284163">
                    <a:moveTo>
                      <a:pt x="0" y="0"/>
                    </a:moveTo>
                    <a:cubicBezTo>
                      <a:pt x="123814" y="56356"/>
                      <a:pt x="282574" y="258763"/>
                      <a:pt x="338137" y="271463"/>
                    </a:cubicBezTo>
                    <a:cubicBezTo>
                      <a:pt x="393700" y="284163"/>
                      <a:pt x="347662" y="118269"/>
                      <a:pt x="333375" y="76200"/>
                    </a:cubicBezTo>
                    <a:cubicBezTo>
                      <a:pt x="319088" y="34131"/>
                      <a:pt x="307975" y="31750"/>
                      <a:pt x="252412" y="19050"/>
                    </a:cubicBezTo>
                    <a:cubicBezTo>
                      <a:pt x="163500" y="30163"/>
                      <a:pt x="61903" y="794"/>
                      <a:pt x="0" y="0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08" name="フリーフォーム 207"/>
              <p:cNvSpPr/>
              <p:nvPr/>
            </p:nvSpPr>
            <p:spPr>
              <a:xfrm>
                <a:off x="5914232" y="3432969"/>
                <a:ext cx="391318" cy="381794"/>
              </a:xfrm>
              <a:custGeom>
                <a:avLst/>
                <a:gdLst>
                  <a:gd name="connsiteX0" fmla="*/ 129381 w 391318"/>
                  <a:gd name="connsiteY0" fmla="*/ 29369 h 381794"/>
                  <a:gd name="connsiteX1" fmla="*/ 5556 w 391318"/>
                  <a:gd name="connsiteY1" fmla="*/ 43656 h 381794"/>
                  <a:gd name="connsiteX2" fmla="*/ 96043 w 391318"/>
                  <a:gd name="connsiteY2" fmla="*/ 291306 h 381794"/>
                  <a:gd name="connsiteX3" fmla="*/ 262731 w 391318"/>
                  <a:gd name="connsiteY3" fmla="*/ 372269 h 381794"/>
                  <a:gd name="connsiteX4" fmla="*/ 305593 w 391318"/>
                  <a:gd name="connsiteY4" fmla="*/ 348456 h 381794"/>
                  <a:gd name="connsiteX5" fmla="*/ 372268 w 391318"/>
                  <a:gd name="connsiteY5" fmla="*/ 348456 h 381794"/>
                  <a:gd name="connsiteX6" fmla="*/ 324643 w 391318"/>
                  <a:gd name="connsiteY6" fmla="*/ 329406 h 381794"/>
                  <a:gd name="connsiteX7" fmla="*/ 362743 w 391318"/>
                  <a:gd name="connsiteY7" fmla="*/ 319881 h 381794"/>
                  <a:gd name="connsiteX8" fmla="*/ 281781 w 391318"/>
                  <a:gd name="connsiteY8" fmla="*/ 296069 h 381794"/>
                  <a:gd name="connsiteX9" fmla="*/ 381793 w 391318"/>
                  <a:gd name="connsiteY9" fmla="*/ 286544 h 381794"/>
                  <a:gd name="connsiteX10" fmla="*/ 338931 w 391318"/>
                  <a:gd name="connsiteY10" fmla="*/ 257969 h 381794"/>
                  <a:gd name="connsiteX11" fmla="*/ 357981 w 391318"/>
                  <a:gd name="connsiteY11" fmla="*/ 243681 h 381794"/>
                  <a:gd name="connsiteX12" fmla="*/ 315118 w 391318"/>
                  <a:gd name="connsiteY12" fmla="*/ 219869 h 381794"/>
                  <a:gd name="connsiteX13" fmla="*/ 362743 w 391318"/>
                  <a:gd name="connsiteY13" fmla="*/ 215106 h 381794"/>
                  <a:gd name="connsiteX14" fmla="*/ 129381 w 391318"/>
                  <a:gd name="connsiteY14" fmla="*/ 29369 h 381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1318" h="381794">
                    <a:moveTo>
                      <a:pt x="129381" y="29369"/>
                    </a:moveTo>
                    <a:cubicBezTo>
                      <a:pt x="69850" y="794"/>
                      <a:pt x="11112" y="0"/>
                      <a:pt x="5556" y="43656"/>
                    </a:cubicBezTo>
                    <a:cubicBezTo>
                      <a:pt x="0" y="87312"/>
                      <a:pt x="53181" y="236537"/>
                      <a:pt x="96043" y="291306"/>
                    </a:cubicBezTo>
                    <a:cubicBezTo>
                      <a:pt x="138905" y="346075"/>
                      <a:pt x="227806" y="362744"/>
                      <a:pt x="262731" y="372269"/>
                    </a:cubicBezTo>
                    <a:cubicBezTo>
                      <a:pt x="297656" y="381794"/>
                      <a:pt x="287337" y="352425"/>
                      <a:pt x="305593" y="348456"/>
                    </a:cubicBezTo>
                    <a:cubicBezTo>
                      <a:pt x="323849" y="344487"/>
                      <a:pt x="369093" y="351631"/>
                      <a:pt x="372268" y="348456"/>
                    </a:cubicBezTo>
                    <a:cubicBezTo>
                      <a:pt x="375443" y="345281"/>
                      <a:pt x="326230" y="334168"/>
                      <a:pt x="324643" y="329406"/>
                    </a:cubicBezTo>
                    <a:cubicBezTo>
                      <a:pt x="323056" y="324644"/>
                      <a:pt x="369887" y="325437"/>
                      <a:pt x="362743" y="319881"/>
                    </a:cubicBezTo>
                    <a:cubicBezTo>
                      <a:pt x="355599" y="314325"/>
                      <a:pt x="278606" y="301625"/>
                      <a:pt x="281781" y="296069"/>
                    </a:cubicBezTo>
                    <a:cubicBezTo>
                      <a:pt x="284956" y="290513"/>
                      <a:pt x="372268" y="292894"/>
                      <a:pt x="381793" y="286544"/>
                    </a:cubicBezTo>
                    <a:cubicBezTo>
                      <a:pt x="391318" y="280194"/>
                      <a:pt x="342900" y="265113"/>
                      <a:pt x="338931" y="257969"/>
                    </a:cubicBezTo>
                    <a:cubicBezTo>
                      <a:pt x="334962" y="250825"/>
                      <a:pt x="361950" y="250031"/>
                      <a:pt x="357981" y="243681"/>
                    </a:cubicBezTo>
                    <a:cubicBezTo>
                      <a:pt x="354012" y="237331"/>
                      <a:pt x="314324" y="224631"/>
                      <a:pt x="315118" y="219869"/>
                    </a:cubicBezTo>
                    <a:cubicBezTo>
                      <a:pt x="315912" y="215107"/>
                      <a:pt x="391318" y="246062"/>
                      <a:pt x="362743" y="215106"/>
                    </a:cubicBezTo>
                    <a:cubicBezTo>
                      <a:pt x="334168" y="184150"/>
                      <a:pt x="188912" y="57944"/>
                      <a:pt x="129381" y="29369"/>
                    </a:cubicBezTo>
                    <a:close/>
                  </a:path>
                </a:pathLst>
              </a:custGeom>
              <a:solidFill>
                <a:srgbClr val="CD9965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09" name="フリーフォーム 208"/>
              <p:cNvSpPr/>
              <p:nvPr/>
            </p:nvSpPr>
            <p:spPr>
              <a:xfrm>
                <a:off x="5340351" y="4333206"/>
                <a:ext cx="672306" cy="444500"/>
              </a:xfrm>
              <a:custGeom>
                <a:avLst/>
                <a:gdLst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8425 h 447675"/>
                  <a:gd name="connsiteX1" fmla="*/ 61912 w 686593"/>
                  <a:gd name="connsiteY1" fmla="*/ 150813 h 447675"/>
                  <a:gd name="connsiteX2" fmla="*/ 252412 w 686593"/>
                  <a:gd name="connsiteY2" fmla="*/ 207963 h 447675"/>
                  <a:gd name="connsiteX3" fmla="*/ 338137 w 686593"/>
                  <a:gd name="connsiteY3" fmla="*/ 422275 h 447675"/>
                  <a:gd name="connsiteX4" fmla="*/ 366712 w 686593"/>
                  <a:gd name="connsiteY4" fmla="*/ 360363 h 447675"/>
                  <a:gd name="connsiteX5" fmla="*/ 333375 w 686593"/>
                  <a:gd name="connsiteY5" fmla="*/ 227013 h 447675"/>
                  <a:gd name="connsiteX6" fmla="*/ 547687 w 686593"/>
                  <a:gd name="connsiteY6" fmla="*/ 307975 h 447675"/>
                  <a:gd name="connsiteX7" fmla="*/ 609600 w 686593"/>
                  <a:gd name="connsiteY7" fmla="*/ 288925 h 447675"/>
                  <a:gd name="connsiteX8" fmla="*/ 419100 w 686593"/>
                  <a:gd name="connsiteY8" fmla="*/ 169863 h 447675"/>
                  <a:gd name="connsiteX9" fmla="*/ 661987 w 686593"/>
                  <a:gd name="connsiteY9" fmla="*/ 207963 h 447675"/>
                  <a:gd name="connsiteX10" fmla="*/ 442912 w 686593"/>
                  <a:gd name="connsiteY10" fmla="*/ 131763 h 447675"/>
                  <a:gd name="connsiteX11" fmla="*/ 661987 w 686593"/>
                  <a:gd name="connsiteY11" fmla="*/ 117475 h 447675"/>
                  <a:gd name="connsiteX12" fmla="*/ 590550 w 686593"/>
                  <a:gd name="connsiteY12" fmla="*/ 84138 h 447675"/>
                  <a:gd name="connsiteX13" fmla="*/ 314325 w 686593"/>
                  <a:gd name="connsiteY13" fmla="*/ 79375 h 447675"/>
                  <a:gd name="connsiteX14" fmla="*/ 381000 w 686593"/>
                  <a:gd name="connsiteY14" fmla="*/ 79375 h 447675"/>
                  <a:gd name="connsiteX15" fmla="*/ 428625 w 686593"/>
                  <a:gd name="connsiteY15" fmla="*/ 36513 h 447675"/>
                  <a:gd name="connsiteX16" fmla="*/ 433387 w 686593"/>
                  <a:gd name="connsiteY16" fmla="*/ 3175 h 447675"/>
                  <a:gd name="connsiteX17" fmla="*/ 300037 w 686593"/>
                  <a:gd name="connsiteY17" fmla="*/ 55563 h 447675"/>
                  <a:gd name="connsiteX18" fmla="*/ 147637 w 686593"/>
                  <a:gd name="connsiteY18" fmla="*/ 22225 h 447675"/>
                  <a:gd name="connsiteX19" fmla="*/ 14287 w 686593"/>
                  <a:gd name="connsiteY19" fmla="*/ 98425 h 447675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14287 w 686593"/>
                  <a:gd name="connsiteY0" fmla="*/ 95250 h 444500"/>
                  <a:gd name="connsiteX1" fmla="*/ 61912 w 686593"/>
                  <a:gd name="connsiteY1" fmla="*/ 147638 h 444500"/>
                  <a:gd name="connsiteX2" fmla="*/ 252412 w 686593"/>
                  <a:gd name="connsiteY2" fmla="*/ 204788 h 444500"/>
                  <a:gd name="connsiteX3" fmla="*/ 338137 w 686593"/>
                  <a:gd name="connsiteY3" fmla="*/ 419100 h 444500"/>
                  <a:gd name="connsiteX4" fmla="*/ 366712 w 686593"/>
                  <a:gd name="connsiteY4" fmla="*/ 357188 h 444500"/>
                  <a:gd name="connsiteX5" fmla="*/ 333375 w 686593"/>
                  <a:gd name="connsiteY5" fmla="*/ 223838 h 444500"/>
                  <a:gd name="connsiteX6" fmla="*/ 547687 w 686593"/>
                  <a:gd name="connsiteY6" fmla="*/ 304800 h 444500"/>
                  <a:gd name="connsiteX7" fmla="*/ 609600 w 686593"/>
                  <a:gd name="connsiteY7" fmla="*/ 285750 h 444500"/>
                  <a:gd name="connsiteX8" fmla="*/ 419100 w 686593"/>
                  <a:gd name="connsiteY8" fmla="*/ 166688 h 444500"/>
                  <a:gd name="connsiteX9" fmla="*/ 661987 w 686593"/>
                  <a:gd name="connsiteY9" fmla="*/ 204788 h 444500"/>
                  <a:gd name="connsiteX10" fmla="*/ 442912 w 686593"/>
                  <a:gd name="connsiteY10" fmla="*/ 128588 h 444500"/>
                  <a:gd name="connsiteX11" fmla="*/ 661987 w 686593"/>
                  <a:gd name="connsiteY11" fmla="*/ 114300 h 444500"/>
                  <a:gd name="connsiteX12" fmla="*/ 590550 w 686593"/>
                  <a:gd name="connsiteY12" fmla="*/ 80963 h 444500"/>
                  <a:gd name="connsiteX13" fmla="*/ 314325 w 686593"/>
                  <a:gd name="connsiteY13" fmla="*/ 76200 h 444500"/>
                  <a:gd name="connsiteX14" fmla="*/ 381000 w 686593"/>
                  <a:gd name="connsiteY14" fmla="*/ 76200 h 444500"/>
                  <a:gd name="connsiteX15" fmla="*/ 428625 w 686593"/>
                  <a:gd name="connsiteY15" fmla="*/ 33338 h 444500"/>
                  <a:gd name="connsiteX16" fmla="*/ 433387 w 686593"/>
                  <a:gd name="connsiteY16" fmla="*/ 0 h 444500"/>
                  <a:gd name="connsiteX17" fmla="*/ 300037 w 686593"/>
                  <a:gd name="connsiteY17" fmla="*/ 52388 h 444500"/>
                  <a:gd name="connsiteX18" fmla="*/ 147637 w 686593"/>
                  <a:gd name="connsiteY18" fmla="*/ 19050 h 444500"/>
                  <a:gd name="connsiteX19" fmla="*/ 14287 w 686593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  <a:gd name="connsiteX0" fmla="*/ 0 w 672306"/>
                  <a:gd name="connsiteY0" fmla="*/ 95250 h 444500"/>
                  <a:gd name="connsiteX1" fmla="*/ 47625 w 672306"/>
                  <a:gd name="connsiteY1" fmla="*/ 147638 h 444500"/>
                  <a:gd name="connsiteX2" fmla="*/ 238125 w 672306"/>
                  <a:gd name="connsiteY2" fmla="*/ 204788 h 444500"/>
                  <a:gd name="connsiteX3" fmla="*/ 323850 w 672306"/>
                  <a:gd name="connsiteY3" fmla="*/ 419100 h 444500"/>
                  <a:gd name="connsiteX4" fmla="*/ 352425 w 672306"/>
                  <a:gd name="connsiteY4" fmla="*/ 357188 h 444500"/>
                  <a:gd name="connsiteX5" fmla="*/ 319088 w 672306"/>
                  <a:gd name="connsiteY5" fmla="*/ 223838 h 444500"/>
                  <a:gd name="connsiteX6" fmla="*/ 533400 w 672306"/>
                  <a:gd name="connsiteY6" fmla="*/ 304800 h 444500"/>
                  <a:gd name="connsiteX7" fmla="*/ 595313 w 672306"/>
                  <a:gd name="connsiteY7" fmla="*/ 285750 h 444500"/>
                  <a:gd name="connsiteX8" fmla="*/ 404813 w 672306"/>
                  <a:gd name="connsiteY8" fmla="*/ 166688 h 444500"/>
                  <a:gd name="connsiteX9" fmla="*/ 647700 w 672306"/>
                  <a:gd name="connsiteY9" fmla="*/ 204788 h 444500"/>
                  <a:gd name="connsiteX10" fmla="*/ 428625 w 672306"/>
                  <a:gd name="connsiteY10" fmla="*/ 128588 h 444500"/>
                  <a:gd name="connsiteX11" fmla="*/ 647700 w 672306"/>
                  <a:gd name="connsiteY11" fmla="*/ 114300 h 444500"/>
                  <a:gd name="connsiteX12" fmla="*/ 576263 w 672306"/>
                  <a:gd name="connsiteY12" fmla="*/ 80963 h 444500"/>
                  <a:gd name="connsiteX13" fmla="*/ 300038 w 672306"/>
                  <a:gd name="connsiteY13" fmla="*/ 76200 h 444500"/>
                  <a:gd name="connsiteX14" fmla="*/ 366713 w 672306"/>
                  <a:gd name="connsiteY14" fmla="*/ 76200 h 444500"/>
                  <a:gd name="connsiteX15" fmla="*/ 414338 w 672306"/>
                  <a:gd name="connsiteY15" fmla="*/ 33338 h 444500"/>
                  <a:gd name="connsiteX16" fmla="*/ 419100 w 672306"/>
                  <a:gd name="connsiteY16" fmla="*/ 0 h 444500"/>
                  <a:gd name="connsiteX17" fmla="*/ 285750 w 672306"/>
                  <a:gd name="connsiteY17" fmla="*/ 52388 h 444500"/>
                  <a:gd name="connsiteX18" fmla="*/ 133350 w 672306"/>
                  <a:gd name="connsiteY18" fmla="*/ 19050 h 444500"/>
                  <a:gd name="connsiteX19" fmla="*/ 0 w 672306"/>
                  <a:gd name="connsiteY19" fmla="*/ 9525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2306" h="444500">
                    <a:moveTo>
                      <a:pt x="0" y="95250"/>
                    </a:moveTo>
                    <a:cubicBezTo>
                      <a:pt x="19040" y="102379"/>
                      <a:pt x="7938" y="129382"/>
                      <a:pt x="47625" y="147638"/>
                    </a:cubicBezTo>
                    <a:cubicBezTo>
                      <a:pt x="87312" y="165894"/>
                      <a:pt x="158744" y="197637"/>
                      <a:pt x="238125" y="204788"/>
                    </a:cubicBezTo>
                    <a:cubicBezTo>
                      <a:pt x="284163" y="250032"/>
                      <a:pt x="304800" y="393700"/>
                      <a:pt x="323850" y="419100"/>
                    </a:cubicBezTo>
                    <a:cubicBezTo>
                      <a:pt x="342900" y="444500"/>
                      <a:pt x="353219" y="389732"/>
                      <a:pt x="352425" y="357188"/>
                    </a:cubicBezTo>
                    <a:cubicBezTo>
                      <a:pt x="351631" y="324644"/>
                      <a:pt x="288926" y="232569"/>
                      <a:pt x="319088" y="223838"/>
                    </a:cubicBezTo>
                    <a:cubicBezTo>
                      <a:pt x="349250" y="215107"/>
                      <a:pt x="487363" y="294481"/>
                      <a:pt x="533400" y="304800"/>
                    </a:cubicBezTo>
                    <a:cubicBezTo>
                      <a:pt x="579438" y="315119"/>
                      <a:pt x="616744" y="308769"/>
                      <a:pt x="595313" y="285750"/>
                    </a:cubicBezTo>
                    <a:cubicBezTo>
                      <a:pt x="573882" y="262731"/>
                      <a:pt x="524652" y="246842"/>
                      <a:pt x="404813" y="166688"/>
                    </a:cubicBezTo>
                    <a:cubicBezTo>
                      <a:pt x="546886" y="243674"/>
                      <a:pt x="643731" y="211138"/>
                      <a:pt x="647700" y="204788"/>
                    </a:cubicBezTo>
                    <a:cubicBezTo>
                      <a:pt x="651669" y="198438"/>
                      <a:pt x="428625" y="143669"/>
                      <a:pt x="428625" y="128588"/>
                    </a:cubicBezTo>
                    <a:cubicBezTo>
                      <a:pt x="485767" y="146838"/>
                      <a:pt x="623094" y="122237"/>
                      <a:pt x="647700" y="114300"/>
                    </a:cubicBezTo>
                    <a:cubicBezTo>
                      <a:pt x="672306" y="106363"/>
                      <a:pt x="634207" y="87313"/>
                      <a:pt x="576263" y="80963"/>
                    </a:cubicBezTo>
                    <a:cubicBezTo>
                      <a:pt x="518319" y="74613"/>
                      <a:pt x="334963" y="76994"/>
                      <a:pt x="300038" y="76200"/>
                    </a:cubicBezTo>
                    <a:cubicBezTo>
                      <a:pt x="265113" y="75406"/>
                      <a:pt x="347663" y="83344"/>
                      <a:pt x="366713" y="76200"/>
                    </a:cubicBezTo>
                    <a:cubicBezTo>
                      <a:pt x="433372" y="49992"/>
                      <a:pt x="405607" y="46038"/>
                      <a:pt x="414338" y="33338"/>
                    </a:cubicBezTo>
                    <a:cubicBezTo>
                      <a:pt x="423069" y="20638"/>
                      <a:pt x="407177" y="39675"/>
                      <a:pt x="419100" y="0"/>
                    </a:cubicBezTo>
                    <a:cubicBezTo>
                      <a:pt x="397669" y="3175"/>
                      <a:pt x="333375" y="49213"/>
                      <a:pt x="285750" y="52388"/>
                    </a:cubicBezTo>
                    <a:cubicBezTo>
                      <a:pt x="238125" y="55563"/>
                      <a:pt x="182563" y="13494"/>
                      <a:pt x="133350" y="19050"/>
                    </a:cubicBezTo>
                    <a:cubicBezTo>
                      <a:pt x="84132" y="62700"/>
                      <a:pt x="14287" y="73819"/>
                      <a:pt x="0" y="95250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10" name="フリーフォーム 209"/>
              <p:cNvSpPr/>
              <p:nvPr/>
            </p:nvSpPr>
            <p:spPr>
              <a:xfrm>
                <a:off x="5985659" y="2876550"/>
                <a:ext cx="510392" cy="319088"/>
              </a:xfrm>
              <a:custGeom>
                <a:avLst/>
                <a:gdLst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76994 w 529431"/>
                  <a:gd name="connsiteY0" fmla="*/ 239713 h 379413"/>
                  <a:gd name="connsiteX1" fmla="*/ 43657 w 529431"/>
                  <a:gd name="connsiteY1" fmla="*/ 192088 h 379413"/>
                  <a:gd name="connsiteX2" fmla="*/ 215107 w 529431"/>
                  <a:gd name="connsiteY2" fmla="*/ 25400 h 379413"/>
                  <a:gd name="connsiteX3" fmla="*/ 505619 w 529431"/>
                  <a:gd name="connsiteY3" fmla="*/ 344488 h 379413"/>
                  <a:gd name="connsiteX4" fmla="*/ 76994 w 529431"/>
                  <a:gd name="connsiteY4" fmla="*/ 239713 h 379413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71475"/>
                  <a:gd name="connsiteX1" fmla="*/ 186532 w 500856"/>
                  <a:gd name="connsiteY1" fmla="*/ 17462 h 371475"/>
                  <a:gd name="connsiteX2" fmla="*/ 477044 w 500856"/>
                  <a:gd name="connsiteY2" fmla="*/ 336550 h 371475"/>
                  <a:gd name="connsiteX3" fmla="*/ 48419 w 500856"/>
                  <a:gd name="connsiteY3" fmla="*/ 231775 h 371475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31775 h 336550"/>
                  <a:gd name="connsiteX1" fmla="*/ 186532 w 500856"/>
                  <a:gd name="connsiteY1" fmla="*/ 17462 h 336550"/>
                  <a:gd name="connsiteX2" fmla="*/ 477044 w 500856"/>
                  <a:gd name="connsiteY2" fmla="*/ 336550 h 336550"/>
                  <a:gd name="connsiteX3" fmla="*/ 48419 w 500856"/>
                  <a:gd name="connsiteY3" fmla="*/ 231775 h 336550"/>
                  <a:gd name="connsiteX0" fmla="*/ 48419 w 500856"/>
                  <a:gd name="connsiteY0" fmla="*/ 214313 h 319088"/>
                  <a:gd name="connsiteX1" fmla="*/ 186532 w 500856"/>
                  <a:gd name="connsiteY1" fmla="*/ 0 h 319088"/>
                  <a:gd name="connsiteX2" fmla="*/ 477044 w 500856"/>
                  <a:gd name="connsiteY2" fmla="*/ 319088 h 319088"/>
                  <a:gd name="connsiteX3" fmla="*/ 48419 w 500856"/>
                  <a:gd name="connsiteY3" fmla="*/ 214313 h 319088"/>
                  <a:gd name="connsiteX0" fmla="*/ 81767 w 534204"/>
                  <a:gd name="connsiteY0" fmla="*/ 214313 h 319088"/>
                  <a:gd name="connsiteX1" fmla="*/ 219880 w 534204"/>
                  <a:gd name="connsiteY1" fmla="*/ 0 h 319088"/>
                  <a:gd name="connsiteX2" fmla="*/ 510392 w 534204"/>
                  <a:gd name="connsiteY2" fmla="*/ 319088 h 319088"/>
                  <a:gd name="connsiteX3" fmla="*/ 81767 w 534204"/>
                  <a:gd name="connsiteY3" fmla="*/ 214313 h 319088"/>
                  <a:gd name="connsiteX0" fmla="*/ 81767 w 510392"/>
                  <a:gd name="connsiteY0" fmla="*/ 214313 h 319088"/>
                  <a:gd name="connsiteX1" fmla="*/ 219880 w 510392"/>
                  <a:gd name="connsiteY1" fmla="*/ 0 h 319088"/>
                  <a:gd name="connsiteX2" fmla="*/ 510392 w 510392"/>
                  <a:gd name="connsiteY2" fmla="*/ 319088 h 319088"/>
                  <a:gd name="connsiteX3" fmla="*/ 81767 w 510392"/>
                  <a:gd name="connsiteY3" fmla="*/ 214313 h 31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0392" h="319088">
                    <a:moveTo>
                      <a:pt x="81767" y="214313"/>
                    </a:moveTo>
                    <a:cubicBezTo>
                      <a:pt x="0" y="123035"/>
                      <a:pt x="138907" y="20642"/>
                      <a:pt x="219880" y="0"/>
                    </a:cubicBezTo>
                    <a:cubicBezTo>
                      <a:pt x="291317" y="17462"/>
                      <a:pt x="415128" y="36515"/>
                      <a:pt x="510392" y="319088"/>
                    </a:cubicBezTo>
                    <a:cubicBezTo>
                      <a:pt x="286542" y="215902"/>
                      <a:pt x="258752" y="200824"/>
                      <a:pt x="81767" y="214313"/>
                    </a:cubicBezTo>
                    <a:close/>
                  </a:path>
                </a:pathLst>
              </a:custGeom>
              <a:solidFill>
                <a:srgbClr val="FF388C">
                  <a:lumMod val="20000"/>
                  <a:lumOff val="80000"/>
                </a:srgb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B w="152400" h="50800" prst="softRound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11" name="フリーフォーム 210"/>
              <p:cNvSpPr/>
              <p:nvPr/>
            </p:nvSpPr>
            <p:spPr>
              <a:xfrm>
                <a:off x="6776468" y="3370365"/>
                <a:ext cx="115824" cy="225570"/>
              </a:xfrm>
              <a:custGeom>
                <a:avLst/>
                <a:gdLst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  <a:gd name="connsiteX0" fmla="*/ 0 w 114300"/>
                  <a:gd name="connsiteY0" fmla="*/ 223838 h 223838"/>
                  <a:gd name="connsiteX1" fmla="*/ 114300 w 114300"/>
                  <a:gd name="connsiteY1" fmla="*/ 0 h 223838"/>
                  <a:gd name="connsiteX2" fmla="*/ 114300 w 114300"/>
                  <a:gd name="connsiteY2" fmla="*/ 0 h 22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300" h="223838">
                    <a:moveTo>
                      <a:pt x="0" y="223838"/>
                    </a:moveTo>
                    <a:cubicBezTo>
                      <a:pt x="38100" y="149225"/>
                      <a:pt x="90456" y="150813"/>
                      <a:pt x="114300" y="0"/>
                    </a:cubicBezTo>
                    <a:lnTo>
                      <a:pt x="114300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12" name="フリーフォーム 211"/>
              <p:cNvSpPr/>
              <p:nvPr/>
            </p:nvSpPr>
            <p:spPr>
              <a:xfrm>
                <a:off x="6800852" y="3461812"/>
                <a:ext cx="237744" cy="204233"/>
              </a:xfrm>
              <a:custGeom>
                <a:avLst/>
                <a:gdLst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  <a:gd name="connsiteX0" fmla="*/ 0 w 238125"/>
                  <a:gd name="connsiteY0" fmla="*/ 204787 h 204787"/>
                  <a:gd name="connsiteX1" fmla="*/ 238125 w 238125"/>
                  <a:gd name="connsiteY1" fmla="*/ 0 h 20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204787">
                    <a:moveTo>
                      <a:pt x="0" y="204787"/>
                    </a:moveTo>
                    <a:cubicBezTo>
                      <a:pt x="79375" y="136525"/>
                      <a:pt x="115871" y="77787"/>
                      <a:pt x="238125" y="0"/>
                    </a:cubicBez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13" name="フリーフォーム 212"/>
              <p:cNvSpPr/>
              <p:nvPr/>
            </p:nvSpPr>
            <p:spPr>
              <a:xfrm>
                <a:off x="6809995" y="3611177"/>
                <a:ext cx="295657" cy="109737"/>
              </a:xfrm>
              <a:custGeom>
                <a:avLst/>
                <a:gdLst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  <a:gd name="connsiteX0" fmla="*/ 0 w 295275"/>
                  <a:gd name="connsiteY0" fmla="*/ 109538 h 109538"/>
                  <a:gd name="connsiteX1" fmla="*/ 295275 w 295275"/>
                  <a:gd name="connsiteY1" fmla="*/ 0 h 109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5275" h="109538">
                    <a:moveTo>
                      <a:pt x="0" y="109538"/>
                    </a:moveTo>
                    <a:cubicBezTo>
                      <a:pt x="107934" y="34923"/>
                      <a:pt x="120633" y="7937"/>
                      <a:pt x="295275" y="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14" name="フリーフォーム 213"/>
              <p:cNvSpPr/>
              <p:nvPr/>
            </p:nvSpPr>
            <p:spPr>
              <a:xfrm>
                <a:off x="6739892" y="3894662"/>
                <a:ext cx="265175" cy="304824"/>
              </a:xfrm>
              <a:custGeom>
                <a:avLst/>
                <a:gdLst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  <a:gd name="connsiteX0" fmla="*/ 0 w 266700"/>
                  <a:gd name="connsiteY0" fmla="*/ 0 h 304800"/>
                  <a:gd name="connsiteX1" fmla="*/ 266700 w 266700"/>
                  <a:gd name="connsiteY1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66700" h="304800">
                    <a:moveTo>
                      <a:pt x="0" y="0"/>
                    </a:moveTo>
                    <a:cubicBezTo>
                      <a:pt x="88900" y="101600"/>
                      <a:pt x="230171" y="217483"/>
                      <a:pt x="266700" y="304800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15" name="フリーフォーム 214"/>
              <p:cNvSpPr/>
              <p:nvPr/>
            </p:nvSpPr>
            <p:spPr>
              <a:xfrm>
                <a:off x="6709412" y="3925145"/>
                <a:ext cx="70103" cy="356645"/>
              </a:xfrm>
              <a:custGeom>
                <a:avLst/>
                <a:gdLst>
                  <a:gd name="connsiteX0" fmla="*/ 0 w 66675"/>
                  <a:gd name="connsiteY0" fmla="*/ 0 h 357188"/>
                  <a:gd name="connsiteX1" fmla="*/ 66675 w 66675"/>
                  <a:gd name="connsiteY1" fmla="*/ 357188 h 357188"/>
                  <a:gd name="connsiteX0" fmla="*/ 0 w 68247"/>
                  <a:gd name="connsiteY0" fmla="*/ 0 h 357188"/>
                  <a:gd name="connsiteX1" fmla="*/ 66675 w 68247"/>
                  <a:gd name="connsiteY1" fmla="*/ 357188 h 357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8247" h="357188">
                    <a:moveTo>
                      <a:pt x="0" y="0"/>
                    </a:moveTo>
                    <a:cubicBezTo>
                      <a:pt x="22225" y="119063"/>
                      <a:pt x="68247" y="242883"/>
                      <a:pt x="66675" y="357188"/>
                    </a:cubicBez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16" name="フリーフォーム 215"/>
              <p:cNvSpPr/>
              <p:nvPr/>
            </p:nvSpPr>
            <p:spPr>
              <a:xfrm>
                <a:off x="6553963" y="3928194"/>
                <a:ext cx="109728" cy="304824"/>
              </a:xfrm>
              <a:custGeom>
                <a:avLst/>
                <a:gdLst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  <a:gd name="connsiteX0" fmla="*/ 0 w 109538"/>
                  <a:gd name="connsiteY0" fmla="*/ 304800 h 304800"/>
                  <a:gd name="connsiteX1" fmla="*/ 109538 w 109538"/>
                  <a:gd name="connsiteY1" fmla="*/ 0 h 304800"/>
                  <a:gd name="connsiteX2" fmla="*/ 109538 w 109538"/>
                  <a:gd name="connsiteY2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9538" h="304800">
                    <a:moveTo>
                      <a:pt x="0" y="304800"/>
                    </a:moveTo>
                    <a:cubicBezTo>
                      <a:pt x="88887" y="198433"/>
                      <a:pt x="73025" y="101600"/>
                      <a:pt x="109538" y="0"/>
                    </a:cubicBezTo>
                    <a:lnTo>
                      <a:pt x="109538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17" name="フリーフォーム 216"/>
              <p:cNvSpPr/>
              <p:nvPr/>
            </p:nvSpPr>
            <p:spPr>
              <a:xfrm>
                <a:off x="6508244" y="3711768"/>
                <a:ext cx="149351" cy="143268"/>
              </a:xfrm>
              <a:custGeom>
                <a:avLst/>
                <a:gdLst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  <a:gd name="connsiteX0" fmla="*/ 5556 w 149225"/>
                  <a:gd name="connsiteY0" fmla="*/ 64294 h 143669"/>
                  <a:gd name="connsiteX1" fmla="*/ 119856 w 149225"/>
                  <a:gd name="connsiteY1" fmla="*/ 2381 h 143669"/>
                  <a:gd name="connsiteX2" fmla="*/ 143669 w 149225"/>
                  <a:gd name="connsiteY2" fmla="*/ 78581 h 143669"/>
                  <a:gd name="connsiteX3" fmla="*/ 86519 w 149225"/>
                  <a:gd name="connsiteY3" fmla="*/ 140494 h 143669"/>
                  <a:gd name="connsiteX4" fmla="*/ 5556 w 149225"/>
                  <a:gd name="connsiteY4" fmla="*/ 64294 h 14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25" h="143669">
                    <a:moveTo>
                      <a:pt x="5556" y="64294"/>
                    </a:moveTo>
                    <a:cubicBezTo>
                      <a:pt x="11112" y="41275"/>
                      <a:pt x="96837" y="0"/>
                      <a:pt x="119856" y="2381"/>
                    </a:cubicBezTo>
                    <a:cubicBezTo>
                      <a:pt x="142875" y="4762"/>
                      <a:pt x="149225" y="55562"/>
                      <a:pt x="143669" y="78581"/>
                    </a:cubicBezTo>
                    <a:cubicBezTo>
                      <a:pt x="138113" y="101600"/>
                      <a:pt x="108744" y="143669"/>
                      <a:pt x="86519" y="140494"/>
                    </a:cubicBezTo>
                    <a:cubicBezTo>
                      <a:pt x="35705" y="142079"/>
                      <a:pt x="0" y="87313"/>
                      <a:pt x="5556" y="64294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18" name="フリーフォーム 217"/>
              <p:cNvSpPr/>
              <p:nvPr/>
            </p:nvSpPr>
            <p:spPr>
              <a:xfrm>
                <a:off x="6642356" y="3723961"/>
                <a:ext cx="39623" cy="103640"/>
              </a:xfrm>
              <a:custGeom>
                <a:avLst/>
                <a:gdLst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  <a:gd name="connsiteX0" fmla="*/ 0 w 49198"/>
                  <a:gd name="connsiteY0" fmla="*/ 0 h 104775"/>
                  <a:gd name="connsiteX1" fmla="*/ 38100 w 49198"/>
                  <a:gd name="connsiteY1" fmla="*/ 104775 h 104775"/>
                  <a:gd name="connsiteX2" fmla="*/ 38100 w 49198"/>
                  <a:gd name="connsiteY2" fmla="*/ 104775 h 104775"/>
                  <a:gd name="connsiteX0" fmla="*/ 0 w 38100"/>
                  <a:gd name="connsiteY0" fmla="*/ 0 h 104775"/>
                  <a:gd name="connsiteX1" fmla="*/ 38100 w 38100"/>
                  <a:gd name="connsiteY1" fmla="*/ 104775 h 104775"/>
                  <a:gd name="connsiteX2" fmla="*/ 38100 w 38100"/>
                  <a:gd name="connsiteY2" fmla="*/ 104775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00" h="104775">
                    <a:moveTo>
                      <a:pt x="0" y="0"/>
                    </a:moveTo>
                    <a:cubicBezTo>
                      <a:pt x="22211" y="15873"/>
                      <a:pt x="6321" y="60320"/>
                      <a:pt x="38100" y="104775"/>
                    </a:cubicBezTo>
                    <a:lnTo>
                      <a:pt x="38100" y="104775"/>
                    </a:lnTo>
                  </a:path>
                </a:pathLst>
              </a:cu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19" name="円/楕円 218"/>
              <p:cNvSpPr>
                <a:spLocks noChangeAspect="1"/>
              </p:cNvSpPr>
              <p:nvPr/>
            </p:nvSpPr>
            <p:spPr>
              <a:xfrm rot="4020000">
                <a:off x="6563105" y="3748351"/>
                <a:ext cx="30482" cy="48768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  <p:sp>
            <p:nvSpPr>
              <p:cNvPr id="220" name="フリーフォーム 219"/>
              <p:cNvSpPr/>
              <p:nvPr/>
            </p:nvSpPr>
            <p:spPr>
              <a:xfrm>
                <a:off x="6169036" y="4071942"/>
                <a:ext cx="280987" cy="250825"/>
              </a:xfrm>
              <a:custGeom>
                <a:avLst/>
                <a:gdLst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  <a:gd name="connsiteX0" fmla="*/ 6879 w 280987"/>
                  <a:gd name="connsiteY0" fmla="*/ 121708 h 250825"/>
                  <a:gd name="connsiteX1" fmla="*/ 70379 w 280987"/>
                  <a:gd name="connsiteY1" fmla="*/ 13758 h 250825"/>
                  <a:gd name="connsiteX2" fmla="*/ 102129 w 280987"/>
                  <a:gd name="connsiteY2" fmla="*/ 39158 h 250825"/>
                  <a:gd name="connsiteX3" fmla="*/ 159279 w 280987"/>
                  <a:gd name="connsiteY3" fmla="*/ 45508 h 250825"/>
                  <a:gd name="connsiteX4" fmla="*/ 264054 w 280987"/>
                  <a:gd name="connsiteY4" fmla="*/ 93133 h 250825"/>
                  <a:gd name="connsiteX5" fmla="*/ 203729 w 280987"/>
                  <a:gd name="connsiteY5" fmla="*/ 93133 h 250825"/>
                  <a:gd name="connsiteX6" fmla="*/ 276754 w 280987"/>
                  <a:gd name="connsiteY6" fmla="*/ 178858 h 250825"/>
                  <a:gd name="connsiteX7" fmla="*/ 178329 w 280987"/>
                  <a:gd name="connsiteY7" fmla="*/ 150283 h 250825"/>
                  <a:gd name="connsiteX8" fmla="*/ 197379 w 280987"/>
                  <a:gd name="connsiteY8" fmla="*/ 229658 h 250825"/>
                  <a:gd name="connsiteX9" fmla="*/ 130704 w 280987"/>
                  <a:gd name="connsiteY9" fmla="*/ 175683 h 250825"/>
                  <a:gd name="connsiteX10" fmla="*/ 111654 w 280987"/>
                  <a:gd name="connsiteY10" fmla="*/ 245533 h 250825"/>
                  <a:gd name="connsiteX11" fmla="*/ 6879 w 280987"/>
                  <a:gd name="connsiteY11" fmla="*/ 121708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987" h="250825">
                    <a:moveTo>
                      <a:pt x="6879" y="121708"/>
                    </a:moveTo>
                    <a:cubicBezTo>
                      <a:pt x="0" y="83079"/>
                      <a:pt x="54504" y="27516"/>
                      <a:pt x="70379" y="13758"/>
                    </a:cubicBezTo>
                    <a:cubicBezTo>
                      <a:pt x="86254" y="0"/>
                      <a:pt x="87312" y="33866"/>
                      <a:pt x="102129" y="39158"/>
                    </a:cubicBezTo>
                    <a:cubicBezTo>
                      <a:pt x="116946" y="44450"/>
                      <a:pt x="132292" y="36512"/>
                      <a:pt x="159279" y="45508"/>
                    </a:cubicBezTo>
                    <a:cubicBezTo>
                      <a:pt x="186266" y="54504"/>
                      <a:pt x="256646" y="85196"/>
                      <a:pt x="264054" y="93133"/>
                    </a:cubicBezTo>
                    <a:cubicBezTo>
                      <a:pt x="271462" y="101071"/>
                      <a:pt x="201612" y="78846"/>
                      <a:pt x="203729" y="93133"/>
                    </a:cubicBezTo>
                    <a:cubicBezTo>
                      <a:pt x="205846" y="107421"/>
                      <a:pt x="280987" y="169333"/>
                      <a:pt x="276754" y="178858"/>
                    </a:cubicBezTo>
                    <a:cubicBezTo>
                      <a:pt x="272521" y="188383"/>
                      <a:pt x="191558" y="141816"/>
                      <a:pt x="178329" y="150283"/>
                    </a:cubicBezTo>
                    <a:cubicBezTo>
                      <a:pt x="165100" y="158750"/>
                      <a:pt x="210066" y="231769"/>
                      <a:pt x="197379" y="229658"/>
                    </a:cubicBezTo>
                    <a:cubicBezTo>
                      <a:pt x="189442" y="233891"/>
                      <a:pt x="144991" y="173037"/>
                      <a:pt x="130704" y="175683"/>
                    </a:cubicBezTo>
                    <a:cubicBezTo>
                      <a:pt x="94180" y="178323"/>
                      <a:pt x="127000" y="250825"/>
                      <a:pt x="111654" y="245533"/>
                    </a:cubicBezTo>
                    <a:cubicBezTo>
                      <a:pt x="96308" y="240241"/>
                      <a:pt x="45497" y="134931"/>
                      <a:pt x="6879" y="121708"/>
                    </a:cubicBezTo>
                    <a:close/>
                  </a:path>
                </a:pathLst>
              </a:custGeom>
              <a:solidFill>
                <a:srgbClr val="FFDFCD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kern="0">
                  <a:solidFill>
                    <a:sysClr val="window" lastClr="FFFFFF"/>
                  </a:solidFill>
                  <a:latin typeface="Arial" pitchFamily="34" charset="0"/>
                  <a:ea typeface="ＭＳ Ｐゴシック" pitchFamily="50" charset="-128"/>
                </a:endParaRPr>
              </a:p>
            </p:txBody>
          </p:sp>
        </p:grpSp>
        <p:sp>
          <p:nvSpPr>
            <p:cNvPr id="204" name="円/楕円 203"/>
            <p:cNvSpPr>
              <a:spLocks noChangeAspect="1"/>
            </p:cNvSpPr>
            <p:nvPr/>
          </p:nvSpPr>
          <p:spPr>
            <a:xfrm>
              <a:off x="7448467" y="2400972"/>
              <a:ext cx="380103" cy="295635"/>
            </a:xfrm>
            <a:prstGeom prst="ellipse">
              <a:avLst/>
            </a:prstGeom>
            <a:gradFill flip="none" rotWithShape="1">
              <a:gsLst>
                <a:gs pos="0">
                  <a:srgbClr val="CD9965"/>
                </a:gs>
                <a:gs pos="53000">
                  <a:srgbClr val="993300"/>
                </a:gs>
                <a:gs pos="100000">
                  <a:srgbClr val="BF7F3F"/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241300" h="82550"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</p:grpSp>
      <p:sp>
        <p:nvSpPr>
          <p:cNvPr id="221" name="テキスト ボックス 220"/>
          <p:cNvSpPr txBox="1"/>
          <p:nvPr/>
        </p:nvSpPr>
        <p:spPr bwMode="auto">
          <a:xfrm flipH="1">
            <a:off x="1310494" y="1273115"/>
            <a:ext cx="957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b="1" dirty="0">
                <a:latin typeface="Arial" pitchFamily="34" charset="0"/>
                <a:ea typeface="ＭＳ Ｐゴシック" pitchFamily="50" charset="-128"/>
                <a:cs typeface="Arial" pitchFamily="34" charset="0"/>
              </a:rPr>
              <a:t>Tumor</a:t>
            </a:r>
            <a:endParaRPr lang="ja-JP" altLang="en-US" sz="1400" b="1" dirty="0">
              <a:latin typeface="Arial" pitchFamily="34" charset="0"/>
              <a:ea typeface="ＭＳ Ｐゴシック" pitchFamily="50" charset="-128"/>
              <a:cs typeface="Arial" pitchFamily="34" charset="0"/>
            </a:endParaRPr>
          </a:p>
        </p:txBody>
      </p:sp>
      <p:cxnSp>
        <p:nvCxnSpPr>
          <p:cNvPr id="222" name="直線コネクタ 221"/>
          <p:cNvCxnSpPr/>
          <p:nvPr/>
        </p:nvCxnSpPr>
        <p:spPr bwMode="auto">
          <a:xfrm flipH="1">
            <a:off x="1021857" y="1537578"/>
            <a:ext cx="392762" cy="20214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3" name="グループ化 258"/>
          <p:cNvGrpSpPr>
            <a:grpSpLocks noChangeAspect="1"/>
          </p:cNvGrpSpPr>
          <p:nvPr/>
        </p:nvGrpSpPr>
        <p:grpSpPr bwMode="auto">
          <a:xfrm flipH="1">
            <a:off x="1009848" y="1131893"/>
            <a:ext cx="402612" cy="622670"/>
            <a:chOff x="4132027" y="3698507"/>
            <a:chExt cx="1561751" cy="2418454"/>
          </a:xfrm>
        </p:grpSpPr>
        <p:sp>
          <p:nvSpPr>
            <p:cNvPr id="224" name="ホームベース 223"/>
            <p:cNvSpPr/>
            <p:nvPr/>
          </p:nvSpPr>
          <p:spPr>
            <a:xfrm rot="3540000">
              <a:off x="4096859" y="4682699"/>
              <a:ext cx="1763406" cy="358584"/>
            </a:xfrm>
            <a:prstGeom prst="homePlat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25" name="円/楕円 224"/>
            <p:cNvSpPr>
              <a:spLocks noChangeAspect="1"/>
            </p:cNvSpPr>
            <p:nvPr/>
          </p:nvSpPr>
          <p:spPr>
            <a:xfrm rot="19860000">
              <a:off x="4145646" y="3980288"/>
              <a:ext cx="758021" cy="295415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26" name="円/楕円 225"/>
            <p:cNvSpPr>
              <a:spLocks noChangeAspect="1"/>
            </p:cNvSpPr>
            <p:nvPr/>
          </p:nvSpPr>
          <p:spPr>
            <a:xfrm rot="19860000">
              <a:off x="4132027" y="3953019"/>
              <a:ext cx="758024" cy="290871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27" name="台形 226"/>
            <p:cNvSpPr>
              <a:spLocks noChangeAspect="1"/>
            </p:cNvSpPr>
            <p:nvPr/>
          </p:nvSpPr>
          <p:spPr>
            <a:xfrm rot="8827877">
              <a:off x="5398425" y="5598259"/>
              <a:ext cx="72625" cy="36359"/>
            </a:xfrm>
            <a:prstGeom prst="trapezoid">
              <a:avLst>
                <a:gd name="adj" fmla="val 38668"/>
              </a:avLst>
            </a:prstGeom>
            <a:solidFill>
              <a:sysClr val="window" lastClr="FFFFFF">
                <a:lumMod val="50000"/>
              </a:sysClr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28" name="直線コネクタ 96"/>
            <p:cNvCxnSpPr>
              <a:cxnSpLocks noChangeShapeType="1"/>
              <a:stCxn id="227" idx="0"/>
            </p:cNvCxnSpPr>
            <p:nvPr/>
          </p:nvCxnSpPr>
          <p:spPr bwMode="auto">
            <a:xfrm rot="21196858">
              <a:off x="5473041" y="5617061"/>
              <a:ext cx="220737" cy="499900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29" name="フローチャート : 記憶データ 25"/>
            <p:cNvSpPr/>
            <p:nvPr/>
          </p:nvSpPr>
          <p:spPr>
            <a:xfrm rot="14400000">
              <a:off x="4249807" y="3816856"/>
              <a:ext cx="368135" cy="285959"/>
            </a:xfrm>
            <a:prstGeom prst="flowChartOnlineStorag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30" name="円/楕円 229"/>
            <p:cNvSpPr>
              <a:spLocks noChangeAspect="1"/>
            </p:cNvSpPr>
            <p:nvPr/>
          </p:nvSpPr>
          <p:spPr>
            <a:xfrm rot="19860000">
              <a:off x="4145646" y="3725776"/>
              <a:ext cx="394896" cy="154525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31" name="円/楕円 230"/>
            <p:cNvSpPr>
              <a:spLocks noChangeAspect="1"/>
            </p:cNvSpPr>
            <p:nvPr/>
          </p:nvSpPr>
          <p:spPr>
            <a:xfrm rot="19860000">
              <a:off x="4132027" y="3698507"/>
              <a:ext cx="399437" cy="154525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32" name="ホームベース 231"/>
            <p:cNvSpPr>
              <a:spLocks noChangeAspect="1"/>
            </p:cNvSpPr>
            <p:nvPr/>
          </p:nvSpPr>
          <p:spPr>
            <a:xfrm rot="3540000">
              <a:off x="4703336" y="5025818"/>
              <a:ext cx="958967" cy="331350"/>
            </a:xfrm>
            <a:prstGeom prst="homePlate">
              <a:avLst/>
            </a:prstGeom>
            <a:solidFill>
              <a:srgbClr val="FFCCFF"/>
            </a:solidFill>
            <a:ln w="635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grpSp>
          <p:nvGrpSpPr>
            <p:cNvPr id="233" name="グループ化 146"/>
            <p:cNvGrpSpPr>
              <a:grpSpLocks/>
            </p:cNvGrpSpPr>
            <p:nvPr/>
          </p:nvGrpSpPr>
          <p:grpSpPr bwMode="auto">
            <a:xfrm rot="-1860000">
              <a:off x="4973038" y="4295003"/>
              <a:ext cx="214314" cy="1219788"/>
              <a:chOff x="6072198" y="3921333"/>
              <a:chExt cx="214314" cy="1219788"/>
            </a:xfrm>
          </p:grpSpPr>
          <p:cxnSp>
            <p:nvCxnSpPr>
              <p:cNvPr id="234" name="直線コネクタ 102"/>
              <p:cNvCxnSpPr>
                <a:cxnSpLocks noChangeShapeType="1"/>
              </p:cNvCxnSpPr>
              <p:nvPr/>
            </p:nvCxnSpPr>
            <p:spPr bwMode="auto">
              <a:xfrm>
                <a:off x="6072198" y="39213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35" name="直線コネクタ 103"/>
              <p:cNvCxnSpPr>
                <a:cxnSpLocks noChangeShapeType="1"/>
              </p:cNvCxnSpPr>
              <p:nvPr/>
            </p:nvCxnSpPr>
            <p:spPr bwMode="auto">
              <a:xfrm>
                <a:off x="6178512" y="39517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36" name="直線コネクタ 104"/>
              <p:cNvCxnSpPr>
                <a:cxnSpLocks noChangeShapeType="1"/>
              </p:cNvCxnSpPr>
              <p:nvPr/>
            </p:nvCxnSpPr>
            <p:spPr bwMode="auto">
              <a:xfrm>
                <a:off x="6178512" y="39822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37" name="直線コネクタ 105"/>
              <p:cNvCxnSpPr>
                <a:cxnSpLocks noChangeShapeType="1"/>
              </p:cNvCxnSpPr>
              <p:nvPr/>
            </p:nvCxnSpPr>
            <p:spPr bwMode="auto">
              <a:xfrm>
                <a:off x="6178512" y="40126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38" name="直線コネクタ 106"/>
              <p:cNvCxnSpPr>
                <a:cxnSpLocks noChangeShapeType="1"/>
              </p:cNvCxnSpPr>
              <p:nvPr/>
            </p:nvCxnSpPr>
            <p:spPr bwMode="auto">
              <a:xfrm>
                <a:off x="6178512" y="40431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39" name="直線コネクタ 107"/>
              <p:cNvCxnSpPr>
                <a:cxnSpLocks noChangeShapeType="1"/>
              </p:cNvCxnSpPr>
              <p:nvPr/>
            </p:nvCxnSpPr>
            <p:spPr bwMode="auto">
              <a:xfrm>
                <a:off x="6072198" y="40736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40" name="直線コネクタ 108"/>
              <p:cNvCxnSpPr>
                <a:cxnSpLocks noChangeShapeType="1"/>
              </p:cNvCxnSpPr>
              <p:nvPr/>
            </p:nvCxnSpPr>
            <p:spPr bwMode="auto">
              <a:xfrm>
                <a:off x="6178512" y="41040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41" name="直線コネクタ 109"/>
              <p:cNvCxnSpPr>
                <a:cxnSpLocks noChangeShapeType="1"/>
              </p:cNvCxnSpPr>
              <p:nvPr/>
            </p:nvCxnSpPr>
            <p:spPr bwMode="auto">
              <a:xfrm>
                <a:off x="6178512" y="41345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42" name="直線コネクタ 110"/>
              <p:cNvCxnSpPr>
                <a:cxnSpLocks noChangeShapeType="1"/>
              </p:cNvCxnSpPr>
              <p:nvPr/>
            </p:nvCxnSpPr>
            <p:spPr bwMode="auto">
              <a:xfrm>
                <a:off x="6178512" y="41649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43" name="直線コネクタ 54"/>
              <p:cNvCxnSpPr>
                <a:cxnSpLocks noChangeShapeType="1"/>
              </p:cNvCxnSpPr>
              <p:nvPr/>
            </p:nvCxnSpPr>
            <p:spPr bwMode="auto">
              <a:xfrm>
                <a:off x="6178512" y="41954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44" name="直線コネクタ 112"/>
              <p:cNvCxnSpPr>
                <a:cxnSpLocks noChangeShapeType="1"/>
              </p:cNvCxnSpPr>
              <p:nvPr/>
            </p:nvCxnSpPr>
            <p:spPr bwMode="auto">
              <a:xfrm>
                <a:off x="6072198" y="42258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45" name="直線コネクタ 113"/>
              <p:cNvCxnSpPr>
                <a:cxnSpLocks noChangeShapeType="1"/>
              </p:cNvCxnSpPr>
              <p:nvPr/>
            </p:nvCxnSpPr>
            <p:spPr bwMode="auto">
              <a:xfrm>
                <a:off x="6178512" y="42563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46" name="直線コネクタ 114"/>
              <p:cNvCxnSpPr>
                <a:cxnSpLocks noChangeShapeType="1"/>
              </p:cNvCxnSpPr>
              <p:nvPr/>
            </p:nvCxnSpPr>
            <p:spPr bwMode="auto">
              <a:xfrm>
                <a:off x="6178512" y="42867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47" name="直線コネクタ 115"/>
              <p:cNvCxnSpPr>
                <a:cxnSpLocks noChangeShapeType="1"/>
              </p:cNvCxnSpPr>
              <p:nvPr/>
            </p:nvCxnSpPr>
            <p:spPr bwMode="auto">
              <a:xfrm>
                <a:off x="6178512" y="43172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48" name="直線コネクタ 116"/>
              <p:cNvCxnSpPr>
                <a:cxnSpLocks noChangeShapeType="1"/>
              </p:cNvCxnSpPr>
              <p:nvPr/>
            </p:nvCxnSpPr>
            <p:spPr bwMode="auto">
              <a:xfrm>
                <a:off x="6178512" y="43477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49" name="直線コネクタ 117"/>
              <p:cNvCxnSpPr>
                <a:cxnSpLocks noChangeShapeType="1"/>
              </p:cNvCxnSpPr>
              <p:nvPr/>
            </p:nvCxnSpPr>
            <p:spPr bwMode="auto">
              <a:xfrm>
                <a:off x="6072198" y="43781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50" name="直線コネクタ 118"/>
              <p:cNvCxnSpPr>
                <a:cxnSpLocks noChangeShapeType="1"/>
              </p:cNvCxnSpPr>
              <p:nvPr/>
            </p:nvCxnSpPr>
            <p:spPr bwMode="auto">
              <a:xfrm>
                <a:off x="6178512" y="44086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51" name="直線コネクタ 119"/>
              <p:cNvCxnSpPr>
                <a:cxnSpLocks noChangeShapeType="1"/>
              </p:cNvCxnSpPr>
              <p:nvPr/>
            </p:nvCxnSpPr>
            <p:spPr bwMode="auto">
              <a:xfrm>
                <a:off x="6178512" y="44390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52" name="直線コネクタ 120"/>
              <p:cNvCxnSpPr>
                <a:cxnSpLocks noChangeShapeType="1"/>
              </p:cNvCxnSpPr>
              <p:nvPr/>
            </p:nvCxnSpPr>
            <p:spPr bwMode="auto">
              <a:xfrm>
                <a:off x="6178512" y="44695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53" name="直線コネクタ 121"/>
              <p:cNvCxnSpPr>
                <a:cxnSpLocks noChangeShapeType="1"/>
              </p:cNvCxnSpPr>
              <p:nvPr/>
            </p:nvCxnSpPr>
            <p:spPr bwMode="auto">
              <a:xfrm>
                <a:off x="6178512" y="44999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54" name="直線コネクタ 122"/>
              <p:cNvCxnSpPr>
                <a:cxnSpLocks noChangeShapeType="1"/>
              </p:cNvCxnSpPr>
              <p:nvPr/>
            </p:nvCxnSpPr>
            <p:spPr bwMode="auto">
              <a:xfrm>
                <a:off x="6072198" y="45304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55" name="直線コネクタ 123"/>
              <p:cNvCxnSpPr>
                <a:cxnSpLocks noChangeShapeType="1"/>
              </p:cNvCxnSpPr>
              <p:nvPr/>
            </p:nvCxnSpPr>
            <p:spPr bwMode="auto">
              <a:xfrm>
                <a:off x="6178512" y="45608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56" name="直線コネクタ 124"/>
              <p:cNvCxnSpPr>
                <a:cxnSpLocks noChangeShapeType="1"/>
              </p:cNvCxnSpPr>
              <p:nvPr/>
            </p:nvCxnSpPr>
            <p:spPr bwMode="auto">
              <a:xfrm>
                <a:off x="6178512" y="45913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57" name="直線コネクタ 125"/>
              <p:cNvCxnSpPr>
                <a:cxnSpLocks noChangeShapeType="1"/>
              </p:cNvCxnSpPr>
              <p:nvPr/>
            </p:nvCxnSpPr>
            <p:spPr bwMode="auto">
              <a:xfrm>
                <a:off x="6178512" y="46217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58" name="直線コネクタ 126"/>
              <p:cNvCxnSpPr>
                <a:cxnSpLocks noChangeShapeType="1"/>
              </p:cNvCxnSpPr>
              <p:nvPr/>
            </p:nvCxnSpPr>
            <p:spPr bwMode="auto">
              <a:xfrm>
                <a:off x="6178512" y="46522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59" name="直線コネクタ 127"/>
              <p:cNvCxnSpPr>
                <a:cxnSpLocks noChangeShapeType="1"/>
              </p:cNvCxnSpPr>
              <p:nvPr/>
            </p:nvCxnSpPr>
            <p:spPr bwMode="auto">
              <a:xfrm>
                <a:off x="6072198" y="46827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0" name="直線コネクタ 128"/>
              <p:cNvCxnSpPr>
                <a:cxnSpLocks noChangeShapeType="1"/>
              </p:cNvCxnSpPr>
              <p:nvPr/>
            </p:nvCxnSpPr>
            <p:spPr bwMode="auto">
              <a:xfrm>
                <a:off x="6178512" y="47131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1" name="直線コネクタ 129"/>
              <p:cNvCxnSpPr>
                <a:cxnSpLocks noChangeShapeType="1"/>
              </p:cNvCxnSpPr>
              <p:nvPr/>
            </p:nvCxnSpPr>
            <p:spPr bwMode="auto">
              <a:xfrm>
                <a:off x="6178512" y="47436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2" name="直線コネクタ 130"/>
              <p:cNvCxnSpPr>
                <a:cxnSpLocks noChangeShapeType="1"/>
              </p:cNvCxnSpPr>
              <p:nvPr/>
            </p:nvCxnSpPr>
            <p:spPr bwMode="auto">
              <a:xfrm>
                <a:off x="6178512" y="47740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3" name="直線コネクタ 131"/>
              <p:cNvCxnSpPr>
                <a:cxnSpLocks noChangeShapeType="1"/>
              </p:cNvCxnSpPr>
              <p:nvPr/>
            </p:nvCxnSpPr>
            <p:spPr bwMode="auto">
              <a:xfrm>
                <a:off x="6178512" y="48045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4" name="直線コネクタ 132"/>
              <p:cNvCxnSpPr>
                <a:cxnSpLocks noChangeShapeType="1"/>
              </p:cNvCxnSpPr>
              <p:nvPr/>
            </p:nvCxnSpPr>
            <p:spPr bwMode="auto">
              <a:xfrm>
                <a:off x="6072198" y="48349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5" name="直線コネクタ 133"/>
              <p:cNvCxnSpPr>
                <a:cxnSpLocks noChangeShapeType="1"/>
              </p:cNvCxnSpPr>
              <p:nvPr/>
            </p:nvCxnSpPr>
            <p:spPr bwMode="auto">
              <a:xfrm>
                <a:off x="6178512" y="48654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6" name="直線コネクタ 134"/>
              <p:cNvCxnSpPr>
                <a:cxnSpLocks noChangeShapeType="1"/>
              </p:cNvCxnSpPr>
              <p:nvPr/>
            </p:nvCxnSpPr>
            <p:spPr bwMode="auto">
              <a:xfrm>
                <a:off x="6178512" y="48958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7" name="直線コネクタ 135"/>
              <p:cNvCxnSpPr>
                <a:cxnSpLocks noChangeShapeType="1"/>
              </p:cNvCxnSpPr>
              <p:nvPr/>
            </p:nvCxnSpPr>
            <p:spPr bwMode="auto">
              <a:xfrm>
                <a:off x="6178512" y="49263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8" name="直線コネクタ 136"/>
              <p:cNvCxnSpPr>
                <a:cxnSpLocks noChangeShapeType="1"/>
              </p:cNvCxnSpPr>
              <p:nvPr/>
            </p:nvCxnSpPr>
            <p:spPr bwMode="auto">
              <a:xfrm>
                <a:off x="6178512" y="49568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9" name="直線コネクタ 137"/>
              <p:cNvCxnSpPr>
                <a:cxnSpLocks noChangeShapeType="1"/>
              </p:cNvCxnSpPr>
              <p:nvPr/>
            </p:nvCxnSpPr>
            <p:spPr bwMode="auto">
              <a:xfrm>
                <a:off x="6072198" y="49872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0" name="直線コネクタ 138"/>
              <p:cNvCxnSpPr>
                <a:cxnSpLocks noChangeShapeType="1"/>
              </p:cNvCxnSpPr>
              <p:nvPr/>
            </p:nvCxnSpPr>
            <p:spPr bwMode="auto">
              <a:xfrm>
                <a:off x="6178512" y="50177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1" name="直線コネクタ 139"/>
              <p:cNvCxnSpPr>
                <a:cxnSpLocks noChangeShapeType="1"/>
              </p:cNvCxnSpPr>
              <p:nvPr/>
            </p:nvCxnSpPr>
            <p:spPr bwMode="auto">
              <a:xfrm>
                <a:off x="6178512" y="50481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2" name="直線コネクタ 140"/>
              <p:cNvCxnSpPr>
                <a:cxnSpLocks noChangeShapeType="1"/>
              </p:cNvCxnSpPr>
              <p:nvPr/>
            </p:nvCxnSpPr>
            <p:spPr bwMode="auto">
              <a:xfrm>
                <a:off x="6178512" y="50786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3" name="直線コネクタ 141"/>
              <p:cNvCxnSpPr>
                <a:cxnSpLocks noChangeShapeType="1"/>
              </p:cNvCxnSpPr>
              <p:nvPr/>
            </p:nvCxnSpPr>
            <p:spPr bwMode="auto">
              <a:xfrm>
                <a:off x="6178512" y="51090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4" name="直線コネクタ 142"/>
              <p:cNvCxnSpPr>
                <a:cxnSpLocks noChangeShapeType="1"/>
              </p:cNvCxnSpPr>
              <p:nvPr/>
            </p:nvCxnSpPr>
            <p:spPr bwMode="auto">
              <a:xfrm>
                <a:off x="6072198" y="51395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</p:grpSp>
      </p:grpSp>
      <p:sp>
        <p:nvSpPr>
          <p:cNvPr id="275" name="正方形/長方形 274"/>
          <p:cNvSpPr/>
          <p:nvPr/>
        </p:nvSpPr>
        <p:spPr>
          <a:xfrm>
            <a:off x="4206876" y="1761657"/>
            <a:ext cx="622348" cy="2616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24 h</a:t>
            </a:r>
            <a:endParaRPr lang="en-US" altLang="ja-JP" sz="11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" name="テキスト ボックス 275"/>
          <p:cNvSpPr txBox="1"/>
          <p:nvPr/>
        </p:nvSpPr>
        <p:spPr>
          <a:xfrm>
            <a:off x="588667" y="420222"/>
            <a:ext cx="13090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Arial"/>
                <a:cs typeface="Arial"/>
              </a:rPr>
              <a:t>Protocol</a:t>
            </a:r>
            <a:endParaRPr lang="ja-JP" altLang="en-US" b="1" dirty="0">
              <a:latin typeface="Arial"/>
              <a:cs typeface="Arial"/>
            </a:endParaRPr>
          </a:p>
        </p:txBody>
      </p:sp>
      <p:cxnSp>
        <p:nvCxnSpPr>
          <p:cNvPr id="277" name="直線コネクタ 276"/>
          <p:cNvCxnSpPr/>
          <p:nvPr/>
        </p:nvCxnSpPr>
        <p:spPr>
          <a:xfrm>
            <a:off x="611011" y="756822"/>
            <a:ext cx="1260000" cy="161"/>
          </a:xfrm>
          <a:prstGeom prst="line">
            <a:avLst/>
          </a:prstGeom>
          <a:ln w="95250" cmpd="tri"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78" name="Text Box 15"/>
          <p:cNvSpPr txBox="1">
            <a:spLocks noChangeArrowheads="1"/>
          </p:cNvSpPr>
          <p:nvPr/>
        </p:nvSpPr>
        <p:spPr bwMode="auto">
          <a:xfrm>
            <a:off x="141215" y="868745"/>
            <a:ext cx="2199782" cy="253916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ja-JP" sz="1050" b="1" dirty="0">
                <a:latin typeface="Arial" panose="020B0604020202020204" pitchFamily="34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 MIA PaCa-2 cells</a:t>
            </a:r>
            <a:r>
              <a:rPr lang="ja-JP" altLang="en-US" sz="105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＋</a:t>
            </a:r>
            <a:r>
              <a:rPr lang="en-US" altLang="ja-JP" sz="1050" b="1" dirty="0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Matrigel</a:t>
            </a:r>
            <a:r>
              <a:rPr lang="en-US" altLang="ja-JP" sz="1050" b="1" baseline="30000" dirty="0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®</a:t>
            </a:r>
            <a:endParaRPr lang="ja-JP" altLang="ja-JP" sz="1050" b="1" baseline="30000" dirty="0"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282" name="図 2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451" y="1591334"/>
            <a:ext cx="734426" cy="731962"/>
          </a:xfrm>
          <a:prstGeom prst="rect">
            <a:avLst/>
          </a:prstGeom>
        </p:spPr>
      </p:pic>
      <p:sp>
        <p:nvSpPr>
          <p:cNvPr id="283" name="角丸四角形吹き出し 282"/>
          <p:cNvSpPr/>
          <p:nvPr/>
        </p:nvSpPr>
        <p:spPr>
          <a:xfrm>
            <a:off x="6922871" y="635360"/>
            <a:ext cx="2048724" cy="919030"/>
          </a:xfrm>
          <a:prstGeom prst="wedgeRoundRectCallout">
            <a:avLst>
              <a:gd name="adj1" fmla="val -15373"/>
              <a:gd name="adj2" fmla="val 82185"/>
              <a:gd name="adj3" fmla="val 16667"/>
            </a:avLst>
          </a:prstGeom>
          <a:noFill/>
          <a:ln w="19050">
            <a:solidFill>
              <a:srgbClr val="00206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84" name="正方形/長方形 283"/>
          <p:cNvSpPr/>
          <p:nvPr/>
        </p:nvSpPr>
        <p:spPr>
          <a:xfrm>
            <a:off x="8080750" y="2117050"/>
            <a:ext cx="7104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Doxil</a:t>
            </a:r>
            <a:r>
              <a:rPr lang="en-US" altLang="ja-JP" sz="14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endParaRPr lang="ja-JP" altLang="en-US" sz="1400" baseline="30000" dirty="0">
              <a:solidFill>
                <a:srgbClr val="FF0000"/>
              </a:solidFill>
            </a:endParaRPr>
          </a:p>
        </p:txBody>
      </p:sp>
      <p:sp>
        <p:nvSpPr>
          <p:cNvPr id="285" name="正方形/長方形 284"/>
          <p:cNvSpPr/>
          <p:nvPr/>
        </p:nvSpPr>
        <p:spPr>
          <a:xfrm>
            <a:off x="7865578" y="1557767"/>
            <a:ext cx="11673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Doxorubicin </a:t>
            </a: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encapsulated</a:t>
            </a:r>
          </a:p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liposome</a:t>
            </a:r>
            <a:endParaRPr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992" y="736027"/>
            <a:ext cx="900088" cy="76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7" name="正方形/長方形 286"/>
          <p:cNvSpPr/>
          <p:nvPr/>
        </p:nvSpPr>
        <p:spPr>
          <a:xfrm>
            <a:off x="6922871" y="621401"/>
            <a:ext cx="12282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Doxorubicin</a:t>
            </a:r>
            <a:endParaRPr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288" name="正方形/長方形 287"/>
          <p:cNvSpPr/>
          <p:nvPr/>
        </p:nvSpPr>
        <p:spPr>
          <a:xfrm>
            <a:off x="6892837" y="1244425"/>
            <a:ext cx="13644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Anticancer</a:t>
            </a:r>
            <a:r>
              <a:rPr lang="ja-JP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drug</a:t>
            </a:r>
            <a:endParaRPr lang="ja-JP" altLang="en-US" sz="1200" dirty="0"/>
          </a:p>
        </p:txBody>
      </p:sp>
      <p:sp>
        <p:nvSpPr>
          <p:cNvPr id="289" name="テキスト ボックス 288"/>
          <p:cNvSpPr txBox="1"/>
          <p:nvPr/>
        </p:nvSpPr>
        <p:spPr>
          <a:xfrm>
            <a:off x="103032" y="6177222"/>
            <a:ext cx="8942245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ja-JP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SPRA-</a:t>
            </a:r>
            <a:r>
              <a:rPr lang="en-US" altLang="ja-JP" b="1" dirty="0" err="1">
                <a:ln/>
                <a:solidFill>
                  <a:sysClr val="windowText" lastClr="000000"/>
                </a:solidFill>
                <a:latin typeface="Arial"/>
                <a:cs typeface="Arial"/>
              </a:rPr>
              <a:t>bromelain</a:t>
            </a:r>
            <a:r>
              <a:rPr lang="en-US" altLang="ja-JP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 enhanced the antitumor activity of both doxorubicin and DOXIL</a:t>
            </a:r>
            <a:r>
              <a:rPr lang="en-US" altLang="ja-JP" b="1" baseline="30000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®</a:t>
            </a:r>
            <a:r>
              <a:rPr lang="en-US" altLang="ja-JP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 in pancreatic cancer model mice.</a:t>
            </a:r>
          </a:p>
        </p:txBody>
      </p:sp>
      <p:sp>
        <p:nvSpPr>
          <p:cNvPr id="294" name="テキスト ボックス 293"/>
          <p:cNvSpPr txBox="1"/>
          <p:nvPr/>
        </p:nvSpPr>
        <p:spPr>
          <a:xfrm>
            <a:off x="236027" y="2402602"/>
            <a:ext cx="1942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ja-JP" altLang="en-US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Doxorubicin</a:t>
            </a:r>
            <a:endParaRPr kumimoji="1" lang="ja-JP" altLang="en-US" sz="14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" name="テキスト ボックス 307"/>
          <p:cNvSpPr txBox="1"/>
          <p:nvPr/>
        </p:nvSpPr>
        <p:spPr>
          <a:xfrm>
            <a:off x="324694" y="4017341"/>
            <a:ext cx="725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" name="テキスト ボックス 308"/>
          <p:cNvSpPr txBox="1"/>
          <p:nvPr/>
        </p:nvSpPr>
        <p:spPr>
          <a:xfrm>
            <a:off x="324694" y="3368863"/>
            <a:ext cx="725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テキスト ボックス 309"/>
          <p:cNvSpPr txBox="1"/>
          <p:nvPr/>
        </p:nvSpPr>
        <p:spPr>
          <a:xfrm>
            <a:off x="324694" y="2720386"/>
            <a:ext cx="725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" name="テキスト ボックス 310"/>
          <p:cNvSpPr txBox="1"/>
          <p:nvPr/>
        </p:nvSpPr>
        <p:spPr>
          <a:xfrm>
            <a:off x="1837512" y="4968273"/>
            <a:ext cx="2436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Time (day)</a:t>
            </a:r>
            <a:endParaRPr lang="en-US" altLang="ja-JP" sz="12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2" name="テキスト ボックス 311"/>
          <p:cNvSpPr txBox="1"/>
          <p:nvPr/>
        </p:nvSpPr>
        <p:spPr>
          <a:xfrm>
            <a:off x="324694" y="4748910"/>
            <a:ext cx="725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3" name="テキスト ボックス 312"/>
          <p:cNvSpPr txBox="1"/>
          <p:nvPr/>
        </p:nvSpPr>
        <p:spPr>
          <a:xfrm>
            <a:off x="1280410" y="4795833"/>
            <a:ext cx="327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4" name="テキスト ボックス 313"/>
          <p:cNvSpPr txBox="1"/>
          <p:nvPr/>
        </p:nvSpPr>
        <p:spPr>
          <a:xfrm>
            <a:off x="2843249" y="4795833"/>
            <a:ext cx="429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" name="テキスト ボックス 314"/>
          <p:cNvSpPr txBox="1"/>
          <p:nvPr/>
        </p:nvSpPr>
        <p:spPr>
          <a:xfrm>
            <a:off x="2065791" y="4795833"/>
            <a:ext cx="371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" name="テキスト ボックス 315"/>
          <p:cNvSpPr txBox="1"/>
          <p:nvPr/>
        </p:nvSpPr>
        <p:spPr>
          <a:xfrm>
            <a:off x="3668605" y="4795833"/>
            <a:ext cx="395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" name="テキスト ボックス 316"/>
          <p:cNvSpPr txBox="1"/>
          <p:nvPr/>
        </p:nvSpPr>
        <p:spPr>
          <a:xfrm rot="16200000">
            <a:off x="-768742" y="3449307"/>
            <a:ext cx="1949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Tumor volume (cm</a:t>
            </a:r>
            <a:r>
              <a:rPr lang="en-US" altLang="ja-JP" sz="1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ja-JP" sz="12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0" name="グループ化 319"/>
          <p:cNvGrpSpPr/>
          <p:nvPr/>
        </p:nvGrpSpPr>
        <p:grpSpPr>
          <a:xfrm>
            <a:off x="231978" y="2494687"/>
            <a:ext cx="4240221" cy="2396326"/>
            <a:chOff x="231978" y="2629157"/>
            <a:chExt cx="4240221" cy="2396326"/>
          </a:xfrm>
        </p:grpSpPr>
        <p:graphicFrame>
          <p:nvGraphicFramePr>
            <p:cNvPr id="307" name="グラフ 306"/>
            <p:cNvGraphicFramePr>
              <a:graphicFrameLocks/>
            </p:cNvGraphicFramePr>
            <p:nvPr>
              <p:extLst/>
            </p:nvPr>
          </p:nvGraphicFramePr>
          <p:xfrm>
            <a:off x="231978" y="2629157"/>
            <a:ext cx="3993877" cy="23963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pic>
          <p:nvPicPr>
            <p:cNvPr id="319" name="図 3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10224" y="3839398"/>
              <a:ext cx="561975" cy="485775"/>
            </a:xfrm>
            <a:prstGeom prst="rect">
              <a:avLst/>
            </a:prstGeom>
          </p:spPr>
        </p:pic>
      </p:grpSp>
      <p:sp>
        <p:nvSpPr>
          <p:cNvPr id="323" name="テキスト ボックス 3"/>
          <p:cNvSpPr txBox="1"/>
          <p:nvPr/>
        </p:nvSpPr>
        <p:spPr>
          <a:xfrm>
            <a:off x="3829344" y="4373918"/>
            <a:ext cx="515472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324" name="正方形/長方形 323"/>
          <p:cNvSpPr/>
          <p:nvPr/>
        </p:nvSpPr>
        <p:spPr>
          <a:xfrm>
            <a:off x="3950109" y="4335141"/>
            <a:ext cx="253236" cy="30903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dirty="0">
                <a:latin typeface="Times New Roman" pitchFamily="18" charset="0"/>
                <a:cs typeface="Times New Roman" pitchFamily="18" charset="0"/>
              </a:rPr>
              <a:t>†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" name="テキスト ボックス 9"/>
          <p:cNvSpPr txBox="1"/>
          <p:nvPr/>
        </p:nvSpPr>
        <p:spPr>
          <a:xfrm>
            <a:off x="3834116" y="3901685"/>
            <a:ext cx="515472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326" name="テキスト ボックス 7"/>
          <p:cNvSpPr txBox="1"/>
          <p:nvPr/>
        </p:nvSpPr>
        <p:spPr>
          <a:xfrm>
            <a:off x="3025263" y="4050705"/>
            <a:ext cx="515472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327" name="テキスト ボックス 8"/>
          <p:cNvSpPr txBox="1"/>
          <p:nvPr/>
        </p:nvSpPr>
        <p:spPr>
          <a:xfrm>
            <a:off x="3028879" y="4436556"/>
            <a:ext cx="515472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cxnSp>
        <p:nvCxnSpPr>
          <p:cNvPr id="334" name="直線矢印コネクタ 333"/>
          <p:cNvCxnSpPr/>
          <p:nvPr/>
        </p:nvCxnSpPr>
        <p:spPr>
          <a:xfrm>
            <a:off x="629965" y="4357993"/>
            <a:ext cx="0" cy="267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7" name="直線矢印コネクタ 346"/>
          <p:cNvCxnSpPr/>
          <p:nvPr/>
        </p:nvCxnSpPr>
        <p:spPr>
          <a:xfrm>
            <a:off x="728307" y="4357993"/>
            <a:ext cx="0" cy="26720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8" name="直線矢印コネクタ 347"/>
          <p:cNvCxnSpPr/>
          <p:nvPr/>
        </p:nvCxnSpPr>
        <p:spPr>
          <a:xfrm>
            <a:off x="1443421" y="4081398"/>
            <a:ext cx="0" cy="267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9" name="直線矢印コネクタ 348"/>
          <p:cNvCxnSpPr/>
          <p:nvPr/>
        </p:nvCxnSpPr>
        <p:spPr>
          <a:xfrm>
            <a:off x="1541763" y="4081398"/>
            <a:ext cx="0" cy="26720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0" name="直線矢印コネクタ 349"/>
          <p:cNvCxnSpPr/>
          <p:nvPr/>
        </p:nvCxnSpPr>
        <p:spPr>
          <a:xfrm>
            <a:off x="2249303" y="3906289"/>
            <a:ext cx="0" cy="267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1" name="直線矢印コネクタ 350"/>
          <p:cNvCxnSpPr/>
          <p:nvPr/>
        </p:nvCxnSpPr>
        <p:spPr>
          <a:xfrm>
            <a:off x="2347645" y="3906289"/>
            <a:ext cx="0" cy="26720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2" name="直線矢印コネクタ 351"/>
          <p:cNvCxnSpPr/>
          <p:nvPr/>
        </p:nvCxnSpPr>
        <p:spPr>
          <a:xfrm>
            <a:off x="3065884" y="3049054"/>
            <a:ext cx="0" cy="267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3" name="直線矢印コネクタ 352"/>
          <p:cNvCxnSpPr/>
          <p:nvPr/>
        </p:nvCxnSpPr>
        <p:spPr>
          <a:xfrm>
            <a:off x="3164226" y="3049054"/>
            <a:ext cx="0" cy="26720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2" name="直線矢印コネクタ 361"/>
          <p:cNvCxnSpPr/>
          <p:nvPr/>
        </p:nvCxnSpPr>
        <p:spPr>
          <a:xfrm>
            <a:off x="3384738" y="2529616"/>
            <a:ext cx="0" cy="165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3" name="直線矢印コネクタ 362"/>
          <p:cNvCxnSpPr/>
          <p:nvPr/>
        </p:nvCxnSpPr>
        <p:spPr>
          <a:xfrm>
            <a:off x="3384738" y="2724432"/>
            <a:ext cx="0" cy="165914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3376984" y="2501006"/>
            <a:ext cx="660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b="1" dirty="0">
                <a:latin typeface="Arial" panose="020B0604020202020204" pitchFamily="34" charset="0"/>
                <a:cs typeface="Arial" panose="020B0604020202020204" pitchFamily="34" charset="0"/>
              </a:rPr>
              <a:t>: Sample</a:t>
            </a:r>
          </a:p>
        </p:txBody>
      </p:sp>
      <p:sp>
        <p:nvSpPr>
          <p:cNvPr id="369" name="テキスト ボックス 368"/>
          <p:cNvSpPr txBox="1"/>
          <p:nvPr/>
        </p:nvSpPr>
        <p:spPr>
          <a:xfrm>
            <a:off x="3376984" y="2688172"/>
            <a:ext cx="858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Doxorubicin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288673" y="2501007"/>
            <a:ext cx="914672" cy="416078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3" name="テキスト ボックス 332"/>
          <p:cNvSpPr txBox="1"/>
          <p:nvPr/>
        </p:nvSpPr>
        <p:spPr>
          <a:xfrm>
            <a:off x="-179451" y="26276"/>
            <a:ext cx="9146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>
                <a:latin typeface="Arial" pitchFamily="34" charset="0"/>
                <a:cs typeface="Arial" pitchFamily="34" charset="0"/>
              </a:rPr>
              <a:t>Effects of pre-administration of SPRA-bromelain on antitumor activity of anticancer drugs</a:t>
            </a:r>
            <a:endParaRPr lang="en-US" altLang="ja-JP" sz="1600" b="1" dirty="0">
              <a:latin typeface="Arial" pitchFamily="34" charset="0"/>
              <a:ea typeface="ＭＳ Ｐゴシック" pitchFamily="50" charset="-128"/>
            </a:endParaRPr>
          </a:p>
          <a:p>
            <a:pPr algn="ctr"/>
            <a:endParaRPr kumimoji="1" lang="ja-JP" altLang="en-US" sz="1600" b="1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cxnSp>
        <p:nvCxnSpPr>
          <p:cNvPr id="335" name="直線コネクタ 334"/>
          <p:cNvCxnSpPr/>
          <p:nvPr/>
        </p:nvCxnSpPr>
        <p:spPr>
          <a:xfrm>
            <a:off x="-614666" y="397903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直線コネクタ 340"/>
          <p:cNvCxnSpPr/>
          <p:nvPr/>
        </p:nvCxnSpPr>
        <p:spPr>
          <a:xfrm>
            <a:off x="-444263" y="472923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0" name="グループ化 289"/>
          <p:cNvGrpSpPr/>
          <p:nvPr/>
        </p:nvGrpSpPr>
        <p:grpSpPr>
          <a:xfrm>
            <a:off x="764241" y="2650116"/>
            <a:ext cx="2251399" cy="954107"/>
            <a:chOff x="-2376820" y="1835471"/>
            <a:chExt cx="2251399" cy="954107"/>
          </a:xfrm>
        </p:grpSpPr>
        <p:sp>
          <p:nvSpPr>
            <p:cNvPr id="34" name="テキスト ボックス 33"/>
            <p:cNvSpPr txBox="1"/>
            <p:nvPr/>
          </p:nvSpPr>
          <p:spPr>
            <a:xfrm>
              <a:off x="-2270922" y="1835471"/>
              <a:ext cx="214550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: 5% mannitol</a:t>
              </a:r>
            </a:p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: Doxorubicin</a:t>
              </a:r>
            </a:p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: SPRA-</a:t>
              </a:r>
              <a:r>
                <a:rPr lang="en-US" altLang="ja-JP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bromelain</a:t>
              </a:r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ja-JP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＋ </a:t>
              </a:r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Doxorubicin</a:t>
              </a:r>
            </a:p>
          </p:txBody>
        </p:sp>
        <p:sp>
          <p:nvSpPr>
            <p:cNvPr id="35" name="正方形/長方形 34"/>
            <p:cNvSpPr>
              <a:spLocks noChangeAspect="1"/>
            </p:cNvSpPr>
            <p:nvPr/>
          </p:nvSpPr>
          <p:spPr>
            <a:xfrm>
              <a:off x="-2374441" y="1934114"/>
              <a:ext cx="144000" cy="1369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円/楕円 35"/>
            <p:cNvSpPr/>
            <p:nvPr/>
          </p:nvSpPr>
          <p:spPr>
            <a:xfrm>
              <a:off x="-2376820" y="2362314"/>
              <a:ext cx="144000" cy="14579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二等辺三角形 36"/>
            <p:cNvSpPr/>
            <p:nvPr/>
          </p:nvSpPr>
          <p:spPr>
            <a:xfrm>
              <a:off x="-2375569" y="2137056"/>
              <a:ext cx="144000" cy="145795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aphicFrame>
        <p:nvGraphicFramePr>
          <p:cNvPr id="343" name="グラフ 3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5296670"/>
              </p:ext>
            </p:extLst>
          </p:nvPr>
        </p:nvGraphicFramePr>
        <p:xfrm>
          <a:off x="4544459" y="2487286"/>
          <a:ext cx="4438039" cy="2691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344" name="図 34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6259" y="2524022"/>
            <a:ext cx="228636" cy="2642868"/>
          </a:xfrm>
          <a:prstGeom prst="rect">
            <a:avLst/>
          </a:prstGeom>
        </p:spPr>
      </p:pic>
      <p:pic>
        <p:nvPicPr>
          <p:cNvPr id="345" name="図 3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6629620" y="2860505"/>
            <a:ext cx="252264" cy="4422587"/>
          </a:xfrm>
          <a:prstGeom prst="rect">
            <a:avLst/>
          </a:prstGeom>
        </p:spPr>
      </p:pic>
      <p:sp>
        <p:nvSpPr>
          <p:cNvPr id="370" name="テキスト ボックス 369"/>
          <p:cNvSpPr txBox="1"/>
          <p:nvPr/>
        </p:nvSpPr>
        <p:spPr>
          <a:xfrm>
            <a:off x="6306853" y="5020479"/>
            <a:ext cx="2436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Time (day)</a:t>
            </a:r>
            <a:endParaRPr lang="en-US" altLang="ja-JP" sz="12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1" name="テキスト ボックス 370"/>
          <p:cNvSpPr txBox="1"/>
          <p:nvPr/>
        </p:nvSpPr>
        <p:spPr>
          <a:xfrm>
            <a:off x="4585236" y="4837068"/>
            <a:ext cx="725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2" name="テキスト ボックス 371"/>
          <p:cNvSpPr txBox="1"/>
          <p:nvPr/>
        </p:nvSpPr>
        <p:spPr>
          <a:xfrm>
            <a:off x="5636202" y="4883991"/>
            <a:ext cx="327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3" name="テキスト ボックス 372"/>
          <p:cNvSpPr txBox="1"/>
          <p:nvPr/>
        </p:nvSpPr>
        <p:spPr>
          <a:xfrm>
            <a:off x="7399066" y="4883991"/>
            <a:ext cx="4290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4" name="テキスト ボックス 373"/>
          <p:cNvSpPr txBox="1"/>
          <p:nvPr/>
        </p:nvSpPr>
        <p:spPr>
          <a:xfrm>
            <a:off x="6526358" y="4883991"/>
            <a:ext cx="371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5" name="テキスト ボックス 374"/>
          <p:cNvSpPr txBox="1"/>
          <p:nvPr/>
        </p:nvSpPr>
        <p:spPr>
          <a:xfrm>
            <a:off x="8348247" y="4883991"/>
            <a:ext cx="3952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6" name="テキスト ボックス 375"/>
          <p:cNvSpPr txBox="1"/>
          <p:nvPr/>
        </p:nvSpPr>
        <p:spPr>
          <a:xfrm rot="16200000">
            <a:off x="3470711" y="3449307"/>
            <a:ext cx="19496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Tumor volume (cm</a:t>
            </a:r>
            <a:r>
              <a:rPr lang="en-US" altLang="ja-JP" sz="1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ja-JP" sz="12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7" name="テキスト ボックス 376"/>
          <p:cNvSpPr txBox="1"/>
          <p:nvPr/>
        </p:nvSpPr>
        <p:spPr>
          <a:xfrm>
            <a:off x="4600159" y="4355285"/>
            <a:ext cx="725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" name="テキスト ボックス 377"/>
          <p:cNvSpPr txBox="1"/>
          <p:nvPr/>
        </p:nvSpPr>
        <p:spPr>
          <a:xfrm>
            <a:off x="4600159" y="3959213"/>
            <a:ext cx="725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9" name="テキスト ボックス 378"/>
          <p:cNvSpPr txBox="1"/>
          <p:nvPr/>
        </p:nvSpPr>
        <p:spPr>
          <a:xfrm>
            <a:off x="4600159" y="3577434"/>
            <a:ext cx="725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0" name="テキスト ボックス 379"/>
          <p:cNvSpPr txBox="1"/>
          <p:nvPr/>
        </p:nvSpPr>
        <p:spPr>
          <a:xfrm>
            <a:off x="4591936" y="3184225"/>
            <a:ext cx="725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1" name="テキスト ボックス 380"/>
          <p:cNvSpPr txBox="1"/>
          <p:nvPr/>
        </p:nvSpPr>
        <p:spPr>
          <a:xfrm>
            <a:off x="4591936" y="2792920"/>
            <a:ext cx="7255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3" name="直線矢印コネクタ 382"/>
          <p:cNvCxnSpPr/>
          <p:nvPr/>
        </p:nvCxnSpPr>
        <p:spPr>
          <a:xfrm>
            <a:off x="4873347" y="4519909"/>
            <a:ext cx="0" cy="267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4" name="直線矢印コネクタ 383"/>
          <p:cNvCxnSpPr/>
          <p:nvPr/>
        </p:nvCxnSpPr>
        <p:spPr>
          <a:xfrm>
            <a:off x="4971689" y="4519909"/>
            <a:ext cx="0" cy="26720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5" name="直線矢印コネクタ 384"/>
          <p:cNvCxnSpPr/>
          <p:nvPr/>
        </p:nvCxnSpPr>
        <p:spPr>
          <a:xfrm>
            <a:off x="5779711" y="4252704"/>
            <a:ext cx="0" cy="267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6" name="直線矢印コネクタ 385"/>
          <p:cNvCxnSpPr/>
          <p:nvPr/>
        </p:nvCxnSpPr>
        <p:spPr>
          <a:xfrm>
            <a:off x="5878053" y="4252704"/>
            <a:ext cx="0" cy="26720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7" name="直線矢印コネクタ 386"/>
          <p:cNvCxnSpPr/>
          <p:nvPr/>
        </p:nvCxnSpPr>
        <p:spPr>
          <a:xfrm>
            <a:off x="6692622" y="3781399"/>
            <a:ext cx="0" cy="267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8" name="直線矢印コネクタ 387"/>
          <p:cNvCxnSpPr/>
          <p:nvPr/>
        </p:nvCxnSpPr>
        <p:spPr>
          <a:xfrm>
            <a:off x="6790964" y="3781399"/>
            <a:ext cx="0" cy="26720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9" name="直線矢印コネクタ 388"/>
          <p:cNvCxnSpPr/>
          <p:nvPr/>
        </p:nvCxnSpPr>
        <p:spPr>
          <a:xfrm>
            <a:off x="7607022" y="3279749"/>
            <a:ext cx="0" cy="267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0" name="直線矢印コネクタ 389"/>
          <p:cNvCxnSpPr/>
          <p:nvPr/>
        </p:nvCxnSpPr>
        <p:spPr>
          <a:xfrm>
            <a:off x="7705364" y="3279749"/>
            <a:ext cx="0" cy="26720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91" name="グループ化 390"/>
          <p:cNvGrpSpPr/>
          <p:nvPr/>
        </p:nvGrpSpPr>
        <p:grpSpPr>
          <a:xfrm>
            <a:off x="5018036" y="2653820"/>
            <a:ext cx="2237496" cy="1084548"/>
            <a:chOff x="9567714" y="1656348"/>
            <a:chExt cx="2731927" cy="1169551"/>
          </a:xfrm>
        </p:grpSpPr>
        <p:sp>
          <p:nvSpPr>
            <p:cNvPr id="392" name="テキスト ボックス 391"/>
            <p:cNvSpPr txBox="1"/>
            <p:nvPr/>
          </p:nvSpPr>
          <p:spPr>
            <a:xfrm>
              <a:off x="9673612" y="1656348"/>
              <a:ext cx="2626029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: 5% mannitol</a:t>
              </a:r>
            </a:p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altLang="ja-JP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Doxil</a:t>
              </a:r>
              <a:r>
                <a:rPr lang="en-US" altLang="ja-JP" sz="1400" b="1" baseline="30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</a:t>
              </a:r>
              <a:endPara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: SPRA-</a:t>
              </a:r>
              <a:r>
                <a:rPr lang="en-US" altLang="ja-JP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bromelain</a:t>
              </a:r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ja-JP" alt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　＋ </a:t>
              </a:r>
              <a:r>
                <a:rPr lang="en-US" altLang="ja-JP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Doxil</a:t>
              </a:r>
              <a:r>
                <a:rPr lang="en-US" altLang="ja-JP" sz="1400" b="1" baseline="30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</a:t>
              </a:r>
            </a:p>
            <a:p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: SPRA-</a:t>
              </a:r>
              <a:r>
                <a:rPr lang="en-US" altLang="ja-JP" sz="1400" b="1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bromelain</a:t>
              </a:r>
              <a:endPara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3" name="正方形/長方形 392"/>
            <p:cNvSpPr>
              <a:spLocks noChangeAspect="1"/>
            </p:cNvSpPr>
            <p:nvPr/>
          </p:nvSpPr>
          <p:spPr>
            <a:xfrm>
              <a:off x="9570093" y="1754991"/>
              <a:ext cx="144000" cy="1369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4" name="円/楕円 393"/>
            <p:cNvSpPr/>
            <p:nvPr/>
          </p:nvSpPr>
          <p:spPr>
            <a:xfrm>
              <a:off x="9567714" y="2183191"/>
              <a:ext cx="144000" cy="14579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5" name="二等辺三角形 394"/>
            <p:cNvSpPr/>
            <p:nvPr/>
          </p:nvSpPr>
          <p:spPr>
            <a:xfrm>
              <a:off x="9568965" y="1957933"/>
              <a:ext cx="144000" cy="145795"/>
            </a:xfrm>
            <a:prstGeom prst="triangle">
              <a:avLst/>
            </a:prstGeom>
            <a:solidFill>
              <a:srgbClr val="7030A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ひし形 1"/>
          <p:cNvSpPr/>
          <p:nvPr/>
        </p:nvSpPr>
        <p:spPr>
          <a:xfrm>
            <a:off x="5019103" y="3587571"/>
            <a:ext cx="123824" cy="133926"/>
          </a:xfrm>
          <a:prstGeom prst="diamond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6" name="テキスト ボックス 7"/>
          <p:cNvSpPr txBox="1"/>
          <p:nvPr/>
        </p:nvSpPr>
        <p:spPr>
          <a:xfrm>
            <a:off x="7589940" y="4393491"/>
            <a:ext cx="515472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397" name="テキスト ボックス 8"/>
          <p:cNvSpPr txBox="1"/>
          <p:nvPr/>
        </p:nvSpPr>
        <p:spPr>
          <a:xfrm>
            <a:off x="7591509" y="4531792"/>
            <a:ext cx="515472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400" name="テキスト ボックス 7"/>
          <p:cNvSpPr txBox="1"/>
          <p:nvPr/>
        </p:nvSpPr>
        <p:spPr>
          <a:xfrm>
            <a:off x="8485731" y="4206418"/>
            <a:ext cx="515472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401" name="テキスト ボックス 8"/>
          <p:cNvSpPr txBox="1"/>
          <p:nvPr/>
        </p:nvSpPr>
        <p:spPr>
          <a:xfrm>
            <a:off x="8489347" y="4429869"/>
            <a:ext cx="515472" cy="342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406" name="正方形/長方形 405"/>
          <p:cNvSpPr/>
          <p:nvPr/>
        </p:nvSpPr>
        <p:spPr>
          <a:xfrm>
            <a:off x="8582141" y="4401672"/>
            <a:ext cx="253236" cy="30903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400" dirty="0">
                <a:latin typeface="Times New Roman" pitchFamily="18" charset="0"/>
                <a:cs typeface="Times New Roman" pitchFamily="18" charset="0"/>
              </a:rPr>
              <a:t>†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" name="正方形/長方形 327"/>
          <p:cNvSpPr/>
          <p:nvPr/>
        </p:nvSpPr>
        <p:spPr>
          <a:xfrm>
            <a:off x="4874751" y="2138646"/>
            <a:ext cx="1951561" cy="2616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a week (4 times)</a:t>
            </a:r>
          </a:p>
        </p:txBody>
      </p:sp>
      <p:sp>
        <p:nvSpPr>
          <p:cNvPr id="329" name="正方形/長方形 328"/>
          <p:cNvSpPr/>
          <p:nvPr/>
        </p:nvSpPr>
        <p:spPr>
          <a:xfrm>
            <a:off x="2102614" y="2138646"/>
            <a:ext cx="1951561" cy="2616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a week (4 times)</a:t>
            </a:r>
          </a:p>
        </p:txBody>
      </p:sp>
      <p:cxnSp>
        <p:nvCxnSpPr>
          <p:cNvPr id="330" name="直線矢印コネクタ 329"/>
          <p:cNvCxnSpPr/>
          <p:nvPr/>
        </p:nvCxnSpPr>
        <p:spPr>
          <a:xfrm>
            <a:off x="7009464" y="2538831"/>
            <a:ext cx="0" cy="165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1" name="直線矢印コネクタ 330"/>
          <p:cNvCxnSpPr/>
          <p:nvPr/>
        </p:nvCxnSpPr>
        <p:spPr>
          <a:xfrm>
            <a:off x="7009464" y="2733647"/>
            <a:ext cx="0" cy="16591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2" name="テキスト ボックス 331"/>
          <p:cNvSpPr txBox="1"/>
          <p:nvPr/>
        </p:nvSpPr>
        <p:spPr>
          <a:xfrm>
            <a:off x="7001710" y="2510221"/>
            <a:ext cx="660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b="1" dirty="0">
                <a:latin typeface="Arial" panose="020B0604020202020204" pitchFamily="34" charset="0"/>
                <a:cs typeface="Arial" panose="020B0604020202020204" pitchFamily="34" charset="0"/>
              </a:rPr>
              <a:t>: Sample</a:t>
            </a:r>
          </a:p>
        </p:txBody>
      </p:sp>
      <p:sp>
        <p:nvSpPr>
          <p:cNvPr id="346" name="テキスト ボックス 345"/>
          <p:cNvSpPr txBox="1"/>
          <p:nvPr/>
        </p:nvSpPr>
        <p:spPr>
          <a:xfrm>
            <a:off x="7001710" y="2697387"/>
            <a:ext cx="858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ja-JP" sz="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Doxil</a:t>
            </a:r>
            <a:r>
              <a:rPr lang="en-US" altLang="ja-JP" sz="800" b="1" baseline="30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</a:p>
        </p:txBody>
      </p:sp>
      <p:sp>
        <p:nvSpPr>
          <p:cNvPr id="354" name="正方形/長方形 353"/>
          <p:cNvSpPr/>
          <p:nvPr/>
        </p:nvSpPr>
        <p:spPr>
          <a:xfrm>
            <a:off x="6913399" y="2510222"/>
            <a:ext cx="914672" cy="416078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2" name="テキスト ボックス 321">
            <a:extLst>
              <a:ext uri="{FF2B5EF4-FFF2-40B4-BE49-F238E27FC236}">
                <a16:creationId xmlns:a16="http://schemas.microsoft.com/office/drawing/2014/main" id="{D51B40A0-DA5D-4F79-A2E3-ECC9AB1CFCA5}"/>
              </a:ext>
            </a:extLst>
          </p:cNvPr>
          <p:cNvSpPr txBox="1"/>
          <p:nvPr/>
        </p:nvSpPr>
        <p:spPr>
          <a:xfrm>
            <a:off x="8683320" y="-2119"/>
            <a:ext cx="492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24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0470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568700" y="1889092"/>
            <a:ext cx="7977997" cy="88247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43140" y="6043330"/>
            <a:ext cx="8848164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SPRA-</a:t>
            </a:r>
            <a:r>
              <a:rPr lang="en-US" altLang="ja-JP" sz="2000" b="1" dirty="0" err="1">
                <a:ln/>
                <a:solidFill>
                  <a:sysClr val="windowText" lastClr="000000"/>
                </a:solidFill>
                <a:latin typeface="Arial"/>
                <a:cs typeface="Arial"/>
              </a:rPr>
              <a:t>bromelain</a:t>
            </a:r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 negligibly changed the blood chemistry values after intravenous administrations.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-2557" y="73609"/>
            <a:ext cx="9146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i="1" dirty="0">
                <a:latin typeface="Arial" panose="020B0604020202020204" pitchFamily="34" charset="0"/>
                <a:ea typeface="ＭＳ Ｐゴシック" panose="020B0600070205080204" pitchFamily="50" charset="-128"/>
              </a:rPr>
              <a:t>In vivo </a:t>
            </a:r>
            <a:r>
              <a:rPr kumimoji="1" lang="en-US" altLang="ja-JP" sz="20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safety profile of SPRA-</a:t>
            </a:r>
            <a:r>
              <a:rPr kumimoji="1" lang="en-US" altLang="ja-JP" sz="2000" dirty="0" err="1">
                <a:latin typeface="Arial" panose="020B0604020202020204" pitchFamily="34" charset="0"/>
                <a:ea typeface="ＭＳ Ｐゴシック" panose="020B0600070205080204" pitchFamily="50" charset="-128"/>
              </a:rPr>
              <a:t>bromelain</a:t>
            </a:r>
            <a:endParaRPr kumimoji="1" lang="en-US" altLang="ja-JP" sz="2000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  <a:p>
            <a:pPr algn="ctr"/>
            <a:r>
              <a:rPr lang="en-US" altLang="ja-JP" sz="20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(Repeated administration, healthy mouse)</a:t>
            </a:r>
            <a:endParaRPr kumimoji="1" lang="ja-JP" altLang="en-US" sz="2000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-614666" y="855101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-444263" y="930121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表 6"/>
          <p:cNvGraphicFramePr>
            <a:graphicFrameLocks noGrp="1"/>
          </p:cNvGraphicFramePr>
          <p:nvPr>
            <p:extLst/>
          </p:nvPr>
        </p:nvGraphicFramePr>
        <p:xfrm>
          <a:off x="578225" y="3995701"/>
          <a:ext cx="7977996" cy="720080"/>
        </p:xfrm>
        <a:graphic>
          <a:graphicData uri="http://schemas.openxmlformats.org/drawingml/2006/table">
            <a:tbl>
              <a:tblPr/>
              <a:tblGrid>
                <a:gridCol w="7977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表 8"/>
          <p:cNvGraphicFramePr>
            <a:graphicFrameLocks noGrp="1"/>
          </p:cNvGraphicFramePr>
          <p:nvPr>
            <p:extLst/>
          </p:nvPr>
        </p:nvGraphicFramePr>
        <p:xfrm>
          <a:off x="578224" y="1889092"/>
          <a:ext cx="7977997" cy="882473"/>
        </p:xfrm>
        <a:graphic>
          <a:graphicData uri="http://schemas.openxmlformats.org/drawingml/2006/table">
            <a:tbl>
              <a:tblPr/>
              <a:tblGrid>
                <a:gridCol w="7977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2473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279849"/>
              </p:ext>
            </p:extLst>
          </p:nvPr>
        </p:nvGraphicFramePr>
        <p:xfrm>
          <a:off x="578225" y="1968392"/>
          <a:ext cx="7977996" cy="25801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2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0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9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71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4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73744">
                <a:tc>
                  <a:txBody>
                    <a:bodyPr/>
                    <a:lstStyle/>
                    <a:p>
                      <a:endParaRPr kumimoji="1" lang="en-US" altLang="ja-JP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 </a:t>
                      </a:r>
                      <a:r>
                        <a:rPr kumimoji="1" lang="en-US" altLang="ja-JP" sz="14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a)</a:t>
                      </a:r>
                    </a:p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(mg/</a:t>
                      </a:r>
                      <a:r>
                        <a:rPr kumimoji="1" lang="en-US" altLang="ja-JP" sz="1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</a:t>
                      </a:r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BUN </a:t>
                      </a:r>
                      <a:r>
                        <a:rPr kumimoji="1" lang="en-US" altLang="ja-JP" sz="14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b)</a:t>
                      </a:r>
                      <a:endParaRPr kumimoji="1" lang="en-US" altLang="ja-JP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(mg/</a:t>
                      </a:r>
                      <a:r>
                        <a:rPr kumimoji="1" lang="en-US" altLang="ja-JP" sz="1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</a:t>
                      </a:r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 </a:t>
                      </a:r>
                      <a:r>
                        <a:rPr kumimoji="1" lang="en-US" altLang="ja-JP" sz="14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c)</a:t>
                      </a:r>
                      <a:endParaRPr kumimoji="1" lang="en-US" altLang="ja-JP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(U/L)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 </a:t>
                      </a:r>
                      <a:r>
                        <a:rPr kumimoji="1" lang="en-US" altLang="ja-JP" sz="14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d)</a:t>
                      </a:r>
                      <a:endParaRPr kumimoji="1" lang="en-US" altLang="ja-JP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(U/L)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LDH</a:t>
                      </a:r>
                      <a:r>
                        <a:rPr kumimoji="1" lang="en-US" altLang="ja-JP" sz="14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e)</a:t>
                      </a:r>
                    </a:p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(U/L)</a:t>
                      </a:r>
                    </a:p>
                    <a:p>
                      <a:pPr algn="ctr"/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48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 mannitol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 ± 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± 0.5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± 0.7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± 0.3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253 ± 16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064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Bromelain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 ± 0.00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± 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± 8.3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± 1.3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</a:t>
                      </a:r>
                      <a:r>
                        <a:rPr kumimoji="1" lang="en-US" altLang="ja-JP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±</a:t>
                      </a:r>
                      <a:r>
                        <a:rPr kumimoji="1" lang="ja-JP" altLang="en-US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336"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SPRA-</a:t>
                      </a:r>
                      <a:r>
                        <a:rPr kumimoji="1" lang="en-US" altLang="ja-JP" sz="14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bromelain</a:t>
                      </a:r>
                      <a:r>
                        <a:rPr kumimoji="1" lang="en-US" altLang="ja-JP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 ± 0.00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± 1.5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± 1.9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± 0.4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284 ± 35</a:t>
                      </a:r>
                      <a:endParaRPr kumimoji="1" lang="ja-JP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テキスト ボックス 31"/>
          <p:cNvSpPr txBox="1"/>
          <p:nvPr/>
        </p:nvSpPr>
        <p:spPr>
          <a:xfrm>
            <a:off x="578224" y="4858311"/>
            <a:ext cx="7977998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500"/>
              </a:lnSpc>
              <a:spcAft>
                <a:spcPts val="0"/>
              </a:spcAft>
            </a:pPr>
            <a:r>
              <a:rPr lang="en-US" altLang="ja-JP" sz="1400" dirty="0">
                <a:solidFill>
                  <a:srgbClr val="000000"/>
                </a:solidFill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a) Creatinine, b) Blood urea nitrogen, c) Aspartate aminotransferase, d) Alanine aminotransferase, e) Lactate dehydrogenase.</a:t>
            </a:r>
            <a:endParaRPr lang="ja-JP" altLang="ja-JP" sz="1400" dirty="0">
              <a:latin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endParaRPr lang="en-US" sz="1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ＭＳ 明朝" panose="02020609040205080304" pitchFamily="17" charset="-128"/>
              <a:cs typeface="ＭＳ Ｐゴシック" panose="020B0600070205080204" pitchFamily="50" charset="-128"/>
            </a:endParaRPr>
          </a:p>
          <a:p>
            <a:pPr algn="just">
              <a:lnSpc>
                <a:spcPts val="1500"/>
              </a:lnSpc>
              <a:spcAft>
                <a:spcPts val="0"/>
              </a:spcAft>
            </a:pPr>
            <a:r>
              <a:rPr lang="en-US" sz="1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Twenty four h after intravenous administration of bromelains solutions (1 mg bromelain/kg</a:t>
            </a:r>
            <a:r>
              <a:rPr lang="en-US" sz="1400" kern="12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, 250 </a:t>
            </a:r>
            <a:r>
              <a:rPr lang="en-US" sz="1400" kern="1200" dirty="0">
                <a:effectLst/>
                <a:latin typeface="Symbol" panose="05050102010706020507" pitchFamily="18" charset="2"/>
                <a:ea typeface="ＭＳ 明朝" panose="02020609040205080304" pitchFamily="17" charset="-128"/>
                <a:cs typeface="Times New Roman" panose="02020603050405020304" pitchFamily="18" charset="0"/>
              </a:rPr>
              <a:t>m</a:t>
            </a:r>
            <a:r>
              <a:rPr lang="en-US" sz="1400" kern="12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L)</a:t>
            </a:r>
            <a:r>
              <a:rPr lang="en-US" sz="1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ＭＳ Ｐゴシック" panose="020B0600070205080204" pitchFamily="50" charset="-128"/>
              </a:rPr>
              <a:t>, serum was collected.  Each value represents the mean ± S.E. of 3-5 mice.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78224" y="1105081"/>
            <a:ext cx="7977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Blood Chemistry Values after 4 Times Intravenous Administrations of 5% </a:t>
            </a:r>
            <a:r>
              <a:rPr lang="en-US" altLang="ja-JP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Mannitol</a:t>
            </a:r>
            <a:r>
              <a:rPr lang="en-US" altLang="ja-JP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Bromelain and SPRA-</a:t>
            </a:r>
            <a:r>
              <a:rPr lang="en-US" altLang="ja-JP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C57BL/6J Mice for 4 Weeks</a:t>
            </a:r>
            <a:endParaRPr lang="ja-JP" altLang="en-US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7035B83-8232-4318-96B7-BDE7FE525FF9}"/>
              </a:ext>
            </a:extLst>
          </p:cNvPr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25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3288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395899" y="788451"/>
            <a:ext cx="8694313" cy="4708981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PEG-</a:t>
            </a:r>
            <a:r>
              <a:rPr lang="en-US" altLang="ja-JP" sz="2000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CyD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 formed a stable supramolecular complex (SPRA-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) with Ad-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altLang="ja-JP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000" b="1" dirty="0" err="1">
                <a:ln/>
                <a:solidFill>
                  <a:sysClr val="windowText" lastClr="000000"/>
                </a:solidFill>
                <a:latin typeface="Arial"/>
                <a:cs typeface="Arial"/>
              </a:rPr>
              <a:t>SPRA</a:t>
            </a:r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-bromelain completely retained </a:t>
            </a:r>
            <a:r>
              <a:rPr lang="en-US" altLang="ja-JP" sz="2000" b="1" i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in vitro </a:t>
            </a:r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activity of bromelain.</a:t>
            </a:r>
          </a:p>
          <a:p>
            <a:endParaRPr lang="en-US" altLang="ja-JP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SPRA-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 improved accumulation of FITC-dextran (2 </a:t>
            </a:r>
            <a:r>
              <a:rPr lang="en-US" altLang="ja-JP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MDa</a:t>
            </a:r>
            <a:r>
              <a:rPr lang="en-US" altLang="ja-JP" sz="2000" b="1" dirty="0">
                <a:latin typeface="Arial" panose="020B0604020202020204" pitchFamily="34" charset="0"/>
                <a:cs typeface="Arial" panose="020B0604020202020204" pitchFamily="34" charset="0"/>
              </a:rPr>
              <a:t>) in cancer tissue.</a:t>
            </a:r>
          </a:p>
          <a:p>
            <a:endParaRPr lang="en-US" altLang="ja-JP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SPRA-bromelain enhanced the antitumor activity of both doxorubicin and </a:t>
            </a:r>
            <a:r>
              <a:rPr lang="en-US" altLang="ja-JP" sz="2000" b="1" dirty="0" err="1">
                <a:ln/>
                <a:solidFill>
                  <a:sysClr val="windowText" lastClr="000000"/>
                </a:solidFill>
                <a:latin typeface="Arial"/>
                <a:cs typeface="Arial"/>
              </a:rPr>
              <a:t>Doxil</a:t>
            </a:r>
            <a:r>
              <a:rPr lang="en-US" altLang="ja-JP" sz="2000" b="1" baseline="30000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®</a:t>
            </a:r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 in pancreatic cancer model mice.</a:t>
            </a:r>
          </a:p>
          <a:p>
            <a:endParaRPr lang="en-US" altLang="ja-JP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SPRA-</a:t>
            </a:r>
            <a:r>
              <a:rPr lang="en-US" altLang="ja-JP" sz="2000" b="1" dirty="0" err="1">
                <a:ln/>
                <a:solidFill>
                  <a:sysClr val="windowText" lastClr="000000"/>
                </a:solidFill>
                <a:latin typeface="Arial"/>
                <a:cs typeface="Arial"/>
              </a:rPr>
              <a:t>bromelain</a:t>
            </a:r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 negligibly changed the blood chemistry values after intravenous administrations. </a:t>
            </a:r>
          </a:p>
          <a:p>
            <a:endParaRPr lang="en-US" altLang="ja-JP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ja-JP" alt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159460" y="849815"/>
            <a:ext cx="236440" cy="236440"/>
          </a:xfrm>
          <a:prstGeom prst="ellipse">
            <a:avLst/>
          </a:prstGeom>
          <a:solidFill>
            <a:srgbClr val="0099FF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159460" y="1775577"/>
            <a:ext cx="236440" cy="23644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159460" y="2384420"/>
            <a:ext cx="236440" cy="23644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159460" y="3316205"/>
            <a:ext cx="236440" cy="23644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159460" y="4216142"/>
            <a:ext cx="236440" cy="23644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59458" y="5412649"/>
            <a:ext cx="8836624" cy="707886"/>
          </a:xfrm>
          <a:prstGeom prst="rect">
            <a:avLst/>
          </a:prstGeom>
          <a:solidFill>
            <a:srgbClr val="FFFF4B"/>
          </a:solidFill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SPRA-</a:t>
            </a:r>
            <a:r>
              <a:rPr lang="en-US" altLang="ja-JP" sz="2000" b="1" dirty="0" err="1">
                <a:ln/>
                <a:solidFill>
                  <a:sysClr val="windowText" lastClr="000000"/>
                </a:solidFill>
                <a:latin typeface="Arial"/>
                <a:cs typeface="Arial"/>
              </a:rPr>
              <a:t>bromelain</a:t>
            </a:r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 could be useful as an efficient anticancer drug delivery system for pancreatic cancer.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-9477" y="0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" panose="020B0604020202020204" pitchFamily="34" charset="0"/>
                <a:ea typeface="ＭＳ Ｐゴシック" panose="020B0600070205080204" pitchFamily="50" charset="-128"/>
              </a:rPr>
              <a:t>Conclusion</a:t>
            </a:r>
          </a:p>
        </p:txBody>
      </p:sp>
      <p:cxnSp>
        <p:nvCxnSpPr>
          <p:cNvPr id="15" name="直線コネクタ 14"/>
          <p:cNvCxnSpPr/>
          <p:nvPr/>
        </p:nvCxnSpPr>
        <p:spPr>
          <a:xfrm>
            <a:off x="-614666" y="438244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-444263" y="513264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円/楕円 26"/>
          <p:cNvSpPr/>
          <p:nvPr/>
        </p:nvSpPr>
        <p:spPr>
          <a:xfrm>
            <a:off x="159458" y="853262"/>
            <a:ext cx="236440" cy="23644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41E4506-8A7D-4AD0-AF5C-0EB7F1F31A1F}"/>
              </a:ext>
            </a:extLst>
          </p:cNvPr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26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48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24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Kit of </a:t>
            </a:r>
            <a:r>
              <a:rPr lang="en-US" altLang="ja-JP" sz="24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24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technology is commercially available !!</a:t>
            </a:r>
            <a:endParaRPr lang="ja-JP" altLang="en-US" sz="24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143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27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/>
          <p:cNvGrpSpPr/>
          <p:nvPr/>
        </p:nvGrpSpPr>
        <p:grpSpPr>
          <a:xfrm>
            <a:off x="717565" y="1176483"/>
            <a:ext cx="7702536" cy="5400052"/>
            <a:chOff x="717564" y="1340012"/>
            <a:chExt cx="7702536" cy="540005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565" y="1340012"/>
              <a:ext cx="7702535" cy="2000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564" y="3340579"/>
              <a:ext cx="7702536" cy="3399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9" descr="A-STEP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353" y="6214170"/>
            <a:ext cx="3028647" cy="60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9710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8"/>
          <a:stretch/>
        </p:blipFill>
        <p:spPr bwMode="auto">
          <a:xfrm>
            <a:off x="0" y="-98184"/>
            <a:ext cx="9144000" cy="704508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611559" y="4854054"/>
            <a:ext cx="8275265" cy="169277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+mj-lt"/>
                <a:ea typeface="AR丸ゴシック体E" panose="020F0909000000000000" pitchFamily="49" charset="-128"/>
              </a:rPr>
              <a:t>Supramolecular Pharmaceutical Sciences</a:t>
            </a:r>
            <a:r>
              <a:rPr lang="ja-JP" altLang="en-US" sz="2400" dirty="0">
                <a:solidFill>
                  <a:srgbClr val="FF0000"/>
                </a:solidFill>
                <a:latin typeface="+mj-lt"/>
                <a:ea typeface="AR丸ゴシック体E" panose="020F0909000000000000" pitchFamily="49" charset="-128"/>
              </a:rPr>
              <a:t>　</a:t>
            </a:r>
            <a:endParaRPr lang="en-US" altLang="ja-JP" sz="2400" dirty="0">
              <a:solidFill>
                <a:srgbClr val="FF0000"/>
              </a:solidFill>
              <a:latin typeface="+mj-lt"/>
              <a:ea typeface="AR丸ゴシック体E" panose="020F0909000000000000" pitchFamily="49" charset="-128"/>
            </a:endParaRPr>
          </a:p>
          <a:p>
            <a:r>
              <a:rPr lang="en-US" altLang="ja-JP" sz="2000" dirty="0">
                <a:latin typeface="+mj-lt"/>
                <a:ea typeface="AR丸ゴシック体E" panose="020F0909000000000000" pitchFamily="49" charset="-128"/>
              </a:rPr>
              <a:t>A new concept which combines pharmaceutical sciences and supramolecular chemistry. </a:t>
            </a:r>
          </a:p>
          <a:p>
            <a:r>
              <a:rPr lang="en-US" altLang="ja-JP" sz="2000" dirty="0">
                <a:latin typeface="+mj-lt"/>
                <a:ea typeface="AR丸ゴシック体E" panose="020F0909000000000000" pitchFamily="49" charset="-128"/>
              </a:rPr>
              <a:t>This concept could be useful for developing new ideas, methods, hypotheses, strategies, materials, and mechanisms in pharmaceutical sciences.</a:t>
            </a:r>
          </a:p>
        </p:txBody>
      </p:sp>
    </p:spTree>
    <p:extLst>
      <p:ext uri="{BB962C8B-B14F-4D97-AF65-F5344CB8AC3E}">
        <p14:creationId xmlns:p14="http://schemas.microsoft.com/office/powerpoint/2010/main" val="186531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4066720" cy="574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899" y="5106802"/>
            <a:ext cx="4972051" cy="1485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078" y="980728"/>
            <a:ext cx="5033242" cy="3801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タイトル 1">
            <a:extLst>
              <a:ext uri="{FF2B5EF4-FFF2-40B4-BE49-F238E27FC236}">
                <a16:creationId xmlns:a16="http://schemas.microsoft.com/office/drawing/2014/main" id="{D5D0052A-D147-49C7-AB9D-92462ED0F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24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For detail, please see our review article!!</a:t>
            </a:r>
            <a:endParaRPr lang="ja-JP" altLang="en-US" sz="24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円/楕円 3071">
            <a:extLst>
              <a:ext uri="{FF2B5EF4-FFF2-40B4-BE49-F238E27FC236}">
                <a16:creationId xmlns:a16="http://schemas.microsoft.com/office/drawing/2014/main" id="{97A9EAD2-8142-4602-B001-ECE2DB8E1DB9}"/>
              </a:ext>
            </a:extLst>
          </p:cNvPr>
          <p:cNvSpPr/>
          <p:nvPr/>
        </p:nvSpPr>
        <p:spPr>
          <a:xfrm>
            <a:off x="219074" y="3143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7C49C63-EE81-4509-974F-25A80AEF22F8}"/>
              </a:ext>
            </a:extLst>
          </p:cNvPr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29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E0EAE162-1BE3-4C3C-8939-42C383EB70B4}"/>
              </a:ext>
            </a:extLst>
          </p:cNvPr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4F3CC0CA-DC36-48E1-9DCB-E255EA0FF01B}"/>
              </a:ext>
            </a:extLst>
          </p:cNvPr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762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Acknowledgement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円/楕円 4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7" name="Picture 9" descr="A-STEP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079" y="3085825"/>
            <a:ext cx="3028647" cy="60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IGOプログラム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039" y="5755526"/>
            <a:ext cx="1029932" cy="112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6211254" y="2562848"/>
            <a:ext cx="1005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>
                <a:solidFill>
                  <a:srgbClr val="DE5300"/>
                </a:solidFill>
              </a:rPr>
              <a:t>Grant</a:t>
            </a:r>
            <a:endParaRPr lang="ja-JP" altLang="en-US" sz="2400" dirty="0"/>
          </a:p>
        </p:txBody>
      </p:sp>
      <p:sp>
        <p:nvSpPr>
          <p:cNvPr id="15" name="円/楕円 14"/>
          <p:cNvSpPr/>
          <p:nvPr/>
        </p:nvSpPr>
        <p:spPr>
          <a:xfrm>
            <a:off x="5990003" y="2659614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494971" y="5706557"/>
            <a:ext cx="2894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>
                <a:solidFill>
                  <a:srgbClr val="DE5300"/>
                </a:solidFill>
              </a:rPr>
              <a:t>Technical support </a:t>
            </a:r>
            <a:endParaRPr lang="ja-JP" altLang="en-US" sz="2400" dirty="0"/>
          </a:p>
        </p:txBody>
      </p:sp>
      <p:sp>
        <p:nvSpPr>
          <p:cNvPr id="17" name="円/楕円 16"/>
          <p:cNvSpPr/>
          <p:nvPr/>
        </p:nvSpPr>
        <p:spPr>
          <a:xfrm>
            <a:off x="273720" y="5812848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494971" y="1131094"/>
            <a:ext cx="583845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>
                <a:solidFill>
                  <a:srgbClr val="DE5300"/>
                </a:solidFill>
              </a:rPr>
              <a:t>Graduate School of Pharmaceutical Sciences, </a:t>
            </a:r>
          </a:p>
          <a:p>
            <a:r>
              <a:rPr lang="en-US" altLang="ja-JP" sz="2000" b="1" dirty="0">
                <a:solidFill>
                  <a:srgbClr val="DE5300"/>
                </a:solidFill>
              </a:rPr>
              <a:t>Kumamoto University</a:t>
            </a:r>
          </a:p>
          <a:p>
            <a:r>
              <a:rPr lang="en-US" altLang="ja-JP" sz="2000" b="1" dirty="0">
                <a:solidFill>
                  <a:srgbClr val="DE5300"/>
                </a:solidFill>
              </a:rPr>
              <a:t>Department of Physical Pharmaceutics</a:t>
            </a:r>
          </a:p>
        </p:txBody>
      </p:sp>
      <p:sp>
        <p:nvSpPr>
          <p:cNvPr id="20" name="円/楕円 19"/>
          <p:cNvSpPr/>
          <p:nvPr/>
        </p:nvSpPr>
        <p:spPr>
          <a:xfrm>
            <a:off x="273720" y="1227860"/>
            <a:ext cx="252000" cy="252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 prstMaterial="dkEdge"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9146"/>
            <a:ext cx="5905747" cy="34643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正方形/長方形 21"/>
          <p:cNvSpPr/>
          <p:nvPr/>
        </p:nvSpPr>
        <p:spPr>
          <a:xfrm>
            <a:off x="5990003" y="1490370"/>
            <a:ext cx="16499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Dr. T. </a:t>
            </a:r>
            <a:r>
              <a:rPr lang="en-US" altLang="ja-JP" sz="1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Hirotsu</a:t>
            </a:r>
            <a:endParaRPr lang="en-US" altLang="ja-JP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Ms. N. Sato</a:t>
            </a:r>
          </a:p>
          <a:p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Mr. T. </a:t>
            </a:r>
            <a:r>
              <a:rPr lang="en-US" altLang="ja-JP" sz="1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Kogo</a:t>
            </a:r>
            <a:endParaRPr lang="en-US" altLang="ja-JP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8" name="Picture 4" descr="日本食品化工株式会社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503" y="6240510"/>
            <a:ext cx="2857500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30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71" y="6169073"/>
            <a:ext cx="20955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415" y="5755526"/>
            <a:ext cx="1146443" cy="48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878" y="4233641"/>
            <a:ext cx="3066323" cy="37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078" y="3777685"/>
            <a:ext cx="3015925" cy="40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367" y="5374970"/>
            <a:ext cx="2626738" cy="34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747" y="4612336"/>
            <a:ext cx="2472862" cy="741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正方形/長方形 28"/>
          <p:cNvSpPr/>
          <p:nvPr/>
        </p:nvSpPr>
        <p:spPr>
          <a:xfrm>
            <a:off x="7383565" y="1479353"/>
            <a:ext cx="17714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Dr. S. </a:t>
            </a:r>
            <a:r>
              <a:rPr lang="en-US" altLang="ja-JP" sz="1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Misumi</a:t>
            </a:r>
            <a:endParaRPr lang="en-US" altLang="ja-JP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Dr. H. Nakamura</a:t>
            </a:r>
          </a:p>
        </p:txBody>
      </p:sp>
      <p:cxnSp>
        <p:nvCxnSpPr>
          <p:cNvPr id="30" name="直線コネクタ 29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4810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90490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Cyclodextrins</a:t>
            </a:r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ja-JP" sz="3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CyDs</a:t>
            </a:r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Text Box 272"/>
          <p:cNvSpPr txBox="1">
            <a:spLocks noChangeArrowheads="1"/>
          </p:cNvSpPr>
          <p:nvPr/>
        </p:nvSpPr>
        <p:spPr bwMode="auto">
          <a:xfrm>
            <a:off x="3295059" y="3078070"/>
            <a:ext cx="37943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kumimoji="0" lang="en-US" altLang="ja-JP" sz="1600" dirty="0">
                <a:latin typeface="Symbol" pitchFamily="18" charset="2"/>
                <a:cs typeface="Arial" charset="0"/>
              </a:rPr>
              <a:t>a</a:t>
            </a:r>
            <a:r>
              <a:rPr kumimoji="0" lang="en-US" altLang="ja-JP" sz="1600" dirty="0">
                <a:cs typeface="Arial" charset="0"/>
              </a:rPr>
              <a:t>-</a:t>
            </a:r>
            <a:r>
              <a:rPr kumimoji="0" lang="en-US" altLang="ja-JP" sz="1600" dirty="0" err="1">
                <a:cs typeface="Arial" charset="0"/>
              </a:rPr>
              <a:t>CyD</a:t>
            </a:r>
            <a:r>
              <a:rPr kumimoji="0" lang="en-US" altLang="ja-JP" sz="1600" dirty="0">
                <a:cs typeface="Arial" charset="0"/>
              </a:rPr>
              <a:t> = 6,   </a:t>
            </a:r>
            <a:r>
              <a:rPr kumimoji="0" lang="en-US" altLang="ja-JP" sz="1600" dirty="0">
                <a:latin typeface="Symbol" pitchFamily="18" charset="2"/>
                <a:cs typeface="Arial" charset="0"/>
              </a:rPr>
              <a:t>b</a:t>
            </a:r>
            <a:r>
              <a:rPr kumimoji="0" lang="en-US" altLang="ja-JP" sz="1600" dirty="0">
                <a:cs typeface="Arial" charset="0"/>
              </a:rPr>
              <a:t>-</a:t>
            </a:r>
            <a:r>
              <a:rPr kumimoji="0" lang="en-US" altLang="ja-JP" sz="1600" dirty="0" err="1">
                <a:cs typeface="Arial" charset="0"/>
              </a:rPr>
              <a:t>CyD</a:t>
            </a:r>
            <a:r>
              <a:rPr kumimoji="0" lang="en-US" altLang="ja-JP" sz="1600" dirty="0">
                <a:cs typeface="Arial" charset="0"/>
              </a:rPr>
              <a:t> = 7,   </a:t>
            </a:r>
            <a:r>
              <a:rPr kumimoji="0" lang="en-US" altLang="ja-JP" sz="1600" dirty="0">
                <a:latin typeface="Symbol" pitchFamily="18" charset="2"/>
                <a:cs typeface="Arial" charset="0"/>
              </a:rPr>
              <a:t>g</a:t>
            </a:r>
            <a:r>
              <a:rPr kumimoji="0" lang="en-US" altLang="ja-JP" sz="1600" dirty="0">
                <a:cs typeface="Arial" charset="0"/>
              </a:rPr>
              <a:t>-</a:t>
            </a:r>
            <a:r>
              <a:rPr kumimoji="0" lang="en-US" altLang="ja-JP" sz="1600" dirty="0" err="1">
                <a:cs typeface="Arial" charset="0"/>
              </a:rPr>
              <a:t>CyD</a:t>
            </a:r>
            <a:r>
              <a:rPr kumimoji="0" lang="en-US" altLang="ja-JP" sz="1600" dirty="0">
                <a:cs typeface="Arial" charset="0"/>
              </a:rPr>
              <a:t> = 8. </a:t>
            </a:r>
          </a:p>
        </p:txBody>
      </p:sp>
      <p:grpSp>
        <p:nvGrpSpPr>
          <p:cNvPr id="117" name="Group 142"/>
          <p:cNvGrpSpPr>
            <a:grpSpLocks noChangeAspect="1"/>
          </p:cNvGrpSpPr>
          <p:nvPr/>
        </p:nvGrpSpPr>
        <p:grpSpPr bwMode="auto">
          <a:xfrm>
            <a:off x="1240255" y="1113659"/>
            <a:ext cx="2066975" cy="1808583"/>
            <a:chOff x="1176" y="812"/>
            <a:chExt cx="1688" cy="1477"/>
          </a:xfrm>
        </p:grpSpPr>
        <p:sp>
          <p:nvSpPr>
            <p:cNvPr id="118" name="Freeform 5"/>
            <p:cNvSpPr>
              <a:spLocks noChangeAspect="1"/>
            </p:cNvSpPr>
            <p:nvPr/>
          </p:nvSpPr>
          <p:spPr bwMode="auto">
            <a:xfrm rot="-3982103">
              <a:off x="2210" y="976"/>
              <a:ext cx="129" cy="311"/>
            </a:xfrm>
            <a:custGeom>
              <a:avLst/>
              <a:gdLst>
                <a:gd name="T0" fmla="*/ 26 w 169"/>
                <a:gd name="T1" fmla="*/ 0 h 435"/>
                <a:gd name="T2" fmla="*/ 0 w 169"/>
                <a:gd name="T3" fmla="*/ 9 h 435"/>
                <a:gd name="T4" fmla="*/ 13 w 169"/>
                <a:gd name="T5" fmla="*/ 28 h 435"/>
                <a:gd name="T6" fmla="*/ 8 w 169"/>
                <a:gd name="T7" fmla="*/ 42 h 435"/>
                <a:gd name="T8" fmla="*/ 16 w 169"/>
                <a:gd name="T9" fmla="*/ 26 h 435"/>
                <a:gd name="T10" fmla="*/ 5 w 169"/>
                <a:gd name="T11" fmla="*/ 9 h 435"/>
                <a:gd name="T12" fmla="*/ 26 w 169"/>
                <a:gd name="T13" fmla="*/ 0 h 4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9"/>
                <a:gd name="T22" fmla="*/ 0 h 435"/>
                <a:gd name="T23" fmla="*/ 169 w 169"/>
                <a:gd name="T24" fmla="*/ 435 h 4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9" h="435">
                  <a:moveTo>
                    <a:pt x="169" y="0"/>
                  </a:moveTo>
                  <a:lnTo>
                    <a:pt x="0" y="90"/>
                  </a:lnTo>
                  <a:lnTo>
                    <a:pt x="85" y="292"/>
                  </a:lnTo>
                  <a:lnTo>
                    <a:pt x="52" y="435"/>
                  </a:lnTo>
                  <a:lnTo>
                    <a:pt x="109" y="270"/>
                  </a:lnTo>
                  <a:lnTo>
                    <a:pt x="33" y="97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Freeform 6"/>
            <p:cNvSpPr>
              <a:spLocks noChangeAspect="1"/>
            </p:cNvSpPr>
            <p:nvPr/>
          </p:nvSpPr>
          <p:spPr bwMode="auto">
            <a:xfrm rot="-1310118">
              <a:off x="2077" y="962"/>
              <a:ext cx="251" cy="132"/>
            </a:xfrm>
            <a:custGeom>
              <a:avLst/>
              <a:gdLst>
                <a:gd name="T0" fmla="*/ 0 w 227"/>
                <a:gd name="T1" fmla="*/ 125 h 116"/>
                <a:gd name="T2" fmla="*/ 159 w 227"/>
                <a:gd name="T3" fmla="*/ 67 h 116"/>
                <a:gd name="T4" fmla="*/ 270 w 227"/>
                <a:gd name="T5" fmla="*/ 288 h 116"/>
                <a:gd name="T6" fmla="*/ 314 w 227"/>
                <a:gd name="T7" fmla="*/ 47 h 116"/>
                <a:gd name="T8" fmla="*/ 459 w 227"/>
                <a:gd name="T9" fmla="*/ 0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7"/>
                <a:gd name="T16" fmla="*/ 0 h 116"/>
                <a:gd name="T17" fmla="*/ 227 w 227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7" h="116">
                  <a:moveTo>
                    <a:pt x="0" y="51"/>
                  </a:moveTo>
                  <a:lnTo>
                    <a:pt x="80" y="27"/>
                  </a:lnTo>
                  <a:lnTo>
                    <a:pt x="134" y="116"/>
                  </a:lnTo>
                  <a:lnTo>
                    <a:pt x="156" y="19"/>
                  </a:lnTo>
                  <a:lnTo>
                    <a:pt x="227" y="0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Freeform 7"/>
            <p:cNvSpPr>
              <a:spLocks noChangeAspect="1"/>
            </p:cNvSpPr>
            <p:nvPr/>
          </p:nvSpPr>
          <p:spPr bwMode="auto">
            <a:xfrm rot="-1310118">
              <a:off x="2371" y="1119"/>
              <a:ext cx="56" cy="165"/>
            </a:xfrm>
            <a:custGeom>
              <a:avLst/>
              <a:gdLst>
                <a:gd name="T0" fmla="*/ 98 w 51"/>
                <a:gd name="T1" fmla="*/ 0 h 146"/>
                <a:gd name="T2" fmla="*/ 54 w 51"/>
                <a:gd name="T3" fmla="*/ 203 h 146"/>
                <a:gd name="T4" fmla="*/ 0 w 51"/>
                <a:gd name="T5" fmla="*/ 342 h 146"/>
                <a:gd name="T6" fmla="*/ 0 60000 65536"/>
                <a:gd name="T7" fmla="*/ 0 60000 65536"/>
                <a:gd name="T8" fmla="*/ 0 60000 65536"/>
                <a:gd name="T9" fmla="*/ 0 w 51"/>
                <a:gd name="T10" fmla="*/ 0 h 146"/>
                <a:gd name="T11" fmla="*/ 51 w 51"/>
                <a:gd name="T12" fmla="*/ 146 h 1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1" h="146">
                  <a:moveTo>
                    <a:pt x="51" y="0"/>
                  </a:moveTo>
                  <a:lnTo>
                    <a:pt x="28" y="87"/>
                  </a:lnTo>
                  <a:lnTo>
                    <a:pt x="0" y="146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Line 8"/>
            <p:cNvSpPr>
              <a:spLocks noChangeAspect="1" noChangeShapeType="1"/>
            </p:cNvSpPr>
            <p:nvPr/>
          </p:nvSpPr>
          <p:spPr bwMode="auto">
            <a:xfrm rot="-3982103">
              <a:off x="2282" y="1029"/>
              <a:ext cx="46" cy="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Freeform 9"/>
            <p:cNvSpPr>
              <a:spLocks noChangeAspect="1"/>
            </p:cNvSpPr>
            <p:nvPr/>
          </p:nvSpPr>
          <p:spPr bwMode="auto">
            <a:xfrm rot="-1310118">
              <a:off x="2308" y="1153"/>
              <a:ext cx="33" cy="65"/>
            </a:xfrm>
            <a:custGeom>
              <a:avLst/>
              <a:gdLst>
                <a:gd name="T0" fmla="*/ 58 w 30"/>
                <a:gd name="T1" fmla="*/ 0 h 56"/>
                <a:gd name="T2" fmla="*/ 0 w 30"/>
                <a:gd name="T3" fmla="*/ 158 h 56"/>
                <a:gd name="T4" fmla="*/ 0 60000 65536"/>
                <a:gd name="T5" fmla="*/ 0 60000 65536"/>
                <a:gd name="T6" fmla="*/ 0 w 30"/>
                <a:gd name="T7" fmla="*/ 0 h 56"/>
                <a:gd name="T8" fmla="*/ 30 w 30"/>
                <a:gd name="T9" fmla="*/ 56 h 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" h="56">
                  <a:moveTo>
                    <a:pt x="30" y="0"/>
                  </a:moveTo>
                  <a:lnTo>
                    <a:pt x="0" y="56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Freeform 10"/>
            <p:cNvSpPr>
              <a:spLocks noChangeAspect="1"/>
            </p:cNvSpPr>
            <p:nvPr/>
          </p:nvSpPr>
          <p:spPr bwMode="auto">
            <a:xfrm rot="-1310118">
              <a:off x="2128" y="1131"/>
              <a:ext cx="35" cy="28"/>
            </a:xfrm>
            <a:custGeom>
              <a:avLst/>
              <a:gdLst>
                <a:gd name="T0" fmla="*/ 60 w 32"/>
                <a:gd name="T1" fmla="*/ 74 h 24"/>
                <a:gd name="T2" fmla="*/ 0 w 32"/>
                <a:gd name="T3" fmla="*/ 0 h 24"/>
                <a:gd name="T4" fmla="*/ 0 60000 65536"/>
                <a:gd name="T5" fmla="*/ 0 60000 65536"/>
                <a:gd name="T6" fmla="*/ 0 w 32"/>
                <a:gd name="T7" fmla="*/ 0 h 24"/>
                <a:gd name="T8" fmla="*/ 32 w 32"/>
                <a:gd name="T9" fmla="*/ 24 h 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24">
                  <a:moveTo>
                    <a:pt x="32" y="24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Text Box 11"/>
            <p:cNvSpPr txBox="1">
              <a:spLocks noChangeAspect="1" noChangeArrowheads="1"/>
            </p:cNvSpPr>
            <p:nvPr/>
          </p:nvSpPr>
          <p:spPr bwMode="auto">
            <a:xfrm rot="8160000" flipV="1">
              <a:off x="2087" y="1192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b="1" i="0" u="none" strike="noStrike" kern="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2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Osaka" charset="-128"/>
              </a:endParaRPr>
            </a:p>
          </p:txBody>
        </p:sp>
        <p:sp>
          <p:nvSpPr>
            <p:cNvPr id="125" name="Text Box 12"/>
            <p:cNvSpPr txBox="1">
              <a:spLocks noChangeAspect="1" noChangeArrowheads="1"/>
            </p:cNvSpPr>
            <p:nvPr/>
          </p:nvSpPr>
          <p:spPr bwMode="auto">
            <a:xfrm rot="-9245588">
              <a:off x="2285" y="980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26" name="Text Box 13"/>
            <p:cNvSpPr txBox="1">
              <a:spLocks noChangeAspect="1" noChangeArrowheads="1"/>
            </p:cNvSpPr>
            <p:nvPr/>
          </p:nvSpPr>
          <p:spPr bwMode="auto">
            <a:xfrm rot="10800000" flipV="1">
              <a:off x="2232" y="814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noProof="0" dirty="0" err="1">
                  <a:solidFill>
                    <a:srgbClr val="FF0000"/>
                  </a:solidFill>
                  <a:ea typeface="Osaka" charset="-128"/>
                </a:rPr>
                <a:t>6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Osaka" charset="-128"/>
              </a:endParaRPr>
            </a:p>
          </p:txBody>
        </p:sp>
        <p:sp>
          <p:nvSpPr>
            <p:cNvPr id="127" name="Text Box 14"/>
            <p:cNvSpPr txBox="1">
              <a:spLocks noChangeAspect="1" noChangeArrowheads="1"/>
            </p:cNvSpPr>
            <p:nvPr/>
          </p:nvSpPr>
          <p:spPr bwMode="auto">
            <a:xfrm rot="6780000" flipV="1">
              <a:off x="1904" y="1110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noProof="0" dirty="0" err="1">
                  <a:solidFill>
                    <a:srgbClr val="006600"/>
                  </a:solidFill>
                  <a:ea typeface="Osaka" charset="-128"/>
                </a:rPr>
                <a:t>3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Osaka" charset="-128"/>
              </a:endParaRPr>
            </a:p>
          </p:txBody>
        </p:sp>
        <p:sp>
          <p:nvSpPr>
            <p:cNvPr id="128" name="Text Box 15"/>
            <p:cNvSpPr txBox="1">
              <a:spLocks noChangeAspect="1" noChangeArrowheads="1"/>
            </p:cNvSpPr>
            <p:nvPr/>
          </p:nvSpPr>
          <p:spPr bwMode="auto">
            <a:xfrm rot="10296567">
              <a:off x="1923" y="978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29" name="Freeform 16"/>
            <p:cNvSpPr>
              <a:spLocks noChangeAspect="1"/>
            </p:cNvSpPr>
            <p:nvPr/>
          </p:nvSpPr>
          <p:spPr bwMode="auto">
            <a:xfrm rot="-680989">
              <a:off x="2447" y="1389"/>
              <a:ext cx="125" cy="323"/>
            </a:xfrm>
            <a:custGeom>
              <a:avLst/>
              <a:gdLst>
                <a:gd name="T0" fmla="*/ 20 w 169"/>
                <a:gd name="T1" fmla="*/ 0 h 435"/>
                <a:gd name="T2" fmla="*/ 0 w 169"/>
                <a:gd name="T3" fmla="*/ 11 h 435"/>
                <a:gd name="T4" fmla="*/ 10 w 169"/>
                <a:gd name="T5" fmla="*/ 36 h 435"/>
                <a:gd name="T6" fmla="*/ 7 w 169"/>
                <a:gd name="T7" fmla="*/ 54 h 435"/>
                <a:gd name="T8" fmla="*/ 13 w 169"/>
                <a:gd name="T9" fmla="*/ 33 h 435"/>
                <a:gd name="T10" fmla="*/ 4 w 169"/>
                <a:gd name="T11" fmla="*/ 12 h 435"/>
                <a:gd name="T12" fmla="*/ 20 w 169"/>
                <a:gd name="T13" fmla="*/ 0 h 4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9"/>
                <a:gd name="T22" fmla="*/ 0 h 435"/>
                <a:gd name="T23" fmla="*/ 169 w 169"/>
                <a:gd name="T24" fmla="*/ 435 h 4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9" h="435">
                  <a:moveTo>
                    <a:pt x="169" y="0"/>
                  </a:moveTo>
                  <a:lnTo>
                    <a:pt x="0" y="90"/>
                  </a:lnTo>
                  <a:lnTo>
                    <a:pt x="85" y="292"/>
                  </a:lnTo>
                  <a:lnTo>
                    <a:pt x="52" y="435"/>
                  </a:lnTo>
                  <a:lnTo>
                    <a:pt x="109" y="270"/>
                  </a:lnTo>
                  <a:lnTo>
                    <a:pt x="33" y="97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Freeform 17"/>
            <p:cNvSpPr>
              <a:spLocks noChangeAspect="1"/>
            </p:cNvSpPr>
            <p:nvPr/>
          </p:nvSpPr>
          <p:spPr bwMode="auto">
            <a:xfrm rot="1990995">
              <a:off x="2426" y="1365"/>
              <a:ext cx="250" cy="133"/>
            </a:xfrm>
            <a:custGeom>
              <a:avLst/>
              <a:gdLst>
                <a:gd name="T0" fmla="*/ 0 w 227"/>
                <a:gd name="T1" fmla="*/ 133 h 116"/>
                <a:gd name="T2" fmla="*/ 157 w 227"/>
                <a:gd name="T3" fmla="*/ 71 h 116"/>
                <a:gd name="T4" fmla="*/ 264 w 227"/>
                <a:gd name="T5" fmla="*/ 302 h 116"/>
                <a:gd name="T6" fmla="*/ 306 w 227"/>
                <a:gd name="T7" fmla="*/ 50 h 116"/>
                <a:gd name="T8" fmla="*/ 446 w 227"/>
                <a:gd name="T9" fmla="*/ 0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7"/>
                <a:gd name="T16" fmla="*/ 0 h 116"/>
                <a:gd name="T17" fmla="*/ 227 w 227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7" h="116">
                  <a:moveTo>
                    <a:pt x="0" y="51"/>
                  </a:moveTo>
                  <a:lnTo>
                    <a:pt x="80" y="27"/>
                  </a:lnTo>
                  <a:lnTo>
                    <a:pt x="134" y="116"/>
                  </a:lnTo>
                  <a:lnTo>
                    <a:pt x="156" y="19"/>
                  </a:lnTo>
                  <a:lnTo>
                    <a:pt x="227" y="0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Freeform 18"/>
            <p:cNvSpPr>
              <a:spLocks noChangeAspect="1"/>
            </p:cNvSpPr>
            <p:nvPr/>
          </p:nvSpPr>
          <p:spPr bwMode="auto">
            <a:xfrm rot="1990995">
              <a:off x="2496" y="1613"/>
              <a:ext cx="55" cy="167"/>
            </a:xfrm>
            <a:custGeom>
              <a:avLst/>
              <a:gdLst>
                <a:gd name="T0" fmla="*/ 86 w 51"/>
                <a:gd name="T1" fmla="*/ 0 h 146"/>
                <a:gd name="T2" fmla="*/ 47 w 51"/>
                <a:gd name="T3" fmla="*/ 222 h 146"/>
                <a:gd name="T4" fmla="*/ 0 w 51"/>
                <a:gd name="T5" fmla="*/ 373 h 146"/>
                <a:gd name="T6" fmla="*/ 0 60000 65536"/>
                <a:gd name="T7" fmla="*/ 0 60000 65536"/>
                <a:gd name="T8" fmla="*/ 0 60000 65536"/>
                <a:gd name="T9" fmla="*/ 0 w 51"/>
                <a:gd name="T10" fmla="*/ 0 h 146"/>
                <a:gd name="T11" fmla="*/ 51 w 51"/>
                <a:gd name="T12" fmla="*/ 146 h 1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1" h="146">
                  <a:moveTo>
                    <a:pt x="51" y="0"/>
                  </a:moveTo>
                  <a:lnTo>
                    <a:pt x="28" y="87"/>
                  </a:lnTo>
                  <a:lnTo>
                    <a:pt x="0" y="146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Line 19"/>
            <p:cNvSpPr>
              <a:spLocks noChangeAspect="1" noChangeShapeType="1"/>
            </p:cNvSpPr>
            <p:nvPr/>
          </p:nvSpPr>
          <p:spPr bwMode="auto">
            <a:xfrm rot="-680989">
              <a:off x="2544" y="1496"/>
              <a:ext cx="45" cy="1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20"/>
            <p:cNvSpPr>
              <a:spLocks noChangeAspect="1"/>
            </p:cNvSpPr>
            <p:nvPr/>
          </p:nvSpPr>
          <p:spPr bwMode="auto">
            <a:xfrm rot="1990995">
              <a:off x="2480" y="1592"/>
              <a:ext cx="31" cy="64"/>
            </a:xfrm>
            <a:custGeom>
              <a:avLst/>
              <a:gdLst>
                <a:gd name="T0" fmla="*/ 37 w 30"/>
                <a:gd name="T1" fmla="*/ 0 h 56"/>
                <a:gd name="T2" fmla="*/ 0 w 30"/>
                <a:gd name="T3" fmla="*/ 143 h 56"/>
                <a:gd name="T4" fmla="*/ 0 60000 65536"/>
                <a:gd name="T5" fmla="*/ 0 60000 65536"/>
                <a:gd name="T6" fmla="*/ 0 w 30"/>
                <a:gd name="T7" fmla="*/ 0 h 56"/>
                <a:gd name="T8" fmla="*/ 30 w 30"/>
                <a:gd name="T9" fmla="*/ 56 h 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" h="56">
                  <a:moveTo>
                    <a:pt x="30" y="0"/>
                  </a:moveTo>
                  <a:lnTo>
                    <a:pt x="0" y="56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21"/>
            <p:cNvSpPr>
              <a:spLocks noChangeAspect="1"/>
            </p:cNvSpPr>
            <p:nvPr/>
          </p:nvSpPr>
          <p:spPr bwMode="auto">
            <a:xfrm rot="1990995">
              <a:off x="2409" y="1438"/>
              <a:ext cx="34" cy="28"/>
            </a:xfrm>
            <a:custGeom>
              <a:avLst/>
              <a:gdLst>
                <a:gd name="T0" fmla="*/ 48 w 32"/>
                <a:gd name="T1" fmla="*/ 74 h 24"/>
                <a:gd name="T2" fmla="*/ 0 w 32"/>
                <a:gd name="T3" fmla="*/ 0 h 24"/>
                <a:gd name="T4" fmla="*/ 0 60000 65536"/>
                <a:gd name="T5" fmla="*/ 0 60000 65536"/>
                <a:gd name="T6" fmla="*/ 0 w 32"/>
                <a:gd name="T7" fmla="*/ 0 h 24"/>
                <a:gd name="T8" fmla="*/ 32 w 32"/>
                <a:gd name="T9" fmla="*/ 24 h 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24">
                  <a:moveTo>
                    <a:pt x="32" y="24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Text Box 22"/>
            <p:cNvSpPr txBox="1">
              <a:spLocks noChangeAspect="1" noChangeArrowheads="1"/>
            </p:cNvSpPr>
            <p:nvPr/>
          </p:nvSpPr>
          <p:spPr bwMode="auto">
            <a:xfrm rot="12120000" flipV="1">
              <a:off x="2212" y="1545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dirty="0">
                  <a:solidFill>
                    <a:srgbClr val="0000FF"/>
                  </a:solidFill>
                  <a:ea typeface="Osaka" charset="-128"/>
                </a:rPr>
                <a:t>2</a:t>
              </a:r>
              <a:r>
                <a: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36" name="Text Box 23"/>
            <p:cNvSpPr txBox="1">
              <a:spLocks noChangeAspect="1" noChangeArrowheads="1"/>
            </p:cNvSpPr>
            <p:nvPr/>
          </p:nvSpPr>
          <p:spPr bwMode="auto">
            <a:xfrm rot="-5944475">
              <a:off x="2515" y="1528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37" name="Text Box 24"/>
            <p:cNvSpPr txBox="1">
              <a:spLocks noChangeAspect="1" noChangeArrowheads="1"/>
            </p:cNvSpPr>
            <p:nvPr/>
          </p:nvSpPr>
          <p:spPr bwMode="auto">
            <a:xfrm rot="13785593" flipH="1" flipV="1">
              <a:off x="2606" y="1404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noProof="0" dirty="0" err="1">
                  <a:solidFill>
                    <a:srgbClr val="FF0000"/>
                  </a:solidFill>
                  <a:ea typeface="Osaka" charset="-128"/>
                </a:rPr>
                <a:t>6</a:t>
              </a:r>
              <a:endParaRPr kumimoji="0" lang="en-US" altLang="ja-JP" sz="900" kern="0" dirty="0">
                <a:solidFill>
                  <a:srgbClr val="FF0000"/>
                </a:solidFill>
                <a:ea typeface="Osaka" charset="-128"/>
              </a:endParaRPr>
            </a:p>
          </p:txBody>
        </p:sp>
        <p:sp>
          <p:nvSpPr>
            <p:cNvPr id="138" name="Text Box 25"/>
            <p:cNvSpPr txBox="1">
              <a:spLocks noChangeAspect="1" noChangeArrowheads="1"/>
            </p:cNvSpPr>
            <p:nvPr/>
          </p:nvSpPr>
          <p:spPr bwMode="auto">
            <a:xfrm rot="8100000" flipV="1">
              <a:off x="2182" y="1338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noProof="0" dirty="0" err="1">
                  <a:solidFill>
                    <a:srgbClr val="006600"/>
                  </a:solidFill>
                  <a:ea typeface="Osaka" charset="-128"/>
                </a:rPr>
                <a:t>3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Osaka" charset="-128"/>
              </a:endParaRPr>
            </a:p>
          </p:txBody>
        </p:sp>
        <p:sp>
          <p:nvSpPr>
            <p:cNvPr id="139" name="Text Box 26"/>
            <p:cNvSpPr txBox="1">
              <a:spLocks noChangeAspect="1" noChangeArrowheads="1"/>
            </p:cNvSpPr>
            <p:nvPr/>
          </p:nvSpPr>
          <p:spPr bwMode="auto">
            <a:xfrm rot="-8002320">
              <a:off x="2321" y="1226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40" name="Freeform 27"/>
            <p:cNvSpPr>
              <a:spLocks noChangeAspect="1"/>
            </p:cNvSpPr>
            <p:nvPr/>
          </p:nvSpPr>
          <p:spPr bwMode="auto">
            <a:xfrm rot="3658727">
              <a:off x="2199" y="1814"/>
              <a:ext cx="124" cy="322"/>
            </a:xfrm>
            <a:custGeom>
              <a:avLst/>
              <a:gdLst>
                <a:gd name="T0" fmla="*/ 19 w 169"/>
                <a:gd name="T1" fmla="*/ 0 h 435"/>
                <a:gd name="T2" fmla="*/ 0 w 169"/>
                <a:gd name="T3" fmla="*/ 11 h 435"/>
                <a:gd name="T4" fmla="*/ 10 w 169"/>
                <a:gd name="T5" fmla="*/ 35 h 435"/>
                <a:gd name="T6" fmla="*/ 6 w 169"/>
                <a:gd name="T7" fmla="*/ 53 h 435"/>
                <a:gd name="T8" fmla="*/ 12 w 169"/>
                <a:gd name="T9" fmla="*/ 33 h 435"/>
                <a:gd name="T10" fmla="*/ 4 w 169"/>
                <a:gd name="T11" fmla="*/ 12 h 435"/>
                <a:gd name="T12" fmla="*/ 19 w 169"/>
                <a:gd name="T13" fmla="*/ 0 h 4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9"/>
                <a:gd name="T22" fmla="*/ 0 h 435"/>
                <a:gd name="T23" fmla="*/ 169 w 169"/>
                <a:gd name="T24" fmla="*/ 435 h 4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9" h="435">
                  <a:moveTo>
                    <a:pt x="169" y="0"/>
                  </a:moveTo>
                  <a:lnTo>
                    <a:pt x="0" y="90"/>
                  </a:lnTo>
                  <a:lnTo>
                    <a:pt x="85" y="292"/>
                  </a:lnTo>
                  <a:lnTo>
                    <a:pt x="52" y="435"/>
                  </a:lnTo>
                  <a:lnTo>
                    <a:pt x="109" y="270"/>
                  </a:lnTo>
                  <a:lnTo>
                    <a:pt x="33" y="97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28"/>
            <p:cNvSpPr>
              <a:spLocks noChangeAspect="1"/>
            </p:cNvSpPr>
            <p:nvPr/>
          </p:nvSpPr>
          <p:spPr bwMode="auto">
            <a:xfrm rot="6330711">
              <a:off x="2257" y="1912"/>
              <a:ext cx="258" cy="128"/>
            </a:xfrm>
            <a:custGeom>
              <a:avLst/>
              <a:gdLst>
                <a:gd name="T0" fmla="*/ 0 w 227"/>
                <a:gd name="T1" fmla="*/ 102 h 116"/>
                <a:gd name="T2" fmla="*/ 195 w 227"/>
                <a:gd name="T3" fmla="*/ 54 h 116"/>
                <a:gd name="T4" fmla="*/ 330 w 227"/>
                <a:gd name="T5" fmla="*/ 232 h 116"/>
                <a:gd name="T6" fmla="*/ 380 w 227"/>
                <a:gd name="T7" fmla="*/ 38 h 116"/>
                <a:gd name="T8" fmla="*/ 556 w 227"/>
                <a:gd name="T9" fmla="*/ 0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7"/>
                <a:gd name="T16" fmla="*/ 0 h 116"/>
                <a:gd name="T17" fmla="*/ 227 w 227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7" h="116">
                  <a:moveTo>
                    <a:pt x="0" y="51"/>
                  </a:moveTo>
                  <a:lnTo>
                    <a:pt x="80" y="27"/>
                  </a:lnTo>
                  <a:lnTo>
                    <a:pt x="134" y="116"/>
                  </a:lnTo>
                  <a:lnTo>
                    <a:pt x="156" y="19"/>
                  </a:lnTo>
                  <a:lnTo>
                    <a:pt x="227" y="0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Freeform 29"/>
            <p:cNvSpPr>
              <a:spLocks noChangeAspect="1"/>
            </p:cNvSpPr>
            <p:nvPr/>
          </p:nvSpPr>
          <p:spPr bwMode="auto">
            <a:xfrm rot="6330711">
              <a:off x="2099" y="1957"/>
              <a:ext cx="59" cy="159"/>
            </a:xfrm>
            <a:custGeom>
              <a:avLst/>
              <a:gdLst>
                <a:gd name="T0" fmla="*/ 140 w 51"/>
                <a:gd name="T1" fmla="*/ 0 h 146"/>
                <a:gd name="T2" fmla="*/ 78 w 51"/>
                <a:gd name="T3" fmla="*/ 158 h 146"/>
                <a:gd name="T4" fmla="*/ 0 w 51"/>
                <a:gd name="T5" fmla="*/ 265 h 146"/>
                <a:gd name="T6" fmla="*/ 0 60000 65536"/>
                <a:gd name="T7" fmla="*/ 0 60000 65536"/>
                <a:gd name="T8" fmla="*/ 0 60000 65536"/>
                <a:gd name="T9" fmla="*/ 0 w 51"/>
                <a:gd name="T10" fmla="*/ 0 h 146"/>
                <a:gd name="T11" fmla="*/ 51 w 51"/>
                <a:gd name="T12" fmla="*/ 146 h 1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1" h="146">
                  <a:moveTo>
                    <a:pt x="51" y="0"/>
                  </a:moveTo>
                  <a:lnTo>
                    <a:pt x="28" y="87"/>
                  </a:lnTo>
                  <a:lnTo>
                    <a:pt x="0" y="146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Line 30"/>
            <p:cNvSpPr>
              <a:spLocks noChangeAspect="1" noChangeShapeType="1"/>
            </p:cNvSpPr>
            <p:nvPr/>
          </p:nvSpPr>
          <p:spPr bwMode="auto">
            <a:xfrm rot="3658727">
              <a:off x="2259" y="1979"/>
              <a:ext cx="46" cy="10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31"/>
            <p:cNvSpPr>
              <a:spLocks noChangeAspect="1"/>
            </p:cNvSpPr>
            <p:nvPr/>
          </p:nvSpPr>
          <p:spPr bwMode="auto">
            <a:xfrm rot="6330711">
              <a:off x="2173" y="1955"/>
              <a:ext cx="34" cy="61"/>
            </a:xfrm>
            <a:custGeom>
              <a:avLst/>
              <a:gdLst>
                <a:gd name="T0" fmla="*/ 74 w 30"/>
                <a:gd name="T1" fmla="*/ 0 h 56"/>
                <a:gd name="T2" fmla="*/ 0 w 30"/>
                <a:gd name="T3" fmla="*/ 101 h 56"/>
                <a:gd name="T4" fmla="*/ 0 60000 65536"/>
                <a:gd name="T5" fmla="*/ 0 60000 65536"/>
                <a:gd name="T6" fmla="*/ 0 w 30"/>
                <a:gd name="T7" fmla="*/ 0 h 56"/>
                <a:gd name="T8" fmla="*/ 30 w 30"/>
                <a:gd name="T9" fmla="*/ 56 h 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" h="56">
                  <a:moveTo>
                    <a:pt x="30" y="0"/>
                  </a:moveTo>
                  <a:lnTo>
                    <a:pt x="0" y="56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32"/>
            <p:cNvSpPr>
              <a:spLocks noChangeAspect="1"/>
            </p:cNvSpPr>
            <p:nvPr/>
          </p:nvSpPr>
          <p:spPr bwMode="auto">
            <a:xfrm rot="6330711">
              <a:off x="2315" y="1850"/>
              <a:ext cx="37" cy="28"/>
            </a:xfrm>
            <a:custGeom>
              <a:avLst/>
              <a:gdLst>
                <a:gd name="T0" fmla="*/ 89 w 32"/>
                <a:gd name="T1" fmla="*/ 74 h 24"/>
                <a:gd name="T2" fmla="*/ 0 w 32"/>
                <a:gd name="T3" fmla="*/ 0 h 24"/>
                <a:gd name="T4" fmla="*/ 0 60000 65536"/>
                <a:gd name="T5" fmla="*/ 0 60000 65536"/>
                <a:gd name="T6" fmla="*/ 0 w 32"/>
                <a:gd name="T7" fmla="*/ 0 h 24"/>
                <a:gd name="T8" fmla="*/ 32 w 32"/>
                <a:gd name="T9" fmla="*/ 24 h 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24">
                  <a:moveTo>
                    <a:pt x="32" y="24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Text Box 33"/>
            <p:cNvSpPr txBox="1">
              <a:spLocks noChangeAspect="1" noChangeArrowheads="1"/>
            </p:cNvSpPr>
            <p:nvPr/>
          </p:nvSpPr>
          <p:spPr bwMode="auto">
            <a:xfrm rot="14820000">
              <a:off x="1957" y="1778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r>
                <a: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dirty="0">
                  <a:solidFill>
                    <a:srgbClr val="0000FF"/>
                  </a:solidFill>
                  <a:ea typeface="Osaka" charset="-128"/>
                </a:rPr>
                <a:t>2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Osaka" charset="-128"/>
              </a:endParaRPr>
            </a:p>
          </p:txBody>
        </p:sp>
        <p:sp>
          <p:nvSpPr>
            <p:cNvPr id="147" name="Text Box 34"/>
            <p:cNvSpPr txBox="1">
              <a:spLocks noChangeAspect="1" noChangeArrowheads="1"/>
            </p:cNvSpPr>
            <p:nvPr/>
          </p:nvSpPr>
          <p:spPr bwMode="auto">
            <a:xfrm rot="-1604759">
              <a:off x="2119" y="2015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48" name="Text Box 35"/>
            <p:cNvSpPr txBox="1">
              <a:spLocks noChangeAspect="1" noChangeArrowheads="1"/>
            </p:cNvSpPr>
            <p:nvPr/>
          </p:nvSpPr>
          <p:spPr bwMode="auto">
            <a:xfrm rot="10777697" flipV="1">
              <a:off x="2308" y="2088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kumimoji="0" lang="en-US" altLang="ja-JP" sz="900" kern="0" dirty="0">
                  <a:solidFill>
                    <a:srgbClr val="000000"/>
                  </a:solidFill>
                  <a:ea typeface="Osaka" charset="-128"/>
                </a:rPr>
                <a:t>O</a:t>
              </a:r>
              <a:r>
                <a:rPr kumimoji="0" lang="en-US" altLang="ja-JP" sz="900" kern="0" dirty="0">
                  <a:solidFill>
                    <a:srgbClr val="FF0000"/>
                  </a:solidFill>
                  <a:ea typeface="Osaka" charset="-128"/>
                </a:rPr>
                <a:t>R</a:t>
              </a:r>
              <a:r>
                <a:rPr kumimoji="0" lang="en-US" altLang="ja-JP" sz="900" kern="0" baseline="-25000" noProof="0" dirty="0">
                  <a:solidFill>
                    <a:srgbClr val="FF0000"/>
                  </a:solidFill>
                  <a:ea typeface="Osaka" charset="-128"/>
                </a:rPr>
                <a:t>6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Osaka" charset="-128"/>
              </a:endParaRPr>
            </a:p>
          </p:txBody>
        </p:sp>
        <p:sp>
          <p:nvSpPr>
            <p:cNvPr id="149" name="Text Box 36"/>
            <p:cNvSpPr txBox="1">
              <a:spLocks noChangeAspect="1" noChangeArrowheads="1"/>
            </p:cNvSpPr>
            <p:nvPr/>
          </p:nvSpPr>
          <p:spPr bwMode="auto">
            <a:xfrm rot="1380694" flipH="1">
              <a:off x="2144" y="1689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noProof="0" dirty="0" err="1">
                  <a:solidFill>
                    <a:srgbClr val="006600"/>
                  </a:solidFill>
                  <a:ea typeface="Osaka" charset="-128"/>
                </a:rPr>
                <a:t>3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Osaka" charset="-128"/>
              </a:endParaRPr>
            </a:p>
          </p:txBody>
        </p:sp>
        <p:sp>
          <p:nvSpPr>
            <p:cNvPr id="150" name="Text Box 37"/>
            <p:cNvSpPr txBox="1">
              <a:spLocks noChangeAspect="1" noChangeArrowheads="1"/>
            </p:cNvSpPr>
            <p:nvPr/>
          </p:nvSpPr>
          <p:spPr bwMode="auto">
            <a:xfrm rot="-3662604">
              <a:off x="2325" y="1705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51" name="Freeform 38"/>
            <p:cNvSpPr>
              <a:spLocks noChangeAspect="1"/>
            </p:cNvSpPr>
            <p:nvPr/>
          </p:nvSpPr>
          <p:spPr bwMode="auto">
            <a:xfrm rot="-3895311" flipH="1" flipV="1">
              <a:off x="1710" y="1802"/>
              <a:ext cx="129" cy="311"/>
            </a:xfrm>
            <a:custGeom>
              <a:avLst/>
              <a:gdLst>
                <a:gd name="T0" fmla="*/ 26 w 169"/>
                <a:gd name="T1" fmla="*/ 0 h 435"/>
                <a:gd name="T2" fmla="*/ 0 w 169"/>
                <a:gd name="T3" fmla="*/ 9 h 435"/>
                <a:gd name="T4" fmla="*/ 13 w 169"/>
                <a:gd name="T5" fmla="*/ 28 h 435"/>
                <a:gd name="T6" fmla="*/ 8 w 169"/>
                <a:gd name="T7" fmla="*/ 42 h 435"/>
                <a:gd name="T8" fmla="*/ 16 w 169"/>
                <a:gd name="T9" fmla="*/ 26 h 435"/>
                <a:gd name="T10" fmla="*/ 5 w 169"/>
                <a:gd name="T11" fmla="*/ 9 h 435"/>
                <a:gd name="T12" fmla="*/ 26 w 169"/>
                <a:gd name="T13" fmla="*/ 0 h 4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9"/>
                <a:gd name="T22" fmla="*/ 0 h 435"/>
                <a:gd name="T23" fmla="*/ 169 w 169"/>
                <a:gd name="T24" fmla="*/ 435 h 4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9" h="435">
                  <a:moveTo>
                    <a:pt x="169" y="0"/>
                  </a:moveTo>
                  <a:lnTo>
                    <a:pt x="0" y="90"/>
                  </a:lnTo>
                  <a:lnTo>
                    <a:pt x="85" y="292"/>
                  </a:lnTo>
                  <a:lnTo>
                    <a:pt x="52" y="435"/>
                  </a:lnTo>
                  <a:lnTo>
                    <a:pt x="109" y="270"/>
                  </a:lnTo>
                  <a:lnTo>
                    <a:pt x="33" y="97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Freeform 39"/>
            <p:cNvSpPr>
              <a:spLocks noChangeAspect="1"/>
            </p:cNvSpPr>
            <p:nvPr/>
          </p:nvSpPr>
          <p:spPr bwMode="auto">
            <a:xfrm rot="-1223326" flipH="1" flipV="1">
              <a:off x="1718" y="1995"/>
              <a:ext cx="250" cy="132"/>
            </a:xfrm>
            <a:custGeom>
              <a:avLst/>
              <a:gdLst>
                <a:gd name="T0" fmla="*/ 0 w 227"/>
                <a:gd name="T1" fmla="*/ 125 h 116"/>
                <a:gd name="T2" fmla="*/ 157 w 227"/>
                <a:gd name="T3" fmla="*/ 67 h 116"/>
                <a:gd name="T4" fmla="*/ 264 w 227"/>
                <a:gd name="T5" fmla="*/ 288 h 116"/>
                <a:gd name="T6" fmla="*/ 306 w 227"/>
                <a:gd name="T7" fmla="*/ 47 h 116"/>
                <a:gd name="T8" fmla="*/ 446 w 227"/>
                <a:gd name="T9" fmla="*/ 0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7"/>
                <a:gd name="T16" fmla="*/ 0 h 116"/>
                <a:gd name="T17" fmla="*/ 227 w 227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7" h="116">
                  <a:moveTo>
                    <a:pt x="0" y="51"/>
                  </a:moveTo>
                  <a:lnTo>
                    <a:pt x="80" y="27"/>
                  </a:lnTo>
                  <a:lnTo>
                    <a:pt x="134" y="116"/>
                  </a:lnTo>
                  <a:lnTo>
                    <a:pt x="156" y="19"/>
                  </a:lnTo>
                  <a:lnTo>
                    <a:pt x="227" y="0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Freeform 40"/>
            <p:cNvSpPr>
              <a:spLocks noChangeAspect="1"/>
            </p:cNvSpPr>
            <p:nvPr/>
          </p:nvSpPr>
          <p:spPr bwMode="auto">
            <a:xfrm rot="-1223326" flipH="1" flipV="1">
              <a:off x="1623" y="1800"/>
              <a:ext cx="57" cy="165"/>
            </a:xfrm>
            <a:custGeom>
              <a:avLst/>
              <a:gdLst>
                <a:gd name="T0" fmla="*/ 111 w 51"/>
                <a:gd name="T1" fmla="*/ 0 h 146"/>
                <a:gd name="T2" fmla="*/ 61 w 51"/>
                <a:gd name="T3" fmla="*/ 203 h 146"/>
                <a:gd name="T4" fmla="*/ 0 w 51"/>
                <a:gd name="T5" fmla="*/ 342 h 146"/>
                <a:gd name="T6" fmla="*/ 0 60000 65536"/>
                <a:gd name="T7" fmla="*/ 0 60000 65536"/>
                <a:gd name="T8" fmla="*/ 0 60000 65536"/>
                <a:gd name="T9" fmla="*/ 0 w 51"/>
                <a:gd name="T10" fmla="*/ 0 h 146"/>
                <a:gd name="T11" fmla="*/ 51 w 51"/>
                <a:gd name="T12" fmla="*/ 146 h 1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1" h="146">
                  <a:moveTo>
                    <a:pt x="51" y="0"/>
                  </a:moveTo>
                  <a:lnTo>
                    <a:pt x="28" y="87"/>
                  </a:lnTo>
                  <a:lnTo>
                    <a:pt x="0" y="146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Line 41"/>
            <p:cNvSpPr>
              <a:spLocks noChangeAspect="1" noChangeShapeType="1"/>
            </p:cNvSpPr>
            <p:nvPr/>
          </p:nvSpPr>
          <p:spPr bwMode="auto">
            <a:xfrm rot="-3895311" flipH="1" flipV="1">
              <a:off x="1719" y="1958"/>
              <a:ext cx="46" cy="10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42"/>
            <p:cNvSpPr>
              <a:spLocks noChangeAspect="1"/>
            </p:cNvSpPr>
            <p:nvPr/>
          </p:nvSpPr>
          <p:spPr bwMode="auto">
            <a:xfrm rot="-1223326" flipH="1" flipV="1">
              <a:off x="1710" y="1869"/>
              <a:ext cx="33" cy="64"/>
            </a:xfrm>
            <a:custGeom>
              <a:avLst/>
              <a:gdLst>
                <a:gd name="T0" fmla="*/ 58 w 30"/>
                <a:gd name="T1" fmla="*/ 0 h 56"/>
                <a:gd name="T2" fmla="*/ 0 w 30"/>
                <a:gd name="T3" fmla="*/ 143 h 56"/>
                <a:gd name="T4" fmla="*/ 0 60000 65536"/>
                <a:gd name="T5" fmla="*/ 0 60000 65536"/>
                <a:gd name="T6" fmla="*/ 0 w 30"/>
                <a:gd name="T7" fmla="*/ 0 h 56"/>
                <a:gd name="T8" fmla="*/ 30 w 30"/>
                <a:gd name="T9" fmla="*/ 56 h 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" h="56">
                  <a:moveTo>
                    <a:pt x="30" y="0"/>
                  </a:moveTo>
                  <a:lnTo>
                    <a:pt x="0" y="56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43"/>
            <p:cNvSpPr>
              <a:spLocks noChangeAspect="1"/>
            </p:cNvSpPr>
            <p:nvPr/>
          </p:nvSpPr>
          <p:spPr bwMode="auto">
            <a:xfrm rot="-1223326" flipH="1" flipV="1">
              <a:off x="1886" y="1932"/>
              <a:ext cx="34" cy="28"/>
            </a:xfrm>
            <a:custGeom>
              <a:avLst/>
              <a:gdLst>
                <a:gd name="T0" fmla="*/ 48 w 32"/>
                <a:gd name="T1" fmla="*/ 74 h 24"/>
                <a:gd name="T2" fmla="*/ 0 w 32"/>
                <a:gd name="T3" fmla="*/ 0 h 24"/>
                <a:gd name="T4" fmla="*/ 0 60000 65536"/>
                <a:gd name="T5" fmla="*/ 0 60000 65536"/>
                <a:gd name="T6" fmla="*/ 0 w 32"/>
                <a:gd name="T7" fmla="*/ 0 h 24"/>
                <a:gd name="T8" fmla="*/ 32 w 32"/>
                <a:gd name="T9" fmla="*/ 24 h 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24">
                  <a:moveTo>
                    <a:pt x="32" y="24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Text Box 44"/>
            <p:cNvSpPr txBox="1">
              <a:spLocks noChangeAspect="1" noChangeArrowheads="1"/>
            </p:cNvSpPr>
            <p:nvPr/>
          </p:nvSpPr>
          <p:spPr bwMode="auto">
            <a:xfrm rot="8100000" flipH="1" flipV="1">
              <a:off x="1636" y="1691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r>
                <a: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dirty="0">
                  <a:solidFill>
                    <a:srgbClr val="0000FF"/>
                  </a:solidFill>
                  <a:ea typeface="Osaka" charset="-128"/>
                </a:rPr>
                <a:t>2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Osaka" charset="-128"/>
              </a:endParaRPr>
            </a:p>
          </p:txBody>
        </p:sp>
        <p:sp>
          <p:nvSpPr>
            <p:cNvPr id="158" name="Text Box 45"/>
            <p:cNvSpPr txBox="1">
              <a:spLocks noChangeAspect="1" noChangeArrowheads="1"/>
            </p:cNvSpPr>
            <p:nvPr/>
          </p:nvSpPr>
          <p:spPr bwMode="auto">
            <a:xfrm rot="-9158796" flipH="1" flipV="1">
              <a:off x="1539" y="1910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59" name="Text Box 46"/>
            <p:cNvSpPr txBox="1">
              <a:spLocks noChangeAspect="1" noChangeArrowheads="1"/>
            </p:cNvSpPr>
            <p:nvPr/>
          </p:nvSpPr>
          <p:spPr bwMode="auto">
            <a:xfrm rot="10800000" flipH="1" flipV="1">
              <a:off x="1497" y="2100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noProof="0" dirty="0" err="1">
                  <a:solidFill>
                    <a:srgbClr val="FF0000"/>
                  </a:solidFill>
                  <a:ea typeface="Osaka" charset="-128"/>
                </a:rPr>
                <a:t>6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Osaka" charset="-128"/>
              </a:endParaRPr>
            </a:p>
          </p:txBody>
        </p:sp>
        <p:sp>
          <p:nvSpPr>
            <p:cNvPr id="160" name="Text Box 47"/>
            <p:cNvSpPr txBox="1">
              <a:spLocks noChangeAspect="1" noChangeArrowheads="1"/>
            </p:cNvSpPr>
            <p:nvPr/>
          </p:nvSpPr>
          <p:spPr bwMode="auto">
            <a:xfrm rot="6780000" flipH="1" flipV="1">
              <a:off x="1811" y="1769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noProof="0" dirty="0" err="1">
                  <a:solidFill>
                    <a:srgbClr val="006600"/>
                  </a:solidFill>
                  <a:ea typeface="Osaka" charset="-128"/>
                </a:rPr>
                <a:t>3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ea typeface="Osaka" charset="-128"/>
              </a:endParaRPr>
            </a:p>
          </p:txBody>
        </p:sp>
        <p:sp>
          <p:nvSpPr>
            <p:cNvPr id="161" name="Text Box 48"/>
            <p:cNvSpPr txBox="1">
              <a:spLocks noChangeAspect="1" noChangeArrowheads="1"/>
            </p:cNvSpPr>
            <p:nvPr/>
          </p:nvSpPr>
          <p:spPr bwMode="auto">
            <a:xfrm rot="10383359" flipH="1" flipV="1">
              <a:off x="1909" y="1918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62" name="Freeform 49"/>
            <p:cNvSpPr>
              <a:spLocks noChangeAspect="1"/>
            </p:cNvSpPr>
            <p:nvPr/>
          </p:nvSpPr>
          <p:spPr bwMode="auto">
            <a:xfrm rot="-680989" flipH="1" flipV="1">
              <a:off x="1477" y="1372"/>
              <a:ext cx="124" cy="323"/>
            </a:xfrm>
            <a:custGeom>
              <a:avLst/>
              <a:gdLst>
                <a:gd name="T0" fmla="*/ 19 w 169"/>
                <a:gd name="T1" fmla="*/ 0 h 435"/>
                <a:gd name="T2" fmla="*/ 0 w 169"/>
                <a:gd name="T3" fmla="*/ 11 h 435"/>
                <a:gd name="T4" fmla="*/ 10 w 169"/>
                <a:gd name="T5" fmla="*/ 36 h 435"/>
                <a:gd name="T6" fmla="*/ 6 w 169"/>
                <a:gd name="T7" fmla="*/ 54 h 435"/>
                <a:gd name="T8" fmla="*/ 12 w 169"/>
                <a:gd name="T9" fmla="*/ 33 h 435"/>
                <a:gd name="T10" fmla="*/ 4 w 169"/>
                <a:gd name="T11" fmla="*/ 12 h 435"/>
                <a:gd name="T12" fmla="*/ 19 w 169"/>
                <a:gd name="T13" fmla="*/ 0 h 4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9"/>
                <a:gd name="T22" fmla="*/ 0 h 435"/>
                <a:gd name="T23" fmla="*/ 169 w 169"/>
                <a:gd name="T24" fmla="*/ 435 h 4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9" h="435">
                  <a:moveTo>
                    <a:pt x="169" y="0"/>
                  </a:moveTo>
                  <a:lnTo>
                    <a:pt x="0" y="90"/>
                  </a:lnTo>
                  <a:lnTo>
                    <a:pt x="85" y="292"/>
                  </a:lnTo>
                  <a:lnTo>
                    <a:pt x="52" y="435"/>
                  </a:lnTo>
                  <a:lnTo>
                    <a:pt x="109" y="270"/>
                  </a:lnTo>
                  <a:lnTo>
                    <a:pt x="33" y="97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Freeform 50"/>
            <p:cNvSpPr>
              <a:spLocks noChangeAspect="1"/>
            </p:cNvSpPr>
            <p:nvPr/>
          </p:nvSpPr>
          <p:spPr bwMode="auto">
            <a:xfrm rot="1990995" flipH="1" flipV="1">
              <a:off x="1372" y="1585"/>
              <a:ext cx="250" cy="134"/>
            </a:xfrm>
            <a:custGeom>
              <a:avLst/>
              <a:gdLst>
                <a:gd name="T0" fmla="*/ 0 w 227"/>
                <a:gd name="T1" fmla="*/ 140 h 116"/>
                <a:gd name="T2" fmla="*/ 157 w 227"/>
                <a:gd name="T3" fmla="*/ 76 h 116"/>
                <a:gd name="T4" fmla="*/ 264 w 227"/>
                <a:gd name="T5" fmla="*/ 319 h 116"/>
                <a:gd name="T6" fmla="*/ 306 w 227"/>
                <a:gd name="T7" fmla="*/ 52 h 116"/>
                <a:gd name="T8" fmla="*/ 446 w 227"/>
                <a:gd name="T9" fmla="*/ 0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7"/>
                <a:gd name="T16" fmla="*/ 0 h 116"/>
                <a:gd name="T17" fmla="*/ 227 w 227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7" h="116">
                  <a:moveTo>
                    <a:pt x="0" y="51"/>
                  </a:moveTo>
                  <a:lnTo>
                    <a:pt x="80" y="27"/>
                  </a:lnTo>
                  <a:lnTo>
                    <a:pt x="134" y="116"/>
                  </a:lnTo>
                  <a:lnTo>
                    <a:pt x="156" y="19"/>
                  </a:lnTo>
                  <a:lnTo>
                    <a:pt x="227" y="0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Freeform 51"/>
            <p:cNvSpPr>
              <a:spLocks noChangeAspect="1"/>
            </p:cNvSpPr>
            <p:nvPr/>
          </p:nvSpPr>
          <p:spPr bwMode="auto">
            <a:xfrm rot="1990995" flipH="1" flipV="1">
              <a:off x="1497" y="1304"/>
              <a:ext cx="56" cy="166"/>
            </a:xfrm>
            <a:custGeom>
              <a:avLst/>
              <a:gdLst>
                <a:gd name="T0" fmla="*/ 98 w 51"/>
                <a:gd name="T1" fmla="*/ 0 h 146"/>
                <a:gd name="T2" fmla="*/ 54 w 51"/>
                <a:gd name="T3" fmla="*/ 215 h 146"/>
                <a:gd name="T4" fmla="*/ 0 w 51"/>
                <a:gd name="T5" fmla="*/ 358 h 146"/>
                <a:gd name="T6" fmla="*/ 0 60000 65536"/>
                <a:gd name="T7" fmla="*/ 0 60000 65536"/>
                <a:gd name="T8" fmla="*/ 0 60000 65536"/>
                <a:gd name="T9" fmla="*/ 0 w 51"/>
                <a:gd name="T10" fmla="*/ 0 h 146"/>
                <a:gd name="T11" fmla="*/ 51 w 51"/>
                <a:gd name="T12" fmla="*/ 146 h 1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1" h="146">
                  <a:moveTo>
                    <a:pt x="51" y="0"/>
                  </a:moveTo>
                  <a:lnTo>
                    <a:pt x="28" y="87"/>
                  </a:lnTo>
                  <a:lnTo>
                    <a:pt x="0" y="146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Line 52"/>
            <p:cNvSpPr>
              <a:spLocks noChangeAspect="1" noChangeShapeType="1"/>
            </p:cNvSpPr>
            <p:nvPr/>
          </p:nvSpPr>
          <p:spPr bwMode="auto">
            <a:xfrm rot="-680989" flipH="1" flipV="1">
              <a:off x="1458" y="1485"/>
              <a:ext cx="46" cy="10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Freeform 53"/>
            <p:cNvSpPr>
              <a:spLocks noChangeAspect="1"/>
            </p:cNvSpPr>
            <p:nvPr/>
          </p:nvSpPr>
          <p:spPr bwMode="auto">
            <a:xfrm rot="1990995" flipH="1" flipV="1">
              <a:off x="1536" y="1427"/>
              <a:ext cx="32" cy="64"/>
            </a:xfrm>
            <a:custGeom>
              <a:avLst/>
              <a:gdLst>
                <a:gd name="T0" fmla="*/ 47 w 30"/>
                <a:gd name="T1" fmla="*/ 0 h 56"/>
                <a:gd name="T2" fmla="*/ 0 w 30"/>
                <a:gd name="T3" fmla="*/ 143 h 56"/>
                <a:gd name="T4" fmla="*/ 0 60000 65536"/>
                <a:gd name="T5" fmla="*/ 0 60000 65536"/>
                <a:gd name="T6" fmla="*/ 0 w 30"/>
                <a:gd name="T7" fmla="*/ 0 h 56"/>
                <a:gd name="T8" fmla="*/ 30 w 30"/>
                <a:gd name="T9" fmla="*/ 56 h 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" h="56">
                  <a:moveTo>
                    <a:pt x="30" y="0"/>
                  </a:moveTo>
                  <a:lnTo>
                    <a:pt x="0" y="56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Freeform 54"/>
            <p:cNvSpPr>
              <a:spLocks noChangeAspect="1"/>
            </p:cNvSpPr>
            <p:nvPr/>
          </p:nvSpPr>
          <p:spPr bwMode="auto">
            <a:xfrm rot="1990995" flipH="1" flipV="1">
              <a:off x="1604" y="1618"/>
              <a:ext cx="35" cy="28"/>
            </a:xfrm>
            <a:custGeom>
              <a:avLst/>
              <a:gdLst>
                <a:gd name="T0" fmla="*/ 60 w 32"/>
                <a:gd name="T1" fmla="*/ 74 h 24"/>
                <a:gd name="T2" fmla="*/ 0 w 32"/>
                <a:gd name="T3" fmla="*/ 0 h 24"/>
                <a:gd name="T4" fmla="*/ 0 60000 65536"/>
                <a:gd name="T5" fmla="*/ 0 60000 65536"/>
                <a:gd name="T6" fmla="*/ 0 w 32"/>
                <a:gd name="T7" fmla="*/ 0 h 24"/>
                <a:gd name="T8" fmla="*/ 32 w 32"/>
                <a:gd name="T9" fmla="*/ 24 h 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24">
                  <a:moveTo>
                    <a:pt x="32" y="24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Text Box 55"/>
            <p:cNvSpPr txBox="1">
              <a:spLocks noChangeAspect="1" noChangeArrowheads="1"/>
            </p:cNvSpPr>
            <p:nvPr/>
          </p:nvSpPr>
          <p:spPr bwMode="auto">
            <a:xfrm rot="12120000" flipH="1" flipV="1">
              <a:off x="1522" y="1361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r>
                <a: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dirty="0">
                  <a:solidFill>
                    <a:srgbClr val="0000FF"/>
                  </a:solidFill>
                  <a:ea typeface="Osaka" charset="-128"/>
                </a:rPr>
                <a:t>2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Osaka" charset="-128"/>
              </a:endParaRPr>
            </a:p>
          </p:txBody>
        </p:sp>
        <p:sp>
          <p:nvSpPr>
            <p:cNvPr id="169" name="Text Box 56"/>
            <p:cNvSpPr txBox="1">
              <a:spLocks noChangeAspect="1" noChangeArrowheads="1"/>
            </p:cNvSpPr>
            <p:nvPr/>
          </p:nvSpPr>
          <p:spPr bwMode="auto">
            <a:xfrm rot="-5944475" flipH="1" flipV="1">
              <a:off x="1317" y="1370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70" name="Text Box 57"/>
            <p:cNvSpPr txBox="1">
              <a:spLocks noChangeAspect="1" noChangeArrowheads="1"/>
            </p:cNvSpPr>
            <p:nvPr/>
          </p:nvSpPr>
          <p:spPr bwMode="auto">
            <a:xfrm rot="13785593" flipH="1" flipV="1">
              <a:off x="1107" y="1504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noProof="0" dirty="0" err="1">
                  <a:solidFill>
                    <a:srgbClr val="FF0000"/>
                  </a:solidFill>
                  <a:ea typeface="Osaka" charset="-128"/>
                </a:rPr>
                <a:t>6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Osaka" charset="-128"/>
              </a:endParaRPr>
            </a:p>
          </p:txBody>
        </p:sp>
        <p:sp>
          <p:nvSpPr>
            <p:cNvPr id="171" name="Text Box 58"/>
            <p:cNvSpPr txBox="1">
              <a:spLocks noChangeAspect="1" noChangeArrowheads="1"/>
            </p:cNvSpPr>
            <p:nvPr/>
          </p:nvSpPr>
          <p:spPr bwMode="auto">
            <a:xfrm rot="8100000" flipH="1" flipV="1">
              <a:off x="1532" y="1562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noProof="0" dirty="0" err="1">
                  <a:solidFill>
                    <a:srgbClr val="006600"/>
                  </a:solidFill>
                  <a:ea typeface="Osaka" charset="-128"/>
                </a:rPr>
                <a:t>3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ea typeface="Osaka" charset="-128"/>
              </a:endParaRPr>
            </a:p>
          </p:txBody>
        </p:sp>
        <p:sp>
          <p:nvSpPr>
            <p:cNvPr id="172" name="Text Box 59"/>
            <p:cNvSpPr txBox="1">
              <a:spLocks noChangeAspect="1" noChangeArrowheads="1"/>
            </p:cNvSpPr>
            <p:nvPr/>
          </p:nvSpPr>
          <p:spPr bwMode="auto">
            <a:xfrm rot="-8002320" flipH="1" flipV="1">
              <a:off x="1511" y="1668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73" name="Freeform 60"/>
            <p:cNvSpPr>
              <a:spLocks noChangeAspect="1"/>
            </p:cNvSpPr>
            <p:nvPr/>
          </p:nvSpPr>
          <p:spPr bwMode="auto">
            <a:xfrm rot="3550727" flipH="1" flipV="1">
              <a:off x="1726" y="943"/>
              <a:ext cx="124" cy="323"/>
            </a:xfrm>
            <a:custGeom>
              <a:avLst/>
              <a:gdLst>
                <a:gd name="T0" fmla="*/ 19 w 169"/>
                <a:gd name="T1" fmla="*/ 0 h 435"/>
                <a:gd name="T2" fmla="*/ 0 w 169"/>
                <a:gd name="T3" fmla="*/ 11 h 435"/>
                <a:gd name="T4" fmla="*/ 10 w 169"/>
                <a:gd name="T5" fmla="*/ 36 h 435"/>
                <a:gd name="T6" fmla="*/ 6 w 169"/>
                <a:gd name="T7" fmla="*/ 54 h 435"/>
                <a:gd name="T8" fmla="*/ 12 w 169"/>
                <a:gd name="T9" fmla="*/ 33 h 435"/>
                <a:gd name="T10" fmla="*/ 4 w 169"/>
                <a:gd name="T11" fmla="*/ 12 h 435"/>
                <a:gd name="T12" fmla="*/ 19 w 169"/>
                <a:gd name="T13" fmla="*/ 0 h 4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9"/>
                <a:gd name="T22" fmla="*/ 0 h 435"/>
                <a:gd name="T23" fmla="*/ 169 w 169"/>
                <a:gd name="T24" fmla="*/ 435 h 4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9" h="435">
                  <a:moveTo>
                    <a:pt x="169" y="0"/>
                  </a:moveTo>
                  <a:lnTo>
                    <a:pt x="0" y="90"/>
                  </a:lnTo>
                  <a:lnTo>
                    <a:pt x="85" y="292"/>
                  </a:lnTo>
                  <a:lnTo>
                    <a:pt x="52" y="435"/>
                  </a:lnTo>
                  <a:lnTo>
                    <a:pt x="109" y="270"/>
                  </a:lnTo>
                  <a:lnTo>
                    <a:pt x="33" y="97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Freeform 61"/>
            <p:cNvSpPr>
              <a:spLocks noChangeAspect="1"/>
            </p:cNvSpPr>
            <p:nvPr/>
          </p:nvSpPr>
          <p:spPr bwMode="auto">
            <a:xfrm rot="6222712" flipH="1" flipV="1">
              <a:off x="1534" y="1044"/>
              <a:ext cx="258" cy="129"/>
            </a:xfrm>
            <a:custGeom>
              <a:avLst/>
              <a:gdLst>
                <a:gd name="T0" fmla="*/ 0 w 227"/>
                <a:gd name="T1" fmla="*/ 108 h 116"/>
                <a:gd name="T2" fmla="*/ 195 w 227"/>
                <a:gd name="T3" fmla="*/ 57 h 116"/>
                <a:gd name="T4" fmla="*/ 330 w 227"/>
                <a:gd name="T5" fmla="*/ 244 h 116"/>
                <a:gd name="T6" fmla="*/ 380 w 227"/>
                <a:gd name="T7" fmla="*/ 40 h 116"/>
                <a:gd name="T8" fmla="*/ 556 w 227"/>
                <a:gd name="T9" fmla="*/ 0 h 1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7"/>
                <a:gd name="T16" fmla="*/ 0 h 116"/>
                <a:gd name="T17" fmla="*/ 227 w 227"/>
                <a:gd name="T18" fmla="*/ 116 h 1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7" h="116">
                  <a:moveTo>
                    <a:pt x="0" y="51"/>
                  </a:moveTo>
                  <a:lnTo>
                    <a:pt x="80" y="27"/>
                  </a:lnTo>
                  <a:lnTo>
                    <a:pt x="134" y="116"/>
                  </a:lnTo>
                  <a:lnTo>
                    <a:pt x="156" y="19"/>
                  </a:lnTo>
                  <a:lnTo>
                    <a:pt x="227" y="0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Freeform 62"/>
            <p:cNvSpPr>
              <a:spLocks noChangeAspect="1"/>
            </p:cNvSpPr>
            <p:nvPr/>
          </p:nvSpPr>
          <p:spPr bwMode="auto">
            <a:xfrm rot="6222712" flipH="1" flipV="1">
              <a:off x="1889" y="959"/>
              <a:ext cx="57" cy="161"/>
            </a:xfrm>
            <a:custGeom>
              <a:avLst/>
              <a:gdLst>
                <a:gd name="T0" fmla="*/ 111 w 51"/>
                <a:gd name="T1" fmla="*/ 0 h 146"/>
                <a:gd name="T2" fmla="*/ 61 w 51"/>
                <a:gd name="T3" fmla="*/ 173 h 146"/>
                <a:gd name="T4" fmla="*/ 0 w 51"/>
                <a:gd name="T5" fmla="*/ 289 h 146"/>
                <a:gd name="T6" fmla="*/ 0 60000 65536"/>
                <a:gd name="T7" fmla="*/ 0 60000 65536"/>
                <a:gd name="T8" fmla="*/ 0 60000 65536"/>
                <a:gd name="T9" fmla="*/ 0 w 51"/>
                <a:gd name="T10" fmla="*/ 0 h 146"/>
                <a:gd name="T11" fmla="*/ 51 w 51"/>
                <a:gd name="T12" fmla="*/ 146 h 14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1" h="146">
                  <a:moveTo>
                    <a:pt x="51" y="0"/>
                  </a:moveTo>
                  <a:lnTo>
                    <a:pt x="28" y="87"/>
                  </a:lnTo>
                  <a:lnTo>
                    <a:pt x="0" y="146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Line 63"/>
            <p:cNvSpPr>
              <a:spLocks noChangeAspect="1" noChangeShapeType="1"/>
            </p:cNvSpPr>
            <p:nvPr/>
          </p:nvSpPr>
          <p:spPr bwMode="auto">
            <a:xfrm rot="3550727" flipH="1" flipV="1">
              <a:off x="1742" y="1000"/>
              <a:ext cx="46" cy="1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Freeform 64"/>
            <p:cNvSpPr>
              <a:spLocks noChangeAspect="1"/>
            </p:cNvSpPr>
            <p:nvPr/>
          </p:nvSpPr>
          <p:spPr bwMode="auto">
            <a:xfrm rot="6222712" flipH="1" flipV="1">
              <a:off x="1841" y="1061"/>
              <a:ext cx="34" cy="62"/>
            </a:xfrm>
            <a:custGeom>
              <a:avLst/>
              <a:gdLst>
                <a:gd name="T0" fmla="*/ 74 w 30"/>
                <a:gd name="T1" fmla="*/ 0 h 56"/>
                <a:gd name="T2" fmla="*/ 0 w 30"/>
                <a:gd name="T3" fmla="*/ 114 h 56"/>
                <a:gd name="T4" fmla="*/ 0 60000 65536"/>
                <a:gd name="T5" fmla="*/ 0 60000 65536"/>
                <a:gd name="T6" fmla="*/ 0 w 30"/>
                <a:gd name="T7" fmla="*/ 0 h 56"/>
                <a:gd name="T8" fmla="*/ 30 w 30"/>
                <a:gd name="T9" fmla="*/ 56 h 5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0" h="56">
                  <a:moveTo>
                    <a:pt x="30" y="0"/>
                  </a:moveTo>
                  <a:lnTo>
                    <a:pt x="0" y="56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Freeform 65"/>
            <p:cNvSpPr>
              <a:spLocks noChangeAspect="1"/>
            </p:cNvSpPr>
            <p:nvPr/>
          </p:nvSpPr>
          <p:spPr bwMode="auto">
            <a:xfrm rot="6222712" flipH="1" flipV="1">
              <a:off x="1700" y="1205"/>
              <a:ext cx="36" cy="28"/>
            </a:xfrm>
            <a:custGeom>
              <a:avLst/>
              <a:gdLst>
                <a:gd name="T0" fmla="*/ 73 w 32"/>
                <a:gd name="T1" fmla="*/ 74 h 24"/>
                <a:gd name="T2" fmla="*/ 0 w 32"/>
                <a:gd name="T3" fmla="*/ 0 h 24"/>
                <a:gd name="T4" fmla="*/ 0 60000 65536"/>
                <a:gd name="T5" fmla="*/ 0 60000 65536"/>
                <a:gd name="T6" fmla="*/ 0 w 32"/>
                <a:gd name="T7" fmla="*/ 0 h 24"/>
                <a:gd name="T8" fmla="*/ 32 w 32"/>
                <a:gd name="T9" fmla="*/ 24 h 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24">
                  <a:moveTo>
                    <a:pt x="32" y="24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Text Box 66"/>
            <p:cNvSpPr txBox="1">
              <a:spLocks noChangeAspect="1" noChangeArrowheads="1"/>
            </p:cNvSpPr>
            <p:nvPr/>
          </p:nvSpPr>
          <p:spPr bwMode="auto">
            <a:xfrm rot="4020000" flipH="1">
              <a:off x="1748" y="1125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r>
                <a:rPr kumimoji="0" lang="en-US" altLang="ja-JP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dirty="0">
                  <a:solidFill>
                    <a:srgbClr val="0000FF"/>
                  </a:solidFill>
                  <a:ea typeface="Osaka" charset="-128"/>
                </a:rPr>
                <a:t>2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Osaka" charset="-128"/>
              </a:endParaRPr>
            </a:p>
          </p:txBody>
        </p:sp>
        <p:sp>
          <p:nvSpPr>
            <p:cNvPr id="180" name="Text Box 67"/>
            <p:cNvSpPr txBox="1">
              <a:spLocks noChangeAspect="1" noChangeArrowheads="1"/>
            </p:cNvSpPr>
            <p:nvPr/>
          </p:nvSpPr>
          <p:spPr bwMode="auto">
            <a:xfrm rot="-1712758" flipH="1" flipV="1">
              <a:off x="1698" y="884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81" name="Text Box 68"/>
            <p:cNvSpPr txBox="1">
              <a:spLocks noChangeAspect="1" noChangeArrowheads="1"/>
            </p:cNvSpPr>
            <p:nvPr/>
          </p:nvSpPr>
          <p:spPr bwMode="auto">
            <a:xfrm flipH="1">
              <a:off x="1518" y="812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noProof="0" dirty="0" err="1">
                  <a:solidFill>
                    <a:srgbClr val="FF0000"/>
                  </a:solidFill>
                  <a:ea typeface="Osaka" charset="-128"/>
                </a:rPr>
                <a:t>6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Osaka" charset="-128"/>
              </a:endParaRPr>
            </a:p>
          </p:txBody>
        </p:sp>
        <p:sp>
          <p:nvSpPr>
            <p:cNvPr id="182" name="Text Box 69"/>
            <p:cNvSpPr txBox="1">
              <a:spLocks noChangeAspect="1" noChangeArrowheads="1"/>
            </p:cNvSpPr>
            <p:nvPr/>
          </p:nvSpPr>
          <p:spPr bwMode="auto">
            <a:xfrm rot="1380000" flipH="1">
              <a:off x="1588" y="1219"/>
              <a:ext cx="32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lvl="0"/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  <a:r>
                <a:rPr kumimoji="0" lang="en-US" altLang="ja-JP" sz="9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R</a:t>
              </a:r>
              <a:r>
                <a:rPr kumimoji="0" lang="en-US" altLang="ja-JP" sz="900" kern="0" baseline="-25000" noProof="0" dirty="0" err="1">
                  <a:solidFill>
                    <a:srgbClr val="006600"/>
                  </a:solidFill>
                  <a:ea typeface="Osaka" charset="-128"/>
                </a:rPr>
                <a:t>3</a:t>
              </a:r>
              <a:endParaRPr kumimoji="0" lang="en-US" altLang="ja-JP" sz="9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ea typeface="Osaka" charset="-128"/>
              </a:endParaRPr>
            </a:p>
          </p:txBody>
        </p:sp>
        <p:sp>
          <p:nvSpPr>
            <p:cNvPr id="183" name="Text Box 70"/>
            <p:cNvSpPr txBox="1">
              <a:spLocks noChangeAspect="1" noChangeArrowheads="1"/>
            </p:cNvSpPr>
            <p:nvPr/>
          </p:nvSpPr>
          <p:spPr bwMode="auto">
            <a:xfrm rot="-3770603" flipH="1" flipV="1">
              <a:off x="1495" y="1185"/>
              <a:ext cx="224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O</a:t>
              </a:r>
            </a:p>
          </p:txBody>
        </p:sp>
        <p:sp>
          <p:nvSpPr>
            <p:cNvPr id="184" name="Text Box 71"/>
            <p:cNvSpPr txBox="1">
              <a:spLocks noChangeAspect="1" noChangeArrowheads="1"/>
            </p:cNvSpPr>
            <p:nvPr/>
          </p:nvSpPr>
          <p:spPr bwMode="auto">
            <a:xfrm rot="1415432">
              <a:off x="1488" y="1640"/>
              <a:ext cx="182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(</a:t>
              </a:r>
            </a:p>
          </p:txBody>
        </p:sp>
        <p:sp>
          <p:nvSpPr>
            <p:cNvPr id="185" name="Text Box 72"/>
            <p:cNvSpPr txBox="1">
              <a:spLocks noChangeAspect="1" noChangeArrowheads="1"/>
            </p:cNvSpPr>
            <p:nvPr/>
          </p:nvSpPr>
          <p:spPr bwMode="auto">
            <a:xfrm rot="693897">
              <a:off x="1853" y="1960"/>
              <a:ext cx="182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)</a:t>
              </a:r>
            </a:p>
          </p:txBody>
        </p:sp>
        <p:sp>
          <p:nvSpPr>
            <p:cNvPr id="186" name="Text Box 73"/>
            <p:cNvSpPr txBox="1">
              <a:spLocks noChangeAspect="1" noChangeArrowheads="1"/>
            </p:cNvSpPr>
            <p:nvPr/>
          </p:nvSpPr>
          <p:spPr bwMode="auto">
            <a:xfrm>
              <a:off x="1906" y="2043"/>
              <a:ext cx="208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900" b="1" i="0" u="none" strike="noStrike" kern="0" cap="none" spc="0" normalizeH="0" baseline="0" noProof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Arial" charset="0"/>
                  <a:ea typeface="Osaka" charset="-128"/>
                </a:rPr>
                <a:t>n</a:t>
              </a:r>
            </a:p>
          </p:txBody>
        </p:sp>
      </p:grpSp>
      <p:grpSp>
        <p:nvGrpSpPr>
          <p:cNvPr id="187" name="Group 135"/>
          <p:cNvGrpSpPr>
            <a:grpSpLocks noChangeAspect="1"/>
          </p:cNvGrpSpPr>
          <p:nvPr/>
        </p:nvGrpSpPr>
        <p:grpSpPr bwMode="auto">
          <a:xfrm>
            <a:off x="3405833" y="1139106"/>
            <a:ext cx="2078238" cy="1590015"/>
            <a:chOff x="4195" y="746"/>
            <a:chExt cx="1231" cy="943"/>
          </a:xfrm>
        </p:grpSpPr>
        <p:grpSp>
          <p:nvGrpSpPr>
            <p:cNvPr id="188" name="Group 111"/>
            <p:cNvGrpSpPr>
              <a:grpSpLocks/>
            </p:cNvGrpSpPr>
            <p:nvPr/>
          </p:nvGrpSpPr>
          <p:grpSpPr bwMode="auto">
            <a:xfrm>
              <a:off x="4444" y="933"/>
              <a:ext cx="982" cy="611"/>
              <a:chOff x="2218" y="3131"/>
              <a:chExt cx="1319" cy="807"/>
            </a:xfrm>
          </p:grpSpPr>
          <p:sp>
            <p:nvSpPr>
              <p:cNvPr id="196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0" y="3218"/>
                <a:ext cx="1315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/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ＭＳ Ｐゴシック" pitchFamily="50" charset="-128"/>
                </a:endParaRPr>
              </a:p>
            </p:txBody>
          </p:sp>
          <p:sp>
            <p:nvSpPr>
              <p:cNvPr id="197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8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89" y="3155"/>
                <a:ext cx="576" cy="100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/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ＭＳ Ｐゴシック" pitchFamily="50" charset="-128"/>
                </a:endParaRPr>
              </a:p>
            </p:txBody>
          </p:sp>
          <p:sp>
            <p:nvSpPr>
              <p:cNvPr id="199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18" y="3658"/>
                <a:ext cx="1319" cy="280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/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ＭＳ Ｐゴシック" pitchFamily="50" charset="-128"/>
                </a:endParaRPr>
              </a:p>
            </p:txBody>
          </p:sp>
        </p:grpSp>
        <p:sp>
          <p:nvSpPr>
            <p:cNvPr id="189" name="Line 120"/>
            <p:cNvSpPr>
              <a:spLocks noChangeAspect="1" noChangeShapeType="1"/>
            </p:cNvSpPr>
            <p:nvPr/>
          </p:nvSpPr>
          <p:spPr bwMode="auto">
            <a:xfrm flipH="1" flipV="1">
              <a:off x="4564" y="921"/>
              <a:ext cx="79" cy="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Line 121"/>
            <p:cNvSpPr>
              <a:spLocks noChangeAspect="1" noChangeShapeType="1"/>
            </p:cNvSpPr>
            <p:nvPr/>
          </p:nvSpPr>
          <p:spPr bwMode="auto">
            <a:xfrm flipV="1">
              <a:off x="4564" y="838"/>
              <a:ext cx="116" cy="8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1" name="Rectangle 130"/>
            <p:cNvSpPr>
              <a:spLocks noChangeAspect="1" noChangeArrowheads="1"/>
            </p:cNvSpPr>
            <p:nvPr/>
          </p:nvSpPr>
          <p:spPr bwMode="auto">
            <a:xfrm>
              <a:off x="4675" y="746"/>
              <a:ext cx="17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0" marR="0" lvl="0" indent="0" defTabSz="487363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  <a:r>
                <a:rPr kumimoji="0" lang="en-US" altLang="ja-JP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R</a:t>
              </a:r>
              <a:r>
                <a:rPr kumimoji="0" lang="en-US" altLang="ja-JP" sz="1200" b="1" i="0" u="none" strike="noStrike" kern="0" cap="none" spc="0" normalizeH="0" baseline="-2500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6</a:t>
              </a:r>
              <a:endParaRPr kumimoji="0" lang="en-US" altLang="ja-JP" sz="1200" b="1" i="0" u="none" strike="noStrike" kern="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ＭＳ ゴシック" pitchFamily="49" charset="-128"/>
                <a:cs typeface="Arial" pitchFamily="34" charset="0"/>
              </a:endParaRPr>
            </a:p>
          </p:txBody>
        </p:sp>
        <p:sp>
          <p:nvSpPr>
            <p:cNvPr id="192" name="Line 131"/>
            <p:cNvSpPr>
              <a:spLocks noChangeAspect="1" noChangeShapeType="1"/>
            </p:cNvSpPr>
            <p:nvPr/>
          </p:nvSpPr>
          <p:spPr bwMode="auto">
            <a:xfrm>
              <a:off x="4528" y="1496"/>
              <a:ext cx="94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3" name="Line 132"/>
            <p:cNvSpPr>
              <a:spLocks noChangeAspect="1" noChangeShapeType="1"/>
            </p:cNvSpPr>
            <p:nvPr/>
          </p:nvSpPr>
          <p:spPr bwMode="auto">
            <a:xfrm flipH="1">
              <a:off x="4358" y="1452"/>
              <a:ext cx="94" cy="12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Rectangle 133"/>
            <p:cNvSpPr>
              <a:spLocks noChangeAspect="1" noChangeArrowheads="1"/>
            </p:cNvSpPr>
            <p:nvPr/>
          </p:nvSpPr>
          <p:spPr bwMode="auto">
            <a:xfrm>
              <a:off x="4195" y="1560"/>
              <a:ext cx="17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R</a:t>
              </a:r>
              <a:r>
                <a:rPr kumimoji="0" lang="en-US" altLang="ja-JP" sz="1200" b="1" i="0" u="none" strike="noStrike" kern="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2</a:t>
              </a:r>
              <a:r>
                <a:rPr kumimoji="0" lang="en-US" altLang="ja-JP" sz="12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  <a:endParaRPr kumimoji="0" lang="en-US" altLang="ja-JP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ゴシック" pitchFamily="49" charset="-128"/>
                <a:cs typeface="Arial" pitchFamily="34" charset="0"/>
              </a:endParaRPr>
            </a:p>
          </p:txBody>
        </p:sp>
        <p:sp>
          <p:nvSpPr>
            <p:cNvPr id="195" name="Rectangle 134"/>
            <p:cNvSpPr>
              <a:spLocks noChangeAspect="1" noChangeArrowheads="1"/>
            </p:cNvSpPr>
            <p:nvPr/>
          </p:nvSpPr>
          <p:spPr bwMode="auto">
            <a:xfrm>
              <a:off x="4627" y="1579"/>
              <a:ext cx="17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487363" eaLnBrk="0" hangingPunct="0"/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O</a:t>
              </a:r>
              <a:r>
                <a:rPr kumimoji="0" lang="en-US" altLang="ja-JP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R</a:t>
              </a:r>
              <a:r>
                <a:rPr kumimoji="0" lang="en-US" altLang="ja-JP" sz="1200" b="1" kern="0" baseline="-25000" dirty="0">
                  <a:solidFill>
                    <a:srgbClr val="006600"/>
                  </a:solidFill>
                  <a:latin typeface="Arial" pitchFamily="34" charset="0"/>
                  <a:ea typeface="ＭＳ ゴシック" pitchFamily="49" charset="-128"/>
                  <a:cs typeface="Arial" pitchFamily="34" charset="0"/>
                </a:rPr>
                <a:t>3</a:t>
              </a:r>
              <a:endParaRPr kumimoji="0" lang="en-US" altLang="ja-JP" sz="1200" b="1" i="0" u="none" strike="noStrike" kern="0" cap="none" spc="0" normalizeH="0" baseline="-2500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itchFamily="34" charset="0"/>
                <a:ea typeface="ＭＳ ゴシック" pitchFamily="49" charset="-128"/>
                <a:cs typeface="Arial" pitchFamily="34" charset="0"/>
              </a:endParaRPr>
            </a:p>
          </p:txBody>
        </p:sp>
      </p:grpSp>
      <p:sp>
        <p:nvSpPr>
          <p:cNvPr id="3072" name="円/楕円 30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735200" y="6123638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4" name="1 つの角を切り取った四角形 103"/>
          <p:cNvSpPr/>
          <p:nvPr/>
        </p:nvSpPr>
        <p:spPr>
          <a:xfrm>
            <a:off x="1243938" y="6114113"/>
            <a:ext cx="7746870" cy="630942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CyDs</a:t>
            </a:r>
            <a:r>
              <a:rPr kumimoji="1"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form inclusion complexes with hydrophobic guest molecules. 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5" name="グループ化 104"/>
          <p:cNvGrpSpPr>
            <a:grpSpLocks noChangeAspect="1"/>
          </p:cNvGrpSpPr>
          <p:nvPr/>
        </p:nvGrpSpPr>
        <p:grpSpPr>
          <a:xfrm flipH="1">
            <a:off x="6663658" y="4521298"/>
            <a:ext cx="815836" cy="1102762"/>
            <a:chOff x="1360259" y="1303265"/>
            <a:chExt cx="678505" cy="917132"/>
          </a:xfrm>
        </p:grpSpPr>
        <p:sp>
          <p:nvSpPr>
            <p:cNvPr id="106" name="AutoShape 233"/>
            <p:cNvSpPr>
              <a:spLocks noChangeAspect="1" noChangeArrowheads="1"/>
            </p:cNvSpPr>
            <p:nvPr/>
          </p:nvSpPr>
          <p:spPr bwMode="auto">
            <a:xfrm rot="5464657" flipH="1" flipV="1">
              <a:off x="1343312" y="1584070"/>
              <a:ext cx="916420" cy="356233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107" name="Oval 234"/>
            <p:cNvSpPr>
              <a:spLocks noChangeAspect="1" noChangeArrowheads="1"/>
            </p:cNvSpPr>
            <p:nvPr/>
          </p:nvSpPr>
          <p:spPr bwMode="auto">
            <a:xfrm rot="5464657" flipH="1">
              <a:off x="1698059" y="1710230"/>
              <a:ext cx="569969" cy="111440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rgbClr val="FFFFFF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08" name="Oval 235"/>
            <p:cNvSpPr>
              <a:spLocks noChangeAspect="1" noChangeArrowheads="1"/>
            </p:cNvSpPr>
            <p:nvPr/>
          </p:nvSpPr>
          <p:spPr bwMode="auto">
            <a:xfrm rot="5464657" flipH="1">
              <a:off x="1176933" y="1669924"/>
              <a:ext cx="913626" cy="18030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03" name="Oval 236"/>
            <p:cNvSpPr>
              <a:spLocks noChangeAspect="1" noChangeArrowheads="1"/>
            </p:cNvSpPr>
            <p:nvPr/>
          </p:nvSpPr>
          <p:spPr bwMode="auto">
            <a:xfrm rot="5464657" flipH="1">
              <a:off x="1302711" y="1699301"/>
              <a:ext cx="630737" cy="89528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50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204" name="円/楕円 203"/>
            <p:cNvSpPr>
              <a:spLocks noChangeAspect="1"/>
            </p:cNvSpPr>
            <p:nvPr/>
          </p:nvSpPr>
          <p:spPr>
            <a:xfrm>
              <a:off x="1360259" y="1501301"/>
              <a:ext cx="467983" cy="467983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prstMaterial="dkEdge">
              <a:bevelT w="252000" h="252000"/>
              <a:bevelB w="252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5" name="AutoShape 233"/>
            <p:cNvSpPr>
              <a:spLocks noChangeArrowheads="1"/>
            </p:cNvSpPr>
            <p:nvPr/>
          </p:nvSpPr>
          <p:spPr bwMode="auto">
            <a:xfrm rot="5464657" flipH="1" flipV="1">
              <a:off x="1384957" y="1615434"/>
              <a:ext cx="864000" cy="288000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206" name="アーチ 205"/>
            <p:cNvSpPr/>
            <p:nvPr/>
          </p:nvSpPr>
          <p:spPr>
            <a:xfrm rot="5400000">
              <a:off x="1217664" y="1655640"/>
              <a:ext cx="814453" cy="216000"/>
            </a:xfrm>
            <a:prstGeom prst="blockArc">
              <a:avLst>
                <a:gd name="adj1" fmla="val 11058808"/>
                <a:gd name="adj2" fmla="val 13151"/>
                <a:gd name="adj3" fmla="val 30733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7" name="グループ化 206"/>
          <p:cNvGrpSpPr>
            <a:grpSpLocks noChangeAspect="1"/>
          </p:cNvGrpSpPr>
          <p:nvPr/>
        </p:nvGrpSpPr>
        <p:grpSpPr>
          <a:xfrm flipH="1">
            <a:off x="2842122" y="4521298"/>
            <a:ext cx="627502" cy="1102762"/>
            <a:chOff x="1516891" y="1303265"/>
            <a:chExt cx="521873" cy="917132"/>
          </a:xfrm>
        </p:grpSpPr>
        <p:sp>
          <p:nvSpPr>
            <p:cNvPr id="208" name="AutoShape 233"/>
            <p:cNvSpPr>
              <a:spLocks noChangeAspect="1" noChangeArrowheads="1"/>
            </p:cNvSpPr>
            <p:nvPr/>
          </p:nvSpPr>
          <p:spPr bwMode="auto">
            <a:xfrm rot="5464657" flipH="1" flipV="1">
              <a:off x="1343312" y="1584070"/>
              <a:ext cx="916420" cy="356233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209" name="Oval 234"/>
            <p:cNvSpPr>
              <a:spLocks noChangeAspect="1" noChangeArrowheads="1"/>
            </p:cNvSpPr>
            <p:nvPr/>
          </p:nvSpPr>
          <p:spPr bwMode="auto">
            <a:xfrm rot="5464657" flipH="1">
              <a:off x="1698059" y="1710230"/>
              <a:ext cx="569969" cy="111440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rgbClr val="FFFFFF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11" name="Oval 235"/>
            <p:cNvSpPr>
              <a:spLocks noChangeAspect="1" noChangeArrowheads="1"/>
            </p:cNvSpPr>
            <p:nvPr/>
          </p:nvSpPr>
          <p:spPr bwMode="auto">
            <a:xfrm rot="5464657" flipH="1">
              <a:off x="1176933" y="1669924"/>
              <a:ext cx="913626" cy="18030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12" name="Oval 236"/>
            <p:cNvSpPr>
              <a:spLocks noChangeAspect="1" noChangeArrowheads="1"/>
            </p:cNvSpPr>
            <p:nvPr/>
          </p:nvSpPr>
          <p:spPr bwMode="auto">
            <a:xfrm rot="5464657" flipH="1">
              <a:off x="1302711" y="1699301"/>
              <a:ext cx="630737" cy="89528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50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213" name="アーチ 212"/>
            <p:cNvSpPr/>
            <p:nvPr/>
          </p:nvSpPr>
          <p:spPr>
            <a:xfrm rot="5400000">
              <a:off x="1217664" y="1655640"/>
              <a:ext cx="814453" cy="216000"/>
            </a:xfrm>
            <a:prstGeom prst="blockArc">
              <a:avLst>
                <a:gd name="adj1" fmla="val 11058808"/>
                <a:gd name="adj2" fmla="val 13151"/>
                <a:gd name="adj3" fmla="val 30733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14" name="テキスト ボックス 213"/>
          <p:cNvSpPr txBox="1"/>
          <p:nvPr/>
        </p:nvSpPr>
        <p:spPr>
          <a:xfrm>
            <a:off x="2756098" y="5646262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/>
              <a:t>CyD</a:t>
            </a:r>
            <a:endParaRPr kumimoji="1" lang="ja-JP" altLang="en-US" sz="2000" b="1" dirty="0"/>
          </a:p>
        </p:txBody>
      </p:sp>
      <p:sp>
        <p:nvSpPr>
          <p:cNvPr id="215" name="テキスト ボックス 214"/>
          <p:cNvSpPr txBox="1"/>
          <p:nvPr/>
        </p:nvSpPr>
        <p:spPr>
          <a:xfrm>
            <a:off x="3503494" y="5402098"/>
            <a:ext cx="1481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/>
              <a:t>Hydrophobic cavity</a:t>
            </a:r>
            <a:endParaRPr kumimoji="1" lang="ja-JP" altLang="en-US" sz="1600" dirty="0"/>
          </a:p>
        </p:txBody>
      </p:sp>
      <p:sp>
        <p:nvSpPr>
          <p:cNvPr id="216" name="円/楕円 215"/>
          <p:cNvSpPr>
            <a:spLocks noChangeAspect="1"/>
          </p:cNvSpPr>
          <p:nvPr/>
        </p:nvSpPr>
        <p:spPr>
          <a:xfrm flipH="1">
            <a:off x="4678398" y="4233846"/>
            <a:ext cx="562704" cy="56270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252000" h="252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7" name="テキスト ボックス 216"/>
          <p:cNvSpPr txBox="1"/>
          <p:nvPr/>
        </p:nvSpPr>
        <p:spPr>
          <a:xfrm>
            <a:off x="1243937" y="5103191"/>
            <a:ext cx="1508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/>
              <a:t>Hydrophilic exterior</a:t>
            </a:r>
            <a:endParaRPr kumimoji="1" lang="ja-JP" altLang="en-US" sz="1600" dirty="0"/>
          </a:p>
        </p:txBody>
      </p:sp>
      <p:cxnSp>
        <p:nvCxnSpPr>
          <p:cNvPr id="218" name="直線コネクタ 217"/>
          <p:cNvCxnSpPr/>
          <p:nvPr/>
        </p:nvCxnSpPr>
        <p:spPr>
          <a:xfrm>
            <a:off x="3342643" y="5026408"/>
            <a:ext cx="511789" cy="37569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" name="直線コネクタ 218"/>
          <p:cNvCxnSpPr/>
          <p:nvPr/>
        </p:nvCxnSpPr>
        <p:spPr>
          <a:xfrm flipV="1">
            <a:off x="2539084" y="4975308"/>
            <a:ext cx="428833" cy="19374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直線矢印コネクタ 219"/>
          <p:cNvCxnSpPr/>
          <p:nvPr/>
        </p:nvCxnSpPr>
        <p:spPr>
          <a:xfrm>
            <a:off x="4052458" y="4899105"/>
            <a:ext cx="1814585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1" name="テキスト ボックス 220"/>
          <p:cNvSpPr txBox="1"/>
          <p:nvPr/>
        </p:nvSpPr>
        <p:spPr>
          <a:xfrm>
            <a:off x="3958060" y="4922372"/>
            <a:ext cx="200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Guest molecule</a:t>
            </a:r>
            <a:endParaRPr kumimoji="1" lang="ja-JP" altLang="en-US" b="1" dirty="0"/>
          </a:p>
        </p:txBody>
      </p:sp>
      <p:sp>
        <p:nvSpPr>
          <p:cNvPr id="222" name="テキスト ボックス 221"/>
          <p:cNvSpPr txBox="1"/>
          <p:nvPr/>
        </p:nvSpPr>
        <p:spPr>
          <a:xfrm>
            <a:off x="5878935" y="5646262"/>
            <a:ext cx="24208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Inclusion complex</a:t>
            </a:r>
            <a:endParaRPr kumimoji="1" lang="ja-JP" altLang="en-US" sz="2000" b="1" dirty="0"/>
          </a:p>
        </p:txBody>
      </p:sp>
      <p:sp>
        <p:nvSpPr>
          <p:cNvPr id="225" name="テキスト ボックス 224"/>
          <p:cNvSpPr txBox="1"/>
          <p:nvPr/>
        </p:nvSpPr>
        <p:spPr>
          <a:xfrm>
            <a:off x="28899" y="3921042"/>
            <a:ext cx="3101714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/>
              <a:t>Host-guest interaction</a:t>
            </a:r>
            <a:endParaRPr kumimoji="1" lang="ja-JP" altLang="en-US" b="1" dirty="0"/>
          </a:p>
        </p:txBody>
      </p:sp>
      <p:cxnSp>
        <p:nvCxnSpPr>
          <p:cNvPr id="226" name="直線コネクタ 225"/>
          <p:cNvCxnSpPr/>
          <p:nvPr/>
        </p:nvCxnSpPr>
        <p:spPr>
          <a:xfrm>
            <a:off x="190975" y="4325065"/>
            <a:ext cx="2772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5" name="Text Box 75"/>
          <p:cNvSpPr txBox="1">
            <a:spLocks noChangeArrowheads="1"/>
          </p:cNvSpPr>
          <p:nvPr/>
        </p:nvSpPr>
        <p:spPr bwMode="auto">
          <a:xfrm>
            <a:off x="1080567" y="3464946"/>
            <a:ext cx="7006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defTabSz="914400" eaLnBrk="1" hangingPunct="1"/>
            <a:r>
              <a:rPr lang="en-US" altLang="ja-JP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Chemical and Schematic Structures of </a:t>
            </a:r>
            <a:r>
              <a:rPr lang="en-US" altLang="ja-JP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Cyclodextrins</a:t>
            </a:r>
            <a:r>
              <a:rPr lang="en-US" altLang="ja-JP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ja-JP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CyDs</a:t>
            </a:r>
            <a:r>
              <a:rPr lang="en-US" altLang="ja-JP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201" name="Text Box 272"/>
          <p:cNvSpPr txBox="1">
            <a:spLocks noChangeArrowheads="1"/>
          </p:cNvSpPr>
          <p:nvPr/>
        </p:nvSpPr>
        <p:spPr bwMode="auto">
          <a:xfrm>
            <a:off x="1778547" y="3078070"/>
            <a:ext cx="1555234" cy="338554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kumimoji="0" lang="en-US" altLang="ja-JP" sz="1600" dirty="0">
                <a:solidFill>
                  <a:srgbClr val="DE5300"/>
                </a:solidFill>
                <a:cs typeface="Arial" charset="0"/>
              </a:rPr>
              <a:t>Glucose unit :</a:t>
            </a:r>
          </a:p>
        </p:txBody>
      </p:sp>
      <p:pic>
        <p:nvPicPr>
          <p:cNvPr id="2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6" y="836157"/>
            <a:ext cx="2438146" cy="2438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3" name="テキスト ボックス 222"/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4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200" name="直線コネクタ 199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直線コネクタ 209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5229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Preparation of </a:t>
            </a:r>
            <a:r>
              <a:rPr lang="en-US" altLang="ja-JP" sz="3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insulin</a:t>
            </a:r>
            <a:r>
              <a:rPr lang="ja-JP" altLang="en-US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4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(Preliminary study)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34" name="Group 295"/>
          <p:cNvGrpSpPr>
            <a:grpSpLocks noChangeAspect="1"/>
          </p:cNvGrpSpPr>
          <p:nvPr/>
        </p:nvGrpSpPr>
        <p:grpSpPr bwMode="auto">
          <a:xfrm>
            <a:off x="1009189" y="1317824"/>
            <a:ext cx="956363" cy="915407"/>
            <a:chOff x="864" y="432"/>
            <a:chExt cx="1182" cy="11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5" name="Freeform 296"/>
            <p:cNvSpPr>
              <a:spLocks noChangeAspect="1"/>
            </p:cNvSpPr>
            <p:nvPr/>
          </p:nvSpPr>
          <p:spPr bwMode="auto">
            <a:xfrm>
              <a:off x="864" y="705"/>
              <a:ext cx="187" cy="168"/>
            </a:xfrm>
            <a:custGeom>
              <a:avLst/>
              <a:gdLst>
                <a:gd name="T0" fmla="*/ 561 w 561"/>
                <a:gd name="T1" fmla="*/ 464 h 504"/>
                <a:gd name="T2" fmla="*/ 474 w 561"/>
                <a:gd name="T3" fmla="*/ 302 h 504"/>
                <a:gd name="T4" fmla="*/ 363 w 561"/>
                <a:gd name="T5" fmla="*/ 164 h 504"/>
                <a:gd name="T6" fmla="*/ 177 w 561"/>
                <a:gd name="T7" fmla="*/ 41 h 504"/>
                <a:gd name="T8" fmla="*/ 3 w 561"/>
                <a:gd name="T9" fmla="*/ 11 h 504"/>
                <a:gd name="T10" fmla="*/ 0 w 561"/>
                <a:gd name="T11" fmla="*/ 101 h 504"/>
                <a:gd name="T12" fmla="*/ 99 w 561"/>
                <a:gd name="T13" fmla="*/ 113 h 504"/>
                <a:gd name="T14" fmla="*/ 225 w 561"/>
                <a:gd name="T15" fmla="*/ 155 h 504"/>
                <a:gd name="T16" fmla="*/ 339 w 561"/>
                <a:gd name="T17" fmla="*/ 248 h 504"/>
                <a:gd name="T18" fmla="*/ 429 w 561"/>
                <a:gd name="T19" fmla="*/ 347 h 504"/>
                <a:gd name="T20" fmla="*/ 507 w 561"/>
                <a:gd name="T21" fmla="*/ 482 h 504"/>
                <a:gd name="T22" fmla="*/ 510 w 561"/>
                <a:gd name="T23" fmla="*/ 47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504">
                  <a:moveTo>
                    <a:pt x="561" y="464"/>
                  </a:moveTo>
                  <a:cubicBezTo>
                    <a:pt x="546" y="437"/>
                    <a:pt x="507" y="352"/>
                    <a:pt x="474" y="302"/>
                  </a:cubicBezTo>
                  <a:cubicBezTo>
                    <a:pt x="480" y="311"/>
                    <a:pt x="412" y="207"/>
                    <a:pt x="363" y="164"/>
                  </a:cubicBezTo>
                  <a:cubicBezTo>
                    <a:pt x="314" y="121"/>
                    <a:pt x="237" y="67"/>
                    <a:pt x="177" y="41"/>
                  </a:cubicBezTo>
                  <a:cubicBezTo>
                    <a:pt x="117" y="15"/>
                    <a:pt x="33" y="0"/>
                    <a:pt x="3" y="11"/>
                  </a:cubicBezTo>
                  <a:lnTo>
                    <a:pt x="0" y="101"/>
                  </a:lnTo>
                  <a:cubicBezTo>
                    <a:pt x="16" y="118"/>
                    <a:pt x="62" y="104"/>
                    <a:pt x="99" y="113"/>
                  </a:cubicBezTo>
                  <a:cubicBezTo>
                    <a:pt x="137" y="121"/>
                    <a:pt x="185" y="133"/>
                    <a:pt x="225" y="155"/>
                  </a:cubicBezTo>
                  <a:cubicBezTo>
                    <a:pt x="265" y="177"/>
                    <a:pt x="305" y="216"/>
                    <a:pt x="339" y="248"/>
                  </a:cubicBezTo>
                  <a:cubicBezTo>
                    <a:pt x="373" y="280"/>
                    <a:pt x="403" y="313"/>
                    <a:pt x="429" y="347"/>
                  </a:cubicBezTo>
                  <a:cubicBezTo>
                    <a:pt x="450" y="371"/>
                    <a:pt x="500" y="473"/>
                    <a:pt x="507" y="482"/>
                  </a:cubicBezTo>
                  <a:cubicBezTo>
                    <a:pt x="520" y="504"/>
                    <a:pt x="510" y="480"/>
                    <a:pt x="510" y="479"/>
                  </a:cubicBezTo>
                </a:path>
              </a:pathLst>
            </a:custGeom>
            <a:gradFill rotWithShape="0">
              <a:gsLst>
                <a:gs pos="0">
                  <a:srgbClr val="339933"/>
                </a:gs>
                <a:gs pos="50000">
                  <a:srgbClr val="D8F8D8"/>
                </a:gs>
                <a:gs pos="100000">
                  <a:srgbClr val="339933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36" name="Freeform 297"/>
            <p:cNvSpPr>
              <a:spLocks noChangeAspect="1"/>
            </p:cNvSpPr>
            <p:nvPr/>
          </p:nvSpPr>
          <p:spPr bwMode="auto">
            <a:xfrm>
              <a:off x="1298" y="1040"/>
              <a:ext cx="81" cy="358"/>
            </a:xfrm>
            <a:custGeom>
              <a:avLst/>
              <a:gdLst>
                <a:gd name="T0" fmla="*/ 0 w 243"/>
                <a:gd name="T1" fmla="*/ 993 h 1074"/>
                <a:gd name="T2" fmla="*/ 87 w 243"/>
                <a:gd name="T3" fmla="*/ 879 h 1074"/>
                <a:gd name="T4" fmla="*/ 132 w 243"/>
                <a:gd name="T5" fmla="*/ 639 h 1074"/>
                <a:gd name="T6" fmla="*/ 123 w 243"/>
                <a:gd name="T7" fmla="*/ 420 h 1074"/>
                <a:gd name="T8" fmla="*/ 135 w 243"/>
                <a:gd name="T9" fmla="*/ 0 h 1074"/>
                <a:gd name="T10" fmla="*/ 243 w 243"/>
                <a:gd name="T11" fmla="*/ 21 h 1074"/>
                <a:gd name="T12" fmla="*/ 219 w 243"/>
                <a:gd name="T13" fmla="*/ 273 h 1074"/>
                <a:gd name="T14" fmla="*/ 228 w 243"/>
                <a:gd name="T15" fmla="*/ 573 h 1074"/>
                <a:gd name="T16" fmla="*/ 210 w 243"/>
                <a:gd name="T17" fmla="*/ 804 h 1074"/>
                <a:gd name="T18" fmla="*/ 144 w 243"/>
                <a:gd name="T19" fmla="*/ 981 h 1074"/>
                <a:gd name="T20" fmla="*/ 90 w 243"/>
                <a:gd name="T21" fmla="*/ 1050 h 1074"/>
                <a:gd name="T22" fmla="*/ 48 w 243"/>
                <a:gd name="T23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1074">
                  <a:moveTo>
                    <a:pt x="0" y="993"/>
                  </a:moveTo>
                  <a:cubicBezTo>
                    <a:pt x="6" y="959"/>
                    <a:pt x="54" y="951"/>
                    <a:pt x="87" y="879"/>
                  </a:cubicBezTo>
                  <a:cubicBezTo>
                    <a:pt x="120" y="807"/>
                    <a:pt x="127" y="716"/>
                    <a:pt x="132" y="639"/>
                  </a:cubicBezTo>
                  <a:lnTo>
                    <a:pt x="123" y="420"/>
                  </a:lnTo>
                  <a:lnTo>
                    <a:pt x="135" y="0"/>
                  </a:lnTo>
                  <a:lnTo>
                    <a:pt x="243" y="21"/>
                  </a:lnTo>
                  <a:lnTo>
                    <a:pt x="219" y="273"/>
                  </a:lnTo>
                  <a:lnTo>
                    <a:pt x="228" y="573"/>
                  </a:lnTo>
                  <a:cubicBezTo>
                    <a:pt x="227" y="661"/>
                    <a:pt x="224" y="736"/>
                    <a:pt x="210" y="804"/>
                  </a:cubicBezTo>
                  <a:cubicBezTo>
                    <a:pt x="196" y="872"/>
                    <a:pt x="170" y="933"/>
                    <a:pt x="144" y="981"/>
                  </a:cubicBezTo>
                  <a:lnTo>
                    <a:pt x="90" y="1050"/>
                  </a:lnTo>
                  <a:lnTo>
                    <a:pt x="48" y="1074"/>
                  </a:lnTo>
                </a:path>
              </a:pathLst>
            </a:custGeom>
            <a:solidFill>
              <a:srgbClr val="3333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37" name="Freeform 298"/>
            <p:cNvSpPr>
              <a:spLocks noChangeAspect="1"/>
            </p:cNvSpPr>
            <p:nvPr/>
          </p:nvSpPr>
          <p:spPr bwMode="auto">
            <a:xfrm>
              <a:off x="1461" y="985"/>
              <a:ext cx="171" cy="144"/>
            </a:xfrm>
            <a:custGeom>
              <a:avLst/>
              <a:gdLst>
                <a:gd name="T0" fmla="*/ 69 w 512"/>
                <a:gd name="T1" fmla="*/ 9 h 431"/>
                <a:gd name="T2" fmla="*/ 219 w 512"/>
                <a:gd name="T3" fmla="*/ 30 h 431"/>
                <a:gd name="T4" fmla="*/ 357 w 512"/>
                <a:gd name="T5" fmla="*/ 123 h 431"/>
                <a:gd name="T6" fmla="*/ 441 w 512"/>
                <a:gd name="T7" fmla="*/ 216 h 431"/>
                <a:gd name="T8" fmla="*/ 507 w 512"/>
                <a:gd name="T9" fmla="*/ 345 h 431"/>
                <a:gd name="T10" fmla="*/ 414 w 512"/>
                <a:gd name="T11" fmla="*/ 414 h 431"/>
                <a:gd name="T12" fmla="*/ 303 w 512"/>
                <a:gd name="T13" fmla="*/ 276 h 431"/>
                <a:gd name="T14" fmla="*/ 183 w 512"/>
                <a:gd name="T15" fmla="*/ 168 h 431"/>
                <a:gd name="T16" fmla="*/ 111 w 512"/>
                <a:gd name="T17" fmla="*/ 123 h 431"/>
                <a:gd name="T18" fmla="*/ 0 w 512"/>
                <a:gd name="T19" fmla="*/ 102 h 431"/>
                <a:gd name="T20" fmla="*/ 69 w 512"/>
                <a:gd name="T21" fmla="*/ 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2" h="431">
                  <a:moveTo>
                    <a:pt x="69" y="9"/>
                  </a:moveTo>
                  <a:cubicBezTo>
                    <a:pt x="101" y="0"/>
                    <a:pt x="171" y="11"/>
                    <a:pt x="219" y="30"/>
                  </a:cubicBezTo>
                  <a:cubicBezTo>
                    <a:pt x="273" y="53"/>
                    <a:pt x="317" y="91"/>
                    <a:pt x="357" y="123"/>
                  </a:cubicBezTo>
                  <a:lnTo>
                    <a:pt x="441" y="216"/>
                  </a:lnTo>
                  <a:cubicBezTo>
                    <a:pt x="466" y="253"/>
                    <a:pt x="512" y="312"/>
                    <a:pt x="507" y="345"/>
                  </a:cubicBezTo>
                  <a:cubicBezTo>
                    <a:pt x="495" y="368"/>
                    <a:pt x="450" y="431"/>
                    <a:pt x="414" y="414"/>
                  </a:cubicBezTo>
                  <a:lnTo>
                    <a:pt x="303" y="276"/>
                  </a:lnTo>
                  <a:cubicBezTo>
                    <a:pt x="265" y="235"/>
                    <a:pt x="215" y="194"/>
                    <a:pt x="183" y="168"/>
                  </a:cubicBezTo>
                  <a:cubicBezTo>
                    <a:pt x="150" y="146"/>
                    <a:pt x="180" y="153"/>
                    <a:pt x="111" y="123"/>
                  </a:cubicBezTo>
                  <a:cubicBezTo>
                    <a:pt x="42" y="93"/>
                    <a:pt x="2" y="118"/>
                    <a:pt x="0" y="102"/>
                  </a:cubicBezTo>
                  <a:lnTo>
                    <a:pt x="69" y="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38" name="Freeform 299"/>
            <p:cNvSpPr>
              <a:spLocks noChangeAspect="1"/>
            </p:cNvSpPr>
            <p:nvPr/>
          </p:nvSpPr>
          <p:spPr bwMode="auto">
            <a:xfrm>
              <a:off x="1497" y="889"/>
              <a:ext cx="69" cy="111"/>
            </a:xfrm>
            <a:custGeom>
              <a:avLst/>
              <a:gdLst>
                <a:gd name="T0" fmla="*/ 2 w 203"/>
                <a:gd name="T1" fmla="*/ 288 h 333"/>
                <a:gd name="T2" fmla="*/ 74 w 203"/>
                <a:gd name="T3" fmla="*/ 119 h 333"/>
                <a:gd name="T4" fmla="*/ 203 w 203"/>
                <a:gd name="T5" fmla="*/ 0 h 333"/>
                <a:gd name="T6" fmla="*/ 196 w 203"/>
                <a:gd name="T7" fmla="*/ 39 h 333"/>
                <a:gd name="T8" fmla="*/ 175 w 203"/>
                <a:gd name="T9" fmla="*/ 110 h 333"/>
                <a:gd name="T10" fmla="*/ 171 w 203"/>
                <a:gd name="T11" fmla="*/ 172 h 333"/>
                <a:gd name="T12" fmla="*/ 159 w 203"/>
                <a:gd name="T13" fmla="*/ 250 h 333"/>
                <a:gd name="T14" fmla="*/ 156 w 203"/>
                <a:gd name="T15" fmla="*/ 333 h 333"/>
                <a:gd name="T16" fmla="*/ 80 w 203"/>
                <a:gd name="T17" fmla="*/ 300 h 333"/>
                <a:gd name="T18" fmla="*/ 2 w 203"/>
                <a:gd name="T19" fmla="*/ 28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333">
                  <a:moveTo>
                    <a:pt x="2" y="288"/>
                  </a:moveTo>
                  <a:cubicBezTo>
                    <a:pt x="0" y="259"/>
                    <a:pt x="40" y="167"/>
                    <a:pt x="74" y="119"/>
                  </a:cubicBezTo>
                  <a:cubicBezTo>
                    <a:pt x="115" y="66"/>
                    <a:pt x="183" y="13"/>
                    <a:pt x="203" y="0"/>
                  </a:cubicBezTo>
                  <a:lnTo>
                    <a:pt x="196" y="39"/>
                  </a:lnTo>
                  <a:cubicBezTo>
                    <a:pt x="191" y="57"/>
                    <a:pt x="179" y="88"/>
                    <a:pt x="175" y="110"/>
                  </a:cubicBezTo>
                  <a:cubicBezTo>
                    <a:pt x="163" y="136"/>
                    <a:pt x="177" y="141"/>
                    <a:pt x="171" y="172"/>
                  </a:cubicBezTo>
                  <a:lnTo>
                    <a:pt x="159" y="250"/>
                  </a:lnTo>
                  <a:lnTo>
                    <a:pt x="156" y="333"/>
                  </a:lnTo>
                  <a:lnTo>
                    <a:pt x="80" y="300"/>
                  </a:lnTo>
                  <a:lnTo>
                    <a:pt x="2" y="288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39" name="Freeform 300"/>
            <p:cNvSpPr>
              <a:spLocks noChangeAspect="1"/>
            </p:cNvSpPr>
            <p:nvPr/>
          </p:nvSpPr>
          <p:spPr bwMode="auto">
            <a:xfrm>
              <a:off x="1562" y="855"/>
              <a:ext cx="227" cy="145"/>
            </a:xfrm>
            <a:custGeom>
              <a:avLst/>
              <a:gdLst>
                <a:gd name="T0" fmla="*/ 3 w 682"/>
                <a:gd name="T1" fmla="*/ 105 h 435"/>
                <a:gd name="T2" fmla="*/ 150 w 682"/>
                <a:gd name="T3" fmla="*/ 12 h 435"/>
                <a:gd name="T4" fmla="*/ 381 w 682"/>
                <a:gd name="T5" fmla="*/ 30 h 435"/>
                <a:gd name="T6" fmla="*/ 534 w 682"/>
                <a:gd name="T7" fmla="*/ 129 h 435"/>
                <a:gd name="T8" fmla="*/ 624 w 682"/>
                <a:gd name="T9" fmla="*/ 219 h 435"/>
                <a:gd name="T10" fmla="*/ 675 w 682"/>
                <a:gd name="T11" fmla="*/ 345 h 435"/>
                <a:gd name="T12" fmla="*/ 591 w 682"/>
                <a:gd name="T13" fmla="*/ 435 h 435"/>
                <a:gd name="T14" fmla="*/ 465 w 682"/>
                <a:gd name="T15" fmla="*/ 291 h 435"/>
                <a:gd name="T16" fmla="*/ 333 w 682"/>
                <a:gd name="T17" fmla="*/ 192 h 435"/>
                <a:gd name="T18" fmla="*/ 186 w 682"/>
                <a:gd name="T19" fmla="*/ 129 h 435"/>
                <a:gd name="T20" fmla="*/ 0 w 682"/>
                <a:gd name="T21" fmla="*/ 9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2" h="435">
                  <a:moveTo>
                    <a:pt x="3" y="105"/>
                  </a:moveTo>
                  <a:cubicBezTo>
                    <a:pt x="28" y="90"/>
                    <a:pt x="87" y="24"/>
                    <a:pt x="150" y="12"/>
                  </a:cubicBezTo>
                  <a:cubicBezTo>
                    <a:pt x="213" y="0"/>
                    <a:pt x="317" y="10"/>
                    <a:pt x="381" y="30"/>
                  </a:cubicBezTo>
                  <a:cubicBezTo>
                    <a:pt x="439" y="54"/>
                    <a:pt x="494" y="98"/>
                    <a:pt x="534" y="129"/>
                  </a:cubicBezTo>
                  <a:cubicBezTo>
                    <a:pt x="574" y="160"/>
                    <a:pt x="600" y="183"/>
                    <a:pt x="624" y="219"/>
                  </a:cubicBezTo>
                  <a:cubicBezTo>
                    <a:pt x="646" y="252"/>
                    <a:pt x="682" y="311"/>
                    <a:pt x="675" y="345"/>
                  </a:cubicBezTo>
                  <a:lnTo>
                    <a:pt x="591" y="435"/>
                  </a:lnTo>
                  <a:cubicBezTo>
                    <a:pt x="556" y="426"/>
                    <a:pt x="508" y="331"/>
                    <a:pt x="465" y="291"/>
                  </a:cubicBezTo>
                  <a:cubicBezTo>
                    <a:pt x="422" y="251"/>
                    <a:pt x="378" y="217"/>
                    <a:pt x="333" y="192"/>
                  </a:cubicBezTo>
                  <a:cubicBezTo>
                    <a:pt x="291" y="164"/>
                    <a:pt x="225" y="139"/>
                    <a:pt x="186" y="129"/>
                  </a:cubicBezTo>
                  <a:cubicBezTo>
                    <a:pt x="147" y="119"/>
                    <a:pt x="39" y="105"/>
                    <a:pt x="0" y="99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33725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0" name="Freeform 301"/>
            <p:cNvSpPr>
              <a:spLocks noChangeAspect="1"/>
            </p:cNvSpPr>
            <p:nvPr/>
          </p:nvSpPr>
          <p:spPr bwMode="auto">
            <a:xfrm>
              <a:off x="1649" y="908"/>
              <a:ext cx="111" cy="93"/>
            </a:xfrm>
            <a:custGeom>
              <a:avLst/>
              <a:gdLst>
                <a:gd name="T0" fmla="*/ 334 w 334"/>
                <a:gd name="T1" fmla="*/ 279 h 279"/>
                <a:gd name="T2" fmla="*/ 205 w 334"/>
                <a:gd name="T3" fmla="*/ 279 h 279"/>
                <a:gd name="T4" fmla="*/ 67 w 334"/>
                <a:gd name="T5" fmla="*/ 180 h 279"/>
                <a:gd name="T6" fmla="*/ 10 w 334"/>
                <a:gd name="T7" fmla="*/ 0 h 279"/>
                <a:gd name="T8" fmla="*/ 94 w 334"/>
                <a:gd name="T9" fmla="*/ 45 h 279"/>
                <a:gd name="T10" fmla="*/ 226 w 334"/>
                <a:gd name="T11" fmla="*/ 150 h 279"/>
                <a:gd name="T12" fmla="*/ 325 w 334"/>
                <a:gd name="T13" fmla="*/ 276 h 279"/>
                <a:gd name="T14" fmla="*/ 334 w 334"/>
                <a:gd name="T1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4" h="279">
                  <a:moveTo>
                    <a:pt x="334" y="279"/>
                  </a:moveTo>
                  <a:lnTo>
                    <a:pt x="205" y="279"/>
                  </a:lnTo>
                  <a:cubicBezTo>
                    <a:pt x="161" y="263"/>
                    <a:pt x="100" y="227"/>
                    <a:pt x="67" y="180"/>
                  </a:cubicBezTo>
                  <a:cubicBezTo>
                    <a:pt x="44" y="139"/>
                    <a:pt x="0" y="19"/>
                    <a:pt x="10" y="0"/>
                  </a:cubicBezTo>
                  <a:lnTo>
                    <a:pt x="94" y="45"/>
                  </a:lnTo>
                  <a:lnTo>
                    <a:pt x="226" y="150"/>
                  </a:lnTo>
                  <a:lnTo>
                    <a:pt x="325" y="276"/>
                  </a:lnTo>
                  <a:lnTo>
                    <a:pt x="334" y="279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1" name="Freeform 302"/>
            <p:cNvSpPr>
              <a:spLocks noChangeAspect="1"/>
            </p:cNvSpPr>
            <p:nvPr/>
          </p:nvSpPr>
          <p:spPr bwMode="auto">
            <a:xfrm>
              <a:off x="1497" y="1026"/>
              <a:ext cx="105" cy="98"/>
            </a:xfrm>
            <a:custGeom>
              <a:avLst/>
              <a:gdLst>
                <a:gd name="T0" fmla="*/ 317 w 317"/>
                <a:gd name="T1" fmla="*/ 297 h 297"/>
                <a:gd name="T2" fmla="*/ 188 w 317"/>
                <a:gd name="T3" fmla="*/ 297 h 297"/>
                <a:gd name="T4" fmla="*/ 50 w 317"/>
                <a:gd name="T5" fmla="*/ 198 h 297"/>
                <a:gd name="T6" fmla="*/ 5 w 317"/>
                <a:gd name="T7" fmla="*/ 0 h 297"/>
                <a:gd name="T8" fmla="*/ 83 w 317"/>
                <a:gd name="T9" fmla="*/ 48 h 297"/>
                <a:gd name="T10" fmla="*/ 209 w 317"/>
                <a:gd name="T11" fmla="*/ 168 h 297"/>
                <a:gd name="T12" fmla="*/ 308 w 317"/>
                <a:gd name="T13" fmla="*/ 294 h 297"/>
                <a:gd name="T14" fmla="*/ 317 w 317"/>
                <a:gd name="T15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7" h="297">
                  <a:moveTo>
                    <a:pt x="317" y="297"/>
                  </a:moveTo>
                  <a:lnTo>
                    <a:pt x="188" y="297"/>
                  </a:lnTo>
                  <a:cubicBezTo>
                    <a:pt x="144" y="281"/>
                    <a:pt x="81" y="248"/>
                    <a:pt x="50" y="198"/>
                  </a:cubicBezTo>
                  <a:cubicBezTo>
                    <a:pt x="27" y="157"/>
                    <a:pt x="0" y="25"/>
                    <a:pt x="5" y="0"/>
                  </a:cubicBezTo>
                  <a:lnTo>
                    <a:pt x="83" y="48"/>
                  </a:lnTo>
                  <a:lnTo>
                    <a:pt x="209" y="168"/>
                  </a:lnTo>
                  <a:lnTo>
                    <a:pt x="308" y="294"/>
                  </a:lnTo>
                  <a:lnTo>
                    <a:pt x="317" y="297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2" name="Freeform 303"/>
            <p:cNvSpPr>
              <a:spLocks noChangeAspect="1"/>
            </p:cNvSpPr>
            <p:nvPr/>
          </p:nvSpPr>
          <p:spPr bwMode="auto">
            <a:xfrm>
              <a:off x="1636" y="612"/>
              <a:ext cx="61" cy="253"/>
            </a:xfrm>
            <a:custGeom>
              <a:avLst/>
              <a:gdLst>
                <a:gd name="T0" fmla="*/ 178 w 183"/>
                <a:gd name="T1" fmla="*/ 759 h 759"/>
                <a:gd name="T2" fmla="*/ 148 w 183"/>
                <a:gd name="T3" fmla="*/ 177 h 759"/>
                <a:gd name="T4" fmla="*/ 130 w 183"/>
                <a:gd name="T5" fmla="*/ 0 h 759"/>
                <a:gd name="T6" fmla="*/ 19 w 183"/>
                <a:gd name="T7" fmla="*/ 6 h 759"/>
                <a:gd name="T8" fmla="*/ 19 w 183"/>
                <a:gd name="T9" fmla="*/ 108 h 759"/>
                <a:gd name="T10" fmla="*/ 22 w 183"/>
                <a:gd name="T11" fmla="*/ 207 h 759"/>
                <a:gd name="T12" fmla="*/ 34 w 183"/>
                <a:gd name="T13" fmla="*/ 423 h 759"/>
                <a:gd name="T14" fmla="*/ 52 w 183"/>
                <a:gd name="T15" fmla="*/ 732 h 759"/>
                <a:gd name="T16" fmla="*/ 115 w 183"/>
                <a:gd name="T17" fmla="*/ 738 h 759"/>
                <a:gd name="T18" fmla="*/ 178 w 183"/>
                <a:gd name="T19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759">
                  <a:moveTo>
                    <a:pt x="178" y="759"/>
                  </a:moveTo>
                  <a:cubicBezTo>
                    <a:pt x="183" y="666"/>
                    <a:pt x="156" y="303"/>
                    <a:pt x="148" y="177"/>
                  </a:cubicBezTo>
                  <a:cubicBezTo>
                    <a:pt x="141" y="51"/>
                    <a:pt x="151" y="29"/>
                    <a:pt x="130" y="0"/>
                  </a:cubicBezTo>
                  <a:lnTo>
                    <a:pt x="19" y="6"/>
                  </a:lnTo>
                  <a:cubicBezTo>
                    <a:pt x="0" y="24"/>
                    <a:pt x="19" y="75"/>
                    <a:pt x="19" y="108"/>
                  </a:cubicBezTo>
                  <a:cubicBezTo>
                    <a:pt x="19" y="141"/>
                    <a:pt x="20" y="155"/>
                    <a:pt x="22" y="207"/>
                  </a:cubicBezTo>
                  <a:cubicBezTo>
                    <a:pt x="24" y="259"/>
                    <a:pt x="29" y="335"/>
                    <a:pt x="34" y="423"/>
                  </a:cubicBezTo>
                  <a:cubicBezTo>
                    <a:pt x="43" y="567"/>
                    <a:pt x="41" y="681"/>
                    <a:pt x="52" y="732"/>
                  </a:cubicBezTo>
                  <a:lnTo>
                    <a:pt x="115" y="738"/>
                  </a:lnTo>
                  <a:lnTo>
                    <a:pt x="178" y="75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3" name="Freeform 304"/>
            <p:cNvSpPr>
              <a:spLocks noChangeAspect="1"/>
            </p:cNvSpPr>
            <p:nvPr/>
          </p:nvSpPr>
          <p:spPr bwMode="auto">
            <a:xfrm>
              <a:off x="1450" y="432"/>
              <a:ext cx="233" cy="190"/>
            </a:xfrm>
            <a:custGeom>
              <a:avLst/>
              <a:gdLst>
                <a:gd name="T0" fmla="*/ 699 w 699"/>
                <a:gd name="T1" fmla="*/ 561 h 570"/>
                <a:gd name="T2" fmla="*/ 654 w 699"/>
                <a:gd name="T3" fmla="*/ 282 h 570"/>
                <a:gd name="T4" fmla="*/ 471 w 699"/>
                <a:gd name="T5" fmla="*/ 60 h 570"/>
                <a:gd name="T6" fmla="*/ 240 w 699"/>
                <a:gd name="T7" fmla="*/ 3 h 570"/>
                <a:gd name="T8" fmla="*/ 102 w 699"/>
                <a:gd name="T9" fmla="*/ 48 h 570"/>
                <a:gd name="T10" fmla="*/ 0 w 699"/>
                <a:gd name="T11" fmla="*/ 114 h 570"/>
                <a:gd name="T12" fmla="*/ 78 w 699"/>
                <a:gd name="T13" fmla="*/ 114 h 570"/>
                <a:gd name="T14" fmla="*/ 198 w 699"/>
                <a:gd name="T15" fmla="*/ 126 h 570"/>
                <a:gd name="T16" fmla="*/ 354 w 699"/>
                <a:gd name="T17" fmla="*/ 180 h 570"/>
                <a:gd name="T18" fmla="*/ 480 w 699"/>
                <a:gd name="T19" fmla="*/ 315 h 570"/>
                <a:gd name="T20" fmla="*/ 540 w 699"/>
                <a:gd name="T21" fmla="*/ 438 h 570"/>
                <a:gd name="T22" fmla="*/ 570 w 699"/>
                <a:gd name="T2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70">
                  <a:moveTo>
                    <a:pt x="699" y="561"/>
                  </a:moveTo>
                  <a:cubicBezTo>
                    <a:pt x="691" y="515"/>
                    <a:pt x="692" y="365"/>
                    <a:pt x="654" y="282"/>
                  </a:cubicBezTo>
                  <a:cubicBezTo>
                    <a:pt x="615" y="199"/>
                    <a:pt x="542" y="107"/>
                    <a:pt x="471" y="60"/>
                  </a:cubicBezTo>
                  <a:cubicBezTo>
                    <a:pt x="399" y="13"/>
                    <a:pt x="299" y="6"/>
                    <a:pt x="240" y="3"/>
                  </a:cubicBezTo>
                  <a:cubicBezTo>
                    <a:pt x="181" y="0"/>
                    <a:pt x="142" y="30"/>
                    <a:pt x="102" y="48"/>
                  </a:cubicBezTo>
                  <a:cubicBezTo>
                    <a:pt x="62" y="66"/>
                    <a:pt x="14" y="100"/>
                    <a:pt x="0" y="114"/>
                  </a:cubicBezTo>
                  <a:lnTo>
                    <a:pt x="78" y="114"/>
                  </a:lnTo>
                  <a:cubicBezTo>
                    <a:pt x="111" y="116"/>
                    <a:pt x="152" y="115"/>
                    <a:pt x="198" y="126"/>
                  </a:cubicBezTo>
                  <a:cubicBezTo>
                    <a:pt x="252" y="135"/>
                    <a:pt x="307" y="150"/>
                    <a:pt x="354" y="180"/>
                  </a:cubicBezTo>
                  <a:cubicBezTo>
                    <a:pt x="401" y="210"/>
                    <a:pt x="448" y="267"/>
                    <a:pt x="480" y="315"/>
                  </a:cubicBezTo>
                  <a:cubicBezTo>
                    <a:pt x="511" y="358"/>
                    <a:pt x="525" y="396"/>
                    <a:pt x="540" y="438"/>
                  </a:cubicBezTo>
                  <a:cubicBezTo>
                    <a:pt x="555" y="480"/>
                    <a:pt x="564" y="543"/>
                    <a:pt x="570" y="570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54510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4" name="Freeform 305"/>
            <p:cNvSpPr>
              <a:spLocks noChangeAspect="1"/>
            </p:cNvSpPr>
            <p:nvPr/>
          </p:nvSpPr>
          <p:spPr bwMode="auto">
            <a:xfrm>
              <a:off x="1408" y="466"/>
              <a:ext cx="46" cy="75"/>
            </a:xfrm>
            <a:custGeom>
              <a:avLst/>
              <a:gdLst>
                <a:gd name="T0" fmla="*/ 138 w 138"/>
                <a:gd name="T1" fmla="*/ 4 h 223"/>
                <a:gd name="T2" fmla="*/ 60 w 138"/>
                <a:gd name="T3" fmla="*/ 58 h 223"/>
                <a:gd name="T4" fmla="*/ 0 w 138"/>
                <a:gd name="T5" fmla="*/ 187 h 223"/>
                <a:gd name="T6" fmla="*/ 54 w 138"/>
                <a:gd name="T7" fmla="*/ 202 h 223"/>
                <a:gd name="T8" fmla="*/ 102 w 138"/>
                <a:gd name="T9" fmla="*/ 223 h 223"/>
                <a:gd name="T10" fmla="*/ 99 w 138"/>
                <a:gd name="T11" fmla="*/ 127 h 223"/>
                <a:gd name="T12" fmla="*/ 108 w 138"/>
                <a:gd name="T13" fmla="*/ 67 h 223"/>
                <a:gd name="T14" fmla="*/ 138 w 138"/>
                <a:gd name="T15" fmla="*/ 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3">
                  <a:moveTo>
                    <a:pt x="138" y="4"/>
                  </a:moveTo>
                  <a:cubicBezTo>
                    <a:pt x="127" y="0"/>
                    <a:pt x="83" y="28"/>
                    <a:pt x="60" y="58"/>
                  </a:cubicBezTo>
                  <a:cubicBezTo>
                    <a:pt x="38" y="89"/>
                    <a:pt x="1" y="163"/>
                    <a:pt x="0" y="187"/>
                  </a:cubicBezTo>
                  <a:lnTo>
                    <a:pt x="54" y="202"/>
                  </a:lnTo>
                  <a:lnTo>
                    <a:pt x="102" y="223"/>
                  </a:lnTo>
                  <a:cubicBezTo>
                    <a:pt x="109" y="211"/>
                    <a:pt x="98" y="153"/>
                    <a:pt x="99" y="127"/>
                  </a:cubicBezTo>
                  <a:cubicBezTo>
                    <a:pt x="102" y="104"/>
                    <a:pt x="102" y="87"/>
                    <a:pt x="108" y="67"/>
                  </a:cubicBezTo>
                  <a:lnTo>
                    <a:pt x="138" y="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5" name="Freeform 306"/>
            <p:cNvSpPr>
              <a:spLocks noChangeAspect="1"/>
            </p:cNvSpPr>
            <p:nvPr/>
          </p:nvSpPr>
          <p:spPr bwMode="auto">
            <a:xfrm>
              <a:off x="1231" y="586"/>
              <a:ext cx="64" cy="81"/>
            </a:xfrm>
            <a:custGeom>
              <a:avLst/>
              <a:gdLst>
                <a:gd name="T0" fmla="*/ 192 w 192"/>
                <a:gd name="T1" fmla="*/ 0 h 243"/>
                <a:gd name="T2" fmla="*/ 75 w 192"/>
                <a:gd name="T3" fmla="*/ 93 h 243"/>
                <a:gd name="T4" fmla="*/ 0 w 192"/>
                <a:gd name="T5" fmla="*/ 222 h 243"/>
                <a:gd name="T6" fmla="*/ 63 w 192"/>
                <a:gd name="T7" fmla="*/ 231 h 243"/>
                <a:gd name="T8" fmla="*/ 117 w 192"/>
                <a:gd name="T9" fmla="*/ 243 h 243"/>
                <a:gd name="T10" fmla="*/ 129 w 192"/>
                <a:gd name="T11" fmla="*/ 135 h 243"/>
                <a:gd name="T12" fmla="*/ 162 w 192"/>
                <a:gd name="T13" fmla="*/ 63 h 243"/>
                <a:gd name="T14" fmla="*/ 192 w 192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243">
                  <a:moveTo>
                    <a:pt x="192" y="0"/>
                  </a:moveTo>
                  <a:cubicBezTo>
                    <a:pt x="178" y="5"/>
                    <a:pt x="107" y="56"/>
                    <a:pt x="75" y="93"/>
                  </a:cubicBezTo>
                  <a:cubicBezTo>
                    <a:pt x="53" y="124"/>
                    <a:pt x="1" y="198"/>
                    <a:pt x="0" y="222"/>
                  </a:cubicBezTo>
                  <a:lnTo>
                    <a:pt x="63" y="231"/>
                  </a:lnTo>
                  <a:lnTo>
                    <a:pt x="117" y="243"/>
                  </a:lnTo>
                  <a:cubicBezTo>
                    <a:pt x="128" y="227"/>
                    <a:pt x="122" y="165"/>
                    <a:pt x="129" y="135"/>
                  </a:cubicBezTo>
                  <a:cubicBezTo>
                    <a:pt x="132" y="112"/>
                    <a:pt x="156" y="83"/>
                    <a:pt x="162" y="63"/>
                  </a:cubicBezTo>
                  <a:lnTo>
                    <a:pt x="192" y="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6" name="Freeform 307"/>
            <p:cNvSpPr>
              <a:spLocks noChangeAspect="1"/>
            </p:cNvSpPr>
            <p:nvPr/>
          </p:nvSpPr>
          <p:spPr bwMode="auto">
            <a:xfrm>
              <a:off x="1394" y="586"/>
              <a:ext cx="89" cy="113"/>
            </a:xfrm>
            <a:custGeom>
              <a:avLst/>
              <a:gdLst>
                <a:gd name="T0" fmla="*/ 262 w 268"/>
                <a:gd name="T1" fmla="*/ 342 h 342"/>
                <a:gd name="T2" fmla="*/ 160 w 268"/>
                <a:gd name="T3" fmla="*/ 336 h 342"/>
                <a:gd name="T4" fmla="*/ 40 w 268"/>
                <a:gd name="T5" fmla="*/ 219 h 342"/>
                <a:gd name="T6" fmla="*/ 10 w 268"/>
                <a:gd name="T7" fmla="*/ 0 h 342"/>
                <a:gd name="T8" fmla="*/ 100 w 268"/>
                <a:gd name="T9" fmla="*/ 54 h 342"/>
                <a:gd name="T10" fmla="*/ 226 w 268"/>
                <a:gd name="T11" fmla="*/ 195 h 342"/>
                <a:gd name="T12" fmla="*/ 268 w 268"/>
                <a:gd name="T13" fmla="*/ 330 h 342"/>
                <a:gd name="T14" fmla="*/ 262 w 268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342">
                  <a:moveTo>
                    <a:pt x="262" y="342"/>
                  </a:moveTo>
                  <a:lnTo>
                    <a:pt x="160" y="336"/>
                  </a:lnTo>
                  <a:cubicBezTo>
                    <a:pt x="123" y="316"/>
                    <a:pt x="65" y="275"/>
                    <a:pt x="40" y="219"/>
                  </a:cubicBezTo>
                  <a:cubicBezTo>
                    <a:pt x="17" y="178"/>
                    <a:pt x="0" y="28"/>
                    <a:pt x="10" y="0"/>
                  </a:cubicBezTo>
                  <a:lnTo>
                    <a:pt x="100" y="54"/>
                  </a:lnTo>
                  <a:lnTo>
                    <a:pt x="226" y="195"/>
                  </a:lnTo>
                  <a:lnTo>
                    <a:pt x="268" y="330"/>
                  </a:lnTo>
                  <a:lnTo>
                    <a:pt x="262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7" name="Freeform 308"/>
            <p:cNvSpPr>
              <a:spLocks noChangeAspect="1"/>
            </p:cNvSpPr>
            <p:nvPr/>
          </p:nvSpPr>
          <p:spPr bwMode="auto">
            <a:xfrm>
              <a:off x="1298" y="529"/>
              <a:ext cx="232" cy="170"/>
            </a:xfrm>
            <a:custGeom>
              <a:avLst/>
              <a:gdLst>
                <a:gd name="T0" fmla="*/ 0 w 699"/>
                <a:gd name="T1" fmla="*/ 164 h 512"/>
                <a:gd name="T2" fmla="*/ 144 w 699"/>
                <a:gd name="T3" fmla="*/ 44 h 512"/>
                <a:gd name="T4" fmla="*/ 360 w 699"/>
                <a:gd name="T5" fmla="*/ 14 h 512"/>
                <a:gd name="T6" fmla="*/ 558 w 699"/>
                <a:gd name="T7" fmla="*/ 128 h 512"/>
                <a:gd name="T8" fmla="*/ 663 w 699"/>
                <a:gd name="T9" fmla="*/ 272 h 512"/>
                <a:gd name="T10" fmla="*/ 699 w 699"/>
                <a:gd name="T11" fmla="*/ 416 h 512"/>
                <a:gd name="T12" fmla="*/ 567 w 699"/>
                <a:gd name="T13" fmla="*/ 512 h 512"/>
                <a:gd name="T14" fmla="*/ 489 w 699"/>
                <a:gd name="T15" fmla="*/ 335 h 512"/>
                <a:gd name="T16" fmla="*/ 372 w 699"/>
                <a:gd name="T17" fmla="*/ 212 h 512"/>
                <a:gd name="T18" fmla="*/ 222 w 699"/>
                <a:gd name="T19" fmla="*/ 143 h 512"/>
                <a:gd name="T20" fmla="*/ 36 w 699"/>
                <a:gd name="T21" fmla="*/ 149 h 512"/>
                <a:gd name="T22" fmla="*/ 0 w 699"/>
                <a:gd name="T23" fmla="*/ 16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12">
                  <a:moveTo>
                    <a:pt x="0" y="164"/>
                  </a:moveTo>
                  <a:lnTo>
                    <a:pt x="144" y="44"/>
                  </a:lnTo>
                  <a:cubicBezTo>
                    <a:pt x="204" y="19"/>
                    <a:pt x="291" y="0"/>
                    <a:pt x="360" y="14"/>
                  </a:cubicBezTo>
                  <a:cubicBezTo>
                    <a:pt x="426" y="29"/>
                    <a:pt x="506" y="81"/>
                    <a:pt x="558" y="128"/>
                  </a:cubicBezTo>
                  <a:cubicBezTo>
                    <a:pt x="610" y="175"/>
                    <a:pt x="639" y="224"/>
                    <a:pt x="663" y="272"/>
                  </a:cubicBezTo>
                  <a:lnTo>
                    <a:pt x="699" y="416"/>
                  </a:lnTo>
                  <a:lnTo>
                    <a:pt x="567" y="512"/>
                  </a:lnTo>
                  <a:cubicBezTo>
                    <a:pt x="532" y="499"/>
                    <a:pt x="521" y="385"/>
                    <a:pt x="489" y="335"/>
                  </a:cubicBezTo>
                  <a:cubicBezTo>
                    <a:pt x="457" y="285"/>
                    <a:pt x="418" y="246"/>
                    <a:pt x="372" y="212"/>
                  </a:cubicBezTo>
                  <a:cubicBezTo>
                    <a:pt x="322" y="174"/>
                    <a:pt x="278" y="154"/>
                    <a:pt x="222" y="143"/>
                  </a:cubicBezTo>
                  <a:cubicBezTo>
                    <a:pt x="166" y="132"/>
                    <a:pt x="68" y="149"/>
                    <a:pt x="36" y="149"/>
                  </a:cubicBezTo>
                  <a:lnTo>
                    <a:pt x="0" y="16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8" name="Freeform 309"/>
            <p:cNvSpPr>
              <a:spLocks noChangeAspect="1"/>
            </p:cNvSpPr>
            <p:nvPr/>
          </p:nvSpPr>
          <p:spPr bwMode="auto">
            <a:xfrm>
              <a:off x="1223" y="715"/>
              <a:ext cx="93" cy="114"/>
            </a:xfrm>
            <a:custGeom>
              <a:avLst/>
              <a:gdLst>
                <a:gd name="T0" fmla="*/ 280 w 280"/>
                <a:gd name="T1" fmla="*/ 342 h 342"/>
                <a:gd name="T2" fmla="*/ 151 w 280"/>
                <a:gd name="T3" fmla="*/ 330 h 342"/>
                <a:gd name="T4" fmla="*/ 43 w 280"/>
                <a:gd name="T5" fmla="*/ 225 h 342"/>
                <a:gd name="T6" fmla="*/ 10 w 280"/>
                <a:gd name="T7" fmla="*/ 0 h 342"/>
                <a:gd name="T8" fmla="*/ 106 w 280"/>
                <a:gd name="T9" fmla="*/ 48 h 342"/>
                <a:gd name="T10" fmla="*/ 211 w 280"/>
                <a:gd name="T11" fmla="*/ 177 h 342"/>
                <a:gd name="T12" fmla="*/ 271 w 280"/>
                <a:gd name="T13" fmla="*/ 336 h 342"/>
                <a:gd name="T14" fmla="*/ 280 w 280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342">
                  <a:moveTo>
                    <a:pt x="280" y="342"/>
                  </a:moveTo>
                  <a:lnTo>
                    <a:pt x="151" y="330"/>
                  </a:lnTo>
                  <a:cubicBezTo>
                    <a:pt x="112" y="310"/>
                    <a:pt x="66" y="280"/>
                    <a:pt x="43" y="225"/>
                  </a:cubicBezTo>
                  <a:cubicBezTo>
                    <a:pt x="20" y="184"/>
                    <a:pt x="0" y="29"/>
                    <a:pt x="10" y="0"/>
                  </a:cubicBezTo>
                  <a:lnTo>
                    <a:pt x="106" y="48"/>
                  </a:lnTo>
                  <a:lnTo>
                    <a:pt x="211" y="177"/>
                  </a:lnTo>
                  <a:lnTo>
                    <a:pt x="271" y="336"/>
                  </a:lnTo>
                  <a:lnTo>
                    <a:pt x="280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49" name="Freeform 310"/>
            <p:cNvSpPr>
              <a:spLocks noChangeAspect="1"/>
            </p:cNvSpPr>
            <p:nvPr/>
          </p:nvSpPr>
          <p:spPr bwMode="auto">
            <a:xfrm>
              <a:off x="1128" y="657"/>
              <a:ext cx="237" cy="172"/>
            </a:xfrm>
            <a:custGeom>
              <a:avLst/>
              <a:gdLst>
                <a:gd name="T0" fmla="*/ 0 w 711"/>
                <a:gd name="T1" fmla="*/ 170 h 518"/>
                <a:gd name="T2" fmla="*/ 144 w 711"/>
                <a:gd name="T3" fmla="*/ 35 h 518"/>
                <a:gd name="T4" fmla="*/ 345 w 711"/>
                <a:gd name="T5" fmla="*/ 14 h 518"/>
                <a:gd name="T6" fmla="*/ 540 w 711"/>
                <a:gd name="T7" fmla="*/ 122 h 518"/>
                <a:gd name="T8" fmla="*/ 660 w 711"/>
                <a:gd name="T9" fmla="*/ 272 h 518"/>
                <a:gd name="T10" fmla="*/ 696 w 711"/>
                <a:gd name="T11" fmla="*/ 422 h 518"/>
                <a:gd name="T12" fmla="*/ 567 w 711"/>
                <a:gd name="T13" fmla="*/ 518 h 518"/>
                <a:gd name="T14" fmla="*/ 489 w 711"/>
                <a:gd name="T15" fmla="*/ 341 h 518"/>
                <a:gd name="T16" fmla="*/ 372 w 711"/>
                <a:gd name="T17" fmla="*/ 218 h 518"/>
                <a:gd name="T18" fmla="*/ 222 w 711"/>
                <a:gd name="T19" fmla="*/ 149 h 518"/>
                <a:gd name="T20" fmla="*/ 36 w 711"/>
                <a:gd name="T21" fmla="*/ 155 h 518"/>
                <a:gd name="T22" fmla="*/ 0 w 711"/>
                <a:gd name="T23" fmla="*/ 17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1" h="518">
                  <a:moveTo>
                    <a:pt x="0" y="170"/>
                  </a:moveTo>
                  <a:lnTo>
                    <a:pt x="144" y="35"/>
                  </a:lnTo>
                  <a:cubicBezTo>
                    <a:pt x="201" y="9"/>
                    <a:pt x="279" y="0"/>
                    <a:pt x="345" y="14"/>
                  </a:cubicBezTo>
                  <a:cubicBezTo>
                    <a:pt x="411" y="29"/>
                    <a:pt x="488" y="75"/>
                    <a:pt x="540" y="122"/>
                  </a:cubicBezTo>
                  <a:cubicBezTo>
                    <a:pt x="592" y="165"/>
                    <a:pt x="630" y="218"/>
                    <a:pt x="660" y="272"/>
                  </a:cubicBezTo>
                  <a:cubicBezTo>
                    <a:pt x="690" y="326"/>
                    <a:pt x="711" y="381"/>
                    <a:pt x="696" y="422"/>
                  </a:cubicBezTo>
                  <a:lnTo>
                    <a:pt x="567" y="518"/>
                  </a:lnTo>
                  <a:cubicBezTo>
                    <a:pt x="532" y="504"/>
                    <a:pt x="521" y="391"/>
                    <a:pt x="489" y="341"/>
                  </a:cubicBezTo>
                  <a:cubicBezTo>
                    <a:pt x="457" y="291"/>
                    <a:pt x="418" y="252"/>
                    <a:pt x="372" y="218"/>
                  </a:cubicBezTo>
                  <a:cubicBezTo>
                    <a:pt x="322" y="180"/>
                    <a:pt x="278" y="160"/>
                    <a:pt x="222" y="149"/>
                  </a:cubicBezTo>
                  <a:cubicBezTo>
                    <a:pt x="166" y="138"/>
                    <a:pt x="68" y="155"/>
                    <a:pt x="36" y="155"/>
                  </a:cubicBezTo>
                  <a:lnTo>
                    <a:pt x="0" y="17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50" name="Freeform 311"/>
            <p:cNvSpPr>
              <a:spLocks noChangeAspect="1"/>
            </p:cNvSpPr>
            <p:nvPr/>
          </p:nvSpPr>
          <p:spPr bwMode="auto">
            <a:xfrm>
              <a:off x="1528" y="665"/>
              <a:ext cx="118" cy="37"/>
            </a:xfrm>
            <a:custGeom>
              <a:avLst/>
              <a:gdLst>
                <a:gd name="T0" fmla="*/ 0 w 118"/>
                <a:gd name="T1" fmla="*/ 0 h 37"/>
                <a:gd name="T2" fmla="*/ 32 w 118"/>
                <a:gd name="T3" fmla="*/ 34 h 37"/>
                <a:gd name="T4" fmla="*/ 74 w 118"/>
                <a:gd name="T5" fmla="*/ 21 h 37"/>
                <a:gd name="T6" fmla="*/ 118 w 11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37">
                  <a:moveTo>
                    <a:pt x="0" y="0"/>
                  </a:moveTo>
                  <a:lnTo>
                    <a:pt x="32" y="34"/>
                  </a:lnTo>
                  <a:lnTo>
                    <a:pt x="74" y="21"/>
                  </a:lnTo>
                  <a:lnTo>
                    <a:pt x="118" y="37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51" name="Freeform 312"/>
            <p:cNvSpPr>
              <a:spLocks noChangeAspect="1"/>
            </p:cNvSpPr>
            <p:nvPr/>
          </p:nvSpPr>
          <p:spPr bwMode="auto">
            <a:xfrm>
              <a:off x="1514" y="679"/>
              <a:ext cx="131" cy="50"/>
            </a:xfrm>
            <a:custGeom>
              <a:avLst/>
              <a:gdLst>
                <a:gd name="T0" fmla="*/ 0 w 393"/>
                <a:gd name="T1" fmla="*/ 0 h 150"/>
                <a:gd name="T2" fmla="*/ 99 w 393"/>
                <a:gd name="T3" fmla="*/ 132 h 150"/>
                <a:gd name="T4" fmla="*/ 198 w 393"/>
                <a:gd name="T5" fmla="*/ 138 h 150"/>
                <a:gd name="T6" fmla="*/ 288 w 393"/>
                <a:gd name="T7" fmla="*/ 99 h 150"/>
                <a:gd name="T8" fmla="*/ 393 w 393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150">
                  <a:moveTo>
                    <a:pt x="0" y="0"/>
                  </a:moveTo>
                  <a:lnTo>
                    <a:pt x="99" y="132"/>
                  </a:lnTo>
                  <a:lnTo>
                    <a:pt x="198" y="138"/>
                  </a:lnTo>
                  <a:lnTo>
                    <a:pt x="288" y="99"/>
                  </a:lnTo>
                  <a:lnTo>
                    <a:pt x="393" y="15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52" name="Freeform 313"/>
            <p:cNvSpPr>
              <a:spLocks noChangeAspect="1"/>
            </p:cNvSpPr>
            <p:nvPr/>
          </p:nvSpPr>
          <p:spPr bwMode="auto">
            <a:xfrm>
              <a:off x="1429" y="698"/>
              <a:ext cx="28" cy="73"/>
            </a:xfrm>
            <a:custGeom>
              <a:avLst/>
              <a:gdLst>
                <a:gd name="T0" fmla="*/ 28 w 28"/>
                <a:gd name="T1" fmla="*/ 0 h 73"/>
                <a:gd name="T2" fmla="*/ 0 w 28"/>
                <a:gd name="T3" fmla="*/ 34 h 73"/>
                <a:gd name="T4" fmla="*/ 16 w 28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3">
                  <a:moveTo>
                    <a:pt x="28" y="0"/>
                  </a:moveTo>
                  <a:lnTo>
                    <a:pt x="0" y="34"/>
                  </a:lnTo>
                  <a:lnTo>
                    <a:pt x="16" y="73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53" name="Freeform 314"/>
            <p:cNvSpPr>
              <a:spLocks noChangeAspect="1"/>
            </p:cNvSpPr>
            <p:nvPr/>
          </p:nvSpPr>
          <p:spPr bwMode="auto">
            <a:xfrm>
              <a:off x="1398" y="694"/>
              <a:ext cx="41" cy="88"/>
            </a:xfrm>
            <a:custGeom>
              <a:avLst/>
              <a:gdLst>
                <a:gd name="T0" fmla="*/ 41 w 41"/>
                <a:gd name="T1" fmla="*/ 0 h 88"/>
                <a:gd name="T2" fmla="*/ 0 w 41"/>
                <a:gd name="T3" fmla="*/ 34 h 88"/>
                <a:gd name="T4" fmla="*/ 35 w 4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88">
                  <a:moveTo>
                    <a:pt x="41" y="0"/>
                  </a:moveTo>
                  <a:lnTo>
                    <a:pt x="0" y="34"/>
                  </a:lnTo>
                  <a:lnTo>
                    <a:pt x="35" y="88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54" name="Freeform 315"/>
            <p:cNvSpPr>
              <a:spLocks noChangeAspect="1"/>
            </p:cNvSpPr>
            <p:nvPr/>
          </p:nvSpPr>
          <p:spPr bwMode="auto">
            <a:xfrm>
              <a:off x="1377" y="1314"/>
              <a:ext cx="147" cy="73"/>
            </a:xfrm>
            <a:custGeom>
              <a:avLst/>
              <a:gdLst>
                <a:gd name="T0" fmla="*/ 147 w 147"/>
                <a:gd name="T1" fmla="*/ 73 h 73"/>
                <a:gd name="T2" fmla="*/ 71 w 147"/>
                <a:gd name="T3" fmla="*/ 57 h 73"/>
                <a:gd name="T4" fmla="*/ 48 w 147"/>
                <a:gd name="T5" fmla="*/ 15 h 73"/>
                <a:gd name="T6" fmla="*/ 0 w 14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73">
                  <a:moveTo>
                    <a:pt x="147" y="73"/>
                  </a:moveTo>
                  <a:lnTo>
                    <a:pt x="71" y="57"/>
                  </a:lnTo>
                  <a:lnTo>
                    <a:pt x="48" y="15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55" name="Freeform 316"/>
            <p:cNvSpPr>
              <a:spLocks noChangeAspect="1"/>
            </p:cNvSpPr>
            <p:nvPr/>
          </p:nvSpPr>
          <p:spPr bwMode="auto">
            <a:xfrm>
              <a:off x="1370" y="1335"/>
              <a:ext cx="148" cy="73"/>
            </a:xfrm>
            <a:custGeom>
              <a:avLst/>
              <a:gdLst>
                <a:gd name="T0" fmla="*/ 148 w 148"/>
                <a:gd name="T1" fmla="*/ 73 h 73"/>
                <a:gd name="T2" fmla="*/ 59 w 148"/>
                <a:gd name="T3" fmla="*/ 57 h 73"/>
                <a:gd name="T4" fmla="*/ 39 w 148"/>
                <a:gd name="T5" fmla="*/ 12 h 73"/>
                <a:gd name="T6" fmla="*/ 0 w 14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73">
                  <a:moveTo>
                    <a:pt x="148" y="73"/>
                  </a:moveTo>
                  <a:lnTo>
                    <a:pt x="59" y="57"/>
                  </a:lnTo>
                  <a:lnTo>
                    <a:pt x="39" y="12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256" name="Group 317"/>
            <p:cNvGrpSpPr>
              <a:grpSpLocks noChangeAspect="1"/>
            </p:cNvGrpSpPr>
            <p:nvPr/>
          </p:nvGrpSpPr>
          <p:grpSpPr bwMode="auto">
            <a:xfrm>
              <a:off x="1233" y="769"/>
              <a:ext cx="813" cy="795"/>
              <a:chOff x="2768" y="1462"/>
              <a:chExt cx="2439" cy="2387"/>
            </a:xfrm>
          </p:grpSpPr>
          <p:grpSp>
            <p:nvGrpSpPr>
              <p:cNvPr id="259" name="Group 318"/>
              <p:cNvGrpSpPr>
                <a:grpSpLocks noChangeAspect="1"/>
              </p:cNvGrpSpPr>
              <p:nvPr/>
            </p:nvGrpSpPr>
            <p:grpSpPr bwMode="auto">
              <a:xfrm>
                <a:off x="2768" y="1462"/>
                <a:ext cx="2439" cy="2387"/>
                <a:chOff x="2768" y="1462"/>
                <a:chExt cx="2439" cy="2387"/>
              </a:xfrm>
            </p:grpSpPr>
            <p:sp>
              <p:nvSpPr>
                <p:cNvPr id="261" name="Freeform 319"/>
                <p:cNvSpPr>
                  <a:spLocks noChangeAspect="1"/>
                </p:cNvSpPr>
                <p:nvPr/>
              </p:nvSpPr>
              <p:spPr bwMode="auto">
                <a:xfrm>
                  <a:off x="3786" y="3130"/>
                  <a:ext cx="261" cy="152"/>
                </a:xfrm>
                <a:custGeom>
                  <a:avLst/>
                  <a:gdLst>
                    <a:gd name="T0" fmla="*/ 261 w 261"/>
                    <a:gd name="T1" fmla="*/ 20 h 152"/>
                    <a:gd name="T2" fmla="*/ 156 w 261"/>
                    <a:gd name="T3" fmla="*/ 122 h 152"/>
                    <a:gd name="T4" fmla="*/ 12 w 261"/>
                    <a:gd name="T5" fmla="*/ 139 h 152"/>
                    <a:gd name="T6" fmla="*/ 87 w 261"/>
                    <a:gd name="T7" fmla="*/ 41 h 152"/>
                    <a:gd name="T8" fmla="*/ 165 w 261"/>
                    <a:gd name="T9" fmla="*/ 8 h 152"/>
                    <a:gd name="T10" fmla="*/ 261 w 261"/>
                    <a:gd name="T11" fmla="*/ 2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1" h="152">
                      <a:moveTo>
                        <a:pt x="261" y="20"/>
                      </a:moveTo>
                      <a:cubicBezTo>
                        <a:pt x="259" y="38"/>
                        <a:pt x="197" y="102"/>
                        <a:pt x="156" y="122"/>
                      </a:cubicBezTo>
                      <a:cubicBezTo>
                        <a:pt x="117" y="142"/>
                        <a:pt x="24" y="152"/>
                        <a:pt x="12" y="139"/>
                      </a:cubicBezTo>
                      <a:cubicBezTo>
                        <a:pt x="0" y="126"/>
                        <a:pt x="62" y="63"/>
                        <a:pt x="87" y="41"/>
                      </a:cubicBezTo>
                      <a:cubicBezTo>
                        <a:pt x="112" y="19"/>
                        <a:pt x="126" y="16"/>
                        <a:pt x="165" y="8"/>
                      </a:cubicBezTo>
                      <a:cubicBezTo>
                        <a:pt x="204" y="0"/>
                        <a:pt x="241" y="18"/>
                        <a:pt x="261" y="2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62" name="Freeform 320"/>
                <p:cNvSpPr>
                  <a:spLocks noChangeAspect="1"/>
                </p:cNvSpPr>
                <p:nvPr/>
              </p:nvSpPr>
              <p:spPr bwMode="auto">
                <a:xfrm>
                  <a:off x="3450" y="2637"/>
                  <a:ext cx="349" cy="161"/>
                </a:xfrm>
                <a:custGeom>
                  <a:avLst/>
                  <a:gdLst>
                    <a:gd name="T0" fmla="*/ 342 w 349"/>
                    <a:gd name="T1" fmla="*/ 30 h 161"/>
                    <a:gd name="T2" fmla="*/ 254 w 349"/>
                    <a:gd name="T3" fmla="*/ 97 h 161"/>
                    <a:gd name="T4" fmla="*/ 161 w 349"/>
                    <a:gd name="T5" fmla="*/ 144 h 161"/>
                    <a:gd name="T6" fmla="*/ 12 w 349"/>
                    <a:gd name="T7" fmla="*/ 146 h 161"/>
                    <a:gd name="T8" fmla="*/ 90 w 349"/>
                    <a:gd name="T9" fmla="*/ 56 h 161"/>
                    <a:gd name="T10" fmla="*/ 189 w 349"/>
                    <a:gd name="T11" fmla="*/ 6 h 161"/>
                    <a:gd name="T12" fmla="*/ 297 w 349"/>
                    <a:gd name="T13" fmla="*/ 18 h 161"/>
                    <a:gd name="T14" fmla="*/ 342 w 349"/>
                    <a:gd name="T15" fmla="*/ 3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9" h="161">
                      <a:moveTo>
                        <a:pt x="342" y="30"/>
                      </a:moveTo>
                      <a:cubicBezTo>
                        <a:pt x="335" y="43"/>
                        <a:pt x="284" y="78"/>
                        <a:pt x="254" y="97"/>
                      </a:cubicBezTo>
                      <a:cubicBezTo>
                        <a:pt x="223" y="117"/>
                        <a:pt x="201" y="136"/>
                        <a:pt x="161" y="144"/>
                      </a:cubicBezTo>
                      <a:cubicBezTo>
                        <a:pt x="121" y="152"/>
                        <a:pt x="24" y="161"/>
                        <a:pt x="12" y="146"/>
                      </a:cubicBezTo>
                      <a:cubicBezTo>
                        <a:pt x="0" y="131"/>
                        <a:pt x="61" y="79"/>
                        <a:pt x="90" y="56"/>
                      </a:cubicBezTo>
                      <a:cubicBezTo>
                        <a:pt x="122" y="29"/>
                        <a:pt x="158" y="12"/>
                        <a:pt x="189" y="6"/>
                      </a:cubicBezTo>
                      <a:cubicBezTo>
                        <a:pt x="220" y="0"/>
                        <a:pt x="276" y="15"/>
                        <a:pt x="297" y="18"/>
                      </a:cubicBezTo>
                      <a:cubicBezTo>
                        <a:pt x="318" y="21"/>
                        <a:pt x="349" y="17"/>
                        <a:pt x="342" y="3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63" name="Freeform 321"/>
                <p:cNvSpPr>
                  <a:spLocks noChangeAspect="1"/>
                </p:cNvSpPr>
                <p:nvPr/>
              </p:nvSpPr>
              <p:spPr bwMode="auto">
                <a:xfrm>
                  <a:off x="3357" y="3003"/>
                  <a:ext cx="333" cy="257"/>
                </a:xfrm>
                <a:custGeom>
                  <a:avLst/>
                  <a:gdLst>
                    <a:gd name="T0" fmla="*/ 72 w 333"/>
                    <a:gd name="T1" fmla="*/ 0 h 257"/>
                    <a:gd name="T2" fmla="*/ 77 w 333"/>
                    <a:gd name="T3" fmla="*/ 20 h 257"/>
                    <a:gd name="T4" fmla="*/ 119 w 333"/>
                    <a:gd name="T5" fmla="*/ 92 h 257"/>
                    <a:gd name="T6" fmla="*/ 225 w 333"/>
                    <a:gd name="T7" fmla="*/ 134 h 257"/>
                    <a:gd name="T8" fmla="*/ 330 w 333"/>
                    <a:gd name="T9" fmla="*/ 138 h 257"/>
                    <a:gd name="T10" fmla="*/ 303 w 333"/>
                    <a:gd name="T11" fmla="*/ 204 h 257"/>
                    <a:gd name="T12" fmla="*/ 288 w 333"/>
                    <a:gd name="T13" fmla="*/ 251 h 257"/>
                    <a:gd name="T14" fmla="*/ 198 w 333"/>
                    <a:gd name="T15" fmla="*/ 228 h 257"/>
                    <a:gd name="T16" fmla="*/ 80 w 333"/>
                    <a:gd name="T17" fmla="*/ 149 h 257"/>
                    <a:gd name="T18" fmla="*/ 0 w 333"/>
                    <a:gd name="T19" fmla="*/ 14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3" h="257">
                      <a:moveTo>
                        <a:pt x="72" y="0"/>
                      </a:moveTo>
                      <a:cubicBezTo>
                        <a:pt x="73" y="3"/>
                        <a:pt x="69" y="5"/>
                        <a:pt x="77" y="20"/>
                      </a:cubicBezTo>
                      <a:cubicBezTo>
                        <a:pt x="85" y="35"/>
                        <a:pt x="94" y="73"/>
                        <a:pt x="119" y="92"/>
                      </a:cubicBezTo>
                      <a:cubicBezTo>
                        <a:pt x="156" y="111"/>
                        <a:pt x="190" y="126"/>
                        <a:pt x="225" y="134"/>
                      </a:cubicBezTo>
                      <a:cubicBezTo>
                        <a:pt x="260" y="142"/>
                        <a:pt x="327" y="140"/>
                        <a:pt x="330" y="138"/>
                      </a:cubicBezTo>
                      <a:cubicBezTo>
                        <a:pt x="333" y="136"/>
                        <a:pt x="311" y="185"/>
                        <a:pt x="303" y="204"/>
                      </a:cubicBezTo>
                      <a:cubicBezTo>
                        <a:pt x="295" y="223"/>
                        <a:pt x="295" y="245"/>
                        <a:pt x="288" y="251"/>
                      </a:cubicBezTo>
                      <a:cubicBezTo>
                        <a:pt x="281" y="257"/>
                        <a:pt x="231" y="243"/>
                        <a:pt x="198" y="228"/>
                      </a:cubicBezTo>
                      <a:cubicBezTo>
                        <a:pt x="163" y="211"/>
                        <a:pt x="113" y="185"/>
                        <a:pt x="80" y="149"/>
                      </a:cubicBezTo>
                      <a:cubicBezTo>
                        <a:pt x="47" y="114"/>
                        <a:pt x="17" y="42"/>
                        <a:pt x="0" y="14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3F3F"/>
                    </a:gs>
                    <a:gs pos="100000">
                      <a:srgbClr val="FF3F3F">
                        <a:gamma/>
                        <a:shade val="60000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64" name="Freeform 322"/>
                <p:cNvSpPr>
                  <a:spLocks noChangeAspect="1"/>
                </p:cNvSpPr>
                <p:nvPr/>
              </p:nvSpPr>
              <p:spPr bwMode="auto">
                <a:xfrm>
                  <a:off x="3027" y="2970"/>
                  <a:ext cx="1026" cy="879"/>
                </a:xfrm>
                <a:custGeom>
                  <a:avLst/>
                  <a:gdLst>
                    <a:gd name="T0" fmla="*/ 27 w 1026"/>
                    <a:gd name="T1" fmla="*/ 534 h 879"/>
                    <a:gd name="T2" fmla="*/ 105 w 1026"/>
                    <a:gd name="T3" fmla="*/ 651 h 879"/>
                    <a:gd name="T4" fmla="*/ 222 w 1026"/>
                    <a:gd name="T5" fmla="*/ 771 h 879"/>
                    <a:gd name="T6" fmla="*/ 312 w 1026"/>
                    <a:gd name="T7" fmla="*/ 813 h 879"/>
                    <a:gd name="T8" fmla="*/ 423 w 1026"/>
                    <a:gd name="T9" fmla="*/ 819 h 879"/>
                    <a:gd name="T10" fmla="*/ 504 w 1026"/>
                    <a:gd name="T11" fmla="*/ 783 h 879"/>
                    <a:gd name="T12" fmla="*/ 564 w 1026"/>
                    <a:gd name="T13" fmla="*/ 648 h 879"/>
                    <a:gd name="T14" fmla="*/ 582 w 1026"/>
                    <a:gd name="T15" fmla="*/ 447 h 879"/>
                    <a:gd name="T16" fmla="*/ 636 w 1026"/>
                    <a:gd name="T17" fmla="*/ 213 h 879"/>
                    <a:gd name="T18" fmla="*/ 738 w 1026"/>
                    <a:gd name="T19" fmla="*/ 84 h 879"/>
                    <a:gd name="T20" fmla="*/ 876 w 1026"/>
                    <a:gd name="T21" fmla="*/ 15 h 879"/>
                    <a:gd name="T22" fmla="*/ 972 w 1026"/>
                    <a:gd name="T23" fmla="*/ 12 h 879"/>
                    <a:gd name="T24" fmla="*/ 1002 w 1026"/>
                    <a:gd name="T25" fmla="*/ 81 h 879"/>
                    <a:gd name="T26" fmla="*/ 1023 w 1026"/>
                    <a:gd name="T27" fmla="*/ 174 h 879"/>
                    <a:gd name="T28" fmla="*/ 918 w 1026"/>
                    <a:gd name="T29" fmla="*/ 171 h 879"/>
                    <a:gd name="T30" fmla="*/ 795 w 1026"/>
                    <a:gd name="T31" fmla="*/ 258 h 879"/>
                    <a:gd name="T32" fmla="*/ 726 w 1026"/>
                    <a:gd name="T33" fmla="*/ 414 h 879"/>
                    <a:gd name="T34" fmla="*/ 672 w 1026"/>
                    <a:gd name="T35" fmla="*/ 561 h 879"/>
                    <a:gd name="T36" fmla="*/ 618 w 1026"/>
                    <a:gd name="T37" fmla="*/ 708 h 879"/>
                    <a:gd name="T38" fmla="*/ 549 w 1026"/>
                    <a:gd name="T39" fmla="*/ 816 h 879"/>
                    <a:gd name="T40" fmla="*/ 474 w 1026"/>
                    <a:gd name="T41" fmla="*/ 867 h 879"/>
                    <a:gd name="T42" fmla="*/ 393 w 1026"/>
                    <a:gd name="T43" fmla="*/ 879 h 879"/>
                    <a:gd name="T44" fmla="*/ 309 w 1026"/>
                    <a:gd name="T45" fmla="*/ 864 h 879"/>
                    <a:gd name="T46" fmla="*/ 231 w 1026"/>
                    <a:gd name="T47" fmla="*/ 822 h 879"/>
                    <a:gd name="T48" fmla="*/ 120 w 1026"/>
                    <a:gd name="T49" fmla="*/ 723 h 879"/>
                    <a:gd name="T50" fmla="*/ 18 w 1026"/>
                    <a:gd name="T51" fmla="*/ 594 h 879"/>
                    <a:gd name="T52" fmla="*/ 0 w 1026"/>
                    <a:gd name="T53" fmla="*/ 558 h 879"/>
                    <a:gd name="T54" fmla="*/ 27 w 1026"/>
                    <a:gd name="T55" fmla="*/ 534 h 8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26" h="879">
                      <a:moveTo>
                        <a:pt x="27" y="534"/>
                      </a:moveTo>
                      <a:lnTo>
                        <a:pt x="105" y="651"/>
                      </a:lnTo>
                      <a:cubicBezTo>
                        <a:pt x="137" y="690"/>
                        <a:pt x="188" y="744"/>
                        <a:pt x="222" y="771"/>
                      </a:cubicBezTo>
                      <a:cubicBezTo>
                        <a:pt x="256" y="798"/>
                        <a:pt x="279" y="805"/>
                        <a:pt x="312" y="813"/>
                      </a:cubicBezTo>
                      <a:cubicBezTo>
                        <a:pt x="345" y="821"/>
                        <a:pt x="392" y="822"/>
                        <a:pt x="423" y="819"/>
                      </a:cubicBezTo>
                      <a:cubicBezTo>
                        <a:pt x="455" y="814"/>
                        <a:pt x="481" y="811"/>
                        <a:pt x="504" y="783"/>
                      </a:cubicBezTo>
                      <a:cubicBezTo>
                        <a:pt x="527" y="755"/>
                        <a:pt x="551" y="705"/>
                        <a:pt x="564" y="648"/>
                      </a:cubicBezTo>
                      <a:cubicBezTo>
                        <a:pt x="576" y="593"/>
                        <a:pt x="573" y="515"/>
                        <a:pt x="582" y="447"/>
                      </a:cubicBezTo>
                      <a:cubicBezTo>
                        <a:pt x="594" y="375"/>
                        <a:pt x="611" y="272"/>
                        <a:pt x="636" y="213"/>
                      </a:cubicBezTo>
                      <a:cubicBezTo>
                        <a:pt x="661" y="154"/>
                        <a:pt x="698" y="115"/>
                        <a:pt x="738" y="84"/>
                      </a:cubicBezTo>
                      <a:cubicBezTo>
                        <a:pt x="778" y="51"/>
                        <a:pt x="835" y="21"/>
                        <a:pt x="876" y="15"/>
                      </a:cubicBezTo>
                      <a:cubicBezTo>
                        <a:pt x="917" y="9"/>
                        <a:pt x="951" y="0"/>
                        <a:pt x="972" y="12"/>
                      </a:cubicBezTo>
                      <a:cubicBezTo>
                        <a:pt x="993" y="23"/>
                        <a:pt x="994" y="54"/>
                        <a:pt x="1002" y="81"/>
                      </a:cubicBezTo>
                      <a:cubicBezTo>
                        <a:pt x="1010" y="108"/>
                        <a:pt x="1020" y="165"/>
                        <a:pt x="1023" y="174"/>
                      </a:cubicBezTo>
                      <a:cubicBezTo>
                        <a:pt x="1026" y="183"/>
                        <a:pt x="956" y="157"/>
                        <a:pt x="918" y="171"/>
                      </a:cubicBezTo>
                      <a:cubicBezTo>
                        <a:pt x="883" y="183"/>
                        <a:pt x="827" y="220"/>
                        <a:pt x="795" y="258"/>
                      </a:cubicBezTo>
                      <a:cubicBezTo>
                        <a:pt x="763" y="296"/>
                        <a:pt x="746" y="363"/>
                        <a:pt x="726" y="414"/>
                      </a:cubicBezTo>
                      <a:lnTo>
                        <a:pt x="672" y="561"/>
                      </a:lnTo>
                      <a:lnTo>
                        <a:pt x="618" y="708"/>
                      </a:lnTo>
                      <a:cubicBezTo>
                        <a:pt x="598" y="750"/>
                        <a:pt x="573" y="790"/>
                        <a:pt x="549" y="816"/>
                      </a:cubicBezTo>
                      <a:cubicBezTo>
                        <a:pt x="525" y="845"/>
                        <a:pt x="499" y="859"/>
                        <a:pt x="474" y="867"/>
                      </a:cubicBezTo>
                      <a:cubicBezTo>
                        <a:pt x="449" y="875"/>
                        <a:pt x="420" y="879"/>
                        <a:pt x="393" y="879"/>
                      </a:cubicBezTo>
                      <a:cubicBezTo>
                        <a:pt x="366" y="879"/>
                        <a:pt x="336" y="873"/>
                        <a:pt x="309" y="864"/>
                      </a:cubicBezTo>
                      <a:cubicBezTo>
                        <a:pt x="285" y="857"/>
                        <a:pt x="262" y="845"/>
                        <a:pt x="231" y="822"/>
                      </a:cubicBezTo>
                      <a:cubicBezTo>
                        <a:pt x="200" y="799"/>
                        <a:pt x="158" y="763"/>
                        <a:pt x="120" y="723"/>
                      </a:cubicBezTo>
                      <a:lnTo>
                        <a:pt x="18" y="594"/>
                      </a:lnTo>
                      <a:lnTo>
                        <a:pt x="0" y="558"/>
                      </a:lnTo>
                      <a:lnTo>
                        <a:pt x="27" y="5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3922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1890000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65" name="Freeform 323"/>
                <p:cNvSpPr>
                  <a:spLocks noChangeAspect="1"/>
                </p:cNvSpPr>
                <p:nvPr/>
              </p:nvSpPr>
              <p:spPr bwMode="auto">
                <a:xfrm>
                  <a:off x="3053" y="2487"/>
                  <a:ext cx="331" cy="266"/>
                </a:xfrm>
                <a:custGeom>
                  <a:avLst/>
                  <a:gdLst>
                    <a:gd name="T0" fmla="*/ 73 w 331"/>
                    <a:gd name="T1" fmla="*/ 0 h 266"/>
                    <a:gd name="T2" fmla="*/ 112 w 331"/>
                    <a:gd name="T3" fmla="*/ 92 h 266"/>
                    <a:gd name="T4" fmla="*/ 212 w 331"/>
                    <a:gd name="T5" fmla="*/ 149 h 266"/>
                    <a:gd name="T6" fmla="*/ 331 w 331"/>
                    <a:gd name="T7" fmla="*/ 185 h 266"/>
                    <a:gd name="T8" fmla="*/ 307 w 331"/>
                    <a:gd name="T9" fmla="*/ 236 h 266"/>
                    <a:gd name="T10" fmla="*/ 294 w 331"/>
                    <a:gd name="T11" fmla="*/ 266 h 266"/>
                    <a:gd name="T12" fmla="*/ 190 w 331"/>
                    <a:gd name="T13" fmla="*/ 233 h 266"/>
                    <a:gd name="T14" fmla="*/ 58 w 331"/>
                    <a:gd name="T15" fmla="*/ 141 h 266"/>
                    <a:gd name="T16" fmla="*/ 0 w 331"/>
                    <a:gd name="T17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1" h="266">
                      <a:moveTo>
                        <a:pt x="73" y="0"/>
                      </a:moveTo>
                      <a:cubicBezTo>
                        <a:pt x="80" y="15"/>
                        <a:pt x="89" y="67"/>
                        <a:pt x="112" y="92"/>
                      </a:cubicBezTo>
                      <a:cubicBezTo>
                        <a:pt x="135" y="117"/>
                        <a:pt x="176" y="134"/>
                        <a:pt x="212" y="149"/>
                      </a:cubicBezTo>
                      <a:cubicBezTo>
                        <a:pt x="247" y="161"/>
                        <a:pt x="316" y="171"/>
                        <a:pt x="331" y="185"/>
                      </a:cubicBezTo>
                      <a:lnTo>
                        <a:pt x="307" y="236"/>
                      </a:lnTo>
                      <a:lnTo>
                        <a:pt x="294" y="266"/>
                      </a:lnTo>
                      <a:cubicBezTo>
                        <a:pt x="275" y="266"/>
                        <a:pt x="229" y="254"/>
                        <a:pt x="190" y="233"/>
                      </a:cubicBezTo>
                      <a:cubicBezTo>
                        <a:pt x="149" y="213"/>
                        <a:pt x="98" y="184"/>
                        <a:pt x="58" y="141"/>
                      </a:cubicBezTo>
                      <a:cubicBezTo>
                        <a:pt x="18" y="98"/>
                        <a:pt x="12" y="29"/>
                        <a:pt x="0" y="0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5098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66" name="Freeform 324"/>
                <p:cNvSpPr>
                  <a:spLocks noChangeAspect="1"/>
                </p:cNvSpPr>
                <p:nvPr/>
              </p:nvSpPr>
              <p:spPr bwMode="auto">
                <a:xfrm>
                  <a:off x="3326" y="2511"/>
                  <a:ext cx="477" cy="522"/>
                </a:xfrm>
                <a:custGeom>
                  <a:avLst/>
                  <a:gdLst>
                    <a:gd name="T0" fmla="*/ 40 w 477"/>
                    <a:gd name="T1" fmla="*/ 522 h 522"/>
                    <a:gd name="T2" fmla="*/ 16 w 477"/>
                    <a:gd name="T3" fmla="*/ 447 h 522"/>
                    <a:gd name="T4" fmla="*/ 13 w 477"/>
                    <a:gd name="T5" fmla="*/ 263 h 522"/>
                    <a:gd name="T6" fmla="*/ 85 w 477"/>
                    <a:gd name="T7" fmla="*/ 116 h 522"/>
                    <a:gd name="T8" fmla="*/ 199 w 477"/>
                    <a:gd name="T9" fmla="*/ 20 h 522"/>
                    <a:gd name="T10" fmla="*/ 322 w 477"/>
                    <a:gd name="T11" fmla="*/ 3 h 522"/>
                    <a:gd name="T12" fmla="*/ 427 w 477"/>
                    <a:gd name="T13" fmla="*/ 24 h 522"/>
                    <a:gd name="T14" fmla="*/ 472 w 477"/>
                    <a:gd name="T15" fmla="*/ 147 h 522"/>
                    <a:gd name="T16" fmla="*/ 340 w 477"/>
                    <a:gd name="T17" fmla="*/ 132 h 522"/>
                    <a:gd name="T18" fmla="*/ 236 w 477"/>
                    <a:gd name="T19" fmla="*/ 165 h 522"/>
                    <a:gd name="T20" fmla="*/ 153 w 477"/>
                    <a:gd name="T21" fmla="*/ 248 h 522"/>
                    <a:gd name="T22" fmla="*/ 100 w 477"/>
                    <a:gd name="T23" fmla="*/ 356 h 522"/>
                    <a:gd name="T24" fmla="*/ 109 w 477"/>
                    <a:gd name="T25" fmla="*/ 512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7" h="522">
                      <a:moveTo>
                        <a:pt x="40" y="522"/>
                      </a:moveTo>
                      <a:cubicBezTo>
                        <a:pt x="36" y="510"/>
                        <a:pt x="20" y="490"/>
                        <a:pt x="16" y="447"/>
                      </a:cubicBezTo>
                      <a:cubicBezTo>
                        <a:pt x="12" y="404"/>
                        <a:pt x="0" y="319"/>
                        <a:pt x="13" y="263"/>
                      </a:cubicBezTo>
                      <a:cubicBezTo>
                        <a:pt x="25" y="207"/>
                        <a:pt x="48" y="159"/>
                        <a:pt x="85" y="116"/>
                      </a:cubicBezTo>
                      <a:cubicBezTo>
                        <a:pt x="122" y="73"/>
                        <a:pt x="141" y="40"/>
                        <a:pt x="199" y="20"/>
                      </a:cubicBezTo>
                      <a:cubicBezTo>
                        <a:pt x="257" y="0"/>
                        <a:pt x="284" y="2"/>
                        <a:pt x="322" y="3"/>
                      </a:cubicBezTo>
                      <a:cubicBezTo>
                        <a:pt x="360" y="4"/>
                        <a:pt x="402" y="0"/>
                        <a:pt x="427" y="24"/>
                      </a:cubicBezTo>
                      <a:cubicBezTo>
                        <a:pt x="434" y="50"/>
                        <a:pt x="477" y="141"/>
                        <a:pt x="472" y="147"/>
                      </a:cubicBezTo>
                      <a:cubicBezTo>
                        <a:pt x="467" y="153"/>
                        <a:pt x="378" y="130"/>
                        <a:pt x="340" y="132"/>
                      </a:cubicBezTo>
                      <a:cubicBezTo>
                        <a:pt x="296" y="138"/>
                        <a:pt x="279" y="135"/>
                        <a:pt x="236" y="165"/>
                      </a:cubicBezTo>
                      <a:cubicBezTo>
                        <a:pt x="193" y="195"/>
                        <a:pt x="179" y="211"/>
                        <a:pt x="153" y="248"/>
                      </a:cubicBezTo>
                      <a:cubicBezTo>
                        <a:pt x="127" y="285"/>
                        <a:pt x="117" y="296"/>
                        <a:pt x="100" y="356"/>
                      </a:cubicBezTo>
                      <a:cubicBezTo>
                        <a:pt x="83" y="416"/>
                        <a:pt x="107" y="480"/>
                        <a:pt x="109" y="512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30196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67" name="Freeform 325"/>
                <p:cNvSpPr>
                  <a:spLocks noChangeAspect="1"/>
                </p:cNvSpPr>
                <p:nvPr/>
              </p:nvSpPr>
              <p:spPr bwMode="auto">
                <a:xfrm>
                  <a:off x="2768" y="1462"/>
                  <a:ext cx="2439" cy="758"/>
                </a:xfrm>
                <a:custGeom>
                  <a:avLst/>
                  <a:gdLst>
                    <a:gd name="T0" fmla="*/ 2362 w 2439"/>
                    <a:gd name="T1" fmla="*/ 619 h 758"/>
                    <a:gd name="T2" fmla="*/ 2406 w 2439"/>
                    <a:gd name="T3" fmla="*/ 667 h 758"/>
                    <a:gd name="T4" fmla="*/ 2439 w 2439"/>
                    <a:gd name="T5" fmla="*/ 613 h 758"/>
                    <a:gd name="T6" fmla="*/ 2368 w 2439"/>
                    <a:gd name="T7" fmla="*/ 410 h 758"/>
                    <a:gd name="T8" fmla="*/ 2227 w 2439"/>
                    <a:gd name="T9" fmla="*/ 235 h 758"/>
                    <a:gd name="T10" fmla="*/ 1963 w 2439"/>
                    <a:gd name="T11" fmla="*/ 74 h 758"/>
                    <a:gd name="T12" fmla="*/ 1611 w 2439"/>
                    <a:gd name="T13" fmla="*/ 10 h 758"/>
                    <a:gd name="T14" fmla="*/ 1132 w 2439"/>
                    <a:gd name="T15" fmla="*/ 14 h 758"/>
                    <a:gd name="T16" fmla="*/ 652 w 2439"/>
                    <a:gd name="T17" fmla="*/ 26 h 758"/>
                    <a:gd name="T18" fmla="*/ 424 w 2439"/>
                    <a:gd name="T19" fmla="*/ 53 h 758"/>
                    <a:gd name="T20" fmla="*/ 259 w 2439"/>
                    <a:gd name="T21" fmla="*/ 106 h 758"/>
                    <a:gd name="T22" fmla="*/ 148 w 2439"/>
                    <a:gd name="T23" fmla="*/ 194 h 758"/>
                    <a:gd name="T24" fmla="*/ 40 w 2439"/>
                    <a:gd name="T25" fmla="*/ 340 h 758"/>
                    <a:gd name="T26" fmla="*/ 4 w 2439"/>
                    <a:gd name="T27" fmla="*/ 524 h 758"/>
                    <a:gd name="T28" fmla="*/ 60 w 2439"/>
                    <a:gd name="T29" fmla="*/ 680 h 758"/>
                    <a:gd name="T30" fmla="*/ 132 w 2439"/>
                    <a:gd name="T31" fmla="*/ 746 h 758"/>
                    <a:gd name="T32" fmla="*/ 148 w 2439"/>
                    <a:gd name="T33" fmla="*/ 608 h 758"/>
                    <a:gd name="T34" fmla="*/ 193 w 2439"/>
                    <a:gd name="T35" fmla="*/ 422 h 758"/>
                    <a:gd name="T36" fmla="*/ 361 w 2439"/>
                    <a:gd name="T37" fmla="*/ 226 h 758"/>
                    <a:gd name="T38" fmla="*/ 561 w 2439"/>
                    <a:gd name="T39" fmla="*/ 152 h 758"/>
                    <a:gd name="T40" fmla="*/ 819 w 2439"/>
                    <a:gd name="T41" fmla="*/ 103 h 758"/>
                    <a:gd name="T42" fmla="*/ 1258 w 2439"/>
                    <a:gd name="T43" fmla="*/ 74 h 758"/>
                    <a:gd name="T44" fmla="*/ 1668 w 2439"/>
                    <a:gd name="T45" fmla="*/ 83 h 758"/>
                    <a:gd name="T46" fmla="*/ 1945 w 2439"/>
                    <a:gd name="T47" fmla="*/ 148 h 758"/>
                    <a:gd name="T48" fmla="*/ 2158 w 2439"/>
                    <a:gd name="T49" fmla="*/ 271 h 758"/>
                    <a:gd name="T50" fmla="*/ 2262 w 2439"/>
                    <a:gd name="T51" fmla="*/ 383 h 758"/>
                    <a:gd name="T52" fmla="*/ 2328 w 2439"/>
                    <a:gd name="T53" fmla="*/ 493 h 758"/>
                    <a:gd name="T54" fmla="*/ 2362 w 2439"/>
                    <a:gd name="T55" fmla="*/ 619 h 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39" h="758">
                      <a:moveTo>
                        <a:pt x="2362" y="619"/>
                      </a:moveTo>
                      <a:lnTo>
                        <a:pt x="2406" y="667"/>
                      </a:lnTo>
                      <a:lnTo>
                        <a:pt x="2439" y="613"/>
                      </a:lnTo>
                      <a:cubicBezTo>
                        <a:pt x="2433" y="570"/>
                        <a:pt x="2403" y="473"/>
                        <a:pt x="2368" y="410"/>
                      </a:cubicBezTo>
                      <a:cubicBezTo>
                        <a:pt x="2331" y="348"/>
                        <a:pt x="2295" y="291"/>
                        <a:pt x="2227" y="235"/>
                      </a:cubicBezTo>
                      <a:cubicBezTo>
                        <a:pt x="2159" y="179"/>
                        <a:pt x="2066" y="111"/>
                        <a:pt x="1963" y="74"/>
                      </a:cubicBezTo>
                      <a:cubicBezTo>
                        <a:pt x="1860" y="37"/>
                        <a:pt x="1750" y="20"/>
                        <a:pt x="1611" y="10"/>
                      </a:cubicBezTo>
                      <a:cubicBezTo>
                        <a:pt x="1472" y="0"/>
                        <a:pt x="1290" y="11"/>
                        <a:pt x="1132" y="14"/>
                      </a:cubicBezTo>
                      <a:lnTo>
                        <a:pt x="652" y="26"/>
                      </a:lnTo>
                      <a:cubicBezTo>
                        <a:pt x="534" y="32"/>
                        <a:pt x="482" y="44"/>
                        <a:pt x="424" y="53"/>
                      </a:cubicBezTo>
                      <a:cubicBezTo>
                        <a:pt x="366" y="62"/>
                        <a:pt x="305" y="82"/>
                        <a:pt x="259" y="106"/>
                      </a:cubicBezTo>
                      <a:cubicBezTo>
                        <a:pt x="213" y="130"/>
                        <a:pt x="184" y="155"/>
                        <a:pt x="148" y="194"/>
                      </a:cubicBezTo>
                      <a:cubicBezTo>
                        <a:pt x="101" y="238"/>
                        <a:pt x="64" y="285"/>
                        <a:pt x="40" y="340"/>
                      </a:cubicBezTo>
                      <a:cubicBezTo>
                        <a:pt x="16" y="395"/>
                        <a:pt x="0" y="466"/>
                        <a:pt x="4" y="524"/>
                      </a:cubicBezTo>
                      <a:cubicBezTo>
                        <a:pt x="8" y="582"/>
                        <a:pt x="38" y="644"/>
                        <a:pt x="60" y="680"/>
                      </a:cubicBezTo>
                      <a:cubicBezTo>
                        <a:pt x="82" y="716"/>
                        <a:pt x="118" y="758"/>
                        <a:pt x="132" y="746"/>
                      </a:cubicBezTo>
                      <a:lnTo>
                        <a:pt x="148" y="608"/>
                      </a:lnTo>
                      <a:cubicBezTo>
                        <a:pt x="158" y="554"/>
                        <a:pt x="157" y="490"/>
                        <a:pt x="193" y="422"/>
                      </a:cubicBezTo>
                      <a:cubicBezTo>
                        <a:pt x="229" y="354"/>
                        <a:pt x="298" y="270"/>
                        <a:pt x="361" y="226"/>
                      </a:cubicBezTo>
                      <a:cubicBezTo>
                        <a:pt x="432" y="183"/>
                        <a:pt x="485" y="172"/>
                        <a:pt x="561" y="152"/>
                      </a:cubicBezTo>
                      <a:cubicBezTo>
                        <a:pt x="637" y="132"/>
                        <a:pt x="703" y="116"/>
                        <a:pt x="819" y="103"/>
                      </a:cubicBezTo>
                      <a:cubicBezTo>
                        <a:pt x="927" y="91"/>
                        <a:pt x="1114" y="78"/>
                        <a:pt x="1258" y="74"/>
                      </a:cubicBezTo>
                      <a:cubicBezTo>
                        <a:pt x="1399" y="71"/>
                        <a:pt x="1554" y="71"/>
                        <a:pt x="1668" y="83"/>
                      </a:cubicBezTo>
                      <a:cubicBezTo>
                        <a:pt x="1783" y="94"/>
                        <a:pt x="1862" y="113"/>
                        <a:pt x="1945" y="148"/>
                      </a:cubicBezTo>
                      <a:cubicBezTo>
                        <a:pt x="2029" y="181"/>
                        <a:pt x="2105" y="232"/>
                        <a:pt x="2158" y="271"/>
                      </a:cubicBezTo>
                      <a:cubicBezTo>
                        <a:pt x="2211" y="310"/>
                        <a:pt x="2234" y="346"/>
                        <a:pt x="2262" y="383"/>
                      </a:cubicBezTo>
                      <a:cubicBezTo>
                        <a:pt x="2290" y="420"/>
                        <a:pt x="2311" y="454"/>
                        <a:pt x="2328" y="493"/>
                      </a:cubicBezTo>
                      <a:cubicBezTo>
                        <a:pt x="2338" y="522"/>
                        <a:pt x="2362" y="619"/>
                        <a:pt x="2362" y="619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68" name="Freeform 326"/>
                <p:cNvSpPr>
                  <a:spLocks noChangeAspect="1"/>
                </p:cNvSpPr>
                <p:nvPr/>
              </p:nvSpPr>
              <p:spPr bwMode="auto">
                <a:xfrm>
                  <a:off x="3037" y="2031"/>
                  <a:ext cx="499" cy="458"/>
                </a:xfrm>
                <a:custGeom>
                  <a:avLst/>
                  <a:gdLst>
                    <a:gd name="T0" fmla="*/ 16 w 499"/>
                    <a:gd name="T1" fmla="*/ 455 h 458"/>
                    <a:gd name="T2" fmla="*/ 13 w 499"/>
                    <a:gd name="T3" fmla="*/ 279 h 458"/>
                    <a:gd name="T4" fmla="*/ 94 w 499"/>
                    <a:gd name="T5" fmla="*/ 128 h 458"/>
                    <a:gd name="T6" fmla="*/ 203 w 499"/>
                    <a:gd name="T7" fmla="*/ 42 h 458"/>
                    <a:gd name="T8" fmla="*/ 320 w 499"/>
                    <a:gd name="T9" fmla="*/ 3 h 458"/>
                    <a:gd name="T10" fmla="*/ 422 w 499"/>
                    <a:gd name="T11" fmla="*/ 18 h 458"/>
                    <a:gd name="T12" fmla="*/ 499 w 499"/>
                    <a:gd name="T13" fmla="*/ 117 h 458"/>
                    <a:gd name="T14" fmla="*/ 335 w 499"/>
                    <a:gd name="T15" fmla="*/ 153 h 458"/>
                    <a:gd name="T16" fmla="*/ 206 w 499"/>
                    <a:gd name="T17" fmla="*/ 227 h 458"/>
                    <a:gd name="T18" fmla="*/ 104 w 499"/>
                    <a:gd name="T19" fmla="*/ 335 h 458"/>
                    <a:gd name="T20" fmla="*/ 89 w 499"/>
                    <a:gd name="T21" fmla="*/ 458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9" h="458">
                      <a:moveTo>
                        <a:pt x="16" y="455"/>
                      </a:moveTo>
                      <a:cubicBezTo>
                        <a:pt x="15" y="425"/>
                        <a:pt x="0" y="333"/>
                        <a:pt x="13" y="279"/>
                      </a:cubicBezTo>
                      <a:cubicBezTo>
                        <a:pt x="26" y="224"/>
                        <a:pt x="60" y="168"/>
                        <a:pt x="94" y="128"/>
                      </a:cubicBezTo>
                      <a:cubicBezTo>
                        <a:pt x="130" y="88"/>
                        <a:pt x="165" y="62"/>
                        <a:pt x="203" y="42"/>
                      </a:cubicBezTo>
                      <a:cubicBezTo>
                        <a:pt x="243" y="22"/>
                        <a:pt x="287" y="4"/>
                        <a:pt x="320" y="3"/>
                      </a:cubicBezTo>
                      <a:cubicBezTo>
                        <a:pt x="353" y="2"/>
                        <a:pt x="393" y="0"/>
                        <a:pt x="422" y="18"/>
                      </a:cubicBezTo>
                      <a:lnTo>
                        <a:pt x="499" y="117"/>
                      </a:lnTo>
                      <a:cubicBezTo>
                        <a:pt x="485" y="139"/>
                        <a:pt x="383" y="129"/>
                        <a:pt x="335" y="153"/>
                      </a:cubicBezTo>
                      <a:cubicBezTo>
                        <a:pt x="287" y="177"/>
                        <a:pt x="245" y="197"/>
                        <a:pt x="206" y="227"/>
                      </a:cubicBezTo>
                      <a:cubicBezTo>
                        <a:pt x="167" y="257"/>
                        <a:pt x="117" y="304"/>
                        <a:pt x="104" y="335"/>
                      </a:cubicBezTo>
                      <a:cubicBezTo>
                        <a:pt x="91" y="366"/>
                        <a:pt x="92" y="433"/>
                        <a:pt x="89" y="458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260" name="Freeform 327"/>
              <p:cNvSpPr>
                <a:spLocks noChangeAspect="1"/>
              </p:cNvSpPr>
              <p:nvPr/>
            </p:nvSpPr>
            <p:spPr bwMode="auto">
              <a:xfrm>
                <a:off x="3177" y="2150"/>
                <a:ext cx="359" cy="176"/>
              </a:xfrm>
              <a:custGeom>
                <a:avLst/>
                <a:gdLst>
                  <a:gd name="T0" fmla="*/ 359 w 359"/>
                  <a:gd name="T1" fmla="*/ 0 h 176"/>
                  <a:gd name="T2" fmla="*/ 275 w 359"/>
                  <a:gd name="T3" fmla="*/ 71 h 176"/>
                  <a:gd name="T4" fmla="*/ 161 w 359"/>
                  <a:gd name="T5" fmla="*/ 132 h 176"/>
                  <a:gd name="T6" fmla="*/ 5 w 359"/>
                  <a:gd name="T7" fmla="*/ 165 h 176"/>
                  <a:gd name="T8" fmla="*/ 128 w 359"/>
                  <a:gd name="T9" fmla="*/ 64 h 176"/>
                  <a:gd name="T10" fmla="*/ 213 w 359"/>
                  <a:gd name="T11" fmla="*/ 24 h 176"/>
                  <a:gd name="T12" fmla="*/ 290 w 359"/>
                  <a:gd name="T13" fmla="*/ 7 h 176"/>
                  <a:gd name="T14" fmla="*/ 359 w 359"/>
                  <a:gd name="T1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9" h="176">
                    <a:moveTo>
                      <a:pt x="359" y="0"/>
                    </a:moveTo>
                    <a:cubicBezTo>
                      <a:pt x="351" y="15"/>
                      <a:pt x="308" y="49"/>
                      <a:pt x="275" y="71"/>
                    </a:cubicBezTo>
                    <a:cubicBezTo>
                      <a:pt x="244" y="91"/>
                      <a:pt x="201" y="124"/>
                      <a:pt x="161" y="132"/>
                    </a:cubicBezTo>
                    <a:cubicBezTo>
                      <a:pt x="121" y="140"/>
                      <a:pt x="10" y="176"/>
                      <a:pt x="5" y="165"/>
                    </a:cubicBezTo>
                    <a:cubicBezTo>
                      <a:pt x="0" y="154"/>
                      <a:pt x="93" y="88"/>
                      <a:pt x="128" y="64"/>
                    </a:cubicBezTo>
                    <a:cubicBezTo>
                      <a:pt x="158" y="49"/>
                      <a:pt x="183" y="34"/>
                      <a:pt x="213" y="24"/>
                    </a:cubicBezTo>
                    <a:cubicBezTo>
                      <a:pt x="243" y="14"/>
                      <a:pt x="269" y="8"/>
                      <a:pt x="290" y="7"/>
                    </a:cubicBezTo>
                    <a:cubicBezTo>
                      <a:pt x="311" y="6"/>
                      <a:pt x="345" y="2"/>
                      <a:pt x="3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0000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257" name="Freeform 328"/>
            <p:cNvSpPr>
              <a:spLocks noChangeAspect="1"/>
            </p:cNvSpPr>
            <p:nvPr/>
          </p:nvSpPr>
          <p:spPr bwMode="auto">
            <a:xfrm>
              <a:off x="1261" y="966"/>
              <a:ext cx="83" cy="84"/>
            </a:xfrm>
            <a:custGeom>
              <a:avLst/>
              <a:gdLst>
                <a:gd name="T0" fmla="*/ 65 w 249"/>
                <a:gd name="T1" fmla="*/ 0 h 253"/>
                <a:gd name="T2" fmla="*/ 65 w 249"/>
                <a:gd name="T3" fmla="*/ 49 h 253"/>
                <a:gd name="T4" fmla="*/ 84 w 249"/>
                <a:gd name="T5" fmla="*/ 90 h 253"/>
                <a:gd name="T6" fmla="*/ 143 w 249"/>
                <a:gd name="T7" fmla="*/ 120 h 253"/>
                <a:gd name="T8" fmla="*/ 249 w 249"/>
                <a:gd name="T9" fmla="*/ 147 h 253"/>
                <a:gd name="T10" fmla="*/ 224 w 249"/>
                <a:gd name="T11" fmla="*/ 186 h 253"/>
                <a:gd name="T12" fmla="*/ 200 w 249"/>
                <a:gd name="T13" fmla="*/ 247 h 253"/>
                <a:gd name="T14" fmla="*/ 113 w 249"/>
                <a:gd name="T15" fmla="*/ 220 h 253"/>
                <a:gd name="T16" fmla="*/ 53 w 249"/>
                <a:gd name="T17" fmla="*/ 177 h 253"/>
                <a:gd name="T18" fmla="*/ 0 w 249"/>
                <a:gd name="T19" fmla="*/ 12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53">
                  <a:moveTo>
                    <a:pt x="65" y="0"/>
                  </a:moveTo>
                  <a:cubicBezTo>
                    <a:pt x="66" y="8"/>
                    <a:pt x="62" y="34"/>
                    <a:pt x="65" y="49"/>
                  </a:cubicBezTo>
                  <a:cubicBezTo>
                    <a:pt x="68" y="64"/>
                    <a:pt x="71" y="78"/>
                    <a:pt x="84" y="90"/>
                  </a:cubicBezTo>
                  <a:cubicBezTo>
                    <a:pt x="97" y="102"/>
                    <a:pt x="115" y="110"/>
                    <a:pt x="143" y="120"/>
                  </a:cubicBezTo>
                  <a:cubicBezTo>
                    <a:pt x="175" y="133"/>
                    <a:pt x="234" y="137"/>
                    <a:pt x="249" y="147"/>
                  </a:cubicBezTo>
                  <a:lnTo>
                    <a:pt x="224" y="186"/>
                  </a:lnTo>
                  <a:lnTo>
                    <a:pt x="200" y="247"/>
                  </a:lnTo>
                  <a:cubicBezTo>
                    <a:pt x="182" y="253"/>
                    <a:pt x="137" y="232"/>
                    <a:pt x="113" y="220"/>
                  </a:cubicBezTo>
                  <a:cubicBezTo>
                    <a:pt x="90" y="208"/>
                    <a:pt x="68" y="190"/>
                    <a:pt x="53" y="177"/>
                  </a:cubicBezTo>
                  <a:cubicBezTo>
                    <a:pt x="34" y="161"/>
                    <a:pt x="6" y="131"/>
                    <a:pt x="0" y="124"/>
                  </a:cubicBez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58" name="Freeform 329"/>
            <p:cNvSpPr>
              <a:spLocks noChangeAspect="1"/>
            </p:cNvSpPr>
            <p:nvPr/>
          </p:nvSpPr>
          <p:spPr bwMode="auto">
            <a:xfrm>
              <a:off x="1018" y="838"/>
              <a:ext cx="325" cy="631"/>
            </a:xfrm>
            <a:custGeom>
              <a:avLst/>
              <a:gdLst>
                <a:gd name="T0" fmla="*/ 0 w 975"/>
                <a:gd name="T1" fmla="*/ 351 h 1896"/>
                <a:gd name="T2" fmla="*/ 42 w 975"/>
                <a:gd name="T3" fmla="*/ 0 h 1896"/>
                <a:gd name="T4" fmla="*/ 291 w 975"/>
                <a:gd name="T5" fmla="*/ 255 h 1896"/>
                <a:gd name="T6" fmla="*/ 225 w 975"/>
                <a:gd name="T7" fmla="*/ 279 h 1896"/>
                <a:gd name="T8" fmla="*/ 486 w 975"/>
                <a:gd name="T9" fmla="*/ 933 h 1896"/>
                <a:gd name="T10" fmla="*/ 696 w 975"/>
                <a:gd name="T11" fmla="*/ 1347 h 1896"/>
                <a:gd name="T12" fmla="*/ 975 w 975"/>
                <a:gd name="T13" fmla="*/ 1827 h 1896"/>
                <a:gd name="T14" fmla="*/ 867 w 975"/>
                <a:gd name="T15" fmla="*/ 1896 h 1896"/>
                <a:gd name="T16" fmla="*/ 588 w 975"/>
                <a:gd name="T17" fmla="*/ 1455 h 1896"/>
                <a:gd name="T18" fmla="*/ 369 w 975"/>
                <a:gd name="T19" fmla="*/ 1062 h 1896"/>
                <a:gd name="T20" fmla="*/ 204 w 975"/>
                <a:gd name="T21" fmla="*/ 699 h 1896"/>
                <a:gd name="T22" fmla="*/ 45 w 975"/>
                <a:gd name="T23" fmla="*/ 324 h 1896"/>
                <a:gd name="T24" fmla="*/ 0 w 975"/>
                <a:gd name="T25" fmla="*/ 351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5" h="1896">
                  <a:moveTo>
                    <a:pt x="0" y="351"/>
                  </a:moveTo>
                  <a:lnTo>
                    <a:pt x="42" y="0"/>
                  </a:lnTo>
                  <a:lnTo>
                    <a:pt x="291" y="255"/>
                  </a:lnTo>
                  <a:lnTo>
                    <a:pt x="225" y="279"/>
                  </a:lnTo>
                  <a:lnTo>
                    <a:pt x="486" y="933"/>
                  </a:lnTo>
                  <a:cubicBezTo>
                    <a:pt x="564" y="1111"/>
                    <a:pt x="615" y="1198"/>
                    <a:pt x="696" y="1347"/>
                  </a:cubicBezTo>
                  <a:cubicBezTo>
                    <a:pt x="846" y="1629"/>
                    <a:pt x="947" y="1736"/>
                    <a:pt x="975" y="1827"/>
                  </a:cubicBezTo>
                  <a:lnTo>
                    <a:pt x="867" y="1896"/>
                  </a:lnTo>
                  <a:lnTo>
                    <a:pt x="588" y="1455"/>
                  </a:lnTo>
                  <a:cubicBezTo>
                    <a:pt x="505" y="1316"/>
                    <a:pt x="433" y="1188"/>
                    <a:pt x="369" y="1062"/>
                  </a:cubicBezTo>
                  <a:cubicBezTo>
                    <a:pt x="303" y="935"/>
                    <a:pt x="258" y="822"/>
                    <a:pt x="204" y="699"/>
                  </a:cubicBezTo>
                  <a:cubicBezTo>
                    <a:pt x="150" y="576"/>
                    <a:pt x="79" y="382"/>
                    <a:pt x="45" y="324"/>
                  </a:cubicBezTo>
                  <a:lnTo>
                    <a:pt x="0" y="351"/>
                  </a:ln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50000">
                  <a:srgbClr val="FFCC99"/>
                </a:gs>
                <a:gs pos="100000">
                  <a:srgbClr val="CC0000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</p:grpSp>
      <p:sp>
        <p:nvSpPr>
          <p:cNvPr id="269" name="テキスト ボックス 268"/>
          <p:cNvSpPr txBox="1"/>
          <p:nvPr/>
        </p:nvSpPr>
        <p:spPr>
          <a:xfrm>
            <a:off x="1109840" y="2254910"/>
            <a:ext cx="7601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Insulin</a:t>
            </a:r>
            <a:endParaRPr lang="ja-JP" altLang="en-US" sz="14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grpSp>
        <p:nvGrpSpPr>
          <p:cNvPr id="270" name="Group 295"/>
          <p:cNvGrpSpPr>
            <a:grpSpLocks noChangeAspect="1"/>
          </p:cNvGrpSpPr>
          <p:nvPr/>
        </p:nvGrpSpPr>
        <p:grpSpPr bwMode="auto">
          <a:xfrm>
            <a:off x="3744907" y="1276487"/>
            <a:ext cx="956363" cy="915407"/>
            <a:chOff x="864" y="432"/>
            <a:chExt cx="1182" cy="11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1" name="Freeform 296"/>
            <p:cNvSpPr>
              <a:spLocks noChangeAspect="1"/>
            </p:cNvSpPr>
            <p:nvPr/>
          </p:nvSpPr>
          <p:spPr bwMode="auto">
            <a:xfrm>
              <a:off x="864" y="705"/>
              <a:ext cx="187" cy="168"/>
            </a:xfrm>
            <a:custGeom>
              <a:avLst/>
              <a:gdLst>
                <a:gd name="T0" fmla="*/ 561 w 561"/>
                <a:gd name="T1" fmla="*/ 464 h 504"/>
                <a:gd name="T2" fmla="*/ 474 w 561"/>
                <a:gd name="T3" fmla="*/ 302 h 504"/>
                <a:gd name="T4" fmla="*/ 363 w 561"/>
                <a:gd name="T5" fmla="*/ 164 h 504"/>
                <a:gd name="T6" fmla="*/ 177 w 561"/>
                <a:gd name="T7" fmla="*/ 41 h 504"/>
                <a:gd name="T8" fmla="*/ 3 w 561"/>
                <a:gd name="T9" fmla="*/ 11 h 504"/>
                <a:gd name="T10" fmla="*/ 0 w 561"/>
                <a:gd name="T11" fmla="*/ 101 h 504"/>
                <a:gd name="T12" fmla="*/ 99 w 561"/>
                <a:gd name="T13" fmla="*/ 113 h 504"/>
                <a:gd name="T14" fmla="*/ 225 w 561"/>
                <a:gd name="T15" fmla="*/ 155 h 504"/>
                <a:gd name="T16" fmla="*/ 339 w 561"/>
                <a:gd name="T17" fmla="*/ 248 h 504"/>
                <a:gd name="T18" fmla="*/ 429 w 561"/>
                <a:gd name="T19" fmla="*/ 347 h 504"/>
                <a:gd name="T20" fmla="*/ 507 w 561"/>
                <a:gd name="T21" fmla="*/ 482 h 504"/>
                <a:gd name="T22" fmla="*/ 510 w 561"/>
                <a:gd name="T23" fmla="*/ 47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504">
                  <a:moveTo>
                    <a:pt x="561" y="464"/>
                  </a:moveTo>
                  <a:cubicBezTo>
                    <a:pt x="546" y="437"/>
                    <a:pt x="507" y="352"/>
                    <a:pt x="474" y="302"/>
                  </a:cubicBezTo>
                  <a:cubicBezTo>
                    <a:pt x="480" y="311"/>
                    <a:pt x="412" y="207"/>
                    <a:pt x="363" y="164"/>
                  </a:cubicBezTo>
                  <a:cubicBezTo>
                    <a:pt x="314" y="121"/>
                    <a:pt x="237" y="67"/>
                    <a:pt x="177" y="41"/>
                  </a:cubicBezTo>
                  <a:cubicBezTo>
                    <a:pt x="117" y="15"/>
                    <a:pt x="33" y="0"/>
                    <a:pt x="3" y="11"/>
                  </a:cubicBezTo>
                  <a:lnTo>
                    <a:pt x="0" y="101"/>
                  </a:lnTo>
                  <a:cubicBezTo>
                    <a:pt x="16" y="118"/>
                    <a:pt x="62" y="104"/>
                    <a:pt x="99" y="113"/>
                  </a:cubicBezTo>
                  <a:cubicBezTo>
                    <a:pt x="137" y="121"/>
                    <a:pt x="185" y="133"/>
                    <a:pt x="225" y="155"/>
                  </a:cubicBezTo>
                  <a:cubicBezTo>
                    <a:pt x="265" y="177"/>
                    <a:pt x="305" y="216"/>
                    <a:pt x="339" y="248"/>
                  </a:cubicBezTo>
                  <a:cubicBezTo>
                    <a:pt x="373" y="280"/>
                    <a:pt x="403" y="313"/>
                    <a:pt x="429" y="347"/>
                  </a:cubicBezTo>
                  <a:cubicBezTo>
                    <a:pt x="450" y="371"/>
                    <a:pt x="500" y="473"/>
                    <a:pt x="507" y="482"/>
                  </a:cubicBezTo>
                  <a:cubicBezTo>
                    <a:pt x="520" y="504"/>
                    <a:pt x="510" y="480"/>
                    <a:pt x="510" y="479"/>
                  </a:cubicBezTo>
                </a:path>
              </a:pathLst>
            </a:custGeom>
            <a:gradFill rotWithShape="0">
              <a:gsLst>
                <a:gs pos="0">
                  <a:srgbClr val="339933"/>
                </a:gs>
                <a:gs pos="50000">
                  <a:srgbClr val="D8F8D8"/>
                </a:gs>
                <a:gs pos="100000">
                  <a:srgbClr val="339933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72" name="Freeform 297"/>
            <p:cNvSpPr>
              <a:spLocks noChangeAspect="1"/>
            </p:cNvSpPr>
            <p:nvPr/>
          </p:nvSpPr>
          <p:spPr bwMode="auto">
            <a:xfrm>
              <a:off x="1298" y="1040"/>
              <a:ext cx="81" cy="358"/>
            </a:xfrm>
            <a:custGeom>
              <a:avLst/>
              <a:gdLst>
                <a:gd name="T0" fmla="*/ 0 w 243"/>
                <a:gd name="T1" fmla="*/ 993 h 1074"/>
                <a:gd name="T2" fmla="*/ 87 w 243"/>
                <a:gd name="T3" fmla="*/ 879 h 1074"/>
                <a:gd name="T4" fmla="*/ 132 w 243"/>
                <a:gd name="T5" fmla="*/ 639 h 1074"/>
                <a:gd name="T6" fmla="*/ 123 w 243"/>
                <a:gd name="T7" fmla="*/ 420 h 1074"/>
                <a:gd name="T8" fmla="*/ 135 w 243"/>
                <a:gd name="T9" fmla="*/ 0 h 1074"/>
                <a:gd name="T10" fmla="*/ 243 w 243"/>
                <a:gd name="T11" fmla="*/ 21 h 1074"/>
                <a:gd name="T12" fmla="*/ 219 w 243"/>
                <a:gd name="T13" fmla="*/ 273 h 1074"/>
                <a:gd name="T14" fmla="*/ 228 w 243"/>
                <a:gd name="T15" fmla="*/ 573 h 1074"/>
                <a:gd name="T16" fmla="*/ 210 w 243"/>
                <a:gd name="T17" fmla="*/ 804 h 1074"/>
                <a:gd name="T18" fmla="*/ 144 w 243"/>
                <a:gd name="T19" fmla="*/ 981 h 1074"/>
                <a:gd name="T20" fmla="*/ 90 w 243"/>
                <a:gd name="T21" fmla="*/ 1050 h 1074"/>
                <a:gd name="T22" fmla="*/ 48 w 243"/>
                <a:gd name="T23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1074">
                  <a:moveTo>
                    <a:pt x="0" y="993"/>
                  </a:moveTo>
                  <a:cubicBezTo>
                    <a:pt x="6" y="959"/>
                    <a:pt x="54" y="951"/>
                    <a:pt x="87" y="879"/>
                  </a:cubicBezTo>
                  <a:cubicBezTo>
                    <a:pt x="120" y="807"/>
                    <a:pt x="127" y="716"/>
                    <a:pt x="132" y="639"/>
                  </a:cubicBezTo>
                  <a:lnTo>
                    <a:pt x="123" y="420"/>
                  </a:lnTo>
                  <a:lnTo>
                    <a:pt x="135" y="0"/>
                  </a:lnTo>
                  <a:lnTo>
                    <a:pt x="243" y="21"/>
                  </a:lnTo>
                  <a:lnTo>
                    <a:pt x="219" y="273"/>
                  </a:lnTo>
                  <a:lnTo>
                    <a:pt x="228" y="573"/>
                  </a:lnTo>
                  <a:cubicBezTo>
                    <a:pt x="227" y="661"/>
                    <a:pt x="224" y="736"/>
                    <a:pt x="210" y="804"/>
                  </a:cubicBezTo>
                  <a:cubicBezTo>
                    <a:pt x="196" y="872"/>
                    <a:pt x="170" y="933"/>
                    <a:pt x="144" y="981"/>
                  </a:cubicBezTo>
                  <a:lnTo>
                    <a:pt x="90" y="1050"/>
                  </a:lnTo>
                  <a:lnTo>
                    <a:pt x="48" y="1074"/>
                  </a:lnTo>
                </a:path>
              </a:pathLst>
            </a:custGeom>
            <a:solidFill>
              <a:srgbClr val="3333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73" name="Freeform 298"/>
            <p:cNvSpPr>
              <a:spLocks noChangeAspect="1"/>
            </p:cNvSpPr>
            <p:nvPr/>
          </p:nvSpPr>
          <p:spPr bwMode="auto">
            <a:xfrm>
              <a:off x="1461" y="985"/>
              <a:ext cx="171" cy="144"/>
            </a:xfrm>
            <a:custGeom>
              <a:avLst/>
              <a:gdLst>
                <a:gd name="T0" fmla="*/ 69 w 512"/>
                <a:gd name="T1" fmla="*/ 9 h 431"/>
                <a:gd name="T2" fmla="*/ 219 w 512"/>
                <a:gd name="T3" fmla="*/ 30 h 431"/>
                <a:gd name="T4" fmla="*/ 357 w 512"/>
                <a:gd name="T5" fmla="*/ 123 h 431"/>
                <a:gd name="T6" fmla="*/ 441 w 512"/>
                <a:gd name="T7" fmla="*/ 216 h 431"/>
                <a:gd name="T8" fmla="*/ 507 w 512"/>
                <a:gd name="T9" fmla="*/ 345 h 431"/>
                <a:gd name="T10" fmla="*/ 414 w 512"/>
                <a:gd name="T11" fmla="*/ 414 h 431"/>
                <a:gd name="T12" fmla="*/ 303 w 512"/>
                <a:gd name="T13" fmla="*/ 276 h 431"/>
                <a:gd name="T14" fmla="*/ 183 w 512"/>
                <a:gd name="T15" fmla="*/ 168 h 431"/>
                <a:gd name="T16" fmla="*/ 111 w 512"/>
                <a:gd name="T17" fmla="*/ 123 h 431"/>
                <a:gd name="T18" fmla="*/ 0 w 512"/>
                <a:gd name="T19" fmla="*/ 102 h 431"/>
                <a:gd name="T20" fmla="*/ 69 w 512"/>
                <a:gd name="T21" fmla="*/ 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2" h="431">
                  <a:moveTo>
                    <a:pt x="69" y="9"/>
                  </a:moveTo>
                  <a:cubicBezTo>
                    <a:pt x="101" y="0"/>
                    <a:pt x="171" y="11"/>
                    <a:pt x="219" y="30"/>
                  </a:cubicBezTo>
                  <a:cubicBezTo>
                    <a:pt x="273" y="53"/>
                    <a:pt x="317" y="91"/>
                    <a:pt x="357" y="123"/>
                  </a:cubicBezTo>
                  <a:lnTo>
                    <a:pt x="441" y="216"/>
                  </a:lnTo>
                  <a:cubicBezTo>
                    <a:pt x="466" y="253"/>
                    <a:pt x="512" y="312"/>
                    <a:pt x="507" y="345"/>
                  </a:cubicBezTo>
                  <a:cubicBezTo>
                    <a:pt x="495" y="368"/>
                    <a:pt x="450" y="431"/>
                    <a:pt x="414" y="414"/>
                  </a:cubicBezTo>
                  <a:lnTo>
                    <a:pt x="303" y="276"/>
                  </a:lnTo>
                  <a:cubicBezTo>
                    <a:pt x="265" y="235"/>
                    <a:pt x="215" y="194"/>
                    <a:pt x="183" y="168"/>
                  </a:cubicBezTo>
                  <a:cubicBezTo>
                    <a:pt x="150" y="146"/>
                    <a:pt x="180" y="153"/>
                    <a:pt x="111" y="123"/>
                  </a:cubicBezTo>
                  <a:cubicBezTo>
                    <a:pt x="42" y="93"/>
                    <a:pt x="2" y="118"/>
                    <a:pt x="0" y="102"/>
                  </a:cubicBezTo>
                  <a:lnTo>
                    <a:pt x="69" y="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74" name="Freeform 299"/>
            <p:cNvSpPr>
              <a:spLocks noChangeAspect="1"/>
            </p:cNvSpPr>
            <p:nvPr/>
          </p:nvSpPr>
          <p:spPr bwMode="auto">
            <a:xfrm>
              <a:off x="1497" y="889"/>
              <a:ext cx="69" cy="111"/>
            </a:xfrm>
            <a:custGeom>
              <a:avLst/>
              <a:gdLst>
                <a:gd name="T0" fmla="*/ 2 w 203"/>
                <a:gd name="T1" fmla="*/ 288 h 333"/>
                <a:gd name="T2" fmla="*/ 74 w 203"/>
                <a:gd name="T3" fmla="*/ 119 h 333"/>
                <a:gd name="T4" fmla="*/ 203 w 203"/>
                <a:gd name="T5" fmla="*/ 0 h 333"/>
                <a:gd name="T6" fmla="*/ 196 w 203"/>
                <a:gd name="T7" fmla="*/ 39 h 333"/>
                <a:gd name="T8" fmla="*/ 175 w 203"/>
                <a:gd name="T9" fmla="*/ 110 h 333"/>
                <a:gd name="T10" fmla="*/ 171 w 203"/>
                <a:gd name="T11" fmla="*/ 172 h 333"/>
                <a:gd name="T12" fmla="*/ 159 w 203"/>
                <a:gd name="T13" fmla="*/ 250 h 333"/>
                <a:gd name="T14" fmla="*/ 156 w 203"/>
                <a:gd name="T15" fmla="*/ 333 h 333"/>
                <a:gd name="T16" fmla="*/ 80 w 203"/>
                <a:gd name="T17" fmla="*/ 300 h 333"/>
                <a:gd name="T18" fmla="*/ 2 w 203"/>
                <a:gd name="T19" fmla="*/ 28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333">
                  <a:moveTo>
                    <a:pt x="2" y="288"/>
                  </a:moveTo>
                  <a:cubicBezTo>
                    <a:pt x="0" y="259"/>
                    <a:pt x="40" y="167"/>
                    <a:pt x="74" y="119"/>
                  </a:cubicBezTo>
                  <a:cubicBezTo>
                    <a:pt x="115" y="66"/>
                    <a:pt x="183" y="13"/>
                    <a:pt x="203" y="0"/>
                  </a:cubicBezTo>
                  <a:lnTo>
                    <a:pt x="196" y="39"/>
                  </a:lnTo>
                  <a:cubicBezTo>
                    <a:pt x="191" y="57"/>
                    <a:pt x="179" y="88"/>
                    <a:pt x="175" y="110"/>
                  </a:cubicBezTo>
                  <a:cubicBezTo>
                    <a:pt x="163" y="136"/>
                    <a:pt x="177" y="141"/>
                    <a:pt x="171" y="172"/>
                  </a:cubicBezTo>
                  <a:lnTo>
                    <a:pt x="159" y="250"/>
                  </a:lnTo>
                  <a:lnTo>
                    <a:pt x="156" y="333"/>
                  </a:lnTo>
                  <a:lnTo>
                    <a:pt x="80" y="300"/>
                  </a:lnTo>
                  <a:lnTo>
                    <a:pt x="2" y="288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75" name="Freeform 300"/>
            <p:cNvSpPr>
              <a:spLocks noChangeAspect="1"/>
            </p:cNvSpPr>
            <p:nvPr/>
          </p:nvSpPr>
          <p:spPr bwMode="auto">
            <a:xfrm>
              <a:off x="1562" y="855"/>
              <a:ext cx="227" cy="145"/>
            </a:xfrm>
            <a:custGeom>
              <a:avLst/>
              <a:gdLst>
                <a:gd name="T0" fmla="*/ 3 w 682"/>
                <a:gd name="T1" fmla="*/ 105 h 435"/>
                <a:gd name="T2" fmla="*/ 150 w 682"/>
                <a:gd name="T3" fmla="*/ 12 h 435"/>
                <a:gd name="T4" fmla="*/ 381 w 682"/>
                <a:gd name="T5" fmla="*/ 30 h 435"/>
                <a:gd name="T6" fmla="*/ 534 w 682"/>
                <a:gd name="T7" fmla="*/ 129 h 435"/>
                <a:gd name="T8" fmla="*/ 624 w 682"/>
                <a:gd name="T9" fmla="*/ 219 h 435"/>
                <a:gd name="T10" fmla="*/ 675 w 682"/>
                <a:gd name="T11" fmla="*/ 345 h 435"/>
                <a:gd name="T12" fmla="*/ 591 w 682"/>
                <a:gd name="T13" fmla="*/ 435 h 435"/>
                <a:gd name="T14" fmla="*/ 465 w 682"/>
                <a:gd name="T15" fmla="*/ 291 h 435"/>
                <a:gd name="T16" fmla="*/ 333 w 682"/>
                <a:gd name="T17" fmla="*/ 192 h 435"/>
                <a:gd name="T18" fmla="*/ 186 w 682"/>
                <a:gd name="T19" fmla="*/ 129 h 435"/>
                <a:gd name="T20" fmla="*/ 0 w 682"/>
                <a:gd name="T21" fmla="*/ 9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2" h="435">
                  <a:moveTo>
                    <a:pt x="3" y="105"/>
                  </a:moveTo>
                  <a:cubicBezTo>
                    <a:pt x="28" y="90"/>
                    <a:pt x="87" y="24"/>
                    <a:pt x="150" y="12"/>
                  </a:cubicBezTo>
                  <a:cubicBezTo>
                    <a:pt x="213" y="0"/>
                    <a:pt x="317" y="10"/>
                    <a:pt x="381" y="30"/>
                  </a:cubicBezTo>
                  <a:cubicBezTo>
                    <a:pt x="439" y="54"/>
                    <a:pt x="494" y="98"/>
                    <a:pt x="534" y="129"/>
                  </a:cubicBezTo>
                  <a:cubicBezTo>
                    <a:pt x="574" y="160"/>
                    <a:pt x="600" y="183"/>
                    <a:pt x="624" y="219"/>
                  </a:cubicBezTo>
                  <a:cubicBezTo>
                    <a:pt x="646" y="252"/>
                    <a:pt x="682" y="311"/>
                    <a:pt x="675" y="345"/>
                  </a:cubicBezTo>
                  <a:lnTo>
                    <a:pt x="591" y="435"/>
                  </a:lnTo>
                  <a:cubicBezTo>
                    <a:pt x="556" y="426"/>
                    <a:pt x="508" y="331"/>
                    <a:pt x="465" y="291"/>
                  </a:cubicBezTo>
                  <a:cubicBezTo>
                    <a:pt x="422" y="251"/>
                    <a:pt x="378" y="217"/>
                    <a:pt x="333" y="192"/>
                  </a:cubicBezTo>
                  <a:cubicBezTo>
                    <a:pt x="291" y="164"/>
                    <a:pt x="225" y="139"/>
                    <a:pt x="186" y="129"/>
                  </a:cubicBezTo>
                  <a:cubicBezTo>
                    <a:pt x="147" y="119"/>
                    <a:pt x="39" y="105"/>
                    <a:pt x="0" y="99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33725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76" name="Freeform 301"/>
            <p:cNvSpPr>
              <a:spLocks noChangeAspect="1"/>
            </p:cNvSpPr>
            <p:nvPr/>
          </p:nvSpPr>
          <p:spPr bwMode="auto">
            <a:xfrm>
              <a:off x="1649" y="908"/>
              <a:ext cx="111" cy="93"/>
            </a:xfrm>
            <a:custGeom>
              <a:avLst/>
              <a:gdLst>
                <a:gd name="T0" fmla="*/ 334 w 334"/>
                <a:gd name="T1" fmla="*/ 279 h 279"/>
                <a:gd name="T2" fmla="*/ 205 w 334"/>
                <a:gd name="T3" fmla="*/ 279 h 279"/>
                <a:gd name="T4" fmla="*/ 67 w 334"/>
                <a:gd name="T5" fmla="*/ 180 h 279"/>
                <a:gd name="T6" fmla="*/ 10 w 334"/>
                <a:gd name="T7" fmla="*/ 0 h 279"/>
                <a:gd name="T8" fmla="*/ 94 w 334"/>
                <a:gd name="T9" fmla="*/ 45 h 279"/>
                <a:gd name="T10" fmla="*/ 226 w 334"/>
                <a:gd name="T11" fmla="*/ 150 h 279"/>
                <a:gd name="T12" fmla="*/ 325 w 334"/>
                <a:gd name="T13" fmla="*/ 276 h 279"/>
                <a:gd name="T14" fmla="*/ 334 w 334"/>
                <a:gd name="T1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4" h="279">
                  <a:moveTo>
                    <a:pt x="334" y="279"/>
                  </a:moveTo>
                  <a:lnTo>
                    <a:pt x="205" y="279"/>
                  </a:lnTo>
                  <a:cubicBezTo>
                    <a:pt x="161" y="263"/>
                    <a:pt x="100" y="227"/>
                    <a:pt x="67" y="180"/>
                  </a:cubicBezTo>
                  <a:cubicBezTo>
                    <a:pt x="44" y="139"/>
                    <a:pt x="0" y="19"/>
                    <a:pt x="10" y="0"/>
                  </a:cubicBezTo>
                  <a:lnTo>
                    <a:pt x="94" y="45"/>
                  </a:lnTo>
                  <a:lnTo>
                    <a:pt x="226" y="150"/>
                  </a:lnTo>
                  <a:lnTo>
                    <a:pt x="325" y="276"/>
                  </a:lnTo>
                  <a:lnTo>
                    <a:pt x="334" y="279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77" name="Freeform 302"/>
            <p:cNvSpPr>
              <a:spLocks noChangeAspect="1"/>
            </p:cNvSpPr>
            <p:nvPr/>
          </p:nvSpPr>
          <p:spPr bwMode="auto">
            <a:xfrm>
              <a:off x="1497" y="1026"/>
              <a:ext cx="105" cy="98"/>
            </a:xfrm>
            <a:custGeom>
              <a:avLst/>
              <a:gdLst>
                <a:gd name="T0" fmla="*/ 317 w 317"/>
                <a:gd name="T1" fmla="*/ 297 h 297"/>
                <a:gd name="T2" fmla="*/ 188 w 317"/>
                <a:gd name="T3" fmla="*/ 297 h 297"/>
                <a:gd name="T4" fmla="*/ 50 w 317"/>
                <a:gd name="T5" fmla="*/ 198 h 297"/>
                <a:gd name="T6" fmla="*/ 5 w 317"/>
                <a:gd name="T7" fmla="*/ 0 h 297"/>
                <a:gd name="T8" fmla="*/ 83 w 317"/>
                <a:gd name="T9" fmla="*/ 48 h 297"/>
                <a:gd name="T10" fmla="*/ 209 w 317"/>
                <a:gd name="T11" fmla="*/ 168 h 297"/>
                <a:gd name="T12" fmla="*/ 308 w 317"/>
                <a:gd name="T13" fmla="*/ 294 h 297"/>
                <a:gd name="T14" fmla="*/ 317 w 317"/>
                <a:gd name="T15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7" h="297">
                  <a:moveTo>
                    <a:pt x="317" y="297"/>
                  </a:moveTo>
                  <a:lnTo>
                    <a:pt x="188" y="297"/>
                  </a:lnTo>
                  <a:cubicBezTo>
                    <a:pt x="144" y="281"/>
                    <a:pt x="81" y="248"/>
                    <a:pt x="50" y="198"/>
                  </a:cubicBezTo>
                  <a:cubicBezTo>
                    <a:pt x="27" y="157"/>
                    <a:pt x="0" y="25"/>
                    <a:pt x="5" y="0"/>
                  </a:cubicBezTo>
                  <a:lnTo>
                    <a:pt x="83" y="48"/>
                  </a:lnTo>
                  <a:lnTo>
                    <a:pt x="209" y="168"/>
                  </a:lnTo>
                  <a:lnTo>
                    <a:pt x="308" y="294"/>
                  </a:lnTo>
                  <a:lnTo>
                    <a:pt x="317" y="297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78" name="Freeform 303"/>
            <p:cNvSpPr>
              <a:spLocks noChangeAspect="1"/>
            </p:cNvSpPr>
            <p:nvPr/>
          </p:nvSpPr>
          <p:spPr bwMode="auto">
            <a:xfrm>
              <a:off x="1636" y="612"/>
              <a:ext cx="61" cy="253"/>
            </a:xfrm>
            <a:custGeom>
              <a:avLst/>
              <a:gdLst>
                <a:gd name="T0" fmla="*/ 178 w 183"/>
                <a:gd name="T1" fmla="*/ 759 h 759"/>
                <a:gd name="T2" fmla="*/ 148 w 183"/>
                <a:gd name="T3" fmla="*/ 177 h 759"/>
                <a:gd name="T4" fmla="*/ 130 w 183"/>
                <a:gd name="T5" fmla="*/ 0 h 759"/>
                <a:gd name="T6" fmla="*/ 19 w 183"/>
                <a:gd name="T7" fmla="*/ 6 h 759"/>
                <a:gd name="T8" fmla="*/ 19 w 183"/>
                <a:gd name="T9" fmla="*/ 108 h 759"/>
                <a:gd name="T10" fmla="*/ 22 w 183"/>
                <a:gd name="T11" fmla="*/ 207 h 759"/>
                <a:gd name="T12" fmla="*/ 34 w 183"/>
                <a:gd name="T13" fmla="*/ 423 h 759"/>
                <a:gd name="T14" fmla="*/ 52 w 183"/>
                <a:gd name="T15" fmla="*/ 732 h 759"/>
                <a:gd name="T16" fmla="*/ 115 w 183"/>
                <a:gd name="T17" fmla="*/ 738 h 759"/>
                <a:gd name="T18" fmla="*/ 178 w 183"/>
                <a:gd name="T19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759">
                  <a:moveTo>
                    <a:pt x="178" y="759"/>
                  </a:moveTo>
                  <a:cubicBezTo>
                    <a:pt x="183" y="666"/>
                    <a:pt x="156" y="303"/>
                    <a:pt x="148" y="177"/>
                  </a:cubicBezTo>
                  <a:cubicBezTo>
                    <a:pt x="141" y="51"/>
                    <a:pt x="151" y="29"/>
                    <a:pt x="130" y="0"/>
                  </a:cubicBezTo>
                  <a:lnTo>
                    <a:pt x="19" y="6"/>
                  </a:lnTo>
                  <a:cubicBezTo>
                    <a:pt x="0" y="24"/>
                    <a:pt x="19" y="75"/>
                    <a:pt x="19" y="108"/>
                  </a:cubicBezTo>
                  <a:cubicBezTo>
                    <a:pt x="19" y="141"/>
                    <a:pt x="20" y="155"/>
                    <a:pt x="22" y="207"/>
                  </a:cubicBezTo>
                  <a:cubicBezTo>
                    <a:pt x="24" y="259"/>
                    <a:pt x="29" y="335"/>
                    <a:pt x="34" y="423"/>
                  </a:cubicBezTo>
                  <a:cubicBezTo>
                    <a:pt x="43" y="567"/>
                    <a:pt x="41" y="681"/>
                    <a:pt x="52" y="732"/>
                  </a:cubicBezTo>
                  <a:lnTo>
                    <a:pt x="115" y="738"/>
                  </a:lnTo>
                  <a:lnTo>
                    <a:pt x="178" y="75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79" name="Freeform 304"/>
            <p:cNvSpPr>
              <a:spLocks noChangeAspect="1"/>
            </p:cNvSpPr>
            <p:nvPr/>
          </p:nvSpPr>
          <p:spPr bwMode="auto">
            <a:xfrm>
              <a:off x="1450" y="432"/>
              <a:ext cx="233" cy="190"/>
            </a:xfrm>
            <a:custGeom>
              <a:avLst/>
              <a:gdLst>
                <a:gd name="T0" fmla="*/ 699 w 699"/>
                <a:gd name="T1" fmla="*/ 561 h 570"/>
                <a:gd name="T2" fmla="*/ 654 w 699"/>
                <a:gd name="T3" fmla="*/ 282 h 570"/>
                <a:gd name="T4" fmla="*/ 471 w 699"/>
                <a:gd name="T5" fmla="*/ 60 h 570"/>
                <a:gd name="T6" fmla="*/ 240 w 699"/>
                <a:gd name="T7" fmla="*/ 3 h 570"/>
                <a:gd name="T8" fmla="*/ 102 w 699"/>
                <a:gd name="T9" fmla="*/ 48 h 570"/>
                <a:gd name="T10" fmla="*/ 0 w 699"/>
                <a:gd name="T11" fmla="*/ 114 h 570"/>
                <a:gd name="T12" fmla="*/ 78 w 699"/>
                <a:gd name="T13" fmla="*/ 114 h 570"/>
                <a:gd name="T14" fmla="*/ 198 w 699"/>
                <a:gd name="T15" fmla="*/ 126 h 570"/>
                <a:gd name="T16" fmla="*/ 354 w 699"/>
                <a:gd name="T17" fmla="*/ 180 h 570"/>
                <a:gd name="T18" fmla="*/ 480 w 699"/>
                <a:gd name="T19" fmla="*/ 315 h 570"/>
                <a:gd name="T20" fmla="*/ 540 w 699"/>
                <a:gd name="T21" fmla="*/ 438 h 570"/>
                <a:gd name="T22" fmla="*/ 570 w 699"/>
                <a:gd name="T2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70">
                  <a:moveTo>
                    <a:pt x="699" y="561"/>
                  </a:moveTo>
                  <a:cubicBezTo>
                    <a:pt x="691" y="515"/>
                    <a:pt x="692" y="365"/>
                    <a:pt x="654" y="282"/>
                  </a:cubicBezTo>
                  <a:cubicBezTo>
                    <a:pt x="615" y="199"/>
                    <a:pt x="542" y="107"/>
                    <a:pt x="471" y="60"/>
                  </a:cubicBezTo>
                  <a:cubicBezTo>
                    <a:pt x="399" y="13"/>
                    <a:pt x="299" y="6"/>
                    <a:pt x="240" y="3"/>
                  </a:cubicBezTo>
                  <a:cubicBezTo>
                    <a:pt x="181" y="0"/>
                    <a:pt x="142" y="30"/>
                    <a:pt x="102" y="48"/>
                  </a:cubicBezTo>
                  <a:cubicBezTo>
                    <a:pt x="62" y="66"/>
                    <a:pt x="14" y="100"/>
                    <a:pt x="0" y="114"/>
                  </a:cubicBezTo>
                  <a:lnTo>
                    <a:pt x="78" y="114"/>
                  </a:lnTo>
                  <a:cubicBezTo>
                    <a:pt x="111" y="116"/>
                    <a:pt x="152" y="115"/>
                    <a:pt x="198" y="126"/>
                  </a:cubicBezTo>
                  <a:cubicBezTo>
                    <a:pt x="252" y="135"/>
                    <a:pt x="307" y="150"/>
                    <a:pt x="354" y="180"/>
                  </a:cubicBezTo>
                  <a:cubicBezTo>
                    <a:pt x="401" y="210"/>
                    <a:pt x="448" y="267"/>
                    <a:pt x="480" y="315"/>
                  </a:cubicBezTo>
                  <a:cubicBezTo>
                    <a:pt x="511" y="358"/>
                    <a:pt x="525" y="396"/>
                    <a:pt x="540" y="438"/>
                  </a:cubicBezTo>
                  <a:cubicBezTo>
                    <a:pt x="555" y="480"/>
                    <a:pt x="564" y="543"/>
                    <a:pt x="570" y="570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54510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80" name="Freeform 305"/>
            <p:cNvSpPr>
              <a:spLocks noChangeAspect="1"/>
            </p:cNvSpPr>
            <p:nvPr/>
          </p:nvSpPr>
          <p:spPr bwMode="auto">
            <a:xfrm>
              <a:off x="1408" y="466"/>
              <a:ext cx="46" cy="75"/>
            </a:xfrm>
            <a:custGeom>
              <a:avLst/>
              <a:gdLst>
                <a:gd name="T0" fmla="*/ 138 w 138"/>
                <a:gd name="T1" fmla="*/ 4 h 223"/>
                <a:gd name="T2" fmla="*/ 60 w 138"/>
                <a:gd name="T3" fmla="*/ 58 h 223"/>
                <a:gd name="T4" fmla="*/ 0 w 138"/>
                <a:gd name="T5" fmla="*/ 187 h 223"/>
                <a:gd name="T6" fmla="*/ 54 w 138"/>
                <a:gd name="T7" fmla="*/ 202 h 223"/>
                <a:gd name="T8" fmla="*/ 102 w 138"/>
                <a:gd name="T9" fmla="*/ 223 h 223"/>
                <a:gd name="T10" fmla="*/ 99 w 138"/>
                <a:gd name="T11" fmla="*/ 127 h 223"/>
                <a:gd name="T12" fmla="*/ 108 w 138"/>
                <a:gd name="T13" fmla="*/ 67 h 223"/>
                <a:gd name="T14" fmla="*/ 138 w 138"/>
                <a:gd name="T15" fmla="*/ 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3">
                  <a:moveTo>
                    <a:pt x="138" y="4"/>
                  </a:moveTo>
                  <a:cubicBezTo>
                    <a:pt x="127" y="0"/>
                    <a:pt x="83" y="28"/>
                    <a:pt x="60" y="58"/>
                  </a:cubicBezTo>
                  <a:cubicBezTo>
                    <a:pt x="38" y="89"/>
                    <a:pt x="1" y="163"/>
                    <a:pt x="0" y="187"/>
                  </a:cubicBezTo>
                  <a:lnTo>
                    <a:pt x="54" y="202"/>
                  </a:lnTo>
                  <a:lnTo>
                    <a:pt x="102" y="223"/>
                  </a:lnTo>
                  <a:cubicBezTo>
                    <a:pt x="109" y="211"/>
                    <a:pt x="98" y="153"/>
                    <a:pt x="99" y="127"/>
                  </a:cubicBezTo>
                  <a:cubicBezTo>
                    <a:pt x="102" y="104"/>
                    <a:pt x="102" y="87"/>
                    <a:pt x="108" y="67"/>
                  </a:cubicBezTo>
                  <a:lnTo>
                    <a:pt x="138" y="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81" name="Freeform 306"/>
            <p:cNvSpPr>
              <a:spLocks noChangeAspect="1"/>
            </p:cNvSpPr>
            <p:nvPr/>
          </p:nvSpPr>
          <p:spPr bwMode="auto">
            <a:xfrm>
              <a:off x="1231" y="586"/>
              <a:ext cx="64" cy="81"/>
            </a:xfrm>
            <a:custGeom>
              <a:avLst/>
              <a:gdLst>
                <a:gd name="T0" fmla="*/ 192 w 192"/>
                <a:gd name="T1" fmla="*/ 0 h 243"/>
                <a:gd name="T2" fmla="*/ 75 w 192"/>
                <a:gd name="T3" fmla="*/ 93 h 243"/>
                <a:gd name="T4" fmla="*/ 0 w 192"/>
                <a:gd name="T5" fmla="*/ 222 h 243"/>
                <a:gd name="T6" fmla="*/ 63 w 192"/>
                <a:gd name="T7" fmla="*/ 231 h 243"/>
                <a:gd name="T8" fmla="*/ 117 w 192"/>
                <a:gd name="T9" fmla="*/ 243 h 243"/>
                <a:gd name="T10" fmla="*/ 129 w 192"/>
                <a:gd name="T11" fmla="*/ 135 h 243"/>
                <a:gd name="T12" fmla="*/ 162 w 192"/>
                <a:gd name="T13" fmla="*/ 63 h 243"/>
                <a:gd name="T14" fmla="*/ 192 w 192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243">
                  <a:moveTo>
                    <a:pt x="192" y="0"/>
                  </a:moveTo>
                  <a:cubicBezTo>
                    <a:pt x="178" y="5"/>
                    <a:pt x="107" y="56"/>
                    <a:pt x="75" y="93"/>
                  </a:cubicBezTo>
                  <a:cubicBezTo>
                    <a:pt x="53" y="124"/>
                    <a:pt x="1" y="198"/>
                    <a:pt x="0" y="222"/>
                  </a:cubicBezTo>
                  <a:lnTo>
                    <a:pt x="63" y="231"/>
                  </a:lnTo>
                  <a:lnTo>
                    <a:pt x="117" y="243"/>
                  </a:lnTo>
                  <a:cubicBezTo>
                    <a:pt x="128" y="227"/>
                    <a:pt x="122" y="165"/>
                    <a:pt x="129" y="135"/>
                  </a:cubicBezTo>
                  <a:cubicBezTo>
                    <a:pt x="132" y="112"/>
                    <a:pt x="156" y="83"/>
                    <a:pt x="162" y="63"/>
                  </a:cubicBezTo>
                  <a:lnTo>
                    <a:pt x="192" y="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82" name="Freeform 307"/>
            <p:cNvSpPr>
              <a:spLocks noChangeAspect="1"/>
            </p:cNvSpPr>
            <p:nvPr/>
          </p:nvSpPr>
          <p:spPr bwMode="auto">
            <a:xfrm>
              <a:off x="1394" y="586"/>
              <a:ext cx="89" cy="113"/>
            </a:xfrm>
            <a:custGeom>
              <a:avLst/>
              <a:gdLst>
                <a:gd name="T0" fmla="*/ 262 w 268"/>
                <a:gd name="T1" fmla="*/ 342 h 342"/>
                <a:gd name="T2" fmla="*/ 160 w 268"/>
                <a:gd name="T3" fmla="*/ 336 h 342"/>
                <a:gd name="T4" fmla="*/ 40 w 268"/>
                <a:gd name="T5" fmla="*/ 219 h 342"/>
                <a:gd name="T6" fmla="*/ 10 w 268"/>
                <a:gd name="T7" fmla="*/ 0 h 342"/>
                <a:gd name="T8" fmla="*/ 100 w 268"/>
                <a:gd name="T9" fmla="*/ 54 h 342"/>
                <a:gd name="T10" fmla="*/ 226 w 268"/>
                <a:gd name="T11" fmla="*/ 195 h 342"/>
                <a:gd name="T12" fmla="*/ 268 w 268"/>
                <a:gd name="T13" fmla="*/ 330 h 342"/>
                <a:gd name="T14" fmla="*/ 262 w 268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342">
                  <a:moveTo>
                    <a:pt x="262" y="342"/>
                  </a:moveTo>
                  <a:lnTo>
                    <a:pt x="160" y="336"/>
                  </a:lnTo>
                  <a:cubicBezTo>
                    <a:pt x="123" y="316"/>
                    <a:pt x="65" y="275"/>
                    <a:pt x="40" y="219"/>
                  </a:cubicBezTo>
                  <a:cubicBezTo>
                    <a:pt x="17" y="178"/>
                    <a:pt x="0" y="28"/>
                    <a:pt x="10" y="0"/>
                  </a:cubicBezTo>
                  <a:lnTo>
                    <a:pt x="100" y="54"/>
                  </a:lnTo>
                  <a:lnTo>
                    <a:pt x="226" y="195"/>
                  </a:lnTo>
                  <a:lnTo>
                    <a:pt x="268" y="330"/>
                  </a:lnTo>
                  <a:lnTo>
                    <a:pt x="262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83" name="Freeform 308"/>
            <p:cNvSpPr>
              <a:spLocks noChangeAspect="1"/>
            </p:cNvSpPr>
            <p:nvPr/>
          </p:nvSpPr>
          <p:spPr bwMode="auto">
            <a:xfrm>
              <a:off x="1298" y="529"/>
              <a:ext cx="232" cy="170"/>
            </a:xfrm>
            <a:custGeom>
              <a:avLst/>
              <a:gdLst>
                <a:gd name="T0" fmla="*/ 0 w 699"/>
                <a:gd name="T1" fmla="*/ 164 h 512"/>
                <a:gd name="T2" fmla="*/ 144 w 699"/>
                <a:gd name="T3" fmla="*/ 44 h 512"/>
                <a:gd name="T4" fmla="*/ 360 w 699"/>
                <a:gd name="T5" fmla="*/ 14 h 512"/>
                <a:gd name="T6" fmla="*/ 558 w 699"/>
                <a:gd name="T7" fmla="*/ 128 h 512"/>
                <a:gd name="T8" fmla="*/ 663 w 699"/>
                <a:gd name="T9" fmla="*/ 272 h 512"/>
                <a:gd name="T10" fmla="*/ 699 w 699"/>
                <a:gd name="T11" fmla="*/ 416 h 512"/>
                <a:gd name="T12" fmla="*/ 567 w 699"/>
                <a:gd name="T13" fmla="*/ 512 h 512"/>
                <a:gd name="T14" fmla="*/ 489 w 699"/>
                <a:gd name="T15" fmla="*/ 335 h 512"/>
                <a:gd name="T16" fmla="*/ 372 w 699"/>
                <a:gd name="T17" fmla="*/ 212 h 512"/>
                <a:gd name="T18" fmla="*/ 222 w 699"/>
                <a:gd name="T19" fmla="*/ 143 h 512"/>
                <a:gd name="T20" fmla="*/ 36 w 699"/>
                <a:gd name="T21" fmla="*/ 149 h 512"/>
                <a:gd name="T22" fmla="*/ 0 w 699"/>
                <a:gd name="T23" fmla="*/ 16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12">
                  <a:moveTo>
                    <a:pt x="0" y="164"/>
                  </a:moveTo>
                  <a:lnTo>
                    <a:pt x="144" y="44"/>
                  </a:lnTo>
                  <a:cubicBezTo>
                    <a:pt x="204" y="19"/>
                    <a:pt x="291" y="0"/>
                    <a:pt x="360" y="14"/>
                  </a:cubicBezTo>
                  <a:cubicBezTo>
                    <a:pt x="426" y="29"/>
                    <a:pt x="506" y="81"/>
                    <a:pt x="558" y="128"/>
                  </a:cubicBezTo>
                  <a:cubicBezTo>
                    <a:pt x="610" y="175"/>
                    <a:pt x="639" y="224"/>
                    <a:pt x="663" y="272"/>
                  </a:cubicBezTo>
                  <a:lnTo>
                    <a:pt x="699" y="416"/>
                  </a:lnTo>
                  <a:lnTo>
                    <a:pt x="567" y="512"/>
                  </a:lnTo>
                  <a:cubicBezTo>
                    <a:pt x="532" y="499"/>
                    <a:pt x="521" y="385"/>
                    <a:pt x="489" y="335"/>
                  </a:cubicBezTo>
                  <a:cubicBezTo>
                    <a:pt x="457" y="285"/>
                    <a:pt x="418" y="246"/>
                    <a:pt x="372" y="212"/>
                  </a:cubicBezTo>
                  <a:cubicBezTo>
                    <a:pt x="322" y="174"/>
                    <a:pt x="278" y="154"/>
                    <a:pt x="222" y="143"/>
                  </a:cubicBezTo>
                  <a:cubicBezTo>
                    <a:pt x="166" y="132"/>
                    <a:pt x="68" y="149"/>
                    <a:pt x="36" y="149"/>
                  </a:cubicBezTo>
                  <a:lnTo>
                    <a:pt x="0" y="16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84" name="Freeform 309"/>
            <p:cNvSpPr>
              <a:spLocks noChangeAspect="1"/>
            </p:cNvSpPr>
            <p:nvPr/>
          </p:nvSpPr>
          <p:spPr bwMode="auto">
            <a:xfrm>
              <a:off x="1223" y="715"/>
              <a:ext cx="93" cy="114"/>
            </a:xfrm>
            <a:custGeom>
              <a:avLst/>
              <a:gdLst>
                <a:gd name="T0" fmla="*/ 280 w 280"/>
                <a:gd name="T1" fmla="*/ 342 h 342"/>
                <a:gd name="T2" fmla="*/ 151 w 280"/>
                <a:gd name="T3" fmla="*/ 330 h 342"/>
                <a:gd name="T4" fmla="*/ 43 w 280"/>
                <a:gd name="T5" fmla="*/ 225 h 342"/>
                <a:gd name="T6" fmla="*/ 10 w 280"/>
                <a:gd name="T7" fmla="*/ 0 h 342"/>
                <a:gd name="T8" fmla="*/ 106 w 280"/>
                <a:gd name="T9" fmla="*/ 48 h 342"/>
                <a:gd name="T10" fmla="*/ 211 w 280"/>
                <a:gd name="T11" fmla="*/ 177 h 342"/>
                <a:gd name="T12" fmla="*/ 271 w 280"/>
                <a:gd name="T13" fmla="*/ 336 h 342"/>
                <a:gd name="T14" fmla="*/ 280 w 280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342">
                  <a:moveTo>
                    <a:pt x="280" y="342"/>
                  </a:moveTo>
                  <a:lnTo>
                    <a:pt x="151" y="330"/>
                  </a:lnTo>
                  <a:cubicBezTo>
                    <a:pt x="112" y="310"/>
                    <a:pt x="66" y="280"/>
                    <a:pt x="43" y="225"/>
                  </a:cubicBezTo>
                  <a:cubicBezTo>
                    <a:pt x="20" y="184"/>
                    <a:pt x="0" y="29"/>
                    <a:pt x="10" y="0"/>
                  </a:cubicBezTo>
                  <a:lnTo>
                    <a:pt x="106" y="48"/>
                  </a:lnTo>
                  <a:lnTo>
                    <a:pt x="211" y="177"/>
                  </a:lnTo>
                  <a:lnTo>
                    <a:pt x="271" y="336"/>
                  </a:lnTo>
                  <a:lnTo>
                    <a:pt x="280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85" name="Freeform 310"/>
            <p:cNvSpPr>
              <a:spLocks noChangeAspect="1"/>
            </p:cNvSpPr>
            <p:nvPr/>
          </p:nvSpPr>
          <p:spPr bwMode="auto">
            <a:xfrm>
              <a:off x="1128" y="657"/>
              <a:ext cx="237" cy="172"/>
            </a:xfrm>
            <a:custGeom>
              <a:avLst/>
              <a:gdLst>
                <a:gd name="T0" fmla="*/ 0 w 711"/>
                <a:gd name="T1" fmla="*/ 170 h 518"/>
                <a:gd name="T2" fmla="*/ 144 w 711"/>
                <a:gd name="T3" fmla="*/ 35 h 518"/>
                <a:gd name="T4" fmla="*/ 345 w 711"/>
                <a:gd name="T5" fmla="*/ 14 h 518"/>
                <a:gd name="T6" fmla="*/ 540 w 711"/>
                <a:gd name="T7" fmla="*/ 122 h 518"/>
                <a:gd name="T8" fmla="*/ 660 w 711"/>
                <a:gd name="T9" fmla="*/ 272 h 518"/>
                <a:gd name="T10" fmla="*/ 696 w 711"/>
                <a:gd name="T11" fmla="*/ 422 h 518"/>
                <a:gd name="T12" fmla="*/ 567 w 711"/>
                <a:gd name="T13" fmla="*/ 518 h 518"/>
                <a:gd name="T14" fmla="*/ 489 w 711"/>
                <a:gd name="T15" fmla="*/ 341 h 518"/>
                <a:gd name="T16" fmla="*/ 372 w 711"/>
                <a:gd name="T17" fmla="*/ 218 h 518"/>
                <a:gd name="T18" fmla="*/ 222 w 711"/>
                <a:gd name="T19" fmla="*/ 149 h 518"/>
                <a:gd name="T20" fmla="*/ 36 w 711"/>
                <a:gd name="T21" fmla="*/ 155 h 518"/>
                <a:gd name="T22" fmla="*/ 0 w 711"/>
                <a:gd name="T23" fmla="*/ 17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1" h="518">
                  <a:moveTo>
                    <a:pt x="0" y="170"/>
                  </a:moveTo>
                  <a:lnTo>
                    <a:pt x="144" y="35"/>
                  </a:lnTo>
                  <a:cubicBezTo>
                    <a:pt x="201" y="9"/>
                    <a:pt x="279" y="0"/>
                    <a:pt x="345" y="14"/>
                  </a:cubicBezTo>
                  <a:cubicBezTo>
                    <a:pt x="411" y="29"/>
                    <a:pt x="488" y="75"/>
                    <a:pt x="540" y="122"/>
                  </a:cubicBezTo>
                  <a:cubicBezTo>
                    <a:pt x="592" y="165"/>
                    <a:pt x="630" y="218"/>
                    <a:pt x="660" y="272"/>
                  </a:cubicBezTo>
                  <a:cubicBezTo>
                    <a:pt x="690" y="326"/>
                    <a:pt x="711" y="381"/>
                    <a:pt x="696" y="422"/>
                  </a:cubicBezTo>
                  <a:lnTo>
                    <a:pt x="567" y="518"/>
                  </a:lnTo>
                  <a:cubicBezTo>
                    <a:pt x="532" y="504"/>
                    <a:pt x="521" y="391"/>
                    <a:pt x="489" y="341"/>
                  </a:cubicBezTo>
                  <a:cubicBezTo>
                    <a:pt x="457" y="291"/>
                    <a:pt x="418" y="252"/>
                    <a:pt x="372" y="218"/>
                  </a:cubicBezTo>
                  <a:cubicBezTo>
                    <a:pt x="322" y="180"/>
                    <a:pt x="278" y="160"/>
                    <a:pt x="222" y="149"/>
                  </a:cubicBezTo>
                  <a:cubicBezTo>
                    <a:pt x="166" y="138"/>
                    <a:pt x="68" y="155"/>
                    <a:pt x="36" y="155"/>
                  </a:cubicBezTo>
                  <a:lnTo>
                    <a:pt x="0" y="17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86" name="Freeform 311"/>
            <p:cNvSpPr>
              <a:spLocks noChangeAspect="1"/>
            </p:cNvSpPr>
            <p:nvPr/>
          </p:nvSpPr>
          <p:spPr bwMode="auto">
            <a:xfrm>
              <a:off x="1528" y="665"/>
              <a:ext cx="118" cy="37"/>
            </a:xfrm>
            <a:custGeom>
              <a:avLst/>
              <a:gdLst>
                <a:gd name="T0" fmla="*/ 0 w 118"/>
                <a:gd name="T1" fmla="*/ 0 h 37"/>
                <a:gd name="T2" fmla="*/ 32 w 118"/>
                <a:gd name="T3" fmla="*/ 34 h 37"/>
                <a:gd name="T4" fmla="*/ 74 w 118"/>
                <a:gd name="T5" fmla="*/ 21 h 37"/>
                <a:gd name="T6" fmla="*/ 118 w 11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37">
                  <a:moveTo>
                    <a:pt x="0" y="0"/>
                  </a:moveTo>
                  <a:lnTo>
                    <a:pt x="32" y="34"/>
                  </a:lnTo>
                  <a:lnTo>
                    <a:pt x="74" y="21"/>
                  </a:lnTo>
                  <a:lnTo>
                    <a:pt x="118" y="37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87" name="Freeform 312"/>
            <p:cNvSpPr>
              <a:spLocks noChangeAspect="1"/>
            </p:cNvSpPr>
            <p:nvPr/>
          </p:nvSpPr>
          <p:spPr bwMode="auto">
            <a:xfrm>
              <a:off x="1514" y="679"/>
              <a:ext cx="131" cy="50"/>
            </a:xfrm>
            <a:custGeom>
              <a:avLst/>
              <a:gdLst>
                <a:gd name="T0" fmla="*/ 0 w 393"/>
                <a:gd name="T1" fmla="*/ 0 h 150"/>
                <a:gd name="T2" fmla="*/ 99 w 393"/>
                <a:gd name="T3" fmla="*/ 132 h 150"/>
                <a:gd name="T4" fmla="*/ 198 w 393"/>
                <a:gd name="T5" fmla="*/ 138 h 150"/>
                <a:gd name="T6" fmla="*/ 288 w 393"/>
                <a:gd name="T7" fmla="*/ 99 h 150"/>
                <a:gd name="T8" fmla="*/ 393 w 393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150">
                  <a:moveTo>
                    <a:pt x="0" y="0"/>
                  </a:moveTo>
                  <a:lnTo>
                    <a:pt x="99" y="132"/>
                  </a:lnTo>
                  <a:lnTo>
                    <a:pt x="198" y="138"/>
                  </a:lnTo>
                  <a:lnTo>
                    <a:pt x="288" y="99"/>
                  </a:lnTo>
                  <a:lnTo>
                    <a:pt x="393" y="15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88" name="Freeform 313"/>
            <p:cNvSpPr>
              <a:spLocks noChangeAspect="1"/>
            </p:cNvSpPr>
            <p:nvPr/>
          </p:nvSpPr>
          <p:spPr bwMode="auto">
            <a:xfrm>
              <a:off x="1429" y="698"/>
              <a:ext cx="28" cy="73"/>
            </a:xfrm>
            <a:custGeom>
              <a:avLst/>
              <a:gdLst>
                <a:gd name="T0" fmla="*/ 28 w 28"/>
                <a:gd name="T1" fmla="*/ 0 h 73"/>
                <a:gd name="T2" fmla="*/ 0 w 28"/>
                <a:gd name="T3" fmla="*/ 34 h 73"/>
                <a:gd name="T4" fmla="*/ 16 w 28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3">
                  <a:moveTo>
                    <a:pt x="28" y="0"/>
                  </a:moveTo>
                  <a:lnTo>
                    <a:pt x="0" y="34"/>
                  </a:lnTo>
                  <a:lnTo>
                    <a:pt x="16" y="73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89" name="Freeform 314"/>
            <p:cNvSpPr>
              <a:spLocks noChangeAspect="1"/>
            </p:cNvSpPr>
            <p:nvPr/>
          </p:nvSpPr>
          <p:spPr bwMode="auto">
            <a:xfrm>
              <a:off x="1398" y="694"/>
              <a:ext cx="41" cy="88"/>
            </a:xfrm>
            <a:custGeom>
              <a:avLst/>
              <a:gdLst>
                <a:gd name="T0" fmla="*/ 41 w 41"/>
                <a:gd name="T1" fmla="*/ 0 h 88"/>
                <a:gd name="T2" fmla="*/ 0 w 41"/>
                <a:gd name="T3" fmla="*/ 34 h 88"/>
                <a:gd name="T4" fmla="*/ 35 w 4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88">
                  <a:moveTo>
                    <a:pt x="41" y="0"/>
                  </a:moveTo>
                  <a:lnTo>
                    <a:pt x="0" y="34"/>
                  </a:lnTo>
                  <a:lnTo>
                    <a:pt x="35" y="88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90" name="Freeform 315"/>
            <p:cNvSpPr>
              <a:spLocks noChangeAspect="1"/>
            </p:cNvSpPr>
            <p:nvPr/>
          </p:nvSpPr>
          <p:spPr bwMode="auto">
            <a:xfrm>
              <a:off x="1377" y="1314"/>
              <a:ext cx="147" cy="73"/>
            </a:xfrm>
            <a:custGeom>
              <a:avLst/>
              <a:gdLst>
                <a:gd name="T0" fmla="*/ 147 w 147"/>
                <a:gd name="T1" fmla="*/ 73 h 73"/>
                <a:gd name="T2" fmla="*/ 71 w 147"/>
                <a:gd name="T3" fmla="*/ 57 h 73"/>
                <a:gd name="T4" fmla="*/ 48 w 147"/>
                <a:gd name="T5" fmla="*/ 15 h 73"/>
                <a:gd name="T6" fmla="*/ 0 w 14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73">
                  <a:moveTo>
                    <a:pt x="147" y="73"/>
                  </a:moveTo>
                  <a:lnTo>
                    <a:pt x="71" y="57"/>
                  </a:lnTo>
                  <a:lnTo>
                    <a:pt x="48" y="15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91" name="Freeform 316"/>
            <p:cNvSpPr>
              <a:spLocks noChangeAspect="1"/>
            </p:cNvSpPr>
            <p:nvPr/>
          </p:nvSpPr>
          <p:spPr bwMode="auto">
            <a:xfrm>
              <a:off x="1370" y="1335"/>
              <a:ext cx="148" cy="73"/>
            </a:xfrm>
            <a:custGeom>
              <a:avLst/>
              <a:gdLst>
                <a:gd name="T0" fmla="*/ 148 w 148"/>
                <a:gd name="T1" fmla="*/ 73 h 73"/>
                <a:gd name="T2" fmla="*/ 59 w 148"/>
                <a:gd name="T3" fmla="*/ 57 h 73"/>
                <a:gd name="T4" fmla="*/ 39 w 148"/>
                <a:gd name="T5" fmla="*/ 12 h 73"/>
                <a:gd name="T6" fmla="*/ 0 w 14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73">
                  <a:moveTo>
                    <a:pt x="148" y="73"/>
                  </a:moveTo>
                  <a:lnTo>
                    <a:pt x="59" y="57"/>
                  </a:lnTo>
                  <a:lnTo>
                    <a:pt x="39" y="12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292" name="Group 317"/>
            <p:cNvGrpSpPr>
              <a:grpSpLocks noChangeAspect="1"/>
            </p:cNvGrpSpPr>
            <p:nvPr/>
          </p:nvGrpSpPr>
          <p:grpSpPr bwMode="auto">
            <a:xfrm>
              <a:off x="1233" y="769"/>
              <a:ext cx="813" cy="795"/>
              <a:chOff x="2768" y="1462"/>
              <a:chExt cx="2439" cy="2387"/>
            </a:xfrm>
          </p:grpSpPr>
          <p:grpSp>
            <p:nvGrpSpPr>
              <p:cNvPr id="295" name="Group 318"/>
              <p:cNvGrpSpPr>
                <a:grpSpLocks noChangeAspect="1"/>
              </p:cNvGrpSpPr>
              <p:nvPr/>
            </p:nvGrpSpPr>
            <p:grpSpPr bwMode="auto">
              <a:xfrm>
                <a:off x="2768" y="1462"/>
                <a:ext cx="2439" cy="2387"/>
                <a:chOff x="2768" y="1462"/>
                <a:chExt cx="2439" cy="2387"/>
              </a:xfrm>
            </p:grpSpPr>
            <p:sp>
              <p:nvSpPr>
                <p:cNvPr id="297" name="Freeform 319"/>
                <p:cNvSpPr>
                  <a:spLocks noChangeAspect="1"/>
                </p:cNvSpPr>
                <p:nvPr/>
              </p:nvSpPr>
              <p:spPr bwMode="auto">
                <a:xfrm>
                  <a:off x="3786" y="3130"/>
                  <a:ext cx="261" cy="152"/>
                </a:xfrm>
                <a:custGeom>
                  <a:avLst/>
                  <a:gdLst>
                    <a:gd name="T0" fmla="*/ 261 w 261"/>
                    <a:gd name="T1" fmla="*/ 20 h 152"/>
                    <a:gd name="T2" fmla="*/ 156 w 261"/>
                    <a:gd name="T3" fmla="*/ 122 h 152"/>
                    <a:gd name="T4" fmla="*/ 12 w 261"/>
                    <a:gd name="T5" fmla="*/ 139 h 152"/>
                    <a:gd name="T6" fmla="*/ 87 w 261"/>
                    <a:gd name="T7" fmla="*/ 41 h 152"/>
                    <a:gd name="T8" fmla="*/ 165 w 261"/>
                    <a:gd name="T9" fmla="*/ 8 h 152"/>
                    <a:gd name="T10" fmla="*/ 261 w 261"/>
                    <a:gd name="T11" fmla="*/ 2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1" h="152">
                      <a:moveTo>
                        <a:pt x="261" y="20"/>
                      </a:moveTo>
                      <a:cubicBezTo>
                        <a:pt x="259" y="38"/>
                        <a:pt x="197" y="102"/>
                        <a:pt x="156" y="122"/>
                      </a:cubicBezTo>
                      <a:cubicBezTo>
                        <a:pt x="117" y="142"/>
                        <a:pt x="24" y="152"/>
                        <a:pt x="12" y="139"/>
                      </a:cubicBezTo>
                      <a:cubicBezTo>
                        <a:pt x="0" y="126"/>
                        <a:pt x="62" y="63"/>
                        <a:pt x="87" y="41"/>
                      </a:cubicBezTo>
                      <a:cubicBezTo>
                        <a:pt x="112" y="19"/>
                        <a:pt x="126" y="16"/>
                        <a:pt x="165" y="8"/>
                      </a:cubicBezTo>
                      <a:cubicBezTo>
                        <a:pt x="204" y="0"/>
                        <a:pt x="241" y="18"/>
                        <a:pt x="261" y="2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98" name="Freeform 320"/>
                <p:cNvSpPr>
                  <a:spLocks noChangeAspect="1"/>
                </p:cNvSpPr>
                <p:nvPr/>
              </p:nvSpPr>
              <p:spPr bwMode="auto">
                <a:xfrm>
                  <a:off x="3450" y="2637"/>
                  <a:ext cx="349" cy="161"/>
                </a:xfrm>
                <a:custGeom>
                  <a:avLst/>
                  <a:gdLst>
                    <a:gd name="T0" fmla="*/ 342 w 349"/>
                    <a:gd name="T1" fmla="*/ 30 h 161"/>
                    <a:gd name="T2" fmla="*/ 254 w 349"/>
                    <a:gd name="T3" fmla="*/ 97 h 161"/>
                    <a:gd name="T4" fmla="*/ 161 w 349"/>
                    <a:gd name="T5" fmla="*/ 144 h 161"/>
                    <a:gd name="T6" fmla="*/ 12 w 349"/>
                    <a:gd name="T7" fmla="*/ 146 h 161"/>
                    <a:gd name="T8" fmla="*/ 90 w 349"/>
                    <a:gd name="T9" fmla="*/ 56 h 161"/>
                    <a:gd name="T10" fmla="*/ 189 w 349"/>
                    <a:gd name="T11" fmla="*/ 6 h 161"/>
                    <a:gd name="T12" fmla="*/ 297 w 349"/>
                    <a:gd name="T13" fmla="*/ 18 h 161"/>
                    <a:gd name="T14" fmla="*/ 342 w 349"/>
                    <a:gd name="T15" fmla="*/ 3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9" h="161">
                      <a:moveTo>
                        <a:pt x="342" y="30"/>
                      </a:moveTo>
                      <a:cubicBezTo>
                        <a:pt x="335" y="43"/>
                        <a:pt x="284" y="78"/>
                        <a:pt x="254" y="97"/>
                      </a:cubicBezTo>
                      <a:cubicBezTo>
                        <a:pt x="223" y="117"/>
                        <a:pt x="201" y="136"/>
                        <a:pt x="161" y="144"/>
                      </a:cubicBezTo>
                      <a:cubicBezTo>
                        <a:pt x="121" y="152"/>
                        <a:pt x="24" y="161"/>
                        <a:pt x="12" y="146"/>
                      </a:cubicBezTo>
                      <a:cubicBezTo>
                        <a:pt x="0" y="131"/>
                        <a:pt x="61" y="79"/>
                        <a:pt x="90" y="56"/>
                      </a:cubicBezTo>
                      <a:cubicBezTo>
                        <a:pt x="122" y="29"/>
                        <a:pt x="158" y="12"/>
                        <a:pt x="189" y="6"/>
                      </a:cubicBezTo>
                      <a:cubicBezTo>
                        <a:pt x="220" y="0"/>
                        <a:pt x="276" y="15"/>
                        <a:pt x="297" y="18"/>
                      </a:cubicBezTo>
                      <a:cubicBezTo>
                        <a:pt x="318" y="21"/>
                        <a:pt x="349" y="17"/>
                        <a:pt x="342" y="3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299" name="Freeform 321"/>
                <p:cNvSpPr>
                  <a:spLocks noChangeAspect="1"/>
                </p:cNvSpPr>
                <p:nvPr/>
              </p:nvSpPr>
              <p:spPr bwMode="auto">
                <a:xfrm>
                  <a:off x="3357" y="3003"/>
                  <a:ext cx="333" cy="257"/>
                </a:xfrm>
                <a:custGeom>
                  <a:avLst/>
                  <a:gdLst>
                    <a:gd name="T0" fmla="*/ 72 w 333"/>
                    <a:gd name="T1" fmla="*/ 0 h 257"/>
                    <a:gd name="T2" fmla="*/ 77 w 333"/>
                    <a:gd name="T3" fmla="*/ 20 h 257"/>
                    <a:gd name="T4" fmla="*/ 119 w 333"/>
                    <a:gd name="T5" fmla="*/ 92 h 257"/>
                    <a:gd name="T6" fmla="*/ 225 w 333"/>
                    <a:gd name="T7" fmla="*/ 134 h 257"/>
                    <a:gd name="T8" fmla="*/ 330 w 333"/>
                    <a:gd name="T9" fmla="*/ 138 h 257"/>
                    <a:gd name="T10" fmla="*/ 303 w 333"/>
                    <a:gd name="T11" fmla="*/ 204 h 257"/>
                    <a:gd name="T12" fmla="*/ 288 w 333"/>
                    <a:gd name="T13" fmla="*/ 251 h 257"/>
                    <a:gd name="T14" fmla="*/ 198 w 333"/>
                    <a:gd name="T15" fmla="*/ 228 h 257"/>
                    <a:gd name="T16" fmla="*/ 80 w 333"/>
                    <a:gd name="T17" fmla="*/ 149 h 257"/>
                    <a:gd name="T18" fmla="*/ 0 w 333"/>
                    <a:gd name="T19" fmla="*/ 14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3" h="257">
                      <a:moveTo>
                        <a:pt x="72" y="0"/>
                      </a:moveTo>
                      <a:cubicBezTo>
                        <a:pt x="73" y="3"/>
                        <a:pt x="69" y="5"/>
                        <a:pt x="77" y="20"/>
                      </a:cubicBezTo>
                      <a:cubicBezTo>
                        <a:pt x="85" y="35"/>
                        <a:pt x="94" y="73"/>
                        <a:pt x="119" y="92"/>
                      </a:cubicBezTo>
                      <a:cubicBezTo>
                        <a:pt x="156" y="111"/>
                        <a:pt x="190" y="126"/>
                        <a:pt x="225" y="134"/>
                      </a:cubicBezTo>
                      <a:cubicBezTo>
                        <a:pt x="260" y="142"/>
                        <a:pt x="327" y="140"/>
                        <a:pt x="330" y="138"/>
                      </a:cubicBezTo>
                      <a:cubicBezTo>
                        <a:pt x="333" y="136"/>
                        <a:pt x="311" y="185"/>
                        <a:pt x="303" y="204"/>
                      </a:cubicBezTo>
                      <a:cubicBezTo>
                        <a:pt x="295" y="223"/>
                        <a:pt x="295" y="245"/>
                        <a:pt x="288" y="251"/>
                      </a:cubicBezTo>
                      <a:cubicBezTo>
                        <a:pt x="281" y="257"/>
                        <a:pt x="231" y="243"/>
                        <a:pt x="198" y="228"/>
                      </a:cubicBezTo>
                      <a:cubicBezTo>
                        <a:pt x="163" y="211"/>
                        <a:pt x="113" y="185"/>
                        <a:pt x="80" y="149"/>
                      </a:cubicBezTo>
                      <a:cubicBezTo>
                        <a:pt x="47" y="114"/>
                        <a:pt x="17" y="42"/>
                        <a:pt x="0" y="14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3F3F"/>
                    </a:gs>
                    <a:gs pos="100000">
                      <a:srgbClr val="FF3F3F">
                        <a:gamma/>
                        <a:shade val="60000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00" name="Freeform 322"/>
                <p:cNvSpPr>
                  <a:spLocks noChangeAspect="1"/>
                </p:cNvSpPr>
                <p:nvPr/>
              </p:nvSpPr>
              <p:spPr bwMode="auto">
                <a:xfrm>
                  <a:off x="3027" y="2970"/>
                  <a:ext cx="1026" cy="879"/>
                </a:xfrm>
                <a:custGeom>
                  <a:avLst/>
                  <a:gdLst>
                    <a:gd name="T0" fmla="*/ 27 w 1026"/>
                    <a:gd name="T1" fmla="*/ 534 h 879"/>
                    <a:gd name="T2" fmla="*/ 105 w 1026"/>
                    <a:gd name="T3" fmla="*/ 651 h 879"/>
                    <a:gd name="T4" fmla="*/ 222 w 1026"/>
                    <a:gd name="T5" fmla="*/ 771 h 879"/>
                    <a:gd name="T6" fmla="*/ 312 w 1026"/>
                    <a:gd name="T7" fmla="*/ 813 h 879"/>
                    <a:gd name="T8" fmla="*/ 423 w 1026"/>
                    <a:gd name="T9" fmla="*/ 819 h 879"/>
                    <a:gd name="T10" fmla="*/ 504 w 1026"/>
                    <a:gd name="T11" fmla="*/ 783 h 879"/>
                    <a:gd name="T12" fmla="*/ 564 w 1026"/>
                    <a:gd name="T13" fmla="*/ 648 h 879"/>
                    <a:gd name="T14" fmla="*/ 582 w 1026"/>
                    <a:gd name="T15" fmla="*/ 447 h 879"/>
                    <a:gd name="T16" fmla="*/ 636 w 1026"/>
                    <a:gd name="T17" fmla="*/ 213 h 879"/>
                    <a:gd name="T18" fmla="*/ 738 w 1026"/>
                    <a:gd name="T19" fmla="*/ 84 h 879"/>
                    <a:gd name="T20" fmla="*/ 876 w 1026"/>
                    <a:gd name="T21" fmla="*/ 15 h 879"/>
                    <a:gd name="T22" fmla="*/ 972 w 1026"/>
                    <a:gd name="T23" fmla="*/ 12 h 879"/>
                    <a:gd name="T24" fmla="*/ 1002 w 1026"/>
                    <a:gd name="T25" fmla="*/ 81 h 879"/>
                    <a:gd name="T26" fmla="*/ 1023 w 1026"/>
                    <a:gd name="T27" fmla="*/ 174 h 879"/>
                    <a:gd name="T28" fmla="*/ 918 w 1026"/>
                    <a:gd name="T29" fmla="*/ 171 h 879"/>
                    <a:gd name="T30" fmla="*/ 795 w 1026"/>
                    <a:gd name="T31" fmla="*/ 258 h 879"/>
                    <a:gd name="T32" fmla="*/ 726 w 1026"/>
                    <a:gd name="T33" fmla="*/ 414 h 879"/>
                    <a:gd name="T34" fmla="*/ 672 w 1026"/>
                    <a:gd name="T35" fmla="*/ 561 h 879"/>
                    <a:gd name="T36" fmla="*/ 618 w 1026"/>
                    <a:gd name="T37" fmla="*/ 708 h 879"/>
                    <a:gd name="T38" fmla="*/ 549 w 1026"/>
                    <a:gd name="T39" fmla="*/ 816 h 879"/>
                    <a:gd name="T40" fmla="*/ 474 w 1026"/>
                    <a:gd name="T41" fmla="*/ 867 h 879"/>
                    <a:gd name="T42" fmla="*/ 393 w 1026"/>
                    <a:gd name="T43" fmla="*/ 879 h 879"/>
                    <a:gd name="T44" fmla="*/ 309 w 1026"/>
                    <a:gd name="T45" fmla="*/ 864 h 879"/>
                    <a:gd name="T46" fmla="*/ 231 w 1026"/>
                    <a:gd name="T47" fmla="*/ 822 h 879"/>
                    <a:gd name="T48" fmla="*/ 120 w 1026"/>
                    <a:gd name="T49" fmla="*/ 723 h 879"/>
                    <a:gd name="T50" fmla="*/ 18 w 1026"/>
                    <a:gd name="T51" fmla="*/ 594 h 879"/>
                    <a:gd name="T52" fmla="*/ 0 w 1026"/>
                    <a:gd name="T53" fmla="*/ 558 h 879"/>
                    <a:gd name="T54" fmla="*/ 27 w 1026"/>
                    <a:gd name="T55" fmla="*/ 534 h 8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26" h="879">
                      <a:moveTo>
                        <a:pt x="27" y="534"/>
                      </a:moveTo>
                      <a:lnTo>
                        <a:pt x="105" y="651"/>
                      </a:lnTo>
                      <a:cubicBezTo>
                        <a:pt x="137" y="690"/>
                        <a:pt x="188" y="744"/>
                        <a:pt x="222" y="771"/>
                      </a:cubicBezTo>
                      <a:cubicBezTo>
                        <a:pt x="256" y="798"/>
                        <a:pt x="279" y="805"/>
                        <a:pt x="312" y="813"/>
                      </a:cubicBezTo>
                      <a:cubicBezTo>
                        <a:pt x="345" y="821"/>
                        <a:pt x="392" y="822"/>
                        <a:pt x="423" y="819"/>
                      </a:cubicBezTo>
                      <a:cubicBezTo>
                        <a:pt x="455" y="814"/>
                        <a:pt x="481" y="811"/>
                        <a:pt x="504" y="783"/>
                      </a:cubicBezTo>
                      <a:cubicBezTo>
                        <a:pt x="527" y="755"/>
                        <a:pt x="551" y="705"/>
                        <a:pt x="564" y="648"/>
                      </a:cubicBezTo>
                      <a:cubicBezTo>
                        <a:pt x="576" y="593"/>
                        <a:pt x="573" y="515"/>
                        <a:pt x="582" y="447"/>
                      </a:cubicBezTo>
                      <a:cubicBezTo>
                        <a:pt x="594" y="375"/>
                        <a:pt x="611" y="272"/>
                        <a:pt x="636" y="213"/>
                      </a:cubicBezTo>
                      <a:cubicBezTo>
                        <a:pt x="661" y="154"/>
                        <a:pt x="698" y="115"/>
                        <a:pt x="738" y="84"/>
                      </a:cubicBezTo>
                      <a:cubicBezTo>
                        <a:pt x="778" y="51"/>
                        <a:pt x="835" y="21"/>
                        <a:pt x="876" y="15"/>
                      </a:cubicBezTo>
                      <a:cubicBezTo>
                        <a:pt x="917" y="9"/>
                        <a:pt x="951" y="0"/>
                        <a:pt x="972" y="12"/>
                      </a:cubicBezTo>
                      <a:cubicBezTo>
                        <a:pt x="993" y="23"/>
                        <a:pt x="994" y="54"/>
                        <a:pt x="1002" y="81"/>
                      </a:cubicBezTo>
                      <a:cubicBezTo>
                        <a:pt x="1010" y="108"/>
                        <a:pt x="1020" y="165"/>
                        <a:pt x="1023" y="174"/>
                      </a:cubicBezTo>
                      <a:cubicBezTo>
                        <a:pt x="1026" y="183"/>
                        <a:pt x="956" y="157"/>
                        <a:pt x="918" y="171"/>
                      </a:cubicBezTo>
                      <a:cubicBezTo>
                        <a:pt x="883" y="183"/>
                        <a:pt x="827" y="220"/>
                        <a:pt x="795" y="258"/>
                      </a:cubicBezTo>
                      <a:cubicBezTo>
                        <a:pt x="763" y="296"/>
                        <a:pt x="746" y="363"/>
                        <a:pt x="726" y="414"/>
                      </a:cubicBezTo>
                      <a:lnTo>
                        <a:pt x="672" y="561"/>
                      </a:lnTo>
                      <a:lnTo>
                        <a:pt x="618" y="708"/>
                      </a:lnTo>
                      <a:cubicBezTo>
                        <a:pt x="598" y="750"/>
                        <a:pt x="573" y="790"/>
                        <a:pt x="549" y="816"/>
                      </a:cubicBezTo>
                      <a:cubicBezTo>
                        <a:pt x="525" y="845"/>
                        <a:pt x="499" y="859"/>
                        <a:pt x="474" y="867"/>
                      </a:cubicBezTo>
                      <a:cubicBezTo>
                        <a:pt x="449" y="875"/>
                        <a:pt x="420" y="879"/>
                        <a:pt x="393" y="879"/>
                      </a:cubicBezTo>
                      <a:cubicBezTo>
                        <a:pt x="366" y="879"/>
                        <a:pt x="336" y="873"/>
                        <a:pt x="309" y="864"/>
                      </a:cubicBezTo>
                      <a:cubicBezTo>
                        <a:pt x="285" y="857"/>
                        <a:pt x="262" y="845"/>
                        <a:pt x="231" y="822"/>
                      </a:cubicBezTo>
                      <a:cubicBezTo>
                        <a:pt x="200" y="799"/>
                        <a:pt x="158" y="763"/>
                        <a:pt x="120" y="723"/>
                      </a:cubicBezTo>
                      <a:lnTo>
                        <a:pt x="18" y="594"/>
                      </a:lnTo>
                      <a:lnTo>
                        <a:pt x="0" y="558"/>
                      </a:lnTo>
                      <a:lnTo>
                        <a:pt x="27" y="5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3922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1890000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01" name="Freeform 323"/>
                <p:cNvSpPr>
                  <a:spLocks noChangeAspect="1"/>
                </p:cNvSpPr>
                <p:nvPr/>
              </p:nvSpPr>
              <p:spPr bwMode="auto">
                <a:xfrm>
                  <a:off x="3053" y="2487"/>
                  <a:ext cx="331" cy="266"/>
                </a:xfrm>
                <a:custGeom>
                  <a:avLst/>
                  <a:gdLst>
                    <a:gd name="T0" fmla="*/ 73 w 331"/>
                    <a:gd name="T1" fmla="*/ 0 h 266"/>
                    <a:gd name="T2" fmla="*/ 112 w 331"/>
                    <a:gd name="T3" fmla="*/ 92 h 266"/>
                    <a:gd name="T4" fmla="*/ 212 w 331"/>
                    <a:gd name="T5" fmla="*/ 149 h 266"/>
                    <a:gd name="T6" fmla="*/ 331 w 331"/>
                    <a:gd name="T7" fmla="*/ 185 h 266"/>
                    <a:gd name="T8" fmla="*/ 307 w 331"/>
                    <a:gd name="T9" fmla="*/ 236 h 266"/>
                    <a:gd name="T10" fmla="*/ 294 w 331"/>
                    <a:gd name="T11" fmla="*/ 266 h 266"/>
                    <a:gd name="T12" fmla="*/ 190 w 331"/>
                    <a:gd name="T13" fmla="*/ 233 h 266"/>
                    <a:gd name="T14" fmla="*/ 58 w 331"/>
                    <a:gd name="T15" fmla="*/ 141 h 266"/>
                    <a:gd name="T16" fmla="*/ 0 w 331"/>
                    <a:gd name="T17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1" h="266">
                      <a:moveTo>
                        <a:pt x="73" y="0"/>
                      </a:moveTo>
                      <a:cubicBezTo>
                        <a:pt x="80" y="15"/>
                        <a:pt x="89" y="67"/>
                        <a:pt x="112" y="92"/>
                      </a:cubicBezTo>
                      <a:cubicBezTo>
                        <a:pt x="135" y="117"/>
                        <a:pt x="176" y="134"/>
                        <a:pt x="212" y="149"/>
                      </a:cubicBezTo>
                      <a:cubicBezTo>
                        <a:pt x="247" y="161"/>
                        <a:pt x="316" y="171"/>
                        <a:pt x="331" y="185"/>
                      </a:cubicBezTo>
                      <a:lnTo>
                        <a:pt x="307" y="236"/>
                      </a:lnTo>
                      <a:lnTo>
                        <a:pt x="294" y="266"/>
                      </a:lnTo>
                      <a:cubicBezTo>
                        <a:pt x="275" y="266"/>
                        <a:pt x="229" y="254"/>
                        <a:pt x="190" y="233"/>
                      </a:cubicBezTo>
                      <a:cubicBezTo>
                        <a:pt x="149" y="213"/>
                        <a:pt x="98" y="184"/>
                        <a:pt x="58" y="141"/>
                      </a:cubicBezTo>
                      <a:cubicBezTo>
                        <a:pt x="18" y="98"/>
                        <a:pt x="12" y="29"/>
                        <a:pt x="0" y="0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5098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02" name="Freeform 324"/>
                <p:cNvSpPr>
                  <a:spLocks noChangeAspect="1"/>
                </p:cNvSpPr>
                <p:nvPr/>
              </p:nvSpPr>
              <p:spPr bwMode="auto">
                <a:xfrm>
                  <a:off x="3326" y="2511"/>
                  <a:ext cx="477" cy="522"/>
                </a:xfrm>
                <a:custGeom>
                  <a:avLst/>
                  <a:gdLst>
                    <a:gd name="T0" fmla="*/ 40 w 477"/>
                    <a:gd name="T1" fmla="*/ 522 h 522"/>
                    <a:gd name="T2" fmla="*/ 16 w 477"/>
                    <a:gd name="T3" fmla="*/ 447 h 522"/>
                    <a:gd name="T4" fmla="*/ 13 w 477"/>
                    <a:gd name="T5" fmla="*/ 263 h 522"/>
                    <a:gd name="T6" fmla="*/ 85 w 477"/>
                    <a:gd name="T7" fmla="*/ 116 h 522"/>
                    <a:gd name="T8" fmla="*/ 199 w 477"/>
                    <a:gd name="T9" fmla="*/ 20 h 522"/>
                    <a:gd name="T10" fmla="*/ 322 w 477"/>
                    <a:gd name="T11" fmla="*/ 3 h 522"/>
                    <a:gd name="T12" fmla="*/ 427 w 477"/>
                    <a:gd name="T13" fmla="*/ 24 h 522"/>
                    <a:gd name="T14" fmla="*/ 472 w 477"/>
                    <a:gd name="T15" fmla="*/ 147 h 522"/>
                    <a:gd name="T16" fmla="*/ 340 w 477"/>
                    <a:gd name="T17" fmla="*/ 132 h 522"/>
                    <a:gd name="T18" fmla="*/ 236 w 477"/>
                    <a:gd name="T19" fmla="*/ 165 h 522"/>
                    <a:gd name="T20" fmla="*/ 153 w 477"/>
                    <a:gd name="T21" fmla="*/ 248 h 522"/>
                    <a:gd name="T22" fmla="*/ 100 w 477"/>
                    <a:gd name="T23" fmla="*/ 356 h 522"/>
                    <a:gd name="T24" fmla="*/ 109 w 477"/>
                    <a:gd name="T25" fmla="*/ 512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7" h="522">
                      <a:moveTo>
                        <a:pt x="40" y="522"/>
                      </a:moveTo>
                      <a:cubicBezTo>
                        <a:pt x="36" y="510"/>
                        <a:pt x="20" y="490"/>
                        <a:pt x="16" y="447"/>
                      </a:cubicBezTo>
                      <a:cubicBezTo>
                        <a:pt x="12" y="404"/>
                        <a:pt x="0" y="319"/>
                        <a:pt x="13" y="263"/>
                      </a:cubicBezTo>
                      <a:cubicBezTo>
                        <a:pt x="25" y="207"/>
                        <a:pt x="48" y="159"/>
                        <a:pt x="85" y="116"/>
                      </a:cubicBezTo>
                      <a:cubicBezTo>
                        <a:pt x="122" y="73"/>
                        <a:pt x="141" y="40"/>
                        <a:pt x="199" y="20"/>
                      </a:cubicBezTo>
                      <a:cubicBezTo>
                        <a:pt x="257" y="0"/>
                        <a:pt x="284" y="2"/>
                        <a:pt x="322" y="3"/>
                      </a:cubicBezTo>
                      <a:cubicBezTo>
                        <a:pt x="360" y="4"/>
                        <a:pt x="402" y="0"/>
                        <a:pt x="427" y="24"/>
                      </a:cubicBezTo>
                      <a:cubicBezTo>
                        <a:pt x="434" y="50"/>
                        <a:pt x="477" y="141"/>
                        <a:pt x="472" y="147"/>
                      </a:cubicBezTo>
                      <a:cubicBezTo>
                        <a:pt x="467" y="153"/>
                        <a:pt x="378" y="130"/>
                        <a:pt x="340" y="132"/>
                      </a:cubicBezTo>
                      <a:cubicBezTo>
                        <a:pt x="296" y="138"/>
                        <a:pt x="279" y="135"/>
                        <a:pt x="236" y="165"/>
                      </a:cubicBezTo>
                      <a:cubicBezTo>
                        <a:pt x="193" y="195"/>
                        <a:pt x="179" y="211"/>
                        <a:pt x="153" y="248"/>
                      </a:cubicBezTo>
                      <a:cubicBezTo>
                        <a:pt x="127" y="285"/>
                        <a:pt x="117" y="296"/>
                        <a:pt x="100" y="356"/>
                      </a:cubicBezTo>
                      <a:cubicBezTo>
                        <a:pt x="83" y="416"/>
                        <a:pt x="107" y="480"/>
                        <a:pt x="109" y="512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30196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03" name="Freeform 325"/>
                <p:cNvSpPr>
                  <a:spLocks noChangeAspect="1"/>
                </p:cNvSpPr>
                <p:nvPr/>
              </p:nvSpPr>
              <p:spPr bwMode="auto">
                <a:xfrm>
                  <a:off x="2768" y="1462"/>
                  <a:ext cx="2439" cy="758"/>
                </a:xfrm>
                <a:custGeom>
                  <a:avLst/>
                  <a:gdLst>
                    <a:gd name="T0" fmla="*/ 2362 w 2439"/>
                    <a:gd name="T1" fmla="*/ 619 h 758"/>
                    <a:gd name="T2" fmla="*/ 2406 w 2439"/>
                    <a:gd name="T3" fmla="*/ 667 h 758"/>
                    <a:gd name="T4" fmla="*/ 2439 w 2439"/>
                    <a:gd name="T5" fmla="*/ 613 h 758"/>
                    <a:gd name="T6" fmla="*/ 2368 w 2439"/>
                    <a:gd name="T7" fmla="*/ 410 h 758"/>
                    <a:gd name="T8" fmla="*/ 2227 w 2439"/>
                    <a:gd name="T9" fmla="*/ 235 h 758"/>
                    <a:gd name="T10" fmla="*/ 1963 w 2439"/>
                    <a:gd name="T11" fmla="*/ 74 h 758"/>
                    <a:gd name="T12" fmla="*/ 1611 w 2439"/>
                    <a:gd name="T13" fmla="*/ 10 h 758"/>
                    <a:gd name="T14" fmla="*/ 1132 w 2439"/>
                    <a:gd name="T15" fmla="*/ 14 h 758"/>
                    <a:gd name="T16" fmla="*/ 652 w 2439"/>
                    <a:gd name="T17" fmla="*/ 26 h 758"/>
                    <a:gd name="T18" fmla="*/ 424 w 2439"/>
                    <a:gd name="T19" fmla="*/ 53 h 758"/>
                    <a:gd name="T20" fmla="*/ 259 w 2439"/>
                    <a:gd name="T21" fmla="*/ 106 h 758"/>
                    <a:gd name="T22" fmla="*/ 148 w 2439"/>
                    <a:gd name="T23" fmla="*/ 194 h 758"/>
                    <a:gd name="T24" fmla="*/ 40 w 2439"/>
                    <a:gd name="T25" fmla="*/ 340 h 758"/>
                    <a:gd name="T26" fmla="*/ 4 w 2439"/>
                    <a:gd name="T27" fmla="*/ 524 h 758"/>
                    <a:gd name="T28" fmla="*/ 60 w 2439"/>
                    <a:gd name="T29" fmla="*/ 680 h 758"/>
                    <a:gd name="T30" fmla="*/ 132 w 2439"/>
                    <a:gd name="T31" fmla="*/ 746 h 758"/>
                    <a:gd name="T32" fmla="*/ 148 w 2439"/>
                    <a:gd name="T33" fmla="*/ 608 h 758"/>
                    <a:gd name="T34" fmla="*/ 193 w 2439"/>
                    <a:gd name="T35" fmla="*/ 422 h 758"/>
                    <a:gd name="T36" fmla="*/ 361 w 2439"/>
                    <a:gd name="T37" fmla="*/ 226 h 758"/>
                    <a:gd name="T38" fmla="*/ 561 w 2439"/>
                    <a:gd name="T39" fmla="*/ 152 h 758"/>
                    <a:gd name="T40" fmla="*/ 819 w 2439"/>
                    <a:gd name="T41" fmla="*/ 103 h 758"/>
                    <a:gd name="T42" fmla="*/ 1258 w 2439"/>
                    <a:gd name="T43" fmla="*/ 74 h 758"/>
                    <a:gd name="T44" fmla="*/ 1668 w 2439"/>
                    <a:gd name="T45" fmla="*/ 83 h 758"/>
                    <a:gd name="T46" fmla="*/ 1945 w 2439"/>
                    <a:gd name="T47" fmla="*/ 148 h 758"/>
                    <a:gd name="T48" fmla="*/ 2158 w 2439"/>
                    <a:gd name="T49" fmla="*/ 271 h 758"/>
                    <a:gd name="T50" fmla="*/ 2262 w 2439"/>
                    <a:gd name="T51" fmla="*/ 383 h 758"/>
                    <a:gd name="T52" fmla="*/ 2328 w 2439"/>
                    <a:gd name="T53" fmla="*/ 493 h 758"/>
                    <a:gd name="T54" fmla="*/ 2362 w 2439"/>
                    <a:gd name="T55" fmla="*/ 619 h 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39" h="758">
                      <a:moveTo>
                        <a:pt x="2362" y="619"/>
                      </a:moveTo>
                      <a:lnTo>
                        <a:pt x="2406" y="667"/>
                      </a:lnTo>
                      <a:lnTo>
                        <a:pt x="2439" y="613"/>
                      </a:lnTo>
                      <a:cubicBezTo>
                        <a:pt x="2433" y="570"/>
                        <a:pt x="2403" y="473"/>
                        <a:pt x="2368" y="410"/>
                      </a:cubicBezTo>
                      <a:cubicBezTo>
                        <a:pt x="2331" y="348"/>
                        <a:pt x="2295" y="291"/>
                        <a:pt x="2227" y="235"/>
                      </a:cubicBezTo>
                      <a:cubicBezTo>
                        <a:pt x="2159" y="179"/>
                        <a:pt x="2066" y="111"/>
                        <a:pt x="1963" y="74"/>
                      </a:cubicBezTo>
                      <a:cubicBezTo>
                        <a:pt x="1860" y="37"/>
                        <a:pt x="1750" y="20"/>
                        <a:pt x="1611" y="10"/>
                      </a:cubicBezTo>
                      <a:cubicBezTo>
                        <a:pt x="1472" y="0"/>
                        <a:pt x="1290" y="11"/>
                        <a:pt x="1132" y="14"/>
                      </a:cubicBezTo>
                      <a:lnTo>
                        <a:pt x="652" y="26"/>
                      </a:lnTo>
                      <a:cubicBezTo>
                        <a:pt x="534" y="32"/>
                        <a:pt x="482" y="44"/>
                        <a:pt x="424" y="53"/>
                      </a:cubicBezTo>
                      <a:cubicBezTo>
                        <a:pt x="366" y="62"/>
                        <a:pt x="305" y="82"/>
                        <a:pt x="259" y="106"/>
                      </a:cubicBezTo>
                      <a:cubicBezTo>
                        <a:pt x="213" y="130"/>
                        <a:pt x="184" y="155"/>
                        <a:pt x="148" y="194"/>
                      </a:cubicBezTo>
                      <a:cubicBezTo>
                        <a:pt x="101" y="238"/>
                        <a:pt x="64" y="285"/>
                        <a:pt x="40" y="340"/>
                      </a:cubicBezTo>
                      <a:cubicBezTo>
                        <a:pt x="16" y="395"/>
                        <a:pt x="0" y="466"/>
                        <a:pt x="4" y="524"/>
                      </a:cubicBezTo>
                      <a:cubicBezTo>
                        <a:pt x="8" y="582"/>
                        <a:pt x="38" y="644"/>
                        <a:pt x="60" y="680"/>
                      </a:cubicBezTo>
                      <a:cubicBezTo>
                        <a:pt x="82" y="716"/>
                        <a:pt x="118" y="758"/>
                        <a:pt x="132" y="746"/>
                      </a:cubicBezTo>
                      <a:lnTo>
                        <a:pt x="148" y="608"/>
                      </a:lnTo>
                      <a:cubicBezTo>
                        <a:pt x="158" y="554"/>
                        <a:pt x="157" y="490"/>
                        <a:pt x="193" y="422"/>
                      </a:cubicBezTo>
                      <a:cubicBezTo>
                        <a:pt x="229" y="354"/>
                        <a:pt x="298" y="270"/>
                        <a:pt x="361" y="226"/>
                      </a:cubicBezTo>
                      <a:cubicBezTo>
                        <a:pt x="432" y="183"/>
                        <a:pt x="485" y="172"/>
                        <a:pt x="561" y="152"/>
                      </a:cubicBezTo>
                      <a:cubicBezTo>
                        <a:pt x="637" y="132"/>
                        <a:pt x="703" y="116"/>
                        <a:pt x="819" y="103"/>
                      </a:cubicBezTo>
                      <a:cubicBezTo>
                        <a:pt x="927" y="91"/>
                        <a:pt x="1114" y="78"/>
                        <a:pt x="1258" y="74"/>
                      </a:cubicBezTo>
                      <a:cubicBezTo>
                        <a:pt x="1399" y="71"/>
                        <a:pt x="1554" y="71"/>
                        <a:pt x="1668" y="83"/>
                      </a:cubicBezTo>
                      <a:cubicBezTo>
                        <a:pt x="1783" y="94"/>
                        <a:pt x="1862" y="113"/>
                        <a:pt x="1945" y="148"/>
                      </a:cubicBezTo>
                      <a:cubicBezTo>
                        <a:pt x="2029" y="181"/>
                        <a:pt x="2105" y="232"/>
                        <a:pt x="2158" y="271"/>
                      </a:cubicBezTo>
                      <a:cubicBezTo>
                        <a:pt x="2211" y="310"/>
                        <a:pt x="2234" y="346"/>
                        <a:pt x="2262" y="383"/>
                      </a:cubicBezTo>
                      <a:cubicBezTo>
                        <a:pt x="2290" y="420"/>
                        <a:pt x="2311" y="454"/>
                        <a:pt x="2328" y="493"/>
                      </a:cubicBezTo>
                      <a:cubicBezTo>
                        <a:pt x="2338" y="522"/>
                        <a:pt x="2362" y="619"/>
                        <a:pt x="2362" y="619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04" name="Freeform 326"/>
                <p:cNvSpPr>
                  <a:spLocks noChangeAspect="1"/>
                </p:cNvSpPr>
                <p:nvPr/>
              </p:nvSpPr>
              <p:spPr bwMode="auto">
                <a:xfrm>
                  <a:off x="3037" y="2031"/>
                  <a:ext cx="499" cy="458"/>
                </a:xfrm>
                <a:custGeom>
                  <a:avLst/>
                  <a:gdLst>
                    <a:gd name="T0" fmla="*/ 16 w 499"/>
                    <a:gd name="T1" fmla="*/ 455 h 458"/>
                    <a:gd name="T2" fmla="*/ 13 w 499"/>
                    <a:gd name="T3" fmla="*/ 279 h 458"/>
                    <a:gd name="T4" fmla="*/ 94 w 499"/>
                    <a:gd name="T5" fmla="*/ 128 h 458"/>
                    <a:gd name="T6" fmla="*/ 203 w 499"/>
                    <a:gd name="T7" fmla="*/ 42 h 458"/>
                    <a:gd name="T8" fmla="*/ 320 w 499"/>
                    <a:gd name="T9" fmla="*/ 3 h 458"/>
                    <a:gd name="T10" fmla="*/ 422 w 499"/>
                    <a:gd name="T11" fmla="*/ 18 h 458"/>
                    <a:gd name="T12" fmla="*/ 499 w 499"/>
                    <a:gd name="T13" fmla="*/ 117 h 458"/>
                    <a:gd name="T14" fmla="*/ 335 w 499"/>
                    <a:gd name="T15" fmla="*/ 153 h 458"/>
                    <a:gd name="T16" fmla="*/ 206 w 499"/>
                    <a:gd name="T17" fmla="*/ 227 h 458"/>
                    <a:gd name="T18" fmla="*/ 104 w 499"/>
                    <a:gd name="T19" fmla="*/ 335 h 458"/>
                    <a:gd name="T20" fmla="*/ 89 w 499"/>
                    <a:gd name="T21" fmla="*/ 458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9" h="458">
                      <a:moveTo>
                        <a:pt x="16" y="455"/>
                      </a:moveTo>
                      <a:cubicBezTo>
                        <a:pt x="15" y="425"/>
                        <a:pt x="0" y="333"/>
                        <a:pt x="13" y="279"/>
                      </a:cubicBezTo>
                      <a:cubicBezTo>
                        <a:pt x="26" y="224"/>
                        <a:pt x="60" y="168"/>
                        <a:pt x="94" y="128"/>
                      </a:cubicBezTo>
                      <a:cubicBezTo>
                        <a:pt x="130" y="88"/>
                        <a:pt x="165" y="62"/>
                        <a:pt x="203" y="42"/>
                      </a:cubicBezTo>
                      <a:cubicBezTo>
                        <a:pt x="243" y="22"/>
                        <a:pt x="287" y="4"/>
                        <a:pt x="320" y="3"/>
                      </a:cubicBezTo>
                      <a:cubicBezTo>
                        <a:pt x="353" y="2"/>
                        <a:pt x="393" y="0"/>
                        <a:pt x="422" y="18"/>
                      </a:cubicBezTo>
                      <a:lnTo>
                        <a:pt x="499" y="117"/>
                      </a:lnTo>
                      <a:cubicBezTo>
                        <a:pt x="485" y="139"/>
                        <a:pt x="383" y="129"/>
                        <a:pt x="335" y="153"/>
                      </a:cubicBezTo>
                      <a:cubicBezTo>
                        <a:pt x="287" y="177"/>
                        <a:pt x="245" y="197"/>
                        <a:pt x="206" y="227"/>
                      </a:cubicBezTo>
                      <a:cubicBezTo>
                        <a:pt x="167" y="257"/>
                        <a:pt x="117" y="304"/>
                        <a:pt x="104" y="335"/>
                      </a:cubicBezTo>
                      <a:cubicBezTo>
                        <a:pt x="91" y="366"/>
                        <a:pt x="92" y="433"/>
                        <a:pt x="89" y="458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296" name="Freeform 327"/>
              <p:cNvSpPr>
                <a:spLocks noChangeAspect="1"/>
              </p:cNvSpPr>
              <p:nvPr/>
            </p:nvSpPr>
            <p:spPr bwMode="auto">
              <a:xfrm>
                <a:off x="3177" y="2150"/>
                <a:ext cx="359" cy="176"/>
              </a:xfrm>
              <a:custGeom>
                <a:avLst/>
                <a:gdLst>
                  <a:gd name="T0" fmla="*/ 359 w 359"/>
                  <a:gd name="T1" fmla="*/ 0 h 176"/>
                  <a:gd name="T2" fmla="*/ 275 w 359"/>
                  <a:gd name="T3" fmla="*/ 71 h 176"/>
                  <a:gd name="T4" fmla="*/ 161 w 359"/>
                  <a:gd name="T5" fmla="*/ 132 h 176"/>
                  <a:gd name="T6" fmla="*/ 5 w 359"/>
                  <a:gd name="T7" fmla="*/ 165 h 176"/>
                  <a:gd name="T8" fmla="*/ 128 w 359"/>
                  <a:gd name="T9" fmla="*/ 64 h 176"/>
                  <a:gd name="T10" fmla="*/ 213 w 359"/>
                  <a:gd name="T11" fmla="*/ 24 h 176"/>
                  <a:gd name="T12" fmla="*/ 290 w 359"/>
                  <a:gd name="T13" fmla="*/ 7 h 176"/>
                  <a:gd name="T14" fmla="*/ 359 w 359"/>
                  <a:gd name="T1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9" h="176">
                    <a:moveTo>
                      <a:pt x="359" y="0"/>
                    </a:moveTo>
                    <a:cubicBezTo>
                      <a:pt x="351" y="15"/>
                      <a:pt x="308" y="49"/>
                      <a:pt x="275" y="71"/>
                    </a:cubicBezTo>
                    <a:cubicBezTo>
                      <a:pt x="244" y="91"/>
                      <a:pt x="201" y="124"/>
                      <a:pt x="161" y="132"/>
                    </a:cubicBezTo>
                    <a:cubicBezTo>
                      <a:pt x="121" y="140"/>
                      <a:pt x="10" y="176"/>
                      <a:pt x="5" y="165"/>
                    </a:cubicBezTo>
                    <a:cubicBezTo>
                      <a:pt x="0" y="154"/>
                      <a:pt x="93" y="88"/>
                      <a:pt x="128" y="64"/>
                    </a:cubicBezTo>
                    <a:cubicBezTo>
                      <a:pt x="158" y="49"/>
                      <a:pt x="183" y="34"/>
                      <a:pt x="213" y="24"/>
                    </a:cubicBezTo>
                    <a:cubicBezTo>
                      <a:pt x="243" y="14"/>
                      <a:pt x="269" y="8"/>
                      <a:pt x="290" y="7"/>
                    </a:cubicBezTo>
                    <a:cubicBezTo>
                      <a:pt x="311" y="6"/>
                      <a:pt x="345" y="2"/>
                      <a:pt x="3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0000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293" name="Freeform 328"/>
            <p:cNvSpPr>
              <a:spLocks noChangeAspect="1"/>
            </p:cNvSpPr>
            <p:nvPr/>
          </p:nvSpPr>
          <p:spPr bwMode="auto">
            <a:xfrm>
              <a:off x="1261" y="966"/>
              <a:ext cx="83" cy="84"/>
            </a:xfrm>
            <a:custGeom>
              <a:avLst/>
              <a:gdLst>
                <a:gd name="T0" fmla="*/ 65 w 249"/>
                <a:gd name="T1" fmla="*/ 0 h 253"/>
                <a:gd name="T2" fmla="*/ 65 w 249"/>
                <a:gd name="T3" fmla="*/ 49 h 253"/>
                <a:gd name="T4" fmla="*/ 84 w 249"/>
                <a:gd name="T5" fmla="*/ 90 h 253"/>
                <a:gd name="T6" fmla="*/ 143 w 249"/>
                <a:gd name="T7" fmla="*/ 120 h 253"/>
                <a:gd name="T8" fmla="*/ 249 w 249"/>
                <a:gd name="T9" fmla="*/ 147 h 253"/>
                <a:gd name="T10" fmla="*/ 224 w 249"/>
                <a:gd name="T11" fmla="*/ 186 h 253"/>
                <a:gd name="T12" fmla="*/ 200 w 249"/>
                <a:gd name="T13" fmla="*/ 247 h 253"/>
                <a:gd name="T14" fmla="*/ 113 w 249"/>
                <a:gd name="T15" fmla="*/ 220 h 253"/>
                <a:gd name="T16" fmla="*/ 53 w 249"/>
                <a:gd name="T17" fmla="*/ 177 h 253"/>
                <a:gd name="T18" fmla="*/ 0 w 249"/>
                <a:gd name="T19" fmla="*/ 12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53">
                  <a:moveTo>
                    <a:pt x="65" y="0"/>
                  </a:moveTo>
                  <a:cubicBezTo>
                    <a:pt x="66" y="8"/>
                    <a:pt x="62" y="34"/>
                    <a:pt x="65" y="49"/>
                  </a:cubicBezTo>
                  <a:cubicBezTo>
                    <a:pt x="68" y="64"/>
                    <a:pt x="71" y="78"/>
                    <a:pt x="84" y="90"/>
                  </a:cubicBezTo>
                  <a:cubicBezTo>
                    <a:pt x="97" y="102"/>
                    <a:pt x="115" y="110"/>
                    <a:pt x="143" y="120"/>
                  </a:cubicBezTo>
                  <a:cubicBezTo>
                    <a:pt x="175" y="133"/>
                    <a:pt x="234" y="137"/>
                    <a:pt x="249" y="147"/>
                  </a:cubicBezTo>
                  <a:lnTo>
                    <a:pt x="224" y="186"/>
                  </a:lnTo>
                  <a:lnTo>
                    <a:pt x="200" y="247"/>
                  </a:lnTo>
                  <a:cubicBezTo>
                    <a:pt x="182" y="253"/>
                    <a:pt x="137" y="232"/>
                    <a:pt x="113" y="220"/>
                  </a:cubicBezTo>
                  <a:cubicBezTo>
                    <a:pt x="90" y="208"/>
                    <a:pt x="68" y="190"/>
                    <a:pt x="53" y="177"/>
                  </a:cubicBezTo>
                  <a:cubicBezTo>
                    <a:pt x="34" y="161"/>
                    <a:pt x="6" y="131"/>
                    <a:pt x="0" y="124"/>
                  </a:cubicBez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294" name="Freeform 329"/>
            <p:cNvSpPr>
              <a:spLocks noChangeAspect="1"/>
            </p:cNvSpPr>
            <p:nvPr/>
          </p:nvSpPr>
          <p:spPr bwMode="auto">
            <a:xfrm>
              <a:off x="1018" y="838"/>
              <a:ext cx="325" cy="631"/>
            </a:xfrm>
            <a:custGeom>
              <a:avLst/>
              <a:gdLst>
                <a:gd name="T0" fmla="*/ 0 w 975"/>
                <a:gd name="T1" fmla="*/ 351 h 1896"/>
                <a:gd name="T2" fmla="*/ 42 w 975"/>
                <a:gd name="T3" fmla="*/ 0 h 1896"/>
                <a:gd name="T4" fmla="*/ 291 w 975"/>
                <a:gd name="T5" fmla="*/ 255 h 1896"/>
                <a:gd name="T6" fmla="*/ 225 w 975"/>
                <a:gd name="T7" fmla="*/ 279 h 1896"/>
                <a:gd name="T8" fmla="*/ 486 w 975"/>
                <a:gd name="T9" fmla="*/ 933 h 1896"/>
                <a:gd name="T10" fmla="*/ 696 w 975"/>
                <a:gd name="T11" fmla="*/ 1347 h 1896"/>
                <a:gd name="T12" fmla="*/ 975 w 975"/>
                <a:gd name="T13" fmla="*/ 1827 h 1896"/>
                <a:gd name="T14" fmla="*/ 867 w 975"/>
                <a:gd name="T15" fmla="*/ 1896 h 1896"/>
                <a:gd name="T16" fmla="*/ 588 w 975"/>
                <a:gd name="T17" fmla="*/ 1455 h 1896"/>
                <a:gd name="T18" fmla="*/ 369 w 975"/>
                <a:gd name="T19" fmla="*/ 1062 h 1896"/>
                <a:gd name="T20" fmla="*/ 204 w 975"/>
                <a:gd name="T21" fmla="*/ 699 h 1896"/>
                <a:gd name="T22" fmla="*/ 45 w 975"/>
                <a:gd name="T23" fmla="*/ 324 h 1896"/>
                <a:gd name="T24" fmla="*/ 0 w 975"/>
                <a:gd name="T25" fmla="*/ 351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5" h="1896">
                  <a:moveTo>
                    <a:pt x="0" y="351"/>
                  </a:moveTo>
                  <a:lnTo>
                    <a:pt x="42" y="0"/>
                  </a:lnTo>
                  <a:lnTo>
                    <a:pt x="291" y="255"/>
                  </a:lnTo>
                  <a:lnTo>
                    <a:pt x="225" y="279"/>
                  </a:lnTo>
                  <a:lnTo>
                    <a:pt x="486" y="933"/>
                  </a:lnTo>
                  <a:cubicBezTo>
                    <a:pt x="564" y="1111"/>
                    <a:pt x="615" y="1198"/>
                    <a:pt x="696" y="1347"/>
                  </a:cubicBezTo>
                  <a:cubicBezTo>
                    <a:pt x="846" y="1629"/>
                    <a:pt x="947" y="1736"/>
                    <a:pt x="975" y="1827"/>
                  </a:cubicBezTo>
                  <a:lnTo>
                    <a:pt x="867" y="1896"/>
                  </a:lnTo>
                  <a:lnTo>
                    <a:pt x="588" y="1455"/>
                  </a:lnTo>
                  <a:cubicBezTo>
                    <a:pt x="505" y="1316"/>
                    <a:pt x="433" y="1188"/>
                    <a:pt x="369" y="1062"/>
                  </a:cubicBezTo>
                  <a:cubicBezTo>
                    <a:pt x="303" y="935"/>
                    <a:pt x="258" y="822"/>
                    <a:pt x="204" y="699"/>
                  </a:cubicBezTo>
                  <a:cubicBezTo>
                    <a:pt x="150" y="576"/>
                    <a:pt x="79" y="382"/>
                    <a:pt x="45" y="324"/>
                  </a:cubicBezTo>
                  <a:lnTo>
                    <a:pt x="0" y="351"/>
                  </a:ln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50000">
                  <a:srgbClr val="FFCC99"/>
                </a:gs>
                <a:gs pos="100000">
                  <a:srgbClr val="CC0000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</p:grpSp>
      <p:sp>
        <p:nvSpPr>
          <p:cNvPr id="305" name="テキスト ボックス 304"/>
          <p:cNvSpPr txBox="1"/>
          <p:nvPr/>
        </p:nvSpPr>
        <p:spPr>
          <a:xfrm>
            <a:off x="3484685" y="2226335"/>
            <a:ext cx="13372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FF0000"/>
                </a:solidFill>
                <a:latin typeface="Symbol" pitchFamily="18" charset="2"/>
                <a:ea typeface="ＭＳ Ｐ明朝" pitchFamily="18" charset="-128"/>
              </a:rPr>
              <a:t>b</a:t>
            </a:r>
            <a:r>
              <a:rPr lang="en-US" altLang="ja-JP" sz="14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400" b="1" dirty="0" err="1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CyD</a:t>
            </a:r>
            <a:r>
              <a:rPr lang="en-US" altLang="ja-JP" sz="14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-insulin</a:t>
            </a:r>
          </a:p>
          <a:p>
            <a:pPr algn="ctr" defTabSz="914400"/>
            <a:r>
              <a:rPr lang="en-US" altLang="ja-JP" sz="14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conjugate</a:t>
            </a:r>
          </a:p>
        </p:txBody>
      </p:sp>
      <p:grpSp>
        <p:nvGrpSpPr>
          <p:cNvPr id="306" name="グループ化 305"/>
          <p:cNvGrpSpPr/>
          <p:nvPr/>
        </p:nvGrpSpPr>
        <p:grpSpPr>
          <a:xfrm>
            <a:off x="3508323" y="1528156"/>
            <a:ext cx="291320" cy="252224"/>
            <a:chOff x="1288390" y="1988135"/>
            <a:chExt cx="291320" cy="252224"/>
          </a:xfrm>
        </p:grpSpPr>
        <p:grpSp>
          <p:nvGrpSpPr>
            <p:cNvPr id="307" name="Group 111"/>
            <p:cNvGrpSpPr>
              <a:grpSpLocks/>
            </p:cNvGrpSpPr>
            <p:nvPr/>
          </p:nvGrpSpPr>
          <p:grpSpPr bwMode="auto">
            <a:xfrm>
              <a:off x="1288390" y="2092759"/>
              <a:ext cx="183600" cy="147600"/>
              <a:chOff x="2223" y="3131"/>
              <a:chExt cx="1312" cy="807"/>
            </a:xfrm>
            <a:effectLst/>
          </p:grpSpPr>
          <p:sp>
            <p:nvSpPr>
              <p:cNvPr id="313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8"/>
                <a:ext cx="1312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14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15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1" y="3155"/>
                <a:ext cx="575" cy="10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16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4" y="3659"/>
                <a:ext cx="1305" cy="279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grpSp>
          <p:nvGrpSpPr>
            <p:cNvPr id="308" name="グループ化 307"/>
            <p:cNvGrpSpPr>
              <a:grpSpLocks noChangeAspect="1"/>
            </p:cNvGrpSpPr>
            <p:nvPr/>
          </p:nvGrpSpPr>
          <p:grpSpPr>
            <a:xfrm>
              <a:off x="1429375" y="1988135"/>
              <a:ext cx="150335" cy="110594"/>
              <a:chOff x="1429375" y="1913781"/>
              <a:chExt cx="251408" cy="184948"/>
            </a:xfrm>
          </p:grpSpPr>
          <p:sp>
            <p:nvSpPr>
              <p:cNvPr id="309" name="直角三角形 308"/>
              <p:cNvSpPr/>
              <p:nvPr/>
            </p:nvSpPr>
            <p:spPr bwMode="auto">
              <a:xfrm rot="8189713">
                <a:off x="1429375" y="2053010"/>
                <a:ext cx="128489" cy="45719"/>
              </a:xfrm>
              <a:prstGeom prst="rtTriangle">
                <a:avLst/>
              </a:prstGeom>
              <a:solidFill>
                <a:srgbClr val="FFFFFF">
                  <a:lumMod val="85000"/>
                </a:srgbClr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10" name="直角三角形 309"/>
              <p:cNvSpPr/>
              <p:nvPr/>
            </p:nvSpPr>
            <p:spPr bwMode="auto">
              <a:xfrm rot="8189713" flipH="1" flipV="1">
                <a:off x="1440677" y="2001515"/>
                <a:ext cx="128489" cy="45719"/>
              </a:xfrm>
              <a:prstGeom prst="rtTriangle">
                <a:avLst/>
              </a:prstGeom>
              <a:solidFill>
                <a:srgbClr val="FFFFFF">
                  <a:lumMod val="85000"/>
                </a:srgbClr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11" name="直角三角形 310"/>
              <p:cNvSpPr/>
              <p:nvPr/>
            </p:nvSpPr>
            <p:spPr bwMode="auto">
              <a:xfrm rot="8189713">
                <a:off x="1540992" y="1965276"/>
                <a:ext cx="128489" cy="45719"/>
              </a:xfrm>
              <a:prstGeom prst="rtTriangle">
                <a:avLst/>
              </a:prstGeom>
              <a:solidFill>
                <a:srgbClr val="FFFFFF">
                  <a:lumMod val="85000"/>
                </a:srgbClr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12" name="直角三角形 311"/>
              <p:cNvSpPr/>
              <p:nvPr/>
            </p:nvSpPr>
            <p:spPr bwMode="auto">
              <a:xfrm rot="8189713" flipH="1" flipV="1">
                <a:off x="1552294" y="1913781"/>
                <a:ext cx="128489" cy="45719"/>
              </a:xfrm>
              <a:prstGeom prst="rtTriangle">
                <a:avLst/>
              </a:prstGeom>
              <a:solidFill>
                <a:srgbClr val="FFFFFF">
                  <a:lumMod val="85000"/>
                </a:srgbClr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</p:grpSp>
      <p:cxnSp>
        <p:nvCxnSpPr>
          <p:cNvPr id="318" name="直線矢印コネクタ 317"/>
          <p:cNvCxnSpPr/>
          <p:nvPr/>
        </p:nvCxnSpPr>
        <p:spPr bwMode="auto">
          <a:xfrm>
            <a:off x="2120962" y="1902166"/>
            <a:ext cx="1116000" cy="0"/>
          </a:xfrm>
          <a:prstGeom prst="straightConnector1">
            <a:avLst/>
          </a:prstGeom>
          <a:solidFill>
            <a:srgbClr val="B2B2B2"/>
          </a:solidFill>
          <a:ln w="15875" cap="flat" cmpd="sng" algn="ctr">
            <a:solidFill>
              <a:srgbClr val="2D2DB9">
                <a:lumMod val="50000"/>
              </a:srgbClr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20" name="グループ化 319"/>
          <p:cNvGrpSpPr/>
          <p:nvPr/>
        </p:nvGrpSpPr>
        <p:grpSpPr>
          <a:xfrm>
            <a:off x="2336922" y="1469667"/>
            <a:ext cx="591509" cy="366415"/>
            <a:chOff x="904493" y="1317924"/>
            <a:chExt cx="591509" cy="366415"/>
          </a:xfrm>
        </p:grpSpPr>
        <p:grpSp>
          <p:nvGrpSpPr>
            <p:cNvPr id="321" name="グループ化 320"/>
            <p:cNvGrpSpPr/>
            <p:nvPr/>
          </p:nvGrpSpPr>
          <p:grpSpPr>
            <a:xfrm>
              <a:off x="904493" y="1432115"/>
              <a:ext cx="291320" cy="252224"/>
              <a:chOff x="1288390" y="1988135"/>
              <a:chExt cx="291320" cy="252224"/>
            </a:xfrm>
          </p:grpSpPr>
          <p:grpSp>
            <p:nvGrpSpPr>
              <p:cNvPr id="331" name="Group 111"/>
              <p:cNvGrpSpPr>
                <a:grpSpLocks/>
              </p:cNvGrpSpPr>
              <p:nvPr/>
            </p:nvGrpSpPr>
            <p:grpSpPr bwMode="auto">
              <a:xfrm>
                <a:off x="1288390" y="2092759"/>
                <a:ext cx="183600" cy="147600"/>
                <a:chOff x="2223" y="3131"/>
                <a:chExt cx="1312" cy="807"/>
              </a:xfrm>
              <a:effectLst/>
            </p:grpSpPr>
            <p:sp>
              <p:nvSpPr>
                <p:cNvPr id="337" name="AutoShape 112"/>
                <p:cNvSpPr>
                  <a:spLocks noChangeArrowheads="1"/>
                </p:cNvSpPr>
                <p:nvPr/>
              </p:nvSpPr>
              <p:spPr bwMode="auto">
                <a:xfrm rot="10800000">
                  <a:off x="2223" y="3218"/>
                  <a:ext cx="1312" cy="568"/>
                </a:xfrm>
                <a:custGeom>
                  <a:avLst/>
                  <a:gdLst>
                    <a:gd name="G0" fmla="+- 4099 0 0"/>
                    <a:gd name="G1" fmla="+- 21600 0 4099"/>
                    <a:gd name="G2" fmla="*/ 4099 1 2"/>
                    <a:gd name="G3" fmla="+- 21600 0 G2"/>
                    <a:gd name="G4" fmla="+/ 4099 21600 2"/>
                    <a:gd name="G5" fmla="+/ G1 0 2"/>
                    <a:gd name="G6" fmla="*/ 21600 21600 4099"/>
                    <a:gd name="G7" fmla="*/ G6 1 2"/>
                    <a:gd name="G8" fmla="+- 21600 0 G7"/>
                    <a:gd name="G9" fmla="*/ 21600 1 2"/>
                    <a:gd name="G10" fmla="+- 4099 0 G9"/>
                    <a:gd name="G11" fmla="?: G10 G8 0"/>
                    <a:gd name="G12" fmla="?: G10 G7 21600"/>
                    <a:gd name="T0" fmla="*/ 19550 w 21600"/>
                    <a:gd name="T1" fmla="*/ 10800 h 21600"/>
                    <a:gd name="T2" fmla="*/ 10800 w 21600"/>
                    <a:gd name="T3" fmla="*/ 21600 h 21600"/>
                    <a:gd name="T4" fmla="*/ 2050 w 21600"/>
                    <a:gd name="T5" fmla="*/ 10800 h 21600"/>
                    <a:gd name="T6" fmla="*/ 10800 w 21600"/>
                    <a:gd name="T7" fmla="*/ 0 h 21600"/>
                    <a:gd name="T8" fmla="*/ 3850 w 21600"/>
                    <a:gd name="T9" fmla="*/ 3850 h 21600"/>
                    <a:gd name="T10" fmla="*/ 17750 w 21600"/>
                    <a:gd name="T11" fmla="*/ 1775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099" y="21600"/>
                      </a:lnTo>
                      <a:lnTo>
                        <a:pt x="1750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66"/>
                    </a:gs>
                    <a:gs pos="50000">
                      <a:srgbClr val="FFFFFF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38" name="Oval 113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2471" y="3131"/>
                  <a:ext cx="816" cy="178"/>
                </a:xfrm>
                <a:prstGeom prst="ellipse">
                  <a:avLst/>
                </a:prstGeom>
                <a:solidFill>
                  <a:srgbClr val="7F7FA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39" name="Oval 114"/>
                <p:cNvSpPr>
                  <a:spLocks noChangeAspect="1" noChangeArrowheads="1"/>
                </p:cNvSpPr>
                <p:nvPr/>
              </p:nvSpPr>
              <p:spPr bwMode="auto">
                <a:xfrm rot="10800000" flipV="1">
                  <a:off x="2591" y="3155"/>
                  <a:ext cx="575" cy="10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40" name="Oval 115"/>
                <p:cNvSpPr>
                  <a:spLocks noChangeArrowheads="1"/>
                </p:cNvSpPr>
                <p:nvPr/>
              </p:nvSpPr>
              <p:spPr bwMode="auto">
                <a:xfrm rot="10800000" flipV="1">
                  <a:off x="2224" y="3659"/>
                  <a:ext cx="1305" cy="27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/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grpSp>
            <p:nvGrpSpPr>
              <p:cNvPr id="332" name="グループ化 331"/>
              <p:cNvGrpSpPr>
                <a:grpSpLocks noChangeAspect="1"/>
              </p:cNvGrpSpPr>
              <p:nvPr/>
            </p:nvGrpSpPr>
            <p:grpSpPr>
              <a:xfrm>
                <a:off x="1429375" y="1988135"/>
                <a:ext cx="150335" cy="110594"/>
                <a:chOff x="1429375" y="1913781"/>
                <a:chExt cx="251408" cy="184948"/>
              </a:xfrm>
            </p:grpSpPr>
            <p:sp>
              <p:nvSpPr>
                <p:cNvPr id="333" name="直角三角形 332"/>
                <p:cNvSpPr/>
                <p:nvPr/>
              </p:nvSpPr>
              <p:spPr bwMode="auto">
                <a:xfrm rot="8189713">
                  <a:off x="1429375" y="2053010"/>
                  <a:ext cx="128489" cy="45719"/>
                </a:xfrm>
                <a:prstGeom prst="rtTriangle">
                  <a:avLst/>
                </a:prstGeom>
                <a:solidFill>
                  <a:srgbClr val="FFFFFF">
                    <a:lumMod val="85000"/>
                  </a:srgbClr>
                </a:solidFill>
                <a:ln w="285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39700" h="139700" prst="divot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34" name="直角三角形 333"/>
                <p:cNvSpPr/>
                <p:nvPr/>
              </p:nvSpPr>
              <p:spPr bwMode="auto">
                <a:xfrm rot="8189713" flipH="1" flipV="1">
                  <a:off x="1440677" y="2001515"/>
                  <a:ext cx="128489" cy="45719"/>
                </a:xfrm>
                <a:prstGeom prst="rtTriangle">
                  <a:avLst/>
                </a:prstGeom>
                <a:solidFill>
                  <a:srgbClr val="FFFFFF">
                    <a:lumMod val="85000"/>
                  </a:srgbClr>
                </a:solidFill>
                <a:ln w="285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39700" h="139700" prst="divot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35" name="直角三角形 334"/>
                <p:cNvSpPr/>
                <p:nvPr/>
              </p:nvSpPr>
              <p:spPr bwMode="auto">
                <a:xfrm rot="8189713">
                  <a:off x="1540992" y="1965276"/>
                  <a:ext cx="128489" cy="45719"/>
                </a:xfrm>
                <a:prstGeom prst="rtTriangle">
                  <a:avLst/>
                </a:prstGeom>
                <a:solidFill>
                  <a:srgbClr val="FFFFFF">
                    <a:lumMod val="85000"/>
                  </a:srgbClr>
                </a:solidFill>
                <a:ln w="285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39700" h="139700" prst="divot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36" name="直角三角形 335"/>
                <p:cNvSpPr/>
                <p:nvPr/>
              </p:nvSpPr>
              <p:spPr bwMode="auto">
                <a:xfrm rot="8189713" flipH="1" flipV="1">
                  <a:off x="1552294" y="1913781"/>
                  <a:ext cx="128489" cy="45719"/>
                </a:xfrm>
                <a:prstGeom prst="rtTriangle">
                  <a:avLst/>
                </a:prstGeom>
                <a:solidFill>
                  <a:srgbClr val="FFFFFF">
                    <a:lumMod val="85000"/>
                  </a:srgbClr>
                </a:solidFill>
                <a:ln w="2857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39700" h="139700" prst="divot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</p:grpSp>
        <p:grpSp>
          <p:nvGrpSpPr>
            <p:cNvPr id="322" name="グループ化 321"/>
            <p:cNvGrpSpPr/>
            <p:nvPr/>
          </p:nvGrpSpPr>
          <p:grpSpPr>
            <a:xfrm>
              <a:off x="1205170" y="1317924"/>
              <a:ext cx="290832" cy="238868"/>
              <a:chOff x="1422478" y="4452372"/>
              <a:chExt cx="290832" cy="238868"/>
            </a:xfrm>
          </p:grpSpPr>
          <p:sp>
            <p:nvSpPr>
              <p:cNvPr id="323" name="五角形 322"/>
              <p:cNvSpPr>
                <a:spLocks noChangeAspect="1"/>
              </p:cNvSpPr>
              <p:nvPr/>
            </p:nvSpPr>
            <p:spPr bwMode="auto">
              <a:xfrm rot="20460000">
                <a:off x="1596470" y="4501919"/>
                <a:ext cx="116840" cy="116840"/>
              </a:xfrm>
              <a:prstGeom prst="pentagon">
                <a:avLst/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24" name="テキスト ボックス 323"/>
              <p:cNvSpPr txBox="1"/>
              <p:nvPr/>
            </p:nvSpPr>
            <p:spPr>
              <a:xfrm>
                <a:off x="1422478" y="4529187"/>
                <a:ext cx="192360" cy="76944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COON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325" name="直線コネクタ 324"/>
              <p:cNvCxnSpPr>
                <a:endCxn id="323" idx="0"/>
              </p:cNvCxnSpPr>
              <p:nvPr/>
            </p:nvCxnSpPr>
            <p:spPr bwMode="auto">
              <a:xfrm>
                <a:off x="1614838" y="4487888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6" name="直線コネクタ 325"/>
              <p:cNvCxnSpPr/>
              <p:nvPr/>
            </p:nvCxnSpPr>
            <p:spPr bwMode="auto">
              <a:xfrm>
                <a:off x="1607695" y="4498408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7" name="直線コネクタ 326"/>
              <p:cNvCxnSpPr/>
              <p:nvPr/>
            </p:nvCxnSpPr>
            <p:spPr bwMode="auto">
              <a:xfrm flipV="1">
                <a:off x="1612457" y="4624214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8" name="直線コネクタ 327"/>
              <p:cNvCxnSpPr/>
              <p:nvPr/>
            </p:nvCxnSpPr>
            <p:spPr bwMode="auto">
              <a:xfrm flipV="1">
                <a:off x="1605314" y="4613305"/>
                <a:ext cx="21032" cy="17214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29" name="テキスト ボックス 328"/>
              <p:cNvSpPr txBox="1"/>
              <p:nvPr/>
            </p:nvSpPr>
            <p:spPr>
              <a:xfrm>
                <a:off x="1555620" y="4452372"/>
                <a:ext cx="49694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O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330" name="テキスト ボックス 329"/>
              <p:cNvSpPr txBox="1"/>
              <p:nvPr/>
            </p:nvSpPr>
            <p:spPr>
              <a:xfrm>
                <a:off x="1558001" y="4614296"/>
                <a:ext cx="49694" cy="76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D2DB9">
                        <a:lumMod val="75000"/>
                      </a:srgbClr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rPr>
                  <a:t>O</a:t>
                </a:r>
                <a:endParaRPr kumimoji="0" lang="ja-JP" altLang="en-US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</p:grpSp>
      <p:sp>
        <p:nvSpPr>
          <p:cNvPr id="341" name="テキスト ボックス 340"/>
          <p:cNvSpPr txBox="1"/>
          <p:nvPr/>
        </p:nvSpPr>
        <p:spPr>
          <a:xfrm>
            <a:off x="2120898" y="1924228"/>
            <a:ext cx="11657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Activated </a:t>
            </a:r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Symbol" pitchFamily="18" charset="2"/>
                <a:ea typeface="ＭＳ Ｐ明朝" pitchFamily="18" charset="-128"/>
              </a:rPr>
              <a:t>b</a:t>
            </a:r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0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CyD</a:t>
            </a:r>
            <a:endParaRPr lang="ja-JP" altLang="en-US" sz="10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cxnSp>
        <p:nvCxnSpPr>
          <p:cNvPr id="342" name="直線矢印コネクタ 341"/>
          <p:cNvCxnSpPr/>
          <p:nvPr/>
        </p:nvCxnSpPr>
        <p:spPr bwMode="auto">
          <a:xfrm>
            <a:off x="5095727" y="1902166"/>
            <a:ext cx="1116000" cy="0"/>
          </a:xfrm>
          <a:prstGeom prst="straightConnector1">
            <a:avLst/>
          </a:prstGeom>
          <a:solidFill>
            <a:srgbClr val="B2B2B2"/>
          </a:solidFill>
          <a:ln w="15875" cap="flat" cmpd="sng" algn="ctr">
            <a:solidFill>
              <a:srgbClr val="2D2DB9">
                <a:lumMod val="50000"/>
              </a:srgbClr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43" name="Group 295"/>
          <p:cNvGrpSpPr>
            <a:grpSpLocks noChangeAspect="1"/>
          </p:cNvGrpSpPr>
          <p:nvPr/>
        </p:nvGrpSpPr>
        <p:grpSpPr bwMode="auto">
          <a:xfrm>
            <a:off x="7286793" y="1207530"/>
            <a:ext cx="956363" cy="915407"/>
            <a:chOff x="864" y="432"/>
            <a:chExt cx="1182" cy="11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4" name="Freeform 296"/>
            <p:cNvSpPr>
              <a:spLocks noChangeAspect="1"/>
            </p:cNvSpPr>
            <p:nvPr/>
          </p:nvSpPr>
          <p:spPr bwMode="auto">
            <a:xfrm>
              <a:off x="864" y="705"/>
              <a:ext cx="187" cy="168"/>
            </a:xfrm>
            <a:custGeom>
              <a:avLst/>
              <a:gdLst>
                <a:gd name="T0" fmla="*/ 561 w 561"/>
                <a:gd name="T1" fmla="*/ 464 h 504"/>
                <a:gd name="T2" fmla="*/ 474 w 561"/>
                <a:gd name="T3" fmla="*/ 302 h 504"/>
                <a:gd name="T4" fmla="*/ 363 w 561"/>
                <a:gd name="T5" fmla="*/ 164 h 504"/>
                <a:gd name="T6" fmla="*/ 177 w 561"/>
                <a:gd name="T7" fmla="*/ 41 h 504"/>
                <a:gd name="T8" fmla="*/ 3 w 561"/>
                <a:gd name="T9" fmla="*/ 11 h 504"/>
                <a:gd name="T10" fmla="*/ 0 w 561"/>
                <a:gd name="T11" fmla="*/ 101 h 504"/>
                <a:gd name="T12" fmla="*/ 99 w 561"/>
                <a:gd name="T13" fmla="*/ 113 h 504"/>
                <a:gd name="T14" fmla="*/ 225 w 561"/>
                <a:gd name="T15" fmla="*/ 155 h 504"/>
                <a:gd name="T16" fmla="*/ 339 w 561"/>
                <a:gd name="T17" fmla="*/ 248 h 504"/>
                <a:gd name="T18" fmla="*/ 429 w 561"/>
                <a:gd name="T19" fmla="*/ 347 h 504"/>
                <a:gd name="T20" fmla="*/ 507 w 561"/>
                <a:gd name="T21" fmla="*/ 482 h 504"/>
                <a:gd name="T22" fmla="*/ 510 w 561"/>
                <a:gd name="T23" fmla="*/ 47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504">
                  <a:moveTo>
                    <a:pt x="561" y="464"/>
                  </a:moveTo>
                  <a:cubicBezTo>
                    <a:pt x="546" y="437"/>
                    <a:pt x="507" y="352"/>
                    <a:pt x="474" y="302"/>
                  </a:cubicBezTo>
                  <a:cubicBezTo>
                    <a:pt x="480" y="311"/>
                    <a:pt x="412" y="207"/>
                    <a:pt x="363" y="164"/>
                  </a:cubicBezTo>
                  <a:cubicBezTo>
                    <a:pt x="314" y="121"/>
                    <a:pt x="237" y="67"/>
                    <a:pt x="177" y="41"/>
                  </a:cubicBezTo>
                  <a:cubicBezTo>
                    <a:pt x="117" y="15"/>
                    <a:pt x="33" y="0"/>
                    <a:pt x="3" y="11"/>
                  </a:cubicBezTo>
                  <a:lnTo>
                    <a:pt x="0" y="101"/>
                  </a:lnTo>
                  <a:cubicBezTo>
                    <a:pt x="16" y="118"/>
                    <a:pt x="62" y="104"/>
                    <a:pt x="99" y="113"/>
                  </a:cubicBezTo>
                  <a:cubicBezTo>
                    <a:pt x="137" y="121"/>
                    <a:pt x="185" y="133"/>
                    <a:pt x="225" y="155"/>
                  </a:cubicBezTo>
                  <a:cubicBezTo>
                    <a:pt x="265" y="177"/>
                    <a:pt x="305" y="216"/>
                    <a:pt x="339" y="248"/>
                  </a:cubicBezTo>
                  <a:cubicBezTo>
                    <a:pt x="373" y="280"/>
                    <a:pt x="403" y="313"/>
                    <a:pt x="429" y="347"/>
                  </a:cubicBezTo>
                  <a:cubicBezTo>
                    <a:pt x="450" y="371"/>
                    <a:pt x="500" y="473"/>
                    <a:pt x="507" y="482"/>
                  </a:cubicBezTo>
                  <a:cubicBezTo>
                    <a:pt x="520" y="504"/>
                    <a:pt x="510" y="480"/>
                    <a:pt x="510" y="479"/>
                  </a:cubicBezTo>
                </a:path>
              </a:pathLst>
            </a:custGeom>
            <a:gradFill rotWithShape="0">
              <a:gsLst>
                <a:gs pos="0">
                  <a:srgbClr val="339933"/>
                </a:gs>
                <a:gs pos="50000">
                  <a:srgbClr val="D8F8D8"/>
                </a:gs>
                <a:gs pos="100000">
                  <a:srgbClr val="339933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45" name="Freeform 297"/>
            <p:cNvSpPr>
              <a:spLocks noChangeAspect="1"/>
            </p:cNvSpPr>
            <p:nvPr/>
          </p:nvSpPr>
          <p:spPr bwMode="auto">
            <a:xfrm>
              <a:off x="1298" y="1040"/>
              <a:ext cx="81" cy="358"/>
            </a:xfrm>
            <a:custGeom>
              <a:avLst/>
              <a:gdLst>
                <a:gd name="T0" fmla="*/ 0 w 243"/>
                <a:gd name="T1" fmla="*/ 993 h 1074"/>
                <a:gd name="T2" fmla="*/ 87 w 243"/>
                <a:gd name="T3" fmla="*/ 879 h 1074"/>
                <a:gd name="T4" fmla="*/ 132 w 243"/>
                <a:gd name="T5" fmla="*/ 639 h 1074"/>
                <a:gd name="T6" fmla="*/ 123 w 243"/>
                <a:gd name="T7" fmla="*/ 420 h 1074"/>
                <a:gd name="T8" fmla="*/ 135 w 243"/>
                <a:gd name="T9" fmla="*/ 0 h 1074"/>
                <a:gd name="T10" fmla="*/ 243 w 243"/>
                <a:gd name="T11" fmla="*/ 21 h 1074"/>
                <a:gd name="T12" fmla="*/ 219 w 243"/>
                <a:gd name="T13" fmla="*/ 273 h 1074"/>
                <a:gd name="T14" fmla="*/ 228 w 243"/>
                <a:gd name="T15" fmla="*/ 573 h 1074"/>
                <a:gd name="T16" fmla="*/ 210 w 243"/>
                <a:gd name="T17" fmla="*/ 804 h 1074"/>
                <a:gd name="T18" fmla="*/ 144 w 243"/>
                <a:gd name="T19" fmla="*/ 981 h 1074"/>
                <a:gd name="T20" fmla="*/ 90 w 243"/>
                <a:gd name="T21" fmla="*/ 1050 h 1074"/>
                <a:gd name="T22" fmla="*/ 48 w 243"/>
                <a:gd name="T23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1074">
                  <a:moveTo>
                    <a:pt x="0" y="993"/>
                  </a:moveTo>
                  <a:cubicBezTo>
                    <a:pt x="6" y="959"/>
                    <a:pt x="54" y="951"/>
                    <a:pt x="87" y="879"/>
                  </a:cubicBezTo>
                  <a:cubicBezTo>
                    <a:pt x="120" y="807"/>
                    <a:pt x="127" y="716"/>
                    <a:pt x="132" y="639"/>
                  </a:cubicBezTo>
                  <a:lnTo>
                    <a:pt x="123" y="420"/>
                  </a:lnTo>
                  <a:lnTo>
                    <a:pt x="135" y="0"/>
                  </a:lnTo>
                  <a:lnTo>
                    <a:pt x="243" y="21"/>
                  </a:lnTo>
                  <a:lnTo>
                    <a:pt x="219" y="273"/>
                  </a:lnTo>
                  <a:lnTo>
                    <a:pt x="228" y="573"/>
                  </a:lnTo>
                  <a:cubicBezTo>
                    <a:pt x="227" y="661"/>
                    <a:pt x="224" y="736"/>
                    <a:pt x="210" y="804"/>
                  </a:cubicBezTo>
                  <a:cubicBezTo>
                    <a:pt x="196" y="872"/>
                    <a:pt x="170" y="933"/>
                    <a:pt x="144" y="981"/>
                  </a:cubicBezTo>
                  <a:lnTo>
                    <a:pt x="90" y="1050"/>
                  </a:lnTo>
                  <a:lnTo>
                    <a:pt x="48" y="1074"/>
                  </a:lnTo>
                </a:path>
              </a:pathLst>
            </a:custGeom>
            <a:solidFill>
              <a:srgbClr val="3333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46" name="Freeform 298"/>
            <p:cNvSpPr>
              <a:spLocks noChangeAspect="1"/>
            </p:cNvSpPr>
            <p:nvPr/>
          </p:nvSpPr>
          <p:spPr bwMode="auto">
            <a:xfrm>
              <a:off x="1461" y="985"/>
              <a:ext cx="171" cy="144"/>
            </a:xfrm>
            <a:custGeom>
              <a:avLst/>
              <a:gdLst>
                <a:gd name="T0" fmla="*/ 69 w 512"/>
                <a:gd name="T1" fmla="*/ 9 h 431"/>
                <a:gd name="T2" fmla="*/ 219 w 512"/>
                <a:gd name="T3" fmla="*/ 30 h 431"/>
                <a:gd name="T4" fmla="*/ 357 w 512"/>
                <a:gd name="T5" fmla="*/ 123 h 431"/>
                <a:gd name="T6" fmla="*/ 441 w 512"/>
                <a:gd name="T7" fmla="*/ 216 h 431"/>
                <a:gd name="T8" fmla="*/ 507 w 512"/>
                <a:gd name="T9" fmla="*/ 345 h 431"/>
                <a:gd name="T10" fmla="*/ 414 w 512"/>
                <a:gd name="T11" fmla="*/ 414 h 431"/>
                <a:gd name="T12" fmla="*/ 303 w 512"/>
                <a:gd name="T13" fmla="*/ 276 h 431"/>
                <a:gd name="T14" fmla="*/ 183 w 512"/>
                <a:gd name="T15" fmla="*/ 168 h 431"/>
                <a:gd name="T16" fmla="*/ 111 w 512"/>
                <a:gd name="T17" fmla="*/ 123 h 431"/>
                <a:gd name="T18" fmla="*/ 0 w 512"/>
                <a:gd name="T19" fmla="*/ 102 h 431"/>
                <a:gd name="T20" fmla="*/ 69 w 512"/>
                <a:gd name="T21" fmla="*/ 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2" h="431">
                  <a:moveTo>
                    <a:pt x="69" y="9"/>
                  </a:moveTo>
                  <a:cubicBezTo>
                    <a:pt x="101" y="0"/>
                    <a:pt x="171" y="11"/>
                    <a:pt x="219" y="30"/>
                  </a:cubicBezTo>
                  <a:cubicBezTo>
                    <a:pt x="273" y="53"/>
                    <a:pt x="317" y="91"/>
                    <a:pt x="357" y="123"/>
                  </a:cubicBezTo>
                  <a:lnTo>
                    <a:pt x="441" y="216"/>
                  </a:lnTo>
                  <a:cubicBezTo>
                    <a:pt x="466" y="253"/>
                    <a:pt x="512" y="312"/>
                    <a:pt x="507" y="345"/>
                  </a:cubicBezTo>
                  <a:cubicBezTo>
                    <a:pt x="495" y="368"/>
                    <a:pt x="450" y="431"/>
                    <a:pt x="414" y="414"/>
                  </a:cubicBezTo>
                  <a:lnTo>
                    <a:pt x="303" y="276"/>
                  </a:lnTo>
                  <a:cubicBezTo>
                    <a:pt x="265" y="235"/>
                    <a:pt x="215" y="194"/>
                    <a:pt x="183" y="168"/>
                  </a:cubicBezTo>
                  <a:cubicBezTo>
                    <a:pt x="150" y="146"/>
                    <a:pt x="180" y="153"/>
                    <a:pt x="111" y="123"/>
                  </a:cubicBezTo>
                  <a:cubicBezTo>
                    <a:pt x="42" y="93"/>
                    <a:pt x="2" y="118"/>
                    <a:pt x="0" y="102"/>
                  </a:cubicBezTo>
                  <a:lnTo>
                    <a:pt x="69" y="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47" name="Freeform 299"/>
            <p:cNvSpPr>
              <a:spLocks noChangeAspect="1"/>
            </p:cNvSpPr>
            <p:nvPr/>
          </p:nvSpPr>
          <p:spPr bwMode="auto">
            <a:xfrm>
              <a:off x="1497" y="889"/>
              <a:ext cx="69" cy="111"/>
            </a:xfrm>
            <a:custGeom>
              <a:avLst/>
              <a:gdLst>
                <a:gd name="T0" fmla="*/ 2 w 203"/>
                <a:gd name="T1" fmla="*/ 288 h 333"/>
                <a:gd name="T2" fmla="*/ 74 w 203"/>
                <a:gd name="T3" fmla="*/ 119 h 333"/>
                <a:gd name="T4" fmla="*/ 203 w 203"/>
                <a:gd name="T5" fmla="*/ 0 h 333"/>
                <a:gd name="T6" fmla="*/ 196 w 203"/>
                <a:gd name="T7" fmla="*/ 39 h 333"/>
                <a:gd name="T8" fmla="*/ 175 w 203"/>
                <a:gd name="T9" fmla="*/ 110 h 333"/>
                <a:gd name="T10" fmla="*/ 171 w 203"/>
                <a:gd name="T11" fmla="*/ 172 h 333"/>
                <a:gd name="T12" fmla="*/ 159 w 203"/>
                <a:gd name="T13" fmla="*/ 250 h 333"/>
                <a:gd name="T14" fmla="*/ 156 w 203"/>
                <a:gd name="T15" fmla="*/ 333 h 333"/>
                <a:gd name="T16" fmla="*/ 80 w 203"/>
                <a:gd name="T17" fmla="*/ 300 h 333"/>
                <a:gd name="T18" fmla="*/ 2 w 203"/>
                <a:gd name="T19" fmla="*/ 28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333">
                  <a:moveTo>
                    <a:pt x="2" y="288"/>
                  </a:moveTo>
                  <a:cubicBezTo>
                    <a:pt x="0" y="259"/>
                    <a:pt x="40" y="167"/>
                    <a:pt x="74" y="119"/>
                  </a:cubicBezTo>
                  <a:cubicBezTo>
                    <a:pt x="115" y="66"/>
                    <a:pt x="183" y="13"/>
                    <a:pt x="203" y="0"/>
                  </a:cubicBezTo>
                  <a:lnTo>
                    <a:pt x="196" y="39"/>
                  </a:lnTo>
                  <a:cubicBezTo>
                    <a:pt x="191" y="57"/>
                    <a:pt x="179" y="88"/>
                    <a:pt x="175" y="110"/>
                  </a:cubicBezTo>
                  <a:cubicBezTo>
                    <a:pt x="163" y="136"/>
                    <a:pt x="177" y="141"/>
                    <a:pt x="171" y="172"/>
                  </a:cubicBezTo>
                  <a:lnTo>
                    <a:pt x="159" y="250"/>
                  </a:lnTo>
                  <a:lnTo>
                    <a:pt x="156" y="333"/>
                  </a:lnTo>
                  <a:lnTo>
                    <a:pt x="80" y="300"/>
                  </a:lnTo>
                  <a:lnTo>
                    <a:pt x="2" y="288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48" name="Freeform 300"/>
            <p:cNvSpPr>
              <a:spLocks noChangeAspect="1"/>
            </p:cNvSpPr>
            <p:nvPr/>
          </p:nvSpPr>
          <p:spPr bwMode="auto">
            <a:xfrm>
              <a:off x="1562" y="855"/>
              <a:ext cx="227" cy="145"/>
            </a:xfrm>
            <a:custGeom>
              <a:avLst/>
              <a:gdLst>
                <a:gd name="T0" fmla="*/ 3 w 682"/>
                <a:gd name="T1" fmla="*/ 105 h 435"/>
                <a:gd name="T2" fmla="*/ 150 w 682"/>
                <a:gd name="T3" fmla="*/ 12 h 435"/>
                <a:gd name="T4" fmla="*/ 381 w 682"/>
                <a:gd name="T5" fmla="*/ 30 h 435"/>
                <a:gd name="T6" fmla="*/ 534 w 682"/>
                <a:gd name="T7" fmla="*/ 129 h 435"/>
                <a:gd name="T8" fmla="*/ 624 w 682"/>
                <a:gd name="T9" fmla="*/ 219 h 435"/>
                <a:gd name="T10" fmla="*/ 675 w 682"/>
                <a:gd name="T11" fmla="*/ 345 h 435"/>
                <a:gd name="T12" fmla="*/ 591 w 682"/>
                <a:gd name="T13" fmla="*/ 435 h 435"/>
                <a:gd name="T14" fmla="*/ 465 w 682"/>
                <a:gd name="T15" fmla="*/ 291 h 435"/>
                <a:gd name="T16" fmla="*/ 333 w 682"/>
                <a:gd name="T17" fmla="*/ 192 h 435"/>
                <a:gd name="T18" fmla="*/ 186 w 682"/>
                <a:gd name="T19" fmla="*/ 129 h 435"/>
                <a:gd name="T20" fmla="*/ 0 w 682"/>
                <a:gd name="T21" fmla="*/ 9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2" h="435">
                  <a:moveTo>
                    <a:pt x="3" y="105"/>
                  </a:moveTo>
                  <a:cubicBezTo>
                    <a:pt x="28" y="90"/>
                    <a:pt x="87" y="24"/>
                    <a:pt x="150" y="12"/>
                  </a:cubicBezTo>
                  <a:cubicBezTo>
                    <a:pt x="213" y="0"/>
                    <a:pt x="317" y="10"/>
                    <a:pt x="381" y="30"/>
                  </a:cubicBezTo>
                  <a:cubicBezTo>
                    <a:pt x="439" y="54"/>
                    <a:pt x="494" y="98"/>
                    <a:pt x="534" y="129"/>
                  </a:cubicBezTo>
                  <a:cubicBezTo>
                    <a:pt x="574" y="160"/>
                    <a:pt x="600" y="183"/>
                    <a:pt x="624" y="219"/>
                  </a:cubicBezTo>
                  <a:cubicBezTo>
                    <a:pt x="646" y="252"/>
                    <a:pt x="682" y="311"/>
                    <a:pt x="675" y="345"/>
                  </a:cubicBezTo>
                  <a:lnTo>
                    <a:pt x="591" y="435"/>
                  </a:lnTo>
                  <a:cubicBezTo>
                    <a:pt x="556" y="426"/>
                    <a:pt x="508" y="331"/>
                    <a:pt x="465" y="291"/>
                  </a:cubicBezTo>
                  <a:cubicBezTo>
                    <a:pt x="422" y="251"/>
                    <a:pt x="378" y="217"/>
                    <a:pt x="333" y="192"/>
                  </a:cubicBezTo>
                  <a:cubicBezTo>
                    <a:pt x="291" y="164"/>
                    <a:pt x="225" y="139"/>
                    <a:pt x="186" y="129"/>
                  </a:cubicBezTo>
                  <a:cubicBezTo>
                    <a:pt x="147" y="119"/>
                    <a:pt x="39" y="105"/>
                    <a:pt x="0" y="99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33725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49" name="Freeform 301"/>
            <p:cNvSpPr>
              <a:spLocks noChangeAspect="1"/>
            </p:cNvSpPr>
            <p:nvPr/>
          </p:nvSpPr>
          <p:spPr bwMode="auto">
            <a:xfrm>
              <a:off x="1649" y="908"/>
              <a:ext cx="111" cy="93"/>
            </a:xfrm>
            <a:custGeom>
              <a:avLst/>
              <a:gdLst>
                <a:gd name="T0" fmla="*/ 334 w 334"/>
                <a:gd name="T1" fmla="*/ 279 h 279"/>
                <a:gd name="T2" fmla="*/ 205 w 334"/>
                <a:gd name="T3" fmla="*/ 279 h 279"/>
                <a:gd name="T4" fmla="*/ 67 w 334"/>
                <a:gd name="T5" fmla="*/ 180 h 279"/>
                <a:gd name="T6" fmla="*/ 10 w 334"/>
                <a:gd name="T7" fmla="*/ 0 h 279"/>
                <a:gd name="T8" fmla="*/ 94 w 334"/>
                <a:gd name="T9" fmla="*/ 45 h 279"/>
                <a:gd name="T10" fmla="*/ 226 w 334"/>
                <a:gd name="T11" fmla="*/ 150 h 279"/>
                <a:gd name="T12" fmla="*/ 325 w 334"/>
                <a:gd name="T13" fmla="*/ 276 h 279"/>
                <a:gd name="T14" fmla="*/ 334 w 334"/>
                <a:gd name="T1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4" h="279">
                  <a:moveTo>
                    <a:pt x="334" y="279"/>
                  </a:moveTo>
                  <a:lnTo>
                    <a:pt x="205" y="279"/>
                  </a:lnTo>
                  <a:cubicBezTo>
                    <a:pt x="161" y="263"/>
                    <a:pt x="100" y="227"/>
                    <a:pt x="67" y="180"/>
                  </a:cubicBezTo>
                  <a:cubicBezTo>
                    <a:pt x="44" y="139"/>
                    <a:pt x="0" y="19"/>
                    <a:pt x="10" y="0"/>
                  </a:cubicBezTo>
                  <a:lnTo>
                    <a:pt x="94" y="45"/>
                  </a:lnTo>
                  <a:lnTo>
                    <a:pt x="226" y="150"/>
                  </a:lnTo>
                  <a:lnTo>
                    <a:pt x="325" y="276"/>
                  </a:lnTo>
                  <a:lnTo>
                    <a:pt x="334" y="279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50" name="Freeform 302"/>
            <p:cNvSpPr>
              <a:spLocks noChangeAspect="1"/>
            </p:cNvSpPr>
            <p:nvPr/>
          </p:nvSpPr>
          <p:spPr bwMode="auto">
            <a:xfrm>
              <a:off x="1497" y="1026"/>
              <a:ext cx="105" cy="98"/>
            </a:xfrm>
            <a:custGeom>
              <a:avLst/>
              <a:gdLst>
                <a:gd name="T0" fmla="*/ 317 w 317"/>
                <a:gd name="T1" fmla="*/ 297 h 297"/>
                <a:gd name="T2" fmla="*/ 188 w 317"/>
                <a:gd name="T3" fmla="*/ 297 h 297"/>
                <a:gd name="T4" fmla="*/ 50 w 317"/>
                <a:gd name="T5" fmla="*/ 198 h 297"/>
                <a:gd name="T6" fmla="*/ 5 w 317"/>
                <a:gd name="T7" fmla="*/ 0 h 297"/>
                <a:gd name="T8" fmla="*/ 83 w 317"/>
                <a:gd name="T9" fmla="*/ 48 h 297"/>
                <a:gd name="T10" fmla="*/ 209 w 317"/>
                <a:gd name="T11" fmla="*/ 168 h 297"/>
                <a:gd name="T12" fmla="*/ 308 w 317"/>
                <a:gd name="T13" fmla="*/ 294 h 297"/>
                <a:gd name="T14" fmla="*/ 317 w 317"/>
                <a:gd name="T15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7" h="297">
                  <a:moveTo>
                    <a:pt x="317" y="297"/>
                  </a:moveTo>
                  <a:lnTo>
                    <a:pt x="188" y="297"/>
                  </a:lnTo>
                  <a:cubicBezTo>
                    <a:pt x="144" y="281"/>
                    <a:pt x="81" y="248"/>
                    <a:pt x="50" y="198"/>
                  </a:cubicBezTo>
                  <a:cubicBezTo>
                    <a:pt x="27" y="157"/>
                    <a:pt x="0" y="25"/>
                    <a:pt x="5" y="0"/>
                  </a:cubicBezTo>
                  <a:lnTo>
                    <a:pt x="83" y="48"/>
                  </a:lnTo>
                  <a:lnTo>
                    <a:pt x="209" y="168"/>
                  </a:lnTo>
                  <a:lnTo>
                    <a:pt x="308" y="294"/>
                  </a:lnTo>
                  <a:lnTo>
                    <a:pt x="317" y="297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51" name="Freeform 303"/>
            <p:cNvSpPr>
              <a:spLocks noChangeAspect="1"/>
            </p:cNvSpPr>
            <p:nvPr/>
          </p:nvSpPr>
          <p:spPr bwMode="auto">
            <a:xfrm>
              <a:off x="1636" y="612"/>
              <a:ext cx="61" cy="253"/>
            </a:xfrm>
            <a:custGeom>
              <a:avLst/>
              <a:gdLst>
                <a:gd name="T0" fmla="*/ 178 w 183"/>
                <a:gd name="T1" fmla="*/ 759 h 759"/>
                <a:gd name="T2" fmla="*/ 148 w 183"/>
                <a:gd name="T3" fmla="*/ 177 h 759"/>
                <a:gd name="T4" fmla="*/ 130 w 183"/>
                <a:gd name="T5" fmla="*/ 0 h 759"/>
                <a:gd name="T6" fmla="*/ 19 w 183"/>
                <a:gd name="T7" fmla="*/ 6 h 759"/>
                <a:gd name="T8" fmla="*/ 19 w 183"/>
                <a:gd name="T9" fmla="*/ 108 h 759"/>
                <a:gd name="T10" fmla="*/ 22 w 183"/>
                <a:gd name="T11" fmla="*/ 207 h 759"/>
                <a:gd name="T12" fmla="*/ 34 w 183"/>
                <a:gd name="T13" fmla="*/ 423 h 759"/>
                <a:gd name="T14" fmla="*/ 52 w 183"/>
                <a:gd name="T15" fmla="*/ 732 h 759"/>
                <a:gd name="T16" fmla="*/ 115 w 183"/>
                <a:gd name="T17" fmla="*/ 738 h 759"/>
                <a:gd name="T18" fmla="*/ 178 w 183"/>
                <a:gd name="T19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759">
                  <a:moveTo>
                    <a:pt x="178" y="759"/>
                  </a:moveTo>
                  <a:cubicBezTo>
                    <a:pt x="183" y="666"/>
                    <a:pt x="156" y="303"/>
                    <a:pt x="148" y="177"/>
                  </a:cubicBezTo>
                  <a:cubicBezTo>
                    <a:pt x="141" y="51"/>
                    <a:pt x="151" y="29"/>
                    <a:pt x="130" y="0"/>
                  </a:cubicBezTo>
                  <a:lnTo>
                    <a:pt x="19" y="6"/>
                  </a:lnTo>
                  <a:cubicBezTo>
                    <a:pt x="0" y="24"/>
                    <a:pt x="19" y="75"/>
                    <a:pt x="19" y="108"/>
                  </a:cubicBezTo>
                  <a:cubicBezTo>
                    <a:pt x="19" y="141"/>
                    <a:pt x="20" y="155"/>
                    <a:pt x="22" y="207"/>
                  </a:cubicBezTo>
                  <a:cubicBezTo>
                    <a:pt x="24" y="259"/>
                    <a:pt x="29" y="335"/>
                    <a:pt x="34" y="423"/>
                  </a:cubicBezTo>
                  <a:cubicBezTo>
                    <a:pt x="43" y="567"/>
                    <a:pt x="41" y="681"/>
                    <a:pt x="52" y="732"/>
                  </a:cubicBezTo>
                  <a:lnTo>
                    <a:pt x="115" y="738"/>
                  </a:lnTo>
                  <a:lnTo>
                    <a:pt x="178" y="75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52" name="Freeform 304"/>
            <p:cNvSpPr>
              <a:spLocks noChangeAspect="1"/>
            </p:cNvSpPr>
            <p:nvPr/>
          </p:nvSpPr>
          <p:spPr bwMode="auto">
            <a:xfrm>
              <a:off x="1450" y="432"/>
              <a:ext cx="233" cy="190"/>
            </a:xfrm>
            <a:custGeom>
              <a:avLst/>
              <a:gdLst>
                <a:gd name="T0" fmla="*/ 699 w 699"/>
                <a:gd name="T1" fmla="*/ 561 h 570"/>
                <a:gd name="T2" fmla="*/ 654 w 699"/>
                <a:gd name="T3" fmla="*/ 282 h 570"/>
                <a:gd name="T4" fmla="*/ 471 w 699"/>
                <a:gd name="T5" fmla="*/ 60 h 570"/>
                <a:gd name="T6" fmla="*/ 240 w 699"/>
                <a:gd name="T7" fmla="*/ 3 h 570"/>
                <a:gd name="T8" fmla="*/ 102 w 699"/>
                <a:gd name="T9" fmla="*/ 48 h 570"/>
                <a:gd name="T10" fmla="*/ 0 w 699"/>
                <a:gd name="T11" fmla="*/ 114 h 570"/>
                <a:gd name="T12" fmla="*/ 78 w 699"/>
                <a:gd name="T13" fmla="*/ 114 h 570"/>
                <a:gd name="T14" fmla="*/ 198 w 699"/>
                <a:gd name="T15" fmla="*/ 126 h 570"/>
                <a:gd name="T16" fmla="*/ 354 w 699"/>
                <a:gd name="T17" fmla="*/ 180 h 570"/>
                <a:gd name="T18" fmla="*/ 480 w 699"/>
                <a:gd name="T19" fmla="*/ 315 h 570"/>
                <a:gd name="T20" fmla="*/ 540 w 699"/>
                <a:gd name="T21" fmla="*/ 438 h 570"/>
                <a:gd name="T22" fmla="*/ 570 w 699"/>
                <a:gd name="T2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70">
                  <a:moveTo>
                    <a:pt x="699" y="561"/>
                  </a:moveTo>
                  <a:cubicBezTo>
                    <a:pt x="691" y="515"/>
                    <a:pt x="692" y="365"/>
                    <a:pt x="654" y="282"/>
                  </a:cubicBezTo>
                  <a:cubicBezTo>
                    <a:pt x="615" y="199"/>
                    <a:pt x="542" y="107"/>
                    <a:pt x="471" y="60"/>
                  </a:cubicBezTo>
                  <a:cubicBezTo>
                    <a:pt x="399" y="13"/>
                    <a:pt x="299" y="6"/>
                    <a:pt x="240" y="3"/>
                  </a:cubicBezTo>
                  <a:cubicBezTo>
                    <a:pt x="181" y="0"/>
                    <a:pt x="142" y="30"/>
                    <a:pt x="102" y="48"/>
                  </a:cubicBezTo>
                  <a:cubicBezTo>
                    <a:pt x="62" y="66"/>
                    <a:pt x="14" y="100"/>
                    <a:pt x="0" y="114"/>
                  </a:cubicBezTo>
                  <a:lnTo>
                    <a:pt x="78" y="114"/>
                  </a:lnTo>
                  <a:cubicBezTo>
                    <a:pt x="111" y="116"/>
                    <a:pt x="152" y="115"/>
                    <a:pt x="198" y="126"/>
                  </a:cubicBezTo>
                  <a:cubicBezTo>
                    <a:pt x="252" y="135"/>
                    <a:pt x="307" y="150"/>
                    <a:pt x="354" y="180"/>
                  </a:cubicBezTo>
                  <a:cubicBezTo>
                    <a:pt x="401" y="210"/>
                    <a:pt x="448" y="267"/>
                    <a:pt x="480" y="315"/>
                  </a:cubicBezTo>
                  <a:cubicBezTo>
                    <a:pt x="511" y="358"/>
                    <a:pt x="525" y="396"/>
                    <a:pt x="540" y="438"/>
                  </a:cubicBezTo>
                  <a:cubicBezTo>
                    <a:pt x="555" y="480"/>
                    <a:pt x="564" y="543"/>
                    <a:pt x="570" y="570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54510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53" name="Freeform 305"/>
            <p:cNvSpPr>
              <a:spLocks noChangeAspect="1"/>
            </p:cNvSpPr>
            <p:nvPr/>
          </p:nvSpPr>
          <p:spPr bwMode="auto">
            <a:xfrm>
              <a:off x="1408" y="466"/>
              <a:ext cx="46" cy="75"/>
            </a:xfrm>
            <a:custGeom>
              <a:avLst/>
              <a:gdLst>
                <a:gd name="T0" fmla="*/ 138 w 138"/>
                <a:gd name="T1" fmla="*/ 4 h 223"/>
                <a:gd name="T2" fmla="*/ 60 w 138"/>
                <a:gd name="T3" fmla="*/ 58 h 223"/>
                <a:gd name="T4" fmla="*/ 0 w 138"/>
                <a:gd name="T5" fmla="*/ 187 h 223"/>
                <a:gd name="T6" fmla="*/ 54 w 138"/>
                <a:gd name="T7" fmla="*/ 202 h 223"/>
                <a:gd name="T8" fmla="*/ 102 w 138"/>
                <a:gd name="T9" fmla="*/ 223 h 223"/>
                <a:gd name="T10" fmla="*/ 99 w 138"/>
                <a:gd name="T11" fmla="*/ 127 h 223"/>
                <a:gd name="T12" fmla="*/ 108 w 138"/>
                <a:gd name="T13" fmla="*/ 67 h 223"/>
                <a:gd name="T14" fmla="*/ 138 w 138"/>
                <a:gd name="T15" fmla="*/ 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3">
                  <a:moveTo>
                    <a:pt x="138" y="4"/>
                  </a:moveTo>
                  <a:cubicBezTo>
                    <a:pt x="127" y="0"/>
                    <a:pt x="83" y="28"/>
                    <a:pt x="60" y="58"/>
                  </a:cubicBezTo>
                  <a:cubicBezTo>
                    <a:pt x="38" y="89"/>
                    <a:pt x="1" y="163"/>
                    <a:pt x="0" y="187"/>
                  </a:cubicBezTo>
                  <a:lnTo>
                    <a:pt x="54" y="202"/>
                  </a:lnTo>
                  <a:lnTo>
                    <a:pt x="102" y="223"/>
                  </a:lnTo>
                  <a:cubicBezTo>
                    <a:pt x="109" y="211"/>
                    <a:pt x="98" y="153"/>
                    <a:pt x="99" y="127"/>
                  </a:cubicBezTo>
                  <a:cubicBezTo>
                    <a:pt x="102" y="104"/>
                    <a:pt x="102" y="87"/>
                    <a:pt x="108" y="67"/>
                  </a:cubicBezTo>
                  <a:lnTo>
                    <a:pt x="138" y="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54" name="Freeform 306"/>
            <p:cNvSpPr>
              <a:spLocks noChangeAspect="1"/>
            </p:cNvSpPr>
            <p:nvPr/>
          </p:nvSpPr>
          <p:spPr bwMode="auto">
            <a:xfrm>
              <a:off x="1231" y="586"/>
              <a:ext cx="64" cy="81"/>
            </a:xfrm>
            <a:custGeom>
              <a:avLst/>
              <a:gdLst>
                <a:gd name="T0" fmla="*/ 192 w 192"/>
                <a:gd name="T1" fmla="*/ 0 h 243"/>
                <a:gd name="T2" fmla="*/ 75 w 192"/>
                <a:gd name="T3" fmla="*/ 93 h 243"/>
                <a:gd name="T4" fmla="*/ 0 w 192"/>
                <a:gd name="T5" fmla="*/ 222 h 243"/>
                <a:gd name="T6" fmla="*/ 63 w 192"/>
                <a:gd name="T7" fmla="*/ 231 h 243"/>
                <a:gd name="T8" fmla="*/ 117 w 192"/>
                <a:gd name="T9" fmla="*/ 243 h 243"/>
                <a:gd name="T10" fmla="*/ 129 w 192"/>
                <a:gd name="T11" fmla="*/ 135 h 243"/>
                <a:gd name="T12" fmla="*/ 162 w 192"/>
                <a:gd name="T13" fmla="*/ 63 h 243"/>
                <a:gd name="T14" fmla="*/ 192 w 192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243">
                  <a:moveTo>
                    <a:pt x="192" y="0"/>
                  </a:moveTo>
                  <a:cubicBezTo>
                    <a:pt x="178" y="5"/>
                    <a:pt x="107" y="56"/>
                    <a:pt x="75" y="93"/>
                  </a:cubicBezTo>
                  <a:cubicBezTo>
                    <a:pt x="53" y="124"/>
                    <a:pt x="1" y="198"/>
                    <a:pt x="0" y="222"/>
                  </a:cubicBezTo>
                  <a:lnTo>
                    <a:pt x="63" y="231"/>
                  </a:lnTo>
                  <a:lnTo>
                    <a:pt x="117" y="243"/>
                  </a:lnTo>
                  <a:cubicBezTo>
                    <a:pt x="128" y="227"/>
                    <a:pt x="122" y="165"/>
                    <a:pt x="129" y="135"/>
                  </a:cubicBezTo>
                  <a:cubicBezTo>
                    <a:pt x="132" y="112"/>
                    <a:pt x="156" y="83"/>
                    <a:pt x="162" y="63"/>
                  </a:cubicBezTo>
                  <a:lnTo>
                    <a:pt x="192" y="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55" name="Freeform 307"/>
            <p:cNvSpPr>
              <a:spLocks noChangeAspect="1"/>
            </p:cNvSpPr>
            <p:nvPr/>
          </p:nvSpPr>
          <p:spPr bwMode="auto">
            <a:xfrm>
              <a:off x="1394" y="586"/>
              <a:ext cx="89" cy="113"/>
            </a:xfrm>
            <a:custGeom>
              <a:avLst/>
              <a:gdLst>
                <a:gd name="T0" fmla="*/ 262 w 268"/>
                <a:gd name="T1" fmla="*/ 342 h 342"/>
                <a:gd name="T2" fmla="*/ 160 w 268"/>
                <a:gd name="T3" fmla="*/ 336 h 342"/>
                <a:gd name="T4" fmla="*/ 40 w 268"/>
                <a:gd name="T5" fmla="*/ 219 h 342"/>
                <a:gd name="T6" fmla="*/ 10 w 268"/>
                <a:gd name="T7" fmla="*/ 0 h 342"/>
                <a:gd name="T8" fmla="*/ 100 w 268"/>
                <a:gd name="T9" fmla="*/ 54 h 342"/>
                <a:gd name="T10" fmla="*/ 226 w 268"/>
                <a:gd name="T11" fmla="*/ 195 h 342"/>
                <a:gd name="T12" fmla="*/ 268 w 268"/>
                <a:gd name="T13" fmla="*/ 330 h 342"/>
                <a:gd name="T14" fmla="*/ 262 w 268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342">
                  <a:moveTo>
                    <a:pt x="262" y="342"/>
                  </a:moveTo>
                  <a:lnTo>
                    <a:pt x="160" y="336"/>
                  </a:lnTo>
                  <a:cubicBezTo>
                    <a:pt x="123" y="316"/>
                    <a:pt x="65" y="275"/>
                    <a:pt x="40" y="219"/>
                  </a:cubicBezTo>
                  <a:cubicBezTo>
                    <a:pt x="17" y="178"/>
                    <a:pt x="0" y="28"/>
                    <a:pt x="10" y="0"/>
                  </a:cubicBezTo>
                  <a:lnTo>
                    <a:pt x="100" y="54"/>
                  </a:lnTo>
                  <a:lnTo>
                    <a:pt x="226" y="195"/>
                  </a:lnTo>
                  <a:lnTo>
                    <a:pt x="268" y="330"/>
                  </a:lnTo>
                  <a:lnTo>
                    <a:pt x="262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56" name="Freeform 308"/>
            <p:cNvSpPr>
              <a:spLocks noChangeAspect="1"/>
            </p:cNvSpPr>
            <p:nvPr/>
          </p:nvSpPr>
          <p:spPr bwMode="auto">
            <a:xfrm>
              <a:off x="1298" y="529"/>
              <a:ext cx="232" cy="170"/>
            </a:xfrm>
            <a:custGeom>
              <a:avLst/>
              <a:gdLst>
                <a:gd name="T0" fmla="*/ 0 w 699"/>
                <a:gd name="T1" fmla="*/ 164 h 512"/>
                <a:gd name="T2" fmla="*/ 144 w 699"/>
                <a:gd name="T3" fmla="*/ 44 h 512"/>
                <a:gd name="T4" fmla="*/ 360 w 699"/>
                <a:gd name="T5" fmla="*/ 14 h 512"/>
                <a:gd name="T6" fmla="*/ 558 w 699"/>
                <a:gd name="T7" fmla="*/ 128 h 512"/>
                <a:gd name="T8" fmla="*/ 663 w 699"/>
                <a:gd name="T9" fmla="*/ 272 h 512"/>
                <a:gd name="T10" fmla="*/ 699 w 699"/>
                <a:gd name="T11" fmla="*/ 416 h 512"/>
                <a:gd name="T12" fmla="*/ 567 w 699"/>
                <a:gd name="T13" fmla="*/ 512 h 512"/>
                <a:gd name="T14" fmla="*/ 489 w 699"/>
                <a:gd name="T15" fmla="*/ 335 h 512"/>
                <a:gd name="T16" fmla="*/ 372 w 699"/>
                <a:gd name="T17" fmla="*/ 212 h 512"/>
                <a:gd name="T18" fmla="*/ 222 w 699"/>
                <a:gd name="T19" fmla="*/ 143 h 512"/>
                <a:gd name="T20" fmla="*/ 36 w 699"/>
                <a:gd name="T21" fmla="*/ 149 h 512"/>
                <a:gd name="T22" fmla="*/ 0 w 699"/>
                <a:gd name="T23" fmla="*/ 16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12">
                  <a:moveTo>
                    <a:pt x="0" y="164"/>
                  </a:moveTo>
                  <a:lnTo>
                    <a:pt x="144" y="44"/>
                  </a:lnTo>
                  <a:cubicBezTo>
                    <a:pt x="204" y="19"/>
                    <a:pt x="291" y="0"/>
                    <a:pt x="360" y="14"/>
                  </a:cubicBezTo>
                  <a:cubicBezTo>
                    <a:pt x="426" y="29"/>
                    <a:pt x="506" y="81"/>
                    <a:pt x="558" y="128"/>
                  </a:cubicBezTo>
                  <a:cubicBezTo>
                    <a:pt x="610" y="175"/>
                    <a:pt x="639" y="224"/>
                    <a:pt x="663" y="272"/>
                  </a:cubicBezTo>
                  <a:lnTo>
                    <a:pt x="699" y="416"/>
                  </a:lnTo>
                  <a:lnTo>
                    <a:pt x="567" y="512"/>
                  </a:lnTo>
                  <a:cubicBezTo>
                    <a:pt x="532" y="499"/>
                    <a:pt x="521" y="385"/>
                    <a:pt x="489" y="335"/>
                  </a:cubicBezTo>
                  <a:cubicBezTo>
                    <a:pt x="457" y="285"/>
                    <a:pt x="418" y="246"/>
                    <a:pt x="372" y="212"/>
                  </a:cubicBezTo>
                  <a:cubicBezTo>
                    <a:pt x="322" y="174"/>
                    <a:pt x="278" y="154"/>
                    <a:pt x="222" y="143"/>
                  </a:cubicBezTo>
                  <a:cubicBezTo>
                    <a:pt x="166" y="132"/>
                    <a:pt x="68" y="149"/>
                    <a:pt x="36" y="149"/>
                  </a:cubicBezTo>
                  <a:lnTo>
                    <a:pt x="0" y="16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57" name="Freeform 309"/>
            <p:cNvSpPr>
              <a:spLocks noChangeAspect="1"/>
            </p:cNvSpPr>
            <p:nvPr/>
          </p:nvSpPr>
          <p:spPr bwMode="auto">
            <a:xfrm>
              <a:off x="1223" y="715"/>
              <a:ext cx="93" cy="114"/>
            </a:xfrm>
            <a:custGeom>
              <a:avLst/>
              <a:gdLst>
                <a:gd name="T0" fmla="*/ 280 w 280"/>
                <a:gd name="T1" fmla="*/ 342 h 342"/>
                <a:gd name="T2" fmla="*/ 151 w 280"/>
                <a:gd name="T3" fmla="*/ 330 h 342"/>
                <a:gd name="T4" fmla="*/ 43 w 280"/>
                <a:gd name="T5" fmla="*/ 225 h 342"/>
                <a:gd name="T6" fmla="*/ 10 w 280"/>
                <a:gd name="T7" fmla="*/ 0 h 342"/>
                <a:gd name="T8" fmla="*/ 106 w 280"/>
                <a:gd name="T9" fmla="*/ 48 h 342"/>
                <a:gd name="T10" fmla="*/ 211 w 280"/>
                <a:gd name="T11" fmla="*/ 177 h 342"/>
                <a:gd name="T12" fmla="*/ 271 w 280"/>
                <a:gd name="T13" fmla="*/ 336 h 342"/>
                <a:gd name="T14" fmla="*/ 280 w 280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342">
                  <a:moveTo>
                    <a:pt x="280" y="342"/>
                  </a:moveTo>
                  <a:lnTo>
                    <a:pt x="151" y="330"/>
                  </a:lnTo>
                  <a:cubicBezTo>
                    <a:pt x="112" y="310"/>
                    <a:pt x="66" y="280"/>
                    <a:pt x="43" y="225"/>
                  </a:cubicBezTo>
                  <a:cubicBezTo>
                    <a:pt x="20" y="184"/>
                    <a:pt x="0" y="29"/>
                    <a:pt x="10" y="0"/>
                  </a:cubicBezTo>
                  <a:lnTo>
                    <a:pt x="106" y="48"/>
                  </a:lnTo>
                  <a:lnTo>
                    <a:pt x="211" y="177"/>
                  </a:lnTo>
                  <a:lnTo>
                    <a:pt x="271" y="336"/>
                  </a:lnTo>
                  <a:lnTo>
                    <a:pt x="280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58" name="Freeform 310"/>
            <p:cNvSpPr>
              <a:spLocks noChangeAspect="1"/>
            </p:cNvSpPr>
            <p:nvPr/>
          </p:nvSpPr>
          <p:spPr bwMode="auto">
            <a:xfrm>
              <a:off x="1128" y="657"/>
              <a:ext cx="237" cy="172"/>
            </a:xfrm>
            <a:custGeom>
              <a:avLst/>
              <a:gdLst>
                <a:gd name="T0" fmla="*/ 0 w 711"/>
                <a:gd name="T1" fmla="*/ 170 h 518"/>
                <a:gd name="T2" fmla="*/ 144 w 711"/>
                <a:gd name="T3" fmla="*/ 35 h 518"/>
                <a:gd name="T4" fmla="*/ 345 w 711"/>
                <a:gd name="T5" fmla="*/ 14 h 518"/>
                <a:gd name="T6" fmla="*/ 540 w 711"/>
                <a:gd name="T7" fmla="*/ 122 h 518"/>
                <a:gd name="T8" fmla="*/ 660 w 711"/>
                <a:gd name="T9" fmla="*/ 272 h 518"/>
                <a:gd name="T10" fmla="*/ 696 w 711"/>
                <a:gd name="T11" fmla="*/ 422 h 518"/>
                <a:gd name="T12" fmla="*/ 567 w 711"/>
                <a:gd name="T13" fmla="*/ 518 h 518"/>
                <a:gd name="T14" fmla="*/ 489 w 711"/>
                <a:gd name="T15" fmla="*/ 341 h 518"/>
                <a:gd name="T16" fmla="*/ 372 w 711"/>
                <a:gd name="T17" fmla="*/ 218 h 518"/>
                <a:gd name="T18" fmla="*/ 222 w 711"/>
                <a:gd name="T19" fmla="*/ 149 h 518"/>
                <a:gd name="T20" fmla="*/ 36 w 711"/>
                <a:gd name="T21" fmla="*/ 155 h 518"/>
                <a:gd name="T22" fmla="*/ 0 w 711"/>
                <a:gd name="T23" fmla="*/ 17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1" h="518">
                  <a:moveTo>
                    <a:pt x="0" y="170"/>
                  </a:moveTo>
                  <a:lnTo>
                    <a:pt x="144" y="35"/>
                  </a:lnTo>
                  <a:cubicBezTo>
                    <a:pt x="201" y="9"/>
                    <a:pt x="279" y="0"/>
                    <a:pt x="345" y="14"/>
                  </a:cubicBezTo>
                  <a:cubicBezTo>
                    <a:pt x="411" y="29"/>
                    <a:pt x="488" y="75"/>
                    <a:pt x="540" y="122"/>
                  </a:cubicBezTo>
                  <a:cubicBezTo>
                    <a:pt x="592" y="165"/>
                    <a:pt x="630" y="218"/>
                    <a:pt x="660" y="272"/>
                  </a:cubicBezTo>
                  <a:cubicBezTo>
                    <a:pt x="690" y="326"/>
                    <a:pt x="711" y="381"/>
                    <a:pt x="696" y="422"/>
                  </a:cubicBezTo>
                  <a:lnTo>
                    <a:pt x="567" y="518"/>
                  </a:lnTo>
                  <a:cubicBezTo>
                    <a:pt x="532" y="504"/>
                    <a:pt x="521" y="391"/>
                    <a:pt x="489" y="341"/>
                  </a:cubicBezTo>
                  <a:cubicBezTo>
                    <a:pt x="457" y="291"/>
                    <a:pt x="418" y="252"/>
                    <a:pt x="372" y="218"/>
                  </a:cubicBezTo>
                  <a:cubicBezTo>
                    <a:pt x="322" y="180"/>
                    <a:pt x="278" y="160"/>
                    <a:pt x="222" y="149"/>
                  </a:cubicBezTo>
                  <a:cubicBezTo>
                    <a:pt x="166" y="138"/>
                    <a:pt x="68" y="155"/>
                    <a:pt x="36" y="155"/>
                  </a:cubicBezTo>
                  <a:lnTo>
                    <a:pt x="0" y="17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59" name="Freeform 311"/>
            <p:cNvSpPr>
              <a:spLocks noChangeAspect="1"/>
            </p:cNvSpPr>
            <p:nvPr/>
          </p:nvSpPr>
          <p:spPr bwMode="auto">
            <a:xfrm>
              <a:off x="1528" y="665"/>
              <a:ext cx="118" cy="37"/>
            </a:xfrm>
            <a:custGeom>
              <a:avLst/>
              <a:gdLst>
                <a:gd name="T0" fmla="*/ 0 w 118"/>
                <a:gd name="T1" fmla="*/ 0 h 37"/>
                <a:gd name="T2" fmla="*/ 32 w 118"/>
                <a:gd name="T3" fmla="*/ 34 h 37"/>
                <a:gd name="T4" fmla="*/ 74 w 118"/>
                <a:gd name="T5" fmla="*/ 21 h 37"/>
                <a:gd name="T6" fmla="*/ 118 w 11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37">
                  <a:moveTo>
                    <a:pt x="0" y="0"/>
                  </a:moveTo>
                  <a:lnTo>
                    <a:pt x="32" y="34"/>
                  </a:lnTo>
                  <a:lnTo>
                    <a:pt x="74" y="21"/>
                  </a:lnTo>
                  <a:lnTo>
                    <a:pt x="118" y="37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0" name="Freeform 312"/>
            <p:cNvSpPr>
              <a:spLocks noChangeAspect="1"/>
            </p:cNvSpPr>
            <p:nvPr/>
          </p:nvSpPr>
          <p:spPr bwMode="auto">
            <a:xfrm>
              <a:off x="1514" y="679"/>
              <a:ext cx="131" cy="50"/>
            </a:xfrm>
            <a:custGeom>
              <a:avLst/>
              <a:gdLst>
                <a:gd name="T0" fmla="*/ 0 w 393"/>
                <a:gd name="T1" fmla="*/ 0 h 150"/>
                <a:gd name="T2" fmla="*/ 99 w 393"/>
                <a:gd name="T3" fmla="*/ 132 h 150"/>
                <a:gd name="T4" fmla="*/ 198 w 393"/>
                <a:gd name="T5" fmla="*/ 138 h 150"/>
                <a:gd name="T6" fmla="*/ 288 w 393"/>
                <a:gd name="T7" fmla="*/ 99 h 150"/>
                <a:gd name="T8" fmla="*/ 393 w 393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150">
                  <a:moveTo>
                    <a:pt x="0" y="0"/>
                  </a:moveTo>
                  <a:lnTo>
                    <a:pt x="99" y="132"/>
                  </a:lnTo>
                  <a:lnTo>
                    <a:pt x="198" y="138"/>
                  </a:lnTo>
                  <a:lnTo>
                    <a:pt x="288" y="99"/>
                  </a:lnTo>
                  <a:lnTo>
                    <a:pt x="393" y="15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1" name="Freeform 313"/>
            <p:cNvSpPr>
              <a:spLocks noChangeAspect="1"/>
            </p:cNvSpPr>
            <p:nvPr/>
          </p:nvSpPr>
          <p:spPr bwMode="auto">
            <a:xfrm>
              <a:off x="1429" y="698"/>
              <a:ext cx="28" cy="73"/>
            </a:xfrm>
            <a:custGeom>
              <a:avLst/>
              <a:gdLst>
                <a:gd name="T0" fmla="*/ 28 w 28"/>
                <a:gd name="T1" fmla="*/ 0 h 73"/>
                <a:gd name="T2" fmla="*/ 0 w 28"/>
                <a:gd name="T3" fmla="*/ 34 h 73"/>
                <a:gd name="T4" fmla="*/ 16 w 28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3">
                  <a:moveTo>
                    <a:pt x="28" y="0"/>
                  </a:moveTo>
                  <a:lnTo>
                    <a:pt x="0" y="34"/>
                  </a:lnTo>
                  <a:lnTo>
                    <a:pt x="16" y="73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2" name="Freeform 314"/>
            <p:cNvSpPr>
              <a:spLocks noChangeAspect="1"/>
            </p:cNvSpPr>
            <p:nvPr/>
          </p:nvSpPr>
          <p:spPr bwMode="auto">
            <a:xfrm>
              <a:off x="1398" y="694"/>
              <a:ext cx="41" cy="88"/>
            </a:xfrm>
            <a:custGeom>
              <a:avLst/>
              <a:gdLst>
                <a:gd name="T0" fmla="*/ 41 w 41"/>
                <a:gd name="T1" fmla="*/ 0 h 88"/>
                <a:gd name="T2" fmla="*/ 0 w 41"/>
                <a:gd name="T3" fmla="*/ 34 h 88"/>
                <a:gd name="T4" fmla="*/ 35 w 4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88">
                  <a:moveTo>
                    <a:pt x="41" y="0"/>
                  </a:moveTo>
                  <a:lnTo>
                    <a:pt x="0" y="34"/>
                  </a:lnTo>
                  <a:lnTo>
                    <a:pt x="35" y="88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3" name="Freeform 315"/>
            <p:cNvSpPr>
              <a:spLocks noChangeAspect="1"/>
            </p:cNvSpPr>
            <p:nvPr/>
          </p:nvSpPr>
          <p:spPr bwMode="auto">
            <a:xfrm>
              <a:off x="1377" y="1314"/>
              <a:ext cx="147" cy="73"/>
            </a:xfrm>
            <a:custGeom>
              <a:avLst/>
              <a:gdLst>
                <a:gd name="T0" fmla="*/ 147 w 147"/>
                <a:gd name="T1" fmla="*/ 73 h 73"/>
                <a:gd name="T2" fmla="*/ 71 w 147"/>
                <a:gd name="T3" fmla="*/ 57 h 73"/>
                <a:gd name="T4" fmla="*/ 48 w 147"/>
                <a:gd name="T5" fmla="*/ 15 h 73"/>
                <a:gd name="T6" fmla="*/ 0 w 14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73">
                  <a:moveTo>
                    <a:pt x="147" y="73"/>
                  </a:moveTo>
                  <a:lnTo>
                    <a:pt x="71" y="57"/>
                  </a:lnTo>
                  <a:lnTo>
                    <a:pt x="48" y="15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4" name="Freeform 316"/>
            <p:cNvSpPr>
              <a:spLocks noChangeAspect="1"/>
            </p:cNvSpPr>
            <p:nvPr/>
          </p:nvSpPr>
          <p:spPr bwMode="auto">
            <a:xfrm>
              <a:off x="1370" y="1335"/>
              <a:ext cx="148" cy="73"/>
            </a:xfrm>
            <a:custGeom>
              <a:avLst/>
              <a:gdLst>
                <a:gd name="T0" fmla="*/ 148 w 148"/>
                <a:gd name="T1" fmla="*/ 73 h 73"/>
                <a:gd name="T2" fmla="*/ 59 w 148"/>
                <a:gd name="T3" fmla="*/ 57 h 73"/>
                <a:gd name="T4" fmla="*/ 39 w 148"/>
                <a:gd name="T5" fmla="*/ 12 h 73"/>
                <a:gd name="T6" fmla="*/ 0 w 14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73">
                  <a:moveTo>
                    <a:pt x="148" y="73"/>
                  </a:moveTo>
                  <a:lnTo>
                    <a:pt x="59" y="57"/>
                  </a:lnTo>
                  <a:lnTo>
                    <a:pt x="39" y="12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365" name="Group 317"/>
            <p:cNvGrpSpPr>
              <a:grpSpLocks noChangeAspect="1"/>
            </p:cNvGrpSpPr>
            <p:nvPr/>
          </p:nvGrpSpPr>
          <p:grpSpPr bwMode="auto">
            <a:xfrm>
              <a:off x="1233" y="769"/>
              <a:ext cx="813" cy="795"/>
              <a:chOff x="2768" y="1462"/>
              <a:chExt cx="2439" cy="2387"/>
            </a:xfrm>
          </p:grpSpPr>
          <p:grpSp>
            <p:nvGrpSpPr>
              <p:cNvPr id="368" name="Group 318"/>
              <p:cNvGrpSpPr>
                <a:grpSpLocks noChangeAspect="1"/>
              </p:cNvGrpSpPr>
              <p:nvPr/>
            </p:nvGrpSpPr>
            <p:grpSpPr bwMode="auto">
              <a:xfrm>
                <a:off x="2768" y="1462"/>
                <a:ext cx="2439" cy="2387"/>
                <a:chOff x="2768" y="1462"/>
                <a:chExt cx="2439" cy="2387"/>
              </a:xfrm>
            </p:grpSpPr>
            <p:sp>
              <p:nvSpPr>
                <p:cNvPr id="370" name="Freeform 319"/>
                <p:cNvSpPr>
                  <a:spLocks noChangeAspect="1"/>
                </p:cNvSpPr>
                <p:nvPr/>
              </p:nvSpPr>
              <p:spPr bwMode="auto">
                <a:xfrm>
                  <a:off x="3786" y="3130"/>
                  <a:ext cx="261" cy="152"/>
                </a:xfrm>
                <a:custGeom>
                  <a:avLst/>
                  <a:gdLst>
                    <a:gd name="T0" fmla="*/ 261 w 261"/>
                    <a:gd name="T1" fmla="*/ 20 h 152"/>
                    <a:gd name="T2" fmla="*/ 156 w 261"/>
                    <a:gd name="T3" fmla="*/ 122 h 152"/>
                    <a:gd name="T4" fmla="*/ 12 w 261"/>
                    <a:gd name="T5" fmla="*/ 139 h 152"/>
                    <a:gd name="T6" fmla="*/ 87 w 261"/>
                    <a:gd name="T7" fmla="*/ 41 h 152"/>
                    <a:gd name="T8" fmla="*/ 165 w 261"/>
                    <a:gd name="T9" fmla="*/ 8 h 152"/>
                    <a:gd name="T10" fmla="*/ 261 w 261"/>
                    <a:gd name="T11" fmla="*/ 2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1" h="152">
                      <a:moveTo>
                        <a:pt x="261" y="20"/>
                      </a:moveTo>
                      <a:cubicBezTo>
                        <a:pt x="259" y="38"/>
                        <a:pt x="197" y="102"/>
                        <a:pt x="156" y="122"/>
                      </a:cubicBezTo>
                      <a:cubicBezTo>
                        <a:pt x="117" y="142"/>
                        <a:pt x="24" y="152"/>
                        <a:pt x="12" y="139"/>
                      </a:cubicBezTo>
                      <a:cubicBezTo>
                        <a:pt x="0" y="126"/>
                        <a:pt x="62" y="63"/>
                        <a:pt x="87" y="41"/>
                      </a:cubicBezTo>
                      <a:cubicBezTo>
                        <a:pt x="112" y="19"/>
                        <a:pt x="126" y="16"/>
                        <a:pt x="165" y="8"/>
                      </a:cubicBezTo>
                      <a:cubicBezTo>
                        <a:pt x="204" y="0"/>
                        <a:pt x="241" y="18"/>
                        <a:pt x="261" y="2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71" name="Freeform 320"/>
                <p:cNvSpPr>
                  <a:spLocks noChangeAspect="1"/>
                </p:cNvSpPr>
                <p:nvPr/>
              </p:nvSpPr>
              <p:spPr bwMode="auto">
                <a:xfrm>
                  <a:off x="3450" y="2637"/>
                  <a:ext cx="349" cy="161"/>
                </a:xfrm>
                <a:custGeom>
                  <a:avLst/>
                  <a:gdLst>
                    <a:gd name="T0" fmla="*/ 342 w 349"/>
                    <a:gd name="T1" fmla="*/ 30 h 161"/>
                    <a:gd name="T2" fmla="*/ 254 w 349"/>
                    <a:gd name="T3" fmla="*/ 97 h 161"/>
                    <a:gd name="T4" fmla="*/ 161 w 349"/>
                    <a:gd name="T5" fmla="*/ 144 h 161"/>
                    <a:gd name="T6" fmla="*/ 12 w 349"/>
                    <a:gd name="T7" fmla="*/ 146 h 161"/>
                    <a:gd name="T8" fmla="*/ 90 w 349"/>
                    <a:gd name="T9" fmla="*/ 56 h 161"/>
                    <a:gd name="T10" fmla="*/ 189 w 349"/>
                    <a:gd name="T11" fmla="*/ 6 h 161"/>
                    <a:gd name="T12" fmla="*/ 297 w 349"/>
                    <a:gd name="T13" fmla="*/ 18 h 161"/>
                    <a:gd name="T14" fmla="*/ 342 w 349"/>
                    <a:gd name="T15" fmla="*/ 3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9" h="161">
                      <a:moveTo>
                        <a:pt x="342" y="30"/>
                      </a:moveTo>
                      <a:cubicBezTo>
                        <a:pt x="335" y="43"/>
                        <a:pt x="284" y="78"/>
                        <a:pt x="254" y="97"/>
                      </a:cubicBezTo>
                      <a:cubicBezTo>
                        <a:pt x="223" y="117"/>
                        <a:pt x="201" y="136"/>
                        <a:pt x="161" y="144"/>
                      </a:cubicBezTo>
                      <a:cubicBezTo>
                        <a:pt x="121" y="152"/>
                        <a:pt x="24" y="161"/>
                        <a:pt x="12" y="146"/>
                      </a:cubicBezTo>
                      <a:cubicBezTo>
                        <a:pt x="0" y="131"/>
                        <a:pt x="61" y="79"/>
                        <a:pt x="90" y="56"/>
                      </a:cubicBezTo>
                      <a:cubicBezTo>
                        <a:pt x="122" y="29"/>
                        <a:pt x="158" y="12"/>
                        <a:pt x="189" y="6"/>
                      </a:cubicBezTo>
                      <a:cubicBezTo>
                        <a:pt x="220" y="0"/>
                        <a:pt x="276" y="15"/>
                        <a:pt x="297" y="18"/>
                      </a:cubicBezTo>
                      <a:cubicBezTo>
                        <a:pt x="318" y="21"/>
                        <a:pt x="349" y="17"/>
                        <a:pt x="342" y="3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72" name="Freeform 321"/>
                <p:cNvSpPr>
                  <a:spLocks noChangeAspect="1"/>
                </p:cNvSpPr>
                <p:nvPr/>
              </p:nvSpPr>
              <p:spPr bwMode="auto">
                <a:xfrm>
                  <a:off x="3357" y="3003"/>
                  <a:ext cx="333" cy="257"/>
                </a:xfrm>
                <a:custGeom>
                  <a:avLst/>
                  <a:gdLst>
                    <a:gd name="T0" fmla="*/ 72 w 333"/>
                    <a:gd name="T1" fmla="*/ 0 h 257"/>
                    <a:gd name="T2" fmla="*/ 77 w 333"/>
                    <a:gd name="T3" fmla="*/ 20 h 257"/>
                    <a:gd name="T4" fmla="*/ 119 w 333"/>
                    <a:gd name="T5" fmla="*/ 92 h 257"/>
                    <a:gd name="T6" fmla="*/ 225 w 333"/>
                    <a:gd name="T7" fmla="*/ 134 h 257"/>
                    <a:gd name="T8" fmla="*/ 330 w 333"/>
                    <a:gd name="T9" fmla="*/ 138 h 257"/>
                    <a:gd name="T10" fmla="*/ 303 w 333"/>
                    <a:gd name="T11" fmla="*/ 204 h 257"/>
                    <a:gd name="T12" fmla="*/ 288 w 333"/>
                    <a:gd name="T13" fmla="*/ 251 h 257"/>
                    <a:gd name="T14" fmla="*/ 198 w 333"/>
                    <a:gd name="T15" fmla="*/ 228 h 257"/>
                    <a:gd name="T16" fmla="*/ 80 w 333"/>
                    <a:gd name="T17" fmla="*/ 149 h 257"/>
                    <a:gd name="T18" fmla="*/ 0 w 333"/>
                    <a:gd name="T19" fmla="*/ 14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3" h="257">
                      <a:moveTo>
                        <a:pt x="72" y="0"/>
                      </a:moveTo>
                      <a:cubicBezTo>
                        <a:pt x="73" y="3"/>
                        <a:pt x="69" y="5"/>
                        <a:pt x="77" y="20"/>
                      </a:cubicBezTo>
                      <a:cubicBezTo>
                        <a:pt x="85" y="35"/>
                        <a:pt x="94" y="73"/>
                        <a:pt x="119" y="92"/>
                      </a:cubicBezTo>
                      <a:cubicBezTo>
                        <a:pt x="156" y="111"/>
                        <a:pt x="190" y="126"/>
                        <a:pt x="225" y="134"/>
                      </a:cubicBezTo>
                      <a:cubicBezTo>
                        <a:pt x="260" y="142"/>
                        <a:pt x="327" y="140"/>
                        <a:pt x="330" y="138"/>
                      </a:cubicBezTo>
                      <a:cubicBezTo>
                        <a:pt x="333" y="136"/>
                        <a:pt x="311" y="185"/>
                        <a:pt x="303" y="204"/>
                      </a:cubicBezTo>
                      <a:cubicBezTo>
                        <a:pt x="295" y="223"/>
                        <a:pt x="295" y="245"/>
                        <a:pt x="288" y="251"/>
                      </a:cubicBezTo>
                      <a:cubicBezTo>
                        <a:pt x="281" y="257"/>
                        <a:pt x="231" y="243"/>
                        <a:pt x="198" y="228"/>
                      </a:cubicBezTo>
                      <a:cubicBezTo>
                        <a:pt x="163" y="211"/>
                        <a:pt x="113" y="185"/>
                        <a:pt x="80" y="149"/>
                      </a:cubicBezTo>
                      <a:cubicBezTo>
                        <a:pt x="47" y="114"/>
                        <a:pt x="17" y="42"/>
                        <a:pt x="0" y="14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3F3F"/>
                    </a:gs>
                    <a:gs pos="100000">
                      <a:srgbClr val="FF3F3F">
                        <a:gamma/>
                        <a:shade val="60000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73" name="Freeform 322"/>
                <p:cNvSpPr>
                  <a:spLocks noChangeAspect="1"/>
                </p:cNvSpPr>
                <p:nvPr/>
              </p:nvSpPr>
              <p:spPr bwMode="auto">
                <a:xfrm>
                  <a:off x="3027" y="2970"/>
                  <a:ext cx="1026" cy="879"/>
                </a:xfrm>
                <a:custGeom>
                  <a:avLst/>
                  <a:gdLst>
                    <a:gd name="T0" fmla="*/ 27 w 1026"/>
                    <a:gd name="T1" fmla="*/ 534 h 879"/>
                    <a:gd name="T2" fmla="*/ 105 w 1026"/>
                    <a:gd name="T3" fmla="*/ 651 h 879"/>
                    <a:gd name="T4" fmla="*/ 222 w 1026"/>
                    <a:gd name="T5" fmla="*/ 771 h 879"/>
                    <a:gd name="T6" fmla="*/ 312 w 1026"/>
                    <a:gd name="T7" fmla="*/ 813 h 879"/>
                    <a:gd name="T8" fmla="*/ 423 w 1026"/>
                    <a:gd name="T9" fmla="*/ 819 h 879"/>
                    <a:gd name="T10" fmla="*/ 504 w 1026"/>
                    <a:gd name="T11" fmla="*/ 783 h 879"/>
                    <a:gd name="T12" fmla="*/ 564 w 1026"/>
                    <a:gd name="T13" fmla="*/ 648 h 879"/>
                    <a:gd name="T14" fmla="*/ 582 w 1026"/>
                    <a:gd name="T15" fmla="*/ 447 h 879"/>
                    <a:gd name="T16" fmla="*/ 636 w 1026"/>
                    <a:gd name="T17" fmla="*/ 213 h 879"/>
                    <a:gd name="T18" fmla="*/ 738 w 1026"/>
                    <a:gd name="T19" fmla="*/ 84 h 879"/>
                    <a:gd name="T20" fmla="*/ 876 w 1026"/>
                    <a:gd name="T21" fmla="*/ 15 h 879"/>
                    <a:gd name="T22" fmla="*/ 972 w 1026"/>
                    <a:gd name="T23" fmla="*/ 12 h 879"/>
                    <a:gd name="T24" fmla="*/ 1002 w 1026"/>
                    <a:gd name="T25" fmla="*/ 81 h 879"/>
                    <a:gd name="T26" fmla="*/ 1023 w 1026"/>
                    <a:gd name="T27" fmla="*/ 174 h 879"/>
                    <a:gd name="T28" fmla="*/ 918 w 1026"/>
                    <a:gd name="T29" fmla="*/ 171 h 879"/>
                    <a:gd name="T30" fmla="*/ 795 w 1026"/>
                    <a:gd name="T31" fmla="*/ 258 h 879"/>
                    <a:gd name="T32" fmla="*/ 726 w 1026"/>
                    <a:gd name="T33" fmla="*/ 414 h 879"/>
                    <a:gd name="T34" fmla="*/ 672 w 1026"/>
                    <a:gd name="T35" fmla="*/ 561 h 879"/>
                    <a:gd name="T36" fmla="*/ 618 w 1026"/>
                    <a:gd name="T37" fmla="*/ 708 h 879"/>
                    <a:gd name="T38" fmla="*/ 549 w 1026"/>
                    <a:gd name="T39" fmla="*/ 816 h 879"/>
                    <a:gd name="T40" fmla="*/ 474 w 1026"/>
                    <a:gd name="T41" fmla="*/ 867 h 879"/>
                    <a:gd name="T42" fmla="*/ 393 w 1026"/>
                    <a:gd name="T43" fmla="*/ 879 h 879"/>
                    <a:gd name="T44" fmla="*/ 309 w 1026"/>
                    <a:gd name="T45" fmla="*/ 864 h 879"/>
                    <a:gd name="T46" fmla="*/ 231 w 1026"/>
                    <a:gd name="T47" fmla="*/ 822 h 879"/>
                    <a:gd name="T48" fmla="*/ 120 w 1026"/>
                    <a:gd name="T49" fmla="*/ 723 h 879"/>
                    <a:gd name="T50" fmla="*/ 18 w 1026"/>
                    <a:gd name="T51" fmla="*/ 594 h 879"/>
                    <a:gd name="T52" fmla="*/ 0 w 1026"/>
                    <a:gd name="T53" fmla="*/ 558 h 879"/>
                    <a:gd name="T54" fmla="*/ 27 w 1026"/>
                    <a:gd name="T55" fmla="*/ 534 h 8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26" h="879">
                      <a:moveTo>
                        <a:pt x="27" y="534"/>
                      </a:moveTo>
                      <a:lnTo>
                        <a:pt x="105" y="651"/>
                      </a:lnTo>
                      <a:cubicBezTo>
                        <a:pt x="137" y="690"/>
                        <a:pt x="188" y="744"/>
                        <a:pt x="222" y="771"/>
                      </a:cubicBezTo>
                      <a:cubicBezTo>
                        <a:pt x="256" y="798"/>
                        <a:pt x="279" y="805"/>
                        <a:pt x="312" y="813"/>
                      </a:cubicBezTo>
                      <a:cubicBezTo>
                        <a:pt x="345" y="821"/>
                        <a:pt x="392" y="822"/>
                        <a:pt x="423" y="819"/>
                      </a:cubicBezTo>
                      <a:cubicBezTo>
                        <a:pt x="455" y="814"/>
                        <a:pt x="481" y="811"/>
                        <a:pt x="504" y="783"/>
                      </a:cubicBezTo>
                      <a:cubicBezTo>
                        <a:pt x="527" y="755"/>
                        <a:pt x="551" y="705"/>
                        <a:pt x="564" y="648"/>
                      </a:cubicBezTo>
                      <a:cubicBezTo>
                        <a:pt x="576" y="593"/>
                        <a:pt x="573" y="515"/>
                        <a:pt x="582" y="447"/>
                      </a:cubicBezTo>
                      <a:cubicBezTo>
                        <a:pt x="594" y="375"/>
                        <a:pt x="611" y="272"/>
                        <a:pt x="636" y="213"/>
                      </a:cubicBezTo>
                      <a:cubicBezTo>
                        <a:pt x="661" y="154"/>
                        <a:pt x="698" y="115"/>
                        <a:pt x="738" y="84"/>
                      </a:cubicBezTo>
                      <a:cubicBezTo>
                        <a:pt x="778" y="51"/>
                        <a:pt x="835" y="21"/>
                        <a:pt x="876" y="15"/>
                      </a:cubicBezTo>
                      <a:cubicBezTo>
                        <a:pt x="917" y="9"/>
                        <a:pt x="951" y="0"/>
                        <a:pt x="972" y="12"/>
                      </a:cubicBezTo>
                      <a:cubicBezTo>
                        <a:pt x="993" y="23"/>
                        <a:pt x="994" y="54"/>
                        <a:pt x="1002" y="81"/>
                      </a:cubicBezTo>
                      <a:cubicBezTo>
                        <a:pt x="1010" y="108"/>
                        <a:pt x="1020" y="165"/>
                        <a:pt x="1023" y="174"/>
                      </a:cubicBezTo>
                      <a:cubicBezTo>
                        <a:pt x="1026" y="183"/>
                        <a:pt x="956" y="157"/>
                        <a:pt x="918" y="171"/>
                      </a:cubicBezTo>
                      <a:cubicBezTo>
                        <a:pt x="883" y="183"/>
                        <a:pt x="827" y="220"/>
                        <a:pt x="795" y="258"/>
                      </a:cubicBezTo>
                      <a:cubicBezTo>
                        <a:pt x="763" y="296"/>
                        <a:pt x="746" y="363"/>
                        <a:pt x="726" y="414"/>
                      </a:cubicBezTo>
                      <a:lnTo>
                        <a:pt x="672" y="561"/>
                      </a:lnTo>
                      <a:lnTo>
                        <a:pt x="618" y="708"/>
                      </a:lnTo>
                      <a:cubicBezTo>
                        <a:pt x="598" y="750"/>
                        <a:pt x="573" y="790"/>
                        <a:pt x="549" y="816"/>
                      </a:cubicBezTo>
                      <a:cubicBezTo>
                        <a:pt x="525" y="845"/>
                        <a:pt x="499" y="859"/>
                        <a:pt x="474" y="867"/>
                      </a:cubicBezTo>
                      <a:cubicBezTo>
                        <a:pt x="449" y="875"/>
                        <a:pt x="420" y="879"/>
                        <a:pt x="393" y="879"/>
                      </a:cubicBezTo>
                      <a:cubicBezTo>
                        <a:pt x="366" y="879"/>
                        <a:pt x="336" y="873"/>
                        <a:pt x="309" y="864"/>
                      </a:cubicBezTo>
                      <a:cubicBezTo>
                        <a:pt x="285" y="857"/>
                        <a:pt x="262" y="845"/>
                        <a:pt x="231" y="822"/>
                      </a:cubicBezTo>
                      <a:cubicBezTo>
                        <a:pt x="200" y="799"/>
                        <a:pt x="158" y="763"/>
                        <a:pt x="120" y="723"/>
                      </a:cubicBezTo>
                      <a:lnTo>
                        <a:pt x="18" y="594"/>
                      </a:lnTo>
                      <a:lnTo>
                        <a:pt x="0" y="558"/>
                      </a:lnTo>
                      <a:lnTo>
                        <a:pt x="27" y="5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3922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1890000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74" name="Freeform 323"/>
                <p:cNvSpPr>
                  <a:spLocks noChangeAspect="1"/>
                </p:cNvSpPr>
                <p:nvPr/>
              </p:nvSpPr>
              <p:spPr bwMode="auto">
                <a:xfrm>
                  <a:off x="3053" y="2487"/>
                  <a:ext cx="331" cy="266"/>
                </a:xfrm>
                <a:custGeom>
                  <a:avLst/>
                  <a:gdLst>
                    <a:gd name="T0" fmla="*/ 73 w 331"/>
                    <a:gd name="T1" fmla="*/ 0 h 266"/>
                    <a:gd name="T2" fmla="*/ 112 w 331"/>
                    <a:gd name="T3" fmla="*/ 92 h 266"/>
                    <a:gd name="T4" fmla="*/ 212 w 331"/>
                    <a:gd name="T5" fmla="*/ 149 h 266"/>
                    <a:gd name="T6" fmla="*/ 331 w 331"/>
                    <a:gd name="T7" fmla="*/ 185 h 266"/>
                    <a:gd name="T8" fmla="*/ 307 w 331"/>
                    <a:gd name="T9" fmla="*/ 236 h 266"/>
                    <a:gd name="T10" fmla="*/ 294 w 331"/>
                    <a:gd name="T11" fmla="*/ 266 h 266"/>
                    <a:gd name="T12" fmla="*/ 190 w 331"/>
                    <a:gd name="T13" fmla="*/ 233 h 266"/>
                    <a:gd name="T14" fmla="*/ 58 w 331"/>
                    <a:gd name="T15" fmla="*/ 141 h 266"/>
                    <a:gd name="T16" fmla="*/ 0 w 331"/>
                    <a:gd name="T17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1" h="266">
                      <a:moveTo>
                        <a:pt x="73" y="0"/>
                      </a:moveTo>
                      <a:cubicBezTo>
                        <a:pt x="80" y="15"/>
                        <a:pt x="89" y="67"/>
                        <a:pt x="112" y="92"/>
                      </a:cubicBezTo>
                      <a:cubicBezTo>
                        <a:pt x="135" y="117"/>
                        <a:pt x="176" y="134"/>
                        <a:pt x="212" y="149"/>
                      </a:cubicBezTo>
                      <a:cubicBezTo>
                        <a:pt x="247" y="161"/>
                        <a:pt x="316" y="171"/>
                        <a:pt x="331" y="185"/>
                      </a:cubicBezTo>
                      <a:lnTo>
                        <a:pt x="307" y="236"/>
                      </a:lnTo>
                      <a:lnTo>
                        <a:pt x="294" y="266"/>
                      </a:lnTo>
                      <a:cubicBezTo>
                        <a:pt x="275" y="266"/>
                        <a:pt x="229" y="254"/>
                        <a:pt x="190" y="233"/>
                      </a:cubicBezTo>
                      <a:cubicBezTo>
                        <a:pt x="149" y="213"/>
                        <a:pt x="98" y="184"/>
                        <a:pt x="58" y="141"/>
                      </a:cubicBezTo>
                      <a:cubicBezTo>
                        <a:pt x="18" y="98"/>
                        <a:pt x="12" y="29"/>
                        <a:pt x="0" y="0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5098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75" name="Freeform 324"/>
                <p:cNvSpPr>
                  <a:spLocks noChangeAspect="1"/>
                </p:cNvSpPr>
                <p:nvPr/>
              </p:nvSpPr>
              <p:spPr bwMode="auto">
                <a:xfrm>
                  <a:off x="3326" y="2511"/>
                  <a:ext cx="477" cy="522"/>
                </a:xfrm>
                <a:custGeom>
                  <a:avLst/>
                  <a:gdLst>
                    <a:gd name="T0" fmla="*/ 40 w 477"/>
                    <a:gd name="T1" fmla="*/ 522 h 522"/>
                    <a:gd name="T2" fmla="*/ 16 w 477"/>
                    <a:gd name="T3" fmla="*/ 447 h 522"/>
                    <a:gd name="T4" fmla="*/ 13 w 477"/>
                    <a:gd name="T5" fmla="*/ 263 h 522"/>
                    <a:gd name="T6" fmla="*/ 85 w 477"/>
                    <a:gd name="T7" fmla="*/ 116 h 522"/>
                    <a:gd name="T8" fmla="*/ 199 w 477"/>
                    <a:gd name="T9" fmla="*/ 20 h 522"/>
                    <a:gd name="T10" fmla="*/ 322 w 477"/>
                    <a:gd name="T11" fmla="*/ 3 h 522"/>
                    <a:gd name="T12" fmla="*/ 427 w 477"/>
                    <a:gd name="T13" fmla="*/ 24 h 522"/>
                    <a:gd name="T14" fmla="*/ 472 w 477"/>
                    <a:gd name="T15" fmla="*/ 147 h 522"/>
                    <a:gd name="T16" fmla="*/ 340 w 477"/>
                    <a:gd name="T17" fmla="*/ 132 h 522"/>
                    <a:gd name="T18" fmla="*/ 236 w 477"/>
                    <a:gd name="T19" fmla="*/ 165 h 522"/>
                    <a:gd name="T20" fmla="*/ 153 w 477"/>
                    <a:gd name="T21" fmla="*/ 248 h 522"/>
                    <a:gd name="T22" fmla="*/ 100 w 477"/>
                    <a:gd name="T23" fmla="*/ 356 h 522"/>
                    <a:gd name="T24" fmla="*/ 109 w 477"/>
                    <a:gd name="T25" fmla="*/ 512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7" h="522">
                      <a:moveTo>
                        <a:pt x="40" y="522"/>
                      </a:moveTo>
                      <a:cubicBezTo>
                        <a:pt x="36" y="510"/>
                        <a:pt x="20" y="490"/>
                        <a:pt x="16" y="447"/>
                      </a:cubicBezTo>
                      <a:cubicBezTo>
                        <a:pt x="12" y="404"/>
                        <a:pt x="0" y="319"/>
                        <a:pt x="13" y="263"/>
                      </a:cubicBezTo>
                      <a:cubicBezTo>
                        <a:pt x="25" y="207"/>
                        <a:pt x="48" y="159"/>
                        <a:pt x="85" y="116"/>
                      </a:cubicBezTo>
                      <a:cubicBezTo>
                        <a:pt x="122" y="73"/>
                        <a:pt x="141" y="40"/>
                        <a:pt x="199" y="20"/>
                      </a:cubicBezTo>
                      <a:cubicBezTo>
                        <a:pt x="257" y="0"/>
                        <a:pt x="284" y="2"/>
                        <a:pt x="322" y="3"/>
                      </a:cubicBezTo>
                      <a:cubicBezTo>
                        <a:pt x="360" y="4"/>
                        <a:pt x="402" y="0"/>
                        <a:pt x="427" y="24"/>
                      </a:cubicBezTo>
                      <a:cubicBezTo>
                        <a:pt x="434" y="50"/>
                        <a:pt x="477" y="141"/>
                        <a:pt x="472" y="147"/>
                      </a:cubicBezTo>
                      <a:cubicBezTo>
                        <a:pt x="467" y="153"/>
                        <a:pt x="378" y="130"/>
                        <a:pt x="340" y="132"/>
                      </a:cubicBezTo>
                      <a:cubicBezTo>
                        <a:pt x="296" y="138"/>
                        <a:pt x="279" y="135"/>
                        <a:pt x="236" y="165"/>
                      </a:cubicBezTo>
                      <a:cubicBezTo>
                        <a:pt x="193" y="195"/>
                        <a:pt x="179" y="211"/>
                        <a:pt x="153" y="248"/>
                      </a:cubicBezTo>
                      <a:cubicBezTo>
                        <a:pt x="127" y="285"/>
                        <a:pt x="117" y="296"/>
                        <a:pt x="100" y="356"/>
                      </a:cubicBezTo>
                      <a:cubicBezTo>
                        <a:pt x="83" y="416"/>
                        <a:pt x="107" y="480"/>
                        <a:pt x="109" y="512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30196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76" name="Freeform 325"/>
                <p:cNvSpPr>
                  <a:spLocks noChangeAspect="1"/>
                </p:cNvSpPr>
                <p:nvPr/>
              </p:nvSpPr>
              <p:spPr bwMode="auto">
                <a:xfrm>
                  <a:off x="2768" y="1462"/>
                  <a:ext cx="2439" cy="758"/>
                </a:xfrm>
                <a:custGeom>
                  <a:avLst/>
                  <a:gdLst>
                    <a:gd name="T0" fmla="*/ 2362 w 2439"/>
                    <a:gd name="T1" fmla="*/ 619 h 758"/>
                    <a:gd name="T2" fmla="*/ 2406 w 2439"/>
                    <a:gd name="T3" fmla="*/ 667 h 758"/>
                    <a:gd name="T4" fmla="*/ 2439 w 2439"/>
                    <a:gd name="T5" fmla="*/ 613 h 758"/>
                    <a:gd name="T6" fmla="*/ 2368 w 2439"/>
                    <a:gd name="T7" fmla="*/ 410 h 758"/>
                    <a:gd name="T8" fmla="*/ 2227 w 2439"/>
                    <a:gd name="T9" fmla="*/ 235 h 758"/>
                    <a:gd name="T10" fmla="*/ 1963 w 2439"/>
                    <a:gd name="T11" fmla="*/ 74 h 758"/>
                    <a:gd name="T12" fmla="*/ 1611 w 2439"/>
                    <a:gd name="T13" fmla="*/ 10 h 758"/>
                    <a:gd name="T14" fmla="*/ 1132 w 2439"/>
                    <a:gd name="T15" fmla="*/ 14 h 758"/>
                    <a:gd name="T16" fmla="*/ 652 w 2439"/>
                    <a:gd name="T17" fmla="*/ 26 h 758"/>
                    <a:gd name="T18" fmla="*/ 424 w 2439"/>
                    <a:gd name="T19" fmla="*/ 53 h 758"/>
                    <a:gd name="T20" fmla="*/ 259 w 2439"/>
                    <a:gd name="T21" fmla="*/ 106 h 758"/>
                    <a:gd name="T22" fmla="*/ 148 w 2439"/>
                    <a:gd name="T23" fmla="*/ 194 h 758"/>
                    <a:gd name="T24" fmla="*/ 40 w 2439"/>
                    <a:gd name="T25" fmla="*/ 340 h 758"/>
                    <a:gd name="T26" fmla="*/ 4 w 2439"/>
                    <a:gd name="T27" fmla="*/ 524 h 758"/>
                    <a:gd name="T28" fmla="*/ 60 w 2439"/>
                    <a:gd name="T29" fmla="*/ 680 h 758"/>
                    <a:gd name="T30" fmla="*/ 132 w 2439"/>
                    <a:gd name="T31" fmla="*/ 746 h 758"/>
                    <a:gd name="T32" fmla="*/ 148 w 2439"/>
                    <a:gd name="T33" fmla="*/ 608 h 758"/>
                    <a:gd name="T34" fmla="*/ 193 w 2439"/>
                    <a:gd name="T35" fmla="*/ 422 h 758"/>
                    <a:gd name="T36" fmla="*/ 361 w 2439"/>
                    <a:gd name="T37" fmla="*/ 226 h 758"/>
                    <a:gd name="T38" fmla="*/ 561 w 2439"/>
                    <a:gd name="T39" fmla="*/ 152 h 758"/>
                    <a:gd name="T40" fmla="*/ 819 w 2439"/>
                    <a:gd name="T41" fmla="*/ 103 h 758"/>
                    <a:gd name="T42" fmla="*/ 1258 w 2439"/>
                    <a:gd name="T43" fmla="*/ 74 h 758"/>
                    <a:gd name="T44" fmla="*/ 1668 w 2439"/>
                    <a:gd name="T45" fmla="*/ 83 h 758"/>
                    <a:gd name="T46" fmla="*/ 1945 w 2439"/>
                    <a:gd name="T47" fmla="*/ 148 h 758"/>
                    <a:gd name="T48" fmla="*/ 2158 w 2439"/>
                    <a:gd name="T49" fmla="*/ 271 h 758"/>
                    <a:gd name="T50" fmla="*/ 2262 w 2439"/>
                    <a:gd name="T51" fmla="*/ 383 h 758"/>
                    <a:gd name="T52" fmla="*/ 2328 w 2439"/>
                    <a:gd name="T53" fmla="*/ 493 h 758"/>
                    <a:gd name="T54" fmla="*/ 2362 w 2439"/>
                    <a:gd name="T55" fmla="*/ 619 h 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39" h="758">
                      <a:moveTo>
                        <a:pt x="2362" y="619"/>
                      </a:moveTo>
                      <a:lnTo>
                        <a:pt x="2406" y="667"/>
                      </a:lnTo>
                      <a:lnTo>
                        <a:pt x="2439" y="613"/>
                      </a:lnTo>
                      <a:cubicBezTo>
                        <a:pt x="2433" y="570"/>
                        <a:pt x="2403" y="473"/>
                        <a:pt x="2368" y="410"/>
                      </a:cubicBezTo>
                      <a:cubicBezTo>
                        <a:pt x="2331" y="348"/>
                        <a:pt x="2295" y="291"/>
                        <a:pt x="2227" y="235"/>
                      </a:cubicBezTo>
                      <a:cubicBezTo>
                        <a:pt x="2159" y="179"/>
                        <a:pt x="2066" y="111"/>
                        <a:pt x="1963" y="74"/>
                      </a:cubicBezTo>
                      <a:cubicBezTo>
                        <a:pt x="1860" y="37"/>
                        <a:pt x="1750" y="20"/>
                        <a:pt x="1611" y="10"/>
                      </a:cubicBezTo>
                      <a:cubicBezTo>
                        <a:pt x="1472" y="0"/>
                        <a:pt x="1290" y="11"/>
                        <a:pt x="1132" y="14"/>
                      </a:cubicBezTo>
                      <a:lnTo>
                        <a:pt x="652" y="26"/>
                      </a:lnTo>
                      <a:cubicBezTo>
                        <a:pt x="534" y="32"/>
                        <a:pt x="482" y="44"/>
                        <a:pt x="424" y="53"/>
                      </a:cubicBezTo>
                      <a:cubicBezTo>
                        <a:pt x="366" y="62"/>
                        <a:pt x="305" y="82"/>
                        <a:pt x="259" y="106"/>
                      </a:cubicBezTo>
                      <a:cubicBezTo>
                        <a:pt x="213" y="130"/>
                        <a:pt x="184" y="155"/>
                        <a:pt x="148" y="194"/>
                      </a:cubicBezTo>
                      <a:cubicBezTo>
                        <a:pt x="101" y="238"/>
                        <a:pt x="64" y="285"/>
                        <a:pt x="40" y="340"/>
                      </a:cubicBezTo>
                      <a:cubicBezTo>
                        <a:pt x="16" y="395"/>
                        <a:pt x="0" y="466"/>
                        <a:pt x="4" y="524"/>
                      </a:cubicBezTo>
                      <a:cubicBezTo>
                        <a:pt x="8" y="582"/>
                        <a:pt x="38" y="644"/>
                        <a:pt x="60" y="680"/>
                      </a:cubicBezTo>
                      <a:cubicBezTo>
                        <a:pt x="82" y="716"/>
                        <a:pt x="118" y="758"/>
                        <a:pt x="132" y="746"/>
                      </a:cubicBezTo>
                      <a:lnTo>
                        <a:pt x="148" y="608"/>
                      </a:lnTo>
                      <a:cubicBezTo>
                        <a:pt x="158" y="554"/>
                        <a:pt x="157" y="490"/>
                        <a:pt x="193" y="422"/>
                      </a:cubicBezTo>
                      <a:cubicBezTo>
                        <a:pt x="229" y="354"/>
                        <a:pt x="298" y="270"/>
                        <a:pt x="361" y="226"/>
                      </a:cubicBezTo>
                      <a:cubicBezTo>
                        <a:pt x="432" y="183"/>
                        <a:pt x="485" y="172"/>
                        <a:pt x="561" y="152"/>
                      </a:cubicBezTo>
                      <a:cubicBezTo>
                        <a:pt x="637" y="132"/>
                        <a:pt x="703" y="116"/>
                        <a:pt x="819" y="103"/>
                      </a:cubicBezTo>
                      <a:cubicBezTo>
                        <a:pt x="927" y="91"/>
                        <a:pt x="1114" y="78"/>
                        <a:pt x="1258" y="74"/>
                      </a:cubicBezTo>
                      <a:cubicBezTo>
                        <a:pt x="1399" y="71"/>
                        <a:pt x="1554" y="71"/>
                        <a:pt x="1668" y="83"/>
                      </a:cubicBezTo>
                      <a:cubicBezTo>
                        <a:pt x="1783" y="94"/>
                        <a:pt x="1862" y="113"/>
                        <a:pt x="1945" y="148"/>
                      </a:cubicBezTo>
                      <a:cubicBezTo>
                        <a:pt x="2029" y="181"/>
                        <a:pt x="2105" y="232"/>
                        <a:pt x="2158" y="271"/>
                      </a:cubicBezTo>
                      <a:cubicBezTo>
                        <a:pt x="2211" y="310"/>
                        <a:pt x="2234" y="346"/>
                        <a:pt x="2262" y="383"/>
                      </a:cubicBezTo>
                      <a:cubicBezTo>
                        <a:pt x="2290" y="420"/>
                        <a:pt x="2311" y="454"/>
                        <a:pt x="2328" y="493"/>
                      </a:cubicBezTo>
                      <a:cubicBezTo>
                        <a:pt x="2338" y="522"/>
                        <a:pt x="2362" y="619"/>
                        <a:pt x="2362" y="619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77" name="Freeform 326"/>
                <p:cNvSpPr>
                  <a:spLocks noChangeAspect="1"/>
                </p:cNvSpPr>
                <p:nvPr/>
              </p:nvSpPr>
              <p:spPr bwMode="auto">
                <a:xfrm>
                  <a:off x="3037" y="2031"/>
                  <a:ext cx="499" cy="458"/>
                </a:xfrm>
                <a:custGeom>
                  <a:avLst/>
                  <a:gdLst>
                    <a:gd name="T0" fmla="*/ 16 w 499"/>
                    <a:gd name="T1" fmla="*/ 455 h 458"/>
                    <a:gd name="T2" fmla="*/ 13 w 499"/>
                    <a:gd name="T3" fmla="*/ 279 h 458"/>
                    <a:gd name="T4" fmla="*/ 94 w 499"/>
                    <a:gd name="T5" fmla="*/ 128 h 458"/>
                    <a:gd name="T6" fmla="*/ 203 w 499"/>
                    <a:gd name="T7" fmla="*/ 42 h 458"/>
                    <a:gd name="T8" fmla="*/ 320 w 499"/>
                    <a:gd name="T9" fmla="*/ 3 h 458"/>
                    <a:gd name="T10" fmla="*/ 422 w 499"/>
                    <a:gd name="T11" fmla="*/ 18 h 458"/>
                    <a:gd name="T12" fmla="*/ 499 w 499"/>
                    <a:gd name="T13" fmla="*/ 117 h 458"/>
                    <a:gd name="T14" fmla="*/ 335 w 499"/>
                    <a:gd name="T15" fmla="*/ 153 h 458"/>
                    <a:gd name="T16" fmla="*/ 206 w 499"/>
                    <a:gd name="T17" fmla="*/ 227 h 458"/>
                    <a:gd name="T18" fmla="*/ 104 w 499"/>
                    <a:gd name="T19" fmla="*/ 335 h 458"/>
                    <a:gd name="T20" fmla="*/ 89 w 499"/>
                    <a:gd name="T21" fmla="*/ 458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9" h="458">
                      <a:moveTo>
                        <a:pt x="16" y="455"/>
                      </a:moveTo>
                      <a:cubicBezTo>
                        <a:pt x="15" y="425"/>
                        <a:pt x="0" y="333"/>
                        <a:pt x="13" y="279"/>
                      </a:cubicBezTo>
                      <a:cubicBezTo>
                        <a:pt x="26" y="224"/>
                        <a:pt x="60" y="168"/>
                        <a:pt x="94" y="128"/>
                      </a:cubicBezTo>
                      <a:cubicBezTo>
                        <a:pt x="130" y="88"/>
                        <a:pt x="165" y="62"/>
                        <a:pt x="203" y="42"/>
                      </a:cubicBezTo>
                      <a:cubicBezTo>
                        <a:pt x="243" y="22"/>
                        <a:pt x="287" y="4"/>
                        <a:pt x="320" y="3"/>
                      </a:cubicBezTo>
                      <a:cubicBezTo>
                        <a:pt x="353" y="2"/>
                        <a:pt x="393" y="0"/>
                        <a:pt x="422" y="18"/>
                      </a:cubicBezTo>
                      <a:lnTo>
                        <a:pt x="499" y="117"/>
                      </a:lnTo>
                      <a:cubicBezTo>
                        <a:pt x="485" y="139"/>
                        <a:pt x="383" y="129"/>
                        <a:pt x="335" y="153"/>
                      </a:cubicBezTo>
                      <a:cubicBezTo>
                        <a:pt x="287" y="177"/>
                        <a:pt x="245" y="197"/>
                        <a:pt x="206" y="227"/>
                      </a:cubicBezTo>
                      <a:cubicBezTo>
                        <a:pt x="167" y="257"/>
                        <a:pt x="117" y="304"/>
                        <a:pt x="104" y="335"/>
                      </a:cubicBezTo>
                      <a:cubicBezTo>
                        <a:pt x="91" y="366"/>
                        <a:pt x="92" y="433"/>
                        <a:pt x="89" y="458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369" name="Freeform 327"/>
              <p:cNvSpPr>
                <a:spLocks noChangeAspect="1"/>
              </p:cNvSpPr>
              <p:nvPr/>
            </p:nvSpPr>
            <p:spPr bwMode="auto">
              <a:xfrm>
                <a:off x="3177" y="2150"/>
                <a:ext cx="359" cy="176"/>
              </a:xfrm>
              <a:custGeom>
                <a:avLst/>
                <a:gdLst>
                  <a:gd name="T0" fmla="*/ 359 w 359"/>
                  <a:gd name="T1" fmla="*/ 0 h 176"/>
                  <a:gd name="T2" fmla="*/ 275 w 359"/>
                  <a:gd name="T3" fmla="*/ 71 h 176"/>
                  <a:gd name="T4" fmla="*/ 161 w 359"/>
                  <a:gd name="T5" fmla="*/ 132 h 176"/>
                  <a:gd name="T6" fmla="*/ 5 w 359"/>
                  <a:gd name="T7" fmla="*/ 165 h 176"/>
                  <a:gd name="T8" fmla="*/ 128 w 359"/>
                  <a:gd name="T9" fmla="*/ 64 h 176"/>
                  <a:gd name="T10" fmla="*/ 213 w 359"/>
                  <a:gd name="T11" fmla="*/ 24 h 176"/>
                  <a:gd name="T12" fmla="*/ 290 w 359"/>
                  <a:gd name="T13" fmla="*/ 7 h 176"/>
                  <a:gd name="T14" fmla="*/ 359 w 359"/>
                  <a:gd name="T1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9" h="176">
                    <a:moveTo>
                      <a:pt x="359" y="0"/>
                    </a:moveTo>
                    <a:cubicBezTo>
                      <a:pt x="351" y="15"/>
                      <a:pt x="308" y="49"/>
                      <a:pt x="275" y="71"/>
                    </a:cubicBezTo>
                    <a:cubicBezTo>
                      <a:pt x="244" y="91"/>
                      <a:pt x="201" y="124"/>
                      <a:pt x="161" y="132"/>
                    </a:cubicBezTo>
                    <a:cubicBezTo>
                      <a:pt x="121" y="140"/>
                      <a:pt x="10" y="176"/>
                      <a:pt x="5" y="165"/>
                    </a:cubicBezTo>
                    <a:cubicBezTo>
                      <a:pt x="0" y="154"/>
                      <a:pt x="93" y="88"/>
                      <a:pt x="128" y="64"/>
                    </a:cubicBezTo>
                    <a:cubicBezTo>
                      <a:pt x="158" y="49"/>
                      <a:pt x="183" y="34"/>
                      <a:pt x="213" y="24"/>
                    </a:cubicBezTo>
                    <a:cubicBezTo>
                      <a:pt x="243" y="14"/>
                      <a:pt x="269" y="8"/>
                      <a:pt x="290" y="7"/>
                    </a:cubicBezTo>
                    <a:cubicBezTo>
                      <a:pt x="311" y="6"/>
                      <a:pt x="345" y="2"/>
                      <a:pt x="3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0000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366" name="Freeform 328"/>
            <p:cNvSpPr>
              <a:spLocks noChangeAspect="1"/>
            </p:cNvSpPr>
            <p:nvPr/>
          </p:nvSpPr>
          <p:spPr bwMode="auto">
            <a:xfrm>
              <a:off x="1261" y="966"/>
              <a:ext cx="83" cy="84"/>
            </a:xfrm>
            <a:custGeom>
              <a:avLst/>
              <a:gdLst>
                <a:gd name="T0" fmla="*/ 65 w 249"/>
                <a:gd name="T1" fmla="*/ 0 h 253"/>
                <a:gd name="T2" fmla="*/ 65 w 249"/>
                <a:gd name="T3" fmla="*/ 49 h 253"/>
                <a:gd name="T4" fmla="*/ 84 w 249"/>
                <a:gd name="T5" fmla="*/ 90 h 253"/>
                <a:gd name="T6" fmla="*/ 143 w 249"/>
                <a:gd name="T7" fmla="*/ 120 h 253"/>
                <a:gd name="T8" fmla="*/ 249 w 249"/>
                <a:gd name="T9" fmla="*/ 147 h 253"/>
                <a:gd name="T10" fmla="*/ 224 w 249"/>
                <a:gd name="T11" fmla="*/ 186 h 253"/>
                <a:gd name="T12" fmla="*/ 200 w 249"/>
                <a:gd name="T13" fmla="*/ 247 h 253"/>
                <a:gd name="T14" fmla="*/ 113 w 249"/>
                <a:gd name="T15" fmla="*/ 220 h 253"/>
                <a:gd name="T16" fmla="*/ 53 w 249"/>
                <a:gd name="T17" fmla="*/ 177 h 253"/>
                <a:gd name="T18" fmla="*/ 0 w 249"/>
                <a:gd name="T19" fmla="*/ 12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53">
                  <a:moveTo>
                    <a:pt x="65" y="0"/>
                  </a:moveTo>
                  <a:cubicBezTo>
                    <a:pt x="66" y="8"/>
                    <a:pt x="62" y="34"/>
                    <a:pt x="65" y="49"/>
                  </a:cubicBezTo>
                  <a:cubicBezTo>
                    <a:pt x="68" y="64"/>
                    <a:pt x="71" y="78"/>
                    <a:pt x="84" y="90"/>
                  </a:cubicBezTo>
                  <a:cubicBezTo>
                    <a:pt x="97" y="102"/>
                    <a:pt x="115" y="110"/>
                    <a:pt x="143" y="120"/>
                  </a:cubicBezTo>
                  <a:cubicBezTo>
                    <a:pt x="175" y="133"/>
                    <a:pt x="234" y="137"/>
                    <a:pt x="249" y="147"/>
                  </a:cubicBezTo>
                  <a:lnTo>
                    <a:pt x="224" y="186"/>
                  </a:lnTo>
                  <a:lnTo>
                    <a:pt x="200" y="247"/>
                  </a:lnTo>
                  <a:cubicBezTo>
                    <a:pt x="182" y="253"/>
                    <a:pt x="137" y="232"/>
                    <a:pt x="113" y="220"/>
                  </a:cubicBezTo>
                  <a:cubicBezTo>
                    <a:pt x="90" y="208"/>
                    <a:pt x="68" y="190"/>
                    <a:pt x="53" y="177"/>
                  </a:cubicBezTo>
                  <a:cubicBezTo>
                    <a:pt x="34" y="161"/>
                    <a:pt x="6" y="131"/>
                    <a:pt x="0" y="124"/>
                  </a:cubicBez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7" name="Freeform 329"/>
            <p:cNvSpPr>
              <a:spLocks noChangeAspect="1"/>
            </p:cNvSpPr>
            <p:nvPr/>
          </p:nvSpPr>
          <p:spPr bwMode="auto">
            <a:xfrm>
              <a:off x="1018" y="838"/>
              <a:ext cx="325" cy="631"/>
            </a:xfrm>
            <a:custGeom>
              <a:avLst/>
              <a:gdLst>
                <a:gd name="T0" fmla="*/ 0 w 975"/>
                <a:gd name="T1" fmla="*/ 351 h 1896"/>
                <a:gd name="T2" fmla="*/ 42 w 975"/>
                <a:gd name="T3" fmla="*/ 0 h 1896"/>
                <a:gd name="T4" fmla="*/ 291 w 975"/>
                <a:gd name="T5" fmla="*/ 255 h 1896"/>
                <a:gd name="T6" fmla="*/ 225 w 975"/>
                <a:gd name="T7" fmla="*/ 279 h 1896"/>
                <a:gd name="T8" fmla="*/ 486 w 975"/>
                <a:gd name="T9" fmla="*/ 933 h 1896"/>
                <a:gd name="T10" fmla="*/ 696 w 975"/>
                <a:gd name="T11" fmla="*/ 1347 h 1896"/>
                <a:gd name="T12" fmla="*/ 975 w 975"/>
                <a:gd name="T13" fmla="*/ 1827 h 1896"/>
                <a:gd name="T14" fmla="*/ 867 w 975"/>
                <a:gd name="T15" fmla="*/ 1896 h 1896"/>
                <a:gd name="T16" fmla="*/ 588 w 975"/>
                <a:gd name="T17" fmla="*/ 1455 h 1896"/>
                <a:gd name="T18" fmla="*/ 369 w 975"/>
                <a:gd name="T19" fmla="*/ 1062 h 1896"/>
                <a:gd name="T20" fmla="*/ 204 w 975"/>
                <a:gd name="T21" fmla="*/ 699 h 1896"/>
                <a:gd name="T22" fmla="*/ 45 w 975"/>
                <a:gd name="T23" fmla="*/ 324 h 1896"/>
                <a:gd name="T24" fmla="*/ 0 w 975"/>
                <a:gd name="T25" fmla="*/ 351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5" h="1896">
                  <a:moveTo>
                    <a:pt x="0" y="351"/>
                  </a:moveTo>
                  <a:lnTo>
                    <a:pt x="42" y="0"/>
                  </a:lnTo>
                  <a:lnTo>
                    <a:pt x="291" y="255"/>
                  </a:lnTo>
                  <a:lnTo>
                    <a:pt x="225" y="279"/>
                  </a:lnTo>
                  <a:lnTo>
                    <a:pt x="486" y="933"/>
                  </a:lnTo>
                  <a:cubicBezTo>
                    <a:pt x="564" y="1111"/>
                    <a:pt x="615" y="1198"/>
                    <a:pt x="696" y="1347"/>
                  </a:cubicBezTo>
                  <a:cubicBezTo>
                    <a:pt x="846" y="1629"/>
                    <a:pt x="947" y="1736"/>
                    <a:pt x="975" y="1827"/>
                  </a:cubicBezTo>
                  <a:lnTo>
                    <a:pt x="867" y="1896"/>
                  </a:lnTo>
                  <a:lnTo>
                    <a:pt x="588" y="1455"/>
                  </a:lnTo>
                  <a:cubicBezTo>
                    <a:pt x="505" y="1316"/>
                    <a:pt x="433" y="1188"/>
                    <a:pt x="369" y="1062"/>
                  </a:cubicBezTo>
                  <a:cubicBezTo>
                    <a:pt x="303" y="935"/>
                    <a:pt x="258" y="822"/>
                    <a:pt x="204" y="699"/>
                  </a:cubicBezTo>
                  <a:cubicBezTo>
                    <a:pt x="150" y="576"/>
                    <a:pt x="79" y="382"/>
                    <a:pt x="45" y="324"/>
                  </a:cubicBezTo>
                  <a:lnTo>
                    <a:pt x="0" y="351"/>
                  </a:ln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50000">
                  <a:srgbClr val="FFCC99"/>
                </a:gs>
                <a:gs pos="100000">
                  <a:srgbClr val="CC0000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</p:grpSp>
      <p:grpSp>
        <p:nvGrpSpPr>
          <p:cNvPr id="378" name="グループ化 377"/>
          <p:cNvGrpSpPr>
            <a:grpSpLocks noChangeAspect="1"/>
          </p:cNvGrpSpPr>
          <p:nvPr/>
        </p:nvGrpSpPr>
        <p:grpSpPr>
          <a:xfrm>
            <a:off x="5142950" y="1657936"/>
            <a:ext cx="139768" cy="113259"/>
            <a:chOff x="302750" y="438615"/>
            <a:chExt cx="422737" cy="342559"/>
          </a:xfrm>
          <a:effectLst>
            <a:glow rad="63500">
              <a:srgbClr val="FFFF00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379" name="直線コネクタ 378"/>
            <p:cNvCxnSpPr/>
            <p:nvPr/>
          </p:nvCxnSpPr>
          <p:spPr bwMode="auto">
            <a:xfrm flipV="1">
              <a:off x="715601" y="438615"/>
              <a:ext cx="9667" cy="72000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0" name="直線コネクタ 379"/>
            <p:cNvCxnSpPr/>
            <p:nvPr/>
          </p:nvCxnSpPr>
          <p:spPr bwMode="auto">
            <a:xfrm rot="3060000" flipV="1">
              <a:off x="684653" y="489393"/>
              <a:ext cx="9667" cy="72000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81" name="六角形 380"/>
            <p:cNvSpPr/>
            <p:nvPr/>
          </p:nvSpPr>
          <p:spPr bwMode="auto">
            <a:xfrm rot="-3360000">
              <a:off x="492701" y="505584"/>
              <a:ext cx="207869" cy="248967"/>
            </a:xfrm>
            <a:prstGeom prst="hexagon">
              <a:avLst>
                <a:gd name="adj" fmla="val 21268"/>
                <a:gd name="vf" fmla="val 115470"/>
              </a:avLst>
            </a:prstGeom>
            <a:noFill/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E1E1FF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cxnSp>
          <p:nvCxnSpPr>
            <p:cNvPr id="382" name="直線コネクタ 381"/>
            <p:cNvCxnSpPr/>
            <p:nvPr/>
          </p:nvCxnSpPr>
          <p:spPr bwMode="auto">
            <a:xfrm flipV="1">
              <a:off x="302750" y="611691"/>
              <a:ext cx="156374" cy="2898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3" name="直線コネクタ 382"/>
            <p:cNvCxnSpPr/>
            <p:nvPr/>
          </p:nvCxnSpPr>
          <p:spPr bwMode="auto">
            <a:xfrm flipV="1">
              <a:off x="507532" y="749805"/>
              <a:ext cx="156374" cy="2898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4" name="直線コネクタ 383"/>
            <p:cNvCxnSpPr/>
            <p:nvPr/>
          </p:nvCxnSpPr>
          <p:spPr bwMode="auto">
            <a:xfrm rot="-300000">
              <a:off x="442457" y="688344"/>
              <a:ext cx="65075" cy="92830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5" name="直線コネクタ 384"/>
            <p:cNvCxnSpPr/>
            <p:nvPr/>
          </p:nvCxnSpPr>
          <p:spPr bwMode="auto">
            <a:xfrm>
              <a:off x="312274" y="641207"/>
              <a:ext cx="120206" cy="4649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6" name="直線コネクタ 385"/>
            <p:cNvCxnSpPr/>
            <p:nvPr/>
          </p:nvCxnSpPr>
          <p:spPr bwMode="auto">
            <a:xfrm flipV="1">
              <a:off x="430099" y="650460"/>
              <a:ext cx="36168" cy="40265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7" name="直線コネクタ 386"/>
            <p:cNvCxnSpPr/>
            <p:nvPr/>
          </p:nvCxnSpPr>
          <p:spPr bwMode="auto">
            <a:xfrm flipV="1">
              <a:off x="485440" y="577153"/>
              <a:ext cx="36168" cy="40265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8" name="直線コネクタ 387"/>
            <p:cNvCxnSpPr>
              <a:endCxn id="381" idx="0"/>
            </p:cNvCxnSpPr>
            <p:nvPr/>
          </p:nvCxnSpPr>
          <p:spPr bwMode="auto">
            <a:xfrm flipV="1">
              <a:off x="521608" y="543902"/>
              <a:ext cx="133147" cy="33251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9" name="Freeform 340"/>
          <p:cNvSpPr>
            <a:spLocks/>
          </p:cNvSpPr>
          <p:nvPr/>
        </p:nvSpPr>
        <p:spPr bwMode="auto">
          <a:xfrm rot="4046080">
            <a:off x="5469161" y="1145730"/>
            <a:ext cx="356257" cy="772327"/>
          </a:xfrm>
          <a:custGeom>
            <a:avLst/>
            <a:gdLst>
              <a:gd name="T0" fmla="*/ 89 w 390"/>
              <a:gd name="T1" fmla="*/ 469 h 469"/>
              <a:gd name="T2" fmla="*/ 242 w 390"/>
              <a:gd name="T3" fmla="*/ 325 h 469"/>
              <a:gd name="T4" fmla="*/ 15 w 390"/>
              <a:gd name="T5" fmla="*/ 122 h 469"/>
              <a:gd name="T6" fmla="*/ 335 w 390"/>
              <a:gd name="T7" fmla="*/ 140 h 469"/>
              <a:gd name="T8" fmla="*/ 348 w 390"/>
              <a:gd name="T9" fmla="*/ 0 h 469"/>
              <a:gd name="connsiteX0" fmla="*/ 4005 w 11017"/>
              <a:gd name="connsiteY0" fmla="*/ 10000 h 10000"/>
              <a:gd name="connsiteX1" fmla="*/ 58 w 11017"/>
              <a:gd name="connsiteY1" fmla="*/ 6807 h 10000"/>
              <a:gd name="connsiteX2" fmla="*/ 7928 w 11017"/>
              <a:gd name="connsiteY2" fmla="*/ 6930 h 10000"/>
              <a:gd name="connsiteX3" fmla="*/ 2108 w 11017"/>
              <a:gd name="connsiteY3" fmla="*/ 2601 h 10000"/>
              <a:gd name="connsiteX4" fmla="*/ 10313 w 11017"/>
              <a:gd name="connsiteY4" fmla="*/ 2985 h 10000"/>
              <a:gd name="connsiteX5" fmla="*/ 10646 w 11017"/>
              <a:gd name="connsiteY5" fmla="*/ 0 h 10000"/>
              <a:gd name="connsiteX0" fmla="*/ 4005 w 11017"/>
              <a:gd name="connsiteY0" fmla="*/ 12142 h 12142"/>
              <a:gd name="connsiteX1" fmla="*/ 58 w 11017"/>
              <a:gd name="connsiteY1" fmla="*/ 6807 h 12142"/>
              <a:gd name="connsiteX2" fmla="*/ 7928 w 11017"/>
              <a:gd name="connsiteY2" fmla="*/ 6930 h 12142"/>
              <a:gd name="connsiteX3" fmla="*/ 2108 w 11017"/>
              <a:gd name="connsiteY3" fmla="*/ 2601 h 12142"/>
              <a:gd name="connsiteX4" fmla="*/ 10313 w 11017"/>
              <a:gd name="connsiteY4" fmla="*/ 2985 h 12142"/>
              <a:gd name="connsiteX5" fmla="*/ 10646 w 11017"/>
              <a:gd name="connsiteY5" fmla="*/ 0 h 12142"/>
              <a:gd name="connsiteX0" fmla="*/ 5814 w 12826"/>
              <a:gd name="connsiteY0" fmla="*/ 12142 h 12142"/>
              <a:gd name="connsiteX1" fmla="*/ 43 w 12826"/>
              <a:gd name="connsiteY1" fmla="*/ 8435 h 12142"/>
              <a:gd name="connsiteX2" fmla="*/ 9737 w 12826"/>
              <a:gd name="connsiteY2" fmla="*/ 6930 h 12142"/>
              <a:gd name="connsiteX3" fmla="*/ 3917 w 12826"/>
              <a:gd name="connsiteY3" fmla="*/ 2601 h 12142"/>
              <a:gd name="connsiteX4" fmla="*/ 12122 w 12826"/>
              <a:gd name="connsiteY4" fmla="*/ 2985 h 12142"/>
              <a:gd name="connsiteX5" fmla="*/ 12455 w 12826"/>
              <a:gd name="connsiteY5" fmla="*/ 0 h 12142"/>
              <a:gd name="connsiteX0" fmla="*/ 4910 w 11922"/>
              <a:gd name="connsiteY0" fmla="*/ 12142 h 12142"/>
              <a:gd name="connsiteX1" fmla="*/ 51 w 11922"/>
              <a:gd name="connsiteY1" fmla="*/ 7321 h 12142"/>
              <a:gd name="connsiteX2" fmla="*/ 8833 w 11922"/>
              <a:gd name="connsiteY2" fmla="*/ 6930 h 12142"/>
              <a:gd name="connsiteX3" fmla="*/ 3013 w 11922"/>
              <a:gd name="connsiteY3" fmla="*/ 2601 h 12142"/>
              <a:gd name="connsiteX4" fmla="*/ 11218 w 11922"/>
              <a:gd name="connsiteY4" fmla="*/ 2985 h 12142"/>
              <a:gd name="connsiteX5" fmla="*/ 11551 w 11922"/>
              <a:gd name="connsiteY5" fmla="*/ 0 h 1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22" h="12142">
                <a:moveTo>
                  <a:pt x="4910" y="12142"/>
                </a:moveTo>
                <a:cubicBezTo>
                  <a:pt x="5345" y="11906"/>
                  <a:pt x="-603" y="8190"/>
                  <a:pt x="51" y="7321"/>
                </a:cubicBezTo>
                <a:cubicBezTo>
                  <a:pt x="705" y="6452"/>
                  <a:pt x="8339" y="7717"/>
                  <a:pt x="8833" y="6930"/>
                </a:cubicBezTo>
                <a:cubicBezTo>
                  <a:pt x="9327" y="6143"/>
                  <a:pt x="2628" y="3262"/>
                  <a:pt x="3013" y="2601"/>
                </a:cubicBezTo>
                <a:cubicBezTo>
                  <a:pt x="3397" y="1940"/>
                  <a:pt x="9807" y="3412"/>
                  <a:pt x="11218" y="2985"/>
                </a:cubicBezTo>
                <a:cubicBezTo>
                  <a:pt x="12628" y="2559"/>
                  <a:pt x="11474" y="618"/>
                  <a:pt x="11551" y="0"/>
                </a:cubicBezTo>
              </a:path>
            </a:pathLst>
          </a:custGeom>
          <a:noFill/>
          <a:ln w="28575">
            <a:solidFill>
              <a:srgbClr val="3366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kern="0">
              <a:solidFill>
                <a:sysClr val="windowText" lastClr="000000"/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390" name="テキスト ボックス 389"/>
          <p:cNvSpPr txBox="1"/>
          <p:nvPr/>
        </p:nvSpPr>
        <p:spPr>
          <a:xfrm>
            <a:off x="5248807" y="1924228"/>
            <a:ext cx="668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Ad-PEG</a:t>
            </a:r>
            <a:endParaRPr lang="ja-JP" altLang="en-US" sz="10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391" name="Freeform 340"/>
          <p:cNvSpPr>
            <a:spLocks/>
          </p:cNvSpPr>
          <p:nvPr/>
        </p:nvSpPr>
        <p:spPr bwMode="auto">
          <a:xfrm rot="2021020">
            <a:off x="6592751" y="1598109"/>
            <a:ext cx="356257" cy="772327"/>
          </a:xfrm>
          <a:custGeom>
            <a:avLst/>
            <a:gdLst>
              <a:gd name="T0" fmla="*/ 89 w 390"/>
              <a:gd name="T1" fmla="*/ 469 h 469"/>
              <a:gd name="T2" fmla="*/ 242 w 390"/>
              <a:gd name="T3" fmla="*/ 325 h 469"/>
              <a:gd name="T4" fmla="*/ 15 w 390"/>
              <a:gd name="T5" fmla="*/ 122 h 469"/>
              <a:gd name="T6" fmla="*/ 335 w 390"/>
              <a:gd name="T7" fmla="*/ 140 h 469"/>
              <a:gd name="T8" fmla="*/ 348 w 390"/>
              <a:gd name="T9" fmla="*/ 0 h 469"/>
              <a:gd name="connsiteX0" fmla="*/ 4005 w 11017"/>
              <a:gd name="connsiteY0" fmla="*/ 10000 h 10000"/>
              <a:gd name="connsiteX1" fmla="*/ 58 w 11017"/>
              <a:gd name="connsiteY1" fmla="*/ 6807 h 10000"/>
              <a:gd name="connsiteX2" fmla="*/ 7928 w 11017"/>
              <a:gd name="connsiteY2" fmla="*/ 6930 h 10000"/>
              <a:gd name="connsiteX3" fmla="*/ 2108 w 11017"/>
              <a:gd name="connsiteY3" fmla="*/ 2601 h 10000"/>
              <a:gd name="connsiteX4" fmla="*/ 10313 w 11017"/>
              <a:gd name="connsiteY4" fmla="*/ 2985 h 10000"/>
              <a:gd name="connsiteX5" fmla="*/ 10646 w 11017"/>
              <a:gd name="connsiteY5" fmla="*/ 0 h 10000"/>
              <a:gd name="connsiteX0" fmla="*/ 4005 w 11017"/>
              <a:gd name="connsiteY0" fmla="*/ 12142 h 12142"/>
              <a:gd name="connsiteX1" fmla="*/ 58 w 11017"/>
              <a:gd name="connsiteY1" fmla="*/ 6807 h 12142"/>
              <a:gd name="connsiteX2" fmla="*/ 7928 w 11017"/>
              <a:gd name="connsiteY2" fmla="*/ 6930 h 12142"/>
              <a:gd name="connsiteX3" fmla="*/ 2108 w 11017"/>
              <a:gd name="connsiteY3" fmla="*/ 2601 h 12142"/>
              <a:gd name="connsiteX4" fmla="*/ 10313 w 11017"/>
              <a:gd name="connsiteY4" fmla="*/ 2985 h 12142"/>
              <a:gd name="connsiteX5" fmla="*/ 10646 w 11017"/>
              <a:gd name="connsiteY5" fmla="*/ 0 h 12142"/>
              <a:gd name="connsiteX0" fmla="*/ 5814 w 12826"/>
              <a:gd name="connsiteY0" fmla="*/ 12142 h 12142"/>
              <a:gd name="connsiteX1" fmla="*/ 43 w 12826"/>
              <a:gd name="connsiteY1" fmla="*/ 8435 h 12142"/>
              <a:gd name="connsiteX2" fmla="*/ 9737 w 12826"/>
              <a:gd name="connsiteY2" fmla="*/ 6930 h 12142"/>
              <a:gd name="connsiteX3" fmla="*/ 3917 w 12826"/>
              <a:gd name="connsiteY3" fmla="*/ 2601 h 12142"/>
              <a:gd name="connsiteX4" fmla="*/ 12122 w 12826"/>
              <a:gd name="connsiteY4" fmla="*/ 2985 h 12142"/>
              <a:gd name="connsiteX5" fmla="*/ 12455 w 12826"/>
              <a:gd name="connsiteY5" fmla="*/ 0 h 12142"/>
              <a:gd name="connsiteX0" fmla="*/ 4910 w 11922"/>
              <a:gd name="connsiteY0" fmla="*/ 12142 h 12142"/>
              <a:gd name="connsiteX1" fmla="*/ 51 w 11922"/>
              <a:gd name="connsiteY1" fmla="*/ 7321 h 12142"/>
              <a:gd name="connsiteX2" fmla="*/ 8833 w 11922"/>
              <a:gd name="connsiteY2" fmla="*/ 6930 h 12142"/>
              <a:gd name="connsiteX3" fmla="*/ 3013 w 11922"/>
              <a:gd name="connsiteY3" fmla="*/ 2601 h 12142"/>
              <a:gd name="connsiteX4" fmla="*/ 11218 w 11922"/>
              <a:gd name="connsiteY4" fmla="*/ 2985 h 12142"/>
              <a:gd name="connsiteX5" fmla="*/ 11551 w 11922"/>
              <a:gd name="connsiteY5" fmla="*/ 0 h 1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22" h="12142">
                <a:moveTo>
                  <a:pt x="4910" y="12142"/>
                </a:moveTo>
                <a:cubicBezTo>
                  <a:pt x="5345" y="11906"/>
                  <a:pt x="-603" y="8190"/>
                  <a:pt x="51" y="7321"/>
                </a:cubicBezTo>
                <a:cubicBezTo>
                  <a:pt x="705" y="6452"/>
                  <a:pt x="8339" y="7717"/>
                  <a:pt x="8833" y="6930"/>
                </a:cubicBezTo>
                <a:cubicBezTo>
                  <a:pt x="9327" y="6143"/>
                  <a:pt x="2628" y="3262"/>
                  <a:pt x="3013" y="2601"/>
                </a:cubicBezTo>
                <a:cubicBezTo>
                  <a:pt x="3397" y="1940"/>
                  <a:pt x="9807" y="3412"/>
                  <a:pt x="11218" y="2985"/>
                </a:cubicBezTo>
                <a:cubicBezTo>
                  <a:pt x="12628" y="2559"/>
                  <a:pt x="11474" y="618"/>
                  <a:pt x="11551" y="0"/>
                </a:cubicBezTo>
              </a:path>
            </a:pathLst>
          </a:custGeom>
          <a:noFill/>
          <a:ln w="28575">
            <a:solidFill>
              <a:srgbClr val="3366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kern="0">
              <a:solidFill>
                <a:sysClr val="windowText" lastClr="000000"/>
              </a:solidFill>
              <a:latin typeface="Arial" charset="0"/>
              <a:ea typeface="ＭＳ Ｐ明朝" pitchFamily="18" charset="-128"/>
            </a:endParaRPr>
          </a:p>
        </p:txBody>
      </p:sp>
      <p:grpSp>
        <p:nvGrpSpPr>
          <p:cNvPr id="392" name="グループ化 391"/>
          <p:cNvGrpSpPr>
            <a:grpSpLocks noChangeAspect="1"/>
          </p:cNvGrpSpPr>
          <p:nvPr/>
        </p:nvGrpSpPr>
        <p:grpSpPr>
          <a:xfrm rot="9214491">
            <a:off x="7080324" y="1617668"/>
            <a:ext cx="139768" cy="113259"/>
            <a:chOff x="302750" y="438615"/>
            <a:chExt cx="422737" cy="342559"/>
          </a:xfrm>
          <a:effectLst>
            <a:glow rad="63500">
              <a:srgbClr val="FFFF00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393" name="直線コネクタ 392"/>
            <p:cNvCxnSpPr/>
            <p:nvPr/>
          </p:nvCxnSpPr>
          <p:spPr bwMode="auto">
            <a:xfrm flipV="1">
              <a:off x="715601" y="438615"/>
              <a:ext cx="9667" cy="72000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4" name="直線コネクタ 393"/>
            <p:cNvCxnSpPr/>
            <p:nvPr/>
          </p:nvCxnSpPr>
          <p:spPr bwMode="auto">
            <a:xfrm rot="3060000" flipV="1">
              <a:off x="684653" y="489393"/>
              <a:ext cx="9667" cy="72000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95" name="六角形 394"/>
            <p:cNvSpPr/>
            <p:nvPr/>
          </p:nvSpPr>
          <p:spPr bwMode="auto">
            <a:xfrm rot="-3360000">
              <a:off x="492701" y="505584"/>
              <a:ext cx="207869" cy="248967"/>
            </a:xfrm>
            <a:prstGeom prst="hexagon">
              <a:avLst>
                <a:gd name="adj" fmla="val 21268"/>
                <a:gd name="vf" fmla="val 115470"/>
              </a:avLst>
            </a:prstGeom>
            <a:noFill/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E1E1FF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cxnSp>
          <p:nvCxnSpPr>
            <p:cNvPr id="396" name="直線コネクタ 395"/>
            <p:cNvCxnSpPr/>
            <p:nvPr/>
          </p:nvCxnSpPr>
          <p:spPr bwMode="auto">
            <a:xfrm flipV="1">
              <a:off x="302750" y="611691"/>
              <a:ext cx="156374" cy="2898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7" name="直線コネクタ 396"/>
            <p:cNvCxnSpPr/>
            <p:nvPr/>
          </p:nvCxnSpPr>
          <p:spPr bwMode="auto">
            <a:xfrm flipV="1">
              <a:off x="507532" y="749805"/>
              <a:ext cx="156374" cy="2898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8" name="直線コネクタ 397"/>
            <p:cNvCxnSpPr/>
            <p:nvPr/>
          </p:nvCxnSpPr>
          <p:spPr bwMode="auto">
            <a:xfrm rot="-300000">
              <a:off x="442457" y="688344"/>
              <a:ext cx="65075" cy="92830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9" name="直線コネクタ 398"/>
            <p:cNvCxnSpPr/>
            <p:nvPr/>
          </p:nvCxnSpPr>
          <p:spPr bwMode="auto">
            <a:xfrm>
              <a:off x="312274" y="641207"/>
              <a:ext cx="120206" cy="4649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0" name="直線コネクタ 399"/>
            <p:cNvCxnSpPr/>
            <p:nvPr/>
          </p:nvCxnSpPr>
          <p:spPr bwMode="auto">
            <a:xfrm flipV="1">
              <a:off x="430099" y="650460"/>
              <a:ext cx="36168" cy="40265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1" name="直線コネクタ 400"/>
            <p:cNvCxnSpPr/>
            <p:nvPr/>
          </p:nvCxnSpPr>
          <p:spPr bwMode="auto">
            <a:xfrm flipV="1">
              <a:off x="485440" y="577153"/>
              <a:ext cx="36168" cy="40265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2" name="直線コネクタ 401"/>
            <p:cNvCxnSpPr>
              <a:endCxn id="395" idx="0"/>
            </p:cNvCxnSpPr>
            <p:nvPr/>
          </p:nvCxnSpPr>
          <p:spPr bwMode="auto">
            <a:xfrm flipV="1">
              <a:off x="521608" y="543902"/>
              <a:ext cx="133147" cy="33251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3" name="グループ化 402"/>
          <p:cNvGrpSpPr>
            <a:grpSpLocks noChangeAspect="1"/>
          </p:cNvGrpSpPr>
          <p:nvPr/>
        </p:nvGrpSpPr>
        <p:grpSpPr>
          <a:xfrm>
            <a:off x="7191194" y="1459199"/>
            <a:ext cx="150335" cy="110594"/>
            <a:chOff x="1429375" y="1913781"/>
            <a:chExt cx="251408" cy="184948"/>
          </a:xfrm>
        </p:grpSpPr>
        <p:sp>
          <p:nvSpPr>
            <p:cNvPr id="404" name="直角三角形 403"/>
            <p:cNvSpPr/>
            <p:nvPr/>
          </p:nvSpPr>
          <p:spPr bwMode="auto">
            <a:xfrm rot="8189713">
              <a:off x="1429375" y="2053010"/>
              <a:ext cx="128489" cy="45719"/>
            </a:xfrm>
            <a:prstGeom prst="rtTriangle">
              <a:avLst/>
            </a:prstGeom>
            <a:solidFill>
              <a:srgbClr val="FFFFFF">
                <a:lumMod val="85000"/>
              </a:srgbClr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E1E1FF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05" name="直角三角形 404"/>
            <p:cNvSpPr/>
            <p:nvPr/>
          </p:nvSpPr>
          <p:spPr bwMode="auto">
            <a:xfrm rot="8189713" flipH="1" flipV="1">
              <a:off x="1440677" y="2001515"/>
              <a:ext cx="128489" cy="45719"/>
            </a:xfrm>
            <a:prstGeom prst="rtTriangle">
              <a:avLst/>
            </a:prstGeom>
            <a:solidFill>
              <a:srgbClr val="FFFFFF">
                <a:lumMod val="85000"/>
              </a:srgbClr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E1E1FF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06" name="直角三角形 405"/>
            <p:cNvSpPr/>
            <p:nvPr/>
          </p:nvSpPr>
          <p:spPr bwMode="auto">
            <a:xfrm rot="8189713">
              <a:off x="1540992" y="1965276"/>
              <a:ext cx="128489" cy="45719"/>
            </a:xfrm>
            <a:prstGeom prst="rtTriangle">
              <a:avLst/>
            </a:prstGeom>
            <a:solidFill>
              <a:srgbClr val="FFFFFF">
                <a:lumMod val="85000"/>
              </a:srgbClr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E1E1FF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07" name="直角三角形 406"/>
            <p:cNvSpPr/>
            <p:nvPr/>
          </p:nvSpPr>
          <p:spPr bwMode="auto">
            <a:xfrm rot="8189713" flipH="1" flipV="1">
              <a:off x="1552294" y="1913781"/>
              <a:ext cx="128489" cy="45719"/>
            </a:xfrm>
            <a:prstGeom prst="rtTriangle">
              <a:avLst/>
            </a:prstGeom>
            <a:solidFill>
              <a:srgbClr val="FFFFFF">
                <a:lumMod val="85000"/>
              </a:srgbClr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E1E1FF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</p:grpSp>
      <p:grpSp>
        <p:nvGrpSpPr>
          <p:cNvPr id="408" name="Group 331"/>
          <p:cNvGrpSpPr>
            <a:grpSpLocks noChangeAspect="1"/>
          </p:cNvGrpSpPr>
          <p:nvPr/>
        </p:nvGrpSpPr>
        <p:grpSpPr bwMode="auto">
          <a:xfrm rot="5400000">
            <a:off x="7072139" y="1542568"/>
            <a:ext cx="147995" cy="183028"/>
            <a:chOff x="548" y="2531"/>
            <a:chExt cx="423" cy="688"/>
          </a:xfrm>
          <a:effectLst>
            <a:reflection endPos="0" dist="50800" dir="5400000" sy="-100000" algn="bl" rotWithShape="0"/>
          </a:effectLst>
        </p:grpSpPr>
        <p:sp>
          <p:nvSpPr>
            <p:cNvPr id="409" name="AutoShape 332"/>
            <p:cNvSpPr>
              <a:spLocks noChangeAspect="1" noChangeArrowheads="1"/>
            </p:cNvSpPr>
            <p:nvPr/>
          </p:nvSpPr>
          <p:spPr bwMode="auto">
            <a:xfrm rot="16200000" flipV="1">
              <a:off x="399" y="2726"/>
              <a:ext cx="688" cy="297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66"/>
                </a:gs>
                <a:gs pos="50000">
                  <a:srgbClr val="FFFFFF">
                    <a:alpha val="58000"/>
                  </a:srgbClr>
                </a:gs>
                <a:gs pos="100000">
                  <a:srgbClr val="000066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10" name="Oval 333"/>
            <p:cNvSpPr>
              <a:spLocks noChangeAspect="1" noChangeArrowheads="1"/>
            </p:cNvSpPr>
            <p:nvPr/>
          </p:nvSpPr>
          <p:spPr bwMode="auto">
            <a:xfrm rot="-5400000">
              <a:off x="381" y="2830"/>
              <a:ext cx="428" cy="93"/>
            </a:xfrm>
            <a:prstGeom prst="ellipse">
              <a:avLst/>
            </a:prstGeom>
            <a:solidFill>
              <a:srgbClr val="7F7FA9">
                <a:alpha val="58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11" name="Oval 334"/>
            <p:cNvSpPr>
              <a:spLocks noChangeAspect="1" noChangeArrowheads="1"/>
            </p:cNvSpPr>
            <p:nvPr/>
          </p:nvSpPr>
          <p:spPr bwMode="auto">
            <a:xfrm rot="-5400000">
              <a:off x="436" y="2848"/>
              <a:ext cx="302" cy="54"/>
            </a:xfrm>
            <a:prstGeom prst="ellipse">
              <a:avLst/>
            </a:prstGeom>
            <a:gradFill rotWithShape="0">
              <a:gsLst>
                <a:gs pos="0">
                  <a:srgbClr val="000066"/>
                </a:gs>
                <a:gs pos="50000">
                  <a:srgbClr val="FFFFFF">
                    <a:alpha val="58000"/>
                  </a:srgbClr>
                </a:gs>
                <a:gs pos="100000">
                  <a:srgbClr val="000066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412" name="Oval 335"/>
            <p:cNvSpPr>
              <a:spLocks noChangeAspect="1" noChangeArrowheads="1"/>
            </p:cNvSpPr>
            <p:nvPr/>
          </p:nvSpPr>
          <p:spPr bwMode="auto">
            <a:xfrm rot="16200000">
              <a:off x="556" y="2800"/>
              <a:ext cx="684" cy="147"/>
            </a:xfrm>
            <a:prstGeom prst="ellipse">
              <a:avLst/>
            </a:prstGeom>
            <a:gradFill rotWithShape="0">
              <a:gsLst>
                <a:gs pos="0">
                  <a:srgbClr val="000066"/>
                </a:gs>
                <a:gs pos="50000">
                  <a:srgbClr val="FFFFFF">
                    <a:alpha val="58000"/>
                  </a:srgbClr>
                </a:gs>
                <a:gs pos="100000">
                  <a:srgbClr val="000066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 dirty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</p:grpSp>
      <p:sp>
        <p:nvSpPr>
          <p:cNvPr id="413" name="テキスト ボックス 412"/>
          <p:cNvSpPr txBox="1"/>
          <p:nvPr/>
        </p:nvSpPr>
        <p:spPr>
          <a:xfrm>
            <a:off x="7093178" y="2254910"/>
            <a:ext cx="1303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4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SPRA</a:t>
            </a:r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 insulin</a:t>
            </a:r>
            <a:endParaRPr lang="ja-JP" altLang="en-US" sz="14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graphicFrame>
        <p:nvGraphicFramePr>
          <p:cNvPr id="210" name="グラフ 20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8303956"/>
              </p:ext>
            </p:extLst>
          </p:nvPr>
        </p:nvGraphicFramePr>
        <p:xfrm>
          <a:off x="1899554" y="2752653"/>
          <a:ext cx="2745921" cy="2287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1" name="テキスト ボックス 210"/>
          <p:cNvSpPr txBox="1"/>
          <p:nvPr/>
        </p:nvSpPr>
        <p:spPr>
          <a:xfrm>
            <a:off x="2810448" y="4958804"/>
            <a:ext cx="8771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/>
                <a:cs typeface="Arial"/>
              </a:rPr>
              <a:t>Time (</a:t>
            </a:r>
            <a:r>
              <a:rPr lang="en-US" altLang="ja-JP" sz="1400" b="1" dirty="0">
                <a:latin typeface="Arial"/>
                <a:cs typeface="Arial"/>
              </a:rPr>
              <a:t>h</a:t>
            </a:r>
            <a:r>
              <a:rPr kumimoji="1" lang="en-US" altLang="ja-JP" sz="1400" b="1" dirty="0">
                <a:latin typeface="Arial"/>
                <a:cs typeface="Arial"/>
              </a:rPr>
              <a:t>)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216" name="テキスト ボックス 215"/>
          <p:cNvSpPr txBox="1"/>
          <p:nvPr/>
        </p:nvSpPr>
        <p:spPr>
          <a:xfrm>
            <a:off x="1555495" y="3822156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5</a:t>
            </a:r>
            <a:r>
              <a:rPr kumimoji="1" lang="en-US" altLang="ja-JP" sz="1400" b="1" dirty="0">
                <a:latin typeface="Arial"/>
                <a:cs typeface="Arial"/>
              </a:rPr>
              <a:t>0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218" name="テキスト ボックス 217"/>
          <p:cNvSpPr txBox="1"/>
          <p:nvPr/>
        </p:nvSpPr>
        <p:spPr>
          <a:xfrm>
            <a:off x="1454718" y="3092123"/>
            <a:ext cx="484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10</a:t>
            </a:r>
            <a:r>
              <a:rPr kumimoji="1" lang="en-US" altLang="ja-JP" sz="1400" b="1" dirty="0">
                <a:latin typeface="Arial"/>
                <a:cs typeface="Arial"/>
              </a:rPr>
              <a:t>0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220" name="テキスト ボックス 219"/>
          <p:cNvSpPr txBox="1"/>
          <p:nvPr/>
        </p:nvSpPr>
        <p:spPr>
          <a:xfrm rot="16200000">
            <a:off x="239264" y="3619923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Serum glucose </a:t>
            </a:r>
            <a:r>
              <a:rPr kumimoji="1" lang="en-US" altLang="ja-JP" sz="1400" b="1" dirty="0">
                <a:latin typeface="Arial"/>
                <a:cs typeface="Arial"/>
              </a:rPr>
              <a:t>level (%)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221" name="テキスト ボックス 220"/>
          <p:cNvSpPr txBox="1"/>
          <p:nvPr/>
        </p:nvSpPr>
        <p:spPr>
          <a:xfrm>
            <a:off x="1654418" y="4563051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/>
                <a:cs typeface="Arial"/>
              </a:rPr>
              <a:t>0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223" name="テキスト ボックス 222"/>
          <p:cNvSpPr txBox="1"/>
          <p:nvPr/>
        </p:nvSpPr>
        <p:spPr>
          <a:xfrm>
            <a:off x="2367010" y="4714754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/>
                <a:cs typeface="Arial"/>
              </a:rPr>
              <a:t>2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225" name="テキスト ボックス 224"/>
          <p:cNvSpPr txBox="1"/>
          <p:nvPr/>
        </p:nvSpPr>
        <p:spPr>
          <a:xfrm>
            <a:off x="2919541" y="4713528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/>
                <a:cs typeface="Arial"/>
              </a:rPr>
              <a:t>4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227" name="テキスト ボックス 226"/>
          <p:cNvSpPr txBox="1"/>
          <p:nvPr/>
        </p:nvSpPr>
        <p:spPr>
          <a:xfrm>
            <a:off x="3472499" y="4700557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/>
                <a:cs typeface="Arial"/>
              </a:rPr>
              <a:t>6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230" name="テキスト ボックス 229"/>
          <p:cNvSpPr txBox="1"/>
          <p:nvPr/>
        </p:nvSpPr>
        <p:spPr>
          <a:xfrm>
            <a:off x="4024147" y="470740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8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232" name="正方形/長方形 231"/>
          <p:cNvSpPr/>
          <p:nvPr/>
        </p:nvSpPr>
        <p:spPr>
          <a:xfrm>
            <a:off x="2088315" y="2656442"/>
            <a:ext cx="1331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200" b="1" dirty="0">
                <a:solidFill>
                  <a:srgbClr val="FF0000"/>
                </a:solidFill>
                <a:latin typeface="Symbol" charset="2"/>
                <a:cs typeface="Symbol" charset="2"/>
              </a:rPr>
              <a:t>b</a:t>
            </a:r>
            <a:r>
              <a:rPr lang="en-US" altLang="ja-JP" sz="12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lang="en-US" altLang="ja-JP" sz="1200" b="1" dirty="0" err="1">
                <a:solidFill>
                  <a:srgbClr val="FF0000"/>
                </a:solidFill>
                <a:latin typeface="Arial"/>
                <a:cs typeface="Arial"/>
              </a:rPr>
              <a:t>CyD</a:t>
            </a:r>
            <a:r>
              <a:rPr lang="en-US" altLang="ja-JP" sz="1200" b="1" dirty="0">
                <a:solidFill>
                  <a:srgbClr val="FF0000"/>
                </a:solidFill>
                <a:latin typeface="Arial"/>
                <a:cs typeface="Arial"/>
              </a:rPr>
              <a:t>-insulin</a:t>
            </a:r>
          </a:p>
          <a:p>
            <a:pPr algn="ctr"/>
            <a:r>
              <a:rPr lang="en-US" altLang="ja-JP" sz="1200" b="1" dirty="0">
                <a:solidFill>
                  <a:srgbClr val="FF0000"/>
                </a:solidFill>
                <a:latin typeface="Arial"/>
                <a:cs typeface="Arial"/>
              </a:rPr>
              <a:t>conjugate</a:t>
            </a:r>
            <a:endParaRPr lang="ja-JP" altLang="ja-JP" sz="1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33" name="正方形/長方形 232"/>
          <p:cNvSpPr/>
          <p:nvPr/>
        </p:nvSpPr>
        <p:spPr>
          <a:xfrm>
            <a:off x="3092872" y="3793947"/>
            <a:ext cx="10437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Insulin</a:t>
            </a:r>
            <a:endParaRPr lang="ja-JP" altLang="ja-JP"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743251" y="6248682"/>
            <a:ext cx="8177025" cy="630942"/>
            <a:chOff x="981376" y="6248682"/>
            <a:chExt cx="7832425" cy="630942"/>
          </a:xfrm>
        </p:grpSpPr>
        <p:sp>
          <p:nvSpPr>
            <p:cNvPr id="414" name="テキスト ボックス 413"/>
            <p:cNvSpPr txBox="1"/>
            <p:nvPr/>
          </p:nvSpPr>
          <p:spPr>
            <a:xfrm>
              <a:off x="981376" y="6248682"/>
              <a:ext cx="615553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ja-JP" altLang="en-US" sz="2800" dirty="0">
                  <a:solidFill>
                    <a:schemeClr val="bg1">
                      <a:lumMod val="50000"/>
                    </a:schemeClr>
                  </a:solidFill>
                </a:rPr>
                <a:t>・・・</a:t>
              </a:r>
              <a:endParaRPr kumimoji="1" lang="ja-JP" altLang="en-US" sz="2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5" name="1 つの角を切り取った四角形 414"/>
            <p:cNvSpPr/>
            <p:nvPr/>
          </p:nvSpPr>
          <p:spPr>
            <a:xfrm>
              <a:off x="1473697" y="6374428"/>
              <a:ext cx="7340104" cy="397002"/>
            </a:xfrm>
            <a:prstGeom prst="snip1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73050" h="177800"/>
              <a:bevelB w="298450" h="4445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ymbol" panose="05050102010706020507" pitchFamily="18" charset="2"/>
                  <a:cs typeface="Arial" pitchFamily="34" charset="0"/>
                </a:rPr>
                <a:t>b</a:t>
              </a:r>
              <a:r>
                <a:rPr lang="en-US" altLang="ja-JP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-</a:t>
              </a:r>
              <a:r>
                <a:rPr lang="en-US" altLang="ja-JP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CyD</a:t>
              </a:r>
              <a:r>
                <a:rPr lang="en-US" altLang="ja-JP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-insulin conjugate showed the negligible hypoglycemic</a:t>
              </a:r>
              <a:r>
                <a:rPr lang="ja-JP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ja-JP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effect.</a:t>
              </a:r>
              <a:endParaRPr kumimoji="1" lang="ja-JP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4" name="Text Box 4"/>
          <p:cNvSpPr txBox="1">
            <a:spLocks noChangeAspect="1" noChangeArrowheads="1"/>
          </p:cNvSpPr>
          <p:nvPr/>
        </p:nvSpPr>
        <p:spPr bwMode="auto">
          <a:xfrm>
            <a:off x="942396" y="5271348"/>
            <a:ext cx="7026669" cy="56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b="1" kern="0" dirty="0">
                <a:solidFill>
                  <a:srgbClr val="DE5300"/>
                </a:solidFill>
              </a:rPr>
              <a:t>Serum Glucose Levels and </a:t>
            </a:r>
            <a:r>
              <a:rPr kumimoji="0" lang="en-US" altLang="ja-JP" b="1" kern="0" dirty="0" err="1">
                <a:solidFill>
                  <a:srgbClr val="DE5300"/>
                </a:solidFill>
              </a:rPr>
              <a:t>AUC</a:t>
            </a:r>
            <a:r>
              <a:rPr kumimoji="0" lang="en-US" altLang="ja-JP" b="1" kern="0" baseline="-25000" dirty="0" err="1">
                <a:solidFill>
                  <a:srgbClr val="DE5300"/>
                </a:solidFill>
              </a:rPr>
              <a:t>G</a:t>
            </a:r>
            <a:r>
              <a:rPr kumimoji="0" lang="en-US" altLang="ja-JP" b="1" kern="0" dirty="0">
                <a:solidFill>
                  <a:srgbClr val="DE5300"/>
                </a:solidFill>
              </a:rPr>
              <a:t> </a:t>
            </a: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after Subcutaneous Administration of Insulin and </a:t>
            </a: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  <a:latin typeface="Symbol" pitchFamily="18" charset="2"/>
              </a:rPr>
              <a:t>b</a:t>
            </a: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-</a:t>
            </a:r>
            <a:r>
              <a:rPr kumimoji="0" lang="en-US" altLang="ja-JP" b="1" i="0" u="none" strike="noStrike" kern="0" cap="none" spc="0" normalizeH="0" baseline="0" noProof="0" dirty="0" err="1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CyD</a:t>
            </a: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-insulin</a:t>
            </a:r>
            <a:r>
              <a:rPr kumimoji="0" lang="en-US" altLang="ja-JP" b="1" i="0" u="none" strike="noStrike" kern="0" cap="none" spc="0" normalizeH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 Conjugate to </a:t>
            </a: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Rats</a:t>
            </a:r>
          </a:p>
        </p:txBody>
      </p:sp>
      <p:sp>
        <p:nvSpPr>
          <p:cNvPr id="226" name="正方形/長方形 225"/>
          <p:cNvSpPr/>
          <p:nvPr/>
        </p:nvSpPr>
        <p:spPr>
          <a:xfrm>
            <a:off x="954698" y="5808517"/>
            <a:ext cx="7417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400" dirty="0">
                <a:solidFill>
                  <a:schemeClr val="tx1"/>
                </a:solidFill>
                <a:latin typeface="Times New Roman"/>
                <a:cs typeface="Times New Roman"/>
              </a:rPr>
              <a:t>Each point or value represents the </a:t>
            </a:r>
            <a:r>
              <a:rPr lang="en-US" altLang="ja-JP" sz="1400" dirty="0" err="1">
                <a:solidFill>
                  <a:schemeClr val="tx1"/>
                </a:solidFill>
                <a:latin typeface="Times New Roman"/>
                <a:cs typeface="Times New Roman"/>
              </a:rPr>
              <a:t>mean</a:t>
            </a:r>
            <a:r>
              <a:rPr lang="en-US" altLang="ja-JP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</a:t>
            </a:r>
            <a:r>
              <a:rPr lang="en-US" altLang="ja-JP" sz="1400" dirty="0" err="1">
                <a:solidFill>
                  <a:schemeClr val="tx1"/>
                </a:solidFill>
                <a:latin typeface="Times New Roman"/>
                <a:cs typeface="Times New Roman"/>
              </a:rPr>
              <a:t>S.E</a:t>
            </a:r>
            <a:r>
              <a:rPr lang="en-US" altLang="ja-JP" sz="1400" dirty="0">
                <a:solidFill>
                  <a:schemeClr val="tx1"/>
                </a:solidFill>
                <a:latin typeface="Times New Roman"/>
                <a:cs typeface="Times New Roman"/>
              </a:rPr>
              <a:t>. of 5-6 experiments.</a:t>
            </a:r>
            <a:r>
              <a:rPr lang="en-US" altLang="ja-JP" sz="1400" baseline="30000" dirty="0">
                <a:solidFill>
                  <a:srgbClr val="000000"/>
                </a:solidFill>
                <a:latin typeface="Times New Roman"/>
                <a:cs typeface="Times New Roman"/>
              </a:rPr>
              <a:t> *</a:t>
            </a:r>
            <a:r>
              <a:rPr lang="en-US" altLang="ja-JP" sz="1400" i="1" dirty="0">
                <a:solidFill>
                  <a:srgbClr val="000000"/>
                </a:solidFill>
                <a:latin typeface="Times New Roman"/>
                <a:cs typeface="Times New Roman"/>
              </a:rPr>
              <a:t>p</a:t>
            </a:r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&lt;0.05 </a:t>
            </a:r>
            <a:r>
              <a:rPr lang="en-US" altLang="ja-JP" sz="1400" i="1" dirty="0">
                <a:solidFill>
                  <a:srgbClr val="000000"/>
                </a:solidFill>
                <a:latin typeface="Times New Roman"/>
                <a:cs typeface="Times New Roman"/>
              </a:rPr>
              <a:t>versus</a:t>
            </a:r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 Insulin.</a:t>
            </a:r>
          </a:p>
          <a:p>
            <a:pPr algn="just"/>
            <a:r>
              <a:rPr lang="en-US" altLang="ja-JP" sz="1400" dirty="0">
                <a:latin typeface="Times New Roman"/>
                <a:cs typeface="Times New Roman"/>
              </a:rPr>
              <a:t>1) Area upper the blood glucose level-time curve</a:t>
            </a:r>
            <a:r>
              <a:rPr lang="en-US" altLang="ja-JP" sz="14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endParaRPr lang="ja-JP" altLang="en-US" sz="1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3367941" y="1133475"/>
            <a:ext cx="1570714" cy="161917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2006599" y="3199104"/>
            <a:ext cx="2455989" cy="991773"/>
            <a:chOff x="2244724" y="3199104"/>
            <a:chExt cx="2455989" cy="991773"/>
          </a:xfrm>
        </p:grpSpPr>
        <p:sp>
          <p:nvSpPr>
            <p:cNvPr id="4" name="フリーフォーム 3"/>
            <p:cNvSpPr/>
            <p:nvPr/>
          </p:nvSpPr>
          <p:spPr>
            <a:xfrm>
              <a:off x="2244724" y="3199104"/>
              <a:ext cx="2455989" cy="991773"/>
            </a:xfrm>
            <a:custGeom>
              <a:avLst/>
              <a:gdLst>
                <a:gd name="connsiteX0" fmla="*/ 0 w 2484972"/>
                <a:gd name="connsiteY0" fmla="*/ 22933 h 1024512"/>
                <a:gd name="connsiteX1" fmla="*/ 1958975 w 2484972"/>
                <a:gd name="connsiteY1" fmla="*/ 7058 h 1024512"/>
                <a:gd name="connsiteX2" fmla="*/ 2416175 w 2484972"/>
                <a:gd name="connsiteY2" fmla="*/ 13408 h 1024512"/>
                <a:gd name="connsiteX3" fmla="*/ 2435225 w 2484972"/>
                <a:gd name="connsiteY3" fmla="*/ 13408 h 1024512"/>
                <a:gd name="connsiteX4" fmla="*/ 2441575 w 2484972"/>
                <a:gd name="connsiteY4" fmla="*/ 197558 h 1024512"/>
                <a:gd name="connsiteX5" fmla="*/ 2435225 w 2484972"/>
                <a:gd name="connsiteY5" fmla="*/ 289633 h 1024512"/>
                <a:gd name="connsiteX6" fmla="*/ 2422525 w 2484972"/>
                <a:gd name="connsiteY6" fmla="*/ 321383 h 1024512"/>
                <a:gd name="connsiteX7" fmla="*/ 1628775 w 2484972"/>
                <a:gd name="connsiteY7" fmla="*/ 365833 h 1024512"/>
                <a:gd name="connsiteX8" fmla="*/ 1095375 w 2484972"/>
                <a:gd name="connsiteY8" fmla="*/ 543633 h 1024512"/>
                <a:gd name="connsiteX9" fmla="*/ 539750 w 2484972"/>
                <a:gd name="connsiteY9" fmla="*/ 1013533 h 1024512"/>
                <a:gd name="connsiteX10" fmla="*/ 276225 w 2484972"/>
                <a:gd name="connsiteY10" fmla="*/ 803983 h 1024512"/>
                <a:gd name="connsiteX11" fmla="*/ 0 w 2484972"/>
                <a:gd name="connsiteY11" fmla="*/ 22933 h 1024512"/>
                <a:gd name="connsiteX0" fmla="*/ 0 w 2484972"/>
                <a:gd name="connsiteY0" fmla="*/ 22933 h 1006898"/>
                <a:gd name="connsiteX1" fmla="*/ 1958975 w 2484972"/>
                <a:gd name="connsiteY1" fmla="*/ 7058 h 1006898"/>
                <a:gd name="connsiteX2" fmla="*/ 2416175 w 2484972"/>
                <a:gd name="connsiteY2" fmla="*/ 13408 h 1006898"/>
                <a:gd name="connsiteX3" fmla="*/ 2435225 w 2484972"/>
                <a:gd name="connsiteY3" fmla="*/ 13408 h 1006898"/>
                <a:gd name="connsiteX4" fmla="*/ 2441575 w 2484972"/>
                <a:gd name="connsiteY4" fmla="*/ 197558 h 1006898"/>
                <a:gd name="connsiteX5" fmla="*/ 2435225 w 2484972"/>
                <a:gd name="connsiteY5" fmla="*/ 289633 h 1006898"/>
                <a:gd name="connsiteX6" fmla="*/ 2422525 w 2484972"/>
                <a:gd name="connsiteY6" fmla="*/ 321383 h 1006898"/>
                <a:gd name="connsiteX7" fmla="*/ 1628775 w 2484972"/>
                <a:gd name="connsiteY7" fmla="*/ 365833 h 1006898"/>
                <a:gd name="connsiteX8" fmla="*/ 1095375 w 2484972"/>
                <a:gd name="connsiteY8" fmla="*/ 543633 h 1006898"/>
                <a:gd name="connsiteX9" fmla="*/ 539750 w 2484972"/>
                <a:gd name="connsiteY9" fmla="*/ 994483 h 1006898"/>
                <a:gd name="connsiteX10" fmla="*/ 276225 w 2484972"/>
                <a:gd name="connsiteY10" fmla="*/ 803983 h 1006898"/>
                <a:gd name="connsiteX11" fmla="*/ 0 w 2484972"/>
                <a:gd name="connsiteY11" fmla="*/ 22933 h 1006898"/>
                <a:gd name="connsiteX0" fmla="*/ 0 w 2484972"/>
                <a:gd name="connsiteY0" fmla="*/ 22933 h 1002819"/>
                <a:gd name="connsiteX1" fmla="*/ 1958975 w 2484972"/>
                <a:gd name="connsiteY1" fmla="*/ 7058 h 1002819"/>
                <a:gd name="connsiteX2" fmla="*/ 2416175 w 2484972"/>
                <a:gd name="connsiteY2" fmla="*/ 13408 h 1002819"/>
                <a:gd name="connsiteX3" fmla="*/ 2435225 w 2484972"/>
                <a:gd name="connsiteY3" fmla="*/ 13408 h 1002819"/>
                <a:gd name="connsiteX4" fmla="*/ 2441575 w 2484972"/>
                <a:gd name="connsiteY4" fmla="*/ 197558 h 1002819"/>
                <a:gd name="connsiteX5" fmla="*/ 2435225 w 2484972"/>
                <a:gd name="connsiteY5" fmla="*/ 289633 h 1002819"/>
                <a:gd name="connsiteX6" fmla="*/ 2422525 w 2484972"/>
                <a:gd name="connsiteY6" fmla="*/ 321383 h 1002819"/>
                <a:gd name="connsiteX7" fmla="*/ 1628775 w 2484972"/>
                <a:gd name="connsiteY7" fmla="*/ 365833 h 1002819"/>
                <a:gd name="connsiteX8" fmla="*/ 1095375 w 2484972"/>
                <a:gd name="connsiteY8" fmla="*/ 543633 h 1002819"/>
                <a:gd name="connsiteX9" fmla="*/ 539750 w 2484972"/>
                <a:gd name="connsiteY9" fmla="*/ 994483 h 1002819"/>
                <a:gd name="connsiteX10" fmla="*/ 250825 w 2484972"/>
                <a:gd name="connsiteY10" fmla="*/ 743658 h 1002819"/>
                <a:gd name="connsiteX11" fmla="*/ 0 w 2484972"/>
                <a:gd name="connsiteY11" fmla="*/ 22933 h 1002819"/>
                <a:gd name="connsiteX0" fmla="*/ 0 w 2484972"/>
                <a:gd name="connsiteY0" fmla="*/ 22933 h 1017728"/>
                <a:gd name="connsiteX1" fmla="*/ 1958975 w 2484972"/>
                <a:gd name="connsiteY1" fmla="*/ 7058 h 1017728"/>
                <a:gd name="connsiteX2" fmla="*/ 2416175 w 2484972"/>
                <a:gd name="connsiteY2" fmla="*/ 13408 h 1017728"/>
                <a:gd name="connsiteX3" fmla="*/ 2435225 w 2484972"/>
                <a:gd name="connsiteY3" fmla="*/ 13408 h 1017728"/>
                <a:gd name="connsiteX4" fmla="*/ 2441575 w 2484972"/>
                <a:gd name="connsiteY4" fmla="*/ 197558 h 1017728"/>
                <a:gd name="connsiteX5" fmla="*/ 2435225 w 2484972"/>
                <a:gd name="connsiteY5" fmla="*/ 289633 h 1017728"/>
                <a:gd name="connsiteX6" fmla="*/ 2422525 w 2484972"/>
                <a:gd name="connsiteY6" fmla="*/ 321383 h 1017728"/>
                <a:gd name="connsiteX7" fmla="*/ 1628775 w 2484972"/>
                <a:gd name="connsiteY7" fmla="*/ 365833 h 1017728"/>
                <a:gd name="connsiteX8" fmla="*/ 1095375 w 2484972"/>
                <a:gd name="connsiteY8" fmla="*/ 543633 h 1017728"/>
                <a:gd name="connsiteX9" fmla="*/ 539750 w 2484972"/>
                <a:gd name="connsiteY9" fmla="*/ 994483 h 1017728"/>
                <a:gd name="connsiteX10" fmla="*/ 403225 w 2484972"/>
                <a:gd name="connsiteY10" fmla="*/ 915109 h 1017728"/>
                <a:gd name="connsiteX11" fmla="*/ 250825 w 2484972"/>
                <a:gd name="connsiteY11" fmla="*/ 743658 h 1017728"/>
                <a:gd name="connsiteX12" fmla="*/ 0 w 2484972"/>
                <a:gd name="connsiteY12" fmla="*/ 22933 h 1017728"/>
                <a:gd name="connsiteX0" fmla="*/ 0 w 2484972"/>
                <a:gd name="connsiteY0" fmla="*/ 22933 h 1017728"/>
                <a:gd name="connsiteX1" fmla="*/ 1958975 w 2484972"/>
                <a:gd name="connsiteY1" fmla="*/ 7058 h 1017728"/>
                <a:gd name="connsiteX2" fmla="*/ 2416175 w 2484972"/>
                <a:gd name="connsiteY2" fmla="*/ 13408 h 1017728"/>
                <a:gd name="connsiteX3" fmla="*/ 2435225 w 2484972"/>
                <a:gd name="connsiteY3" fmla="*/ 13408 h 1017728"/>
                <a:gd name="connsiteX4" fmla="*/ 2441575 w 2484972"/>
                <a:gd name="connsiteY4" fmla="*/ 197558 h 1017728"/>
                <a:gd name="connsiteX5" fmla="*/ 2435225 w 2484972"/>
                <a:gd name="connsiteY5" fmla="*/ 289633 h 1017728"/>
                <a:gd name="connsiteX6" fmla="*/ 2422525 w 2484972"/>
                <a:gd name="connsiteY6" fmla="*/ 321383 h 1017728"/>
                <a:gd name="connsiteX7" fmla="*/ 1628775 w 2484972"/>
                <a:gd name="connsiteY7" fmla="*/ 365833 h 1017728"/>
                <a:gd name="connsiteX8" fmla="*/ 1095375 w 2484972"/>
                <a:gd name="connsiteY8" fmla="*/ 543633 h 1017728"/>
                <a:gd name="connsiteX9" fmla="*/ 587375 w 2484972"/>
                <a:gd name="connsiteY9" fmla="*/ 994483 h 1017728"/>
                <a:gd name="connsiteX10" fmla="*/ 403225 w 2484972"/>
                <a:gd name="connsiteY10" fmla="*/ 915109 h 1017728"/>
                <a:gd name="connsiteX11" fmla="*/ 250825 w 2484972"/>
                <a:gd name="connsiteY11" fmla="*/ 743658 h 1017728"/>
                <a:gd name="connsiteX12" fmla="*/ 0 w 2484972"/>
                <a:gd name="connsiteY12" fmla="*/ 22933 h 1017728"/>
                <a:gd name="connsiteX0" fmla="*/ 0 w 2484972"/>
                <a:gd name="connsiteY0" fmla="*/ 22933 h 996484"/>
                <a:gd name="connsiteX1" fmla="*/ 1958975 w 2484972"/>
                <a:gd name="connsiteY1" fmla="*/ 7058 h 996484"/>
                <a:gd name="connsiteX2" fmla="*/ 2416175 w 2484972"/>
                <a:gd name="connsiteY2" fmla="*/ 13408 h 996484"/>
                <a:gd name="connsiteX3" fmla="*/ 2435225 w 2484972"/>
                <a:gd name="connsiteY3" fmla="*/ 13408 h 996484"/>
                <a:gd name="connsiteX4" fmla="*/ 2441575 w 2484972"/>
                <a:gd name="connsiteY4" fmla="*/ 197558 h 996484"/>
                <a:gd name="connsiteX5" fmla="*/ 2435225 w 2484972"/>
                <a:gd name="connsiteY5" fmla="*/ 289633 h 996484"/>
                <a:gd name="connsiteX6" fmla="*/ 2422525 w 2484972"/>
                <a:gd name="connsiteY6" fmla="*/ 321383 h 996484"/>
                <a:gd name="connsiteX7" fmla="*/ 1628775 w 2484972"/>
                <a:gd name="connsiteY7" fmla="*/ 365833 h 996484"/>
                <a:gd name="connsiteX8" fmla="*/ 1095375 w 2484972"/>
                <a:gd name="connsiteY8" fmla="*/ 543633 h 996484"/>
                <a:gd name="connsiteX9" fmla="*/ 596900 w 2484972"/>
                <a:gd name="connsiteY9" fmla="*/ 969083 h 996484"/>
                <a:gd name="connsiteX10" fmla="*/ 403225 w 2484972"/>
                <a:gd name="connsiteY10" fmla="*/ 915109 h 996484"/>
                <a:gd name="connsiteX11" fmla="*/ 250825 w 2484972"/>
                <a:gd name="connsiteY11" fmla="*/ 743658 h 996484"/>
                <a:gd name="connsiteX12" fmla="*/ 0 w 2484972"/>
                <a:gd name="connsiteY12" fmla="*/ 22933 h 996484"/>
                <a:gd name="connsiteX0" fmla="*/ 0 w 2484972"/>
                <a:gd name="connsiteY0" fmla="*/ 22933 h 996484"/>
                <a:gd name="connsiteX1" fmla="*/ 1958975 w 2484972"/>
                <a:gd name="connsiteY1" fmla="*/ 7058 h 996484"/>
                <a:gd name="connsiteX2" fmla="*/ 2416175 w 2484972"/>
                <a:gd name="connsiteY2" fmla="*/ 13408 h 996484"/>
                <a:gd name="connsiteX3" fmla="*/ 2435225 w 2484972"/>
                <a:gd name="connsiteY3" fmla="*/ 13408 h 996484"/>
                <a:gd name="connsiteX4" fmla="*/ 2441575 w 2484972"/>
                <a:gd name="connsiteY4" fmla="*/ 197558 h 996484"/>
                <a:gd name="connsiteX5" fmla="*/ 2435225 w 2484972"/>
                <a:gd name="connsiteY5" fmla="*/ 289633 h 996484"/>
                <a:gd name="connsiteX6" fmla="*/ 2422525 w 2484972"/>
                <a:gd name="connsiteY6" fmla="*/ 321383 h 996484"/>
                <a:gd name="connsiteX7" fmla="*/ 1628775 w 2484972"/>
                <a:gd name="connsiteY7" fmla="*/ 365833 h 996484"/>
                <a:gd name="connsiteX8" fmla="*/ 1333500 w 2484972"/>
                <a:gd name="connsiteY8" fmla="*/ 464258 h 996484"/>
                <a:gd name="connsiteX9" fmla="*/ 1095375 w 2484972"/>
                <a:gd name="connsiteY9" fmla="*/ 543633 h 996484"/>
                <a:gd name="connsiteX10" fmla="*/ 596900 w 2484972"/>
                <a:gd name="connsiteY10" fmla="*/ 969083 h 996484"/>
                <a:gd name="connsiteX11" fmla="*/ 403225 w 2484972"/>
                <a:gd name="connsiteY11" fmla="*/ 915109 h 996484"/>
                <a:gd name="connsiteX12" fmla="*/ 250825 w 2484972"/>
                <a:gd name="connsiteY12" fmla="*/ 743658 h 996484"/>
                <a:gd name="connsiteX13" fmla="*/ 0 w 2484972"/>
                <a:gd name="connsiteY13" fmla="*/ 22933 h 996484"/>
                <a:gd name="connsiteX0" fmla="*/ 0 w 2484972"/>
                <a:gd name="connsiteY0" fmla="*/ 22933 h 996484"/>
                <a:gd name="connsiteX1" fmla="*/ 1958975 w 2484972"/>
                <a:gd name="connsiteY1" fmla="*/ 7058 h 996484"/>
                <a:gd name="connsiteX2" fmla="*/ 2416175 w 2484972"/>
                <a:gd name="connsiteY2" fmla="*/ 13408 h 996484"/>
                <a:gd name="connsiteX3" fmla="*/ 2435225 w 2484972"/>
                <a:gd name="connsiteY3" fmla="*/ 13408 h 996484"/>
                <a:gd name="connsiteX4" fmla="*/ 2441575 w 2484972"/>
                <a:gd name="connsiteY4" fmla="*/ 197558 h 996484"/>
                <a:gd name="connsiteX5" fmla="*/ 2435225 w 2484972"/>
                <a:gd name="connsiteY5" fmla="*/ 289633 h 996484"/>
                <a:gd name="connsiteX6" fmla="*/ 2422525 w 2484972"/>
                <a:gd name="connsiteY6" fmla="*/ 321383 h 996484"/>
                <a:gd name="connsiteX7" fmla="*/ 1628775 w 2484972"/>
                <a:gd name="connsiteY7" fmla="*/ 365833 h 996484"/>
                <a:gd name="connsiteX8" fmla="*/ 1333500 w 2484972"/>
                <a:gd name="connsiteY8" fmla="*/ 464258 h 996484"/>
                <a:gd name="connsiteX9" fmla="*/ 1092200 w 2484972"/>
                <a:gd name="connsiteY9" fmla="*/ 565858 h 996484"/>
                <a:gd name="connsiteX10" fmla="*/ 596900 w 2484972"/>
                <a:gd name="connsiteY10" fmla="*/ 969083 h 996484"/>
                <a:gd name="connsiteX11" fmla="*/ 403225 w 2484972"/>
                <a:gd name="connsiteY11" fmla="*/ 915109 h 996484"/>
                <a:gd name="connsiteX12" fmla="*/ 250825 w 2484972"/>
                <a:gd name="connsiteY12" fmla="*/ 743658 h 996484"/>
                <a:gd name="connsiteX13" fmla="*/ 0 w 2484972"/>
                <a:gd name="connsiteY13" fmla="*/ 22933 h 996484"/>
                <a:gd name="connsiteX0" fmla="*/ 0 w 2484972"/>
                <a:gd name="connsiteY0" fmla="*/ 22933 h 988011"/>
                <a:gd name="connsiteX1" fmla="*/ 1958975 w 2484972"/>
                <a:gd name="connsiteY1" fmla="*/ 7058 h 988011"/>
                <a:gd name="connsiteX2" fmla="*/ 2416175 w 2484972"/>
                <a:gd name="connsiteY2" fmla="*/ 13408 h 988011"/>
                <a:gd name="connsiteX3" fmla="*/ 2435225 w 2484972"/>
                <a:gd name="connsiteY3" fmla="*/ 13408 h 988011"/>
                <a:gd name="connsiteX4" fmla="*/ 2441575 w 2484972"/>
                <a:gd name="connsiteY4" fmla="*/ 197558 h 988011"/>
                <a:gd name="connsiteX5" fmla="*/ 2435225 w 2484972"/>
                <a:gd name="connsiteY5" fmla="*/ 289633 h 988011"/>
                <a:gd name="connsiteX6" fmla="*/ 2422525 w 2484972"/>
                <a:gd name="connsiteY6" fmla="*/ 321383 h 988011"/>
                <a:gd name="connsiteX7" fmla="*/ 1628775 w 2484972"/>
                <a:gd name="connsiteY7" fmla="*/ 365833 h 988011"/>
                <a:gd name="connsiteX8" fmla="*/ 1333500 w 2484972"/>
                <a:gd name="connsiteY8" fmla="*/ 464258 h 988011"/>
                <a:gd name="connsiteX9" fmla="*/ 1092200 w 2484972"/>
                <a:gd name="connsiteY9" fmla="*/ 565858 h 988011"/>
                <a:gd name="connsiteX10" fmla="*/ 1038225 w 2484972"/>
                <a:gd name="connsiteY10" fmla="*/ 584908 h 988011"/>
                <a:gd name="connsiteX11" fmla="*/ 596900 w 2484972"/>
                <a:gd name="connsiteY11" fmla="*/ 969083 h 988011"/>
                <a:gd name="connsiteX12" fmla="*/ 403225 w 2484972"/>
                <a:gd name="connsiteY12" fmla="*/ 915109 h 988011"/>
                <a:gd name="connsiteX13" fmla="*/ 250825 w 2484972"/>
                <a:gd name="connsiteY13" fmla="*/ 743658 h 988011"/>
                <a:gd name="connsiteX14" fmla="*/ 0 w 2484972"/>
                <a:gd name="connsiteY14" fmla="*/ 22933 h 988011"/>
                <a:gd name="connsiteX0" fmla="*/ 0 w 2484972"/>
                <a:gd name="connsiteY0" fmla="*/ 26695 h 991773"/>
                <a:gd name="connsiteX1" fmla="*/ 1958975 w 2484972"/>
                <a:gd name="connsiteY1" fmla="*/ 10820 h 991773"/>
                <a:gd name="connsiteX2" fmla="*/ 2416175 w 2484972"/>
                <a:gd name="connsiteY2" fmla="*/ 17170 h 991773"/>
                <a:gd name="connsiteX3" fmla="*/ 2435225 w 2484972"/>
                <a:gd name="connsiteY3" fmla="*/ 17170 h 991773"/>
                <a:gd name="connsiteX4" fmla="*/ 2441575 w 2484972"/>
                <a:gd name="connsiteY4" fmla="*/ 252120 h 991773"/>
                <a:gd name="connsiteX5" fmla="*/ 2435225 w 2484972"/>
                <a:gd name="connsiteY5" fmla="*/ 293395 h 991773"/>
                <a:gd name="connsiteX6" fmla="*/ 2422525 w 2484972"/>
                <a:gd name="connsiteY6" fmla="*/ 325145 h 991773"/>
                <a:gd name="connsiteX7" fmla="*/ 1628775 w 2484972"/>
                <a:gd name="connsiteY7" fmla="*/ 369595 h 991773"/>
                <a:gd name="connsiteX8" fmla="*/ 1333500 w 2484972"/>
                <a:gd name="connsiteY8" fmla="*/ 468020 h 991773"/>
                <a:gd name="connsiteX9" fmla="*/ 1092200 w 2484972"/>
                <a:gd name="connsiteY9" fmla="*/ 569620 h 991773"/>
                <a:gd name="connsiteX10" fmla="*/ 1038225 w 2484972"/>
                <a:gd name="connsiteY10" fmla="*/ 588670 h 991773"/>
                <a:gd name="connsiteX11" fmla="*/ 596900 w 2484972"/>
                <a:gd name="connsiteY11" fmla="*/ 972845 h 991773"/>
                <a:gd name="connsiteX12" fmla="*/ 403225 w 2484972"/>
                <a:gd name="connsiteY12" fmla="*/ 918871 h 991773"/>
                <a:gd name="connsiteX13" fmla="*/ 250825 w 2484972"/>
                <a:gd name="connsiteY13" fmla="*/ 747420 h 991773"/>
                <a:gd name="connsiteX14" fmla="*/ 0 w 2484972"/>
                <a:gd name="connsiteY14" fmla="*/ 26695 h 991773"/>
                <a:gd name="connsiteX0" fmla="*/ 0 w 2455989"/>
                <a:gd name="connsiteY0" fmla="*/ 26695 h 991773"/>
                <a:gd name="connsiteX1" fmla="*/ 1958975 w 2455989"/>
                <a:gd name="connsiteY1" fmla="*/ 10820 h 991773"/>
                <a:gd name="connsiteX2" fmla="*/ 2416175 w 2455989"/>
                <a:gd name="connsiteY2" fmla="*/ 17170 h 991773"/>
                <a:gd name="connsiteX3" fmla="*/ 2435225 w 2455989"/>
                <a:gd name="connsiteY3" fmla="*/ 17170 h 991773"/>
                <a:gd name="connsiteX4" fmla="*/ 2441575 w 2455989"/>
                <a:gd name="connsiteY4" fmla="*/ 252120 h 991773"/>
                <a:gd name="connsiteX5" fmla="*/ 2435225 w 2455989"/>
                <a:gd name="connsiteY5" fmla="*/ 293395 h 991773"/>
                <a:gd name="connsiteX6" fmla="*/ 2381250 w 2455989"/>
                <a:gd name="connsiteY6" fmla="*/ 325145 h 991773"/>
                <a:gd name="connsiteX7" fmla="*/ 1628775 w 2455989"/>
                <a:gd name="connsiteY7" fmla="*/ 369595 h 991773"/>
                <a:gd name="connsiteX8" fmla="*/ 1333500 w 2455989"/>
                <a:gd name="connsiteY8" fmla="*/ 468020 h 991773"/>
                <a:gd name="connsiteX9" fmla="*/ 1092200 w 2455989"/>
                <a:gd name="connsiteY9" fmla="*/ 569620 h 991773"/>
                <a:gd name="connsiteX10" fmla="*/ 1038225 w 2455989"/>
                <a:gd name="connsiteY10" fmla="*/ 588670 h 991773"/>
                <a:gd name="connsiteX11" fmla="*/ 596900 w 2455989"/>
                <a:gd name="connsiteY11" fmla="*/ 972845 h 991773"/>
                <a:gd name="connsiteX12" fmla="*/ 403225 w 2455989"/>
                <a:gd name="connsiteY12" fmla="*/ 918871 h 991773"/>
                <a:gd name="connsiteX13" fmla="*/ 250825 w 2455989"/>
                <a:gd name="connsiteY13" fmla="*/ 747420 h 991773"/>
                <a:gd name="connsiteX14" fmla="*/ 0 w 2455989"/>
                <a:gd name="connsiteY14" fmla="*/ 26695 h 99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55989" h="991773">
                  <a:moveTo>
                    <a:pt x="0" y="26695"/>
                  </a:moveTo>
                  <a:lnTo>
                    <a:pt x="1958975" y="10820"/>
                  </a:lnTo>
                  <a:lnTo>
                    <a:pt x="2416175" y="17170"/>
                  </a:lnTo>
                  <a:cubicBezTo>
                    <a:pt x="2495550" y="18228"/>
                    <a:pt x="2430992" y="-21988"/>
                    <a:pt x="2435225" y="17170"/>
                  </a:cubicBezTo>
                  <a:cubicBezTo>
                    <a:pt x="2439458" y="56328"/>
                    <a:pt x="2441575" y="206083"/>
                    <a:pt x="2441575" y="252120"/>
                  </a:cubicBezTo>
                  <a:cubicBezTo>
                    <a:pt x="2441575" y="298157"/>
                    <a:pt x="2445279" y="281224"/>
                    <a:pt x="2435225" y="293395"/>
                  </a:cubicBezTo>
                  <a:cubicBezTo>
                    <a:pt x="2425171" y="305566"/>
                    <a:pt x="2515658" y="312445"/>
                    <a:pt x="2381250" y="325145"/>
                  </a:cubicBezTo>
                  <a:cubicBezTo>
                    <a:pt x="2246842" y="337845"/>
                    <a:pt x="1803400" y="345783"/>
                    <a:pt x="1628775" y="369595"/>
                  </a:cubicBezTo>
                  <a:cubicBezTo>
                    <a:pt x="1454150" y="393407"/>
                    <a:pt x="1422400" y="438387"/>
                    <a:pt x="1333500" y="468020"/>
                  </a:cubicBezTo>
                  <a:cubicBezTo>
                    <a:pt x="1244600" y="497653"/>
                    <a:pt x="1141413" y="549512"/>
                    <a:pt x="1092200" y="569620"/>
                  </a:cubicBezTo>
                  <a:cubicBezTo>
                    <a:pt x="1042988" y="589728"/>
                    <a:pt x="1120775" y="521466"/>
                    <a:pt x="1038225" y="588670"/>
                  </a:cubicBezTo>
                  <a:cubicBezTo>
                    <a:pt x="955675" y="655874"/>
                    <a:pt x="702733" y="922045"/>
                    <a:pt x="596900" y="972845"/>
                  </a:cubicBezTo>
                  <a:cubicBezTo>
                    <a:pt x="491067" y="1023645"/>
                    <a:pt x="451379" y="960675"/>
                    <a:pt x="403225" y="918871"/>
                  </a:cubicBezTo>
                  <a:cubicBezTo>
                    <a:pt x="355071" y="877067"/>
                    <a:pt x="318029" y="896116"/>
                    <a:pt x="250825" y="747420"/>
                  </a:cubicBezTo>
                  <a:cubicBezTo>
                    <a:pt x="183621" y="598724"/>
                    <a:pt x="93133" y="336522"/>
                    <a:pt x="0" y="26695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73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" name="直線コネクタ 5"/>
            <p:cNvCxnSpPr/>
            <p:nvPr/>
          </p:nvCxnSpPr>
          <p:spPr>
            <a:xfrm>
              <a:off x="2244724" y="3232445"/>
              <a:ext cx="2449131" cy="0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7" name="テキスト ボックス 316"/>
            <p:cNvSpPr txBox="1"/>
            <p:nvPr/>
          </p:nvSpPr>
          <p:spPr>
            <a:xfrm>
              <a:off x="2550638" y="3445317"/>
              <a:ext cx="66717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 defTabSz="914400"/>
              <a:r>
                <a:rPr lang="en-US" altLang="ja-JP" sz="1400" b="1" dirty="0" err="1">
                  <a:solidFill>
                    <a:srgbClr val="FF0000"/>
                  </a:solidFill>
                  <a:latin typeface="Arial" charset="0"/>
                  <a:ea typeface="ＭＳ Ｐ明朝" pitchFamily="18" charset="-128"/>
                </a:rPr>
                <a:t>AUC</a:t>
              </a:r>
              <a:r>
                <a:rPr lang="en-US" altLang="ja-JP" sz="1400" b="1" baseline="-25000" dirty="0" err="1">
                  <a:solidFill>
                    <a:srgbClr val="FF0000"/>
                  </a:solidFill>
                  <a:latin typeface="Arial" charset="0"/>
                  <a:ea typeface="ＭＳ Ｐ明朝" pitchFamily="18" charset="-128"/>
                </a:rPr>
                <a:t>G</a:t>
              </a:r>
              <a:endParaRPr lang="en-US" altLang="ja-JP" sz="1400" b="1" baseline="-25000" dirty="0">
                <a:solidFill>
                  <a:srgbClr val="FF0000"/>
                </a:solidFill>
                <a:latin typeface="Arial" charset="0"/>
                <a:ea typeface="ＭＳ Ｐ明朝" pitchFamily="18" charset="-128"/>
              </a:endParaRPr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4758186" y="2627574"/>
            <a:ext cx="3928432" cy="2635434"/>
            <a:chOff x="4758186" y="2627574"/>
            <a:chExt cx="3928432" cy="2635434"/>
          </a:xfrm>
        </p:grpSpPr>
        <p:sp>
          <p:nvSpPr>
            <p:cNvPr id="207" name="正方形/長方形 206"/>
            <p:cNvSpPr/>
            <p:nvPr/>
          </p:nvSpPr>
          <p:spPr>
            <a:xfrm>
              <a:off x="5461243" y="4749812"/>
              <a:ext cx="104376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1" dirty="0">
                  <a:solidFill>
                    <a:schemeClr val="tx1"/>
                  </a:solidFill>
                  <a:latin typeface="Arial"/>
                  <a:cs typeface="Arial"/>
                </a:rPr>
                <a:t>Insulin</a:t>
              </a:r>
              <a:endParaRPr lang="ja-JP" altLang="ja-JP" sz="14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08" name="正方形/長方形 207"/>
            <p:cNvSpPr/>
            <p:nvPr/>
          </p:nvSpPr>
          <p:spPr>
            <a:xfrm>
              <a:off x="6355053" y="4739788"/>
              <a:ext cx="133109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b="1" dirty="0">
                  <a:latin typeface="Symbol" charset="2"/>
                  <a:cs typeface="Symbol" charset="2"/>
                </a:rPr>
                <a:t>b</a:t>
              </a:r>
              <a:r>
                <a:rPr lang="en-US" altLang="ja-JP" sz="1400" b="1" dirty="0">
                  <a:latin typeface="Arial"/>
                  <a:cs typeface="Arial"/>
                </a:rPr>
                <a:t>-</a:t>
              </a:r>
              <a:r>
                <a:rPr lang="en-US" altLang="ja-JP" sz="1400" b="1" dirty="0" err="1">
                  <a:latin typeface="Arial"/>
                  <a:cs typeface="Arial"/>
                </a:rPr>
                <a:t>CyD</a:t>
              </a:r>
              <a:r>
                <a:rPr lang="en-US" altLang="ja-JP" sz="1400" b="1" dirty="0">
                  <a:latin typeface="Arial"/>
                  <a:cs typeface="Arial"/>
                </a:rPr>
                <a:t>-i</a:t>
              </a:r>
              <a:r>
                <a:rPr lang="en-US" altLang="ja-JP" sz="1400" b="1" dirty="0">
                  <a:solidFill>
                    <a:schemeClr val="tx1"/>
                  </a:solidFill>
                  <a:latin typeface="Arial"/>
                  <a:cs typeface="Arial"/>
                </a:rPr>
                <a:t>nsulin</a:t>
              </a:r>
            </a:p>
            <a:p>
              <a:pPr algn="ctr"/>
              <a:r>
                <a:rPr lang="en-US" altLang="ja-JP" sz="1400" b="1" dirty="0">
                  <a:latin typeface="Arial"/>
                  <a:cs typeface="Arial"/>
                </a:rPr>
                <a:t>conjugate</a:t>
              </a:r>
              <a:endParaRPr lang="ja-JP" altLang="ja-JP" sz="14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09" name="テキスト ボックス 208"/>
            <p:cNvSpPr txBox="1"/>
            <p:nvPr/>
          </p:nvSpPr>
          <p:spPr>
            <a:xfrm rot="16200000">
              <a:off x="4245877" y="3622173"/>
              <a:ext cx="13323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b="1" dirty="0" err="1">
                  <a:latin typeface="Arial"/>
                  <a:cs typeface="Arial"/>
                </a:rPr>
                <a:t>AUC</a:t>
              </a:r>
              <a:r>
                <a:rPr lang="en-US" altLang="ja-JP" sz="1400" b="1" baseline="-25000" dirty="0" err="1">
                  <a:latin typeface="Arial"/>
                  <a:cs typeface="Arial"/>
                </a:rPr>
                <a:t>G</a:t>
              </a:r>
              <a:r>
                <a:rPr lang="en-US" altLang="ja-JP" sz="1400" b="1" baseline="30000" dirty="0" err="1">
                  <a:latin typeface="Arial"/>
                  <a:cs typeface="Arial"/>
                </a:rPr>
                <a:t>1</a:t>
              </a:r>
              <a:r>
                <a:rPr lang="en-US" altLang="ja-JP" sz="1400" b="1" baseline="30000" dirty="0">
                  <a:latin typeface="Arial"/>
                  <a:cs typeface="Arial"/>
                </a:rPr>
                <a:t>) </a:t>
              </a:r>
              <a:r>
                <a:rPr kumimoji="1" lang="en-US" altLang="ja-JP" sz="1400" b="1" dirty="0">
                  <a:latin typeface="Arial"/>
                  <a:cs typeface="Arial"/>
                </a:rPr>
                <a:t>(%</a:t>
              </a:r>
              <a:r>
                <a:rPr kumimoji="1" lang="ja-JP" altLang="en-US" sz="1400" b="1" dirty="0">
                  <a:latin typeface="Arial"/>
                  <a:cs typeface="Arial"/>
                </a:rPr>
                <a:t>・</a:t>
              </a:r>
              <a:r>
                <a:rPr kumimoji="1" lang="en-US" altLang="ja-JP" sz="1400" b="1" dirty="0">
                  <a:latin typeface="Arial"/>
                  <a:cs typeface="Arial"/>
                </a:rPr>
                <a:t>h)</a:t>
              </a:r>
              <a:endParaRPr kumimoji="1" lang="ja-JP" altLang="en-US" sz="1400" b="1" dirty="0">
                <a:latin typeface="Arial"/>
                <a:cs typeface="Arial"/>
              </a:endParaRPr>
            </a:p>
          </p:txBody>
        </p:sp>
        <p:sp>
          <p:nvSpPr>
            <p:cNvPr id="231" name="テキスト ボックス 230"/>
            <p:cNvSpPr txBox="1"/>
            <p:nvPr/>
          </p:nvSpPr>
          <p:spPr>
            <a:xfrm>
              <a:off x="6926940" y="419717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  <a:endParaRPr kumimoji="1" lang="ja-JP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9" name="テキスト ボックス 318"/>
            <p:cNvSpPr txBox="1"/>
            <p:nvPr/>
          </p:nvSpPr>
          <p:spPr>
            <a:xfrm>
              <a:off x="6499801" y="2965806"/>
              <a:ext cx="2186817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altLang="ja-JP" sz="1300" b="1" dirty="0" err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AUC</a:t>
              </a:r>
              <a:r>
                <a:rPr lang="en-US" altLang="ja-JP" sz="1300" b="1" baseline="-25000" dirty="0" err="1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G</a:t>
              </a:r>
              <a:r>
                <a:rPr lang="en-US" altLang="ja-JP" sz="13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 : </a:t>
              </a:r>
              <a:r>
                <a:rPr lang="en-US" altLang="ja-JP" sz="1300" b="1" i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In vivo </a:t>
              </a:r>
              <a:r>
                <a:rPr lang="en-US" altLang="ja-JP" sz="1300" b="1" dirty="0">
                  <a:solidFill>
                    <a:prstClr val="black"/>
                  </a:solidFill>
                  <a:latin typeface="Arial"/>
                  <a:ea typeface="ＭＳ Ｐゴシック"/>
                  <a:cs typeface="Arial"/>
                </a:rPr>
                <a:t>bioactivity</a:t>
              </a:r>
            </a:p>
          </p:txBody>
        </p:sp>
        <p:sp>
          <p:nvSpPr>
            <p:cNvPr id="416" name="テキスト ボックス 415"/>
            <p:cNvSpPr txBox="1"/>
            <p:nvPr/>
          </p:nvSpPr>
          <p:spPr>
            <a:xfrm>
              <a:off x="6711679" y="3956070"/>
              <a:ext cx="5338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11%</a:t>
              </a:r>
              <a:endParaRPr kumimoji="1" lang="ja-JP" altLang="en-US" sz="1400" b="1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418" name="グラフ 41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05542424"/>
                </p:ext>
              </p:extLst>
            </p:nvPr>
          </p:nvGraphicFramePr>
          <p:xfrm>
            <a:off x="5026935" y="2627574"/>
            <a:ext cx="2542145" cy="22300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213" name="テキスト ボックス 212"/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7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214" name="直線コネクタ 213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直線コネクタ 214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5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" name="円/楕円 30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2" name="テキスト ボックス 191"/>
          <p:cNvSpPr txBox="1"/>
          <p:nvPr/>
        </p:nvSpPr>
        <p:spPr>
          <a:xfrm>
            <a:off x="2592037" y="4983499"/>
            <a:ext cx="8771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/>
                <a:cs typeface="Arial"/>
              </a:rPr>
              <a:t>Time (</a:t>
            </a:r>
            <a:r>
              <a:rPr lang="en-US" altLang="ja-JP" sz="1400" b="1" dirty="0">
                <a:latin typeface="Arial"/>
                <a:cs typeface="Arial"/>
              </a:rPr>
              <a:t>h</a:t>
            </a:r>
            <a:r>
              <a:rPr kumimoji="1" lang="en-US" altLang="ja-JP" sz="1400" b="1" dirty="0">
                <a:latin typeface="Arial"/>
                <a:cs typeface="Arial"/>
              </a:rPr>
              <a:t>)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grpSp>
        <p:nvGrpSpPr>
          <p:cNvPr id="196" name="グループ化 195"/>
          <p:cNvGrpSpPr/>
          <p:nvPr/>
        </p:nvGrpSpPr>
        <p:grpSpPr>
          <a:xfrm>
            <a:off x="1296113" y="2816664"/>
            <a:ext cx="3141017" cy="2229287"/>
            <a:chOff x="1123470" y="1534585"/>
            <a:chExt cx="5255285" cy="3791595"/>
          </a:xfrm>
        </p:grpSpPr>
        <p:graphicFrame>
          <p:nvGraphicFramePr>
            <p:cNvPr id="203" name="グラフ 20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35214711"/>
                </p:ext>
              </p:extLst>
            </p:nvPr>
          </p:nvGraphicFramePr>
          <p:xfrm>
            <a:off x="1738053" y="1534585"/>
            <a:ext cx="4640702" cy="34740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17" name="テキスト ボックス 216"/>
            <p:cNvSpPr txBox="1"/>
            <p:nvPr/>
          </p:nvSpPr>
          <p:spPr>
            <a:xfrm>
              <a:off x="1289754" y="3251215"/>
              <a:ext cx="641536" cy="523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latin typeface="Arial"/>
                  <a:cs typeface="Arial"/>
                </a:rPr>
                <a:t>5</a:t>
              </a:r>
              <a:r>
                <a:rPr kumimoji="1" lang="en-US" altLang="ja-JP" sz="1400" b="1" dirty="0">
                  <a:latin typeface="Arial"/>
                  <a:cs typeface="Arial"/>
                </a:rPr>
                <a:t>0</a:t>
              </a:r>
              <a:endParaRPr kumimoji="1" lang="ja-JP" altLang="en-US" sz="1400" b="1" dirty="0">
                <a:latin typeface="Arial"/>
                <a:cs typeface="Arial"/>
              </a:endParaRPr>
            </a:p>
          </p:txBody>
        </p:sp>
        <p:sp>
          <p:nvSpPr>
            <p:cNvPr id="219" name="テキスト ボックス 218"/>
            <p:cNvSpPr txBox="1"/>
            <p:nvPr/>
          </p:nvSpPr>
          <p:spPr>
            <a:xfrm>
              <a:off x="1123470" y="2007099"/>
              <a:ext cx="807820" cy="523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latin typeface="Arial"/>
                  <a:cs typeface="Arial"/>
                </a:rPr>
                <a:t>10</a:t>
              </a:r>
              <a:r>
                <a:rPr kumimoji="1" lang="en-US" altLang="ja-JP" sz="1400" b="1" dirty="0">
                  <a:latin typeface="Arial"/>
                  <a:cs typeface="Arial"/>
                </a:rPr>
                <a:t>0</a:t>
              </a:r>
              <a:endParaRPr kumimoji="1" lang="ja-JP" altLang="en-US" sz="1400" b="1" dirty="0">
                <a:latin typeface="Arial"/>
                <a:cs typeface="Arial"/>
              </a:endParaRPr>
            </a:p>
          </p:txBody>
        </p:sp>
        <p:sp>
          <p:nvSpPr>
            <p:cNvPr id="221" name="テキスト ボックス 220"/>
            <p:cNvSpPr txBox="1"/>
            <p:nvPr/>
          </p:nvSpPr>
          <p:spPr>
            <a:xfrm>
              <a:off x="1456039" y="4492444"/>
              <a:ext cx="475252" cy="523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latin typeface="Arial"/>
                  <a:cs typeface="Arial"/>
                </a:rPr>
                <a:t>0</a:t>
              </a:r>
              <a:endParaRPr kumimoji="1" lang="ja-JP" altLang="en-US" sz="1400" b="1" dirty="0">
                <a:latin typeface="Arial"/>
                <a:cs typeface="Arial"/>
              </a:endParaRPr>
            </a:p>
          </p:txBody>
        </p:sp>
        <p:sp>
          <p:nvSpPr>
            <p:cNvPr id="222" name="テキスト ボックス 221"/>
            <p:cNvSpPr txBox="1"/>
            <p:nvPr/>
          </p:nvSpPr>
          <p:spPr>
            <a:xfrm>
              <a:off x="2373636" y="4802710"/>
              <a:ext cx="475252" cy="523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latin typeface="Arial"/>
                  <a:cs typeface="Arial"/>
                </a:rPr>
                <a:t>2</a:t>
              </a:r>
              <a:endParaRPr kumimoji="1" lang="ja-JP" altLang="en-US" sz="1400" b="1" dirty="0">
                <a:latin typeface="Arial"/>
                <a:cs typeface="Arial"/>
              </a:endParaRPr>
            </a:p>
          </p:txBody>
        </p:sp>
        <p:sp>
          <p:nvSpPr>
            <p:cNvPr id="223" name="テキスト ボックス 222"/>
            <p:cNvSpPr txBox="1"/>
            <p:nvPr/>
          </p:nvSpPr>
          <p:spPr>
            <a:xfrm>
              <a:off x="4861379" y="4802710"/>
              <a:ext cx="641536" cy="523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latin typeface="Arial"/>
                  <a:cs typeface="Arial"/>
                </a:rPr>
                <a:t>10</a:t>
              </a:r>
              <a:endParaRPr kumimoji="1" lang="ja-JP" altLang="en-US" sz="1400" b="1" dirty="0">
                <a:latin typeface="Arial"/>
                <a:cs typeface="Arial"/>
              </a:endParaRPr>
            </a:p>
          </p:txBody>
        </p:sp>
        <p:sp>
          <p:nvSpPr>
            <p:cNvPr id="224" name="テキスト ボックス 223"/>
            <p:cNvSpPr txBox="1"/>
            <p:nvPr/>
          </p:nvSpPr>
          <p:spPr>
            <a:xfrm>
              <a:off x="3004757" y="4802710"/>
              <a:ext cx="475252" cy="523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latin typeface="Arial"/>
                  <a:cs typeface="Arial"/>
                </a:rPr>
                <a:t>4</a:t>
              </a:r>
              <a:endParaRPr kumimoji="1" lang="ja-JP" altLang="en-US" sz="1400" b="1" dirty="0">
                <a:latin typeface="Arial"/>
                <a:cs typeface="Arial"/>
              </a:endParaRPr>
            </a:p>
          </p:txBody>
        </p:sp>
        <p:sp>
          <p:nvSpPr>
            <p:cNvPr id="225" name="テキスト ボックス 224"/>
            <p:cNvSpPr txBox="1"/>
            <p:nvPr/>
          </p:nvSpPr>
          <p:spPr>
            <a:xfrm>
              <a:off x="4304829" y="4802710"/>
              <a:ext cx="475252" cy="523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latin typeface="Arial"/>
                  <a:cs typeface="Arial"/>
                </a:rPr>
                <a:t>8</a:t>
              </a:r>
              <a:endParaRPr kumimoji="1" lang="ja-JP" altLang="en-US" sz="1400" b="1" dirty="0">
                <a:latin typeface="Arial"/>
                <a:cs typeface="Arial"/>
              </a:endParaRPr>
            </a:p>
          </p:txBody>
        </p:sp>
        <p:sp>
          <p:nvSpPr>
            <p:cNvPr id="226" name="テキスト ボックス 225"/>
            <p:cNvSpPr txBox="1"/>
            <p:nvPr/>
          </p:nvSpPr>
          <p:spPr>
            <a:xfrm>
              <a:off x="3654736" y="4802710"/>
              <a:ext cx="475252" cy="523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latin typeface="Arial"/>
                  <a:cs typeface="Arial"/>
                </a:rPr>
                <a:t>6</a:t>
              </a:r>
              <a:endParaRPr kumimoji="1" lang="ja-JP" altLang="en-US" sz="1400" b="1" dirty="0">
                <a:latin typeface="Arial"/>
                <a:cs typeface="Arial"/>
              </a:endParaRPr>
            </a:p>
          </p:txBody>
        </p:sp>
        <p:sp>
          <p:nvSpPr>
            <p:cNvPr id="228" name="テキスト ボックス 227"/>
            <p:cNvSpPr txBox="1"/>
            <p:nvPr/>
          </p:nvSpPr>
          <p:spPr>
            <a:xfrm>
              <a:off x="5507592" y="4802710"/>
              <a:ext cx="641536" cy="523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>
                  <a:latin typeface="Arial"/>
                  <a:cs typeface="Arial"/>
                </a:rPr>
                <a:t>12</a:t>
              </a:r>
              <a:endParaRPr kumimoji="1" lang="ja-JP" altLang="en-US" sz="1400" b="1" dirty="0">
                <a:latin typeface="Arial"/>
                <a:cs typeface="Arial"/>
              </a:endParaRPr>
            </a:p>
          </p:txBody>
        </p:sp>
      </p:grpSp>
      <p:grpSp>
        <p:nvGrpSpPr>
          <p:cNvPr id="358" name="Group 295"/>
          <p:cNvGrpSpPr>
            <a:grpSpLocks noChangeAspect="1"/>
          </p:cNvGrpSpPr>
          <p:nvPr/>
        </p:nvGrpSpPr>
        <p:grpSpPr bwMode="auto">
          <a:xfrm>
            <a:off x="1009189" y="1317824"/>
            <a:ext cx="956363" cy="915407"/>
            <a:chOff x="864" y="432"/>
            <a:chExt cx="1182" cy="11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9" name="Freeform 296"/>
            <p:cNvSpPr>
              <a:spLocks noChangeAspect="1"/>
            </p:cNvSpPr>
            <p:nvPr/>
          </p:nvSpPr>
          <p:spPr bwMode="auto">
            <a:xfrm>
              <a:off x="864" y="705"/>
              <a:ext cx="187" cy="168"/>
            </a:xfrm>
            <a:custGeom>
              <a:avLst/>
              <a:gdLst>
                <a:gd name="T0" fmla="*/ 561 w 561"/>
                <a:gd name="T1" fmla="*/ 464 h 504"/>
                <a:gd name="T2" fmla="*/ 474 w 561"/>
                <a:gd name="T3" fmla="*/ 302 h 504"/>
                <a:gd name="T4" fmla="*/ 363 w 561"/>
                <a:gd name="T5" fmla="*/ 164 h 504"/>
                <a:gd name="T6" fmla="*/ 177 w 561"/>
                <a:gd name="T7" fmla="*/ 41 h 504"/>
                <a:gd name="T8" fmla="*/ 3 w 561"/>
                <a:gd name="T9" fmla="*/ 11 h 504"/>
                <a:gd name="T10" fmla="*/ 0 w 561"/>
                <a:gd name="T11" fmla="*/ 101 h 504"/>
                <a:gd name="T12" fmla="*/ 99 w 561"/>
                <a:gd name="T13" fmla="*/ 113 h 504"/>
                <a:gd name="T14" fmla="*/ 225 w 561"/>
                <a:gd name="T15" fmla="*/ 155 h 504"/>
                <a:gd name="T16" fmla="*/ 339 w 561"/>
                <a:gd name="T17" fmla="*/ 248 h 504"/>
                <a:gd name="T18" fmla="*/ 429 w 561"/>
                <a:gd name="T19" fmla="*/ 347 h 504"/>
                <a:gd name="T20" fmla="*/ 507 w 561"/>
                <a:gd name="T21" fmla="*/ 482 h 504"/>
                <a:gd name="T22" fmla="*/ 510 w 561"/>
                <a:gd name="T23" fmla="*/ 47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504">
                  <a:moveTo>
                    <a:pt x="561" y="464"/>
                  </a:moveTo>
                  <a:cubicBezTo>
                    <a:pt x="546" y="437"/>
                    <a:pt x="507" y="352"/>
                    <a:pt x="474" y="302"/>
                  </a:cubicBezTo>
                  <a:cubicBezTo>
                    <a:pt x="480" y="311"/>
                    <a:pt x="412" y="207"/>
                    <a:pt x="363" y="164"/>
                  </a:cubicBezTo>
                  <a:cubicBezTo>
                    <a:pt x="314" y="121"/>
                    <a:pt x="237" y="67"/>
                    <a:pt x="177" y="41"/>
                  </a:cubicBezTo>
                  <a:cubicBezTo>
                    <a:pt x="117" y="15"/>
                    <a:pt x="33" y="0"/>
                    <a:pt x="3" y="11"/>
                  </a:cubicBezTo>
                  <a:lnTo>
                    <a:pt x="0" y="101"/>
                  </a:lnTo>
                  <a:cubicBezTo>
                    <a:pt x="16" y="118"/>
                    <a:pt x="62" y="104"/>
                    <a:pt x="99" y="113"/>
                  </a:cubicBezTo>
                  <a:cubicBezTo>
                    <a:pt x="137" y="121"/>
                    <a:pt x="185" y="133"/>
                    <a:pt x="225" y="155"/>
                  </a:cubicBezTo>
                  <a:cubicBezTo>
                    <a:pt x="265" y="177"/>
                    <a:pt x="305" y="216"/>
                    <a:pt x="339" y="248"/>
                  </a:cubicBezTo>
                  <a:cubicBezTo>
                    <a:pt x="373" y="280"/>
                    <a:pt x="403" y="313"/>
                    <a:pt x="429" y="347"/>
                  </a:cubicBezTo>
                  <a:cubicBezTo>
                    <a:pt x="450" y="371"/>
                    <a:pt x="500" y="473"/>
                    <a:pt x="507" y="482"/>
                  </a:cubicBezTo>
                  <a:cubicBezTo>
                    <a:pt x="520" y="504"/>
                    <a:pt x="510" y="480"/>
                    <a:pt x="510" y="479"/>
                  </a:cubicBezTo>
                </a:path>
              </a:pathLst>
            </a:custGeom>
            <a:gradFill rotWithShape="0">
              <a:gsLst>
                <a:gs pos="0">
                  <a:srgbClr val="339933"/>
                </a:gs>
                <a:gs pos="50000">
                  <a:srgbClr val="D8F8D8"/>
                </a:gs>
                <a:gs pos="100000">
                  <a:srgbClr val="339933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0" name="Freeform 297"/>
            <p:cNvSpPr>
              <a:spLocks noChangeAspect="1"/>
            </p:cNvSpPr>
            <p:nvPr/>
          </p:nvSpPr>
          <p:spPr bwMode="auto">
            <a:xfrm>
              <a:off x="1298" y="1040"/>
              <a:ext cx="81" cy="358"/>
            </a:xfrm>
            <a:custGeom>
              <a:avLst/>
              <a:gdLst>
                <a:gd name="T0" fmla="*/ 0 w 243"/>
                <a:gd name="T1" fmla="*/ 993 h 1074"/>
                <a:gd name="T2" fmla="*/ 87 w 243"/>
                <a:gd name="T3" fmla="*/ 879 h 1074"/>
                <a:gd name="T4" fmla="*/ 132 w 243"/>
                <a:gd name="T5" fmla="*/ 639 h 1074"/>
                <a:gd name="T6" fmla="*/ 123 w 243"/>
                <a:gd name="T7" fmla="*/ 420 h 1074"/>
                <a:gd name="T8" fmla="*/ 135 w 243"/>
                <a:gd name="T9" fmla="*/ 0 h 1074"/>
                <a:gd name="T10" fmla="*/ 243 w 243"/>
                <a:gd name="T11" fmla="*/ 21 h 1074"/>
                <a:gd name="T12" fmla="*/ 219 w 243"/>
                <a:gd name="T13" fmla="*/ 273 h 1074"/>
                <a:gd name="T14" fmla="*/ 228 w 243"/>
                <a:gd name="T15" fmla="*/ 573 h 1074"/>
                <a:gd name="T16" fmla="*/ 210 w 243"/>
                <a:gd name="T17" fmla="*/ 804 h 1074"/>
                <a:gd name="T18" fmla="*/ 144 w 243"/>
                <a:gd name="T19" fmla="*/ 981 h 1074"/>
                <a:gd name="T20" fmla="*/ 90 w 243"/>
                <a:gd name="T21" fmla="*/ 1050 h 1074"/>
                <a:gd name="T22" fmla="*/ 48 w 243"/>
                <a:gd name="T23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1074">
                  <a:moveTo>
                    <a:pt x="0" y="993"/>
                  </a:moveTo>
                  <a:cubicBezTo>
                    <a:pt x="6" y="959"/>
                    <a:pt x="54" y="951"/>
                    <a:pt x="87" y="879"/>
                  </a:cubicBezTo>
                  <a:cubicBezTo>
                    <a:pt x="120" y="807"/>
                    <a:pt x="127" y="716"/>
                    <a:pt x="132" y="639"/>
                  </a:cubicBezTo>
                  <a:lnTo>
                    <a:pt x="123" y="420"/>
                  </a:lnTo>
                  <a:lnTo>
                    <a:pt x="135" y="0"/>
                  </a:lnTo>
                  <a:lnTo>
                    <a:pt x="243" y="21"/>
                  </a:lnTo>
                  <a:lnTo>
                    <a:pt x="219" y="273"/>
                  </a:lnTo>
                  <a:lnTo>
                    <a:pt x="228" y="573"/>
                  </a:lnTo>
                  <a:cubicBezTo>
                    <a:pt x="227" y="661"/>
                    <a:pt x="224" y="736"/>
                    <a:pt x="210" y="804"/>
                  </a:cubicBezTo>
                  <a:cubicBezTo>
                    <a:pt x="196" y="872"/>
                    <a:pt x="170" y="933"/>
                    <a:pt x="144" y="981"/>
                  </a:cubicBezTo>
                  <a:lnTo>
                    <a:pt x="90" y="1050"/>
                  </a:lnTo>
                  <a:lnTo>
                    <a:pt x="48" y="1074"/>
                  </a:lnTo>
                </a:path>
              </a:pathLst>
            </a:custGeom>
            <a:solidFill>
              <a:srgbClr val="3333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1" name="Freeform 298"/>
            <p:cNvSpPr>
              <a:spLocks noChangeAspect="1"/>
            </p:cNvSpPr>
            <p:nvPr/>
          </p:nvSpPr>
          <p:spPr bwMode="auto">
            <a:xfrm>
              <a:off x="1461" y="985"/>
              <a:ext cx="171" cy="144"/>
            </a:xfrm>
            <a:custGeom>
              <a:avLst/>
              <a:gdLst>
                <a:gd name="T0" fmla="*/ 69 w 512"/>
                <a:gd name="T1" fmla="*/ 9 h 431"/>
                <a:gd name="T2" fmla="*/ 219 w 512"/>
                <a:gd name="T3" fmla="*/ 30 h 431"/>
                <a:gd name="T4" fmla="*/ 357 w 512"/>
                <a:gd name="T5" fmla="*/ 123 h 431"/>
                <a:gd name="T6" fmla="*/ 441 w 512"/>
                <a:gd name="T7" fmla="*/ 216 h 431"/>
                <a:gd name="T8" fmla="*/ 507 w 512"/>
                <a:gd name="T9" fmla="*/ 345 h 431"/>
                <a:gd name="T10" fmla="*/ 414 w 512"/>
                <a:gd name="T11" fmla="*/ 414 h 431"/>
                <a:gd name="T12" fmla="*/ 303 w 512"/>
                <a:gd name="T13" fmla="*/ 276 h 431"/>
                <a:gd name="T14" fmla="*/ 183 w 512"/>
                <a:gd name="T15" fmla="*/ 168 h 431"/>
                <a:gd name="T16" fmla="*/ 111 w 512"/>
                <a:gd name="T17" fmla="*/ 123 h 431"/>
                <a:gd name="T18" fmla="*/ 0 w 512"/>
                <a:gd name="T19" fmla="*/ 102 h 431"/>
                <a:gd name="T20" fmla="*/ 69 w 512"/>
                <a:gd name="T21" fmla="*/ 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2" h="431">
                  <a:moveTo>
                    <a:pt x="69" y="9"/>
                  </a:moveTo>
                  <a:cubicBezTo>
                    <a:pt x="101" y="0"/>
                    <a:pt x="171" y="11"/>
                    <a:pt x="219" y="30"/>
                  </a:cubicBezTo>
                  <a:cubicBezTo>
                    <a:pt x="273" y="53"/>
                    <a:pt x="317" y="91"/>
                    <a:pt x="357" y="123"/>
                  </a:cubicBezTo>
                  <a:lnTo>
                    <a:pt x="441" y="216"/>
                  </a:lnTo>
                  <a:cubicBezTo>
                    <a:pt x="466" y="253"/>
                    <a:pt x="512" y="312"/>
                    <a:pt x="507" y="345"/>
                  </a:cubicBezTo>
                  <a:cubicBezTo>
                    <a:pt x="495" y="368"/>
                    <a:pt x="450" y="431"/>
                    <a:pt x="414" y="414"/>
                  </a:cubicBezTo>
                  <a:lnTo>
                    <a:pt x="303" y="276"/>
                  </a:lnTo>
                  <a:cubicBezTo>
                    <a:pt x="265" y="235"/>
                    <a:pt x="215" y="194"/>
                    <a:pt x="183" y="168"/>
                  </a:cubicBezTo>
                  <a:cubicBezTo>
                    <a:pt x="150" y="146"/>
                    <a:pt x="180" y="153"/>
                    <a:pt x="111" y="123"/>
                  </a:cubicBezTo>
                  <a:cubicBezTo>
                    <a:pt x="42" y="93"/>
                    <a:pt x="2" y="118"/>
                    <a:pt x="0" y="102"/>
                  </a:cubicBezTo>
                  <a:lnTo>
                    <a:pt x="69" y="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2" name="Freeform 299"/>
            <p:cNvSpPr>
              <a:spLocks noChangeAspect="1"/>
            </p:cNvSpPr>
            <p:nvPr/>
          </p:nvSpPr>
          <p:spPr bwMode="auto">
            <a:xfrm>
              <a:off x="1497" y="889"/>
              <a:ext cx="69" cy="111"/>
            </a:xfrm>
            <a:custGeom>
              <a:avLst/>
              <a:gdLst>
                <a:gd name="T0" fmla="*/ 2 w 203"/>
                <a:gd name="T1" fmla="*/ 288 h 333"/>
                <a:gd name="T2" fmla="*/ 74 w 203"/>
                <a:gd name="T3" fmla="*/ 119 h 333"/>
                <a:gd name="T4" fmla="*/ 203 w 203"/>
                <a:gd name="T5" fmla="*/ 0 h 333"/>
                <a:gd name="T6" fmla="*/ 196 w 203"/>
                <a:gd name="T7" fmla="*/ 39 h 333"/>
                <a:gd name="T8" fmla="*/ 175 w 203"/>
                <a:gd name="T9" fmla="*/ 110 h 333"/>
                <a:gd name="T10" fmla="*/ 171 w 203"/>
                <a:gd name="T11" fmla="*/ 172 h 333"/>
                <a:gd name="T12" fmla="*/ 159 w 203"/>
                <a:gd name="T13" fmla="*/ 250 h 333"/>
                <a:gd name="T14" fmla="*/ 156 w 203"/>
                <a:gd name="T15" fmla="*/ 333 h 333"/>
                <a:gd name="T16" fmla="*/ 80 w 203"/>
                <a:gd name="T17" fmla="*/ 300 h 333"/>
                <a:gd name="T18" fmla="*/ 2 w 203"/>
                <a:gd name="T19" fmla="*/ 28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333">
                  <a:moveTo>
                    <a:pt x="2" y="288"/>
                  </a:moveTo>
                  <a:cubicBezTo>
                    <a:pt x="0" y="259"/>
                    <a:pt x="40" y="167"/>
                    <a:pt x="74" y="119"/>
                  </a:cubicBezTo>
                  <a:cubicBezTo>
                    <a:pt x="115" y="66"/>
                    <a:pt x="183" y="13"/>
                    <a:pt x="203" y="0"/>
                  </a:cubicBezTo>
                  <a:lnTo>
                    <a:pt x="196" y="39"/>
                  </a:lnTo>
                  <a:cubicBezTo>
                    <a:pt x="191" y="57"/>
                    <a:pt x="179" y="88"/>
                    <a:pt x="175" y="110"/>
                  </a:cubicBezTo>
                  <a:cubicBezTo>
                    <a:pt x="163" y="136"/>
                    <a:pt x="177" y="141"/>
                    <a:pt x="171" y="172"/>
                  </a:cubicBezTo>
                  <a:lnTo>
                    <a:pt x="159" y="250"/>
                  </a:lnTo>
                  <a:lnTo>
                    <a:pt x="156" y="333"/>
                  </a:lnTo>
                  <a:lnTo>
                    <a:pt x="80" y="300"/>
                  </a:lnTo>
                  <a:lnTo>
                    <a:pt x="2" y="288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3" name="Freeform 300"/>
            <p:cNvSpPr>
              <a:spLocks noChangeAspect="1"/>
            </p:cNvSpPr>
            <p:nvPr/>
          </p:nvSpPr>
          <p:spPr bwMode="auto">
            <a:xfrm>
              <a:off x="1562" y="855"/>
              <a:ext cx="227" cy="145"/>
            </a:xfrm>
            <a:custGeom>
              <a:avLst/>
              <a:gdLst>
                <a:gd name="T0" fmla="*/ 3 w 682"/>
                <a:gd name="T1" fmla="*/ 105 h 435"/>
                <a:gd name="T2" fmla="*/ 150 w 682"/>
                <a:gd name="T3" fmla="*/ 12 h 435"/>
                <a:gd name="T4" fmla="*/ 381 w 682"/>
                <a:gd name="T5" fmla="*/ 30 h 435"/>
                <a:gd name="T6" fmla="*/ 534 w 682"/>
                <a:gd name="T7" fmla="*/ 129 h 435"/>
                <a:gd name="T8" fmla="*/ 624 w 682"/>
                <a:gd name="T9" fmla="*/ 219 h 435"/>
                <a:gd name="T10" fmla="*/ 675 w 682"/>
                <a:gd name="T11" fmla="*/ 345 h 435"/>
                <a:gd name="T12" fmla="*/ 591 w 682"/>
                <a:gd name="T13" fmla="*/ 435 h 435"/>
                <a:gd name="T14" fmla="*/ 465 w 682"/>
                <a:gd name="T15" fmla="*/ 291 h 435"/>
                <a:gd name="T16" fmla="*/ 333 w 682"/>
                <a:gd name="T17" fmla="*/ 192 h 435"/>
                <a:gd name="T18" fmla="*/ 186 w 682"/>
                <a:gd name="T19" fmla="*/ 129 h 435"/>
                <a:gd name="T20" fmla="*/ 0 w 682"/>
                <a:gd name="T21" fmla="*/ 9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2" h="435">
                  <a:moveTo>
                    <a:pt x="3" y="105"/>
                  </a:moveTo>
                  <a:cubicBezTo>
                    <a:pt x="28" y="90"/>
                    <a:pt x="87" y="24"/>
                    <a:pt x="150" y="12"/>
                  </a:cubicBezTo>
                  <a:cubicBezTo>
                    <a:pt x="213" y="0"/>
                    <a:pt x="317" y="10"/>
                    <a:pt x="381" y="30"/>
                  </a:cubicBezTo>
                  <a:cubicBezTo>
                    <a:pt x="439" y="54"/>
                    <a:pt x="494" y="98"/>
                    <a:pt x="534" y="129"/>
                  </a:cubicBezTo>
                  <a:cubicBezTo>
                    <a:pt x="574" y="160"/>
                    <a:pt x="600" y="183"/>
                    <a:pt x="624" y="219"/>
                  </a:cubicBezTo>
                  <a:cubicBezTo>
                    <a:pt x="646" y="252"/>
                    <a:pt x="682" y="311"/>
                    <a:pt x="675" y="345"/>
                  </a:cubicBezTo>
                  <a:lnTo>
                    <a:pt x="591" y="435"/>
                  </a:lnTo>
                  <a:cubicBezTo>
                    <a:pt x="556" y="426"/>
                    <a:pt x="508" y="331"/>
                    <a:pt x="465" y="291"/>
                  </a:cubicBezTo>
                  <a:cubicBezTo>
                    <a:pt x="422" y="251"/>
                    <a:pt x="378" y="217"/>
                    <a:pt x="333" y="192"/>
                  </a:cubicBezTo>
                  <a:cubicBezTo>
                    <a:pt x="291" y="164"/>
                    <a:pt x="225" y="139"/>
                    <a:pt x="186" y="129"/>
                  </a:cubicBezTo>
                  <a:cubicBezTo>
                    <a:pt x="147" y="119"/>
                    <a:pt x="39" y="105"/>
                    <a:pt x="0" y="99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33725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4" name="Freeform 301"/>
            <p:cNvSpPr>
              <a:spLocks noChangeAspect="1"/>
            </p:cNvSpPr>
            <p:nvPr/>
          </p:nvSpPr>
          <p:spPr bwMode="auto">
            <a:xfrm>
              <a:off x="1649" y="908"/>
              <a:ext cx="111" cy="93"/>
            </a:xfrm>
            <a:custGeom>
              <a:avLst/>
              <a:gdLst>
                <a:gd name="T0" fmla="*/ 334 w 334"/>
                <a:gd name="T1" fmla="*/ 279 h 279"/>
                <a:gd name="T2" fmla="*/ 205 w 334"/>
                <a:gd name="T3" fmla="*/ 279 h 279"/>
                <a:gd name="T4" fmla="*/ 67 w 334"/>
                <a:gd name="T5" fmla="*/ 180 h 279"/>
                <a:gd name="T6" fmla="*/ 10 w 334"/>
                <a:gd name="T7" fmla="*/ 0 h 279"/>
                <a:gd name="T8" fmla="*/ 94 w 334"/>
                <a:gd name="T9" fmla="*/ 45 h 279"/>
                <a:gd name="T10" fmla="*/ 226 w 334"/>
                <a:gd name="T11" fmla="*/ 150 h 279"/>
                <a:gd name="T12" fmla="*/ 325 w 334"/>
                <a:gd name="T13" fmla="*/ 276 h 279"/>
                <a:gd name="T14" fmla="*/ 334 w 334"/>
                <a:gd name="T1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4" h="279">
                  <a:moveTo>
                    <a:pt x="334" y="279"/>
                  </a:moveTo>
                  <a:lnTo>
                    <a:pt x="205" y="279"/>
                  </a:lnTo>
                  <a:cubicBezTo>
                    <a:pt x="161" y="263"/>
                    <a:pt x="100" y="227"/>
                    <a:pt x="67" y="180"/>
                  </a:cubicBezTo>
                  <a:cubicBezTo>
                    <a:pt x="44" y="139"/>
                    <a:pt x="0" y="19"/>
                    <a:pt x="10" y="0"/>
                  </a:cubicBezTo>
                  <a:lnTo>
                    <a:pt x="94" y="45"/>
                  </a:lnTo>
                  <a:lnTo>
                    <a:pt x="226" y="150"/>
                  </a:lnTo>
                  <a:lnTo>
                    <a:pt x="325" y="276"/>
                  </a:lnTo>
                  <a:lnTo>
                    <a:pt x="334" y="279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5" name="Freeform 302"/>
            <p:cNvSpPr>
              <a:spLocks noChangeAspect="1"/>
            </p:cNvSpPr>
            <p:nvPr/>
          </p:nvSpPr>
          <p:spPr bwMode="auto">
            <a:xfrm>
              <a:off x="1497" y="1026"/>
              <a:ext cx="105" cy="98"/>
            </a:xfrm>
            <a:custGeom>
              <a:avLst/>
              <a:gdLst>
                <a:gd name="T0" fmla="*/ 317 w 317"/>
                <a:gd name="T1" fmla="*/ 297 h 297"/>
                <a:gd name="T2" fmla="*/ 188 w 317"/>
                <a:gd name="T3" fmla="*/ 297 h 297"/>
                <a:gd name="T4" fmla="*/ 50 w 317"/>
                <a:gd name="T5" fmla="*/ 198 h 297"/>
                <a:gd name="T6" fmla="*/ 5 w 317"/>
                <a:gd name="T7" fmla="*/ 0 h 297"/>
                <a:gd name="T8" fmla="*/ 83 w 317"/>
                <a:gd name="T9" fmla="*/ 48 h 297"/>
                <a:gd name="T10" fmla="*/ 209 w 317"/>
                <a:gd name="T11" fmla="*/ 168 h 297"/>
                <a:gd name="T12" fmla="*/ 308 w 317"/>
                <a:gd name="T13" fmla="*/ 294 h 297"/>
                <a:gd name="T14" fmla="*/ 317 w 317"/>
                <a:gd name="T15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7" h="297">
                  <a:moveTo>
                    <a:pt x="317" y="297"/>
                  </a:moveTo>
                  <a:lnTo>
                    <a:pt x="188" y="297"/>
                  </a:lnTo>
                  <a:cubicBezTo>
                    <a:pt x="144" y="281"/>
                    <a:pt x="81" y="248"/>
                    <a:pt x="50" y="198"/>
                  </a:cubicBezTo>
                  <a:cubicBezTo>
                    <a:pt x="27" y="157"/>
                    <a:pt x="0" y="25"/>
                    <a:pt x="5" y="0"/>
                  </a:cubicBezTo>
                  <a:lnTo>
                    <a:pt x="83" y="48"/>
                  </a:lnTo>
                  <a:lnTo>
                    <a:pt x="209" y="168"/>
                  </a:lnTo>
                  <a:lnTo>
                    <a:pt x="308" y="294"/>
                  </a:lnTo>
                  <a:lnTo>
                    <a:pt x="317" y="297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6" name="Freeform 303"/>
            <p:cNvSpPr>
              <a:spLocks noChangeAspect="1"/>
            </p:cNvSpPr>
            <p:nvPr/>
          </p:nvSpPr>
          <p:spPr bwMode="auto">
            <a:xfrm>
              <a:off x="1636" y="612"/>
              <a:ext cx="61" cy="253"/>
            </a:xfrm>
            <a:custGeom>
              <a:avLst/>
              <a:gdLst>
                <a:gd name="T0" fmla="*/ 178 w 183"/>
                <a:gd name="T1" fmla="*/ 759 h 759"/>
                <a:gd name="T2" fmla="*/ 148 w 183"/>
                <a:gd name="T3" fmla="*/ 177 h 759"/>
                <a:gd name="T4" fmla="*/ 130 w 183"/>
                <a:gd name="T5" fmla="*/ 0 h 759"/>
                <a:gd name="T6" fmla="*/ 19 w 183"/>
                <a:gd name="T7" fmla="*/ 6 h 759"/>
                <a:gd name="T8" fmla="*/ 19 w 183"/>
                <a:gd name="T9" fmla="*/ 108 h 759"/>
                <a:gd name="T10" fmla="*/ 22 w 183"/>
                <a:gd name="T11" fmla="*/ 207 h 759"/>
                <a:gd name="T12" fmla="*/ 34 w 183"/>
                <a:gd name="T13" fmla="*/ 423 h 759"/>
                <a:gd name="T14" fmla="*/ 52 w 183"/>
                <a:gd name="T15" fmla="*/ 732 h 759"/>
                <a:gd name="T16" fmla="*/ 115 w 183"/>
                <a:gd name="T17" fmla="*/ 738 h 759"/>
                <a:gd name="T18" fmla="*/ 178 w 183"/>
                <a:gd name="T19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759">
                  <a:moveTo>
                    <a:pt x="178" y="759"/>
                  </a:moveTo>
                  <a:cubicBezTo>
                    <a:pt x="183" y="666"/>
                    <a:pt x="156" y="303"/>
                    <a:pt x="148" y="177"/>
                  </a:cubicBezTo>
                  <a:cubicBezTo>
                    <a:pt x="141" y="51"/>
                    <a:pt x="151" y="29"/>
                    <a:pt x="130" y="0"/>
                  </a:cubicBezTo>
                  <a:lnTo>
                    <a:pt x="19" y="6"/>
                  </a:lnTo>
                  <a:cubicBezTo>
                    <a:pt x="0" y="24"/>
                    <a:pt x="19" y="75"/>
                    <a:pt x="19" y="108"/>
                  </a:cubicBezTo>
                  <a:cubicBezTo>
                    <a:pt x="19" y="141"/>
                    <a:pt x="20" y="155"/>
                    <a:pt x="22" y="207"/>
                  </a:cubicBezTo>
                  <a:cubicBezTo>
                    <a:pt x="24" y="259"/>
                    <a:pt x="29" y="335"/>
                    <a:pt x="34" y="423"/>
                  </a:cubicBezTo>
                  <a:cubicBezTo>
                    <a:pt x="43" y="567"/>
                    <a:pt x="41" y="681"/>
                    <a:pt x="52" y="732"/>
                  </a:cubicBezTo>
                  <a:lnTo>
                    <a:pt x="115" y="738"/>
                  </a:lnTo>
                  <a:lnTo>
                    <a:pt x="178" y="75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7" name="Freeform 304"/>
            <p:cNvSpPr>
              <a:spLocks noChangeAspect="1"/>
            </p:cNvSpPr>
            <p:nvPr/>
          </p:nvSpPr>
          <p:spPr bwMode="auto">
            <a:xfrm>
              <a:off x="1450" y="432"/>
              <a:ext cx="233" cy="190"/>
            </a:xfrm>
            <a:custGeom>
              <a:avLst/>
              <a:gdLst>
                <a:gd name="T0" fmla="*/ 699 w 699"/>
                <a:gd name="T1" fmla="*/ 561 h 570"/>
                <a:gd name="T2" fmla="*/ 654 w 699"/>
                <a:gd name="T3" fmla="*/ 282 h 570"/>
                <a:gd name="T4" fmla="*/ 471 w 699"/>
                <a:gd name="T5" fmla="*/ 60 h 570"/>
                <a:gd name="T6" fmla="*/ 240 w 699"/>
                <a:gd name="T7" fmla="*/ 3 h 570"/>
                <a:gd name="T8" fmla="*/ 102 w 699"/>
                <a:gd name="T9" fmla="*/ 48 h 570"/>
                <a:gd name="T10" fmla="*/ 0 w 699"/>
                <a:gd name="T11" fmla="*/ 114 h 570"/>
                <a:gd name="T12" fmla="*/ 78 w 699"/>
                <a:gd name="T13" fmla="*/ 114 h 570"/>
                <a:gd name="T14" fmla="*/ 198 w 699"/>
                <a:gd name="T15" fmla="*/ 126 h 570"/>
                <a:gd name="T16" fmla="*/ 354 w 699"/>
                <a:gd name="T17" fmla="*/ 180 h 570"/>
                <a:gd name="T18" fmla="*/ 480 w 699"/>
                <a:gd name="T19" fmla="*/ 315 h 570"/>
                <a:gd name="T20" fmla="*/ 540 w 699"/>
                <a:gd name="T21" fmla="*/ 438 h 570"/>
                <a:gd name="T22" fmla="*/ 570 w 699"/>
                <a:gd name="T2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70">
                  <a:moveTo>
                    <a:pt x="699" y="561"/>
                  </a:moveTo>
                  <a:cubicBezTo>
                    <a:pt x="691" y="515"/>
                    <a:pt x="692" y="365"/>
                    <a:pt x="654" y="282"/>
                  </a:cubicBezTo>
                  <a:cubicBezTo>
                    <a:pt x="615" y="199"/>
                    <a:pt x="542" y="107"/>
                    <a:pt x="471" y="60"/>
                  </a:cubicBezTo>
                  <a:cubicBezTo>
                    <a:pt x="399" y="13"/>
                    <a:pt x="299" y="6"/>
                    <a:pt x="240" y="3"/>
                  </a:cubicBezTo>
                  <a:cubicBezTo>
                    <a:pt x="181" y="0"/>
                    <a:pt x="142" y="30"/>
                    <a:pt x="102" y="48"/>
                  </a:cubicBezTo>
                  <a:cubicBezTo>
                    <a:pt x="62" y="66"/>
                    <a:pt x="14" y="100"/>
                    <a:pt x="0" y="114"/>
                  </a:cubicBezTo>
                  <a:lnTo>
                    <a:pt x="78" y="114"/>
                  </a:lnTo>
                  <a:cubicBezTo>
                    <a:pt x="111" y="116"/>
                    <a:pt x="152" y="115"/>
                    <a:pt x="198" y="126"/>
                  </a:cubicBezTo>
                  <a:cubicBezTo>
                    <a:pt x="252" y="135"/>
                    <a:pt x="307" y="150"/>
                    <a:pt x="354" y="180"/>
                  </a:cubicBezTo>
                  <a:cubicBezTo>
                    <a:pt x="401" y="210"/>
                    <a:pt x="448" y="267"/>
                    <a:pt x="480" y="315"/>
                  </a:cubicBezTo>
                  <a:cubicBezTo>
                    <a:pt x="511" y="358"/>
                    <a:pt x="525" y="396"/>
                    <a:pt x="540" y="438"/>
                  </a:cubicBezTo>
                  <a:cubicBezTo>
                    <a:pt x="555" y="480"/>
                    <a:pt x="564" y="543"/>
                    <a:pt x="570" y="570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54510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8" name="Freeform 305"/>
            <p:cNvSpPr>
              <a:spLocks noChangeAspect="1"/>
            </p:cNvSpPr>
            <p:nvPr/>
          </p:nvSpPr>
          <p:spPr bwMode="auto">
            <a:xfrm>
              <a:off x="1408" y="466"/>
              <a:ext cx="46" cy="75"/>
            </a:xfrm>
            <a:custGeom>
              <a:avLst/>
              <a:gdLst>
                <a:gd name="T0" fmla="*/ 138 w 138"/>
                <a:gd name="T1" fmla="*/ 4 h 223"/>
                <a:gd name="T2" fmla="*/ 60 w 138"/>
                <a:gd name="T3" fmla="*/ 58 h 223"/>
                <a:gd name="T4" fmla="*/ 0 w 138"/>
                <a:gd name="T5" fmla="*/ 187 h 223"/>
                <a:gd name="T6" fmla="*/ 54 w 138"/>
                <a:gd name="T7" fmla="*/ 202 h 223"/>
                <a:gd name="T8" fmla="*/ 102 w 138"/>
                <a:gd name="T9" fmla="*/ 223 h 223"/>
                <a:gd name="T10" fmla="*/ 99 w 138"/>
                <a:gd name="T11" fmla="*/ 127 h 223"/>
                <a:gd name="T12" fmla="*/ 108 w 138"/>
                <a:gd name="T13" fmla="*/ 67 h 223"/>
                <a:gd name="T14" fmla="*/ 138 w 138"/>
                <a:gd name="T15" fmla="*/ 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3">
                  <a:moveTo>
                    <a:pt x="138" y="4"/>
                  </a:moveTo>
                  <a:cubicBezTo>
                    <a:pt x="127" y="0"/>
                    <a:pt x="83" y="28"/>
                    <a:pt x="60" y="58"/>
                  </a:cubicBezTo>
                  <a:cubicBezTo>
                    <a:pt x="38" y="89"/>
                    <a:pt x="1" y="163"/>
                    <a:pt x="0" y="187"/>
                  </a:cubicBezTo>
                  <a:lnTo>
                    <a:pt x="54" y="202"/>
                  </a:lnTo>
                  <a:lnTo>
                    <a:pt x="102" y="223"/>
                  </a:lnTo>
                  <a:cubicBezTo>
                    <a:pt x="109" y="211"/>
                    <a:pt x="98" y="153"/>
                    <a:pt x="99" y="127"/>
                  </a:cubicBezTo>
                  <a:cubicBezTo>
                    <a:pt x="102" y="104"/>
                    <a:pt x="102" y="87"/>
                    <a:pt x="108" y="67"/>
                  </a:cubicBezTo>
                  <a:lnTo>
                    <a:pt x="138" y="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69" name="Freeform 306"/>
            <p:cNvSpPr>
              <a:spLocks noChangeAspect="1"/>
            </p:cNvSpPr>
            <p:nvPr/>
          </p:nvSpPr>
          <p:spPr bwMode="auto">
            <a:xfrm>
              <a:off x="1231" y="586"/>
              <a:ext cx="64" cy="81"/>
            </a:xfrm>
            <a:custGeom>
              <a:avLst/>
              <a:gdLst>
                <a:gd name="T0" fmla="*/ 192 w 192"/>
                <a:gd name="T1" fmla="*/ 0 h 243"/>
                <a:gd name="T2" fmla="*/ 75 w 192"/>
                <a:gd name="T3" fmla="*/ 93 h 243"/>
                <a:gd name="T4" fmla="*/ 0 w 192"/>
                <a:gd name="T5" fmla="*/ 222 h 243"/>
                <a:gd name="T6" fmla="*/ 63 w 192"/>
                <a:gd name="T7" fmla="*/ 231 h 243"/>
                <a:gd name="T8" fmla="*/ 117 w 192"/>
                <a:gd name="T9" fmla="*/ 243 h 243"/>
                <a:gd name="T10" fmla="*/ 129 w 192"/>
                <a:gd name="T11" fmla="*/ 135 h 243"/>
                <a:gd name="T12" fmla="*/ 162 w 192"/>
                <a:gd name="T13" fmla="*/ 63 h 243"/>
                <a:gd name="T14" fmla="*/ 192 w 192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243">
                  <a:moveTo>
                    <a:pt x="192" y="0"/>
                  </a:moveTo>
                  <a:cubicBezTo>
                    <a:pt x="178" y="5"/>
                    <a:pt x="107" y="56"/>
                    <a:pt x="75" y="93"/>
                  </a:cubicBezTo>
                  <a:cubicBezTo>
                    <a:pt x="53" y="124"/>
                    <a:pt x="1" y="198"/>
                    <a:pt x="0" y="222"/>
                  </a:cubicBezTo>
                  <a:lnTo>
                    <a:pt x="63" y="231"/>
                  </a:lnTo>
                  <a:lnTo>
                    <a:pt x="117" y="243"/>
                  </a:lnTo>
                  <a:cubicBezTo>
                    <a:pt x="128" y="227"/>
                    <a:pt x="122" y="165"/>
                    <a:pt x="129" y="135"/>
                  </a:cubicBezTo>
                  <a:cubicBezTo>
                    <a:pt x="132" y="112"/>
                    <a:pt x="156" y="83"/>
                    <a:pt x="162" y="63"/>
                  </a:cubicBezTo>
                  <a:lnTo>
                    <a:pt x="192" y="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70" name="Freeform 307"/>
            <p:cNvSpPr>
              <a:spLocks noChangeAspect="1"/>
            </p:cNvSpPr>
            <p:nvPr/>
          </p:nvSpPr>
          <p:spPr bwMode="auto">
            <a:xfrm>
              <a:off x="1394" y="586"/>
              <a:ext cx="89" cy="113"/>
            </a:xfrm>
            <a:custGeom>
              <a:avLst/>
              <a:gdLst>
                <a:gd name="T0" fmla="*/ 262 w 268"/>
                <a:gd name="T1" fmla="*/ 342 h 342"/>
                <a:gd name="T2" fmla="*/ 160 w 268"/>
                <a:gd name="T3" fmla="*/ 336 h 342"/>
                <a:gd name="T4" fmla="*/ 40 w 268"/>
                <a:gd name="T5" fmla="*/ 219 h 342"/>
                <a:gd name="T6" fmla="*/ 10 w 268"/>
                <a:gd name="T7" fmla="*/ 0 h 342"/>
                <a:gd name="T8" fmla="*/ 100 w 268"/>
                <a:gd name="T9" fmla="*/ 54 h 342"/>
                <a:gd name="T10" fmla="*/ 226 w 268"/>
                <a:gd name="T11" fmla="*/ 195 h 342"/>
                <a:gd name="T12" fmla="*/ 268 w 268"/>
                <a:gd name="T13" fmla="*/ 330 h 342"/>
                <a:gd name="T14" fmla="*/ 262 w 268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342">
                  <a:moveTo>
                    <a:pt x="262" y="342"/>
                  </a:moveTo>
                  <a:lnTo>
                    <a:pt x="160" y="336"/>
                  </a:lnTo>
                  <a:cubicBezTo>
                    <a:pt x="123" y="316"/>
                    <a:pt x="65" y="275"/>
                    <a:pt x="40" y="219"/>
                  </a:cubicBezTo>
                  <a:cubicBezTo>
                    <a:pt x="17" y="178"/>
                    <a:pt x="0" y="28"/>
                    <a:pt x="10" y="0"/>
                  </a:cubicBezTo>
                  <a:lnTo>
                    <a:pt x="100" y="54"/>
                  </a:lnTo>
                  <a:lnTo>
                    <a:pt x="226" y="195"/>
                  </a:lnTo>
                  <a:lnTo>
                    <a:pt x="268" y="330"/>
                  </a:lnTo>
                  <a:lnTo>
                    <a:pt x="262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71" name="Freeform 308"/>
            <p:cNvSpPr>
              <a:spLocks noChangeAspect="1"/>
            </p:cNvSpPr>
            <p:nvPr/>
          </p:nvSpPr>
          <p:spPr bwMode="auto">
            <a:xfrm>
              <a:off x="1298" y="529"/>
              <a:ext cx="232" cy="170"/>
            </a:xfrm>
            <a:custGeom>
              <a:avLst/>
              <a:gdLst>
                <a:gd name="T0" fmla="*/ 0 w 699"/>
                <a:gd name="T1" fmla="*/ 164 h 512"/>
                <a:gd name="T2" fmla="*/ 144 w 699"/>
                <a:gd name="T3" fmla="*/ 44 h 512"/>
                <a:gd name="T4" fmla="*/ 360 w 699"/>
                <a:gd name="T5" fmla="*/ 14 h 512"/>
                <a:gd name="T6" fmla="*/ 558 w 699"/>
                <a:gd name="T7" fmla="*/ 128 h 512"/>
                <a:gd name="T8" fmla="*/ 663 w 699"/>
                <a:gd name="T9" fmla="*/ 272 h 512"/>
                <a:gd name="T10" fmla="*/ 699 w 699"/>
                <a:gd name="T11" fmla="*/ 416 h 512"/>
                <a:gd name="T12" fmla="*/ 567 w 699"/>
                <a:gd name="T13" fmla="*/ 512 h 512"/>
                <a:gd name="T14" fmla="*/ 489 w 699"/>
                <a:gd name="T15" fmla="*/ 335 h 512"/>
                <a:gd name="T16" fmla="*/ 372 w 699"/>
                <a:gd name="T17" fmla="*/ 212 h 512"/>
                <a:gd name="T18" fmla="*/ 222 w 699"/>
                <a:gd name="T19" fmla="*/ 143 h 512"/>
                <a:gd name="T20" fmla="*/ 36 w 699"/>
                <a:gd name="T21" fmla="*/ 149 h 512"/>
                <a:gd name="T22" fmla="*/ 0 w 699"/>
                <a:gd name="T23" fmla="*/ 16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12">
                  <a:moveTo>
                    <a:pt x="0" y="164"/>
                  </a:moveTo>
                  <a:lnTo>
                    <a:pt x="144" y="44"/>
                  </a:lnTo>
                  <a:cubicBezTo>
                    <a:pt x="204" y="19"/>
                    <a:pt x="291" y="0"/>
                    <a:pt x="360" y="14"/>
                  </a:cubicBezTo>
                  <a:cubicBezTo>
                    <a:pt x="426" y="29"/>
                    <a:pt x="506" y="81"/>
                    <a:pt x="558" y="128"/>
                  </a:cubicBezTo>
                  <a:cubicBezTo>
                    <a:pt x="610" y="175"/>
                    <a:pt x="639" y="224"/>
                    <a:pt x="663" y="272"/>
                  </a:cubicBezTo>
                  <a:lnTo>
                    <a:pt x="699" y="416"/>
                  </a:lnTo>
                  <a:lnTo>
                    <a:pt x="567" y="512"/>
                  </a:lnTo>
                  <a:cubicBezTo>
                    <a:pt x="532" y="499"/>
                    <a:pt x="521" y="385"/>
                    <a:pt x="489" y="335"/>
                  </a:cubicBezTo>
                  <a:cubicBezTo>
                    <a:pt x="457" y="285"/>
                    <a:pt x="418" y="246"/>
                    <a:pt x="372" y="212"/>
                  </a:cubicBezTo>
                  <a:cubicBezTo>
                    <a:pt x="322" y="174"/>
                    <a:pt x="278" y="154"/>
                    <a:pt x="222" y="143"/>
                  </a:cubicBezTo>
                  <a:cubicBezTo>
                    <a:pt x="166" y="132"/>
                    <a:pt x="68" y="149"/>
                    <a:pt x="36" y="149"/>
                  </a:cubicBezTo>
                  <a:lnTo>
                    <a:pt x="0" y="16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72" name="Freeform 309"/>
            <p:cNvSpPr>
              <a:spLocks noChangeAspect="1"/>
            </p:cNvSpPr>
            <p:nvPr/>
          </p:nvSpPr>
          <p:spPr bwMode="auto">
            <a:xfrm>
              <a:off x="1223" y="715"/>
              <a:ext cx="93" cy="114"/>
            </a:xfrm>
            <a:custGeom>
              <a:avLst/>
              <a:gdLst>
                <a:gd name="T0" fmla="*/ 280 w 280"/>
                <a:gd name="T1" fmla="*/ 342 h 342"/>
                <a:gd name="T2" fmla="*/ 151 w 280"/>
                <a:gd name="T3" fmla="*/ 330 h 342"/>
                <a:gd name="T4" fmla="*/ 43 w 280"/>
                <a:gd name="T5" fmla="*/ 225 h 342"/>
                <a:gd name="T6" fmla="*/ 10 w 280"/>
                <a:gd name="T7" fmla="*/ 0 h 342"/>
                <a:gd name="T8" fmla="*/ 106 w 280"/>
                <a:gd name="T9" fmla="*/ 48 h 342"/>
                <a:gd name="T10" fmla="*/ 211 w 280"/>
                <a:gd name="T11" fmla="*/ 177 h 342"/>
                <a:gd name="T12" fmla="*/ 271 w 280"/>
                <a:gd name="T13" fmla="*/ 336 h 342"/>
                <a:gd name="T14" fmla="*/ 280 w 280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342">
                  <a:moveTo>
                    <a:pt x="280" y="342"/>
                  </a:moveTo>
                  <a:lnTo>
                    <a:pt x="151" y="330"/>
                  </a:lnTo>
                  <a:cubicBezTo>
                    <a:pt x="112" y="310"/>
                    <a:pt x="66" y="280"/>
                    <a:pt x="43" y="225"/>
                  </a:cubicBezTo>
                  <a:cubicBezTo>
                    <a:pt x="20" y="184"/>
                    <a:pt x="0" y="29"/>
                    <a:pt x="10" y="0"/>
                  </a:cubicBezTo>
                  <a:lnTo>
                    <a:pt x="106" y="48"/>
                  </a:lnTo>
                  <a:lnTo>
                    <a:pt x="211" y="177"/>
                  </a:lnTo>
                  <a:lnTo>
                    <a:pt x="271" y="336"/>
                  </a:lnTo>
                  <a:lnTo>
                    <a:pt x="280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73" name="Freeform 310"/>
            <p:cNvSpPr>
              <a:spLocks noChangeAspect="1"/>
            </p:cNvSpPr>
            <p:nvPr/>
          </p:nvSpPr>
          <p:spPr bwMode="auto">
            <a:xfrm>
              <a:off x="1128" y="657"/>
              <a:ext cx="237" cy="172"/>
            </a:xfrm>
            <a:custGeom>
              <a:avLst/>
              <a:gdLst>
                <a:gd name="T0" fmla="*/ 0 w 711"/>
                <a:gd name="T1" fmla="*/ 170 h 518"/>
                <a:gd name="T2" fmla="*/ 144 w 711"/>
                <a:gd name="T3" fmla="*/ 35 h 518"/>
                <a:gd name="T4" fmla="*/ 345 w 711"/>
                <a:gd name="T5" fmla="*/ 14 h 518"/>
                <a:gd name="T6" fmla="*/ 540 w 711"/>
                <a:gd name="T7" fmla="*/ 122 h 518"/>
                <a:gd name="T8" fmla="*/ 660 w 711"/>
                <a:gd name="T9" fmla="*/ 272 h 518"/>
                <a:gd name="T10" fmla="*/ 696 w 711"/>
                <a:gd name="T11" fmla="*/ 422 h 518"/>
                <a:gd name="T12" fmla="*/ 567 w 711"/>
                <a:gd name="T13" fmla="*/ 518 h 518"/>
                <a:gd name="T14" fmla="*/ 489 w 711"/>
                <a:gd name="T15" fmla="*/ 341 h 518"/>
                <a:gd name="T16" fmla="*/ 372 w 711"/>
                <a:gd name="T17" fmla="*/ 218 h 518"/>
                <a:gd name="T18" fmla="*/ 222 w 711"/>
                <a:gd name="T19" fmla="*/ 149 h 518"/>
                <a:gd name="T20" fmla="*/ 36 w 711"/>
                <a:gd name="T21" fmla="*/ 155 h 518"/>
                <a:gd name="T22" fmla="*/ 0 w 711"/>
                <a:gd name="T23" fmla="*/ 17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1" h="518">
                  <a:moveTo>
                    <a:pt x="0" y="170"/>
                  </a:moveTo>
                  <a:lnTo>
                    <a:pt x="144" y="35"/>
                  </a:lnTo>
                  <a:cubicBezTo>
                    <a:pt x="201" y="9"/>
                    <a:pt x="279" y="0"/>
                    <a:pt x="345" y="14"/>
                  </a:cubicBezTo>
                  <a:cubicBezTo>
                    <a:pt x="411" y="29"/>
                    <a:pt x="488" y="75"/>
                    <a:pt x="540" y="122"/>
                  </a:cubicBezTo>
                  <a:cubicBezTo>
                    <a:pt x="592" y="165"/>
                    <a:pt x="630" y="218"/>
                    <a:pt x="660" y="272"/>
                  </a:cubicBezTo>
                  <a:cubicBezTo>
                    <a:pt x="690" y="326"/>
                    <a:pt x="711" y="381"/>
                    <a:pt x="696" y="422"/>
                  </a:cubicBezTo>
                  <a:lnTo>
                    <a:pt x="567" y="518"/>
                  </a:lnTo>
                  <a:cubicBezTo>
                    <a:pt x="532" y="504"/>
                    <a:pt x="521" y="391"/>
                    <a:pt x="489" y="341"/>
                  </a:cubicBezTo>
                  <a:cubicBezTo>
                    <a:pt x="457" y="291"/>
                    <a:pt x="418" y="252"/>
                    <a:pt x="372" y="218"/>
                  </a:cubicBezTo>
                  <a:cubicBezTo>
                    <a:pt x="322" y="180"/>
                    <a:pt x="278" y="160"/>
                    <a:pt x="222" y="149"/>
                  </a:cubicBezTo>
                  <a:cubicBezTo>
                    <a:pt x="166" y="138"/>
                    <a:pt x="68" y="155"/>
                    <a:pt x="36" y="155"/>
                  </a:cubicBezTo>
                  <a:lnTo>
                    <a:pt x="0" y="17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74" name="Freeform 311"/>
            <p:cNvSpPr>
              <a:spLocks noChangeAspect="1"/>
            </p:cNvSpPr>
            <p:nvPr/>
          </p:nvSpPr>
          <p:spPr bwMode="auto">
            <a:xfrm>
              <a:off x="1528" y="665"/>
              <a:ext cx="118" cy="37"/>
            </a:xfrm>
            <a:custGeom>
              <a:avLst/>
              <a:gdLst>
                <a:gd name="T0" fmla="*/ 0 w 118"/>
                <a:gd name="T1" fmla="*/ 0 h 37"/>
                <a:gd name="T2" fmla="*/ 32 w 118"/>
                <a:gd name="T3" fmla="*/ 34 h 37"/>
                <a:gd name="T4" fmla="*/ 74 w 118"/>
                <a:gd name="T5" fmla="*/ 21 h 37"/>
                <a:gd name="T6" fmla="*/ 118 w 11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37">
                  <a:moveTo>
                    <a:pt x="0" y="0"/>
                  </a:moveTo>
                  <a:lnTo>
                    <a:pt x="32" y="34"/>
                  </a:lnTo>
                  <a:lnTo>
                    <a:pt x="74" y="21"/>
                  </a:lnTo>
                  <a:lnTo>
                    <a:pt x="118" y="37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75" name="Freeform 312"/>
            <p:cNvSpPr>
              <a:spLocks noChangeAspect="1"/>
            </p:cNvSpPr>
            <p:nvPr/>
          </p:nvSpPr>
          <p:spPr bwMode="auto">
            <a:xfrm>
              <a:off x="1514" y="679"/>
              <a:ext cx="131" cy="50"/>
            </a:xfrm>
            <a:custGeom>
              <a:avLst/>
              <a:gdLst>
                <a:gd name="T0" fmla="*/ 0 w 393"/>
                <a:gd name="T1" fmla="*/ 0 h 150"/>
                <a:gd name="T2" fmla="*/ 99 w 393"/>
                <a:gd name="T3" fmla="*/ 132 h 150"/>
                <a:gd name="T4" fmla="*/ 198 w 393"/>
                <a:gd name="T5" fmla="*/ 138 h 150"/>
                <a:gd name="T6" fmla="*/ 288 w 393"/>
                <a:gd name="T7" fmla="*/ 99 h 150"/>
                <a:gd name="T8" fmla="*/ 393 w 393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150">
                  <a:moveTo>
                    <a:pt x="0" y="0"/>
                  </a:moveTo>
                  <a:lnTo>
                    <a:pt x="99" y="132"/>
                  </a:lnTo>
                  <a:lnTo>
                    <a:pt x="198" y="138"/>
                  </a:lnTo>
                  <a:lnTo>
                    <a:pt x="288" y="99"/>
                  </a:lnTo>
                  <a:lnTo>
                    <a:pt x="393" y="15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76" name="Freeform 313"/>
            <p:cNvSpPr>
              <a:spLocks noChangeAspect="1"/>
            </p:cNvSpPr>
            <p:nvPr/>
          </p:nvSpPr>
          <p:spPr bwMode="auto">
            <a:xfrm>
              <a:off x="1429" y="698"/>
              <a:ext cx="28" cy="73"/>
            </a:xfrm>
            <a:custGeom>
              <a:avLst/>
              <a:gdLst>
                <a:gd name="T0" fmla="*/ 28 w 28"/>
                <a:gd name="T1" fmla="*/ 0 h 73"/>
                <a:gd name="T2" fmla="*/ 0 w 28"/>
                <a:gd name="T3" fmla="*/ 34 h 73"/>
                <a:gd name="T4" fmla="*/ 16 w 28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3">
                  <a:moveTo>
                    <a:pt x="28" y="0"/>
                  </a:moveTo>
                  <a:lnTo>
                    <a:pt x="0" y="34"/>
                  </a:lnTo>
                  <a:lnTo>
                    <a:pt x="16" y="73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77" name="Freeform 314"/>
            <p:cNvSpPr>
              <a:spLocks noChangeAspect="1"/>
            </p:cNvSpPr>
            <p:nvPr/>
          </p:nvSpPr>
          <p:spPr bwMode="auto">
            <a:xfrm>
              <a:off x="1398" y="694"/>
              <a:ext cx="41" cy="88"/>
            </a:xfrm>
            <a:custGeom>
              <a:avLst/>
              <a:gdLst>
                <a:gd name="T0" fmla="*/ 41 w 41"/>
                <a:gd name="T1" fmla="*/ 0 h 88"/>
                <a:gd name="T2" fmla="*/ 0 w 41"/>
                <a:gd name="T3" fmla="*/ 34 h 88"/>
                <a:gd name="T4" fmla="*/ 35 w 4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88">
                  <a:moveTo>
                    <a:pt x="41" y="0"/>
                  </a:moveTo>
                  <a:lnTo>
                    <a:pt x="0" y="34"/>
                  </a:lnTo>
                  <a:lnTo>
                    <a:pt x="35" y="88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78" name="Freeform 315"/>
            <p:cNvSpPr>
              <a:spLocks noChangeAspect="1"/>
            </p:cNvSpPr>
            <p:nvPr/>
          </p:nvSpPr>
          <p:spPr bwMode="auto">
            <a:xfrm>
              <a:off x="1377" y="1314"/>
              <a:ext cx="147" cy="73"/>
            </a:xfrm>
            <a:custGeom>
              <a:avLst/>
              <a:gdLst>
                <a:gd name="T0" fmla="*/ 147 w 147"/>
                <a:gd name="T1" fmla="*/ 73 h 73"/>
                <a:gd name="T2" fmla="*/ 71 w 147"/>
                <a:gd name="T3" fmla="*/ 57 h 73"/>
                <a:gd name="T4" fmla="*/ 48 w 147"/>
                <a:gd name="T5" fmla="*/ 15 h 73"/>
                <a:gd name="T6" fmla="*/ 0 w 14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73">
                  <a:moveTo>
                    <a:pt x="147" y="73"/>
                  </a:moveTo>
                  <a:lnTo>
                    <a:pt x="71" y="57"/>
                  </a:lnTo>
                  <a:lnTo>
                    <a:pt x="48" y="15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79" name="Freeform 316"/>
            <p:cNvSpPr>
              <a:spLocks noChangeAspect="1"/>
            </p:cNvSpPr>
            <p:nvPr/>
          </p:nvSpPr>
          <p:spPr bwMode="auto">
            <a:xfrm>
              <a:off x="1370" y="1335"/>
              <a:ext cx="148" cy="73"/>
            </a:xfrm>
            <a:custGeom>
              <a:avLst/>
              <a:gdLst>
                <a:gd name="T0" fmla="*/ 148 w 148"/>
                <a:gd name="T1" fmla="*/ 73 h 73"/>
                <a:gd name="T2" fmla="*/ 59 w 148"/>
                <a:gd name="T3" fmla="*/ 57 h 73"/>
                <a:gd name="T4" fmla="*/ 39 w 148"/>
                <a:gd name="T5" fmla="*/ 12 h 73"/>
                <a:gd name="T6" fmla="*/ 0 w 14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73">
                  <a:moveTo>
                    <a:pt x="148" y="73"/>
                  </a:moveTo>
                  <a:lnTo>
                    <a:pt x="59" y="57"/>
                  </a:lnTo>
                  <a:lnTo>
                    <a:pt x="39" y="12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380" name="Group 317"/>
            <p:cNvGrpSpPr>
              <a:grpSpLocks noChangeAspect="1"/>
            </p:cNvGrpSpPr>
            <p:nvPr/>
          </p:nvGrpSpPr>
          <p:grpSpPr bwMode="auto">
            <a:xfrm>
              <a:off x="1233" y="769"/>
              <a:ext cx="813" cy="795"/>
              <a:chOff x="2768" y="1462"/>
              <a:chExt cx="2439" cy="2387"/>
            </a:xfrm>
          </p:grpSpPr>
          <p:grpSp>
            <p:nvGrpSpPr>
              <p:cNvPr id="383" name="Group 318"/>
              <p:cNvGrpSpPr>
                <a:grpSpLocks noChangeAspect="1"/>
              </p:cNvGrpSpPr>
              <p:nvPr/>
            </p:nvGrpSpPr>
            <p:grpSpPr bwMode="auto">
              <a:xfrm>
                <a:off x="2768" y="1462"/>
                <a:ext cx="2439" cy="2387"/>
                <a:chOff x="2768" y="1462"/>
                <a:chExt cx="2439" cy="2387"/>
              </a:xfrm>
            </p:grpSpPr>
            <p:sp>
              <p:nvSpPr>
                <p:cNvPr id="385" name="Freeform 319"/>
                <p:cNvSpPr>
                  <a:spLocks noChangeAspect="1"/>
                </p:cNvSpPr>
                <p:nvPr/>
              </p:nvSpPr>
              <p:spPr bwMode="auto">
                <a:xfrm>
                  <a:off x="3786" y="3130"/>
                  <a:ext cx="261" cy="152"/>
                </a:xfrm>
                <a:custGeom>
                  <a:avLst/>
                  <a:gdLst>
                    <a:gd name="T0" fmla="*/ 261 w 261"/>
                    <a:gd name="T1" fmla="*/ 20 h 152"/>
                    <a:gd name="T2" fmla="*/ 156 w 261"/>
                    <a:gd name="T3" fmla="*/ 122 h 152"/>
                    <a:gd name="T4" fmla="*/ 12 w 261"/>
                    <a:gd name="T5" fmla="*/ 139 h 152"/>
                    <a:gd name="T6" fmla="*/ 87 w 261"/>
                    <a:gd name="T7" fmla="*/ 41 h 152"/>
                    <a:gd name="T8" fmla="*/ 165 w 261"/>
                    <a:gd name="T9" fmla="*/ 8 h 152"/>
                    <a:gd name="T10" fmla="*/ 261 w 261"/>
                    <a:gd name="T11" fmla="*/ 2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1" h="152">
                      <a:moveTo>
                        <a:pt x="261" y="20"/>
                      </a:moveTo>
                      <a:cubicBezTo>
                        <a:pt x="259" y="38"/>
                        <a:pt x="197" y="102"/>
                        <a:pt x="156" y="122"/>
                      </a:cubicBezTo>
                      <a:cubicBezTo>
                        <a:pt x="117" y="142"/>
                        <a:pt x="24" y="152"/>
                        <a:pt x="12" y="139"/>
                      </a:cubicBezTo>
                      <a:cubicBezTo>
                        <a:pt x="0" y="126"/>
                        <a:pt x="62" y="63"/>
                        <a:pt x="87" y="41"/>
                      </a:cubicBezTo>
                      <a:cubicBezTo>
                        <a:pt x="112" y="19"/>
                        <a:pt x="126" y="16"/>
                        <a:pt x="165" y="8"/>
                      </a:cubicBezTo>
                      <a:cubicBezTo>
                        <a:pt x="204" y="0"/>
                        <a:pt x="241" y="18"/>
                        <a:pt x="261" y="2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86" name="Freeform 320"/>
                <p:cNvSpPr>
                  <a:spLocks noChangeAspect="1"/>
                </p:cNvSpPr>
                <p:nvPr/>
              </p:nvSpPr>
              <p:spPr bwMode="auto">
                <a:xfrm>
                  <a:off x="3450" y="2637"/>
                  <a:ext cx="349" cy="161"/>
                </a:xfrm>
                <a:custGeom>
                  <a:avLst/>
                  <a:gdLst>
                    <a:gd name="T0" fmla="*/ 342 w 349"/>
                    <a:gd name="T1" fmla="*/ 30 h 161"/>
                    <a:gd name="T2" fmla="*/ 254 w 349"/>
                    <a:gd name="T3" fmla="*/ 97 h 161"/>
                    <a:gd name="T4" fmla="*/ 161 w 349"/>
                    <a:gd name="T5" fmla="*/ 144 h 161"/>
                    <a:gd name="T6" fmla="*/ 12 w 349"/>
                    <a:gd name="T7" fmla="*/ 146 h 161"/>
                    <a:gd name="T8" fmla="*/ 90 w 349"/>
                    <a:gd name="T9" fmla="*/ 56 h 161"/>
                    <a:gd name="T10" fmla="*/ 189 w 349"/>
                    <a:gd name="T11" fmla="*/ 6 h 161"/>
                    <a:gd name="T12" fmla="*/ 297 w 349"/>
                    <a:gd name="T13" fmla="*/ 18 h 161"/>
                    <a:gd name="T14" fmla="*/ 342 w 349"/>
                    <a:gd name="T15" fmla="*/ 3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9" h="161">
                      <a:moveTo>
                        <a:pt x="342" y="30"/>
                      </a:moveTo>
                      <a:cubicBezTo>
                        <a:pt x="335" y="43"/>
                        <a:pt x="284" y="78"/>
                        <a:pt x="254" y="97"/>
                      </a:cubicBezTo>
                      <a:cubicBezTo>
                        <a:pt x="223" y="117"/>
                        <a:pt x="201" y="136"/>
                        <a:pt x="161" y="144"/>
                      </a:cubicBezTo>
                      <a:cubicBezTo>
                        <a:pt x="121" y="152"/>
                        <a:pt x="24" y="161"/>
                        <a:pt x="12" y="146"/>
                      </a:cubicBezTo>
                      <a:cubicBezTo>
                        <a:pt x="0" y="131"/>
                        <a:pt x="61" y="79"/>
                        <a:pt x="90" y="56"/>
                      </a:cubicBezTo>
                      <a:cubicBezTo>
                        <a:pt x="122" y="29"/>
                        <a:pt x="158" y="12"/>
                        <a:pt x="189" y="6"/>
                      </a:cubicBezTo>
                      <a:cubicBezTo>
                        <a:pt x="220" y="0"/>
                        <a:pt x="276" y="15"/>
                        <a:pt x="297" y="18"/>
                      </a:cubicBezTo>
                      <a:cubicBezTo>
                        <a:pt x="318" y="21"/>
                        <a:pt x="349" y="17"/>
                        <a:pt x="342" y="3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87" name="Freeform 321"/>
                <p:cNvSpPr>
                  <a:spLocks noChangeAspect="1"/>
                </p:cNvSpPr>
                <p:nvPr/>
              </p:nvSpPr>
              <p:spPr bwMode="auto">
                <a:xfrm>
                  <a:off x="3357" y="3003"/>
                  <a:ext cx="333" cy="257"/>
                </a:xfrm>
                <a:custGeom>
                  <a:avLst/>
                  <a:gdLst>
                    <a:gd name="T0" fmla="*/ 72 w 333"/>
                    <a:gd name="T1" fmla="*/ 0 h 257"/>
                    <a:gd name="T2" fmla="*/ 77 w 333"/>
                    <a:gd name="T3" fmla="*/ 20 h 257"/>
                    <a:gd name="T4" fmla="*/ 119 w 333"/>
                    <a:gd name="T5" fmla="*/ 92 h 257"/>
                    <a:gd name="T6" fmla="*/ 225 w 333"/>
                    <a:gd name="T7" fmla="*/ 134 h 257"/>
                    <a:gd name="T8" fmla="*/ 330 w 333"/>
                    <a:gd name="T9" fmla="*/ 138 h 257"/>
                    <a:gd name="T10" fmla="*/ 303 w 333"/>
                    <a:gd name="T11" fmla="*/ 204 h 257"/>
                    <a:gd name="T12" fmla="*/ 288 w 333"/>
                    <a:gd name="T13" fmla="*/ 251 h 257"/>
                    <a:gd name="T14" fmla="*/ 198 w 333"/>
                    <a:gd name="T15" fmla="*/ 228 h 257"/>
                    <a:gd name="T16" fmla="*/ 80 w 333"/>
                    <a:gd name="T17" fmla="*/ 149 h 257"/>
                    <a:gd name="T18" fmla="*/ 0 w 333"/>
                    <a:gd name="T19" fmla="*/ 14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3" h="257">
                      <a:moveTo>
                        <a:pt x="72" y="0"/>
                      </a:moveTo>
                      <a:cubicBezTo>
                        <a:pt x="73" y="3"/>
                        <a:pt x="69" y="5"/>
                        <a:pt x="77" y="20"/>
                      </a:cubicBezTo>
                      <a:cubicBezTo>
                        <a:pt x="85" y="35"/>
                        <a:pt x="94" y="73"/>
                        <a:pt x="119" y="92"/>
                      </a:cubicBezTo>
                      <a:cubicBezTo>
                        <a:pt x="156" y="111"/>
                        <a:pt x="190" y="126"/>
                        <a:pt x="225" y="134"/>
                      </a:cubicBezTo>
                      <a:cubicBezTo>
                        <a:pt x="260" y="142"/>
                        <a:pt x="327" y="140"/>
                        <a:pt x="330" y="138"/>
                      </a:cubicBezTo>
                      <a:cubicBezTo>
                        <a:pt x="333" y="136"/>
                        <a:pt x="311" y="185"/>
                        <a:pt x="303" y="204"/>
                      </a:cubicBezTo>
                      <a:cubicBezTo>
                        <a:pt x="295" y="223"/>
                        <a:pt x="295" y="245"/>
                        <a:pt x="288" y="251"/>
                      </a:cubicBezTo>
                      <a:cubicBezTo>
                        <a:pt x="281" y="257"/>
                        <a:pt x="231" y="243"/>
                        <a:pt x="198" y="228"/>
                      </a:cubicBezTo>
                      <a:cubicBezTo>
                        <a:pt x="163" y="211"/>
                        <a:pt x="113" y="185"/>
                        <a:pt x="80" y="149"/>
                      </a:cubicBezTo>
                      <a:cubicBezTo>
                        <a:pt x="47" y="114"/>
                        <a:pt x="17" y="42"/>
                        <a:pt x="0" y="14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3F3F"/>
                    </a:gs>
                    <a:gs pos="100000">
                      <a:srgbClr val="FF3F3F">
                        <a:gamma/>
                        <a:shade val="60000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88" name="Freeform 322"/>
                <p:cNvSpPr>
                  <a:spLocks noChangeAspect="1"/>
                </p:cNvSpPr>
                <p:nvPr/>
              </p:nvSpPr>
              <p:spPr bwMode="auto">
                <a:xfrm>
                  <a:off x="3027" y="2970"/>
                  <a:ext cx="1026" cy="879"/>
                </a:xfrm>
                <a:custGeom>
                  <a:avLst/>
                  <a:gdLst>
                    <a:gd name="T0" fmla="*/ 27 w 1026"/>
                    <a:gd name="T1" fmla="*/ 534 h 879"/>
                    <a:gd name="T2" fmla="*/ 105 w 1026"/>
                    <a:gd name="T3" fmla="*/ 651 h 879"/>
                    <a:gd name="T4" fmla="*/ 222 w 1026"/>
                    <a:gd name="T5" fmla="*/ 771 h 879"/>
                    <a:gd name="T6" fmla="*/ 312 w 1026"/>
                    <a:gd name="T7" fmla="*/ 813 h 879"/>
                    <a:gd name="T8" fmla="*/ 423 w 1026"/>
                    <a:gd name="T9" fmla="*/ 819 h 879"/>
                    <a:gd name="T10" fmla="*/ 504 w 1026"/>
                    <a:gd name="T11" fmla="*/ 783 h 879"/>
                    <a:gd name="T12" fmla="*/ 564 w 1026"/>
                    <a:gd name="T13" fmla="*/ 648 h 879"/>
                    <a:gd name="T14" fmla="*/ 582 w 1026"/>
                    <a:gd name="T15" fmla="*/ 447 h 879"/>
                    <a:gd name="T16" fmla="*/ 636 w 1026"/>
                    <a:gd name="T17" fmla="*/ 213 h 879"/>
                    <a:gd name="T18" fmla="*/ 738 w 1026"/>
                    <a:gd name="T19" fmla="*/ 84 h 879"/>
                    <a:gd name="T20" fmla="*/ 876 w 1026"/>
                    <a:gd name="T21" fmla="*/ 15 h 879"/>
                    <a:gd name="T22" fmla="*/ 972 w 1026"/>
                    <a:gd name="T23" fmla="*/ 12 h 879"/>
                    <a:gd name="T24" fmla="*/ 1002 w 1026"/>
                    <a:gd name="T25" fmla="*/ 81 h 879"/>
                    <a:gd name="T26" fmla="*/ 1023 w 1026"/>
                    <a:gd name="T27" fmla="*/ 174 h 879"/>
                    <a:gd name="T28" fmla="*/ 918 w 1026"/>
                    <a:gd name="T29" fmla="*/ 171 h 879"/>
                    <a:gd name="T30" fmla="*/ 795 w 1026"/>
                    <a:gd name="T31" fmla="*/ 258 h 879"/>
                    <a:gd name="T32" fmla="*/ 726 w 1026"/>
                    <a:gd name="T33" fmla="*/ 414 h 879"/>
                    <a:gd name="T34" fmla="*/ 672 w 1026"/>
                    <a:gd name="T35" fmla="*/ 561 h 879"/>
                    <a:gd name="T36" fmla="*/ 618 w 1026"/>
                    <a:gd name="T37" fmla="*/ 708 h 879"/>
                    <a:gd name="T38" fmla="*/ 549 w 1026"/>
                    <a:gd name="T39" fmla="*/ 816 h 879"/>
                    <a:gd name="T40" fmla="*/ 474 w 1026"/>
                    <a:gd name="T41" fmla="*/ 867 h 879"/>
                    <a:gd name="T42" fmla="*/ 393 w 1026"/>
                    <a:gd name="T43" fmla="*/ 879 h 879"/>
                    <a:gd name="T44" fmla="*/ 309 w 1026"/>
                    <a:gd name="T45" fmla="*/ 864 h 879"/>
                    <a:gd name="T46" fmla="*/ 231 w 1026"/>
                    <a:gd name="T47" fmla="*/ 822 h 879"/>
                    <a:gd name="T48" fmla="*/ 120 w 1026"/>
                    <a:gd name="T49" fmla="*/ 723 h 879"/>
                    <a:gd name="T50" fmla="*/ 18 w 1026"/>
                    <a:gd name="T51" fmla="*/ 594 h 879"/>
                    <a:gd name="T52" fmla="*/ 0 w 1026"/>
                    <a:gd name="T53" fmla="*/ 558 h 879"/>
                    <a:gd name="T54" fmla="*/ 27 w 1026"/>
                    <a:gd name="T55" fmla="*/ 534 h 8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26" h="879">
                      <a:moveTo>
                        <a:pt x="27" y="534"/>
                      </a:moveTo>
                      <a:lnTo>
                        <a:pt x="105" y="651"/>
                      </a:lnTo>
                      <a:cubicBezTo>
                        <a:pt x="137" y="690"/>
                        <a:pt x="188" y="744"/>
                        <a:pt x="222" y="771"/>
                      </a:cubicBezTo>
                      <a:cubicBezTo>
                        <a:pt x="256" y="798"/>
                        <a:pt x="279" y="805"/>
                        <a:pt x="312" y="813"/>
                      </a:cubicBezTo>
                      <a:cubicBezTo>
                        <a:pt x="345" y="821"/>
                        <a:pt x="392" y="822"/>
                        <a:pt x="423" y="819"/>
                      </a:cubicBezTo>
                      <a:cubicBezTo>
                        <a:pt x="455" y="814"/>
                        <a:pt x="481" y="811"/>
                        <a:pt x="504" y="783"/>
                      </a:cubicBezTo>
                      <a:cubicBezTo>
                        <a:pt x="527" y="755"/>
                        <a:pt x="551" y="705"/>
                        <a:pt x="564" y="648"/>
                      </a:cubicBezTo>
                      <a:cubicBezTo>
                        <a:pt x="576" y="593"/>
                        <a:pt x="573" y="515"/>
                        <a:pt x="582" y="447"/>
                      </a:cubicBezTo>
                      <a:cubicBezTo>
                        <a:pt x="594" y="375"/>
                        <a:pt x="611" y="272"/>
                        <a:pt x="636" y="213"/>
                      </a:cubicBezTo>
                      <a:cubicBezTo>
                        <a:pt x="661" y="154"/>
                        <a:pt x="698" y="115"/>
                        <a:pt x="738" y="84"/>
                      </a:cubicBezTo>
                      <a:cubicBezTo>
                        <a:pt x="778" y="51"/>
                        <a:pt x="835" y="21"/>
                        <a:pt x="876" y="15"/>
                      </a:cubicBezTo>
                      <a:cubicBezTo>
                        <a:pt x="917" y="9"/>
                        <a:pt x="951" y="0"/>
                        <a:pt x="972" y="12"/>
                      </a:cubicBezTo>
                      <a:cubicBezTo>
                        <a:pt x="993" y="23"/>
                        <a:pt x="994" y="54"/>
                        <a:pt x="1002" y="81"/>
                      </a:cubicBezTo>
                      <a:cubicBezTo>
                        <a:pt x="1010" y="108"/>
                        <a:pt x="1020" y="165"/>
                        <a:pt x="1023" y="174"/>
                      </a:cubicBezTo>
                      <a:cubicBezTo>
                        <a:pt x="1026" y="183"/>
                        <a:pt x="956" y="157"/>
                        <a:pt x="918" y="171"/>
                      </a:cubicBezTo>
                      <a:cubicBezTo>
                        <a:pt x="883" y="183"/>
                        <a:pt x="827" y="220"/>
                        <a:pt x="795" y="258"/>
                      </a:cubicBezTo>
                      <a:cubicBezTo>
                        <a:pt x="763" y="296"/>
                        <a:pt x="746" y="363"/>
                        <a:pt x="726" y="414"/>
                      </a:cubicBezTo>
                      <a:lnTo>
                        <a:pt x="672" y="561"/>
                      </a:lnTo>
                      <a:lnTo>
                        <a:pt x="618" y="708"/>
                      </a:lnTo>
                      <a:cubicBezTo>
                        <a:pt x="598" y="750"/>
                        <a:pt x="573" y="790"/>
                        <a:pt x="549" y="816"/>
                      </a:cubicBezTo>
                      <a:cubicBezTo>
                        <a:pt x="525" y="845"/>
                        <a:pt x="499" y="859"/>
                        <a:pt x="474" y="867"/>
                      </a:cubicBezTo>
                      <a:cubicBezTo>
                        <a:pt x="449" y="875"/>
                        <a:pt x="420" y="879"/>
                        <a:pt x="393" y="879"/>
                      </a:cubicBezTo>
                      <a:cubicBezTo>
                        <a:pt x="366" y="879"/>
                        <a:pt x="336" y="873"/>
                        <a:pt x="309" y="864"/>
                      </a:cubicBezTo>
                      <a:cubicBezTo>
                        <a:pt x="285" y="857"/>
                        <a:pt x="262" y="845"/>
                        <a:pt x="231" y="822"/>
                      </a:cubicBezTo>
                      <a:cubicBezTo>
                        <a:pt x="200" y="799"/>
                        <a:pt x="158" y="763"/>
                        <a:pt x="120" y="723"/>
                      </a:cubicBezTo>
                      <a:lnTo>
                        <a:pt x="18" y="594"/>
                      </a:lnTo>
                      <a:lnTo>
                        <a:pt x="0" y="558"/>
                      </a:lnTo>
                      <a:lnTo>
                        <a:pt x="27" y="5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3922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1890000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89" name="Freeform 323"/>
                <p:cNvSpPr>
                  <a:spLocks noChangeAspect="1"/>
                </p:cNvSpPr>
                <p:nvPr/>
              </p:nvSpPr>
              <p:spPr bwMode="auto">
                <a:xfrm>
                  <a:off x="3053" y="2487"/>
                  <a:ext cx="331" cy="266"/>
                </a:xfrm>
                <a:custGeom>
                  <a:avLst/>
                  <a:gdLst>
                    <a:gd name="T0" fmla="*/ 73 w 331"/>
                    <a:gd name="T1" fmla="*/ 0 h 266"/>
                    <a:gd name="T2" fmla="*/ 112 w 331"/>
                    <a:gd name="T3" fmla="*/ 92 h 266"/>
                    <a:gd name="T4" fmla="*/ 212 w 331"/>
                    <a:gd name="T5" fmla="*/ 149 h 266"/>
                    <a:gd name="T6" fmla="*/ 331 w 331"/>
                    <a:gd name="T7" fmla="*/ 185 h 266"/>
                    <a:gd name="T8" fmla="*/ 307 w 331"/>
                    <a:gd name="T9" fmla="*/ 236 h 266"/>
                    <a:gd name="T10" fmla="*/ 294 w 331"/>
                    <a:gd name="T11" fmla="*/ 266 h 266"/>
                    <a:gd name="T12" fmla="*/ 190 w 331"/>
                    <a:gd name="T13" fmla="*/ 233 h 266"/>
                    <a:gd name="T14" fmla="*/ 58 w 331"/>
                    <a:gd name="T15" fmla="*/ 141 h 266"/>
                    <a:gd name="T16" fmla="*/ 0 w 331"/>
                    <a:gd name="T17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1" h="266">
                      <a:moveTo>
                        <a:pt x="73" y="0"/>
                      </a:moveTo>
                      <a:cubicBezTo>
                        <a:pt x="80" y="15"/>
                        <a:pt x="89" y="67"/>
                        <a:pt x="112" y="92"/>
                      </a:cubicBezTo>
                      <a:cubicBezTo>
                        <a:pt x="135" y="117"/>
                        <a:pt x="176" y="134"/>
                        <a:pt x="212" y="149"/>
                      </a:cubicBezTo>
                      <a:cubicBezTo>
                        <a:pt x="247" y="161"/>
                        <a:pt x="316" y="171"/>
                        <a:pt x="331" y="185"/>
                      </a:cubicBezTo>
                      <a:lnTo>
                        <a:pt x="307" y="236"/>
                      </a:lnTo>
                      <a:lnTo>
                        <a:pt x="294" y="266"/>
                      </a:lnTo>
                      <a:cubicBezTo>
                        <a:pt x="275" y="266"/>
                        <a:pt x="229" y="254"/>
                        <a:pt x="190" y="233"/>
                      </a:cubicBezTo>
                      <a:cubicBezTo>
                        <a:pt x="149" y="213"/>
                        <a:pt x="98" y="184"/>
                        <a:pt x="58" y="141"/>
                      </a:cubicBezTo>
                      <a:cubicBezTo>
                        <a:pt x="18" y="98"/>
                        <a:pt x="12" y="29"/>
                        <a:pt x="0" y="0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5098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90" name="Freeform 324"/>
                <p:cNvSpPr>
                  <a:spLocks noChangeAspect="1"/>
                </p:cNvSpPr>
                <p:nvPr/>
              </p:nvSpPr>
              <p:spPr bwMode="auto">
                <a:xfrm>
                  <a:off x="3326" y="2511"/>
                  <a:ext cx="477" cy="522"/>
                </a:xfrm>
                <a:custGeom>
                  <a:avLst/>
                  <a:gdLst>
                    <a:gd name="T0" fmla="*/ 40 w 477"/>
                    <a:gd name="T1" fmla="*/ 522 h 522"/>
                    <a:gd name="T2" fmla="*/ 16 w 477"/>
                    <a:gd name="T3" fmla="*/ 447 h 522"/>
                    <a:gd name="T4" fmla="*/ 13 w 477"/>
                    <a:gd name="T5" fmla="*/ 263 h 522"/>
                    <a:gd name="T6" fmla="*/ 85 w 477"/>
                    <a:gd name="T7" fmla="*/ 116 h 522"/>
                    <a:gd name="T8" fmla="*/ 199 w 477"/>
                    <a:gd name="T9" fmla="*/ 20 h 522"/>
                    <a:gd name="T10" fmla="*/ 322 w 477"/>
                    <a:gd name="T11" fmla="*/ 3 h 522"/>
                    <a:gd name="T12" fmla="*/ 427 w 477"/>
                    <a:gd name="T13" fmla="*/ 24 h 522"/>
                    <a:gd name="T14" fmla="*/ 472 w 477"/>
                    <a:gd name="T15" fmla="*/ 147 h 522"/>
                    <a:gd name="T16" fmla="*/ 340 w 477"/>
                    <a:gd name="T17" fmla="*/ 132 h 522"/>
                    <a:gd name="T18" fmla="*/ 236 w 477"/>
                    <a:gd name="T19" fmla="*/ 165 h 522"/>
                    <a:gd name="T20" fmla="*/ 153 w 477"/>
                    <a:gd name="T21" fmla="*/ 248 h 522"/>
                    <a:gd name="T22" fmla="*/ 100 w 477"/>
                    <a:gd name="T23" fmla="*/ 356 h 522"/>
                    <a:gd name="T24" fmla="*/ 109 w 477"/>
                    <a:gd name="T25" fmla="*/ 512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7" h="522">
                      <a:moveTo>
                        <a:pt x="40" y="522"/>
                      </a:moveTo>
                      <a:cubicBezTo>
                        <a:pt x="36" y="510"/>
                        <a:pt x="20" y="490"/>
                        <a:pt x="16" y="447"/>
                      </a:cubicBezTo>
                      <a:cubicBezTo>
                        <a:pt x="12" y="404"/>
                        <a:pt x="0" y="319"/>
                        <a:pt x="13" y="263"/>
                      </a:cubicBezTo>
                      <a:cubicBezTo>
                        <a:pt x="25" y="207"/>
                        <a:pt x="48" y="159"/>
                        <a:pt x="85" y="116"/>
                      </a:cubicBezTo>
                      <a:cubicBezTo>
                        <a:pt x="122" y="73"/>
                        <a:pt x="141" y="40"/>
                        <a:pt x="199" y="20"/>
                      </a:cubicBezTo>
                      <a:cubicBezTo>
                        <a:pt x="257" y="0"/>
                        <a:pt x="284" y="2"/>
                        <a:pt x="322" y="3"/>
                      </a:cubicBezTo>
                      <a:cubicBezTo>
                        <a:pt x="360" y="4"/>
                        <a:pt x="402" y="0"/>
                        <a:pt x="427" y="24"/>
                      </a:cubicBezTo>
                      <a:cubicBezTo>
                        <a:pt x="434" y="50"/>
                        <a:pt x="477" y="141"/>
                        <a:pt x="472" y="147"/>
                      </a:cubicBezTo>
                      <a:cubicBezTo>
                        <a:pt x="467" y="153"/>
                        <a:pt x="378" y="130"/>
                        <a:pt x="340" y="132"/>
                      </a:cubicBezTo>
                      <a:cubicBezTo>
                        <a:pt x="296" y="138"/>
                        <a:pt x="279" y="135"/>
                        <a:pt x="236" y="165"/>
                      </a:cubicBezTo>
                      <a:cubicBezTo>
                        <a:pt x="193" y="195"/>
                        <a:pt x="179" y="211"/>
                        <a:pt x="153" y="248"/>
                      </a:cubicBezTo>
                      <a:cubicBezTo>
                        <a:pt x="127" y="285"/>
                        <a:pt x="117" y="296"/>
                        <a:pt x="100" y="356"/>
                      </a:cubicBezTo>
                      <a:cubicBezTo>
                        <a:pt x="83" y="416"/>
                        <a:pt x="107" y="480"/>
                        <a:pt x="109" y="512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30196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91" name="Freeform 325"/>
                <p:cNvSpPr>
                  <a:spLocks noChangeAspect="1"/>
                </p:cNvSpPr>
                <p:nvPr/>
              </p:nvSpPr>
              <p:spPr bwMode="auto">
                <a:xfrm>
                  <a:off x="2768" y="1462"/>
                  <a:ext cx="2439" cy="758"/>
                </a:xfrm>
                <a:custGeom>
                  <a:avLst/>
                  <a:gdLst>
                    <a:gd name="T0" fmla="*/ 2362 w 2439"/>
                    <a:gd name="T1" fmla="*/ 619 h 758"/>
                    <a:gd name="T2" fmla="*/ 2406 w 2439"/>
                    <a:gd name="T3" fmla="*/ 667 h 758"/>
                    <a:gd name="T4" fmla="*/ 2439 w 2439"/>
                    <a:gd name="T5" fmla="*/ 613 h 758"/>
                    <a:gd name="T6" fmla="*/ 2368 w 2439"/>
                    <a:gd name="T7" fmla="*/ 410 h 758"/>
                    <a:gd name="T8" fmla="*/ 2227 w 2439"/>
                    <a:gd name="T9" fmla="*/ 235 h 758"/>
                    <a:gd name="T10" fmla="*/ 1963 w 2439"/>
                    <a:gd name="T11" fmla="*/ 74 h 758"/>
                    <a:gd name="T12" fmla="*/ 1611 w 2439"/>
                    <a:gd name="T13" fmla="*/ 10 h 758"/>
                    <a:gd name="T14" fmla="*/ 1132 w 2439"/>
                    <a:gd name="T15" fmla="*/ 14 h 758"/>
                    <a:gd name="T16" fmla="*/ 652 w 2439"/>
                    <a:gd name="T17" fmla="*/ 26 h 758"/>
                    <a:gd name="T18" fmla="*/ 424 w 2439"/>
                    <a:gd name="T19" fmla="*/ 53 h 758"/>
                    <a:gd name="T20" fmla="*/ 259 w 2439"/>
                    <a:gd name="T21" fmla="*/ 106 h 758"/>
                    <a:gd name="T22" fmla="*/ 148 w 2439"/>
                    <a:gd name="T23" fmla="*/ 194 h 758"/>
                    <a:gd name="T24" fmla="*/ 40 w 2439"/>
                    <a:gd name="T25" fmla="*/ 340 h 758"/>
                    <a:gd name="T26" fmla="*/ 4 w 2439"/>
                    <a:gd name="T27" fmla="*/ 524 h 758"/>
                    <a:gd name="T28" fmla="*/ 60 w 2439"/>
                    <a:gd name="T29" fmla="*/ 680 h 758"/>
                    <a:gd name="T30" fmla="*/ 132 w 2439"/>
                    <a:gd name="T31" fmla="*/ 746 h 758"/>
                    <a:gd name="T32" fmla="*/ 148 w 2439"/>
                    <a:gd name="T33" fmla="*/ 608 h 758"/>
                    <a:gd name="T34" fmla="*/ 193 w 2439"/>
                    <a:gd name="T35" fmla="*/ 422 h 758"/>
                    <a:gd name="T36" fmla="*/ 361 w 2439"/>
                    <a:gd name="T37" fmla="*/ 226 h 758"/>
                    <a:gd name="T38" fmla="*/ 561 w 2439"/>
                    <a:gd name="T39" fmla="*/ 152 h 758"/>
                    <a:gd name="T40" fmla="*/ 819 w 2439"/>
                    <a:gd name="T41" fmla="*/ 103 h 758"/>
                    <a:gd name="T42" fmla="*/ 1258 w 2439"/>
                    <a:gd name="T43" fmla="*/ 74 h 758"/>
                    <a:gd name="T44" fmla="*/ 1668 w 2439"/>
                    <a:gd name="T45" fmla="*/ 83 h 758"/>
                    <a:gd name="T46" fmla="*/ 1945 w 2439"/>
                    <a:gd name="T47" fmla="*/ 148 h 758"/>
                    <a:gd name="T48" fmla="*/ 2158 w 2439"/>
                    <a:gd name="T49" fmla="*/ 271 h 758"/>
                    <a:gd name="T50" fmla="*/ 2262 w 2439"/>
                    <a:gd name="T51" fmla="*/ 383 h 758"/>
                    <a:gd name="T52" fmla="*/ 2328 w 2439"/>
                    <a:gd name="T53" fmla="*/ 493 h 758"/>
                    <a:gd name="T54" fmla="*/ 2362 w 2439"/>
                    <a:gd name="T55" fmla="*/ 619 h 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39" h="758">
                      <a:moveTo>
                        <a:pt x="2362" y="619"/>
                      </a:moveTo>
                      <a:lnTo>
                        <a:pt x="2406" y="667"/>
                      </a:lnTo>
                      <a:lnTo>
                        <a:pt x="2439" y="613"/>
                      </a:lnTo>
                      <a:cubicBezTo>
                        <a:pt x="2433" y="570"/>
                        <a:pt x="2403" y="473"/>
                        <a:pt x="2368" y="410"/>
                      </a:cubicBezTo>
                      <a:cubicBezTo>
                        <a:pt x="2331" y="348"/>
                        <a:pt x="2295" y="291"/>
                        <a:pt x="2227" y="235"/>
                      </a:cubicBezTo>
                      <a:cubicBezTo>
                        <a:pt x="2159" y="179"/>
                        <a:pt x="2066" y="111"/>
                        <a:pt x="1963" y="74"/>
                      </a:cubicBezTo>
                      <a:cubicBezTo>
                        <a:pt x="1860" y="37"/>
                        <a:pt x="1750" y="20"/>
                        <a:pt x="1611" y="10"/>
                      </a:cubicBezTo>
                      <a:cubicBezTo>
                        <a:pt x="1472" y="0"/>
                        <a:pt x="1290" y="11"/>
                        <a:pt x="1132" y="14"/>
                      </a:cubicBezTo>
                      <a:lnTo>
                        <a:pt x="652" y="26"/>
                      </a:lnTo>
                      <a:cubicBezTo>
                        <a:pt x="534" y="32"/>
                        <a:pt x="482" y="44"/>
                        <a:pt x="424" y="53"/>
                      </a:cubicBezTo>
                      <a:cubicBezTo>
                        <a:pt x="366" y="62"/>
                        <a:pt x="305" y="82"/>
                        <a:pt x="259" y="106"/>
                      </a:cubicBezTo>
                      <a:cubicBezTo>
                        <a:pt x="213" y="130"/>
                        <a:pt x="184" y="155"/>
                        <a:pt x="148" y="194"/>
                      </a:cubicBezTo>
                      <a:cubicBezTo>
                        <a:pt x="101" y="238"/>
                        <a:pt x="64" y="285"/>
                        <a:pt x="40" y="340"/>
                      </a:cubicBezTo>
                      <a:cubicBezTo>
                        <a:pt x="16" y="395"/>
                        <a:pt x="0" y="466"/>
                        <a:pt x="4" y="524"/>
                      </a:cubicBezTo>
                      <a:cubicBezTo>
                        <a:pt x="8" y="582"/>
                        <a:pt x="38" y="644"/>
                        <a:pt x="60" y="680"/>
                      </a:cubicBezTo>
                      <a:cubicBezTo>
                        <a:pt x="82" y="716"/>
                        <a:pt x="118" y="758"/>
                        <a:pt x="132" y="746"/>
                      </a:cubicBezTo>
                      <a:lnTo>
                        <a:pt x="148" y="608"/>
                      </a:lnTo>
                      <a:cubicBezTo>
                        <a:pt x="158" y="554"/>
                        <a:pt x="157" y="490"/>
                        <a:pt x="193" y="422"/>
                      </a:cubicBezTo>
                      <a:cubicBezTo>
                        <a:pt x="229" y="354"/>
                        <a:pt x="298" y="270"/>
                        <a:pt x="361" y="226"/>
                      </a:cubicBezTo>
                      <a:cubicBezTo>
                        <a:pt x="432" y="183"/>
                        <a:pt x="485" y="172"/>
                        <a:pt x="561" y="152"/>
                      </a:cubicBezTo>
                      <a:cubicBezTo>
                        <a:pt x="637" y="132"/>
                        <a:pt x="703" y="116"/>
                        <a:pt x="819" y="103"/>
                      </a:cubicBezTo>
                      <a:cubicBezTo>
                        <a:pt x="927" y="91"/>
                        <a:pt x="1114" y="78"/>
                        <a:pt x="1258" y="74"/>
                      </a:cubicBezTo>
                      <a:cubicBezTo>
                        <a:pt x="1399" y="71"/>
                        <a:pt x="1554" y="71"/>
                        <a:pt x="1668" y="83"/>
                      </a:cubicBezTo>
                      <a:cubicBezTo>
                        <a:pt x="1783" y="94"/>
                        <a:pt x="1862" y="113"/>
                        <a:pt x="1945" y="148"/>
                      </a:cubicBezTo>
                      <a:cubicBezTo>
                        <a:pt x="2029" y="181"/>
                        <a:pt x="2105" y="232"/>
                        <a:pt x="2158" y="271"/>
                      </a:cubicBezTo>
                      <a:cubicBezTo>
                        <a:pt x="2211" y="310"/>
                        <a:pt x="2234" y="346"/>
                        <a:pt x="2262" y="383"/>
                      </a:cubicBezTo>
                      <a:cubicBezTo>
                        <a:pt x="2290" y="420"/>
                        <a:pt x="2311" y="454"/>
                        <a:pt x="2328" y="493"/>
                      </a:cubicBezTo>
                      <a:cubicBezTo>
                        <a:pt x="2338" y="522"/>
                        <a:pt x="2362" y="619"/>
                        <a:pt x="2362" y="619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392" name="Freeform 326"/>
                <p:cNvSpPr>
                  <a:spLocks noChangeAspect="1"/>
                </p:cNvSpPr>
                <p:nvPr/>
              </p:nvSpPr>
              <p:spPr bwMode="auto">
                <a:xfrm>
                  <a:off x="3037" y="2031"/>
                  <a:ext cx="499" cy="458"/>
                </a:xfrm>
                <a:custGeom>
                  <a:avLst/>
                  <a:gdLst>
                    <a:gd name="T0" fmla="*/ 16 w 499"/>
                    <a:gd name="T1" fmla="*/ 455 h 458"/>
                    <a:gd name="T2" fmla="*/ 13 w 499"/>
                    <a:gd name="T3" fmla="*/ 279 h 458"/>
                    <a:gd name="T4" fmla="*/ 94 w 499"/>
                    <a:gd name="T5" fmla="*/ 128 h 458"/>
                    <a:gd name="T6" fmla="*/ 203 w 499"/>
                    <a:gd name="T7" fmla="*/ 42 h 458"/>
                    <a:gd name="T8" fmla="*/ 320 w 499"/>
                    <a:gd name="T9" fmla="*/ 3 h 458"/>
                    <a:gd name="T10" fmla="*/ 422 w 499"/>
                    <a:gd name="T11" fmla="*/ 18 h 458"/>
                    <a:gd name="T12" fmla="*/ 499 w 499"/>
                    <a:gd name="T13" fmla="*/ 117 h 458"/>
                    <a:gd name="T14" fmla="*/ 335 w 499"/>
                    <a:gd name="T15" fmla="*/ 153 h 458"/>
                    <a:gd name="T16" fmla="*/ 206 w 499"/>
                    <a:gd name="T17" fmla="*/ 227 h 458"/>
                    <a:gd name="T18" fmla="*/ 104 w 499"/>
                    <a:gd name="T19" fmla="*/ 335 h 458"/>
                    <a:gd name="T20" fmla="*/ 89 w 499"/>
                    <a:gd name="T21" fmla="*/ 458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9" h="458">
                      <a:moveTo>
                        <a:pt x="16" y="455"/>
                      </a:moveTo>
                      <a:cubicBezTo>
                        <a:pt x="15" y="425"/>
                        <a:pt x="0" y="333"/>
                        <a:pt x="13" y="279"/>
                      </a:cubicBezTo>
                      <a:cubicBezTo>
                        <a:pt x="26" y="224"/>
                        <a:pt x="60" y="168"/>
                        <a:pt x="94" y="128"/>
                      </a:cubicBezTo>
                      <a:cubicBezTo>
                        <a:pt x="130" y="88"/>
                        <a:pt x="165" y="62"/>
                        <a:pt x="203" y="42"/>
                      </a:cubicBezTo>
                      <a:cubicBezTo>
                        <a:pt x="243" y="22"/>
                        <a:pt x="287" y="4"/>
                        <a:pt x="320" y="3"/>
                      </a:cubicBezTo>
                      <a:cubicBezTo>
                        <a:pt x="353" y="2"/>
                        <a:pt x="393" y="0"/>
                        <a:pt x="422" y="18"/>
                      </a:cubicBezTo>
                      <a:lnTo>
                        <a:pt x="499" y="117"/>
                      </a:lnTo>
                      <a:cubicBezTo>
                        <a:pt x="485" y="139"/>
                        <a:pt x="383" y="129"/>
                        <a:pt x="335" y="153"/>
                      </a:cubicBezTo>
                      <a:cubicBezTo>
                        <a:pt x="287" y="177"/>
                        <a:pt x="245" y="197"/>
                        <a:pt x="206" y="227"/>
                      </a:cubicBezTo>
                      <a:cubicBezTo>
                        <a:pt x="167" y="257"/>
                        <a:pt x="117" y="304"/>
                        <a:pt x="104" y="335"/>
                      </a:cubicBezTo>
                      <a:cubicBezTo>
                        <a:pt x="91" y="366"/>
                        <a:pt x="92" y="433"/>
                        <a:pt x="89" y="458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384" name="Freeform 327"/>
              <p:cNvSpPr>
                <a:spLocks noChangeAspect="1"/>
              </p:cNvSpPr>
              <p:nvPr/>
            </p:nvSpPr>
            <p:spPr bwMode="auto">
              <a:xfrm>
                <a:off x="3177" y="2150"/>
                <a:ext cx="359" cy="176"/>
              </a:xfrm>
              <a:custGeom>
                <a:avLst/>
                <a:gdLst>
                  <a:gd name="T0" fmla="*/ 359 w 359"/>
                  <a:gd name="T1" fmla="*/ 0 h 176"/>
                  <a:gd name="T2" fmla="*/ 275 w 359"/>
                  <a:gd name="T3" fmla="*/ 71 h 176"/>
                  <a:gd name="T4" fmla="*/ 161 w 359"/>
                  <a:gd name="T5" fmla="*/ 132 h 176"/>
                  <a:gd name="T6" fmla="*/ 5 w 359"/>
                  <a:gd name="T7" fmla="*/ 165 h 176"/>
                  <a:gd name="T8" fmla="*/ 128 w 359"/>
                  <a:gd name="T9" fmla="*/ 64 h 176"/>
                  <a:gd name="T10" fmla="*/ 213 w 359"/>
                  <a:gd name="T11" fmla="*/ 24 h 176"/>
                  <a:gd name="T12" fmla="*/ 290 w 359"/>
                  <a:gd name="T13" fmla="*/ 7 h 176"/>
                  <a:gd name="T14" fmla="*/ 359 w 359"/>
                  <a:gd name="T1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9" h="176">
                    <a:moveTo>
                      <a:pt x="359" y="0"/>
                    </a:moveTo>
                    <a:cubicBezTo>
                      <a:pt x="351" y="15"/>
                      <a:pt x="308" y="49"/>
                      <a:pt x="275" y="71"/>
                    </a:cubicBezTo>
                    <a:cubicBezTo>
                      <a:pt x="244" y="91"/>
                      <a:pt x="201" y="124"/>
                      <a:pt x="161" y="132"/>
                    </a:cubicBezTo>
                    <a:cubicBezTo>
                      <a:pt x="121" y="140"/>
                      <a:pt x="10" y="176"/>
                      <a:pt x="5" y="165"/>
                    </a:cubicBezTo>
                    <a:cubicBezTo>
                      <a:pt x="0" y="154"/>
                      <a:pt x="93" y="88"/>
                      <a:pt x="128" y="64"/>
                    </a:cubicBezTo>
                    <a:cubicBezTo>
                      <a:pt x="158" y="49"/>
                      <a:pt x="183" y="34"/>
                      <a:pt x="213" y="24"/>
                    </a:cubicBezTo>
                    <a:cubicBezTo>
                      <a:pt x="243" y="14"/>
                      <a:pt x="269" y="8"/>
                      <a:pt x="290" y="7"/>
                    </a:cubicBezTo>
                    <a:cubicBezTo>
                      <a:pt x="311" y="6"/>
                      <a:pt x="345" y="2"/>
                      <a:pt x="3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0000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381" name="Freeform 328"/>
            <p:cNvSpPr>
              <a:spLocks noChangeAspect="1"/>
            </p:cNvSpPr>
            <p:nvPr/>
          </p:nvSpPr>
          <p:spPr bwMode="auto">
            <a:xfrm>
              <a:off x="1261" y="966"/>
              <a:ext cx="83" cy="84"/>
            </a:xfrm>
            <a:custGeom>
              <a:avLst/>
              <a:gdLst>
                <a:gd name="T0" fmla="*/ 65 w 249"/>
                <a:gd name="T1" fmla="*/ 0 h 253"/>
                <a:gd name="T2" fmla="*/ 65 w 249"/>
                <a:gd name="T3" fmla="*/ 49 h 253"/>
                <a:gd name="T4" fmla="*/ 84 w 249"/>
                <a:gd name="T5" fmla="*/ 90 h 253"/>
                <a:gd name="T6" fmla="*/ 143 w 249"/>
                <a:gd name="T7" fmla="*/ 120 h 253"/>
                <a:gd name="T8" fmla="*/ 249 w 249"/>
                <a:gd name="T9" fmla="*/ 147 h 253"/>
                <a:gd name="T10" fmla="*/ 224 w 249"/>
                <a:gd name="T11" fmla="*/ 186 h 253"/>
                <a:gd name="T12" fmla="*/ 200 w 249"/>
                <a:gd name="T13" fmla="*/ 247 h 253"/>
                <a:gd name="T14" fmla="*/ 113 w 249"/>
                <a:gd name="T15" fmla="*/ 220 h 253"/>
                <a:gd name="T16" fmla="*/ 53 w 249"/>
                <a:gd name="T17" fmla="*/ 177 h 253"/>
                <a:gd name="T18" fmla="*/ 0 w 249"/>
                <a:gd name="T19" fmla="*/ 12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53">
                  <a:moveTo>
                    <a:pt x="65" y="0"/>
                  </a:moveTo>
                  <a:cubicBezTo>
                    <a:pt x="66" y="8"/>
                    <a:pt x="62" y="34"/>
                    <a:pt x="65" y="49"/>
                  </a:cubicBezTo>
                  <a:cubicBezTo>
                    <a:pt x="68" y="64"/>
                    <a:pt x="71" y="78"/>
                    <a:pt x="84" y="90"/>
                  </a:cubicBezTo>
                  <a:cubicBezTo>
                    <a:pt x="97" y="102"/>
                    <a:pt x="115" y="110"/>
                    <a:pt x="143" y="120"/>
                  </a:cubicBezTo>
                  <a:cubicBezTo>
                    <a:pt x="175" y="133"/>
                    <a:pt x="234" y="137"/>
                    <a:pt x="249" y="147"/>
                  </a:cubicBezTo>
                  <a:lnTo>
                    <a:pt x="224" y="186"/>
                  </a:lnTo>
                  <a:lnTo>
                    <a:pt x="200" y="247"/>
                  </a:lnTo>
                  <a:cubicBezTo>
                    <a:pt x="182" y="253"/>
                    <a:pt x="137" y="232"/>
                    <a:pt x="113" y="220"/>
                  </a:cubicBezTo>
                  <a:cubicBezTo>
                    <a:pt x="90" y="208"/>
                    <a:pt x="68" y="190"/>
                    <a:pt x="53" y="177"/>
                  </a:cubicBezTo>
                  <a:cubicBezTo>
                    <a:pt x="34" y="161"/>
                    <a:pt x="6" y="131"/>
                    <a:pt x="0" y="124"/>
                  </a:cubicBez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382" name="Freeform 329"/>
            <p:cNvSpPr>
              <a:spLocks noChangeAspect="1"/>
            </p:cNvSpPr>
            <p:nvPr/>
          </p:nvSpPr>
          <p:spPr bwMode="auto">
            <a:xfrm>
              <a:off x="1018" y="838"/>
              <a:ext cx="325" cy="631"/>
            </a:xfrm>
            <a:custGeom>
              <a:avLst/>
              <a:gdLst>
                <a:gd name="T0" fmla="*/ 0 w 975"/>
                <a:gd name="T1" fmla="*/ 351 h 1896"/>
                <a:gd name="T2" fmla="*/ 42 w 975"/>
                <a:gd name="T3" fmla="*/ 0 h 1896"/>
                <a:gd name="T4" fmla="*/ 291 w 975"/>
                <a:gd name="T5" fmla="*/ 255 h 1896"/>
                <a:gd name="T6" fmla="*/ 225 w 975"/>
                <a:gd name="T7" fmla="*/ 279 h 1896"/>
                <a:gd name="T8" fmla="*/ 486 w 975"/>
                <a:gd name="T9" fmla="*/ 933 h 1896"/>
                <a:gd name="T10" fmla="*/ 696 w 975"/>
                <a:gd name="T11" fmla="*/ 1347 h 1896"/>
                <a:gd name="T12" fmla="*/ 975 w 975"/>
                <a:gd name="T13" fmla="*/ 1827 h 1896"/>
                <a:gd name="T14" fmla="*/ 867 w 975"/>
                <a:gd name="T15" fmla="*/ 1896 h 1896"/>
                <a:gd name="T16" fmla="*/ 588 w 975"/>
                <a:gd name="T17" fmla="*/ 1455 h 1896"/>
                <a:gd name="T18" fmla="*/ 369 w 975"/>
                <a:gd name="T19" fmla="*/ 1062 h 1896"/>
                <a:gd name="T20" fmla="*/ 204 w 975"/>
                <a:gd name="T21" fmla="*/ 699 h 1896"/>
                <a:gd name="T22" fmla="*/ 45 w 975"/>
                <a:gd name="T23" fmla="*/ 324 h 1896"/>
                <a:gd name="T24" fmla="*/ 0 w 975"/>
                <a:gd name="T25" fmla="*/ 351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5" h="1896">
                  <a:moveTo>
                    <a:pt x="0" y="351"/>
                  </a:moveTo>
                  <a:lnTo>
                    <a:pt x="42" y="0"/>
                  </a:lnTo>
                  <a:lnTo>
                    <a:pt x="291" y="255"/>
                  </a:lnTo>
                  <a:lnTo>
                    <a:pt x="225" y="279"/>
                  </a:lnTo>
                  <a:lnTo>
                    <a:pt x="486" y="933"/>
                  </a:lnTo>
                  <a:cubicBezTo>
                    <a:pt x="564" y="1111"/>
                    <a:pt x="615" y="1198"/>
                    <a:pt x="696" y="1347"/>
                  </a:cubicBezTo>
                  <a:cubicBezTo>
                    <a:pt x="846" y="1629"/>
                    <a:pt x="947" y="1736"/>
                    <a:pt x="975" y="1827"/>
                  </a:cubicBezTo>
                  <a:lnTo>
                    <a:pt x="867" y="1896"/>
                  </a:lnTo>
                  <a:lnTo>
                    <a:pt x="588" y="1455"/>
                  </a:lnTo>
                  <a:cubicBezTo>
                    <a:pt x="505" y="1316"/>
                    <a:pt x="433" y="1188"/>
                    <a:pt x="369" y="1062"/>
                  </a:cubicBezTo>
                  <a:cubicBezTo>
                    <a:pt x="303" y="935"/>
                    <a:pt x="258" y="822"/>
                    <a:pt x="204" y="699"/>
                  </a:cubicBezTo>
                  <a:cubicBezTo>
                    <a:pt x="150" y="576"/>
                    <a:pt x="79" y="382"/>
                    <a:pt x="45" y="324"/>
                  </a:cubicBezTo>
                  <a:lnTo>
                    <a:pt x="0" y="351"/>
                  </a:ln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50000">
                  <a:srgbClr val="FFCC99"/>
                </a:gs>
                <a:gs pos="100000">
                  <a:srgbClr val="CC0000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</p:grpSp>
      <p:sp>
        <p:nvSpPr>
          <p:cNvPr id="393" name="テキスト ボックス 392"/>
          <p:cNvSpPr txBox="1"/>
          <p:nvPr/>
        </p:nvSpPr>
        <p:spPr>
          <a:xfrm>
            <a:off x="1071740" y="2311873"/>
            <a:ext cx="7601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Insulin</a:t>
            </a:r>
            <a:endParaRPr lang="ja-JP" altLang="en-US" sz="14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cxnSp>
        <p:nvCxnSpPr>
          <p:cNvPr id="441" name="直線矢印コネクタ 440"/>
          <p:cNvCxnSpPr/>
          <p:nvPr/>
        </p:nvCxnSpPr>
        <p:spPr bwMode="auto">
          <a:xfrm>
            <a:off x="2120962" y="1902166"/>
            <a:ext cx="1116000" cy="0"/>
          </a:xfrm>
          <a:prstGeom prst="straightConnector1">
            <a:avLst/>
          </a:prstGeom>
          <a:solidFill>
            <a:srgbClr val="B2B2B2"/>
          </a:solidFill>
          <a:ln w="15875" cap="flat" cmpd="sng" algn="ctr">
            <a:solidFill>
              <a:srgbClr val="2D2DB9">
                <a:lumMod val="50000"/>
              </a:srgb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63" name="テキスト ボックス 462"/>
          <p:cNvSpPr txBox="1"/>
          <p:nvPr/>
        </p:nvSpPr>
        <p:spPr>
          <a:xfrm>
            <a:off x="2120898" y="1924228"/>
            <a:ext cx="9669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Activated Ad</a:t>
            </a:r>
            <a:endParaRPr lang="ja-JP" altLang="en-US" sz="10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cxnSp>
        <p:nvCxnSpPr>
          <p:cNvPr id="464" name="直線矢印コネクタ 463"/>
          <p:cNvCxnSpPr/>
          <p:nvPr/>
        </p:nvCxnSpPr>
        <p:spPr bwMode="auto">
          <a:xfrm>
            <a:off x="5095727" y="1902166"/>
            <a:ext cx="1116000" cy="0"/>
          </a:xfrm>
          <a:prstGeom prst="straightConnector1">
            <a:avLst/>
          </a:prstGeom>
          <a:solidFill>
            <a:srgbClr val="B2B2B2"/>
          </a:solidFill>
          <a:ln w="15875" cap="flat" cmpd="sng" algn="ctr">
            <a:solidFill>
              <a:srgbClr val="2D2DB9">
                <a:lumMod val="50000"/>
              </a:srgb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35" name="テキスト ボックス 534"/>
          <p:cNvSpPr txBox="1"/>
          <p:nvPr/>
        </p:nvSpPr>
        <p:spPr>
          <a:xfrm>
            <a:off x="7055078" y="2311873"/>
            <a:ext cx="1303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4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SPRA</a:t>
            </a:r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 insulin</a:t>
            </a:r>
            <a:endParaRPr lang="ja-JP" altLang="en-US" sz="14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grpSp>
        <p:nvGrpSpPr>
          <p:cNvPr id="536" name="グループ化 535"/>
          <p:cNvGrpSpPr/>
          <p:nvPr/>
        </p:nvGrpSpPr>
        <p:grpSpPr>
          <a:xfrm>
            <a:off x="3572153" y="1283730"/>
            <a:ext cx="1128394" cy="917450"/>
            <a:chOff x="1772095" y="1057437"/>
            <a:chExt cx="1061321" cy="915407"/>
          </a:xfrm>
        </p:grpSpPr>
        <p:grpSp>
          <p:nvGrpSpPr>
            <p:cNvPr id="537" name="Group 295"/>
            <p:cNvGrpSpPr>
              <a:grpSpLocks noChangeAspect="1"/>
            </p:cNvGrpSpPr>
            <p:nvPr/>
          </p:nvGrpSpPr>
          <p:grpSpPr bwMode="auto">
            <a:xfrm>
              <a:off x="1877053" y="1057437"/>
              <a:ext cx="956363" cy="915407"/>
              <a:chOff x="864" y="432"/>
              <a:chExt cx="1182" cy="113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49" name="Freeform 296"/>
              <p:cNvSpPr>
                <a:spLocks noChangeAspect="1"/>
              </p:cNvSpPr>
              <p:nvPr/>
            </p:nvSpPr>
            <p:spPr bwMode="auto">
              <a:xfrm>
                <a:off x="864" y="705"/>
                <a:ext cx="187" cy="168"/>
              </a:xfrm>
              <a:custGeom>
                <a:avLst/>
                <a:gdLst>
                  <a:gd name="T0" fmla="*/ 561 w 561"/>
                  <a:gd name="T1" fmla="*/ 464 h 504"/>
                  <a:gd name="T2" fmla="*/ 474 w 561"/>
                  <a:gd name="T3" fmla="*/ 302 h 504"/>
                  <a:gd name="T4" fmla="*/ 363 w 561"/>
                  <a:gd name="T5" fmla="*/ 164 h 504"/>
                  <a:gd name="T6" fmla="*/ 177 w 561"/>
                  <a:gd name="T7" fmla="*/ 41 h 504"/>
                  <a:gd name="T8" fmla="*/ 3 w 561"/>
                  <a:gd name="T9" fmla="*/ 11 h 504"/>
                  <a:gd name="T10" fmla="*/ 0 w 561"/>
                  <a:gd name="T11" fmla="*/ 101 h 504"/>
                  <a:gd name="T12" fmla="*/ 99 w 561"/>
                  <a:gd name="T13" fmla="*/ 113 h 504"/>
                  <a:gd name="T14" fmla="*/ 225 w 561"/>
                  <a:gd name="T15" fmla="*/ 155 h 504"/>
                  <a:gd name="T16" fmla="*/ 339 w 561"/>
                  <a:gd name="T17" fmla="*/ 248 h 504"/>
                  <a:gd name="T18" fmla="*/ 429 w 561"/>
                  <a:gd name="T19" fmla="*/ 347 h 504"/>
                  <a:gd name="T20" fmla="*/ 507 w 561"/>
                  <a:gd name="T21" fmla="*/ 482 h 504"/>
                  <a:gd name="T22" fmla="*/ 510 w 561"/>
                  <a:gd name="T23" fmla="*/ 479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1" h="504">
                    <a:moveTo>
                      <a:pt x="561" y="464"/>
                    </a:moveTo>
                    <a:cubicBezTo>
                      <a:pt x="546" y="437"/>
                      <a:pt x="507" y="352"/>
                      <a:pt x="474" y="302"/>
                    </a:cubicBezTo>
                    <a:cubicBezTo>
                      <a:pt x="480" y="311"/>
                      <a:pt x="412" y="207"/>
                      <a:pt x="363" y="164"/>
                    </a:cubicBezTo>
                    <a:cubicBezTo>
                      <a:pt x="314" y="121"/>
                      <a:pt x="237" y="67"/>
                      <a:pt x="177" y="41"/>
                    </a:cubicBezTo>
                    <a:cubicBezTo>
                      <a:pt x="117" y="15"/>
                      <a:pt x="33" y="0"/>
                      <a:pt x="3" y="11"/>
                    </a:cubicBezTo>
                    <a:lnTo>
                      <a:pt x="0" y="101"/>
                    </a:lnTo>
                    <a:cubicBezTo>
                      <a:pt x="16" y="118"/>
                      <a:pt x="62" y="104"/>
                      <a:pt x="99" y="113"/>
                    </a:cubicBezTo>
                    <a:cubicBezTo>
                      <a:pt x="137" y="121"/>
                      <a:pt x="185" y="133"/>
                      <a:pt x="225" y="155"/>
                    </a:cubicBezTo>
                    <a:cubicBezTo>
                      <a:pt x="265" y="177"/>
                      <a:pt x="305" y="216"/>
                      <a:pt x="339" y="248"/>
                    </a:cubicBezTo>
                    <a:cubicBezTo>
                      <a:pt x="373" y="280"/>
                      <a:pt x="403" y="313"/>
                      <a:pt x="429" y="347"/>
                    </a:cubicBezTo>
                    <a:cubicBezTo>
                      <a:pt x="450" y="371"/>
                      <a:pt x="500" y="473"/>
                      <a:pt x="507" y="482"/>
                    </a:cubicBezTo>
                    <a:cubicBezTo>
                      <a:pt x="520" y="504"/>
                      <a:pt x="510" y="480"/>
                      <a:pt x="510" y="479"/>
                    </a:cubicBezTo>
                  </a:path>
                </a:pathLst>
              </a:custGeom>
              <a:gradFill rotWithShape="0">
                <a:gsLst>
                  <a:gs pos="0">
                    <a:srgbClr val="339933"/>
                  </a:gs>
                  <a:gs pos="50000">
                    <a:srgbClr val="D8F8D8"/>
                  </a:gs>
                  <a:gs pos="100000">
                    <a:srgbClr val="339933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0" name="Freeform 297"/>
              <p:cNvSpPr>
                <a:spLocks noChangeAspect="1"/>
              </p:cNvSpPr>
              <p:nvPr/>
            </p:nvSpPr>
            <p:spPr bwMode="auto">
              <a:xfrm>
                <a:off x="1298" y="1040"/>
                <a:ext cx="81" cy="358"/>
              </a:xfrm>
              <a:custGeom>
                <a:avLst/>
                <a:gdLst>
                  <a:gd name="T0" fmla="*/ 0 w 243"/>
                  <a:gd name="T1" fmla="*/ 993 h 1074"/>
                  <a:gd name="T2" fmla="*/ 87 w 243"/>
                  <a:gd name="T3" fmla="*/ 879 h 1074"/>
                  <a:gd name="T4" fmla="*/ 132 w 243"/>
                  <a:gd name="T5" fmla="*/ 639 h 1074"/>
                  <a:gd name="T6" fmla="*/ 123 w 243"/>
                  <a:gd name="T7" fmla="*/ 420 h 1074"/>
                  <a:gd name="T8" fmla="*/ 135 w 243"/>
                  <a:gd name="T9" fmla="*/ 0 h 1074"/>
                  <a:gd name="T10" fmla="*/ 243 w 243"/>
                  <a:gd name="T11" fmla="*/ 21 h 1074"/>
                  <a:gd name="T12" fmla="*/ 219 w 243"/>
                  <a:gd name="T13" fmla="*/ 273 h 1074"/>
                  <a:gd name="T14" fmla="*/ 228 w 243"/>
                  <a:gd name="T15" fmla="*/ 573 h 1074"/>
                  <a:gd name="T16" fmla="*/ 210 w 243"/>
                  <a:gd name="T17" fmla="*/ 804 h 1074"/>
                  <a:gd name="T18" fmla="*/ 144 w 243"/>
                  <a:gd name="T19" fmla="*/ 981 h 1074"/>
                  <a:gd name="T20" fmla="*/ 90 w 243"/>
                  <a:gd name="T21" fmla="*/ 1050 h 1074"/>
                  <a:gd name="T22" fmla="*/ 48 w 243"/>
                  <a:gd name="T23" fmla="*/ 1074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3" h="1074">
                    <a:moveTo>
                      <a:pt x="0" y="993"/>
                    </a:moveTo>
                    <a:cubicBezTo>
                      <a:pt x="6" y="959"/>
                      <a:pt x="54" y="951"/>
                      <a:pt x="87" y="879"/>
                    </a:cubicBezTo>
                    <a:cubicBezTo>
                      <a:pt x="120" y="807"/>
                      <a:pt x="127" y="716"/>
                      <a:pt x="132" y="639"/>
                    </a:cubicBezTo>
                    <a:lnTo>
                      <a:pt x="123" y="420"/>
                    </a:lnTo>
                    <a:lnTo>
                      <a:pt x="135" y="0"/>
                    </a:lnTo>
                    <a:lnTo>
                      <a:pt x="243" y="21"/>
                    </a:lnTo>
                    <a:lnTo>
                      <a:pt x="219" y="273"/>
                    </a:lnTo>
                    <a:lnTo>
                      <a:pt x="228" y="573"/>
                    </a:lnTo>
                    <a:cubicBezTo>
                      <a:pt x="227" y="661"/>
                      <a:pt x="224" y="736"/>
                      <a:pt x="210" y="804"/>
                    </a:cubicBezTo>
                    <a:cubicBezTo>
                      <a:pt x="196" y="872"/>
                      <a:pt x="170" y="933"/>
                      <a:pt x="144" y="981"/>
                    </a:cubicBezTo>
                    <a:lnTo>
                      <a:pt x="90" y="1050"/>
                    </a:lnTo>
                    <a:lnTo>
                      <a:pt x="48" y="1074"/>
                    </a:lnTo>
                  </a:path>
                </a:pathLst>
              </a:custGeom>
              <a:solidFill>
                <a:srgbClr val="3333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1" name="Freeform 298"/>
              <p:cNvSpPr>
                <a:spLocks noChangeAspect="1"/>
              </p:cNvSpPr>
              <p:nvPr/>
            </p:nvSpPr>
            <p:spPr bwMode="auto">
              <a:xfrm>
                <a:off x="1461" y="985"/>
                <a:ext cx="171" cy="144"/>
              </a:xfrm>
              <a:custGeom>
                <a:avLst/>
                <a:gdLst>
                  <a:gd name="T0" fmla="*/ 69 w 512"/>
                  <a:gd name="T1" fmla="*/ 9 h 431"/>
                  <a:gd name="T2" fmla="*/ 219 w 512"/>
                  <a:gd name="T3" fmla="*/ 30 h 431"/>
                  <a:gd name="T4" fmla="*/ 357 w 512"/>
                  <a:gd name="T5" fmla="*/ 123 h 431"/>
                  <a:gd name="T6" fmla="*/ 441 w 512"/>
                  <a:gd name="T7" fmla="*/ 216 h 431"/>
                  <a:gd name="T8" fmla="*/ 507 w 512"/>
                  <a:gd name="T9" fmla="*/ 345 h 431"/>
                  <a:gd name="T10" fmla="*/ 414 w 512"/>
                  <a:gd name="T11" fmla="*/ 414 h 431"/>
                  <a:gd name="T12" fmla="*/ 303 w 512"/>
                  <a:gd name="T13" fmla="*/ 276 h 431"/>
                  <a:gd name="T14" fmla="*/ 183 w 512"/>
                  <a:gd name="T15" fmla="*/ 168 h 431"/>
                  <a:gd name="T16" fmla="*/ 111 w 512"/>
                  <a:gd name="T17" fmla="*/ 123 h 431"/>
                  <a:gd name="T18" fmla="*/ 0 w 512"/>
                  <a:gd name="T19" fmla="*/ 102 h 431"/>
                  <a:gd name="T20" fmla="*/ 69 w 512"/>
                  <a:gd name="T21" fmla="*/ 9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2" h="431">
                    <a:moveTo>
                      <a:pt x="69" y="9"/>
                    </a:moveTo>
                    <a:cubicBezTo>
                      <a:pt x="101" y="0"/>
                      <a:pt x="171" y="11"/>
                      <a:pt x="219" y="30"/>
                    </a:cubicBezTo>
                    <a:cubicBezTo>
                      <a:pt x="273" y="53"/>
                      <a:pt x="317" y="91"/>
                      <a:pt x="357" y="123"/>
                    </a:cubicBezTo>
                    <a:lnTo>
                      <a:pt x="441" y="216"/>
                    </a:lnTo>
                    <a:cubicBezTo>
                      <a:pt x="466" y="253"/>
                      <a:pt x="512" y="312"/>
                      <a:pt x="507" y="345"/>
                    </a:cubicBezTo>
                    <a:cubicBezTo>
                      <a:pt x="495" y="368"/>
                      <a:pt x="450" y="431"/>
                      <a:pt x="414" y="414"/>
                    </a:cubicBezTo>
                    <a:lnTo>
                      <a:pt x="303" y="276"/>
                    </a:lnTo>
                    <a:cubicBezTo>
                      <a:pt x="265" y="235"/>
                      <a:pt x="215" y="194"/>
                      <a:pt x="183" y="168"/>
                    </a:cubicBezTo>
                    <a:cubicBezTo>
                      <a:pt x="150" y="146"/>
                      <a:pt x="180" y="153"/>
                      <a:pt x="111" y="123"/>
                    </a:cubicBezTo>
                    <a:cubicBezTo>
                      <a:pt x="42" y="93"/>
                      <a:pt x="2" y="118"/>
                      <a:pt x="0" y="102"/>
                    </a:cubicBezTo>
                    <a:lnTo>
                      <a:pt x="69" y="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2" name="Freeform 299"/>
              <p:cNvSpPr>
                <a:spLocks noChangeAspect="1"/>
              </p:cNvSpPr>
              <p:nvPr/>
            </p:nvSpPr>
            <p:spPr bwMode="auto">
              <a:xfrm>
                <a:off x="1497" y="889"/>
                <a:ext cx="69" cy="111"/>
              </a:xfrm>
              <a:custGeom>
                <a:avLst/>
                <a:gdLst>
                  <a:gd name="T0" fmla="*/ 2 w 203"/>
                  <a:gd name="T1" fmla="*/ 288 h 333"/>
                  <a:gd name="T2" fmla="*/ 74 w 203"/>
                  <a:gd name="T3" fmla="*/ 119 h 333"/>
                  <a:gd name="T4" fmla="*/ 203 w 203"/>
                  <a:gd name="T5" fmla="*/ 0 h 333"/>
                  <a:gd name="T6" fmla="*/ 196 w 203"/>
                  <a:gd name="T7" fmla="*/ 39 h 333"/>
                  <a:gd name="T8" fmla="*/ 175 w 203"/>
                  <a:gd name="T9" fmla="*/ 110 h 333"/>
                  <a:gd name="T10" fmla="*/ 171 w 203"/>
                  <a:gd name="T11" fmla="*/ 172 h 333"/>
                  <a:gd name="T12" fmla="*/ 159 w 203"/>
                  <a:gd name="T13" fmla="*/ 250 h 333"/>
                  <a:gd name="T14" fmla="*/ 156 w 203"/>
                  <a:gd name="T15" fmla="*/ 333 h 333"/>
                  <a:gd name="T16" fmla="*/ 80 w 203"/>
                  <a:gd name="T17" fmla="*/ 300 h 333"/>
                  <a:gd name="T18" fmla="*/ 2 w 203"/>
                  <a:gd name="T19" fmla="*/ 28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333">
                    <a:moveTo>
                      <a:pt x="2" y="288"/>
                    </a:moveTo>
                    <a:cubicBezTo>
                      <a:pt x="0" y="259"/>
                      <a:pt x="40" y="167"/>
                      <a:pt x="74" y="119"/>
                    </a:cubicBezTo>
                    <a:cubicBezTo>
                      <a:pt x="115" y="66"/>
                      <a:pt x="183" y="13"/>
                      <a:pt x="203" y="0"/>
                    </a:cubicBezTo>
                    <a:lnTo>
                      <a:pt x="196" y="39"/>
                    </a:lnTo>
                    <a:cubicBezTo>
                      <a:pt x="191" y="57"/>
                      <a:pt x="179" y="88"/>
                      <a:pt x="175" y="110"/>
                    </a:cubicBezTo>
                    <a:cubicBezTo>
                      <a:pt x="163" y="136"/>
                      <a:pt x="177" y="141"/>
                      <a:pt x="171" y="172"/>
                    </a:cubicBezTo>
                    <a:lnTo>
                      <a:pt x="159" y="250"/>
                    </a:lnTo>
                    <a:lnTo>
                      <a:pt x="156" y="333"/>
                    </a:lnTo>
                    <a:lnTo>
                      <a:pt x="80" y="300"/>
                    </a:lnTo>
                    <a:lnTo>
                      <a:pt x="2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3" name="Freeform 300"/>
              <p:cNvSpPr>
                <a:spLocks noChangeAspect="1"/>
              </p:cNvSpPr>
              <p:nvPr/>
            </p:nvSpPr>
            <p:spPr bwMode="auto">
              <a:xfrm>
                <a:off x="1562" y="855"/>
                <a:ext cx="227" cy="145"/>
              </a:xfrm>
              <a:custGeom>
                <a:avLst/>
                <a:gdLst>
                  <a:gd name="T0" fmla="*/ 3 w 682"/>
                  <a:gd name="T1" fmla="*/ 105 h 435"/>
                  <a:gd name="T2" fmla="*/ 150 w 682"/>
                  <a:gd name="T3" fmla="*/ 12 h 435"/>
                  <a:gd name="T4" fmla="*/ 381 w 682"/>
                  <a:gd name="T5" fmla="*/ 30 h 435"/>
                  <a:gd name="T6" fmla="*/ 534 w 682"/>
                  <a:gd name="T7" fmla="*/ 129 h 435"/>
                  <a:gd name="T8" fmla="*/ 624 w 682"/>
                  <a:gd name="T9" fmla="*/ 219 h 435"/>
                  <a:gd name="T10" fmla="*/ 675 w 682"/>
                  <a:gd name="T11" fmla="*/ 345 h 435"/>
                  <a:gd name="T12" fmla="*/ 591 w 682"/>
                  <a:gd name="T13" fmla="*/ 435 h 435"/>
                  <a:gd name="T14" fmla="*/ 465 w 682"/>
                  <a:gd name="T15" fmla="*/ 291 h 435"/>
                  <a:gd name="T16" fmla="*/ 333 w 682"/>
                  <a:gd name="T17" fmla="*/ 192 h 435"/>
                  <a:gd name="T18" fmla="*/ 186 w 682"/>
                  <a:gd name="T19" fmla="*/ 129 h 435"/>
                  <a:gd name="T20" fmla="*/ 0 w 682"/>
                  <a:gd name="T21" fmla="*/ 9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2" h="435">
                    <a:moveTo>
                      <a:pt x="3" y="105"/>
                    </a:moveTo>
                    <a:cubicBezTo>
                      <a:pt x="28" y="90"/>
                      <a:pt x="87" y="24"/>
                      <a:pt x="150" y="12"/>
                    </a:cubicBezTo>
                    <a:cubicBezTo>
                      <a:pt x="213" y="0"/>
                      <a:pt x="317" y="10"/>
                      <a:pt x="381" y="30"/>
                    </a:cubicBezTo>
                    <a:cubicBezTo>
                      <a:pt x="439" y="54"/>
                      <a:pt x="494" y="98"/>
                      <a:pt x="534" y="129"/>
                    </a:cubicBezTo>
                    <a:cubicBezTo>
                      <a:pt x="574" y="160"/>
                      <a:pt x="600" y="183"/>
                      <a:pt x="624" y="219"/>
                    </a:cubicBezTo>
                    <a:cubicBezTo>
                      <a:pt x="646" y="252"/>
                      <a:pt x="682" y="311"/>
                      <a:pt x="675" y="345"/>
                    </a:cubicBezTo>
                    <a:lnTo>
                      <a:pt x="591" y="435"/>
                    </a:lnTo>
                    <a:cubicBezTo>
                      <a:pt x="556" y="426"/>
                      <a:pt x="508" y="331"/>
                      <a:pt x="465" y="291"/>
                    </a:cubicBezTo>
                    <a:cubicBezTo>
                      <a:pt x="422" y="251"/>
                      <a:pt x="378" y="217"/>
                      <a:pt x="333" y="192"/>
                    </a:cubicBezTo>
                    <a:cubicBezTo>
                      <a:pt x="291" y="164"/>
                      <a:pt x="225" y="139"/>
                      <a:pt x="186" y="129"/>
                    </a:cubicBezTo>
                    <a:cubicBezTo>
                      <a:pt x="147" y="119"/>
                      <a:pt x="39" y="105"/>
                      <a:pt x="0" y="99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33725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4" name="Freeform 301"/>
              <p:cNvSpPr>
                <a:spLocks noChangeAspect="1"/>
              </p:cNvSpPr>
              <p:nvPr/>
            </p:nvSpPr>
            <p:spPr bwMode="auto">
              <a:xfrm>
                <a:off x="1649" y="908"/>
                <a:ext cx="111" cy="93"/>
              </a:xfrm>
              <a:custGeom>
                <a:avLst/>
                <a:gdLst>
                  <a:gd name="T0" fmla="*/ 334 w 334"/>
                  <a:gd name="T1" fmla="*/ 279 h 279"/>
                  <a:gd name="T2" fmla="*/ 205 w 334"/>
                  <a:gd name="T3" fmla="*/ 279 h 279"/>
                  <a:gd name="T4" fmla="*/ 67 w 334"/>
                  <a:gd name="T5" fmla="*/ 180 h 279"/>
                  <a:gd name="T6" fmla="*/ 10 w 334"/>
                  <a:gd name="T7" fmla="*/ 0 h 279"/>
                  <a:gd name="T8" fmla="*/ 94 w 334"/>
                  <a:gd name="T9" fmla="*/ 45 h 279"/>
                  <a:gd name="T10" fmla="*/ 226 w 334"/>
                  <a:gd name="T11" fmla="*/ 150 h 279"/>
                  <a:gd name="T12" fmla="*/ 325 w 334"/>
                  <a:gd name="T13" fmla="*/ 276 h 279"/>
                  <a:gd name="T14" fmla="*/ 334 w 334"/>
                  <a:gd name="T15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4" h="279">
                    <a:moveTo>
                      <a:pt x="334" y="279"/>
                    </a:moveTo>
                    <a:lnTo>
                      <a:pt x="205" y="279"/>
                    </a:lnTo>
                    <a:cubicBezTo>
                      <a:pt x="161" y="263"/>
                      <a:pt x="100" y="227"/>
                      <a:pt x="67" y="180"/>
                    </a:cubicBezTo>
                    <a:cubicBezTo>
                      <a:pt x="44" y="139"/>
                      <a:pt x="0" y="19"/>
                      <a:pt x="10" y="0"/>
                    </a:cubicBezTo>
                    <a:lnTo>
                      <a:pt x="94" y="45"/>
                    </a:lnTo>
                    <a:lnTo>
                      <a:pt x="226" y="150"/>
                    </a:lnTo>
                    <a:lnTo>
                      <a:pt x="325" y="276"/>
                    </a:lnTo>
                    <a:lnTo>
                      <a:pt x="334" y="27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5" name="Freeform 302"/>
              <p:cNvSpPr>
                <a:spLocks noChangeAspect="1"/>
              </p:cNvSpPr>
              <p:nvPr/>
            </p:nvSpPr>
            <p:spPr bwMode="auto">
              <a:xfrm>
                <a:off x="1497" y="1026"/>
                <a:ext cx="105" cy="98"/>
              </a:xfrm>
              <a:custGeom>
                <a:avLst/>
                <a:gdLst>
                  <a:gd name="T0" fmla="*/ 317 w 317"/>
                  <a:gd name="T1" fmla="*/ 297 h 297"/>
                  <a:gd name="T2" fmla="*/ 188 w 317"/>
                  <a:gd name="T3" fmla="*/ 297 h 297"/>
                  <a:gd name="T4" fmla="*/ 50 w 317"/>
                  <a:gd name="T5" fmla="*/ 198 h 297"/>
                  <a:gd name="T6" fmla="*/ 5 w 317"/>
                  <a:gd name="T7" fmla="*/ 0 h 297"/>
                  <a:gd name="T8" fmla="*/ 83 w 317"/>
                  <a:gd name="T9" fmla="*/ 48 h 297"/>
                  <a:gd name="T10" fmla="*/ 209 w 317"/>
                  <a:gd name="T11" fmla="*/ 168 h 297"/>
                  <a:gd name="T12" fmla="*/ 308 w 317"/>
                  <a:gd name="T13" fmla="*/ 294 h 297"/>
                  <a:gd name="T14" fmla="*/ 317 w 317"/>
                  <a:gd name="T1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7" h="297">
                    <a:moveTo>
                      <a:pt x="317" y="297"/>
                    </a:moveTo>
                    <a:lnTo>
                      <a:pt x="188" y="297"/>
                    </a:lnTo>
                    <a:cubicBezTo>
                      <a:pt x="144" y="281"/>
                      <a:pt x="81" y="248"/>
                      <a:pt x="50" y="198"/>
                    </a:cubicBezTo>
                    <a:cubicBezTo>
                      <a:pt x="27" y="157"/>
                      <a:pt x="0" y="25"/>
                      <a:pt x="5" y="0"/>
                    </a:cubicBezTo>
                    <a:lnTo>
                      <a:pt x="83" y="48"/>
                    </a:lnTo>
                    <a:lnTo>
                      <a:pt x="209" y="168"/>
                    </a:lnTo>
                    <a:lnTo>
                      <a:pt x="308" y="294"/>
                    </a:lnTo>
                    <a:lnTo>
                      <a:pt x="317" y="2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6" name="Freeform 303"/>
              <p:cNvSpPr>
                <a:spLocks noChangeAspect="1"/>
              </p:cNvSpPr>
              <p:nvPr/>
            </p:nvSpPr>
            <p:spPr bwMode="auto">
              <a:xfrm>
                <a:off x="1636" y="612"/>
                <a:ext cx="61" cy="253"/>
              </a:xfrm>
              <a:custGeom>
                <a:avLst/>
                <a:gdLst>
                  <a:gd name="T0" fmla="*/ 178 w 183"/>
                  <a:gd name="T1" fmla="*/ 759 h 759"/>
                  <a:gd name="T2" fmla="*/ 148 w 183"/>
                  <a:gd name="T3" fmla="*/ 177 h 759"/>
                  <a:gd name="T4" fmla="*/ 130 w 183"/>
                  <a:gd name="T5" fmla="*/ 0 h 759"/>
                  <a:gd name="T6" fmla="*/ 19 w 183"/>
                  <a:gd name="T7" fmla="*/ 6 h 759"/>
                  <a:gd name="T8" fmla="*/ 19 w 183"/>
                  <a:gd name="T9" fmla="*/ 108 h 759"/>
                  <a:gd name="T10" fmla="*/ 22 w 183"/>
                  <a:gd name="T11" fmla="*/ 207 h 759"/>
                  <a:gd name="T12" fmla="*/ 34 w 183"/>
                  <a:gd name="T13" fmla="*/ 423 h 759"/>
                  <a:gd name="T14" fmla="*/ 52 w 183"/>
                  <a:gd name="T15" fmla="*/ 732 h 759"/>
                  <a:gd name="T16" fmla="*/ 115 w 183"/>
                  <a:gd name="T17" fmla="*/ 738 h 759"/>
                  <a:gd name="T18" fmla="*/ 178 w 183"/>
                  <a:gd name="T19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759">
                    <a:moveTo>
                      <a:pt x="178" y="759"/>
                    </a:moveTo>
                    <a:cubicBezTo>
                      <a:pt x="183" y="666"/>
                      <a:pt x="156" y="303"/>
                      <a:pt x="148" y="177"/>
                    </a:cubicBezTo>
                    <a:cubicBezTo>
                      <a:pt x="141" y="51"/>
                      <a:pt x="151" y="29"/>
                      <a:pt x="130" y="0"/>
                    </a:cubicBezTo>
                    <a:lnTo>
                      <a:pt x="19" y="6"/>
                    </a:lnTo>
                    <a:cubicBezTo>
                      <a:pt x="0" y="24"/>
                      <a:pt x="19" y="75"/>
                      <a:pt x="19" y="108"/>
                    </a:cubicBezTo>
                    <a:cubicBezTo>
                      <a:pt x="19" y="141"/>
                      <a:pt x="20" y="155"/>
                      <a:pt x="22" y="207"/>
                    </a:cubicBezTo>
                    <a:cubicBezTo>
                      <a:pt x="24" y="259"/>
                      <a:pt x="29" y="335"/>
                      <a:pt x="34" y="423"/>
                    </a:cubicBezTo>
                    <a:cubicBezTo>
                      <a:pt x="43" y="567"/>
                      <a:pt x="41" y="681"/>
                      <a:pt x="52" y="732"/>
                    </a:cubicBezTo>
                    <a:lnTo>
                      <a:pt x="115" y="738"/>
                    </a:lnTo>
                    <a:lnTo>
                      <a:pt x="178" y="75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7" name="Freeform 304"/>
              <p:cNvSpPr>
                <a:spLocks noChangeAspect="1"/>
              </p:cNvSpPr>
              <p:nvPr/>
            </p:nvSpPr>
            <p:spPr bwMode="auto">
              <a:xfrm>
                <a:off x="1450" y="432"/>
                <a:ext cx="233" cy="190"/>
              </a:xfrm>
              <a:custGeom>
                <a:avLst/>
                <a:gdLst>
                  <a:gd name="T0" fmla="*/ 699 w 699"/>
                  <a:gd name="T1" fmla="*/ 561 h 570"/>
                  <a:gd name="T2" fmla="*/ 654 w 699"/>
                  <a:gd name="T3" fmla="*/ 282 h 570"/>
                  <a:gd name="T4" fmla="*/ 471 w 699"/>
                  <a:gd name="T5" fmla="*/ 60 h 570"/>
                  <a:gd name="T6" fmla="*/ 240 w 699"/>
                  <a:gd name="T7" fmla="*/ 3 h 570"/>
                  <a:gd name="T8" fmla="*/ 102 w 699"/>
                  <a:gd name="T9" fmla="*/ 48 h 570"/>
                  <a:gd name="T10" fmla="*/ 0 w 699"/>
                  <a:gd name="T11" fmla="*/ 114 h 570"/>
                  <a:gd name="T12" fmla="*/ 78 w 699"/>
                  <a:gd name="T13" fmla="*/ 114 h 570"/>
                  <a:gd name="T14" fmla="*/ 198 w 699"/>
                  <a:gd name="T15" fmla="*/ 126 h 570"/>
                  <a:gd name="T16" fmla="*/ 354 w 699"/>
                  <a:gd name="T17" fmla="*/ 180 h 570"/>
                  <a:gd name="T18" fmla="*/ 480 w 699"/>
                  <a:gd name="T19" fmla="*/ 315 h 570"/>
                  <a:gd name="T20" fmla="*/ 540 w 699"/>
                  <a:gd name="T21" fmla="*/ 438 h 570"/>
                  <a:gd name="T22" fmla="*/ 570 w 699"/>
                  <a:gd name="T23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70">
                    <a:moveTo>
                      <a:pt x="699" y="561"/>
                    </a:moveTo>
                    <a:cubicBezTo>
                      <a:pt x="691" y="515"/>
                      <a:pt x="692" y="365"/>
                      <a:pt x="654" y="282"/>
                    </a:cubicBezTo>
                    <a:cubicBezTo>
                      <a:pt x="615" y="199"/>
                      <a:pt x="542" y="107"/>
                      <a:pt x="471" y="60"/>
                    </a:cubicBezTo>
                    <a:cubicBezTo>
                      <a:pt x="399" y="13"/>
                      <a:pt x="299" y="6"/>
                      <a:pt x="240" y="3"/>
                    </a:cubicBezTo>
                    <a:cubicBezTo>
                      <a:pt x="181" y="0"/>
                      <a:pt x="142" y="30"/>
                      <a:pt x="102" y="48"/>
                    </a:cubicBezTo>
                    <a:cubicBezTo>
                      <a:pt x="62" y="66"/>
                      <a:pt x="14" y="100"/>
                      <a:pt x="0" y="114"/>
                    </a:cubicBezTo>
                    <a:lnTo>
                      <a:pt x="78" y="114"/>
                    </a:lnTo>
                    <a:cubicBezTo>
                      <a:pt x="111" y="116"/>
                      <a:pt x="152" y="115"/>
                      <a:pt x="198" y="126"/>
                    </a:cubicBezTo>
                    <a:cubicBezTo>
                      <a:pt x="252" y="135"/>
                      <a:pt x="307" y="150"/>
                      <a:pt x="354" y="180"/>
                    </a:cubicBezTo>
                    <a:cubicBezTo>
                      <a:pt x="401" y="210"/>
                      <a:pt x="448" y="267"/>
                      <a:pt x="480" y="315"/>
                    </a:cubicBezTo>
                    <a:cubicBezTo>
                      <a:pt x="511" y="358"/>
                      <a:pt x="525" y="396"/>
                      <a:pt x="540" y="438"/>
                    </a:cubicBezTo>
                    <a:cubicBezTo>
                      <a:pt x="555" y="480"/>
                      <a:pt x="564" y="543"/>
                      <a:pt x="570" y="570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54510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8" name="Freeform 305"/>
              <p:cNvSpPr>
                <a:spLocks noChangeAspect="1"/>
              </p:cNvSpPr>
              <p:nvPr/>
            </p:nvSpPr>
            <p:spPr bwMode="auto">
              <a:xfrm>
                <a:off x="1408" y="466"/>
                <a:ext cx="46" cy="75"/>
              </a:xfrm>
              <a:custGeom>
                <a:avLst/>
                <a:gdLst>
                  <a:gd name="T0" fmla="*/ 138 w 138"/>
                  <a:gd name="T1" fmla="*/ 4 h 223"/>
                  <a:gd name="T2" fmla="*/ 60 w 138"/>
                  <a:gd name="T3" fmla="*/ 58 h 223"/>
                  <a:gd name="T4" fmla="*/ 0 w 138"/>
                  <a:gd name="T5" fmla="*/ 187 h 223"/>
                  <a:gd name="T6" fmla="*/ 54 w 138"/>
                  <a:gd name="T7" fmla="*/ 202 h 223"/>
                  <a:gd name="T8" fmla="*/ 102 w 138"/>
                  <a:gd name="T9" fmla="*/ 223 h 223"/>
                  <a:gd name="T10" fmla="*/ 99 w 138"/>
                  <a:gd name="T11" fmla="*/ 127 h 223"/>
                  <a:gd name="T12" fmla="*/ 108 w 138"/>
                  <a:gd name="T13" fmla="*/ 67 h 223"/>
                  <a:gd name="T14" fmla="*/ 138 w 138"/>
                  <a:gd name="T15" fmla="*/ 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223">
                    <a:moveTo>
                      <a:pt x="138" y="4"/>
                    </a:moveTo>
                    <a:cubicBezTo>
                      <a:pt x="127" y="0"/>
                      <a:pt x="83" y="28"/>
                      <a:pt x="60" y="58"/>
                    </a:cubicBezTo>
                    <a:cubicBezTo>
                      <a:pt x="38" y="89"/>
                      <a:pt x="1" y="163"/>
                      <a:pt x="0" y="187"/>
                    </a:cubicBezTo>
                    <a:lnTo>
                      <a:pt x="54" y="202"/>
                    </a:lnTo>
                    <a:lnTo>
                      <a:pt x="102" y="223"/>
                    </a:lnTo>
                    <a:cubicBezTo>
                      <a:pt x="109" y="211"/>
                      <a:pt x="98" y="153"/>
                      <a:pt x="99" y="127"/>
                    </a:cubicBezTo>
                    <a:cubicBezTo>
                      <a:pt x="102" y="104"/>
                      <a:pt x="102" y="87"/>
                      <a:pt x="108" y="67"/>
                    </a:cubicBezTo>
                    <a:lnTo>
                      <a:pt x="138" y="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59" name="Freeform 306"/>
              <p:cNvSpPr>
                <a:spLocks noChangeAspect="1"/>
              </p:cNvSpPr>
              <p:nvPr/>
            </p:nvSpPr>
            <p:spPr bwMode="auto">
              <a:xfrm>
                <a:off x="1231" y="586"/>
                <a:ext cx="64" cy="81"/>
              </a:xfrm>
              <a:custGeom>
                <a:avLst/>
                <a:gdLst>
                  <a:gd name="T0" fmla="*/ 192 w 192"/>
                  <a:gd name="T1" fmla="*/ 0 h 243"/>
                  <a:gd name="T2" fmla="*/ 75 w 192"/>
                  <a:gd name="T3" fmla="*/ 93 h 243"/>
                  <a:gd name="T4" fmla="*/ 0 w 192"/>
                  <a:gd name="T5" fmla="*/ 222 h 243"/>
                  <a:gd name="T6" fmla="*/ 63 w 192"/>
                  <a:gd name="T7" fmla="*/ 231 h 243"/>
                  <a:gd name="T8" fmla="*/ 117 w 192"/>
                  <a:gd name="T9" fmla="*/ 243 h 243"/>
                  <a:gd name="T10" fmla="*/ 129 w 192"/>
                  <a:gd name="T11" fmla="*/ 135 h 243"/>
                  <a:gd name="T12" fmla="*/ 162 w 192"/>
                  <a:gd name="T13" fmla="*/ 63 h 243"/>
                  <a:gd name="T14" fmla="*/ 192 w 192"/>
                  <a:gd name="T1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243">
                    <a:moveTo>
                      <a:pt x="192" y="0"/>
                    </a:moveTo>
                    <a:cubicBezTo>
                      <a:pt x="178" y="5"/>
                      <a:pt x="107" y="56"/>
                      <a:pt x="75" y="93"/>
                    </a:cubicBezTo>
                    <a:cubicBezTo>
                      <a:pt x="53" y="124"/>
                      <a:pt x="1" y="198"/>
                      <a:pt x="0" y="222"/>
                    </a:cubicBezTo>
                    <a:lnTo>
                      <a:pt x="63" y="231"/>
                    </a:lnTo>
                    <a:lnTo>
                      <a:pt x="117" y="243"/>
                    </a:lnTo>
                    <a:cubicBezTo>
                      <a:pt x="128" y="227"/>
                      <a:pt x="122" y="165"/>
                      <a:pt x="129" y="135"/>
                    </a:cubicBezTo>
                    <a:cubicBezTo>
                      <a:pt x="132" y="112"/>
                      <a:pt x="156" y="83"/>
                      <a:pt x="162" y="63"/>
                    </a:cubicBezTo>
                    <a:lnTo>
                      <a:pt x="19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0" name="Freeform 307"/>
              <p:cNvSpPr>
                <a:spLocks noChangeAspect="1"/>
              </p:cNvSpPr>
              <p:nvPr/>
            </p:nvSpPr>
            <p:spPr bwMode="auto">
              <a:xfrm>
                <a:off x="1394" y="586"/>
                <a:ext cx="89" cy="113"/>
              </a:xfrm>
              <a:custGeom>
                <a:avLst/>
                <a:gdLst>
                  <a:gd name="T0" fmla="*/ 262 w 268"/>
                  <a:gd name="T1" fmla="*/ 342 h 342"/>
                  <a:gd name="T2" fmla="*/ 160 w 268"/>
                  <a:gd name="T3" fmla="*/ 336 h 342"/>
                  <a:gd name="T4" fmla="*/ 40 w 268"/>
                  <a:gd name="T5" fmla="*/ 219 h 342"/>
                  <a:gd name="T6" fmla="*/ 10 w 268"/>
                  <a:gd name="T7" fmla="*/ 0 h 342"/>
                  <a:gd name="T8" fmla="*/ 100 w 268"/>
                  <a:gd name="T9" fmla="*/ 54 h 342"/>
                  <a:gd name="T10" fmla="*/ 226 w 268"/>
                  <a:gd name="T11" fmla="*/ 195 h 342"/>
                  <a:gd name="T12" fmla="*/ 268 w 268"/>
                  <a:gd name="T13" fmla="*/ 330 h 342"/>
                  <a:gd name="T14" fmla="*/ 262 w 268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342">
                    <a:moveTo>
                      <a:pt x="262" y="342"/>
                    </a:moveTo>
                    <a:lnTo>
                      <a:pt x="160" y="336"/>
                    </a:lnTo>
                    <a:cubicBezTo>
                      <a:pt x="123" y="316"/>
                      <a:pt x="65" y="275"/>
                      <a:pt x="40" y="219"/>
                    </a:cubicBezTo>
                    <a:cubicBezTo>
                      <a:pt x="17" y="178"/>
                      <a:pt x="0" y="28"/>
                      <a:pt x="10" y="0"/>
                    </a:cubicBezTo>
                    <a:lnTo>
                      <a:pt x="100" y="54"/>
                    </a:lnTo>
                    <a:lnTo>
                      <a:pt x="226" y="195"/>
                    </a:lnTo>
                    <a:lnTo>
                      <a:pt x="268" y="330"/>
                    </a:lnTo>
                    <a:lnTo>
                      <a:pt x="262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1" name="Freeform 308"/>
              <p:cNvSpPr>
                <a:spLocks noChangeAspect="1"/>
              </p:cNvSpPr>
              <p:nvPr/>
            </p:nvSpPr>
            <p:spPr bwMode="auto">
              <a:xfrm>
                <a:off x="1298" y="529"/>
                <a:ext cx="232" cy="170"/>
              </a:xfrm>
              <a:custGeom>
                <a:avLst/>
                <a:gdLst>
                  <a:gd name="T0" fmla="*/ 0 w 699"/>
                  <a:gd name="T1" fmla="*/ 164 h 512"/>
                  <a:gd name="T2" fmla="*/ 144 w 699"/>
                  <a:gd name="T3" fmla="*/ 44 h 512"/>
                  <a:gd name="T4" fmla="*/ 360 w 699"/>
                  <a:gd name="T5" fmla="*/ 14 h 512"/>
                  <a:gd name="T6" fmla="*/ 558 w 699"/>
                  <a:gd name="T7" fmla="*/ 128 h 512"/>
                  <a:gd name="T8" fmla="*/ 663 w 699"/>
                  <a:gd name="T9" fmla="*/ 272 h 512"/>
                  <a:gd name="T10" fmla="*/ 699 w 699"/>
                  <a:gd name="T11" fmla="*/ 416 h 512"/>
                  <a:gd name="T12" fmla="*/ 567 w 699"/>
                  <a:gd name="T13" fmla="*/ 512 h 512"/>
                  <a:gd name="T14" fmla="*/ 489 w 699"/>
                  <a:gd name="T15" fmla="*/ 335 h 512"/>
                  <a:gd name="T16" fmla="*/ 372 w 699"/>
                  <a:gd name="T17" fmla="*/ 212 h 512"/>
                  <a:gd name="T18" fmla="*/ 222 w 699"/>
                  <a:gd name="T19" fmla="*/ 143 h 512"/>
                  <a:gd name="T20" fmla="*/ 36 w 699"/>
                  <a:gd name="T21" fmla="*/ 149 h 512"/>
                  <a:gd name="T22" fmla="*/ 0 w 699"/>
                  <a:gd name="T23" fmla="*/ 164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12">
                    <a:moveTo>
                      <a:pt x="0" y="164"/>
                    </a:moveTo>
                    <a:lnTo>
                      <a:pt x="144" y="44"/>
                    </a:lnTo>
                    <a:cubicBezTo>
                      <a:pt x="204" y="19"/>
                      <a:pt x="291" y="0"/>
                      <a:pt x="360" y="14"/>
                    </a:cubicBezTo>
                    <a:cubicBezTo>
                      <a:pt x="426" y="29"/>
                      <a:pt x="506" y="81"/>
                      <a:pt x="558" y="128"/>
                    </a:cubicBezTo>
                    <a:cubicBezTo>
                      <a:pt x="610" y="175"/>
                      <a:pt x="639" y="224"/>
                      <a:pt x="663" y="272"/>
                    </a:cubicBezTo>
                    <a:lnTo>
                      <a:pt x="699" y="416"/>
                    </a:lnTo>
                    <a:lnTo>
                      <a:pt x="567" y="512"/>
                    </a:lnTo>
                    <a:cubicBezTo>
                      <a:pt x="532" y="499"/>
                      <a:pt x="521" y="385"/>
                      <a:pt x="489" y="335"/>
                    </a:cubicBezTo>
                    <a:cubicBezTo>
                      <a:pt x="457" y="285"/>
                      <a:pt x="418" y="246"/>
                      <a:pt x="372" y="212"/>
                    </a:cubicBezTo>
                    <a:cubicBezTo>
                      <a:pt x="322" y="174"/>
                      <a:pt x="278" y="154"/>
                      <a:pt x="222" y="143"/>
                    </a:cubicBezTo>
                    <a:cubicBezTo>
                      <a:pt x="166" y="132"/>
                      <a:pt x="68" y="149"/>
                      <a:pt x="36" y="149"/>
                    </a:cubicBezTo>
                    <a:lnTo>
                      <a:pt x="0" y="16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2" name="Freeform 309"/>
              <p:cNvSpPr>
                <a:spLocks noChangeAspect="1"/>
              </p:cNvSpPr>
              <p:nvPr/>
            </p:nvSpPr>
            <p:spPr bwMode="auto">
              <a:xfrm>
                <a:off x="1223" y="715"/>
                <a:ext cx="93" cy="114"/>
              </a:xfrm>
              <a:custGeom>
                <a:avLst/>
                <a:gdLst>
                  <a:gd name="T0" fmla="*/ 280 w 280"/>
                  <a:gd name="T1" fmla="*/ 342 h 342"/>
                  <a:gd name="T2" fmla="*/ 151 w 280"/>
                  <a:gd name="T3" fmla="*/ 330 h 342"/>
                  <a:gd name="T4" fmla="*/ 43 w 280"/>
                  <a:gd name="T5" fmla="*/ 225 h 342"/>
                  <a:gd name="T6" fmla="*/ 10 w 280"/>
                  <a:gd name="T7" fmla="*/ 0 h 342"/>
                  <a:gd name="T8" fmla="*/ 106 w 280"/>
                  <a:gd name="T9" fmla="*/ 48 h 342"/>
                  <a:gd name="T10" fmla="*/ 211 w 280"/>
                  <a:gd name="T11" fmla="*/ 177 h 342"/>
                  <a:gd name="T12" fmla="*/ 271 w 280"/>
                  <a:gd name="T13" fmla="*/ 336 h 342"/>
                  <a:gd name="T14" fmla="*/ 280 w 280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0" h="342">
                    <a:moveTo>
                      <a:pt x="280" y="342"/>
                    </a:moveTo>
                    <a:lnTo>
                      <a:pt x="151" y="330"/>
                    </a:lnTo>
                    <a:cubicBezTo>
                      <a:pt x="112" y="310"/>
                      <a:pt x="66" y="280"/>
                      <a:pt x="43" y="225"/>
                    </a:cubicBezTo>
                    <a:cubicBezTo>
                      <a:pt x="20" y="184"/>
                      <a:pt x="0" y="29"/>
                      <a:pt x="10" y="0"/>
                    </a:cubicBezTo>
                    <a:lnTo>
                      <a:pt x="106" y="48"/>
                    </a:lnTo>
                    <a:lnTo>
                      <a:pt x="211" y="177"/>
                    </a:lnTo>
                    <a:lnTo>
                      <a:pt x="271" y="336"/>
                    </a:lnTo>
                    <a:lnTo>
                      <a:pt x="280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3" name="Freeform 310"/>
              <p:cNvSpPr>
                <a:spLocks noChangeAspect="1"/>
              </p:cNvSpPr>
              <p:nvPr/>
            </p:nvSpPr>
            <p:spPr bwMode="auto">
              <a:xfrm>
                <a:off x="1128" y="657"/>
                <a:ext cx="237" cy="172"/>
              </a:xfrm>
              <a:custGeom>
                <a:avLst/>
                <a:gdLst>
                  <a:gd name="T0" fmla="*/ 0 w 711"/>
                  <a:gd name="T1" fmla="*/ 170 h 518"/>
                  <a:gd name="T2" fmla="*/ 144 w 711"/>
                  <a:gd name="T3" fmla="*/ 35 h 518"/>
                  <a:gd name="T4" fmla="*/ 345 w 711"/>
                  <a:gd name="T5" fmla="*/ 14 h 518"/>
                  <a:gd name="T6" fmla="*/ 540 w 711"/>
                  <a:gd name="T7" fmla="*/ 122 h 518"/>
                  <a:gd name="T8" fmla="*/ 660 w 711"/>
                  <a:gd name="T9" fmla="*/ 272 h 518"/>
                  <a:gd name="T10" fmla="*/ 696 w 711"/>
                  <a:gd name="T11" fmla="*/ 422 h 518"/>
                  <a:gd name="T12" fmla="*/ 567 w 711"/>
                  <a:gd name="T13" fmla="*/ 518 h 518"/>
                  <a:gd name="T14" fmla="*/ 489 w 711"/>
                  <a:gd name="T15" fmla="*/ 341 h 518"/>
                  <a:gd name="T16" fmla="*/ 372 w 711"/>
                  <a:gd name="T17" fmla="*/ 218 h 518"/>
                  <a:gd name="T18" fmla="*/ 222 w 711"/>
                  <a:gd name="T19" fmla="*/ 149 h 518"/>
                  <a:gd name="T20" fmla="*/ 36 w 711"/>
                  <a:gd name="T21" fmla="*/ 155 h 518"/>
                  <a:gd name="T22" fmla="*/ 0 w 711"/>
                  <a:gd name="T23" fmla="*/ 17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1" h="518">
                    <a:moveTo>
                      <a:pt x="0" y="170"/>
                    </a:moveTo>
                    <a:lnTo>
                      <a:pt x="144" y="35"/>
                    </a:lnTo>
                    <a:cubicBezTo>
                      <a:pt x="201" y="9"/>
                      <a:pt x="279" y="0"/>
                      <a:pt x="345" y="14"/>
                    </a:cubicBezTo>
                    <a:cubicBezTo>
                      <a:pt x="411" y="29"/>
                      <a:pt x="488" y="75"/>
                      <a:pt x="540" y="122"/>
                    </a:cubicBezTo>
                    <a:cubicBezTo>
                      <a:pt x="592" y="165"/>
                      <a:pt x="630" y="218"/>
                      <a:pt x="660" y="272"/>
                    </a:cubicBezTo>
                    <a:cubicBezTo>
                      <a:pt x="690" y="326"/>
                      <a:pt x="711" y="381"/>
                      <a:pt x="696" y="422"/>
                    </a:cubicBezTo>
                    <a:lnTo>
                      <a:pt x="567" y="518"/>
                    </a:lnTo>
                    <a:cubicBezTo>
                      <a:pt x="532" y="504"/>
                      <a:pt x="521" y="391"/>
                      <a:pt x="489" y="341"/>
                    </a:cubicBezTo>
                    <a:cubicBezTo>
                      <a:pt x="457" y="291"/>
                      <a:pt x="418" y="252"/>
                      <a:pt x="372" y="218"/>
                    </a:cubicBezTo>
                    <a:cubicBezTo>
                      <a:pt x="322" y="180"/>
                      <a:pt x="278" y="160"/>
                      <a:pt x="222" y="149"/>
                    </a:cubicBezTo>
                    <a:cubicBezTo>
                      <a:pt x="166" y="138"/>
                      <a:pt x="68" y="155"/>
                      <a:pt x="36" y="155"/>
                    </a:cubicBezTo>
                    <a:lnTo>
                      <a:pt x="0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4" name="Freeform 311"/>
              <p:cNvSpPr>
                <a:spLocks noChangeAspect="1"/>
              </p:cNvSpPr>
              <p:nvPr/>
            </p:nvSpPr>
            <p:spPr bwMode="auto">
              <a:xfrm>
                <a:off x="1528" y="665"/>
                <a:ext cx="118" cy="37"/>
              </a:xfrm>
              <a:custGeom>
                <a:avLst/>
                <a:gdLst>
                  <a:gd name="T0" fmla="*/ 0 w 118"/>
                  <a:gd name="T1" fmla="*/ 0 h 37"/>
                  <a:gd name="T2" fmla="*/ 32 w 118"/>
                  <a:gd name="T3" fmla="*/ 34 h 37"/>
                  <a:gd name="T4" fmla="*/ 74 w 118"/>
                  <a:gd name="T5" fmla="*/ 21 h 37"/>
                  <a:gd name="T6" fmla="*/ 118 w 118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37">
                    <a:moveTo>
                      <a:pt x="0" y="0"/>
                    </a:moveTo>
                    <a:lnTo>
                      <a:pt x="32" y="34"/>
                    </a:lnTo>
                    <a:lnTo>
                      <a:pt x="74" y="21"/>
                    </a:lnTo>
                    <a:lnTo>
                      <a:pt x="118" y="37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5" name="Freeform 312"/>
              <p:cNvSpPr>
                <a:spLocks noChangeAspect="1"/>
              </p:cNvSpPr>
              <p:nvPr/>
            </p:nvSpPr>
            <p:spPr bwMode="auto">
              <a:xfrm>
                <a:off x="1514" y="679"/>
                <a:ext cx="131" cy="50"/>
              </a:xfrm>
              <a:custGeom>
                <a:avLst/>
                <a:gdLst>
                  <a:gd name="T0" fmla="*/ 0 w 393"/>
                  <a:gd name="T1" fmla="*/ 0 h 150"/>
                  <a:gd name="T2" fmla="*/ 99 w 393"/>
                  <a:gd name="T3" fmla="*/ 132 h 150"/>
                  <a:gd name="T4" fmla="*/ 198 w 393"/>
                  <a:gd name="T5" fmla="*/ 138 h 150"/>
                  <a:gd name="T6" fmla="*/ 288 w 393"/>
                  <a:gd name="T7" fmla="*/ 99 h 150"/>
                  <a:gd name="T8" fmla="*/ 393 w 393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0">
                    <a:moveTo>
                      <a:pt x="0" y="0"/>
                    </a:moveTo>
                    <a:lnTo>
                      <a:pt x="99" y="132"/>
                    </a:lnTo>
                    <a:lnTo>
                      <a:pt x="198" y="138"/>
                    </a:lnTo>
                    <a:lnTo>
                      <a:pt x="288" y="99"/>
                    </a:lnTo>
                    <a:lnTo>
                      <a:pt x="393" y="15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6" name="Freeform 313"/>
              <p:cNvSpPr>
                <a:spLocks noChangeAspect="1"/>
              </p:cNvSpPr>
              <p:nvPr/>
            </p:nvSpPr>
            <p:spPr bwMode="auto">
              <a:xfrm>
                <a:off x="1429" y="698"/>
                <a:ext cx="28" cy="73"/>
              </a:xfrm>
              <a:custGeom>
                <a:avLst/>
                <a:gdLst>
                  <a:gd name="T0" fmla="*/ 28 w 28"/>
                  <a:gd name="T1" fmla="*/ 0 h 73"/>
                  <a:gd name="T2" fmla="*/ 0 w 28"/>
                  <a:gd name="T3" fmla="*/ 34 h 73"/>
                  <a:gd name="T4" fmla="*/ 16 w 2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3">
                    <a:moveTo>
                      <a:pt x="28" y="0"/>
                    </a:moveTo>
                    <a:lnTo>
                      <a:pt x="0" y="34"/>
                    </a:lnTo>
                    <a:lnTo>
                      <a:pt x="16" y="73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7" name="Freeform 314"/>
              <p:cNvSpPr>
                <a:spLocks noChangeAspect="1"/>
              </p:cNvSpPr>
              <p:nvPr/>
            </p:nvSpPr>
            <p:spPr bwMode="auto">
              <a:xfrm>
                <a:off x="1398" y="694"/>
                <a:ext cx="41" cy="88"/>
              </a:xfrm>
              <a:custGeom>
                <a:avLst/>
                <a:gdLst>
                  <a:gd name="T0" fmla="*/ 41 w 41"/>
                  <a:gd name="T1" fmla="*/ 0 h 88"/>
                  <a:gd name="T2" fmla="*/ 0 w 41"/>
                  <a:gd name="T3" fmla="*/ 34 h 88"/>
                  <a:gd name="T4" fmla="*/ 35 w 41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88">
                    <a:moveTo>
                      <a:pt x="41" y="0"/>
                    </a:moveTo>
                    <a:lnTo>
                      <a:pt x="0" y="34"/>
                    </a:lnTo>
                    <a:lnTo>
                      <a:pt x="35" y="88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8" name="Freeform 315"/>
              <p:cNvSpPr>
                <a:spLocks noChangeAspect="1"/>
              </p:cNvSpPr>
              <p:nvPr/>
            </p:nvSpPr>
            <p:spPr bwMode="auto">
              <a:xfrm>
                <a:off x="1377" y="1314"/>
                <a:ext cx="147" cy="73"/>
              </a:xfrm>
              <a:custGeom>
                <a:avLst/>
                <a:gdLst>
                  <a:gd name="T0" fmla="*/ 147 w 147"/>
                  <a:gd name="T1" fmla="*/ 73 h 73"/>
                  <a:gd name="T2" fmla="*/ 71 w 147"/>
                  <a:gd name="T3" fmla="*/ 57 h 73"/>
                  <a:gd name="T4" fmla="*/ 48 w 147"/>
                  <a:gd name="T5" fmla="*/ 15 h 73"/>
                  <a:gd name="T6" fmla="*/ 0 w 147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73">
                    <a:moveTo>
                      <a:pt x="147" y="73"/>
                    </a:moveTo>
                    <a:lnTo>
                      <a:pt x="71" y="57"/>
                    </a:lnTo>
                    <a:lnTo>
                      <a:pt x="48" y="15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69" name="Freeform 316"/>
              <p:cNvSpPr>
                <a:spLocks noChangeAspect="1"/>
              </p:cNvSpPr>
              <p:nvPr/>
            </p:nvSpPr>
            <p:spPr bwMode="auto">
              <a:xfrm>
                <a:off x="1370" y="1335"/>
                <a:ext cx="148" cy="73"/>
              </a:xfrm>
              <a:custGeom>
                <a:avLst/>
                <a:gdLst>
                  <a:gd name="T0" fmla="*/ 148 w 148"/>
                  <a:gd name="T1" fmla="*/ 73 h 73"/>
                  <a:gd name="T2" fmla="*/ 59 w 148"/>
                  <a:gd name="T3" fmla="*/ 57 h 73"/>
                  <a:gd name="T4" fmla="*/ 39 w 148"/>
                  <a:gd name="T5" fmla="*/ 12 h 73"/>
                  <a:gd name="T6" fmla="*/ 0 w 148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73">
                    <a:moveTo>
                      <a:pt x="148" y="73"/>
                    </a:moveTo>
                    <a:lnTo>
                      <a:pt x="59" y="57"/>
                    </a:lnTo>
                    <a:lnTo>
                      <a:pt x="3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570" name="Group 317"/>
              <p:cNvGrpSpPr>
                <a:grpSpLocks noChangeAspect="1"/>
              </p:cNvGrpSpPr>
              <p:nvPr/>
            </p:nvGrpSpPr>
            <p:grpSpPr bwMode="auto">
              <a:xfrm>
                <a:off x="1233" y="769"/>
                <a:ext cx="813" cy="795"/>
                <a:chOff x="2768" y="1462"/>
                <a:chExt cx="2439" cy="2387"/>
              </a:xfrm>
            </p:grpSpPr>
            <p:grpSp>
              <p:nvGrpSpPr>
                <p:cNvPr id="573" name="Group 318"/>
                <p:cNvGrpSpPr>
                  <a:grpSpLocks noChangeAspect="1"/>
                </p:cNvGrpSpPr>
                <p:nvPr/>
              </p:nvGrpSpPr>
              <p:grpSpPr bwMode="auto">
                <a:xfrm>
                  <a:off x="2768" y="1462"/>
                  <a:ext cx="2439" cy="2387"/>
                  <a:chOff x="2768" y="1462"/>
                  <a:chExt cx="2439" cy="2387"/>
                </a:xfrm>
              </p:grpSpPr>
              <p:sp>
                <p:nvSpPr>
                  <p:cNvPr id="575" name="Freeform 319"/>
                  <p:cNvSpPr>
                    <a:spLocks noChangeAspect="1"/>
                  </p:cNvSpPr>
                  <p:nvPr/>
                </p:nvSpPr>
                <p:spPr bwMode="auto">
                  <a:xfrm>
                    <a:off x="3786" y="3130"/>
                    <a:ext cx="261" cy="152"/>
                  </a:xfrm>
                  <a:custGeom>
                    <a:avLst/>
                    <a:gdLst>
                      <a:gd name="T0" fmla="*/ 261 w 261"/>
                      <a:gd name="T1" fmla="*/ 20 h 152"/>
                      <a:gd name="T2" fmla="*/ 156 w 261"/>
                      <a:gd name="T3" fmla="*/ 122 h 152"/>
                      <a:gd name="T4" fmla="*/ 12 w 261"/>
                      <a:gd name="T5" fmla="*/ 139 h 152"/>
                      <a:gd name="T6" fmla="*/ 87 w 261"/>
                      <a:gd name="T7" fmla="*/ 41 h 152"/>
                      <a:gd name="T8" fmla="*/ 165 w 261"/>
                      <a:gd name="T9" fmla="*/ 8 h 152"/>
                      <a:gd name="T10" fmla="*/ 261 w 261"/>
                      <a:gd name="T11" fmla="*/ 2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152">
                        <a:moveTo>
                          <a:pt x="261" y="20"/>
                        </a:moveTo>
                        <a:cubicBezTo>
                          <a:pt x="259" y="38"/>
                          <a:pt x="197" y="102"/>
                          <a:pt x="156" y="122"/>
                        </a:cubicBezTo>
                        <a:cubicBezTo>
                          <a:pt x="117" y="142"/>
                          <a:pt x="24" y="152"/>
                          <a:pt x="12" y="139"/>
                        </a:cubicBezTo>
                        <a:cubicBezTo>
                          <a:pt x="0" y="126"/>
                          <a:pt x="62" y="63"/>
                          <a:pt x="87" y="41"/>
                        </a:cubicBezTo>
                        <a:cubicBezTo>
                          <a:pt x="112" y="19"/>
                          <a:pt x="126" y="16"/>
                          <a:pt x="165" y="8"/>
                        </a:cubicBezTo>
                        <a:cubicBezTo>
                          <a:pt x="204" y="0"/>
                          <a:pt x="241" y="18"/>
                          <a:pt x="261" y="2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76" name="Freeform 320"/>
                  <p:cNvSpPr>
                    <a:spLocks noChangeAspect="1"/>
                  </p:cNvSpPr>
                  <p:nvPr/>
                </p:nvSpPr>
                <p:spPr bwMode="auto">
                  <a:xfrm>
                    <a:off x="3450" y="2637"/>
                    <a:ext cx="349" cy="161"/>
                  </a:xfrm>
                  <a:custGeom>
                    <a:avLst/>
                    <a:gdLst>
                      <a:gd name="T0" fmla="*/ 342 w 349"/>
                      <a:gd name="T1" fmla="*/ 30 h 161"/>
                      <a:gd name="T2" fmla="*/ 254 w 349"/>
                      <a:gd name="T3" fmla="*/ 97 h 161"/>
                      <a:gd name="T4" fmla="*/ 161 w 349"/>
                      <a:gd name="T5" fmla="*/ 144 h 161"/>
                      <a:gd name="T6" fmla="*/ 12 w 349"/>
                      <a:gd name="T7" fmla="*/ 146 h 161"/>
                      <a:gd name="T8" fmla="*/ 90 w 349"/>
                      <a:gd name="T9" fmla="*/ 56 h 161"/>
                      <a:gd name="T10" fmla="*/ 189 w 349"/>
                      <a:gd name="T11" fmla="*/ 6 h 161"/>
                      <a:gd name="T12" fmla="*/ 297 w 349"/>
                      <a:gd name="T13" fmla="*/ 18 h 161"/>
                      <a:gd name="T14" fmla="*/ 342 w 349"/>
                      <a:gd name="T15" fmla="*/ 3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49" h="161">
                        <a:moveTo>
                          <a:pt x="342" y="30"/>
                        </a:moveTo>
                        <a:cubicBezTo>
                          <a:pt x="335" y="43"/>
                          <a:pt x="284" y="78"/>
                          <a:pt x="254" y="97"/>
                        </a:cubicBezTo>
                        <a:cubicBezTo>
                          <a:pt x="223" y="117"/>
                          <a:pt x="201" y="136"/>
                          <a:pt x="161" y="144"/>
                        </a:cubicBezTo>
                        <a:cubicBezTo>
                          <a:pt x="121" y="152"/>
                          <a:pt x="24" y="161"/>
                          <a:pt x="12" y="146"/>
                        </a:cubicBezTo>
                        <a:cubicBezTo>
                          <a:pt x="0" y="131"/>
                          <a:pt x="61" y="79"/>
                          <a:pt x="90" y="56"/>
                        </a:cubicBezTo>
                        <a:cubicBezTo>
                          <a:pt x="122" y="29"/>
                          <a:pt x="158" y="12"/>
                          <a:pt x="189" y="6"/>
                        </a:cubicBezTo>
                        <a:cubicBezTo>
                          <a:pt x="220" y="0"/>
                          <a:pt x="276" y="15"/>
                          <a:pt x="297" y="18"/>
                        </a:cubicBezTo>
                        <a:cubicBezTo>
                          <a:pt x="318" y="21"/>
                          <a:pt x="349" y="17"/>
                          <a:pt x="342" y="3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77" name="Freeform 321"/>
                  <p:cNvSpPr>
                    <a:spLocks noChangeAspect="1"/>
                  </p:cNvSpPr>
                  <p:nvPr/>
                </p:nvSpPr>
                <p:spPr bwMode="auto">
                  <a:xfrm>
                    <a:off x="3357" y="3003"/>
                    <a:ext cx="333" cy="257"/>
                  </a:xfrm>
                  <a:custGeom>
                    <a:avLst/>
                    <a:gdLst>
                      <a:gd name="T0" fmla="*/ 72 w 333"/>
                      <a:gd name="T1" fmla="*/ 0 h 257"/>
                      <a:gd name="T2" fmla="*/ 77 w 333"/>
                      <a:gd name="T3" fmla="*/ 20 h 257"/>
                      <a:gd name="T4" fmla="*/ 119 w 333"/>
                      <a:gd name="T5" fmla="*/ 92 h 257"/>
                      <a:gd name="T6" fmla="*/ 225 w 333"/>
                      <a:gd name="T7" fmla="*/ 134 h 257"/>
                      <a:gd name="T8" fmla="*/ 330 w 333"/>
                      <a:gd name="T9" fmla="*/ 138 h 257"/>
                      <a:gd name="T10" fmla="*/ 303 w 333"/>
                      <a:gd name="T11" fmla="*/ 204 h 257"/>
                      <a:gd name="T12" fmla="*/ 288 w 333"/>
                      <a:gd name="T13" fmla="*/ 251 h 257"/>
                      <a:gd name="T14" fmla="*/ 198 w 333"/>
                      <a:gd name="T15" fmla="*/ 228 h 257"/>
                      <a:gd name="T16" fmla="*/ 80 w 333"/>
                      <a:gd name="T17" fmla="*/ 149 h 257"/>
                      <a:gd name="T18" fmla="*/ 0 w 333"/>
                      <a:gd name="T19" fmla="*/ 14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33" h="257">
                        <a:moveTo>
                          <a:pt x="72" y="0"/>
                        </a:moveTo>
                        <a:cubicBezTo>
                          <a:pt x="73" y="3"/>
                          <a:pt x="69" y="5"/>
                          <a:pt x="77" y="20"/>
                        </a:cubicBezTo>
                        <a:cubicBezTo>
                          <a:pt x="85" y="35"/>
                          <a:pt x="94" y="73"/>
                          <a:pt x="119" y="92"/>
                        </a:cubicBezTo>
                        <a:cubicBezTo>
                          <a:pt x="156" y="111"/>
                          <a:pt x="190" y="126"/>
                          <a:pt x="225" y="134"/>
                        </a:cubicBezTo>
                        <a:cubicBezTo>
                          <a:pt x="260" y="142"/>
                          <a:pt x="327" y="140"/>
                          <a:pt x="330" y="138"/>
                        </a:cubicBezTo>
                        <a:cubicBezTo>
                          <a:pt x="333" y="136"/>
                          <a:pt x="311" y="185"/>
                          <a:pt x="303" y="204"/>
                        </a:cubicBezTo>
                        <a:cubicBezTo>
                          <a:pt x="295" y="223"/>
                          <a:pt x="295" y="245"/>
                          <a:pt x="288" y="251"/>
                        </a:cubicBezTo>
                        <a:cubicBezTo>
                          <a:pt x="281" y="257"/>
                          <a:pt x="231" y="243"/>
                          <a:pt x="198" y="228"/>
                        </a:cubicBezTo>
                        <a:cubicBezTo>
                          <a:pt x="163" y="211"/>
                          <a:pt x="113" y="185"/>
                          <a:pt x="80" y="149"/>
                        </a:cubicBezTo>
                        <a:cubicBezTo>
                          <a:pt x="47" y="114"/>
                          <a:pt x="17" y="42"/>
                          <a:pt x="0" y="14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3F3F"/>
                      </a:gs>
                      <a:gs pos="100000">
                        <a:srgbClr val="FF3F3F">
                          <a:gamma/>
                          <a:shade val="60000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78" name="Freeform 322"/>
                  <p:cNvSpPr>
                    <a:spLocks noChangeAspect="1"/>
                  </p:cNvSpPr>
                  <p:nvPr/>
                </p:nvSpPr>
                <p:spPr bwMode="auto">
                  <a:xfrm>
                    <a:off x="3027" y="2970"/>
                    <a:ext cx="1026" cy="879"/>
                  </a:xfrm>
                  <a:custGeom>
                    <a:avLst/>
                    <a:gdLst>
                      <a:gd name="T0" fmla="*/ 27 w 1026"/>
                      <a:gd name="T1" fmla="*/ 534 h 879"/>
                      <a:gd name="T2" fmla="*/ 105 w 1026"/>
                      <a:gd name="T3" fmla="*/ 651 h 879"/>
                      <a:gd name="T4" fmla="*/ 222 w 1026"/>
                      <a:gd name="T5" fmla="*/ 771 h 879"/>
                      <a:gd name="T6" fmla="*/ 312 w 1026"/>
                      <a:gd name="T7" fmla="*/ 813 h 879"/>
                      <a:gd name="T8" fmla="*/ 423 w 1026"/>
                      <a:gd name="T9" fmla="*/ 819 h 879"/>
                      <a:gd name="T10" fmla="*/ 504 w 1026"/>
                      <a:gd name="T11" fmla="*/ 783 h 879"/>
                      <a:gd name="T12" fmla="*/ 564 w 1026"/>
                      <a:gd name="T13" fmla="*/ 648 h 879"/>
                      <a:gd name="T14" fmla="*/ 582 w 1026"/>
                      <a:gd name="T15" fmla="*/ 447 h 879"/>
                      <a:gd name="T16" fmla="*/ 636 w 1026"/>
                      <a:gd name="T17" fmla="*/ 213 h 879"/>
                      <a:gd name="T18" fmla="*/ 738 w 1026"/>
                      <a:gd name="T19" fmla="*/ 84 h 879"/>
                      <a:gd name="T20" fmla="*/ 876 w 1026"/>
                      <a:gd name="T21" fmla="*/ 15 h 879"/>
                      <a:gd name="T22" fmla="*/ 972 w 1026"/>
                      <a:gd name="T23" fmla="*/ 12 h 879"/>
                      <a:gd name="T24" fmla="*/ 1002 w 1026"/>
                      <a:gd name="T25" fmla="*/ 81 h 879"/>
                      <a:gd name="T26" fmla="*/ 1023 w 1026"/>
                      <a:gd name="T27" fmla="*/ 174 h 879"/>
                      <a:gd name="T28" fmla="*/ 918 w 1026"/>
                      <a:gd name="T29" fmla="*/ 171 h 879"/>
                      <a:gd name="T30" fmla="*/ 795 w 1026"/>
                      <a:gd name="T31" fmla="*/ 258 h 879"/>
                      <a:gd name="T32" fmla="*/ 726 w 1026"/>
                      <a:gd name="T33" fmla="*/ 414 h 879"/>
                      <a:gd name="T34" fmla="*/ 672 w 1026"/>
                      <a:gd name="T35" fmla="*/ 561 h 879"/>
                      <a:gd name="T36" fmla="*/ 618 w 1026"/>
                      <a:gd name="T37" fmla="*/ 708 h 879"/>
                      <a:gd name="T38" fmla="*/ 549 w 1026"/>
                      <a:gd name="T39" fmla="*/ 816 h 879"/>
                      <a:gd name="T40" fmla="*/ 474 w 1026"/>
                      <a:gd name="T41" fmla="*/ 867 h 879"/>
                      <a:gd name="T42" fmla="*/ 393 w 1026"/>
                      <a:gd name="T43" fmla="*/ 879 h 879"/>
                      <a:gd name="T44" fmla="*/ 309 w 1026"/>
                      <a:gd name="T45" fmla="*/ 864 h 879"/>
                      <a:gd name="T46" fmla="*/ 231 w 1026"/>
                      <a:gd name="T47" fmla="*/ 822 h 879"/>
                      <a:gd name="T48" fmla="*/ 120 w 1026"/>
                      <a:gd name="T49" fmla="*/ 723 h 879"/>
                      <a:gd name="T50" fmla="*/ 18 w 1026"/>
                      <a:gd name="T51" fmla="*/ 594 h 879"/>
                      <a:gd name="T52" fmla="*/ 0 w 1026"/>
                      <a:gd name="T53" fmla="*/ 558 h 879"/>
                      <a:gd name="T54" fmla="*/ 27 w 1026"/>
                      <a:gd name="T55" fmla="*/ 534 h 8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026" h="879">
                        <a:moveTo>
                          <a:pt x="27" y="534"/>
                        </a:moveTo>
                        <a:lnTo>
                          <a:pt x="105" y="651"/>
                        </a:lnTo>
                        <a:cubicBezTo>
                          <a:pt x="137" y="690"/>
                          <a:pt x="188" y="744"/>
                          <a:pt x="222" y="771"/>
                        </a:cubicBezTo>
                        <a:cubicBezTo>
                          <a:pt x="256" y="798"/>
                          <a:pt x="279" y="805"/>
                          <a:pt x="312" y="813"/>
                        </a:cubicBezTo>
                        <a:cubicBezTo>
                          <a:pt x="345" y="821"/>
                          <a:pt x="392" y="822"/>
                          <a:pt x="423" y="819"/>
                        </a:cubicBezTo>
                        <a:cubicBezTo>
                          <a:pt x="455" y="814"/>
                          <a:pt x="481" y="811"/>
                          <a:pt x="504" y="783"/>
                        </a:cubicBezTo>
                        <a:cubicBezTo>
                          <a:pt x="527" y="755"/>
                          <a:pt x="551" y="705"/>
                          <a:pt x="564" y="648"/>
                        </a:cubicBezTo>
                        <a:cubicBezTo>
                          <a:pt x="576" y="593"/>
                          <a:pt x="573" y="515"/>
                          <a:pt x="582" y="447"/>
                        </a:cubicBezTo>
                        <a:cubicBezTo>
                          <a:pt x="594" y="375"/>
                          <a:pt x="611" y="272"/>
                          <a:pt x="636" y="213"/>
                        </a:cubicBezTo>
                        <a:cubicBezTo>
                          <a:pt x="661" y="154"/>
                          <a:pt x="698" y="115"/>
                          <a:pt x="738" y="84"/>
                        </a:cubicBezTo>
                        <a:cubicBezTo>
                          <a:pt x="778" y="51"/>
                          <a:pt x="835" y="21"/>
                          <a:pt x="876" y="15"/>
                        </a:cubicBezTo>
                        <a:cubicBezTo>
                          <a:pt x="917" y="9"/>
                          <a:pt x="951" y="0"/>
                          <a:pt x="972" y="12"/>
                        </a:cubicBezTo>
                        <a:cubicBezTo>
                          <a:pt x="993" y="23"/>
                          <a:pt x="994" y="54"/>
                          <a:pt x="1002" y="81"/>
                        </a:cubicBezTo>
                        <a:cubicBezTo>
                          <a:pt x="1010" y="108"/>
                          <a:pt x="1020" y="165"/>
                          <a:pt x="1023" y="174"/>
                        </a:cubicBezTo>
                        <a:cubicBezTo>
                          <a:pt x="1026" y="183"/>
                          <a:pt x="956" y="157"/>
                          <a:pt x="918" y="171"/>
                        </a:cubicBezTo>
                        <a:cubicBezTo>
                          <a:pt x="883" y="183"/>
                          <a:pt x="827" y="220"/>
                          <a:pt x="795" y="258"/>
                        </a:cubicBezTo>
                        <a:cubicBezTo>
                          <a:pt x="763" y="296"/>
                          <a:pt x="746" y="363"/>
                          <a:pt x="726" y="414"/>
                        </a:cubicBezTo>
                        <a:lnTo>
                          <a:pt x="672" y="561"/>
                        </a:lnTo>
                        <a:lnTo>
                          <a:pt x="618" y="708"/>
                        </a:lnTo>
                        <a:cubicBezTo>
                          <a:pt x="598" y="750"/>
                          <a:pt x="573" y="790"/>
                          <a:pt x="549" y="816"/>
                        </a:cubicBezTo>
                        <a:cubicBezTo>
                          <a:pt x="525" y="845"/>
                          <a:pt x="499" y="859"/>
                          <a:pt x="474" y="867"/>
                        </a:cubicBezTo>
                        <a:cubicBezTo>
                          <a:pt x="449" y="875"/>
                          <a:pt x="420" y="879"/>
                          <a:pt x="393" y="879"/>
                        </a:cubicBezTo>
                        <a:cubicBezTo>
                          <a:pt x="366" y="879"/>
                          <a:pt x="336" y="873"/>
                          <a:pt x="309" y="864"/>
                        </a:cubicBezTo>
                        <a:cubicBezTo>
                          <a:pt x="285" y="857"/>
                          <a:pt x="262" y="845"/>
                          <a:pt x="231" y="822"/>
                        </a:cubicBezTo>
                        <a:cubicBezTo>
                          <a:pt x="200" y="799"/>
                          <a:pt x="158" y="763"/>
                          <a:pt x="120" y="723"/>
                        </a:cubicBezTo>
                        <a:lnTo>
                          <a:pt x="18" y="594"/>
                        </a:lnTo>
                        <a:lnTo>
                          <a:pt x="0" y="558"/>
                        </a:lnTo>
                        <a:lnTo>
                          <a:pt x="27" y="534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3922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79" name="Freeform 323"/>
                  <p:cNvSpPr>
                    <a:spLocks noChangeAspect="1"/>
                  </p:cNvSpPr>
                  <p:nvPr/>
                </p:nvSpPr>
                <p:spPr bwMode="auto">
                  <a:xfrm>
                    <a:off x="3053" y="2487"/>
                    <a:ext cx="331" cy="266"/>
                  </a:xfrm>
                  <a:custGeom>
                    <a:avLst/>
                    <a:gdLst>
                      <a:gd name="T0" fmla="*/ 73 w 331"/>
                      <a:gd name="T1" fmla="*/ 0 h 266"/>
                      <a:gd name="T2" fmla="*/ 112 w 331"/>
                      <a:gd name="T3" fmla="*/ 92 h 266"/>
                      <a:gd name="T4" fmla="*/ 212 w 331"/>
                      <a:gd name="T5" fmla="*/ 149 h 266"/>
                      <a:gd name="T6" fmla="*/ 331 w 331"/>
                      <a:gd name="T7" fmla="*/ 185 h 266"/>
                      <a:gd name="T8" fmla="*/ 307 w 331"/>
                      <a:gd name="T9" fmla="*/ 236 h 266"/>
                      <a:gd name="T10" fmla="*/ 294 w 331"/>
                      <a:gd name="T11" fmla="*/ 266 h 266"/>
                      <a:gd name="T12" fmla="*/ 190 w 331"/>
                      <a:gd name="T13" fmla="*/ 233 h 266"/>
                      <a:gd name="T14" fmla="*/ 58 w 331"/>
                      <a:gd name="T15" fmla="*/ 141 h 266"/>
                      <a:gd name="T16" fmla="*/ 0 w 331"/>
                      <a:gd name="T17" fmla="*/ 0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266">
                        <a:moveTo>
                          <a:pt x="73" y="0"/>
                        </a:moveTo>
                        <a:cubicBezTo>
                          <a:pt x="80" y="15"/>
                          <a:pt x="89" y="67"/>
                          <a:pt x="112" y="92"/>
                        </a:cubicBezTo>
                        <a:cubicBezTo>
                          <a:pt x="135" y="117"/>
                          <a:pt x="176" y="134"/>
                          <a:pt x="212" y="149"/>
                        </a:cubicBezTo>
                        <a:cubicBezTo>
                          <a:pt x="247" y="161"/>
                          <a:pt x="316" y="171"/>
                          <a:pt x="331" y="185"/>
                        </a:cubicBezTo>
                        <a:lnTo>
                          <a:pt x="307" y="236"/>
                        </a:lnTo>
                        <a:lnTo>
                          <a:pt x="294" y="266"/>
                        </a:lnTo>
                        <a:cubicBezTo>
                          <a:pt x="275" y="266"/>
                          <a:pt x="229" y="254"/>
                          <a:pt x="190" y="233"/>
                        </a:cubicBezTo>
                        <a:cubicBezTo>
                          <a:pt x="149" y="213"/>
                          <a:pt x="98" y="184"/>
                          <a:pt x="58" y="141"/>
                        </a:cubicBezTo>
                        <a:cubicBezTo>
                          <a:pt x="18" y="98"/>
                          <a:pt x="12" y="29"/>
                          <a:pt x="0" y="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FF0000">
                          <a:gamma/>
                          <a:shade val="45098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80" name="Freeform 324"/>
                  <p:cNvSpPr>
                    <a:spLocks noChangeAspect="1"/>
                  </p:cNvSpPr>
                  <p:nvPr/>
                </p:nvSpPr>
                <p:spPr bwMode="auto">
                  <a:xfrm>
                    <a:off x="3326" y="2511"/>
                    <a:ext cx="477" cy="522"/>
                  </a:xfrm>
                  <a:custGeom>
                    <a:avLst/>
                    <a:gdLst>
                      <a:gd name="T0" fmla="*/ 40 w 477"/>
                      <a:gd name="T1" fmla="*/ 522 h 522"/>
                      <a:gd name="T2" fmla="*/ 16 w 477"/>
                      <a:gd name="T3" fmla="*/ 447 h 522"/>
                      <a:gd name="T4" fmla="*/ 13 w 477"/>
                      <a:gd name="T5" fmla="*/ 263 h 522"/>
                      <a:gd name="T6" fmla="*/ 85 w 477"/>
                      <a:gd name="T7" fmla="*/ 116 h 522"/>
                      <a:gd name="T8" fmla="*/ 199 w 477"/>
                      <a:gd name="T9" fmla="*/ 20 h 522"/>
                      <a:gd name="T10" fmla="*/ 322 w 477"/>
                      <a:gd name="T11" fmla="*/ 3 h 522"/>
                      <a:gd name="T12" fmla="*/ 427 w 477"/>
                      <a:gd name="T13" fmla="*/ 24 h 522"/>
                      <a:gd name="T14" fmla="*/ 472 w 477"/>
                      <a:gd name="T15" fmla="*/ 147 h 522"/>
                      <a:gd name="T16" fmla="*/ 340 w 477"/>
                      <a:gd name="T17" fmla="*/ 132 h 522"/>
                      <a:gd name="T18" fmla="*/ 236 w 477"/>
                      <a:gd name="T19" fmla="*/ 165 h 522"/>
                      <a:gd name="T20" fmla="*/ 153 w 477"/>
                      <a:gd name="T21" fmla="*/ 248 h 522"/>
                      <a:gd name="T22" fmla="*/ 100 w 477"/>
                      <a:gd name="T23" fmla="*/ 356 h 522"/>
                      <a:gd name="T24" fmla="*/ 109 w 477"/>
                      <a:gd name="T25" fmla="*/ 512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7" h="522">
                        <a:moveTo>
                          <a:pt x="40" y="522"/>
                        </a:moveTo>
                        <a:cubicBezTo>
                          <a:pt x="36" y="510"/>
                          <a:pt x="20" y="490"/>
                          <a:pt x="16" y="447"/>
                        </a:cubicBezTo>
                        <a:cubicBezTo>
                          <a:pt x="12" y="404"/>
                          <a:pt x="0" y="319"/>
                          <a:pt x="13" y="263"/>
                        </a:cubicBezTo>
                        <a:cubicBezTo>
                          <a:pt x="25" y="207"/>
                          <a:pt x="48" y="159"/>
                          <a:pt x="85" y="116"/>
                        </a:cubicBezTo>
                        <a:cubicBezTo>
                          <a:pt x="122" y="73"/>
                          <a:pt x="141" y="40"/>
                          <a:pt x="199" y="20"/>
                        </a:cubicBezTo>
                        <a:cubicBezTo>
                          <a:pt x="257" y="0"/>
                          <a:pt x="284" y="2"/>
                          <a:pt x="322" y="3"/>
                        </a:cubicBezTo>
                        <a:cubicBezTo>
                          <a:pt x="360" y="4"/>
                          <a:pt x="402" y="0"/>
                          <a:pt x="427" y="24"/>
                        </a:cubicBezTo>
                        <a:cubicBezTo>
                          <a:pt x="434" y="50"/>
                          <a:pt x="477" y="141"/>
                          <a:pt x="472" y="147"/>
                        </a:cubicBezTo>
                        <a:cubicBezTo>
                          <a:pt x="467" y="153"/>
                          <a:pt x="378" y="130"/>
                          <a:pt x="340" y="132"/>
                        </a:cubicBezTo>
                        <a:cubicBezTo>
                          <a:pt x="296" y="138"/>
                          <a:pt x="279" y="135"/>
                          <a:pt x="236" y="165"/>
                        </a:cubicBezTo>
                        <a:cubicBezTo>
                          <a:pt x="193" y="195"/>
                          <a:pt x="179" y="211"/>
                          <a:pt x="153" y="248"/>
                        </a:cubicBezTo>
                        <a:cubicBezTo>
                          <a:pt x="127" y="285"/>
                          <a:pt x="117" y="296"/>
                          <a:pt x="100" y="356"/>
                        </a:cubicBezTo>
                        <a:cubicBezTo>
                          <a:pt x="83" y="416"/>
                          <a:pt x="107" y="480"/>
                          <a:pt x="109" y="512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30196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81" name="Freeform 325"/>
                  <p:cNvSpPr>
                    <a:spLocks noChangeAspect="1"/>
                  </p:cNvSpPr>
                  <p:nvPr/>
                </p:nvSpPr>
                <p:spPr bwMode="auto">
                  <a:xfrm>
                    <a:off x="2768" y="1462"/>
                    <a:ext cx="2439" cy="758"/>
                  </a:xfrm>
                  <a:custGeom>
                    <a:avLst/>
                    <a:gdLst>
                      <a:gd name="T0" fmla="*/ 2362 w 2439"/>
                      <a:gd name="T1" fmla="*/ 619 h 758"/>
                      <a:gd name="T2" fmla="*/ 2406 w 2439"/>
                      <a:gd name="T3" fmla="*/ 667 h 758"/>
                      <a:gd name="T4" fmla="*/ 2439 w 2439"/>
                      <a:gd name="T5" fmla="*/ 613 h 758"/>
                      <a:gd name="T6" fmla="*/ 2368 w 2439"/>
                      <a:gd name="T7" fmla="*/ 410 h 758"/>
                      <a:gd name="T8" fmla="*/ 2227 w 2439"/>
                      <a:gd name="T9" fmla="*/ 235 h 758"/>
                      <a:gd name="T10" fmla="*/ 1963 w 2439"/>
                      <a:gd name="T11" fmla="*/ 74 h 758"/>
                      <a:gd name="T12" fmla="*/ 1611 w 2439"/>
                      <a:gd name="T13" fmla="*/ 10 h 758"/>
                      <a:gd name="T14" fmla="*/ 1132 w 2439"/>
                      <a:gd name="T15" fmla="*/ 14 h 758"/>
                      <a:gd name="T16" fmla="*/ 652 w 2439"/>
                      <a:gd name="T17" fmla="*/ 26 h 758"/>
                      <a:gd name="T18" fmla="*/ 424 w 2439"/>
                      <a:gd name="T19" fmla="*/ 53 h 758"/>
                      <a:gd name="T20" fmla="*/ 259 w 2439"/>
                      <a:gd name="T21" fmla="*/ 106 h 758"/>
                      <a:gd name="T22" fmla="*/ 148 w 2439"/>
                      <a:gd name="T23" fmla="*/ 194 h 758"/>
                      <a:gd name="T24" fmla="*/ 40 w 2439"/>
                      <a:gd name="T25" fmla="*/ 340 h 758"/>
                      <a:gd name="T26" fmla="*/ 4 w 2439"/>
                      <a:gd name="T27" fmla="*/ 524 h 758"/>
                      <a:gd name="T28" fmla="*/ 60 w 2439"/>
                      <a:gd name="T29" fmla="*/ 680 h 758"/>
                      <a:gd name="T30" fmla="*/ 132 w 2439"/>
                      <a:gd name="T31" fmla="*/ 746 h 758"/>
                      <a:gd name="T32" fmla="*/ 148 w 2439"/>
                      <a:gd name="T33" fmla="*/ 608 h 758"/>
                      <a:gd name="T34" fmla="*/ 193 w 2439"/>
                      <a:gd name="T35" fmla="*/ 422 h 758"/>
                      <a:gd name="T36" fmla="*/ 361 w 2439"/>
                      <a:gd name="T37" fmla="*/ 226 h 758"/>
                      <a:gd name="T38" fmla="*/ 561 w 2439"/>
                      <a:gd name="T39" fmla="*/ 152 h 758"/>
                      <a:gd name="T40" fmla="*/ 819 w 2439"/>
                      <a:gd name="T41" fmla="*/ 103 h 758"/>
                      <a:gd name="T42" fmla="*/ 1258 w 2439"/>
                      <a:gd name="T43" fmla="*/ 74 h 758"/>
                      <a:gd name="T44" fmla="*/ 1668 w 2439"/>
                      <a:gd name="T45" fmla="*/ 83 h 758"/>
                      <a:gd name="T46" fmla="*/ 1945 w 2439"/>
                      <a:gd name="T47" fmla="*/ 148 h 758"/>
                      <a:gd name="T48" fmla="*/ 2158 w 2439"/>
                      <a:gd name="T49" fmla="*/ 271 h 758"/>
                      <a:gd name="T50" fmla="*/ 2262 w 2439"/>
                      <a:gd name="T51" fmla="*/ 383 h 758"/>
                      <a:gd name="T52" fmla="*/ 2328 w 2439"/>
                      <a:gd name="T53" fmla="*/ 493 h 758"/>
                      <a:gd name="T54" fmla="*/ 2362 w 2439"/>
                      <a:gd name="T55" fmla="*/ 619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2439" h="758">
                        <a:moveTo>
                          <a:pt x="2362" y="619"/>
                        </a:moveTo>
                        <a:lnTo>
                          <a:pt x="2406" y="667"/>
                        </a:lnTo>
                        <a:lnTo>
                          <a:pt x="2439" y="613"/>
                        </a:lnTo>
                        <a:cubicBezTo>
                          <a:pt x="2433" y="570"/>
                          <a:pt x="2403" y="473"/>
                          <a:pt x="2368" y="410"/>
                        </a:cubicBezTo>
                        <a:cubicBezTo>
                          <a:pt x="2331" y="348"/>
                          <a:pt x="2295" y="291"/>
                          <a:pt x="2227" y="235"/>
                        </a:cubicBezTo>
                        <a:cubicBezTo>
                          <a:pt x="2159" y="179"/>
                          <a:pt x="2066" y="111"/>
                          <a:pt x="1963" y="74"/>
                        </a:cubicBezTo>
                        <a:cubicBezTo>
                          <a:pt x="1860" y="37"/>
                          <a:pt x="1750" y="20"/>
                          <a:pt x="1611" y="10"/>
                        </a:cubicBezTo>
                        <a:cubicBezTo>
                          <a:pt x="1472" y="0"/>
                          <a:pt x="1290" y="11"/>
                          <a:pt x="1132" y="14"/>
                        </a:cubicBezTo>
                        <a:lnTo>
                          <a:pt x="652" y="26"/>
                        </a:lnTo>
                        <a:cubicBezTo>
                          <a:pt x="534" y="32"/>
                          <a:pt x="482" y="44"/>
                          <a:pt x="424" y="53"/>
                        </a:cubicBezTo>
                        <a:cubicBezTo>
                          <a:pt x="366" y="62"/>
                          <a:pt x="305" y="82"/>
                          <a:pt x="259" y="106"/>
                        </a:cubicBezTo>
                        <a:cubicBezTo>
                          <a:pt x="213" y="130"/>
                          <a:pt x="184" y="155"/>
                          <a:pt x="148" y="194"/>
                        </a:cubicBezTo>
                        <a:cubicBezTo>
                          <a:pt x="101" y="238"/>
                          <a:pt x="64" y="285"/>
                          <a:pt x="40" y="340"/>
                        </a:cubicBezTo>
                        <a:cubicBezTo>
                          <a:pt x="16" y="395"/>
                          <a:pt x="0" y="466"/>
                          <a:pt x="4" y="524"/>
                        </a:cubicBezTo>
                        <a:cubicBezTo>
                          <a:pt x="8" y="582"/>
                          <a:pt x="38" y="644"/>
                          <a:pt x="60" y="680"/>
                        </a:cubicBezTo>
                        <a:cubicBezTo>
                          <a:pt x="82" y="716"/>
                          <a:pt x="118" y="758"/>
                          <a:pt x="132" y="746"/>
                        </a:cubicBezTo>
                        <a:lnTo>
                          <a:pt x="148" y="608"/>
                        </a:lnTo>
                        <a:cubicBezTo>
                          <a:pt x="158" y="554"/>
                          <a:pt x="157" y="490"/>
                          <a:pt x="193" y="422"/>
                        </a:cubicBezTo>
                        <a:cubicBezTo>
                          <a:pt x="229" y="354"/>
                          <a:pt x="298" y="270"/>
                          <a:pt x="361" y="226"/>
                        </a:cubicBezTo>
                        <a:cubicBezTo>
                          <a:pt x="432" y="183"/>
                          <a:pt x="485" y="172"/>
                          <a:pt x="561" y="152"/>
                        </a:cubicBezTo>
                        <a:cubicBezTo>
                          <a:pt x="637" y="132"/>
                          <a:pt x="703" y="116"/>
                          <a:pt x="819" y="103"/>
                        </a:cubicBezTo>
                        <a:cubicBezTo>
                          <a:pt x="927" y="91"/>
                          <a:pt x="1114" y="78"/>
                          <a:pt x="1258" y="74"/>
                        </a:cubicBezTo>
                        <a:cubicBezTo>
                          <a:pt x="1399" y="71"/>
                          <a:pt x="1554" y="71"/>
                          <a:pt x="1668" y="83"/>
                        </a:cubicBezTo>
                        <a:cubicBezTo>
                          <a:pt x="1783" y="94"/>
                          <a:pt x="1862" y="113"/>
                          <a:pt x="1945" y="148"/>
                        </a:cubicBezTo>
                        <a:cubicBezTo>
                          <a:pt x="2029" y="181"/>
                          <a:pt x="2105" y="232"/>
                          <a:pt x="2158" y="271"/>
                        </a:cubicBezTo>
                        <a:cubicBezTo>
                          <a:pt x="2211" y="310"/>
                          <a:pt x="2234" y="346"/>
                          <a:pt x="2262" y="383"/>
                        </a:cubicBezTo>
                        <a:cubicBezTo>
                          <a:pt x="2290" y="420"/>
                          <a:pt x="2311" y="454"/>
                          <a:pt x="2328" y="493"/>
                        </a:cubicBezTo>
                        <a:cubicBezTo>
                          <a:pt x="2338" y="522"/>
                          <a:pt x="2362" y="619"/>
                          <a:pt x="2362" y="619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582" name="Freeform 326"/>
                  <p:cNvSpPr>
                    <a:spLocks noChangeAspect="1"/>
                  </p:cNvSpPr>
                  <p:nvPr/>
                </p:nvSpPr>
                <p:spPr bwMode="auto">
                  <a:xfrm>
                    <a:off x="3037" y="2031"/>
                    <a:ext cx="499" cy="458"/>
                  </a:xfrm>
                  <a:custGeom>
                    <a:avLst/>
                    <a:gdLst>
                      <a:gd name="T0" fmla="*/ 16 w 499"/>
                      <a:gd name="T1" fmla="*/ 455 h 458"/>
                      <a:gd name="T2" fmla="*/ 13 w 499"/>
                      <a:gd name="T3" fmla="*/ 279 h 458"/>
                      <a:gd name="T4" fmla="*/ 94 w 499"/>
                      <a:gd name="T5" fmla="*/ 128 h 458"/>
                      <a:gd name="T6" fmla="*/ 203 w 499"/>
                      <a:gd name="T7" fmla="*/ 42 h 458"/>
                      <a:gd name="T8" fmla="*/ 320 w 499"/>
                      <a:gd name="T9" fmla="*/ 3 h 458"/>
                      <a:gd name="T10" fmla="*/ 422 w 499"/>
                      <a:gd name="T11" fmla="*/ 18 h 458"/>
                      <a:gd name="T12" fmla="*/ 499 w 499"/>
                      <a:gd name="T13" fmla="*/ 117 h 458"/>
                      <a:gd name="T14" fmla="*/ 335 w 499"/>
                      <a:gd name="T15" fmla="*/ 153 h 458"/>
                      <a:gd name="T16" fmla="*/ 206 w 499"/>
                      <a:gd name="T17" fmla="*/ 227 h 458"/>
                      <a:gd name="T18" fmla="*/ 104 w 499"/>
                      <a:gd name="T19" fmla="*/ 335 h 458"/>
                      <a:gd name="T20" fmla="*/ 89 w 499"/>
                      <a:gd name="T21" fmla="*/ 458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99" h="458">
                        <a:moveTo>
                          <a:pt x="16" y="455"/>
                        </a:moveTo>
                        <a:cubicBezTo>
                          <a:pt x="15" y="425"/>
                          <a:pt x="0" y="333"/>
                          <a:pt x="13" y="279"/>
                        </a:cubicBezTo>
                        <a:cubicBezTo>
                          <a:pt x="26" y="224"/>
                          <a:pt x="60" y="168"/>
                          <a:pt x="94" y="128"/>
                        </a:cubicBezTo>
                        <a:cubicBezTo>
                          <a:pt x="130" y="88"/>
                          <a:pt x="165" y="62"/>
                          <a:pt x="203" y="42"/>
                        </a:cubicBezTo>
                        <a:cubicBezTo>
                          <a:pt x="243" y="22"/>
                          <a:pt x="287" y="4"/>
                          <a:pt x="320" y="3"/>
                        </a:cubicBezTo>
                        <a:cubicBezTo>
                          <a:pt x="353" y="2"/>
                          <a:pt x="393" y="0"/>
                          <a:pt x="422" y="18"/>
                        </a:cubicBezTo>
                        <a:lnTo>
                          <a:pt x="499" y="117"/>
                        </a:lnTo>
                        <a:cubicBezTo>
                          <a:pt x="485" y="139"/>
                          <a:pt x="383" y="129"/>
                          <a:pt x="335" y="153"/>
                        </a:cubicBezTo>
                        <a:cubicBezTo>
                          <a:pt x="287" y="177"/>
                          <a:pt x="245" y="197"/>
                          <a:pt x="206" y="227"/>
                        </a:cubicBezTo>
                        <a:cubicBezTo>
                          <a:pt x="167" y="257"/>
                          <a:pt x="117" y="304"/>
                          <a:pt x="104" y="335"/>
                        </a:cubicBezTo>
                        <a:cubicBezTo>
                          <a:pt x="91" y="366"/>
                          <a:pt x="92" y="433"/>
                          <a:pt x="89" y="458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574" name="Freeform 327"/>
                <p:cNvSpPr>
                  <a:spLocks noChangeAspect="1"/>
                </p:cNvSpPr>
                <p:nvPr/>
              </p:nvSpPr>
              <p:spPr bwMode="auto">
                <a:xfrm>
                  <a:off x="3177" y="2150"/>
                  <a:ext cx="359" cy="176"/>
                </a:xfrm>
                <a:custGeom>
                  <a:avLst/>
                  <a:gdLst>
                    <a:gd name="T0" fmla="*/ 359 w 359"/>
                    <a:gd name="T1" fmla="*/ 0 h 176"/>
                    <a:gd name="T2" fmla="*/ 275 w 359"/>
                    <a:gd name="T3" fmla="*/ 71 h 176"/>
                    <a:gd name="T4" fmla="*/ 161 w 359"/>
                    <a:gd name="T5" fmla="*/ 132 h 176"/>
                    <a:gd name="T6" fmla="*/ 5 w 359"/>
                    <a:gd name="T7" fmla="*/ 165 h 176"/>
                    <a:gd name="T8" fmla="*/ 128 w 359"/>
                    <a:gd name="T9" fmla="*/ 64 h 176"/>
                    <a:gd name="T10" fmla="*/ 213 w 359"/>
                    <a:gd name="T11" fmla="*/ 24 h 176"/>
                    <a:gd name="T12" fmla="*/ 290 w 359"/>
                    <a:gd name="T13" fmla="*/ 7 h 176"/>
                    <a:gd name="T14" fmla="*/ 359 w 359"/>
                    <a:gd name="T15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9" h="176">
                      <a:moveTo>
                        <a:pt x="359" y="0"/>
                      </a:moveTo>
                      <a:cubicBezTo>
                        <a:pt x="351" y="15"/>
                        <a:pt x="308" y="49"/>
                        <a:pt x="275" y="71"/>
                      </a:cubicBezTo>
                      <a:cubicBezTo>
                        <a:pt x="244" y="91"/>
                        <a:pt x="201" y="124"/>
                        <a:pt x="161" y="132"/>
                      </a:cubicBezTo>
                      <a:cubicBezTo>
                        <a:pt x="121" y="140"/>
                        <a:pt x="10" y="176"/>
                        <a:pt x="5" y="165"/>
                      </a:cubicBezTo>
                      <a:cubicBezTo>
                        <a:pt x="0" y="154"/>
                        <a:pt x="93" y="88"/>
                        <a:pt x="128" y="64"/>
                      </a:cubicBezTo>
                      <a:cubicBezTo>
                        <a:pt x="158" y="49"/>
                        <a:pt x="183" y="34"/>
                        <a:pt x="213" y="24"/>
                      </a:cubicBezTo>
                      <a:cubicBezTo>
                        <a:pt x="243" y="14"/>
                        <a:pt x="269" y="8"/>
                        <a:pt x="290" y="7"/>
                      </a:cubicBezTo>
                      <a:cubicBezTo>
                        <a:pt x="311" y="6"/>
                        <a:pt x="345" y="2"/>
                        <a:pt x="359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571" name="Freeform 328"/>
              <p:cNvSpPr>
                <a:spLocks noChangeAspect="1"/>
              </p:cNvSpPr>
              <p:nvPr/>
            </p:nvSpPr>
            <p:spPr bwMode="auto">
              <a:xfrm>
                <a:off x="1261" y="966"/>
                <a:ext cx="83" cy="84"/>
              </a:xfrm>
              <a:custGeom>
                <a:avLst/>
                <a:gdLst>
                  <a:gd name="T0" fmla="*/ 65 w 249"/>
                  <a:gd name="T1" fmla="*/ 0 h 253"/>
                  <a:gd name="T2" fmla="*/ 65 w 249"/>
                  <a:gd name="T3" fmla="*/ 49 h 253"/>
                  <a:gd name="T4" fmla="*/ 84 w 249"/>
                  <a:gd name="T5" fmla="*/ 90 h 253"/>
                  <a:gd name="T6" fmla="*/ 143 w 249"/>
                  <a:gd name="T7" fmla="*/ 120 h 253"/>
                  <a:gd name="T8" fmla="*/ 249 w 249"/>
                  <a:gd name="T9" fmla="*/ 147 h 253"/>
                  <a:gd name="T10" fmla="*/ 224 w 249"/>
                  <a:gd name="T11" fmla="*/ 186 h 253"/>
                  <a:gd name="T12" fmla="*/ 200 w 249"/>
                  <a:gd name="T13" fmla="*/ 247 h 253"/>
                  <a:gd name="T14" fmla="*/ 113 w 249"/>
                  <a:gd name="T15" fmla="*/ 220 h 253"/>
                  <a:gd name="T16" fmla="*/ 53 w 249"/>
                  <a:gd name="T17" fmla="*/ 177 h 253"/>
                  <a:gd name="T18" fmla="*/ 0 w 249"/>
                  <a:gd name="T19" fmla="*/ 12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53">
                    <a:moveTo>
                      <a:pt x="65" y="0"/>
                    </a:moveTo>
                    <a:cubicBezTo>
                      <a:pt x="66" y="8"/>
                      <a:pt x="62" y="34"/>
                      <a:pt x="65" y="49"/>
                    </a:cubicBezTo>
                    <a:cubicBezTo>
                      <a:pt x="68" y="64"/>
                      <a:pt x="71" y="78"/>
                      <a:pt x="84" y="90"/>
                    </a:cubicBezTo>
                    <a:cubicBezTo>
                      <a:pt x="97" y="102"/>
                      <a:pt x="115" y="110"/>
                      <a:pt x="143" y="120"/>
                    </a:cubicBezTo>
                    <a:cubicBezTo>
                      <a:pt x="175" y="133"/>
                      <a:pt x="234" y="137"/>
                      <a:pt x="249" y="147"/>
                    </a:cubicBezTo>
                    <a:lnTo>
                      <a:pt x="224" y="186"/>
                    </a:lnTo>
                    <a:lnTo>
                      <a:pt x="200" y="247"/>
                    </a:lnTo>
                    <a:cubicBezTo>
                      <a:pt x="182" y="253"/>
                      <a:pt x="137" y="232"/>
                      <a:pt x="113" y="220"/>
                    </a:cubicBezTo>
                    <a:cubicBezTo>
                      <a:pt x="90" y="208"/>
                      <a:pt x="68" y="190"/>
                      <a:pt x="53" y="177"/>
                    </a:cubicBezTo>
                    <a:cubicBezTo>
                      <a:pt x="34" y="161"/>
                      <a:pt x="6" y="131"/>
                      <a:pt x="0" y="124"/>
                    </a:cubicBezTo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72" name="Freeform 329"/>
              <p:cNvSpPr>
                <a:spLocks noChangeAspect="1"/>
              </p:cNvSpPr>
              <p:nvPr/>
            </p:nvSpPr>
            <p:spPr bwMode="auto">
              <a:xfrm>
                <a:off x="1018" y="838"/>
                <a:ext cx="325" cy="631"/>
              </a:xfrm>
              <a:custGeom>
                <a:avLst/>
                <a:gdLst>
                  <a:gd name="T0" fmla="*/ 0 w 975"/>
                  <a:gd name="T1" fmla="*/ 351 h 1896"/>
                  <a:gd name="T2" fmla="*/ 42 w 975"/>
                  <a:gd name="T3" fmla="*/ 0 h 1896"/>
                  <a:gd name="T4" fmla="*/ 291 w 975"/>
                  <a:gd name="T5" fmla="*/ 255 h 1896"/>
                  <a:gd name="T6" fmla="*/ 225 w 975"/>
                  <a:gd name="T7" fmla="*/ 279 h 1896"/>
                  <a:gd name="T8" fmla="*/ 486 w 975"/>
                  <a:gd name="T9" fmla="*/ 933 h 1896"/>
                  <a:gd name="T10" fmla="*/ 696 w 975"/>
                  <a:gd name="T11" fmla="*/ 1347 h 1896"/>
                  <a:gd name="T12" fmla="*/ 975 w 975"/>
                  <a:gd name="T13" fmla="*/ 1827 h 1896"/>
                  <a:gd name="T14" fmla="*/ 867 w 975"/>
                  <a:gd name="T15" fmla="*/ 1896 h 1896"/>
                  <a:gd name="T16" fmla="*/ 588 w 975"/>
                  <a:gd name="T17" fmla="*/ 1455 h 1896"/>
                  <a:gd name="T18" fmla="*/ 369 w 975"/>
                  <a:gd name="T19" fmla="*/ 1062 h 1896"/>
                  <a:gd name="T20" fmla="*/ 204 w 975"/>
                  <a:gd name="T21" fmla="*/ 699 h 1896"/>
                  <a:gd name="T22" fmla="*/ 45 w 975"/>
                  <a:gd name="T23" fmla="*/ 324 h 1896"/>
                  <a:gd name="T24" fmla="*/ 0 w 975"/>
                  <a:gd name="T25" fmla="*/ 351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896">
                    <a:moveTo>
                      <a:pt x="0" y="351"/>
                    </a:moveTo>
                    <a:lnTo>
                      <a:pt x="42" y="0"/>
                    </a:lnTo>
                    <a:lnTo>
                      <a:pt x="291" y="255"/>
                    </a:lnTo>
                    <a:lnTo>
                      <a:pt x="225" y="279"/>
                    </a:lnTo>
                    <a:lnTo>
                      <a:pt x="486" y="933"/>
                    </a:lnTo>
                    <a:cubicBezTo>
                      <a:pt x="564" y="1111"/>
                      <a:pt x="615" y="1198"/>
                      <a:pt x="696" y="1347"/>
                    </a:cubicBezTo>
                    <a:cubicBezTo>
                      <a:pt x="846" y="1629"/>
                      <a:pt x="947" y="1736"/>
                      <a:pt x="975" y="1827"/>
                    </a:cubicBezTo>
                    <a:lnTo>
                      <a:pt x="867" y="1896"/>
                    </a:lnTo>
                    <a:lnTo>
                      <a:pt x="588" y="1455"/>
                    </a:lnTo>
                    <a:cubicBezTo>
                      <a:pt x="505" y="1316"/>
                      <a:pt x="433" y="1188"/>
                      <a:pt x="369" y="1062"/>
                    </a:cubicBezTo>
                    <a:cubicBezTo>
                      <a:pt x="303" y="935"/>
                      <a:pt x="258" y="822"/>
                      <a:pt x="204" y="699"/>
                    </a:cubicBezTo>
                    <a:cubicBezTo>
                      <a:pt x="150" y="576"/>
                      <a:pt x="79" y="382"/>
                      <a:pt x="45" y="324"/>
                    </a:cubicBezTo>
                    <a:lnTo>
                      <a:pt x="0" y="35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0000"/>
                  </a:gs>
                  <a:gs pos="50000">
                    <a:srgbClr val="FFCC99"/>
                  </a:gs>
                  <a:gs pos="100000">
                    <a:srgbClr val="CC0000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grpSp>
          <p:nvGrpSpPr>
            <p:cNvPr id="538" name="グループ化 537"/>
            <p:cNvGrpSpPr>
              <a:grpSpLocks noChangeAspect="1"/>
            </p:cNvGrpSpPr>
            <p:nvPr/>
          </p:nvGrpSpPr>
          <p:grpSpPr>
            <a:xfrm>
              <a:off x="1772095" y="1306594"/>
              <a:ext cx="139768" cy="113259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539" name="直線コネクタ 538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0" name="直線コネクタ 539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41" name="六角形 540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542" name="直線コネクタ 541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3" name="直線コネクタ 542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4" name="直線コネクタ 543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5" name="直線コネクタ 544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6" name="直線コネクタ 545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7" name="直線コネクタ 546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8" name="直線コネクタ 547"/>
              <p:cNvCxnSpPr>
                <a:endCxn id="541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583" name="テキスト ボックス 582"/>
          <p:cNvSpPr txBox="1"/>
          <p:nvPr/>
        </p:nvSpPr>
        <p:spPr>
          <a:xfrm>
            <a:off x="3607199" y="2264248"/>
            <a:ext cx="1058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4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Ad-insulin</a:t>
            </a:r>
          </a:p>
          <a:p>
            <a:pPr defTabSz="914400"/>
            <a:r>
              <a:rPr lang="en-US" altLang="ja-JP" sz="14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conjugate</a:t>
            </a:r>
            <a:endParaRPr lang="ja-JP" altLang="en-US" sz="1400" b="1" dirty="0">
              <a:solidFill>
                <a:srgbClr val="FF0000"/>
              </a:solidFill>
              <a:latin typeface="Arial" charset="0"/>
              <a:ea typeface="ＭＳ Ｐ明朝" pitchFamily="18" charset="-128"/>
            </a:endParaRPr>
          </a:p>
        </p:txBody>
      </p:sp>
      <p:grpSp>
        <p:nvGrpSpPr>
          <p:cNvPr id="584" name="グループ化 583"/>
          <p:cNvGrpSpPr>
            <a:grpSpLocks noChangeAspect="1"/>
          </p:cNvGrpSpPr>
          <p:nvPr/>
        </p:nvGrpSpPr>
        <p:grpSpPr>
          <a:xfrm>
            <a:off x="6635705" y="1260749"/>
            <a:ext cx="1573189" cy="972481"/>
            <a:chOff x="5065060" y="2209993"/>
            <a:chExt cx="1585964" cy="980379"/>
          </a:xfrm>
        </p:grpSpPr>
        <p:grpSp>
          <p:nvGrpSpPr>
            <p:cNvPr id="585" name="Group 295"/>
            <p:cNvGrpSpPr>
              <a:grpSpLocks noChangeAspect="1"/>
            </p:cNvGrpSpPr>
            <p:nvPr/>
          </p:nvGrpSpPr>
          <p:grpSpPr bwMode="auto">
            <a:xfrm>
              <a:off x="5694661" y="2209993"/>
              <a:ext cx="956363" cy="915407"/>
              <a:chOff x="864" y="432"/>
              <a:chExt cx="1182" cy="113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03" name="Freeform 296"/>
              <p:cNvSpPr>
                <a:spLocks noChangeAspect="1"/>
              </p:cNvSpPr>
              <p:nvPr/>
            </p:nvSpPr>
            <p:spPr bwMode="auto">
              <a:xfrm>
                <a:off x="864" y="705"/>
                <a:ext cx="187" cy="168"/>
              </a:xfrm>
              <a:custGeom>
                <a:avLst/>
                <a:gdLst>
                  <a:gd name="T0" fmla="*/ 561 w 561"/>
                  <a:gd name="T1" fmla="*/ 464 h 504"/>
                  <a:gd name="T2" fmla="*/ 474 w 561"/>
                  <a:gd name="T3" fmla="*/ 302 h 504"/>
                  <a:gd name="T4" fmla="*/ 363 w 561"/>
                  <a:gd name="T5" fmla="*/ 164 h 504"/>
                  <a:gd name="T6" fmla="*/ 177 w 561"/>
                  <a:gd name="T7" fmla="*/ 41 h 504"/>
                  <a:gd name="T8" fmla="*/ 3 w 561"/>
                  <a:gd name="T9" fmla="*/ 11 h 504"/>
                  <a:gd name="T10" fmla="*/ 0 w 561"/>
                  <a:gd name="T11" fmla="*/ 101 h 504"/>
                  <a:gd name="T12" fmla="*/ 99 w 561"/>
                  <a:gd name="T13" fmla="*/ 113 h 504"/>
                  <a:gd name="T14" fmla="*/ 225 w 561"/>
                  <a:gd name="T15" fmla="*/ 155 h 504"/>
                  <a:gd name="T16" fmla="*/ 339 w 561"/>
                  <a:gd name="T17" fmla="*/ 248 h 504"/>
                  <a:gd name="T18" fmla="*/ 429 w 561"/>
                  <a:gd name="T19" fmla="*/ 347 h 504"/>
                  <a:gd name="T20" fmla="*/ 507 w 561"/>
                  <a:gd name="T21" fmla="*/ 482 h 504"/>
                  <a:gd name="T22" fmla="*/ 510 w 561"/>
                  <a:gd name="T23" fmla="*/ 479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1" h="504">
                    <a:moveTo>
                      <a:pt x="561" y="464"/>
                    </a:moveTo>
                    <a:cubicBezTo>
                      <a:pt x="546" y="437"/>
                      <a:pt x="507" y="352"/>
                      <a:pt x="474" y="302"/>
                    </a:cubicBezTo>
                    <a:cubicBezTo>
                      <a:pt x="480" y="311"/>
                      <a:pt x="412" y="207"/>
                      <a:pt x="363" y="164"/>
                    </a:cubicBezTo>
                    <a:cubicBezTo>
                      <a:pt x="314" y="121"/>
                      <a:pt x="237" y="67"/>
                      <a:pt x="177" y="41"/>
                    </a:cubicBezTo>
                    <a:cubicBezTo>
                      <a:pt x="117" y="15"/>
                      <a:pt x="33" y="0"/>
                      <a:pt x="3" y="11"/>
                    </a:cubicBezTo>
                    <a:lnTo>
                      <a:pt x="0" y="101"/>
                    </a:lnTo>
                    <a:cubicBezTo>
                      <a:pt x="16" y="118"/>
                      <a:pt x="62" y="104"/>
                      <a:pt x="99" y="113"/>
                    </a:cubicBezTo>
                    <a:cubicBezTo>
                      <a:pt x="137" y="121"/>
                      <a:pt x="185" y="133"/>
                      <a:pt x="225" y="155"/>
                    </a:cubicBezTo>
                    <a:cubicBezTo>
                      <a:pt x="265" y="177"/>
                      <a:pt x="305" y="216"/>
                      <a:pt x="339" y="248"/>
                    </a:cubicBezTo>
                    <a:cubicBezTo>
                      <a:pt x="373" y="280"/>
                      <a:pt x="403" y="313"/>
                      <a:pt x="429" y="347"/>
                    </a:cubicBezTo>
                    <a:cubicBezTo>
                      <a:pt x="450" y="371"/>
                      <a:pt x="500" y="473"/>
                      <a:pt x="507" y="482"/>
                    </a:cubicBezTo>
                    <a:cubicBezTo>
                      <a:pt x="520" y="504"/>
                      <a:pt x="510" y="480"/>
                      <a:pt x="510" y="479"/>
                    </a:cubicBezTo>
                  </a:path>
                </a:pathLst>
              </a:custGeom>
              <a:gradFill rotWithShape="0">
                <a:gsLst>
                  <a:gs pos="0">
                    <a:srgbClr val="339933"/>
                  </a:gs>
                  <a:gs pos="50000">
                    <a:srgbClr val="D8F8D8"/>
                  </a:gs>
                  <a:gs pos="100000">
                    <a:srgbClr val="339933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4" name="Freeform 297"/>
              <p:cNvSpPr>
                <a:spLocks noChangeAspect="1"/>
              </p:cNvSpPr>
              <p:nvPr/>
            </p:nvSpPr>
            <p:spPr bwMode="auto">
              <a:xfrm>
                <a:off x="1298" y="1040"/>
                <a:ext cx="81" cy="358"/>
              </a:xfrm>
              <a:custGeom>
                <a:avLst/>
                <a:gdLst>
                  <a:gd name="T0" fmla="*/ 0 w 243"/>
                  <a:gd name="T1" fmla="*/ 993 h 1074"/>
                  <a:gd name="T2" fmla="*/ 87 w 243"/>
                  <a:gd name="T3" fmla="*/ 879 h 1074"/>
                  <a:gd name="T4" fmla="*/ 132 w 243"/>
                  <a:gd name="T5" fmla="*/ 639 h 1074"/>
                  <a:gd name="T6" fmla="*/ 123 w 243"/>
                  <a:gd name="T7" fmla="*/ 420 h 1074"/>
                  <a:gd name="T8" fmla="*/ 135 w 243"/>
                  <a:gd name="T9" fmla="*/ 0 h 1074"/>
                  <a:gd name="T10" fmla="*/ 243 w 243"/>
                  <a:gd name="T11" fmla="*/ 21 h 1074"/>
                  <a:gd name="T12" fmla="*/ 219 w 243"/>
                  <a:gd name="T13" fmla="*/ 273 h 1074"/>
                  <a:gd name="T14" fmla="*/ 228 w 243"/>
                  <a:gd name="T15" fmla="*/ 573 h 1074"/>
                  <a:gd name="T16" fmla="*/ 210 w 243"/>
                  <a:gd name="T17" fmla="*/ 804 h 1074"/>
                  <a:gd name="T18" fmla="*/ 144 w 243"/>
                  <a:gd name="T19" fmla="*/ 981 h 1074"/>
                  <a:gd name="T20" fmla="*/ 90 w 243"/>
                  <a:gd name="T21" fmla="*/ 1050 h 1074"/>
                  <a:gd name="T22" fmla="*/ 48 w 243"/>
                  <a:gd name="T23" fmla="*/ 1074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3" h="1074">
                    <a:moveTo>
                      <a:pt x="0" y="993"/>
                    </a:moveTo>
                    <a:cubicBezTo>
                      <a:pt x="6" y="959"/>
                      <a:pt x="54" y="951"/>
                      <a:pt x="87" y="879"/>
                    </a:cubicBezTo>
                    <a:cubicBezTo>
                      <a:pt x="120" y="807"/>
                      <a:pt x="127" y="716"/>
                      <a:pt x="132" y="639"/>
                    </a:cubicBezTo>
                    <a:lnTo>
                      <a:pt x="123" y="420"/>
                    </a:lnTo>
                    <a:lnTo>
                      <a:pt x="135" y="0"/>
                    </a:lnTo>
                    <a:lnTo>
                      <a:pt x="243" y="21"/>
                    </a:lnTo>
                    <a:lnTo>
                      <a:pt x="219" y="273"/>
                    </a:lnTo>
                    <a:lnTo>
                      <a:pt x="228" y="573"/>
                    </a:lnTo>
                    <a:cubicBezTo>
                      <a:pt x="227" y="661"/>
                      <a:pt x="224" y="736"/>
                      <a:pt x="210" y="804"/>
                    </a:cubicBezTo>
                    <a:cubicBezTo>
                      <a:pt x="196" y="872"/>
                      <a:pt x="170" y="933"/>
                      <a:pt x="144" y="981"/>
                    </a:cubicBezTo>
                    <a:lnTo>
                      <a:pt x="90" y="1050"/>
                    </a:lnTo>
                    <a:lnTo>
                      <a:pt x="48" y="1074"/>
                    </a:lnTo>
                  </a:path>
                </a:pathLst>
              </a:custGeom>
              <a:solidFill>
                <a:srgbClr val="3333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5" name="Freeform 298"/>
              <p:cNvSpPr>
                <a:spLocks noChangeAspect="1"/>
              </p:cNvSpPr>
              <p:nvPr/>
            </p:nvSpPr>
            <p:spPr bwMode="auto">
              <a:xfrm>
                <a:off x="1461" y="985"/>
                <a:ext cx="171" cy="144"/>
              </a:xfrm>
              <a:custGeom>
                <a:avLst/>
                <a:gdLst>
                  <a:gd name="T0" fmla="*/ 69 w 512"/>
                  <a:gd name="T1" fmla="*/ 9 h 431"/>
                  <a:gd name="T2" fmla="*/ 219 w 512"/>
                  <a:gd name="T3" fmla="*/ 30 h 431"/>
                  <a:gd name="T4" fmla="*/ 357 w 512"/>
                  <a:gd name="T5" fmla="*/ 123 h 431"/>
                  <a:gd name="T6" fmla="*/ 441 w 512"/>
                  <a:gd name="T7" fmla="*/ 216 h 431"/>
                  <a:gd name="T8" fmla="*/ 507 w 512"/>
                  <a:gd name="T9" fmla="*/ 345 h 431"/>
                  <a:gd name="T10" fmla="*/ 414 w 512"/>
                  <a:gd name="T11" fmla="*/ 414 h 431"/>
                  <a:gd name="T12" fmla="*/ 303 w 512"/>
                  <a:gd name="T13" fmla="*/ 276 h 431"/>
                  <a:gd name="T14" fmla="*/ 183 w 512"/>
                  <a:gd name="T15" fmla="*/ 168 h 431"/>
                  <a:gd name="T16" fmla="*/ 111 w 512"/>
                  <a:gd name="T17" fmla="*/ 123 h 431"/>
                  <a:gd name="T18" fmla="*/ 0 w 512"/>
                  <a:gd name="T19" fmla="*/ 102 h 431"/>
                  <a:gd name="T20" fmla="*/ 69 w 512"/>
                  <a:gd name="T21" fmla="*/ 9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2" h="431">
                    <a:moveTo>
                      <a:pt x="69" y="9"/>
                    </a:moveTo>
                    <a:cubicBezTo>
                      <a:pt x="101" y="0"/>
                      <a:pt x="171" y="11"/>
                      <a:pt x="219" y="30"/>
                    </a:cubicBezTo>
                    <a:cubicBezTo>
                      <a:pt x="273" y="53"/>
                      <a:pt x="317" y="91"/>
                      <a:pt x="357" y="123"/>
                    </a:cubicBezTo>
                    <a:lnTo>
                      <a:pt x="441" y="216"/>
                    </a:lnTo>
                    <a:cubicBezTo>
                      <a:pt x="466" y="253"/>
                      <a:pt x="512" y="312"/>
                      <a:pt x="507" y="345"/>
                    </a:cubicBezTo>
                    <a:cubicBezTo>
                      <a:pt x="495" y="368"/>
                      <a:pt x="450" y="431"/>
                      <a:pt x="414" y="414"/>
                    </a:cubicBezTo>
                    <a:lnTo>
                      <a:pt x="303" y="276"/>
                    </a:lnTo>
                    <a:cubicBezTo>
                      <a:pt x="265" y="235"/>
                      <a:pt x="215" y="194"/>
                      <a:pt x="183" y="168"/>
                    </a:cubicBezTo>
                    <a:cubicBezTo>
                      <a:pt x="150" y="146"/>
                      <a:pt x="180" y="153"/>
                      <a:pt x="111" y="123"/>
                    </a:cubicBezTo>
                    <a:cubicBezTo>
                      <a:pt x="42" y="93"/>
                      <a:pt x="2" y="118"/>
                      <a:pt x="0" y="102"/>
                    </a:cubicBezTo>
                    <a:lnTo>
                      <a:pt x="69" y="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6" name="Freeform 299"/>
              <p:cNvSpPr>
                <a:spLocks noChangeAspect="1"/>
              </p:cNvSpPr>
              <p:nvPr/>
            </p:nvSpPr>
            <p:spPr bwMode="auto">
              <a:xfrm>
                <a:off x="1497" y="889"/>
                <a:ext cx="69" cy="111"/>
              </a:xfrm>
              <a:custGeom>
                <a:avLst/>
                <a:gdLst>
                  <a:gd name="T0" fmla="*/ 2 w 203"/>
                  <a:gd name="T1" fmla="*/ 288 h 333"/>
                  <a:gd name="T2" fmla="*/ 74 w 203"/>
                  <a:gd name="T3" fmla="*/ 119 h 333"/>
                  <a:gd name="T4" fmla="*/ 203 w 203"/>
                  <a:gd name="T5" fmla="*/ 0 h 333"/>
                  <a:gd name="T6" fmla="*/ 196 w 203"/>
                  <a:gd name="T7" fmla="*/ 39 h 333"/>
                  <a:gd name="T8" fmla="*/ 175 w 203"/>
                  <a:gd name="T9" fmla="*/ 110 h 333"/>
                  <a:gd name="T10" fmla="*/ 171 w 203"/>
                  <a:gd name="T11" fmla="*/ 172 h 333"/>
                  <a:gd name="T12" fmla="*/ 159 w 203"/>
                  <a:gd name="T13" fmla="*/ 250 h 333"/>
                  <a:gd name="T14" fmla="*/ 156 w 203"/>
                  <a:gd name="T15" fmla="*/ 333 h 333"/>
                  <a:gd name="T16" fmla="*/ 80 w 203"/>
                  <a:gd name="T17" fmla="*/ 300 h 333"/>
                  <a:gd name="T18" fmla="*/ 2 w 203"/>
                  <a:gd name="T19" fmla="*/ 28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333">
                    <a:moveTo>
                      <a:pt x="2" y="288"/>
                    </a:moveTo>
                    <a:cubicBezTo>
                      <a:pt x="0" y="259"/>
                      <a:pt x="40" y="167"/>
                      <a:pt x="74" y="119"/>
                    </a:cubicBezTo>
                    <a:cubicBezTo>
                      <a:pt x="115" y="66"/>
                      <a:pt x="183" y="13"/>
                      <a:pt x="203" y="0"/>
                    </a:cubicBezTo>
                    <a:lnTo>
                      <a:pt x="196" y="39"/>
                    </a:lnTo>
                    <a:cubicBezTo>
                      <a:pt x="191" y="57"/>
                      <a:pt x="179" y="88"/>
                      <a:pt x="175" y="110"/>
                    </a:cubicBezTo>
                    <a:cubicBezTo>
                      <a:pt x="163" y="136"/>
                      <a:pt x="177" y="141"/>
                      <a:pt x="171" y="172"/>
                    </a:cubicBezTo>
                    <a:lnTo>
                      <a:pt x="159" y="250"/>
                    </a:lnTo>
                    <a:lnTo>
                      <a:pt x="156" y="333"/>
                    </a:lnTo>
                    <a:lnTo>
                      <a:pt x="80" y="300"/>
                    </a:lnTo>
                    <a:lnTo>
                      <a:pt x="2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7" name="Freeform 300"/>
              <p:cNvSpPr>
                <a:spLocks noChangeAspect="1"/>
              </p:cNvSpPr>
              <p:nvPr/>
            </p:nvSpPr>
            <p:spPr bwMode="auto">
              <a:xfrm>
                <a:off x="1562" y="855"/>
                <a:ext cx="227" cy="145"/>
              </a:xfrm>
              <a:custGeom>
                <a:avLst/>
                <a:gdLst>
                  <a:gd name="T0" fmla="*/ 3 w 682"/>
                  <a:gd name="T1" fmla="*/ 105 h 435"/>
                  <a:gd name="T2" fmla="*/ 150 w 682"/>
                  <a:gd name="T3" fmla="*/ 12 h 435"/>
                  <a:gd name="T4" fmla="*/ 381 w 682"/>
                  <a:gd name="T5" fmla="*/ 30 h 435"/>
                  <a:gd name="T6" fmla="*/ 534 w 682"/>
                  <a:gd name="T7" fmla="*/ 129 h 435"/>
                  <a:gd name="T8" fmla="*/ 624 w 682"/>
                  <a:gd name="T9" fmla="*/ 219 h 435"/>
                  <a:gd name="T10" fmla="*/ 675 w 682"/>
                  <a:gd name="T11" fmla="*/ 345 h 435"/>
                  <a:gd name="T12" fmla="*/ 591 w 682"/>
                  <a:gd name="T13" fmla="*/ 435 h 435"/>
                  <a:gd name="T14" fmla="*/ 465 w 682"/>
                  <a:gd name="T15" fmla="*/ 291 h 435"/>
                  <a:gd name="T16" fmla="*/ 333 w 682"/>
                  <a:gd name="T17" fmla="*/ 192 h 435"/>
                  <a:gd name="T18" fmla="*/ 186 w 682"/>
                  <a:gd name="T19" fmla="*/ 129 h 435"/>
                  <a:gd name="T20" fmla="*/ 0 w 682"/>
                  <a:gd name="T21" fmla="*/ 9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2" h="435">
                    <a:moveTo>
                      <a:pt x="3" y="105"/>
                    </a:moveTo>
                    <a:cubicBezTo>
                      <a:pt x="28" y="90"/>
                      <a:pt x="87" y="24"/>
                      <a:pt x="150" y="12"/>
                    </a:cubicBezTo>
                    <a:cubicBezTo>
                      <a:pt x="213" y="0"/>
                      <a:pt x="317" y="10"/>
                      <a:pt x="381" y="30"/>
                    </a:cubicBezTo>
                    <a:cubicBezTo>
                      <a:pt x="439" y="54"/>
                      <a:pt x="494" y="98"/>
                      <a:pt x="534" y="129"/>
                    </a:cubicBezTo>
                    <a:cubicBezTo>
                      <a:pt x="574" y="160"/>
                      <a:pt x="600" y="183"/>
                      <a:pt x="624" y="219"/>
                    </a:cubicBezTo>
                    <a:cubicBezTo>
                      <a:pt x="646" y="252"/>
                      <a:pt x="682" y="311"/>
                      <a:pt x="675" y="345"/>
                    </a:cubicBezTo>
                    <a:lnTo>
                      <a:pt x="591" y="435"/>
                    </a:lnTo>
                    <a:cubicBezTo>
                      <a:pt x="556" y="426"/>
                      <a:pt x="508" y="331"/>
                      <a:pt x="465" y="291"/>
                    </a:cubicBezTo>
                    <a:cubicBezTo>
                      <a:pt x="422" y="251"/>
                      <a:pt x="378" y="217"/>
                      <a:pt x="333" y="192"/>
                    </a:cubicBezTo>
                    <a:cubicBezTo>
                      <a:pt x="291" y="164"/>
                      <a:pt x="225" y="139"/>
                      <a:pt x="186" y="129"/>
                    </a:cubicBezTo>
                    <a:cubicBezTo>
                      <a:pt x="147" y="119"/>
                      <a:pt x="39" y="105"/>
                      <a:pt x="0" y="99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33725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8" name="Freeform 301"/>
              <p:cNvSpPr>
                <a:spLocks noChangeAspect="1"/>
              </p:cNvSpPr>
              <p:nvPr/>
            </p:nvSpPr>
            <p:spPr bwMode="auto">
              <a:xfrm>
                <a:off x="1649" y="908"/>
                <a:ext cx="111" cy="93"/>
              </a:xfrm>
              <a:custGeom>
                <a:avLst/>
                <a:gdLst>
                  <a:gd name="T0" fmla="*/ 334 w 334"/>
                  <a:gd name="T1" fmla="*/ 279 h 279"/>
                  <a:gd name="T2" fmla="*/ 205 w 334"/>
                  <a:gd name="T3" fmla="*/ 279 h 279"/>
                  <a:gd name="T4" fmla="*/ 67 w 334"/>
                  <a:gd name="T5" fmla="*/ 180 h 279"/>
                  <a:gd name="T6" fmla="*/ 10 w 334"/>
                  <a:gd name="T7" fmla="*/ 0 h 279"/>
                  <a:gd name="T8" fmla="*/ 94 w 334"/>
                  <a:gd name="T9" fmla="*/ 45 h 279"/>
                  <a:gd name="T10" fmla="*/ 226 w 334"/>
                  <a:gd name="T11" fmla="*/ 150 h 279"/>
                  <a:gd name="T12" fmla="*/ 325 w 334"/>
                  <a:gd name="T13" fmla="*/ 276 h 279"/>
                  <a:gd name="T14" fmla="*/ 334 w 334"/>
                  <a:gd name="T15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4" h="279">
                    <a:moveTo>
                      <a:pt x="334" y="279"/>
                    </a:moveTo>
                    <a:lnTo>
                      <a:pt x="205" y="279"/>
                    </a:lnTo>
                    <a:cubicBezTo>
                      <a:pt x="161" y="263"/>
                      <a:pt x="100" y="227"/>
                      <a:pt x="67" y="180"/>
                    </a:cubicBezTo>
                    <a:cubicBezTo>
                      <a:pt x="44" y="139"/>
                      <a:pt x="0" y="19"/>
                      <a:pt x="10" y="0"/>
                    </a:cubicBezTo>
                    <a:lnTo>
                      <a:pt x="94" y="45"/>
                    </a:lnTo>
                    <a:lnTo>
                      <a:pt x="226" y="150"/>
                    </a:lnTo>
                    <a:lnTo>
                      <a:pt x="325" y="276"/>
                    </a:lnTo>
                    <a:lnTo>
                      <a:pt x="334" y="27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9" name="Freeform 302"/>
              <p:cNvSpPr>
                <a:spLocks noChangeAspect="1"/>
              </p:cNvSpPr>
              <p:nvPr/>
            </p:nvSpPr>
            <p:spPr bwMode="auto">
              <a:xfrm>
                <a:off x="1497" y="1026"/>
                <a:ext cx="105" cy="98"/>
              </a:xfrm>
              <a:custGeom>
                <a:avLst/>
                <a:gdLst>
                  <a:gd name="T0" fmla="*/ 317 w 317"/>
                  <a:gd name="T1" fmla="*/ 297 h 297"/>
                  <a:gd name="T2" fmla="*/ 188 w 317"/>
                  <a:gd name="T3" fmla="*/ 297 h 297"/>
                  <a:gd name="T4" fmla="*/ 50 w 317"/>
                  <a:gd name="T5" fmla="*/ 198 h 297"/>
                  <a:gd name="T6" fmla="*/ 5 w 317"/>
                  <a:gd name="T7" fmla="*/ 0 h 297"/>
                  <a:gd name="T8" fmla="*/ 83 w 317"/>
                  <a:gd name="T9" fmla="*/ 48 h 297"/>
                  <a:gd name="T10" fmla="*/ 209 w 317"/>
                  <a:gd name="T11" fmla="*/ 168 h 297"/>
                  <a:gd name="T12" fmla="*/ 308 w 317"/>
                  <a:gd name="T13" fmla="*/ 294 h 297"/>
                  <a:gd name="T14" fmla="*/ 317 w 317"/>
                  <a:gd name="T1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7" h="297">
                    <a:moveTo>
                      <a:pt x="317" y="297"/>
                    </a:moveTo>
                    <a:lnTo>
                      <a:pt x="188" y="297"/>
                    </a:lnTo>
                    <a:cubicBezTo>
                      <a:pt x="144" y="281"/>
                      <a:pt x="81" y="248"/>
                      <a:pt x="50" y="198"/>
                    </a:cubicBezTo>
                    <a:cubicBezTo>
                      <a:pt x="27" y="157"/>
                      <a:pt x="0" y="25"/>
                      <a:pt x="5" y="0"/>
                    </a:cubicBezTo>
                    <a:lnTo>
                      <a:pt x="83" y="48"/>
                    </a:lnTo>
                    <a:lnTo>
                      <a:pt x="209" y="168"/>
                    </a:lnTo>
                    <a:lnTo>
                      <a:pt x="308" y="294"/>
                    </a:lnTo>
                    <a:lnTo>
                      <a:pt x="317" y="2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10" name="Freeform 303"/>
              <p:cNvSpPr>
                <a:spLocks noChangeAspect="1"/>
              </p:cNvSpPr>
              <p:nvPr/>
            </p:nvSpPr>
            <p:spPr bwMode="auto">
              <a:xfrm>
                <a:off x="1636" y="612"/>
                <a:ext cx="61" cy="253"/>
              </a:xfrm>
              <a:custGeom>
                <a:avLst/>
                <a:gdLst>
                  <a:gd name="T0" fmla="*/ 178 w 183"/>
                  <a:gd name="T1" fmla="*/ 759 h 759"/>
                  <a:gd name="T2" fmla="*/ 148 w 183"/>
                  <a:gd name="T3" fmla="*/ 177 h 759"/>
                  <a:gd name="T4" fmla="*/ 130 w 183"/>
                  <a:gd name="T5" fmla="*/ 0 h 759"/>
                  <a:gd name="T6" fmla="*/ 19 w 183"/>
                  <a:gd name="T7" fmla="*/ 6 h 759"/>
                  <a:gd name="T8" fmla="*/ 19 w 183"/>
                  <a:gd name="T9" fmla="*/ 108 h 759"/>
                  <a:gd name="T10" fmla="*/ 22 w 183"/>
                  <a:gd name="T11" fmla="*/ 207 h 759"/>
                  <a:gd name="T12" fmla="*/ 34 w 183"/>
                  <a:gd name="T13" fmla="*/ 423 h 759"/>
                  <a:gd name="T14" fmla="*/ 52 w 183"/>
                  <a:gd name="T15" fmla="*/ 732 h 759"/>
                  <a:gd name="T16" fmla="*/ 115 w 183"/>
                  <a:gd name="T17" fmla="*/ 738 h 759"/>
                  <a:gd name="T18" fmla="*/ 178 w 183"/>
                  <a:gd name="T19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759">
                    <a:moveTo>
                      <a:pt x="178" y="759"/>
                    </a:moveTo>
                    <a:cubicBezTo>
                      <a:pt x="183" y="666"/>
                      <a:pt x="156" y="303"/>
                      <a:pt x="148" y="177"/>
                    </a:cubicBezTo>
                    <a:cubicBezTo>
                      <a:pt x="141" y="51"/>
                      <a:pt x="151" y="29"/>
                      <a:pt x="130" y="0"/>
                    </a:cubicBezTo>
                    <a:lnTo>
                      <a:pt x="19" y="6"/>
                    </a:lnTo>
                    <a:cubicBezTo>
                      <a:pt x="0" y="24"/>
                      <a:pt x="19" y="75"/>
                      <a:pt x="19" y="108"/>
                    </a:cubicBezTo>
                    <a:cubicBezTo>
                      <a:pt x="19" y="141"/>
                      <a:pt x="20" y="155"/>
                      <a:pt x="22" y="207"/>
                    </a:cubicBezTo>
                    <a:cubicBezTo>
                      <a:pt x="24" y="259"/>
                      <a:pt x="29" y="335"/>
                      <a:pt x="34" y="423"/>
                    </a:cubicBezTo>
                    <a:cubicBezTo>
                      <a:pt x="43" y="567"/>
                      <a:pt x="41" y="681"/>
                      <a:pt x="52" y="732"/>
                    </a:cubicBezTo>
                    <a:lnTo>
                      <a:pt x="115" y="738"/>
                    </a:lnTo>
                    <a:lnTo>
                      <a:pt x="178" y="75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11" name="Freeform 304"/>
              <p:cNvSpPr>
                <a:spLocks noChangeAspect="1"/>
              </p:cNvSpPr>
              <p:nvPr/>
            </p:nvSpPr>
            <p:spPr bwMode="auto">
              <a:xfrm>
                <a:off x="1450" y="432"/>
                <a:ext cx="233" cy="190"/>
              </a:xfrm>
              <a:custGeom>
                <a:avLst/>
                <a:gdLst>
                  <a:gd name="T0" fmla="*/ 699 w 699"/>
                  <a:gd name="T1" fmla="*/ 561 h 570"/>
                  <a:gd name="T2" fmla="*/ 654 w 699"/>
                  <a:gd name="T3" fmla="*/ 282 h 570"/>
                  <a:gd name="T4" fmla="*/ 471 w 699"/>
                  <a:gd name="T5" fmla="*/ 60 h 570"/>
                  <a:gd name="T6" fmla="*/ 240 w 699"/>
                  <a:gd name="T7" fmla="*/ 3 h 570"/>
                  <a:gd name="T8" fmla="*/ 102 w 699"/>
                  <a:gd name="T9" fmla="*/ 48 h 570"/>
                  <a:gd name="T10" fmla="*/ 0 w 699"/>
                  <a:gd name="T11" fmla="*/ 114 h 570"/>
                  <a:gd name="T12" fmla="*/ 78 w 699"/>
                  <a:gd name="T13" fmla="*/ 114 h 570"/>
                  <a:gd name="T14" fmla="*/ 198 w 699"/>
                  <a:gd name="T15" fmla="*/ 126 h 570"/>
                  <a:gd name="T16" fmla="*/ 354 w 699"/>
                  <a:gd name="T17" fmla="*/ 180 h 570"/>
                  <a:gd name="T18" fmla="*/ 480 w 699"/>
                  <a:gd name="T19" fmla="*/ 315 h 570"/>
                  <a:gd name="T20" fmla="*/ 540 w 699"/>
                  <a:gd name="T21" fmla="*/ 438 h 570"/>
                  <a:gd name="T22" fmla="*/ 570 w 699"/>
                  <a:gd name="T23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70">
                    <a:moveTo>
                      <a:pt x="699" y="561"/>
                    </a:moveTo>
                    <a:cubicBezTo>
                      <a:pt x="691" y="515"/>
                      <a:pt x="692" y="365"/>
                      <a:pt x="654" y="282"/>
                    </a:cubicBezTo>
                    <a:cubicBezTo>
                      <a:pt x="615" y="199"/>
                      <a:pt x="542" y="107"/>
                      <a:pt x="471" y="60"/>
                    </a:cubicBezTo>
                    <a:cubicBezTo>
                      <a:pt x="399" y="13"/>
                      <a:pt x="299" y="6"/>
                      <a:pt x="240" y="3"/>
                    </a:cubicBezTo>
                    <a:cubicBezTo>
                      <a:pt x="181" y="0"/>
                      <a:pt x="142" y="30"/>
                      <a:pt x="102" y="48"/>
                    </a:cubicBezTo>
                    <a:cubicBezTo>
                      <a:pt x="62" y="66"/>
                      <a:pt x="14" y="100"/>
                      <a:pt x="0" y="114"/>
                    </a:cubicBezTo>
                    <a:lnTo>
                      <a:pt x="78" y="114"/>
                    </a:lnTo>
                    <a:cubicBezTo>
                      <a:pt x="111" y="116"/>
                      <a:pt x="152" y="115"/>
                      <a:pt x="198" y="126"/>
                    </a:cubicBezTo>
                    <a:cubicBezTo>
                      <a:pt x="252" y="135"/>
                      <a:pt x="307" y="150"/>
                      <a:pt x="354" y="180"/>
                    </a:cubicBezTo>
                    <a:cubicBezTo>
                      <a:pt x="401" y="210"/>
                      <a:pt x="448" y="267"/>
                      <a:pt x="480" y="315"/>
                    </a:cubicBezTo>
                    <a:cubicBezTo>
                      <a:pt x="511" y="358"/>
                      <a:pt x="525" y="396"/>
                      <a:pt x="540" y="438"/>
                    </a:cubicBezTo>
                    <a:cubicBezTo>
                      <a:pt x="555" y="480"/>
                      <a:pt x="564" y="543"/>
                      <a:pt x="570" y="570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54510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12" name="Freeform 305"/>
              <p:cNvSpPr>
                <a:spLocks noChangeAspect="1"/>
              </p:cNvSpPr>
              <p:nvPr/>
            </p:nvSpPr>
            <p:spPr bwMode="auto">
              <a:xfrm>
                <a:off x="1408" y="466"/>
                <a:ext cx="46" cy="75"/>
              </a:xfrm>
              <a:custGeom>
                <a:avLst/>
                <a:gdLst>
                  <a:gd name="T0" fmla="*/ 138 w 138"/>
                  <a:gd name="T1" fmla="*/ 4 h 223"/>
                  <a:gd name="T2" fmla="*/ 60 w 138"/>
                  <a:gd name="T3" fmla="*/ 58 h 223"/>
                  <a:gd name="T4" fmla="*/ 0 w 138"/>
                  <a:gd name="T5" fmla="*/ 187 h 223"/>
                  <a:gd name="T6" fmla="*/ 54 w 138"/>
                  <a:gd name="T7" fmla="*/ 202 h 223"/>
                  <a:gd name="T8" fmla="*/ 102 w 138"/>
                  <a:gd name="T9" fmla="*/ 223 h 223"/>
                  <a:gd name="T10" fmla="*/ 99 w 138"/>
                  <a:gd name="T11" fmla="*/ 127 h 223"/>
                  <a:gd name="T12" fmla="*/ 108 w 138"/>
                  <a:gd name="T13" fmla="*/ 67 h 223"/>
                  <a:gd name="T14" fmla="*/ 138 w 138"/>
                  <a:gd name="T15" fmla="*/ 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223">
                    <a:moveTo>
                      <a:pt x="138" y="4"/>
                    </a:moveTo>
                    <a:cubicBezTo>
                      <a:pt x="127" y="0"/>
                      <a:pt x="83" y="28"/>
                      <a:pt x="60" y="58"/>
                    </a:cubicBezTo>
                    <a:cubicBezTo>
                      <a:pt x="38" y="89"/>
                      <a:pt x="1" y="163"/>
                      <a:pt x="0" y="187"/>
                    </a:cubicBezTo>
                    <a:lnTo>
                      <a:pt x="54" y="202"/>
                    </a:lnTo>
                    <a:lnTo>
                      <a:pt x="102" y="223"/>
                    </a:lnTo>
                    <a:cubicBezTo>
                      <a:pt x="109" y="211"/>
                      <a:pt x="98" y="153"/>
                      <a:pt x="99" y="127"/>
                    </a:cubicBezTo>
                    <a:cubicBezTo>
                      <a:pt x="102" y="104"/>
                      <a:pt x="102" y="87"/>
                      <a:pt x="108" y="67"/>
                    </a:cubicBezTo>
                    <a:lnTo>
                      <a:pt x="138" y="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13" name="Freeform 306"/>
              <p:cNvSpPr>
                <a:spLocks noChangeAspect="1"/>
              </p:cNvSpPr>
              <p:nvPr/>
            </p:nvSpPr>
            <p:spPr bwMode="auto">
              <a:xfrm>
                <a:off x="1231" y="586"/>
                <a:ext cx="64" cy="81"/>
              </a:xfrm>
              <a:custGeom>
                <a:avLst/>
                <a:gdLst>
                  <a:gd name="T0" fmla="*/ 192 w 192"/>
                  <a:gd name="T1" fmla="*/ 0 h 243"/>
                  <a:gd name="T2" fmla="*/ 75 w 192"/>
                  <a:gd name="T3" fmla="*/ 93 h 243"/>
                  <a:gd name="T4" fmla="*/ 0 w 192"/>
                  <a:gd name="T5" fmla="*/ 222 h 243"/>
                  <a:gd name="T6" fmla="*/ 63 w 192"/>
                  <a:gd name="T7" fmla="*/ 231 h 243"/>
                  <a:gd name="T8" fmla="*/ 117 w 192"/>
                  <a:gd name="T9" fmla="*/ 243 h 243"/>
                  <a:gd name="T10" fmla="*/ 129 w 192"/>
                  <a:gd name="T11" fmla="*/ 135 h 243"/>
                  <a:gd name="T12" fmla="*/ 162 w 192"/>
                  <a:gd name="T13" fmla="*/ 63 h 243"/>
                  <a:gd name="T14" fmla="*/ 192 w 192"/>
                  <a:gd name="T1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243">
                    <a:moveTo>
                      <a:pt x="192" y="0"/>
                    </a:moveTo>
                    <a:cubicBezTo>
                      <a:pt x="178" y="5"/>
                      <a:pt x="107" y="56"/>
                      <a:pt x="75" y="93"/>
                    </a:cubicBezTo>
                    <a:cubicBezTo>
                      <a:pt x="53" y="124"/>
                      <a:pt x="1" y="198"/>
                      <a:pt x="0" y="222"/>
                    </a:cubicBezTo>
                    <a:lnTo>
                      <a:pt x="63" y="231"/>
                    </a:lnTo>
                    <a:lnTo>
                      <a:pt x="117" y="243"/>
                    </a:lnTo>
                    <a:cubicBezTo>
                      <a:pt x="128" y="227"/>
                      <a:pt x="122" y="165"/>
                      <a:pt x="129" y="135"/>
                    </a:cubicBezTo>
                    <a:cubicBezTo>
                      <a:pt x="132" y="112"/>
                      <a:pt x="156" y="83"/>
                      <a:pt x="162" y="63"/>
                    </a:cubicBezTo>
                    <a:lnTo>
                      <a:pt x="19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14" name="Freeform 307"/>
              <p:cNvSpPr>
                <a:spLocks noChangeAspect="1"/>
              </p:cNvSpPr>
              <p:nvPr/>
            </p:nvSpPr>
            <p:spPr bwMode="auto">
              <a:xfrm>
                <a:off x="1394" y="586"/>
                <a:ext cx="89" cy="113"/>
              </a:xfrm>
              <a:custGeom>
                <a:avLst/>
                <a:gdLst>
                  <a:gd name="T0" fmla="*/ 262 w 268"/>
                  <a:gd name="T1" fmla="*/ 342 h 342"/>
                  <a:gd name="T2" fmla="*/ 160 w 268"/>
                  <a:gd name="T3" fmla="*/ 336 h 342"/>
                  <a:gd name="T4" fmla="*/ 40 w 268"/>
                  <a:gd name="T5" fmla="*/ 219 h 342"/>
                  <a:gd name="T6" fmla="*/ 10 w 268"/>
                  <a:gd name="T7" fmla="*/ 0 h 342"/>
                  <a:gd name="T8" fmla="*/ 100 w 268"/>
                  <a:gd name="T9" fmla="*/ 54 h 342"/>
                  <a:gd name="T10" fmla="*/ 226 w 268"/>
                  <a:gd name="T11" fmla="*/ 195 h 342"/>
                  <a:gd name="T12" fmla="*/ 268 w 268"/>
                  <a:gd name="T13" fmla="*/ 330 h 342"/>
                  <a:gd name="T14" fmla="*/ 262 w 268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342">
                    <a:moveTo>
                      <a:pt x="262" y="342"/>
                    </a:moveTo>
                    <a:lnTo>
                      <a:pt x="160" y="336"/>
                    </a:lnTo>
                    <a:cubicBezTo>
                      <a:pt x="123" y="316"/>
                      <a:pt x="65" y="275"/>
                      <a:pt x="40" y="219"/>
                    </a:cubicBezTo>
                    <a:cubicBezTo>
                      <a:pt x="17" y="178"/>
                      <a:pt x="0" y="28"/>
                      <a:pt x="10" y="0"/>
                    </a:cubicBezTo>
                    <a:lnTo>
                      <a:pt x="100" y="54"/>
                    </a:lnTo>
                    <a:lnTo>
                      <a:pt x="226" y="195"/>
                    </a:lnTo>
                    <a:lnTo>
                      <a:pt x="268" y="330"/>
                    </a:lnTo>
                    <a:lnTo>
                      <a:pt x="262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15" name="Freeform 308"/>
              <p:cNvSpPr>
                <a:spLocks noChangeAspect="1"/>
              </p:cNvSpPr>
              <p:nvPr/>
            </p:nvSpPr>
            <p:spPr bwMode="auto">
              <a:xfrm>
                <a:off x="1298" y="529"/>
                <a:ext cx="232" cy="170"/>
              </a:xfrm>
              <a:custGeom>
                <a:avLst/>
                <a:gdLst>
                  <a:gd name="T0" fmla="*/ 0 w 699"/>
                  <a:gd name="T1" fmla="*/ 164 h 512"/>
                  <a:gd name="T2" fmla="*/ 144 w 699"/>
                  <a:gd name="T3" fmla="*/ 44 h 512"/>
                  <a:gd name="T4" fmla="*/ 360 w 699"/>
                  <a:gd name="T5" fmla="*/ 14 h 512"/>
                  <a:gd name="T6" fmla="*/ 558 w 699"/>
                  <a:gd name="T7" fmla="*/ 128 h 512"/>
                  <a:gd name="T8" fmla="*/ 663 w 699"/>
                  <a:gd name="T9" fmla="*/ 272 h 512"/>
                  <a:gd name="T10" fmla="*/ 699 w 699"/>
                  <a:gd name="T11" fmla="*/ 416 h 512"/>
                  <a:gd name="T12" fmla="*/ 567 w 699"/>
                  <a:gd name="T13" fmla="*/ 512 h 512"/>
                  <a:gd name="T14" fmla="*/ 489 w 699"/>
                  <a:gd name="T15" fmla="*/ 335 h 512"/>
                  <a:gd name="T16" fmla="*/ 372 w 699"/>
                  <a:gd name="T17" fmla="*/ 212 h 512"/>
                  <a:gd name="T18" fmla="*/ 222 w 699"/>
                  <a:gd name="T19" fmla="*/ 143 h 512"/>
                  <a:gd name="T20" fmla="*/ 36 w 699"/>
                  <a:gd name="T21" fmla="*/ 149 h 512"/>
                  <a:gd name="T22" fmla="*/ 0 w 699"/>
                  <a:gd name="T23" fmla="*/ 164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12">
                    <a:moveTo>
                      <a:pt x="0" y="164"/>
                    </a:moveTo>
                    <a:lnTo>
                      <a:pt x="144" y="44"/>
                    </a:lnTo>
                    <a:cubicBezTo>
                      <a:pt x="204" y="19"/>
                      <a:pt x="291" y="0"/>
                      <a:pt x="360" y="14"/>
                    </a:cubicBezTo>
                    <a:cubicBezTo>
                      <a:pt x="426" y="29"/>
                      <a:pt x="506" y="81"/>
                      <a:pt x="558" y="128"/>
                    </a:cubicBezTo>
                    <a:cubicBezTo>
                      <a:pt x="610" y="175"/>
                      <a:pt x="639" y="224"/>
                      <a:pt x="663" y="272"/>
                    </a:cubicBezTo>
                    <a:lnTo>
                      <a:pt x="699" y="416"/>
                    </a:lnTo>
                    <a:lnTo>
                      <a:pt x="567" y="512"/>
                    </a:lnTo>
                    <a:cubicBezTo>
                      <a:pt x="532" y="499"/>
                      <a:pt x="521" y="385"/>
                      <a:pt x="489" y="335"/>
                    </a:cubicBezTo>
                    <a:cubicBezTo>
                      <a:pt x="457" y="285"/>
                      <a:pt x="418" y="246"/>
                      <a:pt x="372" y="212"/>
                    </a:cubicBezTo>
                    <a:cubicBezTo>
                      <a:pt x="322" y="174"/>
                      <a:pt x="278" y="154"/>
                      <a:pt x="222" y="143"/>
                    </a:cubicBezTo>
                    <a:cubicBezTo>
                      <a:pt x="166" y="132"/>
                      <a:pt x="68" y="149"/>
                      <a:pt x="36" y="149"/>
                    </a:cubicBezTo>
                    <a:lnTo>
                      <a:pt x="0" y="16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16" name="Freeform 309"/>
              <p:cNvSpPr>
                <a:spLocks noChangeAspect="1"/>
              </p:cNvSpPr>
              <p:nvPr/>
            </p:nvSpPr>
            <p:spPr bwMode="auto">
              <a:xfrm>
                <a:off x="1223" y="715"/>
                <a:ext cx="93" cy="114"/>
              </a:xfrm>
              <a:custGeom>
                <a:avLst/>
                <a:gdLst>
                  <a:gd name="T0" fmla="*/ 280 w 280"/>
                  <a:gd name="T1" fmla="*/ 342 h 342"/>
                  <a:gd name="T2" fmla="*/ 151 w 280"/>
                  <a:gd name="T3" fmla="*/ 330 h 342"/>
                  <a:gd name="T4" fmla="*/ 43 w 280"/>
                  <a:gd name="T5" fmla="*/ 225 h 342"/>
                  <a:gd name="T6" fmla="*/ 10 w 280"/>
                  <a:gd name="T7" fmla="*/ 0 h 342"/>
                  <a:gd name="T8" fmla="*/ 106 w 280"/>
                  <a:gd name="T9" fmla="*/ 48 h 342"/>
                  <a:gd name="T10" fmla="*/ 211 w 280"/>
                  <a:gd name="T11" fmla="*/ 177 h 342"/>
                  <a:gd name="T12" fmla="*/ 271 w 280"/>
                  <a:gd name="T13" fmla="*/ 336 h 342"/>
                  <a:gd name="T14" fmla="*/ 280 w 280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0" h="342">
                    <a:moveTo>
                      <a:pt x="280" y="342"/>
                    </a:moveTo>
                    <a:lnTo>
                      <a:pt x="151" y="330"/>
                    </a:lnTo>
                    <a:cubicBezTo>
                      <a:pt x="112" y="310"/>
                      <a:pt x="66" y="280"/>
                      <a:pt x="43" y="225"/>
                    </a:cubicBezTo>
                    <a:cubicBezTo>
                      <a:pt x="20" y="184"/>
                      <a:pt x="0" y="29"/>
                      <a:pt x="10" y="0"/>
                    </a:cubicBezTo>
                    <a:lnTo>
                      <a:pt x="106" y="48"/>
                    </a:lnTo>
                    <a:lnTo>
                      <a:pt x="211" y="177"/>
                    </a:lnTo>
                    <a:lnTo>
                      <a:pt x="271" y="336"/>
                    </a:lnTo>
                    <a:lnTo>
                      <a:pt x="280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17" name="Freeform 310"/>
              <p:cNvSpPr>
                <a:spLocks noChangeAspect="1"/>
              </p:cNvSpPr>
              <p:nvPr/>
            </p:nvSpPr>
            <p:spPr bwMode="auto">
              <a:xfrm>
                <a:off x="1128" y="657"/>
                <a:ext cx="237" cy="172"/>
              </a:xfrm>
              <a:custGeom>
                <a:avLst/>
                <a:gdLst>
                  <a:gd name="T0" fmla="*/ 0 w 711"/>
                  <a:gd name="T1" fmla="*/ 170 h 518"/>
                  <a:gd name="T2" fmla="*/ 144 w 711"/>
                  <a:gd name="T3" fmla="*/ 35 h 518"/>
                  <a:gd name="T4" fmla="*/ 345 w 711"/>
                  <a:gd name="T5" fmla="*/ 14 h 518"/>
                  <a:gd name="T6" fmla="*/ 540 w 711"/>
                  <a:gd name="T7" fmla="*/ 122 h 518"/>
                  <a:gd name="T8" fmla="*/ 660 w 711"/>
                  <a:gd name="T9" fmla="*/ 272 h 518"/>
                  <a:gd name="T10" fmla="*/ 696 w 711"/>
                  <a:gd name="T11" fmla="*/ 422 h 518"/>
                  <a:gd name="T12" fmla="*/ 567 w 711"/>
                  <a:gd name="T13" fmla="*/ 518 h 518"/>
                  <a:gd name="T14" fmla="*/ 489 w 711"/>
                  <a:gd name="T15" fmla="*/ 341 h 518"/>
                  <a:gd name="T16" fmla="*/ 372 w 711"/>
                  <a:gd name="T17" fmla="*/ 218 h 518"/>
                  <a:gd name="T18" fmla="*/ 222 w 711"/>
                  <a:gd name="T19" fmla="*/ 149 h 518"/>
                  <a:gd name="T20" fmla="*/ 36 w 711"/>
                  <a:gd name="T21" fmla="*/ 155 h 518"/>
                  <a:gd name="T22" fmla="*/ 0 w 711"/>
                  <a:gd name="T23" fmla="*/ 17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1" h="518">
                    <a:moveTo>
                      <a:pt x="0" y="170"/>
                    </a:moveTo>
                    <a:lnTo>
                      <a:pt x="144" y="35"/>
                    </a:lnTo>
                    <a:cubicBezTo>
                      <a:pt x="201" y="9"/>
                      <a:pt x="279" y="0"/>
                      <a:pt x="345" y="14"/>
                    </a:cubicBezTo>
                    <a:cubicBezTo>
                      <a:pt x="411" y="29"/>
                      <a:pt x="488" y="75"/>
                      <a:pt x="540" y="122"/>
                    </a:cubicBezTo>
                    <a:cubicBezTo>
                      <a:pt x="592" y="165"/>
                      <a:pt x="630" y="218"/>
                      <a:pt x="660" y="272"/>
                    </a:cubicBezTo>
                    <a:cubicBezTo>
                      <a:pt x="690" y="326"/>
                      <a:pt x="711" y="381"/>
                      <a:pt x="696" y="422"/>
                    </a:cubicBezTo>
                    <a:lnTo>
                      <a:pt x="567" y="518"/>
                    </a:lnTo>
                    <a:cubicBezTo>
                      <a:pt x="532" y="504"/>
                      <a:pt x="521" y="391"/>
                      <a:pt x="489" y="341"/>
                    </a:cubicBezTo>
                    <a:cubicBezTo>
                      <a:pt x="457" y="291"/>
                      <a:pt x="418" y="252"/>
                      <a:pt x="372" y="218"/>
                    </a:cubicBezTo>
                    <a:cubicBezTo>
                      <a:pt x="322" y="180"/>
                      <a:pt x="278" y="160"/>
                      <a:pt x="222" y="149"/>
                    </a:cubicBezTo>
                    <a:cubicBezTo>
                      <a:pt x="166" y="138"/>
                      <a:pt x="68" y="155"/>
                      <a:pt x="36" y="155"/>
                    </a:cubicBezTo>
                    <a:lnTo>
                      <a:pt x="0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18" name="Freeform 311"/>
              <p:cNvSpPr>
                <a:spLocks noChangeAspect="1"/>
              </p:cNvSpPr>
              <p:nvPr/>
            </p:nvSpPr>
            <p:spPr bwMode="auto">
              <a:xfrm>
                <a:off x="1528" y="665"/>
                <a:ext cx="118" cy="37"/>
              </a:xfrm>
              <a:custGeom>
                <a:avLst/>
                <a:gdLst>
                  <a:gd name="T0" fmla="*/ 0 w 118"/>
                  <a:gd name="T1" fmla="*/ 0 h 37"/>
                  <a:gd name="T2" fmla="*/ 32 w 118"/>
                  <a:gd name="T3" fmla="*/ 34 h 37"/>
                  <a:gd name="T4" fmla="*/ 74 w 118"/>
                  <a:gd name="T5" fmla="*/ 21 h 37"/>
                  <a:gd name="T6" fmla="*/ 118 w 118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37">
                    <a:moveTo>
                      <a:pt x="0" y="0"/>
                    </a:moveTo>
                    <a:lnTo>
                      <a:pt x="32" y="34"/>
                    </a:lnTo>
                    <a:lnTo>
                      <a:pt x="74" y="21"/>
                    </a:lnTo>
                    <a:lnTo>
                      <a:pt x="118" y="37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19" name="Freeform 312"/>
              <p:cNvSpPr>
                <a:spLocks noChangeAspect="1"/>
              </p:cNvSpPr>
              <p:nvPr/>
            </p:nvSpPr>
            <p:spPr bwMode="auto">
              <a:xfrm>
                <a:off x="1514" y="679"/>
                <a:ext cx="131" cy="50"/>
              </a:xfrm>
              <a:custGeom>
                <a:avLst/>
                <a:gdLst>
                  <a:gd name="T0" fmla="*/ 0 w 393"/>
                  <a:gd name="T1" fmla="*/ 0 h 150"/>
                  <a:gd name="T2" fmla="*/ 99 w 393"/>
                  <a:gd name="T3" fmla="*/ 132 h 150"/>
                  <a:gd name="T4" fmla="*/ 198 w 393"/>
                  <a:gd name="T5" fmla="*/ 138 h 150"/>
                  <a:gd name="T6" fmla="*/ 288 w 393"/>
                  <a:gd name="T7" fmla="*/ 99 h 150"/>
                  <a:gd name="T8" fmla="*/ 393 w 393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0">
                    <a:moveTo>
                      <a:pt x="0" y="0"/>
                    </a:moveTo>
                    <a:lnTo>
                      <a:pt x="99" y="132"/>
                    </a:lnTo>
                    <a:lnTo>
                      <a:pt x="198" y="138"/>
                    </a:lnTo>
                    <a:lnTo>
                      <a:pt x="288" y="99"/>
                    </a:lnTo>
                    <a:lnTo>
                      <a:pt x="393" y="15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0" name="Freeform 313"/>
              <p:cNvSpPr>
                <a:spLocks noChangeAspect="1"/>
              </p:cNvSpPr>
              <p:nvPr/>
            </p:nvSpPr>
            <p:spPr bwMode="auto">
              <a:xfrm>
                <a:off x="1429" y="698"/>
                <a:ext cx="28" cy="73"/>
              </a:xfrm>
              <a:custGeom>
                <a:avLst/>
                <a:gdLst>
                  <a:gd name="T0" fmla="*/ 28 w 28"/>
                  <a:gd name="T1" fmla="*/ 0 h 73"/>
                  <a:gd name="T2" fmla="*/ 0 w 28"/>
                  <a:gd name="T3" fmla="*/ 34 h 73"/>
                  <a:gd name="T4" fmla="*/ 16 w 2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3">
                    <a:moveTo>
                      <a:pt x="28" y="0"/>
                    </a:moveTo>
                    <a:lnTo>
                      <a:pt x="0" y="34"/>
                    </a:lnTo>
                    <a:lnTo>
                      <a:pt x="16" y="73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1" name="Freeform 314"/>
              <p:cNvSpPr>
                <a:spLocks noChangeAspect="1"/>
              </p:cNvSpPr>
              <p:nvPr/>
            </p:nvSpPr>
            <p:spPr bwMode="auto">
              <a:xfrm>
                <a:off x="1398" y="694"/>
                <a:ext cx="41" cy="88"/>
              </a:xfrm>
              <a:custGeom>
                <a:avLst/>
                <a:gdLst>
                  <a:gd name="T0" fmla="*/ 41 w 41"/>
                  <a:gd name="T1" fmla="*/ 0 h 88"/>
                  <a:gd name="T2" fmla="*/ 0 w 41"/>
                  <a:gd name="T3" fmla="*/ 34 h 88"/>
                  <a:gd name="T4" fmla="*/ 35 w 41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88">
                    <a:moveTo>
                      <a:pt x="41" y="0"/>
                    </a:moveTo>
                    <a:lnTo>
                      <a:pt x="0" y="34"/>
                    </a:lnTo>
                    <a:lnTo>
                      <a:pt x="35" y="88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2" name="Freeform 315"/>
              <p:cNvSpPr>
                <a:spLocks noChangeAspect="1"/>
              </p:cNvSpPr>
              <p:nvPr/>
            </p:nvSpPr>
            <p:spPr bwMode="auto">
              <a:xfrm>
                <a:off x="1377" y="1314"/>
                <a:ext cx="147" cy="73"/>
              </a:xfrm>
              <a:custGeom>
                <a:avLst/>
                <a:gdLst>
                  <a:gd name="T0" fmla="*/ 147 w 147"/>
                  <a:gd name="T1" fmla="*/ 73 h 73"/>
                  <a:gd name="T2" fmla="*/ 71 w 147"/>
                  <a:gd name="T3" fmla="*/ 57 h 73"/>
                  <a:gd name="T4" fmla="*/ 48 w 147"/>
                  <a:gd name="T5" fmla="*/ 15 h 73"/>
                  <a:gd name="T6" fmla="*/ 0 w 147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73">
                    <a:moveTo>
                      <a:pt x="147" y="73"/>
                    </a:moveTo>
                    <a:lnTo>
                      <a:pt x="71" y="57"/>
                    </a:lnTo>
                    <a:lnTo>
                      <a:pt x="48" y="15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3" name="Freeform 316"/>
              <p:cNvSpPr>
                <a:spLocks noChangeAspect="1"/>
              </p:cNvSpPr>
              <p:nvPr/>
            </p:nvSpPr>
            <p:spPr bwMode="auto">
              <a:xfrm>
                <a:off x="1370" y="1335"/>
                <a:ext cx="148" cy="73"/>
              </a:xfrm>
              <a:custGeom>
                <a:avLst/>
                <a:gdLst>
                  <a:gd name="T0" fmla="*/ 148 w 148"/>
                  <a:gd name="T1" fmla="*/ 73 h 73"/>
                  <a:gd name="T2" fmla="*/ 59 w 148"/>
                  <a:gd name="T3" fmla="*/ 57 h 73"/>
                  <a:gd name="T4" fmla="*/ 39 w 148"/>
                  <a:gd name="T5" fmla="*/ 12 h 73"/>
                  <a:gd name="T6" fmla="*/ 0 w 148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73">
                    <a:moveTo>
                      <a:pt x="148" y="73"/>
                    </a:moveTo>
                    <a:lnTo>
                      <a:pt x="59" y="57"/>
                    </a:lnTo>
                    <a:lnTo>
                      <a:pt x="3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624" name="Group 317"/>
              <p:cNvGrpSpPr>
                <a:grpSpLocks noChangeAspect="1"/>
              </p:cNvGrpSpPr>
              <p:nvPr/>
            </p:nvGrpSpPr>
            <p:grpSpPr bwMode="auto">
              <a:xfrm>
                <a:off x="1233" y="769"/>
                <a:ext cx="813" cy="795"/>
                <a:chOff x="2768" y="1462"/>
                <a:chExt cx="2439" cy="2387"/>
              </a:xfrm>
            </p:grpSpPr>
            <p:grpSp>
              <p:nvGrpSpPr>
                <p:cNvPr id="627" name="Group 318"/>
                <p:cNvGrpSpPr>
                  <a:grpSpLocks noChangeAspect="1"/>
                </p:cNvGrpSpPr>
                <p:nvPr/>
              </p:nvGrpSpPr>
              <p:grpSpPr bwMode="auto">
                <a:xfrm>
                  <a:off x="2768" y="1462"/>
                  <a:ext cx="2439" cy="2387"/>
                  <a:chOff x="2768" y="1462"/>
                  <a:chExt cx="2439" cy="2387"/>
                </a:xfrm>
              </p:grpSpPr>
              <p:sp>
                <p:nvSpPr>
                  <p:cNvPr id="629" name="Freeform 319"/>
                  <p:cNvSpPr>
                    <a:spLocks noChangeAspect="1"/>
                  </p:cNvSpPr>
                  <p:nvPr/>
                </p:nvSpPr>
                <p:spPr bwMode="auto">
                  <a:xfrm>
                    <a:off x="3786" y="3130"/>
                    <a:ext cx="261" cy="152"/>
                  </a:xfrm>
                  <a:custGeom>
                    <a:avLst/>
                    <a:gdLst>
                      <a:gd name="T0" fmla="*/ 261 w 261"/>
                      <a:gd name="T1" fmla="*/ 20 h 152"/>
                      <a:gd name="T2" fmla="*/ 156 w 261"/>
                      <a:gd name="T3" fmla="*/ 122 h 152"/>
                      <a:gd name="T4" fmla="*/ 12 w 261"/>
                      <a:gd name="T5" fmla="*/ 139 h 152"/>
                      <a:gd name="T6" fmla="*/ 87 w 261"/>
                      <a:gd name="T7" fmla="*/ 41 h 152"/>
                      <a:gd name="T8" fmla="*/ 165 w 261"/>
                      <a:gd name="T9" fmla="*/ 8 h 152"/>
                      <a:gd name="T10" fmla="*/ 261 w 261"/>
                      <a:gd name="T11" fmla="*/ 2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152">
                        <a:moveTo>
                          <a:pt x="261" y="20"/>
                        </a:moveTo>
                        <a:cubicBezTo>
                          <a:pt x="259" y="38"/>
                          <a:pt x="197" y="102"/>
                          <a:pt x="156" y="122"/>
                        </a:cubicBezTo>
                        <a:cubicBezTo>
                          <a:pt x="117" y="142"/>
                          <a:pt x="24" y="152"/>
                          <a:pt x="12" y="139"/>
                        </a:cubicBezTo>
                        <a:cubicBezTo>
                          <a:pt x="0" y="126"/>
                          <a:pt x="62" y="63"/>
                          <a:pt x="87" y="41"/>
                        </a:cubicBezTo>
                        <a:cubicBezTo>
                          <a:pt x="112" y="19"/>
                          <a:pt x="126" y="16"/>
                          <a:pt x="165" y="8"/>
                        </a:cubicBezTo>
                        <a:cubicBezTo>
                          <a:pt x="204" y="0"/>
                          <a:pt x="241" y="18"/>
                          <a:pt x="261" y="2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30" name="Freeform 320"/>
                  <p:cNvSpPr>
                    <a:spLocks noChangeAspect="1"/>
                  </p:cNvSpPr>
                  <p:nvPr/>
                </p:nvSpPr>
                <p:spPr bwMode="auto">
                  <a:xfrm>
                    <a:off x="3450" y="2637"/>
                    <a:ext cx="349" cy="161"/>
                  </a:xfrm>
                  <a:custGeom>
                    <a:avLst/>
                    <a:gdLst>
                      <a:gd name="T0" fmla="*/ 342 w 349"/>
                      <a:gd name="T1" fmla="*/ 30 h 161"/>
                      <a:gd name="T2" fmla="*/ 254 w 349"/>
                      <a:gd name="T3" fmla="*/ 97 h 161"/>
                      <a:gd name="T4" fmla="*/ 161 w 349"/>
                      <a:gd name="T5" fmla="*/ 144 h 161"/>
                      <a:gd name="T6" fmla="*/ 12 w 349"/>
                      <a:gd name="T7" fmla="*/ 146 h 161"/>
                      <a:gd name="T8" fmla="*/ 90 w 349"/>
                      <a:gd name="T9" fmla="*/ 56 h 161"/>
                      <a:gd name="T10" fmla="*/ 189 w 349"/>
                      <a:gd name="T11" fmla="*/ 6 h 161"/>
                      <a:gd name="T12" fmla="*/ 297 w 349"/>
                      <a:gd name="T13" fmla="*/ 18 h 161"/>
                      <a:gd name="T14" fmla="*/ 342 w 349"/>
                      <a:gd name="T15" fmla="*/ 3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49" h="161">
                        <a:moveTo>
                          <a:pt x="342" y="30"/>
                        </a:moveTo>
                        <a:cubicBezTo>
                          <a:pt x="335" y="43"/>
                          <a:pt x="284" y="78"/>
                          <a:pt x="254" y="97"/>
                        </a:cubicBezTo>
                        <a:cubicBezTo>
                          <a:pt x="223" y="117"/>
                          <a:pt x="201" y="136"/>
                          <a:pt x="161" y="144"/>
                        </a:cubicBezTo>
                        <a:cubicBezTo>
                          <a:pt x="121" y="152"/>
                          <a:pt x="24" y="161"/>
                          <a:pt x="12" y="146"/>
                        </a:cubicBezTo>
                        <a:cubicBezTo>
                          <a:pt x="0" y="131"/>
                          <a:pt x="61" y="79"/>
                          <a:pt x="90" y="56"/>
                        </a:cubicBezTo>
                        <a:cubicBezTo>
                          <a:pt x="122" y="29"/>
                          <a:pt x="158" y="12"/>
                          <a:pt x="189" y="6"/>
                        </a:cubicBezTo>
                        <a:cubicBezTo>
                          <a:pt x="220" y="0"/>
                          <a:pt x="276" y="15"/>
                          <a:pt x="297" y="18"/>
                        </a:cubicBezTo>
                        <a:cubicBezTo>
                          <a:pt x="318" y="21"/>
                          <a:pt x="349" y="17"/>
                          <a:pt x="342" y="3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31" name="Freeform 321"/>
                  <p:cNvSpPr>
                    <a:spLocks noChangeAspect="1"/>
                  </p:cNvSpPr>
                  <p:nvPr/>
                </p:nvSpPr>
                <p:spPr bwMode="auto">
                  <a:xfrm>
                    <a:off x="3357" y="3003"/>
                    <a:ext cx="333" cy="257"/>
                  </a:xfrm>
                  <a:custGeom>
                    <a:avLst/>
                    <a:gdLst>
                      <a:gd name="T0" fmla="*/ 72 w 333"/>
                      <a:gd name="T1" fmla="*/ 0 h 257"/>
                      <a:gd name="T2" fmla="*/ 77 w 333"/>
                      <a:gd name="T3" fmla="*/ 20 h 257"/>
                      <a:gd name="T4" fmla="*/ 119 w 333"/>
                      <a:gd name="T5" fmla="*/ 92 h 257"/>
                      <a:gd name="T6" fmla="*/ 225 w 333"/>
                      <a:gd name="T7" fmla="*/ 134 h 257"/>
                      <a:gd name="T8" fmla="*/ 330 w 333"/>
                      <a:gd name="T9" fmla="*/ 138 h 257"/>
                      <a:gd name="T10" fmla="*/ 303 w 333"/>
                      <a:gd name="T11" fmla="*/ 204 h 257"/>
                      <a:gd name="T12" fmla="*/ 288 w 333"/>
                      <a:gd name="T13" fmla="*/ 251 h 257"/>
                      <a:gd name="T14" fmla="*/ 198 w 333"/>
                      <a:gd name="T15" fmla="*/ 228 h 257"/>
                      <a:gd name="T16" fmla="*/ 80 w 333"/>
                      <a:gd name="T17" fmla="*/ 149 h 257"/>
                      <a:gd name="T18" fmla="*/ 0 w 333"/>
                      <a:gd name="T19" fmla="*/ 14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33" h="257">
                        <a:moveTo>
                          <a:pt x="72" y="0"/>
                        </a:moveTo>
                        <a:cubicBezTo>
                          <a:pt x="73" y="3"/>
                          <a:pt x="69" y="5"/>
                          <a:pt x="77" y="20"/>
                        </a:cubicBezTo>
                        <a:cubicBezTo>
                          <a:pt x="85" y="35"/>
                          <a:pt x="94" y="73"/>
                          <a:pt x="119" y="92"/>
                        </a:cubicBezTo>
                        <a:cubicBezTo>
                          <a:pt x="156" y="111"/>
                          <a:pt x="190" y="126"/>
                          <a:pt x="225" y="134"/>
                        </a:cubicBezTo>
                        <a:cubicBezTo>
                          <a:pt x="260" y="142"/>
                          <a:pt x="327" y="140"/>
                          <a:pt x="330" y="138"/>
                        </a:cubicBezTo>
                        <a:cubicBezTo>
                          <a:pt x="333" y="136"/>
                          <a:pt x="311" y="185"/>
                          <a:pt x="303" y="204"/>
                        </a:cubicBezTo>
                        <a:cubicBezTo>
                          <a:pt x="295" y="223"/>
                          <a:pt x="295" y="245"/>
                          <a:pt x="288" y="251"/>
                        </a:cubicBezTo>
                        <a:cubicBezTo>
                          <a:pt x="281" y="257"/>
                          <a:pt x="231" y="243"/>
                          <a:pt x="198" y="228"/>
                        </a:cubicBezTo>
                        <a:cubicBezTo>
                          <a:pt x="163" y="211"/>
                          <a:pt x="113" y="185"/>
                          <a:pt x="80" y="149"/>
                        </a:cubicBezTo>
                        <a:cubicBezTo>
                          <a:pt x="47" y="114"/>
                          <a:pt x="17" y="42"/>
                          <a:pt x="0" y="14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3F3F"/>
                      </a:gs>
                      <a:gs pos="100000">
                        <a:srgbClr val="FF3F3F">
                          <a:gamma/>
                          <a:shade val="60000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32" name="Freeform 322"/>
                  <p:cNvSpPr>
                    <a:spLocks noChangeAspect="1"/>
                  </p:cNvSpPr>
                  <p:nvPr/>
                </p:nvSpPr>
                <p:spPr bwMode="auto">
                  <a:xfrm>
                    <a:off x="3027" y="2970"/>
                    <a:ext cx="1026" cy="879"/>
                  </a:xfrm>
                  <a:custGeom>
                    <a:avLst/>
                    <a:gdLst>
                      <a:gd name="T0" fmla="*/ 27 w 1026"/>
                      <a:gd name="T1" fmla="*/ 534 h 879"/>
                      <a:gd name="T2" fmla="*/ 105 w 1026"/>
                      <a:gd name="T3" fmla="*/ 651 h 879"/>
                      <a:gd name="T4" fmla="*/ 222 w 1026"/>
                      <a:gd name="T5" fmla="*/ 771 h 879"/>
                      <a:gd name="T6" fmla="*/ 312 w 1026"/>
                      <a:gd name="T7" fmla="*/ 813 h 879"/>
                      <a:gd name="T8" fmla="*/ 423 w 1026"/>
                      <a:gd name="T9" fmla="*/ 819 h 879"/>
                      <a:gd name="T10" fmla="*/ 504 w 1026"/>
                      <a:gd name="T11" fmla="*/ 783 h 879"/>
                      <a:gd name="T12" fmla="*/ 564 w 1026"/>
                      <a:gd name="T13" fmla="*/ 648 h 879"/>
                      <a:gd name="T14" fmla="*/ 582 w 1026"/>
                      <a:gd name="T15" fmla="*/ 447 h 879"/>
                      <a:gd name="T16" fmla="*/ 636 w 1026"/>
                      <a:gd name="T17" fmla="*/ 213 h 879"/>
                      <a:gd name="T18" fmla="*/ 738 w 1026"/>
                      <a:gd name="T19" fmla="*/ 84 h 879"/>
                      <a:gd name="T20" fmla="*/ 876 w 1026"/>
                      <a:gd name="T21" fmla="*/ 15 h 879"/>
                      <a:gd name="T22" fmla="*/ 972 w 1026"/>
                      <a:gd name="T23" fmla="*/ 12 h 879"/>
                      <a:gd name="T24" fmla="*/ 1002 w 1026"/>
                      <a:gd name="T25" fmla="*/ 81 h 879"/>
                      <a:gd name="T26" fmla="*/ 1023 w 1026"/>
                      <a:gd name="T27" fmla="*/ 174 h 879"/>
                      <a:gd name="T28" fmla="*/ 918 w 1026"/>
                      <a:gd name="T29" fmla="*/ 171 h 879"/>
                      <a:gd name="T30" fmla="*/ 795 w 1026"/>
                      <a:gd name="T31" fmla="*/ 258 h 879"/>
                      <a:gd name="T32" fmla="*/ 726 w 1026"/>
                      <a:gd name="T33" fmla="*/ 414 h 879"/>
                      <a:gd name="T34" fmla="*/ 672 w 1026"/>
                      <a:gd name="T35" fmla="*/ 561 h 879"/>
                      <a:gd name="T36" fmla="*/ 618 w 1026"/>
                      <a:gd name="T37" fmla="*/ 708 h 879"/>
                      <a:gd name="T38" fmla="*/ 549 w 1026"/>
                      <a:gd name="T39" fmla="*/ 816 h 879"/>
                      <a:gd name="T40" fmla="*/ 474 w 1026"/>
                      <a:gd name="T41" fmla="*/ 867 h 879"/>
                      <a:gd name="T42" fmla="*/ 393 w 1026"/>
                      <a:gd name="T43" fmla="*/ 879 h 879"/>
                      <a:gd name="T44" fmla="*/ 309 w 1026"/>
                      <a:gd name="T45" fmla="*/ 864 h 879"/>
                      <a:gd name="T46" fmla="*/ 231 w 1026"/>
                      <a:gd name="T47" fmla="*/ 822 h 879"/>
                      <a:gd name="T48" fmla="*/ 120 w 1026"/>
                      <a:gd name="T49" fmla="*/ 723 h 879"/>
                      <a:gd name="T50" fmla="*/ 18 w 1026"/>
                      <a:gd name="T51" fmla="*/ 594 h 879"/>
                      <a:gd name="T52" fmla="*/ 0 w 1026"/>
                      <a:gd name="T53" fmla="*/ 558 h 879"/>
                      <a:gd name="T54" fmla="*/ 27 w 1026"/>
                      <a:gd name="T55" fmla="*/ 534 h 8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026" h="879">
                        <a:moveTo>
                          <a:pt x="27" y="534"/>
                        </a:moveTo>
                        <a:lnTo>
                          <a:pt x="105" y="651"/>
                        </a:lnTo>
                        <a:cubicBezTo>
                          <a:pt x="137" y="690"/>
                          <a:pt x="188" y="744"/>
                          <a:pt x="222" y="771"/>
                        </a:cubicBezTo>
                        <a:cubicBezTo>
                          <a:pt x="256" y="798"/>
                          <a:pt x="279" y="805"/>
                          <a:pt x="312" y="813"/>
                        </a:cubicBezTo>
                        <a:cubicBezTo>
                          <a:pt x="345" y="821"/>
                          <a:pt x="392" y="822"/>
                          <a:pt x="423" y="819"/>
                        </a:cubicBezTo>
                        <a:cubicBezTo>
                          <a:pt x="455" y="814"/>
                          <a:pt x="481" y="811"/>
                          <a:pt x="504" y="783"/>
                        </a:cubicBezTo>
                        <a:cubicBezTo>
                          <a:pt x="527" y="755"/>
                          <a:pt x="551" y="705"/>
                          <a:pt x="564" y="648"/>
                        </a:cubicBezTo>
                        <a:cubicBezTo>
                          <a:pt x="576" y="593"/>
                          <a:pt x="573" y="515"/>
                          <a:pt x="582" y="447"/>
                        </a:cubicBezTo>
                        <a:cubicBezTo>
                          <a:pt x="594" y="375"/>
                          <a:pt x="611" y="272"/>
                          <a:pt x="636" y="213"/>
                        </a:cubicBezTo>
                        <a:cubicBezTo>
                          <a:pt x="661" y="154"/>
                          <a:pt x="698" y="115"/>
                          <a:pt x="738" y="84"/>
                        </a:cubicBezTo>
                        <a:cubicBezTo>
                          <a:pt x="778" y="51"/>
                          <a:pt x="835" y="21"/>
                          <a:pt x="876" y="15"/>
                        </a:cubicBezTo>
                        <a:cubicBezTo>
                          <a:pt x="917" y="9"/>
                          <a:pt x="951" y="0"/>
                          <a:pt x="972" y="12"/>
                        </a:cubicBezTo>
                        <a:cubicBezTo>
                          <a:pt x="993" y="23"/>
                          <a:pt x="994" y="54"/>
                          <a:pt x="1002" y="81"/>
                        </a:cubicBezTo>
                        <a:cubicBezTo>
                          <a:pt x="1010" y="108"/>
                          <a:pt x="1020" y="165"/>
                          <a:pt x="1023" y="174"/>
                        </a:cubicBezTo>
                        <a:cubicBezTo>
                          <a:pt x="1026" y="183"/>
                          <a:pt x="956" y="157"/>
                          <a:pt x="918" y="171"/>
                        </a:cubicBezTo>
                        <a:cubicBezTo>
                          <a:pt x="883" y="183"/>
                          <a:pt x="827" y="220"/>
                          <a:pt x="795" y="258"/>
                        </a:cubicBezTo>
                        <a:cubicBezTo>
                          <a:pt x="763" y="296"/>
                          <a:pt x="746" y="363"/>
                          <a:pt x="726" y="414"/>
                        </a:cubicBezTo>
                        <a:lnTo>
                          <a:pt x="672" y="561"/>
                        </a:lnTo>
                        <a:lnTo>
                          <a:pt x="618" y="708"/>
                        </a:lnTo>
                        <a:cubicBezTo>
                          <a:pt x="598" y="750"/>
                          <a:pt x="573" y="790"/>
                          <a:pt x="549" y="816"/>
                        </a:cubicBezTo>
                        <a:cubicBezTo>
                          <a:pt x="525" y="845"/>
                          <a:pt x="499" y="859"/>
                          <a:pt x="474" y="867"/>
                        </a:cubicBezTo>
                        <a:cubicBezTo>
                          <a:pt x="449" y="875"/>
                          <a:pt x="420" y="879"/>
                          <a:pt x="393" y="879"/>
                        </a:cubicBezTo>
                        <a:cubicBezTo>
                          <a:pt x="366" y="879"/>
                          <a:pt x="336" y="873"/>
                          <a:pt x="309" y="864"/>
                        </a:cubicBezTo>
                        <a:cubicBezTo>
                          <a:pt x="285" y="857"/>
                          <a:pt x="262" y="845"/>
                          <a:pt x="231" y="822"/>
                        </a:cubicBezTo>
                        <a:cubicBezTo>
                          <a:pt x="200" y="799"/>
                          <a:pt x="158" y="763"/>
                          <a:pt x="120" y="723"/>
                        </a:cubicBezTo>
                        <a:lnTo>
                          <a:pt x="18" y="594"/>
                        </a:lnTo>
                        <a:lnTo>
                          <a:pt x="0" y="558"/>
                        </a:lnTo>
                        <a:lnTo>
                          <a:pt x="27" y="534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3922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33" name="Freeform 323"/>
                  <p:cNvSpPr>
                    <a:spLocks noChangeAspect="1"/>
                  </p:cNvSpPr>
                  <p:nvPr/>
                </p:nvSpPr>
                <p:spPr bwMode="auto">
                  <a:xfrm>
                    <a:off x="3053" y="2487"/>
                    <a:ext cx="331" cy="266"/>
                  </a:xfrm>
                  <a:custGeom>
                    <a:avLst/>
                    <a:gdLst>
                      <a:gd name="T0" fmla="*/ 73 w 331"/>
                      <a:gd name="T1" fmla="*/ 0 h 266"/>
                      <a:gd name="T2" fmla="*/ 112 w 331"/>
                      <a:gd name="T3" fmla="*/ 92 h 266"/>
                      <a:gd name="T4" fmla="*/ 212 w 331"/>
                      <a:gd name="T5" fmla="*/ 149 h 266"/>
                      <a:gd name="T6" fmla="*/ 331 w 331"/>
                      <a:gd name="T7" fmla="*/ 185 h 266"/>
                      <a:gd name="T8" fmla="*/ 307 w 331"/>
                      <a:gd name="T9" fmla="*/ 236 h 266"/>
                      <a:gd name="T10" fmla="*/ 294 w 331"/>
                      <a:gd name="T11" fmla="*/ 266 h 266"/>
                      <a:gd name="T12" fmla="*/ 190 w 331"/>
                      <a:gd name="T13" fmla="*/ 233 h 266"/>
                      <a:gd name="T14" fmla="*/ 58 w 331"/>
                      <a:gd name="T15" fmla="*/ 141 h 266"/>
                      <a:gd name="T16" fmla="*/ 0 w 331"/>
                      <a:gd name="T17" fmla="*/ 0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266">
                        <a:moveTo>
                          <a:pt x="73" y="0"/>
                        </a:moveTo>
                        <a:cubicBezTo>
                          <a:pt x="80" y="15"/>
                          <a:pt x="89" y="67"/>
                          <a:pt x="112" y="92"/>
                        </a:cubicBezTo>
                        <a:cubicBezTo>
                          <a:pt x="135" y="117"/>
                          <a:pt x="176" y="134"/>
                          <a:pt x="212" y="149"/>
                        </a:cubicBezTo>
                        <a:cubicBezTo>
                          <a:pt x="247" y="161"/>
                          <a:pt x="316" y="171"/>
                          <a:pt x="331" y="185"/>
                        </a:cubicBezTo>
                        <a:lnTo>
                          <a:pt x="307" y="236"/>
                        </a:lnTo>
                        <a:lnTo>
                          <a:pt x="294" y="266"/>
                        </a:lnTo>
                        <a:cubicBezTo>
                          <a:pt x="275" y="266"/>
                          <a:pt x="229" y="254"/>
                          <a:pt x="190" y="233"/>
                        </a:cubicBezTo>
                        <a:cubicBezTo>
                          <a:pt x="149" y="213"/>
                          <a:pt x="98" y="184"/>
                          <a:pt x="58" y="141"/>
                        </a:cubicBezTo>
                        <a:cubicBezTo>
                          <a:pt x="18" y="98"/>
                          <a:pt x="12" y="29"/>
                          <a:pt x="0" y="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FF0000">
                          <a:gamma/>
                          <a:shade val="45098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34" name="Freeform 324"/>
                  <p:cNvSpPr>
                    <a:spLocks noChangeAspect="1"/>
                  </p:cNvSpPr>
                  <p:nvPr/>
                </p:nvSpPr>
                <p:spPr bwMode="auto">
                  <a:xfrm>
                    <a:off x="3326" y="2511"/>
                    <a:ext cx="477" cy="522"/>
                  </a:xfrm>
                  <a:custGeom>
                    <a:avLst/>
                    <a:gdLst>
                      <a:gd name="T0" fmla="*/ 40 w 477"/>
                      <a:gd name="T1" fmla="*/ 522 h 522"/>
                      <a:gd name="T2" fmla="*/ 16 w 477"/>
                      <a:gd name="T3" fmla="*/ 447 h 522"/>
                      <a:gd name="T4" fmla="*/ 13 w 477"/>
                      <a:gd name="T5" fmla="*/ 263 h 522"/>
                      <a:gd name="T6" fmla="*/ 85 w 477"/>
                      <a:gd name="T7" fmla="*/ 116 h 522"/>
                      <a:gd name="T8" fmla="*/ 199 w 477"/>
                      <a:gd name="T9" fmla="*/ 20 h 522"/>
                      <a:gd name="T10" fmla="*/ 322 w 477"/>
                      <a:gd name="T11" fmla="*/ 3 h 522"/>
                      <a:gd name="T12" fmla="*/ 427 w 477"/>
                      <a:gd name="T13" fmla="*/ 24 h 522"/>
                      <a:gd name="T14" fmla="*/ 472 w 477"/>
                      <a:gd name="T15" fmla="*/ 147 h 522"/>
                      <a:gd name="T16" fmla="*/ 340 w 477"/>
                      <a:gd name="T17" fmla="*/ 132 h 522"/>
                      <a:gd name="T18" fmla="*/ 236 w 477"/>
                      <a:gd name="T19" fmla="*/ 165 h 522"/>
                      <a:gd name="T20" fmla="*/ 153 w 477"/>
                      <a:gd name="T21" fmla="*/ 248 h 522"/>
                      <a:gd name="T22" fmla="*/ 100 w 477"/>
                      <a:gd name="T23" fmla="*/ 356 h 522"/>
                      <a:gd name="T24" fmla="*/ 109 w 477"/>
                      <a:gd name="T25" fmla="*/ 512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7" h="522">
                        <a:moveTo>
                          <a:pt x="40" y="522"/>
                        </a:moveTo>
                        <a:cubicBezTo>
                          <a:pt x="36" y="510"/>
                          <a:pt x="20" y="490"/>
                          <a:pt x="16" y="447"/>
                        </a:cubicBezTo>
                        <a:cubicBezTo>
                          <a:pt x="12" y="404"/>
                          <a:pt x="0" y="319"/>
                          <a:pt x="13" y="263"/>
                        </a:cubicBezTo>
                        <a:cubicBezTo>
                          <a:pt x="25" y="207"/>
                          <a:pt x="48" y="159"/>
                          <a:pt x="85" y="116"/>
                        </a:cubicBezTo>
                        <a:cubicBezTo>
                          <a:pt x="122" y="73"/>
                          <a:pt x="141" y="40"/>
                          <a:pt x="199" y="20"/>
                        </a:cubicBezTo>
                        <a:cubicBezTo>
                          <a:pt x="257" y="0"/>
                          <a:pt x="284" y="2"/>
                          <a:pt x="322" y="3"/>
                        </a:cubicBezTo>
                        <a:cubicBezTo>
                          <a:pt x="360" y="4"/>
                          <a:pt x="402" y="0"/>
                          <a:pt x="427" y="24"/>
                        </a:cubicBezTo>
                        <a:cubicBezTo>
                          <a:pt x="434" y="50"/>
                          <a:pt x="477" y="141"/>
                          <a:pt x="472" y="147"/>
                        </a:cubicBezTo>
                        <a:cubicBezTo>
                          <a:pt x="467" y="153"/>
                          <a:pt x="378" y="130"/>
                          <a:pt x="340" y="132"/>
                        </a:cubicBezTo>
                        <a:cubicBezTo>
                          <a:pt x="296" y="138"/>
                          <a:pt x="279" y="135"/>
                          <a:pt x="236" y="165"/>
                        </a:cubicBezTo>
                        <a:cubicBezTo>
                          <a:pt x="193" y="195"/>
                          <a:pt x="179" y="211"/>
                          <a:pt x="153" y="248"/>
                        </a:cubicBezTo>
                        <a:cubicBezTo>
                          <a:pt x="127" y="285"/>
                          <a:pt x="117" y="296"/>
                          <a:pt x="100" y="356"/>
                        </a:cubicBezTo>
                        <a:cubicBezTo>
                          <a:pt x="83" y="416"/>
                          <a:pt x="107" y="480"/>
                          <a:pt x="109" y="512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30196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35" name="Freeform 325"/>
                  <p:cNvSpPr>
                    <a:spLocks noChangeAspect="1"/>
                  </p:cNvSpPr>
                  <p:nvPr/>
                </p:nvSpPr>
                <p:spPr bwMode="auto">
                  <a:xfrm>
                    <a:off x="2768" y="1462"/>
                    <a:ext cx="2439" cy="758"/>
                  </a:xfrm>
                  <a:custGeom>
                    <a:avLst/>
                    <a:gdLst>
                      <a:gd name="T0" fmla="*/ 2362 w 2439"/>
                      <a:gd name="T1" fmla="*/ 619 h 758"/>
                      <a:gd name="T2" fmla="*/ 2406 w 2439"/>
                      <a:gd name="T3" fmla="*/ 667 h 758"/>
                      <a:gd name="T4" fmla="*/ 2439 w 2439"/>
                      <a:gd name="T5" fmla="*/ 613 h 758"/>
                      <a:gd name="T6" fmla="*/ 2368 w 2439"/>
                      <a:gd name="T7" fmla="*/ 410 h 758"/>
                      <a:gd name="T8" fmla="*/ 2227 w 2439"/>
                      <a:gd name="T9" fmla="*/ 235 h 758"/>
                      <a:gd name="T10" fmla="*/ 1963 w 2439"/>
                      <a:gd name="T11" fmla="*/ 74 h 758"/>
                      <a:gd name="T12" fmla="*/ 1611 w 2439"/>
                      <a:gd name="T13" fmla="*/ 10 h 758"/>
                      <a:gd name="T14" fmla="*/ 1132 w 2439"/>
                      <a:gd name="T15" fmla="*/ 14 h 758"/>
                      <a:gd name="T16" fmla="*/ 652 w 2439"/>
                      <a:gd name="T17" fmla="*/ 26 h 758"/>
                      <a:gd name="T18" fmla="*/ 424 w 2439"/>
                      <a:gd name="T19" fmla="*/ 53 h 758"/>
                      <a:gd name="T20" fmla="*/ 259 w 2439"/>
                      <a:gd name="T21" fmla="*/ 106 h 758"/>
                      <a:gd name="T22" fmla="*/ 148 w 2439"/>
                      <a:gd name="T23" fmla="*/ 194 h 758"/>
                      <a:gd name="T24" fmla="*/ 40 w 2439"/>
                      <a:gd name="T25" fmla="*/ 340 h 758"/>
                      <a:gd name="T26" fmla="*/ 4 w 2439"/>
                      <a:gd name="T27" fmla="*/ 524 h 758"/>
                      <a:gd name="T28" fmla="*/ 60 w 2439"/>
                      <a:gd name="T29" fmla="*/ 680 h 758"/>
                      <a:gd name="T30" fmla="*/ 132 w 2439"/>
                      <a:gd name="T31" fmla="*/ 746 h 758"/>
                      <a:gd name="T32" fmla="*/ 148 w 2439"/>
                      <a:gd name="T33" fmla="*/ 608 h 758"/>
                      <a:gd name="T34" fmla="*/ 193 w 2439"/>
                      <a:gd name="T35" fmla="*/ 422 h 758"/>
                      <a:gd name="T36" fmla="*/ 361 w 2439"/>
                      <a:gd name="T37" fmla="*/ 226 h 758"/>
                      <a:gd name="T38" fmla="*/ 561 w 2439"/>
                      <a:gd name="T39" fmla="*/ 152 h 758"/>
                      <a:gd name="T40" fmla="*/ 819 w 2439"/>
                      <a:gd name="T41" fmla="*/ 103 h 758"/>
                      <a:gd name="T42" fmla="*/ 1258 w 2439"/>
                      <a:gd name="T43" fmla="*/ 74 h 758"/>
                      <a:gd name="T44" fmla="*/ 1668 w 2439"/>
                      <a:gd name="T45" fmla="*/ 83 h 758"/>
                      <a:gd name="T46" fmla="*/ 1945 w 2439"/>
                      <a:gd name="T47" fmla="*/ 148 h 758"/>
                      <a:gd name="T48" fmla="*/ 2158 w 2439"/>
                      <a:gd name="T49" fmla="*/ 271 h 758"/>
                      <a:gd name="T50" fmla="*/ 2262 w 2439"/>
                      <a:gd name="T51" fmla="*/ 383 h 758"/>
                      <a:gd name="T52" fmla="*/ 2328 w 2439"/>
                      <a:gd name="T53" fmla="*/ 493 h 758"/>
                      <a:gd name="T54" fmla="*/ 2362 w 2439"/>
                      <a:gd name="T55" fmla="*/ 619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2439" h="758">
                        <a:moveTo>
                          <a:pt x="2362" y="619"/>
                        </a:moveTo>
                        <a:lnTo>
                          <a:pt x="2406" y="667"/>
                        </a:lnTo>
                        <a:lnTo>
                          <a:pt x="2439" y="613"/>
                        </a:lnTo>
                        <a:cubicBezTo>
                          <a:pt x="2433" y="570"/>
                          <a:pt x="2403" y="473"/>
                          <a:pt x="2368" y="410"/>
                        </a:cubicBezTo>
                        <a:cubicBezTo>
                          <a:pt x="2331" y="348"/>
                          <a:pt x="2295" y="291"/>
                          <a:pt x="2227" y="235"/>
                        </a:cubicBezTo>
                        <a:cubicBezTo>
                          <a:pt x="2159" y="179"/>
                          <a:pt x="2066" y="111"/>
                          <a:pt x="1963" y="74"/>
                        </a:cubicBezTo>
                        <a:cubicBezTo>
                          <a:pt x="1860" y="37"/>
                          <a:pt x="1750" y="20"/>
                          <a:pt x="1611" y="10"/>
                        </a:cubicBezTo>
                        <a:cubicBezTo>
                          <a:pt x="1472" y="0"/>
                          <a:pt x="1290" y="11"/>
                          <a:pt x="1132" y="14"/>
                        </a:cubicBezTo>
                        <a:lnTo>
                          <a:pt x="652" y="26"/>
                        </a:lnTo>
                        <a:cubicBezTo>
                          <a:pt x="534" y="32"/>
                          <a:pt x="482" y="44"/>
                          <a:pt x="424" y="53"/>
                        </a:cubicBezTo>
                        <a:cubicBezTo>
                          <a:pt x="366" y="62"/>
                          <a:pt x="305" y="82"/>
                          <a:pt x="259" y="106"/>
                        </a:cubicBezTo>
                        <a:cubicBezTo>
                          <a:pt x="213" y="130"/>
                          <a:pt x="184" y="155"/>
                          <a:pt x="148" y="194"/>
                        </a:cubicBezTo>
                        <a:cubicBezTo>
                          <a:pt x="101" y="238"/>
                          <a:pt x="64" y="285"/>
                          <a:pt x="40" y="340"/>
                        </a:cubicBezTo>
                        <a:cubicBezTo>
                          <a:pt x="16" y="395"/>
                          <a:pt x="0" y="466"/>
                          <a:pt x="4" y="524"/>
                        </a:cubicBezTo>
                        <a:cubicBezTo>
                          <a:pt x="8" y="582"/>
                          <a:pt x="38" y="644"/>
                          <a:pt x="60" y="680"/>
                        </a:cubicBezTo>
                        <a:cubicBezTo>
                          <a:pt x="82" y="716"/>
                          <a:pt x="118" y="758"/>
                          <a:pt x="132" y="746"/>
                        </a:cubicBezTo>
                        <a:lnTo>
                          <a:pt x="148" y="608"/>
                        </a:lnTo>
                        <a:cubicBezTo>
                          <a:pt x="158" y="554"/>
                          <a:pt x="157" y="490"/>
                          <a:pt x="193" y="422"/>
                        </a:cubicBezTo>
                        <a:cubicBezTo>
                          <a:pt x="229" y="354"/>
                          <a:pt x="298" y="270"/>
                          <a:pt x="361" y="226"/>
                        </a:cubicBezTo>
                        <a:cubicBezTo>
                          <a:pt x="432" y="183"/>
                          <a:pt x="485" y="172"/>
                          <a:pt x="561" y="152"/>
                        </a:cubicBezTo>
                        <a:cubicBezTo>
                          <a:pt x="637" y="132"/>
                          <a:pt x="703" y="116"/>
                          <a:pt x="819" y="103"/>
                        </a:cubicBezTo>
                        <a:cubicBezTo>
                          <a:pt x="927" y="91"/>
                          <a:pt x="1114" y="78"/>
                          <a:pt x="1258" y="74"/>
                        </a:cubicBezTo>
                        <a:cubicBezTo>
                          <a:pt x="1399" y="71"/>
                          <a:pt x="1554" y="71"/>
                          <a:pt x="1668" y="83"/>
                        </a:cubicBezTo>
                        <a:cubicBezTo>
                          <a:pt x="1783" y="94"/>
                          <a:pt x="1862" y="113"/>
                          <a:pt x="1945" y="148"/>
                        </a:cubicBezTo>
                        <a:cubicBezTo>
                          <a:pt x="2029" y="181"/>
                          <a:pt x="2105" y="232"/>
                          <a:pt x="2158" y="271"/>
                        </a:cubicBezTo>
                        <a:cubicBezTo>
                          <a:pt x="2211" y="310"/>
                          <a:pt x="2234" y="346"/>
                          <a:pt x="2262" y="383"/>
                        </a:cubicBezTo>
                        <a:cubicBezTo>
                          <a:pt x="2290" y="420"/>
                          <a:pt x="2311" y="454"/>
                          <a:pt x="2328" y="493"/>
                        </a:cubicBezTo>
                        <a:cubicBezTo>
                          <a:pt x="2338" y="522"/>
                          <a:pt x="2362" y="619"/>
                          <a:pt x="2362" y="619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36" name="Freeform 326"/>
                  <p:cNvSpPr>
                    <a:spLocks noChangeAspect="1"/>
                  </p:cNvSpPr>
                  <p:nvPr/>
                </p:nvSpPr>
                <p:spPr bwMode="auto">
                  <a:xfrm>
                    <a:off x="3037" y="2031"/>
                    <a:ext cx="499" cy="458"/>
                  </a:xfrm>
                  <a:custGeom>
                    <a:avLst/>
                    <a:gdLst>
                      <a:gd name="T0" fmla="*/ 16 w 499"/>
                      <a:gd name="T1" fmla="*/ 455 h 458"/>
                      <a:gd name="T2" fmla="*/ 13 w 499"/>
                      <a:gd name="T3" fmla="*/ 279 h 458"/>
                      <a:gd name="T4" fmla="*/ 94 w 499"/>
                      <a:gd name="T5" fmla="*/ 128 h 458"/>
                      <a:gd name="T6" fmla="*/ 203 w 499"/>
                      <a:gd name="T7" fmla="*/ 42 h 458"/>
                      <a:gd name="T8" fmla="*/ 320 w 499"/>
                      <a:gd name="T9" fmla="*/ 3 h 458"/>
                      <a:gd name="T10" fmla="*/ 422 w 499"/>
                      <a:gd name="T11" fmla="*/ 18 h 458"/>
                      <a:gd name="T12" fmla="*/ 499 w 499"/>
                      <a:gd name="T13" fmla="*/ 117 h 458"/>
                      <a:gd name="T14" fmla="*/ 335 w 499"/>
                      <a:gd name="T15" fmla="*/ 153 h 458"/>
                      <a:gd name="T16" fmla="*/ 206 w 499"/>
                      <a:gd name="T17" fmla="*/ 227 h 458"/>
                      <a:gd name="T18" fmla="*/ 104 w 499"/>
                      <a:gd name="T19" fmla="*/ 335 h 458"/>
                      <a:gd name="T20" fmla="*/ 89 w 499"/>
                      <a:gd name="T21" fmla="*/ 458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99" h="458">
                        <a:moveTo>
                          <a:pt x="16" y="455"/>
                        </a:moveTo>
                        <a:cubicBezTo>
                          <a:pt x="15" y="425"/>
                          <a:pt x="0" y="333"/>
                          <a:pt x="13" y="279"/>
                        </a:cubicBezTo>
                        <a:cubicBezTo>
                          <a:pt x="26" y="224"/>
                          <a:pt x="60" y="168"/>
                          <a:pt x="94" y="128"/>
                        </a:cubicBezTo>
                        <a:cubicBezTo>
                          <a:pt x="130" y="88"/>
                          <a:pt x="165" y="62"/>
                          <a:pt x="203" y="42"/>
                        </a:cubicBezTo>
                        <a:cubicBezTo>
                          <a:pt x="243" y="22"/>
                          <a:pt x="287" y="4"/>
                          <a:pt x="320" y="3"/>
                        </a:cubicBezTo>
                        <a:cubicBezTo>
                          <a:pt x="353" y="2"/>
                          <a:pt x="393" y="0"/>
                          <a:pt x="422" y="18"/>
                        </a:cubicBezTo>
                        <a:lnTo>
                          <a:pt x="499" y="117"/>
                        </a:lnTo>
                        <a:cubicBezTo>
                          <a:pt x="485" y="139"/>
                          <a:pt x="383" y="129"/>
                          <a:pt x="335" y="153"/>
                        </a:cubicBezTo>
                        <a:cubicBezTo>
                          <a:pt x="287" y="177"/>
                          <a:pt x="245" y="197"/>
                          <a:pt x="206" y="227"/>
                        </a:cubicBezTo>
                        <a:cubicBezTo>
                          <a:pt x="167" y="257"/>
                          <a:pt x="117" y="304"/>
                          <a:pt x="104" y="335"/>
                        </a:cubicBezTo>
                        <a:cubicBezTo>
                          <a:pt x="91" y="366"/>
                          <a:pt x="92" y="433"/>
                          <a:pt x="89" y="458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628" name="Freeform 327"/>
                <p:cNvSpPr>
                  <a:spLocks noChangeAspect="1"/>
                </p:cNvSpPr>
                <p:nvPr/>
              </p:nvSpPr>
              <p:spPr bwMode="auto">
                <a:xfrm>
                  <a:off x="3177" y="2150"/>
                  <a:ext cx="359" cy="176"/>
                </a:xfrm>
                <a:custGeom>
                  <a:avLst/>
                  <a:gdLst>
                    <a:gd name="T0" fmla="*/ 359 w 359"/>
                    <a:gd name="T1" fmla="*/ 0 h 176"/>
                    <a:gd name="T2" fmla="*/ 275 w 359"/>
                    <a:gd name="T3" fmla="*/ 71 h 176"/>
                    <a:gd name="T4" fmla="*/ 161 w 359"/>
                    <a:gd name="T5" fmla="*/ 132 h 176"/>
                    <a:gd name="T6" fmla="*/ 5 w 359"/>
                    <a:gd name="T7" fmla="*/ 165 h 176"/>
                    <a:gd name="T8" fmla="*/ 128 w 359"/>
                    <a:gd name="T9" fmla="*/ 64 h 176"/>
                    <a:gd name="T10" fmla="*/ 213 w 359"/>
                    <a:gd name="T11" fmla="*/ 24 h 176"/>
                    <a:gd name="T12" fmla="*/ 290 w 359"/>
                    <a:gd name="T13" fmla="*/ 7 h 176"/>
                    <a:gd name="T14" fmla="*/ 359 w 359"/>
                    <a:gd name="T15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9" h="176">
                      <a:moveTo>
                        <a:pt x="359" y="0"/>
                      </a:moveTo>
                      <a:cubicBezTo>
                        <a:pt x="351" y="15"/>
                        <a:pt x="308" y="49"/>
                        <a:pt x="275" y="71"/>
                      </a:cubicBezTo>
                      <a:cubicBezTo>
                        <a:pt x="244" y="91"/>
                        <a:pt x="201" y="124"/>
                        <a:pt x="161" y="132"/>
                      </a:cubicBezTo>
                      <a:cubicBezTo>
                        <a:pt x="121" y="140"/>
                        <a:pt x="10" y="176"/>
                        <a:pt x="5" y="165"/>
                      </a:cubicBezTo>
                      <a:cubicBezTo>
                        <a:pt x="0" y="154"/>
                        <a:pt x="93" y="88"/>
                        <a:pt x="128" y="64"/>
                      </a:cubicBezTo>
                      <a:cubicBezTo>
                        <a:pt x="158" y="49"/>
                        <a:pt x="183" y="34"/>
                        <a:pt x="213" y="24"/>
                      </a:cubicBezTo>
                      <a:cubicBezTo>
                        <a:pt x="243" y="14"/>
                        <a:pt x="269" y="8"/>
                        <a:pt x="290" y="7"/>
                      </a:cubicBezTo>
                      <a:cubicBezTo>
                        <a:pt x="311" y="6"/>
                        <a:pt x="345" y="2"/>
                        <a:pt x="359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625" name="Freeform 328"/>
              <p:cNvSpPr>
                <a:spLocks noChangeAspect="1"/>
              </p:cNvSpPr>
              <p:nvPr/>
            </p:nvSpPr>
            <p:spPr bwMode="auto">
              <a:xfrm>
                <a:off x="1261" y="966"/>
                <a:ext cx="83" cy="84"/>
              </a:xfrm>
              <a:custGeom>
                <a:avLst/>
                <a:gdLst>
                  <a:gd name="T0" fmla="*/ 65 w 249"/>
                  <a:gd name="T1" fmla="*/ 0 h 253"/>
                  <a:gd name="T2" fmla="*/ 65 w 249"/>
                  <a:gd name="T3" fmla="*/ 49 h 253"/>
                  <a:gd name="T4" fmla="*/ 84 w 249"/>
                  <a:gd name="T5" fmla="*/ 90 h 253"/>
                  <a:gd name="T6" fmla="*/ 143 w 249"/>
                  <a:gd name="T7" fmla="*/ 120 h 253"/>
                  <a:gd name="T8" fmla="*/ 249 w 249"/>
                  <a:gd name="T9" fmla="*/ 147 h 253"/>
                  <a:gd name="T10" fmla="*/ 224 w 249"/>
                  <a:gd name="T11" fmla="*/ 186 h 253"/>
                  <a:gd name="T12" fmla="*/ 200 w 249"/>
                  <a:gd name="T13" fmla="*/ 247 h 253"/>
                  <a:gd name="T14" fmla="*/ 113 w 249"/>
                  <a:gd name="T15" fmla="*/ 220 h 253"/>
                  <a:gd name="T16" fmla="*/ 53 w 249"/>
                  <a:gd name="T17" fmla="*/ 177 h 253"/>
                  <a:gd name="T18" fmla="*/ 0 w 249"/>
                  <a:gd name="T19" fmla="*/ 12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53">
                    <a:moveTo>
                      <a:pt x="65" y="0"/>
                    </a:moveTo>
                    <a:cubicBezTo>
                      <a:pt x="66" y="8"/>
                      <a:pt x="62" y="34"/>
                      <a:pt x="65" y="49"/>
                    </a:cubicBezTo>
                    <a:cubicBezTo>
                      <a:pt x="68" y="64"/>
                      <a:pt x="71" y="78"/>
                      <a:pt x="84" y="90"/>
                    </a:cubicBezTo>
                    <a:cubicBezTo>
                      <a:pt x="97" y="102"/>
                      <a:pt x="115" y="110"/>
                      <a:pt x="143" y="120"/>
                    </a:cubicBezTo>
                    <a:cubicBezTo>
                      <a:pt x="175" y="133"/>
                      <a:pt x="234" y="137"/>
                      <a:pt x="249" y="147"/>
                    </a:cubicBezTo>
                    <a:lnTo>
                      <a:pt x="224" y="186"/>
                    </a:lnTo>
                    <a:lnTo>
                      <a:pt x="200" y="247"/>
                    </a:lnTo>
                    <a:cubicBezTo>
                      <a:pt x="182" y="253"/>
                      <a:pt x="137" y="232"/>
                      <a:pt x="113" y="220"/>
                    </a:cubicBezTo>
                    <a:cubicBezTo>
                      <a:pt x="90" y="208"/>
                      <a:pt x="68" y="190"/>
                      <a:pt x="53" y="177"/>
                    </a:cubicBezTo>
                    <a:cubicBezTo>
                      <a:pt x="34" y="161"/>
                      <a:pt x="6" y="131"/>
                      <a:pt x="0" y="124"/>
                    </a:cubicBezTo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6" name="Freeform 329"/>
              <p:cNvSpPr>
                <a:spLocks noChangeAspect="1"/>
              </p:cNvSpPr>
              <p:nvPr/>
            </p:nvSpPr>
            <p:spPr bwMode="auto">
              <a:xfrm>
                <a:off x="1018" y="838"/>
                <a:ext cx="325" cy="631"/>
              </a:xfrm>
              <a:custGeom>
                <a:avLst/>
                <a:gdLst>
                  <a:gd name="T0" fmla="*/ 0 w 975"/>
                  <a:gd name="T1" fmla="*/ 351 h 1896"/>
                  <a:gd name="T2" fmla="*/ 42 w 975"/>
                  <a:gd name="T3" fmla="*/ 0 h 1896"/>
                  <a:gd name="T4" fmla="*/ 291 w 975"/>
                  <a:gd name="T5" fmla="*/ 255 h 1896"/>
                  <a:gd name="T6" fmla="*/ 225 w 975"/>
                  <a:gd name="T7" fmla="*/ 279 h 1896"/>
                  <a:gd name="T8" fmla="*/ 486 w 975"/>
                  <a:gd name="T9" fmla="*/ 933 h 1896"/>
                  <a:gd name="T10" fmla="*/ 696 w 975"/>
                  <a:gd name="T11" fmla="*/ 1347 h 1896"/>
                  <a:gd name="T12" fmla="*/ 975 w 975"/>
                  <a:gd name="T13" fmla="*/ 1827 h 1896"/>
                  <a:gd name="T14" fmla="*/ 867 w 975"/>
                  <a:gd name="T15" fmla="*/ 1896 h 1896"/>
                  <a:gd name="T16" fmla="*/ 588 w 975"/>
                  <a:gd name="T17" fmla="*/ 1455 h 1896"/>
                  <a:gd name="T18" fmla="*/ 369 w 975"/>
                  <a:gd name="T19" fmla="*/ 1062 h 1896"/>
                  <a:gd name="T20" fmla="*/ 204 w 975"/>
                  <a:gd name="T21" fmla="*/ 699 h 1896"/>
                  <a:gd name="T22" fmla="*/ 45 w 975"/>
                  <a:gd name="T23" fmla="*/ 324 h 1896"/>
                  <a:gd name="T24" fmla="*/ 0 w 975"/>
                  <a:gd name="T25" fmla="*/ 351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896">
                    <a:moveTo>
                      <a:pt x="0" y="351"/>
                    </a:moveTo>
                    <a:lnTo>
                      <a:pt x="42" y="0"/>
                    </a:lnTo>
                    <a:lnTo>
                      <a:pt x="291" y="255"/>
                    </a:lnTo>
                    <a:lnTo>
                      <a:pt x="225" y="279"/>
                    </a:lnTo>
                    <a:lnTo>
                      <a:pt x="486" y="933"/>
                    </a:lnTo>
                    <a:cubicBezTo>
                      <a:pt x="564" y="1111"/>
                      <a:pt x="615" y="1198"/>
                      <a:pt x="696" y="1347"/>
                    </a:cubicBezTo>
                    <a:cubicBezTo>
                      <a:pt x="846" y="1629"/>
                      <a:pt x="947" y="1736"/>
                      <a:pt x="975" y="1827"/>
                    </a:cubicBezTo>
                    <a:lnTo>
                      <a:pt x="867" y="1896"/>
                    </a:lnTo>
                    <a:lnTo>
                      <a:pt x="588" y="1455"/>
                    </a:lnTo>
                    <a:cubicBezTo>
                      <a:pt x="505" y="1316"/>
                      <a:pt x="433" y="1188"/>
                      <a:pt x="369" y="1062"/>
                    </a:cubicBezTo>
                    <a:cubicBezTo>
                      <a:pt x="303" y="935"/>
                      <a:pt x="258" y="822"/>
                      <a:pt x="204" y="699"/>
                    </a:cubicBezTo>
                    <a:cubicBezTo>
                      <a:pt x="150" y="576"/>
                      <a:pt x="79" y="382"/>
                      <a:pt x="45" y="324"/>
                    </a:cubicBezTo>
                    <a:lnTo>
                      <a:pt x="0" y="35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0000"/>
                  </a:gs>
                  <a:gs pos="50000">
                    <a:srgbClr val="FFCC99"/>
                  </a:gs>
                  <a:gs pos="100000">
                    <a:srgbClr val="CC0000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grpSp>
          <p:nvGrpSpPr>
            <p:cNvPr id="586" name="グループ化 585"/>
            <p:cNvGrpSpPr>
              <a:grpSpLocks noChangeAspect="1"/>
            </p:cNvGrpSpPr>
            <p:nvPr/>
          </p:nvGrpSpPr>
          <p:grpSpPr>
            <a:xfrm>
              <a:off x="5589703" y="2459150"/>
              <a:ext cx="139768" cy="113259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593" name="直線コネクタ 592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4" name="直線コネクタ 593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95" name="六角形 594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596" name="直線コネクタ 595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7" name="直線コネクタ 596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8" name="直線コネクタ 597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9" name="直線コネクタ 598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0" name="直線コネクタ 599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1" name="直線コネクタ 600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2" name="直線コネクタ 601"/>
              <p:cNvCxnSpPr>
                <a:endCxn id="595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87" name="Freeform 340"/>
            <p:cNvSpPr>
              <a:spLocks/>
            </p:cNvSpPr>
            <p:nvPr/>
          </p:nvSpPr>
          <p:spPr bwMode="auto">
            <a:xfrm rot="2021020">
              <a:off x="5065060" y="2418045"/>
              <a:ext cx="3562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22" h="12142">
                  <a:moveTo>
                    <a:pt x="4910" y="12142"/>
                  </a:moveTo>
                  <a:cubicBezTo>
                    <a:pt x="5345" y="11906"/>
                    <a:pt x="-603" y="8190"/>
                    <a:pt x="51" y="7321"/>
                  </a:cubicBezTo>
                  <a:cubicBezTo>
                    <a:pt x="705" y="6452"/>
                    <a:pt x="8339" y="7717"/>
                    <a:pt x="8833" y="6930"/>
                  </a:cubicBezTo>
                  <a:cubicBezTo>
                    <a:pt x="9327" y="6143"/>
                    <a:pt x="2628" y="3262"/>
                    <a:pt x="3013" y="2601"/>
                  </a:cubicBezTo>
                  <a:cubicBezTo>
                    <a:pt x="3397" y="1940"/>
                    <a:pt x="9807" y="3412"/>
                    <a:pt x="11218" y="2985"/>
                  </a:cubicBezTo>
                  <a:cubicBezTo>
                    <a:pt x="12628" y="2559"/>
                    <a:pt x="11474" y="618"/>
                    <a:pt x="11551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588" name="Group 331"/>
            <p:cNvGrpSpPr>
              <a:grpSpLocks noChangeAspect="1"/>
            </p:cNvGrpSpPr>
            <p:nvPr/>
          </p:nvGrpSpPr>
          <p:grpSpPr bwMode="auto">
            <a:xfrm rot="17965237">
              <a:off x="5588066" y="2456977"/>
              <a:ext cx="147995" cy="183028"/>
              <a:chOff x="548" y="2531"/>
              <a:chExt cx="423" cy="688"/>
            </a:xfrm>
            <a:effectLst>
              <a:reflection endPos="0" dist="50800" dir="5400000" sy="-100000" algn="bl" rotWithShape="0"/>
            </a:effectLst>
          </p:grpSpPr>
          <p:sp>
            <p:nvSpPr>
              <p:cNvPr id="589" name="AutoShape 3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399" y="2726"/>
                <a:ext cx="688" cy="297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90" name="Oval 333"/>
              <p:cNvSpPr>
                <a:spLocks noChangeAspect="1" noChangeArrowheads="1"/>
              </p:cNvSpPr>
              <p:nvPr/>
            </p:nvSpPr>
            <p:spPr bwMode="auto">
              <a:xfrm rot="-5400000">
                <a:off x="381" y="2830"/>
                <a:ext cx="428" cy="93"/>
              </a:xfrm>
              <a:prstGeom prst="ellipse">
                <a:avLst/>
              </a:prstGeom>
              <a:solidFill>
                <a:srgbClr val="7F7FA9">
                  <a:alpha val="58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91" name="Oval 334"/>
              <p:cNvSpPr>
                <a:spLocks noChangeAspect="1" noChangeArrowheads="1"/>
              </p:cNvSpPr>
              <p:nvPr/>
            </p:nvSpPr>
            <p:spPr bwMode="auto">
              <a:xfrm rot="-5400000">
                <a:off x="436" y="2848"/>
                <a:ext cx="302" cy="54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92" name="Oval 335"/>
              <p:cNvSpPr>
                <a:spLocks noChangeAspect="1" noChangeArrowheads="1"/>
              </p:cNvSpPr>
              <p:nvPr/>
            </p:nvSpPr>
            <p:spPr bwMode="auto">
              <a:xfrm rot="16200000">
                <a:off x="556" y="2800"/>
                <a:ext cx="684" cy="147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>
                      <a:alpha val="58000"/>
                    </a:srgbClr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</p:grpSp>
      <p:sp>
        <p:nvSpPr>
          <p:cNvPr id="638" name="テキスト ボックス 637"/>
          <p:cNvSpPr txBox="1"/>
          <p:nvPr/>
        </p:nvSpPr>
        <p:spPr>
          <a:xfrm>
            <a:off x="5178041" y="1927651"/>
            <a:ext cx="8675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PEG-</a:t>
            </a:r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Symbol" pitchFamily="18" charset="2"/>
                <a:ea typeface="ＭＳ Ｐ明朝" pitchFamily="18" charset="-128"/>
              </a:rPr>
              <a:t>b</a:t>
            </a:r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0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CyD</a:t>
            </a:r>
            <a:endParaRPr lang="ja-JP" altLang="en-US" sz="10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grpSp>
        <p:nvGrpSpPr>
          <p:cNvPr id="639" name="グループ化 638"/>
          <p:cNvGrpSpPr/>
          <p:nvPr/>
        </p:nvGrpSpPr>
        <p:grpSpPr>
          <a:xfrm>
            <a:off x="5152877" y="1461822"/>
            <a:ext cx="792795" cy="380138"/>
            <a:chOff x="3314630" y="523666"/>
            <a:chExt cx="892738" cy="428060"/>
          </a:xfrm>
        </p:grpSpPr>
        <p:sp>
          <p:nvSpPr>
            <p:cNvPr id="640" name="Freeform 340"/>
            <p:cNvSpPr>
              <a:spLocks/>
            </p:cNvSpPr>
            <p:nvPr/>
          </p:nvSpPr>
          <p:spPr bwMode="auto">
            <a:xfrm rot="4046080">
              <a:off x="3643076" y="315631"/>
              <a:ext cx="3562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22" h="12142">
                  <a:moveTo>
                    <a:pt x="4910" y="12142"/>
                  </a:moveTo>
                  <a:cubicBezTo>
                    <a:pt x="5345" y="11906"/>
                    <a:pt x="-603" y="8190"/>
                    <a:pt x="51" y="7321"/>
                  </a:cubicBezTo>
                  <a:cubicBezTo>
                    <a:pt x="705" y="6452"/>
                    <a:pt x="8339" y="7717"/>
                    <a:pt x="8833" y="6930"/>
                  </a:cubicBezTo>
                  <a:cubicBezTo>
                    <a:pt x="9327" y="6143"/>
                    <a:pt x="2628" y="3262"/>
                    <a:pt x="3013" y="2601"/>
                  </a:cubicBezTo>
                  <a:cubicBezTo>
                    <a:pt x="3397" y="1940"/>
                    <a:pt x="9807" y="3412"/>
                    <a:pt x="11218" y="2985"/>
                  </a:cubicBezTo>
                  <a:cubicBezTo>
                    <a:pt x="12628" y="2559"/>
                    <a:pt x="11474" y="618"/>
                    <a:pt x="11551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641" name="Group 111"/>
            <p:cNvGrpSpPr>
              <a:grpSpLocks/>
            </p:cNvGrpSpPr>
            <p:nvPr/>
          </p:nvGrpSpPr>
          <p:grpSpPr bwMode="auto">
            <a:xfrm>
              <a:off x="3314630" y="804126"/>
              <a:ext cx="183600" cy="147600"/>
              <a:chOff x="2223" y="3131"/>
              <a:chExt cx="1312" cy="807"/>
            </a:xfrm>
            <a:effectLst/>
          </p:grpSpPr>
          <p:sp>
            <p:nvSpPr>
              <p:cNvPr id="642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8"/>
                <a:ext cx="1312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43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44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1" y="3155"/>
                <a:ext cx="575" cy="10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45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4" y="3659"/>
                <a:ext cx="1305" cy="279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</p:grpSp>
      <p:grpSp>
        <p:nvGrpSpPr>
          <p:cNvPr id="646" name="グループ化 645"/>
          <p:cNvGrpSpPr/>
          <p:nvPr/>
        </p:nvGrpSpPr>
        <p:grpSpPr>
          <a:xfrm>
            <a:off x="2483038" y="1561797"/>
            <a:ext cx="363716" cy="225455"/>
            <a:chOff x="1250854" y="2871765"/>
            <a:chExt cx="409568" cy="253877"/>
          </a:xfrm>
        </p:grpSpPr>
        <p:sp>
          <p:nvSpPr>
            <p:cNvPr id="647" name="五角形 646"/>
            <p:cNvSpPr>
              <a:spLocks noChangeAspect="1"/>
            </p:cNvSpPr>
            <p:nvPr/>
          </p:nvSpPr>
          <p:spPr bwMode="auto">
            <a:xfrm rot="20460000">
              <a:off x="1543582" y="2921312"/>
              <a:ext cx="116840" cy="116840"/>
            </a:xfrm>
            <a:prstGeom prst="pentagon">
              <a:avLst/>
            </a:prstGeom>
            <a:noFill/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E1E1FF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48" name="テキスト ボックス 647"/>
            <p:cNvSpPr txBox="1"/>
            <p:nvPr/>
          </p:nvSpPr>
          <p:spPr>
            <a:xfrm>
              <a:off x="1369590" y="2948580"/>
              <a:ext cx="192360" cy="7694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rPr>
                <a:t>COON</a:t>
              </a:r>
              <a:endParaRPr kumimoji="0" lang="ja-JP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2D2DB9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649" name="グループ化 648"/>
            <p:cNvGrpSpPr>
              <a:grpSpLocks noChangeAspect="1"/>
            </p:cNvGrpSpPr>
            <p:nvPr/>
          </p:nvGrpSpPr>
          <p:grpSpPr>
            <a:xfrm>
              <a:off x="1250854" y="3012383"/>
              <a:ext cx="139768" cy="113259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656" name="直線コネクタ 655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57" name="直線コネクタ 656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58" name="六角形 657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659" name="直線コネクタ 658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0" name="直線コネクタ 659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1" name="直線コネクタ 660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2" name="直線コネクタ 661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3" name="直線コネクタ 662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4" name="直線コネクタ 663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5" name="直線コネクタ 664"/>
              <p:cNvCxnSpPr>
                <a:endCxn id="658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650" name="直線コネクタ 649"/>
            <p:cNvCxnSpPr>
              <a:endCxn id="647" idx="0"/>
            </p:cNvCxnSpPr>
            <p:nvPr/>
          </p:nvCxnSpPr>
          <p:spPr bwMode="auto">
            <a:xfrm>
              <a:off x="1561950" y="2907281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1" name="直線コネクタ 650"/>
            <p:cNvCxnSpPr/>
            <p:nvPr/>
          </p:nvCxnSpPr>
          <p:spPr bwMode="auto">
            <a:xfrm>
              <a:off x="1554807" y="2917801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2" name="直線コネクタ 651"/>
            <p:cNvCxnSpPr/>
            <p:nvPr/>
          </p:nvCxnSpPr>
          <p:spPr bwMode="auto">
            <a:xfrm flipV="1">
              <a:off x="1559569" y="3043607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3" name="直線コネクタ 652"/>
            <p:cNvCxnSpPr/>
            <p:nvPr/>
          </p:nvCxnSpPr>
          <p:spPr bwMode="auto">
            <a:xfrm flipV="1">
              <a:off x="1552426" y="3032698"/>
              <a:ext cx="21032" cy="17214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4" name="テキスト ボックス 653"/>
            <p:cNvSpPr txBox="1"/>
            <p:nvPr/>
          </p:nvSpPr>
          <p:spPr>
            <a:xfrm>
              <a:off x="1502732" y="2871765"/>
              <a:ext cx="49694" cy="769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rPr>
                <a:t>O</a:t>
              </a:r>
              <a:endParaRPr kumimoji="0" lang="ja-JP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2D2DB9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55" name="テキスト ボックス 654"/>
            <p:cNvSpPr txBox="1"/>
            <p:nvPr/>
          </p:nvSpPr>
          <p:spPr>
            <a:xfrm>
              <a:off x="1505113" y="3033689"/>
              <a:ext cx="49694" cy="769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500" b="1" i="0" u="none" strike="noStrike" kern="0" cap="none" spc="0" normalizeH="0" baseline="0" noProof="0" dirty="0">
                  <a:ln>
                    <a:noFill/>
                  </a:ln>
                  <a:solidFill>
                    <a:srgbClr val="2D2DB9">
                      <a:lumMod val="75000"/>
                    </a:srgbClr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rPr>
                <a:t>O</a:t>
              </a:r>
              <a:endParaRPr kumimoji="0" lang="ja-JP" altLang="en-US" sz="500" b="1" i="0" u="none" strike="noStrike" kern="0" cap="none" spc="0" normalizeH="0" baseline="0" noProof="0" dirty="0">
                <a:ln>
                  <a:noFill/>
                </a:ln>
                <a:solidFill>
                  <a:srgbClr val="2D2DB9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</p:grpSp>
      <p:sp>
        <p:nvSpPr>
          <p:cNvPr id="666" name="Text Box 4"/>
          <p:cNvSpPr txBox="1">
            <a:spLocks noChangeAspect="1" noChangeArrowheads="1"/>
          </p:cNvSpPr>
          <p:nvPr/>
        </p:nvSpPr>
        <p:spPr bwMode="auto">
          <a:xfrm>
            <a:off x="1180521" y="5306516"/>
            <a:ext cx="7026669" cy="56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b="1" kern="0" dirty="0">
                <a:solidFill>
                  <a:srgbClr val="DE5300"/>
                </a:solidFill>
              </a:rPr>
              <a:t>Serum Glucose Levels and </a:t>
            </a:r>
            <a:r>
              <a:rPr kumimoji="0" lang="en-US" altLang="ja-JP" b="1" kern="0" dirty="0" err="1">
                <a:solidFill>
                  <a:srgbClr val="DE5300"/>
                </a:solidFill>
              </a:rPr>
              <a:t>AUC</a:t>
            </a:r>
            <a:r>
              <a:rPr kumimoji="0" lang="en-US" altLang="ja-JP" b="1" kern="0" baseline="-25000" dirty="0" err="1">
                <a:solidFill>
                  <a:srgbClr val="DE5300"/>
                </a:solidFill>
              </a:rPr>
              <a:t>G</a:t>
            </a:r>
            <a:r>
              <a:rPr kumimoji="0" lang="en-US" altLang="ja-JP" b="1" kern="0" dirty="0">
                <a:solidFill>
                  <a:srgbClr val="DE5300"/>
                </a:solidFill>
              </a:rPr>
              <a:t> </a:t>
            </a: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after Subcutaneous Administration of Insulin and Ad-insulin</a:t>
            </a:r>
            <a:r>
              <a:rPr kumimoji="0" lang="en-US" altLang="ja-JP" b="1" i="0" u="none" strike="noStrike" kern="0" cap="none" spc="0" normalizeH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 Conjugate to </a:t>
            </a:r>
            <a:r>
              <a:rPr kumimoji="0" lang="en-US" altLang="ja-JP" b="1" i="0" u="none" strike="noStrike" kern="0" cap="none" spc="0" normalizeH="0" baseline="0" noProof="0" dirty="0">
                <a:ln>
                  <a:noFill/>
                </a:ln>
                <a:solidFill>
                  <a:srgbClr val="DE5300"/>
                </a:solidFill>
                <a:uLnTx/>
                <a:uFillTx/>
              </a:rPr>
              <a:t>Rats</a:t>
            </a:r>
          </a:p>
        </p:txBody>
      </p:sp>
      <p:sp>
        <p:nvSpPr>
          <p:cNvPr id="667" name="正方形/長方形 666"/>
          <p:cNvSpPr/>
          <p:nvPr/>
        </p:nvSpPr>
        <p:spPr>
          <a:xfrm>
            <a:off x="1192823" y="5843685"/>
            <a:ext cx="58622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ja-JP" sz="1400" dirty="0">
                <a:solidFill>
                  <a:schemeClr val="tx1"/>
                </a:solidFill>
                <a:latin typeface="Times New Roman"/>
                <a:cs typeface="Times New Roman"/>
              </a:rPr>
              <a:t>Each point or value represents the </a:t>
            </a:r>
            <a:r>
              <a:rPr lang="en-US" altLang="ja-JP" sz="1400" dirty="0" err="1">
                <a:solidFill>
                  <a:schemeClr val="tx1"/>
                </a:solidFill>
                <a:latin typeface="Times New Roman"/>
                <a:cs typeface="Times New Roman"/>
              </a:rPr>
              <a:t>mean</a:t>
            </a:r>
            <a:r>
              <a:rPr lang="en-US" altLang="ja-JP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</a:t>
            </a:r>
            <a:r>
              <a:rPr lang="en-US" altLang="ja-JP" sz="1400" dirty="0" err="1">
                <a:solidFill>
                  <a:schemeClr val="tx1"/>
                </a:solidFill>
                <a:latin typeface="Times New Roman"/>
                <a:cs typeface="Times New Roman"/>
              </a:rPr>
              <a:t>S.E</a:t>
            </a:r>
            <a:r>
              <a:rPr lang="en-US" altLang="ja-JP" sz="1400" dirty="0">
                <a:solidFill>
                  <a:schemeClr val="tx1"/>
                </a:solidFill>
                <a:latin typeface="Times New Roman"/>
                <a:cs typeface="Times New Roman"/>
              </a:rPr>
              <a:t>. of 5-6 experiments.</a:t>
            </a:r>
          </a:p>
        </p:txBody>
      </p:sp>
      <p:sp>
        <p:nvSpPr>
          <p:cNvPr id="668" name="テキスト ボックス 667"/>
          <p:cNvSpPr txBox="1"/>
          <p:nvPr/>
        </p:nvSpPr>
        <p:spPr>
          <a:xfrm rot="16200000">
            <a:off x="59251" y="3666206"/>
            <a:ext cx="2313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Arial"/>
                <a:cs typeface="Arial"/>
              </a:rPr>
              <a:t>Serum glucose </a:t>
            </a:r>
            <a:r>
              <a:rPr kumimoji="1" lang="en-US" altLang="ja-JP" sz="1400" b="1" dirty="0">
                <a:latin typeface="Arial"/>
                <a:cs typeface="Arial"/>
              </a:rPr>
              <a:t>level (%)</a:t>
            </a:r>
            <a:endParaRPr kumimoji="1" lang="ja-JP" altLang="en-US" sz="1400" b="1" dirty="0">
              <a:latin typeface="Arial"/>
              <a:cs typeface="Arial"/>
            </a:endParaRPr>
          </a:p>
        </p:txBody>
      </p:sp>
      <p:sp>
        <p:nvSpPr>
          <p:cNvPr id="669" name="正方形/長方形 668"/>
          <p:cNvSpPr/>
          <p:nvPr/>
        </p:nvSpPr>
        <p:spPr>
          <a:xfrm>
            <a:off x="5879062" y="4789471"/>
            <a:ext cx="7567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Arial"/>
                <a:cs typeface="Arial"/>
              </a:rPr>
              <a:t>Insulin</a:t>
            </a:r>
            <a:endParaRPr lang="ja-JP" altLang="ja-JP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70" name="正方形/長方形 669"/>
          <p:cNvSpPr/>
          <p:nvPr/>
        </p:nvSpPr>
        <p:spPr>
          <a:xfrm>
            <a:off x="6661017" y="4789471"/>
            <a:ext cx="12375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tx1"/>
                </a:solidFill>
                <a:latin typeface="Arial"/>
                <a:cs typeface="Arial"/>
              </a:rPr>
              <a:t>Ad-insulin</a:t>
            </a:r>
          </a:p>
          <a:p>
            <a:pPr algn="ctr"/>
            <a:r>
              <a:rPr lang="en-US" altLang="ja-JP" sz="1400" b="1" dirty="0">
                <a:latin typeface="Arial"/>
                <a:cs typeface="Arial"/>
              </a:rPr>
              <a:t>conjugate</a:t>
            </a:r>
            <a:endParaRPr lang="en-US" altLang="ja-JP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71" name="正方形/長方形 670"/>
          <p:cNvSpPr/>
          <p:nvPr/>
        </p:nvSpPr>
        <p:spPr>
          <a:xfrm rot="16200000">
            <a:off x="4487495" y="3646969"/>
            <a:ext cx="12207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b="1" dirty="0">
                <a:solidFill>
                  <a:schemeClr val="tx1"/>
                </a:solidFill>
                <a:latin typeface="Arial"/>
                <a:cs typeface="Arial"/>
              </a:rPr>
              <a:t>AUC</a:t>
            </a:r>
            <a:r>
              <a:rPr lang="en-US" altLang="ja-JP" sz="1400" b="1" baseline="-25000" dirty="0">
                <a:solidFill>
                  <a:schemeClr val="tx1"/>
                </a:solidFill>
                <a:latin typeface="Arial"/>
                <a:cs typeface="Arial"/>
              </a:rPr>
              <a:t>G</a:t>
            </a:r>
            <a:r>
              <a:rPr lang="en-US" altLang="ja-JP" sz="1400" b="1" dirty="0">
                <a:solidFill>
                  <a:schemeClr val="tx1"/>
                </a:solidFill>
                <a:latin typeface="Arial"/>
                <a:cs typeface="Arial"/>
              </a:rPr>
              <a:t> (%</a:t>
            </a:r>
            <a:r>
              <a:rPr lang="ja-JP" altLang="en-US" sz="1400" b="1" dirty="0">
                <a:solidFill>
                  <a:schemeClr val="tx1"/>
                </a:solidFill>
                <a:latin typeface="Arial"/>
                <a:cs typeface="Arial"/>
              </a:rPr>
              <a:t>・</a:t>
            </a:r>
            <a:r>
              <a:rPr lang="en-US" altLang="ja-JP" sz="1400" b="1" dirty="0">
                <a:solidFill>
                  <a:schemeClr val="tx1"/>
                </a:solidFill>
                <a:latin typeface="Arial"/>
                <a:cs typeface="Arial"/>
              </a:rPr>
              <a:t>h)</a:t>
            </a:r>
            <a:endParaRPr lang="ja-JP" altLang="ja-JP" sz="1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aphicFrame>
        <p:nvGraphicFramePr>
          <p:cNvPr id="673" name="グラフ 67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7423537"/>
              </p:ext>
            </p:extLst>
          </p:nvPr>
        </p:nvGraphicFramePr>
        <p:xfrm>
          <a:off x="5222335" y="2649571"/>
          <a:ext cx="2744510" cy="2221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74" name="テキスト ボックス 673"/>
          <p:cNvSpPr txBox="1"/>
          <p:nvPr/>
        </p:nvSpPr>
        <p:spPr>
          <a:xfrm>
            <a:off x="981376" y="6187138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5" name="1 つの角を切り取った四角形 674"/>
          <p:cNvSpPr/>
          <p:nvPr/>
        </p:nvSpPr>
        <p:spPr>
          <a:xfrm>
            <a:off x="1473697" y="6235699"/>
            <a:ext cx="7340104" cy="50935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Ad-insulin conjugate retained hypoglycemic effect of insulin.</a:t>
            </a:r>
            <a:endParaRPr lang="ja-JP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" name="正方形/長方形 193"/>
          <p:cNvSpPr/>
          <p:nvPr/>
        </p:nvSpPr>
        <p:spPr>
          <a:xfrm>
            <a:off x="1785682" y="2957469"/>
            <a:ext cx="1331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200" b="1" dirty="0">
                <a:solidFill>
                  <a:srgbClr val="FF0000"/>
                </a:solidFill>
                <a:latin typeface="Arial"/>
                <a:cs typeface="Arial"/>
              </a:rPr>
              <a:t>Ad-insulin</a:t>
            </a:r>
          </a:p>
          <a:p>
            <a:pPr algn="ctr"/>
            <a:r>
              <a:rPr lang="en-US" altLang="ja-JP" sz="1200" b="1" dirty="0">
                <a:solidFill>
                  <a:srgbClr val="FF0000"/>
                </a:solidFill>
                <a:latin typeface="Arial"/>
                <a:cs typeface="Arial"/>
              </a:rPr>
              <a:t>conjugate</a:t>
            </a:r>
            <a:endParaRPr lang="ja-JP" altLang="ja-JP" sz="1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95" name="正方形/長方形 194"/>
          <p:cNvSpPr/>
          <p:nvPr/>
        </p:nvSpPr>
        <p:spPr>
          <a:xfrm>
            <a:off x="2182702" y="3801706"/>
            <a:ext cx="10437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Insulin</a:t>
            </a:r>
            <a:endParaRPr lang="ja-JP" altLang="ja-JP" sz="12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98" name="正方形/長方形 197"/>
          <p:cNvSpPr/>
          <p:nvPr/>
        </p:nvSpPr>
        <p:spPr>
          <a:xfrm>
            <a:off x="3367941" y="1133475"/>
            <a:ext cx="1570714" cy="165461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968" y="2788089"/>
            <a:ext cx="1059107" cy="11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0" name="テキスト ボックス 199"/>
          <p:cNvSpPr txBox="1"/>
          <p:nvPr/>
        </p:nvSpPr>
        <p:spPr>
          <a:xfrm>
            <a:off x="8012052" y="3914642"/>
            <a:ext cx="9999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T. </a:t>
            </a:r>
            <a:r>
              <a:rPr lang="en-US" altLang="ja-JP" sz="14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Hirotsu</a:t>
            </a:r>
            <a:endParaRPr lang="en-US" altLang="ja-JP" sz="14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(</a:t>
            </a:r>
            <a:r>
              <a:rPr lang="en-US" altLang="ja-JP" sz="14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D2</a:t>
            </a:r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)</a:t>
            </a:r>
            <a:endParaRPr lang="ja-JP" altLang="en-US" sz="14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201" name="タイトル 1"/>
          <p:cNvSpPr txBox="1">
            <a:spLocks/>
          </p:cNvSpPr>
          <p:nvPr/>
        </p:nvSpPr>
        <p:spPr bwMode="auto">
          <a:xfrm>
            <a:off x="582613" y="276225"/>
            <a:ext cx="82296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 eaLnBrk="1" hangingPunct="1"/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Preparation of </a:t>
            </a:r>
            <a:r>
              <a:rPr lang="en-US" altLang="ja-JP" sz="3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insulin</a:t>
            </a:r>
            <a:r>
              <a:rPr lang="ja-JP" altLang="en-US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24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(Preliminary study)</a:t>
            </a:r>
            <a:endParaRPr lang="ja-JP" altLang="en-US" sz="30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4" name="テキスト ボックス 203"/>
          <p:cNvSpPr txBox="1"/>
          <p:nvPr/>
        </p:nvSpPr>
        <p:spPr>
          <a:xfrm>
            <a:off x="8581722" y="-211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8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202" name="直線コネクタ 201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直線コネクタ 204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9141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正方形/長方形 1097"/>
          <p:cNvSpPr/>
          <p:nvPr/>
        </p:nvSpPr>
        <p:spPr>
          <a:xfrm>
            <a:off x="5938991" y="4636825"/>
            <a:ext cx="2160000" cy="943935"/>
          </a:xfrm>
          <a:prstGeom prst="rect">
            <a:avLst/>
          </a:prstGeom>
          <a:solidFill>
            <a:srgbClr val="FF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5944537" y="3693301"/>
            <a:ext cx="2160000" cy="9439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4" name="テキスト ボックス 1093"/>
          <p:cNvSpPr txBox="1"/>
          <p:nvPr/>
        </p:nvSpPr>
        <p:spPr>
          <a:xfrm>
            <a:off x="4376155" y="2624507"/>
            <a:ext cx="1530336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ITC</a:t>
            </a:r>
            <a:endParaRPr kumimoji="1" lang="ja-JP" altLang="en-US" b="1" dirty="0"/>
          </a:p>
        </p:txBody>
      </p:sp>
      <p:cxnSp>
        <p:nvCxnSpPr>
          <p:cNvPr id="1095" name="直線コネクタ 1094"/>
          <p:cNvCxnSpPr/>
          <p:nvPr/>
        </p:nvCxnSpPr>
        <p:spPr>
          <a:xfrm>
            <a:off x="4493323" y="3028530"/>
            <a:ext cx="1296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Formation of </a:t>
            </a:r>
            <a:r>
              <a:rPr lang="en-US" altLang="ja-JP" sz="30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sz="30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-insulin </a:t>
            </a:r>
            <a:r>
              <a:rPr lang="en-US" altLang="ja-JP" sz="1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altLang="ja-JP" sz="1800" b="1" baseline="30000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altLang="ja-JP" sz="1800" b="1" dirty="0" err="1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H-NMR</a:t>
            </a:r>
            <a:r>
              <a:rPr lang="en-US" altLang="ja-JP" sz="1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, ITC)</a:t>
            </a:r>
            <a:endParaRPr lang="ja-JP" altLang="en-US" sz="18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90525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48" name="グループ化 447"/>
          <p:cNvGrpSpPr/>
          <p:nvPr/>
        </p:nvGrpSpPr>
        <p:grpSpPr>
          <a:xfrm>
            <a:off x="1712018" y="1267239"/>
            <a:ext cx="942505" cy="812926"/>
            <a:chOff x="1772095" y="1057437"/>
            <a:chExt cx="1061321" cy="915407"/>
          </a:xfrm>
        </p:grpSpPr>
        <p:grpSp>
          <p:nvGrpSpPr>
            <p:cNvPr id="449" name="Group 295"/>
            <p:cNvGrpSpPr>
              <a:grpSpLocks noChangeAspect="1"/>
            </p:cNvGrpSpPr>
            <p:nvPr/>
          </p:nvGrpSpPr>
          <p:grpSpPr bwMode="auto">
            <a:xfrm>
              <a:off x="1877053" y="1057437"/>
              <a:ext cx="956363" cy="915407"/>
              <a:chOff x="864" y="432"/>
              <a:chExt cx="1182" cy="113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61" name="Freeform 296"/>
              <p:cNvSpPr>
                <a:spLocks noChangeAspect="1"/>
              </p:cNvSpPr>
              <p:nvPr/>
            </p:nvSpPr>
            <p:spPr bwMode="auto">
              <a:xfrm>
                <a:off x="864" y="705"/>
                <a:ext cx="187" cy="168"/>
              </a:xfrm>
              <a:custGeom>
                <a:avLst/>
                <a:gdLst>
                  <a:gd name="T0" fmla="*/ 561 w 561"/>
                  <a:gd name="T1" fmla="*/ 464 h 504"/>
                  <a:gd name="T2" fmla="*/ 474 w 561"/>
                  <a:gd name="T3" fmla="*/ 302 h 504"/>
                  <a:gd name="T4" fmla="*/ 363 w 561"/>
                  <a:gd name="T5" fmla="*/ 164 h 504"/>
                  <a:gd name="T6" fmla="*/ 177 w 561"/>
                  <a:gd name="T7" fmla="*/ 41 h 504"/>
                  <a:gd name="T8" fmla="*/ 3 w 561"/>
                  <a:gd name="T9" fmla="*/ 11 h 504"/>
                  <a:gd name="T10" fmla="*/ 0 w 561"/>
                  <a:gd name="T11" fmla="*/ 101 h 504"/>
                  <a:gd name="T12" fmla="*/ 99 w 561"/>
                  <a:gd name="T13" fmla="*/ 113 h 504"/>
                  <a:gd name="T14" fmla="*/ 225 w 561"/>
                  <a:gd name="T15" fmla="*/ 155 h 504"/>
                  <a:gd name="T16" fmla="*/ 339 w 561"/>
                  <a:gd name="T17" fmla="*/ 248 h 504"/>
                  <a:gd name="T18" fmla="*/ 429 w 561"/>
                  <a:gd name="T19" fmla="*/ 347 h 504"/>
                  <a:gd name="T20" fmla="*/ 507 w 561"/>
                  <a:gd name="T21" fmla="*/ 482 h 504"/>
                  <a:gd name="T22" fmla="*/ 510 w 561"/>
                  <a:gd name="T23" fmla="*/ 479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1" h="504">
                    <a:moveTo>
                      <a:pt x="561" y="464"/>
                    </a:moveTo>
                    <a:cubicBezTo>
                      <a:pt x="546" y="437"/>
                      <a:pt x="507" y="352"/>
                      <a:pt x="474" y="302"/>
                    </a:cubicBezTo>
                    <a:cubicBezTo>
                      <a:pt x="480" y="311"/>
                      <a:pt x="412" y="207"/>
                      <a:pt x="363" y="164"/>
                    </a:cubicBezTo>
                    <a:cubicBezTo>
                      <a:pt x="314" y="121"/>
                      <a:pt x="237" y="67"/>
                      <a:pt x="177" y="41"/>
                    </a:cubicBezTo>
                    <a:cubicBezTo>
                      <a:pt x="117" y="15"/>
                      <a:pt x="33" y="0"/>
                      <a:pt x="3" y="11"/>
                    </a:cubicBezTo>
                    <a:lnTo>
                      <a:pt x="0" y="101"/>
                    </a:lnTo>
                    <a:cubicBezTo>
                      <a:pt x="16" y="118"/>
                      <a:pt x="62" y="104"/>
                      <a:pt x="99" y="113"/>
                    </a:cubicBezTo>
                    <a:cubicBezTo>
                      <a:pt x="137" y="121"/>
                      <a:pt x="185" y="133"/>
                      <a:pt x="225" y="155"/>
                    </a:cubicBezTo>
                    <a:cubicBezTo>
                      <a:pt x="265" y="177"/>
                      <a:pt x="305" y="216"/>
                      <a:pt x="339" y="248"/>
                    </a:cubicBezTo>
                    <a:cubicBezTo>
                      <a:pt x="373" y="280"/>
                      <a:pt x="403" y="313"/>
                      <a:pt x="429" y="347"/>
                    </a:cubicBezTo>
                    <a:cubicBezTo>
                      <a:pt x="450" y="371"/>
                      <a:pt x="500" y="473"/>
                      <a:pt x="507" y="482"/>
                    </a:cubicBezTo>
                    <a:cubicBezTo>
                      <a:pt x="520" y="504"/>
                      <a:pt x="510" y="480"/>
                      <a:pt x="510" y="479"/>
                    </a:cubicBezTo>
                  </a:path>
                </a:pathLst>
              </a:custGeom>
              <a:gradFill rotWithShape="0">
                <a:gsLst>
                  <a:gs pos="0">
                    <a:srgbClr val="339933"/>
                  </a:gs>
                  <a:gs pos="50000">
                    <a:srgbClr val="D8F8D8"/>
                  </a:gs>
                  <a:gs pos="100000">
                    <a:srgbClr val="339933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2" name="Freeform 297"/>
              <p:cNvSpPr>
                <a:spLocks noChangeAspect="1"/>
              </p:cNvSpPr>
              <p:nvPr/>
            </p:nvSpPr>
            <p:spPr bwMode="auto">
              <a:xfrm>
                <a:off x="1298" y="1040"/>
                <a:ext cx="81" cy="358"/>
              </a:xfrm>
              <a:custGeom>
                <a:avLst/>
                <a:gdLst>
                  <a:gd name="T0" fmla="*/ 0 w 243"/>
                  <a:gd name="T1" fmla="*/ 993 h 1074"/>
                  <a:gd name="T2" fmla="*/ 87 w 243"/>
                  <a:gd name="T3" fmla="*/ 879 h 1074"/>
                  <a:gd name="T4" fmla="*/ 132 w 243"/>
                  <a:gd name="T5" fmla="*/ 639 h 1074"/>
                  <a:gd name="T6" fmla="*/ 123 w 243"/>
                  <a:gd name="T7" fmla="*/ 420 h 1074"/>
                  <a:gd name="T8" fmla="*/ 135 w 243"/>
                  <a:gd name="T9" fmla="*/ 0 h 1074"/>
                  <a:gd name="T10" fmla="*/ 243 w 243"/>
                  <a:gd name="T11" fmla="*/ 21 h 1074"/>
                  <a:gd name="T12" fmla="*/ 219 w 243"/>
                  <a:gd name="T13" fmla="*/ 273 h 1074"/>
                  <a:gd name="T14" fmla="*/ 228 w 243"/>
                  <a:gd name="T15" fmla="*/ 573 h 1074"/>
                  <a:gd name="T16" fmla="*/ 210 w 243"/>
                  <a:gd name="T17" fmla="*/ 804 h 1074"/>
                  <a:gd name="T18" fmla="*/ 144 w 243"/>
                  <a:gd name="T19" fmla="*/ 981 h 1074"/>
                  <a:gd name="T20" fmla="*/ 90 w 243"/>
                  <a:gd name="T21" fmla="*/ 1050 h 1074"/>
                  <a:gd name="T22" fmla="*/ 48 w 243"/>
                  <a:gd name="T23" fmla="*/ 1074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3" h="1074">
                    <a:moveTo>
                      <a:pt x="0" y="993"/>
                    </a:moveTo>
                    <a:cubicBezTo>
                      <a:pt x="6" y="959"/>
                      <a:pt x="54" y="951"/>
                      <a:pt x="87" y="879"/>
                    </a:cubicBezTo>
                    <a:cubicBezTo>
                      <a:pt x="120" y="807"/>
                      <a:pt x="127" y="716"/>
                      <a:pt x="132" y="639"/>
                    </a:cubicBezTo>
                    <a:lnTo>
                      <a:pt x="123" y="420"/>
                    </a:lnTo>
                    <a:lnTo>
                      <a:pt x="135" y="0"/>
                    </a:lnTo>
                    <a:lnTo>
                      <a:pt x="243" y="21"/>
                    </a:lnTo>
                    <a:lnTo>
                      <a:pt x="219" y="273"/>
                    </a:lnTo>
                    <a:lnTo>
                      <a:pt x="228" y="573"/>
                    </a:lnTo>
                    <a:cubicBezTo>
                      <a:pt x="227" y="661"/>
                      <a:pt x="224" y="736"/>
                      <a:pt x="210" y="804"/>
                    </a:cubicBezTo>
                    <a:cubicBezTo>
                      <a:pt x="196" y="872"/>
                      <a:pt x="170" y="933"/>
                      <a:pt x="144" y="981"/>
                    </a:cubicBezTo>
                    <a:lnTo>
                      <a:pt x="90" y="1050"/>
                    </a:lnTo>
                    <a:lnTo>
                      <a:pt x="48" y="1074"/>
                    </a:lnTo>
                  </a:path>
                </a:pathLst>
              </a:custGeom>
              <a:solidFill>
                <a:srgbClr val="3333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3" name="Freeform 298"/>
              <p:cNvSpPr>
                <a:spLocks noChangeAspect="1"/>
              </p:cNvSpPr>
              <p:nvPr/>
            </p:nvSpPr>
            <p:spPr bwMode="auto">
              <a:xfrm>
                <a:off x="1461" y="985"/>
                <a:ext cx="171" cy="144"/>
              </a:xfrm>
              <a:custGeom>
                <a:avLst/>
                <a:gdLst>
                  <a:gd name="T0" fmla="*/ 69 w 512"/>
                  <a:gd name="T1" fmla="*/ 9 h 431"/>
                  <a:gd name="T2" fmla="*/ 219 w 512"/>
                  <a:gd name="T3" fmla="*/ 30 h 431"/>
                  <a:gd name="T4" fmla="*/ 357 w 512"/>
                  <a:gd name="T5" fmla="*/ 123 h 431"/>
                  <a:gd name="T6" fmla="*/ 441 w 512"/>
                  <a:gd name="T7" fmla="*/ 216 h 431"/>
                  <a:gd name="T8" fmla="*/ 507 w 512"/>
                  <a:gd name="T9" fmla="*/ 345 h 431"/>
                  <a:gd name="T10" fmla="*/ 414 w 512"/>
                  <a:gd name="T11" fmla="*/ 414 h 431"/>
                  <a:gd name="T12" fmla="*/ 303 w 512"/>
                  <a:gd name="T13" fmla="*/ 276 h 431"/>
                  <a:gd name="T14" fmla="*/ 183 w 512"/>
                  <a:gd name="T15" fmla="*/ 168 h 431"/>
                  <a:gd name="T16" fmla="*/ 111 w 512"/>
                  <a:gd name="T17" fmla="*/ 123 h 431"/>
                  <a:gd name="T18" fmla="*/ 0 w 512"/>
                  <a:gd name="T19" fmla="*/ 102 h 431"/>
                  <a:gd name="T20" fmla="*/ 69 w 512"/>
                  <a:gd name="T21" fmla="*/ 9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2" h="431">
                    <a:moveTo>
                      <a:pt x="69" y="9"/>
                    </a:moveTo>
                    <a:cubicBezTo>
                      <a:pt x="101" y="0"/>
                      <a:pt x="171" y="11"/>
                      <a:pt x="219" y="30"/>
                    </a:cubicBezTo>
                    <a:cubicBezTo>
                      <a:pt x="273" y="53"/>
                      <a:pt x="317" y="91"/>
                      <a:pt x="357" y="123"/>
                    </a:cubicBezTo>
                    <a:lnTo>
                      <a:pt x="441" y="216"/>
                    </a:lnTo>
                    <a:cubicBezTo>
                      <a:pt x="466" y="253"/>
                      <a:pt x="512" y="312"/>
                      <a:pt x="507" y="345"/>
                    </a:cubicBezTo>
                    <a:cubicBezTo>
                      <a:pt x="495" y="368"/>
                      <a:pt x="450" y="431"/>
                      <a:pt x="414" y="414"/>
                    </a:cubicBezTo>
                    <a:lnTo>
                      <a:pt x="303" y="276"/>
                    </a:lnTo>
                    <a:cubicBezTo>
                      <a:pt x="265" y="235"/>
                      <a:pt x="215" y="194"/>
                      <a:pt x="183" y="168"/>
                    </a:cubicBezTo>
                    <a:cubicBezTo>
                      <a:pt x="150" y="146"/>
                      <a:pt x="180" y="153"/>
                      <a:pt x="111" y="123"/>
                    </a:cubicBezTo>
                    <a:cubicBezTo>
                      <a:pt x="42" y="93"/>
                      <a:pt x="2" y="118"/>
                      <a:pt x="0" y="102"/>
                    </a:cubicBezTo>
                    <a:lnTo>
                      <a:pt x="69" y="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4" name="Freeform 299"/>
              <p:cNvSpPr>
                <a:spLocks noChangeAspect="1"/>
              </p:cNvSpPr>
              <p:nvPr/>
            </p:nvSpPr>
            <p:spPr bwMode="auto">
              <a:xfrm>
                <a:off x="1497" y="889"/>
                <a:ext cx="69" cy="111"/>
              </a:xfrm>
              <a:custGeom>
                <a:avLst/>
                <a:gdLst>
                  <a:gd name="T0" fmla="*/ 2 w 203"/>
                  <a:gd name="T1" fmla="*/ 288 h 333"/>
                  <a:gd name="T2" fmla="*/ 74 w 203"/>
                  <a:gd name="T3" fmla="*/ 119 h 333"/>
                  <a:gd name="T4" fmla="*/ 203 w 203"/>
                  <a:gd name="T5" fmla="*/ 0 h 333"/>
                  <a:gd name="T6" fmla="*/ 196 w 203"/>
                  <a:gd name="T7" fmla="*/ 39 h 333"/>
                  <a:gd name="T8" fmla="*/ 175 w 203"/>
                  <a:gd name="T9" fmla="*/ 110 h 333"/>
                  <a:gd name="T10" fmla="*/ 171 w 203"/>
                  <a:gd name="T11" fmla="*/ 172 h 333"/>
                  <a:gd name="T12" fmla="*/ 159 w 203"/>
                  <a:gd name="T13" fmla="*/ 250 h 333"/>
                  <a:gd name="T14" fmla="*/ 156 w 203"/>
                  <a:gd name="T15" fmla="*/ 333 h 333"/>
                  <a:gd name="T16" fmla="*/ 80 w 203"/>
                  <a:gd name="T17" fmla="*/ 300 h 333"/>
                  <a:gd name="T18" fmla="*/ 2 w 203"/>
                  <a:gd name="T19" fmla="*/ 28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333">
                    <a:moveTo>
                      <a:pt x="2" y="288"/>
                    </a:moveTo>
                    <a:cubicBezTo>
                      <a:pt x="0" y="259"/>
                      <a:pt x="40" y="167"/>
                      <a:pt x="74" y="119"/>
                    </a:cubicBezTo>
                    <a:cubicBezTo>
                      <a:pt x="115" y="66"/>
                      <a:pt x="183" y="13"/>
                      <a:pt x="203" y="0"/>
                    </a:cubicBezTo>
                    <a:lnTo>
                      <a:pt x="196" y="39"/>
                    </a:lnTo>
                    <a:cubicBezTo>
                      <a:pt x="191" y="57"/>
                      <a:pt x="179" y="88"/>
                      <a:pt x="175" y="110"/>
                    </a:cubicBezTo>
                    <a:cubicBezTo>
                      <a:pt x="163" y="136"/>
                      <a:pt x="177" y="141"/>
                      <a:pt x="171" y="172"/>
                    </a:cubicBezTo>
                    <a:lnTo>
                      <a:pt x="159" y="250"/>
                    </a:lnTo>
                    <a:lnTo>
                      <a:pt x="156" y="333"/>
                    </a:lnTo>
                    <a:lnTo>
                      <a:pt x="80" y="300"/>
                    </a:lnTo>
                    <a:lnTo>
                      <a:pt x="2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5" name="Freeform 300"/>
              <p:cNvSpPr>
                <a:spLocks noChangeAspect="1"/>
              </p:cNvSpPr>
              <p:nvPr/>
            </p:nvSpPr>
            <p:spPr bwMode="auto">
              <a:xfrm>
                <a:off x="1562" y="855"/>
                <a:ext cx="227" cy="145"/>
              </a:xfrm>
              <a:custGeom>
                <a:avLst/>
                <a:gdLst>
                  <a:gd name="T0" fmla="*/ 3 w 682"/>
                  <a:gd name="T1" fmla="*/ 105 h 435"/>
                  <a:gd name="T2" fmla="*/ 150 w 682"/>
                  <a:gd name="T3" fmla="*/ 12 h 435"/>
                  <a:gd name="T4" fmla="*/ 381 w 682"/>
                  <a:gd name="T5" fmla="*/ 30 h 435"/>
                  <a:gd name="T6" fmla="*/ 534 w 682"/>
                  <a:gd name="T7" fmla="*/ 129 h 435"/>
                  <a:gd name="T8" fmla="*/ 624 w 682"/>
                  <a:gd name="T9" fmla="*/ 219 h 435"/>
                  <a:gd name="T10" fmla="*/ 675 w 682"/>
                  <a:gd name="T11" fmla="*/ 345 h 435"/>
                  <a:gd name="T12" fmla="*/ 591 w 682"/>
                  <a:gd name="T13" fmla="*/ 435 h 435"/>
                  <a:gd name="T14" fmla="*/ 465 w 682"/>
                  <a:gd name="T15" fmla="*/ 291 h 435"/>
                  <a:gd name="T16" fmla="*/ 333 w 682"/>
                  <a:gd name="T17" fmla="*/ 192 h 435"/>
                  <a:gd name="T18" fmla="*/ 186 w 682"/>
                  <a:gd name="T19" fmla="*/ 129 h 435"/>
                  <a:gd name="T20" fmla="*/ 0 w 682"/>
                  <a:gd name="T21" fmla="*/ 9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2" h="435">
                    <a:moveTo>
                      <a:pt x="3" y="105"/>
                    </a:moveTo>
                    <a:cubicBezTo>
                      <a:pt x="28" y="90"/>
                      <a:pt x="87" y="24"/>
                      <a:pt x="150" y="12"/>
                    </a:cubicBezTo>
                    <a:cubicBezTo>
                      <a:pt x="213" y="0"/>
                      <a:pt x="317" y="10"/>
                      <a:pt x="381" y="30"/>
                    </a:cubicBezTo>
                    <a:cubicBezTo>
                      <a:pt x="439" y="54"/>
                      <a:pt x="494" y="98"/>
                      <a:pt x="534" y="129"/>
                    </a:cubicBezTo>
                    <a:cubicBezTo>
                      <a:pt x="574" y="160"/>
                      <a:pt x="600" y="183"/>
                      <a:pt x="624" y="219"/>
                    </a:cubicBezTo>
                    <a:cubicBezTo>
                      <a:pt x="646" y="252"/>
                      <a:pt x="682" y="311"/>
                      <a:pt x="675" y="345"/>
                    </a:cubicBezTo>
                    <a:lnTo>
                      <a:pt x="591" y="435"/>
                    </a:lnTo>
                    <a:cubicBezTo>
                      <a:pt x="556" y="426"/>
                      <a:pt x="508" y="331"/>
                      <a:pt x="465" y="291"/>
                    </a:cubicBezTo>
                    <a:cubicBezTo>
                      <a:pt x="422" y="251"/>
                      <a:pt x="378" y="217"/>
                      <a:pt x="333" y="192"/>
                    </a:cubicBezTo>
                    <a:cubicBezTo>
                      <a:pt x="291" y="164"/>
                      <a:pt x="225" y="139"/>
                      <a:pt x="186" y="129"/>
                    </a:cubicBezTo>
                    <a:cubicBezTo>
                      <a:pt x="147" y="119"/>
                      <a:pt x="39" y="105"/>
                      <a:pt x="0" y="99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33725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6" name="Freeform 301"/>
              <p:cNvSpPr>
                <a:spLocks noChangeAspect="1"/>
              </p:cNvSpPr>
              <p:nvPr/>
            </p:nvSpPr>
            <p:spPr bwMode="auto">
              <a:xfrm>
                <a:off x="1649" y="908"/>
                <a:ext cx="111" cy="93"/>
              </a:xfrm>
              <a:custGeom>
                <a:avLst/>
                <a:gdLst>
                  <a:gd name="T0" fmla="*/ 334 w 334"/>
                  <a:gd name="T1" fmla="*/ 279 h 279"/>
                  <a:gd name="T2" fmla="*/ 205 w 334"/>
                  <a:gd name="T3" fmla="*/ 279 h 279"/>
                  <a:gd name="T4" fmla="*/ 67 w 334"/>
                  <a:gd name="T5" fmla="*/ 180 h 279"/>
                  <a:gd name="T6" fmla="*/ 10 w 334"/>
                  <a:gd name="T7" fmla="*/ 0 h 279"/>
                  <a:gd name="T8" fmla="*/ 94 w 334"/>
                  <a:gd name="T9" fmla="*/ 45 h 279"/>
                  <a:gd name="T10" fmla="*/ 226 w 334"/>
                  <a:gd name="T11" fmla="*/ 150 h 279"/>
                  <a:gd name="T12" fmla="*/ 325 w 334"/>
                  <a:gd name="T13" fmla="*/ 276 h 279"/>
                  <a:gd name="T14" fmla="*/ 334 w 334"/>
                  <a:gd name="T15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4" h="279">
                    <a:moveTo>
                      <a:pt x="334" y="279"/>
                    </a:moveTo>
                    <a:lnTo>
                      <a:pt x="205" y="279"/>
                    </a:lnTo>
                    <a:cubicBezTo>
                      <a:pt x="161" y="263"/>
                      <a:pt x="100" y="227"/>
                      <a:pt x="67" y="180"/>
                    </a:cubicBezTo>
                    <a:cubicBezTo>
                      <a:pt x="44" y="139"/>
                      <a:pt x="0" y="19"/>
                      <a:pt x="10" y="0"/>
                    </a:cubicBezTo>
                    <a:lnTo>
                      <a:pt x="94" y="45"/>
                    </a:lnTo>
                    <a:lnTo>
                      <a:pt x="226" y="150"/>
                    </a:lnTo>
                    <a:lnTo>
                      <a:pt x="325" y="276"/>
                    </a:lnTo>
                    <a:lnTo>
                      <a:pt x="334" y="27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7" name="Freeform 302"/>
              <p:cNvSpPr>
                <a:spLocks noChangeAspect="1"/>
              </p:cNvSpPr>
              <p:nvPr/>
            </p:nvSpPr>
            <p:spPr bwMode="auto">
              <a:xfrm>
                <a:off x="1497" y="1026"/>
                <a:ext cx="105" cy="98"/>
              </a:xfrm>
              <a:custGeom>
                <a:avLst/>
                <a:gdLst>
                  <a:gd name="T0" fmla="*/ 317 w 317"/>
                  <a:gd name="T1" fmla="*/ 297 h 297"/>
                  <a:gd name="T2" fmla="*/ 188 w 317"/>
                  <a:gd name="T3" fmla="*/ 297 h 297"/>
                  <a:gd name="T4" fmla="*/ 50 w 317"/>
                  <a:gd name="T5" fmla="*/ 198 h 297"/>
                  <a:gd name="T6" fmla="*/ 5 w 317"/>
                  <a:gd name="T7" fmla="*/ 0 h 297"/>
                  <a:gd name="T8" fmla="*/ 83 w 317"/>
                  <a:gd name="T9" fmla="*/ 48 h 297"/>
                  <a:gd name="T10" fmla="*/ 209 w 317"/>
                  <a:gd name="T11" fmla="*/ 168 h 297"/>
                  <a:gd name="T12" fmla="*/ 308 w 317"/>
                  <a:gd name="T13" fmla="*/ 294 h 297"/>
                  <a:gd name="T14" fmla="*/ 317 w 317"/>
                  <a:gd name="T1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7" h="297">
                    <a:moveTo>
                      <a:pt x="317" y="297"/>
                    </a:moveTo>
                    <a:lnTo>
                      <a:pt x="188" y="297"/>
                    </a:lnTo>
                    <a:cubicBezTo>
                      <a:pt x="144" y="281"/>
                      <a:pt x="81" y="248"/>
                      <a:pt x="50" y="198"/>
                    </a:cubicBezTo>
                    <a:cubicBezTo>
                      <a:pt x="27" y="157"/>
                      <a:pt x="0" y="25"/>
                      <a:pt x="5" y="0"/>
                    </a:cubicBezTo>
                    <a:lnTo>
                      <a:pt x="83" y="48"/>
                    </a:lnTo>
                    <a:lnTo>
                      <a:pt x="209" y="168"/>
                    </a:lnTo>
                    <a:lnTo>
                      <a:pt x="308" y="294"/>
                    </a:lnTo>
                    <a:lnTo>
                      <a:pt x="317" y="2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8" name="Freeform 303"/>
              <p:cNvSpPr>
                <a:spLocks noChangeAspect="1"/>
              </p:cNvSpPr>
              <p:nvPr/>
            </p:nvSpPr>
            <p:spPr bwMode="auto">
              <a:xfrm>
                <a:off x="1636" y="612"/>
                <a:ext cx="61" cy="253"/>
              </a:xfrm>
              <a:custGeom>
                <a:avLst/>
                <a:gdLst>
                  <a:gd name="T0" fmla="*/ 178 w 183"/>
                  <a:gd name="T1" fmla="*/ 759 h 759"/>
                  <a:gd name="T2" fmla="*/ 148 w 183"/>
                  <a:gd name="T3" fmla="*/ 177 h 759"/>
                  <a:gd name="T4" fmla="*/ 130 w 183"/>
                  <a:gd name="T5" fmla="*/ 0 h 759"/>
                  <a:gd name="T6" fmla="*/ 19 w 183"/>
                  <a:gd name="T7" fmla="*/ 6 h 759"/>
                  <a:gd name="T8" fmla="*/ 19 w 183"/>
                  <a:gd name="T9" fmla="*/ 108 h 759"/>
                  <a:gd name="T10" fmla="*/ 22 w 183"/>
                  <a:gd name="T11" fmla="*/ 207 h 759"/>
                  <a:gd name="T12" fmla="*/ 34 w 183"/>
                  <a:gd name="T13" fmla="*/ 423 h 759"/>
                  <a:gd name="T14" fmla="*/ 52 w 183"/>
                  <a:gd name="T15" fmla="*/ 732 h 759"/>
                  <a:gd name="T16" fmla="*/ 115 w 183"/>
                  <a:gd name="T17" fmla="*/ 738 h 759"/>
                  <a:gd name="T18" fmla="*/ 178 w 183"/>
                  <a:gd name="T19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759">
                    <a:moveTo>
                      <a:pt x="178" y="759"/>
                    </a:moveTo>
                    <a:cubicBezTo>
                      <a:pt x="183" y="666"/>
                      <a:pt x="156" y="303"/>
                      <a:pt x="148" y="177"/>
                    </a:cubicBezTo>
                    <a:cubicBezTo>
                      <a:pt x="141" y="51"/>
                      <a:pt x="151" y="29"/>
                      <a:pt x="130" y="0"/>
                    </a:cubicBezTo>
                    <a:lnTo>
                      <a:pt x="19" y="6"/>
                    </a:lnTo>
                    <a:cubicBezTo>
                      <a:pt x="0" y="24"/>
                      <a:pt x="19" y="75"/>
                      <a:pt x="19" y="108"/>
                    </a:cubicBezTo>
                    <a:cubicBezTo>
                      <a:pt x="19" y="141"/>
                      <a:pt x="20" y="155"/>
                      <a:pt x="22" y="207"/>
                    </a:cubicBezTo>
                    <a:cubicBezTo>
                      <a:pt x="24" y="259"/>
                      <a:pt x="29" y="335"/>
                      <a:pt x="34" y="423"/>
                    </a:cubicBezTo>
                    <a:cubicBezTo>
                      <a:pt x="43" y="567"/>
                      <a:pt x="41" y="681"/>
                      <a:pt x="52" y="732"/>
                    </a:cubicBezTo>
                    <a:lnTo>
                      <a:pt x="115" y="738"/>
                    </a:lnTo>
                    <a:lnTo>
                      <a:pt x="178" y="75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69" name="Freeform 304"/>
              <p:cNvSpPr>
                <a:spLocks noChangeAspect="1"/>
              </p:cNvSpPr>
              <p:nvPr/>
            </p:nvSpPr>
            <p:spPr bwMode="auto">
              <a:xfrm>
                <a:off x="1450" y="432"/>
                <a:ext cx="233" cy="190"/>
              </a:xfrm>
              <a:custGeom>
                <a:avLst/>
                <a:gdLst>
                  <a:gd name="T0" fmla="*/ 699 w 699"/>
                  <a:gd name="T1" fmla="*/ 561 h 570"/>
                  <a:gd name="T2" fmla="*/ 654 w 699"/>
                  <a:gd name="T3" fmla="*/ 282 h 570"/>
                  <a:gd name="T4" fmla="*/ 471 w 699"/>
                  <a:gd name="T5" fmla="*/ 60 h 570"/>
                  <a:gd name="T6" fmla="*/ 240 w 699"/>
                  <a:gd name="T7" fmla="*/ 3 h 570"/>
                  <a:gd name="T8" fmla="*/ 102 w 699"/>
                  <a:gd name="T9" fmla="*/ 48 h 570"/>
                  <a:gd name="T10" fmla="*/ 0 w 699"/>
                  <a:gd name="T11" fmla="*/ 114 h 570"/>
                  <a:gd name="T12" fmla="*/ 78 w 699"/>
                  <a:gd name="T13" fmla="*/ 114 h 570"/>
                  <a:gd name="T14" fmla="*/ 198 w 699"/>
                  <a:gd name="T15" fmla="*/ 126 h 570"/>
                  <a:gd name="T16" fmla="*/ 354 w 699"/>
                  <a:gd name="T17" fmla="*/ 180 h 570"/>
                  <a:gd name="T18" fmla="*/ 480 w 699"/>
                  <a:gd name="T19" fmla="*/ 315 h 570"/>
                  <a:gd name="T20" fmla="*/ 540 w 699"/>
                  <a:gd name="T21" fmla="*/ 438 h 570"/>
                  <a:gd name="T22" fmla="*/ 570 w 699"/>
                  <a:gd name="T23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70">
                    <a:moveTo>
                      <a:pt x="699" y="561"/>
                    </a:moveTo>
                    <a:cubicBezTo>
                      <a:pt x="691" y="515"/>
                      <a:pt x="692" y="365"/>
                      <a:pt x="654" y="282"/>
                    </a:cubicBezTo>
                    <a:cubicBezTo>
                      <a:pt x="615" y="199"/>
                      <a:pt x="542" y="107"/>
                      <a:pt x="471" y="60"/>
                    </a:cubicBezTo>
                    <a:cubicBezTo>
                      <a:pt x="399" y="13"/>
                      <a:pt x="299" y="6"/>
                      <a:pt x="240" y="3"/>
                    </a:cubicBezTo>
                    <a:cubicBezTo>
                      <a:pt x="181" y="0"/>
                      <a:pt x="142" y="30"/>
                      <a:pt x="102" y="48"/>
                    </a:cubicBezTo>
                    <a:cubicBezTo>
                      <a:pt x="62" y="66"/>
                      <a:pt x="14" y="100"/>
                      <a:pt x="0" y="114"/>
                    </a:cubicBezTo>
                    <a:lnTo>
                      <a:pt x="78" y="114"/>
                    </a:lnTo>
                    <a:cubicBezTo>
                      <a:pt x="111" y="116"/>
                      <a:pt x="152" y="115"/>
                      <a:pt x="198" y="126"/>
                    </a:cubicBezTo>
                    <a:cubicBezTo>
                      <a:pt x="252" y="135"/>
                      <a:pt x="307" y="150"/>
                      <a:pt x="354" y="180"/>
                    </a:cubicBezTo>
                    <a:cubicBezTo>
                      <a:pt x="401" y="210"/>
                      <a:pt x="448" y="267"/>
                      <a:pt x="480" y="315"/>
                    </a:cubicBezTo>
                    <a:cubicBezTo>
                      <a:pt x="511" y="358"/>
                      <a:pt x="525" y="396"/>
                      <a:pt x="540" y="438"/>
                    </a:cubicBezTo>
                    <a:cubicBezTo>
                      <a:pt x="555" y="480"/>
                      <a:pt x="564" y="543"/>
                      <a:pt x="570" y="570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54510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0" name="Freeform 305"/>
              <p:cNvSpPr>
                <a:spLocks noChangeAspect="1"/>
              </p:cNvSpPr>
              <p:nvPr/>
            </p:nvSpPr>
            <p:spPr bwMode="auto">
              <a:xfrm>
                <a:off x="1408" y="466"/>
                <a:ext cx="46" cy="75"/>
              </a:xfrm>
              <a:custGeom>
                <a:avLst/>
                <a:gdLst>
                  <a:gd name="T0" fmla="*/ 138 w 138"/>
                  <a:gd name="T1" fmla="*/ 4 h 223"/>
                  <a:gd name="T2" fmla="*/ 60 w 138"/>
                  <a:gd name="T3" fmla="*/ 58 h 223"/>
                  <a:gd name="T4" fmla="*/ 0 w 138"/>
                  <a:gd name="T5" fmla="*/ 187 h 223"/>
                  <a:gd name="T6" fmla="*/ 54 w 138"/>
                  <a:gd name="T7" fmla="*/ 202 h 223"/>
                  <a:gd name="T8" fmla="*/ 102 w 138"/>
                  <a:gd name="T9" fmla="*/ 223 h 223"/>
                  <a:gd name="T10" fmla="*/ 99 w 138"/>
                  <a:gd name="T11" fmla="*/ 127 h 223"/>
                  <a:gd name="T12" fmla="*/ 108 w 138"/>
                  <a:gd name="T13" fmla="*/ 67 h 223"/>
                  <a:gd name="T14" fmla="*/ 138 w 138"/>
                  <a:gd name="T15" fmla="*/ 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223">
                    <a:moveTo>
                      <a:pt x="138" y="4"/>
                    </a:moveTo>
                    <a:cubicBezTo>
                      <a:pt x="127" y="0"/>
                      <a:pt x="83" y="28"/>
                      <a:pt x="60" y="58"/>
                    </a:cubicBezTo>
                    <a:cubicBezTo>
                      <a:pt x="38" y="89"/>
                      <a:pt x="1" y="163"/>
                      <a:pt x="0" y="187"/>
                    </a:cubicBezTo>
                    <a:lnTo>
                      <a:pt x="54" y="202"/>
                    </a:lnTo>
                    <a:lnTo>
                      <a:pt x="102" y="223"/>
                    </a:lnTo>
                    <a:cubicBezTo>
                      <a:pt x="109" y="211"/>
                      <a:pt x="98" y="153"/>
                      <a:pt x="99" y="127"/>
                    </a:cubicBezTo>
                    <a:cubicBezTo>
                      <a:pt x="102" y="104"/>
                      <a:pt x="102" y="87"/>
                      <a:pt x="108" y="67"/>
                    </a:cubicBezTo>
                    <a:lnTo>
                      <a:pt x="138" y="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1" name="Freeform 306"/>
              <p:cNvSpPr>
                <a:spLocks noChangeAspect="1"/>
              </p:cNvSpPr>
              <p:nvPr/>
            </p:nvSpPr>
            <p:spPr bwMode="auto">
              <a:xfrm>
                <a:off x="1231" y="586"/>
                <a:ext cx="64" cy="81"/>
              </a:xfrm>
              <a:custGeom>
                <a:avLst/>
                <a:gdLst>
                  <a:gd name="T0" fmla="*/ 192 w 192"/>
                  <a:gd name="T1" fmla="*/ 0 h 243"/>
                  <a:gd name="T2" fmla="*/ 75 w 192"/>
                  <a:gd name="T3" fmla="*/ 93 h 243"/>
                  <a:gd name="T4" fmla="*/ 0 w 192"/>
                  <a:gd name="T5" fmla="*/ 222 h 243"/>
                  <a:gd name="T6" fmla="*/ 63 w 192"/>
                  <a:gd name="T7" fmla="*/ 231 h 243"/>
                  <a:gd name="T8" fmla="*/ 117 w 192"/>
                  <a:gd name="T9" fmla="*/ 243 h 243"/>
                  <a:gd name="T10" fmla="*/ 129 w 192"/>
                  <a:gd name="T11" fmla="*/ 135 h 243"/>
                  <a:gd name="T12" fmla="*/ 162 w 192"/>
                  <a:gd name="T13" fmla="*/ 63 h 243"/>
                  <a:gd name="T14" fmla="*/ 192 w 192"/>
                  <a:gd name="T1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243">
                    <a:moveTo>
                      <a:pt x="192" y="0"/>
                    </a:moveTo>
                    <a:cubicBezTo>
                      <a:pt x="178" y="5"/>
                      <a:pt x="107" y="56"/>
                      <a:pt x="75" y="93"/>
                    </a:cubicBezTo>
                    <a:cubicBezTo>
                      <a:pt x="53" y="124"/>
                      <a:pt x="1" y="198"/>
                      <a:pt x="0" y="222"/>
                    </a:cubicBezTo>
                    <a:lnTo>
                      <a:pt x="63" y="231"/>
                    </a:lnTo>
                    <a:lnTo>
                      <a:pt x="117" y="243"/>
                    </a:lnTo>
                    <a:cubicBezTo>
                      <a:pt x="128" y="227"/>
                      <a:pt x="122" y="165"/>
                      <a:pt x="129" y="135"/>
                    </a:cubicBezTo>
                    <a:cubicBezTo>
                      <a:pt x="132" y="112"/>
                      <a:pt x="156" y="83"/>
                      <a:pt x="162" y="63"/>
                    </a:cubicBezTo>
                    <a:lnTo>
                      <a:pt x="19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2" name="Freeform 307"/>
              <p:cNvSpPr>
                <a:spLocks noChangeAspect="1"/>
              </p:cNvSpPr>
              <p:nvPr/>
            </p:nvSpPr>
            <p:spPr bwMode="auto">
              <a:xfrm>
                <a:off x="1394" y="586"/>
                <a:ext cx="89" cy="113"/>
              </a:xfrm>
              <a:custGeom>
                <a:avLst/>
                <a:gdLst>
                  <a:gd name="T0" fmla="*/ 262 w 268"/>
                  <a:gd name="T1" fmla="*/ 342 h 342"/>
                  <a:gd name="T2" fmla="*/ 160 w 268"/>
                  <a:gd name="T3" fmla="*/ 336 h 342"/>
                  <a:gd name="T4" fmla="*/ 40 w 268"/>
                  <a:gd name="T5" fmla="*/ 219 h 342"/>
                  <a:gd name="T6" fmla="*/ 10 w 268"/>
                  <a:gd name="T7" fmla="*/ 0 h 342"/>
                  <a:gd name="T8" fmla="*/ 100 w 268"/>
                  <a:gd name="T9" fmla="*/ 54 h 342"/>
                  <a:gd name="T10" fmla="*/ 226 w 268"/>
                  <a:gd name="T11" fmla="*/ 195 h 342"/>
                  <a:gd name="T12" fmla="*/ 268 w 268"/>
                  <a:gd name="T13" fmla="*/ 330 h 342"/>
                  <a:gd name="T14" fmla="*/ 262 w 268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342">
                    <a:moveTo>
                      <a:pt x="262" y="342"/>
                    </a:moveTo>
                    <a:lnTo>
                      <a:pt x="160" y="336"/>
                    </a:lnTo>
                    <a:cubicBezTo>
                      <a:pt x="123" y="316"/>
                      <a:pt x="65" y="275"/>
                      <a:pt x="40" y="219"/>
                    </a:cubicBezTo>
                    <a:cubicBezTo>
                      <a:pt x="17" y="178"/>
                      <a:pt x="0" y="28"/>
                      <a:pt x="10" y="0"/>
                    </a:cubicBezTo>
                    <a:lnTo>
                      <a:pt x="100" y="54"/>
                    </a:lnTo>
                    <a:lnTo>
                      <a:pt x="226" y="195"/>
                    </a:lnTo>
                    <a:lnTo>
                      <a:pt x="268" y="330"/>
                    </a:lnTo>
                    <a:lnTo>
                      <a:pt x="262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3" name="Freeform 308"/>
              <p:cNvSpPr>
                <a:spLocks noChangeAspect="1"/>
              </p:cNvSpPr>
              <p:nvPr/>
            </p:nvSpPr>
            <p:spPr bwMode="auto">
              <a:xfrm>
                <a:off x="1298" y="529"/>
                <a:ext cx="232" cy="170"/>
              </a:xfrm>
              <a:custGeom>
                <a:avLst/>
                <a:gdLst>
                  <a:gd name="T0" fmla="*/ 0 w 699"/>
                  <a:gd name="T1" fmla="*/ 164 h 512"/>
                  <a:gd name="T2" fmla="*/ 144 w 699"/>
                  <a:gd name="T3" fmla="*/ 44 h 512"/>
                  <a:gd name="T4" fmla="*/ 360 w 699"/>
                  <a:gd name="T5" fmla="*/ 14 h 512"/>
                  <a:gd name="T6" fmla="*/ 558 w 699"/>
                  <a:gd name="T7" fmla="*/ 128 h 512"/>
                  <a:gd name="T8" fmla="*/ 663 w 699"/>
                  <a:gd name="T9" fmla="*/ 272 h 512"/>
                  <a:gd name="T10" fmla="*/ 699 w 699"/>
                  <a:gd name="T11" fmla="*/ 416 h 512"/>
                  <a:gd name="T12" fmla="*/ 567 w 699"/>
                  <a:gd name="T13" fmla="*/ 512 h 512"/>
                  <a:gd name="T14" fmla="*/ 489 w 699"/>
                  <a:gd name="T15" fmla="*/ 335 h 512"/>
                  <a:gd name="T16" fmla="*/ 372 w 699"/>
                  <a:gd name="T17" fmla="*/ 212 h 512"/>
                  <a:gd name="T18" fmla="*/ 222 w 699"/>
                  <a:gd name="T19" fmla="*/ 143 h 512"/>
                  <a:gd name="T20" fmla="*/ 36 w 699"/>
                  <a:gd name="T21" fmla="*/ 149 h 512"/>
                  <a:gd name="T22" fmla="*/ 0 w 699"/>
                  <a:gd name="T23" fmla="*/ 164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12">
                    <a:moveTo>
                      <a:pt x="0" y="164"/>
                    </a:moveTo>
                    <a:lnTo>
                      <a:pt x="144" y="44"/>
                    </a:lnTo>
                    <a:cubicBezTo>
                      <a:pt x="204" y="19"/>
                      <a:pt x="291" y="0"/>
                      <a:pt x="360" y="14"/>
                    </a:cubicBezTo>
                    <a:cubicBezTo>
                      <a:pt x="426" y="29"/>
                      <a:pt x="506" y="81"/>
                      <a:pt x="558" y="128"/>
                    </a:cubicBezTo>
                    <a:cubicBezTo>
                      <a:pt x="610" y="175"/>
                      <a:pt x="639" y="224"/>
                      <a:pt x="663" y="272"/>
                    </a:cubicBezTo>
                    <a:lnTo>
                      <a:pt x="699" y="416"/>
                    </a:lnTo>
                    <a:lnTo>
                      <a:pt x="567" y="512"/>
                    </a:lnTo>
                    <a:cubicBezTo>
                      <a:pt x="532" y="499"/>
                      <a:pt x="521" y="385"/>
                      <a:pt x="489" y="335"/>
                    </a:cubicBezTo>
                    <a:cubicBezTo>
                      <a:pt x="457" y="285"/>
                      <a:pt x="418" y="246"/>
                      <a:pt x="372" y="212"/>
                    </a:cubicBezTo>
                    <a:cubicBezTo>
                      <a:pt x="322" y="174"/>
                      <a:pt x="278" y="154"/>
                      <a:pt x="222" y="143"/>
                    </a:cubicBezTo>
                    <a:cubicBezTo>
                      <a:pt x="166" y="132"/>
                      <a:pt x="68" y="149"/>
                      <a:pt x="36" y="149"/>
                    </a:cubicBezTo>
                    <a:lnTo>
                      <a:pt x="0" y="16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4" name="Freeform 309"/>
              <p:cNvSpPr>
                <a:spLocks noChangeAspect="1"/>
              </p:cNvSpPr>
              <p:nvPr/>
            </p:nvSpPr>
            <p:spPr bwMode="auto">
              <a:xfrm>
                <a:off x="1223" y="715"/>
                <a:ext cx="93" cy="114"/>
              </a:xfrm>
              <a:custGeom>
                <a:avLst/>
                <a:gdLst>
                  <a:gd name="T0" fmla="*/ 280 w 280"/>
                  <a:gd name="T1" fmla="*/ 342 h 342"/>
                  <a:gd name="T2" fmla="*/ 151 w 280"/>
                  <a:gd name="T3" fmla="*/ 330 h 342"/>
                  <a:gd name="T4" fmla="*/ 43 w 280"/>
                  <a:gd name="T5" fmla="*/ 225 h 342"/>
                  <a:gd name="T6" fmla="*/ 10 w 280"/>
                  <a:gd name="T7" fmla="*/ 0 h 342"/>
                  <a:gd name="T8" fmla="*/ 106 w 280"/>
                  <a:gd name="T9" fmla="*/ 48 h 342"/>
                  <a:gd name="T10" fmla="*/ 211 w 280"/>
                  <a:gd name="T11" fmla="*/ 177 h 342"/>
                  <a:gd name="T12" fmla="*/ 271 w 280"/>
                  <a:gd name="T13" fmla="*/ 336 h 342"/>
                  <a:gd name="T14" fmla="*/ 280 w 280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0" h="342">
                    <a:moveTo>
                      <a:pt x="280" y="342"/>
                    </a:moveTo>
                    <a:lnTo>
                      <a:pt x="151" y="330"/>
                    </a:lnTo>
                    <a:cubicBezTo>
                      <a:pt x="112" y="310"/>
                      <a:pt x="66" y="280"/>
                      <a:pt x="43" y="225"/>
                    </a:cubicBezTo>
                    <a:cubicBezTo>
                      <a:pt x="20" y="184"/>
                      <a:pt x="0" y="29"/>
                      <a:pt x="10" y="0"/>
                    </a:cubicBezTo>
                    <a:lnTo>
                      <a:pt x="106" y="48"/>
                    </a:lnTo>
                    <a:lnTo>
                      <a:pt x="211" y="177"/>
                    </a:lnTo>
                    <a:lnTo>
                      <a:pt x="271" y="336"/>
                    </a:lnTo>
                    <a:lnTo>
                      <a:pt x="280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5" name="Freeform 310"/>
              <p:cNvSpPr>
                <a:spLocks noChangeAspect="1"/>
              </p:cNvSpPr>
              <p:nvPr/>
            </p:nvSpPr>
            <p:spPr bwMode="auto">
              <a:xfrm>
                <a:off x="1128" y="657"/>
                <a:ext cx="237" cy="172"/>
              </a:xfrm>
              <a:custGeom>
                <a:avLst/>
                <a:gdLst>
                  <a:gd name="T0" fmla="*/ 0 w 711"/>
                  <a:gd name="T1" fmla="*/ 170 h 518"/>
                  <a:gd name="T2" fmla="*/ 144 w 711"/>
                  <a:gd name="T3" fmla="*/ 35 h 518"/>
                  <a:gd name="T4" fmla="*/ 345 w 711"/>
                  <a:gd name="T5" fmla="*/ 14 h 518"/>
                  <a:gd name="T6" fmla="*/ 540 w 711"/>
                  <a:gd name="T7" fmla="*/ 122 h 518"/>
                  <a:gd name="T8" fmla="*/ 660 w 711"/>
                  <a:gd name="T9" fmla="*/ 272 h 518"/>
                  <a:gd name="T10" fmla="*/ 696 w 711"/>
                  <a:gd name="T11" fmla="*/ 422 h 518"/>
                  <a:gd name="T12" fmla="*/ 567 w 711"/>
                  <a:gd name="T13" fmla="*/ 518 h 518"/>
                  <a:gd name="T14" fmla="*/ 489 w 711"/>
                  <a:gd name="T15" fmla="*/ 341 h 518"/>
                  <a:gd name="T16" fmla="*/ 372 w 711"/>
                  <a:gd name="T17" fmla="*/ 218 h 518"/>
                  <a:gd name="T18" fmla="*/ 222 w 711"/>
                  <a:gd name="T19" fmla="*/ 149 h 518"/>
                  <a:gd name="T20" fmla="*/ 36 w 711"/>
                  <a:gd name="T21" fmla="*/ 155 h 518"/>
                  <a:gd name="T22" fmla="*/ 0 w 711"/>
                  <a:gd name="T23" fmla="*/ 17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1" h="518">
                    <a:moveTo>
                      <a:pt x="0" y="170"/>
                    </a:moveTo>
                    <a:lnTo>
                      <a:pt x="144" y="35"/>
                    </a:lnTo>
                    <a:cubicBezTo>
                      <a:pt x="201" y="9"/>
                      <a:pt x="279" y="0"/>
                      <a:pt x="345" y="14"/>
                    </a:cubicBezTo>
                    <a:cubicBezTo>
                      <a:pt x="411" y="29"/>
                      <a:pt x="488" y="75"/>
                      <a:pt x="540" y="122"/>
                    </a:cubicBezTo>
                    <a:cubicBezTo>
                      <a:pt x="592" y="165"/>
                      <a:pt x="630" y="218"/>
                      <a:pt x="660" y="272"/>
                    </a:cubicBezTo>
                    <a:cubicBezTo>
                      <a:pt x="690" y="326"/>
                      <a:pt x="711" y="381"/>
                      <a:pt x="696" y="422"/>
                    </a:cubicBezTo>
                    <a:lnTo>
                      <a:pt x="567" y="518"/>
                    </a:lnTo>
                    <a:cubicBezTo>
                      <a:pt x="532" y="504"/>
                      <a:pt x="521" y="391"/>
                      <a:pt x="489" y="341"/>
                    </a:cubicBezTo>
                    <a:cubicBezTo>
                      <a:pt x="457" y="291"/>
                      <a:pt x="418" y="252"/>
                      <a:pt x="372" y="218"/>
                    </a:cubicBezTo>
                    <a:cubicBezTo>
                      <a:pt x="322" y="180"/>
                      <a:pt x="278" y="160"/>
                      <a:pt x="222" y="149"/>
                    </a:cubicBezTo>
                    <a:cubicBezTo>
                      <a:pt x="166" y="138"/>
                      <a:pt x="68" y="155"/>
                      <a:pt x="36" y="155"/>
                    </a:cubicBezTo>
                    <a:lnTo>
                      <a:pt x="0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6" name="Freeform 311"/>
              <p:cNvSpPr>
                <a:spLocks noChangeAspect="1"/>
              </p:cNvSpPr>
              <p:nvPr/>
            </p:nvSpPr>
            <p:spPr bwMode="auto">
              <a:xfrm>
                <a:off x="1528" y="665"/>
                <a:ext cx="118" cy="37"/>
              </a:xfrm>
              <a:custGeom>
                <a:avLst/>
                <a:gdLst>
                  <a:gd name="T0" fmla="*/ 0 w 118"/>
                  <a:gd name="T1" fmla="*/ 0 h 37"/>
                  <a:gd name="T2" fmla="*/ 32 w 118"/>
                  <a:gd name="T3" fmla="*/ 34 h 37"/>
                  <a:gd name="T4" fmla="*/ 74 w 118"/>
                  <a:gd name="T5" fmla="*/ 21 h 37"/>
                  <a:gd name="T6" fmla="*/ 118 w 118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37">
                    <a:moveTo>
                      <a:pt x="0" y="0"/>
                    </a:moveTo>
                    <a:lnTo>
                      <a:pt x="32" y="34"/>
                    </a:lnTo>
                    <a:lnTo>
                      <a:pt x="74" y="21"/>
                    </a:lnTo>
                    <a:lnTo>
                      <a:pt x="118" y="37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7" name="Freeform 312"/>
              <p:cNvSpPr>
                <a:spLocks noChangeAspect="1"/>
              </p:cNvSpPr>
              <p:nvPr/>
            </p:nvSpPr>
            <p:spPr bwMode="auto">
              <a:xfrm>
                <a:off x="1514" y="679"/>
                <a:ext cx="131" cy="50"/>
              </a:xfrm>
              <a:custGeom>
                <a:avLst/>
                <a:gdLst>
                  <a:gd name="T0" fmla="*/ 0 w 393"/>
                  <a:gd name="T1" fmla="*/ 0 h 150"/>
                  <a:gd name="T2" fmla="*/ 99 w 393"/>
                  <a:gd name="T3" fmla="*/ 132 h 150"/>
                  <a:gd name="T4" fmla="*/ 198 w 393"/>
                  <a:gd name="T5" fmla="*/ 138 h 150"/>
                  <a:gd name="T6" fmla="*/ 288 w 393"/>
                  <a:gd name="T7" fmla="*/ 99 h 150"/>
                  <a:gd name="T8" fmla="*/ 393 w 393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0">
                    <a:moveTo>
                      <a:pt x="0" y="0"/>
                    </a:moveTo>
                    <a:lnTo>
                      <a:pt x="99" y="132"/>
                    </a:lnTo>
                    <a:lnTo>
                      <a:pt x="198" y="138"/>
                    </a:lnTo>
                    <a:lnTo>
                      <a:pt x="288" y="99"/>
                    </a:lnTo>
                    <a:lnTo>
                      <a:pt x="393" y="15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8" name="Freeform 313"/>
              <p:cNvSpPr>
                <a:spLocks noChangeAspect="1"/>
              </p:cNvSpPr>
              <p:nvPr/>
            </p:nvSpPr>
            <p:spPr bwMode="auto">
              <a:xfrm>
                <a:off x="1429" y="698"/>
                <a:ext cx="28" cy="73"/>
              </a:xfrm>
              <a:custGeom>
                <a:avLst/>
                <a:gdLst>
                  <a:gd name="T0" fmla="*/ 28 w 28"/>
                  <a:gd name="T1" fmla="*/ 0 h 73"/>
                  <a:gd name="T2" fmla="*/ 0 w 28"/>
                  <a:gd name="T3" fmla="*/ 34 h 73"/>
                  <a:gd name="T4" fmla="*/ 16 w 2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3">
                    <a:moveTo>
                      <a:pt x="28" y="0"/>
                    </a:moveTo>
                    <a:lnTo>
                      <a:pt x="0" y="34"/>
                    </a:lnTo>
                    <a:lnTo>
                      <a:pt x="16" y="73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79" name="Freeform 314"/>
              <p:cNvSpPr>
                <a:spLocks noChangeAspect="1"/>
              </p:cNvSpPr>
              <p:nvPr/>
            </p:nvSpPr>
            <p:spPr bwMode="auto">
              <a:xfrm>
                <a:off x="1398" y="694"/>
                <a:ext cx="41" cy="88"/>
              </a:xfrm>
              <a:custGeom>
                <a:avLst/>
                <a:gdLst>
                  <a:gd name="T0" fmla="*/ 41 w 41"/>
                  <a:gd name="T1" fmla="*/ 0 h 88"/>
                  <a:gd name="T2" fmla="*/ 0 w 41"/>
                  <a:gd name="T3" fmla="*/ 34 h 88"/>
                  <a:gd name="T4" fmla="*/ 35 w 41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88">
                    <a:moveTo>
                      <a:pt x="41" y="0"/>
                    </a:moveTo>
                    <a:lnTo>
                      <a:pt x="0" y="34"/>
                    </a:lnTo>
                    <a:lnTo>
                      <a:pt x="35" y="88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80" name="Freeform 315"/>
              <p:cNvSpPr>
                <a:spLocks noChangeAspect="1"/>
              </p:cNvSpPr>
              <p:nvPr/>
            </p:nvSpPr>
            <p:spPr bwMode="auto">
              <a:xfrm>
                <a:off x="1377" y="1314"/>
                <a:ext cx="147" cy="73"/>
              </a:xfrm>
              <a:custGeom>
                <a:avLst/>
                <a:gdLst>
                  <a:gd name="T0" fmla="*/ 147 w 147"/>
                  <a:gd name="T1" fmla="*/ 73 h 73"/>
                  <a:gd name="T2" fmla="*/ 71 w 147"/>
                  <a:gd name="T3" fmla="*/ 57 h 73"/>
                  <a:gd name="T4" fmla="*/ 48 w 147"/>
                  <a:gd name="T5" fmla="*/ 15 h 73"/>
                  <a:gd name="T6" fmla="*/ 0 w 147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73">
                    <a:moveTo>
                      <a:pt x="147" y="73"/>
                    </a:moveTo>
                    <a:lnTo>
                      <a:pt x="71" y="57"/>
                    </a:lnTo>
                    <a:lnTo>
                      <a:pt x="48" y="15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81" name="Freeform 316"/>
              <p:cNvSpPr>
                <a:spLocks noChangeAspect="1"/>
              </p:cNvSpPr>
              <p:nvPr/>
            </p:nvSpPr>
            <p:spPr bwMode="auto">
              <a:xfrm>
                <a:off x="1370" y="1335"/>
                <a:ext cx="148" cy="73"/>
              </a:xfrm>
              <a:custGeom>
                <a:avLst/>
                <a:gdLst>
                  <a:gd name="T0" fmla="*/ 148 w 148"/>
                  <a:gd name="T1" fmla="*/ 73 h 73"/>
                  <a:gd name="T2" fmla="*/ 59 w 148"/>
                  <a:gd name="T3" fmla="*/ 57 h 73"/>
                  <a:gd name="T4" fmla="*/ 39 w 148"/>
                  <a:gd name="T5" fmla="*/ 12 h 73"/>
                  <a:gd name="T6" fmla="*/ 0 w 148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73">
                    <a:moveTo>
                      <a:pt x="148" y="73"/>
                    </a:moveTo>
                    <a:lnTo>
                      <a:pt x="59" y="57"/>
                    </a:lnTo>
                    <a:lnTo>
                      <a:pt x="3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482" name="Group 317"/>
              <p:cNvGrpSpPr>
                <a:grpSpLocks noChangeAspect="1"/>
              </p:cNvGrpSpPr>
              <p:nvPr/>
            </p:nvGrpSpPr>
            <p:grpSpPr bwMode="auto">
              <a:xfrm>
                <a:off x="1233" y="769"/>
                <a:ext cx="813" cy="795"/>
                <a:chOff x="2768" y="1462"/>
                <a:chExt cx="2439" cy="2387"/>
              </a:xfrm>
            </p:grpSpPr>
            <p:grpSp>
              <p:nvGrpSpPr>
                <p:cNvPr id="485" name="Group 318"/>
                <p:cNvGrpSpPr>
                  <a:grpSpLocks noChangeAspect="1"/>
                </p:cNvGrpSpPr>
                <p:nvPr/>
              </p:nvGrpSpPr>
              <p:grpSpPr bwMode="auto">
                <a:xfrm>
                  <a:off x="2768" y="1462"/>
                  <a:ext cx="2439" cy="2387"/>
                  <a:chOff x="2768" y="1462"/>
                  <a:chExt cx="2439" cy="2387"/>
                </a:xfrm>
              </p:grpSpPr>
              <p:sp>
                <p:nvSpPr>
                  <p:cNvPr id="487" name="Freeform 319"/>
                  <p:cNvSpPr>
                    <a:spLocks noChangeAspect="1"/>
                  </p:cNvSpPr>
                  <p:nvPr/>
                </p:nvSpPr>
                <p:spPr bwMode="auto">
                  <a:xfrm>
                    <a:off x="3786" y="3130"/>
                    <a:ext cx="261" cy="152"/>
                  </a:xfrm>
                  <a:custGeom>
                    <a:avLst/>
                    <a:gdLst>
                      <a:gd name="T0" fmla="*/ 261 w 261"/>
                      <a:gd name="T1" fmla="*/ 20 h 152"/>
                      <a:gd name="T2" fmla="*/ 156 w 261"/>
                      <a:gd name="T3" fmla="*/ 122 h 152"/>
                      <a:gd name="T4" fmla="*/ 12 w 261"/>
                      <a:gd name="T5" fmla="*/ 139 h 152"/>
                      <a:gd name="T6" fmla="*/ 87 w 261"/>
                      <a:gd name="T7" fmla="*/ 41 h 152"/>
                      <a:gd name="T8" fmla="*/ 165 w 261"/>
                      <a:gd name="T9" fmla="*/ 8 h 152"/>
                      <a:gd name="T10" fmla="*/ 261 w 261"/>
                      <a:gd name="T11" fmla="*/ 2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152">
                        <a:moveTo>
                          <a:pt x="261" y="20"/>
                        </a:moveTo>
                        <a:cubicBezTo>
                          <a:pt x="259" y="38"/>
                          <a:pt x="197" y="102"/>
                          <a:pt x="156" y="122"/>
                        </a:cubicBezTo>
                        <a:cubicBezTo>
                          <a:pt x="117" y="142"/>
                          <a:pt x="24" y="152"/>
                          <a:pt x="12" y="139"/>
                        </a:cubicBezTo>
                        <a:cubicBezTo>
                          <a:pt x="0" y="126"/>
                          <a:pt x="62" y="63"/>
                          <a:pt x="87" y="41"/>
                        </a:cubicBezTo>
                        <a:cubicBezTo>
                          <a:pt x="112" y="19"/>
                          <a:pt x="126" y="16"/>
                          <a:pt x="165" y="8"/>
                        </a:cubicBezTo>
                        <a:cubicBezTo>
                          <a:pt x="204" y="0"/>
                          <a:pt x="241" y="18"/>
                          <a:pt x="261" y="2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88" name="Freeform 320"/>
                  <p:cNvSpPr>
                    <a:spLocks noChangeAspect="1"/>
                  </p:cNvSpPr>
                  <p:nvPr/>
                </p:nvSpPr>
                <p:spPr bwMode="auto">
                  <a:xfrm>
                    <a:off x="3450" y="2637"/>
                    <a:ext cx="349" cy="161"/>
                  </a:xfrm>
                  <a:custGeom>
                    <a:avLst/>
                    <a:gdLst>
                      <a:gd name="T0" fmla="*/ 342 w 349"/>
                      <a:gd name="T1" fmla="*/ 30 h 161"/>
                      <a:gd name="T2" fmla="*/ 254 w 349"/>
                      <a:gd name="T3" fmla="*/ 97 h 161"/>
                      <a:gd name="T4" fmla="*/ 161 w 349"/>
                      <a:gd name="T5" fmla="*/ 144 h 161"/>
                      <a:gd name="T6" fmla="*/ 12 w 349"/>
                      <a:gd name="T7" fmla="*/ 146 h 161"/>
                      <a:gd name="T8" fmla="*/ 90 w 349"/>
                      <a:gd name="T9" fmla="*/ 56 h 161"/>
                      <a:gd name="T10" fmla="*/ 189 w 349"/>
                      <a:gd name="T11" fmla="*/ 6 h 161"/>
                      <a:gd name="T12" fmla="*/ 297 w 349"/>
                      <a:gd name="T13" fmla="*/ 18 h 161"/>
                      <a:gd name="T14" fmla="*/ 342 w 349"/>
                      <a:gd name="T15" fmla="*/ 3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49" h="161">
                        <a:moveTo>
                          <a:pt x="342" y="30"/>
                        </a:moveTo>
                        <a:cubicBezTo>
                          <a:pt x="335" y="43"/>
                          <a:pt x="284" y="78"/>
                          <a:pt x="254" y="97"/>
                        </a:cubicBezTo>
                        <a:cubicBezTo>
                          <a:pt x="223" y="117"/>
                          <a:pt x="201" y="136"/>
                          <a:pt x="161" y="144"/>
                        </a:cubicBezTo>
                        <a:cubicBezTo>
                          <a:pt x="121" y="152"/>
                          <a:pt x="24" y="161"/>
                          <a:pt x="12" y="146"/>
                        </a:cubicBezTo>
                        <a:cubicBezTo>
                          <a:pt x="0" y="131"/>
                          <a:pt x="61" y="79"/>
                          <a:pt x="90" y="56"/>
                        </a:cubicBezTo>
                        <a:cubicBezTo>
                          <a:pt x="122" y="29"/>
                          <a:pt x="158" y="12"/>
                          <a:pt x="189" y="6"/>
                        </a:cubicBezTo>
                        <a:cubicBezTo>
                          <a:pt x="220" y="0"/>
                          <a:pt x="276" y="15"/>
                          <a:pt x="297" y="18"/>
                        </a:cubicBezTo>
                        <a:cubicBezTo>
                          <a:pt x="318" y="21"/>
                          <a:pt x="349" y="17"/>
                          <a:pt x="342" y="3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89" name="Freeform 321"/>
                  <p:cNvSpPr>
                    <a:spLocks noChangeAspect="1"/>
                  </p:cNvSpPr>
                  <p:nvPr/>
                </p:nvSpPr>
                <p:spPr bwMode="auto">
                  <a:xfrm>
                    <a:off x="3357" y="3003"/>
                    <a:ext cx="333" cy="257"/>
                  </a:xfrm>
                  <a:custGeom>
                    <a:avLst/>
                    <a:gdLst>
                      <a:gd name="T0" fmla="*/ 72 w 333"/>
                      <a:gd name="T1" fmla="*/ 0 h 257"/>
                      <a:gd name="T2" fmla="*/ 77 w 333"/>
                      <a:gd name="T3" fmla="*/ 20 h 257"/>
                      <a:gd name="T4" fmla="*/ 119 w 333"/>
                      <a:gd name="T5" fmla="*/ 92 h 257"/>
                      <a:gd name="T6" fmla="*/ 225 w 333"/>
                      <a:gd name="T7" fmla="*/ 134 h 257"/>
                      <a:gd name="T8" fmla="*/ 330 w 333"/>
                      <a:gd name="T9" fmla="*/ 138 h 257"/>
                      <a:gd name="T10" fmla="*/ 303 w 333"/>
                      <a:gd name="T11" fmla="*/ 204 h 257"/>
                      <a:gd name="T12" fmla="*/ 288 w 333"/>
                      <a:gd name="T13" fmla="*/ 251 h 257"/>
                      <a:gd name="T14" fmla="*/ 198 w 333"/>
                      <a:gd name="T15" fmla="*/ 228 h 257"/>
                      <a:gd name="T16" fmla="*/ 80 w 333"/>
                      <a:gd name="T17" fmla="*/ 149 h 257"/>
                      <a:gd name="T18" fmla="*/ 0 w 333"/>
                      <a:gd name="T19" fmla="*/ 14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33" h="257">
                        <a:moveTo>
                          <a:pt x="72" y="0"/>
                        </a:moveTo>
                        <a:cubicBezTo>
                          <a:pt x="73" y="3"/>
                          <a:pt x="69" y="5"/>
                          <a:pt x="77" y="20"/>
                        </a:cubicBezTo>
                        <a:cubicBezTo>
                          <a:pt x="85" y="35"/>
                          <a:pt x="94" y="73"/>
                          <a:pt x="119" y="92"/>
                        </a:cubicBezTo>
                        <a:cubicBezTo>
                          <a:pt x="156" y="111"/>
                          <a:pt x="190" y="126"/>
                          <a:pt x="225" y="134"/>
                        </a:cubicBezTo>
                        <a:cubicBezTo>
                          <a:pt x="260" y="142"/>
                          <a:pt x="327" y="140"/>
                          <a:pt x="330" y="138"/>
                        </a:cubicBezTo>
                        <a:cubicBezTo>
                          <a:pt x="333" y="136"/>
                          <a:pt x="311" y="185"/>
                          <a:pt x="303" y="204"/>
                        </a:cubicBezTo>
                        <a:cubicBezTo>
                          <a:pt x="295" y="223"/>
                          <a:pt x="295" y="245"/>
                          <a:pt x="288" y="251"/>
                        </a:cubicBezTo>
                        <a:cubicBezTo>
                          <a:pt x="281" y="257"/>
                          <a:pt x="231" y="243"/>
                          <a:pt x="198" y="228"/>
                        </a:cubicBezTo>
                        <a:cubicBezTo>
                          <a:pt x="163" y="211"/>
                          <a:pt x="113" y="185"/>
                          <a:pt x="80" y="149"/>
                        </a:cubicBezTo>
                        <a:cubicBezTo>
                          <a:pt x="47" y="114"/>
                          <a:pt x="17" y="42"/>
                          <a:pt x="0" y="14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3F3F"/>
                      </a:gs>
                      <a:gs pos="100000">
                        <a:srgbClr val="FF3F3F">
                          <a:gamma/>
                          <a:shade val="60000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90" name="Freeform 322"/>
                  <p:cNvSpPr>
                    <a:spLocks noChangeAspect="1"/>
                  </p:cNvSpPr>
                  <p:nvPr/>
                </p:nvSpPr>
                <p:spPr bwMode="auto">
                  <a:xfrm>
                    <a:off x="3027" y="2970"/>
                    <a:ext cx="1026" cy="879"/>
                  </a:xfrm>
                  <a:custGeom>
                    <a:avLst/>
                    <a:gdLst>
                      <a:gd name="T0" fmla="*/ 27 w 1026"/>
                      <a:gd name="T1" fmla="*/ 534 h 879"/>
                      <a:gd name="T2" fmla="*/ 105 w 1026"/>
                      <a:gd name="T3" fmla="*/ 651 h 879"/>
                      <a:gd name="T4" fmla="*/ 222 w 1026"/>
                      <a:gd name="T5" fmla="*/ 771 h 879"/>
                      <a:gd name="T6" fmla="*/ 312 w 1026"/>
                      <a:gd name="T7" fmla="*/ 813 h 879"/>
                      <a:gd name="T8" fmla="*/ 423 w 1026"/>
                      <a:gd name="T9" fmla="*/ 819 h 879"/>
                      <a:gd name="T10" fmla="*/ 504 w 1026"/>
                      <a:gd name="T11" fmla="*/ 783 h 879"/>
                      <a:gd name="T12" fmla="*/ 564 w 1026"/>
                      <a:gd name="T13" fmla="*/ 648 h 879"/>
                      <a:gd name="T14" fmla="*/ 582 w 1026"/>
                      <a:gd name="T15" fmla="*/ 447 h 879"/>
                      <a:gd name="T16" fmla="*/ 636 w 1026"/>
                      <a:gd name="T17" fmla="*/ 213 h 879"/>
                      <a:gd name="T18" fmla="*/ 738 w 1026"/>
                      <a:gd name="T19" fmla="*/ 84 h 879"/>
                      <a:gd name="T20" fmla="*/ 876 w 1026"/>
                      <a:gd name="T21" fmla="*/ 15 h 879"/>
                      <a:gd name="T22" fmla="*/ 972 w 1026"/>
                      <a:gd name="T23" fmla="*/ 12 h 879"/>
                      <a:gd name="T24" fmla="*/ 1002 w 1026"/>
                      <a:gd name="T25" fmla="*/ 81 h 879"/>
                      <a:gd name="T26" fmla="*/ 1023 w 1026"/>
                      <a:gd name="T27" fmla="*/ 174 h 879"/>
                      <a:gd name="T28" fmla="*/ 918 w 1026"/>
                      <a:gd name="T29" fmla="*/ 171 h 879"/>
                      <a:gd name="T30" fmla="*/ 795 w 1026"/>
                      <a:gd name="T31" fmla="*/ 258 h 879"/>
                      <a:gd name="T32" fmla="*/ 726 w 1026"/>
                      <a:gd name="T33" fmla="*/ 414 h 879"/>
                      <a:gd name="T34" fmla="*/ 672 w 1026"/>
                      <a:gd name="T35" fmla="*/ 561 h 879"/>
                      <a:gd name="T36" fmla="*/ 618 w 1026"/>
                      <a:gd name="T37" fmla="*/ 708 h 879"/>
                      <a:gd name="T38" fmla="*/ 549 w 1026"/>
                      <a:gd name="T39" fmla="*/ 816 h 879"/>
                      <a:gd name="T40" fmla="*/ 474 w 1026"/>
                      <a:gd name="T41" fmla="*/ 867 h 879"/>
                      <a:gd name="T42" fmla="*/ 393 w 1026"/>
                      <a:gd name="T43" fmla="*/ 879 h 879"/>
                      <a:gd name="T44" fmla="*/ 309 w 1026"/>
                      <a:gd name="T45" fmla="*/ 864 h 879"/>
                      <a:gd name="T46" fmla="*/ 231 w 1026"/>
                      <a:gd name="T47" fmla="*/ 822 h 879"/>
                      <a:gd name="T48" fmla="*/ 120 w 1026"/>
                      <a:gd name="T49" fmla="*/ 723 h 879"/>
                      <a:gd name="T50" fmla="*/ 18 w 1026"/>
                      <a:gd name="T51" fmla="*/ 594 h 879"/>
                      <a:gd name="T52" fmla="*/ 0 w 1026"/>
                      <a:gd name="T53" fmla="*/ 558 h 879"/>
                      <a:gd name="T54" fmla="*/ 27 w 1026"/>
                      <a:gd name="T55" fmla="*/ 534 h 8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026" h="879">
                        <a:moveTo>
                          <a:pt x="27" y="534"/>
                        </a:moveTo>
                        <a:lnTo>
                          <a:pt x="105" y="651"/>
                        </a:lnTo>
                        <a:cubicBezTo>
                          <a:pt x="137" y="690"/>
                          <a:pt x="188" y="744"/>
                          <a:pt x="222" y="771"/>
                        </a:cubicBezTo>
                        <a:cubicBezTo>
                          <a:pt x="256" y="798"/>
                          <a:pt x="279" y="805"/>
                          <a:pt x="312" y="813"/>
                        </a:cubicBezTo>
                        <a:cubicBezTo>
                          <a:pt x="345" y="821"/>
                          <a:pt x="392" y="822"/>
                          <a:pt x="423" y="819"/>
                        </a:cubicBezTo>
                        <a:cubicBezTo>
                          <a:pt x="455" y="814"/>
                          <a:pt x="481" y="811"/>
                          <a:pt x="504" y="783"/>
                        </a:cubicBezTo>
                        <a:cubicBezTo>
                          <a:pt x="527" y="755"/>
                          <a:pt x="551" y="705"/>
                          <a:pt x="564" y="648"/>
                        </a:cubicBezTo>
                        <a:cubicBezTo>
                          <a:pt x="576" y="593"/>
                          <a:pt x="573" y="515"/>
                          <a:pt x="582" y="447"/>
                        </a:cubicBezTo>
                        <a:cubicBezTo>
                          <a:pt x="594" y="375"/>
                          <a:pt x="611" y="272"/>
                          <a:pt x="636" y="213"/>
                        </a:cubicBezTo>
                        <a:cubicBezTo>
                          <a:pt x="661" y="154"/>
                          <a:pt x="698" y="115"/>
                          <a:pt x="738" y="84"/>
                        </a:cubicBezTo>
                        <a:cubicBezTo>
                          <a:pt x="778" y="51"/>
                          <a:pt x="835" y="21"/>
                          <a:pt x="876" y="15"/>
                        </a:cubicBezTo>
                        <a:cubicBezTo>
                          <a:pt x="917" y="9"/>
                          <a:pt x="951" y="0"/>
                          <a:pt x="972" y="12"/>
                        </a:cubicBezTo>
                        <a:cubicBezTo>
                          <a:pt x="993" y="23"/>
                          <a:pt x="994" y="54"/>
                          <a:pt x="1002" y="81"/>
                        </a:cubicBezTo>
                        <a:cubicBezTo>
                          <a:pt x="1010" y="108"/>
                          <a:pt x="1020" y="165"/>
                          <a:pt x="1023" y="174"/>
                        </a:cubicBezTo>
                        <a:cubicBezTo>
                          <a:pt x="1026" y="183"/>
                          <a:pt x="956" y="157"/>
                          <a:pt x="918" y="171"/>
                        </a:cubicBezTo>
                        <a:cubicBezTo>
                          <a:pt x="883" y="183"/>
                          <a:pt x="827" y="220"/>
                          <a:pt x="795" y="258"/>
                        </a:cubicBezTo>
                        <a:cubicBezTo>
                          <a:pt x="763" y="296"/>
                          <a:pt x="746" y="363"/>
                          <a:pt x="726" y="414"/>
                        </a:cubicBezTo>
                        <a:lnTo>
                          <a:pt x="672" y="561"/>
                        </a:lnTo>
                        <a:lnTo>
                          <a:pt x="618" y="708"/>
                        </a:lnTo>
                        <a:cubicBezTo>
                          <a:pt x="598" y="750"/>
                          <a:pt x="573" y="790"/>
                          <a:pt x="549" y="816"/>
                        </a:cubicBezTo>
                        <a:cubicBezTo>
                          <a:pt x="525" y="845"/>
                          <a:pt x="499" y="859"/>
                          <a:pt x="474" y="867"/>
                        </a:cubicBezTo>
                        <a:cubicBezTo>
                          <a:pt x="449" y="875"/>
                          <a:pt x="420" y="879"/>
                          <a:pt x="393" y="879"/>
                        </a:cubicBezTo>
                        <a:cubicBezTo>
                          <a:pt x="366" y="879"/>
                          <a:pt x="336" y="873"/>
                          <a:pt x="309" y="864"/>
                        </a:cubicBezTo>
                        <a:cubicBezTo>
                          <a:pt x="285" y="857"/>
                          <a:pt x="262" y="845"/>
                          <a:pt x="231" y="822"/>
                        </a:cubicBezTo>
                        <a:cubicBezTo>
                          <a:pt x="200" y="799"/>
                          <a:pt x="158" y="763"/>
                          <a:pt x="120" y="723"/>
                        </a:cubicBezTo>
                        <a:lnTo>
                          <a:pt x="18" y="594"/>
                        </a:lnTo>
                        <a:lnTo>
                          <a:pt x="0" y="558"/>
                        </a:lnTo>
                        <a:lnTo>
                          <a:pt x="27" y="534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3922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91" name="Freeform 323"/>
                  <p:cNvSpPr>
                    <a:spLocks noChangeAspect="1"/>
                  </p:cNvSpPr>
                  <p:nvPr/>
                </p:nvSpPr>
                <p:spPr bwMode="auto">
                  <a:xfrm>
                    <a:off x="3053" y="2487"/>
                    <a:ext cx="331" cy="266"/>
                  </a:xfrm>
                  <a:custGeom>
                    <a:avLst/>
                    <a:gdLst>
                      <a:gd name="T0" fmla="*/ 73 w 331"/>
                      <a:gd name="T1" fmla="*/ 0 h 266"/>
                      <a:gd name="T2" fmla="*/ 112 w 331"/>
                      <a:gd name="T3" fmla="*/ 92 h 266"/>
                      <a:gd name="T4" fmla="*/ 212 w 331"/>
                      <a:gd name="T5" fmla="*/ 149 h 266"/>
                      <a:gd name="T6" fmla="*/ 331 w 331"/>
                      <a:gd name="T7" fmla="*/ 185 h 266"/>
                      <a:gd name="T8" fmla="*/ 307 w 331"/>
                      <a:gd name="T9" fmla="*/ 236 h 266"/>
                      <a:gd name="T10" fmla="*/ 294 w 331"/>
                      <a:gd name="T11" fmla="*/ 266 h 266"/>
                      <a:gd name="T12" fmla="*/ 190 w 331"/>
                      <a:gd name="T13" fmla="*/ 233 h 266"/>
                      <a:gd name="T14" fmla="*/ 58 w 331"/>
                      <a:gd name="T15" fmla="*/ 141 h 266"/>
                      <a:gd name="T16" fmla="*/ 0 w 331"/>
                      <a:gd name="T17" fmla="*/ 0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266">
                        <a:moveTo>
                          <a:pt x="73" y="0"/>
                        </a:moveTo>
                        <a:cubicBezTo>
                          <a:pt x="80" y="15"/>
                          <a:pt x="89" y="67"/>
                          <a:pt x="112" y="92"/>
                        </a:cubicBezTo>
                        <a:cubicBezTo>
                          <a:pt x="135" y="117"/>
                          <a:pt x="176" y="134"/>
                          <a:pt x="212" y="149"/>
                        </a:cubicBezTo>
                        <a:cubicBezTo>
                          <a:pt x="247" y="161"/>
                          <a:pt x="316" y="171"/>
                          <a:pt x="331" y="185"/>
                        </a:cubicBezTo>
                        <a:lnTo>
                          <a:pt x="307" y="236"/>
                        </a:lnTo>
                        <a:lnTo>
                          <a:pt x="294" y="266"/>
                        </a:lnTo>
                        <a:cubicBezTo>
                          <a:pt x="275" y="266"/>
                          <a:pt x="229" y="254"/>
                          <a:pt x="190" y="233"/>
                        </a:cubicBezTo>
                        <a:cubicBezTo>
                          <a:pt x="149" y="213"/>
                          <a:pt x="98" y="184"/>
                          <a:pt x="58" y="141"/>
                        </a:cubicBezTo>
                        <a:cubicBezTo>
                          <a:pt x="18" y="98"/>
                          <a:pt x="12" y="29"/>
                          <a:pt x="0" y="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FF0000">
                          <a:gamma/>
                          <a:shade val="45098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92" name="Freeform 324"/>
                  <p:cNvSpPr>
                    <a:spLocks noChangeAspect="1"/>
                  </p:cNvSpPr>
                  <p:nvPr/>
                </p:nvSpPr>
                <p:spPr bwMode="auto">
                  <a:xfrm>
                    <a:off x="3326" y="2511"/>
                    <a:ext cx="477" cy="522"/>
                  </a:xfrm>
                  <a:custGeom>
                    <a:avLst/>
                    <a:gdLst>
                      <a:gd name="T0" fmla="*/ 40 w 477"/>
                      <a:gd name="T1" fmla="*/ 522 h 522"/>
                      <a:gd name="T2" fmla="*/ 16 w 477"/>
                      <a:gd name="T3" fmla="*/ 447 h 522"/>
                      <a:gd name="T4" fmla="*/ 13 w 477"/>
                      <a:gd name="T5" fmla="*/ 263 h 522"/>
                      <a:gd name="T6" fmla="*/ 85 w 477"/>
                      <a:gd name="T7" fmla="*/ 116 h 522"/>
                      <a:gd name="T8" fmla="*/ 199 w 477"/>
                      <a:gd name="T9" fmla="*/ 20 h 522"/>
                      <a:gd name="T10" fmla="*/ 322 w 477"/>
                      <a:gd name="T11" fmla="*/ 3 h 522"/>
                      <a:gd name="T12" fmla="*/ 427 w 477"/>
                      <a:gd name="T13" fmla="*/ 24 h 522"/>
                      <a:gd name="T14" fmla="*/ 472 w 477"/>
                      <a:gd name="T15" fmla="*/ 147 h 522"/>
                      <a:gd name="T16" fmla="*/ 340 w 477"/>
                      <a:gd name="T17" fmla="*/ 132 h 522"/>
                      <a:gd name="T18" fmla="*/ 236 w 477"/>
                      <a:gd name="T19" fmla="*/ 165 h 522"/>
                      <a:gd name="T20" fmla="*/ 153 w 477"/>
                      <a:gd name="T21" fmla="*/ 248 h 522"/>
                      <a:gd name="T22" fmla="*/ 100 w 477"/>
                      <a:gd name="T23" fmla="*/ 356 h 522"/>
                      <a:gd name="T24" fmla="*/ 109 w 477"/>
                      <a:gd name="T25" fmla="*/ 512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7" h="522">
                        <a:moveTo>
                          <a:pt x="40" y="522"/>
                        </a:moveTo>
                        <a:cubicBezTo>
                          <a:pt x="36" y="510"/>
                          <a:pt x="20" y="490"/>
                          <a:pt x="16" y="447"/>
                        </a:cubicBezTo>
                        <a:cubicBezTo>
                          <a:pt x="12" y="404"/>
                          <a:pt x="0" y="319"/>
                          <a:pt x="13" y="263"/>
                        </a:cubicBezTo>
                        <a:cubicBezTo>
                          <a:pt x="25" y="207"/>
                          <a:pt x="48" y="159"/>
                          <a:pt x="85" y="116"/>
                        </a:cubicBezTo>
                        <a:cubicBezTo>
                          <a:pt x="122" y="73"/>
                          <a:pt x="141" y="40"/>
                          <a:pt x="199" y="20"/>
                        </a:cubicBezTo>
                        <a:cubicBezTo>
                          <a:pt x="257" y="0"/>
                          <a:pt x="284" y="2"/>
                          <a:pt x="322" y="3"/>
                        </a:cubicBezTo>
                        <a:cubicBezTo>
                          <a:pt x="360" y="4"/>
                          <a:pt x="402" y="0"/>
                          <a:pt x="427" y="24"/>
                        </a:cubicBezTo>
                        <a:cubicBezTo>
                          <a:pt x="434" y="50"/>
                          <a:pt x="477" y="141"/>
                          <a:pt x="472" y="147"/>
                        </a:cubicBezTo>
                        <a:cubicBezTo>
                          <a:pt x="467" y="153"/>
                          <a:pt x="378" y="130"/>
                          <a:pt x="340" y="132"/>
                        </a:cubicBezTo>
                        <a:cubicBezTo>
                          <a:pt x="296" y="138"/>
                          <a:pt x="279" y="135"/>
                          <a:pt x="236" y="165"/>
                        </a:cubicBezTo>
                        <a:cubicBezTo>
                          <a:pt x="193" y="195"/>
                          <a:pt x="179" y="211"/>
                          <a:pt x="153" y="248"/>
                        </a:cubicBezTo>
                        <a:cubicBezTo>
                          <a:pt x="127" y="285"/>
                          <a:pt x="117" y="296"/>
                          <a:pt x="100" y="356"/>
                        </a:cubicBezTo>
                        <a:cubicBezTo>
                          <a:pt x="83" y="416"/>
                          <a:pt x="107" y="480"/>
                          <a:pt x="109" y="512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30196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93" name="Freeform 325"/>
                  <p:cNvSpPr>
                    <a:spLocks noChangeAspect="1"/>
                  </p:cNvSpPr>
                  <p:nvPr/>
                </p:nvSpPr>
                <p:spPr bwMode="auto">
                  <a:xfrm>
                    <a:off x="2768" y="1462"/>
                    <a:ext cx="2439" cy="758"/>
                  </a:xfrm>
                  <a:custGeom>
                    <a:avLst/>
                    <a:gdLst>
                      <a:gd name="T0" fmla="*/ 2362 w 2439"/>
                      <a:gd name="T1" fmla="*/ 619 h 758"/>
                      <a:gd name="T2" fmla="*/ 2406 w 2439"/>
                      <a:gd name="T3" fmla="*/ 667 h 758"/>
                      <a:gd name="T4" fmla="*/ 2439 w 2439"/>
                      <a:gd name="T5" fmla="*/ 613 h 758"/>
                      <a:gd name="T6" fmla="*/ 2368 w 2439"/>
                      <a:gd name="T7" fmla="*/ 410 h 758"/>
                      <a:gd name="T8" fmla="*/ 2227 w 2439"/>
                      <a:gd name="T9" fmla="*/ 235 h 758"/>
                      <a:gd name="T10" fmla="*/ 1963 w 2439"/>
                      <a:gd name="T11" fmla="*/ 74 h 758"/>
                      <a:gd name="T12" fmla="*/ 1611 w 2439"/>
                      <a:gd name="T13" fmla="*/ 10 h 758"/>
                      <a:gd name="T14" fmla="*/ 1132 w 2439"/>
                      <a:gd name="T15" fmla="*/ 14 h 758"/>
                      <a:gd name="T16" fmla="*/ 652 w 2439"/>
                      <a:gd name="T17" fmla="*/ 26 h 758"/>
                      <a:gd name="T18" fmla="*/ 424 w 2439"/>
                      <a:gd name="T19" fmla="*/ 53 h 758"/>
                      <a:gd name="T20" fmla="*/ 259 w 2439"/>
                      <a:gd name="T21" fmla="*/ 106 h 758"/>
                      <a:gd name="T22" fmla="*/ 148 w 2439"/>
                      <a:gd name="T23" fmla="*/ 194 h 758"/>
                      <a:gd name="T24" fmla="*/ 40 w 2439"/>
                      <a:gd name="T25" fmla="*/ 340 h 758"/>
                      <a:gd name="T26" fmla="*/ 4 w 2439"/>
                      <a:gd name="T27" fmla="*/ 524 h 758"/>
                      <a:gd name="T28" fmla="*/ 60 w 2439"/>
                      <a:gd name="T29" fmla="*/ 680 h 758"/>
                      <a:gd name="T30" fmla="*/ 132 w 2439"/>
                      <a:gd name="T31" fmla="*/ 746 h 758"/>
                      <a:gd name="T32" fmla="*/ 148 w 2439"/>
                      <a:gd name="T33" fmla="*/ 608 h 758"/>
                      <a:gd name="T34" fmla="*/ 193 w 2439"/>
                      <a:gd name="T35" fmla="*/ 422 h 758"/>
                      <a:gd name="T36" fmla="*/ 361 w 2439"/>
                      <a:gd name="T37" fmla="*/ 226 h 758"/>
                      <a:gd name="T38" fmla="*/ 561 w 2439"/>
                      <a:gd name="T39" fmla="*/ 152 h 758"/>
                      <a:gd name="T40" fmla="*/ 819 w 2439"/>
                      <a:gd name="T41" fmla="*/ 103 h 758"/>
                      <a:gd name="T42" fmla="*/ 1258 w 2439"/>
                      <a:gd name="T43" fmla="*/ 74 h 758"/>
                      <a:gd name="T44" fmla="*/ 1668 w 2439"/>
                      <a:gd name="T45" fmla="*/ 83 h 758"/>
                      <a:gd name="T46" fmla="*/ 1945 w 2439"/>
                      <a:gd name="T47" fmla="*/ 148 h 758"/>
                      <a:gd name="T48" fmla="*/ 2158 w 2439"/>
                      <a:gd name="T49" fmla="*/ 271 h 758"/>
                      <a:gd name="T50" fmla="*/ 2262 w 2439"/>
                      <a:gd name="T51" fmla="*/ 383 h 758"/>
                      <a:gd name="T52" fmla="*/ 2328 w 2439"/>
                      <a:gd name="T53" fmla="*/ 493 h 758"/>
                      <a:gd name="T54" fmla="*/ 2362 w 2439"/>
                      <a:gd name="T55" fmla="*/ 619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2439" h="758">
                        <a:moveTo>
                          <a:pt x="2362" y="619"/>
                        </a:moveTo>
                        <a:lnTo>
                          <a:pt x="2406" y="667"/>
                        </a:lnTo>
                        <a:lnTo>
                          <a:pt x="2439" y="613"/>
                        </a:lnTo>
                        <a:cubicBezTo>
                          <a:pt x="2433" y="570"/>
                          <a:pt x="2403" y="473"/>
                          <a:pt x="2368" y="410"/>
                        </a:cubicBezTo>
                        <a:cubicBezTo>
                          <a:pt x="2331" y="348"/>
                          <a:pt x="2295" y="291"/>
                          <a:pt x="2227" y="235"/>
                        </a:cubicBezTo>
                        <a:cubicBezTo>
                          <a:pt x="2159" y="179"/>
                          <a:pt x="2066" y="111"/>
                          <a:pt x="1963" y="74"/>
                        </a:cubicBezTo>
                        <a:cubicBezTo>
                          <a:pt x="1860" y="37"/>
                          <a:pt x="1750" y="20"/>
                          <a:pt x="1611" y="10"/>
                        </a:cubicBezTo>
                        <a:cubicBezTo>
                          <a:pt x="1472" y="0"/>
                          <a:pt x="1290" y="11"/>
                          <a:pt x="1132" y="14"/>
                        </a:cubicBezTo>
                        <a:lnTo>
                          <a:pt x="652" y="26"/>
                        </a:lnTo>
                        <a:cubicBezTo>
                          <a:pt x="534" y="32"/>
                          <a:pt x="482" y="44"/>
                          <a:pt x="424" y="53"/>
                        </a:cubicBezTo>
                        <a:cubicBezTo>
                          <a:pt x="366" y="62"/>
                          <a:pt x="305" y="82"/>
                          <a:pt x="259" y="106"/>
                        </a:cubicBezTo>
                        <a:cubicBezTo>
                          <a:pt x="213" y="130"/>
                          <a:pt x="184" y="155"/>
                          <a:pt x="148" y="194"/>
                        </a:cubicBezTo>
                        <a:cubicBezTo>
                          <a:pt x="101" y="238"/>
                          <a:pt x="64" y="285"/>
                          <a:pt x="40" y="340"/>
                        </a:cubicBezTo>
                        <a:cubicBezTo>
                          <a:pt x="16" y="395"/>
                          <a:pt x="0" y="466"/>
                          <a:pt x="4" y="524"/>
                        </a:cubicBezTo>
                        <a:cubicBezTo>
                          <a:pt x="8" y="582"/>
                          <a:pt x="38" y="644"/>
                          <a:pt x="60" y="680"/>
                        </a:cubicBezTo>
                        <a:cubicBezTo>
                          <a:pt x="82" y="716"/>
                          <a:pt x="118" y="758"/>
                          <a:pt x="132" y="746"/>
                        </a:cubicBezTo>
                        <a:lnTo>
                          <a:pt x="148" y="608"/>
                        </a:lnTo>
                        <a:cubicBezTo>
                          <a:pt x="158" y="554"/>
                          <a:pt x="157" y="490"/>
                          <a:pt x="193" y="422"/>
                        </a:cubicBezTo>
                        <a:cubicBezTo>
                          <a:pt x="229" y="354"/>
                          <a:pt x="298" y="270"/>
                          <a:pt x="361" y="226"/>
                        </a:cubicBezTo>
                        <a:cubicBezTo>
                          <a:pt x="432" y="183"/>
                          <a:pt x="485" y="172"/>
                          <a:pt x="561" y="152"/>
                        </a:cubicBezTo>
                        <a:cubicBezTo>
                          <a:pt x="637" y="132"/>
                          <a:pt x="703" y="116"/>
                          <a:pt x="819" y="103"/>
                        </a:cubicBezTo>
                        <a:cubicBezTo>
                          <a:pt x="927" y="91"/>
                          <a:pt x="1114" y="78"/>
                          <a:pt x="1258" y="74"/>
                        </a:cubicBezTo>
                        <a:cubicBezTo>
                          <a:pt x="1399" y="71"/>
                          <a:pt x="1554" y="71"/>
                          <a:pt x="1668" y="83"/>
                        </a:cubicBezTo>
                        <a:cubicBezTo>
                          <a:pt x="1783" y="94"/>
                          <a:pt x="1862" y="113"/>
                          <a:pt x="1945" y="148"/>
                        </a:cubicBezTo>
                        <a:cubicBezTo>
                          <a:pt x="2029" y="181"/>
                          <a:pt x="2105" y="232"/>
                          <a:pt x="2158" y="271"/>
                        </a:cubicBezTo>
                        <a:cubicBezTo>
                          <a:pt x="2211" y="310"/>
                          <a:pt x="2234" y="346"/>
                          <a:pt x="2262" y="383"/>
                        </a:cubicBezTo>
                        <a:cubicBezTo>
                          <a:pt x="2290" y="420"/>
                          <a:pt x="2311" y="454"/>
                          <a:pt x="2328" y="493"/>
                        </a:cubicBezTo>
                        <a:cubicBezTo>
                          <a:pt x="2338" y="522"/>
                          <a:pt x="2362" y="619"/>
                          <a:pt x="2362" y="619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494" name="Freeform 326"/>
                  <p:cNvSpPr>
                    <a:spLocks noChangeAspect="1"/>
                  </p:cNvSpPr>
                  <p:nvPr/>
                </p:nvSpPr>
                <p:spPr bwMode="auto">
                  <a:xfrm>
                    <a:off x="3037" y="2031"/>
                    <a:ext cx="499" cy="458"/>
                  </a:xfrm>
                  <a:custGeom>
                    <a:avLst/>
                    <a:gdLst>
                      <a:gd name="T0" fmla="*/ 16 w 499"/>
                      <a:gd name="T1" fmla="*/ 455 h 458"/>
                      <a:gd name="T2" fmla="*/ 13 w 499"/>
                      <a:gd name="T3" fmla="*/ 279 h 458"/>
                      <a:gd name="T4" fmla="*/ 94 w 499"/>
                      <a:gd name="T5" fmla="*/ 128 h 458"/>
                      <a:gd name="T6" fmla="*/ 203 w 499"/>
                      <a:gd name="T7" fmla="*/ 42 h 458"/>
                      <a:gd name="T8" fmla="*/ 320 w 499"/>
                      <a:gd name="T9" fmla="*/ 3 h 458"/>
                      <a:gd name="T10" fmla="*/ 422 w 499"/>
                      <a:gd name="T11" fmla="*/ 18 h 458"/>
                      <a:gd name="T12" fmla="*/ 499 w 499"/>
                      <a:gd name="T13" fmla="*/ 117 h 458"/>
                      <a:gd name="T14" fmla="*/ 335 w 499"/>
                      <a:gd name="T15" fmla="*/ 153 h 458"/>
                      <a:gd name="T16" fmla="*/ 206 w 499"/>
                      <a:gd name="T17" fmla="*/ 227 h 458"/>
                      <a:gd name="T18" fmla="*/ 104 w 499"/>
                      <a:gd name="T19" fmla="*/ 335 h 458"/>
                      <a:gd name="T20" fmla="*/ 89 w 499"/>
                      <a:gd name="T21" fmla="*/ 458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99" h="458">
                        <a:moveTo>
                          <a:pt x="16" y="455"/>
                        </a:moveTo>
                        <a:cubicBezTo>
                          <a:pt x="15" y="425"/>
                          <a:pt x="0" y="333"/>
                          <a:pt x="13" y="279"/>
                        </a:cubicBezTo>
                        <a:cubicBezTo>
                          <a:pt x="26" y="224"/>
                          <a:pt x="60" y="168"/>
                          <a:pt x="94" y="128"/>
                        </a:cubicBezTo>
                        <a:cubicBezTo>
                          <a:pt x="130" y="88"/>
                          <a:pt x="165" y="62"/>
                          <a:pt x="203" y="42"/>
                        </a:cubicBezTo>
                        <a:cubicBezTo>
                          <a:pt x="243" y="22"/>
                          <a:pt x="287" y="4"/>
                          <a:pt x="320" y="3"/>
                        </a:cubicBezTo>
                        <a:cubicBezTo>
                          <a:pt x="353" y="2"/>
                          <a:pt x="393" y="0"/>
                          <a:pt x="422" y="18"/>
                        </a:cubicBezTo>
                        <a:lnTo>
                          <a:pt x="499" y="117"/>
                        </a:lnTo>
                        <a:cubicBezTo>
                          <a:pt x="485" y="139"/>
                          <a:pt x="383" y="129"/>
                          <a:pt x="335" y="153"/>
                        </a:cubicBezTo>
                        <a:cubicBezTo>
                          <a:pt x="287" y="177"/>
                          <a:pt x="245" y="197"/>
                          <a:pt x="206" y="227"/>
                        </a:cubicBezTo>
                        <a:cubicBezTo>
                          <a:pt x="167" y="257"/>
                          <a:pt x="117" y="304"/>
                          <a:pt x="104" y="335"/>
                        </a:cubicBezTo>
                        <a:cubicBezTo>
                          <a:pt x="91" y="366"/>
                          <a:pt x="92" y="433"/>
                          <a:pt x="89" y="458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486" name="Freeform 327"/>
                <p:cNvSpPr>
                  <a:spLocks noChangeAspect="1"/>
                </p:cNvSpPr>
                <p:nvPr/>
              </p:nvSpPr>
              <p:spPr bwMode="auto">
                <a:xfrm>
                  <a:off x="3177" y="2150"/>
                  <a:ext cx="359" cy="176"/>
                </a:xfrm>
                <a:custGeom>
                  <a:avLst/>
                  <a:gdLst>
                    <a:gd name="T0" fmla="*/ 359 w 359"/>
                    <a:gd name="T1" fmla="*/ 0 h 176"/>
                    <a:gd name="T2" fmla="*/ 275 w 359"/>
                    <a:gd name="T3" fmla="*/ 71 h 176"/>
                    <a:gd name="T4" fmla="*/ 161 w 359"/>
                    <a:gd name="T5" fmla="*/ 132 h 176"/>
                    <a:gd name="T6" fmla="*/ 5 w 359"/>
                    <a:gd name="T7" fmla="*/ 165 h 176"/>
                    <a:gd name="T8" fmla="*/ 128 w 359"/>
                    <a:gd name="T9" fmla="*/ 64 h 176"/>
                    <a:gd name="T10" fmla="*/ 213 w 359"/>
                    <a:gd name="T11" fmla="*/ 24 h 176"/>
                    <a:gd name="T12" fmla="*/ 290 w 359"/>
                    <a:gd name="T13" fmla="*/ 7 h 176"/>
                    <a:gd name="T14" fmla="*/ 359 w 359"/>
                    <a:gd name="T15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9" h="176">
                      <a:moveTo>
                        <a:pt x="359" y="0"/>
                      </a:moveTo>
                      <a:cubicBezTo>
                        <a:pt x="351" y="15"/>
                        <a:pt x="308" y="49"/>
                        <a:pt x="275" y="71"/>
                      </a:cubicBezTo>
                      <a:cubicBezTo>
                        <a:pt x="244" y="91"/>
                        <a:pt x="201" y="124"/>
                        <a:pt x="161" y="132"/>
                      </a:cubicBezTo>
                      <a:cubicBezTo>
                        <a:pt x="121" y="140"/>
                        <a:pt x="10" y="176"/>
                        <a:pt x="5" y="165"/>
                      </a:cubicBezTo>
                      <a:cubicBezTo>
                        <a:pt x="0" y="154"/>
                        <a:pt x="93" y="88"/>
                        <a:pt x="128" y="64"/>
                      </a:cubicBezTo>
                      <a:cubicBezTo>
                        <a:pt x="158" y="49"/>
                        <a:pt x="183" y="34"/>
                        <a:pt x="213" y="24"/>
                      </a:cubicBezTo>
                      <a:cubicBezTo>
                        <a:pt x="243" y="14"/>
                        <a:pt x="269" y="8"/>
                        <a:pt x="290" y="7"/>
                      </a:cubicBezTo>
                      <a:cubicBezTo>
                        <a:pt x="311" y="6"/>
                        <a:pt x="345" y="2"/>
                        <a:pt x="359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483" name="Freeform 328"/>
              <p:cNvSpPr>
                <a:spLocks noChangeAspect="1"/>
              </p:cNvSpPr>
              <p:nvPr/>
            </p:nvSpPr>
            <p:spPr bwMode="auto">
              <a:xfrm>
                <a:off x="1261" y="966"/>
                <a:ext cx="83" cy="84"/>
              </a:xfrm>
              <a:custGeom>
                <a:avLst/>
                <a:gdLst>
                  <a:gd name="T0" fmla="*/ 65 w 249"/>
                  <a:gd name="T1" fmla="*/ 0 h 253"/>
                  <a:gd name="T2" fmla="*/ 65 w 249"/>
                  <a:gd name="T3" fmla="*/ 49 h 253"/>
                  <a:gd name="T4" fmla="*/ 84 w 249"/>
                  <a:gd name="T5" fmla="*/ 90 h 253"/>
                  <a:gd name="T6" fmla="*/ 143 w 249"/>
                  <a:gd name="T7" fmla="*/ 120 h 253"/>
                  <a:gd name="T8" fmla="*/ 249 w 249"/>
                  <a:gd name="T9" fmla="*/ 147 h 253"/>
                  <a:gd name="T10" fmla="*/ 224 w 249"/>
                  <a:gd name="T11" fmla="*/ 186 h 253"/>
                  <a:gd name="T12" fmla="*/ 200 w 249"/>
                  <a:gd name="T13" fmla="*/ 247 h 253"/>
                  <a:gd name="T14" fmla="*/ 113 w 249"/>
                  <a:gd name="T15" fmla="*/ 220 h 253"/>
                  <a:gd name="T16" fmla="*/ 53 w 249"/>
                  <a:gd name="T17" fmla="*/ 177 h 253"/>
                  <a:gd name="T18" fmla="*/ 0 w 249"/>
                  <a:gd name="T19" fmla="*/ 12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53">
                    <a:moveTo>
                      <a:pt x="65" y="0"/>
                    </a:moveTo>
                    <a:cubicBezTo>
                      <a:pt x="66" y="8"/>
                      <a:pt x="62" y="34"/>
                      <a:pt x="65" y="49"/>
                    </a:cubicBezTo>
                    <a:cubicBezTo>
                      <a:pt x="68" y="64"/>
                      <a:pt x="71" y="78"/>
                      <a:pt x="84" y="90"/>
                    </a:cubicBezTo>
                    <a:cubicBezTo>
                      <a:pt x="97" y="102"/>
                      <a:pt x="115" y="110"/>
                      <a:pt x="143" y="120"/>
                    </a:cubicBezTo>
                    <a:cubicBezTo>
                      <a:pt x="175" y="133"/>
                      <a:pt x="234" y="137"/>
                      <a:pt x="249" y="147"/>
                    </a:cubicBezTo>
                    <a:lnTo>
                      <a:pt x="224" y="186"/>
                    </a:lnTo>
                    <a:lnTo>
                      <a:pt x="200" y="247"/>
                    </a:lnTo>
                    <a:cubicBezTo>
                      <a:pt x="182" y="253"/>
                      <a:pt x="137" y="232"/>
                      <a:pt x="113" y="220"/>
                    </a:cubicBezTo>
                    <a:cubicBezTo>
                      <a:pt x="90" y="208"/>
                      <a:pt x="68" y="190"/>
                      <a:pt x="53" y="177"/>
                    </a:cubicBezTo>
                    <a:cubicBezTo>
                      <a:pt x="34" y="161"/>
                      <a:pt x="6" y="131"/>
                      <a:pt x="0" y="124"/>
                    </a:cubicBezTo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484" name="Freeform 329"/>
              <p:cNvSpPr>
                <a:spLocks noChangeAspect="1"/>
              </p:cNvSpPr>
              <p:nvPr/>
            </p:nvSpPr>
            <p:spPr bwMode="auto">
              <a:xfrm>
                <a:off x="1018" y="838"/>
                <a:ext cx="325" cy="631"/>
              </a:xfrm>
              <a:custGeom>
                <a:avLst/>
                <a:gdLst>
                  <a:gd name="T0" fmla="*/ 0 w 975"/>
                  <a:gd name="T1" fmla="*/ 351 h 1896"/>
                  <a:gd name="T2" fmla="*/ 42 w 975"/>
                  <a:gd name="T3" fmla="*/ 0 h 1896"/>
                  <a:gd name="T4" fmla="*/ 291 w 975"/>
                  <a:gd name="T5" fmla="*/ 255 h 1896"/>
                  <a:gd name="T6" fmla="*/ 225 w 975"/>
                  <a:gd name="T7" fmla="*/ 279 h 1896"/>
                  <a:gd name="T8" fmla="*/ 486 w 975"/>
                  <a:gd name="T9" fmla="*/ 933 h 1896"/>
                  <a:gd name="T10" fmla="*/ 696 w 975"/>
                  <a:gd name="T11" fmla="*/ 1347 h 1896"/>
                  <a:gd name="T12" fmla="*/ 975 w 975"/>
                  <a:gd name="T13" fmla="*/ 1827 h 1896"/>
                  <a:gd name="T14" fmla="*/ 867 w 975"/>
                  <a:gd name="T15" fmla="*/ 1896 h 1896"/>
                  <a:gd name="T16" fmla="*/ 588 w 975"/>
                  <a:gd name="T17" fmla="*/ 1455 h 1896"/>
                  <a:gd name="T18" fmla="*/ 369 w 975"/>
                  <a:gd name="T19" fmla="*/ 1062 h 1896"/>
                  <a:gd name="T20" fmla="*/ 204 w 975"/>
                  <a:gd name="T21" fmla="*/ 699 h 1896"/>
                  <a:gd name="T22" fmla="*/ 45 w 975"/>
                  <a:gd name="T23" fmla="*/ 324 h 1896"/>
                  <a:gd name="T24" fmla="*/ 0 w 975"/>
                  <a:gd name="T25" fmla="*/ 351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896">
                    <a:moveTo>
                      <a:pt x="0" y="351"/>
                    </a:moveTo>
                    <a:lnTo>
                      <a:pt x="42" y="0"/>
                    </a:lnTo>
                    <a:lnTo>
                      <a:pt x="291" y="255"/>
                    </a:lnTo>
                    <a:lnTo>
                      <a:pt x="225" y="279"/>
                    </a:lnTo>
                    <a:lnTo>
                      <a:pt x="486" y="933"/>
                    </a:lnTo>
                    <a:cubicBezTo>
                      <a:pt x="564" y="1111"/>
                      <a:pt x="615" y="1198"/>
                      <a:pt x="696" y="1347"/>
                    </a:cubicBezTo>
                    <a:cubicBezTo>
                      <a:pt x="846" y="1629"/>
                      <a:pt x="947" y="1736"/>
                      <a:pt x="975" y="1827"/>
                    </a:cubicBezTo>
                    <a:lnTo>
                      <a:pt x="867" y="1896"/>
                    </a:lnTo>
                    <a:lnTo>
                      <a:pt x="588" y="1455"/>
                    </a:lnTo>
                    <a:cubicBezTo>
                      <a:pt x="505" y="1316"/>
                      <a:pt x="433" y="1188"/>
                      <a:pt x="369" y="1062"/>
                    </a:cubicBezTo>
                    <a:cubicBezTo>
                      <a:pt x="303" y="935"/>
                      <a:pt x="258" y="822"/>
                      <a:pt x="204" y="699"/>
                    </a:cubicBezTo>
                    <a:cubicBezTo>
                      <a:pt x="150" y="576"/>
                      <a:pt x="79" y="382"/>
                      <a:pt x="45" y="324"/>
                    </a:cubicBezTo>
                    <a:lnTo>
                      <a:pt x="0" y="35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0000"/>
                  </a:gs>
                  <a:gs pos="50000">
                    <a:srgbClr val="FFCC99"/>
                  </a:gs>
                  <a:gs pos="100000">
                    <a:srgbClr val="CC0000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grpSp>
          <p:nvGrpSpPr>
            <p:cNvPr id="450" name="グループ化 449"/>
            <p:cNvGrpSpPr>
              <a:grpSpLocks noChangeAspect="1"/>
            </p:cNvGrpSpPr>
            <p:nvPr/>
          </p:nvGrpSpPr>
          <p:grpSpPr>
            <a:xfrm>
              <a:off x="1772095" y="1306594"/>
              <a:ext cx="139768" cy="113259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451" name="直線コネクタ 450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2" name="直線コネクタ 451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53" name="六角形 452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454" name="直線コネクタ 453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5" name="直線コネクタ 454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6" name="直線コネクタ 455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7" name="直線コネクタ 456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8" name="直線コネクタ 457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9" name="直線コネクタ 458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0" name="直線コネクタ 459"/>
              <p:cNvCxnSpPr>
                <a:endCxn id="453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583" name="グループ化 582"/>
          <p:cNvGrpSpPr/>
          <p:nvPr/>
        </p:nvGrpSpPr>
        <p:grpSpPr>
          <a:xfrm>
            <a:off x="2868190" y="1716071"/>
            <a:ext cx="1387989" cy="825323"/>
            <a:chOff x="2924232" y="1746402"/>
            <a:chExt cx="1562965" cy="929367"/>
          </a:xfrm>
        </p:grpSpPr>
        <p:sp>
          <p:nvSpPr>
            <p:cNvPr id="584" name="Freeform 340"/>
            <p:cNvSpPr>
              <a:spLocks/>
            </p:cNvSpPr>
            <p:nvPr/>
          </p:nvSpPr>
          <p:spPr bwMode="auto">
            <a:xfrm rot="1285622">
              <a:off x="3839124" y="1815603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85" name="Freeform 340"/>
            <p:cNvSpPr>
              <a:spLocks/>
            </p:cNvSpPr>
            <p:nvPr/>
          </p:nvSpPr>
          <p:spPr bwMode="auto">
            <a:xfrm rot="20382014" flipH="1">
              <a:off x="3352585" y="1803031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86" name="Freeform 340"/>
            <p:cNvSpPr>
              <a:spLocks/>
            </p:cNvSpPr>
            <p:nvPr/>
          </p:nvSpPr>
          <p:spPr bwMode="auto">
            <a:xfrm rot="2490887">
              <a:off x="3963287" y="1903442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87" name="Freeform 340"/>
            <p:cNvSpPr>
              <a:spLocks/>
            </p:cNvSpPr>
            <p:nvPr/>
          </p:nvSpPr>
          <p:spPr bwMode="auto">
            <a:xfrm rot="19109113" flipH="1">
              <a:off x="3229652" y="1899629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88" name="Freeform 340"/>
            <p:cNvSpPr>
              <a:spLocks/>
            </p:cNvSpPr>
            <p:nvPr/>
          </p:nvSpPr>
          <p:spPr bwMode="auto">
            <a:xfrm rot="21107168">
              <a:off x="3648784" y="1746402"/>
              <a:ext cx="209560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  <a:gd name="connsiteX0" fmla="*/ 0 w 9450"/>
                <a:gd name="connsiteY0" fmla="*/ 10000 h 10000"/>
                <a:gd name="connsiteX1" fmla="*/ 1262 w 9450"/>
                <a:gd name="connsiteY1" fmla="*/ 7521 h 10000"/>
                <a:gd name="connsiteX2" fmla="*/ 5287 w 9450"/>
                <a:gd name="connsiteY2" fmla="*/ 5707 h 10000"/>
                <a:gd name="connsiteX3" fmla="*/ 4833 w 9450"/>
                <a:gd name="connsiteY3" fmla="*/ 3625 h 10000"/>
                <a:gd name="connsiteX4" fmla="*/ 8500 w 9450"/>
                <a:gd name="connsiteY4" fmla="*/ 2458 h 10000"/>
                <a:gd name="connsiteX5" fmla="*/ 8949 w 945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50" h="10000">
                  <a:moveTo>
                    <a:pt x="0" y="10000"/>
                  </a:moveTo>
                  <a:cubicBezTo>
                    <a:pt x="586" y="9806"/>
                    <a:pt x="382" y="8237"/>
                    <a:pt x="1262" y="7521"/>
                  </a:cubicBezTo>
                  <a:cubicBezTo>
                    <a:pt x="2144" y="6805"/>
                    <a:pt x="4692" y="6356"/>
                    <a:pt x="5287" y="5707"/>
                  </a:cubicBezTo>
                  <a:cubicBezTo>
                    <a:pt x="5882" y="5058"/>
                    <a:pt x="4315" y="4170"/>
                    <a:pt x="4833" y="3625"/>
                  </a:cubicBezTo>
                  <a:cubicBezTo>
                    <a:pt x="5351" y="3081"/>
                    <a:pt x="6599" y="2810"/>
                    <a:pt x="8500" y="2458"/>
                  </a:cubicBezTo>
                  <a:cubicBezTo>
                    <a:pt x="10401" y="2108"/>
                    <a:pt x="8845" y="509"/>
                    <a:pt x="8949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589" name="Group 111"/>
            <p:cNvGrpSpPr>
              <a:grpSpLocks/>
            </p:cNvGrpSpPr>
            <p:nvPr/>
          </p:nvGrpSpPr>
          <p:grpSpPr bwMode="auto">
            <a:xfrm>
              <a:off x="3614351" y="2508937"/>
              <a:ext cx="183600" cy="147600"/>
              <a:chOff x="2223" y="3131"/>
              <a:chExt cx="1312" cy="807"/>
            </a:xfrm>
            <a:effectLst/>
          </p:grpSpPr>
          <p:sp>
            <p:nvSpPr>
              <p:cNvPr id="592" name="AutoShape 112"/>
              <p:cNvSpPr>
                <a:spLocks noChangeArrowheads="1"/>
              </p:cNvSpPr>
              <p:nvPr/>
            </p:nvSpPr>
            <p:spPr bwMode="auto">
              <a:xfrm rot="10800000">
                <a:off x="2223" y="3218"/>
                <a:ext cx="1312" cy="568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93" name="Oval 113"/>
              <p:cNvSpPr>
                <a:spLocks noChangeArrowheads="1"/>
              </p:cNvSpPr>
              <p:nvPr/>
            </p:nvSpPr>
            <p:spPr bwMode="auto">
              <a:xfrm rot="10800000" flipV="1">
                <a:off x="2471" y="3131"/>
                <a:ext cx="816" cy="178"/>
              </a:xfrm>
              <a:prstGeom prst="ellipse">
                <a:avLst/>
              </a:prstGeom>
              <a:solidFill>
                <a:srgbClr val="7F7F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94" name="Oval 114"/>
              <p:cNvSpPr>
                <a:spLocks noChangeAspect="1" noChangeArrowheads="1"/>
              </p:cNvSpPr>
              <p:nvPr/>
            </p:nvSpPr>
            <p:spPr bwMode="auto">
              <a:xfrm rot="10800000" flipV="1">
                <a:off x="2591" y="3155"/>
                <a:ext cx="575" cy="101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595" name="Oval 115"/>
              <p:cNvSpPr>
                <a:spLocks noChangeArrowheads="1"/>
              </p:cNvSpPr>
              <p:nvPr/>
            </p:nvSpPr>
            <p:spPr bwMode="auto">
              <a:xfrm rot="10800000" flipV="1">
                <a:off x="2224" y="3659"/>
                <a:ext cx="1305" cy="279"/>
              </a:xfrm>
              <a:prstGeom prst="ellipse">
                <a:avLst/>
              </a:prstGeom>
              <a:gradFill rotWithShape="0">
                <a:gsLst>
                  <a:gs pos="0">
                    <a:srgbClr val="000066"/>
                  </a:gs>
                  <a:gs pos="50000">
                    <a:srgbClr val="FFFFFF"/>
                  </a:gs>
                  <a:gs pos="100000">
                    <a:srgbClr val="000066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590" name="Freeform 340"/>
            <p:cNvSpPr>
              <a:spLocks/>
            </p:cNvSpPr>
            <p:nvPr/>
          </p:nvSpPr>
          <p:spPr bwMode="auto">
            <a:xfrm rot="3822084">
              <a:off x="3990155" y="2058789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91" name="Freeform 340"/>
            <p:cNvSpPr>
              <a:spLocks/>
            </p:cNvSpPr>
            <p:nvPr/>
          </p:nvSpPr>
          <p:spPr bwMode="auto">
            <a:xfrm rot="17777916" flipH="1">
              <a:off x="3199517" y="2054962"/>
              <a:ext cx="221757" cy="772327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  <a:gd name="connsiteX0" fmla="*/ 1915 w 8927"/>
                <a:gd name="connsiteY0" fmla="*/ 12142 h 12142"/>
                <a:gd name="connsiteX1" fmla="*/ 1693 w 8927"/>
                <a:gd name="connsiteY1" fmla="*/ 8713 h 12142"/>
                <a:gd name="connsiteX2" fmla="*/ 5838 w 8927"/>
                <a:gd name="connsiteY2" fmla="*/ 6930 h 12142"/>
                <a:gd name="connsiteX3" fmla="*/ 18 w 8927"/>
                <a:gd name="connsiteY3" fmla="*/ 2601 h 12142"/>
                <a:gd name="connsiteX4" fmla="*/ 8223 w 8927"/>
                <a:gd name="connsiteY4" fmla="*/ 2985 h 12142"/>
                <a:gd name="connsiteX5" fmla="*/ 8556 w 8927"/>
                <a:gd name="connsiteY5" fmla="*/ 0 h 12142"/>
                <a:gd name="connsiteX0" fmla="*/ 458 w 8313"/>
                <a:gd name="connsiteY0" fmla="*/ 10000 h 10000"/>
                <a:gd name="connsiteX1" fmla="*/ 209 w 8313"/>
                <a:gd name="connsiteY1" fmla="*/ 7176 h 10000"/>
                <a:gd name="connsiteX2" fmla="*/ 4853 w 8313"/>
                <a:gd name="connsiteY2" fmla="*/ 5707 h 10000"/>
                <a:gd name="connsiteX3" fmla="*/ 4476 w 8313"/>
                <a:gd name="connsiteY3" fmla="*/ 3625 h 10000"/>
                <a:gd name="connsiteX4" fmla="*/ 7524 w 8313"/>
                <a:gd name="connsiteY4" fmla="*/ 2458 h 10000"/>
                <a:gd name="connsiteX5" fmla="*/ 7897 w 831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13" h="10000">
                  <a:moveTo>
                    <a:pt x="458" y="10000"/>
                  </a:moveTo>
                  <a:cubicBezTo>
                    <a:pt x="945" y="9806"/>
                    <a:pt x="-523" y="7892"/>
                    <a:pt x="209" y="7176"/>
                  </a:cubicBezTo>
                  <a:cubicBezTo>
                    <a:pt x="942" y="6460"/>
                    <a:pt x="4142" y="6299"/>
                    <a:pt x="4853" y="5707"/>
                  </a:cubicBezTo>
                  <a:cubicBezTo>
                    <a:pt x="5564" y="5115"/>
                    <a:pt x="4045" y="4170"/>
                    <a:pt x="4476" y="3625"/>
                  </a:cubicBezTo>
                  <a:cubicBezTo>
                    <a:pt x="4906" y="3081"/>
                    <a:pt x="5944" y="2810"/>
                    <a:pt x="7524" y="2458"/>
                  </a:cubicBezTo>
                  <a:cubicBezTo>
                    <a:pt x="9104" y="2108"/>
                    <a:pt x="7811" y="509"/>
                    <a:pt x="7897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</p:grpSp>
      <p:grpSp>
        <p:nvGrpSpPr>
          <p:cNvPr id="596" name="グループ化 595"/>
          <p:cNvGrpSpPr/>
          <p:nvPr/>
        </p:nvGrpSpPr>
        <p:grpSpPr>
          <a:xfrm>
            <a:off x="4461339" y="1221550"/>
            <a:ext cx="1637264" cy="1061501"/>
            <a:chOff x="4876239" y="3673842"/>
            <a:chExt cx="1843664" cy="1195318"/>
          </a:xfrm>
        </p:grpSpPr>
        <p:grpSp>
          <p:nvGrpSpPr>
            <p:cNvPr id="597" name="Group 295"/>
            <p:cNvGrpSpPr>
              <a:grpSpLocks noChangeAspect="1"/>
            </p:cNvGrpSpPr>
            <p:nvPr/>
          </p:nvGrpSpPr>
          <p:grpSpPr bwMode="auto">
            <a:xfrm>
              <a:off x="5763540" y="3673842"/>
              <a:ext cx="956363" cy="915407"/>
              <a:chOff x="864" y="432"/>
              <a:chExt cx="1182" cy="113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22" name="Freeform 296"/>
              <p:cNvSpPr>
                <a:spLocks noChangeAspect="1"/>
              </p:cNvSpPr>
              <p:nvPr/>
            </p:nvSpPr>
            <p:spPr bwMode="auto">
              <a:xfrm>
                <a:off x="864" y="705"/>
                <a:ext cx="187" cy="168"/>
              </a:xfrm>
              <a:custGeom>
                <a:avLst/>
                <a:gdLst>
                  <a:gd name="T0" fmla="*/ 561 w 561"/>
                  <a:gd name="T1" fmla="*/ 464 h 504"/>
                  <a:gd name="T2" fmla="*/ 474 w 561"/>
                  <a:gd name="T3" fmla="*/ 302 h 504"/>
                  <a:gd name="T4" fmla="*/ 363 w 561"/>
                  <a:gd name="T5" fmla="*/ 164 h 504"/>
                  <a:gd name="T6" fmla="*/ 177 w 561"/>
                  <a:gd name="T7" fmla="*/ 41 h 504"/>
                  <a:gd name="T8" fmla="*/ 3 w 561"/>
                  <a:gd name="T9" fmla="*/ 11 h 504"/>
                  <a:gd name="T10" fmla="*/ 0 w 561"/>
                  <a:gd name="T11" fmla="*/ 101 h 504"/>
                  <a:gd name="T12" fmla="*/ 99 w 561"/>
                  <a:gd name="T13" fmla="*/ 113 h 504"/>
                  <a:gd name="T14" fmla="*/ 225 w 561"/>
                  <a:gd name="T15" fmla="*/ 155 h 504"/>
                  <a:gd name="T16" fmla="*/ 339 w 561"/>
                  <a:gd name="T17" fmla="*/ 248 h 504"/>
                  <a:gd name="T18" fmla="*/ 429 w 561"/>
                  <a:gd name="T19" fmla="*/ 347 h 504"/>
                  <a:gd name="T20" fmla="*/ 507 w 561"/>
                  <a:gd name="T21" fmla="*/ 482 h 504"/>
                  <a:gd name="T22" fmla="*/ 510 w 561"/>
                  <a:gd name="T23" fmla="*/ 479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1" h="504">
                    <a:moveTo>
                      <a:pt x="561" y="464"/>
                    </a:moveTo>
                    <a:cubicBezTo>
                      <a:pt x="546" y="437"/>
                      <a:pt x="507" y="352"/>
                      <a:pt x="474" y="302"/>
                    </a:cubicBezTo>
                    <a:cubicBezTo>
                      <a:pt x="480" y="311"/>
                      <a:pt x="412" y="207"/>
                      <a:pt x="363" y="164"/>
                    </a:cubicBezTo>
                    <a:cubicBezTo>
                      <a:pt x="314" y="121"/>
                      <a:pt x="237" y="67"/>
                      <a:pt x="177" y="41"/>
                    </a:cubicBezTo>
                    <a:cubicBezTo>
                      <a:pt x="117" y="15"/>
                      <a:pt x="33" y="0"/>
                      <a:pt x="3" y="11"/>
                    </a:cubicBezTo>
                    <a:lnTo>
                      <a:pt x="0" y="101"/>
                    </a:lnTo>
                    <a:cubicBezTo>
                      <a:pt x="16" y="118"/>
                      <a:pt x="62" y="104"/>
                      <a:pt x="99" y="113"/>
                    </a:cubicBezTo>
                    <a:cubicBezTo>
                      <a:pt x="137" y="121"/>
                      <a:pt x="185" y="133"/>
                      <a:pt x="225" y="155"/>
                    </a:cubicBezTo>
                    <a:cubicBezTo>
                      <a:pt x="265" y="177"/>
                      <a:pt x="305" y="216"/>
                      <a:pt x="339" y="248"/>
                    </a:cubicBezTo>
                    <a:cubicBezTo>
                      <a:pt x="373" y="280"/>
                      <a:pt x="403" y="313"/>
                      <a:pt x="429" y="347"/>
                    </a:cubicBezTo>
                    <a:cubicBezTo>
                      <a:pt x="450" y="371"/>
                      <a:pt x="500" y="473"/>
                      <a:pt x="507" y="482"/>
                    </a:cubicBezTo>
                    <a:cubicBezTo>
                      <a:pt x="520" y="504"/>
                      <a:pt x="510" y="480"/>
                      <a:pt x="510" y="479"/>
                    </a:cubicBezTo>
                  </a:path>
                </a:pathLst>
              </a:custGeom>
              <a:gradFill rotWithShape="0">
                <a:gsLst>
                  <a:gs pos="0">
                    <a:srgbClr val="339933"/>
                  </a:gs>
                  <a:gs pos="50000">
                    <a:srgbClr val="D8F8D8"/>
                  </a:gs>
                  <a:gs pos="100000">
                    <a:srgbClr val="339933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3" name="Freeform 297"/>
              <p:cNvSpPr>
                <a:spLocks noChangeAspect="1"/>
              </p:cNvSpPr>
              <p:nvPr/>
            </p:nvSpPr>
            <p:spPr bwMode="auto">
              <a:xfrm>
                <a:off x="1298" y="1040"/>
                <a:ext cx="81" cy="358"/>
              </a:xfrm>
              <a:custGeom>
                <a:avLst/>
                <a:gdLst>
                  <a:gd name="T0" fmla="*/ 0 w 243"/>
                  <a:gd name="T1" fmla="*/ 993 h 1074"/>
                  <a:gd name="T2" fmla="*/ 87 w 243"/>
                  <a:gd name="T3" fmla="*/ 879 h 1074"/>
                  <a:gd name="T4" fmla="*/ 132 w 243"/>
                  <a:gd name="T5" fmla="*/ 639 h 1074"/>
                  <a:gd name="T6" fmla="*/ 123 w 243"/>
                  <a:gd name="T7" fmla="*/ 420 h 1074"/>
                  <a:gd name="T8" fmla="*/ 135 w 243"/>
                  <a:gd name="T9" fmla="*/ 0 h 1074"/>
                  <a:gd name="T10" fmla="*/ 243 w 243"/>
                  <a:gd name="T11" fmla="*/ 21 h 1074"/>
                  <a:gd name="T12" fmla="*/ 219 w 243"/>
                  <a:gd name="T13" fmla="*/ 273 h 1074"/>
                  <a:gd name="T14" fmla="*/ 228 w 243"/>
                  <a:gd name="T15" fmla="*/ 573 h 1074"/>
                  <a:gd name="T16" fmla="*/ 210 w 243"/>
                  <a:gd name="T17" fmla="*/ 804 h 1074"/>
                  <a:gd name="T18" fmla="*/ 144 w 243"/>
                  <a:gd name="T19" fmla="*/ 981 h 1074"/>
                  <a:gd name="T20" fmla="*/ 90 w 243"/>
                  <a:gd name="T21" fmla="*/ 1050 h 1074"/>
                  <a:gd name="T22" fmla="*/ 48 w 243"/>
                  <a:gd name="T23" fmla="*/ 1074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3" h="1074">
                    <a:moveTo>
                      <a:pt x="0" y="993"/>
                    </a:moveTo>
                    <a:cubicBezTo>
                      <a:pt x="6" y="959"/>
                      <a:pt x="54" y="951"/>
                      <a:pt x="87" y="879"/>
                    </a:cubicBezTo>
                    <a:cubicBezTo>
                      <a:pt x="120" y="807"/>
                      <a:pt x="127" y="716"/>
                      <a:pt x="132" y="639"/>
                    </a:cubicBezTo>
                    <a:lnTo>
                      <a:pt x="123" y="420"/>
                    </a:lnTo>
                    <a:lnTo>
                      <a:pt x="135" y="0"/>
                    </a:lnTo>
                    <a:lnTo>
                      <a:pt x="243" y="21"/>
                    </a:lnTo>
                    <a:lnTo>
                      <a:pt x="219" y="273"/>
                    </a:lnTo>
                    <a:lnTo>
                      <a:pt x="228" y="573"/>
                    </a:lnTo>
                    <a:cubicBezTo>
                      <a:pt x="227" y="661"/>
                      <a:pt x="224" y="736"/>
                      <a:pt x="210" y="804"/>
                    </a:cubicBezTo>
                    <a:cubicBezTo>
                      <a:pt x="196" y="872"/>
                      <a:pt x="170" y="933"/>
                      <a:pt x="144" y="981"/>
                    </a:cubicBezTo>
                    <a:lnTo>
                      <a:pt x="90" y="1050"/>
                    </a:lnTo>
                    <a:lnTo>
                      <a:pt x="48" y="1074"/>
                    </a:lnTo>
                  </a:path>
                </a:pathLst>
              </a:custGeom>
              <a:solidFill>
                <a:srgbClr val="3333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4" name="Freeform 298"/>
              <p:cNvSpPr>
                <a:spLocks noChangeAspect="1"/>
              </p:cNvSpPr>
              <p:nvPr/>
            </p:nvSpPr>
            <p:spPr bwMode="auto">
              <a:xfrm>
                <a:off x="1461" y="985"/>
                <a:ext cx="171" cy="144"/>
              </a:xfrm>
              <a:custGeom>
                <a:avLst/>
                <a:gdLst>
                  <a:gd name="T0" fmla="*/ 69 w 512"/>
                  <a:gd name="T1" fmla="*/ 9 h 431"/>
                  <a:gd name="T2" fmla="*/ 219 w 512"/>
                  <a:gd name="T3" fmla="*/ 30 h 431"/>
                  <a:gd name="T4" fmla="*/ 357 w 512"/>
                  <a:gd name="T5" fmla="*/ 123 h 431"/>
                  <a:gd name="T6" fmla="*/ 441 w 512"/>
                  <a:gd name="T7" fmla="*/ 216 h 431"/>
                  <a:gd name="T8" fmla="*/ 507 w 512"/>
                  <a:gd name="T9" fmla="*/ 345 h 431"/>
                  <a:gd name="T10" fmla="*/ 414 w 512"/>
                  <a:gd name="T11" fmla="*/ 414 h 431"/>
                  <a:gd name="T12" fmla="*/ 303 w 512"/>
                  <a:gd name="T13" fmla="*/ 276 h 431"/>
                  <a:gd name="T14" fmla="*/ 183 w 512"/>
                  <a:gd name="T15" fmla="*/ 168 h 431"/>
                  <a:gd name="T16" fmla="*/ 111 w 512"/>
                  <a:gd name="T17" fmla="*/ 123 h 431"/>
                  <a:gd name="T18" fmla="*/ 0 w 512"/>
                  <a:gd name="T19" fmla="*/ 102 h 431"/>
                  <a:gd name="T20" fmla="*/ 69 w 512"/>
                  <a:gd name="T21" fmla="*/ 9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2" h="431">
                    <a:moveTo>
                      <a:pt x="69" y="9"/>
                    </a:moveTo>
                    <a:cubicBezTo>
                      <a:pt x="101" y="0"/>
                      <a:pt x="171" y="11"/>
                      <a:pt x="219" y="30"/>
                    </a:cubicBezTo>
                    <a:cubicBezTo>
                      <a:pt x="273" y="53"/>
                      <a:pt x="317" y="91"/>
                      <a:pt x="357" y="123"/>
                    </a:cubicBezTo>
                    <a:lnTo>
                      <a:pt x="441" y="216"/>
                    </a:lnTo>
                    <a:cubicBezTo>
                      <a:pt x="466" y="253"/>
                      <a:pt x="512" y="312"/>
                      <a:pt x="507" y="345"/>
                    </a:cubicBezTo>
                    <a:cubicBezTo>
                      <a:pt x="495" y="368"/>
                      <a:pt x="450" y="431"/>
                      <a:pt x="414" y="414"/>
                    </a:cubicBezTo>
                    <a:lnTo>
                      <a:pt x="303" y="276"/>
                    </a:lnTo>
                    <a:cubicBezTo>
                      <a:pt x="265" y="235"/>
                      <a:pt x="215" y="194"/>
                      <a:pt x="183" y="168"/>
                    </a:cubicBezTo>
                    <a:cubicBezTo>
                      <a:pt x="150" y="146"/>
                      <a:pt x="180" y="153"/>
                      <a:pt x="111" y="123"/>
                    </a:cubicBezTo>
                    <a:cubicBezTo>
                      <a:pt x="42" y="93"/>
                      <a:pt x="2" y="118"/>
                      <a:pt x="0" y="102"/>
                    </a:cubicBezTo>
                    <a:lnTo>
                      <a:pt x="69" y="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5" name="Freeform 299"/>
              <p:cNvSpPr>
                <a:spLocks noChangeAspect="1"/>
              </p:cNvSpPr>
              <p:nvPr/>
            </p:nvSpPr>
            <p:spPr bwMode="auto">
              <a:xfrm>
                <a:off x="1497" y="889"/>
                <a:ext cx="69" cy="111"/>
              </a:xfrm>
              <a:custGeom>
                <a:avLst/>
                <a:gdLst>
                  <a:gd name="T0" fmla="*/ 2 w 203"/>
                  <a:gd name="T1" fmla="*/ 288 h 333"/>
                  <a:gd name="T2" fmla="*/ 74 w 203"/>
                  <a:gd name="T3" fmla="*/ 119 h 333"/>
                  <a:gd name="T4" fmla="*/ 203 w 203"/>
                  <a:gd name="T5" fmla="*/ 0 h 333"/>
                  <a:gd name="T6" fmla="*/ 196 w 203"/>
                  <a:gd name="T7" fmla="*/ 39 h 333"/>
                  <a:gd name="T8" fmla="*/ 175 w 203"/>
                  <a:gd name="T9" fmla="*/ 110 h 333"/>
                  <a:gd name="T10" fmla="*/ 171 w 203"/>
                  <a:gd name="T11" fmla="*/ 172 h 333"/>
                  <a:gd name="T12" fmla="*/ 159 w 203"/>
                  <a:gd name="T13" fmla="*/ 250 h 333"/>
                  <a:gd name="T14" fmla="*/ 156 w 203"/>
                  <a:gd name="T15" fmla="*/ 333 h 333"/>
                  <a:gd name="T16" fmla="*/ 80 w 203"/>
                  <a:gd name="T17" fmla="*/ 300 h 333"/>
                  <a:gd name="T18" fmla="*/ 2 w 203"/>
                  <a:gd name="T19" fmla="*/ 28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333">
                    <a:moveTo>
                      <a:pt x="2" y="288"/>
                    </a:moveTo>
                    <a:cubicBezTo>
                      <a:pt x="0" y="259"/>
                      <a:pt x="40" y="167"/>
                      <a:pt x="74" y="119"/>
                    </a:cubicBezTo>
                    <a:cubicBezTo>
                      <a:pt x="115" y="66"/>
                      <a:pt x="183" y="13"/>
                      <a:pt x="203" y="0"/>
                    </a:cubicBezTo>
                    <a:lnTo>
                      <a:pt x="196" y="39"/>
                    </a:lnTo>
                    <a:cubicBezTo>
                      <a:pt x="191" y="57"/>
                      <a:pt x="179" y="88"/>
                      <a:pt x="175" y="110"/>
                    </a:cubicBezTo>
                    <a:cubicBezTo>
                      <a:pt x="163" y="136"/>
                      <a:pt x="177" y="141"/>
                      <a:pt x="171" y="172"/>
                    </a:cubicBezTo>
                    <a:lnTo>
                      <a:pt x="159" y="250"/>
                    </a:lnTo>
                    <a:lnTo>
                      <a:pt x="156" y="333"/>
                    </a:lnTo>
                    <a:lnTo>
                      <a:pt x="80" y="300"/>
                    </a:lnTo>
                    <a:lnTo>
                      <a:pt x="2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6" name="Freeform 300"/>
              <p:cNvSpPr>
                <a:spLocks noChangeAspect="1"/>
              </p:cNvSpPr>
              <p:nvPr/>
            </p:nvSpPr>
            <p:spPr bwMode="auto">
              <a:xfrm>
                <a:off x="1562" y="855"/>
                <a:ext cx="227" cy="145"/>
              </a:xfrm>
              <a:custGeom>
                <a:avLst/>
                <a:gdLst>
                  <a:gd name="T0" fmla="*/ 3 w 682"/>
                  <a:gd name="T1" fmla="*/ 105 h 435"/>
                  <a:gd name="T2" fmla="*/ 150 w 682"/>
                  <a:gd name="T3" fmla="*/ 12 h 435"/>
                  <a:gd name="T4" fmla="*/ 381 w 682"/>
                  <a:gd name="T5" fmla="*/ 30 h 435"/>
                  <a:gd name="T6" fmla="*/ 534 w 682"/>
                  <a:gd name="T7" fmla="*/ 129 h 435"/>
                  <a:gd name="T8" fmla="*/ 624 w 682"/>
                  <a:gd name="T9" fmla="*/ 219 h 435"/>
                  <a:gd name="T10" fmla="*/ 675 w 682"/>
                  <a:gd name="T11" fmla="*/ 345 h 435"/>
                  <a:gd name="T12" fmla="*/ 591 w 682"/>
                  <a:gd name="T13" fmla="*/ 435 h 435"/>
                  <a:gd name="T14" fmla="*/ 465 w 682"/>
                  <a:gd name="T15" fmla="*/ 291 h 435"/>
                  <a:gd name="T16" fmla="*/ 333 w 682"/>
                  <a:gd name="T17" fmla="*/ 192 h 435"/>
                  <a:gd name="T18" fmla="*/ 186 w 682"/>
                  <a:gd name="T19" fmla="*/ 129 h 435"/>
                  <a:gd name="T20" fmla="*/ 0 w 682"/>
                  <a:gd name="T21" fmla="*/ 9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2" h="435">
                    <a:moveTo>
                      <a:pt x="3" y="105"/>
                    </a:moveTo>
                    <a:cubicBezTo>
                      <a:pt x="28" y="90"/>
                      <a:pt x="87" y="24"/>
                      <a:pt x="150" y="12"/>
                    </a:cubicBezTo>
                    <a:cubicBezTo>
                      <a:pt x="213" y="0"/>
                      <a:pt x="317" y="10"/>
                      <a:pt x="381" y="30"/>
                    </a:cubicBezTo>
                    <a:cubicBezTo>
                      <a:pt x="439" y="54"/>
                      <a:pt x="494" y="98"/>
                      <a:pt x="534" y="129"/>
                    </a:cubicBezTo>
                    <a:cubicBezTo>
                      <a:pt x="574" y="160"/>
                      <a:pt x="600" y="183"/>
                      <a:pt x="624" y="219"/>
                    </a:cubicBezTo>
                    <a:cubicBezTo>
                      <a:pt x="646" y="252"/>
                      <a:pt x="682" y="311"/>
                      <a:pt x="675" y="345"/>
                    </a:cubicBezTo>
                    <a:lnTo>
                      <a:pt x="591" y="435"/>
                    </a:lnTo>
                    <a:cubicBezTo>
                      <a:pt x="556" y="426"/>
                      <a:pt x="508" y="331"/>
                      <a:pt x="465" y="291"/>
                    </a:cubicBezTo>
                    <a:cubicBezTo>
                      <a:pt x="422" y="251"/>
                      <a:pt x="378" y="217"/>
                      <a:pt x="333" y="192"/>
                    </a:cubicBezTo>
                    <a:cubicBezTo>
                      <a:pt x="291" y="164"/>
                      <a:pt x="225" y="139"/>
                      <a:pt x="186" y="129"/>
                    </a:cubicBezTo>
                    <a:cubicBezTo>
                      <a:pt x="147" y="119"/>
                      <a:pt x="39" y="105"/>
                      <a:pt x="0" y="99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33725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7" name="Freeform 301"/>
              <p:cNvSpPr>
                <a:spLocks noChangeAspect="1"/>
              </p:cNvSpPr>
              <p:nvPr/>
            </p:nvSpPr>
            <p:spPr bwMode="auto">
              <a:xfrm>
                <a:off x="1649" y="908"/>
                <a:ext cx="111" cy="93"/>
              </a:xfrm>
              <a:custGeom>
                <a:avLst/>
                <a:gdLst>
                  <a:gd name="T0" fmla="*/ 334 w 334"/>
                  <a:gd name="T1" fmla="*/ 279 h 279"/>
                  <a:gd name="T2" fmla="*/ 205 w 334"/>
                  <a:gd name="T3" fmla="*/ 279 h 279"/>
                  <a:gd name="T4" fmla="*/ 67 w 334"/>
                  <a:gd name="T5" fmla="*/ 180 h 279"/>
                  <a:gd name="T6" fmla="*/ 10 w 334"/>
                  <a:gd name="T7" fmla="*/ 0 h 279"/>
                  <a:gd name="T8" fmla="*/ 94 w 334"/>
                  <a:gd name="T9" fmla="*/ 45 h 279"/>
                  <a:gd name="T10" fmla="*/ 226 w 334"/>
                  <a:gd name="T11" fmla="*/ 150 h 279"/>
                  <a:gd name="T12" fmla="*/ 325 w 334"/>
                  <a:gd name="T13" fmla="*/ 276 h 279"/>
                  <a:gd name="T14" fmla="*/ 334 w 334"/>
                  <a:gd name="T15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4" h="279">
                    <a:moveTo>
                      <a:pt x="334" y="279"/>
                    </a:moveTo>
                    <a:lnTo>
                      <a:pt x="205" y="279"/>
                    </a:lnTo>
                    <a:cubicBezTo>
                      <a:pt x="161" y="263"/>
                      <a:pt x="100" y="227"/>
                      <a:pt x="67" y="180"/>
                    </a:cubicBezTo>
                    <a:cubicBezTo>
                      <a:pt x="44" y="139"/>
                      <a:pt x="0" y="19"/>
                      <a:pt x="10" y="0"/>
                    </a:cubicBezTo>
                    <a:lnTo>
                      <a:pt x="94" y="45"/>
                    </a:lnTo>
                    <a:lnTo>
                      <a:pt x="226" y="150"/>
                    </a:lnTo>
                    <a:lnTo>
                      <a:pt x="325" y="276"/>
                    </a:lnTo>
                    <a:lnTo>
                      <a:pt x="334" y="27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8" name="Freeform 302"/>
              <p:cNvSpPr>
                <a:spLocks noChangeAspect="1"/>
              </p:cNvSpPr>
              <p:nvPr/>
            </p:nvSpPr>
            <p:spPr bwMode="auto">
              <a:xfrm>
                <a:off x="1497" y="1026"/>
                <a:ext cx="105" cy="98"/>
              </a:xfrm>
              <a:custGeom>
                <a:avLst/>
                <a:gdLst>
                  <a:gd name="T0" fmla="*/ 317 w 317"/>
                  <a:gd name="T1" fmla="*/ 297 h 297"/>
                  <a:gd name="T2" fmla="*/ 188 w 317"/>
                  <a:gd name="T3" fmla="*/ 297 h 297"/>
                  <a:gd name="T4" fmla="*/ 50 w 317"/>
                  <a:gd name="T5" fmla="*/ 198 h 297"/>
                  <a:gd name="T6" fmla="*/ 5 w 317"/>
                  <a:gd name="T7" fmla="*/ 0 h 297"/>
                  <a:gd name="T8" fmla="*/ 83 w 317"/>
                  <a:gd name="T9" fmla="*/ 48 h 297"/>
                  <a:gd name="T10" fmla="*/ 209 w 317"/>
                  <a:gd name="T11" fmla="*/ 168 h 297"/>
                  <a:gd name="T12" fmla="*/ 308 w 317"/>
                  <a:gd name="T13" fmla="*/ 294 h 297"/>
                  <a:gd name="T14" fmla="*/ 317 w 317"/>
                  <a:gd name="T1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7" h="297">
                    <a:moveTo>
                      <a:pt x="317" y="297"/>
                    </a:moveTo>
                    <a:lnTo>
                      <a:pt x="188" y="297"/>
                    </a:lnTo>
                    <a:cubicBezTo>
                      <a:pt x="144" y="281"/>
                      <a:pt x="81" y="248"/>
                      <a:pt x="50" y="198"/>
                    </a:cubicBezTo>
                    <a:cubicBezTo>
                      <a:pt x="27" y="157"/>
                      <a:pt x="0" y="25"/>
                      <a:pt x="5" y="0"/>
                    </a:cubicBezTo>
                    <a:lnTo>
                      <a:pt x="83" y="48"/>
                    </a:lnTo>
                    <a:lnTo>
                      <a:pt x="209" y="168"/>
                    </a:lnTo>
                    <a:lnTo>
                      <a:pt x="308" y="294"/>
                    </a:lnTo>
                    <a:lnTo>
                      <a:pt x="317" y="2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29" name="Freeform 303"/>
              <p:cNvSpPr>
                <a:spLocks noChangeAspect="1"/>
              </p:cNvSpPr>
              <p:nvPr/>
            </p:nvSpPr>
            <p:spPr bwMode="auto">
              <a:xfrm>
                <a:off x="1636" y="612"/>
                <a:ext cx="61" cy="253"/>
              </a:xfrm>
              <a:custGeom>
                <a:avLst/>
                <a:gdLst>
                  <a:gd name="T0" fmla="*/ 178 w 183"/>
                  <a:gd name="T1" fmla="*/ 759 h 759"/>
                  <a:gd name="T2" fmla="*/ 148 w 183"/>
                  <a:gd name="T3" fmla="*/ 177 h 759"/>
                  <a:gd name="T4" fmla="*/ 130 w 183"/>
                  <a:gd name="T5" fmla="*/ 0 h 759"/>
                  <a:gd name="T6" fmla="*/ 19 w 183"/>
                  <a:gd name="T7" fmla="*/ 6 h 759"/>
                  <a:gd name="T8" fmla="*/ 19 w 183"/>
                  <a:gd name="T9" fmla="*/ 108 h 759"/>
                  <a:gd name="T10" fmla="*/ 22 w 183"/>
                  <a:gd name="T11" fmla="*/ 207 h 759"/>
                  <a:gd name="T12" fmla="*/ 34 w 183"/>
                  <a:gd name="T13" fmla="*/ 423 h 759"/>
                  <a:gd name="T14" fmla="*/ 52 w 183"/>
                  <a:gd name="T15" fmla="*/ 732 h 759"/>
                  <a:gd name="T16" fmla="*/ 115 w 183"/>
                  <a:gd name="T17" fmla="*/ 738 h 759"/>
                  <a:gd name="T18" fmla="*/ 178 w 183"/>
                  <a:gd name="T19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759">
                    <a:moveTo>
                      <a:pt x="178" y="759"/>
                    </a:moveTo>
                    <a:cubicBezTo>
                      <a:pt x="183" y="666"/>
                      <a:pt x="156" y="303"/>
                      <a:pt x="148" y="177"/>
                    </a:cubicBezTo>
                    <a:cubicBezTo>
                      <a:pt x="141" y="51"/>
                      <a:pt x="151" y="29"/>
                      <a:pt x="130" y="0"/>
                    </a:cubicBezTo>
                    <a:lnTo>
                      <a:pt x="19" y="6"/>
                    </a:lnTo>
                    <a:cubicBezTo>
                      <a:pt x="0" y="24"/>
                      <a:pt x="19" y="75"/>
                      <a:pt x="19" y="108"/>
                    </a:cubicBezTo>
                    <a:cubicBezTo>
                      <a:pt x="19" y="141"/>
                      <a:pt x="20" y="155"/>
                      <a:pt x="22" y="207"/>
                    </a:cubicBezTo>
                    <a:cubicBezTo>
                      <a:pt x="24" y="259"/>
                      <a:pt x="29" y="335"/>
                      <a:pt x="34" y="423"/>
                    </a:cubicBezTo>
                    <a:cubicBezTo>
                      <a:pt x="43" y="567"/>
                      <a:pt x="41" y="681"/>
                      <a:pt x="52" y="732"/>
                    </a:cubicBezTo>
                    <a:lnTo>
                      <a:pt x="115" y="738"/>
                    </a:lnTo>
                    <a:lnTo>
                      <a:pt x="178" y="75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0" name="Freeform 304"/>
              <p:cNvSpPr>
                <a:spLocks noChangeAspect="1"/>
              </p:cNvSpPr>
              <p:nvPr/>
            </p:nvSpPr>
            <p:spPr bwMode="auto">
              <a:xfrm>
                <a:off x="1450" y="432"/>
                <a:ext cx="233" cy="190"/>
              </a:xfrm>
              <a:custGeom>
                <a:avLst/>
                <a:gdLst>
                  <a:gd name="T0" fmla="*/ 699 w 699"/>
                  <a:gd name="T1" fmla="*/ 561 h 570"/>
                  <a:gd name="T2" fmla="*/ 654 w 699"/>
                  <a:gd name="T3" fmla="*/ 282 h 570"/>
                  <a:gd name="T4" fmla="*/ 471 w 699"/>
                  <a:gd name="T5" fmla="*/ 60 h 570"/>
                  <a:gd name="T6" fmla="*/ 240 w 699"/>
                  <a:gd name="T7" fmla="*/ 3 h 570"/>
                  <a:gd name="T8" fmla="*/ 102 w 699"/>
                  <a:gd name="T9" fmla="*/ 48 h 570"/>
                  <a:gd name="T10" fmla="*/ 0 w 699"/>
                  <a:gd name="T11" fmla="*/ 114 h 570"/>
                  <a:gd name="T12" fmla="*/ 78 w 699"/>
                  <a:gd name="T13" fmla="*/ 114 h 570"/>
                  <a:gd name="T14" fmla="*/ 198 w 699"/>
                  <a:gd name="T15" fmla="*/ 126 h 570"/>
                  <a:gd name="T16" fmla="*/ 354 w 699"/>
                  <a:gd name="T17" fmla="*/ 180 h 570"/>
                  <a:gd name="T18" fmla="*/ 480 w 699"/>
                  <a:gd name="T19" fmla="*/ 315 h 570"/>
                  <a:gd name="T20" fmla="*/ 540 w 699"/>
                  <a:gd name="T21" fmla="*/ 438 h 570"/>
                  <a:gd name="T22" fmla="*/ 570 w 699"/>
                  <a:gd name="T23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70">
                    <a:moveTo>
                      <a:pt x="699" y="561"/>
                    </a:moveTo>
                    <a:cubicBezTo>
                      <a:pt x="691" y="515"/>
                      <a:pt x="692" y="365"/>
                      <a:pt x="654" y="282"/>
                    </a:cubicBezTo>
                    <a:cubicBezTo>
                      <a:pt x="615" y="199"/>
                      <a:pt x="542" y="107"/>
                      <a:pt x="471" y="60"/>
                    </a:cubicBezTo>
                    <a:cubicBezTo>
                      <a:pt x="399" y="13"/>
                      <a:pt x="299" y="6"/>
                      <a:pt x="240" y="3"/>
                    </a:cubicBezTo>
                    <a:cubicBezTo>
                      <a:pt x="181" y="0"/>
                      <a:pt x="142" y="30"/>
                      <a:pt x="102" y="48"/>
                    </a:cubicBezTo>
                    <a:cubicBezTo>
                      <a:pt x="62" y="66"/>
                      <a:pt x="14" y="100"/>
                      <a:pt x="0" y="114"/>
                    </a:cubicBezTo>
                    <a:lnTo>
                      <a:pt x="78" y="114"/>
                    </a:lnTo>
                    <a:cubicBezTo>
                      <a:pt x="111" y="116"/>
                      <a:pt x="152" y="115"/>
                      <a:pt x="198" y="126"/>
                    </a:cubicBezTo>
                    <a:cubicBezTo>
                      <a:pt x="252" y="135"/>
                      <a:pt x="307" y="150"/>
                      <a:pt x="354" y="180"/>
                    </a:cubicBezTo>
                    <a:cubicBezTo>
                      <a:pt x="401" y="210"/>
                      <a:pt x="448" y="267"/>
                      <a:pt x="480" y="315"/>
                    </a:cubicBezTo>
                    <a:cubicBezTo>
                      <a:pt x="511" y="358"/>
                      <a:pt x="525" y="396"/>
                      <a:pt x="540" y="438"/>
                    </a:cubicBezTo>
                    <a:cubicBezTo>
                      <a:pt x="555" y="480"/>
                      <a:pt x="564" y="543"/>
                      <a:pt x="570" y="570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54510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1" name="Freeform 305"/>
              <p:cNvSpPr>
                <a:spLocks noChangeAspect="1"/>
              </p:cNvSpPr>
              <p:nvPr/>
            </p:nvSpPr>
            <p:spPr bwMode="auto">
              <a:xfrm>
                <a:off x="1408" y="466"/>
                <a:ext cx="46" cy="75"/>
              </a:xfrm>
              <a:custGeom>
                <a:avLst/>
                <a:gdLst>
                  <a:gd name="T0" fmla="*/ 138 w 138"/>
                  <a:gd name="T1" fmla="*/ 4 h 223"/>
                  <a:gd name="T2" fmla="*/ 60 w 138"/>
                  <a:gd name="T3" fmla="*/ 58 h 223"/>
                  <a:gd name="T4" fmla="*/ 0 w 138"/>
                  <a:gd name="T5" fmla="*/ 187 h 223"/>
                  <a:gd name="T6" fmla="*/ 54 w 138"/>
                  <a:gd name="T7" fmla="*/ 202 h 223"/>
                  <a:gd name="T8" fmla="*/ 102 w 138"/>
                  <a:gd name="T9" fmla="*/ 223 h 223"/>
                  <a:gd name="T10" fmla="*/ 99 w 138"/>
                  <a:gd name="T11" fmla="*/ 127 h 223"/>
                  <a:gd name="T12" fmla="*/ 108 w 138"/>
                  <a:gd name="T13" fmla="*/ 67 h 223"/>
                  <a:gd name="T14" fmla="*/ 138 w 138"/>
                  <a:gd name="T15" fmla="*/ 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223">
                    <a:moveTo>
                      <a:pt x="138" y="4"/>
                    </a:moveTo>
                    <a:cubicBezTo>
                      <a:pt x="127" y="0"/>
                      <a:pt x="83" y="28"/>
                      <a:pt x="60" y="58"/>
                    </a:cubicBezTo>
                    <a:cubicBezTo>
                      <a:pt x="38" y="89"/>
                      <a:pt x="1" y="163"/>
                      <a:pt x="0" y="187"/>
                    </a:cubicBezTo>
                    <a:lnTo>
                      <a:pt x="54" y="202"/>
                    </a:lnTo>
                    <a:lnTo>
                      <a:pt x="102" y="223"/>
                    </a:lnTo>
                    <a:cubicBezTo>
                      <a:pt x="109" y="211"/>
                      <a:pt x="98" y="153"/>
                      <a:pt x="99" y="127"/>
                    </a:cubicBezTo>
                    <a:cubicBezTo>
                      <a:pt x="102" y="104"/>
                      <a:pt x="102" y="87"/>
                      <a:pt x="108" y="67"/>
                    </a:cubicBezTo>
                    <a:lnTo>
                      <a:pt x="138" y="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2" name="Freeform 306"/>
              <p:cNvSpPr>
                <a:spLocks noChangeAspect="1"/>
              </p:cNvSpPr>
              <p:nvPr/>
            </p:nvSpPr>
            <p:spPr bwMode="auto">
              <a:xfrm>
                <a:off x="1231" y="586"/>
                <a:ext cx="64" cy="81"/>
              </a:xfrm>
              <a:custGeom>
                <a:avLst/>
                <a:gdLst>
                  <a:gd name="T0" fmla="*/ 192 w 192"/>
                  <a:gd name="T1" fmla="*/ 0 h 243"/>
                  <a:gd name="T2" fmla="*/ 75 w 192"/>
                  <a:gd name="T3" fmla="*/ 93 h 243"/>
                  <a:gd name="T4" fmla="*/ 0 w 192"/>
                  <a:gd name="T5" fmla="*/ 222 h 243"/>
                  <a:gd name="T6" fmla="*/ 63 w 192"/>
                  <a:gd name="T7" fmla="*/ 231 h 243"/>
                  <a:gd name="T8" fmla="*/ 117 w 192"/>
                  <a:gd name="T9" fmla="*/ 243 h 243"/>
                  <a:gd name="T10" fmla="*/ 129 w 192"/>
                  <a:gd name="T11" fmla="*/ 135 h 243"/>
                  <a:gd name="T12" fmla="*/ 162 w 192"/>
                  <a:gd name="T13" fmla="*/ 63 h 243"/>
                  <a:gd name="T14" fmla="*/ 192 w 192"/>
                  <a:gd name="T1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243">
                    <a:moveTo>
                      <a:pt x="192" y="0"/>
                    </a:moveTo>
                    <a:cubicBezTo>
                      <a:pt x="178" y="5"/>
                      <a:pt x="107" y="56"/>
                      <a:pt x="75" y="93"/>
                    </a:cubicBezTo>
                    <a:cubicBezTo>
                      <a:pt x="53" y="124"/>
                      <a:pt x="1" y="198"/>
                      <a:pt x="0" y="222"/>
                    </a:cubicBezTo>
                    <a:lnTo>
                      <a:pt x="63" y="231"/>
                    </a:lnTo>
                    <a:lnTo>
                      <a:pt x="117" y="243"/>
                    </a:lnTo>
                    <a:cubicBezTo>
                      <a:pt x="128" y="227"/>
                      <a:pt x="122" y="165"/>
                      <a:pt x="129" y="135"/>
                    </a:cubicBezTo>
                    <a:cubicBezTo>
                      <a:pt x="132" y="112"/>
                      <a:pt x="156" y="83"/>
                      <a:pt x="162" y="63"/>
                    </a:cubicBezTo>
                    <a:lnTo>
                      <a:pt x="19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3" name="Freeform 307"/>
              <p:cNvSpPr>
                <a:spLocks noChangeAspect="1"/>
              </p:cNvSpPr>
              <p:nvPr/>
            </p:nvSpPr>
            <p:spPr bwMode="auto">
              <a:xfrm>
                <a:off x="1394" y="586"/>
                <a:ext cx="89" cy="113"/>
              </a:xfrm>
              <a:custGeom>
                <a:avLst/>
                <a:gdLst>
                  <a:gd name="T0" fmla="*/ 262 w 268"/>
                  <a:gd name="T1" fmla="*/ 342 h 342"/>
                  <a:gd name="T2" fmla="*/ 160 w 268"/>
                  <a:gd name="T3" fmla="*/ 336 h 342"/>
                  <a:gd name="T4" fmla="*/ 40 w 268"/>
                  <a:gd name="T5" fmla="*/ 219 h 342"/>
                  <a:gd name="T6" fmla="*/ 10 w 268"/>
                  <a:gd name="T7" fmla="*/ 0 h 342"/>
                  <a:gd name="T8" fmla="*/ 100 w 268"/>
                  <a:gd name="T9" fmla="*/ 54 h 342"/>
                  <a:gd name="T10" fmla="*/ 226 w 268"/>
                  <a:gd name="T11" fmla="*/ 195 h 342"/>
                  <a:gd name="T12" fmla="*/ 268 w 268"/>
                  <a:gd name="T13" fmla="*/ 330 h 342"/>
                  <a:gd name="T14" fmla="*/ 262 w 268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342">
                    <a:moveTo>
                      <a:pt x="262" y="342"/>
                    </a:moveTo>
                    <a:lnTo>
                      <a:pt x="160" y="336"/>
                    </a:lnTo>
                    <a:cubicBezTo>
                      <a:pt x="123" y="316"/>
                      <a:pt x="65" y="275"/>
                      <a:pt x="40" y="219"/>
                    </a:cubicBezTo>
                    <a:cubicBezTo>
                      <a:pt x="17" y="178"/>
                      <a:pt x="0" y="28"/>
                      <a:pt x="10" y="0"/>
                    </a:cubicBezTo>
                    <a:lnTo>
                      <a:pt x="100" y="54"/>
                    </a:lnTo>
                    <a:lnTo>
                      <a:pt x="226" y="195"/>
                    </a:lnTo>
                    <a:lnTo>
                      <a:pt x="268" y="330"/>
                    </a:lnTo>
                    <a:lnTo>
                      <a:pt x="262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4" name="Freeform 308"/>
              <p:cNvSpPr>
                <a:spLocks noChangeAspect="1"/>
              </p:cNvSpPr>
              <p:nvPr/>
            </p:nvSpPr>
            <p:spPr bwMode="auto">
              <a:xfrm>
                <a:off x="1298" y="529"/>
                <a:ext cx="232" cy="170"/>
              </a:xfrm>
              <a:custGeom>
                <a:avLst/>
                <a:gdLst>
                  <a:gd name="T0" fmla="*/ 0 w 699"/>
                  <a:gd name="T1" fmla="*/ 164 h 512"/>
                  <a:gd name="T2" fmla="*/ 144 w 699"/>
                  <a:gd name="T3" fmla="*/ 44 h 512"/>
                  <a:gd name="T4" fmla="*/ 360 w 699"/>
                  <a:gd name="T5" fmla="*/ 14 h 512"/>
                  <a:gd name="T6" fmla="*/ 558 w 699"/>
                  <a:gd name="T7" fmla="*/ 128 h 512"/>
                  <a:gd name="T8" fmla="*/ 663 w 699"/>
                  <a:gd name="T9" fmla="*/ 272 h 512"/>
                  <a:gd name="T10" fmla="*/ 699 w 699"/>
                  <a:gd name="T11" fmla="*/ 416 h 512"/>
                  <a:gd name="T12" fmla="*/ 567 w 699"/>
                  <a:gd name="T13" fmla="*/ 512 h 512"/>
                  <a:gd name="T14" fmla="*/ 489 w 699"/>
                  <a:gd name="T15" fmla="*/ 335 h 512"/>
                  <a:gd name="T16" fmla="*/ 372 w 699"/>
                  <a:gd name="T17" fmla="*/ 212 h 512"/>
                  <a:gd name="T18" fmla="*/ 222 w 699"/>
                  <a:gd name="T19" fmla="*/ 143 h 512"/>
                  <a:gd name="T20" fmla="*/ 36 w 699"/>
                  <a:gd name="T21" fmla="*/ 149 h 512"/>
                  <a:gd name="T22" fmla="*/ 0 w 699"/>
                  <a:gd name="T23" fmla="*/ 164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12">
                    <a:moveTo>
                      <a:pt x="0" y="164"/>
                    </a:moveTo>
                    <a:lnTo>
                      <a:pt x="144" y="44"/>
                    </a:lnTo>
                    <a:cubicBezTo>
                      <a:pt x="204" y="19"/>
                      <a:pt x="291" y="0"/>
                      <a:pt x="360" y="14"/>
                    </a:cubicBezTo>
                    <a:cubicBezTo>
                      <a:pt x="426" y="29"/>
                      <a:pt x="506" y="81"/>
                      <a:pt x="558" y="128"/>
                    </a:cubicBezTo>
                    <a:cubicBezTo>
                      <a:pt x="610" y="175"/>
                      <a:pt x="639" y="224"/>
                      <a:pt x="663" y="272"/>
                    </a:cubicBezTo>
                    <a:lnTo>
                      <a:pt x="699" y="416"/>
                    </a:lnTo>
                    <a:lnTo>
                      <a:pt x="567" y="512"/>
                    </a:lnTo>
                    <a:cubicBezTo>
                      <a:pt x="532" y="499"/>
                      <a:pt x="521" y="385"/>
                      <a:pt x="489" y="335"/>
                    </a:cubicBezTo>
                    <a:cubicBezTo>
                      <a:pt x="457" y="285"/>
                      <a:pt x="418" y="246"/>
                      <a:pt x="372" y="212"/>
                    </a:cubicBezTo>
                    <a:cubicBezTo>
                      <a:pt x="322" y="174"/>
                      <a:pt x="278" y="154"/>
                      <a:pt x="222" y="143"/>
                    </a:cubicBezTo>
                    <a:cubicBezTo>
                      <a:pt x="166" y="132"/>
                      <a:pt x="68" y="149"/>
                      <a:pt x="36" y="149"/>
                    </a:cubicBezTo>
                    <a:lnTo>
                      <a:pt x="0" y="16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5" name="Freeform 309"/>
              <p:cNvSpPr>
                <a:spLocks noChangeAspect="1"/>
              </p:cNvSpPr>
              <p:nvPr/>
            </p:nvSpPr>
            <p:spPr bwMode="auto">
              <a:xfrm>
                <a:off x="1223" y="715"/>
                <a:ext cx="93" cy="114"/>
              </a:xfrm>
              <a:custGeom>
                <a:avLst/>
                <a:gdLst>
                  <a:gd name="T0" fmla="*/ 280 w 280"/>
                  <a:gd name="T1" fmla="*/ 342 h 342"/>
                  <a:gd name="T2" fmla="*/ 151 w 280"/>
                  <a:gd name="T3" fmla="*/ 330 h 342"/>
                  <a:gd name="T4" fmla="*/ 43 w 280"/>
                  <a:gd name="T5" fmla="*/ 225 h 342"/>
                  <a:gd name="T6" fmla="*/ 10 w 280"/>
                  <a:gd name="T7" fmla="*/ 0 h 342"/>
                  <a:gd name="T8" fmla="*/ 106 w 280"/>
                  <a:gd name="T9" fmla="*/ 48 h 342"/>
                  <a:gd name="T10" fmla="*/ 211 w 280"/>
                  <a:gd name="T11" fmla="*/ 177 h 342"/>
                  <a:gd name="T12" fmla="*/ 271 w 280"/>
                  <a:gd name="T13" fmla="*/ 336 h 342"/>
                  <a:gd name="T14" fmla="*/ 280 w 280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0" h="342">
                    <a:moveTo>
                      <a:pt x="280" y="342"/>
                    </a:moveTo>
                    <a:lnTo>
                      <a:pt x="151" y="330"/>
                    </a:lnTo>
                    <a:cubicBezTo>
                      <a:pt x="112" y="310"/>
                      <a:pt x="66" y="280"/>
                      <a:pt x="43" y="225"/>
                    </a:cubicBezTo>
                    <a:cubicBezTo>
                      <a:pt x="20" y="184"/>
                      <a:pt x="0" y="29"/>
                      <a:pt x="10" y="0"/>
                    </a:cubicBezTo>
                    <a:lnTo>
                      <a:pt x="106" y="48"/>
                    </a:lnTo>
                    <a:lnTo>
                      <a:pt x="211" y="177"/>
                    </a:lnTo>
                    <a:lnTo>
                      <a:pt x="271" y="336"/>
                    </a:lnTo>
                    <a:lnTo>
                      <a:pt x="280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6" name="Freeform 310"/>
              <p:cNvSpPr>
                <a:spLocks noChangeAspect="1"/>
              </p:cNvSpPr>
              <p:nvPr/>
            </p:nvSpPr>
            <p:spPr bwMode="auto">
              <a:xfrm>
                <a:off x="1128" y="657"/>
                <a:ext cx="237" cy="172"/>
              </a:xfrm>
              <a:custGeom>
                <a:avLst/>
                <a:gdLst>
                  <a:gd name="T0" fmla="*/ 0 w 711"/>
                  <a:gd name="T1" fmla="*/ 170 h 518"/>
                  <a:gd name="T2" fmla="*/ 144 w 711"/>
                  <a:gd name="T3" fmla="*/ 35 h 518"/>
                  <a:gd name="T4" fmla="*/ 345 w 711"/>
                  <a:gd name="T5" fmla="*/ 14 h 518"/>
                  <a:gd name="T6" fmla="*/ 540 w 711"/>
                  <a:gd name="T7" fmla="*/ 122 h 518"/>
                  <a:gd name="T8" fmla="*/ 660 w 711"/>
                  <a:gd name="T9" fmla="*/ 272 h 518"/>
                  <a:gd name="T10" fmla="*/ 696 w 711"/>
                  <a:gd name="T11" fmla="*/ 422 h 518"/>
                  <a:gd name="T12" fmla="*/ 567 w 711"/>
                  <a:gd name="T13" fmla="*/ 518 h 518"/>
                  <a:gd name="T14" fmla="*/ 489 w 711"/>
                  <a:gd name="T15" fmla="*/ 341 h 518"/>
                  <a:gd name="T16" fmla="*/ 372 w 711"/>
                  <a:gd name="T17" fmla="*/ 218 h 518"/>
                  <a:gd name="T18" fmla="*/ 222 w 711"/>
                  <a:gd name="T19" fmla="*/ 149 h 518"/>
                  <a:gd name="T20" fmla="*/ 36 w 711"/>
                  <a:gd name="T21" fmla="*/ 155 h 518"/>
                  <a:gd name="T22" fmla="*/ 0 w 711"/>
                  <a:gd name="T23" fmla="*/ 17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1" h="518">
                    <a:moveTo>
                      <a:pt x="0" y="170"/>
                    </a:moveTo>
                    <a:lnTo>
                      <a:pt x="144" y="35"/>
                    </a:lnTo>
                    <a:cubicBezTo>
                      <a:pt x="201" y="9"/>
                      <a:pt x="279" y="0"/>
                      <a:pt x="345" y="14"/>
                    </a:cubicBezTo>
                    <a:cubicBezTo>
                      <a:pt x="411" y="29"/>
                      <a:pt x="488" y="75"/>
                      <a:pt x="540" y="122"/>
                    </a:cubicBezTo>
                    <a:cubicBezTo>
                      <a:pt x="592" y="165"/>
                      <a:pt x="630" y="218"/>
                      <a:pt x="660" y="272"/>
                    </a:cubicBezTo>
                    <a:cubicBezTo>
                      <a:pt x="690" y="326"/>
                      <a:pt x="711" y="381"/>
                      <a:pt x="696" y="422"/>
                    </a:cubicBezTo>
                    <a:lnTo>
                      <a:pt x="567" y="518"/>
                    </a:lnTo>
                    <a:cubicBezTo>
                      <a:pt x="532" y="504"/>
                      <a:pt x="521" y="391"/>
                      <a:pt x="489" y="341"/>
                    </a:cubicBezTo>
                    <a:cubicBezTo>
                      <a:pt x="457" y="291"/>
                      <a:pt x="418" y="252"/>
                      <a:pt x="372" y="218"/>
                    </a:cubicBezTo>
                    <a:cubicBezTo>
                      <a:pt x="322" y="180"/>
                      <a:pt x="278" y="160"/>
                      <a:pt x="222" y="149"/>
                    </a:cubicBezTo>
                    <a:cubicBezTo>
                      <a:pt x="166" y="138"/>
                      <a:pt x="68" y="155"/>
                      <a:pt x="36" y="155"/>
                    </a:cubicBezTo>
                    <a:lnTo>
                      <a:pt x="0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7" name="Freeform 311"/>
              <p:cNvSpPr>
                <a:spLocks noChangeAspect="1"/>
              </p:cNvSpPr>
              <p:nvPr/>
            </p:nvSpPr>
            <p:spPr bwMode="auto">
              <a:xfrm>
                <a:off x="1528" y="665"/>
                <a:ext cx="118" cy="37"/>
              </a:xfrm>
              <a:custGeom>
                <a:avLst/>
                <a:gdLst>
                  <a:gd name="T0" fmla="*/ 0 w 118"/>
                  <a:gd name="T1" fmla="*/ 0 h 37"/>
                  <a:gd name="T2" fmla="*/ 32 w 118"/>
                  <a:gd name="T3" fmla="*/ 34 h 37"/>
                  <a:gd name="T4" fmla="*/ 74 w 118"/>
                  <a:gd name="T5" fmla="*/ 21 h 37"/>
                  <a:gd name="T6" fmla="*/ 118 w 118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37">
                    <a:moveTo>
                      <a:pt x="0" y="0"/>
                    </a:moveTo>
                    <a:lnTo>
                      <a:pt x="32" y="34"/>
                    </a:lnTo>
                    <a:lnTo>
                      <a:pt x="74" y="21"/>
                    </a:lnTo>
                    <a:lnTo>
                      <a:pt x="118" y="37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8" name="Freeform 312"/>
              <p:cNvSpPr>
                <a:spLocks noChangeAspect="1"/>
              </p:cNvSpPr>
              <p:nvPr/>
            </p:nvSpPr>
            <p:spPr bwMode="auto">
              <a:xfrm>
                <a:off x="1514" y="679"/>
                <a:ext cx="131" cy="50"/>
              </a:xfrm>
              <a:custGeom>
                <a:avLst/>
                <a:gdLst>
                  <a:gd name="T0" fmla="*/ 0 w 393"/>
                  <a:gd name="T1" fmla="*/ 0 h 150"/>
                  <a:gd name="T2" fmla="*/ 99 w 393"/>
                  <a:gd name="T3" fmla="*/ 132 h 150"/>
                  <a:gd name="T4" fmla="*/ 198 w 393"/>
                  <a:gd name="T5" fmla="*/ 138 h 150"/>
                  <a:gd name="T6" fmla="*/ 288 w 393"/>
                  <a:gd name="T7" fmla="*/ 99 h 150"/>
                  <a:gd name="T8" fmla="*/ 393 w 393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0">
                    <a:moveTo>
                      <a:pt x="0" y="0"/>
                    </a:moveTo>
                    <a:lnTo>
                      <a:pt x="99" y="132"/>
                    </a:lnTo>
                    <a:lnTo>
                      <a:pt x="198" y="138"/>
                    </a:lnTo>
                    <a:lnTo>
                      <a:pt x="288" y="99"/>
                    </a:lnTo>
                    <a:lnTo>
                      <a:pt x="393" y="15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39" name="Freeform 313"/>
              <p:cNvSpPr>
                <a:spLocks noChangeAspect="1"/>
              </p:cNvSpPr>
              <p:nvPr/>
            </p:nvSpPr>
            <p:spPr bwMode="auto">
              <a:xfrm>
                <a:off x="1429" y="698"/>
                <a:ext cx="28" cy="73"/>
              </a:xfrm>
              <a:custGeom>
                <a:avLst/>
                <a:gdLst>
                  <a:gd name="T0" fmla="*/ 28 w 28"/>
                  <a:gd name="T1" fmla="*/ 0 h 73"/>
                  <a:gd name="T2" fmla="*/ 0 w 28"/>
                  <a:gd name="T3" fmla="*/ 34 h 73"/>
                  <a:gd name="T4" fmla="*/ 16 w 2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3">
                    <a:moveTo>
                      <a:pt x="28" y="0"/>
                    </a:moveTo>
                    <a:lnTo>
                      <a:pt x="0" y="34"/>
                    </a:lnTo>
                    <a:lnTo>
                      <a:pt x="16" y="73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40" name="Freeform 314"/>
              <p:cNvSpPr>
                <a:spLocks noChangeAspect="1"/>
              </p:cNvSpPr>
              <p:nvPr/>
            </p:nvSpPr>
            <p:spPr bwMode="auto">
              <a:xfrm>
                <a:off x="1398" y="694"/>
                <a:ext cx="41" cy="88"/>
              </a:xfrm>
              <a:custGeom>
                <a:avLst/>
                <a:gdLst>
                  <a:gd name="T0" fmla="*/ 41 w 41"/>
                  <a:gd name="T1" fmla="*/ 0 h 88"/>
                  <a:gd name="T2" fmla="*/ 0 w 41"/>
                  <a:gd name="T3" fmla="*/ 34 h 88"/>
                  <a:gd name="T4" fmla="*/ 35 w 41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88">
                    <a:moveTo>
                      <a:pt x="41" y="0"/>
                    </a:moveTo>
                    <a:lnTo>
                      <a:pt x="0" y="34"/>
                    </a:lnTo>
                    <a:lnTo>
                      <a:pt x="35" y="88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41" name="Freeform 315"/>
              <p:cNvSpPr>
                <a:spLocks noChangeAspect="1"/>
              </p:cNvSpPr>
              <p:nvPr/>
            </p:nvSpPr>
            <p:spPr bwMode="auto">
              <a:xfrm>
                <a:off x="1377" y="1314"/>
                <a:ext cx="147" cy="73"/>
              </a:xfrm>
              <a:custGeom>
                <a:avLst/>
                <a:gdLst>
                  <a:gd name="T0" fmla="*/ 147 w 147"/>
                  <a:gd name="T1" fmla="*/ 73 h 73"/>
                  <a:gd name="T2" fmla="*/ 71 w 147"/>
                  <a:gd name="T3" fmla="*/ 57 h 73"/>
                  <a:gd name="T4" fmla="*/ 48 w 147"/>
                  <a:gd name="T5" fmla="*/ 15 h 73"/>
                  <a:gd name="T6" fmla="*/ 0 w 147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73">
                    <a:moveTo>
                      <a:pt x="147" y="73"/>
                    </a:moveTo>
                    <a:lnTo>
                      <a:pt x="71" y="57"/>
                    </a:lnTo>
                    <a:lnTo>
                      <a:pt x="48" y="15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42" name="Freeform 316"/>
              <p:cNvSpPr>
                <a:spLocks noChangeAspect="1"/>
              </p:cNvSpPr>
              <p:nvPr/>
            </p:nvSpPr>
            <p:spPr bwMode="auto">
              <a:xfrm>
                <a:off x="1370" y="1335"/>
                <a:ext cx="148" cy="73"/>
              </a:xfrm>
              <a:custGeom>
                <a:avLst/>
                <a:gdLst>
                  <a:gd name="T0" fmla="*/ 148 w 148"/>
                  <a:gd name="T1" fmla="*/ 73 h 73"/>
                  <a:gd name="T2" fmla="*/ 59 w 148"/>
                  <a:gd name="T3" fmla="*/ 57 h 73"/>
                  <a:gd name="T4" fmla="*/ 39 w 148"/>
                  <a:gd name="T5" fmla="*/ 12 h 73"/>
                  <a:gd name="T6" fmla="*/ 0 w 148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73">
                    <a:moveTo>
                      <a:pt x="148" y="73"/>
                    </a:moveTo>
                    <a:lnTo>
                      <a:pt x="59" y="57"/>
                    </a:lnTo>
                    <a:lnTo>
                      <a:pt x="3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643" name="Group 317"/>
              <p:cNvGrpSpPr>
                <a:grpSpLocks noChangeAspect="1"/>
              </p:cNvGrpSpPr>
              <p:nvPr/>
            </p:nvGrpSpPr>
            <p:grpSpPr bwMode="auto">
              <a:xfrm>
                <a:off x="1233" y="769"/>
                <a:ext cx="813" cy="795"/>
                <a:chOff x="2768" y="1462"/>
                <a:chExt cx="2439" cy="2387"/>
              </a:xfrm>
            </p:grpSpPr>
            <p:grpSp>
              <p:nvGrpSpPr>
                <p:cNvPr id="646" name="Group 318"/>
                <p:cNvGrpSpPr>
                  <a:grpSpLocks noChangeAspect="1"/>
                </p:cNvGrpSpPr>
                <p:nvPr/>
              </p:nvGrpSpPr>
              <p:grpSpPr bwMode="auto">
                <a:xfrm>
                  <a:off x="2768" y="1462"/>
                  <a:ext cx="2439" cy="2387"/>
                  <a:chOff x="2768" y="1462"/>
                  <a:chExt cx="2439" cy="2387"/>
                </a:xfrm>
              </p:grpSpPr>
              <p:sp>
                <p:nvSpPr>
                  <p:cNvPr id="648" name="Freeform 319"/>
                  <p:cNvSpPr>
                    <a:spLocks noChangeAspect="1"/>
                  </p:cNvSpPr>
                  <p:nvPr/>
                </p:nvSpPr>
                <p:spPr bwMode="auto">
                  <a:xfrm>
                    <a:off x="3786" y="3130"/>
                    <a:ext cx="261" cy="152"/>
                  </a:xfrm>
                  <a:custGeom>
                    <a:avLst/>
                    <a:gdLst>
                      <a:gd name="T0" fmla="*/ 261 w 261"/>
                      <a:gd name="T1" fmla="*/ 20 h 152"/>
                      <a:gd name="T2" fmla="*/ 156 w 261"/>
                      <a:gd name="T3" fmla="*/ 122 h 152"/>
                      <a:gd name="T4" fmla="*/ 12 w 261"/>
                      <a:gd name="T5" fmla="*/ 139 h 152"/>
                      <a:gd name="T6" fmla="*/ 87 w 261"/>
                      <a:gd name="T7" fmla="*/ 41 h 152"/>
                      <a:gd name="T8" fmla="*/ 165 w 261"/>
                      <a:gd name="T9" fmla="*/ 8 h 152"/>
                      <a:gd name="T10" fmla="*/ 261 w 261"/>
                      <a:gd name="T11" fmla="*/ 2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152">
                        <a:moveTo>
                          <a:pt x="261" y="20"/>
                        </a:moveTo>
                        <a:cubicBezTo>
                          <a:pt x="259" y="38"/>
                          <a:pt x="197" y="102"/>
                          <a:pt x="156" y="122"/>
                        </a:cubicBezTo>
                        <a:cubicBezTo>
                          <a:pt x="117" y="142"/>
                          <a:pt x="24" y="152"/>
                          <a:pt x="12" y="139"/>
                        </a:cubicBezTo>
                        <a:cubicBezTo>
                          <a:pt x="0" y="126"/>
                          <a:pt x="62" y="63"/>
                          <a:pt x="87" y="41"/>
                        </a:cubicBezTo>
                        <a:cubicBezTo>
                          <a:pt x="112" y="19"/>
                          <a:pt x="126" y="16"/>
                          <a:pt x="165" y="8"/>
                        </a:cubicBezTo>
                        <a:cubicBezTo>
                          <a:pt x="204" y="0"/>
                          <a:pt x="241" y="18"/>
                          <a:pt x="261" y="2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49" name="Freeform 320"/>
                  <p:cNvSpPr>
                    <a:spLocks noChangeAspect="1"/>
                  </p:cNvSpPr>
                  <p:nvPr/>
                </p:nvSpPr>
                <p:spPr bwMode="auto">
                  <a:xfrm>
                    <a:off x="3450" y="2637"/>
                    <a:ext cx="349" cy="161"/>
                  </a:xfrm>
                  <a:custGeom>
                    <a:avLst/>
                    <a:gdLst>
                      <a:gd name="T0" fmla="*/ 342 w 349"/>
                      <a:gd name="T1" fmla="*/ 30 h 161"/>
                      <a:gd name="T2" fmla="*/ 254 w 349"/>
                      <a:gd name="T3" fmla="*/ 97 h 161"/>
                      <a:gd name="T4" fmla="*/ 161 w 349"/>
                      <a:gd name="T5" fmla="*/ 144 h 161"/>
                      <a:gd name="T6" fmla="*/ 12 w 349"/>
                      <a:gd name="T7" fmla="*/ 146 h 161"/>
                      <a:gd name="T8" fmla="*/ 90 w 349"/>
                      <a:gd name="T9" fmla="*/ 56 h 161"/>
                      <a:gd name="T10" fmla="*/ 189 w 349"/>
                      <a:gd name="T11" fmla="*/ 6 h 161"/>
                      <a:gd name="T12" fmla="*/ 297 w 349"/>
                      <a:gd name="T13" fmla="*/ 18 h 161"/>
                      <a:gd name="T14" fmla="*/ 342 w 349"/>
                      <a:gd name="T15" fmla="*/ 3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49" h="161">
                        <a:moveTo>
                          <a:pt x="342" y="30"/>
                        </a:moveTo>
                        <a:cubicBezTo>
                          <a:pt x="335" y="43"/>
                          <a:pt x="284" y="78"/>
                          <a:pt x="254" y="97"/>
                        </a:cubicBezTo>
                        <a:cubicBezTo>
                          <a:pt x="223" y="117"/>
                          <a:pt x="201" y="136"/>
                          <a:pt x="161" y="144"/>
                        </a:cubicBezTo>
                        <a:cubicBezTo>
                          <a:pt x="121" y="152"/>
                          <a:pt x="24" y="161"/>
                          <a:pt x="12" y="146"/>
                        </a:cubicBezTo>
                        <a:cubicBezTo>
                          <a:pt x="0" y="131"/>
                          <a:pt x="61" y="79"/>
                          <a:pt x="90" y="56"/>
                        </a:cubicBezTo>
                        <a:cubicBezTo>
                          <a:pt x="122" y="29"/>
                          <a:pt x="158" y="12"/>
                          <a:pt x="189" y="6"/>
                        </a:cubicBezTo>
                        <a:cubicBezTo>
                          <a:pt x="220" y="0"/>
                          <a:pt x="276" y="15"/>
                          <a:pt x="297" y="18"/>
                        </a:cubicBezTo>
                        <a:cubicBezTo>
                          <a:pt x="318" y="21"/>
                          <a:pt x="349" y="17"/>
                          <a:pt x="342" y="3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0" name="Freeform 321"/>
                  <p:cNvSpPr>
                    <a:spLocks noChangeAspect="1"/>
                  </p:cNvSpPr>
                  <p:nvPr/>
                </p:nvSpPr>
                <p:spPr bwMode="auto">
                  <a:xfrm>
                    <a:off x="3357" y="3003"/>
                    <a:ext cx="333" cy="257"/>
                  </a:xfrm>
                  <a:custGeom>
                    <a:avLst/>
                    <a:gdLst>
                      <a:gd name="T0" fmla="*/ 72 w 333"/>
                      <a:gd name="T1" fmla="*/ 0 h 257"/>
                      <a:gd name="T2" fmla="*/ 77 w 333"/>
                      <a:gd name="T3" fmla="*/ 20 h 257"/>
                      <a:gd name="T4" fmla="*/ 119 w 333"/>
                      <a:gd name="T5" fmla="*/ 92 h 257"/>
                      <a:gd name="T6" fmla="*/ 225 w 333"/>
                      <a:gd name="T7" fmla="*/ 134 h 257"/>
                      <a:gd name="T8" fmla="*/ 330 w 333"/>
                      <a:gd name="T9" fmla="*/ 138 h 257"/>
                      <a:gd name="T10" fmla="*/ 303 w 333"/>
                      <a:gd name="T11" fmla="*/ 204 h 257"/>
                      <a:gd name="T12" fmla="*/ 288 w 333"/>
                      <a:gd name="T13" fmla="*/ 251 h 257"/>
                      <a:gd name="T14" fmla="*/ 198 w 333"/>
                      <a:gd name="T15" fmla="*/ 228 h 257"/>
                      <a:gd name="T16" fmla="*/ 80 w 333"/>
                      <a:gd name="T17" fmla="*/ 149 h 257"/>
                      <a:gd name="T18" fmla="*/ 0 w 333"/>
                      <a:gd name="T19" fmla="*/ 14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33" h="257">
                        <a:moveTo>
                          <a:pt x="72" y="0"/>
                        </a:moveTo>
                        <a:cubicBezTo>
                          <a:pt x="73" y="3"/>
                          <a:pt x="69" y="5"/>
                          <a:pt x="77" y="20"/>
                        </a:cubicBezTo>
                        <a:cubicBezTo>
                          <a:pt x="85" y="35"/>
                          <a:pt x="94" y="73"/>
                          <a:pt x="119" y="92"/>
                        </a:cubicBezTo>
                        <a:cubicBezTo>
                          <a:pt x="156" y="111"/>
                          <a:pt x="190" y="126"/>
                          <a:pt x="225" y="134"/>
                        </a:cubicBezTo>
                        <a:cubicBezTo>
                          <a:pt x="260" y="142"/>
                          <a:pt x="327" y="140"/>
                          <a:pt x="330" y="138"/>
                        </a:cubicBezTo>
                        <a:cubicBezTo>
                          <a:pt x="333" y="136"/>
                          <a:pt x="311" y="185"/>
                          <a:pt x="303" y="204"/>
                        </a:cubicBezTo>
                        <a:cubicBezTo>
                          <a:pt x="295" y="223"/>
                          <a:pt x="295" y="245"/>
                          <a:pt x="288" y="251"/>
                        </a:cubicBezTo>
                        <a:cubicBezTo>
                          <a:pt x="281" y="257"/>
                          <a:pt x="231" y="243"/>
                          <a:pt x="198" y="228"/>
                        </a:cubicBezTo>
                        <a:cubicBezTo>
                          <a:pt x="163" y="211"/>
                          <a:pt x="113" y="185"/>
                          <a:pt x="80" y="149"/>
                        </a:cubicBezTo>
                        <a:cubicBezTo>
                          <a:pt x="47" y="114"/>
                          <a:pt x="17" y="42"/>
                          <a:pt x="0" y="14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3F3F"/>
                      </a:gs>
                      <a:gs pos="100000">
                        <a:srgbClr val="FF3F3F">
                          <a:gamma/>
                          <a:shade val="60000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1" name="Freeform 322"/>
                  <p:cNvSpPr>
                    <a:spLocks noChangeAspect="1"/>
                  </p:cNvSpPr>
                  <p:nvPr/>
                </p:nvSpPr>
                <p:spPr bwMode="auto">
                  <a:xfrm>
                    <a:off x="3027" y="2970"/>
                    <a:ext cx="1026" cy="879"/>
                  </a:xfrm>
                  <a:custGeom>
                    <a:avLst/>
                    <a:gdLst>
                      <a:gd name="T0" fmla="*/ 27 w 1026"/>
                      <a:gd name="T1" fmla="*/ 534 h 879"/>
                      <a:gd name="T2" fmla="*/ 105 w 1026"/>
                      <a:gd name="T3" fmla="*/ 651 h 879"/>
                      <a:gd name="T4" fmla="*/ 222 w 1026"/>
                      <a:gd name="T5" fmla="*/ 771 h 879"/>
                      <a:gd name="T6" fmla="*/ 312 w 1026"/>
                      <a:gd name="T7" fmla="*/ 813 h 879"/>
                      <a:gd name="T8" fmla="*/ 423 w 1026"/>
                      <a:gd name="T9" fmla="*/ 819 h 879"/>
                      <a:gd name="T10" fmla="*/ 504 w 1026"/>
                      <a:gd name="T11" fmla="*/ 783 h 879"/>
                      <a:gd name="T12" fmla="*/ 564 w 1026"/>
                      <a:gd name="T13" fmla="*/ 648 h 879"/>
                      <a:gd name="T14" fmla="*/ 582 w 1026"/>
                      <a:gd name="T15" fmla="*/ 447 h 879"/>
                      <a:gd name="T16" fmla="*/ 636 w 1026"/>
                      <a:gd name="T17" fmla="*/ 213 h 879"/>
                      <a:gd name="T18" fmla="*/ 738 w 1026"/>
                      <a:gd name="T19" fmla="*/ 84 h 879"/>
                      <a:gd name="T20" fmla="*/ 876 w 1026"/>
                      <a:gd name="T21" fmla="*/ 15 h 879"/>
                      <a:gd name="T22" fmla="*/ 972 w 1026"/>
                      <a:gd name="T23" fmla="*/ 12 h 879"/>
                      <a:gd name="T24" fmla="*/ 1002 w 1026"/>
                      <a:gd name="T25" fmla="*/ 81 h 879"/>
                      <a:gd name="T26" fmla="*/ 1023 w 1026"/>
                      <a:gd name="T27" fmla="*/ 174 h 879"/>
                      <a:gd name="T28" fmla="*/ 918 w 1026"/>
                      <a:gd name="T29" fmla="*/ 171 h 879"/>
                      <a:gd name="T30" fmla="*/ 795 w 1026"/>
                      <a:gd name="T31" fmla="*/ 258 h 879"/>
                      <a:gd name="T32" fmla="*/ 726 w 1026"/>
                      <a:gd name="T33" fmla="*/ 414 h 879"/>
                      <a:gd name="T34" fmla="*/ 672 w 1026"/>
                      <a:gd name="T35" fmla="*/ 561 h 879"/>
                      <a:gd name="T36" fmla="*/ 618 w 1026"/>
                      <a:gd name="T37" fmla="*/ 708 h 879"/>
                      <a:gd name="T38" fmla="*/ 549 w 1026"/>
                      <a:gd name="T39" fmla="*/ 816 h 879"/>
                      <a:gd name="T40" fmla="*/ 474 w 1026"/>
                      <a:gd name="T41" fmla="*/ 867 h 879"/>
                      <a:gd name="T42" fmla="*/ 393 w 1026"/>
                      <a:gd name="T43" fmla="*/ 879 h 879"/>
                      <a:gd name="T44" fmla="*/ 309 w 1026"/>
                      <a:gd name="T45" fmla="*/ 864 h 879"/>
                      <a:gd name="T46" fmla="*/ 231 w 1026"/>
                      <a:gd name="T47" fmla="*/ 822 h 879"/>
                      <a:gd name="T48" fmla="*/ 120 w 1026"/>
                      <a:gd name="T49" fmla="*/ 723 h 879"/>
                      <a:gd name="T50" fmla="*/ 18 w 1026"/>
                      <a:gd name="T51" fmla="*/ 594 h 879"/>
                      <a:gd name="T52" fmla="*/ 0 w 1026"/>
                      <a:gd name="T53" fmla="*/ 558 h 879"/>
                      <a:gd name="T54" fmla="*/ 27 w 1026"/>
                      <a:gd name="T55" fmla="*/ 534 h 8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026" h="879">
                        <a:moveTo>
                          <a:pt x="27" y="534"/>
                        </a:moveTo>
                        <a:lnTo>
                          <a:pt x="105" y="651"/>
                        </a:lnTo>
                        <a:cubicBezTo>
                          <a:pt x="137" y="690"/>
                          <a:pt x="188" y="744"/>
                          <a:pt x="222" y="771"/>
                        </a:cubicBezTo>
                        <a:cubicBezTo>
                          <a:pt x="256" y="798"/>
                          <a:pt x="279" y="805"/>
                          <a:pt x="312" y="813"/>
                        </a:cubicBezTo>
                        <a:cubicBezTo>
                          <a:pt x="345" y="821"/>
                          <a:pt x="392" y="822"/>
                          <a:pt x="423" y="819"/>
                        </a:cubicBezTo>
                        <a:cubicBezTo>
                          <a:pt x="455" y="814"/>
                          <a:pt x="481" y="811"/>
                          <a:pt x="504" y="783"/>
                        </a:cubicBezTo>
                        <a:cubicBezTo>
                          <a:pt x="527" y="755"/>
                          <a:pt x="551" y="705"/>
                          <a:pt x="564" y="648"/>
                        </a:cubicBezTo>
                        <a:cubicBezTo>
                          <a:pt x="576" y="593"/>
                          <a:pt x="573" y="515"/>
                          <a:pt x="582" y="447"/>
                        </a:cubicBezTo>
                        <a:cubicBezTo>
                          <a:pt x="594" y="375"/>
                          <a:pt x="611" y="272"/>
                          <a:pt x="636" y="213"/>
                        </a:cubicBezTo>
                        <a:cubicBezTo>
                          <a:pt x="661" y="154"/>
                          <a:pt x="698" y="115"/>
                          <a:pt x="738" y="84"/>
                        </a:cubicBezTo>
                        <a:cubicBezTo>
                          <a:pt x="778" y="51"/>
                          <a:pt x="835" y="21"/>
                          <a:pt x="876" y="15"/>
                        </a:cubicBezTo>
                        <a:cubicBezTo>
                          <a:pt x="917" y="9"/>
                          <a:pt x="951" y="0"/>
                          <a:pt x="972" y="12"/>
                        </a:cubicBezTo>
                        <a:cubicBezTo>
                          <a:pt x="993" y="23"/>
                          <a:pt x="994" y="54"/>
                          <a:pt x="1002" y="81"/>
                        </a:cubicBezTo>
                        <a:cubicBezTo>
                          <a:pt x="1010" y="108"/>
                          <a:pt x="1020" y="165"/>
                          <a:pt x="1023" y="174"/>
                        </a:cubicBezTo>
                        <a:cubicBezTo>
                          <a:pt x="1026" y="183"/>
                          <a:pt x="956" y="157"/>
                          <a:pt x="918" y="171"/>
                        </a:cubicBezTo>
                        <a:cubicBezTo>
                          <a:pt x="883" y="183"/>
                          <a:pt x="827" y="220"/>
                          <a:pt x="795" y="258"/>
                        </a:cubicBezTo>
                        <a:cubicBezTo>
                          <a:pt x="763" y="296"/>
                          <a:pt x="746" y="363"/>
                          <a:pt x="726" y="414"/>
                        </a:cubicBezTo>
                        <a:lnTo>
                          <a:pt x="672" y="561"/>
                        </a:lnTo>
                        <a:lnTo>
                          <a:pt x="618" y="708"/>
                        </a:lnTo>
                        <a:cubicBezTo>
                          <a:pt x="598" y="750"/>
                          <a:pt x="573" y="790"/>
                          <a:pt x="549" y="816"/>
                        </a:cubicBezTo>
                        <a:cubicBezTo>
                          <a:pt x="525" y="845"/>
                          <a:pt x="499" y="859"/>
                          <a:pt x="474" y="867"/>
                        </a:cubicBezTo>
                        <a:cubicBezTo>
                          <a:pt x="449" y="875"/>
                          <a:pt x="420" y="879"/>
                          <a:pt x="393" y="879"/>
                        </a:cubicBezTo>
                        <a:cubicBezTo>
                          <a:pt x="366" y="879"/>
                          <a:pt x="336" y="873"/>
                          <a:pt x="309" y="864"/>
                        </a:cubicBezTo>
                        <a:cubicBezTo>
                          <a:pt x="285" y="857"/>
                          <a:pt x="262" y="845"/>
                          <a:pt x="231" y="822"/>
                        </a:cubicBezTo>
                        <a:cubicBezTo>
                          <a:pt x="200" y="799"/>
                          <a:pt x="158" y="763"/>
                          <a:pt x="120" y="723"/>
                        </a:cubicBezTo>
                        <a:lnTo>
                          <a:pt x="18" y="594"/>
                        </a:lnTo>
                        <a:lnTo>
                          <a:pt x="0" y="558"/>
                        </a:lnTo>
                        <a:lnTo>
                          <a:pt x="27" y="534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3922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2" name="Freeform 323"/>
                  <p:cNvSpPr>
                    <a:spLocks noChangeAspect="1"/>
                  </p:cNvSpPr>
                  <p:nvPr/>
                </p:nvSpPr>
                <p:spPr bwMode="auto">
                  <a:xfrm>
                    <a:off x="3053" y="2487"/>
                    <a:ext cx="331" cy="266"/>
                  </a:xfrm>
                  <a:custGeom>
                    <a:avLst/>
                    <a:gdLst>
                      <a:gd name="T0" fmla="*/ 73 w 331"/>
                      <a:gd name="T1" fmla="*/ 0 h 266"/>
                      <a:gd name="T2" fmla="*/ 112 w 331"/>
                      <a:gd name="T3" fmla="*/ 92 h 266"/>
                      <a:gd name="T4" fmla="*/ 212 w 331"/>
                      <a:gd name="T5" fmla="*/ 149 h 266"/>
                      <a:gd name="T6" fmla="*/ 331 w 331"/>
                      <a:gd name="T7" fmla="*/ 185 h 266"/>
                      <a:gd name="T8" fmla="*/ 307 w 331"/>
                      <a:gd name="T9" fmla="*/ 236 h 266"/>
                      <a:gd name="T10" fmla="*/ 294 w 331"/>
                      <a:gd name="T11" fmla="*/ 266 h 266"/>
                      <a:gd name="T12" fmla="*/ 190 w 331"/>
                      <a:gd name="T13" fmla="*/ 233 h 266"/>
                      <a:gd name="T14" fmla="*/ 58 w 331"/>
                      <a:gd name="T15" fmla="*/ 141 h 266"/>
                      <a:gd name="T16" fmla="*/ 0 w 331"/>
                      <a:gd name="T17" fmla="*/ 0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266">
                        <a:moveTo>
                          <a:pt x="73" y="0"/>
                        </a:moveTo>
                        <a:cubicBezTo>
                          <a:pt x="80" y="15"/>
                          <a:pt x="89" y="67"/>
                          <a:pt x="112" y="92"/>
                        </a:cubicBezTo>
                        <a:cubicBezTo>
                          <a:pt x="135" y="117"/>
                          <a:pt x="176" y="134"/>
                          <a:pt x="212" y="149"/>
                        </a:cubicBezTo>
                        <a:cubicBezTo>
                          <a:pt x="247" y="161"/>
                          <a:pt x="316" y="171"/>
                          <a:pt x="331" y="185"/>
                        </a:cubicBezTo>
                        <a:lnTo>
                          <a:pt x="307" y="236"/>
                        </a:lnTo>
                        <a:lnTo>
                          <a:pt x="294" y="266"/>
                        </a:lnTo>
                        <a:cubicBezTo>
                          <a:pt x="275" y="266"/>
                          <a:pt x="229" y="254"/>
                          <a:pt x="190" y="233"/>
                        </a:cubicBezTo>
                        <a:cubicBezTo>
                          <a:pt x="149" y="213"/>
                          <a:pt x="98" y="184"/>
                          <a:pt x="58" y="141"/>
                        </a:cubicBezTo>
                        <a:cubicBezTo>
                          <a:pt x="18" y="98"/>
                          <a:pt x="12" y="29"/>
                          <a:pt x="0" y="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FF0000">
                          <a:gamma/>
                          <a:shade val="45098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3" name="Freeform 324"/>
                  <p:cNvSpPr>
                    <a:spLocks noChangeAspect="1"/>
                  </p:cNvSpPr>
                  <p:nvPr/>
                </p:nvSpPr>
                <p:spPr bwMode="auto">
                  <a:xfrm>
                    <a:off x="3326" y="2511"/>
                    <a:ext cx="477" cy="522"/>
                  </a:xfrm>
                  <a:custGeom>
                    <a:avLst/>
                    <a:gdLst>
                      <a:gd name="T0" fmla="*/ 40 w 477"/>
                      <a:gd name="T1" fmla="*/ 522 h 522"/>
                      <a:gd name="T2" fmla="*/ 16 w 477"/>
                      <a:gd name="T3" fmla="*/ 447 h 522"/>
                      <a:gd name="T4" fmla="*/ 13 w 477"/>
                      <a:gd name="T5" fmla="*/ 263 h 522"/>
                      <a:gd name="T6" fmla="*/ 85 w 477"/>
                      <a:gd name="T7" fmla="*/ 116 h 522"/>
                      <a:gd name="T8" fmla="*/ 199 w 477"/>
                      <a:gd name="T9" fmla="*/ 20 h 522"/>
                      <a:gd name="T10" fmla="*/ 322 w 477"/>
                      <a:gd name="T11" fmla="*/ 3 h 522"/>
                      <a:gd name="T12" fmla="*/ 427 w 477"/>
                      <a:gd name="T13" fmla="*/ 24 h 522"/>
                      <a:gd name="T14" fmla="*/ 472 w 477"/>
                      <a:gd name="T15" fmla="*/ 147 h 522"/>
                      <a:gd name="T16" fmla="*/ 340 w 477"/>
                      <a:gd name="T17" fmla="*/ 132 h 522"/>
                      <a:gd name="T18" fmla="*/ 236 w 477"/>
                      <a:gd name="T19" fmla="*/ 165 h 522"/>
                      <a:gd name="T20" fmla="*/ 153 w 477"/>
                      <a:gd name="T21" fmla="*/ 248 h 522"/>
                      <a:gd name="T22" fmla="*/ 100 w 477"/>
                      <a:gd name="T23" fmla="*/ 356 h 522"/>
                      <a:gd name="T24" fmla="*/ 109 w 477"/>
                      <a:gd name="T25" fmla="*/ 512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7" h="522">
                        <a:moveTo>
                          <a:pt x="40" y="522"/>
                        </a:moveTo>
                        <a:cubicBezTo>
                          <a:pt x="36" y="510"/>
                          <a:pt x="20" y="490"/>
                          <a:pt x="16" y="447"/>
                        </a:cubicBezTo>
                        <a:cubicBezTo>
                          <a:pt x="12" y="404"/>
                          <a:pt x="0" y="319"/>
                          <a:pt x="13" y="263"/>
                        </a:cubicBezTo>
                        <a:cubicBezTo>
                          <a:pt x="25" y="207"/>
                          <a:pt x="48" y="159"/>
                          <a:pt x="85" y="116"/>
                        </a:cubicBezTo>
                        <a:cubicBezTo>
                          <a:pt x="122" y="73"/>
                          <a:pt x="141" y="40"/>
                          <a:pt x="199" y="20"/>
                        </a:cubicBezTo>
                        <a:cubicBezTo>
                          <a:pt x="257" y="0"/>
                          <a:pt x="284" y="2"/>
                          <a:pt x="322" y="3"/>
                        </a:cubicBezTo>
                        <a:cubicBezTo>
                          <a:pt x="360" y="4"/>
                          <a:pt x="402" y="0"/>
                          <a:pt x="427" y="24"/>
                        </a:cubicBezTo>
                        <a:cubicBezTo>
                          <a:pt x="434" y="50"/>
                          <a:pt x="477" y="141"/>
                          <a:pt x="472" y="147"/>
                        </a:cubicBezTo>
                        <a:cubicBezTo>
                          <a:pt x="467" y="153"/>
                          <a:pt x="378" y="130"/>
                          <a:pt x="340" y="132"/>
                        </a:cubicBezTo>
                        <a:cubicBezTo>
                          <a:pt x="296" y="138"/>
                          <a:pt x="279" y="135"/>
                          <a:pt x="236" y="165"/>
                        </a:cubicBezTo>
                        <a:cubicBezTo>
                          <a:pt x="193" y="195"/>
                          <a:pt x="179" y="211"/>
                          <a:pt x="153" y="248"/>
                        </a:cubicBezTo>
                        <a:cubicBezTo>
                          <a:pt x="127" y="285"/>
                          <a:pt x="117" y="296"/>
                          <a:pt x="100" y="356"/>
                        </a:cubicBezTo>
                        <a:cubicBezTo>
                          <a:pt x="83" y="416"/>
                          <a:pt x="107" y="480"/>
                          <a:pt x="109" y="512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30196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4" name="Freeform 325"/>
                  <p:cNvSpPr>
                    <a:spLocks noChangeAspect="1"/>
                  </p:cNvSpPr>
                  <p:nvPr/>
                </p:nvSpPr>
                <p:spPr bwMode="auto">
                  <a:xfrm>
                    <a:off x="2768" y="1462"/>
                    <a:ext cx="2439" cy="758"/>
                  </a:xfrm>
                  <a:custGeom>
                    <a:avLst/>
                    <a:gdLst>
                      <a:gd name="T0" fmla="*/ 2362 w 2439"/>
                      <a:gd name="T1" fmla="*/ 619 h 758"/>
                      <a:gd name="T2" fmla="*/ 2406 w 2439"/>
                      <a:gd name="T3" fmla="*/ 667 h 758"/>
                      <a:gd name="T4" fmla="*/ 2439 w 2439"/>
                      <a:gd name="T5" fmla="*/ 613 h 758"/>
                      <a:gd name="T6" fmla="*/ 2368 w 2439"/>
                      <a:gd name="T7" fmla="*/ 410 h 758"/>
                      <a:gd name="T8" fmla="*/ 2227 w 2439"/>
                      <a:gd name="T9" fmla="*/ 235 h 758"/>
                      <a:gd name="T10" fmla="*/ 1963 w 2439"/>
                      <a:gd name="T11" fmla="*/ 74 h 758"/>
                      <a:gd name="T12" fmla="*/ 1611 w 2439"/>
                      <a:gd name="T13" fmla="*/ 10 h 758"/>
                      <a:gd name="T14" fmla="*/ 1132 w 2439"/>
                      <a:gd name="T15" fmla="*/ 14 h 758"/>
                      <a:gd name="T16" fmla="*/ 652 w 2439"/>
                      <a:gd name="T17" fmla="*/ 26 h 758"/>
                      <a:gd name="T18" fmla="*/ 424 w 2439"/>
                      <a:gd name="T19" fmla="*/ 53 h 758"/>
                      <a:gd name="T20" fmla="*/ 259 w 2439"/>
                      <a:gd name="T21" fmla="*/ 106 h 758"/>
                      <a:gd name="T22" fmla="*/ 148 w 2439"/>
                      <a:gd name="T23" fmla="*/ 194 h 758"/>
                      <a:gd name="T24" fmla="*/ 40 w 2439"/>
                      <a:gd name="T25" fmla="*/ 340 h 758"/>
                      <a:gd name="T26" fmla="*/ 4 w 2439"/>
                      <a:gd name="T27" fmla="*/ 524 h 758"/>
                      <a:gd name="T28" fmla="*/ 60 w 2439"/>
                      <a:gd name="T29" fmla="*/ 680 h 758"/>
                      <a:gd name="T30" fmla="*/ 132 w 2439"/>
                      <a:gd name="T31" fmla="*/ 746 h 758"/>
                      <a:gd name="T32" fmla="*/ 148 w 2439"/>
                      <a:gd name="T33" fmla="*/ 608 h 758"/>
                      <a:gd name="T34" fmla="*/ 193 w 2439"/>
                      <a:gd name="T35" fmla="*/ 422 h 758"/>
                      <a:gd name="T36" fmla="*/ 361 w 2439"/>
                      <a:gd name="T37" fmla="*/ 226 h 758"/>
                      <a:gd name="T38" fmla="*/ 561 w 2439"/>
                      <a:gd name="T39" fmla="*/ 152 h 758"/>
                      <a:gd name="T40" fmla="*/ 819 w 2439"/>
                      <a:gd name="T41" fmla="*/ 103 h 758"/>
                      <a:gd name="T42" fmla="*/ 1258 w 2439"/>
                      <a:gd name="T43" fmla="*/ 74 h 758"/>
                      <a:gd name="T44" fmla="*/ 1668 w 2439"/>
                      <a:gd name="T45" fmla="*/ 83 h 758"/>
                      <a:gd name="T46" fmla="*/ 1945 w 2439"/>
                      <a:gd name="T47" fmla="*/ 148 h 758"/>
                      <a:gd name="T48" fmla="*/ 2158 w 2439"/>
                      <a:gd name="T49" fmla="*/ 271 h 758"/>
                      <a:gd name="T50" fmla="*/ 2262 w 2439"/>
                      <a:gd name="T51" fmla="*/ 383 h 758"/>
                      <a:gd name="T52" fmla="*/ 2328 w 2439"/>
                      <a:gd name="T53" fmla="*/ 493 h 758"/>
                      <a:gd name="T54" fmla="*/ 2362 w 2439"/>
                      <a:gd name="T55" fmla="*/ 619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2439" h="758">
                        <a:moveTo>
                          <a:pt x="2362" y="619"/>
                        </a:moveTo>
                        <a:lnTo>
                          <a:pt x="2406" y="667"/>
                        </a:lnTo>
                        <a:lnTo>
                          <a:pt x="2439" y="613"/>
                        </a:lnTo>
                        <a:cubicBezTo>
                          <a:pt x="2433" y="570"/>
                          <a:pt x="2403" y="473"/>
                          <a:pt x="2368" y="410"/>
                        </a:cubicBezTo>
                        <a:cubicBezTo>
                          <a:pt x="2331" y="348"/>
                          <a:pt x="2295" y="291"/>
                          <a:pt x="2227" y="235"/>
                        </a:cubicBezTo>
                        <a:cubicBezTo>
                          <a:pt x="2159" y="179"/>
                          <a:pt x="2066" y="111"/>
                          <a:pt x="1963" y="74"/>
                        </a:cubicBezTo>
                        <a:cubicBezTo>
                          <a:pt x="1860" y="37"/>
                          <a:pt x="1750" y="20"/>
                          <a:pt x="1611" y="10"/>
                        </a:cubicBezTo>
                        <a:cubicBezTo>
                          <a:pt x="1472" y="0"/>
                          <a:pt x="1290" y="11"/>
                          <a:pt x="1132" y="14"/>
                        </a:cubicBezTo>
                        <a:lnTo>
                          <a:pt x="652" y="26"/>
                        </a:lnTo>
                        <a:cubicBezTo>
                          <a:pt x="534" y="32"/>
                          <a:pt x="482" y="44"/>
                          <a:pt x="424" y="53"/>
                        </a:cubicBezTo>
                        <a:cubicBezTo>
                          <a:pt x="366" y="62"/>
                          <a:pt x="305" y="82"/>
                          <a:pt x="259" y="106"/>
                        </a:cubicBezTo>
                        <a:cubicBezTo>
                          <a:pt x="213" y="130"/>
                          <a:pt x="184" y="155"/>
                          <a:pt x="148" y="194"/>
                        </a:cubicBezTo>
                        <a:cubicBezTo>
                          <a:pt x="101" y="238"/>
                          <a:pt x="64" y="285"/>
                          <a:pt x="40" y="340"/>
                        </a:cubicBezTo>
                        <a:cubicBezTo>
                          <a:pt x="16" y="395"/>
                          <a:pt x="0" y="466"/>
                          <a:pt x="4" y="524"/>
                        </a:cubicBezTo>
                        <a:cubicBezTo>
                          <a:pt x="8" y="582"/>
                          <a:pt x="38" y="644"/>
                          <a:pt x="60" y="680"/>
                        </a:cubicBezTo>
                        <a:cubicBezTo>
                          <a:pt x="82" y="716"/>
                          <a:pt x="118" y="758"/>
                          <a:pt x="132" y="746"/>
                        </a:cubicBezTo>
                        <a:lnTo>
                          <a:pt x="148" y="608"/>
                        </a:lnTo>
                        <a:cubicBezTo>
                          <a:pt x="158" y="554"/>
                          <a:pt x="157" y="490"/>
                          <a:pt x="193" y="422"/>
                        </a:cubicBezTo>
                        <a:cubicBezTo>
                          <a:pt x="229" y="354"/>
                          <a:pt x="298" y="270"/>
                          <a:pt x="361" y="226"/>
                        </a:cubicBezTo>
                        <a:cubicBezTo>
                          <a:pt x="432" y="183"/>
                          <a:pt x="485" y="172"/>
                          <a:pt x="561" y="152"/>
                        </a:cubicBezTo>
                        <a:cubicBezTo>
                          <a:pt x="637" y="132"/>
                          <a:pt x="703" y="116"/>
                          <a:pt x="819" y="103"/>
                        </a:cubicBezTo>
                        <a:cubicBezTo>
                          <a:pt x="927" y="91"/>
                          <a:pt x="1114" y="78"/>
                          <a:pt x="1258" y="74"/>
                        </a:cubicBezTo>
                        <a:cubicBezTo>
                          <a:pt x="1399" y="71"/>
                          <a:pt x="1554" y="71"/>
                          <a:pt x="1668" y="83"/>
                        </a:cubicBezTo>
                        <a:cubicBezTo>
                          <a:pt x="1783" y="94"/>
                          <a:pt x="1862" y="113"/>
                          <a:pt x="1945" y="148"/>
                        </a:cubicBezTo>
                        <a:cubicBezTo>
                          <a:pt x="2029" y="181"/>
                          <a:pt x="2105" y="232"/>
                          <a:pt x="2158" y="271"/>
                        </a:cubicBezTo>
                        <a:cubicBezTo>
                          <a:pt x="2211" y="310"/>
                          <a:pt x="2234" y="346"/>
                          <a:pt x="2262" y="383"/>
                        </a:cubicBezTo>
                        <a:cubicBezTo>
                          <a:pt x="2290" y="420"/>
                          <a:pt x="2311" y="454"/>
                          <a:pt x="2328" y="493"/>
                        </a:cubicBezTo>
                        <a:cubicBezTo>
                          <a:pt x="2338" y="522"/>
                          <a:pt x="2362" y="619"/>
                          <a:pt x="2362" y="619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655" name="Freeform 326"/>
                  <p:cNvSpPr>
                    <a:spLocks noChangeAspect="1"/>
                  </p:cNvSpPr>
                  <p:nvPr/>
                </p:nvSpPr>
                <p:spPr bwMode="auto">
                  <a:xfrm>
                    <a:off x="3037" y="2031"/>
                    <a:ext cx="499" cy="458"/>
                  </a:xfrm>
                  <a:custGeom>
                    <a:avLst/>
                    <a:gdLst>
                      <a:gd name="T0" fmla="*/ 16 w 499"/>
                      <a:gd name="T1" fmla="*/ 455 h 458"/>
                      <a:gd name="T2" fmla="*/ 13 w 499"/>
                      <a:gd name="T3" fmla="*/ 279 h 458"/>
                      <a:gd name="T4" fmla="*/ 94 w 499"/>
                      <a:gd name="T5" fmla="*/ 128 h 458"/>
                      <a:gd name="T6" fmla="*/ 203 w 499"/>
                      <a:gd name="T7" fmla="*/ 42 h 458"/>
                      <a:gd name="T8" fmla="*/ 320 w 499"/>
                      <a:gd name="T9" fmla="*/ 3 h 458"/>
                      <a:gd name="T10" fmla="*/ 422 w 499"/>
                      <a:gd name="T11" fmla="*/ 18 h 458"/>
                      <a:gd name="T12" fmla="*/ 499 w 499"/>
                      <a:gd name="T13" fmla="*/ 117 h 458"/>
                      <a:gd name="T14" fmla="*/ 335 w 499"/>
                      <a:gd name="T15" fmla="*/ 153 h 458"/>
                      <a:gd name="T16" fmla="*/ 206 w 499"/>
                      <a:gd name="T17" fmla="*/ 227 h 458"/>
                      <a:gd name="T18" fmla="*/ 104 w 499"/>
                      <a:gd name="T19" fmla="*/ 335 h 458"/>
                      <a:gd name="T20" fmla="*/ 89 w 499"/>
                      <a:gd name="T21" fmla="*/ 458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99" h="458">
                        <a:moveTo>
                          <a:pt x="16" y="455"/>
                        </a:moveTo>
                        <a:cubicBezTo>
                          <a:pt x="15" y="425"/>
                          <a:pt x="0" y="333"/>
                          <a:pt x="13" y="279"/>
                        </a:cubicBezTo>
                        <a:cubicBezTo>
                          <a:pt x="26" y="224"/>
                          <a:pt x="60" y="168"/>
                          <a:pt x="94" y="128"/>
                        </a:cubicBezTo>
                        <a:cubicBezTo>
                          <a:pt x="130" y="88"/>
                          <a:pt x="165" y="62"/>
                          <a:pt x="203" y="42"/>
                        </a:cubicBezTo>
                        <a:cubicBezTo>
                          <a:pt x="243" y="22"/>
                          <a:pt x="287" y="4"/>
                          <a:pt x="320" y="3"/>
                        </a:cubicBezTo>
                        <a:cubicBezTo>
                          <a:pt x="353" y="2"/>
                          <a:pt x="393" y="0"/>
                          <a:pt x="422" y="18"/>
                        </a:cubicBezTo>
                        <a:lnTo>
                          <a:pt x="499" y="117"/>
                        </a:lnTo>
                        <a:cubicBezTo>
                          <a:pt x="485" y="139"/>
                          <a:pt x="383" y="129"/>
                          <a:pt x="335" y="153"/>
                        </a:cubicBezTo>
                        <a:cubicBezTo>
                          <a:pt x="287" y="177"/>
                          <a:pt x="245" y="197"/>
                          <a:pt x="206" y="227"/>
                        </a:cubicBezTo>
                        <a:cubicBezTo>
                          <a:pt x="167" y="257"/>
                          <a:pt x="117" y="304"/>
                          <a:pt x="104" y="335"/>
                        </a:cubicBezTo>
                        <a:cubicBezTo>
                          <a:pt x="91" y="366"/>
                          <a:pt x="92" y="433"/>
                          <a:pt x="89" y="458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647" name="Freeform 327"/>
                <p:cNvSpPr>
                  <a:spLocks noChangeAspect="1"/>
                </p:cNvSpPr>
                <p:nvPr/>
              </p:nvSpPr>
              <p:spPr bwMode="auto">
                <a:xfrm>
                  <a:off x="3177" y="2150"/>
                  <a:ext cx="359" cy="176"/>
                </a:xfrm>
                <a:custGeom>
                  <a:avLst/>
                  <a:gdLst>
                    <a:gd name="T0" fmla="*/ 359 w 359"/>
                    <a:gd name="T1" fmla="*/ 0 h 176"/>
                    <a:gd name="T2" fmla="*/ 275 w 359"/>
                    <a:gd name="T3" fmla="*/ 71 h 176"/>
                    <a:gd name="T4" fmla="*/ 161 w 359"/>
                    <a:gd name="T5" fmla="*/ 132 h 176"/>
                    <a:gd name="T6" fmla="*/ 5 w 359"/>
                    <a:gd name="T7" fmla="*/ 165 h 176"/>
                    <a:gd name="T8" fmla="*/ 128 w 359"/>
                    <a:gd name="T9" fmla="*/ 64 h 176"/>
                    <a:gd name="T10" fmla="*/ 213 w 359"/>
                    <a:gd name="T11" fmla="*/ 24 h 176"/>
                    <a:gd name="T12" fmla="*/ 290 w 359"/>
                    <a:gd name="T13" fmla="*/ 7 h 176"/>
                    <a:gd name="T14" fmla="*/ 359 w 359"/>
                    <a:gd name="T15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9" h="176">
                      <a:moveTo>
                        <a:pt x="359" y="0"/>
                      </a:moveTo>
                      <a:cubicBezTo>
                        <a:pt x="351" y="15"/>
                        <a:pt x="308" y="49"/>
                        <a:pt x="275" y="71"/>
                      </a:cubicBezTo>
                      <a:cubicBezTo>
                        <a:pt x="244" y="91"/>
                        <a:pt x="201" y="124"/>
                        <a:pt x="161" y="132"/>
                      </a:cubicBezTo>
                      <a:cubicBezTo>
                        <a:pt x="121" y="140"/>
                        <a:pt x="10" y="176"/>
                        <a:pt x="5" y="165"/>
                      </a:cubicBezTo>
                      <a:cubicBezTo>
                        <a:pt x="0" y="154"/>
                        <a:pt x="93" y="88"/>
                        <a:pt x="128" y="64"/>
                      </a:cubicBezTo>
                      <a:cubicBezTo>
                        <a:pt x="158" y="49"/>
                        <a:pt x="183" y="34"/>
                        <a:pt x="213" y="24"/>
                      </a:cubicBezTo>
                      <a:cubicBezTo>
                        <a:pt x="243" y="14"/>
                        <a:pt x="269" y="8"/>
                        <a:pt x="290" y="7"/>
                      </a:cubicBezTo>
                      <a:cubicBezTo>
                        <a:pt x="311" y="6"/>
                        <a:pt x="345" y="2"/>
                        <a:pt x="359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644" name="Freeform 328"/>
              <p:cNvSpPr>
                <a:spLocks noChangeAspect="1"/>
              </p:cNvSpPr>
              <p:nvPr/>
            </p:nvSpPr>
            <p:spPr bwMode="auto">
              <a:xfrm>
                <a:off x="1261" y="966"/>
                <a:ext cx="83" cy="84"/>
              </a:xfrm>
              <a:custGeom>
                <a:avLst/>
                <a:gdLst>
                  <a:gd name="T0" fmla="*/ 65 w 249"/>
                  <a:gd name="T1" fmla="*/ 0 h 253"/>
                  <a:gd name="T2" fmla="*/ 65 w 249"/>
                  <a:gd name="T3" fmla="*/ 49 h 253"/>
                  <a:gd name="T4" fmla="*/ 84 w 249"/>
                  <a:gd name="T5" fmla="*/ 90 h 253"/>
                  <a:gd name="T6" fmla="*/ 143 w 249"/>
                  <a:gd name="T7" fmla="*/ 120 h 253"/>
                  <a:gd name="T8" fmla="*/ 249 w 249"/>
                  <a:gd name="T9" fmla="*/ 147 h 253"/>
                  <a:gd name="T10" fmla="*/ 224 w 249"/>
                  <a:gd name="T11" fmla="*/ 186 h 253"/>
                  <a:gd name="T12" fmla="*/ 200 w 249"/>
                  <a:gd name="T13" fmla="*/ 247 h 253"/>
                  <a:gd name="T14" fmla="*/ 113 w 249"/>
                  <a:gd name="T15" fmla="*/ 220 h 253"/>
                  <a:gd name="T16" fmla="*/ 53 w 249"/>
                  <a:gd name="T17" fmla="*/ 177 h 253"/>
                  <a:gd name="T18" fmla="*/ 0 w 249"/>
                  <a:gd name="T19" fmla="*/ 12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53">
                    <a:moveTo>
                      <a:pt x="65" y="0"/>
                    </a:moveTo>
                    <a:cubicBezTo>
                      <a:pt x="66" y="8"/>
                      <a:pt x="62" y="34"/>
                      <a:pt x="65" y="49"/>
                    </a:cubicBezTo>
                    <a:cubicBezTo>
                      <a:pt x="68" y="64"/>
                      <a:pt x="71" y="78"/>
                      <a:pt x="84" y="90"/>
                    </a:cubicBezTo>
                    <a:cubicBezTo>
                      <a:pt x="97" y="102"/>
                      <a:pt x="115" y="110"/>
                      <a:pt x="143" y="120"/>
                    </a:cubicBezTo>
                    <a:cubicBezTo>
                      <a:pt x="175" y="133"/>
                      <a:pt x="234" y="137"/>
                      <a:pt x="249" y="147"/>
                    </a:cubicBezTo>
                    <a:lnTo>
                      <a:pt x="224" y="186"/>
                    </a:lnTo>
                    <a:lnTo>
                      <a:pt x="200" y="247"/>
                    </a:lnTo>
                    <a:cubicBezTo>
                      <a:pt x="182" y="253"/>
                      <a:pt x="137" y="232"/>
                      <a:pt x="113" y="220"/>
                    </a:cubicBezTo>
                    <a:cubicBezTo>
                      <a:pt x="90" y="208"/>
                      <a:pt x="68" y="190"/>
                      <a:pt x="53" y="177"/>
                    </a:cubicBezTo>
                    <a:cubicBezTo>
                      <a:pt x="34" y="161"/>
                      <a:pt x="6" y="131"/>
                      <a:pt x="0" y="124"/>
                    </a:cubicBezTo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45" name="Freeform 329"/>
              <p:cNvSpPr>
                <a:spLocks noChangeAspect="1"/>
              </p:cNvSpPr>
              <p:nvPr/>
            </p:nvSpPr>
            <p:spPr bwMode="auto">
              <a:xfrm>
                <a:off x="1018" y="838"/>
                <a:ext cx="325" cy="631"/>
              </a:xfrm>
              <a:custGeom>
                <a:avLst/>
                <a:gdLst>
                  <a:gd name="T0" fmla="*/ 0 w 975"/>
                  <a:gd name="T1" fmla="*/ 351 h 1896"/>
                  <a:gd name="T2" fmla="*/ 42 w 975"/>
                  <a:gd name="T3" fmla="*/ 0 h 1896"/>
                  <a:gd name="T4" fmla="*/ 291 w 975"/>
                  <a:gd name="T5" fmla="*/ 255 h 1896"/>
                  <a:gd name="T6" fmla="*/ 225 w 975"/>
                  <a:gd name="T7" fmla="*/ 279 h 1896"/>
                  <a:gd name="T8" fmla="*/ 486 w 975"/>
                  <a:gd name="T9" fmla="*/ 933 h 1896"/>
                  <a:gd name="T10" fmla="*/ 696 w 975"/>
                  <a:gd name="T11" fmla="*/ 1347 h 1896"/>
                  <a:gd name="T12" fmla="*/ 975 w 975"/>
                  <a:gd name="T13" fmla="*/ 1827 h 1896"/>
                  <a:gd name="T14" fmla="*/ 867 w 975"/>
                  <a:gd name="T15" fmla="*/ 1896 h 1896"/>
                  <a:gd name="T16" fmla="*/ 588 w 975"/>
                  <a:gd name="T17" fmla="*/ 1455 h 1896"/>
                  <a:gd name="T18" fmla="*/ 369 w 975"/>
                  <a:gd name="T19" fmla="*/ 1062 h 1896"/>
                  <a:gd name="T20" fmla="*/ 204 w 975"/>
                  <a:gd name="T21" fmla="*/ 699 h 1896"/>
                  <a:gd name="T22" fmla="*/ 45 w 975"/>
                  <a:gd name="T23" fmla="*/ 324 h 1896"/>
                  <a:gd name="T24" fmla="*/ 0 w 975"/>
                  <a:gd name="T25" fmla="*/ 351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896">
                    <a:moveTo>
                      <a:pt x="0" y="351"/>
                    </a:moveTo>
                    <a:lnTo>
                      <a:pt x="42" y="0"/>
                    </a:lnTo>
                    <a:lnTo>
                      <a:pt x="291" y="255"/>
                    </a:lnTo>
                    <a:lnTo>
                      <a:pt x="225" y="279"/>
                    </a:lnTo>
                    <a:lnTo>
                      <a:pt x="486" y="933"/>
                    </a:lnTo>
                    <a:cubicBezTo>
                      <a:pt x="564" y="1111"/>
                      <a:pt x="615" y="1198"/>
                      <a:pt x="696" y="1347"/>
                    </a:cubicBezTo>
                    <a:cubicBezTo>
                      <a:pt x="846" y="1629"/>
                      <a:pt x="947" y="1736"/>
                      <a:pt x="975" y="1827"/>
                    </a:cubicBezTo>
                    <a:lnTo>
                      <a:pt x="867" y="1896"/>
                    </a:lnTo>
                    <a:lnTo>
                      <a:pt x="588" y="1455"/>
                    </a:lnTo>
                    <a:cubicBezTo>
                      <a:pt x="505" y="1316"/>
                      <a:pt x="433" y="1188"/>
                      <a:pt x="369" y="1062"/>
                    </a:cubicBezTo>
                    <a:cubicBezTo>
                      <a:pt x="303" y="935"/>
                      <a:pt x="258" y="822"/>
                      <a:pt x="204" y="699"/>
                    </a:cubicBezTo>
                    <a:cubicBezTo>
                      <a:pt x="150" y="576"/>
                      <a:pt x="79" y="382"/>
                      <a:pt x="45" y="324"/>
                    </a:cubicBezTo>
                    <a:lnTo>
                      <a:pt x="0" y="35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0000"/>
                  </a:gs>
                  <a:gs pos="50000">
                    <a:srgbClr val="FFCC99"/>
                  </a:gs>
                  <a:gs pos="100000">
                    <a:srgbClr val="CC0000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grpSp>
          <p:nvGrpSpPr>
            <p:cNvPr id="598" name="グループ化 597"/>
            <p:cNvGrpSpPr>
              <a:grpSpLocks noChangeAspect="1"/>
            </p:cNvGrpSpPr>
            <p:nvPr/>
          </p:nvGrpSpPr>
          <p:grpSpPr>
            <a:xfrm>
              <a:off x="5658582" y="3922999"/>
              <a:ext cx="139768" cy="113259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612" name="直線コネクタ 611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3" name="直線コネクタ 612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14" name="六角形 613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615" name="直線コネクタ 614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6" name="直線コネクタ 615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7" name="直線コネクタ 616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8" name="直線コネクタ 617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9" name="直線コネクタ 618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0" name="直線コネクタ 619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1" name="直線コネクタ 620"/>
              <p:cNvCxnSpPr>
                <a:endCxn id="614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99" name="グループ化 598"/>
            <p:cNvGrpSpPr/>
            <p:nvPr/>
          </p:nvGrpSpPr>
          <p:grpSpPr>
            <a:xfrm>
              <a:off x="4876239" y="3853397"/>
              <a:ext cx="1110291" cy="1015763"/>
              <a:chOff x="4853957" y="1972312"/>
              <a:chExt cx="1110291" cy="1015763"/>
            </a:xfrm>
          </p:grpSpPr>
          <p:grpSp>
            <p:nvGrpSpPr>
              <p:cNvPr id="600" name="Group 331"/>
              <p:cNvGrpSpPr>
                <a:grpSpLocks noChangeAspect="1"/>
              </p:cNvGrpSpPr>
              <p:nvPr/>
            </p:nvGrpSpPr>
            <p:grpSpPr bwMode="auto">
              <a:xfrm rot="18330173">
                <a:off x="5634663" y="2039741"/>
                <a:ext cx="147995" cy="183028"/>
                <a:chOff x="548" y="2531"/>
                <a:chExt cx="423" cy="688"/>
              </a:xfrm>
              <a:effectLst>
                <a:reflection endPos="0" dist="50800" dir="5400000" sy="-100000" algn="bl" rotWithShape="0"/>
              </a:effectLst>
            </p:grpSpPr>
            <p:sp>
              <p:nvSpPr>
                <p:cNvPr id="608" name="AutoShape 332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399" y="2726"/>
                  <a:ext cx="688" cy="297"/>
                </a:xfrm>
                <a:custGeom>
                  <a:avLst/>
                  <a:gdLst>
                    <a:gd name="G0" fmla="+- 4099 0 0"/>
                    <a:gd name="G1" fmla="+- 21600 0 4099"/>
                    <a:gd name="G2" fmla="*/ 4099 1 2"/>
                    <a:gd name="G3" fmla="+- 21600 0 G2"/>
                    <a:gd name="G4" fmla="+/ 4099 21600 2"/>
                    <a:gd name="G5" fmla="+/ G1 0 2"/>
                    <a:gd name="G6" fmla="*/ 21600 21600 4099"/>
                    <a:gd name="G7" fmla="*/ G6 1 2"/>
                    <a:gd name="G8" fmla="+- 21600 0 G7"/>
                    <a:gd name="G9" fmla="*/ 21600 1 2"/>
                    <a:gd name="G10" fmla="+- 4099 0 G9"/>
                    <a:gd name="G11" fmla="?: G10 G8 0"/>
                    <a:gd name="G12" fmla="?: G10 G7 21600"/>
                    <a:gd name="T0" fmla="*/ 19550 w 21600"/>
                    <a:gd name="T1" fmla="*/ 10800 h 21600"/>
                    <a:gd name="T2" fmla="*/ 10800 w 21600"/>
                    <a:gd name="T3" fmla="*/ 21600 h 21600"/>
                    <a:gd name="T4" fmla="*/ 2050 w 21600"/>
                    <a:gd name="T5" fmla="*/ 10800 h 21600"/>
                    <a:gd name="T6" fmla="*/ 10800 w 21600"/>
                    <a:gd name="T7" fmla="*/ 0 h 21600"/>
                    <a:gd name="T8" fmla="*/ 3850 w 21600"/>
                    <a:gd name="T9" fmla="*/ 3850 h 21600"/>
                    <a:gd name="T10" fmla="*/ 17750 w 21600"/>
                    <a:gd name="T11" fmla="*/ 1775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099" y="21600"/>
                      </a:lnTo>
                      <a:lnTo>
                        <a:pt x="1750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609" name="Oval 333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381" y="2830"/>
                  <a:ext cx="428" cy="93"/>
                </a:xfrm>
                <a:prstGeom prst="ellipse">
                  <a:avLst/>
                </a:prstGeom>
                <a:solidFill>
                  <a:srgbClr val="7F7FA9">
                    <a:alpha val="58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610" name="Oval 334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436" y="2848"/>
                  <a:ext cx="302" cy="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611" name="Oval 335"/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556" y="2800"/>
                  <a:ext cx="684" cy="14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601" name="Freeform 340"/>
              <p:cNvSpPr>
                <a:spLocks/>
              </p:cNvSpPr>
              <p:nvPr/>
            </p:nvSpPr>
            <p:spPr bwMode="auto">
              <a:xfrm rot="14054974">
                <a:off x="5170576" y="1941494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2" name="Freeform 340"/>
              <p:cNvSpPr>
                <a:spLocks/>
              </p:cNvSpPr>
              <p:nvPr/>
            </p:nvSpPr>
            <p:spPr bwMode="auto">
              <a:xfrm rot="13028214" flipH="1">
                <a:off x="5414640" y="217341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3" name="Freeform 340"/>
              <p:cNvSpPr>
                <a:spLocks/>
              </p:cNvSpPr>
              <p:nvPr/>
            </p:nvSpPr>
            <p:spPr bwMode="auto">
              <a:xfrm rot="15094630">
                <a:off x="5129242" y="181384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4" name="Freeform 340"/>
              <p:cNvSpPr>
                <a:spLocks/>
              </p:cNvSpPr>
              <p:nvPr/>
            </p:nvSpPr>
            <p:spPr bwMode="auto">
              <a:xfrm rot="11527669" flipH="1">
                <a:off x="5586760" y="221574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5" name="Freeform 340"/>
              <p:cNvSpPr>
                <a:spLocks/>
              </p:cNvSpPr>
              <p:nvPr/>
            </p:nvSpPr>
            <p:spPr bwMode="auto">
              <a:xfrm rot="12792632">
                <a:off x="5269453" y="2047842"/>
                <a:ext cx="209560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  <a:gd name="connsiteX0" fmla="*/ 0 w 9450"/>
                  <a:gd name="connsiteY0" fmla="*/ 10000 h 10000"/>
                  <a:gd name="connsiteX1" fmla="*/ 1262 w 9450"/>
                  <a:gd name="connsiteY1" fmla="*/ 7521 h 10000"/>
                  <a:gd name="connsiteX2" fmla="*/ 5287 w 9450"/>
                  <a:gd name="connsiteY2" fmla="*/ 5707 h 10000"/>
                  <a:gd name="connsiteX3" fmla="*/ 4833 w 9450"/>
                  <a:gd name="connsiteY3" fmla="*/ 3625 h 10000"/>
                  <a:gd name="connsiteX4" fmla="*/ 8500 w 9450"/>
                  <a:gd name="connsiteY4" fmla="*/ 2458 h 10000"/>
                  <a:gd name="connsiteX5" fmla="*/ 8949 w 945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50" h="10000">
                    <a:moveTo>
                      <a:pt x="0" y="10000"/>
                    </a:moveTo>
                    <a:cubicBezTo>
                      <a:pt x="586" y="9806"/>
                      <a:pt x="382" y="8237"/>
                      <a:pt x="1262" y="7521"/>
                    </a:cubicBezTo>
                    <a:cubicBezTo>
                      <a:pt x="2144" y="6805"/>
                      <a:pt x="4692" y="6356"/>
                      <a:pt x="5287" y="5707"/>
                    </a:cubicBezTo>
                    <a:cubicBezTo>
                      <a:pt x="5882" y="5058"/>
                      <a:pt x="4315" y="4170"/>
                      <a:pt x="4833" y="3625"/>
                    </a:cubicBezTo>
                    <a:cubicBezTo>
                      <a:pt x="5351" y="3081"/>
                      <a:pt x="6599" y="2810"/>
                      <a:pt x="8500" y="2458"/>
                    </a:cubicBezTo>
                    <a:cubicBezTo>
                      <a:pt x="10401" y="2108"/>
                      <a:pt x="8845" y="509"/>
                      <a:pt x="8949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6" name="Freeform 340"/>
              <p:cNvSpPr>
                <a:spLocks/>
              </p:cNvSpPr>
              <p:nvPr/>
            </p:nvSpPr>
            <p:spPr bwMode="auto">
              <a:xfrm rot="15969018">
                <a:off x="5132758" y="1697027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607" name="Freeform 340"/>
              <p:cNvSpPr>
                <a:spLocks/>
              </p:cNvSpPr>
              <p:nvPr/>
            </p:nvSpPr>
            <p:spPr bwMode="auto">
              <a:xfrm rot="10351448" flipH="1">
                <a:off x="5742491" y="217953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</p:grpSp>
      <p:cxnSp>
        <p:nvCxnSpPr>
          <p:cNvPr id="666" name="直線矢印コネクタ 665"/>
          <p:cNvCxnSpPr/>
          <p:nvPr/>
        </p:nvCxnSpPr>
        <p:spPr bwMode="auto">
          <a:xfrm flipV="1">
            <a:off x="2938252" y="1634452"/>
            <a:ext cx="1220035" cy="0"/>
          </a:xfrm>
          <a:prstGeom prst="straightConnector1">
            <a:avLst/>
          </a:prstGeom>
          <a:solidFill>
            <a:srgbClr val="B2B2B2"/>
          </a:solidFill>
          <a:ln w="15875" cap="flat" cmpd="sng" algn="ctr">
            <a:solidFill>
              <a:srgbClr val="2D2DB9">
                <a:lumMod val="50000"/>
              </a:srgb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1" name="テキスト ボックス 690"/>
          <p:cNvSpPr txBox="1"/>
          <p:nvPr/>
        </p:nvSpPr>
        <p:spPr>
          <a:xfrm>
            <a:off x="2902304" y="1377997"/>
            <a:ext cx="12105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Multi-PEG-</a:t>
            </a:r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Symbol" pitchFamily="18" charset="2"/>
                <a:ea typeface="ＭＳ Ｐ明朝" pitchFamily="18" charset="-128"/>
              </a:rPr>
              <a:t>b</a:t>
            </a:r>
            <a:r>
              <a:rPr lang="en-US" altLang="ja-JP" sz="10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0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CyD</a:t>
            </a:r>
            <a:endParaRPr lang="ja-JP" altLang="en-US" sz="10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693" name="テキスト ボックス 692"/>
          <p:cNvSpPr txBox="1"/>
          <p:nvPr/>
        </p:nvSpPr>
        <p:spPr>
          <a:xfrm>
            <a:off x="1794633" y="2279035"/>
            <a:ext cx="776117" cy="23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Ad-insulin</a:t>
            </a:r>
            <a:endParaRPr lang="ja-JP" altLang="en-US" sz="11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695" name="テキスト ボックス 694"/>
          <p:cNvSpPr txBox="1"/>
          <p:nvPr/>
        </p:nvSpPr>
        <p:spPr>
          <a:xfrm>
            <a:off x="4490592" y="2279035"/>
            <a:ext cx="20377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Multi-PEG-</a:t>
            </a:r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Symbol" pitchFamily="18" charset="2"/>
                <a:ea typeface="ＭＳ Ｐ明朝" pitchFamily="18" charset="-128"/>
              </a:rPr>
              <a:t>b</a:t>
            </a:r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-</a:t>
            </a:r>
            <a:r>
              <a:rPr lang="en-US" altLang="ja-JP" sz="11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CyD</a:t>
            </a:r>
            <a:r>
              <a:rPr lang="en-US" altLang="ja-JP" sz="11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/Ad-insulin</a:t>
            </a:r>
            <a:endParaRPr lang="ja-JP" altLang="en-US" sz="1100" b="1" dirty="0">
              <a:solidFill>
                <a:srgbClr val="2D2DB9">
                  <a:lumMod val="75000"/>
                </a:srgbClr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1015" name="テキスト ボックス 1014"/>
          <p:cNvSpPr txBox="1"/>
          <p:nvPr/>
        </p:nvSpPr>
        <p:spPr>
          <a:xfrm>
            <a:off x="6193853" y="1465628"/>
            <a:ext cx="21595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FF0000"/>
                </a:solidFill>
              </a:rPr>
              <a:t>: Multi-</a:t>
            </a:r>
            <a:r>
              <a:rPr kumimoji="1" lang="en-US" altLang="ja-JP" sz="1600" b="1" dirty="0" err="1">
                <a:solidFill>
                  <a:srgbClr val="FF0000"/>
                </a:solidFill>
              </a:rPr>
              <a:t>SPRA</a:t>
            </a:r>
            <a:r>
              <a:rPr kumimoji="1" lang="en-US" altLang="ja-JP" sz="1600" b="1" dirty="0">
                <a:solidFill>
                  <a:srgbClr val="FF0000"/>
                </a:solidFill>
              </a:rPr>
              <a:t>-insulin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018" name="グラフ 10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0827381"/>
              </p:ext>
            </p:extLst>
          </p:nvPr>
        </p:nvGraphicFramePr>
        <p:xfrm>
          <a:off x="1095319" y="3759983"/>
          <a:ext cx="3422315" cy="2257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19" name="テキスト ボックス 1018"/>
          <p:cNvSpPr txBox="1"/>
          <p:nvPr/>
        </p:nvSpPr>
        <p:spPr>
          <a:xfrm>
            <a:off x="1980278" y="5616050"/>
            <a:ext cx="2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00B050"/>
                </a:solidFill>
                <a:latin typeface="Arial"/>
                <a:cs typeface="Arial"/>
              </a:rPr>
              <a:t>1</a:t>
            </a:r>
            <a:endParaRPr kumimoji="1" lang="ja-JP" altLang="en-US" sz="1600" b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1020" name="テキスト ボックス 1019"/>
          <p:cNvSpPr txBox="1"/>
          <p:nvPr/>
        </p:nvSpPr>
        <p:spPr>
          <a:xfrm>
            <a:off x="2624805" y="5616050"/>
            <a:ext cx="2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kumimoji="1" lang="ja-JP" altLang="en-US" sz="16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021" name="テキスト ボックス 1020"/>
          <p:cNvSpPr txBox="1"/>
          <p:nvPr/>
        </p:nvSpPr>
        <p:spPr>
          <a:xfrm>
            <a:off x="3281324" y="5616050"/>
            <a:ext cx="2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0070C0"/>
                </a:solidFill>
                <a:latin typeface="Arial"/>
                <a:cs typeface="Arial"/>
              </a:rPr>
              <a:t>3</a:t>
            </a:r>
            <a:endParaRPr kumimoji="1" lang="ja-JP" altLang="en-US" sz="1600" b="1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022" name="テキスト ボックス 1021"/>
          <p:cNvSpPr txBox="1"/>
          <p:nvPr/>
        </p:nvSpPr>
        <p:spPr>
          <a:xfrm>
            <a:off x="3956189" y="5616050"/>
            <a:ext cx="2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rgbClr val="FFC000"/>
                </a:solidFill>
                <a:latin typeface="Arial"/>
                <a:cs typeface="Arial"/>
              </a:rPr>
              <a:t>4</a:t>
            </a:r>
            <a:endParaRPr kumimoji="1" lang="ja-JP" altLang="en-US" sz="1600" b="1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sp>
        <p:nvSpPr>
          <p:cNvPr id="1023" name="テキスト ボックス 1022"/>
          <p:cNvSpPr txBox="1"/>
          <p:nvPr/>
        </p:nvSpPr>
        <p:spPr>
          <a:xfrm>
            <a:off x="329684" y="6174416"/>
            <a:ext cx="4590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DE5300"/>
                </a:solidFill>
                <a:latin typeface="Arial"/>
                <a:cs typeface="Arial"/>
              </a:rPr>
              <a:t>Chemical Shifts of </a:t>
            </a:r>
            <a:r>
              <a:rPr kumimoji="1" lang="en-US" altLang="ja-JP" sz="1400" b="1" baseline="30000" dirty="0" err="1">
                <a:solidFill>
                  <a:srgbClr val="DE5300"/>
                </a:solidFill>
                <a:latin typeface="Arial"/>
                <a:cs typeface="Arial"/>
              </a:rPr>
              <a:t>1</a:t>
            </a:r>
            <a:r>
              <a:rPr kumimoji="1" lang="en-US" altLang="ja-JP" sz="1400" b="1" dirty="0" err="1">
                <a:solidFill>
                  <a:srgbClr val="DE5300"/>
                </a:solidFill>
                <a:latin typeface="Arial"/>
                <a:cs typeface="Arial"/>
              </a:rPr>
              <a:t>H-NMR</a:t>
            </a:r>
            <a:r>
              <a:rPr kumimoji="1" lang="en-US" altLang="ja-JP" sz="1400" b="1" dirty="0">
                <a:solidFill>
                  <a:srgbClr val="DE5300"/>
                </a:solidFill>
                <a:latin typeface="Arial"/>
                <a:cs typeface="Arial"/>
              </a:rPr>
              <a:t> Spectrum of </a:t>
            </a:r>
            <a:r>
              <a:rPr lang="en-US" altLang="ja-JP" sz="1400" b="1" dirty="0">
                <a:solidFill>
                  <a:srgbClr val="DE5300"/>
                </a:solidFill>
                <a:latin typeface="Arial"/>
                <a:cs typeface="Arial"/>
              </a:rPr>
              <a:t>A</a:t>
            </a:r>
            <a:r>
              <a:rPr kumimoji="1" lang="en-US" altLang="ja-JP" sz="1400" b="1" dirty="0">
                <a:solidFill>
                  <a:srgbClr val="DE5300"/>
                </a:solidFill>
                <a:latin typeface="Arial"/>
                <a:cs typeface="Arial"/>
              </a:rPr>
              <a:t>d Moiety </a:t>
            </a:r>
            <a:r>
              <a:rPr lang="en-US" altLang="ja-JP" sz="1400" b="1" dirty="0">
                <a:solidFill>
                  <a:srgbClr val="DE5300"/>
                </a:solidFill>
                <a:latin typeface="Arial"/>
                <a:cs typeface="Arial"/>
              </a:rPr>
              <a:t>of</a:t>
            </a:r>
            <a:r>
              <a:rPr kumimoji="1" lang="en-US" altLang="ja-JP" sz="1400" b="1" dirty="0">
                <a:solidFill>
                  <a:srgbClr val="DE5300"/>
                </a:solidFill>
                <a:latin typeface="Arial"/>
                <a:cs typeface="Arial"/>
              </a:rPr>
              <a:t> Ad-insulin in the Presence of Multi-PEG-</a:t>
            </a:r>
            <a:r>
              <a:rPr kumimoji="1" lang="en-US" altLang="ja-JP" sz="1400" b="1" dirty="0">
                <a:solidFill>
                  <a:srgbClr val="DE5300"/>
                </a:solidFill>
                <a:latin typeface="Symbol" panose="05050102010706020507" pitchFamily="18" charset="2"/>
                <a:cs typeface="Arial"/>
              </a:rPr>
              <a:t>b</a:t>
            </a:r>
            <a:r>
              <a:rPr kumimoji="1" lang="en-US" altLang="ja-JP" sz="1400" b="1" dirty="0">
                <a:solidFill>
                  <a:srgbClr val="DE5300"/>
                </a:solidFill>
                <a:latin typeface="Arial"/>
                <a:cs typeface="Arial"/>
              </a:rPr>
              <a:t>-</a:t>
            </a:r>
            <a:r>
              <a:rPr kumimoji="1" lang="en-US" altLang="ja-JP" sz="1400" b="1" dirty="0" err="1">
                <a:solidFill>
                  <a:srgbClr val="DE5300"/>
                </a:solidFill>
                <a:latin typeface="Arial"/>
                <a:cs typeface="Arial"/>
              </a:rPr>
              <a:t>CyD</a:t>
            </a:r>
            <a:endParaRPr kumimoji="1" lang="ja-JP" altLang="en-US" sz="1400" b="1" dirty="0">
              <a:solidFill>
                <a:srgbClr val="DE5300"/>
              </a:solidFill>
              <a:latin typeface="Arial"/>
              <a:cs typeface="Arial"/>
            </a:endParaRPr>
          </a:p>
        </p:txBody>
      </p:sp>
      <p:graphicFrame>
        <p:nvGraphicFramePr>
          <p:cNvPr id="1024" name="オブジェクト 10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7808714"/>
              </p:ext>
            </p:extLst>
          </p:nvPr>
        </p:nvGraphicFramePr>
        <p:xfrm>
          <a:off x="2490913" y="3000141"/>
          <a:ext cx="859581" cy="952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name="CS ChemDraw Drawing" r:id="rId5" imgW="1072853" imgH="1188787" progId="ChemDraw.Document.6.0">
                  <p:embed/>
                </p:oleObj>
              </mc:Choice>
              <mc:Fallback>
                <p:oleObj name="CS ChemDraw Drawing" r:id="rId5" imgW="1072853" imgH="1188787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90913" y="3000141"/>
                        <a:ext cx="859581" cy="952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" name="テキスト ボックス 1024"/>
          <p:cNvSpPr txBox="1"/>
          <p:nvPr/>
        </p:nvSpPr>
        <p:spPr>
          <a:xfrm>
            <a:off x="2431375" y="3178469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00B050"/>
                </a:solidFill>
                <a:latin typeface="Arial"/>
                <a:cs typeface="Arial"/>
              </a:rPr>
              <a:t>1</a:t>
            </a:r>
            <a:endParaRPr kumimoji="1" lang="ja-JP" altLang="en-US" sz="1200" b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1026" name="テキスト ボックス 1025"/>
          <p:cNvSpPr txBox="1"/>
          <p:nvPr/>
        </p:nvSpPr>
        <p:spPr>
          <a:xfrm>
            <a:off x="3198046" y="3178469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00B050"/>
                </a:solidFill>
                <a:latin typeface="Arial"/>
                <a:cs typeface="Arial"/>
              </a:rPr>
              <a:t>1</a:t>
            </a:r>
            <a:endParaRPr kumimoji="1" lang="ja-JP" altLang="en-US" sz="1200" b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1027" name="テキスト ボックス 1026"/>
          <p:cNvSpPr txBox="1"/>
          <p:nvPr/>
        </p:nvSpPr>
        <p:spPr>
          <a:xfrm>
            <a:off x="2609385" y="3373375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00B050"/>
                </a:solidFill>
                <a:latin typeface="Arial"/>
                <a:cs typeface="Arial"/>
              </a:rPr>
              <a:t>1</a:t>
            </a:r>
            <a:endParaRPr kumimoji="1" lang="ja-JP" altLang="en-US" sz="1200" b="1" dirty="0">
              <a:solidFill>
                <a:srgbClr val="00B050"/>
              </a:solidFill>
              <a:latin typeface="Arial"/>
              <a:cs typeface="Arial"/>
            </a:endParaRPr>
          </a:p>
        </p:txBody>
      </p:sp>
      <p:sp>
        <p:nvSpPr>
          <p:cNvPr id="1028" name="テキスト ボックス 1027"/>
          <p:cNvSpPr txBox="1"/>
          <p:nvPr/>
        </p:nvSpPr>
        <p:spPr>
          <a:xfrm>
            <a:off x="3197097" y="3511529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FFC000"/>
                </a:solidFill>
                <a:latin typeface="Arial"/>
                <a:cs typeface="Arial"/>
              </a:rPr>
              <a:t>4</a:t>
            </a:r>
            <a:endParaRPr kumimoji="1" lang="ja-JP" altLang="en-US" sz="1200" b="1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sp>
        <p:nvSpPr>
          <p:cNvPr id="1029" name="テキスト ボックス 1028"/>
          <p:cNvSpPr txBox="1"/>
          <p:nvPr/>
        </p:nvSpPr>
        <p:spPr>
          <a:xfrm>
            <a:off x="2670564" y="3790203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FFC000"/>
                </a:solidFill>
                <a:latin typeface="Arial"/>
                <a:cs typeface="Arial"/>
              </a:rPr>
              <a:t>4</a:t>
            </a:r>
            <a:endParaRPr kumimoji="1" lang="ja-JP" altLang="en-US" sz="1200" b="1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sp>
        <p:nvSpPr>
          <p:cNvPr id="1030" name="テキスト ボックス 1029"/>
          <p:cNvSpPr txBox="1"/>
          <p:nvPr/>
        </p:nvSpPr>
        <p:spPr>
          <a:xfrm>
            <a:off x="2435471" y="3511529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FFC000"/>
                </a:solidFill>
                <a:latin typeface="Arial"/>
                <a:cs typeface="Arial"/>
              </a:rPr>
              <a:t>4</a:t>
            </a:r>
            <a:endParaRPr kumimoji="1" lang="ja-JP" altLang="en-US" sz="1200" b="1" dirty="0">
              <a:solidFill>
                <a:srgbClr val="FFC000"/>
              </a:solidFill>
              <a:latin typeface="Arial"/>
              <a:cs typeface="Arial"/>
            </a:endParaRPr>
          </a:p>
        </p:txBody>
      </p:sp>
      <p:cxnSp>
        <p:nvCxnSpPr>
          <p:cNvPr id="1031" name="直線コネクタ 1030"/>
          <p:cNvCxnSpPr/>
          <p:nvPr/>
        </p:nvCxnSpPr>
        <p:spPr>
          <a:xfrm flipV="1">
            <a:off x="3104134" y="3881766"/>
            <a:ext cx="153719" cy="3893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2" name="直線コネクタ 1031"/>
          <p:cNvCxnSpPr/>
          <p:nvPr/>
        </p:nvCxnSpPr>
        <p:spPr>
          <a:xfrm flipV="1">
            <a:off x="2962675" y="3662883"/>
            <a:ext cx="56338" cy="67187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3" name="直線コネクタ 1032"/>
          <p:cNvCxnSpPr/>
          <p:nvPr/>
        </p:nvCxnSpPr>
        <p:spPr>
          <a:xfrm>
            <a:off x="2394738" y="3890223"/>
            <a:ext cx="123832" cy="2723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4" name="直線コネクタ 1033"/>
          <p:cNvCxnSpPr/>
          <p:nvPr/>
        </p:nvCxnSpPr>
        <p:spPr>
          <a:xfrm flipH="1" flipV="1">
            <a:off x="3111360" y="3919837"/>
            <a:ext cx="3613" cy="12808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5" name="直線コネクタ 1034"/>
          <p:cNvCxnSpPr/>
          <p:nvPr/>
        </p:nvCxnSpPr>
        <p:spPr>
          <a:xfrm flipV="1">
            <a:off x="2962675" y="3738326"/>
            <a:ext cx="1" cy="92608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6" name="直線コネクタ 1035"/>
          <p:cNvCxnSpPr/>
          <p:nvPr/>
        </p:nvCxnSpPr>
        <p:spPr>
          <a:xfrm flipH="1" flipV="1">
            <a:off x="2519010" y="3918318"/>
            <a:ext cx="3613" cy="12808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7" name="テキスト ボックス 1036"/>
          <p:cNvSpPr txBox="1"/>
          <p:nvPr/>
        </p:nvSpPr>
        <p:spPr>
          <a:xfrm>
            <a:off x="2979252" y="3986998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kumimoji="1" lang="ja-JP" altLang="en-US" sz="12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038" name="テキスト ボックス 1037"/>
          <p:cNvSpPr txBox="1"/>
          <p:nvPr/>
        </p:nvSpPr>
        <p:spPr>
          <a:xfrm>
            <a:off x="2389993" y="3986998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kumimoji="1" lang="ja-JP" altLang="en-US" sz="12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039" name="テキスト ボックス 1038"/>
          <p:cNvSpPr txBox="1"/>
          <p:nvPr/>
        </p:nvSpPr>
        <p:spPr>
          <a:xfrm>
            <a:off x="2828680" y="3763195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endParaRPr kumimoji="1" lang="ja-JP" altLang="en-US" sz="12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040" name="テキスト ボックス 1039"/>
          <p:cNvSpPr txBox="1"/>
          <p:nvPr/>
        </p:nvSpPr>
        <p:spPr>
          <a:xfrm>
            <a:off x="3183109" y="3738336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0070C0"/>
                </a:solidFill>
                <a:latin typeface="Arial"/>
                <a:cs typeface="Arial"/>
              </a:rPr>
              <a:t>3</a:t>
            </a:r>
            <a:endParaRPr kumimoji="1" lang="ja-JP" altLang="en-US" sz="1200" b="1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041" name="テキスト ボックス 1040"/>
          <p:cNvSpPr txBox="1"/>
          <p:nvPr/>
        </p:nvSpPr>
        <p:spPr>
          <a:xfrm>
            <a:off x="2931820" y="3482946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0070C0"/>
                </a:solidFill>
                <a:latin typeface="Arial"/>
                <a:cs typeface="Arial"/>
              </a:rPr>
              <a:t>3</a:t>
            </a:r>
            <a:endParaRPr kumimoji="1" lang="ja-JP" altLang="en-US" sz="1200" b="1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042" name="テキスト ボックス 1041"/>
          <p:cNvSpPr txBox="1"/>
          <p:nvPr/>
        </p:nvSpPr>
        <p:spPr>
          <a:xfrm>
            <a:off x="2211797" y="3738336"/>
            <a:ext cx="269626" cy="276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0070C0"/>
                </a:solidFill>
                <a:latin typeface="Arial"/>
                <a:cs typeface="Arial"/>
              </a:rPr>
              <a:t>3</a:t>
            </a:r>
            <a:endParaRPr kumimoji="1" lang="ja-JP" altLang="en-US" sz="1200" b="1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1043" name="正方形/長方形 1042"/>
          <p:cNvSpPr/>
          <p:nvPr/>
        </p:nvSpPr>
        <p:spPr>
          <a:xfrm rot="16200000">
            <a:off x="359956" y="4734854"/>
            <a:ext cx="1105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 err="1">
                <a:solidFill>
                  <a:schemeClr val="tx1"/>
                </a:solidFill>
                <a:latin typeface="Symbol" charset="2"/>
                <a:cs typeface="Symbol" charset="2"/>
              </a:rPr>
              <a:t>Dd</a:t>
            </a:r>
            <a:r>
              <a:rPr lang="en-US" altLang="ja-JP" sz="1400" b="1" dirty="0">
                <a:solidFill>
                  <a:schemeClr val="tx1"/>
                </a:solidFill>
                <a:latin typeface="Arial"/>
                <a:cs typeface="Arial"/>
              </a:rPr>
              <a:t> (ppm)</a:t>
            </a:r>
            <a:endParaRPr lang="ja-JP" altLang="ja-JP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1044" name="図形グループ 45"/>
          <p:cNvGrpSpPr/>
          <p:nvPr/>
        </p:nvGrpSpPr>
        <p:grpSpPr>
          <a:xfrm>
            <a:off x="5244418" y="3213880"/>
            <a:ext cx="3070899" cy="2824244"/>
            <a:chOff x="-874143" y="672120"/>
            <a:chExt cx="7236245" cy="5176593"/>
          </a:xfrm>
        </p:grpSpPr>
        <p:grpSp>
          <p:nvGrpSpPr>
            <p:cNvPr id="1045" name="図形グループ 46"/>
            <p:cNvGrpSpPr/>
            <p:nvPr/>
          </p:nvGrpSpPr>
          <p:grpSpPr>
            <a:xfrm>
              <a:off x="-874143" y="672120"/>
              <a:ext cx="7236245" cy="5176593"/>
              <a:chOff x="-926485" y="672120"/>
              <a:chExt cx="7670439" cy="5176593"/>
            </a:xfrm>
          </p:grpSpPr>
          <p:grpSp>
            <p:nvGrpSpPr>
              <p:cNvPr id="1048" name="図形グループ 49"/>
              <p:cNvGrpSpPr/>
              <p:nvPr/>
            </p:nvGrpSpPr>
            <p:grpSpPr>
              <a:xfrm>
                <a:off x="717582" y="1451256"/>
                <a:ext cx="5517398" cy="3650782"/>
                <a:chOff x="1654115" y="1398107"/>
                <a:chExt cx="5866374" cy="2966087"/>
              </a:xfrm>
            </p:grpSpPr>
            <p:cxnSp>
              <p:nvCxnSpPr>
                <p:cNvPr id="1073" name="直線コネクタ 1072"/>
                <p:cNvCxnSpPr/>
                <p:nvPr/>
              </p:nvCxnSpPr>
              <p:spPr>
                <a:xfrm>
                  <a:off x="1753150" y="1398107"/>
                  <a:ext cx="0" cy="2883593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4" name="直線コネクタ 1073"/>
                <p:cNvCxnSpPr/>
                <p:nvPr/>
              </p:nvCxnSpPr>
              <p:spPr>
                <a:xfrm>
                  <a:off x="1753150" y="4281700"/>
                  <a:ext cx="5767339" cy="0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5" name="直線コネクタ 1074"/>
                <p:cNvCxnSpPr/>
                <p:nvPr/>
              </p:nvCxnSpPr>
              <p:spPr>
                <a:xfrm>
                  <a:off x="1753150" y="1480601"/>
                  <a:ext cx="5767339" cy="0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6" name="直線コネクタ 1075"/>
                <p:cNvCxnSpPr/>
                <p:nvPr/>
              </p:nvCxnSpPr>
              <p:spPr>
                <a:xfrm flipV="1">
                  <a:off x="2860013" y="1398107"/>
                  <a:ext cx="0" cy="82494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7" name="直線コネクタ 1076"/>
                <p:cNvCxnSpPr/>
                <p:nvPr/>
              </p:nvCxnSpPr>
              <p:spPr>
                <a:xfrm flipV="1">
                  <a:off x="3973637" y="1398107"/>
                  <a:ext cx="0" cy="82494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8" name="直線コネクタ 1077"/>
                <p:cNvCxnSpPr/>
                <p:nvPr/>
              </p:nvCxnSpPr>
              <p:spPr>
                <a:xfrm flipV="1">
                  <a:off x="5097976" y="1398107"/>
                  <a:ext cx="0" cy="82494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9" name="直線コネクタ 1078"/>
                <p:cNvCxnSpPr/>
                <p:nvPr/>
              </p:nvCxnSpPr>
              <p:spPr>
                <a:xfrm flipV="1">
                  <a:off x="6216491" y="1398107"/>
                  <a:ext cx="0" cy="82494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0" name="直線コネクタ 1079"/>
                <p:cNvCxnSpPr/>
                <p:nvPr/>
              </p:nvCxnSpPr>
              <p:spPr>
                <a:xfrm flipV="1">
                  <a:off x="7335004" y="1398107"/>
                  <a:ext cx="0" cy="82494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1" name="直線コネクタ 1080"/>
                <p:cNvCxnSpPr/>
                <p:nvPr/>
              </p:nvCxnSpPr>
              <p:spPr>
                <a:xfrm flipV="1">
                  <a:off x="2593904" y="4281700"/>
                  <a:ext cx="0" cy="82494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2" name="直線コネクタ 1081"/>
                <p:cNvCxnSpPr/>
                <p:nvPr/>
              </p:nvCxnSpPr>
              <p:spPr>
                <a:xfrm flipV="1">
                  <a:off x="3748310" y="4281700"/>
                  <a:ext cx="0" cy="82494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3" name="直線コネクタ 1082"/>
                <p:cNvCxnSpPr/>
                <p:nvPr/>
              </p:nvCxnSpPr>
              <p:spPr>
                <a:xfrm flipV="1">
                  <a:off x="4925083" y="4281700"/>
                  <a:ext cx="0" cy="82494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4" name="直線コネクタ 1083"/>
                <p:cNvCxnSpPr/>
                <p:nvPr/>
              </p:nvCxnSpPr>
              <p:spPr>
                <a:xfrm flipV="1">
                  <a:off x="6090206" y="4281700"/>
                  <a:ext cx="0" cy="82494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5" name="直線コネクタ 1084"/>
                <p:cNvCxnSpPr/>
                <p:nvPr/>
              </p:nvCxnSpPr>
              <p:spPr>
                <a:xfrm flipV="1">
                  <a:off x="7255327" y="4281700"/>
                  <a:ext cx="0" cy="82494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6" name="直線コネクタ 1085"/>
                <p:cNvCxnSpPr/>
                <p:nvPr/>
              </p:nvCxnSpPr>
              <p:spPr>
                <a:xfrm>
                  <a:off x="1654115" y="1794237"/>
                  <a:ext cx="99035" cy="0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7" name="直線コネクタ 1086"/>
                <p:cNvCxnSpPr/>
                <p:nvPr/>
              </p:nvCxnSpPr>
              <p:spPr>
                <a:xfrm>
                  <a:off x="1654115" y="2301989"/>
                  <a:ext cx="99035" cy="0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8" name="直線コネクタ 1087"/>
                <p:cNvCxnSpPr/>
                <p:nvPr/>
              </p:nvCxnSpPr>
              <p:spPr>
                <a:xfrm>
                  <a:off x="1654115" y="2807866"/>
                  <a:ext cx="99035" cy="0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9" name="直線コネクタ 1088"/>
                <p:cNvCxnSpPr/>
                <p:nvPr/>
              </p:nvCxnSpPr>
              <p:spPr>
                <a:xfrm>
                  <a:off x="1654115" y="2889421"/>
                  <a:ext cx="99035" cy="0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0" name="直線コネクタ 1089"/>
                <p:cNvCxnSpPr/>
                <p:nvPr/>
              </p:nvCxnSpPr>
              <p:spPr>
                <a:xfrm>
                  <a:off x="1654115" y="3433064"/>
                  <a:ext cx="99035" cy="0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1" name="直線コネクタ 1090"/>
                <p:cNvCxnSpPr/>
                <p:nvPr/>
              </p:nvCxnSpPr>
              <p:spPr>
                <a:xfrm>
                  <a:off x="1654115" y="3994183"/>
                  <a:ext cx="99035" cy="0"/>
                </a:xfrm>
                <a:prstGeom prst="line">
                  <a:avLst/>
                </a:prstGeom>
                <a:ln w="19050" cmpd="sng">
                  <a:solidFill>
                    <a:srgbClr val="00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49" name="直線コネクタ 1048"/>
              <p:cNvCxnSpPr/>
              <p:nvPr/>
            </p:nvCxnSpPr>
            <p:spPr>
              <a:xfrm>
                <a:off x="810726" y="3286827"/>
                <a:ext cx="5424254" cy="0"/>
              </a:xfrm>
              <a:prstGeom prst="line">
                <a:avLst/>
              </a:prstGeom>
              <a:ln w="1905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0" name="正方形/長方形 1049"/>
              <p:cNvSpPr/>
              <p:nvPr/>
            </p:nvSpPr>
            <p:spPr>
              <a:xfrm>
                <a:off x="2659944" y="672120"/>
                <a:ext cx="2174318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Time (s)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51" name="正方形/長方形 1050"/>
              <p:cNvSpPr/>
              <p:nvPr/>
            </p:nvSpPr>
            <p:spPr>
              <a:xfrm>
                <a:off x="2832929" y="5397411"/>
                <a:ext cx="2576680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Injection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52" name="正方形/長方形 1051"/>
              <p:cNvSpPr/>
              <p:nvPr/>
            </p:nvSpPr>
            <p:spPr>
              <a:xfrm>
                <a:off x="501765" y="1094854"/>
                <a:ext cx="581571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0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53" name="正方形/長方形 1052"/>
              <p:cNvSpPr/>
              <p:nvPr/>
            </p:nvSpPr>
            <p:spPr>
              <a:xfrm>
                <a:off x="1171783" y="1094854"/>
                <a:ext cx="1412763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500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54" name="正方形/長方形 1053"/>
              <p:cNvSpPr/>
              <p:nvPr/>
            </p:nvSpPr>
            <p:spPr>
              <a:xfrm>
                <a:off x="2177877" y="1094854"/>
                <a:ext cx="1416460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1000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55" name="正方形/長方形 1054"/>
              <p:cNvSpPr/>
              <p:nvPr/>
            </p:nvSpPr>
            <p:spPr>
              <a:xfrm>
                <a:off x="3282357" y="1094854"/>
                <a:ext cx="1350774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1500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56" name="正方形/長方形 1055"/>
              <p:cNvSpPr/>
              <p:nvPr/>
            </p:nvSpPr>
            <p:spPr>
              <a:xfrm>
                <a:off x="4309113" y="1094854"/>
                <a:ext cx="1377113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2000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57" name="正方形/長方形 1056"/>
              <p:cNvSpPr/>
              <p:nvPr/>
            </p:nvSpPr>
            <p:spPr>
              <a:xfrm>
                <a:off x="5358316" y="1094854"/>
                <a:ext cx="1385638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2500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58" name="正方形/長方形 1057"/>
              <p:cNvSpPr/>
              <p:nvPr/>
            </p:nvSpPr>
            <p:spPr>
              <a:xfrm>
                <a:off x="1286558" y="5045323"/>
                <a:ext cx="615024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4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59" name="正方形/長方形 1058"/>
              <p:cNvSpPr/>
              <p:nvPr/>
            </p:nvSpPr>
            <p:spPr>
              <a:xfrm>
                <a:off x="2296849" y="5045323"/>
                <a:ext cx="699981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8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0" name="正方形/長方形 1059"/>
              <p:cNvSpPr/>
              <p:nvPr/>
            </p:nvSpPr>
            <p:spPr>
              <a:xfrm>
                <a:off x="3246656" y="5045323"/>
                <a:ext cx="1103286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12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1" name="正方形/長方形 1060"/>
              <p:cNvSpPr/>
              <p:nvPr/>
            </p:nvSpPr>
            <p:spPr>
              <a:xfrm>
                <a:off x="4350771" y="5045322"/>
                <a:ext cx="1079996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16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2" name="正方形/長方形 1061"/>
              <p:cNvSpPr/>
              <p:nvPr/>
            </p:nvSpPr>
            <p:spPr>
              <a:xfrm>
                <a:off x="5389279" y="5045323"/>
                <a:ext cx="1188450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20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3" name="正方形/長方形 1062"/>
              <p:cNvSpPr/>
              <p:nvPr/>
            </p:nvSpPr>
            <p:spPr>
              <a:xfrm>
                <a:off x="217749" y="1711001"/>
                <a:ext cx="497441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2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4" name="正方形/長方形 1063"/>
              <p:cNvSpPr/>
              <p:nvPr/>
            </p:nvSpPr>
            <p:spPr>
              <a:xfrm>
                <a:off x="192304" y="2348792"/>
                <a:ext cx="546680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1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6" name="正方形/長方形 1065"/>
              <p:cNvSpPr/>
              <p:nvPr/>
            </p:nvSpPr>
            <p:spPr>
              <a:xfrm>
                <a:off x="146368" y="3106799"/>
                <a:ext cx="497441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0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7" name="正方形/長方形 1066"/>
              <p:cNvSpPr/>
              <p:nvPr/>
            </p:nvSpPr>
            <p:spPr>
              <a:xfrm>
                <a:off x="-141090" y="3745597"/>
                <a:ext cx="963352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-10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8" name="正方形/長方形 1067"/>
              <p:cNvSpPr/>
              <p:nvPr/>
            </p:nvSpPr>
            <p:spPr>
              <a:xfrm>
                <a:off x="-381988" y="4437122"/>
                <a:ext cx="1204251" cy="4513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-20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69" name="正方形/長方形 1068"/>
              <p:cNvSpPr/>
              <p:nvPr/>
            </p:nvSpPr>
            <p:spPr>
              <a:xfrm rot="16200000">
                <a:off x="-1444408" y="3743801"/>
                <a:ext cx="2035234" cy="9993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kJ/</a:t>
                </a:r>
                <a:r>
                  <a:rPr lang="en-US" altLang="ja-JP" sz="1000" b="1" dirty="0" err="1">
                    <a:solidFill>
                      <a:schemeClr val="tx1"/>
                    </a:solidFill>
                    <a:latin typeface="Arial"/>
                    <a:cs typeface="Arial"/>
                  </a:rPr>
                  <a:t>mol</a:t>
                </a:r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 of </a:t>
                </a:r>
              </a:p>
              <a:p>
                <a:pPr algn="ctr"/>
                <a:r>
                  <a:rPr lang="en-US" altLang="ja-JP" sz="1000" b="1" dirty="0" err="1">
                    <a:solidFill>
                      <a:schemeClr val="tx1"/>
                    </a:solidFill>
                    <a:latin typeface="Arial"/>
                    <a:cs typeface="Arial"/>
                  </a:rPr>
                  <a:t>injectant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70" name="正方形/長方形 1069"/>
              <p:cNvSpPr/>
              <p:nvPr/>
            </p:nvSpPr>
            <p:spPr>
              <a:xfrm rot="16200000">
                <a:off x="-1268802" y="1905350"/>
                <a:ext cx="1714197" cy="9993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Corrected </a:t>
                </a:r>
              </a:p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heat </a:t>
                </a:r>
                <a:r>
                  <a:rPr lang="en-US" altLang="ja-JP" sz="1000" b="1" dirty="0">
                    <a:latin typeface="Arial"/>
                    <a:cs typeface="Arial"/>
                  </a:rPr>
                  <a:t>r</a:t>
                </a:r>
                <a:r>
                  <a:rPr lang="en-US" altLang="ja-JP" sz="1000" b="1" dirty="0">
                    <a:solidFill>
                      <a:schemeClr val="tx1"/>
                    </a:solidFill>
                    <a:latin typeface="Arial"/>
                    <a:cs typeface="Arial"/>
                  </a:rPr>
                  <a:t>ate</a:t>
                </a:r>
                <a:endParaRPr lang="ja-JP" altLang="ja-JP" sz="1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71" name="正方形/長方形 1070"/>
              <p:cNvSpPr/>
              <p:nvPr/>
            </p:nvSpPr>
            <p:spPr>
              <a:xfrm>
                <a:off x="1667015" y="4353819"/>
                <a:ext cx="4732634" cy="5641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400" b="1" dirty="0" err="1">
                    <a:solidFill>
                      <a:srgbClr val="FF0000"/>
                    </a:solidFill>
                    <a:latin typeface="Arial"/>
                    <a:cs typeface="Arial"/>
                  </a:rPr>
                  <a:t>K</a:t>
                </a:r>
                <a:r>
                  <a:rPr lang="en-US" altLang="ja-JP" sz="1400" b="1" baseline="-25000" dirty="0" err="1">
                    <a:solidFill>
                      <a:srgbClr val="FF0000"/>
                    </a:solidFill>
                    <a:latin typeface="Arial"/>
                    <a:cs typeface="Arial"/>
                  </a:rPr>
                  <a:t>a</a:t>
                </a:r>
                <a:r>
                  <a:rPr lang="en-US" altLang="ja-JP" sz="1400" b="1" dirty="0">
                    <a:solidFill>
                      <a:srgbClr val="FF0000"/>
                    </a:solidFill>
                    <a:latin typeface="Arial"/>
                    <a:cs typeface="Arial"/>
                  </a:rPr>
                  <a:t> :1.14 × 10</a:t>
                </a:r>
                <a:r>
                  <a:rPr lang="en-US" altLang="ja-JP" sz="1400" b="1" baseline="30000" dirty="0">
                    <a:solidFill>
                      <a:srgbClr val="FF0000"/>
                    </a:solidFill>
                    <a:latin typeface="Arial"/>
                    <a:cs typeface="Arial"/>
                  </a:rPr>
                  <a:t>4</a:t>
                </a:r>
                <a:r>
                  <a:rPr lang="en-US" altLang="ja-JP" sz="1400" b="1" dirty="0">
                    <a:solidFill>
                      <a:srgbClr val="FF0000"/>
                    </a:solidFill>
                    <a:latin typeface="Arial"/>
                    <a:cs typeface="Arial"/>
                  </a:rPr>
                  <a:t> (M</a:t>
                </a:r>
                <a:r>
                  <a:rPr lang="en-US" altLang="ja-JP" sz="1400" b="1" baseline="30000" dirty="0">
                    <a:solidFill>
                      <a:srgbClr val="FF0000"/>
                    </a:solidFill>
                    <a:latin typeface="Arial"/>
                    <a:cs typeface="Arial"/>
                  </a:rPr>
                  <a:t>-1</a:t>
                </a:r>
                <a:r>
                  <a:rPr lang="en-US" altLang="ja-JP" sz="1400" b="1" dirty="0">
                    <a:solidFill>
                      <a:srgbClr val="FF0000"/>
                    </a:solidFill>
                    <a:latin typeface="Arial"/>
                    <a:cs typeface="Arial"/>
                  </a:rPr>
                  <a:t>)</a:t>
                </a:r>
              </a:p>
            </p:txBody>
          </p:sp>
        </p:grpSp>
        <p:sp>
          <p:nvSpPr>
            <p:cNvPr id="1046" name="フリーフォーム 1045"/>
            <p:cNvSpPr/>
            <p:nvPr/>
          </p:nvSpPr>
          <p:spPr>
            <a:xfrm>
              <a:off x="770463" y="1633323"/>
              <a:ext cx="5080650" cy="1576136"/>
            </a:xfrm>
            <a:custGeom>
              <a:avLst/>
              <a:gdLst>
                <a:gd name="connsiteX0" fmla="*/ 0 w 6927105"/>
                <a:gd name="connsiteY0" fmla="*/ 1546288 h 1689026"/>
                <a:gd name="connsiteX1" fmla="*/ 177618 w 6927105"/>
                <a:gd name="connsiteY1" fmla="*/ 1555169 h 1689026"/>
                <a:gd name="connsiteX2" fmla="*/ 257546 w 6927105"/>
                <a:gd name="connsiteY2" fmla="*/ 134282 h 1689026"/>
                <a:gd name="connsiteX3" fmla="*/ 293070 w 6927105"/>
                <a:gd name="connsiteY3" fmla="*/ 1199947 h 1689026"/>
                <a:gd name="connsiteX4" fmla="*/ 364117 w 6927105"/>
                <a:gd name="connsiteY4" fmla="*/ 1537408 h 1689026"/>
                <a:gd name="connsiteX5" fmla="*/ 532854 w 6927105"/>
                <a:gd name="connsiteY5" fmla="*/ 1546288 h 1689026"/>
                <a:gd name="connsiteX6" fmla="*/ 595021 w 6927105"/>
                <a:gd name="connsiteY6" fmla="*/ 1073 h 1689026"/>
                <a:gd name="connsiteX7" fmla="*/ 648306 w 6927105"/>
                <a:gd name="connsiteY7" fmla="*/ 1306513 h 1689026"/>
                <a:gd name="connsiteX8" fmla="*/ 745996 w 6927105"/>
                <a:gd name="connsiteY8" fmla="*/ 1546288 h 1689026"/>
                <a:gd name="connsiteX9" fmla="*/ 861448 w 6927105"/>
                <a:gd name="connsiteY9" fmla="*/ 1546288 h 1689026"/>
                <a:gd name="connsiteX10" fmla="*/ 932495 w 6927105"/>
                <a:gd name="connsiteY10" fmla="*/ 27715 h 1689026"/>
                <a:gd name="connsiteX11" fmla="*/ 994661 w 6927105"/>
                <a:gd name="connsiteY11" fmla="*/ 1288752 h 1689026"/>
                <a:gd name="connsiteX12" fmla="*/ 1056828 w 6927105"/>
                <a:gd name="connsiteY12" fmla="*/ 1546288 h 1689026"/>
                <a:gd name="connsiteX13" fmla="*/ 1207803 w 6927105"/>
                <a:gd name="connsiteY13" fmla="*/ 1555169 h 1689026"/>
                <a:gd name="connsiteX14" fmla="*/ 1261088 w 6927105"/>
                <a:gd name="connsiteY14" fmla="*/ 89879 h 1689026"/>
                <a:gd name="connsiteX15" fmla="*/ 1323255 w 6927105"/>
                <a:gd name="connsiteY15" fmla="*/ 1368677 h 1689026"/>
                <a:gd name="connsiteX16" fmla="*/ 1403183 w 6927105"/>
                <a:gd name="connsiteY16" fmla="*/ 1546288 h 1689026"/>
                <a:gd name="connsiteX17" fmla="*/ 1563039 w 6927105"/>
                <a:gd name="connsiteY17" fmla="*/ 1546288 h 1689026"/>
                <a:gd name="connsiteX18" fmla="*/ 1598563 w 6927105"/>
                <a:gd name="connsiteY18" fmla="*/ 134282 h 1689026"/>
                <a:gd name="connsiteX19" fmla="*/ 1660729 w 6927105"/>
                <a:gd name="connsiteY19" fmla="*/ 1182186 h 1689026"/>
                <a:gd name="connsiteX20" fmla="*/ 1731776 w 6927105"/>
                <a:gd name="connsiteY20" fmla="*/ 1537408 h 1689026"/>
                <a:gd name="connsiteX21" fmla="*/ 1891632 w 6927105"/>
                <a:gd name="connsiteY21" fmla="*/ 1564049 h 1689026"/>
                <a:gd name="connsiteX22" fmla="*/ 1936037 w 6927105"/>
                <a:gd name="connsiteY22" fmla="*/ 187565 h 1689026"/>
                <a:gd name="connsiteX23" fmla="*/ 2007084 w 6927105"/>
                <a:gd name="connsiteY23" fmla="*/ 1377558 h 1689026"/>
                <a:gd name="connsiteX24" fmla="*/ 2078131 w 6927105"/>
                <a:gd name="connsiteY24" fmla="*/ 1546288 h 1689026"/>
                <a:gd name="connsiteX25" fmla="*/ 2229107 w 6927105"/>
                <a:gd name="connsiteY25" fmla="*/ 1555169 h 1689026"/>
                <a:gd name="connsiteX26" fmla="*/ 2273511 w 6927105"/>
                <a:gd name="connsiteY26" fmla="*/ 223087 h 1689026"/>
                <a:gd name="connsiteX27" fmla="*/ 2335678 w 6927105"/>
                <a:gd name="connsiteY27" fmla="*/ 1342036 h 1689026"/>
                <a:gd name="connsiteX28" fmla="*/ 2424487 w 6927105"/>
                <a:gd name="connsiteY28" fmla="*/ 1555169 h 1689026"/>
                <a:gd name="connsiteX29" fmla="*/ 2557700 w 6927105"/>
                <a:gd name="connsiteY29" fmla="*/ 1546288 h 1689026"/>
                <a:gd name="connsiteX30" fmla="*/ 2619867 w 6927105"/>
                <a:gd name="connsiteY30" fmla="*/ 258609 h 1689026"/>
                <a:gd name="connsiteX31" fmla="*/ 2682033 w 6927105"/>
                <a:gd name="connsiteY31" fmla="*/ 1342036 h 1689026"/>
                <a:gd name="connsiteX32" fmla="*/ 2744199 w 6927105"/>
                <a:gd name="connsiteY32" fmla="*/ 1555169 h 1689026"/>
                <a:gd name="connsiteX33" fmla="*/ 2895175 w 6927105"/>
                <a:gd name="connsiteY33" fmla="*/ 1555169 h 1689026"/>
                <a:gd name="connsiteX34" fmla="*/ 2957341 w 6927105"/>
                <a:gd name="connsiteY34" fmla="*/ 276370 h 1689026"/>
                <a:gd name="connsiteX35" fmla="*/ 3010626 w 6927105"/>
                <a:gd name="connsiteY35" fmla="*/ 1421960 h 1689026"/>
                <a:gd name="connsiteX36" fmla="*/ 3099435 w 6927105"/>
                <a:gd name="connsiteY36" fmla="*/ 1546288 h 1689026"/>
                <a:gd name="connsiteX37" fmla="*/ 3232649 w 6927105"/>
                <a:gd name="connsiteY37" fmla="*/ 1546288 h 1689026"/>
                <a:gd name="connsiteX38" fmla="*/ 3294815 w 6927105"/>
                <a:gd name="connsiteY38" fmla="*/ 347415 h 1689026"/>
                <a:gd name="connsiteX39" fmla="*/ 3356981 w 6927105"/>
                <a:gd name="connsiteY39" fmla="*/ 1386438 h 1689026"/>
                <a:gd name="connsiteX40" fmla="*/ 3428029 w 6927105"/>
                <a:gd name="connsiteY40" fmla="*/ 1555169 h 1689026"/>
                <a:gd name="connsiteX41" fmla="*/ 3587885 w 6927105"/>
                <a:gd name="connsiteY41" fmla="*/ 1564049 h 1689026"/>
                <a:gd name="connsiteX42" fmla="*/ 3614528 w 6927105"/>
                <a:gd name="connsiteY42" fmla="*/ 320773 h 1689026"/>
                <a:gd name="connsiteX43" fmla="*/ 3685575 w 6927105"/>
                <a:gd name="connsiteY43" fmla="*/ 1368677 h 1689026"/>
                <a:gd name="connsiteX44" fmla="*/ 3747741 w 6927105"/>
                <a:gd name="connsiteY44" fmla="*/ 1546288 h 1689026"/>
                <a:gd name="connsiteX45" fmla="*/ 3907597 w 6927105"/>
                <a:gd name="connsiteY45" fmla="*/ 1564049 h 1689026"/>
                <a:gd name="connsiteX46" fmla="*/ 3969764 w 6927105"/>
                <a:gd name="connsiteY46" fmla="*/ 356295 h 1689026"/>
                <a:gd name="connsiteX47" fmla="*/ 4023049 w 6927105"/>
                <a:gd name="connsiteY47" fmla="*/ 1297633 h 1689026"/>
                <a:gd name="connsiteX48" fmla="*/ 4067454 w 6927105"/>
                <a:gd name="connsiteY48" fmla="*/ 1537408 h 1689026"/>
                <a:gd name="connsiteX49" fmla="*/ 4245072 w 6927105"/>
                <a:gd name="connsiteY49" fmla="*/ 1537408 h 1689026"/>
                <a:gd name="connsiteX50" fmla="*/ 4298357 w 6927105"/>
                <a:gd name="connsiteY50" fmla="*/ 400698 h 1689026"/>
                <a:gd name="connsiteX51" fmla="*/ 4360524 w 6927105"/>
                <a:gd name="connsiteY51" fmla="*/ 1279872 h 1689026"/>
                <a:gd name="connsiteX52" fmla="*/ 4413809 w 6927105"/>
                <a:gd name="connsiteY52" fmla="*/ 1546288 h 1689026"/>
                <a:gd name="connsiteX53" fmla="*/ 4582546 w 6927105"/>
                <a:gd name="connsiteY53" fmla="*/ 1546288 h 1689026"/>
                <a:gd name="connsiteX54" fmla="*/ 4626951 w 6927105"/>
                <a:gd name="connsiteY54" fmla="*/ 400698 h 1689026"/>
                <a:gd name="connsiteX55" fmla="*/ 4697998 w 6927105"/>
                <a:gd name="connsiteY55" fmla="*/ 1377558 h 1689026"/>
                <a:gd name="connsiteX56" fmla="*/ 4760164 w 6927105"/>
                <a:gd name="connsiteY56" fmla="*/ 1528527 h 1689026"/>
                <a:gd name="connsiteX57" fmla="*/ 4928901 w 6927105"/>
                <a:gd name="connsiteY57" fmla="*/ 1555169 h 1689026"/>
                <a:gd name="connsiteX58" fmla="*/ 4964425 w 6927105"/>
                <a:gd name="connsiteY58" fmla="*/ 427340 h 1689026"/>
                <a:gd name="connsiteX59" fmla="*/ 5017710 w 6927105"/>
                <a:gd name="connsiteY59" fmla="*/ 1217708 h 1689026"/>
                <a:gd name="connsiteX60" fmla="*/ 5088758 w 6927105"/>
                <a:gd name="connsiteY60" fmla="*/ 1537408 h 1689026"/>
                <a:gd name="connsiteX61" fmla="*/ 5266376 w 6927105"/>
                <a:gd name="connsiteY61" fmla="*/ 1546288 h 1689026"/>
                <a:gd name="connsiteX62" fmla="*/ 5310780 w 6927105"/>
                <a:gd name="connsiteY62" fmla="*/ 427340 h 1689026"/>
                <a:gd name="connsiteX63" fmla="*/ 5364066 w 6927105"/>
                <a:gd name="connsiteY63" fmla="*/ 1306513 h 1689026"/>
                <a:gd name="connsiteX64" fmla="*/ 5426232 w 6927105"/>
                <a:gd name="connsiteY64" fmla="*/ 1546288 h 1689026"/>
                <a:gd name="connsiteX65" fmla="*/ 5594969 w 6927105"/>
                <a:gd name="connsiteY65" fmla="*/ 1546288 h 1689026"/>
                <a:gd name="connsiteX66" fmla="*/ 5648255 w 6927105"/>
                <a:gd name="connsiteY66" fmla="*/ 427340 h 1689026"/>
                <a:gd name="connsiteX67" fmla="*/ 5710421 w 6927105"/>
                <a:gd name="connsiteY67" fmla="*/ 1315394 h 1689026"/>
                <a:gd name="connsiteX68" fmla="*/ 5772587 w 6927105"/>
                <a:gd name="connsiteY68" fmla="*/ 1555169 h 1689026"/>
                <a:gd name="connsiteX69" fmla="*/ 5941324 w 6927105"/>
                <a:gd name="connsiteY69" fmla="*/ 1555169 h 1689026"/>
                <a:gd name="connsiteX70" fmla="*/ 5985729 w 6927105"/>
                <a:gd name="connsiteY70" fmla="*/ 462862 h 1689026"/>
                <a:gd name="connsiteX71" fmla="*/ 6047895 w 6927105"/>
                <a:gd name="connsiteY71" fmla="*/ 1386438 h 1689026"/>
                <a:gd name="connsiteX72" fmla="*/ 6101181 w 6927105"/>
                <a:gd name="connsiteY72" fmla="*/ 1537408 h 1689026"/>
                <a:gd name="connsiteX73" fmla="*/ 6261037 w 6927105"/>
                <a:gd name="connsiteY73" fmla="*/ 1555169 h 1689026"/>
                <a:gd name="connsiteX74" fmla="*/ 6323203 w 6927105"/>
                <a:gd name="connsiteY74" fmla="*/ 489503 h 1689026"/>
                <a:gd name="connsiteX75" fmla="*/ 6385369 w 6927105"/>
                <a:gd name="connsiteY75" fmla="*/ 1404199 h 1689026"/>
                <a:gd name="connsiteX76" fmla="*/ 6447536 w 6927105"/>
                <a:gd name="connsiteY76" fmla="*/ 1555169 h 1689026"/>
                <a:gd name="connsiteX77" fmla="*/ 6607392 w 6927105"/>
                <a:gd name="connsiteY77" fmla="*/ 1555169 h 1689026"/>
                <a:gd name="connsiteX78" fmla="*/ 6660677 w 6927105"/>
                <a:gd name="connsiteY78" fmla="*/ 427340 h 1689026"/>
                <a:gd name="connsiteX79" fmla="*/ 6740606 w 6927105"/>
                <a:gd name="connsiteY79" fmla="*/ 1421960 h 1689026"/>
                <a:gd name="connsiteX80" fmla="*/ 6802772 w 6927105"/>
                <a:gd name="connsiteY80" fmla="*/ 1555169 h 1689026"/>
                <a:gd name="connsiteX81" fmla="*/ 6927105 w 6927105"/>
                <a:gd name="connsiteY81" fmla="*/ 1555169 h 1689026"/>
                <a:gd name="connsiteX0" fmla="*/ 0 w 6927105"/>
                <a:gd name="connsiteY0" fmla="*/ 1546288 h 1671559"/>
                <a:gd name="connsiteX1" fmla="*/ 177618 w 6927105"/>
                <a:gd name="connsiteY1" fmla="*/ 1555169 h 1671559"/>
                <a:gd name="connsiteX2" fmla="*/ 257546 w 6927105"/>
                <a:gd name="connsiteY2" fmla="*/ 134282 h 1671559"/>
                <a:gd name="connsiteX3" fmla="*/ 293070 w 6927105"/>
                <a:gd name="connsiteY3" fmla="*/ 1199947 h 1671559"/>
                <a:gd name="connsiteX4" fmla="*/ 364117 w 6927105"/>
                <a:gd name="connsiteY4" fmla="*/ 1537408 h 1671559"/>
                <a:gd name="connsiteX5" fmla="*/ 532854 w 6927105"/>
                <a:gd name="connsiteY5" fmla="*/ 1546288 h 1671559"/>
                <a:gd name="connsiteX6" fmla="*/ 595021 w 6927105"/>
                <a:gd name="connsiteY6" fmla="*/ 1073 h 1671559"/>
                <a:gd name="connsiteX7" fmla="*/ 648306 w 6927105"/>
                <a:gd name="connsiteY7" fmla="*/ 1306513 h 1671559"/>
                <a:gd name="connsiteX8" fmla="*/ 745996 w 6927105"/>
                <a:gd name="connsiteY8" fmla="*/ 1546288 h 1671559"/>
                <a:gd name="connsiteX9" fmla="*/ 861448 w 6927105"/>
                <a:gd name="connsiteY9" fmla="*/ 1546288 h 1671559"/>
                <a:gd name="connsiteX10" fmla="*/ 932495 w 6927105"/>
                <a:gd name="connsiteY10" fmla="*/ 27715 h 1671559"/>
                <a:gd name="connsiteX11" fmla="*/ 994661 w 6927105"/>
                <a:gd name="connsiteY11" fmla="*/ 1288752 h 1671559"/>
                <a:gd name="connsiteX12" fmla="*/ 1056828 w 6927105"/>
                <a:gd name="connsiteY12" fmla="*/ 1546288 h 1671559"/>
                <a:gd name="connsiteX13" fmla="*/ 1207803 w 6927105"/>
                <a:gd name="connsiteY13" fmla="*/ 1555169 h 1671559"/>
                <a:gd name="connsiteX14" fmla="*/ 1261088 w 6927105"/>
                <a:gd name="connsiteY14" fmla="*/ 89879 h 1671559"/>
                <a:gd name="connsiteX15" fmla="*/ 1323255 w 6927105"/>
                <a:gd name="connsiteY15" fmla="*/ 1368677 h 1671559"/>
                <a:gd name="connsiteX16" fmla="*/ 1403183 w 6927105"/>
                <a:gd name="connsiteY16" fmla="*/ 1546288 h 1671559"/>
                <a:gd name="connsiteX17" fmla="*/ 1563039 w 6927105"/>
                <a:gd name="connsiteY17" fmla="*/ 1546288 h 1671559"/>
                <a:gd name="connsiteX18" fmla="*/ 1598563 w 6927105"/>
                <a:gd name="connsiteY18" fmla="*/ 134282 h 1671559"/>
                <a:gd name="connsiteX19" fmla="*/ 1660729 w 6927105"/>
                <a:gd name="connsiteY19" fmla="*/ 1182186 h 1671559"/>
                <a:gd name="connsiteX20" fmla="*/ 1731776 w 6927105"/>
                <a:gd name="connsiteY20" fmla="*/ 1537408 h 1671559"/>
                <a:gd name="connsiteX21" fmla="*/ 1891632 w 6927105"/>
                <a:gd name="connsiteY21" fmla="*/ 1564049 h 1671559"/>
                <a:gd name="connsiteX22" fmla="*/ 1936037 w 6927105"/>
                <a:gd name="connsiteY22" fmla="*/ 187565 h 1671559"/>
                <a:gd name="connsiteX23" fmla="*/ 2007084 w 6927105"/>
                <a:gd name="connsiteY23" fmla="*/ 1377558 h 1671559"/>
                <a:gd name="connsiteX24" fmla="*/ 2078131 w 6927105"/>
                <a:gd name="connsiteY24" fmla="*/ 1546288 h 1671559"/>
                <a:gd name="connsiteX25" fmla="*/ 2229107 w 6927105"/>
                <a:gd name="connsiteY25" fmla="*/ 1555169 h 1671559"/>
                <a:gd name="connsiteX26" fmla="*/ 2273511 w 6927105"/>
                <a:gd name="connsiteY26" fmla="*/ 223087 h 1671559"/>
                <a:gd name="connsiteX27" fmla="*/ 2335678 w 6927105"/>
                <a:gd name="connsiteY27" fmla="*/ 1342036 h 1671559"/>
                <a:gd name="connsiteX28" fmla="*/ 2424487 w 6927105"/>
                <a:gd name="connsiteY28" fmla="*/ 1555169 h 1671559"/>
                <a:gd name="connsiteX29" fmla="*/ 2557700 w 6927105"/>
                <a:gd name="connsiteY29" fmla="*/ 1546288 h 1671559"/>
                <a:gd name="connsiteX30" fmla="*/ 2619867 w 6927105"/>
                <a:gd name="connsiteY30" fmla="*/ 258609 h 1671559"/>
                <a:gd name="connsiteX31" fmla="*/ 2682033 w 6927105"/>
                <a:gd name="connsiteY31" fmla="*/ 1342036 h 1671559"/>
                <a:gd name="connsiteX32" fmla="*/ 2744199 w 6927105"/>
                <a:gd name="connsiteY32" fmla="*/ 1555169 h 1671559"/>
                <a:gd name="connsiteX33" fmla="*/ 2895175 w 6927105"/>
                <a:gd name="connsiteY33" fmla="*/ 1555169 h 1671559"/>
                <a:gd name="connsiteX34" fmla="*/ 2957341 w 6927105"/>
                <a:gd name="connsiteY34" fmla="*/ 276370 h 1671559"/>
                <a:gd name="connsiteX35" fmla="*/ 3010626 w 6927105"/>
                <a:gd name="connsiteY35" fmla="*/ 1421960 h 1671559"/>
                <a:gd name="connsiteX36" fmla="*/ 3099435 w 6927105"/>
                <a:gd name="connsiteY36" fmla="*/ 1546288 h 1671559"/>
                <a:gd name="connsiteX37" fmla="*/ 3232649 w 6927105"/>
                <a:gd name="connsiteY37" fmla="*/ 1546288 h 1671559"/>
                <a:gd name="connsiteX38" fmla="*/ 3294815 w 6927105"/>
                <a:gd name="connsiteY38" fmla="*/ 347415 h 1671559"/>
                <a:gd name="connsiteX39" fmla="*/ 3356981 w 6927105"/>
                <a:gd name="connsiteY39" fmla="*/ 1386438 h 1671559"/>
                <a:gd name="connsiteX40" fmla="*/ 3428029 w 6927105"/>
                <a:gd name="connsiteY40" fmla="*/ 1555169 h 1671559"/>
                <a:gd name="connsiteX41" fmla="*/ 3587885 w 6927105"/>
                <a:gd name="connsiteY41" fmla="*/ 1564049 h 1671559"/>
                <a:gd name="connsiteX42" fmla="*/ 3614528 w 6927105"/>
                <a:gd name="connsiteY42" fmla="*/ 320773 h 1671559"/>
                <a:gd name="connsiteX43" fmla="*/ 3685575 w 6927105"/>
                <a:gd name="connsiteY43" fmla="*/ 1368677 h 1671559"/>
                <a:gd name="connsiteX44" fmla="*/ 3747741 w 6927105"/>
                <a:gd name="connsiteY44" fmla="*/ 1546288 h 1671559"/>
                <a:gd name="connsiteX45" fmla="*/ 3907597 w 6927105"/>
                <a:gd name="connsiteY45" fmla="*/ 1564049 h 1671559"/>
                <a:gd name="connsiteX46" fmla="*/ 3969764 w 6927105"/>
                <a:gd name="connsiteY46" fmla="*/ 356295 h 1671559"/>
                <a:gd name="connsiteX47" fmla="*/ 4023049 w 6927105"/>
                <a:gd name="connsiteY47" fmla="*/ 1297633 h 1671559"/>
                <a:gd name="connsiteX48" fmla="*/ 4067454 w 6927105"/>
                <a:gd name="connsiteY48" fmla="*/ 1537408 h 1671559"/>
                <a:gd name="connsiteX49" fmla="*/ 4245072 w 6927105"/>
                <a:gd name="connsiteY49" fmla="*/ 1537408 h 1671559"/>
                <a:gd name="connsiteX50" fmla="*/ 4298357 w 6927105"/>
                <a:gd name="connsiteY50" fmla="*/ 400698 h 1671559"/>
                <a:gd name="connsiteX51" fmla="*/ 4360524 w 6927105"/>
                <a:gd name="connsiteY51" fmla="*/ 1279872 h 1671559"/>
                <a:gd name="connsiteX52" fmla="*/ 4413809 w 6927105"/>
                <a:gd name="connsiteY52" fmla="*/ 1546288 h 1671559"/>
                <a:gd name="connsiteX53" fmla="*/ 4582546 w 6927105"/>
                <a:gd name="connsiteY53" fmla="*/ 1546288 h 1671559"/>
                <a:gd name="connsiteX54" fmla="*/ 4626951 w 6927105"/>
                <a:gd name="connsiteY54" fmla="*/ 400698 h 1671559"/>
                <a:gd name="connsiteX55" fmla="*/ 4697998 w 6927105"/>
                <a:gd name="connsiteY55" fmla="*/ 1377558 h 1671559"/>
                <a:gd name="connsiteX56" fmla="*/ 4760164 w 6927105"/>
                <a:gd name="connsiteY56" fmla="*/ 1528527 h 1671559"/>
                <a:gd name="connsiteX57" fmla="*/ 4928901 w 6927105"/>
                <a:gd name="connsiteY57" fmla="*/ 1555169 h 1671559"/>
                <a:gd name="connsiteX58" fmla="*/ 4964425 w 6927105"/>
                <a:gd name="connsiteY58" fmla="*/ 427340 h 1671559"/>
                <a:gd name="connsiteX59" fmla="*/ 5017710 w 6927105"/>
                <a:gd name="connsiteY59" fmla="*/ 1217708 h 1671559"/>
                <a:gd name="connsiteX60" fmla="*/ 5088758 w 6927105"/>
                <a:gd name="connsiteY60" fmla="*/ 1537408 h 1671559"/>
                <a:gd name="connsiteX61" fmla="*/ 5266376 w 6927105"/>
                <a:gd name="connsiteY61" fmla="*/ 1546288 h 1671559"/>
                <a:gd name="connsiteX62" fmla="*/ 5310780 w 6927105"/>
                <a:gd name="connsiteY62" fmla="*/ 427340 h 1671559"/>
                <a:gd name="connsiteX63" fmla="*/ 5364066 w 6927105"/>
                <a:gd name="connsiteY63" fmla="*/ 1306513 h 1671559"/>
                <a:gd name="connsiteX64" fmla="*/ 5426232 w 6927105"/>
                <a:gd name="connsiteY64" fmla="*/ 1546288 h 1671559"/>
                <a:gd name="connsiteX65" fmla="*/ 5594969 w 6927105"/>
                <a:gd name="connsiteY65" fmla="*/ 1546288 h 1671559"/>
                <a:gd name="connsiteX66" fmla="*/ 5648255 w 6927105"/>
                <a:gd name="connsiteY66" fmla="*/ 427340 h 1671559"/>
                <a:gd name="connsiteX67" fmla="*/ 5710421 w 6927105"/>
                <a:gd name="connsiteY67" fmla="*/ 1315394 h 1671559"/>
                <a:gd name="connsiteX68" fmla="*/ 5772587 w 6927105"/>
                <a:gd name="connsiteY68" fmla="*/ 1555169 h 1671559"/>
                <a:gd name="connsiteX69" fmla="*/ 5941324 w 6927105"/>
                <a:gd name="connsiteY69" fmla="*/ 1555169 h 1671559"/>
                <a:gd name="connsiteX70" fmla="*/ 5985729 w 6927105"/>
                <a:gd name="connsiteY70" fmla="*/ 462862 h 1671559"/>
                <a:gd name="connsiteX71" fmla="*/ 6047895 w 6927105"/>
                <a:gd name="connsiteY71" fmla="*/ 1386438 h 1671559"/>
                <a:gd name="connsiteX72" fmla="*/ 6101181 w 6927105"/>
                <a:gd name="connsiteY72" fmla="*/ 1537408 h 1671559"/>
                <a:gd name="connsiteX73" fmla="*/ 6261037 w 6927105"/>
                <a:gd name="connsiteY73" fmla="*/ 1555169 h 1671559"/>
                <a:gd name="connsiteX74" fmla="*/ 6323203 w 6927105"/>
                <a:gd name="connsiteY74" fmla="*/ 489503 h 1671559"/>
                <a:gd name="connsiteX75" fmla="*/ 6385369 w 6927105"/>
                <a:gd name="connsiteY75" fmla="*/ 1404199 h 1671559"/>
                <a:gd name="connsiteX76" fmla="*/ 6447536 w 6927105"/>
                <a:gd name="connsiteY76" fmla="*/ 1555169 h 1671559"/>
                <a:gd name="connsiteX77" fmla="*/ 6607392 w 6927105"/>
                <a:gd name="connsiteY77" fmla="*/ 1555169 h 1671559"/>
                <a:gd name="connsiteX78" fmla="*/ 6660677 w 6927105"/>
                <a:gd name="connsiteY78" fmla="*/ 427340 h 1671559"/>
                <a:gd name="connsiteX79" fmla="*/ 6740606 w 6927105"/>
                <a:gd name="connsiteY79" fmla="*/ 1421960 h 1671559"/>
                <a:gd name="connsiteX80" fmla="*/ 6802772 w 6927105"/>
                <a:gd name="connsiteY80" fmla="*/ 1555169 h 1671559"/>
                <a:gd name="connsiteX81" fmla="*/ 6927105 w 6927105"/>
                <a:gd name="connsiteY81" fmla="*/ 1555169 h 1671559"/>
                <a:gd name="connsiteX0" fmla="*/ 0 w 6927105"/>
                <a:gd name="connsiteY0" fmla="*/ 1546288 h 1671559"/>
                <a:gd name="connsiteX1" fmla="*/ 177618 w 6927105"/>
                <a:gd name="connsiteY1" fmla="*/ 1555169 h 1671559"/>
                <a:gd name="connsiteX2" fmla="*/ 257546 w 6927105"/>
                <a:gd name="connsiteY2" fmla="*/ 134282 h 1671559"/>
                <a:gd name="connsiteX3" fmla="*/ 293070 w 6927105"/>
                <a:gd name="connsiteY3" fmla="*/ 1199947 h 1671559"/>
                <a:gd name="connsiteX4" fmla="*/ 364117 w 6927105"/>
                <a:gd name="connsiteY4" fmla="*/ 1537408 h 1671559"/>
                <a:gd name="connsiteX5" fmla="*/ 532854 w 6927105"/>
                <a:gd name="connsiteY5" fmla="*/ 1546288 h 1671559"/>
                <a:gd name="connsiteX6" fmla="*/ 595021 w 6927105"/>
                <a:gd name="connsiteY6" fmla="*/ 1073 h 1671559"/>
                <a:gd name="connsiteX7" fmla="*/ 648306 w 6927105"/>
                <a:gd name="connsiteY7" fmla="*/ 1306513 h 1671559"/>
                <a:gd name="connsiteX8" fmla="*/ 745996 w 6927105"/>
                <a:gd name="connsiteY8" fmla="*/ 1546288 h 1671559"/>
                <a:gd name="connsiteX9" fmla="*/ 861448 w 6927105"/>
                <a:gd name="connsiteY9" fmla="*/ 1546288 h 1671559"/>
                <a:gd name="connsiteX10" fmla="*/ 932495 w 6927105"/>
                <a:gd name="connsiteY10" fmla="*/ 27715 h 1671559"/>
                <a:gd name="connsiteX11" fmla="*/ 994661 w 6927105"/>
                <a:gd name="connsiteY11" fmla="*/ 1288752 h 1671559"/>
                <a:gd name="connsiteX12" fmla="*/ 1056828 w 6927105"/>
                <a:gd name="connsiteY12" fmla="*/ 1546288 h 1671559"/>
                <a:gd name="connsiteX13" fmla="*/ 1207803 w 6927105"/>
                <a:gd name="connsiteY13" fmla="*/ 1555169 h 1671559"/>
                <a:gd name="connsiteX14" fmla="*/ 1261088 w 6927105"/>
                <a:gd name="connsiteY14" fmla="*/ 89879 h 1671559"/>
                <a:gd name="connsiteX15" fmla="*/ 1323255 w 6927105"/>
                <a:gd name="connsiteY15" fmla="*/ 1368677 h 1671559"/>
                <a:gd name="connsiteX16" fmla="*/ 1403183 w 6927105"/>
                <a:gd name="connsiteY16" fmla="*/ 1546288 h 1671559"/>
                <a:gd name="connsiteX17" fmla="*/ 1563039 w 6927105"/>
                <a:gd name="connsiteY17" fmla="*/ 1546288 h 1671559"/>
                <a:gd name="connsiteX18" fmla="*/ 1598563 w 6927105"/>
                <a:gd name="connsiteY18" fmla="*/ 134282 h 1671559"/>
                <a:gd name="connsiteX19" fmla="*/ 1660729 w 6927105"/>
                <a:gd name="connsiteY19" fmla="*/ 1182186 h 1671559"/>
                <a:gd name="connsiteX20" fmla="*/ 1731776 w 6927105"/>
                <a:gd name="connsiteY20" fmla="*/ 1537408 h 1671559"/>
                <a:gd name="connsiteX21" fmla="*/ 1891632 w 6927105"/>
                <a:gd name="connsiteY21" fmla="*/ 1564049 h 1671559"/>
                <a:gd name="connsiteX22" fmla="*/ 1936037 w 6927105"/>
                <a:gd name="connsiteY22" fmla="*/ 187565 h 1671559"/>
                <a:gd name="connsiteX23" fmla="*/ 2007084 w 6927105"/>
                <a:gd name="connsiteY23" fmla="*/ 1377558 h 1671559"/>
                <a:gd name="connsiteX24" fmla="*/ 2078131 w 6927105"/>
                <a:gd name="connsiteY24" fmla="*/ 1546288 h 1671559"/>
                <a:gd name="connsiteX25" fmla="*/ 2229107 w 6927105"/>
                <a:gd name="connsiteY25" fmla="*/ 1555169 h 1671559"/>
                <a:gd name="connsiteX26" fmla="*/ 2273511 w 6927105"/>
                <a:gd name="connsiteY26" fmla="*/ 223087 h 1671559"/>
                <a:gd name="connsiteX27" fmla="*/ 2335678 w 6927105"/>
                <a:gd name="connsiteY27" fmla="*/ 1342036 h 1671559"/>
                <a:gd name="connsiteX28" fmla="*/ 2424487 w 6927105"/>
                <a:gd name="connsiteY28" fmla="*/ 1555169 h 1671559"/>
                <a:gd name="connsiteX29" fmla="*/ 2557700 w 6927105"/>
                <a:gd name="connsiteY29" fmla="*/ 1546288 h 1671559"/>
                <a:gd name="connsiteX30" fmla="*/ 2619867 w 6927105"/>
                <a:gd name="connsiteY30" fmla="*/ 258609 h 1671559"/>
                <a:gd name="connsiteX31" fmla="*/ 2682033 w 6927105"/>
                <a:gd name="connsiteY31" fmla="*/ 1342036 h 1671559"/>
                <a:gd name="connsiteX32" fmla="*/ 2744199 w 6927105"/>
                <a:gd name="connsiteY32" fmla="*/ 1555169 h 1671559"/>
                <a:gd name="connsiteX33" fmla="*/ 2895175 w 6927105"/>
                <a:gd name="connsiteY33" fmla="*/ 1555169 h 1671559"/>
                <a:gd name="connsiteX34" fmla="*/ 2957341 w 6927105"/>
                <a:gd name="connsiteY34" fmla="*/ 276370 h 1671559"/>
                <a:gd name="connsiteX35" fmla="*/ 3010626 w 6927105"/>
                <a:gd name="connsiteY35" fmla="*/ 1421960 h 1671559"/>
                <a:gd name="connsiteX36" fmla="*/ 3099435 w 6927105"/>
                <a:gd name="connsiteY36" fmla="*/ 1546288 h 1671559"/>
                <a:gd name="connsiteX37" fmla="*/ 3232649 w 6927105"/>
                <a:gd name="connsiteY37" fmla="*/ 1546288 h 1671559"/>
                <a:gd name="connsiteX38" fmla="*/ 3294815 w 6927105"/>
                <a:gd name="connsiteY38" fmla="*/ 347415 h 1671559"/>
                <a:gd name="connsiteX39" fmla="*/ 3356981 w 6927105"/>
                <a:gd name="connsiteY39" fmla="*/ 1386438 h 1671559"/>
                <a:gd name="connsiteX40" fmla="*/ 3428029 w 6927105"/>
                <a:gd name="connsiteY40" fmla="*/ 1555169 h 1671559"/>
                <a:gd name="connsiteX41" fmla="*/ 3587885 w 6927105"/>
                <a:gd name="connsiteY41" fmla="*/ 1564049 h 1671559"/>
                <a:gd name="connsiteX42" fmla="*/ 3614528 w 6927105"/>
                <a:gd name="connsiteY42" fmla="*/ 320773 h 1671559"/>
                <a:gd name="connsiteX43" fmla="*/ 3685575 w 6927105"/>
                <a:gd name="connsiteY43" fmla="*/ 1368677 h 1671559"/>
                <a:gd name="connsiteX44" fmla="*/ 3747741 w 6927105"/>
                <a:gd name="connsiteY44" fmla="*/ 1546288 h 1671559"/>
                <a:gd name="connsiteX45" fmla="*/ 3907597 w 6927105"/>
                <a:gd name="connsiteY45" fmla="*/ 1564049 h 1671559"/>
                <a:gd name="connsiteX46" fmla="*/ 3969764 w 6927105"/>
                <a:gd name="connsiteY46" fmla="*/ 356295 h 1671559"/>
                <a:gd name="connsiteX47" fmla="*/ 4023049 w 6927105"/>
                <a:gd name="connsiteY47" fmla="*/ 1297633 h 1671559"/>
                <a:gd name="connsiteX48" fmla="*/ 4067454 w 6927105"/>
                <a:gd name="connsiteY48" fmla="*/ 1537408 h 1671559"/>
                <a:gd name="connsiteX49" fmla="*/ 4245072 w 6927105"/>
                <a:gd name="connsiteY49" fmla="*/ 1537408 h 1671559"/>
                <a:gd name="connsiteX50" fmla="*/ 4298357 w 6927105"/>
                <a:gd name="connsiteY50" fmla="*/ 400698 h 1671559"/>
                <a:gd name="connsiteX51" fmla="*/ 4360524 w 6927105"/>
                <a:gd name="connsiteY51" fmla="*/ 1279872 h 1671559"/>
                <a:gd name="connsiteX52" fmla="*/ 4413809 w 6927105"/>
                <a:gd name="connsiteY52" fmla="*/ 1546288 h 1671559"/>
                <a:gd name="connsiteX53" fmla="*/ 4582546 w 6927105"/>
                <a:gd name="connsiteY53" fmla="*/ 1546288 h 1671559"/>
                <a:gd name="connsiteX54" fmla="*/ 4626951 w 6927105"/>
                <a:gd name="connsiteY54" fmla="*/ 400698 h 1671559"/>
                <a:gd name="connsiteX55" fmla="*/ 4697998 w 6927105"/>
                <a:gd name="connsiteY55" fmla="*/ 1377558 h 1671559"/>
                <a:gd name="connsiteX56" fmla="*/ 4760164 w 6927105"/>
                <a:gd name="connsiteY56" fmla="*/ 1528527 h 1671559"/>
                <a:gd name="connsiteX57" fmla="*/ 4928901 w 6927105"/>
                <a:gd name="connsiteY57" fmla="*/ 1555169 h 1671559"/>
                <a:gd name="connsiteX58" fmla="*/ 4964425 w 6927105"/>
                <a:gd name="connsiteY58" fmla="*/ 427340 h 1671559"/>
                <a:gd name="connsiteX59" fmla="*/ 5017710 w 6927105"/>
                <a:gd name="connsiteY59" fmla="*/ 1217708 h 1671559"/>
                <a:gd name="connsiteX60" fmla="*/ 5088758 w 6927105"/>
                <a:gd name="connsiteY60" fmla="*/ 1537408 h 1671559"/>
                <a:gd name="connsiteX61" fmla="*/ 5266376 w 6927105"/>
                <a:gd name="connsiteY61" fmla="*/ 1546288 h 1671559"/>
                <a:gd name="connsiteX62" fmla="*/ 5310780 w 6927105"/>
                <a:gd name="connsiteY62" fmla="*/ 427340 h 1671559"/>
                <a:gd name="connsiteX63" fmla="*/ 5364066 w 6927105"/>
                <a:gd name="connsiteY63" fmla="*/ 1306513 h 1671559"/>
                <a:gd name="connsiteX64" fmla="*/ 5426232 w 6927105"/>
                <a:gd name="connsiteY64" fmla="*/ 1546288 h 1671559"/>
                <a:gd name="connsiteX65" fmla="*/ 5594969 w 6927105"/>
                <a:gd name="connsiteY65" fmla="*/ 1546288 h 1671559"/>
                <a:gd name="connsiteX66" fmla="*/ 5648255 w 6927105"/>
                <a:gd name="connsiteY66" fmla="*/ 427340 h 1671559"/>
                <a:gd name="connsiteX67" fmla="*/ 5710421 w 6927105"/>
                <a:gd name="connsiteY67" fmla="*/ 1315394 h 1671559"/>
                <a:gd name="connsiteX68" fmla="*/ 5772587 w 6927105"/>
                <a:gd name="connsiteY68" fmla="*/ 1555169 h 1671559"/>
                <a:gd name="connsiteX69" fmla="*/ 5941324 w 6927105"/>
                <a:gd name="connsiteY69" fmla="*/ 1555169 h 1671559"/>
                <a:gd name="connsiteX70" fmla="*/ 5985729 w 6927105"/>
                <a:gd name="connsiteY70" fmla="*/ 462862 h 1671559"/>
                <a:gd name="connsiteX71" fmla="*/ 6047895 w 6927105"/>
                <a:gd name="connsiteY71" fmla="*/ 1386438 h 1671559"/>
                <a:gd name="connsiteX72" fmla="*/ 6101181 w 6927105"/>
                <a:gd name="connsiteY72" fmla="*/ 1537408 h 1671559"/>
                <a:gd name="connsiteX73" fmla="*/ 6261037 w 6927105"/>
                <a:gd name="connsiteY73" fmla="*/ 1555169 h 1671559"/>
                <a:gd name="connsiteX74" fmla="*/ 6323203 w 6927105"/>
                <a:gd name="connsiteY74" fmla="*/ 489503 h 1671559"/>
                <a:gd name="connsiteX75" fmla="*/ 6385369 w 6927105"/>
                <a:gd name="connsiteY75" fmla="*/ 1404199 h 1671559"/>
                <a:gd name="connsiteX76" fmla="*/ 6447536 w 6927105"/>
                <a:gd name="connsiteY76" fmla="*/ 1555169 h 1671559"/>
                <a:gd name="connsiteX77" fmla="*/ 6607392 w 6927105"/>
                <a:gd name="connsiteY77" fmla="*/ 1555169 h 1671559"/>
                <a:gd name="connsiteX78" fmla="*/ 6660677 w 6927105"/>
                <a:gd name="connsiteY78" fmla="*/ 427340 h 1671559"/>
                <a:gd name="connsiteX79" fmla="*/ 6740606 w 6927105"/>
                <a:gd name="connsiteY79" fmla="*/ 1421960 h 1671559"/>
                <a:gd name="connsiteX80" fmla="*/ 6802772 w 6927105"/>
                <a:gd name="connsiteY80" fmla="*/ 1555169 h 1671559"/>
                <a:gd name="connsiteX81" fmla="*/ 6927105 w 6927105"/>
                <a:gd name="connsiteY81" fmla="*/ 1555169 h 1671559"/>
                <a:gd name="connsiteX0" fmla="*/ 0 w 6927105"/>
                <a:gd name="connsiteY0" fmla="*/ 1546288 h 1671559"/>
                <a:gd name="connsiteX1" fmla="*/ 177618 w 6927105"/>
                <a:gd name="connsiteY1" fmla="*/ 1555169 h 1671559"/>
                <a:gd name="connsiteX2" fmla="*/ 257546 w 6927105"/>
                <a:gd name="connsiteY2" fmla="*/ 134282 h 1671559"/>
                <a:gd name="connsiteX3" fmla="*/ 293070 w 6927105"/>
                <a:gd name="connsiteY3" fmla="*/ 1199947 h 1671559"/>
                <a:gd name="connsiteX4" fmla="*/ 364117 w 6927105"/>
                <a:gd name="connsiteY4" fmla="*/ 1537408 h 1671559"/>
                <a:gd name="connsiteX5" fmla="*/ 532854 w 6927105"/>
                <a:gd name="connsiteY5" fmla="*/ 1546288 h 1671559"/>
                <a:gd name="connsiteX6" fmla="*/ 595021 w 6927105"/>
                <a:gd name="connsiteY6" fmla="*/ 1073 h 1671559"/>
                <a:gd name="connsiteX7" fmla="*/ 648306 w 6927105"/>
                <a:gd name="connsiteY7" fmla="*/ 1306513 h 1671559"/>
                <a:gd name="connsiteX8" fmla="*/ 745996 w 6927105"/>
                <a:gd name="connsiteY8" fmla="*/ 1546288 h 1671559"/>
                <a:gd name="connsiteX9" fmla="*/ 861448 w 6927105"/>
                <a:gd name="connsiteY9" fmla="*/ 1546288 h 1671559"/>
                <a:gd name="connsiteX10" fmla="*/ 932495 w 6927105"/>
                <a:gd name="connsiteY10" fmla="*/ 27715 h 1671559"/>
                <a:gd name="connsiteX11" fmla="*/ 994661 w 6927105"/>
                <a:gd name="connsiteY11" fmla="*/ 1288752 h 1671559"/>
                <a:gd name="connsiteX12" fmla="*/ 1056828 w 6927105"/>
                <a:gd name="connsiteY12" fmla="*/ 1546288 h 1671559"/>
                <a:gd name="connsiteX13" fmla="*/ 1207803 w 6927105"/>
                <a:gd name="connsiteY13" fmla="*/ 1555169 h 1671559"/>
                <a:gd name="connsiteX14" fmla="*/ 1261088 w 6927105"/>
                <a:gd name="connsiteY14" fmla="*/ 89879 h 1671559"/>
                <a:gd name="connsiteX15" fmla="*/ 1323255 w 6927105"/>
                <a:gd name="connsiteY15" fmla="*/ 1368677 h 1671559"/>
                <a:gd name="connsiteX16" fmla="*/ 1403183 w 6927105"/>
                <a:gd name="connsiteY16" fmla="*/ 1546288 h 1671559"/>
                <a:gd name="connsiteX17" fmla="*/ 1563039 w 6927105"/>
                <a:gd name="connsiteY17" fmla="*/ 1546288 h 1671559"/>
                <a:gd name="connsiteX18" fmla="*/ 1598563 w 6927105"/>
                <a:gd name="connsiteY18" fmla="*/ 134282 h 1671559"/>
                <a:gd name="connsiteX19" fmla="*/ 1660729 w 6927105"/>
                <a:gd name="connsiteY19" fmla="*/ 1182186 h 1671559"/>
                <a:gd name="connsiteX20" fmla="*/ 1731776 w 6927105"/>
                <a:gd name="connsiteY20" fmla="*/ 1537408 h 1671559"/>
                <a:gd name="connsiteX21" fmla="*/ 1891632 w 6927105"/>
                <a:gd name="connsiteY21" fmla="*/ 1564049 h 1671559"/>
                <a:gd name="connsiteX22" fmla="*/ 1936037 w 6927105"/>
                <a:gd name="connsiteY22" fmla="*/ 187565 h 1671559"/>
                <a:gd name="connsiteX23" fmla="*/ 2007084 w 6927105"/>
                <a:gd name="connsiteY23" fmla="*/ 1377558 h 1671559"/>
                <a:gd name="connsiteX24" fmla="*/ 2078131 w 6927105"/>
                <a:gd name="connsiteY24" fmla="*/ 1546288 h 1671559"/>
                <a:gd name="connsiteX25" fmla="*/ 2229107 w 6927105"/>
                <a:gd name="connsiteY25" fmla="*/ 1555169 h 1671559"/>
                <a:gd name="connsiteX26" fmla="*/ 2273511 w 6927105"/>
                <a:gd name="connsiteY26" fmla="*/ 223087 h 1671559"/>
                <a:gd name="connsiteX27" fmla="*/ 2335678 w 6927105"/>
                <a:gd name="connsiteY27" fmla="*/ 1342036 h 1671559"/>
                <a:gd name="connsiteX28" fmla="*/ 2424487 w 6927105"/>
                <a:gd name="connsiteY28" fmla="*/ 1555169 h 1671559"/>
                <a:gd name="connsiteX29" fmla="*/ 2557700 w 6927105"/>
                <a:gd name="connsiteY29" fmla="*/ 1546288 h 1671559"/>
                <a:gd name="connsiteX30" fmla="*/ 2619867 w 6927105"/>
                <a:gd name="connsiteY30" fmla="*/ 258609 h 1671559"/>
                <a:gd name="connsiteX31" fmla="*/ 2682033 w 6927105"/>
                <a:gd name="connsiteY31" fmla="*/ 1342036 h 1671559"/>
                <a:gd name="connsiteX32" fmla="*/ 2744199 w 6927105"/>
                <a:gd name="connsiteY32" fmla="*/ 1555169 h 1671559"/>
                <a:gd name="connsiteX33" fmla="*/ 2895175 w 6927105"/>
                <a:gd name="connsiteY33" fmla="*/ 1555169 h 1671559"/>
                <a:gd name="connsiteX34" fmla="*/ 2957341 w 6927105"/>
                <a:gd name="connsiteY34" fmla="*/ 276370 h 1671559"/>
                <a:gd name="connsiteX35" fmla="*/ 3010626 w 6927105"/>
                <a:gd name="connsiteY35" fmla="*/ 1421960 h 1671559"/>
                <a:gd name="connsiteX36" fmla="*/ 3099435 w 6927105"/>
                <a:gd name="connsiteY36" fmla="*/ 1546288 h 1671559"/>
                <a:gd name="connsiteX37" fmla="*/ 3232649 w 6927105"/>
                <a:gd name="connsiteY37" fmla="*/ 1546288 h 1671559"/>
                <a:gd name="connsiteX38" fmla="*/ 3294815 w 6927105"/>
                <a:gd name="connsiteY38" fmla="*/ 347415 h 1671559"/>
                <a:gd name="connsiteX39" fmla="*/ 3356981 w 6927105"/>
                <a:gd name="connsiteY39" fmla="*/ 1386438 h 1671559"/>
                <a:gd name="connsiteX40" fmla="*/ 3428029 w 6927105"/>
                <a:gd name="connsiteY40" fmla="*/ 1555169 h 1671559"/>
                <a:gd name="connsiteX41" fmla="*/ 3587885 w 6927105"/>
                <a:gd name="connsiteY41" fmla="*/ 1564049 h 1671559"/>
                <a:gd name="connsiteX42" fmla="*/ 3614528 w 6927105"/>
                <a:gd name="connsiteY42" fmla="*/ 320773 h 1671559"/>
                <a:gd name="connsiteX43" fmla="*/ 3685575 w 6927105"/>
                <a:gd name="connsiteY43" fmla="*/ 1368677 h 1671559"/>
                <a:gd name="connsiteX44" fmla="*/ 3747741 w 6927105"/>
                <a:gd name="connsiteY44" fmla="*/ 1546288 h 1671559"/>
                <a:gd name="connsiteX45" fmla="*/ 3907597 w 6927105"/>
                <a:gd name="connsiteY45" fmla="*/ 1564049 h 1671559"/>
                <a:gd name="connsiteX46" fmla="*/ 3969764 w 6927105"/>
                <a:gd name="connsiteY46" fmla="*/ 356295 h 1671559"/>
                <a:gd name="connsiteX47" fmla="*/ 4023049 w 6927105"/>
                <a:gd name="connsiteY47" fmla="*/ 1297633 h 1671559"/>
                <a:gd name="connsiteX48" fmla="*/ 4067454 w 6927105"/>
                <a:gd name="connsiteY48" fmla="*/ 1537408 h 1671559"/>
                <a:gd name="connsiteX49" fmla="*/ 4245072 w 6927105"/>
                <a:gd name="connsiteY49" fmla="*/ 1537408 h 1671559"/>
                <a:gd name="connsiteX50" fmla="*/ 4298357 w 6927105"/>
                <a:gd name="connsiteY50" fmla="*/ 400698 h 1671559"/>
                <a:gd name="connsiteX51" fmla="*/ 4360524 w 6927105"/>
                <a:gd name="connsiteY51" fmla="*/ 1279872 h 1671559"/>
                <a:gd name="connsiteX52" fmla="*/ 4413809 w 6927105"/>
                <a:gd name="connsiteY52" fmla="*/ 1546288 h 1671559"/>
                <a:gd name="connsiteX53" fmla="*/ 4582546 w 6927105"/>
                <a:gd name="connsiteY53" fmla="*/ 1546288 h 1671559"/>
                <a:gd name="connsiteX54" fmla="*/ 4626951 w 6927105"/>
                <a:gd name="connsiteY54" fmla="*/ 400698 h 1671559"/>
                <a:gd name="connsiteX55" fmla="*/ 4697998 w 6927105"/>
                <a:gd name="connsiteY55" fmla="*/ 1377558 h 1671559"/>
                <a:gd name="connsiteX56" fmla="*/ 4760164 w 6927105"/>
                <a:gd name="connsiteY56" fmla="*/ 1528527 h 1671559"/>
                <a:gd name="connsiteX57" fmla="*/ 4928901 w 6927105"/>
                <a:gd name="connsiteY57" fmla="*/ 1555169 h 1671559"/>
                <a:gd name="connsiteX58" fmla="*/ 4964425 w 6927105"/>
                <a:gd name="connsiteY58" fmla="*/ 427340 h 1671559"/>
                <a:gd name="connsiteX59" fmla="*/ 5017710 w 6927105"/>
                <a:gd name="connsiteY59" fmla="*/ 1217708 h 1671559"/>
                <a:gd name="connsiteX60" fmla="*/ 5088758 w 6927105"/>
                <a:gd name="connsiteY60" fmla="*/ 1537408 h 1671559"/>
                <a:gd name="connsiteX61" fmla="*/ 5266376 w 6927105"/>
                <a:gd name="connsiteY61" fmla="*/ 1546288 h 1671559"/>
                <a:gd name="connsiteX62" fmla="*/ 5310780 w 6927105"/>
                <a:gd name="connsiteY62" fmla="*/ 427340 h 1671559"/>
                <a:gd name="connsiteX63" fmla="*/ 5364066 w 6927105"/>
                <a:gd name="connsiteY63" fmla="*/ 1306513 h 1671559"/>
                <a:gd name="connsiteX64" fmla="*/ 5426232 w 6927105"/>
                <a:gd name="connsiteY64" fmla="*/ 1546288 h 1671559"/>
                <a:gd name="connsiteX65" fmla="*/ 5594969 w 6927105"/>
                <a:gd name="connsiteY65" fmla="*/ 1546288 h 1671559"/>
                <a:gd name="connsiteX66" fmla="*/ 5648255 w 6927105"/>
                <a:gd name="connsiteY66" fmla="*/ 427340 h 1671559"/>
                <a:gd name="connsiteX67" fmla="*/ 5710421 w 6927105"/>
                <a:gd name="connsiteY67" fmla="*/ 1315394 h 1671559"/>
                <a:gd name="connsiteX68" fmla="*/ 5772587 w 6927105"/>
                <a:gd name="connsiteY68" fmla="*/ 1555169 h 1671559"/>
                <a:gd name="connsiteX69" fmla="*/ 5941324 w 6927105"/>
                <a:gd name="connsiteY69" fmla="*/ 1555169 h 1671559"/>
                <a:gd name="connsiteX70" fmla="*/ 5985729 w 6927105"/>
                <a:gd name="connsiteY70" fmla="*/ 462862 h 1671559"/>
                <a:gd name="connsiteX71" fmla="*/ 6047895 w 6927105"/>
                <a:gd name="connsiteY71" fmla="*/ 1386438 h 1671559"/>
                <a:gd name="connsiteX72" fmla="*/ 6101181 w 6927105"/>
                <a:gd name="connsiteY72" fmla="*/ 1537408 h 1671559"/>
                <a:gd name="connsiteX73" fmla="*/ 6261037 w 6927105"/>
                <a:gd name="connsiteY73" fmla="*/ 1555169 h 1671559"/>
                <a:gd name="connsiteX74" fmla="*/ 6323203 w 6927105"/>
                <a:gd name="connsiteY74" fmla="*/ 489503 h 1671559"/>
                <a:gd name="connsiteX75" fmla="*/ 6385369 w 6927105"/>
                <a:gd name="connsiteY75" fmla="*/ 1404199 h 1671559"/>
                <a:gd name="connsiteX76" fmla="*/ 6447536 w 6927105"/>
                <a:gd name="connsiteY76" fmla="*/ 1555169 h 1671559"/>
                <a:gd name="connsiteX77" fmla="*/ 6607392 w 6927105"/>
                <a:gd name="connsiteY77" fmla="*/ 1555169 h 1671559"/>
                <a:gd name="connsiteX78" fmla="*/ 6660677 w 6927105"/>
                <a:gd name="connsiteY78" fmla="*/ 427340 h 1671559"/>
                <a:gd name="connsiteX79" fmla="*/ 6740606 w 6927105"/>
                <a:gd name="connsiteY79" fmla="*/ 1421960 h 1671559"/>
                <a:gd name="connsiteX80" fmla="*/ 6802772 w 6927105"/>
                <a:gd name="connsiteY80" fmla="*/ 1555169 h 1671559"/>
                <a:gd name="connsiteX81" fmla="*/ 6927105 w 6927105"/>
                <a:gd name="connsiteY81" fmla="*/ 1555169 h 1671559"/>
                <a:gd name="connsiteX0" fmla="*/ 0 w 6927105"/>
                <a:gd name="connsiteY0" fmla="*/ 1546288 h 1671559"/>
                <a:gd name="connsiteX1" fmla="*/ 177618 w 6927105"/>
                <a:gd name="connsiteY1" fmla="*/ 1555169 h 1671559"/>
                <a:gd name="connsiteX2" fmla="*/ 257546 w 6927105"/>
                <a:gd name="connsiteY2" fmla="*/ 134282 h 1671559"/>
                <a:gd name="connsiteX3" fmla="*/ 293070 w 6927105"/>
                <a:gd name="connsiteY3" fmla="*/ 1199947 h 1671559"/>
                <a:gd name="connsiteX4" fmla="*/ 364117 w 6927105"/>
                <a:gd name="connsiteY4" fmla="*/ 1537408 h 1671559"/>
                <a:gd name="connsiteX5" fmla="*/ 532854 w 6927105"/>
                <a:gd name="connsiteY5" fmla="*/ 1546288 h 1671559"/>
                <a:gd name="connsiteX6" fmla="*/ 595021 w 6927105"/>
                <a:gd name="connsiteY6" fmla="*/ 1073 h 1671559"/>
                <a:gd name="connsiteX7" fmla="*/ 648306 w 6927105"/>
                <a:gd name="connsiteY7" fmla="*/ 1306513 h 1671559"/>
                <a:gd name="connsiteX8" fmla="*/ 745996 w 6927105"/>
                <a:gd name="connsiteY8" fmla="*/ 1546288 h 1671559"/>
                <a:gd name="connsiteX9" fmla="*/ 861448 w 6927105"/>
                <a:gd name="connsiteY9" fmla="*/ 1546288 h 1671559"/>
                <a:gd name="connsiteX10" fmla="*/ 932495 w 6927105"/>
                <a:gd name="connsiteY10" fmla="*/ 27715 h 1671559"/>
                <a:gd name="connsiteX11" fmla="*/ 994661 w 6927105"/>
                <a:gd name="connsiteY11" fmla="*/ 1288752 h 1671559"/>
                <a:gd name="connsiteX12" fmla="*/ 1056828 w 6927105"/>
                <a:gd name="connsiteY12" fmla="*/ 1546288 h 1671559"/>
                <a:gd name="connsiteX13" fmla="*/ 1207803 w 6927105"/>
                <a:gd name="connsiteY13" fmla="*/ 1555169 h 1671559"/>
                <a:gd name="connsiteX14" fmla="*/ 1261088 w 6927105"/>
                <a:gd name="connsiteY14" fmla="*/ 89879 h 1671559"/>
                <a:gd name="connsiteX15" fmla="*/ 1323255 w 6927105"/>
                <a:gd name="connsiteY15" fmla="*/ 1368677 h 1671559"/>
                <a:gd name="connsiteX16" fmla="*/ 1403183 w 6927105"/>
                <a:gd name="connsiteY16" fmla="*/ 1546288 h 1671559"/>
                <a:gd name="connsiteX17" fmla="*/ 1563039 w 6927105"/>
                <a:gd name="connsiteY17" fmla="*/ 1546288 h 1671559"/>
                <a:gd name="connsiteX18" fmla="*/ 1598563 w 6927105"/>
                <a:gd name="connsiteY18" fmla="*/ 134282 h 1671559"/>
                <a:gd name="connsiteX19" fmla="*/ 1660729 w 6927105"/>
                <a:gd name="connsiteY19" fmla="*/ 1182186 h 1671559"/>
                <a:gd name="connsiteX20" fmla="*/ 1731776 w 6927105"/>
                <a:gd name="connsiteY20" fmla="*/ 1537408 h 1671559"/>
                <a:gd name="connsiteX21" fmla="*/ 1891632 w 6927105"/>
                <a:gd name="connsiteY21" fmla="*/ 1564049 h 1671559"/>
                <a:gd name="connsiteX22" fmla="*/ 1936037 w 6927105"/>
                <a:gd name="connsiteY22" fmla="*/ 187565 h 1671559"/>
                <a:gd name="connsiteX23" fmla="*/ 2007084 w 6927105"/>
                <a:gd name="connsiteY23" fmla="*/ 1377558 h 1671559"/>
                <a:gd name="connsiteX24" fmla="*/ 2078131 w 6927105"/>
                <a:gd name="connsiteY24" fmla="*/ 1546288 h 1671559"/>
                <a:gd name="connsiteX25" fmla="*/ 2229107 w 6927105"/>
                <a:gd name="connsiteY25" fmla="*/ 1555169 h 1671559"/>
                <a:gd name="connsiteX26" fmla="*/ 2273511 w 6927105"/>
                <a:gd name="connsiteY26" fmla="*/ 223087 h 1671559"/>
                <a:gd name="connsiteX27" fmla="*/ 2335678 w 6927105"/>
                <a:gd name="connsiteY27" fmla="*/ 1342036 h 1671559"/>
                <a:gd name="connsiteX28" fmla="*/ 2424487 w 6927105"/>
                <a:gd name="connsiteY28" fmla="*/ 1555169 h 1671559"/>
                <a:gd name="connsiteX29" fmla="*/ 2557700 w 6927105"/>
                <a:gd name="connsiteY29" fmla="*/ 1546288 h 1671559"/>
                <a:gd name="connsiteX30" fmla="*/ 2619867 w 6927105"/>
                <a:gd name="connsiteY30" fmla="*/ 258609 h 1671559"/>
                <a:gd name="connsiteX31" fmla="*/ 2682033 w 6927105"/>
                <a:gd name="connsiteY31" fmla="*/ 1342036 h 1671559"/>
                <a:gd name="connsiteX32" fmla="*/ 2744199 w 6927105"/>
                <a:gd name="connsiteY32" fmla="*/ 1555169 h 1671559"/>
                <a:gd name="connsiteX33" fmla="*/ 2895175 w 6927105"/>
                <a:gd name="connsiteY33" fmla="*/ 1555169 h 1671559"/>
                <a:gd name="connsiteX34" fmla="*/ 2957341 w 6927105"/>
                <a:gd name="connsiteY34" fmla="*/ 276370 h 1671559"/>
                <a:gd name="connsiteX35" fmla="*/ 3010626 w 6927105"/>
                <a:gd name="connsiteY35" fmla="*/ 1421960 h 1671559"/>
                <a:gd name="connsiteX36" fmla="*/ 3099435 w 6927105"/>
                <a:gd name="connsiteY36" fmla="*/ 1546288 h 1671559"/>
                <a:gd name="connsiteX37" fmla="*/ 3232649 w 6927105"/>
                <a:gd name="connsiteY37" fmla="*/ 1546288 h 1671559"/>
                <a:gd name="connsiteX38" fmla="*/ 3294815 w 6927105"/>
                <a:gd name="connsiteY38" fmla="*/ 347415 h 1671559"/>
                <a:gd name="connsiteX39" fmla="*/ 3356981 w 6927105"/>
                <a:gd name="connsiteY39" fmla="*/ 1386438 h 1671559"/>
                <a:gd name="connsiteX40" fmla="*/ 3428029 w 6927105"/>
                <a:gd name="connsiteY40" fmla="*/ 1555169 h 1671559"/>
                <a:gd name="connsiteX41" fmla="*/ 3587885 w 6927105"/>
                <a:gd name="connsiteY41" fmla="*/ 1564049 h 1671559"/>
                <a:gd name="connsiteX42" fmla="*/ 3614528 w 6927105"/>
                <a:gd name="connsiteY42" fmla="*/ 320773 h 1671559"/>
                <a:gd name="connsiteX43" fmla="*/ 3685575 w 6927105"/>
                <a:gd name="connsiteY43" fmla="*/ 1368677 h 1671559"/>
                <a:gd name="connsiteX44" fmla="*/ 3747741 w 6927105"/>
                <a:gd name="connsiteY44" fmla="*/ 1546288 h 1671559"/>
                <a:gd name="connsiteX45" fmla="*/ 3907597 w 6927105"/>
                <a:gd name="connsiteY45" fmla="*/ 1564049 h 1671559"/>
                <a:gd name="connsiteX46" fmla="*/ 3969764 w 6927105"/>
                <a:gd name="connsiteY46" fmla="*/ 356295 h 1671559"/>
                <a:gd name="connsiteX47" fmla="*/ 4023049 w 6927105"/>
                <a:gd name="connsiteY47" fmla="*/ 1297633 h 1671559"/>
                <a:gd name="connsiteX48" fmla="*/ 4067454 w 6927105"/>
                <a:gd name="connsiteY48" fmla="*/ 1537408 h 1671559"/>
                <a:gd name="connsiteX49" fmla="*/ 4245072 w 6927105"/>
                <a:gd name="connsiteY49" fmla="*/ 1537408 h 1671559"/>
                <a:gd name="connsiteX50" fmla="*/ 4298357 w 6927105"/>
                <a:gd name="connsiteY50" fmla="*/ 400698 h 1671559"/>
                <a:gd name="connsiteX51" fmla="*/ 4360524 w 6927105"/>
                <a:gd name="connsiteY51" fmla="*/ 1279872 h 1671559"/>
                <a:gd name="connsiteX52" fmla="*/ 4413809 w 6927105"/>
                <a:gd name="connsiteY52" fmla="*/ 1546288 h 1671559"/>
                <a:gd name="connsiteX53" fmla="*/ 4582546 w 6927105"/>
                <a:gd name="connsiteY53" fmla="*/ 1546288 h 1671559"/>
                <a:gd name="connsiteX54" fmla="*/ 4626951 w 6927105"/>
                <a:gd name="connsiteY54" fmla="*/ 400698 h 1671559"/>
                <a:gd name="connsiteX55" fmla="*/ 4697998 w 6927105"/>
                <a:gd name="connsiteY55" fmla="*/ 1377558 h 1671559"/>
                <a:gd name="connsiteX56" fmla="*/ 4760164 w 6927105"/>
                <a:gd name="connsiteY56" fmla="*/ 1528527 h 1671559"/>
                <a:gd name="connsiteX57" fmla="*/ 4928901 w 6927105"/>
                <a:gd name="connsiteY57" fmla="*/ 1555169 h 1671559"/>
                <a:gd name="connsiteX58" fmla="*/ 4964425 w 6927105"/>
                <a:gd name="connsiteY58" fmla="*/ 427340 h 1671559"/>
                <a:gd name="connsiteX59" fmla="*/ 5017710 w 6927105"/>
                <a:gd name="connsiteY59" fmla="*/ 1217708 h 1671559"/>
                <a:gd name="connsiteX60" fmla="*/ 5088758 w 6927105"/>
                <a:gd name="connsiteY60" fmla="*/ 1537408 h 1671559"/>
                <a:gd name="connsiteX61" fmla="*/ 5266376 w 6927105"/>
                <a:gd name="connsiteY61" fmla="*/ 1546288 h 1671559"/>
                <a:gd name="connsiteX62" fmla="*/ 5310780 w 6927105"/>
                <a:gd name="connsiteY62" fmla="*/ 427340 h 1671559"/>
                <a:gd name="connsiteX63" fmla="*/ 5364066 w 6927105"/>
                <a:gd name="connsiteY63" fmla="*/ 1306513 h 1671559"/>
                <a:gd name="connsiteX64" fmla="*/ 5426232 w 6927105"/>
                <a:gd name="connsiteY64" fmla="*/ 1546288 h 1671559"/>
                <a:gd name="connsiteX65" fmla="*/ 5594969 w 6927105"/>
                <a:gd name="connsiteY65" fmla="*/ 1546288 h 1671559"/>
                <a:gd name="connsiteX66" fmla="*/ 5648255 w 6927105"/>
                <a:gd name="connsiteY66" fmla="*/ 427340 h 1671559"/>
                <a:gd name="connsiteX67" fmla="*/ 5710421 w 6927105"/>
                <a:gd name="connsiteY67" fmla="*/ 1315394 h 1671559"/>
                <a:gd name="connsiteX68" fmla="*/ 5772587 w 6927105"/>
                <a:gd name="connsiteY68" fmla="*/ 1555169 h 1671559"/>
                <a:gd name="connsiteX69" fmla="*/ 5941324 w 6927105"/>
                <a:gd name="connsiteY69" fmla="*/ 1555169 h 1671559"/>
                <a:gd name="connsiteX70" fmla="*/ 5985729 w 6927105"/>
                <a:gd name="connsiteY70" fmla="*/ 462862 h 1671559"/>
                <a:gd name="connsiteX71" fmla="*/ 6047895 w 6927105"/>
                <a:gd name="connsiteY71" fmla="*/ 1386438 h 1671559"/>
                <a:gd name="connsiteX72" fmla="*/ 6101181 w 6927105"/>
                <a:gd name="connsiteY72" fmla="*/ 1537408 h 1671559"/>
                <a:gd name="connsiteX73" fmla="*/ 6261037 w 6927105"/>
                <a:gd name="connsiteY73" fmla="*/ 1555169 h 1671559"/>
                <a:gd name="connsiteX74" fmla="*/ 6323203 w 6927105"/>
                <a:gd name="connsiteY74" fmla="*/ 489503 h 1671559"/>
                <a:gd name="connsiteX75" fmla="*/ 6385369 w 6927105"/>
                <a:gd name="connsiteY75" fmla="*/ 1404199 h 1671559"/>
                <a:gd name="connsiteX76" fmla="*/ 6447536 w 6927105"/>
                <a:gd name="connsiteY76" fmla="*/ 1555169 h 1671559"/>
                <a:gd name="connsiteX77" fmla="*/ 6607392 w 6927105"/>
                <a:gd name="connsiteY77" fmla="*/ 1555169 h 1671559"/>
                <a:gd name="connsiteX78" fmla="*/ 6660677 w 6927105"/>
                <a:gd name="connsiteY78" fmla="*/ 427340 h 1671559"/>
                <a:gd name="connsiteX79" fmla="*/ 6740606 w 6927105"/>
                <a:gd name="connsiteY79" fmla="*/ 1421960 h 1671559"/>
                <a:gd name="connsiteX80" fmla="*/ 6802772 w 6927105"/>
                <a:gd name="connsiteY80" fmla="*/ 1555169 h 1671559"/>
                <a:gd name="connsiteX81" fmla="*/ 6927105 w 6927105"/>
                <a:gd name="connsiteY81" fmla="*/ 1555169 h 1671559"/>
                <a:gd name="connsiteX0" fmla="*/ 0 w 6927105"/>
                <a:gd name="connsiteY0" fmla="*/ 1546288 h 1671559"/>
                <a:gd name="connsiteX1" fmla="*/ 177618 w 6927105"/>
                <a:gd name="connsiteY1" fmla="*/ 1555169 h 1671559"/>
                <a:gd name="connsiteX2" fmla="*/ 257546 w 6927105"/>
                <a:gd name="connsiteY2" fmla="*/ 134282 h 1671559"/>
                <a:gd name="connsiteX3" fmla="*/ 293070 w 6927105"/>
                <a:gd name="connsiteY3" fmla="*/ 1199947 h 1671559"/>
                <a:gd name="connsiteX4" fmla="*/ 364117 w 6927105"/>
                <a:gd name="connsiteY4" fmla="*/ 1537408 h 1671559"/>
                <a:gd name="connsiteX5" fmla="*/ 532854 w 6927105"/>
                <a:gd name="connsiteY5" fmla="*/ 1546288 h 1671559"/>
                <a:gd name="connsiteX6" fmla="*/ 595021 w 6927105"/>
                <a:gd name="connsiteY6" fmla="*/ 1073 h 1671559"/>
                <a:gd name="connsiteX7" fmla="*/ 648306 w 6927105"/>
                <a:gd name="connsiteY7" fmla="*/ 1306513 h 1671559"/>
                <a:gd name="connsiteX8" fmla="*/ 745996 w 6927105"/>
                <a:gd name="connsiteY8" fmla="*/ 1546288 h 1671559"/>
                <a:gd name="connsiteX9" fmla="*/ 861448 w 6927105"/>
                <a:gd name="connsiteY9" fmla="*/ 1546288 h 1671559"/>
                <a:gd name="connsiteX10" fmla="*/ 932495 w 6927105"/>
                <a:gd name="connsiteY10" fmla="*/ 27715 h 1671559"/>
                <a:gd name="connsiteX11" fmla="*/ 994661 w 6927105"/>
                <a:gd name="connsiteY11" fmla="*/ 1288752 h 1671559"/>
                <a:gd name="connsiteX12" fmla="*/ 1056828 w 6927105"/>
                <a:gd name="connsiteY12" fmla="*/ 1546288 h 1671559"/>
                <a:gd name="connsiteX13" fmla="*/ 1207803 w 6927105"/>
                <a:gd name="connsiteY13" fmla="*/ 1555169 h 1671559"/>
                <a:gd name="connsiteX14" fmla="*/ 1261088 w 6927105"/>
                <a:gd name="connsiteY14" fmla="*/ 89879 h 1671559"/>
                <a:gd name="connsiteX15" fmla="*/ 1323255 w 6927105"/>
                <a:gd name="connsiteY15" fmla="*/ 1368677 h 1671559"/>
                <a:gd name="connsiteX16" fmla="*/ 1403183 w 6927105"/>
                <a:gd name="connsiteY16" fmla="*/ 1546288 h 1671559"/>
                <a:gd name="connsiteX17" fmla="*/ 1563039 w 6927105"/>
                <a:gd name="connsiteY17" fmla="*/ 1546288 h 1671559"/>
                <a:gd name="connsiteX18" fmla="*/ 1598563 w 6927105"/>
                <a:gd name="connsiteY18" fmla="*/ 134282 h 1671559"/>
                <a:gd name="connsiteX19" fmla="*/ 1660729 w 6927105"/>
                <a:gd name="connsiteY19" fmla="*/ 1182186 h 1671559"/>
                <a:gd name="connsiteX20" fmla="*/ 1731776 w 6927105"/>
                <a:gd name="connsiteY20" fmla="*/ 1537408 h 1671559"/>
                <a:gd name="connsiteX21" fmla="*/ 1891632 w 6927105"/>
                <a:gd name="connsiteY21" fmla="*/ 1564049 h 1671559"/>
                <a:gd name="connsiteX22" fmla="*/ 1936037 w 6927105"/>
                <a:gd name="connsiteY22" fmla="*/ 187565 h 1671559"/>
                <a:gd name="connsiteX23" fmla="*/ 2007084 w 6927105"/>
                <a:gd name="connsiteY23" fmla="*/ 1377558 h 1671559"/>
                <a:gd name="connsiteX24" fmla="*/ 2078131 w 6927105"/>
                <a:gd name="connsiteY24" fmla="*/ 1546288 h 1671559"/>
                <a:gd name="connsiteX25" fmla="*/ 2229107 w 6927105"/>
                <a:gd name="connsiteY25" fmla="*/ 1555169 h 1671559"/>
                <a:gd name="connsiteX26" fmla="*/ 2273511 w 6927105"/>
                <a:gd name="connsiteY26" fmla="*/ 223087 h 1671559"/>
                <a:gd name="connsiteX27" fmla="*/ 2335678 w 6927105"/>
                <a:gd name="connsiteY27" fmla="*/ 1342036 h 1671559"/>
                <a:gd name="connsiteX28" fmla="*/ 2424487 w 6927105"/>
                <a:gd name="connsiteY28" fmla="*/ 1555169 h 1671559"/>
                <a:gd name="connsiteX29" fmla="*/ 2557700 w 6927105"/>
                <a:gd name="connsiteY29" fmla="*/ 1546288 h 1671559"/>
                <a:gd name="connsiteX30" fmla="*/ 2619867 w 6927105"/>
                <a:gd name="connsiteY30" fmla="*/ 258609 h 1671559"/>
                <a:gd name="connsiteX31" fmla="*/ 2682033 w 6927105"/>
                <a:gd name="connsiteY31" fmla="*/ 1342036 h 1671559"/>
                <a:gd name="connsiteX32" fmla="*/ 2744199 w 6927105"/>
                <a:gd name="connsiteY32" fmla="*/ 1555169 h 1671559"/>
                <a:gd name="connsiteX33" fmla="*/ 2895175 w 6927105"/>
                <a:gd name="connsiteY33" fmla="*/ 1555169 h 1671559"/>
                <a:gd name="connsiteX34" fmla="*/ 2957341 w 6927105"/>
                <a:gd name="connsiteY34" fmla="*/ 276370 h 1671559"/>
                <a:gd name="connsiteX35" fmla="*/ 3010626 w 6927105"/>
                <a:gd name="connsiteY35" fmla="*/ 1421960 h 1671559"/>
                <a:gd name="connsiteX36" fmla="*/ 3099435 w 6927105"/>
                <a:gd name="connsiteY36" fmla="*/ 1546288 h 1671559"/>
                <a:gd name="connsiteX37" fmla="*/ 3232649 w 6927105"/>
                <a:gd name="connsiteY37" fmla="*/ 1546288 h 1671559"/>
                <a:gd name="connsiteX38" fmla="*/ 3294815 w 6927105"/>
                <a:gd name="connsiteY38" fmla="*/ 347415 h 1671559"/>
                <a:gd name="connsiteX39" fmla="*/ 3356981 w 6927105"/>
                <a:gd name="connsiteY39" fmla="*/ 1386438 h 1671559"/>
                <a:gd name="connsiteX40" fmla="*/ 3428029 w 6927105"/>
                <a:gd name="connsiteY40" fmla="*/ 1555169 h 1671559"/>
                <a:gd name="connsiteX41" fmla="*/ 3587885 w 6927105"/>
                <a:gd name="connsiteY41" fmla="*/ 1564049 h 1671559"/>
                <a:gd name="connsiteX42" fmla="*/ 3614528 w 6927105"/>
                <a:gd name="connsiteY42" fmla="*/ 320773 h 1671559"/>
                <a:gd name="connsiteX43" fmla="*/ 3685575 w 6927105"/>
                <a:gd name="connsiteY43" fmla="*/ 1368677 h 1671559"/>
                <a:gd name="connsiteX44" fmla="*/ 3747741 w 6927105"/>
                <a:gd name="connsiteY44" fmla="*/ 1546288 h 1671559"/>
                <a:gd name="connsiteX45" fmla="*/ 3907597 w 6927105"/>
                <a:gd name="connsiteY45" fmla="*/ 1564049 h 1671559"/>
                <a:gd name="connsiteX46" fmla="*/ 3969764 w 6927105"/>
                <a:gd name="connsiteY46" fmla="*/ 356295 h 1671559"/>
                <a:gd name="connsiteX47" fmla="*/ 4023049 w 6927105"/>
                <a:gd name="connsiteY47" fmla="*/ 1297633 h 1671559"/>
                <a:gd name="connsiteX48" fmla="*/ 4067454 w 6927105"/>
                <a:gd name="connsiteY48" fmla="*/ 1537408 h 1671559"/>
                <a:gd name="connsiteX49" fmla="*/ 4245072 w 6927105"/>
                <a:gd name="connsiteY49" fmla="*/ 1537408 h 1671559"/>
                <a:gd name="connsiteX50" fmla="*/ 4298357 w 6927105"/>
                <a:gd name="connsiteY50" fmla="*/ 400698 h 1671559"/>
                <a:gd name="connsiteX51" fmla="*/ 4360524 w 6927105"/>
                <a:gd name="connsiteY51" fmla="*/ 1279872 h 1671559"/>
                <a:gd name="connsiteX52" fmla="*/ 4413809 w 6927105"/>
                <a:gd name="connsiteY52" fmla="*/ 1546288 h 1671559"/>
                <a:gd name="connsiteX53" fmla="*/ 4582546 w 6927105"/>
                <a:gd name="connsiteY53" fmla="*/ 1546288 h 1671559"/>
                <a:gd name="connsiteX54" fmla="*/ 4626951 w 6927105"/>
                <a:gd name="connsiteY54" fmla="*/ 400698 h 1671559"/>
                <a:gd name="connsiteX55" fmla="*/ 4697998 w 6927105"/>
                <a:gd name="connsiteY55" fmla="*/ 1377558 h 1671559"/>
                <a:gd name="connsiteX56" fmla="*/ 4760164 w 6927105"/>
                <a:gd name="connsiteY56" fmla="*/ 1528527 h 1671559"/>
                <a:gd name="connsiteX57" fmla="*/ 4928901 w 6927105"/>
                <a:gd name="connsiteY57" fmla="*/ 1555169 h 1671559"/>
                <a:gd name="connsiteX58" fmla="*/ 4964425 w 6927105"/>
                <a:gd name="connsiteY58" fmla="*/ 427340 h 1671559"/>
                <a:gd name="connsiteX59" fmla="*/ 5017710 w 6927105"/>
                <a:gd name="connsiteY59" fmla="*/ 1217708 h 1671559"/>
                <a:gd name="connsiteX60" fmla="*/ 5088758 w 6927105"/>
                <a:gd name="connsiteY60" fmla="*/ 1537408 h 1671559"/>
                <a:gd name="connsiteX61" fmla="*/ 5266376 w 6927105"/>
                <a:gd name="connsiteY61" fmla="*/ 1546288 h 1671559"/>
                <a:gd name="connsiteX62" fmla="*/ 5310780 w 6927105"/>
                <a:gd name="connsiteY62" fmla="*/ 427340 h 1671559"/>
                <a:gd name="connsiteX63" fmla="*/ 5364066 w 6927105"/>
                <a:gd name="connsiteY63" fmla="*/ 1306513 h 1671559"/>
                <a:gd name="connsiteX64" fmla="*/ 5426232 w 6927105"/>
                <a:gd name="connsiteY64" fmla="*/ 1546288 h 1671559"/>
                <a:gd name="connsiteX65" fmla="*/ 5594969 w 6927105"/>
                <a:gd name="connsiteY65" fmla="*/ 1546288 h 1671559"/>
                <a:gd name="connsiteX66" fmla="*/ 5648255 w 6927105"/>
                <a:gd name="connsiteY66" fmla="*/ 427340 h 1671559"/>
                <a:gd name="connsiteX67" fmla="*/ 5710421 w 6927105"/>
                <a:gd name="connsiteY67" fmla="*/ 1315394 h 1671559"/>
                <a:gd name="connsiteX68" fmla="*/ 5772587 w 6927105"/>
                <a:gd name="connsiteY68" fmla="*/ 1555169 h 1671559"/>
                <a:gd name="connsiteX69" fmla="*/ 5941324 w 6927105"/>
                <a:gd name="connsiteY69" fmla="*/ 1555169 h 1671559"/>
                <a:gd name="connsiteX70" fmla="*/ 5985729 w 6927105"/>
                <a:gd name="connsiteY70" fmla="*/ 462862 h 1671559"/>
                <a:gd name="connsiteX71" fmla="*/ 6047895 w 6927105"/>
                <a:gd name="connsiteY71" fmla="*/ 1386438 h 1671559"/>
                <a:gd name="connsiteX72" fmla="*/ 6101181 w 6927105"/>
                <a:gd name="connsiteY72" fmla="*/ 1537408 h 1671559"/>
                <a:gd name="connsiteX73" fmla="*/ 6261037 w 6927105"/>
                <a:gd name="connsiteY73" fmla="*/ 1555169 h 1671559"/>
                <a:gd name="connsiteX74" fmla="*/ 6323203 w 6927105"/>
                <a:gd name="connsiteY74" fmla="*/ 489503 h 1671559"/>
                <a:gd name="connsiteX75" fmla="*/ 6385369 w 6927105"/>
                <a:gd name="connsiteY75" fmla="*/ 1404199 h 1671559"/>
                <a:gd name="connsiteX76" fmla="*/ 6447536 w 6927105"/>
                <a:gd name="connsiteY76" fmla="*/ 1555169 h 1671559"/>
                <a:gd name="connsiteX77" fmla="*/ 6607392 w 6927105"/>
                <a:gd name="connsiteY77" fmla="*/ 1555169 h 1671559"/>
                <a:gd name="connsiteX78" fmla="*/ 6660677 w 6927105"/>
                <a:gd name="connsiteY78" fmla="*/ 427340 h 1671559"/>
                <a:gd name="connsiteX79" fmla="*/ 6740606 w 6927105"/>
                <a:gd name="connsiteY79" fmla="*/ 1421960 h 1671559"/>
                <a:gd name="connsiteX80" fmla="*/ 6802772 w 6927105"/>
                <a:gd name="connsiteY80" fmla="*/ 1555169 h 1671559"/>
                <a:gd name="connsiteX81" fmla="*/ 6927105 w 6927105"/>
                <a:gd name="connsiteY81" fmla="*/ 1555169 h 1671559"/>
                <a:gd name="connsiteX0" fmla="*/ 0 w 6927105"/>
                <a:gd name="connsiteY0" fmla="*/ 1546288 h 1671559"/>
                <a:gd name="connsiteX1" fmla="*/ 177618 w 6927105"/>
                <a:gd name="connsiteY1" fmla="*/ 1555169 h 1671559"/>
                <a:gd name="connsiteX2" fmla="*/ 257546 w 6927105"/>
                <a:gd name="connsiteY2" fmla="*/ 134282 h 1671559"/>
                <a:gd name="connsiteX3" fmla="*/ 293070 w 6927105"/>
                <a:gd name="connsiteY3" fmla="*/ 1199947 h 1671559"/>
                <a:gd name="connsiteX4" fmla="*/ 364117 w 6927105"/>
                <a:gd name="connsiteY4" fmla="*/ 1537408 h 1671559"/>
                <a:gd name="connsiteX5" fmla="*/ 532854 w 6927105"/>
                <a:gd name="connsiteY5" fmla="*/ 1546288 h 1671559"/>
                <a:gd name="connsiteX6" fmla="*/ 595021 w 6927105"/>
                <a:gd name="connsiteY6" fmla="*/ 1073 h 1671559"/>
                <a:gd name="connsiteX7" fmla="*/ 648306 w 6927105"/>
                <a:gd name="connsiteY7" fmla="*/ 1306513 h 1671559"/>
                <a:gd name="connsiteX8" fmla="*/ 745996 w 6927105"/>
                <a:gd name="connsiteY8" fmla="*/ 1546288 h 1671559"/>
                <a:gd name="connsiteX9" fmla="*/ 861448 w 6927105"/>
                <a:gd name="connsiteY9" fmla="*/ 1546288 h 1671559"/>
                <a:gd name="connsiteX10" fmla="*/ 932495 w 6927105"/>
                <a:gd name="connsiteY10" fmla="*/ 27715 h 1671559"/>
                <a:gd name="connsiteX11" fmla="*/ 994661 w 6927105"/>
                <a:gd name="connsiteY11" fmla="*/ 1288752 h 1671559"/>
                <a:gd name="connsiteX12" fmla="*/ 1056828 w 6927105"/>
                <a:gd name="connsiteY12" fmla="*/ 1546288 h 1671559"/>
                <a:gd name="connsiteX13" fmla="*/ 1207803 w 6927105"/>
                <a:gd name="connsiteY13" fmla="*/ 1555169 h 1671559"/>
                <a:gd name="connsiteX14" fmla="*/ 1261088 w 6927105"/>
                <a:gd name="connsiteY14" fmla="*/ 89879 h 1671559"/>
                <a:gd name="connsiteX15" fmla="*/ 1323255 w 6927105"/>
                <a:gd name="connsiteY15" fmla="*/ 1368677 h 1671559"/>
                <a:gd name="connsiteX16" fmla="*/ 1403183 w 6927105"/>
                <a:gd name="connsiteY16" fmla="*/ 1546288 h 1671559"/>
                <a:gd name="connsiteX17" fmla="*/ 1563039 w 6927105"/>
                <a:gd name="connsiteY17" fmla="*/ 1546288 h 1671559"/>
                <a:gd name="connsiteX18" fmla="*/ 1598563 w 6927105"/>
                <a:gd name="connsiteY18" fmla="*/ 134282 h 1671559"/>
                <a:gd name="connsiteX19" fmla="*/ 1660729 w 6927105"/>
                <a:gd name="connsiteY19" fmla="*/ 1182186 h 1671559"/>
                <a:gd name="connsiteX20" fmla="*/ 1731776 w 6927105"/>
                <a:gd name="connsiteY20" fmla="*/ 1537408 h 1671559"/>
                <a:gd name="connsiteX21" fmla="*/ 1891632 w 6927105"/>
                <a:gd name="connsiteY21" fmla="*/ 1564049 h 1671559"/>
                <a:gd name="connsiteX22" fmla="*/ 1936037 w 6927105"/>
                <a:gd name="connsiteY22" fmla="*/ 187565 h 1671559"/>
                <a:gd name="connsiteX23" fmla="*/ 2007084 w 6927105"/>
                <a:gd name="connsiteY23" fmla="*/ 1377558 h 1671559"/>
                <a:gd name="connsiteX24" fmla="*/ 2078131 w 6927105"/>
                <a:gd name="connsiteY24" fmla="*/ 1546288 h 1671559"/>
                <a:gd name="connsiteX25" fmla="*/ 2229107 w 6927105"/>
                <a:gd name="connsiteY25" fmla="*/ 1555169 h 1671559"/>
                <a:gd name="connsiteX26" fmla="*/ 2273511 w 6927105"/>
                <a:gd name="connsiteY26" fmla="*/ 223087 h 1671559"/>
                <a:gd name="connsiteX27" fmla="*/ 2335678 w 6927105"/>
                <a:gd name="connsiteY27" fmla="*/ 1342036 h 1671559"/>
                <a:gd name="connsiteX28" fmla="*/ 2424487 w 6927105"/>
                <a:gd name="connsiteY28" fmla="*/ 1555169 h 1671559"/>
                <a:gd name="connsiteX29" fmla="*/ 2557700 w 6927105"/>
                <a:gd name="connsiteY29" fmla="*/ 1546288 h 1671559"/>
                <a:gd name="connsiteX30" fmla="*/ 2619867 w 6927105"/>
                <a:gd name="connsiteY30" fmla="*/ 258609 h 1671559"/>
                <a:gd name="connsiteX31" fmla="*/ 2682033 w 6927105"/>
                <a:gd name="connsiteY31" fmla="*/ 1342036 h 1671559"/>
                <a:gd name="connsiteX32" fmla="*/ 2744199 w 6927105"/>
                <a:gd name="connsiteY32" fmla="*/ 1555169 h 1671559"/>
                <a:gd name="connsiteX33" fmla="*/ 2895175 w 6927105"/>
                <a:gd name="connsiteY33" fmla="*/ 1555169 h 1671559"/>
                <a:gd name="connsiteX34" fmla="*/ 2957341 w 6927105"/>
                <a:gd name="connsiteY34" fmla="*/ 276370 h 1671559"/>
                <a:gd name="connsiteX35" fmla="*/ 3010626 w 6927105"/>
                <a:gd name="connsiteY35" fmla="*/ 1421960 h 1671559"/>
                <a:gd name="connsiteX36" fmla="*/ 3099435 w 6927105"/>
                <a:gd name="connsiteY36" fmla="*/ 1546288 h 1671559"/>
                <a:gd name="connsiteX37" fmla="*/ 3232649 w 6927105"/>
                <a:gd name="connsiteY37" fmla="*/ 1546288 h 1671559"/>
                <a:gd name="connsiteX38" fmla="*/ 3294815 w 6927105"/>
                <a:gd name="connsiteY38" fmla="*/ 347415 h 1671559"/>
                <a:gd name="connsiteX39" fmla="*/ 3356981 w 6927105"/>
                <a:gd name="connsiteY39" fmla="*/ 1386438 h 1671559"/>
                <a:gd name="connsiteX40" fmla="*/ 3428029 w 6927105"/>
                <a:gd name="connsiteY40" fmla="*/ 1555169 h 1671559"/>
                <a:gd name="connsiteX41" fmla="*/ 3587885 w 6927105"/>
                <a:gd name="connsiteY41" fmla="*/ 1564049 h 1671559"/>
                <a:gd name="connsiteX42" fmla="*/ 3614528 w 6927105"/>
                <a:gd name="connsiteY42" fmla="*/ 320773 h 1671559"/>
                <a:gd name="connsiteX43" fmla="*/ 3685575 w 6927105"/>
                <a:gd name="connsiteY43" fmla="*/ 1368677 h 1671559"/>
                <a:gd name="connsiteX44" fmla="*/ 3747741 w 6927105"/>
                <a:gd name="connsiteY44" fmla="*/ 1546288 h 1671559"/>
                <a:gd name="connsiteX45" fmla="*/ 3907597 w 6927105"/>
                <a:gd name="connsiteY45" fmla="*/ 1564049 h 1671559"/>
                <a:gd name="connsiteX46" fmla="*/ 3969764 w 6927105"/>
                <a:gd name="connsiteY46" fmla="*/ 356295 h 1671559"/>
                <a:gd name="connsiteX47" fmla="*/ 4023049 w 6927105"/>
                <a:gd name="connsiteY47" fmla="*/ 1297633 h 1671559"/>
                <a:gd name="connsiteX48" fmla="*/ 4067454 w 6927105"/>
                <a:gd name="connsiteY48" fmla="*/ 1537408 h 1671559"/>
                <a:gd name="connsiteX49" fmla="*/ 4245072 w 6927105"/>
                <a:gd name="connsiteY49" fmla="*/ 1537408 h 1671559"/>
                <a:gd name="connsiteX50" fmla="*/ 4298357 w 6927105"/>
                <a:gd name="connsiteY50" fmla="*/ 400698 h 1671559"/>
                <a:gd name="connsiteX51" fmla="*/ 4360524 w 6927105"/>
                <a:gd name="connsiteY51" fmla="*/ 1279872 h 1671559"/>
                <a:gd name="connsiteX52" fmla="*/ 4413809 w 6927105"/>
                <a:gd name="connsiteY52" fmla="*/ 1546288 h 1671559"/>
                <a:gd name="connsiteX53" fmla="*/ 4582546 w 6927105"/>
                <a:gd name="connsiteY53" fmla="*/ 1546288 h 1671559"/>
                <a:gd name="connsiteX54" fmla="*/ 4626951 w 6927105"/>
                <a:gd name="connsiteY54" fmla="*/ 400698 h 1671559"/>
                <a:gd name="connsiteX55" fmla="*/ 4697998 w 6927105"/>
                <a:gd name="connsiteY55" fmla="*/ 1377558 h 1671559"/>
                <a:gd name="connsiteX56" fmla="*/ 4760164 w 6927105"/>
                <a:gd name="connsiteY56" fmla="*/ 1528527 h 1671559"/>
                <a:gd name="connsiteX57" fmla="*/ 4928901 w 6927105"/>
                <a:gd name="connsiteY57" fmla="*/ 1555169 h 1671559"/>
                <a:gd name="connsiteX58" fmla="*/ 4964425 w 6927105"/>
                <a:gd name="connsiteY58" fmla="*/ 427340 h 1671559"/>
                <a:gd name="connsiteX59" fmla="*/ 5017710 w 6927105"/>
                <a:gd name="connsiteY59" fmla="*/ 1217708 h 1671559"/>
                <a:gd name="connsiteX60" fmla="*/ 5088758 w 6927105"/>
                <a:gd name="connsiteY60" fmla="*/ 1537408 h 1671559"/>
                <a:gd name="connsiteX61" fmla="*/ 5266376 w 6927105"/>
                <a:gd name="connsiteY61" fmla="*/ 1546288 h 1671559"/>
                <a:gd name="connsiteX62" fmla="*/ 5310780 w 6927105"/>
                <a:gd name="connsiteY62" fmla="*/ 427340 h 1671559"/>
                <a:gd name="connsiteX63" fmla="*/ 5364066 w 6927105"/>
                <a:gd name="connsiteY63" fmla="*/ 1306513 h 1671559"/>
                <a:gd name="connsiteX64" fmla="*/ 5426232 w 6927105"/>
                <a:gd name="connsiteY64" fmla="*/ 1546288 h 1671559"/>
                <a:gd name="connsiteX65" fmla="*/ 5594969 w 6927105"/>
                <a:gd name="connsiteY65" fmla="*/ 1546288 h 1671559"/>
                <a:gd name="connsiteX66" fmla="*/ 5648255 w 6927105"/>
                <a:gd name="connsiteY66" fmla="*/ 427340 h 1671559"/>
                <a:gd name="connsiteX67" fmla="*/ 5710421 w 6927105"/>
                <a:gd name="connsiteY67" fmla="*/ 1315394 h 1671559"/>
                <a:gd name="connsiteX68" fmla="*/ 5772587 w 6927105"/>
                <a:gd name="connsiteY68" fmla="*/ 1555169 h 1671559"/>
                <a:gd name="connsiteX69" fmla="*/ 5941324 w 6927105"/>
                <a:gd name="connsiteY69" fmla="*/ 1555169 h 1671559"/>
                <a:gd name="connsiteX70" fmla="*/ 5985729 w 6927105"/>
                <a:gd name="connsiteY70" fmla="*/ 462862 h 1671559"/>
                <a:gd name="connsiteX71" fmla="*/ 6047895 w 6927105"/>
                <a:gd name="connsiteY71" fmla="*/ 1386438 h 1671559"/>
                <a:gd name="connsiteX72" fmla="*/ 6101181 w 6927105"/>
                <a:gd name="connsiteY72" fmla="*/ 1537408 h 1671559"/>
                <a:gd name="connsiteX73" fmla="*/ 6261037 w 6927105"/>
                <a:gd name="connsiteY73" fmla="*/ 1555169 h 1671559"/>
                <a:gd name="connsiteX74" fmla="*/ 6323203 w 6927105"/>
                <a:gd name="connsiteY74" fmla="*/ 489503 h 1671559"/>
                <a:gd name="connsiteX75" fmla="*/ 6385369 w 6927105"/>
                <a:gd name="connsiteY75" fmla="*/ 1404199 h 1671559"/>
                <a:gd name="connsiteX76" fmla="*/ 6447536 w 6927105"/>
                <a:gd name="connsiteY76" fmla="*/ 1555169 h 1671559"/>
                <a:gd name="connsiteX77" fmla="*/ 6607392 w 6927105"/>
                <a:gd name="connsiteY77" fmla="*/ 1555169 h 1671559"/>
                <a:gd name="connsiteX78" fmla="*/ 6660677 w 6927105"/>
                <a:gd name="connsiteY78" fmla="*/ 427340 h 1671559"/>
                <a:gd name="connsiteX79" fmla="*/ 6740606 w 6927105"/>
                <a:gd name="connsiteY79" fmla="*/ 1421960 h 1671559"/>
                <a:gd name="connsiteX80" fmla="*/ 6802772 w 6927105"/>
                <a:gd name="connsiteY80" fmla="*/ 1555169 h 1671559"/>
                <a:gd name="connsiteX81" fmla="*/ 6927105 w 6927105"/>
                <a:gd name="connsiteY81" fmla="*/ 1555169 h 1671559"/>
                <a:gd name="connsiteX0" fmla="*/ 0 w 6927105"/>
                <a:gd name="connsiteY0" fmla="*/ 1546288 h 1671559"/>
                <a:gd name="connsiteX1" fmla="*/ 177618 w 6927105"/>
                <a:gd name="connsiteY1" fmla="*/ 1555169 h 1671559"/>
                <a:gd name="connsiteX2" fmla="*/ 257546 w 6927105"/>
                <a:gd name="connsiteY2" fmla="*/ 134282 h 1671559"/>
                <a:gd name="connsiteX3" fmla="*/ 293070 w 6927105"/>
                <a:gd name="connsiteY3" fmla="*/ 1199947 h 1671559"/>
                <a:gd name="connsiteX4" fmla="*/ 364117 w 6927105"/>
                <a:gd name="connsiteY4" fmla="*/ 1537408 h 1671559"/>
                <a:gd name="connsiteX5" fmla="*/ 532854 w 6927105"/>
                <a:gd name="connsiteY5" fmla="*/ 1546288 h 1671559"/>
                <a:gd name="connsiteX6" fmla="*/ 595021 w 6927105"/>
                <a:gd name="connsiteY6" fmla="*/ 1073 h 1671559"/>
                <a:gd name="connsiteX7" fmla="*/ 648306 w 6927105"/>
                <a:gd name="connsiteY7" fmla="*/ 1306513 h 1671559"/>
                <a:gd name="connsiteX8" fmla="*/ 745996 w 6927105"/>
                <a:gd name="connsiteY8" fmla="*/ 1546288 h 1671559"/>
                <a:gd name="connsiteX9" fmla="*/ 861448 w 6927105"/>
                <a:gd name="connsiteY9" fmla="*/ 1546288 h 1671559"/>
                <a:gd name="connsiteX10" fmla="*/ 932495 w 6927105"/>
                <a:gd name="connsiteY10" fmla="*/ 27715 h 1671559"/>
                <a:gd name="connsiteX11" fmla="*/ 994661 w 6927105"/>
                <a:gd name="connsiteY11" fmla="*/ 1288752 h 1671559"/>
                <a:gd name="connsiteX12" fmla="*/ 1056828 w 6927105"/>
                <a:gd name="connsiteY12" fmla="*/ 1546288 h 1671559"/>
                <a:gd name="connsiteX13" fmla="*/ 1207803 w 6927105"/>
                <a:gd name="connsiteY13" fmla="*/ 1555169 h 1671559"/>
                <a:gd name="connsiteX14" fmla="*/ 1261088 w 6927105"/>
                <a:gd name="connsiteY14" fmla="*/ 89879 h 1671559"/>
                <a:gd name="connsiteX15" fmla="*/ 1323255 w 6927105"/>
                <a:gd name="connsiteY15" fmla="*/ 1368677 h 1671559"/>
                <a:gd name="connsiteX16" fmla="*/ 1403183 w 6927105"/>
                <a:gd name="connsiteY16" fmla="*/ 1546288 h 1671559"/>
                <a:gd name="connsiteX17" fmla="*/ 1563039 w 6927105"/>
                <a:gd name="connsiteY17" fmla="*/ 1546288 h 1671559"/>
                <a:gd name="connsiteX18" fmla="*/ 1598563 w 6927105"/>
                <a:gd name="connsiteY18" fmla="*/ 134282 h 1671559"/>
                <a:gd name="connsiteX19" fmla="*/ 1660729 w 6927105"/>
                <a:gd name="connsiteY19" fmla="*/ 1182186 h 1671559"/>
                <a:gd name="connsiteX20" fmla="*/ 1731776 w 6927105"/>
                <a:gd name="connsiteY20" fmla="*/ 1537408 h 1671559"/>
                <a:gd name="connsiteX21" fmla="*/ 1891632 w 6927105"/>
                <a:gd name="connsiteY21" fmla="*/ 1564049 h 1671559"/>
                <a:gd name="connsiteX22" fmla="*/ 1936037 w 6927105"/>
                <a:gd name="connsiteY22" fmla="*/ 187565 h 1671559"/>
                <a:gd name="connsiteX23" fmla="*/ 2007084 w 6927105"/>
                <a:gd name="connsiteY23" fmla="*/ 1377558 h 1671559"/>
                <a:gd name="connsiteX24" fmla="*/ 2078131 w 6927105"/>
                <a:gd name="connsiteY24" fmla="*/ 1546288 h 1671559"/>
                <a:gd name="connsiteX25" fmla="*/ 2229107 w 6927105"/>
                <a:gd name="connsiteY25" fmla="*/ 1555169 h 1671559"/>
                <a:gd name="connsiteX26" fmla="*/ 2273511 w 6927105"/>
                <a:gd name="connsiteY26" fmla="*/ 223087 h 1671559"/>
                <a:gd name="connsiteX27" fmla="*/ 2335678 w 6927105"/>
                <a:gd name="connsiteY27" fmla="*/ 1342036 h 1671559"/>
                <a:gd name="connsiteX28" fmla="*/ 2424487 w 6927105"/>
                <a:gd name="connsiteY28" fmla="*/ 1555169 h 1671559"/>
                <a:gd name="connsiteX29" fmla="*/ 2557700 w 6927105"/>
                <a:gd name="connsiteY29" fmla="*/ 1546288 h 1671559"/>
                <a:gd name="connsiteX30" fmla="*/ 2619867 w 6927105"/>
                <a:gd name="connsiteY30" fmla="*/ 258609 h 1671559"/>
                <a:gd name="connsiteX31" fmla="*/ 2682033 w 6927105"/>
                <a:gd name="connsiteY31" fmla="*/ 1342036 h 1671559"/>
                <a:gd name="connsiteX32" fmla="*/ 2744199 w 6927105"/>
                <a:gd name="connsiteY32" fmla="*/ 1555169 h 1671559"/>
                <a:gd name="connsiteX33" fmla="*/ 2895175 w 6927105"/>
                <a:gd name="connsiteY33" fmla="*/ 1555169 h 1671559"/>
                <a:gd name="connsiteX34" fmla="*/ 2957341 w 6927105"/>
                <a:gd name="connsiteY34" fmla="*/ 276370 h 1671559"/>
                <a:gd name="connsiteX35" fmla="*/ 3010626 w 6927105"/>
                <a:gd name="connsiteY35" fmla="*/ 1421960 h 1671559"/>
                <a:gd name="connsiteX36" fmla="*/ 3099435 w 6927105"/>
                <a:gd name="connsiteY36" fmla="*/ 1546288 h 1671559"/>
                <a:gd name="connsiteX37" fmla="*/ 3232649 w 6927105"/>
                <a:gd name="connsiteY37" fmla="*/ 1546288 h 1671559"/>
                <a:gd name="connsiteX38" fmla="*/ 3294815 w 6927105"/>
                <a:gd name="connsiteY38" fmla="*/ 347415 h 1671559"/>
                <a:gd name="connsiteX39" fmla="*/ 3356981 w 6927105"/>
                <a:gd name="connsiteY39" fmla="*/ 1386438 h 1671559"/>
                <a:gd name="connsiteX40" fmla="*/ 3428029 w 6927105"/>
                <a:gd name="connsiteY40" fmla="*/ 1555169 h 1671559"/>
                <a:gd name="connsiteX41" fmla="*/ 3587885 w 6927105"/>
                <a:gd name="connsiteY41" fmla="*/ 1564049 h 1671559"/>
                <a:gd name="connsiteX42" fmla="*/ 3614528 w 6927105"/>
                <a:gd name="connsiteY42" fmla="*/ 320773 h 1671559"/>
                <a:gd name="connsiteX43" fmla="*/ 3685575 w 6927105"/>
                <a:gd name="connsiteY43" fmla="*/ 1368677 h 1671559"/>
                <a:gd name="connsiteX44" fmla="*/ 3747741 w 6927105"/>
                <a:gd name="connsiteY44" fmla="*/ 1546288 h 1671559"/>
                <a:gd name="connsiteX45" fmla="*/ 3907597 w 6927105"/>
                <a:gd name="connsiteY45" fmla="*/ 1564049 h 1671559"/>
                <a:gd name="connsiteX46" fmla="*/ 3969764 w 6927105"/>
                <a:gd name="connsiteY46" fmla="*/ 356295 h 1671559"/>
                <a:gd name="connsiteX47" fmla="*/ 4023049 w 6927105"/>
                <a:gd name="connsiteY47" fmla="*/ 1297633 h 1671559"/>
                <a:gd name="connsiteX48" fmla="*/ 4067454 w 6927105"/>
                <a:gd name="connsiteY48" fmla="*/ 1537408 h 1671559"/>
                <a:gd name="connsiteX49" fmla="*/ 4245072 w 6927105"/>
                <a:gd name="connsiteY49" fmla="*/ 1537408 h 1671559"/>
                <a:gd name="connsiteX50" fmla="*/ 4298357 w 6927105"/>
                <a:gd name="connsiteY50" fmla="*/ 400698 h 1671559"/>
                <a:gd name="connsiteX51" fmla="*/ 4360524 w 6927105"/>
                <a:gd name="connsiteY51" fmla="*/ 1279872 h 1671559"/>
                <a:gd name="connsiteX52" fmla="*/ 4413809 w 6927105"/>
                <a:gd name="connsiteY52" fmla="*/ 1546288 h 1671559"/>
                <a:gd name="connsiteX53" fmla="*/ 4582546 w 6927105"/>
                <a:gd name="connsiteY53" fmla="*/ 1546288 h 1671559"/>
                <a:gd name="connsiteX54" fmla="*/ 4626951 w 6927105"/>
                <a:gd name="connsiteY54" fmla="*/ 400698 h 1671559"/>
                <a:gd name="connsiteX55" fmla="*/ 4697998 w 6927105"/>
                <a:gd name="connsiteY55" fmla="*/ 1377558 h 1671559"/>
                <a:gd name="connsiteX56" fmla="*/ 4760164 w 6927105"/>
                <a:gd name="connsiteY56" fmla="*/ 1528527 h 1671559"/>
                <a:gd name="connsiteX57" fmla="*/ 4928901 w 6927105"/>
                <a:gd name="connsiteY57" fmla="*/ 1555169 h 1671559"/>
                <a:gd name="connsiteX58" fmla="*/ 4964425 w 6927105"/>
                <a:gd name="connsiteY58" fmla="*/ 427340 h 1671559"/>
                <a:gd name="connsiteX59" fmla="*/ 5017710 w 6927105"/>
                <a:gd name="connsiteY59" fmla="*/ 1217708 h 1671559"/>
                <a:gd name="connsiteX60" fmla="*/ 5088758 w 6927105"/>
                <a:gd name="connsiteY60" fmla="*/ 1537408 h 1671559"/>
                <a:gd name="connsiteX61" fmla="*/ 5266376 w 6927105"/>
                <a:gd name="connsiteY61" fmla="*/ 1546288 h 1671559"/>
                <a:gd name="connsiteX62" fmla="*/ 5310780 w 6927105"/>
                <a:gd name="connsiteY62" fmla="*/ 427340 h 1671559"/>
                <a:gd name="connsiteX63" fmla="*/ 5364066 w 6927105"/>
                <a:gd name="connsiteY63" fmla="*/ 1306513 h 1671559"/>
                <a:gd name="connsiteX64" fmla="*/ 5426232 w 6927105"/>
                <a:gd name="connsiteY64" fmla="*/ 1546288 h 1671559"/>
                <a:gd name="connsiteX65" fmla="*/ 5594969 w 6927105"/>
                <a:gd name="connsiteY65" fmla="*/ 1546288 h 1671559"/>
                <a:gd name="connsiteX66" fmla="*/ 5648255 w 6927105"/>
                <a:gd name="connsiteY66" fmla="*/ 427340 h 1671559"/>
                <a:gd name="connsiteX67" fmla="*/ 5710421 w 6927105"/>
                <a:gd name="connsiteY67" fmla="*/ 1315394 h 1671559"/>
                <a:gd name="connsiteX68" fmla="*/ 5772587 w 6927105"/>
                <a:gd name="connsiteY68" fmla="*/ 1555169 h 1671559"/>
                <a:gd name="connsiteX69" fmla="*/ 5941324 w 6927105"/>
                <a:gd name="connsiteY69" fmla="*/ 1555169 h 1671559"/>
                <a:gd name="connsiteX70" fmla="*/ 5985729 w 6927105"/>
                <a:gd name="connsiteY70" fmla="*/ 462862 h 1671559"/>
                <a:gd name="connsiteX71" fmla="*/ 6047895 w 6927105"/>
                <a:gd name="connsiteY71" fmla="*/ 1386438 h 1671559"/>
                <a:gd name="connsiteX72" fmla="*/ 6101181 w 6927105"/>
                <a:gd name="connsiteY72" fmla="*/ 1537408 h 1671559"/>
                <a:gd name="connsiteX73" fmla="*/ 6261037 w 6927105"/>
                <a:gd name="connsiteY73" fmla="*/ 1555169 h 1671559"/>
                <a:gd name="connsiteX74" fmla="*/ 6323203 w 6927105"/>
                <a:gd name="connsiteY74" fmla="*/ 489503 h 1671559"/>
                <a:gd name="connsiteX75" fmla="*/ 6385369 w 6927105"/>
                <a:gd name="connsiteY75" fmla="*/ 1404199 h 1671559"/>
                <a:gd name="connsiteX76" fmla="*/ 6447536 w 6927105"/>
                <a:gd name="connsiteY76" fmla="*/ 1555169 h 1671559"/>
                <a:gd name="connsiteX77" fmla="*/ 6607392 w 6927105"/>
                <a:gd name="connsiteY77" fmla="*/ 1555169 h 1671559"/>
                <a:gd name="connsiteX78" fmla="*/ 6660677 w 6927105"/>
                <a:gd name="connsiteY78" fmla="*/ 427340 h 1671559"/>
                <a:gd name="connsiteX79" fmla="*/ 6740606 w 6927105"/>
                <a:gd name="connsiteY79" fmla="*/ 1421960 h 1671559"/>
                <a:gd name="connsiteX80" fmla="*/ 6802772 w 6927105"/>
                <a:gd name="connsiteY80" fmla="*/ 1555169 h 1671559"/>
                <a:gd name="connsiteX81" fmla="*/ 6927105 w 6927105"/>
                <a:gd name="connsiteY81" fmla="*/ 1555169 h 1671559"/>
                <a:gd name="connsiteX0" fmla="*/ 0 w 6927105"/>
                <a:gd name="connsiteY0" fmla="*/ 1546288 h 1671559"/>
                <a:gd name="connsiteX1" fmla="*/ 177618 w 6927105"/>
                <a:gd name="connsiteY1" fmla="*/ 1555169 h 1671559"/>
                <a:gd name="connsiteX2" fmla="*/ 257546 w 6927105"/>
                <a:gd name="connsiteY2" fmla="*/ 134282 h 1671559"/>
                <a:gd name="connsiteX3" fmla="*/ 293070 w 6927105"/>
                <a:gd name="connsiteY3" fmla="*/ 1199947 h 1671559"/>
                <a:gd name="connsiteX4" fmla="*/ 364117 w 6927105"/>
                <a:gd name="connsiteY4" fmla="*/ 1537408 h 1671559"/>
                <a:gd name="connsiteX5" fmla="*/ 532854 w 6927105"/>
                <a:gd name="connsiteY5" fmla="*/ 1546288 h 1671559"/>
                <a:gd name="connsiteX6" fmla="*/ 595021 w 6927105"/>
                <a:gd name="connsiteY6" fmla="*/ 1073 h 1671559"/>
                <a:gd name="connsiteX7" fmla="*/ 648306 w 6927105"/>
                <a:gd name="connsiteY7" fmla="*/ 1306513 h 1671559"/>
                <a:gd name="connsiteX8" fmla="*/ 745996 w 6927105"/>
                <a:gd name="connsiteY8" fmla="*/ 1546288 h 1671559"/>
                <a:gd name="connsiteX9" fmla="*/ 861448 w 6927105"/>
                <a:gd name="connsiteY9" fmla="*/ 1546288 h 1671559"/>
                <a:gd name="connsiteX10" fmla="*/ 932495 w 6927105"/>
                <a:gd name="connsiteY10" fmla="*/ 27715 h 1671559"/>
                <a:gd name="connsiteX11" fmla="*/ 994661 w 6927105"/>
                <a:gd name="connsiteY11" fmla="*/ 1288752 h 1671559"/>
                <a:gd name="connsiteX12" fmla="*/ 1056828 w 6927105"/>
                <a:gd name="connsiteY12" fmla="*/ 1546288 h 1671559"/>
                <a:gd name="connsiteX13" fmla="*/ 1207803 w 6927105"/>
                <a:gd name="connsiteY13" fmla="*/ 1555169 h 1671559"/>
                <a:gd name="connsiteX14" fmla="*/ 1261088 w 6927105"/>
                <a:gd name="connsiteY14" fmla="*/ 89879 h 1671559"/>
                <a:gd name="connsiteX15" fmla="*/ 1323255 w 6927105"/>
                <a:gd name="connsiteY15" fmla="*/ 1368677 h 1671559"/>
                <a:gd name="connsiteX16" fmla="*/ 1403183 w 6927105"/>
                <a:gd name="connsiteY16" fmla="*/ 1546288 h 1671559"/>
                <a:gd name="connsiteX17" fmla="*/ 1563039 w 6927105"/>
                <a:gd name="connsiteY17" fmla="*/ 1546288 h 1671559"/>
                <a:gd name="connsiteX18" fmla="*/ 1598563 w 6927105"/>
                <a:gd name="connsiteY18" fmla="*/ 134282 h 1671559"/>
                <a:gd name="connsiteX19" fmla="*/ 1660729 w 6927105"/>
                <a:gd name="connsiteY19" fmla="*/ 1182186 h 1671559"/>
                <a:gd name="connsiteX20" fmla="*/ 1731776 w 6927105"/>
                <a:gd name="connsiteY20" fmla="*/ 1537408 h 1671559"/>
                <a:gd name="connsiteX21" fmla="*/ 1891632 w 6927105"/>
                <a:gd name="connsiteY21" fmla="*/ 1564049 h 1671559"/>
                <a:gd name="connsiteX22" fmla="*/ 1936037 w 6927105"/>
                <a:gd name="connsiteY22" fmla="*/ 187565 h 1671559"/>
                <a:gd name="connsiteX23" fmla="*/ 2007084 w 6927105"/>
                <a:gd name="connsiteY23" fmla="*/ 1377558 h 1671559"/>
                <a:gd name="connsiteX24" fmla="*/ 2078131 w 6927105"/>
                <a:gd name="connsiteY24" fmla="*/ 1546288 h 1671559"/>
                <a:gd name="connsiteX25" fmla="*/ 2229107 w 6927105"/>
                <a:gd name="connsiteY25" fmla="*/ 1555169 h 1671559"/>
                <a:gd name="connsiteX26" fmla="*/ 2273511 w 6927105"/>
                <a:gd name="connsiteY26" fmla="*/ 223087 h 1671559"/>
                <a:gd name="connsiteX27" fmla="*/ 2335678 w 6927105"/>
                <a:gd name="connsiteY27" fmla="*/ 1342036 h 1671559"/>
                <a:gd name="connsiteX28" fmla="*/ 2424487 w 6927105"/>
                <a:gd name="connsiteY28" fmla="*/ 1555169 h 1671559"/>
                <a:gd name="connsiteX29" fmla="*/ 2557700 w 6927105"/>
                <a:gd name="connsiteY29" fmla="*/ 1546288 h 1671559"/>
                <a:gd name="connsiteX30" fmla="*/ 2619867 w 6927105"/>
                <a:gd name="connsiteY30" fmla="*/ 258609 h 1671559"/>
                <a:gd name="connsiteX31" fmla="*/ 2682033 w 6927105"/>
                <a:gd name="connsiteY31" fmla="*/ 1342036 h 1671559"/>
                <a:gd name="connsiteX32" fmla="*/ 2744199 w 6927105"/>
                <a:gd name="connsiteY32" fmla="*/ 1555169 h 1671559"/>
                <a:gd name="connsiteX33" fmla="*/ 2895175 w 6927105"/>
                <a:gd name="connsiteY33" fmla="*/ 1555169 h 1671559"/>
                <a:gd name="connsiteX34" fmla="*/ 2957341 w 6927105"/>
                <a:gd name="connsiteY34" fmla="*/ 276370 h 1671559"/>
                <a:gd name="connsiteX35" fmla="*/ 3010626 w 6927105"/>
                <a:gd name="connsiteY35" fmla="*/ 1421960 h 1671559"/>
                <a:gd name="connsiteX36" fmla="*/ 3099435 w 6927105"/>
                <a:gd name="connsiteY36" fmla="*/ 1546288 h 1671559"/>
                <a:gd name="connsiteX37" fmla="*/ 3232649 w 6927105"/>
                <a:gd name="connsiteY37" fmla="*/ 1546288 h 1671559"/>
                <a:gd name="connsiteX38" fmla="*/ 3294815 w 6927105"/>
                <a:gd name="connsiteY38" fmla="*/ 347415 h 1671559"/>
                <a:gd name="connsiteX39" fmla="*/ 3356981 w 6927105"/>
                <a:gd name="connsiteY39" fmla="*/ 1386438 h 1671559"/>
                <a:gd name="connsiteX40" fmla="*/ 3428029 w 6927105"/>
                <a:gd name="connsiteY40" fmla="*/ 1555169 h 1671559"/>
                <a:gd name="connsiteX41" fmla="*/ 3587885 w 6927105"/>
                <a:gd name="connsiteY41" fmla="*/ 1564049 h 1671559"/>
                <a:gd name="connsiteX42" fmla="*/ 3614528 w 6927105"/>
                <a:gd name="connsiteY42" fmla="*/ 320773 h 1671559"/>
                <a:gd name="connsiteX43" fmla="*/ 3685575 w 6927105"/>
                <a:gd name="connsiteY43" fmla="*/ 1368677 h 1671559"/>
                <a:gd name="connsiteX44" fmla="*/ 3747741 w 6927105"/>
                <a:gd name="connsiteY44" fmla="*/ 1546288 h 1671559"/>
                <a:gd name="connsiteX45" fmla="*/ 3907597 w 6927105"/>
                <a:gd name="connsiteY45" fmla="*/ 1564049 h 1671559"/>
                <a:gd name="connsiteX46" fmla="*/ 3969764 w 6927105"/>
                <a:gd name="connsiteY46" fmla="*/ 356295 h 1671559"/>
                <a:gd name="connsiteX47" fmla="*/ 4023049 w 6927105"/>
                <a:gd name="connsiteY47" fmla="*/ 1297633 h 1671559"/>
                <a:gd name="connsiteX48" fmla="*/ 4067454 w 6927105"/>
                <a:gd name="connsiteY48" fmla="*/ 1537408 h 1671559"/>
                <a:gd name="connsiteX49" fmla="*/ 4245072 w 6927105"/>
                <a:gd name="connsiteY49" fmla="*/ 1537408 h 1671559"/>
                <a:gd name="connsiteX50" fmla="*/ 4298357 w 6927105"/>
                <a:gd name="connsiteY50" fmla="*/ 400698 h 1671559"/>
                <a:gd name="connsiteX51" fmla="*/ 4360524 w 6927105"/>
                <a:gd name="connsiteY51" fmla="*/ 1279872 h 1671559"/>
                <a:gd name="connsiteX52" fmla="*/ 4413809 w 6927105"/>
                <a:gd name="connsiteY52" fmla="*/ 1546288 h 1671559"/>
                <a:gd name="connsiteX53" fmla="*/ 4582546 w 6927105"/>
                <a:gd name="connsiteY53" fmla="*/ 1546288 h 1671559"/>
                <a:gd name="connsiteX54" fmla="*/ 4626951 w 6927105"/>
                <a:gd name="connsiteY54" fmla="*/ 400698 h 1671559"/>
                <a:gd name="connsiteX55" fmla="*/ 4697998 w 6927105"/>
                <a:gd name="connsiteY55" fmla="*/ 1377558 h 1671559"/>
                <a:gd name="connsiteX56" fmla="*/ 4760164 w 6927105"/>
                <a:gd name="connsiteY56" fmla="*/ 1528527 h 1671559"/>
                <a:gd name="connsiteX57" fmla="*/ 4928901 w 6927105"/>
                <a:gd name="connsiteY57" fmla="*/ 1555169 h 1671559"/>
                <a:gd name="connsiteX58" fmla="*/ 4964425 w 6927105"/>
                <a:gd name="connsiteY58" fmla="*/ 427340 h 1671559"/>
                <a:gd name="connsiteX59" fmla="*/ 5017710 w 6927105"/>
                <a:gd name="connsiteY59" fmla="*/ 1217708 h 1671559"/>
                <a:gd name="connsiteX60" fmla="*/ 5088758 w 6927105"/>
                <a:gd name="connsiteY60" fmla="*/ 1537408 h 1671559"/>
                <a:gd name="connsiteX61" fmla="*/ 5266376 w 6927105"/>
                <a:gd name="connsiteY61" fmla="*/ 1546288 h 1671559"/>
                <a:gd name="connsiteX62" fmla="*/ 5310780 w 6927105"/>
                <a:gd name="connsiteY62" fmla="*/ 427340 h 1671559"/>
                <a:gd name="connsiteX63" fmla="*/ 5364066 w 6927105"/>
                <a:gd name="connsiteY63" fmla="*/ 1306513 h 1671559"/>
                <a:gd name="connsiteX64" fmla="*/ 5426232 w 6927105"/>
                <a:gd name="connsiteY64" fmla="*/ 1546288 h 1671559"/>
                <a:gd name="connsiteX65" fmla="*/ 5594969 w 6927105"/>
                <a:gd name="connsiteY65" fmla="*/ 1546288 h 1671559"/>
                <a:gd name="connsiteX66" fmla="*/ 5648255 w 6927105"/>
                <a:gd name="connsiteY66" fmla="*/ 427340 h 1671559"/>
                <a:gd name="connsiteX67" fmla="*/ 5710421 w 6927105"/>
                <a:gd name="connsiteY67" fmla="*/ 1315394 h 1671559"/>
                <a:gd name="connsiteX68" fmla="*/ 5772587 w 6927105"/>
                <a:gd name="connsiteY68" fmla="*/ 1555169 h 1671559"/>
                <a:gd name="connsiteX69" fmla="*/ 5941324 w 6927105"/>
                <a:gd name="connsiteY69" fmla="*/ 1555169 h 1671559"/>
                <a:gd name="connsiteX70" fmla="*/ 5985729 w 6927105"/>
                <a:gd name="connsiteY70" fmla="*/ 462862 h 1671559"/>
                <a:gd name="connsiteX71" fmla="*/ 6047895 w 6927105"/>
                <a:gd name="connsiteY71" fmla="*/ 1386438 h 1671559"/>
                <a:gd name="connsiteX72" fmla="*/ 6101181 w 6927105"/>
                <a:gd name="connsiteY72" fmla="*/ 1537408 h 1671559"/>
                <a:gd name="connsiteX73" fmla="*/ 6261037 w 6927105"/>
                <a:gd name="connsiteY73" fmla="*/ 1555169 h 1671559"/>
                <a:gd name="connsiteX74" fmla="*/ 6323203 w 6927105"/>
                <a:gd name="connsiteY74" fmla="*/ 489503 h 1671559"/>
                <a:gd name="connsiteX75" fmla="*/ 6385369 w 6927105"/>
                <a:gd name="connsiteY75" fmla="*/ 1404199 h 1671559"/>
                <a:gd name="connsiteX76" fmla="*/ 6447536 w 6927105"/>
                <a:gd name="connsiteY76" fmla="*/ 1555169 h 1671559"/>
                <a:gd name="connsiteX77" fmla="*/ 6607392 w 6927105"/>
                <a:gd name="connsiteY77" fmla="*/ 1555169 h 1671559"/>
                <a:gd name="connsiteX78" fmla="*/ 6660677 w 6927105"/>
                <a:gd name="connsiteY78" fmla="*/ 427340 h 1671559"/>
                <a:gd name="connsiteX79" fmla="*/ 6740606 w 6927105"/>
                <a:gd name="connsiteY79" fmla="*/ 1421960 h 1671559"/>
                <a:gd name="connsiteX80" fmla="*/ 6802772 w 6927105"/>
                <a:gd name="connsiteY80" fmla="*/ 1555169 h 1671559"/>
                <a:gd name="connsiteX81" fmla="*/ 6927105 w 6927105"/>
                <a:gd name="connsiteY81" fmla="*/ 1555169 h 1671559"/>
                <a:gd name="connsiteX0" fmla="*/ 0 w 6927105"/>
                <a:gd name="connsiteY0" fmla="*/ 1546288 h 1671559"/>
                <a:gd name="connsiteX1" fmla="*/ 177618 w 6927105"/>
                <a:gd name="connsiteY1" fmla="*/ 1555169 h 1671559"/>
                <a:gd name="connsiteX2" fmla="*/ 257546 w 6927105"/>
                <a:gd name="connsiteY2" fmla="*/ 134282 h 1671559"/>
                <a:gd name="connsiteX3" fmla="*/ 293070 w 6927105"/>
                <a:gd name="connsiteY3" fmla="*/ 1199947 h 1671559"/>
                <a:gd name="connsiteX4" fmla="*/ 364117 w 6927105"/>
                <a:gd name="connsiteY4" fmla="*/ 1537408 h 1671559"/>
                <a:gd name="connsiteX5" fmla="*/ 532854 w 6927105"/>
                <a:gd name="connsiteY5" fmla="*/ 1546288 h 1671559"/>
                <a:gd name="connsiteX6" fmla="*/ 595021 w 6927105"/>
                <a:gd name="connsiteY6" fmla="*/ 1073 h 1671559"/>
                <a:gd name="connsiteX7" fmla="*/ 648306 w 6927105"/>
                <a:gd name="connsiteY7" fmla="*/ 1306513 h 1671559"/>
                <a:gd name="connsiteX8" fmla="*/ 745996 w 6927105"/>
                <a:gd name="connsiteY8" fmla="*/ 1546288 h 1671559"/>
                <a:gd name="connsiteX9" fmla="*/ 861448 w 6927105"/>
                <a:gd name="connsiteY9" fmla="*/ 1546288 h 1671559"/>
                <a:gd name="connsiteX10" fmla="*/ 932495 w 6927105"/>
                <a:gd name="connsiteY10" fmla="*/ 27715 h 1671559"/>
                <a:gd name="connsiteX11" fmla="*/ 994661 w 6927105"/>
                <a:gd name="connsiteY11" fmla="*/ 1288752 h 1671559"/>
                <a:gd name="connsiteX12" fmla="*/ 1056828 w 6927105"/>
                <a:gd name="connsiteY12" fmla="*/ 1546288 h 1671559"/>
                <a:gd name="connsiteX13" fmla="*/ 1207803 w 6927105"/>
                <a:gd name="connsiteY13" fmla="*/ 1555169 h 1671559"/>
                <a:gd name="connsiteX14" fmla="*/ 1261088 w 6927105"/>
                <a:gd name="connsiteY14" fmla="*/ 89879 h 1671559"/>
                <a:gd name="connsiteX15" fmla="*/ 1323255 w 6927105"/>
                <a:gd name="connsiteY15" fmla="*/ 1368677 h 1671559"/>
                <a:gd name="connsiteX16" fmla="*/ 1403183 w 6927105"/>
                <a:gd name="connsiteY16" fmla="*/ 1546288 h 1671559"/>
                <a:gd name="connsiteX17" fmla="*/ 1563039 w 6927105"/>
                <a:gd name="connsiteY17" fmla="*/ 1546288 h 1671559"/>
                <a:gd name="connsiteX18" fmla="*/ 1598563 w 6927105"/>
                <a:gd name="connsiteY18" fmla="*/ 134282 h 1671559"/>
                <a:gd name="connsiteX19" fmla="*/ 1660729 w 6927105"/>
                <a:gd name="connsiteY19" fmla="*/ 1182186 h 1671559"/>
                <a:gd name="connsiteX20" fmla="*/ 1731776 w 6927105"/>
                <a:gd name="connsiteY20" fmla="*/ 1537408 h 1671559"/>
                <a:gd name="connsiteX21" fmla="*/ 1891632 w 6927105"/>
                <a:gd name="connsiteY21" fmla="*/ 1564049 h 1671559"/>
                <a:gd name="connsiteX22" fmla="*/ 1936037 w 6927105"/>
                <a:gd name="connsiteY22" fmla="*/ 187565 h 1671559"/>
                <a:gd name="connsiteX23" fmla="*/ 2007084 w 6927105"/>
                <a:gd name="connsiteY23" fmla="*/ 1377558 h 1671559"/>
                <a:gd name="connsiteX24" fmla="*/ 2078131 w 6927105"/>
                <a:gd name="connsiteY24" fmla="*/ 1546288 h 1671559"/>
                <a:gd name="connsiteX25" fmla="*/ 2229107 w 6927105"/>
                <a:gd name="connsiteY25" fmla="*/ 1555169 h 1671559"/>
                <a:gd name="connsiteX26" fmla="*/ 2273511 w 6927105"/>
                <a:gd name="connsiteY26" fmla="*/ 223087 h 1671559"/>
                <a:gd name="connsiteX27" fmla="*/ 2335678 w 6927105"/>
                <a:gd name="connsiteY27" fmla="*/ 1342036 h 1671559"/>
                <a:gd name="connsiteX28" fmla="*/ 2424487 w 6927105"/>
                <a:gd name="connsiteY28" fmla="*/ 1555169 h 1671559"/>
                <a:gd name="connsiteX29" fmla="*/ 2557700 w 6927105"/>
                <a:gd name="connsiteY29" fmla="*/ 1546288 h 1671559"/>
                <a:gd name="connsiteX30" fmla="*/ 2619867 w 6927105"/>
                <a:gd name="connsiteY30" fmla="*/ 258609 h 1671559"/>
                <a:gd name="connsiteX31" fmla="*/ 2682033 w 6927105"/>
                <a:gd name="connsiteY31" fmla="*/ 1342036 h 1671559"/>
                <a:gd name="connsiteX32" fmla="*/ 2744199 w 6927105"/>
                <a:gd name="connsiteY32" fmla="*/ 1555169 h 1671559"/>
                <a:gd name="connsiteX33" fmla="*/ 2895175 w 6927105"/>
                <a:gd name="connsiteY33" fmla="*/ 1555169 h 1671559"/>
                <a:gd name="connsiteX34" fmla="*/ 2957341 w 6927105"/>
                <a:gd name="connsiteY34" fmla="*/ 276370 h 1671559"/>
                <a:gd name="connsiteX35" fmla="*/ 3010626 w 6927105"/>
                <a:gd name="connsiteY35" fmla="*/ 1421960 h 1671559"/>
                <a:gd name="connsiteX36" fmla="*/ 3099435 w 6927105"/>
                <a:gd name="connsiteY36" fmla="*/ 1546288 h 1671559"/>
                <a:gd name="connsiteX37" fmla="*/ 3232649 w 6927105"/>
                <a:gd name="connsiteY37" fmla="*/ 1546288 h 1671559"/>
                <a:gd name="connsiteX38" fmla="*/ 3294815 w 6927105"/>
                <a:gd name="connsiteY38" fmla="*/ 347415 h 1671559"/>
                <a:gd name="connsiteX39" fmla="*/ 3356981 w 6927105"/>
                <a:gd name="connsiteY39" fmla="*/ 1386438 h 1671559"/>
                <a:gd name="connsiteX40" fmla="*/ 3428029 w 6927105"/>
                <a:gd name="connsiteY40" fmla="*/ 1555169 h 1671559"/>
                <a:gd name="connsiteX41" fmla="*/ 3587885 w 6927105"/>
                <a:gd name="connsiteY41" fmla="*/ 1564049 h 1671559"/>
                <a:gd name="connsiteX42" fmla="*/ 3614528 w 6927105"/>
                <a:gd name="connsiteY42" fmla="*/ 320773 h 1671559"/>
                <a:gd name="connsiteX43" fmla="*/ 3685575 w 6927105"/>
                <a:gd name="connsiteY43" fmla="*/ 1368677 h 1671559"/>
                <a:gd name="connsiteX44" fmla="*/ 3747741 w 6927105"/>
                <a:gd name="connsiteY44" fmla="*/ 1546288 h 1671559"/>
                <a:gd name="connsiteX45" fmla="*/ 3907597 w 6927105"/>
                <a:gd name="connsiteY45" fmla="*/ 1564049 h 1671559"/>
                <a:gd name="connsiteX46" fmla="*/ 3969764 w 6927105"/>
                <a:gd name="connsiteY46" fmla="*/ 356295 h 1671559"/>
                <a:gd name="connsiteX47" fmla="*/ 4023049 w 6927105"/>
                <a:gd name="connsiteY47" fmla="*/ 1297633 h 1671559"/>
                <a:gd name="connsiteX48" fmla="*/ 4067454 w 6927105"/>
                <a:gd name="connsiteY48" fmla="*/ 1537408 h 1671559"/>
                <a:gd name="connsiteX49" fmla="*/ 4245072 w 6927105"/>
                <a:gd name="connsiteY49" fmla="*/ 1537408 h 1671559"/>
                <a:gd name="connsiteX50" fmla="*/ 4298357 w 6927105"/>
                <a:gd name="connsiteY50" fmla="*/ 400698 h 1671559"/>
                <a:gd name="connsiteX51" fmla="*/ 4360524 w 6927105"/>
                <a:gd name="connsiteY51" fmla="*/ 1279872 h 1671559"/>
                <a:gd name="connsiteX52" fmla="*/ 4413809 w 6927105"/>
                <a:gd name="connsiteY52" fmla="*/ 1546288 h 1671559"/>
                <a:gd name="connsiteX53" fmla="*/ 4582546 w 6927105"/>
                <a:gd name="connsiteY53" fmla="*/ 1546288 h 1671559"/>
                <a:gd name="connsiteX54" fmla="*/ 4626951 w 6927105"/>
                <a:gd name="connsiteY54" fmla="*/ 400698 h 1671559"/>
                <a:gd name="connsiteX55" fmla="*/ 4697998 w 6927105"/>
                <a:gd name="connsiteY55" fmla="*/ 1377558 h 1671559"/>
                <a:gd name="connsiteX56" fmla="*/ 4760164 w 6927105"/>
                <a:gd name="connsiteY56" fmla="*/ 1528527 h 1671559"/>
                <a:gd name="connsiteX57" fmla="*/ 4928901 w 6927105"/>
                <a:gd name="connsiteY57" fmla="*/ 1555169 h 1671559"/>
                <a:gd name="connsiteX58" fmla="*/ 4964425 w 6927105"/>
                <a:gd name="connsiteY58" fmla="*/ 427340 h 1671559"/>
                <a:gd name="connsiteX59" fmla="*/ 5017710 w 6927105"/>
                <a:gd name="connsiteY59" fmla="*/ 1217708 h 1671559"/>
                <a:gd name="connsiteX60" fmla="*/ 5088758 w 6927105"/>
                <a:gd name="connsiteY60" fmla="*/ 1537408 h 1671559"/>
                <a:gd name="connsiteX61" fmla="*/ 5266376 w 6927105"/>
                <a:gd name="connsiteY61" fmla="*/ 1546288 h 1671559"/>
                <a:gd name="connsiteX62" fmla="*/ 5310780 w 6927105"/>
                <a:gd name="connsiteY62" fmla="*/ 427340 h 1671559"/>
                <a:gd name="connsiteX63" fmla="*/ 5364066 w 6927105"/>
                <a:gd name="connsiteY63" fmla="*/ 1306513 h 1671559"/>
                <a:gd name="connsiteX64" fmla="*/ 5426232 w 6927105"/>
                <a:gd name="connsiteY64" fmla="*/ 1546288 h 1671559"/>
                <a:gd name="connsiteX65" fmla="*/ 5594969 w 6927105"/>
                <a:gd name="connsiteY65" fmla="*/ 1546288 h 1671559"/>
                <a:gd name="connsiteX66" fmla="*/ 5648255 w 6927105"/>
                <a:gd name="connsiteY66" fmla="*/ 427340 h 1671559"/>
                <a:gd name="connsiteX67" fmla="*/ 5710421 w 6927105"/>
                <a:gd name="connsiteY67" fmla="*/ 1315394 h 1671559"/>
                <a:gd name="connsiteX68" fmla="*/ 5772587 w 6927105"/>
                <a:gd name="connsiteY68" fmla="*/ 1555169 h 1671559"/>
                <a:gd name="connsiteX69" fmla="*/ 5941324 w 6927105"/>
                <a:gd name="connsiteY69" fmla="*/ 1555169 h 1671559"/>
                <a:gd name="connsiteX70" fmla="*/ 5985729 w 6927105"/>
                <a:gd name="connsiteY70" fmla="*/ 462862 h 1671559"/>
                <a:gd name="connsiteX71" fmla="*/ 6047895 w 6927105"/>
                <a:gd name="connsiteY71" fmla="*/ 1386438 h 1671559"/>
                <a:gd name="connsiteX72" fmla="*/ 6101181 w 6927105"/>
                <a:gd name="connsiteY72" fmla="*/ 1537408 h 1671559"/>
                <a:gd name="connsiteX73" fmla="*/ 6261037 w 6927105"/>
                <a:gd name="connsiteY73" fmla="*/ 1555169 h 1671559"/>
                <a:gd name="connsiteX74" fmla="*/ 6323203 w 6927105"/>
                <a:gd name="connsiteY74" fmla="*/ 489503 h 1671559"/>
                <a:gd name="connsiteX75" fmla="*/ 6385369 w 6927105"/>
                <a:gd name="connsiteY75" fmla="*/ 1404199 h 1671559"/>
                <a:gd name="connsiteX76" fmla="*/ 6447536 w 6927105"/>
                <a:gd name="connsiteY76" fmla="*/ 1555169 h 1671559"/>
                <a:gd name="connsiteX77" fmla="*/ 6607392 w 6927105"/>
                <a:gd name="connsiteY77" fmla="*/ 1555169 h 1671559"/>
                <a:gd name="connsiteX78" fmla="*/ 6660677 w 6927105"/>
                <a:gd name="connsiteY78" fmla="*/ 427340 h 1671559"/>
                <a:gd name="connsiteX79" fmla="*/ 6740606 w 6927105"/>
                <a:gd name="connsiteY79" fmla="*/ 1421960 h 1671559"/>
                <a:gd name="connsiteX80" fmla="*/ 6802772 w 6927105"/>
                <a:gd name="connsiteY80" fmla="*/ 1555169 h 1671559"/>
                <a:gd name="connsiteX81" fmla="*/ 6927105 w 6927105"/>
                <a:gd name="connsiteY81" fmla="*/ 1555169 h 1671559"/>
                <a:gd name="connsiteX0" fmla="*/ 0 w 6927105"/>
                <a:gd name="connsiteY0" fmla="*/ 1546288 h 1659889"/>
                <a:gd name="connsiteX1" fmla="*/ 177618 w 6927105"/>
                <a:gd name="connsiteY1" fmla="*/ 1555169 h 1659889"/>
                <a:gd name="connsiteX2" fmla="*/ 257546 w 6927105"/>
                <a:gd name="connsiteY2" fmla="*/ 134282 h 1659889"/>
                <a:gd name="connsiteX3" fmla="*/ 293070 w 6927105"/>
                <a:gd name="connsiteY3" fmla="*/ 1199947 h 1659889"/>
                <a:gd name="connsiteX4" fmla="*/ 364117 w 6927105"/>
                <a:gd name="connsiteY4" fmla="*/ 1537408 h 1659889"/>
                <a:gd name="connsiteX5" fmla="*/ 532854 w 6927105"/>
                <a:gd name="connsiteY5" fmla="*/ 1546288 h 1659889"/>
                <a:gd name="connsiteX6" fmla="*/ 595021 w 6927105"/>
                <a:gd name="connsiteY6" fmla="*/ 1073 h 1659889"/>
                <a:gd name="connsiteX7" fmla="*/ 648306 w 6927105"/>
                <a:gd name="connsiteY7" fmla="*/ 1306513 h 1659889"/>
                <a:gd name="connsiteX8" fmla="*/ 745996 w 6927105"/>
                <a:gd name="connsiteY8" fmla="*/ 1546288 h 1659889"/>
                <a:gd name="connsiteX9" fmla="*/ 861448 w 6927105"/>
                <a:gd name="connsiteY9" fmla="*/ 1546288 h 1659889"/>
                <a:gd name="connsiteX10" fmla="*/ 932495 w 6927105"/>
                <a:gd name="connsiteY10" fmla="*/ 27715 h 1659889"/>
                <a:gd name="connsiteX11" fmla="*/ 994661 w 6927105"/>
                <a:gd name="connsiteY11" fmla="*/ 1288752 h 1659889"/>
                <a:gd name="connsiteX12" fmla="*/ 1056828 w 6927105"/>
                <a:gd name="connsiteY12" fmla="*/ 1546288 h 1659889"/>
                <a:gd name="connsiteX13" fmla="*/ 1207803 w 6927105"/>
                <a:gd name="connsiteY13" fmla="*/ 1555169 h 1659889"/>
                <a:gd name="connsiteX14" fmla="*/ 1261088 w 6927105"/>
                <a:gd name="connsiteY14" fmla="*/ 89879 h 1659889"/>
                <a:gd name="connsiteX15" fmla="*/ 1323255 w 6927105"/>
                <a:gd name="connsiteY15" fmla="*/ 1368677 h 1659889"/>
                <a:gd name="connsiteX16" fmla="*/ 1403183 w 6927105"/>
                <a:gd name="connsiteY16" fmla="*/ 1546288 h 1659889"/>
                <a:gd name="connsiteX17" fmla="*/ 1563039 w 6927105"/>
                <a:gd name="connsiteY17" fmla="*/ 1546288 h 1659889"/>
                <a:gd name="connsiteX18" fmla="*/ 1598563 w 6927105"/>
                <a:gd name="connsiteY18" fmla="*/ 134282 h 1659889"/>
                <a:gd name="connsiteX19" fmla="*/ 1660729 w 6927105"/>
                <a:gd name="connsiteY19" fmla="*/ 1182186 h 1659889"/>
                <a:gd name="connsiteX20" fmla="*/ 1731776 w 6927105"/>
                <a:gd name="connsiteY20" fmla="*/ 1537408 h 1659889"/>
                <a:gd name="connsiteX21" fmla="*/ 1891632 w 6927105"/>
                <a:gd name="connsiteY21" fmla="*/ 1564049 h 1659889"/>
                <a:gd name="connsiteX22" fmla="*/ 1936037 w 6927105"/>
                <a:gd name="connsiteY22" fmla="*/ 187565 h 1659889"/>
                <a:gd name="connsiteX23" fmla="*/ 2007084 w 6927105"/>
                <a:gd name="connsiteY23" fmla="*/ 1377558 h 1659889"/>
                <a:gd name="connsiteX24" fmla="*/ 2078131 w 6927105"/>
                <a:gd name="connsiteY24" fmla="*/ 1546288 h 1659889"/>
                <a:gd name="connsiteX25" fmla="*/ 2229107 w 6927105"/>
                <a:gd name="connsiteY25" fmla="*/ 1555169 h 1659889"/>
                <a:gd name="connsiteX26" fmla="*/ 2273511 w 6927105"/>
                <a:gd name="connsiteY26" fmla="*/ 223087 h 1659889"/>
                <a:gd name="connsiteX27" fmla="*/ 2335678 w 6927105"/>
                <a:gd name="connsiteY27" fmla="*/ 1342036 h 1659889"/>
                <a:gd name="connsiteX28" fmla="*/ 2424487 w 6927105"/>
                <a:gd name="connsiteY28" fmla="*/ 1555169 h 1659889"/>
                <a:gd name="connsiteX29" fmla="*/ 2557700 w 6927105"/>
                <a:gd name="connsiteY29" fmla="*/ 1546288 h 1659889"/>
                <a:gd name="connsiteX30" fmla="*/ 2619867 w 6927105"/>
                <a:gd name="connsiteY30" fmla="*/ 258609 h 1659889"/>
                <a:gd name="connsiteX31" fmla="*/ 2682033 w 6927105"/>
                <a:gd name="connsiteY31" fmla="*/ 1342036 h 1659889"/>
                <a:gd name="connsiteX32" fmla="*/ 2744199 w 6927105"/>
                <a:gd name="connsiteY32" fmla="*/ 1555169 h 1659889"/>
                <a:gd name="connsiteX33" fmla="*/ 2895175 w 6927105"/>
                <a:gd name="connsiteY33" fmla="*/ 1555169 h 1659889"/>
                <a:gd name="connsiteX34" fmla="*/ 2957341 w 6927105"/>
                <a:gd name="connsiteY34" fmla="*/ 276370 h 1659889"/>
                <a:gd name="connsiteX35" fmla="*/ 3010626 w 6927105"/>
                <a:gd name="connsiteY35" fmla="*/ 1421960 h 1659889"/>
                <a:gd name="connsiteX36" fmla="*/ 3099435 w 6927105"/>
                <a:gd name="connsiteY36" fmla="*/ 1546288 h 1659889"/>
                <a:gd name="connsiteX37" fmla="*/ 3232649 w 6927105"/>
                <a:gd name="connsiteY37" fmla="*/ 1546288 h 1659889"/>
                <a:gd name="connsiteX38" fmla="*/ 3294815 w 6927105"/>
                <a:gd name="connsiteY38" fmla="*/ 347415 h 1659889"/>
                <a:gd name="connsiteX39" fmla="*/ 3356981 w 6927105"/>
                <a:gd name="connsiteY39" fmla="*/ 1386438 h 1659889"/>
                <a:gd name="connsiteX40" fmla="*/ 3428029 w 6927105"/>
                <a:gd name="connsiteY40" fmla="*/ 1555169 h 1659889"/>
                <a:gd name="connsiteX41" fmla="*/ 3587885 w 6927105"/>
                <a:gd name="connsiteY41" fmla="*/ 1564049 h 1659889"/>
                <a:gd name="connsiteX42" fmla="*/ 3614528 w 6927105"/>
                <a:gd name="connsiteY42" fmla="*/ 320773 h 1659889"/>
                <a:gd name="connsiteX43" fmla="*/ 3685575 w 6927105"/>
                <a:gd name="connsiteY43" fmla="*/ 1368677 h 1659889"/>
                <a:gd name="connsiteX44" fmla="*/ 3747741 w 6927105"/>
                <a:gd name="connsiteY44" fmla="*/ 1546288 h 1659889"/>
                <a:gd name="connsiteX45" fmla="*/ 3907597 w 6927105"/>
                <a:gd name="connsiteY45" fmla="*/ 1564049 h 1659889"/>
                <a:gd name="connsiteX46" fmla="*/ 3969764 w 6927105"/>
                <a:gd name="connsiteY46" fmla="*/ 356295 h 1659889"/>
                <a:gd name="connsiteX47" fmla="*/ 4023049 w 6927105"/>
                <a:gd name="connsiteY47" fmla="*/ 1297633 h 1659889"/>
                <a:gd name="connsiteX48" fmla="*/ 4067454 w 6927105"/>
                <a:gd name="connsiteY48" fmla="*/ 1537408 h 1659889"/>
                <a:gd name="connsiteX49" fmla="*/ 4245072 w 6927105"/>
                <a:gd name="connsiteY49" fmla="*/ 1537408 h 1659889"/>
                <a:gd name="connsiteX50" fmla="*/ 4298357 w 6927105"/>
                <a:gd name="connsiteY50" fmla="*/ 400698 h 1659889"/>
                <a:gd name="connsiteX51" fmla="*/ 4360524 w 6927105"/>
                <a:gd name="connsiteY51" fmla="*/ 1279872 h 1659889"/>
                <a:gd name="connsiteX52" fmla="*/ 4413809 w 6927105"/>
                <a:gd name="connsiteY52" fmla="*/ 1546288 h 1659889"/>
                <a:gd name="connsiteX53" fmla="*/ 4582546 w 6927105"/>
                <a:gd name="connsiteY53" fmla="*/ 1546288 h 1659889"/>
                <a:gd name="connsiteX54" fmla="*/ 4626951 w 6927105"/>
                <a:gd name="connsiteY54" fmla="*/ 400698 h 1659889"/>
                <a:gd name="connsiteX55" fmla="*/ 4697998 w 6927105"/>
                <a:gd name="connsiteY55" fmla="*/ 1377558 h 1659889"/>
                <a:gd name="connsiteX56" fmla="*/ 4760164 w 6927105"/>
                <a:gd name="connsiteY56" fmla="*/ 1528527 h 1659889"/>
                <a:gd name="connsiteX57" fmla="*/ 4928901 w 6927105"/>
                <a:gd name="connsiteY57" fmla="*/ 1555169 h 1659889"/>
                <a:gd name="connsiteX58" fmla="*/ 4964425 w 6927105"/>
                <a:gd name="connsiteY58" fmla="*/ 427340 h 1659889"/>
                <a:gd name="connsiteX59" fmla="*/ 5017710 w 6927105"/>
                <a:gd name="connsiteY59" fmla="*/ 1217708 h 1659889"/>
                <a:gd name="connsiteX60" fmla="*/ 5088758 w 6927105"/>
                <a:gd name="connsiteY60" fmla="*/ 1537408 h 1659889"/>
                <a:gd name="connsiteX61" fmla="*/ 5266376 w 6927105"/>
                <a:gd name="connsiteY61" fmla="*/ 1546288 h 1659889"/>
                <a:gd name="connsiteX62" fmla="*/ 5310780 w 6927105"/>
                <a:gd name="connsiteY62" fmla="*/ 427340 h 1659889"/>
                <a:gd name="connsiteX63" fmla="*/ 5364066 w 6927105"/>
                <a:gd name="connsiteY63" fmla="*/ 1306513 h 1659889"/>
                <a:gd name="connsiteX64" fmla="*/ 5426232 w 6927105"/>
                <a:gd name="connsiteY64" fmla="*/ 1546288 h 1659889"/>
                <a:gd name="connsiteX65" fmla="*/ 5594969 w 6927105"/>
                <a:gd name="connsiteY65" fmla="*/ 1546288 h 1659889"/>
                <a:gd name="connsiteX66" fmla="*/ 5648255 w 6927105"/>
                <a:gd name="connsiteY66" fmla="*/ 427340 h 1659889"/>
                <a:gd name="connsiteX67" fmla="*/ 5710421 w 6927105"/>
                <a:gd name="connsiteY67" fmla="*/ 1315394 h 1659889"/>
                <a:gd name="connsiteX68" fmla="*/ 5772587 w 6927105"/>
                <a:gd name="connsiteY68" fmla="*/ 1555169 h 1659889"/>
                <a:gd name="connsiteX69" fmla="*/ 5941324 w 6927105"/>
                <a:gd name="connsiteY69" fmla="*/ 1555169 h 1659889"/>
                <a:gd name="connsiteX70" fmla="*/ 5985729 w 6927105"/>
                <a:gd name="connsiteY70" fmla="*/ 462862 h 1659889"/>
                <a:gd name="connsiteX71" fmla="*/ 6047895 w 6927105"/>
                <a:gd name="connsiteY71" fmla="*/ 1386438 h 1659889"/>
                <a:gd name="connsiteX72" fmla="*/ 6101181 w 6927105"/>
                <a:gd name="connsiteY72" fmla="*/ 1537408 h 1659889"/>
                <a:gd name="connsiteX73" fmla="*/ 6261037 w 6927105"/>
                <a:gd name="connsiteY73" fmla="*/ 1555169 h 1659889"/>
                <a:gd name="connsiteX74" fmla="*/ 6323203 w 6927105"/>
                <a:gd name="connsiteY74" fmla="*/ 489503 h 1659889"/>
                <a:gd name="connsiteX75" fmla="*/ 6385369 w 6927105"/>
                <a:gd name="connsiteY75" fmla="*/ 1404199 h 1659889"/>
                <a:gd name="connsiteX76" fmla="*/ 6447536 w 6927105"/>
                <a:gd name="connsiteY76" fmla="*/ 1555169 h 1659889"/>
                <a:gd name="connsiteX77" fmla="*/ 6607392 w 6927105"/>
                <a:gd name="connsiteY77" fmla="*/ 1555169 h 1659889"/>
                <a:gd name="connsiteX78" fmla="*/ 6660677 w 6927105"/>
                <a:gd name="connsiteY78" fmla="*/ 427340 h 1659889"/>
                <a:gd name="connsiteX79" fmla="*/ 6740606 w 6927105"/>
                <a:gd name="connsiteY79" fmla="*/ 1421960 h 1659889"/>
                <a:gd name="connsiteX80" fmla="*/ 6802772 w 6927105"/>
                <a:gd name="connsiteY80" fmla="*/ 1555169 h 1659889"/>
                <a:gd name="connsiteX81" fmla="*/ 6927105 w 6927105"/>
                <a:gd name="connsiteY81" fmla="*/ 1555169 h 1659889"/>
                <a:gd name="connsiteX0" fmla="*/ 0 w 6927105"/>
                <a:gd name="connsiteY0" fmla="*/ 1546288 h 1659889"/>
                <a:gd name="connsiteX1" fmla="*/ 177618 w 6927105"/>
                <a:gd name="connsiteY1" fmla="*/ 1555169 h 1659889"/>
                <a:gd name="connsiteX2" fmla="*/ 257546 w 6927105"/>
                <a:gd name="connsiteY2" fmla="*/ 134282 h 1659889"/>
                <a:gd name="connsiteX3" fmla="*/ 293070 w 6927105"/>
                <a:gd name="connsiteY3" fmla="*/ 1199947 h 1659889"/>
                <a:gd name="connsiteX4" fmla="*/ 364117 w 6927105"/>
                <a:gd name="connsiteY4" fmla="*/ 1537408 h 1659889"/>
                <a:gd name="connsiteX5" fmla="*/ 532854 w 6927105"/>
                <a:gd name="connsiteY5" fmla="*/ 1546288 h 1659889"/>
                <a:gd name="connsiteX6" fmla="*/ 595021 w 6927105"/>
                <a:gd name="connsiteY6" fmla="*/ 1073 h 1659889"/>
                <a:gd name="connsiteX7" fmla="*/ 648306 w 6927105"/>
                <a:gd name="connsiteY7" fmla="*/ 1306513 h 1659889"/>
                <a:gd name="connsiteX8" fmla="*/ 745996 w 6927105"/>
                <a:gd name="connsiteY8" fmla="*/ 1546288 h 1659889"/>
                <a:gd name="connsiteX9" fmla="*/ 861448 w 6927105"/>
                <a:gd name="connsiteY9" fmla="*/ 1546288 h 1659889"/>
                <a:gd name="connsiteX10" fmla="*/ 932495 w 6927105"/>
                <a:gd name="connsiteY10" fmla="*/ 27715 h 1659889"/>
                <a:gd name="connsiteX11" fmla="*/ 994661 w 6927105"/>
                <a:gd name="connsiteY11" fmla="*/ 1288752 h 1659889"/>
                <a:gd name="connsiteX12" fmla="*/ 1056828 w 6927105"/>
                <a:gd name="connsiteY12" fmla="*/ 1546288 h 1659889"/>
                <a:gd name="connsiteX13" fmla="*/ 1207803 w 6927105"/>
                <a:gd name="connsiteY13" fmla="*/ 1555169 h 1659889"/>
                <a:gd name="connsiteX14" fmla="*/ 1261088 w 6927105"/>
                <a:gd name="connsiteY14" fmla="*/ 89879 h 1659889"/>
                <a:gd name="connsiteX15" fmla="*/ 1323255 w 6927105"/>
                <a:gd name="connsiteY15" fmla="*/ 1368677 h 1659889"/>
                <a:gd name="connsiteX16" fmla="*/ 1403183 w 6927105"/>
                <a:gd name="connsiteY16" fmla="*/ 1546288 h 1659889"/>
                <a:gd name="connsiteX17" fmla="*/ 1563039 w 6927105"/>
                <a:gd name="connsiteY17" fmla="*/ 1546288 h 1659889"/>
                <a:gd name="connsiteX18" fmla="*/ 1598563 w 6927105"/>
                <a:gd name="connsiteY18" fmla="*/ 134282 h 1659889"/>
                <a:gd name="connsiteX19" fmla="*/ 1660729 w 6927105"/>
                <a:gd name="connsiteY19" fmla="*/ 1182186 h 1659889"/>
                <a:gd name="connsiteX20" fmla="*/ 1731776 w 6927105"/>
                <a:gd name="connsiteY20" fmla="*/ 1537408 h 1659889"/>
                <a:gd name="connsiteX21" fmla="*/ 1891632 w 6927105"/>
                <a:gd name="connsiteY21" fmla="*/ 1564049 h 1659889"/>
                <a:gd name="connsiteX22" fmla="*/ 1936037 w 6927105"/>
                <a:gd name="connsiteY22" fmla="*/ 187565 h 1659889"/>
                <a:gd name="connsiteX23" fmla="*/ 2007084 w 6927105"/>
                <a:gd name="connsiteY23" fmla="*/ 1377558 h 1659889"/>
                <a:gd name="connsiteX24" fmla="*/ 2078131 w 6927105"/>
                <a:gd name="connsiteY24" fmla="*/ 1546288 h 1659889"/>
                <a:gd name="connsiteX25" fmla="*/ 2229107 w 6927105"/>
                <a:gd name="connsiteY25" fmla="*/ 1555169 h 1659889"/>
                <a:gd name="connsiteX26" fmla="*/ 2273511 w 6927105"/>
                <a:gd name="connsiteY26" fmla="*/ 223087 h 1659889"/>
                <a:gd name="connsiteX27" fmla="*/ 2335678 w 6927105"/>
                <a:gd name="connsiteY27" fmla="*/ 1342036 h 1659889"/>
                <a:gd name="connsiteX28" fmla="*/ 2424487 w 6927105"/>
                <a:gd name="connsiteY28" fmla="*/ 1555169 h 1659889"/>
                <a:gd name="connsiteX29" fmla="*/ 2557700 w 6927105"/>
                <a:gd name="connsiteY29" fmla="*/ 1546288 h 1659889"/>
                <a:gd name="connsiteX30" fmla="*/ 2619867 w 6927105"/>
                <a:gd name="connsiteY30" fmla="*/ 258609 h 1659889"/>
                <a:gd name="connsiteX31" fmla="*/ 2682033 w 6927105"/>
                <a:gd name="connsiteY31" fmla="*/ 1342036 h 1659889"/>
                <a:gd name="connsiteX32" fmla="*/ 2744199 w 6927105"/>
                <a:gd name="connsiteY32" fmla="*/ 1555169 h 1659889"/>
                <a:gd name="connsiteX33" fmla="*/ 2895175 w 6927105"/>
                <a:gd name="connsiteY33" fmla="*/ 1555169 h 1659889"/>
                <a:gd name="connsiteX34" fmla="*/ 2957341 w 6927105"/>
                <a:gd name="connsiteY34" fmla="*/ 276370 h 1659889"/>
                <a:gd name="connsiteX35" fmla="*/ 3010626 w 6927105"/>
                <a:gd name="connsiteY35" fmla="*/ 1421960 h 1659889"/>
                <a:gd name="connsiteX36" fmla="*/ 3099435 w 6927105"/>
                <a:gd name="connsiteY36" fmla="*/ 1546288 h 1659889"/>
                <a:gd name="connsiteX37" fmla="*/ 3232649 w 6927105"/>
                <a:gd name="connsiteY37" fmla="*/ 1546288 h 1659889"/>
                <a:gd name="connsiteX38" fmla="*/ 3294815 w 6927105"/>
                <a:gd name="connsiteY38" fmla="*/ 347415 h 1659889"/>
                <a:gd name="connsiteX39" fmla="*/ 3356981 w 6927105"/>
                <a:gd name="connsiteY39" fmla="*/ 1386438 h 1659889"/>
                <a:gd name="connsiteX40" fmla="*/ 3428029 w 6927105"/>
                <a:gd name="connsiteY40" fmla="*/ 1555169 h 1659889"/>
                <a:gd name="connsiteX41" fmla="*/ 3587885 w 6927105"/>
                <a:gd name="connsiteY41" fmla="*/ 1564049 h 1659889"/>
                <a:gd name="connsiteX42" fmla="*/ 3614528 w 6927105"/>
                <a:gd name="connsiteY42" fmla="*/ 320773 h 1659889"/>
                <a:gd name="connsiteX43" fmla="*/ 3685575 w 6927105"/>
                <a:gd name="connsiteY43" fmla="*/ 1368677 h 1659889"/>
                <a:gd name="connsiteX44" fmla="*/ 3747741 w 6927105"/>
                <a:gd name="connsiteY44" fmla="*/ 1546288 h 1659889"/>
                <a:gd name="connsiteX45" fmla="*/ 3907597 w 6927105"/>
                <a:gd name="connsiteY45" fmla="*/ 1564049 h 1659889"/>
                <a:gd name="connsiteX46" fmla="*/ 3969764 w 6927105"/>
                <a:gd name="connsiteY46" fmla="*/ 356295 h 1659889"/>
                <a:gd name="connsiteX47" fmla="*/ 4023049 w 6927105"/>
                <a:gd name="connsiteY47" fmla="*/ 1297633 h 1659889"/>
                <a:gd name="connsiteX48" fmla="*/ 4067454 w 6927105"/>
                <a:gd name="connsiteY48" fmla="*/ 1537408 h 1659889"/>
                <a:gd name="connsiteX49" fmla="*/ 4245072 w 6927105"/>
                <a:gd name="connsiteY49" fmla="*/ 1537408 h 1659889"/>
                <a:gd name="connsiteX50" fmla="*/ 4298357 w 6927105"/>
                <a:gd name="connsiteY50" fmla="*/ 400698 h 1659889"/>
                <a:gd name="connsiteX51" fmla="*/ 4360524 w 6927105"/>
                <a:gd name="connsiteY51" fmla="*/ 1279872 h 1659889"/>
                <a:gd name="connsiteX52" fmla="*/ 4413809 w 6927105"/>
                <a:gd name="connsiteY52" fmla="*/ 1546288 h 1659889"/>
                <a:gd name="connsiteX53" fmla="*/ 4582546 w 6927105"/>
                <a:gd name="connsiteY53" fmla="*/ 1546288 h 1659889"/>
                <a:gd name="connsiteX54" fmla="*/ 4626951 w 6927105"/>
                <a:gd name="connsiteY54" fmla="*/ 400698 h 1659889"/>
                <a:gd name="connsiteX55" fmla="*/ 4697998 w 6927105"/>
                <a:gd name="connsiteY55" fmla="*/ 1377558 h 1659889"/>
                <a:gd name="connsiteX56" fmla="*/ 4760164 w 6927105"/>
                <a:gd name="connsiteY56" fmla="*/ 1528527 h 1659889"/>
                <a:gd name="connsiteX57" fmla="*/ 4928901 w 6927105"/>
                <a:gd name="connsiteY57" fmla="*/ 1555169 h 1659889"/>
                <a:gd name="connsiteX58" fmla="*/ 4964425 w 6927105"/>
                <a:gd name="connsiteY58" fmla="*/ 427340 h 1659889"/>
                <a:gd name="connsiteX59" fmla="*/ 5017710 w 6927105"/>
                <a:gd name="connsiteY59" fmla="*/ 1217708 h 1659889"/>
                <a:gd name="connsiteX60" fmla="*/ 5088758 w 6927105"/>
                <a:gd name="connsiteY60" fmla="*/ 1537408 h 1659889"/>
                <a:gd name="connsiteX61" fmla="*/ 5266376 w 6927105"/>
                <a:gd name="connsiteY61" fmla="*/ 1546288 h 1659889"/>
                <a:gd name="connsiteX62" fmla="*/ 5310780 w 6927105"/>
                <a:gd name="connsiteY62" fmla="*/ 427340 h 1659889"/>
                <a:gd name="connsiteX63" fmla="*/ 5364066 w 6927105"/>
                <a:gd name="connsiteY63" fmla="*/ 1306513 h 1659889"/>
                <a:gd name="connsiteX64" fmla="*/ 5426232 w 6927105"/>
                <a:gd name="connsiteY64" fmla="*/ 1546288 h 1659889"/>
                <a:gd name="connsiteX65" fmla="*/ 5594969 w 6927105"/>
                <a:gd name="connsiteY65" fmla="*/ 1546288 h 1659889"/>
                <a:gd name="connsiteX66" fmla="*/ 5648255 w 6927105"/>
                <a:gd name="connsiteY66" fmla="*/ 427340 h 1659889"/>
                <a:gd name="connsiteX67" fmla="*/ 5710421 w 6927105"/>
                <a:gd name="connsiteY67" fmla="*/ 1315394 h 1659889"/>
                <a:gd name="connsiteX68" fmla="*/ 5772587 w 6927105"/>
                <a:gd name="connsiteY68" fmla="*/ 1555169 h 1659889"/>
                <a:gd name="connsiteX69" fmla="*/ 5941324 w 6927105"/>
                <a:gd name="connsiteY69" fmla="*/ 1555169 h 1659889"/>
                <a:gd name="connsiteX70" fmla="*/ 5985729 w 6927105"/>
                <a:gd name="connsiteY70" fmla="*/ 462862 h 1659889"/>
                <a:gd name="connsiteX71" fmla="*/ 6047895 w 6927105"/>
                <a:gd name="connsiteY71" fmla="*/ 1386438 h 1659889"/>
                <a:gd name="connsiteX72" fmla="*/ 6101181 w 6927105"/>
                <a:gd name="connsiteY72" fmla="*/ 1537408 h 1659889"/>
                <a:gd name="connsiteX73" fmla="*/ 6261037 w 6927105"/>
                <a:gd name="connsiteY73" fmla="*/ 1555169 h 1659889"/>
                <a:gd name="connsiteX74" fmla="*/ 6323203 w 6927105"/>
                <a:gd name="connsiteY74" fmla="*/ 489503 h 1659889"/>
                <a:gd name="connsiteX75" fmla="*/ 6385369 w 6927105"/>
                <a:gd name="connsiteY75" fmla="*/ 1404199 h 1659889"/>
                <a:gd name="connsiteX76" fmla="*/ 6447536 w 6927105"/>
                <a:gd name="connsiteY76" fmla="*/ 1555169 h 1659889"/>
                <a:gd name="connsiteX77" fmla="*/ 6607392 w 6927105"/>
                <a:gd name="connsiteY77" fmla="*/ 1555169 h 1659889"/>
                <a:gd name="connsiteX78" fmla="*/ 6660677 w 6927105"/>
                <a:gd name="connsiteY78" fmla="*/ 427340 h 1659889"/>
                <a:gd name="connsiteX79" fmla="*/ 6740606 w 6927105"/>
                <a:gd name="connsiteY79" fmla="*/ 1421960 h 1659889"/>
                <a:gd name="connsiteX80" fmla="*/ 6802772 w 6927105"/>
                <a:gd name="connsiteY80" fmla="*/ 1555169 h 1659889"/>
                <a:gd name="connsiteX81" fmla="*/ 6927105 w 6927105"/>
                <a:gd name="connsiteY81" fmla="*/ 1555169 h 1659889"/>
                <a:gd name="connsiteX0" fmla="*/ 0 w 6927105"/>
                <a:gd name="connsiteY0" fmla="*/ 1546288 h 1659889"/>
                <a:gd name="connsiteX1" fmla="*/ 177618 w 6927105"/>
                <a:gd name="connsiteY1" fmla="*/ 1555169 h 1659889"/>
                <a:gd name="connsiteX2" fmla="*/ 257546 w 6927105"/>
                <a:gd name="connsiteY2" fmla="*/ 134282 h 1659889"/>
                <a:gd name="connsiteX3" fmla="*/ 293070 w 6927105"/>
                <a:gd name="connsiteY3" fmla="*/ 1199947 h 1659889"/>
                <a:gd name="connsiteX4" fmla="*/ 364117 w 6927105"/>
                <a:gd name="connsiteY4" fmla="*/ 1537408 h 1659889"/>
                <a:gd name="connsiteX5" fmla="*/ 532854 w 6927105"/>
                <a:gd name="connsiteY5" fmla="*/ 1546288 h 1659889"/>
                <a:gd name="connsiteX6" fmla="*/ 595021 w 6927105"/>
                <a:gd name="connsiteY6" fmla="*/ 1073 h 1659889"/>
                <a:gd name="connsiteX7" fmla="*/ 648306 w 6927105"/>
                <a:gd name="connsiteY7" fmla="*/ 1306513 h 1659889"/>
                <a:gd name="connsiteX8" fmla="*/ 745996 w 6927105"/>
                <a:gd name="connsiteY8" fmla="*/ 1546288 h 1659889"/>
                <a:gd name="connsiteX9" fmla="*/ 861448 w 6927105"/>
                <a:gd name="connsiteY9" fmla="*/ 1546288 h 1659889"/>
                <a:gd name="connsiteX10" fmla="*/ 932495 w 6927105"/>
                <a:gd name="connsiteY10" fmla="*/ 27715 h 1659889"/>
                <a:gd name="connsiteX11" fmla="*/ 994661 w 6927105"/>
                <a:gd name="connsiteY11" fmla="*/ 1288752 h 1659889"/>
                <a:gd name="connsiteX12" fmla="*/ 1056828 w 6927105"/>
                <a:gd name="connsiteY12" fmla="*/ 1546288 h 1659889"/>
                <a:gd name="connsiteX13" fmla="*/ 1207803 w 6927105"/>
                <a:gd name="connsiteY13" fmla="*/ 1555169 h 1659889"/>
                <a:gd name="connsiteX14" fmla="*/ 1261088 w 6927105"/>
                <a:gd name="connsiteY14" fmla="*/ 89879 h 1659889"/>
                <a:gd name="connsiteX15" fmla="*/ 1323255 w 6927105"/>
                <a:gd name="connsiteY15" fmla="*/ 1368677 h 1659889"/>
                <a:gd name="connsiteX16" fmla="*/ 1403183 w 6927105"/>
                <a:gd name="connsiteY16" fmla="*/ 1546288 h 1659889"/>
                <a:gd name="connsiteX17" fmla="*/ 1563039 w 6927105"/>
                <a:gd name="connsiteY17" fmla="*/ 1546288 h 1659889"/>
                <a:gd name="connsiteX18" fmla="*/ 1598563 w 6927105"/>
                <a:gd name="connsiteY18" fmla="*/ 134282 h 1659889"/>
                <a:gd name="connsiteX19" fmla="*/ 1660729 w 6927105"/>
                <a:gd name="connsiteY19" fmla="*/ 1182186 h 1659889"/>
                <a:gd name="connsiteX20" fmla="*/ 1731776 w 6927105"/>
                <a:gd name="connsiteY20" fmla="*/ 1537408 h 1659889"/>
                <a:gd name="connsiteX21" fmla="*/ 1891632 w 6927105"/>
                <a:gd name="connsiteY21" fmla="*/ 1564049 h 1659889"/>
                <a:gd name="connsiteX22" fmla="*/ 1936037 w 6927105"/>
                <a:gd name="connsiteY22" fmla="*/ 187565 h 1659889"/>
                <a:gd name="connsiteX23" fmla="*/ 2007084 w 6927105"/>
                <a:gd name="connsiteY23" fmla="*/ 1377558 h 1659889"/>
                <a:gd name="connsiteX24" fmla="*/ 2078131 w 6927105"/>
                <a:gd name="connsiteY24" fmla="*/ 1546288 h 1659889"/>
                <a:gd name="connsiteX25" fmla="*/ 2229107 w 6927105"/>
                <a:gd name="connsiteY25" fmla="*/ 1555169 h 1659889"/>
                <a:gd name="connsiteX26" fmla="*/ 2273511 w 6927105"/>
                <a:gd name="connsiteY26" fmla="*/ 223087 h 1659889"/>
                <a:gd name="connsiteX27" fmla="*/ 2335678 w 6927105"/>
                <a:gd name="connsiteY27" fmla="*/ 1342036 h 1659889"/>
                <a:gd name="connsiteX28" fmla="*/ 2424487 w 6927105"/>
                <a:gd name="connsiteY28" fmla="*/ 1555169 h 1659889"/>
                <a:gd name="connsiteX29" fmla="*/ 2557700 w 6927105"/>
                <a:gd name="connsiteY29" fmla="*/ 1546288 h 1659889"/>
                <a:gd name="connsiteX30" fmla="*/ 2619867 w 6927105"/>
                <a:gd name="connsiteY30" fmla="*/ 258609 h 1659889"/>
                <a:gd name="connsiteX31" fmla="*/ 2682033 w 6927105"/>
                <a:gd name="connsiteY31" fmla="*/ 1342036 h 1659889"/>
                <a:gd name="connsiteX32" fmla="*/ 2744199 w 6927105"/>
                <a:gd name="connsiteY32" fmla="*/ 1555169 h 1659889"/>
                <a:gd name="connsiteX33" fmla="*/ 2895175 w 6927105"/>
                <a:gd name="connsiteY33" fmla="*/ 1555169 h 1659889"/>
                <a:gd name="connsiteX34" fmla="*/ 2957341 w 6927105"/>
                <a:gd name="connsiteY34" fmla="*/ 276370 h 1659889"/>
                <a:gd name="connsiteX35" fmla="*/ 3010626 w 6927105"/>
                <a:gd name="connsiteY35" fmla="*/ 1421960 h 1659889"/>
                <a:gd name="connsiteX36" fmla="*/ 3099435 w 6927105"/>
                <a:gd name="connsiteY36" fmla="*/ 1546288 h 1659889"/>
                <a:gd name="connsiteX37" fmla="*/ 3232649 w 6927105"/>
                <a:gd name="connsiteY37" fmla="*/ 1546288 h 1659889"/>
                <a:gd name="connsiteX38" fmla="*/ 3294815 w 6927105"/>
                <a:gd name="connsiteY38" fmla="*/ 347415 h 1659889"/>
                <a:gd name="connsiteX39" fmla="*/ 3356981 w 6927105"/>
                <a:gd name="connsiteY39" fmla="*/ 1386438 h 1659889"/>
                <a:gd name="connsiteX40" fmla="*/ 3428029 w 6927105"/>
                <a:gd name="connsiteY40" fmla="*/ 1555169 h 1659889"/>
                <a:gd name="connsiteX41" fmla="*/ 3587885 w 6927105"/>
                <a:gd name="connsiteY41" fmla="*/ 1564049 h 1659889"/>
                <a:gd name="connsiteX42" fmla="*/ 3614528 w 6927105"/>
                <a:gd name="connsiteY42" fmla="*/ 320773 h 1659889"/>
                <a:gd name="connsiteX43" fmla="*/ 3685575 w 6927105"/>
                <a:gd name="connsiteY43" fmla="*/ 1368677 h 1659889"/>
                <a:gd name="connsiteX44" fmla="*/ 3747741 w 6927105"/>
                <a:gd name="connsiteY44" fmla="*/ 1546288 h 1659889"/>
                <a:gd name="connsiteX45" fmla="*/ 3907597 w 6927105"/>
                <a:gd name="connsiteY45" fmla="*/ 1564049 h 1659889"/>
                <a:gd name="connsiteX46" fmla="*/ 3969764 w 6927105"/>
                <a:gd name="connsiteY46" fmla="*/ 356295 h 1659889"/>
                <a:gd name="connsiteX47" fmla="*/ 4023049 w 6927105"/>
                <a:gd name="connsiteY47" fmla="*/ 1297633 h 1659889"/>
                <a:gd name="connsiteX48" fmla="*/ 4067454 w 6927105"/>
                <a:gd name="connsiteY48" fmla="*/ 1537408 h 1659889"/>
                <a:gd name="connsiteX49" fmla="*/ 4245072 w 6927105"/>
                <a:gd name="connsiteY49" fmla="*/ 1537408 h 1659889"/>
                <a:gd name="connsiteX50" fmla="*/ 4298357 w 6927105"/>
                <a:gd name="connsiteY50" fmla="*/ 400698 h 1659889"/>
                <a:gd name="connsiteX51" fmla="*/ 4360524 w 6927105"/>
                <a:gd name="connsiteY51" fmla="*/ 1279872 h 1659889"/>
                <a:gd name="connsiteX52" fmla="*/ 4413809 w 6927105"/>
                <a:gd name="connsiteY52" fmla="*/ 1546288 h 1659889"/>
                <a:gd name="connsiteX53" fmla="*/ 4582546 w 6927105"/>
                <a:gd name="connsiteY53" fmla="*/ 1546288 h 1659889"/>
                <a:gd name="connsiteX54" fmla="*/ 4626951 w 6927105"/>
                <a:gd name="connsiteY54" fmla="*/ 400698 h 1659889"/>
                <a:gd name="connsiteX55" fmla="*/ 4697998 w 6927105"/>
                <a:gd name="connsiteY55" fmla="*/ 1377558 h 1659889"/>
                <a:gd name="connsiteX56" fmla="*/ 4760164 w 6927105"/>
                <a:gd name="connsiteY56" fmla="*/ 1528527 h 1659889"/>
                <a:gd name="connsiteX57" fmla="*/ 4928901 w 6927105"/>
                <a:gd name="connsiteY57" fmla="*/ 1555169 h 1659889"/>
                <a:gd name="connsiteX58" fmla="*/ 4964425 w 6927105"/>
                <a:gd name="connsiteY58" fmla="*/ 427340 h 1659889"/>
                <a:gd name="connsiteX59" fmla="*/ 5017710 w 6927105"/>
                <a:gd name="connsiteY59" fmla="*/ 1217708 h 1659889"/>
                <a:gd name="connsiteX60" fmla="*/ 5088758 w 6927105"/>
                <a:gd name="connsiteY60" fmla="*/ 1537408 h 1659889"/>
                <a:gd name="connsiteX61" fmla="*/ 5266376 w 6927105"/>
                <a:gd name="connsiteY61" fmla="*/ 1546288 h 1659889"/>
                <a:gd name="connsiteX62" fmla="*/ 5310780 w 6927105"/>
                <a:gd name="connsiteY62" fmla="*/ 427340 h 1659889"/>
                <a:gd name="connsiteX63" fmla="*/ 5364066 w 6927105"/>
                <a:gd name="connsiteY63" fmla="*/ 1306513 h 1659889"/>
                <a:gd name="connsiteX64" fmla="*/ 5426232 w 6927105"/>
                <a:gd name="connsiteY64" fmla="*/ 1546288 h 1659889"/>
                <a:gd name="connsiteX65" fmla="*/ 5594969 w 6927105"/>
                <a:gd name="connsiteY65" fmla="*/ 1546288 h 1659889"/>
                <a:gd name="connsiteX66" fmla="*/ 5648255 w 6927105"/>
                <a:gd name="connsiteY66" fmla="*/ 427340 h 1659889"/>
                <a:gd name="connsiteX67" fmla="*/ 5710421 w 6927105"/>
                <a:gd name="connsiteY67" fmla="*/ 1315394 h 1659889"/>
                <a:gd name="connsiteX68" fmla="*/ 5772587 w 6927105"/>
                <a:gd name="connsiteY68" fmla="*/ 1555169 h 1659889"/>
                <a:gd name="connsiteX69" fmla="*/ 5941324 w 6927105"/>
                <a:gd name="connsiteY69" fmla="*/ 1555169 h 1659889"/>
                <a:gd name="connsiteX70" fmla="*/ 5985729 w 6927105"/>
                <a:gd name="connsiteY70" fmla="*/ 462862 h 1659889"/>
                <a:gd name="connsiteX71" fmla="*/ 6047895 w 6927105"/>
                <a:gd name="connsiteY71" fmla="*/ 1386438 h 1659889"/>
                <a:gd name="connsiteX72" fmla="*/ 6101181 w 6927105"/>
                <a:gd name="connsiteY72" fmla="*/ 1537408 h 1659889"/>
                <a:gd name="connsiteX73" fmla="*/ 6261037 w 6927105"/>
                <a:gd name="connsiteY73" fmla="*/ 1555169 h 1659889"/>
                <a:gd name="connsiteX74" fmla="*/ 6323203 w 6927105"/>
                <a:gd name="connsiteY74" fmla="*/ 489503 h 1659889"/>
                <a:gd name="connsiteX75" fmla="*/ 6385369 w 6927105"/>
                <a:gd name="connsiteY75" fmla="*/ 1404199 h 1659889"/>
                <a:gd name="connsiteX76" fmla="*/ 6447536 w 6927105"/>
                <a:gd name="connsiteY76" fmla="*/ 1555169 h 1659889"/>
                <a:gd name="connsiteX77" fmla="*/ 6607392 w 6927105"/>
                <a:gd name="connsiteY77" fmla="*/ 1555169 h 1659889"/>
                <a:gd name="connsiteX78" fmla="*/ 6660677 w 6927105"/>
                <a:gd name="connsiteY78" fmla="*/ 427340 h 1659889"/>
                <a:gd name="connsiteX79" fmla="*/ 6740606 w 6927105"/>
                <a:gd name="connsiteY79" fmla="*/ 1421960 h 1659889"/>
                <a:gd name="connsiteX80" fmla="*/ 6802772 w 6927105"/>
                <a:gd name="connsiteY80" fmla="*/ 1555169 h 1659889"/>
                <a:gd name="connsiteX81" fmla="*/ 6927105 w 6927105"/>
                <a:gd name="connsiteY81" fmla="*/ 1555169 h 1659889"/>
                <a:gd name="connsiteX0" fmla="*/ 0 w 6927105"/>
                <a:gd name="connsiteY0" fmla="*/ 1546288 h 1659889"/>
                <a:gd name="connsiteX1" fmla="*/ 177618 w 6927105"/>
                <a:gd name="connsiteY1" fmla="*/ 1555169 h 1659889"/>
                <a:gd name="connsiteX2" fmla="*/ 257546 w 6927105"/>
                <a:gd name="connsiteY2" fmla="*/ 134282 h 1659889"/>
                <a:gd name="connsiteX3" fmla="*/ 293070 w 6927105"/>
                <a:gd name="connsiteY3" fmla="*/ 1199947 h 1659889"/>
                <a:gd name="connsiteX4" fmla="*/ 364117 w 6927105"/>
                <a:gd name="connsiteY4" fmla="*/ 1537408 h 1659889"/>
                <a:gd name="connsiteX5" fmla="*/ 532854 w 6927105"/>
                <a:gd name="connsiteY5" fmla="*/ 1546288 h 1659889"/>
                <a:gd name="connsiteX6" fmla="*/ 595021 w 6927105"/>
                <a:gd name="connsiteY6" fmla="*/ 1073 h 1659889"/>
                <a:gd name="connsiteX7" fmla="*/ 648306 w 6927105"/>
                <a:gd name="connsiteY7" fmla="*/ 1306513 h 1659889"/>
                <a:gd name="connsiteX8" fmla="*/ 745996 w 6927105"/>
                <a:gd name="connsiteY8" fmla="*/ 1546288 h 1659889"/>
                <a:gd name="connsiteX9" fmla="*/ 861448 w 6927105"/>
                <a:gd name="connsiteY9" fmla="*/ 1546288 h 1659889"/>
                <a:gd name="connsiteX10" fmla="*/ 932495 w 6927105"/>
                <a:gd name="connsiteY10" fmla="*/ 27715 h 1659889"/>
                <a:gd name="connsiteX11" fmla="*/ 994661 w 6927105"/>
                <a:gd name="connsiteY11" fmla="*/ 1288752 h 1659889"/>
                <a:gd name="connsiteX12" fmla="*/ 1056828 w 6927105"/>
                <a:gd name="connsiteY12" fmla="*/ 1546288 h 1659889"/>
                <a:gd name="connsiteX13" fmla="*/ 1207803 w 6927105"/>
                <a:gd name="connsiteY13" fmla="*/ 1555169 h 1659889"/>
                <a:gd name="connsiteX14" fmla="*/ 1261088 w 6927105"/>
                <a:gd name="connsiteY14" fmla="*/ 89879 h 1659889"/>
                <a:gd name="connsiteX15" fmla="*/ 1323255 w 6927105"/>
                <a:gd name="connsiteY15" fmla="*/ 1368677 h 1659889"/>
                <a:gd name="connsiteX16" fmla="*/ 1403183 w 6927105"/>
                <a:gd name="connsiteY16" fmla="*/ 1546288 h 1659889"/>
                <a:gd name="connsiteX17" fmla="*/ 1563039 w 6927105"/>
                <a:gd name="connsiteY17" fmla="*/ 1546288 h 1659889"/>
                <a:gd name="connsiteX18" fmla="*/ 1598563 w 6927105"/>
                <a:gd name="connsiteY18" fmla="*/ 134282 h 1659889"/>
                <a:gd name="connsiteX19" fmla="*/ 1660729 w 6927105"/>
                <a:gd name="connsiteY19" fmla="*/ 1182186 h 1659889"/>
                <a:gd name="connsiteX20" fmla="*/ 1731776 w 6927105"/>
                <a:gd name="connsiteY20" fmla="*/ 1537408 h 1659889"/>
                <a:gd name="connsiteX21" fmla="*/ 1891632 w 6927105"/>
                <a:gd name="connsiteY21" fmla="*/ 1564049 h 1659889"/>
                <a:gd name="connsiteX22" fmla="*/ 1936037 w 6927105"/>
                <a:gd name="connsiteY22" fmla="*/ 187565 h 1659889"/>
                <a:gd name="connsiteX23" fmla="*/ 2007084 w 6927105"/>
                <a:gd name="connsiteY23" fmla="*/ 1377558 h 1659889"/>
                <a:gd name="connsiteX24" fmla="*/ 2078131 w 6927105"/>
                <a:gd name="connsiteY24" fmla="*/ 1546288 h 1659889"/>
                <a:gd name="connsiteX25" fmla="*/ 2229107 w 6927105"/>
                <a:gd name="connsiteY25" fmla="*/ 1555169 h 1659889"/>
                <a:gd name="connsiteX26" fmla="*/ 2273511 w 6927105"/>
                <a:gd name="connsiteY26" fmla="*/ 223087 h 1659889"/>
                <a:gd name="connsiteX27" fmla="*/ 2335678 w 6927105"/>
                <a:gd name="connsiteY27" fmla="*/ 1342036 h 1659889"/>
                <a:gd name="connsiteX28" fmla="*/ 2424487 w 6927105"/>
                <a:gd name="connsiteY28" fmla="*/ 1555169 h 1659889"/>
                <a:gd name="connsiteX29" fmla="*/ 2557700 w 6927105"/>
                <a:gd name="connsiteY29" fmla="*/ 1546288 h 1659889"/>
                <a:gd name="connsiteX30" fmla="*/ 2619867 w 6927105"/>
                <a:gd name="connsiteY30" fmla="*/ 258609 h 1659889"/>
                <a:gd name="connsiteX31" fmla="*/ 2682033 w 6927105"/>
                <a:gd name="connsiteY31" fmla="*/ 1342036 h 1659889"/>
                <a:gd name="connsiteX32" fmla="*/ 2744199 w 6927105"/>
                <a:gd name="connsiteY32" fmla="*/ 1555169 h 1659889"/>
                <a:gd name="connsiteX33" fmla="*/ 2895175 w 6927105"/>
                <a:gd name="connsiteY33" fmla="*/ 1555169 h 1659889"/>
                <a:gd name="connsiteX34" fmla="*/ 2957341 w 6927105"/>
                <a:gd name="connsiteY34" fmla="*/ 276370 h 1659889"/>
                <a:gd name="connsiteX35" fmla="*/ 3010626 w 6927105"/>
                <a:gd name="connsiteY35" fmla="*/ 1421960 h 1659889"/>
                <a:gd name="connsiteX36" fmla="*/ 3099435 w 6927105"/>
                <a:gd name="connsiteY36" fmla="*/ 1546288 h 1659889"/>
                <a:gd name="connsiteX37" fmla="*/ 3232649 w 6927105"/>
                <a:gd name="connsiteY37" fmla="*/ 1546288 h 1659889"/>
                <a:gd name="connsiteX38" fmla="*/ 3294815 w 6927105"/>
                <a:gd name="connsiteY38" fmla="*/ 347415 h 1659889"/>
                <a:gd name="connsiteX39" fmla="*/ 3356981 w 6927105"/>
                <a:gd name="connsiteY39" fmla="*/ 1386438 h 1659889"/>
                <a:gd name="connsiteX40" fmla="*/ 3428029 w 6927105"/>
                <a:gd name="connsiteY40" fmla="*/ 1555169 h 1659889"/>
                <a:gd name="connsiteX41" fmla="*/ 3587885 w 6927105"/>
                <a:gd name="connsiteY41" fmla="*/ 1564049 h 1659889"/>
                <a:gd name="connsiteX42" fmla="*/ 3614528 w 6927105"/>
                <a:gd name="connsiteY42" fmla="*/ 320773 h 1659889"/>
                <a:gd name="connsiteX43" fmla="*/ 3685575 w 6927105"/>
                <a:gd name="connsiteY43" fmla="*/ 1368677 h 1659889"/>
                <a:gd name="connsiteX44" fmla="*/ 3747741 w 6927105"/>
                <a:gd name="connsiteY44" fmla="*/ 1546288 h 1659889"/>
                <a:gd name="connsiteX45" fmla="*/ 3907597 w 6927105"/>
                <a:gd name="connsiteY45" fmla="*/ 1564049 h 1659889"/>
                <a:gd name="connsiteX46" fmla="*/ 3969764 w 6927105"/>
                <a:gd name="connsiteY46" fmla="*/ 356295 h 1659889"/>
                <a:gd name="connsiteX47" fmla="*/ 4023049 w 6927105"/>
                <a:gd name="connsiteY47" fmla="*/ 1297633 h 1659889"/>
                <a:gd name="connsiteX48" fmla="*/ 4067454 w 6927105"/>
                <a:gd name="connsiteY48" fmla="*/ 1537408 h 1659889"/>
                <a:gd name="connsiteX49" fmla="*/ 4245072 w 6927105"/>
                <a:gd name="connsiteY49" fmla="*/ 1537408 h 1659889"/>
                <a:gd name="connsiteX50" fmla="*/ 4298357 w 6927105"/>
                <a:gd name="connsiteY50" fmla="*/ 400698 h 1659889"/>
                <a:gd name="connsiteX51" fmla="*/ 4360524 w 6927105"/>
                <a:gd name="connsiteY51" fmla="*/ 1279872 h 1659889"/>
                <a:gd name="connsiteX52" fmla="*/ 4413809 w 6927105"/>
                <a:gd name="connsiteY52" fmla="*/ 1546288 h 1659889"/>
                <a:gd name="connsiteX53" fmla="*/ 4582546 w 6927105"/>
                <a:gd name="connsiteY53" fmla="*/ 1546288 h 1659889"/>
                <a:gd name="connsiteX54" fmla="*/ 4626951 w 6927105"/>
                <a:gd name="connsiteY54" fmla="*/ 400698 h 1659889"/>
                <a:gd name="connsiteX55" fmla="*/ 4697998 w 6927105"/>
                <a:gd name="connsiteY55" fmla="*/ 1377558 h 1659889"/>
                <a:gd name="connsiteX56" fmla="*/ 4760164 w 6927105"/>
                <a:gd name="connsiteY56" fmla="*/ 1528527 h 1659889"/>
                <a:gd name="connsiteX57" fmla="*/ 4928901 w 6927105"/>
                <a:gd name="connsiteY57" fmla="*/ 1555169 h 1659889"/>
                <a:gd name="connsiteX58" fmla="*/ 4964425 w 6927105"/>
                <a:gd name="connsiteY58" fmla="*/ 427340 h 1659889"/>
                <a:gd name="connsiteX59" fmla="*/ 5017710 w 6927105"/>
                <a:gd name="connsiteY59" fmla="*/ 1217708 h 1659889"/>
                <a:gd name="connsiteX60" fmla="*/ 5088758 w 6927105"/>
                <a:gd name="connsiteY60" fmla="*/ 1537408 h 1659889"/>
                <a:gd name="connsiteX61" fmla="*/ 5266376 w 6927105"/>
                <a:gd name="connsiteY61" fmla="*/ 1546288 h 1659889"/>
                <a:gd name="connsiteX62" fmla="*/ 5310780 w 6927105"/>
                <a:gd name="connsiteY62" fmla="*/ 427340 h 1659889"/>
                <a:gd name="connsiteX63" fmla="*/ 5364066 w 6927105"/>
                <a:gd name="connsiteY63" fmla="*/ 1306513 h 1659889"/>
                <a:gd name="connsiteX64" fmla="*/ 5426232 w 6927105"/>
                <a:gd name="connsiteY64" fmla="*/ 1546288 h 1659889"/>
                <a:gd name="connsiteX65" fmla="*/ 5594969 w 6927105"/>
                <a:gd name="connsiteY65" fmla="*/ 1546288 h 1659889"/>
                <a:gd name="connsiteX66" fmla="*/ 5648255 w 6927105"/>
                <a:gd name="connsiteY66" fmla="*/ 427340 h 1659889"/>
                <a:gd name="connsiteX67" fmla="*/ 5710421 w 6927105"/>
                <a:gd name="connsiteY67" fmla="*/ 1315394 h 1659889"/>
                <a:gd name="connsiteX68" fmla="*/ 5772587 w 6927105"/>
                <a:gd name="connsiteY68" fmla="*/ 1555169 h 1659889"/>
                <a:gd name="connsiteX69" fmla="*/ 5941324 w 6927105"/>
                <a:gd name="connsiteY69" fmla="*/ 1555169 h 1659889"/>
                <a:gd name="connsiteX70" fmla="*/ 5985729 w 6927105"/>
                <a:gd name="connsiteY70" fmla="*/ 462862 h 1659889"/>
                <a:gd name="connsiteX71" fmla="*/ 6047895 w 6927105"/>
                <a:gd name="connsiteY71" fmla="*/ 1386438 h 1659889"/>
                <a:gd name="connsiteX72" fmla="*/ 6101181 w 6927105"/>
                <a:gd name="connsiteY72" fmla="*/ 1537408 h 1659889"/>
                <a:gd name="connsiteX73" fmla="*/ 6261037 w 6927105"/>
                <a:gd name="connsiteY73" fmla="*/ 1555169 h 1659889"/>
                <a:gd name="connsiteX74" fmla="*/ 6323203 w 6927105"/>
                <a:gd name="connsiteY74" fmla="*/ 489503 h 1659889"/>
                <a:gd name="connsiteX75" fmla="*/ 6385369 w 6927105"/>
                <a:gd name="connsiteY75" fmla="*/ 1404199 h 1659889"/>
                <a:gd name="connsiteX76" fmla="*/ 6447536 w 6927105"/>
                <a:gd name="connsiteY76" fmla="*/ 1555169 h 1659889"/>
                <a:gd name="connsiteX77" fmla="*/ 6607392 w 6927105"/>
                <a:gd name="connsiteY77" fmla="*/ 1555169 h 1659889"/>
                <a:gd name="connsiteX78" fmla="*/ 6660677 w 6927105"/>
                <a:gd name="connsiteY78" fmla="*/ 427340 h 1659889"/>
                <a:gd name="connsiteX79" fmla="*/ 6740606 w 6927105"/>
                <a:gd name="connsiteY79" fmla="*/ 1421960 h 1659889"/>
                <a:gd name="connsiteX80" fmla="*/ 6802772 w 6927105"/>
                <a:gd name="connsiteY80" fmla="*/ 1555169 h 1659889"/>
                <a:gd name="connsiteX81" fmla="*/ 6927105 w 6927105"/>
                <a:gd name="connsiteY81" fmla="*/ 1555169 h 1659889"/>
                <a:gd name="connsiteX0" fmla="*/ 0 w 6927105"/>
                <a:gd name="connsiteY0" fmla="*/ 1546288 h 1659889"/>
                <a:gd name="connsiteX1" fmla="*/ 177618 w 6927105"/>
                <a:gd name="connsiteY1" fmla="*/ 1555169 h 1659889"/>
                <a:gd name="connsiteX2" fmla="*/ 257546 w 6927105"/>
                <a:gd name="connsiteY2" fmla="*/ 134282 h 1659889"/>
                <a:gd name="connsiteX3" fmla="*/ 293070 w 6927105"/>
                <a:gd name="connsiteY3" fmla="*/ 1199947 h 1659889"/>
                <a:gd name="connsiteX4" fmla="*/ 364117 w 6927105"/>
                <a:gd name="connsiteY4" fmla="*/ 1537408 h 1659889"/>
                <a:gd name="connsiteX5" fmla="*/ 532854 w 6927105"/>
                <a:gd name="connsiteY5" fmla="*/ 1546288 h 1659889"/>
                <a:gd name="connsiteX6" fmla="*/ 595021 w 6927105"/>
                <a:gd name="connsiteY6" fmla="*/ 1073 h 1659889"/>
                <a:gd name="connsiteX7" fmla="*/ 648306 w 6927105"/>
                <a:gd name="connsiteY7" fmla="*/ 1306513 h 1659889"/>
                <a:gd name="connsiteX8" fmla="*/ 745996 w 6927105"/>
                <a:gd name="connsiteY8" fmla="*/ 1546288 h 1659889"/>
                <a:gd name="connsiteX9" fmla="*/ 861448 w 6927105"/>
                <a:gd name="connsiteY9" fmla="*/ 1546288 h 1659889"/>
                <a:gd name="connsiteX10" fmla="*/ 932495 w 6927105"/>
                <a:gd name="connsiteY10" fmla="*/ 27715 h 1659889"/>
                <a:gd name="connsiteX11" fmla="*/ 994661 w 6927105"/>
                <a:gd name="connsiteY11" fmla="*/ 1288752 h 1659889"/>
                <a:gd name="connsiteX12" fmla="*/ 1056828 w 6927105"/>
                <a:gd name="connsiteY12" fmla="*/ 1546288 h 1659889"/>
                <a:gd name="connsiteX13" fmla="*/ 1207803 w 6927105"/>
                <a:gd name="connsiteY13" fmla="*/ 1555169 h 1659889"/>
                <a:gd name="connsiteX14" fmla="*/ 1261088 w 6927105"/>
                <a:gd name="connsiteY14" fmla="*/ 89879 h 1659889"/>
                <a:gd name="connsiteX15" fmla="*/ 1323255 w 6927105"/>
                <a:gd name="connsiteY15" fmla="*/ 1368677 h 1659889"/>
                <a:gd name="connsiteX16" fmla="*/ 1403183 w 6927105"/>
                <a:gd name="connsiteY16" fmla="*/ 1546288 h 1659889"/>
                <a:gd name="connsiteX17" fmla="*/ 1563039 w 6927105"/>
                <a:gd name="connsiteY17" fmla="*/ 1546288 h 1659889"/>
                <a:gd name="connsiteX18" fmla="*/ 1598563 w 6927105"/>
                <a:gd name="connsiteY18" fmla="*/ 134282 h 1659889"/>
                <a:gd name="connsiteX19" fmla="*/ 1660729 w 6927105"/>
                <a:gd name="connsiteY19" fmla="*/ 1182186 h 1659889"/>
                <a:gd name="connsiteX20" fmla="*/ 1731776 w 6927105"/>
                <a:gd name="connsiteY20" fmla="*/ 1537408 h 1659889"/>
                <a:gd name="connsiteX21" fmla="*/ 1891632 w 6927105"/>
                <a:gd name="connsiteY21" fmla="*/ 1564049 h 1659889"/>
                <a:gd name="connsiteX22" fmla="*/ 1936037 w 6927105"/>
                <a:gd name="connsiteY22" fmla="*/ 187565 h 1659889"/>
                <a:gd name="connsiteX23" fmla="*/ 2007084 w 6927105"/>
                <a:gd name="connsiteY23" fmla="*/ 1377558 h 1659889"/>
                <a:gd name="connsiteX24" fmla="*/ 2078131 w 6927105"/>
                <a:gd name="connsiteY24" fmla="*/ 1546288 h 1659889"/>
                <a:gd name="connsiteX25" fmla="*/ 2229107 w 6927105"/>
                <a:gd name="connsiteY25" fmla="*/ 1555169 h 1659889"/>
                <a:gd name="connsiteX26" fmla="*/ 2273511 w 6927105"/>
                <a:gd name="connsiteY26" fmla="*/ 223087 h 1659889"/>
                <a:gd name="connsiteX27" fmla="*/ 2335678 w 6927105"/>
                <a:gd name="connsiteY27" fmla="*/ 1342036 h 1659889"/>
                <a:gd name="connsiteX28" fmla="*/ 2424487 w 6927105"/>
                <a:gd name="connsiteY28" fmla="*/ 1555169 h 1659889"/>
                <a:gd name="connsiteX29" fmla="*/ 2557700 w 6927105"/>
                <a:gd name="connsiteY29" fmla="*/ 1546288 h 1659889"/>
                <a:gd name="connsiteX30" fmla="*/ 2619867 w 6927105"/>
                <a:gd name="connsiteY30" fmla="*/ 258609 h 1659889"/>
                <a:gd name="connsiteX31" fmla="*/ 2682033 w 6927105"/>
                <a:gd name="connsiteY31" fmla="*/ 1342036 h 1659889"/>
                <a:gd name="connsiteX32" fmla="*/ 2744199 w 6927105"/>
                <a:gd name="connsiteY32" fmla="*/ 1555169 h 1659889"/>
                <a:gd name="connsiteX33" fmla="*/ 2895175 w 6927105"/>
                <a:gd name="connsiteY33" fmla="*/ 1555169 h 1659889"/>
                <a:gd name="connsiteX34" fmla="*/ 2957341 w 6927105"/>
                <a:gd name="connsiteY34" fmla="*/ 276370 h 1659889"/>
                <a:gd name="connsiteX35" fmla="*/ 3010626 w 6927105"/>
                <a:gd name="connsiteY35" fmla="*/ 1421960 h 1659889"/>
                <a:gd name="connsiteX36" fmla="*/ 3099435 w 6927105"/>
                <a:gd name="connsiteY36" fmla="*/ 1546288 h 1659889"/>
                <a:gd name="connsiteX37" fmla="*/ 3232649 w 6927105"/>
                <a:gd name="connsiteY37" fmla="*/ 1546288 h 1659889"/>
                <a:gd name="connsiteX38" fmla="*/ 3294815 w 6927105"/>
                <a:gd name="connsiteY38" fmla="*/ 347415 h 1659889"/>
                <a:gd name="connsiteX39" fmla="*/ 3356981 w 6927105"/>
                <a:gd name="connsiteY39" fmla="*/ 1386438 h 1659889"/>
                <a:gd name="connsiteX40" fmla="*/ 3428029 w 6927105"/>
                <a:gd name="connsiteY40" fmla="*/ 1555169 h 1659889"/>
                <a:gd name="connsiteX41" fmla="*/ 3587885 w 6927105"/>
                <a:gd name="connsiteY41" fmla="*/ 1564049 h 1659889"/>
                <a:gd name="connsiteX42" fmla="*/ 3614528 w 6927105"/>
                <a:gd name="connsiteY42" fmla="*/ 320773 h 1659889"/>
                <a:gd name="connsiteX43" fmla="*/ 3685575 w 6927105"/>
                <a:gd name="connsiteY43" fmla="*/ 1368677 h 1659889"/>
                <a:gd name="connsiteX44" fmla="*/ 3747741 w 6927105"/>
                <a:gd name="connsiteY44" fmla="*/ 1546288 h 1659889"/>
                <a:gd name="connsiteX45" fmla="*/ 3907597 w 6927105"/>
                <a:gd name="connsiteY45" fmla="*/ 1564049 h 1659889"/>
                <a:gd name="connsiteX46" fmla="*/ 3969764 w 6927105"/>
                <a:gd name="connsiteY46" fmla="*/ 356295 h 1659889"/>
                <a:gd name="connsiteX47" fmla="*/ 4023049 w 6927105"/>
                <a:gd name="connsiteY47" fmla="*/ 1297633 h 1659889"/>
                <a:gd name="connsiteX48" fmla="*/ 4067454 w 6927105"/>
                <a:gd name="connsiteY48" fmla="*/ 1537408 h 1659889"/>
                <a:gd name="connsiteX49" fmla="*/ 4245072 w 6927105"/>
                <a:gd name="connsiteY49" fmla="*/ 1537408 h 1659889"/>
                <a:gd name="connsiteX50" fmla="*/ 4298357 w 6927105"/>
                <a:gd name="connsiteY50" fmla="*/ 400698 h 1659889"/>
                <a:gd name="connsiteX51" fmla="*/ 4360524 w 6927105"/>
                <a:gd name="connsiteY51" fmla="*/ 1279872 h 1659889"/>
                <a:gd name="connsiteX52" fmla="*/ 4413809 w 6927105"/>
                <a:gd name="connsiteY52" fmla="*/ 1546288 h 1659889"/>
                <a:gd name="connsiteX53" fmla="*/ 4582546 w 6927105"/>
                <a:gd name="connsiteY53" fmla="*/ 1546288 h 1659889"/>
                <a:gd name="connsiteX54" fmla="*/ 4626951 w 6927105"/>
                <a:gd name="connsiteY54" fmla="*/ 400698 h 1659889"/>
                <a:gd name="connsiteX55" fmla="*/ 4697998 w 6927105"/>
                <a:gd name="connsiteY55" fmla="*/ 1377558 h 1659889"/>
                <a:gd name="connsiteX56" fmla="*/ 4760164 w 6927105"/>
                <a:gd name="connsiteY56" fmla="*/ 1528527 h 1659889"/>
                <a:gd name="connsiteX57" fmla="*/ 4928901 w 6927105"/>
                <a:gd name="connsiteY57" fmla="*/ 1555169 h 1659889"/>
                <a:gd name="connsiteX58" fmla="*/ 4964425 w 6927105"/>
                <a:gd name="connsiteY58" fmla="*/ 427340 h 1659889"/>
                <a:gd name="connsiteX59" fmla="*/ 5017710 w 6927105"/>
                <a:gd name="connsiteY59" fmla="*/ 1217708 h 1659889"/>
                <a:gd name="connsiteX60" fmla="*/ 5088758 w 6927105"/>
                <a:gd name="connsiteY60" fmla="*/ 1537408 h 1659889"/>
                <a:gd name="connsiteX61" fmla="*/ 5266376 w 6927105"/>
                <a:gd name="connsiteY61" fmla="*/ 1546288 h 1659889"/>
                <a:gd name="connsiteX62" fmla="*/ 5310780 w 6927105"/>
                <a:gd name="connsiteY62" fmla="*/ 427340 h 1659889"/>
                <a:gd name="connsiteX63" fmla="*/ 5364066 w 6927105"/>
                <a:gd name="connsiteY63" fmla="*/ 1306513 h 1659889"/>
                <a:gd name="connsiteX64" fmla="*/ 5426232 w 6927105"/>
                <a:gd name="connsiteY64" fmla="*/ 1546288 h 1659889"/>
                <a:gd name="connsiteX65" fmla="*/ 5594969 w 6927105"/>
                <a:gd name="connsiteY65" fmla="*/ 1546288 h 1659889"/>
                <a:gd name="connsiteX66" fmla="*/ 5648255 w 6927105"/>
                <a:gd name="connsiteY66" fmla="*/ 427340 h 1659889"/>
                <a:gd name="connsiteX67" fmla="*/ 5710421 w 6927105"/>
                <a:gd name="connsiteY67" fmla="*/ 1315394 h 1659889"/>
                <a:gd name="connsiteX68" fmla="*/ 5772587 w 6927105"/>
                <a:gd name="connsiteY68" fmla="*/ 1555169 h 1659889"/>
                <a:gd name="connsiteX69" fmla="*/ 5941324 w 6927105"/>
                <a:gd name="connsiteY69" fmla="*/ 1555169 h 1659889"/>
                <a:gd name="connsiteX70" fmla="*/ 5985729 w 6927105"/>
                <a:gd name="connsiteY70" fmla="*/ 462862 h 1659889"/>
                <a:gd name="connsiteX71" fmla="*/ 6047895 w 6927105"/>
                <a:gd name="connsiteY71" fmla="*/ 1386438 h 1659889"/>
                <a:gd name="connsiteX72" fmla="*/ 6101181 w 6927105"/>
                <a:gd name="connsiteY72" fmla="*/ 1537408 h 1659889"/>
                <a:gd name="connsiteX73" fmla="*/ 6261037 w 6927105"/>
                <a:gd name="connsiteY73" fmla="*/ 1555169 h 1659889"/>
                <a:gd name="connsiteX74" fmla="*/ 6323203 w 6927105"/>
                <a:gd name="connsiteY74" fmla="*/ 489503 h 1659889"/>
                <a:gd name="connsiteX75" fmla="*/ 6385369 w 6927105"/>
                <a:gd name="connsiteY75" fmla="*/ 1404199 h 1659889"/>
                <a:gd name="connsiteX76" fmla="*/ 6447536 w 6927105"/>
                <a:gd name="connsiteY76" fmla="*/ 1555169 h 1659889"/>
                <a:gd name="connsiteX77" fmla="*/ 6607392 w 6927105"/>
                <a:gd name="connsiteY77" fmla="*/ 1555169 h 1659889"/>
                <a:gd name="connsiteX78" fmla="*/ 6660677 w 6927105"/>
                <a:gd name="connsiteY78" fmla="*/ 427340 h 1659889"/>
                <a:gd name="connsiteX79" fmla="*/ 6740606 w 6927105"/>
                <a:gd name="connsiteY79" fmla="*/ 1421960 h 1659889"/>
                <a:gd name="connsiteX80" fmla="*/ 6802772 w 6927105"/>
                <a:gd name="connsiteY80" fmla="*/ 1555169 h 1659889"/>
                <a:gd name="connsiteX81" fmla="*/ 6927105 w 6927105"/>
                <a:gd name="connsiteY81" fmla="*/ 1555169 h 1659889"/>
                <a:gd name="connsiteX0" fmla="*/ 0 w 6927105"/>
                <a:gd name="connsiteY0" fmla="*/ 1546288 h 1659889"/>
                <a:gd name="connsiteX1" fmla="*/ 177618 w 6927105"/>
                <a:gd name="connsiteY1" fmla="*/ 1555169 h 1659889"/>
                <a:gd name="connsiteX2" fmla="*/ 257546 w 6927105"/>
                <a:gd name="connsiteY2" fmla="*/ 134282 h 1659889"/>
                <a:gd name="connsiteX3" fmla="*/ 293070 w 6927105"/>
                <a:gd name="connsiteY3" fmla="*/ 1199947 h 1659889"/>
                <a:gd name="connsiteX4" fmla="*/ 364117 w 6927105"/>
                <a:gd name="connsiteY4" fmla="*/ 1537408 h 1659889"/>
                <a:gd name="connsiteX5" fmla="*/ 532854 w 6927105"/>
                <a:gd name="connsiteY5" fmla="*/ 1546288 h 1659889"/>
                <a:gd name="connsiteX6" fmla="*/ 595021 w 6927105"/>
                <a:gd name="connsiteY6" fmla="*/ 1073 h 1659889"/>
                <a:gd name="connsiteX7" fmla="*/ 648306 w 6927105"/>
                <a:gd name="connsiteY7" fmla="*/ 1306513 h 1659889"/>
                <a:gd name="connsiteX8" fmla="*/ 745996 w 6927105"/>
                <a:gd name="connsiteY8" fmla="*/ 1546288 h 1659889"/>
                <a:gd name="connsiteX9" fmla="*/ 861448 w 6927105"/>
                <a:gd name="connsiteY9" fmla="*/ 1546288 h 1659889"/>
                <a:gd name="connsiteX10" fmla="*/ 932495 w 6927105"/>
                <a:gd name="connsiteY10" fmla="*/ 27715 h 1659889"/>
                <a:gd name="connsiteX11" fmla="*/ 994661 w 6927105"/>
                <a:gd name="connsiteY11" fmla="*/ 1288752 h 1659889"/>
                <a:gd name="connsiteX12" fmla="*/ 1056828 w 6927105"/>
                <a:gd name="connsiteY12" fmla="*/ 1546288 h 1659889"/>
                <a:gd name="connsiteX13" fmla="*/ 1207803 w 6927105"/>
                <a:gd name="connsiteY13" fmla="*/ 1555169 h 1659889"/>
                <a:gd name="connsiteX14" fmla="*/ 1261088 w 6927105"/>
                <a:gd name="connsiteY14" fmla="*/ 89879 h 1659889"/>
                <a:gd name="connsiteX15" fmla="*/ 1323255 w 6927105"/>
                <a:gd name="connsiteY15" fmla="*/ 1368677 h 1659889"/>
                <a:gd name="connsiteX16" fmla="*/ 1403183 w 6927105"/>
                <a:gd name="connsiteY16" fmla="*/ 1546288 h 1659889"/>
                <a:gd name="connsiteX17" fmla="*/ 1563039 w 6927105"/>
                <a:gd name="connsiteY17" fmla="*/ 1546288 h 1659889"/>
                <a:gd name="connsiteX18" fmla="*/ 1598563 w 6927105"/>
                <a:gd name="connsiteY18" fmla="*/ 134282 h 1659889"/>
                <a:gd name="connsiteX19" fmla="*/ 1660729 w 6927105"/>
                <a:gd name="connsiteY19" fmla="*/ 1182186 h 1659889"/>
                <a:gd name="connsiteX20" fmla="*/ 1731776 w 6927105"/>
                <a:gd name="connsiteY20" fmla="*/ 1537408 h 1659889"/>
                <a:gd name="connsiteX21" fmla="*/ 1891632 w 6927105"/>
                <a:gd name="connsiteY21" fmla="*/ 1564049 h 1659889"/>
                <a:gd name="connsiteX22" fmla="*/ 1936037 w 6927105"/>
                <a:gd name="connsiteY22" fmla="*/ 187565 h 1659889"/>
                <a:gd name="connsiteX23" fmla="*/ 2007084 w 6927105"/>
                <a:gd name="connsiteY23" fmla="*/ 1377558 h 1659889"/>
                <a:gd name="connsiteX24" fmla="*/ 2078131 w 6927105"/>
                <a:gd name="connsiteY24" fmla="*/ 1546288 h 1659889"/>
                <a:gd name="connsiteX25" fmla="*/ 2229107 w 6927105"/>
                <a:gd name="connsiteY25" fmla="*/ 1555169 h 1659889"/>
                <a:gd name="connsiteX26" fmla="*/ 2273511 w 6927105"/>
                <a:gd name="connsiteY26" fmla="*/ 223087 h 1659889"/>
                <a:gd name="connsiteX27" fmla="*/ 2335678 w 6927105"/>
                <a:gd name="connsiteY27" fmla="*/ 1342036 h 1659889"/>
                <a:gd name="connsiteX28" fmla="*/ 2424487 w 6927105"/>
                <a:gd name="connsiteY28" fmla="*/ 1555169 h 1659889"/>
                <a:gd name="connsiteX29" fmla="*/ 2557700 w 6927105"/>
                <a:gd name="connsiteY29" fmla="*/ 1546288 h 1659889"/>
                <a:gd name="connsiteX30" fmla="*/ 2619867 w 6927105"/>
                <a:gd name="connsiteY30" fmla="*/ 258609 h 1659889"/>
                <a:gd name="connsiteX31" fmla="*/ 2682033 w 6927105"/>
                <a:gd name="connsiteY31" fmla="*/ 1342036 h 1659889"/>
                <a:gd name="connsiteX32" fmla="*/ 2744199 w 6927105"/>
                <a:gd name="connsiteY32" fmla="*/ 1555169 h 1659889"/>
                <a:gd name="connsiteX33" fmla="*/ 2895175 w 6927105"/>
                <a:gd name="connsiteY33" fmla="*/ 1555169 h 1659889"/>
                <a:gd name="connsiteX34" fmla="*/ 2957341 w 6927105"/>
                <a:gd name="connsiteY34" fmla="*/ 276370 h 1659889"/>
                <a:gd name="connsiteX35" fmla="*/ 3010626 w 6927105"/>
                <a:gd name="connsiteY35" fmla="*/ 1421960 h 1659889"/>
                <a:gd name="connsiteX36" fmla="*/ 3099435 w 6927105"/>
                <a:gd name="connsiteY36" fmla="*/ 1546288 h 1659889"/>
                <a:gd name="connsiteX37" fmla="*/ 3232649 w 6927105"/>
                <a:gd name="connsiteY37" fmla="*/ 1546288 h 1659889"/>
                <a:gd name="connsiteX38" fmla="*/ 3294815 w 6927105"/>
                <a:gd name="connsiteY38" fmla="*/ 347415 h 1659889"/>
                <a:gd name="connsiteX39" fmla="*/ 3356981 w 6927105"/>
                <a:gd name="connsiteY39" fmla="*/ 1386438 h 1659889"/>
                <a:gd name="connsiteX40" fmla="*/ 3428029 w 6927105"/>
                <a:gd name="connsiteY40" fmla="*/ 1555169 h 1659889"/>
                <a:gd name="connsiteX41" fmla="*/ 3587885 w 6927105"/>
                <a:gd name="connsiteY41" fmla="*/ 1564049 h 1659889"/>
                <a:gd name="connsiteX42" fmla="*/ 3614528 w 6927105"/>
                <a:gd name="connsiteY42" fmla="*/ 320773 h 1659889"/>
                <a:gd name="connsiteX43" fmla="*/ 3685575 w 6927105"/>
                <a:gd name="connsiteY43" fmla="*/ 1368677 h 1659889"/>
                <a:gd name="connsiteX44" fmla="*/ 3747741 w 6927105"/>
                <a:gd name="connsiteY44" fmla="*/ 1546288 h 1659889"/>
                <a:gd name="connsiteX45" fmla="*/ 3907597 w 6927105"/>
                <a:gd name="connsiteY45" fmla="*/ 1564049 h 1659889"/>
                <a:gd name="connsiteX46" fmla="*/ 3969764 w 6927105"/>
                <a:gd name="connsiteY46" fmla="*/ 356295 h 1659889"/>
                <a:gd name="connsiteX47" fmla="*/ 4023049 w 6927105"/>
                <a:gd name="connsiteY47" fmla="*/ 1297633 h 1659889"/>
                <a:gd name="connsiteX48" fmla="*/ 4067454 w 6927105"/>
                <a:gd name="connsiteY48" fmla="*/ 1537408 h 1659889"/>
                <a:gd name="connsiteX49" fmla="*/ 4245072 w 6927105"/>
                <a:gd name="connsiteY49" fmla="*/ 1537408 h 1659889"/>
                <a:gd name="connsiteX50" fmla="*/ 4298357 w 6927105"/>
                <a:gd name="connsiteY50" fmla="*/ 400698 h 1659889"/>
                <a:gd name="connsiteX51" fmla="*/ 4360524 w 6927105"/>
                <a:gd name="connsiteY51" fmla="*/ 1279872 h 1659889"/>
                <a:gd name="connsiteX52" fmla="*/ 4413809 w 6927105"/>
                <a:gd name="connsiteY52" fmla="*/ 1546288 h 1659889"/>
                <a:gd name="connsiteX53" fmla="*/ 4582546 w 6927105"/>
                <a:gd name="connsiteY53" fmla="*/ 1546288 h 1659889"/>
                <a:gd name="connsiteX54" fmla="*/ 4626951 w 6927105"/>
                <a:gd name="connsiteY54" fmla="*/ 400698 h 1659889"/>
                <a:gd name="connsiteX55" fmla="*/ 4697998 w 6927105"/>
                <a:gd name="connsiteY55" fmla="*/ 1377558 h 1659889"/>
                <a:gd name="connsiteX56" fmla="*/ 4760164 w 6927105"/>
                <a:gd name="connsiteY56" fmla="*/ 1528527 h 1659889"/>
                <a:gd name="connsiteX57" fmla="*/ 4928901 w 6927105"/>
                <a:gd name="connsiteY57" fmla="*/ 1555169 h 1659889"/>
                <a:gd name="connsiteX58" fmla="*/ 4964425 w 6927105"/>
                <a:gd name="connsiteY58" fmla="*/ 427340 h 1659889"/>
                <a:gd name="connsiteX59" fmla="*/ 5017710 w 6927105"/>
                <a:gd name="connsiteY59" fmla="*/ 1217708 h 1659889"/>
                <a:gd name="connsiteX60" fmla="*/ 5088758 w 6927105"/>
                <a:gd name="connsiteY60" fmla="*/ 1537408 h 1659889"/>
                <a:gd name="connsiteX61" fmla="*/ 5266376 w 6927105"/>
                <a:gd name="connsiteY61" fmla="*/ 1546288 h 1659889"/>
                <a:gd name="connsiteX62" fmla="*/ 5310780 w 6927105"/>
                <a:gd name="connsiteY62" fmla="*/ 427340 h 1659889"/>
                <a:gd name="connsiteX63" fmla="*/ 5364066 w 6927105"/>
                <a:gd name="connsiteY63" fmla="*/ 1306513 h 1659889"/>
                <a:gd name="connsiteX64" fmla="*/ 5426232 w 6927105"/>
                <a:gd name="connsiteY64" fmla="*/ 1546288 h 1659889"/>
                <a:gd name="connsiteX65" fmla="*/ 5594969 w 6927105"/>
                <a:gd name="connsiteY65" fmla="*/ 1546288 h 1659889"/>
                <a:gd name="connsiteX66" fmla="*/ 5648255 w 6927105"/>
                <a:gd name="connsiteY66" fmla="*/ 427340 h 1659889"/>
                <a:gd name="connsiteX67" fmla="*/ 5710421 w 6927105"/>
                <a:gd name="connsiteY67" fmla="*/ 1315394 h 1659889"/>
                <a:gd name="connsiteX68" fmla="*/ 5772587 w 6927105"/>
                <a:gd name="connsiteY68" fmla="*/ 1555169 h 1659889"/>
                <a:gd name="connsiteX69" fmla="*/ 5941324 w 6927105"/>
                <a:gd name="connsiteY69" fmla="*/ 1555169 h 1659889"/>
                <a:gd name="connsiteX70" fmla="*/ 5985729 w 6927105"/>
                <a:gd name="connsiteY70" fmla="*/ 462862 h 1659889"/>
                <a:gd name="connsiteX71" fmla="*/ 6047895 w 6927105"/>
                <a:gd name="connsiteY71" fmla="*/ 1386438 h 1659889"/>
                <a:gd name="connsiteX72" fmla="*/ 6101181 w 6927105"/>
                <a:gd name="connsiteY72" fmla="*/ 1537408 h 1659889"/>
                <a:gd name="connsiteX73" fmla="*/ 6261037 w 6927105"/>
                <a:gd name="connsiteY73" fmla="*/ 1555169 h 1659889"/>
                <a:gd name="connsiteX74" fmla="*/ 6323203 w 6927105"/>
                <a:gd name="connsiteY74" fmla="*/ 489503 h 1659889"/>
                <a:gd name="connsiteX75" fmla="*/ 6385369 w 6927105"/>
                <a:gd name="connsiteY75" fmla="*/ 1404199 h 1659889"/>
                <a:gd name="connsiteX76" fmla="*/ 6447536 w 6927105"/>
                <a:gd name="connsiteY76" fmla="*/ 1555169 h 1659889"/>
                <a:gd name="connsiteX77" fmla="*/ 6607392 w 6927105"/>
                <a:gd name="connsiteY77" fmla="*/ 1555169 h 1659889"/>
                <a:gd name="connsiteX78" fmla="*/ 6660677 w 6927105"/>
                <a:gd name="connsiteY78" fmla="*/ 427340 h 1659889"/>
                <a:gd name="connsiteX79" fmla="*/ 6740606 w 6927105"/>
                <a:gd name="connsiteY79" fmla="*/ 1421960 h 1659889"/>
                <a:gd name="connsiteX80" fmla="*/ 6802772 w 6927105"/>
                <a:gd name="connsiteY80" fmla="*/ 1555169 h 1659889"/>
                <a:gd name="connsiteX81" fmla="*/ 6927105 w 6927105"/>
                <a:gd name="connsiteY81" fmla="*/ 1555169 h 1659889"/>
                <a:gd name="connsiteX0" fmla="*/ 0 w 6927105"/>
                <a:gd name="connsiteY0" fmla="*/ 1546288 h 1659889"/>
                <a:gd name="connsiteX1" fmla="*/ 177618 w 6927105"/>
                <a:gd name="connsiteY1" fmla="*/ 1555169 h 1659889"/>
                <a:gd name="connsiteX2" fmla="*/ 257546 w 6927105"/>
                <a:gd name="connsiteY2" fmla="*/ 134282 h 1659889"/>
                <a:gd name="connsiteX3" fmla="*/ 293070 w 6927105"/>
                <a:gd name="connsiteY3" fmla="*/ 1199947 h 1659889"/>
                <a:gd name="connsiteX4" fmla="*/ 364117 w 6927105"/>
                <a:gd name="connsiteY4" fmla="*/ 1537408 h 1659889"/>
                <a:gd name="connsiteX5" fmla="*/ 532854 w 6927105"/>
                <a:gd name="connsiteY5" fmla="*/ 1546288 h 1659889"/>
                <a:gd name="connsiteX6" fmla="*/ 595021 w 6927105"/>
                <a:gd name="connsiteY6" fmla="*/ 1073 h 1659889"/>
                <a:gd name="connsiteX7" fmla="*/ 648306 w 6927105"/>
                <a:gd name="connsiteY7" fmla="*/ 1306513 h 1659889"/>
                <a:gd name="connsiteX8" fmla="*/ 745996 w 6927105"/>
                <a:gd name="connsiteY8" fmla="*/ 1546288 h 1659889"/>
                <a:gd name="connsiteX9" fmla="*/ 861448 w 6927105"/>
                <a:gd name="connsiteY9" fmla="*/ 1546288 h 1659889"/>
                <a:gd name="connsiteX10" fmla="*/ 932495 w 6927105"/>
                <a:gd name="connsiteY10" fmla="*/ 27715 h 1659889"/>
                <a:gd name="connsiteX11" fmla="*/ 994661 w 6927105"/>
                <a:gd name="connsiteY11" fmla="*/ 1288752 h 1659889"/>
                <a:gd name="connsiteX12" fmla="*/ 1056828 w 6927105"/>
                <a:gd name="connsiteY12" fmla="*/ 1546288 h 1659889"/>
                <a:gd name="connsiteX13" fmla="*/ 1207803 w 6927105"/>
                <a:gd name="connsiteY13" fmla="*/ 1555169 h 1659889"/>
                <a:gd name="connsiteX14" fmla="*/ 1261088 w 6927105"/>
                <a:gd name="connsiteY14" fmla="*/ 89879 h 1659889"/>
                <a:gd name="connsiteX15" fmla="*/ 1323255 w 6927105"/>
                <a:gd name="connsiteY15" fmla="*/ 1368677 h 1659889"/>
                <a:gd name="connsiteX16" fmla="*/ 1403183 w 6927105"/>
                <a:gd name="connsiteY16" fmla="*/ 1546288 h 1659889"/>
                <a:gd name="connsiteX17" fmla="*/ 1563039 w 6927105"/>
                <a:gd name="connsiteY17" fmla="*/ 1546288 h 1659889"/>
                <a:gd name="connsiteX18" fmla="*/ 1598563 w 6927105"/>
                <a:gd name="connsiteY18" fmla="*/ 134282 h 1659889"/>
                <a:gd name="connsiteX19" fmla="*/ 1660729 w 6927105"/>
                <a:gd name="connsiteY19" fmla="*/ 1182186 h 1659889"/>
                <a:gd name="connsiteX20" fmla="*/ 1731776 w 6927105"/>
                <a:gd name="connsiteY20" fmla="*/ 1537408 h 1659889"/>
                <a:gd name="connsiteX21" fmla="*/ 1891632 w 6927105"/>
                <a:gd name="connsiteY21" fmla="*/ 1564049 h 1659889"/>
                <a:gd name="connsiteX22" fmla="*/ 1936037 w 6927105"/>
                <a:gd name="connsiteY22" fmla="*/ 187565 h 1659889"/>
                <a:gd name="connsiteX23" fmla="*/ 2007084 w 6927105"/>
                <a:gd name="connsiteY23" fmla="*/ 1377558 h 1659889"/>
                <a:gd name="connsiteX24" fmla="*/ 2078131 w 6927105"/>
                <a:gd name="connsiteY24" fmla="*/ 1546288 h 1659889"/>
                <a:gd name="connsiteX25" fmla="*/ 2229107 w 6927105"/>
                <a:gd name="connsiteY25" fmla="*/ 1555169 h 1659889"/>
                <a:gd name="connsiteX26" fmla="*/ 2273511 w 6927105"/>
                <a:gd name="connsiteY26" fmla="*/ 223087 h 1659889"/>
                <a:gd name="connsiteX27" fmla="*/ 2335678 w 6927105"/>
                <a:gd name="connsiteY27" fmla="*/ 1342036 h 1659889"/>
                <a:gd name="connsiteX28" fmla="*/ 2424487 w 6927105"/>
                <a:gd name="connsiteY28" fmla="*/ 1555169 h 1659889"/>
                <a:gd name="connsiteX29" fmla="*/ 2557700 w 6927105"/>
                <a:gd name="connsiteY29" fmla="*/ 1546288 h 1659889"/>
                <a:gd name="connsiteX30" fmla="*/ 2619867 w 6927105"/>
                <a:gd name="connsiteY30" fmla="*/ 258609 h 1659889"/>
                <a:gd name="connsiteX31" fmla="*/ 2682033 w 6927105"/>
                <a:gd name="connsiteY31" fmla="*/ 1342036 h 1659889"/>
                <a:gd name="connsiteX32" fmla="*/ 2744199 w 6927105"/>
                <a:gd name="connsiteY32" fmla="*/ 1555169 h 1659889"/>
                <a:gd name="connsiteX33" fmla="*/ 2895175 w 6927105"/>
                <a:gd name="connsiteY33" fmla="*/ 1555169 h 1659889"/>
                <a:gd name="connsiteX34" fmla="*/ 2957341 w 6927105"/>
                <a:gd name="connsiteY34" fmla="*/ 276370 h 1659889"/>
                <a:gd name="connsiteX35" fmla="*/ 3010626 w 6927105"/>
                <a:gd name="connsiteY35" fmla="*/ 1421960 h 1659889"/>
                <a:gd name="connsiteX36" fmla="*/ 3099435 w 6927105"/>
                <a:gd name="connsiteY36" fmla="*/ 1546288 h 1659889"/>
                <a:gd name="connsiteX37" fmla="*/ 3232649 w 6927105"/>
                <a:gd name="connsiteY37" fmla="*/ 1546288 h 1659889"/>
                <a:gd name="connsiteX38" fmla="*/ 3294815 w 6927105"/>
                <a:gd name="connsiteY38" fmla="*/ 347415 h 1659889"/>
                <a:gd name="connsiteX39" fmla="*/ 3356981 w 6927105"/>
                <a:gd name="connsiteY39" fmla="*/ 1386438 h 1659889"/>
                <a:gd name="connsiteX40" fmla="*/ 3428029 w 6927105"/>
                <a:gd name="connsiteY40" fmla="*/ 1555169 h 1659889"/>
                <a:gd name="connsiteX41" fmla="*/ 3587885 w 6927105"/>
                <a:gd name="connsiteY41" fmla="*/ 1564049 h 1659889"/>
                <a:gd name="connsiteX42" fmla="*/ 3614528 w 6927105"/>
                <a:gd name="connsiteY42" fmla="*/ 320773 h 1659889"/>
                <a:gd name="connsiteX43" fmla="*/ 3685575 w 6927105"/>
                <a:gd name="connsiteY43" fmla="*/ 1368677 h 1659889"/>
                <a:gd name="connsiteX44" fmla="*/ 3747741 w 6927105"/>
                <a:gd name="connsiteY44" fmla="*/ 1546288 h 1659889"/>
                <a:gd name="connsiteX45" fmla="*/ 3907597 w 6927105"/>
                <a:gd name="connsiteY45" fmla="*/ 1564049 h 1659889"/>
                <a:gd name="connsiteX46" fmla="*/ 3969764 w 6927105"/>
                <a:gd name="connsiteY46" fmla="*/ 356295 h 1659889"/>
                <a:gd name="connsiteX47" fmla="*/ 4023049 w 6927105"/>
                <a:gd name="connsiteY47" fmla="*/ 1297633 h 1659889"/>
                <a:gd name="connsiteX48" fmla="*/ 4067454 w 6927105"/>
                <a:gd name="connsiteY48" fmla="*/ 1537408 h 1659889"/>
                <a:gd name="connsiteX49" fmla="*/ 4245072 w 6927105"/>
                <a:gd name="connsiteY49" fmla="*/ 1537408 h 1659889"/>
                <a:gd name="connsiteX50" fmla="*/ 4298357 w 6927105"/>
                <a:gd name="connsiteY50" fmla="*/ 400698 h 1659889"/>
                <a:gd name="connsiteX51" fmla="*/ 4360524 w 6927105"/>
                <a:gd name="connsiteY51" fmla="*/ 1279872 h 1659889"/>
                <a:gd name="connsiteX52" fmla="*/ 4413809 w 6927105"/>
                <a:gd name="connsiteY52" fmla="*/ 1546288 h 1659889"/>
                <a:gd name="connsiteX53" fmla="*/ 4582546 w 6927105"/>
                <a:gd name="connsiteY53" fmla="*/ 1546288 h 1659889"/>
                <a:gd name="connsiteX54" fmla="*/ 4626951 w 6927105"/>
                <a:gd name="connsiteY54" fmla="*/ 400698 h 1659889"/>
                <a:gd name="connsiteX55" fmla="*/ 4697998 w 6927105"/>
                <a:gd name="connsiteY55" fmla="*/ 1377558 h 1659889"/>
                <a:gd name="connsiteX56" fmla="*/ 4760164 w 6927105"/>
                <a:gd name="connsiteY56" fmla="*/ 1528527 h 1659889"/>
                <a:gd name="connsiteX57" fmla="*/ 4928901 w 6927105"/>
                <a:gd name="connsiteY57" fmla="*/ 1555169 h 1659889"/>
                <a:gd name="connsiteX58" fmla="*/ 4964425 w 6927105"/>
                <a:gd name="connsiteY58" fmla="*/ 427340 h 1659889"/>
                <a:gd name="connsiteX59" fmla="*/ 5017710 w 6927105"/>
                <a:gd name="connsiteY59" fmla="*/ 1217708 h 1659889"/>
                <a:gd name="connsiteX60" fmla="*/ 5088758 w 6927105"/>
                <a:gd name="connsiteY60" fmla="*/ 1537408 h 1659889"/>
                <a:gd name="connsiteX61" fmla="*/ 5266376 w 6927105"/>
                <a:gd name="connsiteY61" fmla="*/ 1546288 h 1659889"/>
                <a:gd name="connsiteX62" fmla="*/ 5310780 w 6927105"/>
                <a:gd name="connsiteY62" fmla="*/ 427340 h 1659889"/>
                <a:gd name="connsiteX63" fmla="*/ 5364066 w 6927105"/>
                <a:gd name="connsiteY63" fmla="*/ 1306513 h 1659889"/>
                <a:gd name="connsiteX64" fmla="*/ 5426232 w 6927105"/>
                <a:gd name="connsiteY64" fmla="*/ 1546288 h 1659889"/>
                <a:gd name="connsiteX65" fmla="*/ 5594969 w 6927105"/>
                <a:gd name="connsiteY65" fmla="*/ 1546288 h 1659889"/>
                <a:gd name="connsiteX66" fmla="*/ 5648255 w 6927105"/>
                <a:gd name="connsiteY66" fmla="*/ 427340 h 1659889"/>
                <a:gd name="connsiteX67" fmla="*/ 5710421 w 6927105"/>
                <a:gd name="connsiteY67" fmla="*/ 1315394 h 1659889"/>
                <a:gd name="connsiteX68" fmla="*/ 5772587 w 6927105"/>
                <a:gd name="connsiteY68" fmla="*/ 1555169 h 1659889"/>
                <a:gd name="connsiteX69" fmla="*/ 5941324 w 6927105"/>
                <a:gd name="connsiteY69" fmla="*/ 1555169 h 1659889"/>
                <a:gd name="connsiteX70" fmla="*/ 5985729 w 6927105"/>
                <a:gd name="connsiteY70" fmla="*/ 462862 h 1659889"/>
                <a:gd name="connsiteX71" fmla="*/ 6047895 w 6927105"/>
                <a:gd name="connsiteY71" fmla="*/ 1386438 h 1659889"/>
                <a:gd name="connsiteX72" fmla="*/ 6101181 w 6927105"/>
                <a:gd name="connsiteY72" fmla="*/ 1537408 h 1659889"/>
                <a:gd name="connsiteX73" fmla="*/ 6261037 w 6927105"/>
                <a:gd name="connsiteY73" fmla="*/ 1555169 h 1659889"/>
                <a:gd name="connsiteX74" fmla="*/ 6323203 w 6927105"/>
                <a:gd name="connsiteY74" fmla="*/ 489503 h 1659889"/>
                <a:gd name="connsiteX75" fmla="*/ 6385369 w 6927105"/>
                <a:gd name="connsiteY75" fmla="*/ 1404199 h 1659889"/>
                <a:gd name="connsiteX76" fmla="*/ 6447536 w 6927105"/>
                <a:gd name="connsiteY76" fmla="*/ 1555169 h 1659889"/>
                <a:gd name="connsiteX77" fmla="*/ 6607392 w 6927105"/>
                <a:gd name="connsiteY77" fmla="*/ 1555169 h 1659889"/>
                <a:gd name="connsiteX78" fmla="*/ 6660677 w 6927105"/>
                <a:gd name="connsiteY78" fmla="*/ 427340 h 1659889"/>
                <a:gd name="connsiteX79" fmla="*/ 6740606 w 6927105"/>
                <a:gd name="connsiteY79" fmla="*/ 1421960 h 1659889"/>
                <a:gd name="connsiteX80" fmla="*/ 6802772 w 6927105"/>
                <a:gd name="connsiteY80" fmla="*/ 1555169 h 1659889"/>
                <a:gd name="connsiteX81" fmla="*/ 6927105 w 6927105"/>
                <a:gd name="connsiteY81" fmla="*/ 1555169 h 1659889"/>
                <a:gd name="connsiteX0" fmla="*/ 0 w 6927105"/>
                <a:gd name="connsiteY0" fmla="*/ 1546288 h 1654860"/>
                <a:gd name="connsiteX1" fmla="*/ 177618 w 6927105"/>
                <a:gd name="connsiteY1" fmla="*/ 1555169 h 1654860"/>
                <a:gd name="connsiteX2" fmla="*/ 257546 w 6927105"/>
                <a:gd name="connsiteY2" fmla="*/ 134282 h 1654860"/>
                <a:gd name="connsiteX3" fmla="*/ 293070 w 6927105"/>
                <a:gd name="connsiteY3" fmla="*/ 1199947 h 1654860"/>
                <a:gd name="connsiteX4" fmla="*/ 364117 w 6927105"/>
                <a:gd name="connsiteY4" fmla="*/ 1537408 h 1654860"/>
                <a:gd name="connsiteX5" fmla="*/ 532854 w 6927105"/>
                <a:gd name="connsiteY5" fmla="*/ 1546288 h 1654860"/>
                <a:gd name="connsiteX6" fmla="*/ 595021 w 6927105"/>
                <a:gd name="connsiteY6" fmla="*/ 1073 h 1654860"/>
                <a:gd name="connsiteX7" fmla="*/ 648306 w 6927105"/>
                <a:gd name="connsiteY7" fmla="*/ 1306513 h 1654860"/>
                <a:gd name="connsiteX8" fmla="*/ 745996 w 6927105"/>
                <a:gd name="connsiteY8" fmla="*/ 1546288 h 1654860"/>
                <a:gd name="connsiteX9" fmla="*/ 861448 w 6927105"/>
                <a:gd name="connsiteY9" fmla="*/ 1546288 h 1654860"/>
                <a:gd name="connsiteX10" fmla="*/ 932495 w 6927105"/>
                <a:gd name="connsiteY10" fmla="*/ 27715 h 1654860"/>
                <a:gd name="connsiteX11" fmla="*/ 994661 w 6927105"/>
                <a:gd name="connsiteY11" fmla="*/ 1288752 h 1654860"/>
                <a:gd name="connsiteX12" fmla="*/ 1056828 w 6927105"/>
                <a:gd name="connsiteY12" fmla="*/ 1546288 h 1654860"/>
                <a:gd name="connsiteX13" fmla="*/ 1207803 w 6927105"/>
                <a:gd name="connsiteY13" fmla="*/ 1555169 h 1654860"/>
                <a:gd name="connsiteX14" fmla="*/ 1261088 w 6927105"/>
                <a:gd name="connsiteY14" fmla="*/ 89879 h 1654860"/>
                <a:gd name="connsiteX15" fmla="*/ 1323255 w 6927105"/>
                <a:gd name="connsiteY15" fmla="*/ 1368677 h 1654860"/>
                <a:gd name="connsiteX16" fmla="*/ 1403183 w 6927105"/>
                <a:gd name="connsiteY16" fmla="*/ 1546288 h 1654860"/>
                <a:gd name="connsiteX17" fmla="*/ 1563039 w 6927105"/>
                <a:gd name="connsiteY17" fmla="*/ 1546288 h 1654860"/>
                <a:gd name="connsiteX18" fmla="*/ 1598563 w 6927105"/>
                <a:gd name="connsiteY18" fmla="*/ 134282 h 1654860"/>
                <a:gd name="connsiteX19" fmla="*/ 1660729 w 6927105"/>
                <a:gd name="connsiteY19" fmla="*/ 1182186 h 1654860"/>
                <a:gd name="connsiteX20" fmla="*/ 1731776 w 6927105"/>
                <a:gd name="connsiteY20" fmla="*/ 1537408 h 1654860"/>
                <a:gd name="connsiteX21" fmla="*/ 1891632 w 6927105"/>
                <a:gd name="connsiteY21" fmla="*/ 1564049 h 1654860"/>
                <a:gd name="connsiteX22" fmla="*/ 1936037 w 6927105"/>
                <a:gd name="connsiteY22" fmla="*/ 187565 h 1654860"/>
                <a:gd name="connsiteX23" fmla="*/ 2007084 w 6927105"/>
                <a:gd name="connsiteY23" fmla="*/ 1377558 h 1654860"/>
                <a:gd name="connsiteX24" fmla="*/ 2078131 w 6927105"/>
                <a:gd name="connsiteY24" fmla="*/ 1546288 h 1654860"/>
                <a:gd name="connsiteX25" fmla="*/ 2229107 w 6927105"/>
                <a:gd name="connsiteY25" fmla="*/ 1555169 h 1654860"/>
                <a:gd name="connsiteX26" fmla="*/ 2273511 w 6927105"/>
                <a:gd name="connsiteY26" fmla="*/ 223087 h 1654860"/>
                <a:gd name="connsiteX27" fmla="*/ 2335678 w 6927105"/>
                <a:gd name="connsiteY27" fmla="*/ 1342036 h 1654860"/>
                <a:gd name="connsiteX28" fmla="*/ 2424487 w 6927105"/>
                <a:gd name="connsiteY28" fmla="*/ 1555169 h 1654860"/>
                <a:gd name="connsiteX29" fmla="*/ 2557700 w 6927105"/>
                <a:gd name="connsiteY29" fmla="*/ 1546288 h 1654860"/>
                <a:gd name="connsiteX30" fmla="*/ 2619867 w 6927105"/>
                <a:gd name="connsiteY30" fmla="*/ 258609 h 1654860"/>
                <a:gd name="connsiteX31" fmla="*/ 2682033 w 6927105"/>
                <a:gd name="connsiteY31" fmla="*/ 1342036 h 1654860"/>
                <a:gd name="connsiteX32" fmla="*/ 2744199 w 6927105"/>
                <a:gd name="connsiteY32" fmla="*/ 1555169 h 1654860"/>
                <a:gd name="connsiteX33" fmla="*/ 2895175 w 6927105"/>
                <a:gd name="connsiteY33" fmla="*/ 1555169 h 1654860"/>
                <a:gd name="connsiteX34" fmla="*/ 2957341 w 6927105"/>
                <a:gd name="connsiteY34" fmla="*/ 276370 h 1654860"/>
                <a:gd name="connsiteX35" fmla="*/ 3010626 w 6927105"/>
                <a:gd name="connsiteY35" fmla="*/ 1421960 h 1654860"/>
                <a:gd name="connsiteX36" fmla="*/ 3099435 w 6927105"/>
                <a:gd name="connsiteY36" fmla="*/ 1546288 h 1654860"/>
                <a:gd name="connsiteX37" fmla="*/ 3232649 w 6927105"/>
                <a:gd name="connsiteY37" fmla="*/ 1546288 h 1654860"/>
                <a:gd name="connsiteX38" fmla="*/ 3294815 w 6927105"/>
                <a:gd name="connsiteY38" fmla="*/ 347415 h 1654860"/>
                <a:gd name="connsiteX39" fmla="*/ 3356981 w 6927105"/>
                <a:gd name="connsiteY39" fmla="*/ 1386438 h 1654860"/>
                <a:gd name="connsiteX40" fmla="*/ 3428029 w 6927105"/>
                <a:gd name="connsiteY40" fmla="*/ 1555169 h 1654860"/>
                <a:gd name="connsiteX41" fmla="*/ 3587885 w 6927105"/>
                <a:gd name="connsiteY41" fmla="*/ 1564049 h 1654860"/>
                <a:gd name="connsiteX42" fmla="*/ 3614528 w 6927105"/>
                <a:gd name="connsiteY42" fmla="*/ 320773 h 1654860"/>
                <a:gd name="connsiteX43" fmla="*/ 3685575 w 6927105"/>
                <a:gd name="connsiteY43" fmla="*/ 1368677 h 1654860"/>
                <a:gd name="connsiteX44" fmla="*/ 3747741 w 6927105"/>
                <a:gd name="connsiteY44" fmla="*/ 1546288 h 1654860"/>
                <a:gd name="connsiteX45" fmla="*/ 3907597 w 6927105"/>
                <a:gd name="connsiteY45" fmla="*/ 1564049 h 1654860"/>
                <a:gd name="connsiteX46" fmla="*/ 3969764 w 6927105"/>
                <a:gd name="connsiteY46" fmla="*/ 356295 h 1654860"/>
                <a:gd name="connsiteX47" fmla="*/ 4023049 w 6927105"/>
                <a:gd name="connsiteY47" fmla="*/ 1297633 h 1654860"/>
                <a:gd name="connsiteX48" fmla="*/ 4067454 w 6927105"/>
                <a:gd name="connsiteY48" fmla="*/ 1537408 h 1654860"/>
                <a:gd name="connsiteX49" fmla="*/ 4245072 w 6927105"/>
                <a:gd name="connsiteY49" fmla="*/ 1537408 h 1654860"/>
                <a:gd name="connsiteX50" fmla="*/ 4298357 w 6927105"/>
                <a:gd name="connsiteY50" fmla="*/ 400698 h 1654860"/>
                <a:gd name="connsiteX51" fmla="*/ 4360524 w 6927105"/>
                <a:gd name="connsiteY51" fmla="*/ 1279872 h 1654860"/>
                <a:gd name="connsiteX52" fmla="*/ 4413809 w 6927105"/>
                <a:gd name="connsiteY52" fmla="*/ 1546288 h 1654860"/>
                <a:gd name="connsiteX53" fmla="*/ 4582546 w 6927105"/>
                <a:gd name="connsiteY53" fmla="*/ 1546288 h 1654860"/>
                <a:gd name="connsiteX54" fmla="*/ 4626951 w 6927105"/>
                <a:gd name="connsiteY54" fmla="*/ 400698 h 1654860"/>
                <a:gd name="connsiteX55" fmla="*/ 4697998 w 6927105"/>
                <a:gd name="connsiteY55" fmla="*/ 1377558 h 1654860"/>
                <a:gd name="connsiteX56" fmla="*/ 4760164 w 6927105"/>
                <a:gd name="connsiteY56" fmla="*/ 1528527 h 1654860"/>
                <a:gd name="connsiteX57" fmla="*/ 4928901 w 6927105"/>
                <a:gd name="connsiteY57" fmla="*/ 1555169 h 1654860"/>
                <a:gd name="connsiteX58" fmla="*/ 4964425 w 6927105"/>
                <a:gd name="connsiteY58" fmla="*/ 427340 h 1654860"/>
                <a:gd name="connsiteX59" fmla="*/ 5017710 w 6927105"/>
                <a:gd name="connsiteY59" fmla="*/ 1217708 h 1654860"/>
                <a:gd name="connsiteX60" fmla="*/ 5088758 w 6927105"/>
                <a:gd name="connsiteY60" fmla="*/ 1537408 h 1654860"/>
                <a:gd name="connsiteX61" fmla="*/ 5266376 w 6927105"/>
                <a:gd name="connsiteY61" fmla="*/ 1546288 h 1654860"/>
                <a:gd name="connsiteX62" fmla="*/ 5310780 w 6927105"/>
                <a:gd name="connsiteY62" fmla="*/ 427340 h 1654860"/>
                <a:gd name="connsiteX63" fmla="*/ 5364066 w 6927105"/>
                <a:gd name="connsiteY63" fmla="*/ 1306513 h 1654860"/>
                <a:gd name="connsiteX64" fmla="*/ 5426232 w 6927105"/>
                <a:gd name="connsiteY64" fmla="*/ 1546288 h 1654860"/>
                <a:gd name="connsiteX65" fmla="*/ 5594969 w 6927105"/>
                <a:gd name="connsiteY65" fmla="*/ 1546288 h 1654860"/>
                <a:gd name="connsiteX66" fmla="*/ 5648255 w 6927105"/>
                <a:gd name="connsiteY66" fmla="*/ 427340 h 1654860"/>
                <a:gd name="connsiteX67" fmla="*/ 5710421 w 6927105"/>
                <a:gd name="connsiteY67" fmla="*/ 1315394 h 1654860"/>
                <a:gd name="connsiteX68" fmla="*/ 5772587 w 6927105"/>
                <a:gd name="connsiteY68" fmla="*/ 1555169 h 1654860"/>
                <a:gd name="connsiteX69" fmla="*/ 5941324 w 6927105"/>
                <a:gd name="connsiteY69" fmla="*/ 1555169 h 1654860"/>
                <a:gd name="connsiteX70" fmla="*/ 5985729 w 6927105"/>
                <a:gd name="connsiteY70" fmla="*/ 462862 h 1654860"/>
                <a:gd name="connsiteX71" fmla="*/ 6047895 w 6927105"/>
                <a:gd name="connsiteY71" fmla="*/ 1386438 h 1654860"/>
                <a:gd name="connsiteX72" fmla="*/ 6101181 w 6927105"/>
                <a:gd name="connsiteY72" fmla="*/ 1537408 h 1654860"/>
                <a:gd name="connsiteX73" fmla="*/ 6261037 w 6927105"/>
                <a:gd name="connsiteY73" fmla="*/ 1555169 h 1654860"/>
                <a:gd name="connsiteX74" fmla="*/ 6323203 w 6927105"/>
                <a:gd name="connsiteY74" fmla="*/ 489503 h 1654860"/>
                <a:gd name="connsiteX75" fmla="*/ 6385369 w 6927105"/>
                <a:gd name="connsiteY75" fmla="*/ 1404199 h 1654860"/>
                <a:gd name="connsiteX76" fmla="*/ 6447536 w 6927105"/>
                <a:gd name="connsiteY76" fmla="*/ 1555169 h 1654860"/>
                <a:gd name="connsiteX77" fmla="*/ 6607392 w 6927105"/>
                <a:gd name="connsiteY77" fmla="*/ 1555169 h 1654860"/>
                <a:gd name="connsiteX78" fmla="*/ 6660677 w 6927105"/>
                <a:gd name="connsiteY78" fmla="*/ 427340 h 1654860"/>
                <a:gd name="connsiteX79" fmla="*/ 6740606 w 6927105"/>
                <a:gd name="connsiteY79" fmla="*/ 1421960 h 1654860"/>
                <a:gd name="connsiteX80" fmla="*/ 6802772 w 6927105"/>
                <a:gd name="connsiteY80" fmla="*/ 1555169 h 1654860"/>
                <a:gd name="connsiteX81" fmla="*/ 6927105 w 6927105"/>
                <a:gd name="connsiteY81" fmla="*/ 1555169 h 1654860"/>
                <a:gd name="connsiteX0" fmla="*/ 0 w 6927105"/>
                <a:gd name="connsiteY0" fmla="*/ 1546288 h 1645714"/>
                <a:gd name="connsiteX1" fmla="*/ 177618 w 6927105"/>
                <a:gd name="connsiteY1" fmla="*/ 1555169 h 1645714"/>
                <a:gd name="connsiteX2" fmla="*/ 257546 w 6927105"/>
                <a:gd name="connsiteY2" fmla="*/ 134282 h 1645714"/>
                <a:gd name="connsiteX3" fmla="*/ 293070 w 6927105"/>
                <a:gd name="connsiteY3" fmla="*/ 1199947 h 1645714"/>
                <a:gd name="connsiteX4" fmla="*/ 364117 w 6927105"/>
                <a:gd name="connsiteY4" fmla="*/ 1537408 h 1645714"/>
                <a:gd name="connsiteX5" fmla="*/ 532854 w 6927105"/>
                <a:gd name="connsiteY5" fmla="*/ 1546288 h 1645714"/>
                <a:gd name="connsiteX6" fmla="*/ 595021 w 6927105"/>
                <a:gd name="connsiteY6" fmla="*/ 1073 h 1645714"/>
                <a:gd name="connsiteX7" fmla="*/ 648306 w 6927105"/>
                <a:gd name="connsiteY7" fmla="*/ 1306513 h 1645714"/>
                <a:gd name="connsiteX8" fmla="*/ 745996 w 6927105"/>
                <a:gd name="connsiteY8" fmla="*/ 1546288 h 1645714"/>
                <a:gd name="connsiteX9" fmla="*/ 861448 w 6927105"/>
                <a:gd name="connsiteY9" fmla="*/ 1546288 h 1645714"/>
                <a:gd name="connsiteX10" fmla="*/ 932495 w 6927105"/>
                <a:gd name="connsiteY10" fmla="*/ 27715 h 1645714"/>
                <a:gd name="connsiteX11" fmla="*/ 994661 w 6927105"/>
                <a:gd name="connsiteY11" fmla="*/ 1288752 h 1645714"/>
                <a:gd name="connsiteX12" fmla="*/ 1056828 w 6927105"/>
                <a:gd name="connsiteY12" fmla="*/ 1546288 h 1645714"/>
                <a:gd name="connsiteX13" fmla="*/ 1207803 w 6927105"/>
                <a:gd name="connsiteY13" fmla="*/ 1555169 h 1645714"/>
                <a:gd name="connsiteX14" fmla="*/ 1261088 w 6927105"/>
                <a:gd name="connsiteY14" fmla="*/ 89879 h 1645714"/>
                <a:gd name="connsiteX15" fmla="*/ 1323255 w 6927105"/>
                <a:gd name="connsiteY15" fmla="*/ 1368677 h 1645714"/>
                <a:gd name="connsiteX16" fmla="*/ 1403183 w 6927105"/>
                <a:gd name="connsiteY16" fmla="*/ 1546288 h 1645714"/>
                <a:gd name="connsiteX17" fmla="*/ 1563039 w 6927105"/>
                <a:gd name="connsiteY17" fmla="*/ 1546288 h 1645714"/>
                <a:gd name="connsiteX18" fmla="*/ 1598563 w 6927105"/>
                <a:gd name="connsiteY18" fmla="*/ 134282 h 1645714"/>
                <a:gd name="connsiteX19" fmla="*/ 1660729 w 6927105"/>
                <a:gd name="connsiteY19" fmla="*/ 1182186 h 1645714"/>
                <a:gd name="connsiteX20" fmla="*/ 1731776 w 6927105"/>
                <a:gd name="connsiteY20" fmla="*/ 1537408 h 1645714"/>
                <a:gd name="connsiteX21" fmla="*/ 1891632 w 6927105"/>
                <a:gd name="connsiteY21" fmla="*/ 1564049 h 1645714"/>
                <a:gd name="connsiteX22" fmla="*/ 1936037 w 6927105"/>
                <a:gd name="connsiteY22" fmla="*/ 187565 h 1645714"/>
                <a:gd name="connsiteX23" fmla="*/ 2007084 w 6927105"/>
                <a:gd name="connsiteY23" fmla="*/ 1377558 h 1645714"/>
                <a:gd name="connsiteX24" fmla="*/ 2078131 w 6927105"/>
                <a:gd name="connsiteY24" fmla="*/ 1546288 h 1645714"/>
                <a:gd name="connsiteX25" fmla="*/ 2229107 w 6927105"/>
                <a:gd name="connsiteY25" fmla="*/ 1555169 h 1645714"/>
                <a:gd name="connsiteX26" fmla="*/ 2273511 w 6927105"/>
                <a:gd name="connsiteY26" fmla="*/ 223087 h 1645714"/>
                <a:gd name="connsiteX27" fmla="*/ 2335678 w 6927105"/>
                <a:gd name="connsiteY27" fmla="*/ 1342036 h 1645714"/>
                <a:gd name="connsiteX28" fmla="*/ 2424487 w 6927105"/>
                <a:gd name="connsiteY28" fmla="*/ 1555169 h 1645714"/>
                <a:gd name="connsiteX29" fmla="*/ 2557700 w 6927105"/>
                <a:gd name="connsiteY29" fmla="*/ 1546288 h 1645714"/>
                <a:gd name="connsiteX30" fmla="*/ 2619867 w 6927105"/>
                <a:gd name="connsiteY30" fmla="*/ 258609 h 1645714"/>
                <a:gd name="connsiteX31" fmla="*/ 2682033 w 6927105"/>
                <a:gd name="connsiteY31" fmla="*/ 1342036 h 1645714"/>
                <a:gd name="connsiteX32" fmla="*/ 2744199 w 6927105"/>
                <a:gd name="connsiteY32" fmla="*/ 1555169 h 1645714"/>
                <a:gd name="connsiteX33" fmla="*/ 2895175 w 6927105"/>
                <a:gd name="connsiteY33" fmla="*/ 1555169 h 1645714"/>
                <a:gd name="connsiteX34" fmla="*/ 2957341 w 6927105"/>
                <a:gd name="connsiteY34" fmla="*/ 276370 h 1645714"/>
                <a:gd name="connsiteX35" fmla="*/ 3010626 w 6927105"/>
                <a:gd name="connsiteY35" fmla="*/ 1421960 h 1645714"/>
                <a:gd name="connsiteX36" fmla="*/ 3099435 w 6927105"/>
                <a:gd name="connsiteY36" fmla="*/ 1546288 h 1645714"/>
                <a:gd name="connsiteX37" fmla="*/ 3232649 w 6927105"/>
                <a:gd name="connsiteY37" fmla="*/ 1546288 h 1645714"/>
                <a:gd name="connsiteX38" fmla="*/ 3294815 w 6927105"/>
                <a:gd name="connsiteY38" fmla="*/ 347415 h 1645714"/>
                <a:gd name="connsiteX39" fmla="*/ 3356981 w 6927105"/>
                <a:gd name="connsiteY39" fmla="*/ 1386438 h 1645714"/>
                <a:gd name="connsiteX40" fmla="*/ 3428029 w 6927105"/>
                <a:gd name="connsiteY40" fmla="*/ 1555169 h 1645714"/>
                <a:gd name="connsiteX41" fmla="*/ 3587885 w 6927105"/>
                <a:gd name="connsiteY41" fmla="*/ 1564049 h 1645714"/>
                <a:gd name="connsiteX42" fmla="*/ 3614528 w 6927105"/>
                <a:gd name="connsiteY42" fmla="*/ 320773 h 1645714"/>
                <a:gd name="connsiteX43" fmla="*/ 3685575 w 6927105"/>
                <a:gd name="connsiteY43" fmla="*/ 1368677 h 1645714"/>
                <a:gd name="connsiteX44" fmla="*/ 3747741 w 6927105"/>
                <a:gd name="connsiteY44" fmla="*/ 1546288 h 1645714"/>
                <a:gd name="connsiteX45" fmla="*/ 3907597 w 6927105"/>
                <a:gd name="connsiteY45" fmla="*/ 1564049 h 1645714"/>
                <a:gd name="connsiteX46" fmla="*/ 3969764 w 6927105"/>
                <a:gd name="connsiteY46" fmla="*/ 356295 h 1645714"/>
                <a:gd name="connsiteX47" fmla="*/ 4023049 w 6927105"/>
                <a:gd name="connsiteY47" fmla="*/ 1297633 h 1645714"/>
                <a:gd name="connsiteX48" fmla="*/ 4067454 w 6927105"/>
                <a:gd name="connsiteY48" fmla="*/ 1537408 h 1645714"/>
                <a:gd name="connsiteX49" fmla="*/ 4245072 w 6927105"/>
                <a:gd name="connsiteY49" fmla="*/ 1537408 h 1645714"/>
                <a:gd name="connsiteX50" fmla="*/ 4298357 w 6927105"/>
                <a:gd name="connsiteY50" fmla="*/ 400698 h 1645714"/>
                <a:gd name="connsiteX51" fmla="*/ 4360524 w 6927105"/>
                <a:gd name="connsiteY51" fmla="*/ 1279872 h 1645714"/>
                <a:gd name="connsiteX52" fmla="*/ 4413809 w 6927105"/>
                <a:gd name="connsiteY52" fmla="*/ 1546288 h 1645714"/>
                <a:gd name="connsiteX53" fmla="*/ 4582546 w 6927105"/>
                <a:gd name="connsiteY53" fmla="*/ 1546288 h 1645714"/>
                <a:gd name="connsiteX54" fmla="*/ 4626951 w 6927105"/>
                <a:gd name="connsiteY54" fmla="*/ 400698 h 1645714"/>
                <a:gd name="connsiteX55" fmla="*/ 4697998 w 6927105"/>
                <a:gd name="connsiteY55" fmla="*/ 1377558 h 1645714"/>
                <a:gd name="connsiteX56" fmla="*/ 4760164 w 6927105"/>
                <a:gd name="connsiteY56" fmla="*/ 1528527 h 1645714"/>
                <a:gd name="connsiteX57" fmla="*/ 4928901 w 6927105"/>
                <a:gd name="connsiteY57" fmla="*/ 1555169 h 1645714"/>
                <a:gd name="connsiteX58" fmla="*/ 4964425 w 6927105"/>
                <a:gd name="connsiteY58" fmla="*/ 427340 h 1645714"/>
                <a:gd name="connsiteX59" fmla="*/ 5017710 w 6927105"/>
                <a:gd name="connsiteY59" fmla="*/ 1217708 h 1645714"/>
                <a:gd name="connsiteX60" fmla="*/ 5088758 w 6927105"/>
                <a:gd name="connsiteY60" fmla="*/ 1537408 h 1645714"/>
                <a:gd name="connsiteX61" fmla="*/ 5266376 w 6927105"/>
                <a:gd name="connsiteY61" fmla="*/ 1546288 h 1645714"/>
                <a:gd name="connsiteX62" fmla="*/ 5310780 w 6927105"/>
                <a:gd name="connsiteY62" fmla="*/ 427340 h 1645714"/>
                <a:gd name="connsiteX63" fmla="*/ 5364066 w 6927105"/>
                <a:gd name="connsiteY63" fmla="*/ 1306513 h 1645714"/>
                <a:gd name="connsiteX64" fmla="*/ 5426232 w 6927105"/>
                <a:gd name="connsiteY64" fmla="*/ 1546288 h 1645714"/>
                <a:gd name="connsiteX65" fmla="*/ 5594969 w 6927105"/>
                <a:gd name="connsiteY65" fmla="*/ 1546288 h 1645714"/>
                <a:gd name="connsiteX66" fmla="*/ 5648255 w 6927105"/>
                <a:gd name="connsiteY66" fmla="*/ 427340 h 1645714"/>
                <a:gd name="connsiteX67" fmla="*/ 5710421 w 6927105"/>
                <a:gd name="connsiteY67" fmla="*/ 1315394 h 1645714"/>
                <a:gd name="connsiteX68" fmla="*/ 5772587 w 6927105"/>
                <a:gd name="connsiteY68" fmla="*/ 1555169 h 1645714"/>
                <a:gd name="connsiteX69" fmla="*/ 5941324 w 6927105"/>
                <a:gd name="connsiteY69" fmla="*/ 1555169 h 1645714"/>
                <a:gd name="connsiteX70" fmla="*/ 5985729 w 6927105"/>
                <a:gd name="connsiteY70" fmla="*/ 462862 h 1645714"/>
                <a:gd name="connsiteX71" fmla="*/ 6047895 w 6927105"/>
                <a:gd name="connsiteY71" fmla="*/ 1386438 h 1645714"/>
                <a:gd name="connsiteX72" fmla="*/ 6101181 w 6927105"/>
                <a:gd name="connsiteY72" fmla="*/ 1537408 h 1645714"/>
                <a:gd name="connsiteX73" fmla="*/ 6261037 w 6927105"/>
                <a:gd name="connsiteY73" fmla="*/ 1555169 h 1645714"/>
                <a:gd name="connsiteX74" fmla="*/ 6323203 w 6927105"/>
                <a:gd name="connsiteY74" fmla="*/ 489503 h 1645714"/>
                <a:gd name="connsiteX75" fmla="*/ 6385369 w 6927105"/>
                <a:gd name="connsiteY75" fmla="*/ 1404199 h 1645714"/>
                <a:gd name="connsiteX76" fmla="*/ 6447536 w 6927105"/>
                <a:gd name="connsiteY76" fmla="*/ 1555169 h 1645714"/>
                <a:gd name="connsiteX77" fmla="*/ 6607392 w 6927105"/>
                <a:gd name="connsiteY77" fmla="*/ 1555169 h 1645714"/>
                <a:gd name="connsiteX78" fmla="*/ 6660677 w 6927105"/>
                <a:gd name="connsiteY78" fmla="*/ 427340 h 1645714"/>
                <a:gd name="connsiteX79" fmla="*/ 6740606 w 6927105"/>
                <a:gd name="connsiteY79" fmla="*/ 1421960 h 1645714"/>
                <a:gd name="connsiteX80" fmla="*/ 6802772 w 6927105"/>
                <a:gd name="connsiteY80" fmla="*/ 1555169 h 1645714"/>
                <a:gd name="connsiteX81" fmla="*/ 6927105 w 6927105"/>
                <a:gd name="connsiteY81" fmla="*/ 1555169 h 1645714"/>
                <a:gd name="connsiteX0" fmla="*/ 0 w 6927105"/>
                <a:gd name="connsiteY0" fmla="*/ 1546288 h 1645714"/>
                <a:gd name="connsiteX1" fmla="*/ 177618 w 6927105"/>
                <a:gd name="connsiteY1" fmla="*/ 1555169 h 1645714"/>
                <a:gd name="connsiteX2" fmla="*/ 257546 w 6927105"/>
                <a:gd name="connsiteY2" fmla="*/ 134282 h 1645714"/>
                <a:gd name="connsiteX3" fmla="*/ 293070 w 6927105"/>
                <a:gd name="connsiteY3" fmla="*/ 1199947 h 1645714"/>
                <a:gd name="connsiteX4" fmla="*/ 364117 w 6927105"/>
                <a:gd name="connsiteY4" fmla="*/ 1537408 h 1645714"/>
                <a:gd name="connsiteX5" fmla="*/ 532854 w 6927105"/>
                <a:gd name="connsiteY5" fmla="*/ 1546288 h 1645714"/>
                <a:gd name="connsiteX6" fmla="*/ 595021 w 6927105"/>
                <a:gd name="connsiteY6" fmla="*/ 1073 h 1645714"/>
                <a:gd name="connsiteX7" fmla="*/ 648306 w 6927105"/>
                <a:gd name="connsiteY7" fmla="*/ 1306513 h 1645714"/>
                <a:gd name="connsiteX8" fmla="*/ 745996 w 6927105"/>
                <a:gd name="connsiteY8" fmla="*/ 1546288 h 1645714"/>
                <a:gd name="connsiteX9" fmla="*/ 861448 w 6927105"/>
                <a:gd name="connsiteY9" fmla="*/ 1546288 h 1645714"/>
                <a:gd name="connsiteX10" fmla="*/ 932495 w 6927105"/>
                <a:gd name="connsiteY10" fmla="*/ 27715 h 1645714"/>
                <a:gd name="connsiteX11" fmla="*/ 994661 w 6927105"/>
                <a:gd name="connsiteY11" fmla="*/ 1288752 h 1645714"/>
                <a:gd name="connsiteX12" fmla="*/ 1056828 w 6927105"/>
                <a:gd name="connsiteY12" fmla="*/ 1546288 h 1645714"/>
                <a:gd name="connsiteX13" fmla="*/ 1207803 w 6927105"/>
                <a:gd name="connsiteY13" fmla="*/ 1555169 h 1645714"/>
                <a:gd name="connsiteX14" fmla="*/ 1261088 w 6927105"/>
                <a:gd name="connsiteY14" fmla="*/ 89879 h 1645714"/>
                <a:gd name="connsiteX15" fmla="*/ 1323255 w 6927105"/>
                <a:gd name="connsiteY15" fmla="*/ 1368677 h 1645714"/>
                <a:gd name="connsiteX16" fmla="*/ 1403183 w 6927105"/>
                <a:gd name="connsiteY16" fmla="*/ 1546288 h 1645714"/>
                <a:gd name="connsiteX17" fmla="*/ 1563039 w 6927105"/>
                <a:gd name="connsiteY17" fmla="*/ 1546288 h 1645714"/>
                <a:gd name="connsiteX18" fmla="*/ 1598563 w 6927105"/>
                <a:gd name="connsiteY18" fmla="*/ 134282 h 1645714"/>
                <a:gd name="connsiteX19" fmla="*/ 1660729 w 6927105"/>
                <a:gd name="connsiteY19" fmla="*/ 1182186 h 1645714"/>
                <a:gd name="connsiteX20" fmla="*/ 1731776 w 6927105"/>
                <a:gd name="connsiteY20" fmla="*/ 1537408 h 1645714"/>
                <a:gd name="connsiteX21" fmla="*/ 1891632 w 6927105"/>
                <a:gd name="connsiteY21" fmla="*/ 1564049 h 1645714"/>
                <a:gd name="connsiteX22" fmla="*/ 1936037 w 6927105"/>
                <a:gd name="connsiteY22" fmla="*/ 187565 h 1645714"/>
                <a:gd name="connsiteX23" fmla="*/ 2007084 w 6927105"/>
                <a:gd name="connsiteY23" fmla="*/ 1377558 h 1645714"/>
                <a:gd name="connsiteX24" fmla="*/ 2078131 w 6927105"/>
                <a:gd name="connsiteY24" fmla="*/ 1546288 h 1645714"/>
                <a:gd name="connsiteX25" fmla="*/ 2229107 w 6927105"/>
                <a:gd name="connsiteY25" fmla="*/ 1555169 h 1645714"/>
                <a:gd name="connsiteX26" fmla="*/ 2273511 w 6927105"/>
                <a:gd name="connsiteY26" fmla="*/ 223087 h 1645714"/>
                <a:gd name="connsiteX27" fmla="*/ 2335678 w 6927105"/>
                <a:gd name="connsiteY27" fmla="*/ 1342036 h 1645714"/>
                <a:gd name="connsiteX28" fmla="*/ 2424487 w 6927105"/>
                <a:gd name="connsiteY28" fmla="*/ 1555169 h 1645714"/>
                <a:gd name="connsiteX29" fmla="*/ 2557700 w 6927105"/>
                <a:gd name="connsiteY29" fmla="*/ 1546288 h 1645714"/>
                <a:gd name="connsiteX30" fmla="*/ 2619867 w 6927105"/>
                <a:gd name="connsiteY30" fmla="*/ 258609 h 1645714"/>
                <a:gd name="connsiteX31" fmla="*/ 2682033 w 6927105"/>
                <a:gd name="connsiteY31" fmla="*/ 1342036 h 1645714"/>
                <a:gd name="connsiteX32" fmla="*/ 2744199 w 6927105"/>
                <a:gd name="connsiteY32" fmla="*/ 1555169 h 1645714"/>
                <a:gd name="connsiteX33" fmla="*/ 2895175 w 6927105"/>
                <a:gd name="connsiteY33" fmla="*/ 1555169 h 1645714"/>
                <a:gd name="connsiteX34" fmla="*/ 2957341 w 6927105"/>
                <a:gd name="connsiteY34" fmla="*/ 276370 h 1645714"/>
                <a:gd name="connsiteX35" fmla="*/ 3010626 w 6927105"/>
                <a:gd name="connsiteY35" fmla="*/ 1421960 h 1645714"/>
                <a:gd name="connsiteX36" fmla="*/ 3099435 w 6927105"/>
                <a:gd name="connsiteY36" fmla="*/ 1546288 h 1645714"/>
                <a:gd name="connsiteX37" fmla="*/ 3232649 w 6927105"/>
                <a:gd name="connsiteY37" fmla="*/ 1546288 h 1645714"/>
                <a:gd name="connsiteX38" fmla="*/ 3294815 w 6927105"/>
                <a:gd name="connsiteY38" fmla="*/ 347415 h 1645714"/>
                <a:gd name="connsiteX39" fmla="*/ 3356981 w 6927105"/>
                <a:gd name="connsiteY39" fmla="*/ 1386438 h 1645714"/>
                <a:gd name="connsiteX40" fmla="*/ 3428029 w 6927105"/>
                <a:gd name="connsiteY40" fmla="*/ 1555169 h 1645714"/>
                <a:gd name="connsiteX41" fmla="*/ 3587885 w 6927105"/>
                <a:gd name="connsiteY41" fmla="*/ 1564049 h 1645714"/>
                <a:gd name="connsiteX42" fmla="*/ 3614528 w 6927105"/>
                <a:gd name="connsiteY42" fmla="*/ 320773 h 1645714"/>
                <a:gd name="connsiteX43" fmla="*/ 3685575 w 6927105"/>
                <a:gd name="connsiteY43" fmla="*/ 1368677 h 1645714"/>
                <a:gd name="connsiteX44" fmla="*/ 3747741 w 6927105"/>
                <a:gd name="connsiteY44" fmla="*/ 1546288 h 1645714"/>
                <a:gd name="connsiteX45" fmla="*/ 3907597 w 6927105"/>
                <a:gd name="connsiteY45" fmla="*/ 1564049 h 1645714"/>
                <a:gd name="connsiteX46" fmla="*/ 3969764 w 6927105"/>
                <a:gd name="connsiteY46" fmla="*/ 356295 h 1645714"/>
                <a:gd name="connsiteX47" fmla="*/ 4023049 w 6927105"/>
                <a:gd name="connsiteY47" fmla="*/ 1297633 h 1645714"/>
                <a:gd name="connsiteX48" fmla="*/ 4067454 w 6927105"/>
                <a:gd name="connsiteY48" fmla="*/ 1537408 h 1645714"/>
                <a:gd name="connsiteX49" fmla="*/ 4245072 w 6927105"/>
                <a:gd name="connsiteY49" fmla="*/ 1537408 h 1645714"/>
                <a:gd name="connsiteX50" fmla="*/ 4298357 w 6927105"/>
                <a:gd name="connsiteY50" fmla="*/ 400698 h 1645714"/>
                <a:gd name="connsiteX51" fmla="*/ 4360524 w 6927105"/>
                <a:gd name="connsiteY51" fmla="*/ 1279872 h 1645714"/>
                <a:gd name="connsiteX52" fmla="*/ 4413809 w 6927105"/>
                <a:gd name="connsiteY52" fmla="*/ 1546288 h 1645714"/>
                <a:gd name="connsiteX53" fmla="*/ 4582546 w 6927105"/>
                <a:gd name="connsiteY53" fmla="*/ 1546288 h 1645714"/>
                <a:gd name="connsiteX54" fmla="*/ 4626951 w 6927105"/>
                <a:gd name="connsiteY54" fmla="*/ 400698 h 1645714"/>
                <a:gd name="connsiteX55" fmla="*/ 4697998 w 6927105"/>
                <a:gd name="connsiteY55" fmla="*/ 1377558 h 1645714"/>
                <a:gd name="connsiteX56" fmla="*/ 4760164 w 6927105"/>
                <a:gd name="connsiteY56" fmla="*/ 1528527 h 1645714"/>
                <a:gd name="connsiteX57" fmla="*/ 4928901 w 6927105"/>
                <a:gd name="connsiteY57" fmla="*/ 1555169 h 1645714"/>
                <a:gd name="connsiteX58" fmla="*/ 4964425 w 6927105"/>
                <a:gd name="connsiteY58" fmla="*/ 427340 h 1645714"/>
                <a:gd name="connsiteX59" fmla="*/ 5017710 w 6927105"/>
                <a:gd name="connsiteY59" fmla="*/ 1217708 h 1645714"/>
                <a:gd name="connsiteX60" fmla="*/ 5088758 w 6927105"/>
                <a:gd name="connsiteY60" fmla="*/ 1537408 h 1645714"/>
                <a:gd name="connsiteX61" fmla="*/ 5266376 w 6927105"/>
                <a:gd name="connsiteY61" fmla="*/ 1546288 h 1645714"/>
                <a:gd name="connsiteX62" fmla="*/ 5310780 w 6927105"/>
                <a:gd name="connsiteY62" fmla="*/ 427340 h 1645714"/>
                <a:gd name="connsiteX63" fmla="*/ 5364066 w 6927105"/>
                <a:gd name="connsiteY63" fmla="*/ 1306513 h 1645714"/>
                <a:gd name="connsiteX64" fmla="*/ 5426232 w 6927105"/>
                <a:gd name="connsiteY64" fmla="*/ 1546288 h 1645714"/>
                <a:gd name="connsiteX65" fmla="*/ 5594969 w 6927105"/>
                <a:gd name="connsiteY65" fmla="*/ 1546288 h 1645714"/>
                <a:gd name="connsiteX66" fmla="*/ 5648255 w 6927105"/>
                <a:gd name="connsiteY66" fmla="*/ 427340 h 1645714"/>
                <a:gd name="connsiteX67" fmla="*/ 5710421 w 6927105"/>
                <a:gd name="connsiteY67" fmla="*/ 1315394 h 1645714"/>
                <a:gd name="connsiteX68" fmla="*/ 5772587 w 6927105"/>
                <a:gd name="connsiteY68" fmla="*/ 1555169 h 1645714"/>
                <a:gd name="connsiteX69" fmla="*/ 5941324 w 6927105"/>
                <a:gd name="connsiteY69" fmla="*/ 1555169 h 1645714"/>
                <a:gd name="connsiteX70" fmla="*/ 5985729 w 6927105"/>
                <a:gd name="connsiteY70" fmla="*/ 462862 h 1645714"/>
                <a:gd name="connsiteX71" fmla="*/ 6047895 w 6927105"/>
                <a:gd name="connsiteY71" fmla="*/ 1386438 h 1645714"/>
                <a:gd name="connsiteX72" fmla="*/ 6101181 w 6927105"/>
                <a:gd name="connsiteY72" fmla="*/ 1537408 h 1645714"/>
                <a:gd name="connsiteX73" fmla="*/ 6261037 w 6927105"/>
                <a:gd name="connsiteY73" fmla="*/ 1555169 h 1645714"/>
                <a:gd name="connsiteX74" fmla="*/ 6323203 w 6927105"/>
                <a:gd name="connsiteY74" fmla="*/ 489503 h 1645714"/>
                <a:gd name="connsiteX75" fmla="*/ 6385369 w 6927105"/>
                <a:gd name="connsiteY75" fmla="*/ 1404199 h 1645714"/>
                <a:gd name="connsiteX76" fmla="*/ 6447536 w 6927105"/>
                <a:gd name="connsiteY76" fmla="*/ 1555169 h 1645714"/>
                <a:gd name="connsiteX77" fmla="*/ 6607392 w 6927105"/>
                <a:gd name="connsiteY77" fmla="*/ 1555169 h 1645714"/>
                <a:gd name="connsiteX78" fmla="*/ 6660677 w 6927105"/>
                <a:gd name="connsiteY78" fmla="*/ 427340 h 1645714"/>
                <a:gd name="connsiteX79" fmla="*/ 6740606 w 6927105"/>
                <a:gd name="connsiteY79" fmla="*/ 1421960 h 1645714"/>
                <a:gd name="connsiteX80" fmla="*/ 6802772 w 6927105"/>
                <a:gd name="connsiteY80" fmla="*/ 1555169 h 1645714"/>
                <a:gd name="connsiteX81" fmla="*/ 6927105 w 6927105"/>
                <a:gd name="connsiteY81" fmla="*/ 1555169 h 1645714"/>
                <a:gd name="connsiteX0" fmla="*/ 0 w 6927105"/>
                <a:gd name="connsiteY0" fmla="*/ 1546288 h 1645714"/>
                <a:gd name="connsiteX1" fmla="*/ 177618 w 6927105"/>
                <a:gd name="connsiteY1" fmla="*/ 1555169 h 1645714"/>
                <a:gd name="connsiteX2" fmla="*/ 257546 w 6927105"/>
                <a:gd name="connsiteY2" fmla="*/ 134282 h 1645714"/>
                <a:gd name="connsiteX3" fmla="*/ 293070 w 6927105"/>
                <a:gd name="connsiteY3" fmla="*/ 1199947 h 1645714"/>
                <a:gd name="connsiteX4" fmla="*/ 364117 w 6927105"/>
                <a:gd name="connsiteY4" fmla="*/ 1537408 h 1645714"/>
                <a:gd name="connsiteX5" fmla="*/ 532854 w 6927105"/>
                <a:gd name="connsiteY5" fmla="*/ 1546288 h 1645714"/>
                <a:gd name="connsiteX6" fmla="*/ 595021 w 6927105"/>
                <a:gd name="connsiteY6" fmla="*/ 1073 h 1645714"/>
                <a:gd name="connsiteX7" fmla="*/ 648306 w 6927105"/>
                <a:gd name="connsiteY7" fmla="*/ 1306513 h 1645714"/>
                <a:gd name="connsiteX8" fmla="*/ 745996 w 6927105"/>
                <a:gd name="connsiteY8" fmla="*/ 1546288 h 1645714"/>
                <a:gd name="connsiteX9" fmla="*/ 861448 w 6927105"/>
                <a:gd name="connsiteY9" fmla="*/ 1546288 h 1645714"/>
                <a:gd name="connsiteX10" fmla="*/ 932495 w 6927105"/>
                <a:gd name="connsiteY10" fmla="*/ 27715 h 1645714"/>
                <a:gd name="connsiteX11" fmla="*/ 994661 w 6927105"/>
                <a:gd name="connsiteY11" fmla="*/ 1288752 h 1645714"/>
                <a:gd name="connsiteX12" fmla="*/ 1056828 w 6927105"/>
                <a:gd name="connsiteY12" fmla="*/ 1546288 h 1645714"/>
                <a:gd name="connsiteX13" fmla="*/ 1207803 w 6927105"/>
                <a:gd name="connsiteY13" fmla="*/ 1555169 h 1645714"/>
                <a:gd name="connsiteX14" fmla="*/ 1261088 w 6927105"/>
                <a:gd name="connsiteY14" fmla="*/ 89879 h 1645714"/>
                <a:gd name="connsiteX15" fmla="*/ 1323255 w 6927105"/>
                <a:gd name="connsiteY15" fmla="*/ 1368677 h 1645714"/>
                <a:gd name="connsiteX16" fmla="*/ 1403183 w 6927105"/>
                <a:gd name="connsiteY16" fmla="*/ 1546288 h 1645714"/>
                <a:gd name="connsiteX17" fmla="*/ 1563039 w 6927105"/>
                <a:gd name="connsiteY17" fmla="*/ 1546288 h 1645714"/>
                <a:gd name="connsiteX18" fmla="*/ 1598563 w 6927105"/>
                <a:gd name="connsiteY18" fmla="*/ 134282 h 1645714"/>
                <a:gd name="connsiteX19" fmla="*/ 1660729 w 6927105"/>
                <a:gd name="connsiteY19" fmla="*/ 1182186 h 1645714"/>
                <a:gd name="connsiteX20" fmla="*/ 1731776 w 6927105"/>
                <a:gd name="connsiteY20" fmla="*/ 1537408 h 1645714"/>
                <a:gd name="connsiteX21" fmla="*/ 1891632 w 6927105"/>
                <a:gd name="connsiteY21" fmla="*/ 1564049 h 1645714"/>
                <a:gd name="connsiteX22" fmla="*/ 1936037 w 6927105"/>
                <a:gd name="connsiteY22" fmla="*/ 187565 h 1645714"/>
                <a:gd name="connsiteX23" fmla="*/ 2007084 w 6927105"/>
                <a:gd name="connsiteY23" fmla="*/ 1377558 h 1645714"/>
                <a:gd name="connsiteX24" fmla="*/ 2078131 w 6927105"/>
                <a:gd name="connsiteY24" fmla="*/ 1546288 h 1645714"/>
                <a:gd name="connsiteX25" fmla="*/ 2229107 w 6927105"/>
                <a:gd name="connsiteY25" fmla="*/ 1555169 h 1645714"/>
                <a:gd name="connsiteX26" fmla="*/ 2273511 w 6927105"/>
                <a:gd name="connsiteY26" fmla="*/ 223087 h 1645714"/>
                <a:gd name="connsiteX27" fmla="*/ 2335678 w 6927105"/>
                <a:gd name="connsiteY27" fmla="*/ 1342036 h 1645714"/>
                <a:gd name="connsiteX28" fmla="*/ 2424487 w 6927105"/>
                <a:gd name="connsiteY28" fmla="*/ 1555169 h 1645714"/>
                <a:gd name="connsiteX29" fmla="*/ 2557700 w 6927105"/>
                <a:gd name="connsiteY29" fmla="*/ 1546288 h 1645714"/>
                <a:gd name="connsiteX30" fmla="*/ 2619867 w 6927105"/>
                <a:gd name="connsiteY30" fmla="*/ 258609 h 1645714"/>
                <a:gd name="connsiteX31" fmla="*/ 2682033 w 6927105"/>
                <a:gd name="connsiteY31" fmla="*/ 1342036 h 1645714"/>
                <a:gd name="connsiteX32" fmla="*/ 2744199 w 6927105"/>
                <a:gd name="connsiteY32" fmla="*/ 1555169 h 1645714"/>
                <a:gd name="connsiteX33" fmla="*/ 2895175 w 6927105"/>
                <a:gd name="connsiteY33" fmla="*/ 1555169 h 1645714"/>
                <a:gd name="connsiteX34" fmla="*/ 2957341 w 6927105"/>
                <a:gd name="connsiteY34" fmla="*/ 276370 h 1645714"/>
                <a:gd name="connsiteX35" fmla="*/ 3010626 w 6927105"/>
                <a:gd name="connsiteY35" fmla="*/ 1421960 h 1645714"/>
                <a:gd name="connsiteX36" fmla="*/ 3099435 w 6927105"/>
                <a:gd name="connsiteY36" fmla="*/ 1546288 h 1645714"/>
                <a:gd name="connsiteX37" fmla="*/ 3232649 w 6927105"/>
                <a:gd name="connsiteY37" fmla="*/ 1546288 h 1645714"/>
                <a:gd name="connsiteX38" fmla="*/ 3294815 w 6927105"/>
                <a:gd name="connsiteY38" fmla="*/ 347415 h 1645714"/>
                <a:gd name="connsiteX39" fmla="*/ 3356981 w 6927105"/>
                <a:gd name="connsiteY39" fmla="*/ 1386438 h 1645714"/>
                <a:gd name="connsiteX40" fmla="*/ 3428029 w 6927105"/>
                <a:gd name="connsiteY40" fmla="*/ 1555169 h 1645714"/>
                <a:gd name="connsiteX41" fmla="*/ 3587885 w 6927105"/>
                <a:gd name="connsiteY41" fmla="*/ 1564049 h 1645714"/>
                <a:gd name="connsiteX42" fmla="*/ 3614528 w 6927105"/>
                <a:gd name="connsiteY42" fmla="*/ 320773 h 1645714"/>
                <a:gd name="connsiteX43" fmla="*/ 3685575 w 6927105"/>
                <a:gd name="connsiteY43" fmla="*/ 1368677 h 1645714"/>
                <a:gd name="connsiteX44" fmla="*/ 3747741 w 6927105"/>
                <a:gd name="connsiteY44" fmla="*/ 1546288 h 1645714"/>
                <a:gd name="connsiteX45" fmla="*/ 3907597 w 6927105"/>
                <a:gd name="connsiteY45" fmla="*/ 1564049 h 1645714"/>
                <a:gd name="connsiteX46" fmla="*/ 3969764 w 6927105"/>
                <a:gd name="connsiteY46" fmla="*/ 356295 h 1645714"/>
                <a:gd name="connsiteX47" fmla="*/ 4023049 w 6927105"/>
                <a:gd name="connsiteY47" fmla="*/ 1297633 h 1645714"/>
                <a:gd name="connsiteX48" fmla="*/ 4067454 w 6927105"/>
                <a:gd name="connsiteY48" fmla="*/ 1537408 h 1645714"/>
                <a:gd name="connsiteX49" fmla="*/ 4245072 w 6927105"/>
                <a:gd name="connsiteY49" fmla="*/ 1537408 h 1645714"/>
                <a:gd name="connsiteX50" fmla="*/ 4298357 w 6927105"/>
                <a:gd name="connsiteY50" fmla="*/ 400698 h 1645714"/>
                <a:gd name="connsiteX51" fmla="*/ 4360524 w 6927105"/>
                <a:gd name="connsiteY51" fmla="*/ 1279872 h 1645714"/>
                <a:gd name="connsiteX52" fmla="*/ 4413809 w 6927105"/>
                <a:gd name="connsiteY52" fmla="*/ 1546288 h 1645714"/>
                <a:gd name="connsiteX53" fmla="*/ 4582546 w 6927105"/>
                <a:gd name="connsiteY53" fmla="*/ 1546288 h 1645714"/>
                <a:gd name="connsiteX54" fmla="*/ 4626951 w 6927105"/>
                <a:gd name="connsiteY54" fmla="*/ 400698 h 1645714"/>
                <a:gd name="connsiteX55" fmla="*/ 4697998 w 6927105"/>
                <a:gd name="connsiteY55" fmla="*/ 1377558 h 1645714"/>
                <a:gd name="connsiteX56" fmla="*/ 4760164 w 6927105"/>
                <a:gd name="connsiteY56" fmla="*/ 1528527 h 1645714"/>
                <a:gd name="connsiteX57" fmla="*/ 4928901 w 6927105"/>
                <a:gd name="connsiteY57" fmla="*/ 1555169 h 1645714"/>
                <a:gd name="connsiteX58" fmla="*/ 4964425 w 6927105"/>
                <a:gd name="connsiteY58" fmla="*/ 427340 h 1645714"/>
                <a:gd name="connsiteX59" fmla="*/ 5017710 w 6927105"/>
                <a:gd name="connsiteY59" fmla="*/ 1217708 h 1645714"/>
                <a:gd name="connsiteX60" fmla="*/ 5088758 w 6927105"/>
                <a:gd name="connsiteY60" fmla="*/ 1537408 h 1645714"/>
                <a:gd name="connsiteX61" fmla="*/ 5266376 w 6927105"/>
                <a:gd name="connsiteY61" fmla="*/ 1546288 h 1645714"/>
                <a:gd name="connsiteX62" fmla="*/ 5310780 w 6927105"/>
                <a:gd name="connsiteY62" fmla="*/ 427340 h 1645714"/>
                <a:gd name="connsiteX63" fmla="*/ 5364066 w 6927105"/>
                <a:gd name="connsiteY63" fmla="*/ 1306513 h 1645714"/>
                <a:gd name="connsiteX64" fmla="*/ 5426232 w 6927105"/>
                <a:gd name="connsiteY64" fmla="*/ 1546288 h 1645714"/>
                <a:gd name="connsiteX65" fmla="*/ 5594969 w 6927105"/>
                <a:gd name="connsiteY65" fmla="*/ 1546288 h 1645714"/>
                <a:gd name="connsiteX66" fmla="*/ 5648255 w 6927105"/>
                <a:gd name="connsiteY66" fmla="*/ 427340 h 1645714"/>
                <a:gd name="connsiteX67" fmla="*/ 5710421 w 6927105"/>
                <a:gd name="connsiteY67" fmla="*/ 1315394 h 1645714"/>
                <a:gd name="connsiteX68" fmla="*/ 5772587 w 6927105"/>
                <a:gd name="connsiteY68" fmla="*/ 1555169 h 1645714"/>
                <a:gd name="connsiteX69" fmla="*/ 5941324 w 6927105"/>
                <a:gd name="connsiteY69" fmla="*/ 1555169 h 1645714"/>
                <a:gd name="connsiteX70" fmla="*/ 5985729 w 6927105"/>
                <a:gd name="connsiteY70" fmla="*/ 462862 h 1645714"/>
                <a:gd name="connsiteX71" fmla="*/ 6047895 w 6927105"/>
                <a:gd name="connsiteY71" fmla="*/ 1386438 h 1645714"/>
                <a:gd name="connsiteX72" fmla="*/ 6101181 w 6927105"/>
                <a:gd name="connsiteY72" fmla="*/ 1537408 h 1645714"/>
                <a:gd name="connsiteX73" fmla="*/ 6261037 w 6927105"/>
                <a:gd name="connsiteY73" fmla="*/ 1555169 h 1645714"/>
                <a:gd name="connsiteX74" fmla="*/ 6323203 w 6927105"/>
                <a:gd name="connsiteY74" fmla="*/ 489503 h 1645714"/>
                <a:gd name="connsiteX75" fmla="*/ 6385369 w 6927105"/>
                <a:gd name="connsiteY75" fmla="*/ 1404199 h 1645714"/>
                <a:gd name="connsiteX76" fmla="*/ 6447536 w 6927105"/>
                <a:gd name="connsiteY76" fmla="*/ 1555169 h 1645714"/>
                <a:gd name="connsiteX77" fmla="*/ 6607392 w 6927105"/>
                <a:gd name="connsiteY77" fmla="*/ 1555169 h 1645714"/>
                <a:gd name="connsiteX78" fmla="*/ 6660677 w 6927105"/>
                <a:gd name="connsiteY78" fmla="*/ 427340 h 1645714"/>
                <a:gd name="connsiteX79" fmla="*/ 6740606 w 6927105"/>
                <a:gd name="connsiteY79" fmla="*/ 1421960 h 1645714"/>
                <a:gd name="connsiteX80" fmla="*/ 6802772 w 6927105"/>
                <a:gd name="connsiteY80" fmla="*/ 1555169 h 1645714"/>
                <a:gd name="connsiteX81" fmla="*/ 6927105 w 6927105"/>
                <a:gd name="connsiteY81" fmla="*/ 1555169 h 1645714"/>
                <a:gd name="connsiteX0" fmla="*/ 0 w 6927105"/>
                <a:gd name="connsiteY0" fmla="*/ 1546288 h 1645714"/>
                <a:gd name="connsiteX1" fmla="*/ 177618 w 6927105"/>
                <a:gd name="connsiteY1" fmla="*/ 1555169 h 1645714"/>
                <a:gd name="connsiteX2" fmla="*/ 257546 w 6927105"/>
                <a:gd name="connsiteY2" fmla="*/ 134282 h 1645714"/>
                <a:gd name="connsiteX3" fmla="*/ 293070 w 6927105"/>
                <a:gd name="connsiteY3" fmla="*/ 1199947 h 1645714"/>
                <a:gd name="connsiteX4" fmla="*/ 364117 w 6927105"/>
                <a:gd name="connsiteY4" fmla="*/ 1537408 h 1645714"/>
                <a:gd name="connsiteX5" fmla="*/ 532854 w 6927105"/>
                <a:gd name="connsiteY5" fmla="*/ 1546288 h 1645714"/>
                <a:gd name="connsiteX6" fmla="*/ 595021 w 6927105"/>
                <a:gd name="connsiteY6" fmla="*/ 1073 h 1645714"/>
                <a:gd name="connsiteX7" fmla="*/ 648306 w 6927105"/>
                <a:gd name="connsiteY7" fmla="*/ 1306513 h 1645714"/>
                <a:gd name="connsiteX8" fmla="*/ 745996 w 6927105"/>
                <a:gd name="connsiteY8" fmla="*/ 1546288 h 1645714"/>
                <a:gd name="connsiteX9" fmla="*/ 861448 w 6927105"/>
                <a:gd name="connsiteY9" fmla="*/ 1546288 h 1645714"/>
                <a:gd name="connsiteX10" fmla="*/ 932495 w 6927105"/>
                <a:gd name="connsiteY10" fmla="*/ 27715 h 1645714"/>
                <a:gd name="connsiteX11" fmla="*/ 994661 w 6927105"/>
                <a:gd name="connsiteY11" fmla="*/ 1288752 h 1645714"/>
                <a:gd name="connsiteX12" fmla="*/ 1056828 w 6927105"/>
                <a:gd name="connsiteY12" fmla="*/ 1546288 h 1645714"/>
                <a:gd name="connsiteX13" fmla="*/ 1207803 w 6927105"/>
                <a:gd name="connsiteY13" fmla="*/ 1555169 h 1645714"/>
                <a:gd name="connsiteX14" fmla="*/ 1261088 w 6927105"/>
                <a:gd name="connsiteY14" fmla="*/ 89879 h 1645714"/>
                <a:gd name="connsiteX15" fmla="*/ 1323255 w 6927105"/>
                <a:gd name="connsiteY15" fmla="*/ 1368677 h 1645714"/>
                <a:gd name="connsiteX16" fmla="*/ 1403183 w 6927105"/>
                <a:gd name="connsiteY16" fmla="*/ 1546288 h 1645714"/>
                <a:gd name="connsiteX17" fmla="*/ 1563039 w 6927105"/>
                <a:gd name="connsiteY17" fmla="*/ 1546288 h 1645714"/>
                <a:gd name="connsiteX18" fmla="*/ 1598563 w 6927105"/>
                <a:gd name="connsiteY18" fmla="*/ 134282 h 1645714"/>
                <a:gd name="connsiteX19" fmla="*/ 1660729 w 6927105"/>
                <a:gd name="connsiteY19" fmla="*/ 1182186 h 1645714"/>
                <a:gd name="connsiteX20" fmla="*/ 1731776 w 6927105"/>
                <a:gd name="connsiteY20" fmla="*/ 1537408 h 1645714"/>
                <a:gd name="connsiteX21" fmla="*/ 1891632 w 6927105"/>
                <a:gd name="connsiteY21" fmla="*/ 1564049 h 1645714"/>
                <a:gd name="connsiteX22" fmla="*/ 1936037 w 6927105"/>
                <a:gd name="connsiteY22" fmla="*/ 187565 h 1645714"/>
                <a:gd name="connsiteX23" fmla="*/ 2007084 w 6927105"/>
                <a:gd name="connsiteY23" fmla="*/ 1377558 h 1645714"/>
                <a:gd name="connsiteX24" fmla="*/ 2078131 w 6927105"/>
                <a:gd name="connsiteY24" fmla="*/ 1546288 h 1645714"/>
                <a:gd name="connsiteX25" fmla="*/ 2229107 w 6927105"/>
                <a:gd name="connsiteY25" fmla="*/ 1555169 h 1645714"/>
                <a:gd name="connsiteX26" fmla="*/ 2273511 w 6927105"/>
                <a:gd name="connsiteY26" fmla="*/ 223087 h 1645714"/>
                <a:gd name="connsiteX27" fmla="*/ 2335678 w 6927105"/>
                <a:gd name="connsiteY27" fmla="*/ 1342036 h 1645714"/>
                <a:gd name="connsiteX28" fmla="*/ 2424487 w 6927105"/>
                <a:gd name="connsiteY28" fmla="*/ 1555169 h 1645714"/>
                <a:gd name="connsiteX29" fmla="*/ 2557700 w 6927105"/>
                <a:gd name="connsiteY29" fmla="*/ 1546288 h 1645714"/>
                <a:gd name="connsiteX30" fmla="*/ 2619867 w 6927105"/>
                <a:gd name="connsiteY30" fmla="*/ 258609 h 1645714"/>
                <a:gd name="connsiteX31" fmla="*/ 2682033 w 6927105"/>
                <a:gd name="connsiteY31" fmla="*/ 1342036 h 1645714"/>
                <a:gd name="connsiteX32" fmla="*/ 2744199 w 6927105"/>
                <a:gd name="connsiteY32" fmla="*/ 1555169 h 1645714"/>
                <a:gd name="connsiteX33" fmla="*/ 2895175 w 6927105"/>
                <a:gd name="connsiteY33" fmla="*/ 1555169 h 1645714"/>
                <a:gd name="connsiteX34" fmla="*/ 2957341 w 6927105"/>
                <a:gd name="connsiteY34" fmla="*/ 276370 h 1645714"/>
                <a:gd name="connsiteX35" fmla="*/ 3010626 w 6927105"/>
                <a:gd name="connsiteY35" fmla="*/ 1421960 h 1645714"/>
                <a:gd name="connsiteX36" fmla="*/ 3099435 w 6927105"/>
                <a:gd name="connsiteY36" fmla="*/ 1546288 h 1645714"/>
                <a:gd name="connsiteX37" fmla="*/ 3232649 w 6927105"/>
                <a:gd name="connsiteY37" fmla="*/ 1546288 h 1645714"/>
                <a:gd name="connsiteX38" fmla="*/ 3294815 w 6927105"/>
                <a:gd name="connsiteY38" fmla="*/ 347415 h 1645714"/>
                <a:gd name="connsiteX39" fmla="*/ 3356981 w 6927105"/>
                <a:gd name="connsiteY39" fmla="*/ 1386438 h 1645714"/>
                <a:gd name="connsiteX40" fmla="*/ 3428029 w 6927105"/>
                <a:gd name="connsiteY40" fmla="*/ 1555169 h 1645714"/>
                <a:gd name="connsiteX41" fmla="*/ 3587885 w 6927105"/>
                <a:gd name="connsiteY41" fmla="*/ 1564049 h 1645714"/>
                <a:gd name="connsiteX42" fmla="*/ 3614528 w 6927105"/>
                <a:gd name="connsiteY42" fmla="*/ 320773 h 1645714"/>
                <a:gd name="connsiteX43" fmla="*/ 3685575 w 6927105"/>
                <a:gd name="connsiteY43" fmla="*/ 1368677 h 1645714"/>
                <a:gd name="connsiteX44" fmla="*/ 3747741 w 6927105"/>
                <a:gd name="connsiteY44" fmla="*/ 1546288 h 1645714"/>
                <a:gd name="connsiteX45" fmla="*/ 3907597 w 6927105"/>
                <a:gd name="connsiteY45" fmla="*/ 1564049 h 1645714"/>
                <a:gd name="connsiteX46" fmla="*/ 3969764 w 6927105"/>
                <a:gd name="connsiteY46" fmla="*/ 356295 h 1645714"/>
                <a:gd name="connsiteX47" fmla="*/ 4023049 w 6927105"/>
                <a:gd name="connsiteY47" fmla="*/ 1297633 h 1645714"/>
                <a:gd name="connsiteX48" fmla="*/ 4067454 w 6927105"/>
                <a:gd name="connsiteY48" fmla="*/ 1537408 h 1645714"/>
                <a:gd name="connsiteX49" fmla="*/ 4245072 w 6927105"/>
                <a:gd name="connsiteY49" fmla="*/ 1537408 h 1645714"/>
                <a:gd name="connsiteX50" fmla="*/ 4298357 w 6927105"/>
                <a:gd name="connsiteY50" fmla="*/ 400698 h 1645714"/>
                <a:gd name="connsiteX51" fmla="*/ 4360524 w 6927105"/>
                <a:gd name="connsiteY51" fmla="*/ 1279872 h 1645714"/>
                <a:gd name="connsiteX52" fmla="*/ 4413809 w 6927105"/>
                <a:gd name="connsiteY52" fmla="*/ 1546288 h 1645714"/>
                <a:gd name="connsiteX53" fmla="*/ 4582546 w 6927105"/>
                <a:gd name="connsiteY53" fmla="*/ 1546288 h 1645714"/>
                <a:gd name="connsiteX54" fmla="*/ 4626951 w 6927105"/>
                <a:gd name="connsiteY54" fmla="*/ 400698 h 1645714"/>
                <a:gd name="connsiteX55" fmla="*/ 4697998 w 6927105"/>
                <a:gd name="connsiteY55" fmla="*/ 1377558 h 1645714"/>
                <a:gd name="connsiteX56" fmla="*/ 4760164 w 6927105"/>
                <a:gd name="connsiteY56" fmla="*/ 1528527 h 1645714"/>
                <a:gd name="connsiteX57" fmla="*/ 4928901 w 6927105"/>
                <a:gd name="connsiteY57" fmla="*/ 1555169 h 1645714"/>
                <a:gd name="connsiteX58" fmla="*/ 4964425 w 6927105"/>
                <a:gd name="connsiteY58" fmla="*/ 427340 h 1645714"/>
                <a:gd name="connsiteX59" fmla="*/ 5017710 w 6927105"/>
                <a:gd name="connsiteY59" fmla="*/ 1217708 h 1645714"/>
                <a:gd name="connsiteX60" fmla="*/ 5088758 w 6927105"/>
                <a:gd name="connsiteY60" fmla="*/ 1537408 h 1645714"/>
                <a:gd name="connsiteX61" fmla="*/ 5266376 w 6927105"/>
                <a:gd name="connsiteY61" fmla="*/ 1546288 h 1645714"/>
                <a:gd name="connsiteX62" fmla="*/ 5310780 w 6927105"/>
                <a:gd name="connsiteY62" fmla="*/ 427340 h 1645714"/>
                <a:gd name="connsiteX63" fmla="*/ 5364066 w 6927105"/>
                <a:gd name="connsiteY63" fmla="*/ 1306513 h 1645714"/>
                <a:gd name="connsiteX64" fmla="*/ 5426232 w 6927105"/>
                <a:gd name="connsiteY64" fmla="*/ 1546288 h 1645714"/>
                <a:gd name="connsiteX65" fmla="*/ 5594969 w 6927105"/>
                <a:gd name="connsiteY65" fmla="*/ 1546288 h 1645714"/>
                <a:gd name="connsiteX66" fmla="*/ 5648255 w 6927105"/>
                <a:gd name="connsiteY66" fmla="*/ 427340 h 1645714"/>
                <a:gd name="connsiteX67" fmla="*/ 5710421 w 6927105"/>
                <a:gd name="connsiteY67" fmla="*/ 1315394 h 1645714"/>
                <a:gd name="connsiteX68" fmla="*/ 5772587 w 6927105"/>
                <a:gd name="connsiteY68" fmla="*/ 1555169 h 1645714"/>
                <a:gd name="connsiteX69" fmla="*/ 5941324 w 6927105"/>
                <a:gd name="connsiteY69" fmla="*/ 1555169 h 1645714"/>
                <a:gd name="connsiteX70" fmla="*/ 5985729 w 6927105"/>
                <a:gd name="connsiteY70" fmla="*/ 462862 h 1645714"/>
                <a:gd name="connsiteX71" fmla="*/ 6047895 w 6927105"/>
                <a:gd name="connsiteY71" fmla="*/ 1386438 h 1645714"/>
                <a:gd name="connsiteX72" fmla="*/ 6101181 w 6927105"/>
                <a:gd name="connsiteY72" fmla="*/ 1537408 h 1645714"/>
                <a:gd name="connsiteX73" fmla="*/ 6261037 w 6927105"/>
                <a:gd name="connsiteY73" fmla="*/ 1555169 h 1645714"/>
                <a:gd name="connsiteX74" fmla="*/ 6323203 w 6927105"/>
                <a:gd name="connsiteY74" fmla="*/ 489503 h 1645714"/>
                <a:gd name="connsiteX75" fmla="*/ 6385369 w 6927105"/>
                <a:gd name="connsiteY75" fmla="*/ 1404199 h 1645714"/>
                <a:gd name="connsiteX76" fmla="*/ 6447536 w 6927105"/>
                <a:gd name="connsiteY76" fmla="*/ 1555169 h 1645714"/>
                <a:gd name="connsiteX77" fmla="*/ 6607392 w 6927105"/>
                <a:gd name="connsiteY77" fmla="*/ 1555169 h 1645714"/>
                <a:gd name="connsiteX78" fmla="*/ 6660677 w 6927105"/>
                <a:gd name="connsiteY78" fmla="*/ 427340 h 1645714"/>
                <a:gd name="connsiteX79" fmla="*/ 6740606 w 6927105"/>
                <a:gd name="connsiteY79" fmla="*/ 1421960 h 1645714"/>
                <a:gd name="connsiteX80" fmla="*/ 6802772 w 6927105"/>
                <a:gd name="connsiteY80" fmla="*/ 1555169 h 1645714"/>
                <a:gd name="connsiteX81" fmla="*/ 6927105 w 6927105"/>
                <a:gd name="connsiteY81" fmla="*/ 1555169 h 1645714"/>
                <a:gd name="connsiteX0" fmla="*/ 0 w 6927105"/>
                <a:gd name="connsiteY0" fmla="*/ 1546288 h 1645714"/>
                <a:gd name="connsiteX1" fmla="*/ 177618 w 6927105"/>
                <a:gd name="connsiteY1" fmla="*/ 1555169 h 1645714"/>
                <a:gd name="connsiteX2" fmla="*/ 257546 w 6927105"/>
                <a:gd name="connsiteY2" fmla="*/ 134282 h 1645714"/>
                <a:gd name="connsiteX3" fmla="*/ 293070 w 6927105"/>
                <a:gd name="connsiteY3" fmla="*/ 1199947 h 1645714"/>
                <a:gd name="connsiteX4" fmla="*/ 364117 w 6927105"/>
                <a:gd name="connsiteY4" fmla="*/ 1537408 h 1645714"/>
                <a:gd name="connsiteX5" fmla="*/ 532854 w 6927105"/>
                <a:gd name="connsiteY5" fmla="*/ 1546288 h 1645714"/>
                <a:gd name="connsiteX6" fmla="*/ 595021 w 6927105"/>
                <a:gd name="connsiteY6" fmla="*/ 1073 h 1645714"/>
                <a:gd name="connsiteX7" fmla="*/ 648306 w 6927105"/>
                <a:gd name="connsiteY7" fmla="*/ 1306513 h 1645714"/>
                <a:gd name="connsiteX8" fmla="*/ 745996 w 6927105"/>
                <a:gd name="connsiteY8" fmla="*/ 1546288 h 1645714"/>
                <a:gd name="connsiteX9" fmla="*/ 861448 w 6927105"/>
                <a:gd name="connsiteY9" fmla="*/ 1546288 h 1645714"/>
                <a:gd name="connsiteX10" fmla="*/ 932495 w 6927105"/>
                <a:gd name="connsiteY10" fmla="*/ 27715 h 1645714"/>
                <a:gd name="connsiteX11" fmla="*/ 994661 w 6927105"/>
                <a:gd name="connsiteY11" fmla="*/ 1288752 h 1645714"/>
                <a:gd name="connsiteX12" fmla="*/ 1056828 w 6927105"/>
                <a:gd name="connsiteY12" fmla="*/ 1546288 h 1645714"/>
                <a:gd name="connsiteX13" fmla="*/ 1207803 w 6927105"/>
                <a:gd name="connsiteY13" fmla="*/ 1555169 h 1645714"/>
                <a:gd name="connsiteX14" fmla="*/ 1261088 w 6927105"/>
                <a:gd name="connsiteY14" fmla="*/ 89879 h 1645714"/>
                <a:gd name="connsiteX15" fmla="*/ 1323255 w 6927105"/>
                <a:gd name="connsiteY15" fmla="*/ 1368677 h 1645714"/>
                <a:gd name="connsiteX16" fmla="*/ 1403183 w 6927105"/>
                <a:gd name="connsiteY16" fmla="*/ 1546288 h 1645714"/>
                <a:gd name="connsiteX17" fmla="*/ 1563039 w 6927105"/>
                <a:gd name="connsiteY17" fmla="*/ 1546288 h 1645714"/>
                <a:gd name="connsiteX18" fmla="*/ 1598563 w 6927105"/>
                <a:gd name="connsiteY18" fmla="*/ 134282 h 1645714"/>
                <a:gd name="connsiteX19" fmla="*/ 1660729 w 6927105"/>
                <a:gd name="connsiteY19" fmla="*/ 1182186 h 1645714"/>
                <a:gd name="connsiteX20" fmla="*/ 1731776 w 6927105"/>
                <a:gd name="connsiteY20" fmla="*/ 1537408 h 1645714"/>
                <a:gd name="connsiteX21" fmla="*/ 1891632 w 6927105"/>
                <a:gd name="connsiteY21" fmla="*/ 1564049 h 1645714"/>
                <a:gd name="connsiteX22" fmla="*/ 1936037 w 6927105"/>
                <a:gd name="connsiteY22" fmla="*/ 187565 h 1645714"/>
                <a:gd name="connsiteX23" fmla="*/ 2007084 w 6927105"/>
                <a:gd name="connsiteY23" fmla="*/ 1377558 h 1645714"/>
                <a:gd name="connsiteX24" fmla="*/ 2078131 w 6927105"/>
                <a:gd name="connsiteY24" fmla="*/ 1546288 h 1645714"/>
                <a:gd name="connsiteX25" fmla="*/ 2229107 w 6927105"/>
                <a:gd name="connsiteY25" fmla="*/ 1555169 h 1645714"/>
                <a:gd name="connsiteX26" fmla="*/ 2273511 w 6927105"/>
                <a:gd name="connsiteY26" fmla="*/ 223087 h 1645714"/>
                <a:gd name="connsiteX27" fmla="*/ 2335678 w 6927105"/>
                <a:gd name="connsiteY27" fmla="*/ 1342036 h 1645714"/>
                <a:gd name="connsiteX28" fmla="*/ 2424487 w 6927105"/>
                <a:gd name="connsiteY28" fmla="*/ 1555169 h 1645714"/>
                <a:gd name="connsiteX29" fmla="*/ 2557700 w 6927105"/>
                <a:gd name="connsiteY29" fmla="*/ 1546288 h 1645714"/>
                <a:gd name="connsiteX30" fmla="*/ 2619867 w 6927105"/>
                <a:gd name="connsiteY30" fmla="*/ 258609 h 1645714"/>
                <a:gd name="connsiteX31" fmla="*/ 2682033 w 6927105"/>
                <a:gd name="connsiteY31" fmla="*/ 1342036 h 1645714"/>
                <a:gd name="connsiteX32" fmla="*/ 2744199 w 6927105"/>
                <a:gd name="connsiteY32" fmla="*/ 1555169 h 1645714"/>
                <a:gd name="connsiteX33" fmla="*/ 2895175 w 6927105"/>
                <a:gd name="connsiteY33" fmla="*/ 1555169 h 1645714"/>
                <a:gd name="connsiteX34" fmla="*/ 2957341 w 6927105"/>
                <a:gd name="connsiteY34" fmla="*/ 276370 h 1645714"/>
                <a:gd name="connsiteX35" fmla="*/ 3010626 w 6927105"/>
                <a:gd name="connsiteY35" fmla="*/ 1421960 h 1645714"/>
                <a:gd name="connsiteX36" fmla="*/ 3099435 w 6927105"/>
                <a:gd name="connsiteY36" fmla="*/ 1546288 h 1645714"/>
                <a:gd name="connsiteX37" fmla="*/ 3232649 w 6927105"/>
                <a:gd name="connsiteY37" fmla="*/ 1546288 h 1645714"/>
                <a:gd name="connsiteX38" fmla="*/ 3294815 w 6927105"/>
                <a:gd name="connsiteY38" fmla="*/ 347415 h 1645714"/>
                <a:gd name="connsiteX39" fmla="*/ 3356981 w 6927105"/>
                <a:gd name="connsiteY39" fmla="*/ 1386438 h 1645714"/>
                <a:gd name="connsiteX40" fmla="*/ 3428029 w 6927105"/>
                <a:gd name="connsiteY40" fmla="*/ 1555169 h 1645714"/>
                <a:gd name="connsiteX41" fmla="*/ 3587885 w 6927105"/>
                <a:gd name="connsiteY41" fmla="*/ 1564049 h 1645714"/>
                <a:gd name="connsiteX42" fmla="*/ 3614528 w 6927105"/>
                <a:gd name="connsiteY42" fmla="*/ 320773 h 1645714"/>
                <a:gd name="connsiteX43" fmla="*/ 3685575 w 6927105"/>
                <a:gd name="connsiteY43" fmla="*/ 1368677 h 1645714"/>
                <a:gd name="connsiteX44" fmla="*/ 3747741 w 6927105"/>
                <a:gd name="connsiteY44" fmla="*/ 1546288 h 1645714"/>
                <a:gd name="connsiteX45" fmla="*/ 3907597 w 6927105"/>
                <a:gd name="connsiteY45" fmla="*/ 1564049 h 1645714"/>
                <a:gd name="connsiteX46" fmla="*/ 3969764 w 6927105"/>
                <a:gd name="connsiteY46" fmla="*/ 356295 h 1645714"/>
                <a:gd name="connsiteX47" fmla="*/ 4023049 w 6927105"/>
                <a:gd name="connsiteY47" fmla="*/ 1297633 h 1645714"/>
                <a:gd name="connsiteX48" fmla="*/ 4067454 w 6927105"/>
                <a:gd name="connsiteY48" fmla="*/ 1537408 h 1645714"/>
                <a:gd name="connsiteX49" fmla="*/ 4245072 w 6927105"/>
                <a:gd name="connsiteY49" fmla="*/ 1537408 h 1645714"/>
                <a:gd name="connsiteX50" fmla="*/ 4298357 w 6927105"/>
                <a:gd name="connsiteY50" fmla="*/ 400698 h 1645714"/>
                <a:gd name="connsiteX51" fmla="*/ 4360524 w 6927105"/>
                <a:gd name="connsiteY51" fmla="*/ 1279872 h 1645714"/>
                <a:gd name="connsiteX52" fmla="*/ 4413809 w 6927105"/>
                <a:gd name="connsiteY52" fmla="*/ 1546288 h 1645714"/>
                <a:gd name="connsiteX53" fmla="*/ 4582546 w 6927105"/>
                <a:gd name="connsiteY53" fmla="*/ 1546288 h 1645714"/>
                <a:gd name="connsiteX54" fmla="*/ 4626951 w 6927105"/>
                <a:gd name="connsiteY54" fmla="*/ 400698 h 1645714"/>
                <a:gd name="connsiteX55" fmla="*/ 4697998 w 6927105"/>
                <a:gd name="connsiteY55" fmla="*/ 1377558 h 1645714"/>
                <a:gd name="connsiteX56" fmla="*/ 4760164 w 6927105"/>
                <a:gd name="connsiteY56" fmla="*/ 1528527 h 1645714"/>
                <a:gd name="connsiteX57" fmla="*/ 4928901 w 6927105"/>
                <a:gd name="connsiteY57" fmla="*/ 1555169 h 1645714"/>
                <a:gd name="connsiteX58" fmla="*/ 4964425 w 6927105"/>
                <a:gd name="connsiteY58" fmla="*/ 427340 h 1645714"/>
                <a:gd name="connsiteX59" fmla="*/ 5017710 w 6927105"/>
                <a:gd name="connsiteY59" fmla="*/ 1217708 h 1645714"/>
                <a:gd name="connsiteX60" fmla="*/ 5088758 w 6927105"/>
                <a:gd name="connsiteY60" fmla="*/ 1537408 h 1645714"/>
                <a:gd name="connsiteX61" fmla="*/ 5266376 w 6927105"/>
                <a:gd name="connsiteY61" fmla="*/ 1546288 h 1645714"/>
                <a:gd name="connsiteX62" fmla="*/ 5310780 w 6927105"/>
                <a:gd name="connsiteY62" fmla="*/ 427340 h 1645714"/>
                <a:gd name="connsiteX63" fmla="*/ 5364066 w 6927105"/>
                <a:gd name="connsiteY63" fmla="*/ 1306513 h 1645714"/>
                <a:gd name="connsiteX64" fmla="*/ 5426232 w 6927105"/>
                <a:gd name="connsiteY64" fmla="*/ 1546288 h 1645714"/>
                <a:gd name="connsiteX65" fmla="*/ 5594969 w 6927105"/>
                <a:gd name="connsiteY65" fmla="*/ 1546288 h 1645714"/>
                <a:gd name="connsiteX66" fmla="*/ 5648255 w 6927105"/>
                <a:gd name="connsiteY66" fmla="*/ 427340 h 1645714"/>
                <a:gd name="connsiteX67" fmla="*/ 5710421 w 6927105"/>
                <a:gd name="connsiteY67" fmla="*/ 1315394 h 1645714"/>
                <a:gd name="connsiteX68" fmla="*/ 5772587 w 6927105"/>
                <a:gd name="connsiteY68" fmla="*/ 1555169 h 1645714"/>
                <a:gd name="connsiteX69" fmla="*/ 5941324 w 6927105"/>
                <a:gd name="connsiteY69" fmla="*/ 1555169 h 1645714"/>
                <a:gd name="connsiteX70" fmla="*/ 5985729 w 6927105"/>
                <a:gd name="connsiteY70" fmla="*/ 462862 h 1645714"/>
                <a:gd name="connsiteX71" fmla="*/ 6047895 w 6927105"/>
                <a:gd name="connsiteY71" fmla="*/ 1386438 h 1645714"/>
                <a:gd name="connsiteX72" fmla="*/ 6101181 w 6927105"/>
                <a:gd name="connsiteY72" fmla="*/ 1537408 h 1645714"/>
                <a:gd name="connsiteX73" fmla="*/ 6261037 w 6927105"/>
                <a:gd name="connsiteY73" fmla="*/ 1555169 h 1645714"/>
                <a:gd name="connsiteX74" fmla="*/ 6323203 w 6927105"/>
                <a:gd name="connsiteY74" fmla="*/ 489503 h 1645714"/>
                <a:gd name="connsiteX75" fmla="*/ 6385369 w 6927105"/>
                <a:gd name="connsiteY75" fmla="*/ 1404199 h 1645714"/>
                <a:gd name="connsiteX76" fmla="*/ 6447536 w 6927105"/>
                <a:gd name="connsiteY76" fmla="*/ 1555169 h 1645714"/>
                <a:gd name="connsiteX77" fmla="*/ 6607392 w 6927105"/>
                <a:gd name="connsiteY77" fmla="*/ 1555169 h 1645714"/>
                <a:gd name="connsiteX78" fmla="*/ 6660677 w 6927105"/>
                <a:gd name="connsiteY78" fmla="*/ 427340 h 1645714"/>
                <a:gd name="connsiteX79" fmla="*/ 6740606 w 6927105"/>
                <a:gd name="connsiteY79" fmla="*/ 1421960 h 1645714"/>
                <a:gd name="connsiteX80" fmla="*/ 6802772 w 6927105"/>
                <a:gd name="connsiteY80" fmla="*/ 1555169 h 1645714"/>
                <a:gd name="connsiteX81" fmla="*/ 6927105 w 6927105"/>
                <a:gd name="connsiteY81" fmla="*/ 1555169 h 1645714"/>
                <a:gd name="connsiteX0" fmla="*/ 0 w 6927105"/>
                <a:gd name="connsiteY0" fmla="*/ 1546288 h 1645714"/>
                <a:gd name="connsiteX1" fmla="*/ 177618 w 6927105"/>
                <a:gd name="connsiteY1" fmla="*/ 1555169 h 1645714"/>
                <a:gd name="connsiteX2" fmla="*/ 257546 w 6927105"/>
                <a:gd name="connsiteY2" fmla="*/ 134282 h 1645714"/>
                <a:gd name="connsiteX3" fmla="*/ 293070 w 6927105"/>
                <a:gd name="connsiteY3" fmla="*/ 1199947 h 1645714"/>
                <a:gd name="connsiteX4" fmla="*/ 364117 w 6927105"/>
                <a:gd name="connsiteY4" fmla="*/ 1537408 h 1645714"/>
                <a:gd name="connsiteX5" fmla="*/ 532854 w 6927105"/>
                <a:gd name="connsiteY5" fmla="*/ 1546288 h 1645714"/>
                <a:gd name="connsiteX6" fmla="*/ 595021 w 6927105"/>
                <a:gd name="connsiteY6" fmla="*/ 1073 h 1645714"/>
                <a:gd name="connsiteX7" fmla="*/ 648306 w 6927105"/>
                <a:gd name="connsiteY7" fmla="*/ 1306513 h 1645714"/>
                <a:gd name="connsiteX8" fmla="*/ 745996 w 6927105"/>
                <a:gd name="connsiteY8" fmla="*/ 1546288 h 1645714"/>
                <a:gd name="connsiteX9" fmla="*/ 861448 w 6927105"/>
                <a:gd name="connsiteY9" fmla="*/ 1546288 h 1645714"/>
                <a:gd name="connsiteX10" fmla="*/ 932495 w 6927105"/>
                <a:gd name="connsiteY10" fmla="*/ 27715 h 1645714"/>
                <a:gd name="connsiteX11" fmla="*/ 994661 w 6927105"/>
                <a:gd name="connsiteY11" fmla="*/ 1288752 h 1645714"/>
                <a:gd name="connsiteX12" fmla="*/ 1056828 w 6927105"/>
                <a:gd name="connsiteY12" fmla="*/ 1546288 h 1645714"/>
                <a:gd name="connsiteX13" fmla="*/ 1207803 w 6927105"/>
                <a:gd name="connsiteY13" fmla="*/ 1555169 h 1645714"/>
                <a:gd name="connsiteX14" fmla="*/ 1261088 w 6927105"/>
                <a:gd name="connsiteY14" fmla="*/ 89879 h 1645714"/>
                <a:gd name="connsiteX15" fmla="*/ 1323255 w 6927105"/>
                <a:gd name="connsiteY15" fmla="*/ 1368677 h 1645714"/>
                <a:gd name="connsiteX16" fmla="*/ 1403183 w 6927105"/>
                <a:gd name="connsiteY16" fmla="*/ 1546288 h 1645714"/>
                <a:gd name="connsiteX17" fmla="*/ 1563039 w 6927105"/>
                <a:gd name="connsiteY17" fmla="*/ 1546288 h 1645714"/>
                <a:gd name="connsiteX18" fmla="*/ 1598563 w 6927105"/>
                <a:gd name="connsiteY18" fmla="*/ 134282 h 1645714"/>
                <a:gd name="connsiteX19" fmla="*/ 1660729 w 6927105"/>
                <a:gd name="connsiteY19" fmla="*/ 1182186 h 1645714"/>
                <a:gd name="connsiteX20" fmla="*/ 1731776 w 6927105"/>
                <a:gd name="connsiteY20" fmla="*/ 1537408 h 1645714"/>
                <a:gd name="connsiteX21" fmla="*/ 1891632 w 6927105"/>
                <a:gd name="connsiteY21" fmla="*/ 1564049 h 1645714"/>
                <a:gd name="connsiteX22" fmla="*/ 1936037 w 6927105"/>
                <a:gd name="connsiteY22" fmla="*/ 187565 h 1645714"/>
                <a:gd name="connsiteX23" fmla="*/ 2007084 w 6927105"/>
                <a:gd name="connsiteY23" fmla="*/ 1377558 h 1645714"/>
                <a:gd name="connsiteX24" fmla="*/ 2078131 w 6927105"/>
                <a:gd name="connsiteY24" fmla="*/ 1546288 h 1645714"/>
                <a:gd name="connsiteX25" fmla="*/ 2229107 w 6927105"/>
                <a:gd name="connsiteY25" fmla="*/ 1555169 h 1645714"/>
                <a:gd name="connsiteX26" fmla="*/ 2273511 w 6927105"/>
                <a:gd name="connsiteY26" fmla="*/ 223087 h 1645714"/>
                <a:gd name="connsiteX27" fmla="*/ 2335678 w 6927105"/>
                <a:gd name="connsiteY27" fmla="*/ 1342036 h 1645714"/>
                <a:gd name="connsiteX28" fmla="*/ 2424487 w 6927105"/>
                <a:gd name="connsiteY28" fmla="*/ 1555169 h 1645714"/>
                <a:gd name="connsiteX29" fmla="*/ 2557700 w 6927105"/>
                <a:gd name="connsiteY29" fmla="*/ 1546288 h 1645714"/>
                <a:gd name="connsiteX30" fmla="*/ 2619867 w 6927105"/>
                <a:gd name="connsiteY30" fmla="*/ 258609 h 1645714"/>
                <a:gd name="connsiteX31" fmla="*/ 2682033 w 6927105"/>
                <a:gd name="connsiteY31" fmla="*/ 1342036 h 1645714"/>
                <a:gd name="connsiteX32" fmla="*/ 2744199 w 6927105"/>
                <a:gd name="connsiteY32" fmla="*/ 1555169 h 1645714"/>
                <a:gd name="connsiteX33" fmla="*/ 2895175 w 6927105"/>
                <a:gd name="connsiteY33" fmla="*/ 1555169 h 1645714"/>
                <a:gd name="connsiteX34" fmla="*/ 2957341 w 6927105"/>
                <a:gd name="connsiteY34" fmla="*/ 276370 h 1645714"/>
                <a:gd name="connsiteX35" fmla="*/ 3010626 w 6927105"/>
                <a:gd name="connsiteY35" fmla="*/ 1421960 h 1645714"/>
                <a:gd name="connsiteX36" fmla="*/ 3099435 w 6927105"/>
                <a:gd name="connsiteY36" fmla="*/ 1546288 h 1645714"/>
                <a:gd name="connsiteX37" fmla="*/ 3232649 w 6927105"/>
                <a:gd name="connsiteY37" fmla="*/ 1546288 h 1645714"/>
                <a:gd name="connsiteX38" fmla="*/ 3294815 w 6927105"/>
                <a:gd name="connsiteY38" fmla="*/ 347415 h 1645714"/>
                <a:gd name="connsiteX39" fmla="*/ 3356981 w 6927105"/>
                <a:gd name="connsiteY39" fmla="*/ 1386438 h 1645714"/>
                <a:gd name="connsiteX40" fmla="*/ 3428029 w 6927105"/>
                <a:gd name="connsiteY40" fmla="*/ 1555169 h 1645714"/>
                <a:gd name="connsiteX41" fmla="*/ 3587885 w 6927105"/>
                <a:gd name="connsiteY41" fmla="*/ 1564049 h 1645714"/>
                <a:gd name="connsiteX42" fmla="*/ 3614528 w 6927105"/>
                <a:gd name="connsiteY42" fmla="*/ 320773 h 1645714"/>
                <a:gd name="connsiteX43" fmla="*/ 3685575 w 6927105"/>
                <a:gd name="connsiteY43" fmla="*/ 1368677 h 1645714"/>
                <a:gd name="connsiteX44" fmla="*/ 3747741 w 6927105"/>
                <a:gd name="connsiteY44" fmla="*/ 1546288 h 1645714"/>
                <a:gd name="connsiteX45" fmla="*/ 3907597 w 6927105"/>
                <a:gd name="connsiteY45" fmla="*/ 1564049 h 1645714"/>
                <a:gd name="connsiteX46" fmla="*/ 3969764 w 6927105"/>
                <a:gd name="connsiteY46" fmla="*/ 356295 h 1645714"/>
                <a:gd name="connsiteX47" fmla="*/ 4023049 w 6927105"/>
                <a:gd name="connsiteY47" fmla="*/ 1297633 h 1645714"/>
                <a:gd name="connsiteX48" fmla="*/ 4067454 w 6927105"/>
                <a:gd name="connsiteY48" fmla="*/ 1537408 h 1645714"/>
                <a:gd name="connsiteX49" fmla="*/ 4245072 w 6927105"/>
                <a:gd name="connsiteY49" fmla="*/ 1537408 h 1645714"/>
                <a:gd name="connsiteX50" fmla="*/ 4298357 w 6927105"/>
                <a:gd name="connsiteY50" fmla="*/ 400698 h 1645714"/>
                <a:gd name="connsiteX51" fmla="*/ 4360524 w 6927105"/>
                <a:gd name="connsiteY51" fmla="*/ 1279872 h 1645714"/>
                <a:gd name="connsiteX52" fmla="*/ 4413809 w 6927105"/>
                <a:gd name="connsiteY52" fmla="*/ 1546288 h 1645714"/>
                <a:gd name="connsiteX53" fmla="*/ 4582546 w 6927105"/>
                <a:gd name="connsiteY53" fmla="*/ 1546288 h 1645714"/>
                <a:gd name="connsiteX54" fmla="*/ 4626951 w 6927105"/>
                <a:gd name="connsiteY54" fmla="*/ 400698 h 1645714"/>
                <a:gd name="connsiteX55" fmla="*/ 4697998 w 6927105"/>
                <a:gd name="connsiteY55" fmla="*/ 1377558 h 1645714"/>
                <a:gd name="connsiteX56" fmla="*/ 4760164 w 6927105"/>
                <a:gd name="connsiteY56" fmla="*/ 1528527 h 1645714"/>
                <a:gd name="connsiteX57" fmla="*/ 4928901 w 6927105"/>
                <a:gd name="connsiteY57" fmla="*/ 1555169 h 1645714"/>
                <a:gd name="connsiteX58" fmla="*/ 4964425 w 6927105"/>
                <a:gd name="connsiteY58" fmla="*/ 427340 h 1645714"/>
                <a:gd name="connsiteX59" fmla="*/ 5017710 w 6927105"/>
                <a:gd name="connsiteY59" fmla="*/ 1217708 h 1645714"/>
                <a:gd name="connsiteX60" fmla="*/ 5088758 w 6927105"/>
                <a:gd name="connsiteY60" fmla="*/ 1537408 h 1645714"/>
                <a:gd name="connsiteX61" fmla="*/ 5266376 w 6927105"/>
                <a:gd name="connsiteY61" fmla="*/ 1546288 h 1645714"/>
                <a:gd name="connsiteX62" fmla="*/ 5310780 w 6927105"/>
                <a:gd name="connsiteY62" fmla="*/ 427340 h 1645714"/>
                <a:gd name="connsiteX63" fmla="*/ 5364066 w 6927105"/>
                <a:gd name="connsiteY63" fmla="*/ 1306513 h 1645714"/>
                <a:gd name="connsiteX64" fmla="*/ 5426232 w 6927105"/>
                <a:gd name="connsiteY64" fmla="*/ 1546288 h 1645714"/>
                <a:gd name="connsiteX65" fmla="*/ 5594969 w 6927105"/>
                <a:gd name="connsiteY65" fmla="*/ 1546288 h 1645714"/>
                <a:gd name="connsiteX66" fmla="*/ 5648255 w 6927105"/>
                <a:gd name="connsiteY66" fmla="*/ 427340 h 1645714"/>
                <a:gd name="connsiteX67" fmla="*/ 5710421 w 6927105"/>
                <a:gd name="connsiteY67" fmla="*/ 1315394 h 1645714"/>
                <a:gd name="connsiteX68" fmla="*/ 5772587 w 6927105"/>
                <a:gd name="connsiteY68" fmla="*/ 1555169 h 1645714"/>
                <a:gd name="connsiteX69" fmla="*/ 5941324 w 6927105"/>
                <a:gd name="connsiteY69" fmla="*/ 1555169 h 1645714"/>
                <a:gd name="connsiteX70" fmla="*/ 5985729 w 6927105"/>
                <a:gd name="connsiteY70" fmla="*/ 462862 h 1645714"/>
                <a:gd name="connsiteX71" fmla="*/ 6047895 w 6927105"/>
                <a:gd name="connsiteY71" fmla="*/ 1386438 h 1645714"/>
                <a:gd name="connsiteX72" fmla="*/ 6101181 w 6927105"/>
                <a:gd name="connsiteY72" fmla="*/ 1537408 h 1645714"/>
                <a:gd name="connsiteX73" fmla="*/ 6261037 w 6927105"/>
                <a:gd name="connsiteY73" fmla="*/ 1555169 h 1645714"/>
                <a:gd name="connsiteX74" fmla="*/ 6323203 w 6927105"/>
                <a:gd name="connsiteY74" fmla="*/ 489503 h 1645714"/>
                <a:gd name="connsiteX75" fmla="*/ 6385369 w 6927105"/>
                <a:gd name="connsiteY75" fmla="*/ 1404199 h 1645714"/>
                <a:gd name="connsiteX76" fmla="*/ 6447536 w 6927105"/>
                <a:gd name="connsiteY76" fmla="*/ 1555169 h 1645714"/>
                <a:gd name="connsiteX77" fmla="*/ 6607392 w 6927105"/>
                <a:gd name="connsiteY77" fmla="*/ 1555169 h 1645714"/>
                <a:gd name="connsiteX78" fmla="*/ 6660677 w 6927105"/>
                <a:gd name="connsiteY78" fmla="*/ 427340 h 1645714"/>
                <a:gd name="connsiteX79" fmla="*/ 6740606 w 6927105"/>
                <a:gd name="connsiteY79" fmla="*/ 1421960 h 1645714"/>
                <a:gd name="connsiteX80" fmla="*/ 6802772 w 6927105"/>
                <a:gd name="connsiteY80" fmla="*/ 1555169 h 1645714"/>
                <a:gd name="connsiteX81" fmla="*/ 6927105 w 6927105"/>
                <a:gd name="connsiteY81" fmla="*/ 1555169 h 1645714"/>
                <a:gd name="connsiteX0" fmla="*/ 0 w 6927105"/>
                <a:gd name="connsiteY0" fmla="*/ 1546288 h 1644589"/>
                <a:gd name="connsiteX1" fmla="*/ 177618 w 6927105"/>
                <a:gd name="connsiteY1" fmla="*/ 1555169 h 1644589"/>
                <a:gd name="connsiteX2" fmla="*/ 257546 w 6927105"/>
                <a:gd name="connsiteY2" fmla="*/ 134282 h 1644589"/>
                <a:gd name="connsiteX3" fmla="*/ 293070 w 6927105"/>
                <a:gd name="connsiteY3" fmla="*/ 1199947 h 1644589"/>
                <a:gd name="connsiteX4" fmla="*/ 364117 w 6927105"/>
                <a:gd name="connsiteY4" fmla="*/ 1537408 h 1644589"/>
                <a:gd name="connsiteX5" fmla="*/ 532854 w 6927105"/>
                <a:gd name="connsiteY5" fmla="*/ 1546288 h 1644589"/>
                <a:gd name="connsiteX6" fmla="*/ 595021 w 6927105"/>
                <a:gd name="connsiteY6" fmla="*/ 1073 h 1644589"/>
                <a:gd name="connsiteX7" fmla="*/ 648306 w 6927105"/>
                <a:gd name="connsiteY7" fmla="*/ 1306513 h 1644589"/>
                <a:gd name="connsiteX8" fmla="*/ 745996 w 6927105"/>
                <a:gd name="connsiteY8" fmla="*/ 1546288 h 1644589"/>
                <a:gd name="connsiteX9" fmla="*/ 861448 w 6927105"/>
                <a:gd name="connsiteY9" fmla="*/ 1546288 h 1644589"/>
                <a:gd name="connsiteX10" fmla="*/ 932495 w 6927105"/>
                <a:gd name="connsiteY10" fmla="*/ 27715 h 1644589"/>
                <a:gd name="connsiteX11" fmla="*/ 994661 w 6927105"/>
                <a:gd name="connsiteY11" fmla="*/ 1288752 h 1644589"/>
                <a:gd name="connsiteX12" fmla="*/ 1056828 w 6927105"/>
                <a:gd name="connsiteY12" fmla="*/ 1546288 h 1644589"/>
                <a:gd name="connsiteX13" fmla="*/ 1207803 w 6927105"/>
                <a:gd name="connsiteY13" fmla="*/ 1555169 h 1644589"/>
                <a:gd name="connsiteX14" fmla="*/ 1261088 w 6927105"/>
                <a:gd name="connsiteY14" fmla="*/ 89879 h 1644589"/>
                <a:gd name="connsiteX15" fmla="*/ 1323255 w 6927105"/>
                <a:gd name="connsiteY15" fmla="*/ 1368677 h 1644589"/>
                <a:gd name="connsiteX16" fmla="*/ 1403183 w 6927105"/>
                <a:gd name="connsiteY16" fmla="*/ 1546288 h 1644589"/>
                <a:gd name="connsiteX17" fmla="*/ 1563039 w 6927105"/>
                <a:gd name="connsiteY17" fmla="*/ 1546288 h 1644589"/>
                <a:gd name="connsiteX18" fmla="*/ 1598563 w 6927105"/>
                <a:gd name="connsiteY18" fmla="*/ 134282 h 1644589"/>
                <a:gd name="connsiteX19" fmla="*/ 1660729 w 6927105"/>
                <a:gd name="connsiteY19" fmla="*/ 1182186 h 1644589"/>
                <a:gd name="connsiteX20" fmla="*/ 1731776 w 6927105"/>
                <a:gd name="connsiteY20" fmla="*/ 1537408 h 1644589"/>
                <a:gd name="connsiteX21" fmla="*/ 1891632 w 6927105"/>
                <a:gd name="connsiteY21" fmla="*/ 1564049 h 1644589"/>
                <a:gd name="connsiteX22" fmla="*/ 1936037 w 6927105"/>
                <a:gd name="connsiteY22" fmla="*/ 187565 h 1644589"/>
                <a:gd name="connsiteX23" fmla="*/ 2007084 w 6927105"/>
                <a:gd name="connsiteY23" fmla="*/ 1377558 h 1644589"/>
                <a:gd name="connsiteX24" fmla="*/ 2078131 w 6927105"/>
                <a:gd name="connsiteY24" fmla="*/ 1546288 h 1644589"/>
                <a:gd name="connsiteX25" fmla="*/ 2229107 w 6927105"/>
                <a:gd name="connsiteY25" fmla="*/ 1555169 h 1644589"/>
                <a:gd name="connsiteX26" fmla="*/ 2273511 w 6927105"/>
                <a:gd name="connsiteY26" fmla="*/ 223087 h 1644589"/>
                <a:gd name="connsiteX27" fmla="*/ 2335678 w 6927105"/>
                <a:gd name="connsiteY27" fmla="*/ 1342036 h 1644589"/>
                <a:gd name="connsiteX28" fmla="*/ 2424487 w 6927105"/>
                <a:gd name="connsiteY28" fmla="*/ 1555169 h 1644589"/>
                <a:gd name="connsiteX29" fmla="*/ 2557700 w 6927105"/>
                <a:gd name="connsiteY29" fmla="*/ 1546288 h 1644589"/>
                <a:gd name="connsiteX30" fmla="*/ 2619867 w 6927105"/>
                <a:gd name="connsiteY30" fmla="*/ 258609 h 1644589"/>
                <a:gd name="connsiteX31" fmla="*/ 2682033 w 6927105"/>
                <a:gd name="connsiteY31" fmla="*/ 1342036 h 1644589"/>
                <a:gd name="connsiteX32" fmla="*/ 2744199 w 6927105"/>
                <a:gd name="connsiteY32" fmla="*/ 1555169 h 1644589"/>
                <a:gd name="connsiteX33" fmla="*/ 2895175 w 6927105"/>
                <a:gd name="connsiteY33" fmla="*/ 1555169 h 1644589"/>
                <a:gd name="connsiteX34" fmla="*/ 2957341 w 6927105"/>
                <a:gd name="connsiteY34" fmla="*/ 276370 h 1644589"/>
                <a:gd name="connsiteX35" fmla="*/ 3010626 w 6927105"/>
                <a:gd name="connsiteY35" fmla="*/ 1421960 h 1644589"/>
                <a:gd name="connsiteX36" fmla="*/ 3099435 w 6927105"/>
                <a:gd name="connsiteY36" fmla="*/ 1546288 h 1644589"/>
                <a:gd name="connsiteX37" fmla="*/ 3232649 w 6927105"/>
                <a:gd name="connsiteY37" fmla="*/ 1546288 h 1644589"/>
                <a:gd name="connsiteX38" fmla="*/ 3294815 w 6927105"/>
                <a:gd name="connsiteY38" fmla="*/ 347415 h 1644589"/>
                <a:gd name="connsiteX39" fmla="*/ 3356981 w 6927105"/>
                <a:gd name="connsiteY39" fmla="*/ 1386438 h 1644589"/>
                <a:gd name="connsiteX40" fmla="*/ 3428029 w 6927105"/>
                <a:gd name="connsiteY40" fmla="*/ 1555169 h 1644589"/>
                <a:gd name="connsiteX41" fmla="*/ 3587885 w 6927105"/>
                <a:gd name="connsiteY41" fmla="*/ 1564049 h 1644589"/>
                <a:gd name="connsiteX42" fmla="*/ 3614528 w 6927105"/>
                <a:gd name="connsiteY42" fmla="*/ 320773 h 1644589"/>
                <a:gd name="connsiteX43" fmla="*/ 3685575 w 6927105"/>
                <a:gd name="connsiteY43" fmla="*/ 1368677 h 1644589"/>
                <a:gd name="connsiteX44" fmla="*/ 3747741 w 6927105"/>
                <a:gd name="connsiteY44" fmla="*/ 1546288 h 1644589"/>
                <a:gd name="connsiteX45" fmla="*/ 3907597 w 6927105"/>
                <a:gd name="connsiteY45" fmla="*/ 1564049 h 1644589"/>
                <a:gd name="connsiteX46" fmla="*/ 3969764 w 6927105"/>
                <a:gd name="connsiteY46" fmla="*/ 356295 h 1644589"/>
                <a:gd name="connsiteX47" fmla="*/ 4023049 w 6927105"/>
                <a:gd name="connsiteY47" fmla="*/ 1297633 h 1644589"/>
                <a:gd name="connsiteX48" fmla="*/ 4067454 w 6927105"/>
                <a:gd name="connsiteY48" fmla="*/ 1537408 h 1644589"/>
                <a:gd name="connsiteX49" fmla="*/ 4245072 w 6927105"/>
                <a:gd name="connsiteY49" fmla="*/ 1537408 h 1644589"/>
                <a:gd name="connsiteX50" fmla="*/ 4298357 w 6927105"/>
                <a:gd name="connsiteY50" fmla="*/ 400698 h 1644589"/>
                <a:gd name="connsiteX51" fmla="*/ 4360524 w 6927105"/>
                <a:gd name="connsiteY51" fmla="*/ 1279872 h 1644589"/>
                <a:gd name="connsiteX52" fmla="*/ 4413809 w 6927105"/>
                <a:gd name="connsiteY52" fmla="*/ 1546288 h 1644589"/>
                <a:gd name="connsiteX53" fmla="*/ 4582546 w 6927105"/>
                <a:gd name="connsiteY53" fmla="*/ 1546288 h 1644589"/>
                <a:gd name="connsiteX54" fmla="*/ 4626951 w 6927105"/>
                <a:gd name="connsiteY54" fmla="*/ 400698 h 1644589"/>
                <a:gd name="connsiteX55" fmla="*/ 4697998 w 6927105"/>
                <a:gd name="connsiteY55" fmla="*/ 1377558 h 1644589"/>
                <a:gd name="connsiteX56" fmla="*/ 4760164 w 6927105"/>
                <a:gd name="connsiteY56" fmla="*/ 1528527 h 1644589"/>
                <a:gd name="connsiteX57" fmla="*/ 4928901 w 6927105"/>
                <a:gd name="connsiteY57" fmla="*/ 1555169 h 1644589"/>
                <a:gd name="connsiteX58" fmla="*/ 4964425 w 6927105"/>
                <a:gd name="connsiteY58" fmla="*/ 427340 h 1644589"/>
                <a:gd name="connsiteX59" fmla="*/ 5017710 w 6927105"/>
                <a:gd name="connsiteY59" fmla="*/ 1217708 h 1644589"/>
                <a:gd name="connsiteX60" fmla="*/ 5088758 w 6927105"/>
                <a:gd name="connsiteY60" fmla="*/ 1537408 h 1644589"/>
                <a:gd name="connsiteX61" fmla="*/ 5266376 w 6927105"/>
                <a:gd name="connsiteY61" fmla="*/ 1546288 h 1644589"/>
                <a:gd name="connsiteX62" fmla="*/ 5310780 w 6927105"/>
                <a:gd name="connsiteY62" fmla="*/ 427340 h 1644589"/>
                <a:gd name="connsiteX63" fmla="*/ 5364066 w 6927105"/>
                <a:gd name="connsiteY63" fmla="*/ 1306513 h 1644589"/>
                <a:gd name="connsiteX64" fmla="*/ 5426232 w 6927105"/>
                <a:gd name="connsiteY64" fmla="*/ 1546288 h 1644589"/>
                <a:gd name="connsiteX65" fmla="*/ 5594969 w 6927105"/>
                <a:gd name="connsiteY65" fmla="*/ 1546288 h 1644589"/>
                <a:gd name="connsiteX66" fmla="*/ 5648255 w 6927105"/>
                <a:gd name="connsiteY66" fmla="*/ 427340 h 1644589"/>
                <a:gd name="connsiteX67" fmla="*/ 5710421 w 6927105"/>
                <a:gd name="connsiteY67" fmla="*/ 1315394 h 1644589"/>
                <a:gd name="connsiteX68" fmla="*/ 5772587 w 6927105"/>
                <a:gd name="connsiteY68" fmla="*/ 1555169 h 1644589"/>
                <a:gd name="connsiteX69" fmla="*/ 5941324 w 6927105"/>
                <a:gd name="connsiteY69" fmla="*/ 1555169 h 1644589"/>
                <a:gd name="connsiteX70" fmla="*/ 5985729 w 6927105"/>
                <a:gd name="connsiteY70" fmla="*/ 462862 h 1644589"/>
                <a:gd name="connsiteX71" fmla="*/ 6047895 w 6927105"/>
                <a:gd name="connsiteY71" fmla="*/ 1386438 h 1644589"/>
                <a:gd name="connsiteX72" fmla="*/ 6101181 w 6927105"/>
                <a:gd name="connsiteY72" fmla="*/ 1537408 h 1644589"/>
                <a:gd name="connsiteX73" fmla="*/ 6261037 w 6927105"/>
                <a:gd name="connsiteY73" fmla="*/ 1555169 h 1644589"/>
                <a:gd name="connsiteX74" fmla="*/ 6323203 w 6927105"/>
                <a:gd name="connsiteY74" fmla="*/ 489503 h 1644589"/>
                <a:gd name="connsiteX75" fmla="*/ 6385369 w 6927105"/>
                <a:gd name="connsiteY75" fmla="*/ 1404199 h 1644589"/>
                <a:gd name="connsiteX76" fmla="*/ 6447536 w 6927105"/>
                <a:gd name="connsiteY76" fmla="*/ 1555169 h 1644589"/>
                <a:gd name="connsiteX77" fmla="*/ 6607392 w 6927105"/>
                <a:gd name="connsiteY77" fmla="*/ 1555169 h 1644589"/>
                <a:gd name="connsiteX78" fmla="*/ 6660677 w 6927105"/>
                <a:gd name="connsiteY78" fmla="*/ 427340 h 1644589"/>
                <a:gd name="connsiteX79" fmla="*/ 6740606 w 6927105"/>
                <a:gd name="connsiteY79" fmla="*/ 1421960 h 1644589"/>
                <a:gd name="connsiteX80" fmla="*/ 6802772 w 6927105"/>
                <a:gd name="connsiteY80" fmla="*/ 1555169 h 1644589"/>
                <a:gd name="connsiteX81" fmla="*/ 6927105 w 6927105"/>
                <a:gd name="connsiteY81" fmla="*/ 1555169 h 1644589"/>
                <a:gd name="connsiteX0" fmla="*/ 0 w 6927105"/>
                <a:gd name="connsiteY0" fmla="*/ 1546288 h 1644589"/>
                <a:gd name="connsiteX1" fmla="*/ 177618 w 6927105"/>
                <a:gd name="connsiteY1" fmla="*/ 1555169 h 1644589"/>
                <a:gd name="connsiteX2" fmla="*/ 257546 w 6927105"/>
                <a:gd name="connsiteY2" fmla="*/ 134282 h 1644589"/>
                <a:gd name="connsiteX3" fmla="*/ 293070 w 6927105"/>
                <a:gd name="connsiteY3" fmla="*/ 1199947 h 1644589"/>
                <a:gd name="connsiteX4" fmla="*/ 364117 w 6927105"/>
                <a:gd name="connsiteY4" fmla="*/ 1537408 h 1644589"/>
                <a:gd name="connsiteX5" fmla="*/ 532854 w 6927105"/>
                <a:gd name="connsiteY5" fmla="*/ 1546288 h 1644589"/>
                <a:gd name="connsiteX6" fmla="*/ 595021 w 6927105"/>
                <a:gd name="connsiteY6" fmla="*/ 1073 h 1644589"/>
                <a:gd name="connsiteX7" fmla="*/ 648306 w 6927105"/>
                <a:gd name="connsiteY7" fmla="*/ 1306513 h 1644589"/>
                <a:gd name="connsiteX8" fmla="*/ 745996 w 6927105"/>
                <a:gd name="connsiteY8" fmla="*/ 1546288 h 1644589"/>
                <a:gd name="connsiteX9" fmla="*/ 861448 w 6927105"/>
                <a:gd name="connsiteY9" fmla="*/ 1546288 h 1644589"/>
                <a:gd name="connsiteX10" fmla="*/ 932495 w 6927105"/>
                <a:gd name="connsiteY10" fmla="*/ 27715 h 1644589"/>
                <a:gd name="connsiteX11" fmla="*/ 994661 w 6927105"/>
                <a:gd name="connsiteY11" fmla="*/ 1288752 h 1644589"/>
                <a:gd name="connsiteX12" fmla="*/ 1056828 w 6927105"/>
                <a:gd name="connsiteY12" fmla="*/ 1546288 h 1644589"/>
                <a:gd name="connsiteX13" fmla="*/ 1207803 w 6927105"/>
                <a:gd name="connsiteY13" fmla="*/ 1555169 h 1644589"/>
                <a:gd name="connsiteX14" fmla="*/ 1261088 w 6927105"/>
                <a:gd name="connsiteY14" fmla="*/ 89879 h 1644589"/>
                <a:gd name="connsiteX15" fmla="*/ 1323255 w 6927105"/>
                <a:gd name="connsiteY15" fmla="*/ 1368677 h 1644589"/>
                <a:gd name="connsiteX16" fmla="*/ 1403183 w 6927105"/>
                <a:gd name="connsiteY16" fmla="*/ 1546288 h 1644589"/>
                <a:gd name="connsiteX17" fmla="*/ 1563039 w 6927105"/>
                <a:gd name="connsiteY17" fmla="*/ 1546288 h 1644589"/>
                <a:gd name="connsiteX18" fmla="*/ 1598563 w 6927105"/>
                <a:gd name="connsiteY18" fmla="*/ 134282 h 1644589"/>
                <a:gd name="connsiteX19" fmla="*/ 1660729 w 6927105"/>
                <a:gd name="connsiteY19" fmla="*/ 1182186 h 1644589"/>
                <a:gd name="connsiteX20" fmla="*/ 1731776 w 6927105"/>
                <a:gd name="connsiteY20" fmla="*/ 1537408 h 1644589"/>
                <a:gd name="connsiteX21" fmla="*/ 1891632 w 6927105"/>
                <a:gd name="connsiteY21" fmla="*/ 1564049 h 1644589"/>
                <a:gd name="connsiteX22" fmla="*/ 1936037 w 6927105"/>
                <a:gd name="connsiteY22" fmla="*/ 187565 h 1644589"/>
                <a:gd name="connsiteX23" fmla="*/ 2007084 w 6927105"/>
                <a:gd name="connsiteY23" fmla="*/ 1377558 h 1644589"/>
                <a:gd name="connsiteX24" fmla="*/ 2078131 w 6927105"/>
                <a:gd name="connsiteY24" fmla="*/ 1546288 h 1644589"/>
                <a:gd name="connsiteX25" fmla="*/ 2229107 w 6927105"/>
                <a:gd name="connsiteY25" fmla="*/ 1555169 h 1644589"/>
                <a:gd name="connsiteX26" fmla="*/ 2273511 w 6927105"/>
                <a:gd name="connsiteY26" fmla="*/ 223087 h 1644589"/>
                <a:gd name="connsiteX27" fmla="*/ 2335678 w 6927105"/>
                <a:gd name="connsiteY27" fmla="*/ 1342036 h 1644589"/>
                <a:gd name="connsiteX28" fmla="*/ 2424487 w 6927105"/>
                <a:gd name="connsiteY28" fmla="*/ 1555169 h 1644589"/>
                <a:gd name="connsiteX29" fmla="*/ 2557700 w 6927105"/>
                <a:gd name="connsiteY29" fmla="*/ 1546288 h 1644589"/>
                <a:gd name="connsiteX30" fmla="*/ 2619867 w 6927105"/>
                <a:gd name="connsiteY30" fmla="*/ 258609 h 1644589"/>
                <a:gd name="connsiteX31" fmla="*/ 2682033 w 6927105"/>
                <a:gd name="connsiteY31" fmla="*/ 1342036 h 1644589"/>
                <a:gd name="connsiteX32" fmla="*/ 2744199 w 6927105"/>
                <a:gd name="connsiteY32" fmla="*/ 1555169 h 1644589"/>
                <a:gd name="connsiteX33" fmla="*/ 2895175 w 6927105"/>
                <a:gd name="connsiteY33" fmla="*/ 1555169 h 1644589"/>
                <a:gd name="connsiteX34" fmla="*/ 2957341 w 6927105"/>
                <a:gd name="connsiteY34" fmla="*/ 276370 h 1644589"/>
                <a:gd name="connsiteX35" fmla="*/ 3010626 w 6927105"/>
                <a:gd name="connsiteY35" fmla="*/ 1421960 h 1644589"/>
                <a:gd name="connsiteX36" fmla="*/ 3099435 w 6927105"/>
                <a:gd name="connsiteY36" fmla="*/ 1546288 h 1644589"/>
                <a:gd name="connsiteX37" fmla="*/ 3232649 w 6927105"/>
                <a:gd name="connsiteY37" fmla="*/ 1546288 h 1644589"/>
                <a:gd name="connsiteX38" fmla="*/ 3294815 w 6927105"/>
                <a:gd name="connsiteY38" fmla="*/ 347415 h 1644589"/>
                <a:gd name="connsiteX39" fmla="*/ 3356981 w 6927105"/>
                <a:gd name="connsiteY39" fmla="*/ 1386438 h 1644589"/>
                <a:gd name="connsiteX40" fmla="*/ 3428029 w 6927105"/>
                <a:gd name="connsiteY40" fmla="*/ 1555169 h 1644589"/>
                <a:gd name="connsiteX41" fmla="*/ 3587885 w 6927105"/>
                <a:gd name="connsiteY41" fmla="*/ 1564049 h 1644589"/>
                <a:gd name="connsiteX42" fmla="*/ 3614528 w 6927105"/>
                <a:gd name="connsiteY42" fmla="*/ 320773 h 1644589"/>
                <a:gd name="connsiteX43" fmla="*/ 3685575 w 6927105"/>
                <a:gd name="connsiteY43" fmla="*/ 1368677 h 1644589"/>
                <a:gd name="connsiteX44" fmla="*/ 3747741 w 6927105"/>
                <a:gd name="connsiteY44" fmla="*/ 1546288 h 1644589"/>
                <a:gd name="connsiteX45" fmla="*/ 3907597 w 6927105"/>
                <a:gd name="connsiteY45" fmla="*/ 1564049 h 1644589"/>
                <a:gd name="connsiteX46" fmla="*/ 3969764 w 6927105"/>
                <a:gd name="connsiteY46" fmla="*/ 356295 h 1644589"/>
                <a:gd name="connsiteX47" fmla="*/ 4023049 w 6927105"/>
                <a:gd name="connsiteY47" fmla="*/ 1297633 h 1644589"/>
                <a:gd name="connsiteX48" fmla="*/ 4067454 w 6927105"/>
                <a:gd name="connsiteY48" fmla="*/ 1537408 h 1644589"/>
                <a:gd name="connsiteX49" fmla="*/ 4245072 w 6927105"/>
                <a:gd name="connsiteY49" fmla="*/ 1537408 h 1644589"/>
                <a:gd name="connsiteX50" fmla="*/ 4298357 w 6927105"/>
                <a:gd name="connsiteY50" fmla="*/ 400698 h 1644589"/>
                <a:gd name="connsiteX51" fmla="*/ 4360524 w 6927105"/>
                <a:gd name="connsiteY51" fmla="*/ 1279872 h 1644589"/>
                <a:gd name="connsiteX52" fmla="*/ 4413809 w 6927105"/>
                <a:gd name="connsiteY52" fmla="*/ 1546288 h 1644589"/>
                <a:gd name="connsiteX53" fmla="*/ 4582546 w 6927105"/>
                <a:gd name="connsiteY53" fmla="*/ 1546288 h 1644589"/>
                <a:gd name="connsiteX54" fmla="*/ 4626951 w 6927105"/>
                <a:gd name="connsiteY54" fmla="*/ 400698 h 1644589"/>
                <a:gd name="connsiteX55" fmla="*/ 4697998 w 6927105"/>
                <a:gd name="connsiteY55" fmla="*/ 1377558 h 1644589"/>
                <a:gd name="connsiteX56" fmla="*/ 4760164 w 6927105"/>
                <a:gd name="connsiteY56" fmla="*/ 1528527 h 1644589"/>
                <a:gd name="connsiteX57" fmla="*/ 4928901 w 6927105"/>
                <a:gd name="connsiteY57" fmla="*/ 1555169 h 1644589"/>
                <a:gd name="connsiteX58" fmla="*/ 4964425 w 6927105"/>
                <a:gd name="connsiteY58" fmla="*/ 427340 h 1644589"/>
                <a:gd name="connsiteX59" fmla="*/ 5017710 w 6927105"/>
                <a:gd name="connsiteY59" fmla="*/ 1217708 h 1644589"/>
                <a:gd name="connsiteX60" fmla="*/ 5088758 w 6927105"/>
                <a:gd name="connsiteY60" fmla="*/ 1537408 h 1644589"/>
                <a:gd name="connsiteX61" fmla="*/ 5266376 w 6927105"/>
                <a:gd name="connsiteY61" fmla="*/ 1546288 h 1644589"/>
                <a:gd name="connsiteX62" fmla="*/ 5310780 w 6927105"/>
                <a:gd name="connsiteY62" fmla="*/ 427340 h 1644589"/>
                <a:gd name="connsiteX63" fmla="*/ 5364066 w 6927105"/>
                <a:gd name="connsiteY63" fmla="*/ 1306513 h 1644589"/>
                <a:gd name="connsiteX64" fmla="*/ 5426232 w 6927105"/>
                <a:gd name="connsiteY64" fmla="*/ 1546288 h 1644589"/>
                <a:gd name="connsiteX65" fmla="*/ 5594969 w 6927105"/>
                <a:gd name="connsiteY65" fmla="*/ 1546288 h 1644589"/>
                <a:gd name="connsiteX66" fmla="*/ 5648255 w 6927105"/>
                <a:gd name="connsiteY66" fmla="*/ 427340 h 1644589"/>
                <a:gd name="connsiteX67" fmla="*/ 5710421 w 6927105"/>
                <a:gd name="connsiteY67" fmla="*/ 1315394 h 1644589"/>
                <a:gd name="connsiteX68" fmla="*/ 5772587 w 6927105"/>
                <a:gd name="connsiteY68" fmla="*/ 1555169 h 1644589"/>
                <a:gd name="connsiteX69" fmla="*/ 5941324 w 6927105"/>
                <a:gd name="connsiteY69" fmla="*/ 1555169 h 1644589"/>
                <a:gd name="connsiteX70" fmla="*/ 5985729 w 6927105"/>
                <a:gd name="connsiteY70" fmla="*/ 462862 h 1644589"/>
                <a:gd name="connsiteX71" fmla="*/ 6047895 w 6927105"/>
                <a:gd name="connsiteY71" fmla="*/ 1386438 h 1644589"/>
                <a:gd name="connsiteX72" fmla="*/ 6101181 w 6927105"/>
                <a:gd name="connsiteY72" fmla="*/ 1537408 h 1644589"/>
                <a:gd name="connsiteX73" fmla="*/ 6261037 w 6927105"/>
                <a:gd name="connsiteY73" fmla="*/ 1555169 h 1644589"/>
                <a:gd name="connsiteX74" fmla="*/ 6323203 w 6927105"/>
                <a:gd name="connsiteY74" fmla="*/ 489503 h 1644589"/>
                <a:gd name="connsiteX75" fmla="*/ 6385369 w 6927105"/>
                <a:gd name="connsiteY75" fmla="*/ 1404199 h 1644589"/>
                <a:gd name="connsiteX76" fmla="*/ 6447536 w 6927105"/>
                <a:gd name="connsiteY76" fmla="*/ 1555169 h 1644589"/>
                <a:gd name="connsiteX77" fmla="*/ 6607392 w 6927105"/>
                <a:gd name="connsiteY77" fmla="*/ 1555169 h 1644589"/>
                <a:gd name="connsiteX78" fmla="*/ 6660677 w 6927105"/>
                <a:gd name="connsiteY78" fmla="*/ 427340 h 1644589"/>
                <a:gd name="connsiteX79" fmla="*/ 6740606 w 6927105"/>
                <a:gd name="connsiteY79" fmla="*/ 1421960 h 1644589"/>
                <a:gd name="connsiteX80" fmla="*/ 6802772 w 6927105"/>
                <a:gd name="connsiteY80" fmla="*/ 1555169 h 1644589"/>
                <a:gd name="connsiteX81" fmla="*/ 6927105 w 6927105"/>
                <a:gd name="connsiteY81" fmla="*/ 1555169 h 1644589"/>
                <a:gd name="connsiteX0" fmla="*/ 0 w 6927105"/>
                <a:gd name="connsiteY0" fmla="*/ 1546288 h 1576136"/>
                <a:gd name="connsiteX1" fmla="*/ 177618 w 6927105"/>
                <a:gd name="connsiteY1" fmla="*/ 1555169 h 1576136"/>
                <a:gd name="connsiteX2" fmla="*/ 257546 w 6927105"/>
                <a:gd name="connsiteY2" fmla="*/ 134282 h 1576136"/>
                <a:gd name="connsiteX3" fmla="*/ 293070 w 6927105"/>
                <a:gd name="connsiteY3" fmla="*/ 1199947 h 1576136"/>
                <a:gd name="connsiteX4" fmla="*/ 364117 w 6927105"/>
                <a:gd name="connsiteY4" fmla="*/ 1537408 h 1576136"/>
                <a:gd name="connsiteX5" fmla="*/ 532854 w 6927105"/>
                <a:gd name="connsiteY5" fmla="*/ 1546288 h 1576136"/>
                <a:gd name="connsiteX6" fmla="*/ 595021 w 6927105"/>
                <a:gd name="connsiteY6" fmla="*/ 1073 h 1576136"/>
                <a:gd name="connsiteX7" fmla="*/ 648306 w 6927105"/>
                <a:gd name="connsiteY7" fmla="*/ 1306513 h 1576136"/>
                <a:gd name="connsiteX8" fmla="*/ 745996 w 6927105"/>
                <a:gd name="connsiteY8" fmla="*/ 1546288 h 1576136"/>
                <a:gd name="connsiteX9" fmla="*/ 861448 w 6927105"/>
                <a:gd name="connsiteY9" fmla="*/ 1546288 h 1576136"/>
                <a:gd name="connsiteX10" fmla="*/ 932495 w 6927105"/>
                <a:gd name="connsiteY10" fmla="*/ 27715 h 1576136"/>
                <a:gd name="connsiteX11" fmla="*/ 994661 w 6927105"/>
                <a:gd name="connsiteY11" fmla="*/ 1288752 h 1576136"/>
                <a:gd name="connsiteX12" fmla="*/ 1056828 w 6927105"/>
                <a:gd name="connsiteY12" fmla="*/ 1546288 h 1576136"/>
                <a:gd name="connsiteX13" fmla="*/ 1207803 w 6927105"/>
                <a:gd name="connsiteY13" fmla="*/ 1555169 h 1576136"/>
                <a:gd name="connsiteX14" fmla="*/ 1261088 w 6927105"/>
                <a:gd name="connsiteY14" fmla="*/ 89879 h 1576136"/>
                <a:gd name="connsiteX15" fmla="*/ 1323255 w 6927105"/>
                <a:gd name="connsiteY15" fmla="*/ 1368677 h 1576136"/>
                <a:gd name="connsiteX16" fmla="*/ 1403183 w 6927105"/>
                <a:gd name="connsiteY16" fmla="*/ 1546288 h 1576136"/>
                <a:gd name="connsiteX17" fmla="*/ 1563039 w 6927105"/>
                <a:gd name="connsiteY17" fmla="*/ 1546288 h 1576136"/>
                <a:gd name="connsiteX18" fmla="*/ 1598563 w 6927105"/>
                <a:gd name="connsiteY18" fmla="*/ 134282 h 1576136"/>
                <a:gd name="connsiteX19" fmla="*/ 1660729 w 6927105"/>
                <a:gd name="connsiteY19" fmla="*/ 1182186 h 1576136"/>
                <a:gd name="connsiteX20" fmla="*/ 1731776 w 6927105"/>
                <a:gd name="connsiteY20" fmla="*/ 1537408 h 1576136"/>
                <a:gd name="connsiteX21" fmla="*/ 1891632 w 6927105"/>
                <a:gd name="connsiteY21" fmla="*/ 1564049 h 1576136"/>
                <a:gd name="connsiteX22" fmla="*/ 1936037 w 6927105"/>
                <a:gd name="connsiteY22" fmla="*/ 187565 h 1576136"/>
                <a:gd name="connsiteX23" fmla="*/ 2007084 w 6927105"/>
                <a:gd name="connsiteY23" fmla="*/ 1377558 h 1576136"/>
                <a:gd name="connsiteX24" fmla="*/ 2078131 w 6927105"/>
                <a:gd name="connsiteY24" fmla="*/ 1546288 h 1576136"/>
                <a:gd name="connsiteX25" fmla="*/ 2229107 w 6927105"/>
                <a:gd name="connsiteY25" fmla="*/ 1555169 h 1576136"/>
                <a:gd name="connsiteX26" fmla="*/ 2273511 w 6927105"/>
                <a:gd name="connsiteY26" fmla="*/ 223087 h 1576136"/>
                <a:gd name="connsiteX27" fmla="*/ 2335678 w 6927105"/>
                <a:gd name="connsiteY27" fmla="*/ 1342036 h 1576136"/>
                <a:gd name="connsiteX28" fmla="*/ 2424487 w 6927105"/>
                <a:gd name="connsiteY28" fmla="*/ 1555169 h 1576136"/>
                <a:gd name="connsiteX29" fmla="*/ 2557700 w 6927105"/>
                <a:gd name="connsiteY29" fmla="*/ 1546288 h 1576136"/>
                <a:gd name="connsiteX30" fmla="*/ 2619867 w 6927105"/>
                <a:gd name="connsiteY30" fmla="*/ 258609 h 1576136"/>
                <a:gd name="connsiteX31" fmla="*/ 2682033 w 6927105"/>
                <a:gd name="connsiteY31" fmla="*/ 1342036 h 1576136"/>
                <a:gd name="connsiteX32" fmla="*/ 2744199 w 6927105"/>
                <a:gd name="connsiteY32" fmla="*/ 1555169 h 1576136"/>
                <a:gd name="connsiteX33" fmla="*/ 2895175 w 6927105"/>
                <a:gd name="connsiteY33" fmla="*/ 1555169 h 1576136"/>
                <a:gd name="connsiteX34" fmla="*/ 2957341 w 6927105"/>
                <a:gd name="connsiteY34" fmla="*/ 276370 h 1576136"/>
                <a:gd name="connsiteX35" fmla="*/ 3010626 w 6927105"/>
                <a:gd name="connsiteY35" fmla="*/ 1421960 h 1576136"/>
                <a:gd name="connsiteX36" fmla="*/ 3099435 w 6927105"/>
                <a:gd name="connsiteY36" fmla="*/ 1546288 h 1576136"/>
                <a:gd name="connsiteX37" fmla="*/ 3232649 w 6927105"/>
                <a:gd name="connsiteY37" fmla="*/ 1546288 h 1576136"/>
                <a:gd name="connsiteX38" fmla="*/ 3294815 w 6927105"/>
                <a:gd name="connsiteY38" fmla="*/ 347415 h 1576136"/>
                <a:gd name="connsiteX39" fmla="*/ 3356981 w 6927105"/>
                <a:gd name="connsiteY39" fmla="*/ 1386438 h 1576136"/>
                <a:gd name="connsiteX40" fmla="*/ 3428029 w 6927105"/>
                <a:gd name="connsiteY40" fmla="*/ 1555169 h 1576136"/>
                <a:gd name="connsiteX41" fmla="*/ 3587885 w 6927105"/>
                <a:gd name="connsiteY41" fmla="*/ 1564049 h 1576136"/>
                <a:gd name="connsiteX42" fmla="*/ 3614528 w 6927105"/>
                <a:gd name="connsiteY42" fmla="*/ 320773 h 1576136"/>
                <a:gd name="connsiteX43" fmla="*/ 3685575 w 6927105"/>
                <a:gd name="connsiteY43" fmla="*/ 1368677 h 1576136"/>
                <a:gd name="connsiteX44" fmla="*/ 3747741 w 6927105"/>
                <a:gd name="connsiteY44" fmla="*/ 1546288 h 1576136"/>
                <a:gd name="connsiteX45" fmla="*/ 3907597 w 6927105"/>
                <a:gd name="connsiteY45" fmla="*/ 1564049 h 1576136"/>
                <a:gd name="connsiteX46" fmla="*/ 3969764 w 6927105"/>
                <a:gd name="connsiteY46" fmla="*/ 356295 h 1576136"/>
                <a:gd name="connsiteX47" fmla="*/ 4023049 w 6927105"/>
                <a:gd name="connsiteY47" fmla="*/ 1297633 h 1576136"/>
                <a:gd name="connsiteX48" fmla="*/ 4067454 w 6927105"/>
                <a:gd name="connsiteY48" fmla="*/ 1537408 h 1576136"/>
                <a:gd name="connsiteX49" fmla="*/ 4245072 w 6927105"/>
                <a:gd name="connsiteY49" fmla="*/ 1537408 h 1576136"/>
                <a:gd name="connsiteX50" fmla="*/ 4298357 w 6927105"/>
                <a:gd name="connsiteY50" fmla="*/ 400698 h 1576136"/>
                <a:gd name="connsiteX51" fmla="*/ 4360524 w 6927105"/>
                <a:gd name="connsiteY51" fmla="*/ 1279872 h 1576136"/>
                <a:gd name="connsiteX52" fmla="*/ 4413809 w 6927105"/>
                <a:gd name="connsiteY52" fmla="*/ 1546288 h 1576136"/>
                <a:gd name="connsiteX53" fmla="*/ 4582546 w 6927105"/>
                <a:gd name="connsiteY53" fmla="*/ 1546288 h 1576136"/>
                <a:gd name="connsiteX54" fmla="*/ 4626951 w 6927105"/>
                <a:gd name="connsiteY54" fmla="*/ 400698 h 1576136"/>
                <a:gd name="connsiteX55" fmla="*/ 4697998 w 6927105"/>
                <a:gd name="connsiteY55" fmla="*/ 1377558 h 1576136"/>
                <a:gd name="connsiteX56" fmla="*/ 4760164 w 6927105"/>
                <a:gd name="connsiteY56" fmla="*/ 1528527 h 1576136"/>
                <a:gd name="connsiteX57" fmla="*/ 4928901 w 6927105"/>
                <a:gd name="connsiteY57" fmla="*/ 1555169 h 1576136"/>
                <a:gd name="connsiteX58" fmla="*/ 4964425 w 6927105"/>
                <a:gd name="connsiteY58" fmla="*/ 427340 h 1576136"/>
                <a:gd name="connsiteX59" fmla="*/ 5017710 w 6927105"/>
                <a:gd name="connsiteY59" fmla="*/ 1217708 h 1576136"/>
                <a:gd name="connsiteX60" fmla="*/ 5088758 w 6927105"/>
                <a:gd name="connsiteY60" fmla="*/ 1537408 h 1576136"/>
                <a:gd name="connsiteX61" fmla="*/ 5266376 w 6927105"/>
                <a:gd name="connsiteY61" fmla="*/ 1546288 h 1576136"/>
                <a:gd name="connsiteX62" fmla="*/ 5310780 w 6927105"/>
                <a:gd name="connsiteY62" fmla="*/ 427340 h 1576136"/>
                <a:gd name="connsiteX63" fmla="*/ 5364066 w 6927105"/>
                <a:gd name="connsiteY63" fmla="*/ 1306513 h 1576136"/>
                <a:gd name="connsiteX64" fmla="*/ 5426232 w 6927105"/>
                <a:gd name="connsiteY64" fmla="*/ 1546288 h 1576136"/>
                <a:gd name="connsiteX65" fmla="*/ 5594969 w 6927105"/>
                <a:gd name="connsiteY65" fmla="*/ 1546288 h 1576136"/>
                <a:gd name="connsiteX66" fmla="*/ 5648255 w 6927105"/>
                <a:gd name="connsiteY66" fmla="*/ 427340 h 1576136"/>
                <a:gd name="connsiteX67" fmla="*/ 5710421 w 6927105"/>
                <a:gd name="connsiteY67" fmla="*/ 1315394 h 1576136"/>
                <a:gd name="connsiteX68" fmla="*/ 5772587 w 6927105"/>
                <a:gd name="connsiteY68" fmla="*/ 1555169 h 1576136"/>
                <a:gd name="connsiteX69" fmla="*/ 5941324 w 6927105"/>
                <a:gd name="connsiteY69" fmla="*/ 1555169 h 1576136"/>
                <a:gd name="connsiteX70" fmla="*/ 5985729 w 6927105"/>
                <a:gd name="connsiteY70" fmla="*/ 462862 h 1576136"/>
                <a:gd name="connsiteX71" fmla="*/ 6047895 w 6927105"/>
                <a:gd name="connsiteY71" fmla="*/ 1386438 h 1576136"/>
                <a:gd name="connsiteX72" fmla="*/ 6101181 w 6927105"/>
                <a:gd name="connsiteY72" fmla="*/ 1537408 h 1576136"/>
                <a:gd name="connsiteX73" fmla="*/ 6261037 w 6927105"/>
                <a:gd name="connsiteY73" fmla="*/ 1555169 h 1576136"/>
                <a:gd name="connsiteX74" fmla="*/ 6323203 w 6927105"/>
                <a:gd name="connsiteY74" fmla="*/ 489503 h 1576136"/>
                <a:gd name="connsiteX75" fmla="*/ 6385369 w 6927105"/>
                <a:gd name="connsiteY75" fmla="*/ 1404199 h 1576136"/>
                <a:gd name="connsiteX76" fmla="*/ 6447536 w 6927105"/>
                <a:gd name="connsiteY76" fmla="*/ 1555169 h 1576136"/>
                <a:gd name="connsiteX77" fmla="*/ 6607392 w 6927105"/>
                <a:gd name="connsiteY77" fmla="*/ 1555169 h 1576136"/>
                <a:gd name="connsiteX78" fmla="*/ 6660677 w 6927105"/>
                <a:gd name="connsiteY78" fmla="*/ 427340 h 1576136"/>
                <a:gd name="connsiteX79" fmla="*/ 6740606 w 6927105"/>
                <a:gd name="connsiteY79" fmla="*/ 1421960 h 1576136"/>
                <a:gd name="connsiteX80" fmla="*/ 6802772 w 6927105"/>
                <a:gd name="connsiteY80" fmla="*/ 1555169 h 1576136"/>
                <a:gd name="connsiteX81" fmla="*/ 6927105 w 6927105"/>
                <a:gd name="connsiteY81" fmla="*/ 1555169 h 15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6927105" h="1576136">
                  <a:moveTo>
                    <a:pt x="0" y="1546288"/>
                  </a:moveTo>
                  <a:cubicBezTo>
                    <a:pt x="5181" y="1544067"/>
                    <a:pt x="152455" y="1550729"/>
                    <a:pt x="177618" y="1555169"/>
                  </a:cubicBezTo>
                  <a:cubicBezTo>
                    <a:pt x="202781" y="1559609"/>
                    <a:pt x="238304" y="193486"/>
                    <a:pt x="257546" y="134282"/>
                  </a:cubicBezTo>
                  <a:cubicBezTo>
                    <a:pt x="276788" y="75078"/>
                    <a:pt x="275308" y="966093"/>
                    <a:pt x="293070" y="1199947"/>
                  </a:cubicBezTo>
                  <a:cubicBezTo>
                    <a:pt x="310832" y="1433801"/>
                    <a:pt x="350796" y="1515207"/>
                    <a:pt x="364117" y="1537408"/>
                  </a:cubicBezTo>
                  <a:cubicBezTo>
                    <a:pt x="377438" y="1559609"/>
                    <a:pt x="529893" y="1571450"/>
                    <a:pt x="532854" y="1546288"/>
                  </a:cubicBezTo>
                  <a:cubicBezTo>
                    <a:pt x="535815" y="1521126"/>
                    <a:pt x="575779" y="41035"/>
                    <a:pt x="595021" y="1073"/>
                  </a:cubicBezTo>
                  <a:cubicBezTo>
                    <a:pt x="614263" y="-38890"/>
                    <a:pt x="623144" y="1048977"/>
                    <a:pt x="648306" y="1306513"/>
                  </a:cubicBezTo>
                  <a:cubicBezTo>
                    <a:pt x="673468" y="1564049"/>
                    <a:pt x="719353" y="1541848"/>
                    <a:pt x="745996" y="1546288"/>
                  </a:cubicBezTo>
                  <a:cubicBezTo>
                    <a:pt x="772639" y="1550728"/>
                    <a:pt x="821484" y="1568490"/>
                    <a:pt x="861448" y="1546288"/>
                  </a:cubicBezTo>
                  <a:cubicBezTo>
                    <a:pt x="901412" y="1524086"/>
                    <a:pt x="910293" y="70638"/>
                    <a:pt x="932495" y="27715"/>
                  </a:cubicBezTo>
                  <a:cubicBezTo>
                    <a:pt x="954697" y="-15208"/>
                    <a:pt x="973939" y="1035656"/>
                    <a:pt x="994661" y="1288752"/>
                  </a:cubicBezTo>
                  <a:cubicBezTo>
                    <a:pt x="1015383" y="1541847"/>
                    <a:pt x="1021304" y="1501885"/>
                    <a:pt x="1056828" y="1546288"/>
                  </a:cubicBezTo>
                  <a:cubicBezTo>
                    <a:pt x="1092352" y="1590691"/>
                    <a:pt x="1173760" y="1558130"/>
                    <a:pt x="1207803" y="1555169"/>
                  </a:cubicBezTo>
                  <a:cubicBezTo>
                    <a:pt x="1241846" y="1552208"/>
                    <a:pt x="1241846" y="120961"/>
                    <a:pt x="1261088" y="89879"/>
                  </a:cubicBezTo>
                  <a:cubicBezTo>
                    <a:pt x="1280330" y="58797"/>
                    <a:pt x="1299573" y="1125942"/>
                    <a:pt x="1323255" y="1368677"/>
                  </a:cubicBezTo>
                  <a:cubicBezTo>
                    <a:pt x="1346938" y="1611412"/>
                    <a:pt x="1363219" y="1516686"/>
                    <a:pt x="1403183" y="1546288"/>
                  </a:cubicBezTo>
                  <a:cubicBezTo>
                    <a:pt x="1443147" y="1575890"/>
                    <a:pt x="1557119" y="1577370"/>
                    <a:pt x="1563039" y="1546288"/>
                  </a:cubicBezTo>
                  <a:cubicBezTo>
                    <a:pt x="1568959" y="1515206"/>
                    <a:pt x="1582281" y="194966"/>
                    <a:pt x="1598563" y="134282"/>
                  </a:cubicBezTo>
                  <a:cubicBezTo>
                    <a:pt x="1614845" y="73598"/>
                    <a:pt x="1638527" y="948332"/>
                    <a:pt x="1660729" y="1182186"/>
                  </a:cubicBezTo>
                  <a:cubicBezTo>
                    <a:pt x="1682931" y="1416040"/>
                    <a:pt x="1693292" y="1473764"/>
                    <a:pt x="1731776" y="1537408"/>
                  </a:cubicBezTo>
                  <a:cubicBezTo>
                    <a:pt x="1770260" y="1601052"/>
                    <a:pt x="1875351" y="1567010"/>
                    <a:pt x="1891632" y="1564049"/>
                  </a:cubicBezTo>
                  <a:cubicBezTo>
                    <a:pt x="1907913" y="1561088"/>
                    <a:pt x="1916795" y="218647"/>
                    <a:pt x="1936037" y="187565"/>
                  </a:cubicBezTo>
                  <a:cubicBezTo>
                    <a:pt x="1955279" y="156483"/>
                    <a:pt x="1983402" y="1151104"/>
                    <a:pt x="2007084" y="1377558"/>
                  </a:cubicBezTo>
                  <a:cubicBezTo>
                    <a:pt x="2030766" y="1604012"/>
                    <a:pt x="2041127" y="1516686"/>
                    <a:pt x="2078131" y="1546288"/>
                  </a:cubicBezTo>
                  <a:cubicBezTo>
                    <a:pt x="2115135" y="1575890"/>
                    <a:pt x="2205425" y="1553689"/>
                    <a:pt x="2229107" y="1555169"/>
                  </a:cubicBezTo>
                  <a:cubicBezTo>
                    <a:pt x="2252789" y="1556649"/>
                    <a:pt x="2255749" y="258609"/>
                    <a:pt x="2273511" y="223087"/>
                  </a:cubicBezTo>
                  <a:cubicBezTo>
                    <a:pt x="2291273" y="187565"/>
                    <a:pt x="2310515" y="1120022"/>
                    <a:pt x="2335678" y="1342036"/>
                  </a:cubicBezTo>
                  <a:cubicBezTo>
                    <a:pt x="2360841" y="1564050"/>
                    <a:pt x="2387483" y="1521127"/>
                    <a:pt x="2424487" y="1555169"/>
                  </a:cubicBezTo>
                  <a:cubicBezTo>
                    <a:pt x="2461491" y="1589211"/>
                    <a:pt x="2525137" y="1522606"/>
                    <a:pt x="2557700" y="1546288"/>
                  </a:cubicBezTo>
                  <a:cubicBezTo>
                    <a:pt x="2590263" y="1569970"/>
                    <a:pt x="2599145" y="292651"/>
                    <a:pt x="2619867" y="258609"/>
                  </a:cubicBezTo>
                  <a:cubicBezTo>
                    <a:pt x="2640589" y="224567"/>
                    <a:pt x="2661311" y="1125943"/>
                    <a:pt x="2682033" y="1342036"/>
                  </a:cubicBezTo>
                  <a:cubicBezTo>
                    <a:pt x="2702755" y="1558129"/>
                    <a:pt x="2708675" y="1519647"/>
                    <a:pt x="2744199" y="1555169"/>
                  </a:cubicBezTo>
                  <a:cubicBezTo>
                    <a:pt x="2779723" y="1590691"/>
                    <a:pt x="2859651" y="1537408"/>
                    <a:pt x="2895175" y="1555169"/>
                  </a:cubicBezTo>
                  <a:cubicBezTo>
                    <a:pt x="2930699" y="1572930"/>
                    <a:pt x="2938099" y="298571"/>
                    <a:pt x="2957341" y="276370"/>
                  </a:cubicBezTo>
                  <a:cubicBezTo>
                    <a:pt x="2976583" y="254169"/>
                    <a:pt x="2986944" y="1210307"/>
                    <a:pt x="3010626" y="1421960"/>
                  </a:cubicBezTo>
                  <a:cubicBezTo>
                    <a:pt x="3034308" y="1633613"/>
                    <a:pt x="3071312" y="1498925"/>
                    <a:pt x="3099435" y="1546288"/>
                  </a:cubicBezTo>
                  <a:cubicBezTo>
                    <a:pt x="3127558" y="1593651"/>
                    <a:pt x="3226729" y="1568490"/>
                    <a:pt x="3232649" y="1546288"/>
                  </a:cubicBezTo>
                  <a:cubicBezTo>
                    <a:pt x="3238569" y="1524086"/>
                    <a:pt x="3274093" y="374057"/>
                    <a:pt x="3294815" y="347415"/>
                  </a:cubicBezTo>
                  <a:cubicBezTo>
                    <a:pt x="3315537" y="320773"/>
                    <a:pt x="3334779" y="1185146"/>
                    <a:pt x="3356981" y="1386438"/>
                  </a:cubicBezTo>
                  <a:cubicBezTo>
                    <a:pt x="3379183" y="1587730"/>
                    <a:pt x="3389545" y="1525567"/>
                    <a:pt x="3428029" y="1555169"/>
                  </a:cubicBezTo>
                  <a:cubicBezTo>
                    <a:pt x="3466513" y="1584771"/>
                    <a:pt x="3592326" y="1556649"/>
                    <a:pt x="3587885" y="1564049"/>
                  </a:cubicBezTo>
                  <a:cubicBezTo>
                    <a:pt x="3583444" y="1571449"/>
                    <a:pt x="3598246" y="353335"/>
                    <a:pt x="3614528" y="320773"/>
                  </a:cubicBezTo>
                  <a:cubicBezTo>
                    <a:pt x="3630810" y="288211"/>
                    <a:pt x="3663373" y="1164425"/>
                    <a:pt x="3685575" y="1368677"/>
                  </a:cubicBezTo>
                  <a:cubicBezTo>
                    <a:pt x="3707777" y="1572929"/>
                    <a:pt x="3710737" y="1513726"/>
                    <a:pt x="3747741" y="1546288"/>
                  </a:cubicBezTo>
                  <a:cubicBezTo>
                    <a:pt x="3784745" y="1578850"/>
                    <a:pt x="3906117" y="1584770"/>
                    <a:pt x="3907597" y="1564049"/>
                  </a:cubicBezTo>
                  <a:cubicBezTo>
                    <a:pt x="3909077" y="1543328"/>
                    <a:pt x="3950522" y="400698"/>
                    <a:pt x="3969764" y="356295"/>
                  </a:cubicBezTo>
                  <a:cubicBezTo>
                    <a:pt x="3989006" y="311892"/>
                    <a:pt x="4006767" y="1100781"/>
                    <a:pt x="4023049" y="1297633"/>
                  </a:cubicBezTo>
                  <a:cubicBezTo>
                    <a:pt x="4039331" y="1494485"/>
                    <a:pt x="4030450" y="1497445"/>
                    <a:pt x="4067454" y="1537408"/>
                  </a:cubicBezTo>
                  <a:cubicBezTo>
                    <a:pt x="4104458" y="1577371"/>
                    <a:pt x="4233231" y="1540369"/>
                    <a:pt x="4245072" y="1537408"/>
                  </a:cubicBezTo>
                  <a:cubicBezTo>
                    <a:pt x="4256913" y="1534447"/>
                    <a:pt x="4279115" y="443621"/>
                    <a:pt x="4298357" y="400698"/>
                  </a:cubicBezTo>
                  <a:cubicBezTo>
                    <a:pt x="4317599" y="357775"/>
                    <a:pt x="4341282" y="1088940"/>
                    <a:pt x="4360524" y="1279872"/>
                  </a:cubicBezTo>
                  <a:cubicBezTo>
                    <a:pt x="4379766" y="1470804"/>
                    <a:pt x="4376805" y="1501885"/>
                    <a:pt x="4413809" y="1546288"/>
                  </a:cubicBezTo>
                  <a:cubicBezTo>
                    <a:pt x="4450813" y="1590691"/>
                    <a:pt x="4573664" y="1550729"/>
                    <a:pt x="4582546" y="1546288"/>
                  </a:cubicBezTo>
                  <a:cubicBezTo>
                    <a:pt x="4591428" y="1541847"/>
                    <a:pt x="4607709" y="428820"/>
                    <a:pt x="4626951" y="400698"/>
                  </a:cubicBezTo>
                  <a:cubicBezTo>
                    <a:pt x="4646193" y="372576"/>
                    <a:pt x="4675796" y="1189587"/>
                    <a:pt x="4697998" y="1377558"/>
                  </a:cubicBezTo>
                  <a:cubicBezTo>
                    <a:pt x="4720200" y="1565529"/>
                    <a:pt x="4721680" y="1498925"/>
                    <a:pt x="4760164" y="1528527"/>
                  </a:cubicBezTo>
                  <a:cubicBezTo>
                    <a:pt x="4798648" y="1558129"/>
                    <a:pt x="4930381" y="1569970"/>
                    <a:pt x="4928901" y="1555169"/>
                  </a:cubicBezTo>
                  <a:cubicBezTo>
                    <a:pt x="4927421" y="1540368"/>
                    <a:pt x="4949623" y="483584"/>
                    <a:pt x="4964425" y="427340"/>
                  </a:cubicBezTo>
                  <a:cubicBezTo>
                    <a:pt x="4979227" y="371096"/>
                    <a:pt x="4996988" y="1032697"/>
                    <a:pt x="5017710" y="1217708"/>
                  </a:cubicBezTo>
                  <a:cubicBezTo>
                    <a:pt x="5038432" y="1402719"/>
                    <a:pt x="5047314" y="1482645"/>
                    <a:pt x="5088758" y="1537408"/>
                  </a:cubicBezTo>
                  <a:cubicBezTo>
                    <a:pt x="5130202" y="1592171"/>
                    <a:pt x="5264896" y="1571450"/>
                    <a:pt x="5266376" y="1546288"/>
                  </a:cubicBezTo>
                  <a:cubicBezTo>
                    <a:pt x="5267856" y="1521126"/>
                    <a:pt x="5294498" y="467302"/>
                    <a:pt x="5310780" y="427340"/>
                  </a:cubicBezTo>
                  <a:cubicBezTo>
                    <a:pt x="5327062" y="387378"/>
                    <a:pt x="5344824" y="1120022"/>
                    <a:pt x="5364066" y="1306513"/>
                  </a:cubicBezTo>
                  <a:cubicBezTo>
                    <a:pt x="5383308" y="1493004"/>
                    <a:pt x="5387748" y="1506326"/>
                    <a:pt x="5426232" y="1546288"/>
                  </a:cubicBezTo>
                  <a:cubicBezTo>
                    <a:pt x="5464716" y="1586250"/>
                    <a:pt x="5584607" y="1564049"/>
                    <a:pt x="5594969" y="1546288"/>
                  </a:cubicBezTo>
                  <a:cubicBezTo>
                    <a:pt x="5605331" y="1528527"/>
                    <a:pt x="5629013" y="465822"/>
                    <a:pt x="5648255" y="427340"/>
                  </a:cubicBezTo>
                  <a:cubicBezTo>
                    <a:pt x="5667497" y="388858"/>
                    <a:pt x="5689699" y="1127422"/>
                    <a:pt x="5710421" y="1315394"/>
                  </a:cubicBezTo>
                  <a:cubicBezTo>
                    <a:pt x="5731143" y="1503365"/>
                    <a:pt x="5734103" y="1515207"/>
                    <a:pt x="5772587" y="1555169"/>
                  </a:cubicBezTo>
                  <a:cubicBezTo>
                    <a:pt x="5811071" y="1595131"/>
                    <a:pt x="5950204" y="1559610"/>
                    <a:pt x="5941324" y="1555169"/>
                  </a:cubicBezTo>
                  <a:cubicBezTo>
                    <a:pt x="5932444" y="1550728"/>
                    <a:pt x="5967967" y="490984"/>
                    <a:pt x="5985729" y="462862"/>
                  </a:cubicBezTo>
                  <a:cubicBezTo>
                    <a:pt x="6003491" y="434740"/>
                    <a:pt x="6028653" y="1207347"/>
                    <a:pt x="6047895" y="1386438"/>
                  </a:cubicBezTo>
                  <a:cubicBezTo>
                    <a:pt x="6067137" y="1565529"/>
                    <a:pt x="6065657" y="1509286"/>
                    <a:pt x="6101181" y="1537408"/>
                  </a:cubicBezTo>
                  <a:cubicBezTo>
                    <a:pt x="6136705" y="1565530"/>
                    <a:pt x="6259557" y="1569970"/>
                    <a:pt x="6261037" y="1555169"/>
                  </a:cubicBezTo>
                  <a:cubicBezTo>
                    <a:pt x="6262517" y="1540368"/>
                    <a:pt x="6302481" y="514665"/>
                    <a:pt x="6323203" y="489503"/>
                  </a:cubicBezTo>
                  <a:cubicBezTo>
                    <a:pt x="6343925" y="464341"/>
                    <a:pt x="6364647" y="1226588"/>
                    <a:pt x="6385369" y="1404199"/>
                  </a:cubicBezTo>
                  <a:cubicBezTo>
                    <a:pt x="6406091" y="1581810"/>
                    <a:pt x="6410532" y="1530007"/>
                    <a:pt x="6447536" y="1555169"/>
                  </a:cubicBezTo>
                  <a:cubicBezTo>
                    <a:pt x="6484540" y="1580331"/>
                    <a:pt x="6571869" y="1565529"/>
                    <a:pt x="6607392" y="1555169"/>
                  </a:cubicBezTo>
                  <a:cubicBezTo>
                    <a:pt x="6642915" y="1544809"/>
                    <a:pt x="6638475" y="449541"/>
                    <a:pt x="6660677" y="427340"/>
                  </a:cubicBezTo>
                  <a:cubicBezTo>
                    <a:pt x="6682879" y="405138"/>
                    <a:pt x="6716924" y="1233989"/>
                    <a:pt x="6740606" y="1421960"/>
                  </a:cubicBezTo>
                  <a:cubicBezTo>
                    <a:pt x="6764288" y="1609931"/>
                    <a:pt x="6771689" y="1532968"/>
                    <a:pt x="6802772" y="1555169"/>
                  </a:cubicBezTo>
                  <a:cubicBezTo>
                    <a:pt x="6833855" y="1577370"/>
                    <a:pt x="6927105" y="1555169"/>
                    <a:pt x="6927105" y="1555169"/>
                  </a:cubicBezTo>
                </a:path>
              </a:pathLst>
            </a:custGeom>
            <a:ln w="12700" cmpd="sng"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1047" name="フリーフォーム 1046"/>
            <p:cNvSpPr/>
            <p:nvPr/>
          </p:nvSpPr>
          <p:spPr>
            <a:xfrm>
              <a:off x="797543" y="3321323"/>
              <a:ext cx="5105824" cy="1580737"/>
            </a:xfrm>
            <a:custGeom>
              <a:avLst/>
              <a:gdLst>
                <a:gd name="connsiteX0" fmla="*/ 0 w 6642915"/>
                <a:gd name="connsiteY0" fmla="*/ 1580737 h 1580737"/>
                <a:gd name="connsiteX1" fmla="*/ 266427 w 6642915"/>
                <a:gd name="connsiteY1" fmla="*/ 1474171 h 1580737"/>
                <a:gd name="connsiteX2" fmla="*/ 621663 w 6642915"/>
                <a:gd name="connsiteY2" fmla="*/ 1314321 h 1580737"/>
                <a:gd name="connsiteX3" fmla="*/ 1047946 w 6642915"/>
                <a:gd name="connsiteY3" fmla="*/ 1145591 h 1580737"/>
                <a:gd name="connsiteX4" fmla="*/ 1412063 w 6642915"/>
                <a:gd name="connsiteY4" fmla="*/ 1021263 h 1580737"/>
                <a:gd name="connsiteX5" fmla="*/ 1785061 w 6642915"/>
                <a:gd name="connsiteY5" fmla="*/ 888055 h 1580737"/>
                <a:gd name="connsiteX6" fmla="*/ 2087012 w 6642915"/>
                <a:gd name="connsiteY6" fmla="*/ 781488 h 1580737"/>
                <a:gd name="connsiteX7" fmla="*/ 2415605 w 6642915"/>
                <a:gd name="connsiteY7" fmla="*/ 701563 h 1580737"/>
                <a:gd name="connsiteX8" fmla="*/ 2761961 w 6642915"/>
                <a:gd name="connsiteY8" fmla="*/ 621638 h 1580737"/>
                <a:gd name="connsiteX9" fmla="*/ 3188244 w 6642915"/>
                <a:gd name="connsiteY9" fmla="*/ 497311 h 1580737"/>
                <a:gd name="connsiteX10" fmla="*/ 3632289 w 6642915"/>
                <a:gd name="connsiteY10" fmla="*/ 435147 h 1580737"/>
                <a:gd name="connsiteX11" fmla="*/ 3996406 w 6642915"/>
                <a:gd name="connsiteY11" fmla="*/ 355222 h 1580737"/>
                <a:gd name="connsiteX12" fmla="*/ 4529260 w 6642915"/>
                <a:gd name="connsiteY12" fmla="*/ 257536 h 1580737"/>
                <a:gd name="connsiteX13" fmla="*/ 4946663 w 6642915"/>
                <a:gd name="connsiteY13" fmla="*/ 195372 h 1580737"/>
                <a:gd name="connsiteX14" fmla="*/ 5257494 w 6642915"/>
                <a:gd name="connsiteY14" fmla="*/ 142089 h 1580737"/>
                <a:gd name="connsiteX15" fmla="*/ 5630492 w 6642915"/>
                <a:gd name="connsiteY15" fmla="*/ 115447 h 1580737"/>
                <a:gd name="connsiteX16" fmla="*/ 5950205 w 6642915"/>
                <a:gd name="connsiteY16" fmla="*/ 79925 h 1580737"/>
                <a:gd name="connsiteX17" fmla="*/ 6332084 w 6642915"/>
                <a:gd name="connsiteY17" fmla="*/ 35523 h 1580737"/>
                <a:gd name="connsiteX18" fmla="*/ 6642915 w 6642915"/>
                <a:gd name="connsiteY18" fmla="*/ 0 h 1580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42915" h="1580737">
                  <a:moveTo>
                    <a:pt x="0" y="1580737"/>
                  </a:moveTo>
                  <a:cubicBezTo>
                    <a:pt x="81408" y="1549655"/>
                    <a:pt x="162817" y="1518574"/>
                    <a:pt x="266427" y="1474171"/>
                  </a:cubicBezTo>
                  <a:cubicBezTo>
                    <a:pt x="370037" y="1429768"/>
                    <a:pt x="491410" y="1369084"/>
                    <a:pt x="621663" y="1314321"/>
                  </a:cubicBezTo>
                  <a:cubicBezTo>
                    <a:pt x="751916" y="1259558"/>
                    <a:pt x="916213" y="1194434"/>
                    <a:pt x="1047946" y="1145591"/>
                  </a:cubicBezTo>
                  <a:cubicBezTo>
                    <a:pt x="1179679" y="1096748"/>
                    <a:pt x="1412063" y="1021263"/>
                    <a:pt x="1412063" y="1021263"/>
                  </a:cubicBezTo>
                  <a:lnTo>
                    <a:pt x="1785061" y="888055"/>
                  </a:lnTo>
                  <a:cubicBezTo>
                    <a:pt x="1897553" y="848092"/>
                    <a:pt x="1981921" y="812570"/>
                    <a:pt x="2087012" y="781488"/>
                  </a:cubicBezTo>
                  <a:cubicBezTo>
                    <a:pt x="2192103" y="750406"/>
                    <a:pt x="2415605" y="701563"/>
                    <a:pt x="2415605" y="701563"/>
                  </a:cubicBezTo>
                  <a:cubicBezTo>
                    <a:pt x="2528096" y="674921"/>
                    <a:pt x="2633188" y="655680"/>
                    <a:pt x="2761961" y="621638"/>
                  </a:cubicBezTo>
                  <a:cubicBezTo>
                    <a:pt x="2890734" y="587596"/>
                    <a:pt x="3043189" y="528393"/>
                    <a:pt x="3188244" y="497311"/>
                  </a:cubicBezTo>
                  <a:cubicBezTo>
                    <a:pt x="3333299" y="466229"/>
                    <a:pt x="3497595" y="458828"/>
                    <a:pt x="3632289" y="435147"/>
                  </a:cubicBezTo>
                  <a:cubicBezTo>
                    <a:pt x="3766983" y="411466"/>
                    <a:pt x="3846911" y="384824"/>
                    <a:pt x="3996406" y="355222"/>
                  </a:cubicBezTo>
                  <a:cubicBezTo>
                    <a:pt x="4145901" y="325620"/>
                    <a:pt x="4370884" y="284178"/>
                    <a:pt x="4529260" y="257536"/>
                  </a:cubicBezTo>
                  <a:cubicBezTo>
                    <a:pt x="4687636" y="230894"/>
                    <a:pt x="4825291" y="214613"/>
                    <a:pt x="4946663" y="195372"/>
                  </a:cubicBezTo>
                  <a:cubicBezTo>
                    <a:pt x="5068035" y="176131"/>
                    <a:pt x="5143523" y="155410"/>
                    <a:pt x="5257494" y="142089"/>
                  </a:cubicBezTo>
                  <a:cubicBezTo>
                    <a:pt x="5371465" y="128768"/>
                    <a:pt x="5515040" y="125808"/>
                    <a:pt x="5630492" y="115447"/>
                  </a:cubicBezTo>
                  <a:cubicBezTo>
                    <a:pt x="5745944" y="105086"/>
                    <a:pt x="5950205" y="79925"/>
                    <a:pt x="5950205" y="79925"/>
                  </a:cubicBezTo>
                  <a:lnTo>
                    <a:pt x="6332084" y="35523"/>
                  </a:lnTo>
                  <a:lnTo>
                    <a:pt x="6642915" y="0"/>
                  </a:lnTo>
                </a:path>
              </a:pathLst>
            </a:custGeom>
            <a:ln w="12700" cmpd="sng"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</p:grpSp>
      <p:sp>
        <p:nvSpPr>
          <p:cNvPr id="1092" name="テキスト ボックス 1091"/>
          <p:cNvSpPr txBox="1"/>
          <p:nvPr/>
        </p:nvSpPr>
        <p:spPr>
          <a:xfrm>
            <a:off x="125295" y="2601537"/>
            <a:ext cx="1530336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baseline="30000" dirty="0" err="1"/>
              <a:t>1</a:t>
            </a:r>
            <a:r>
              <a:rPr kumimoji="1" lang="en-US" altLang="ja-JP" b="1" dirty="0" err="1"/>
              <a:t>H-NMR</a:t>
            </a:r>
            <a:endParaRPr kumimoji="1" lang="ja-JP" altLang="en-US" b="1" dirty="0"/>
          </a:p>
        </p:txBody>
      </p:sp>
      <p:cxnSp>
        <p:nvCxnSpPr>
          <p:cNvPr id="1093" name="直線コネクタ 1092"/>
          <p:cNvCxnSpPr/>
          <p:nvPr/>
        </p:nvCxnSpPr>
        <p:spPr>
          <a:xfrm>
            <a:off x="242463" y="3005560"/>
            <a:ext cx="1296000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96" name="円/楕円 1095"/>
          <p:cNvSpPr>
            <a:spLocks noChangeAspect="1"/>
          </p:cNvSpPr>
          <p:nvPr/>
        </p:nvSpPr>
        <p:spPr>
          <a:xfrm flipH="1">
            <a:off x="3015079" y="2811176"/>
            <a:ext cx="1249231" cy="4156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>
            <a:bevelT w="252000" h="252000"/>
            <a:bevelB w="252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Insulin</a:t>
            </a:r>
            <a:endParaRPr kumimoji="1" lang="ja-JP" altLang="en-US" sz="16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7" name="テキスト ボックス 1096"/>
          <p:cNvSpPr txBox="1"/>
          <p:nvPr/>
        </p:nvSpPr>
        <p:spPr>
          <a:xfrm>
            <a:off x="4846507" y="6109764"/>
            <a:ext cx="4131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1400" b="1" dirty="0">
                <a:solidFill>
                  <a:srgbClr val="DE5300"/>
                </a:solidFill>
                <a:latin typeface="Arial"/>
                <a:cs typeface="Arial"/>
              </a:rPr>
              <a:t>Typical Isothermal Titration Calorimetry (ITC) Data Obtained for the Interaction of Multi-PEG-</a:t>
            </a:r>
            <a:r>
              <a:rPr lang="en-US" altLang="ja-JP" sz="1400" b="1" dirty="0">
                <a:solidFill>
                  <a:srgbClr val="DE5300"/>
                </a:solidFill>
                <a:latin typeface="Symbol" charset="2"/>
                <a:cs typeface="Symbol" charset="2"/>
              </a:rPr>
              <a:t>b</a:t>
            </a:r>
            <a:r>
              <a:rPr lang="en-US" altLang="ja-JP" sz="1400" b="1" dirty="0">
                <a:solidFill>
                  <a:srgbClr val="DE5300"/>
                </a:solidFill>
                <a:latin typeface="Arial"/>
                <a:cs typeface="Arial"/>
              </a:rPr>
              <a:t>-</a:t>
            </a:r>
            <a:r>
              <a:rPr lang="en-US" altLang="ja-JP" sz="1400" b="1" dirty="0" err="1">
                <a:solidFill>
                  <a:srgbClr val="DE5300"/>
                </a:solidFill>
                <a:latin typeface="Arial"/>
                <a:cs typeface="Arial"/>
              </a:rPr>
              <a:t>CyD</a:t>
            </a:r>
            <a:r>
              <a:rPr lang="en-US" altLang="ja-JP" sz="1400" b="1" dirty="0">
                <a:solidFill>
                  <a:srgbClr val="DE5300"/>
                </a:solidFill>
                <a:latin typeface="Arial"/>
                <a:cs typeface="Arial"/>
              </a:rPr>
              <a:t> with Ad-insulin in PBS</a:t>
            </a:r>
          </a:p>
        </p:txBody>
      </p:sp>
      <p:sp>
        <p:nvSpPr>
          <p:cNvPr id="210" name="テキスト ボックス 209"/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11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211" name="直線コネクタ 210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直線コネクタ 211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6117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1"/>
          <p:cNvSpPr>
            <a:spLocks noGrp="1"/>
          </p:cNvSpPr>
          <p:nvPr>
            <p:ph type="title"/>
          </p:nvPr>
        </p:nvSpPr>
        <p:spPr>
          <a:xfrm>
            <a:off x="582613" y="276225"/>
            <a:ext cx="8229600" cy="639763"/>
          </a:xfrm>
        </p:spPr>
        <p:txBody>
          <a:bodyPr anchor="t"/>
          <a:lstStyle/>
          <a:p>
            <a:pPr algn="l" eaLnBrk="1" hangingPunct="1"/>
            <a:r>
              <a:rPr lang="en-US" altLang="ja-JP" sz="2800" b="1" dirty="0">
                <a:solidFill>
                  <a:srgbClr val="DE5300"/>
                </a:solidFill>
                <a:latin typeface="Arial" pitchFamily="34" charset="0"/>
                <a:cs typeface="Arial" pitchFamily="34" charset="0"/>
              </a:rPr>
              <a:t>Comparison with  other long-acting insulins</a:t>
            </a:r>
            <a:endParaRPr lang="ja-JP" altLang="en-US" sz="2800" b="1" dirty="0">
              <a:solidFill>
                <a:srgbClr val="DE5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" name="円/楕円 3071"/>
          <p:cNvSpPr/>
          <p:nvPr/>
        </p:nvSpPr>
        <p:spPr>
          <a:xfrm>
            <a:off x="219074" y="355357"/>
            <a:ext cx="360000" cy="36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1007195" y="6252458"/>
            <a:ext cx="615553" cy="6309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ja-JP" altLang="en-US" sz="2800" dirty="0">
                <a:solidFill>
                  <a:schemeClr val="bg1">
                    <a:lumMod val="50000"/>
                  </a:schemeClr>
                </a:solidFill>
              </a:rPr>
              <a:t>・・・</a:t>
            </a:r>
            <a:endParaRPr kumimoji="1" lang="ja-JP" alt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4" name="1 つの角を切り取った四角形 103"/>
          <p:cNvSpPr/>
          <p:nvPr/>
        </p:nvSpPr>
        <p:spPr>
          <a:xfrm>
            <a:off x="1485900" y="6373108"/>
            <a:ext cx="7288813" cy="396000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73050" h="177800"/>
            <a:bevelB w="298450" h="444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SPRA</a:t>
            </a:r>
            <a:r>
              <a:rPr lang="en-US" altLang="ja-JP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-insulin could be a promising long-acting insulin product.</a:t>
            </a:r>
            <a:endParaRPr kumimoji="1" lang="ja-JP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6" name="Group 295"/>
          <p:cNvGrpSpPr>
            <a:grpSpLocks noChangeAspect="1"/>
          </p:cNvGrpSpPr>
          <p:nvPr/>
        </p:nvGrpSpPr>
        <p:grpSpPr bwMode="auto">
          <a:xfrm>
            <a:off x="2907297" y="1996424"/>
            <a:ext cx="849297" cy="812926"/>
            <a:chOff x="864" y="432"/>
            <a:chExt cx="1182" cy="11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Freeform 296"/>
            <p:cNvSpPr>
              <a:spLocks noChangeAspect="1"/>
            </p:cNvSpPr>
            <p:nvPr/>
          </p:nvSpPr>
          <p:spPr bwMode="auto">
            <a:xfrm>
              <a:off x="864" y="705"/>
              <a:ext cx="187" cy="168"/>
            </a:xfrm>
            <a:custGeom>
              <a:avLst/>
              <a:gdLst>
                <a:gd name="T0" fmla="*/ 561 w 561"/>
                <a:gd name="T1" fmla="*/ 464 h 504"/>
                <a:gd name="T2" fmla="*/ 474 w 561"/>
                <a:gd name="T3" fmla="*/ 302 h 504"/>
                <a:gd name="T4" fmla="*/ 363 w 561"/>
                <a:gd name="T5" fmla="*/ 164 h 504"/>
                <a:gd name="T6" fmla="*/ 177 w 561"/>
                <a:gd name="T7" fmla="*/ 41 h 504"/>
                <a:gd name="T8" fmla="*/ 3 w 561"/>
                <a:gd name="T9" fmla="*/ 11 h 504"/>
                <a:gd name="T10" fmla="*/ 0 w 561"/>
                <a:gd name="T11" fmla="*/ 101 h 504"/>
                <a:gd name="T12" fmla="*/ 99 w 561"/>
                <a:gd name="T13" fmla="*/ 113 h 504"/>
                <a:gd name="T14" fmla="*/ 225 w 561"/>
                <a:gd name="T15" fmla="*/ 155 h 504"/>
                <a:gd name="T16" fmla="*/ 339 w 561"/>
                <a:gd name="T17" fmla="*/ 248 h 504"/>
                <a:gd name="T18" fmla="*/ 429 w 561"/>
                <a:gd name="T19" fmla="*/ 347 h 504"/>
                <a:gd name="T20" fmla="*/ 507 w 561"/>
                <a:gd name="T21" fmla="*/ 482 h 504"/>
                <a:gd name="T22" fmla="*/ 510 w 561"/>
                <a:gd name="T23" fmla="*/ 47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1" h="504">
                  <a:moveTo>
                    <a:pt x="561" y="464"/>
                  </a:moveTo>
                  <a:cubicBezTo>
                    <a:pt x="546" y="437"/>
                    <a:pt x="507" y="352"/>
                    <a:pt x="474" y="302"/>
                  </a:cubicBezTo>
                  <a:cubicBezTo>
                    <a:pt x="480" y="311"/>
                    <a:pt x="412" y="207"/>
                    <a:pt x="363" y="164"/>
                  </a:cubicBezTo>
                  <a:cubicBezTo>
                    <a:pt x="314" y="121"/>
                    <a:pt x="237" y="67"/>
                    <a:pt x="177" y="41"/>
                  </a:cubicBezTo>
                  <a:cubicBezTo>
                    <a:pt x="117" y="15"/>
                    <a:pt x="33" y="0"/>
                    <a:pt x="3" y="11"/>
                  </a:cubicBezTo>
                  <a:lnTo>
                    <a:pt x="0" y="101"/>
                  </a:lnTo>
                  <a:cubicBezTo>
                    <a:pt x="16" y="118"/>
                    <a:pt x="62" y="104"/>
                    <a:pt x="99" y="113"/>
                  </a:cubicBezTo>
                  <a:cubicBezTo>
                    <a:pt x="137" y="121"/>
                    <a:pt x="185" y="133"/>
                    <a:pt x="225" y="155"/>
                  </a:cubicBezTo>
                  <a:cubicBezTo>
                    <a:pt x="265" y="177"/>
                    <a:pt x="305" y="216"/>
                    <a:pt x="339" y="248"/>
                  </a:cubicBezTo>
                  <a:cubicBezTo>
                    <a:pt x="373" y="280"/>
                    <a:pt x="403" y="313"/>
                    <a:pt x="429" y="347"/>
                  </a:cubicBezTo>
                  <a:cubicBezTo>
                    <a:pt x="450" y="371"/>
                    <a:pt x="500" y="473"/>
                    <a:pt x="507" y="482"/>
                  </a:cubicBezTo>
                  <a:cubicBezTo>
                    <a:pt x="520" y="504"/>
                    <a:pt x="510" y="480"/>
                    <a:pt x="510" y="479"/>
                  </a:cubicBezTo>
                </a:path>
              </a:pathLst>
            </a:custGeom>
            <a:gradFill rotWithShape="0">
              <a:gsLst>
                <a:gs pos="0">
                  <a:srgbClr val="339933"/>
                </a:gs>
                <a:gs pos="50000">
                  <a:srgbClr val="D8F8D8"/>
                </a:gs>
                <a:gs pos="100000">
                  <a:srgbClr val="339933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8" name="Freeform 297"/>
            <p:cNvSpPr>
              <a:spLocks noChangeAspect="1"/>
            </p:cNvSpPr>
            <p:nvPr/>
          </p:nvSpPr>
          <p:spPr bwMode="auto">
            <a:xfrm>
              <a:off x="1298" y="1040"/>
              <a:ext cx="81" cy="358"/>
            </a:xfrm>
            <a:custGeom>
              <a:avLst/>
              <a:gdLst>
                <a:gd name="T0" fmla="*/ 0 w 243"/>
                <a:gd name="T1" fmla="*/ 993 h 1074"/>
                <a:gd name="T2" fmla="*/ 87 w 243"/>
                <a:gd name="T3" fmla="*/ 879 h 1074"/>
                <a:gd name="T4" fmla="*/ 132 w 243"/>
                <a:gd name="T5" fmla="*/ 639 h 1074"/>
                <a:gd name="T6" fmla="*/ 123 w 243"/>
                <a:gd name="T7" fmla="*/ 420 h 1074"/>
                <a:gd name="T8" fmla="*/ 135 w 243"/>
                <a:gd name="T9" fmla="*/ 0 h 1074"/>
                <a:gd name="T10" fmla="*/ 243 w 243"/>
                <a:gd name="T11" fmla="*/ 21 h 1074"/>
                <a:gd name="T12" fmla="*/ 219 w 243"/>
                <a:gd name="T13" fmla="*/ 273 h 1074"/>
                <a:gd name="T14" fmla="*/ 228 w 243"/>
                <a:gd name="T15" fmla="*/ 573 h 1074"/>
                <a:gd name="T16" fmla="*/ 210 w 243"/>
                <a:gd name="T17" fmla="*/ 804 h 1074"/>
                <a:gd name="T18" fmla="*/ 144 w 243"/>
                <a:gd name="T19" fmla="*/ 981 h 1074"/>
                <a:gd name="T20" fmla="*/ 90 w 243"/>
                <a:gd name="T21" fmla="*/ 1050 h 1074"/>
                <a:gd name="T22" fmla="*/ 48 w 243"/>
                <a:gd name="T23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3" h="1074">
                  <a:moveTo>
                    <a:pt x="0" y="993"/>
                  </a:moveTo>
                  <a:cubicBezTo>
                    <a:pt x="6" y="959"/>
                    <a:pt x="54" y="951"/>
                    <a:pt x="87" y="879"/>
                  </a:cubicBezTo>
                  <a:cubicBezTo>
                    <a:pt x="120" y="807"/>
                    <a:pt x="127" y="716"/>
                    <a:pt x="132" y="639"/>
                  </a:cubicBezTo>
                  <a:lnTo>
                    <a:pt x="123" y="420"/>
                  </a:lnTo>
                  <a:lnTo>
                    <a:pt x="135" y="0"/>
                  </a:lnTo>
                  <a:lnTo>
                    <a:pt x="243" y="21"/>
                  </a:lnTo>
                  <a:lnTo>
                    <a:pt x="219" y="273"/>
                  </a:lnTo>
                  <a:lnTo>
                    <a:pt x="228" y="573"/>
                  </a:lnTo>
                  <a:cubicBezTo>
                    <a:pt x="227" y="661"/>
                    <a:pt x="224" y="736"/>
                    <a:pt x="210" y="804"/>
                  </a:cubicBezTo>
                  <a:cubicBezTo>
                    <a:pt x="196" y="872"/>
                    <a:pt x="170" y="933"/>
                    <a:pt x="144" y="981"/>
                  </a:cubicBezTo>
                  <a:lnTo>
                    <a:pt x="90" y="1050"/>
                  </a:lnTo>
                  <a:lnTo>
                    <a:pt x="48" y="1074"/>
                  </a:lnTo>
                </a:path>
              </a:pathLst>
            </a:custGeom>
            <a:solidFill>
              <a:srgbClr val="3333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59" name="Freeform 298"/>
            <p:cNvSpPr>
              <a:spLocks noChangeAspect="1"/>
            </p:cNvSpPr>
            <p:nvPr/>
          </p:nvSpPr>
          <p:spPr bwMode="auto">
            <a:xfrm>
              <a:off x="1461" y="985"/>
              <a:ext cx="171" cy="144"/>
            </a:xfrm>
            <a:custGeom>
              <a:avLst/>
              <a:gdLst>
                <a:gd name="T0" fmla="*/ 69 w 512"/>
                <a:gd name="T1" fmla="*/ 9 h 431"/>
                <a:gd name="T2" fmla="*/ 219 w 512"/>
                <a:gd name="T3" fmla="*/ 30 h 431"/>
                <a:gd name="T4" fmla="*/ 357 w 512"/>
                <a:gd name="T5" fmla="*/ 123 h 431"/>
                <a:gd name="T6" fmla="*/ 441 w 512"/>
                <a:gd name="T7" fmla="*/ 216 h 431"/>
                <a:gd name="T8" fmla="*/ 507 w 512"/>
                <a:gd name="T9" fmla="*/ 345 h 431"/>
                <a:gd name="T10" fmla="*/ 414 w 512"/>
                <a:gd name="T11" fmla="*/ 414 h 431"/>
                <a:gd name="T12" fmla="*/ 303 w 512"/>
                <a:gd name="T13" fmla="*/ 276 h 431"/>
                <a:gd name="T14" fmla="*/ 183 w 512"/>
                <a:gd name="T15" fmla="*/ 168 h 431"/>
                <a:gd name="T16" fmla="*/ 111 w 512"/>
                <a:gd name="T17" fmla="*/ 123 h 431"/>
                <a:gd name="T18" fmla="*/ 0 w 512"/>
                <a:gd name="T19" fmla="*/ 102 h 431"/>
                <a:gd name="T20" fmla="*/ 69 w 512"/>
                <a:gd name="T21" fmla="*/ 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2" h="431">
                  <a:moveTo>
                    <a:pt x="69" y="9"/>
                  </a:moveTo>
                  <a:cubicBezTo>
                    <a:pt x="101" y="0"/>
                    <a:pt x="171" y="11"/>
                    <a:pt x="219" y="30"/>
                  </a:cubicBezTo>
                  <a:cubicBezTo>
                    <a:pt x="273" y="53"/>
                    <a:pt x="317" y="91"/>
                    <a:pt x="357" y="123"/>
                  </a:cubicBezTo>
                  <a:lnTo>
                    <a:pt x="441" y="216"/>
                  </a:lnTo>
                  <a:cubicBezTo>
                    <a:pt x="466" y="253"/>
                    <a:pt x="512" y="312"/>
                    <a:pt x="507" y="345"/>
                  </a:cubicBezTo>
                  <a:cubicBezTo>
                    <a:pt x="495" y="368"/>
                    <a:pt x="450" y="431"/>
                    <a:pt x="414" y="414"/>
                  </a:cubicBezTo>
                  <a:lnTo>
                    <a:pt x="303" y="276"/>
                  </a:lnTo>
                  <a:cubicBezTo>
                    <a:pt x="265" y="235"/>
                    <a:pt x="215" y="194"/>
                    <a:pt x="183" y="168"/>
                  </a:cubicBezTo>
                  <a:cubicBezTo>
                    <a:pt x="150" y="146"/>
                    <a:pt x="180" y="153"/>
                    <a:pt x="111" y="123"/>
                  </a:cubicBezTo>
                  <a:cubicBezTo>
                    <a:pt x="42" y="93"/>
                    <a:pt x="2" y="118"/>
                    <a:pt x="0" y="102"/>
                  </a:cubicBezTo>
                  <a:lnTo>
                    <a:pt x="69" y="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0" name="Freeform 299"/>
            <p:cNvSpPr>
              <a:spLocks noChangeAspect="1"/>
            </p:cNvSpPr>
            <p:nvPr/>
          </p:nvSpPr>
          <p:spPr bwMode="auto">
            <a:xfrm>
              <a:off x="1497" y="889"/>
              <a:ext cx="69" cy="111"/>
            </a:xfrm>
            <a:custGeom>
              <a:avLst/>
              <a:gdLst>
                <a:gd name="T0" fmla="*/ 2 w 203"/>
                <a:gd name="T1" fmla="*/ 288 h 333"/>
                <a:gd name="T2" fmla="*/ 74 w 203"/>
                <a:gd name="T3" fmla="*/ 119 h 333"/>
                <a:gd name="T4" fmla="*/ 203 w 203"/>
                <a:gd name="T5" fmla="*/ 0 h 333"/>
                <a:gd name="T6" fmla="*/ 196 w 203"/>
                <a:gd name="T7" fmla="*/ 39 h 333"/>
                <a:gd name="T8" fmla="*/ 175 w 203"/>
                <a:gd name="T9" fmla="*/ 110 h 333"/>
                <a:gd name="T10" fmla="*/ 171 w 203"/>
                <a:gd name="T11" fmla="*/ 172 h 333"/>
                <a:gd name="T12" fmla="*/ 159 w 203"/>
                <a:gd name="T13" fmla="*/ 250 h 333"/>
                <a:gd name="T14" fmla="*/ 156 w 203"/>
                <a:gd name="T15" fmla="*/ 333 h 333"/>
                <a:gd name="T16" fmla="*/ 80 w 203"/>
                <a:gd name="T17" fmla="*/ 300 h 333"/>
                <a:gd name="T18" fmla="*/ 2 w 203"/>
                <a:gd name="T19" fmla="*/ 288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333">
                  <a:moveTo>
                    <a:pt x="2" y="288"/>
                  </a:moveTo>
                  <a:cubicBezTo>
                    <a:pt x="0" y="259"/>
                    <a:pt x="40" y="167"/>
                    <a:pt x="74" y="119"/>
                  </a:cubicBezTo>
                  <a:cubicBezTo>
                    <a:pt x="115" y="66"/>
                    <a:pt x="183" y="13"/>
                    <a:pt x="203" y="0"/>
                  </a:cubicBezTo>
                  <a:lnTo>
                    <a:pt x="196" y="39"/>
                  </a:lnTo>
                  <a:cubicBezTo>
                    <a:pt x="191" y="57"/>
                    <a:pt x="179" y="88"/>
                    <a:pt x="175" y="110"/>
                  </a:cubicBezTo>
                  <a:cubicBezTo>
                    <a:pt x="163" y="136"/>
                    <a:pt x="177" y="141"/>
                    <a:pt x="171" y="172"/>
                  </a:cubicBezTo>
                  <a:lnTo>
                    <a:pt x="159" y="250"/>
                  </a:lnTo>
                  <a:lnTo>
                    <a:pt x="156" y="333"/>
                  </a:lnTo>
                  <a:lnTo>
                    <a:pt x="80" y="300"/>
                  </a:lnTo>
                  <a:lnTo>
                    <a:pt x="2" y="288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1" name="Freeform 300"/>
            <p:cNvSpPr>
              <a:spLocks noChangeAspect="1"/>
            </p:cNvSpPr>
            <p:nvPr/>
          </p:nvSpPr>
          <p:spPr bwMode="auto">
            <a:xfrm>
              <a:off x="1562" y="855"/>
              <a:ext cx="227" cy="145"/>
            </a:xfrm>
            <a:custGeom>
              <a:avLst/>
              <a:gdLst>
                <a:gd name="T0" fmla="*/ 3 w 682"/>
                <a:gd name="T1" fmla="*/ 105 h 435"/>
                <a:gd name="T2" fmla="*/ 150 w 682"/>
                <a:gd name="T3" fmla="*/ 12 h 435"/>
                <a:gd name="T4" fmla="*/ 381 w 682"/>
                <a:gd name="T5" fmla="*/ 30 h 435"/>
                <a:gd name="T6" fmla="*/ 534 w 682"/>
                <a:gd name="T7" fmla="*/ 129 h 435"/>
                <a:gd name="T8" fmla="*/ 624 w 682"/>
                <a:gd name="T9" fmla="*/ 219 h 435"/>
                <a:gd name="T10" fmla="*/ 675 w 682"/>
                <a:gd name="T11" fmla="*/ 345 h 435"/>
                <a:gd name="T12" fmla="*/ 591 w 682"/>
                <a:gd name="T13" fmla="*/ 435 h 435"/>
                <a:gd name="T14" fmla="*/ 465 w 682"/>
                <a:gd name="T15" fmla="*/ 291 h 435"/>
                <a:gd name="T16" fmla="*/ 333 w 682"/>
                <a:gd name="T17" fmla="*/ 192 h 435"/>
                <a:gd name="T18" fmla="*/ 186 w 682"/>
                <a:gd name="T19" fmla="*/ 129 h 435"/>
                <a:gd name="T20" fmla="*/ 0 w 682"/>
                <a:gd name="T21" fmla="*/ 9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2" h="435">
                  <a:moveTo>
                    <a:pt x="3" y="105"/>
                  </a:moveTo>
                  <a:cubicBezTo>
                    <a:pt x="28" y="90"/>
                    <a:pt x="87" y="24"/>
                    <a:pt x="150" y="12"/>
                  </a:cubicBezTo>
                  <a:cubicBezTo>
                    <a:pt x="213" y="0"/>
                    <a:pt x="317" y="10"/>
                    <a:pt x="381" y="30"/>
                  </a:cubicBezTo>
                  <a:cubicBezTo>
                    <a:pt x="439" y="54"/>
                    <a:pt x="494" y="98"/>
                    <a:pt x="534" y="129"/>
                  </a:cubicBezTo>
                  <a:cubicBezTo>
                    <a:pt x="574" y="160"/>
                    <a:pt x="600" y="183"/>
                    <a:pt x="624" y="219"/>
                  </a:cubicBezTo>
                  <a:cubicBezTo>
                    <a:pt x="646" y="252"/>
                    <a:pt x="682" y="311"/>
                    <a:pt x="675" y="345"/>
                  </a:cubicBezTo>
                  <a:lnTo>
                    <a:pt x="591" y="435"/>
                  </a:lnTo>
                  <a:cubicBezTo>
                    <a:pt x="556" y="426"/>
                    <a:pt x="508" y="331"/>
                    <a:pt x="465" y="291"/>
                  </a:cubicBezTo>
                  <a:cubicBezTo>
                    <a:pt x="422" y="251"/>
                    <a:pt x="378" y="217"/>
                    <a:pt x="333" y="192"/>
                  </a:cubicBezTo>
                  <a:cubicBezTo>
                    <a:pt x="291" y="164"/>
                    <a:pt x="225" y="139"/>
                    <a:pt x="186" y="129"/>
                  </a:cubicBezTo>
                  <a:cubicBezTo>
                    <a:pt x="147" y="119"/>
                    <a:pt x="39" y="105"/>
                    <a:pt x="0" y="99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33725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2" name="Freeform 301"/>
            <p:cNvSpPr>
              <a:spLocks noChangeAspect="1"/>
            </p:cNvSpPr>
            <p:nvPr/>
          </p:nvSpPr>
          <p:spPr bwMode="auto">
            <a:xfrm>
              <a:off x="1649" y="908"/>
              <a:ext cx="111" cy="93"/>
            </a:xfrm>
            <a:custGeom>
              <a:avLst/>
              <a:gdLst>
                <a:gd name="T0" fmla="*/ 334 w 334"/>
                <a:gd name="T1" fmla="*/ 279 h 279"/>
                <a:gd name="T2" fmla="*/ 205 w 334"/>
                <a:gd name="T3" fmla="*/ 279 h 279"/>
                <a:gd name="T4" fmla="*/ 67 w 334"/>
                <a:gd name="T5" fmla="*/ 180 h 279"/>
                <a:gd name="T6" fmla="*/ 10 w 334"/>
                <a:gd name="T7" fmla="*/ 0 h 279"/>
                <a:gd name="T8" fmla="*/ 94 w 334"/>
                <a:gd name="T9" fmla="*/ 45 h 279"/>
                <a:gd name="T10" fmla="*/ 226 w 334"/>
                <a:gd name="T11" fmla="*/ 150 h 279"/>
                <a:gd name="T12" fmla="*/ 325 w 334"/>
                <a:gd name="T13" fmla="*/ 276 h 279"/>
                <a:gd name="T14" fmla="*/ 334 w 334"/>
                <a:gd name="T15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4" h="279">
                  <a:moveTo>
                    <a:pt x="334" y="279"/>
                  </a:moveTo>
                  <a:lnTo>
                    <a:pt x="205" y="279"/>
                  </a:lnTo>
                  <a:cubicBezTo>
                    <a:pt x="161" y="263"/>
                    <a:pt x="100" y="227"/>
                    <a:pt x="67" y="180"/>
                  </a:cubicBezTo>
                  <a:cubicBezTo>
                    <a:pt x="44" y="139"/>
                    <a:pt x="0" y="19"/>
                    <a:pt x="10" y="0"/>
                  </a:cubicBezTo>
                  <a:lnTo>
                    <a:pt x="94" y="45"/>
                  </a:lnTo>
                  <a:lnTo>
                    <a:pt x="226" y="150"/>
                  </a:lnTo>
                  <a:lnTo>
                    <a:pt x="325" y="276"/>
                  </a:lnTo>
                  <a:lnTo>
                    <a:pt x="334" y="279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3" name="Freeform 302"/>
            <p:cNvSpPr>
              <a:spLocks noChangeAspect="1"/>
            </p:cNvSpPr>
            <p:nvPr/>
          </p:nvSpPr>
          <p:spPr bwMode="auto">
            <a:xfrm>
              <a:off x="1497" y="1026"/>
              <a:ext cx="105" cy="98"/>
            </a:xfrm>
            <a:custGeom>
              <a:avLst/>
              <a:gdLst>
                <a:gd name="T0" fmla="*/ 317 w 317"/>
                <a:gd name="T1" fmla="*/ 297 h 297"/>
                <a:gd name="T2" fmla="*/ 188 w 317"/>
                <a:gd name="T3" fmla="*/ 297 h 297"/>
                <a:gd name="T4" fmla="*/ 50 w 317"/>
                <a:gd name="T5" fmla="*/ 198 h 297"/>
                <a:gd name="T6" fmla="*/ 5 w 317"/>
                <a:gd name="T7" fmla="*/ 0 h 297"/>
                <a:gd name="T8" fmla="*/ 83 w 317"/>
                <a:gd name="T9" fmla="*/ 48 h 297"/>
                <a:gd name="T10" fmla="*/ 209 w 317"/>
                <a:gd name="T11" fmla="*/ 168 h 297"/>
                <a:gd name="T12" fmla="*/ 308 w 317"/>
                <a:gd name="T13" fmla="*/ 294 h 297"/>
                <a:gd name="T14" fmla="*/ 317 w 317"/>
                <a:gd name="T15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7" h="297">
                  <a:moveTo>
                    <a:pt x="317" y="297"/>
                  </a:moveTo>
                  <a:lnTo>
                    <a:pt x="188" y="297"/>
                  </a:lnTo>
                  <a:cubicBezTo>
                    <a:pt x="144" y="281"/>
                    <a:pt x="81" y="248"/>
                    <a:pt x="50" y="198"/>
                  </a:cubicBezTo>
                  <a:cubicBezTo>
                    <a:pt x="27" y="157"/>
                    <a:pt x="0" y="25"/>
                    <a:pt x="5" y="0"/>
                  </a:cubicBezTo>
                  <a:lnTo>
                    <a:pt x="83" y="48"/>
                  </a:lnTo>
                  <a:lnTo>
                    <a:pt x="209" y="168"/>
                  </a:lnTo>
                  <a:lnTo>
                    <a:pt x="308" y="294"/>
                  </a:lnTo>
                  <a:lnTo>
                    <a:pt x="317" y="297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4" name="Freeform 303"/>
            <p:cNvSpPr>
              <a:spLocks noChangeAspect="1"/>
            </p:cNvSpPr>
            <p:nvPr/>
          </p:nvSpPr>
          <p:spPr bwMode="auto">
            <a:xfrm>
              <a:off x="1636" y="612"/>
              <a:ext cx="61" cy="253"/>
            </a:xfrm>
            <a:custGeom>
              <a:avLst/>
              <a:gdLst>
                <a:gd name="T0" fmla="*/ 178 w 183"/>
                <a:gd name="T1" fmla="*/ 759 h 759"/>
                <a:gd name="T2" fmla="*/ 148 w 183"/>
                <a:gd name="T3" fmla="*/ 177 h 759"/>
                <a:gd name="T4" fmla="*/ 130 w 183"/>
                <a:gd name="T5" fmla="*/ 0 h 759"/>
                <a:gd name="T6" fmla="*/ 19 w 183"/>
                <a:gd name="T7" fmla="*/ 6 h 759"/>
                <a:gd name="T8" fmla="*/ 19 w 183"/>
                <a:gd name="T9" fmla="*/ 108 h 759"/>
                <a:gd name="T10" fmla="*/ 22 w 183"/>
                <a:gd name="T11" fmla="*/ 207 h 759"/>
                <a:gd name="T12" fmla="*/ 34 w 183"/>
                <a:gd name="T13" fmla="*/ 423 h 759"/>
                <a:gd name="T14" fmla="*/ 52 w 183"/>
                <a:gd name="T15" fmla="*/ 732 h 759"/>
                <a:gd name="T16" fmla="*/ 115 w 183"/>
                <a:gd name="T17" fmla="*/ 738 h 759"/>
                <a:gd name="T18" fmla="*/ 178 w 183"/>
                <a:gd name="T19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759">
                  <a:moveTo>
                    <a:pt x="178" y="759"/>
                  </a:moveTo>
                  <a:cubicBezTo>
                    <a:pt x="183" y="666"/>
                    <a:pt x="156" y="303"/>
                    <a:pt x="148" y="177"/>
                  </a:cubicBezTo>
                  <a:cubicBezTo>
                    <a:pt x="141" y="51"/>
                    <a:pt x="151" y="29"/>
                    <a:pt x="130" y="0"/>
                  </a:cubicBezTo>
                  <a:lnTo>
                    <a:pt x="19" y="6"/>
                  </a:lnTo>
                  <a:cubicBezTo>
                    <a:pt x="0" y="24"/>
                    <a:pt x="19" y="75"/>
                    <a:pt x="19" y="108"/>
                  </a:cubicBezTo>
                  <a:cubicBezTo>
                    <a:pt x="19" y="141"/>
                    <a:pt x="20" y="155"/>
                    <a:pt x="22" y="207"/>
                  </a:cubicBezTo>
                  <a:cubicBezTo>
                    <a:pt x="24" y="259"/>
                    <a:pt x="29" y="335"/>
                    <a:pt x="34" y="423"/>
                  </a:cubicBezTo>
                  <a:cubicBezTo>
                    <a:pt x="43" y="567"/>
                    <a:pt x="41" y="681"/>
                    <a:pt x="52" y="732"/>
                  </a:cubicBezTo>
                  <a:lnTo>
                    <a:pt x="115" y="738"/>
                  </a:lnTo>
                  <a:lnTo>
                    <a:pt x="178" y="759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7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5" name="Freeform 304"/>
            <p:cNvSpPr>
              <a:spLocks noChangeAspect="1"/>
            </p:cNvSpPr>
            <p:nvPr/>
          </p:nvSpPr>
          <p:spPr bwMode="auto">
            <a:xfrm>
              <a:off x="1450" y="432"/>
              <a:ext cx="233" cy="190"/>
            </a:xfrm>
            <a:custGeom>
              <a:avLst/>
              <a:gdLst>
                <a:gd name="T0" fmla="*/ 699 w 699"/>
                <a:gd name="T1" fmla="*/ 561 h 570"/>
                <a:gd name="T2" fmla="*/ 654 w 699"/>
                <a:gd name="T3" fmla="*/ 282 h 570"/>
                <a:gd name="T4" fmla="*/ 471 w 699"/>
                <a:gd name="T5" fmla="*/ 60 h 570"/>
                <a:gd name="T6" fmla="*/ 240 w 699"/>
                <a:gd name="T7" fmla="*/ 3 h 570"/>
                <a:gd name="T8" fmla="*/ 102 w 699"/>
                <a:gd name="T9" fmla="*/ 48 h 570"/>
                <a:gd name="T10" fmla="*/ 0 w 699"/>
                <a:gd name="T11" fmla="*/ 114 h 570"/>
                <a:gd name="T12" fmla="*/ 78 w 699"/>
                <a:gd name="T13" fmla="*/ 114 h 570"/>
                <a:gd name="T14" fmla="*/ 198 w 699"/>
                <a:gd name="T15" fmla="*/ 126 h 570"/>
                <a:gd name="T16" fmla="*/ 354 w 699"/>
                <a:gd name="T17" fmla="*/ 180 h 570"/>
                <a:gd name="T18" fmla="*/ 480 w 699"/>
                <a:gd name="T19" fmla="*/ 315 h 570"/>
                <a:gd name="T20" fmla="*/ 540 w 699"/>
                <a:gd name="T21" fmla="*/ 438 h 570"/>
                <a:gd name="T22" fmla="*/ 570 w 699"/>
                <a:gd name="T2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70">
                  <a:moveTo>
                    <a:pt x="699" y="561"/>
                  </a:moveTo>
                  <a:cubicBezTo>
                    <a:pt x="691" y="515"/>
                    <a:pt x="692" y="365"/>
                    <a:pt x="654" y="282"/>
                  </a:cubicBezTo>
                  <a:cubicBezTo>
                    <a:pt x="615" y="199"/>
                    <a:pt x="542" y="107"/>
                    <a:pt x="471" y="60"/>
                  </a:cubicBezTo>
                  <a:cubicBezTo>
                    <a:pt x="399" y="13"/>
                    <a:pt x="299" y="6"/>
                    <a:pt x="240" y="3"/>
                  </a:cubicBezTo>
                  <a:cubicBezTo>
                    <a:pt x="181" y="0"/>
                    <a:pt x="142" y="30"/>
                    <a:pt x="102" y="48"/>
                  </a:cubicBezTo>
                  <a:cubicBezTo>
                    <a:pt x="62" y="66"/>
                    <a:pt x="14" y="100"/>
                    <a:pt x="0" y="114"/>
                  </a:cubicBezTo>
                  <a:lnTo>
                    <a:pt x="78" y="114"/>
                  </a:lnTo>
                  <a:cubicBezTo>
                    <a:pt x="111" y="116"/>
                    <a:pt x="152" y="115"/>
                    <a:pt x="198" y="126"/>
                  </a:cubicBezTo>
                  <a:cubicBezTo>
                    <a:pt x="252" y="135"/>
                    <a:pt x="307" y="150"/>
                    <a:pt x="354" y="180"/>
                  </a:cubicBezTo>
                  <a:cubicBezTo>
                    <a:pt x="401" y="210"/>
                    <a:pt x="448" y="267"/>
                    <a:pt x="480" y="315"/>
                  </a:cubicBezTo>
                  <a:cubicBezTo>
                    <a:pt x="511" y="358"/>
                    <a:pt x="525" y="396"/>
                    <a:pt x="540" y="438"/>
                  </a:cubicBezTo>
                  <a:cubicBezTo>
                    <a:pt x="555" y="480"/>
                    <a:pt x="564" y="543"/>
                    <a:pt x="570" y="570"/>
                  </a:cubicBezTo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54510"/>
                    <a:invGamma/>
                  </a:srgbClr>
                </a:gs>
                <a:gs pos="100000">
                  <a:srgbClr val="333399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6" name="Freeform 305"/>
            <p:cNvSpPr>
              <a:spLocks noChangeAspect="1"/>
            </p:cNvSpPr>
            <p:nvPr/>
          </p:nvSpPr>
          <p:spPr bwMode="auto">
            <a:xfrm>
              <a:off x="1408" y="466"/>
              <a:ext cx="46" cy="75"/>
            </a:xfrm>
            <a:custGeom>
              <a:avLst/>
              <a:gdLst>
                <a:gd name="T0" fmla="*/ 138 w 138"/>
                <a:gd name="T1" fmla="*/ 4 h 223"/>
                <a:gd name="T2" fmla="*/ 60 w 138"/>
                <a:gd name="T3" fmla="*/ 58 h 223"/>
                <a:gd name="T4" fmla="*/ 0 w 138"/>
                <a:gd name="T5" fmla="*/ 187 h 223"/>
                <a:gd name="T6" fmla="*/ 54 w 138"/>
                <a:gd name="T7" fmla="*/ 202 h 223"/>
                <a:gd name="T8" fmla="*/ 102 w 138"/>
                <a:gd name="T9" fmla="*/ 223 h 223"/>
                <a:gd name="T10" fmla="*/ 99 w 138"/>
                <a:gd name="T11" fmla="*/ 127 h 223"/>
                <a:gd name="T12" fmla="*/ 108 w 138"/>
                <a:gd name="T13" fmla="*/ 67 h 223"/>
                <a:gd name="T14" fmla="*/ 138 w 138"/>
                <a:gd name="T15" fmla="*/ 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3">
                  <a:moveTo>
                    <a:pt x="138" y="4"/>
                  </a:moveTo>
                  <a:cubicBezTo>
                    <a:pt x="127" y="0"/>
                    <a:pt x="83" y="28"/>
                    <a:pt x="60" y="58"/>
                  </a:cubicBezTo>
                  <a:cubicBezTo>
                    <a:pt x="38" y="89"/>
                    <a:pt x="1" y="163"/>
                    <a:pt x="0" y="187"/>
                  </a:cubicBezTo>
                  <a:lnTo>
                    <a:pt x="54" y="202"/>
                  </a:lnTo>
                  <a:lnTo>
                    <a:pt x="102" y="223"/>
                  </a:lnTo>
                  <a:cubicBezTo>
                    <a:pt x="109" y="211"/>
                    <a:pt x="98" y="153"/>
                    <a:pt x="99" y="127"/>
                  </a:cubicBezTo>
                  <a:cubicBezTo>
                    <a:pt x="102" y="104"/>
                    <a:pt x="102" y="87"/>
                    <a:pt x="108" y="67"/>
                  </a:cubicBezTo>
                  <a:lnTo>
                    <a:pt x="138" y="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7" name="Freeform 306"/>
            <p:cNvSpPr>
              <a:spLocks noChangeAspect="1"/>
            </p:cNvSpPr>
            <p:nvPr/>
          </p:nvSpPr>
          <p:spPr bwMode="auto">
            <a:xfrm>
              <a:off x="1231" y="586"/>
              <a:ext cx="64" cy="81"/>
            </a:xfrm>
            <a:custGeom>
              <a:avLst/>
              <a:gdLst>
                <a:gd name="T0" fmla="*/ 192 w 192"/>
                <a:gd name="T1" fmla="*/ 0 h 243"/>
                <a:gd name="T2" fmla="*/ 75 w 192"/>
                <a:gd name="T3" fmla="*/ 93 h 243"/>
                <a:gd name="T4" fmla="*/ 0 w 192"/>
                <a:gd name="T5" fmla="*/ 222 h 243"/>
                <a:gd name="T6" fmla="*/ 63 w 192"/>
                <a:gd name="T7" fmla="*/ 231 h 243"/>
                <a:gd name="T8" fmla="*/ 117 w 192"/>
                <a:gd name="T9" fmla="*/ 243 h 243"/>
                <a:gd name="T10" fmla="*/ 129 w 192"/>
                <a:gd name="T11" fmla="*/ 135 h 243"/>
                <a:gd name="T12" fmla="*/ 162 w 192"/>
                <a:gd name="T13" fmla="*/ 63 h 243"/>
                <a:gd name="T14" fmla="*/ 192 w 192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243">
                  <a:moveTo>
                    <a:pt x="192" y="0"/>
                  </a:moveTo>
                  <a:cubicBezTo>
                    <a:pt x="178" y="5"/>
                    <a:pt x="107" y="56"/>
                    <a:pt x="75" y="93"/>
                  </a:cubicBezTo>
                  <a:cubicBezTo>
                    <a:pt x="53" y="124"/>
                    <a:pt x="1" y="198"/>
                    <a:pt x="0" y="222"/>
                  </a:cubicBezTo>
                  <a:lnTo>
                    <a:pt x="63" y="231"/>
                  </a:lnTo>
                  <a:lnTo>
                    <a:pt x="117" y="243"/>
                  </a:lnTo>
                  <a:cubicBezTo>
                    <a:pt x="128" y="227"/>
                    <a:pt x="122" y="165"/>
                    <a:pt x="129" y="135"/>
                  </a:cubicBezTo>
                  <a:cubicBezTo>
                    <a:pt x="132" y="112"/>
                    <a:pt x="156" y="83"/>
                    <a:pt x="162" y="63"/>
                  </a:cubicBezTo>
                  <a:lnTo>
                    <a:pt x="192" y="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100000">
                  <a:srgbClr val="333399">
                    <a:gamma/>
                    <a:shade val="56078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8" name="Freeform 307"/>
            <p:cNvSpPr>
              <a:spLocks noChangeAspect="1"/>
            </p:cNvSpPr>
            <p:nvPr/>
          </p:nvSpPr>
          <p:spPr bwMode="auto">
            <a:xfrm>
              <a:off x="1394" y="586"/>
              <a:ext cx="89" cy="113"/>
            </a:xfrm>
            <a:custGeom>
              <a:avLst/>
              <a:gdLst>
                <a:gd name="T0" fmla="*/ 262 w 268"/>
                <a:gd name="T1" fmla="*/ 342 h 342"/>
                <a:gd name="T2" fmla="*/ 160 w 268"/>
                <a:gd name="T3" fmla="*/ 336 h 342"/>
                <a:gd name="T4" fmla="*/ 40 w 268"/>
                <a:gd name="T5" fmla="*/ 219 h 342"/>
                <a:gd name="T6" fmla="*/ 10 w 268"/>
                <a:gd name="T7" fmla="*/ 0 h 342"/>
                <a:gd name="T8" fmla="*/ 100 w 268"/>
                <a:gd name="T9" fmla="*/ 54 h 342"/>
                <a:gd name="T10" fmla="*/ 226 w 268"/>
                <a:gd name="T11" fmla="*/ 195 h 342"/>
                <a:gd name="T12" fmla="*/ 268 w 268"/>
                <a:gd name="T13" fmla="*/ 330 h 342"/>
                <a:gd name="T14" fmla="*/ 262 w 268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8" h="342">
                  <a:moveTo>
                    <a:pt x="262" y="342"/>
                  </a:moveTo>
                  <a:lnTo>
                    <a:pt x="160" y="336"/>
                  </a:lnTo>
                  <a:cubicBezTo>
                    <a:pt x="123" y="316"/>
                    <a:pt x="65" y="275"/>
                    <a:pt x="40" y="219"/>
                  </a:cubicBezTo>
                  <a:cubicBezTo>
                    <a:pt x="17" y="178"/>
                    <a:pt x="0" y="28"/>
                    <a:pt x="10" y="0"/>
                  </a:cubicBezTo>
                  <a:lnTo>
                    <a:pt x="100" y="54"/>
                  </a:lnTo>
                  <a:lnTo>
                    <a:pt x="226" y="195"/>
                  </a:lnTo>
                  <a:lnTo>
                    <a:pt x="268" y="330"/>
                  </a:lnTo>
                  <a:lnTo>
                    <a:pt x="262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69" name="Freeform 308"/>
            <p:cNvSpPr>
              <a:spLocks noChangeAspect="1"/>
            </p:cNvSpPr>
            <p:nvPr/>
          </p:nvSpPr>
          <p:spPr bwMode="auto">
            <a:xfrm>
              <a:off x="1298" y="529"/>
              <a:ext cx="232" cy="170"/>
            </a:xfrm>
            <a:custGeom>
              <a:avLst/>
              <a:gdLst>
                <a:gd name="T0" fmla="*/ 0 w 699"/>
                <a:gd name="T1" fmla="*/ 164 h 512"/>
                <a:gd name="T2" fmla="*/ 144 w 699"/>
                <a:gd name="T3" fmla="*/ 44 h 512"/>
                <a:gd name="T4" fmla="*/ 360 w 699"/>
                <a:gd name="T5" fmla="*/ 14 h 512"/>
                <a:gd name="T6" fmla="*/ 558 w 699"/>
                <a:gd name="T7" fmla="*/ 128 h 512"/>
                <a:gd name="T8" fmla="*/ 663 w 699"/>
                <a:gd name="T9" fmla="*/ 272 h 512"/>
                <a:gd name="T10" fmla="*/ 699 w 699"/>
                <a:gd name="T11" fmla="*/ 416 h 512"/>
                <a:gd name="T12" fmla="*/ 567 w 699"/>
                <a:gd name="T13" fmla="*/ 512 h 512"/>
                <a:gd name="T14" fmla="*/ 489 w 699"/>
                <a:gd name="T15" fmla="*/ 335 h 512"/>
                <a:gd name="T16" fmla="*/ 372 w 699"/>
                <a:gd name="T17" fmla="*/ 212 h 512"/>
                <a:gd name="T18" fmla="*/ 222 w 699"/>
                <a:gd name="T19" fmla="*/ 143 h 512"/>
                <a:gd name="T20" fmla="*/ 36 w 699"/>
                <a:gd name="T21" fmla="*/ 149 h 512"/>
                <a:gd name="T22" fmla="*/ 0 w 699"/>
                <a:gd name="T23" fmla="*/ 16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9" h="512">
                  <a:moveTo>
                    <a:pt x="0" y="164"/>
                  </a:moveTo>
                  <a:lnTo>
                    <a:pt x="144" y="44"/>
                  </a:lnTo>
                  <a:cubicBezTo>
                    <a:pt x="204" y="19"/>
                    <a:pt x="291" y="0"/>
                    <a:pt x="360" y="14"/>
                  </a:cubicBezTo>
                  <a:cubicBezTo>
                    <a:pt x="426" y="29"/>
                    <a:pt x="506" y="81"/>
                    <a:pt x="558" y="128"/>
                  </a:cubicBezTo>
                  <a:cubicBezTo>
                    <a:pt x="610" y="175"/>
                    <a:pt x="639" y="224"/>
                    <a:pt x="663" y="272"/>
                  </a:cubicBezTo>
                  <a:lnTo>
                    <a:pt x="699" y="416"/>
                  </a:lnTo>
                  <a:lnTo>
                    <a:pt x="567" y="512"/>
                  </a:lnTo>
                  <a:cubicBezTo>
                    <a:pt x="532" y="499"/>
                    <a:pt x="521" y="385"/>
                    <a:pt x="489" y="335"/>
                  </a:cubicBezTo>
                  <a:cubicBezTo>
                    <a:pt x="457" y="285"/>
                    <a:pt x="418" y="246"/>
                    <a:pt x="372" y="212"/>
                  </a:cubicBezTo>
                  <a:cubicBezTo>
                    <a:pt x="322" y="174"/>
                    <a:pt x="278" y="154"/>
                    <a:pt x="222" y="143"/>
                  </a:cubicBezTo>
                  <a:cubicBezTo>
                    <a:pt x="166" y="132"/>
                    <a:pt x="68" y="149"/>
                    <a:pt x="36" y="149"/>
                  </a:cubicBezTo>
                  <a:lnTo>
                    <a:pt x="0" y="164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70" name="Freeform 309"/>
            <p:cNvSpPr>
              <a:spLocks noChangeAspect="1"/>
            </p:cNvSpPr>
            <p:nvPr/>
          </p:nvSpPr>
          <p:spPr bwMode="auto">
            <a:xfrm>
              <a:off x="1223" y="715"/>
              <a:ext cx="93" cy="114"/>
            </a:xfrm>
            <a:custGeom>
              <a:avLst/>
              <a:gdLst>
                <a:gd name="T0" fmla="*/ 280 w 280"/>
                <a:gd name="T1" fmla="*/ 342 h 342"/>
                <a:gd name="T2" fmla="*/ 151 w 280"/>
                <a:gd name="T3" fmla="*/ 330 h 342"/>
                <a:gd name="T4" fmla="*/ 43 w 280"/>
                <a:gd name="T5" fmla="*/ 225 h 342"/>
                <a:gd name="T6" fmla="*/ 10 w 280"/>
                <a:gd name="T7" fmla="*/ 0 h 342"/>
                <a:gd name="T8" fmla="*/ 106 w 280"/>
                <a:gd name="T9" fmla="*/ 48 h 342"/>
                <a:gd name="T10" fmla="*/ 211 w 280"/>
                <a:gd name="T11" fmla="*/ 177 h 342"/>
                <a:gd name="T12" fmla="*/ 271 w 280"/>
                <a:gd name="T13" fmla="*/ 336 h 342"/>
                <a:gd name="T14" fmla="*/ 280 w 280"/>
                <a:gd name="T15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0" h="342">
                  <a:moveTo>
                    <a:pt x="280" y="342"/>
                  </a:moveTo>
                  <a:lnTo>
                    <a:pt x="151" y="330"/>
                  </a:lnTo>
                  <a:cubicBezTo>
                    <a:pt x="112" y="310"/>
                    <a:pt x="66" y="280"/>
                    <a:pt x="43" y="225"/>
                  </a:cubicBezTo>
                  <a:cubicBezTo>
                    <a:pt x="20" y="184"/>
                    <a:pt x="0" y="29"/>
                    <a:pt x="10" y="0"/>
                  </a:cubicBezTo>
                  <a:lnTo>
                    <a:pt x="106" y="48"/>
                  </a:lnTo>
                  <a:lnTo>
                    <a:pt x="211" y="177"/>
                  </a:lnTo>
                  <a:lnTo>
                    <a:pt x="271" y="336"/>
                  </a:lnTo>
                  <a:lnTo>
                    <a:pt x="280" y="342"/>
                  </a:lnTo>
                  <a:close/>
                </a:path>
              </a:pathLst>
            </a:custGeom>
            <a:gradFill rotWithShape="0">
              <a:gsLst>
                <a:gs pos="0">
                  <a:srgbClr val="333399">
                    <a:gamma/>
                    <a:shade val="56078"/>
                    <a:invGamma/>
                  </a:srgbClr>
                </a:gs>
                <a:gs pos="100000">
                  <a:srgbClr val="333399"/>
                </a:gs>
              </a:gsLst>
              <a:lin ang="54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71" name="Freeform 310"/>
            <p:cNvSpPr>
              <a:spLocks noChangeAspect="1"/>
            </p:cNvSpPr>
            <p:nvPr/>
          </p:nvSpPr>
          <p:spPr bwMode="auto">
            <a:xfrm>
              <a:off x="1128" y="657"/>
              <a:ext cx="237" cy="172"/>
            </a:xfrm>
            <a:custGeom>
              <a:avLst/>
              <a:gdLst>
                <a:gd name="T0" fmla="*/ 0 w 711"/>
                <a:gd name="T1" fmla="*/ 170 h 518"/>
                <a:gd name="T2" fmla="*/ 144 w 711"/>
                <a:gd name="T3" fmla="*/ 35 h 518"/>
                <a:gd name="T4" fmla="*/ 345 w 711"/>
                <a:gd name="T5" fmla="*/ 14 h 518"/>
                <a:gd name="T6" fmla="*/ 540 w 711"/>
                <a:gd name="T7" fmla="*/ 122 h 518"/>
                <a:gd name="T8" fmla="*/ 660 w 711"/>
                <a:gd name="T9" fmla="*/ 272 h 518"/>
                <a:gd name="T10" fmla="*/ 696 w 711"/>
                <a:gd name="T11" fmla="*/ 422 h 518"/>
                <a:gd name="T12" fmla="*/ 567 w 711"/>
                <a:gd name="T13" fmla="*/ 518 h 518"/>
                <a:gd name="T14" fmla="*/ 489 w 711"/>
                <a:gd name="T15" fmla="*/ 341 h 518"/>
                <a:gd name="T16" fmla="*/ 372 w 711"/>
                <a:gd name="T17" fmla="*/ 218 h 518"/>
                <a:gd name="T18" fmla="*/ 222 w 711"/>
                <a:gd name="T19" fmla="*/ 149 h 518"/>
                <a:gd name="T20" fmla="*/ 36 w 711"/>
                <a:gd name="T21" fmla="*/ 155 h 518"/>
                <a:gd name="T22" fmla="*/ 0 w 711"/>
                <a:gd name="T23" fmla="*/ 17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1" h="518">
                  <a:moveTo>
                    <a:pt x="0" y="170"/>
                  </a:moveTo>
                  <a:lnTo>
                    <a:pt x="144" y="35"/>
                  </a:lnTo>
                  <a:cubicBezTo>
                    <a:pt x="201" y="9"/>
                    <a:pt x="279" y="0"/>
                    <a:pt x="345" y="14"/>
                  </a:cubicBezTo>
                  <a:cubicBezTo>
                    <a:pt x="411" y="29"/>
                    <a:pt x="488" y="75"/>
                    <a:pt x="540" y="122"/>
                  </a:cubicBezTo>
                  <a:cubicBezTo>
                    <a:pt x="592" y="165"/>
                    <a:pt x="630" y="218"/>
                    <a:pt x="660" y="272"/>
                  </a:cubicBezTo>
                  <a:cubicBezTo>
                    <a:pt x="690" y="326"/>
                    <a:pt x="711" y="381"/>
                    <a:pt x="696" y="422"/>
                  </a:cubicBezTo>
                  <a:lnTo>
                    <a:pt x="567" y="518"/>
                  </a:lnTo>
                  <a:cubicBezTo>
                    <a:pt x="532" y="504"/>
                    <a:pt x="521" y="391"/>
                    <a:pt x="489" y="341"/>
                  </a:cubicBezTo>
                  <a:cubicBezTo>
                    <a:pt x="457" y="291"/>
                    <a:pt x="418" y="252"/>
                    <a:pt x="372" y="218"/>
                  </a:cubicBezTo>
                  <a:cubicBezTo>
                    <a:pt x="322" y="180"/>
                    <a:pt x="278" y="160"/>
                    <a:pt x="222" y="149"/>
                  </a:cubicBezTo>
                  <a:cubicBezTo>
                    <a:pt x="166" y="138"/>
                    <a:pt x="68" y="155"/>
                    <a:pt x="36" y="155"/>
                  </a:cubicBezTo>
                  <a:lnTo>
                    <a:pt x="0" y="170"/>
                  </a:lnTo>
                  <a:close/>
                </a:path>
              </a:pathLst>
            </a:custGeom>
            <a:gradFill rotWithShape="0">
              <a:gsLst>
                <a:gs pos="0">
                  <a:srgbClr val="333399"/>
                </a:gs>
                <a:gs pos="50000">
                  <a:srgbClr val="333399">
                    <a:gamma/>
                    <a:tint val="23922"/>
                    <a:invGamma/>
                  </a:srgbClr>
                </a:gs>
                <a:gs pos="100000">
                  <a:srgbClr val="333399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72" name="Freeform 311"/>
            <p:cNvSpPr>
              <a:spLocks noChangeAspect="1"/>
            </p:cNvSpPr>
            <p:nvPr/>
          </p:nvSpPr>
          <p:spPr bwMode="auto">
            <a:xfrm>
              <a:off x="1528" y="665"/>
              <a:ext cx="118" cy="37"/>
            </a:xfrm>
            <a:custGeom>
              <a:avLst/>
              <a:gdLst>
                <a:gd name="T0" fmla="*/ 0 w 118"/>
                <a:gd name="T1" fmla="*/ 0 h 37"/>
                <a:gd name="T2" fmla="*/ 32 w 118"/>
                <a:gd name="T3" fmla="*/ 34 h 37"/>
                <a:gd name="T4" fmla="*/ 74 w 118"/>
                <a:gd name="T5" fmla="*/ 21 h 37"/>
                <a:gd name="T6" fmla="*/ 118 w 11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37">
                  <a:moveTo>
                    <a:pt x="0" y="0"/>
                  </a:moveTo>
                  <a:lnTo>
                    <a:pt x="32" y="34"/>
                  </a:lnTo>
                  <a:lnTo>
                    <a:pt x="74" y="21"/>
                  </a:lnTo>
                  <a:lnTo>
                    <a:pt x="118" y="37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73" name="Freeform 312"/>
            <p:cNvSpPr>
              <a:spLocks noChangeAspect="1"/>
            </p:cNvSpPr>
            <p:nvPr/>
          </p:nvSpPr>
          <p:spPr bwMode="auto">
            <a:xfrm>
              <a:off x="1514" y="679"/>
              <a:ext cx="131" cy="50"/>
            </a:xfrm>
            <a:custGeom>
              <a:avLst/>
              <a:gdLst>
                <a:gd name="T0" fmla="*/ 0 w 393"/>
                <a:gd name="T1" fmla="*/ 0 h 150"/>
                <a:gd name="T2" fmla="*/ 99 w 393"/>
                <a:gd name="T3" fmla="*/ 132 h 150"/>
                <a:gd name="T4" fmla="*/ 198 w 393"/>
                <a:gd name="T5" fmla="*/ 138 h 150"/>
                <a:gd name="T6" fmla="*/ 288 w 393"/>
                <a:gd name="T7" fmla="*/ 99 h 150"/>
                <a:gd name="T8" fmla="*/ 393 w 393"/>
                <a:gd name="T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3" h="150">
                  <a:moveTo>
                    <a:pt x="0" y="0"/>
                  </a:moveTo>
                  <a:lnTo>
                    <a:pt x="99" y="132"/>
                  </a:lnTo>
                  <a:lnTo>
                    <a:pt x="198" y="138"/>
                  </a:lnTo>
                  <a:lnTo>
                    <a:pt x="288" y="99"/>
                  </a:lnTo>
                  <a:lnTo>
                    <a:pt x="393" y="15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74" name="Freeform 313"/>
            <p:cNvSpPr>
              <a:spLocks noChangeAspect="1"/>
            </p:cNvSpPr>
            <p:nvPr/>
          </p:nvSpPr>
          <p:spPr bwMode="auto">
            <a:xfrm>
              <a:off x="1429" y="698"/>
              <a:ext cx="28" cy="73"/>
            </a:xfrm>
            <a:custGeom>
              <a:avLst/>
              <a:gdLst>
                <a:gd name="T0" fmla="*/ 28 w 28"/>
                <a:gd name="T1" fmla="*/ 0 h 73"/>
                <a:gd name="T2" fmla="*/ 0 w 28"/>
                <a:gd name="T3" fmla="*/ 34 h 73"/>
                <a:gd name="T4" fmla="*/ 16 w 28"/>
                <a:gd name="T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3">
                  <a:moveTo>
                    <a:pt x="28" y="0"/>
                  </a:moveTo>
                  <a:lnTo>
                    <a:pt x="0" y="34"/>
                  </a:lnTo>
                  <a:lnTo>
                    <a:pt x="16" y="73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75" name="Freeform 314"/>
            <p:cNvSpPr>
              <a:spLocks noChangeAspect="1"/>
            </p:cNvSpPr>
            <p:nvPr/>
          </p:nvSpPr>
          <p:spPr bwMode="auto">
            <a:xfrm>
              <a:off x="1398" y="694"/>
              <a:ext cx="41" cy="88"/>
            </a:xfrm>
            <a:custGeom>
              <a:avLst/>
              <a:gdLst>
                <a:gd name="T0" fmla="*/ 41 w 41"/>
                <a:gd name="T1" fmla="*/ 0 h 88"/>
                <a:gd name="T2" fmla="*/ 0 w 41"/>
                <a:gd name="T3" fmla="*/ 34 h 88"/>
                <a:gd name="T4" fmla="*/ 35 w 41"/>
                <a:gd name="T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88">
                  <a:moveTo>
                    <a:pt x="41" y="0"/>
                  </a:moveTo>
                  <a:lnTo>
                    <a:pt x="0" y="34"/>
                  </a:lnTo>
                  <a:lnTo>
                    <a:pt x="35" y="88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76" name="Freeform 315"/>
            <p:cNvSpPr>
              <a:spLocks noChangeAspect="1"/>
            </p:cNvSpPr>
            <p:nvPr/>
          </p:nvSpPr>
          <p:spPr bwMode="auto">
            <a:xfrm>
              <a:off x="1377" y="1314"/>
              <a:ext cx="147" cy="73"/>
            </a:xfrm>
            <a:custGeom>
              <a:avLst/>
              <a:gdLst>
                <a:gd name="T0" fmla="*/ 147 w 147"/>
                <a:gd name="T1" fmla="*/ 73 h 73"/>
                <a:gd name="T2" fmla="*/ 71 w 147"/>
                <a:gd name="T3" fmla="*/ 57 h 73"/>
                <a:gd name="T4" fmla="*/ 48 w 147"/>
                <a:gd name="T5" fmla="*/ 15 h 73"/>
                <a:gd name="T6" fmla="*/ 0 w 147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73">
                  <a:moveTo>
                    <a:pt x="147" y="73"/>
                  </a:moveTo>
                  <a:lnTo>
                    <a:pt x="71" y="57"/>
                  </a:lnTo>
                  <a:lnTo>
                    <a:pt x="48" y="15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77" name="Freeform 316"/>
            <p:cNvSpPr>
              <a:spLocks noChangeAspect="1"/>
            </p:cNvSpPr>
            <p:nvPr/>
          </p:nvSpPr>
          <p:spPr bwMode="auto">
            <a:xfrm>
              <a:off x="1370" y="1335"/>
              <a:ext cx="148" cy="73"/>
            </a:xfrm>
            <a:custGeom>
              <a:avLst/>
              <a:gdLst>
                <a:gd name="T0" fmla="*/ 148 w 148"/>
                <a:gd name="T1" fmla="*/ 73 h 73"/>
                <a:gd name="T2" fmla="*/ 59 w 148"/>
                <a:gd name="T3" fmla="*/ 57 h 73"/>
                <a:gd name="T4" fmla="*/ 39 w 148"/>
                <a:gd name="T5" fmla="*/ 12 h 73"/>
                <a:gd name="T6" fmla="*/ 0 w 14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73">
                  <a:moveTo>
                    <a:pt x="148" y="73"/>
                  </a:moveTo>
                  <a:lnTo>
                    <a:pt x="59" y="57"/>
                  </a:lnTo>
                  <a:lnTo>
                    <a:pt x="39" y="12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rgbClr val="FF9900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grpSp>
          <p:nvGrpSpPr>
            <p:cNvPr id="78" name="Group 317"/>
            <p:cNvGrpSpPr>
              <a:grpSpLocks noChangeAspect="1"/>
            </p:cNvGrpSpPr>
            <p:nvPr/>
          </p:nvGrpSpPr>
          <p:grpSpPr bwMode="auto">
            <a:xfrm>
              <a:off x="1233" y="769"/>
              <a:ext cx="813" cy="795"/>
              <a:chOff x="2768" y="1462"/>
              <a:chExt cx="2439" cy="2387"/>
            </a:xfrm>
          </p:grpSpPr>
          <p:grpSp>
            <p:nvGrpSpPr>
              <p:cNvPr id="81" name="Group 318"/>
              <p:cNvGrpSpPr>
                <a:grpSpLocks noChangeAspect="1"/>
              </p:cNvGrpSpPr>
              <p:nvPr/>
            </p:nvGrpSpPr>
            <p:grpSpPr bwMode="auto">
              <a:xfrm>
                <a:off x="2768" y="1462"/>
                <a:ext cx="2439" cy="2387"/>
                <a:chOff x="2768" y="1462"/>
                <a:chExt cx="2439" cy="2387"/>
              </a:xfrm>
            </p:grpSpPr>
            <p:sp>
              <p:nvSpPr>
                <p:cNvPr id="83" name="Freeform 319"/>
                <p:cNvSpPr>
                  <a:spLocks noChangeAspect="1"/>
                </p:cNvSpPr>
                <p:nvPr/>
              </p:nvSpPr>
              <p:spPr bwMode="auto">
                <a:xfrm>
                  <a:off x="3786" y="3130"/>
                  <a:ext cx="261" cy="152"/>
                </a:xfrm>
                <a:custGeom>
                  <a:avLst/>
                  <a:gdLst>
                    <a:gd name="T0" fmla="*/ 261 w 261"/>
                    <a:gd name="T1" fmla="*/ 20 h 152"/>
                    <a:gd name="T2" fmla="*/ 156 w 261"/>
                    <a:gd name="T3" fmla="*/ 122 h 152"/>
                    <a:gd name="T4" fmla="*/ 12 w 261"/>
                    <a:gd name="T5" fmla="*/ 139 h 152"/>
                    <a:gd name="T6" fmla="*/ 87 w 261"/>
                    <a:gd name="T7" fmla="*/ 41 h 152"/>
                    <a:gd name="T8" fmla="*/ 165 w 261"/>
                    <a:gd name="T9" fmla="*/ 8 h 152"/>
                    <a:gd name="T10" fmla="*/ 261 w 261"/>
                    <a:gd name="T11" fmla="*/ 2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1" h="152">
                      <a:moveTo>
                        <a:pt x="261" y="20"/>
                      </a:moveTo>
                      <a:cubicBezTo>
                        <a:pt x="259" y="38"/>
                        <a:pt x="197" y="102"/>
                        <a:pt x="156" y="122"/>
                      </a:cubicBezTo>
                      <a:cubicBezTo>
                        <a:pt x="117" y="142"/>
                        <a:pt x="24" y="152"/>
                        <a:pt x="12" y="139"/>
                      </a:cubicBezTo>
                      <a:cubicBezTo>
                        <a:pt x="0" y="126"/>
                        <a:pt x="62" y="63"/>
                        <a:pt x="87" y="41"/>
                      </a:cubicBezTo>
                      <a:cubicBezTo>
                        <a:pt x="112" y="19"/>
                        <a:pt x="126" y="16"/>
                        <a:pt x="165" y="8"/>
                      </a:cubicBezTo>
                      <a:cubicBezTo>
                        <a:pt x="204" y="0"/>
                        <a:pt x="241" y="18"/>
                        <a:pt x="261" y="2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6275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84" name="Freeform 320"/>
                <p:cNvSpPr>
                  <a:spLocks noChangeAspect="1"/>
                </p:cNvSpPr>
                <p:nvPr/>
              </p:nvSpPr>
              <p:spPr bwMode="auto">
                <a:xfrm>
                  <a:off x="3450" y="2637"/>
                  <a:ext cx="349" cy="161"/>
                </a:xfrm>
                <a:custGeom>
                  <a:avLst/>
                  <a:gdLst>
                    <a:gd name="T0" fmla="*/ 342 w 349"/>
                    <a:gd name="T1" fmla="*/ 30 h 161"/>
                    <a:gd name="T2" fmla="*/ 254 w 349"/>
                    <a:gd name="T3" fmla="*/ 97 h 161"/>
                    <a:gd name="T4" fmla="*/ 161 w 349"/>
                    <a:gd name="T5" fmla="*/ 144 h 161"/>
                    <a:gd name="T6" fmla="*/ 12 w 349"/>
                    <a:gd name="T7" fmla="*/ 146 h 161"/>
                    <a:gd name="T8" fmla="*/ 90 w 349"/>
                    <a:gd name="T9" fmla="*/ 56 h 161"/>
                    <a:gd name="T10" fmla="*/ 189 w 349"/>
                    <a:gd name="T11" fmla="*/ 6 h 161"/>
                    <a:gd name="T12" fmla="*/ 297 w 349"/>
                    <a:gd name="T13" fmla="*/ 18 h 161"/>
                    <a:gd name="T14" fmla="*/ 342 w 349"/>
                    <a:gd name="T15" fmla="*/ 3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9" h="161">
                      <a:moveTo>
                        <a:pt x="342" y="30"/>
                      </a:moveTo>
                      <a:cubicBezTo>
                        <a:pt x="335" y="43"/>
                        <a:pt x="284" y="78"/>
                        <a:pt x="254" y="97"/>
                      </a:cubicBezTo>
                      <a:cubicBezTo>
                        <a:pt x="223" y="117"/>
                        <a:pt x="201" y="136"/>
                        <a:pt x="161" y="144"/>
                      </a:cubicBezTo>
                      <a:cubicBezTo>
                        <a:pt x="121" y="152"/>
                        <a:pt x="24" y="161"/>
                        <a:pt x="12" y="146"/>
                      </a:cubicBezTo>
                      <a:cubicBezTo>
                        <a:pt x="0" y="131"/>
                        <a:pt x="61" y="79"/>
                        <a:pt x="90" y="56"/>
                      </a:cubicBezTo>
                      <a:cubicBezTo>
                        <a:pt x="122" y="29"/>
                        <a:pt x="158" y="12"/>
                        <a:pt x="189" y="6"/>
                      </a:cubicBezTo>
                      <a:cubicBezTo>
                        <a:pt x="220" y="0"/>
                        <a:pt x="276" y="15"/>
                        <a:pt x="297" y="18"/>
                      </a:cubicBezTo>
                      <a:cubicBezTo>
                        <a:pt x="318" y="21"/>
                        <a:pt x="349" y="17"/>
                        <a:pt x="342" y="3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85" name="Freeform 321"/>
                <p:cNvSpPr>
                  <a:spLocks noChangeAspect="1"/>
                </p:cNvSpPr>
                <p:nvPr/>
              </p:nvSpPr>
              <p:spPr bwMode="auto">
                <a:xfrm>
                  <a:off x="3357" y="3003"/>
                  <a:ext cx="333" cy="257"/>
                </a:xfrm>
                <a:custGeom>
                  <a:avLst/>
                  <a:gdLst>
                    <a:gd name="T0" fmla="*/ 72 w 333"/>
                    <a:gd name="T1" fmla="*/ 0 h 257"/>
                    <a:gd name="T2" fmla="*/ 77 w 333"/>
                    <a:gd name="T3" fmla="*/ 20 h 257"/>
                    <a:gd name="T4" fmla="*/ 119 w 333"/>
                    <a:gd name="T5" fmla="*/ 92 h 257"/>
                    <a:gd name="T6" fmla="*/ 225 w 333"/>
                    <a:gd name="T7" fmla="*/ 134 h 257"/>
                    <a:gd name="T8" fmla="*/ 330 w 333"/>
                    <a:gd name="T9" fmla="*/ 138 h 257"/>
                    <a:gd name="T10" fmla="*/ 303 w 333"/>
                    <a:gd name="T11" fmla="*/ 204 h 257"/>
                    <a:gd name="T12" fmla="*/ 288 w 333"/>
                    <a:gd name="T13" fmla="*/ 251 h 257"/>
                    <a:gd name="T14" fmla="*/ 198 w 333"/>
                    <a:gd name="T15" fmla="*/ 228 h 257"/>
                    <a:gd name="T16" fmla="*/ 80 w 333"/>
                    <a:gd name="T17" fmla="*/ 149 h 257"/>
                    <a:gd name="T18" fmla="*/ 0 w 333"/>
                    <a:gd name="T19" fmla="*/ 14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3" h="257">
                      <a:moveTo>
                        <a:pt x="72" y="0"/>
                      </a:moveTo>
                      <a:cubicBezTo>
                        <a:pt x="73" y="3"/>
                        <a:pt x="69" y="5"/>
                        <a:pt x="77" y="20"/>
                      </a:cubicBezTo>
                      <a:cubicBezTo>
                        <a:pt x="85" y="35"/>
                        <a:pt x="94" y="73"/>
                        <a:pt x="119" y="92"/>
                      </a:cubicBezTo>
                      <a:cubicBezTo>
                        <a:pt x="156" y="111"/>
                        <a:pt x="190" y="126"/>
                        <a:pt x="225" y="134"/>
                      </a:cubicBezTo>
                      <a:cubicBezTo>
                        <a:pt x="260" y="142"/>
                        <a:pt x="327" y="140"/>
                        <a:pt x="330" y="138"/>
                      </a:cubicBezTo>
                      <a:cubicBezTo>
                        <a:pt x="333" y="136"/>
                        <a:pt x="311" y="185"/>
                        <a:pt x="303" y="204"/>
                      </a:cubicBezTo>
                      <a:cubicBezTo>
                        <a:pt x="295" y="223"/>
                        <a:pt x="295" y="245"/>
                        <a:pt x="288" y="251"/>
                      </a:cubicBezTo>
                      <a:cubicBezTo>
                        <a:pt x="281" y="257"/>
                        <a:pt x="231" y="243"/>
                        <a:pt x="198" y="228"/>
                      </a:cubicBezTo>
                      <a:cubicBezTo>
                        <a:pt x="163" y="211"/>
                        <a:pt x="113" y="185"/>
                        <a:pt x="80" y="149"/>
                      </a:cubicBezTo>
                      <a:cubicBezTo>
                        <a:pt x="47" y="114"/>
                        <a:pt x="17" y="42"/>
                        <a:pt x="0" y="14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3F3F"/>
                    </a:gs>
                    <a:gs pos="100000">
                      <a:srgbClr val="FF3F3F">
                        <a:gamma/>
                        <a:shade val="60000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86" name="Freeform 322"/>
                <p:cNvSpPr>
                  <a:spLocks noChangeAspect="1"/>
                </p:cNvSpPr>
                <p:nvPr/>
              </p:nvSpPr>
              <p:spPr bwMode="auto">
                <a:xfrm>
                  <a:off x="3027" y="2970"/>
                  <a:ext cx="1026" cy="879"/>
                </a:xfrm>
                <a:custGeom>
                  <a:avLst/>
                  <a:gdLst>
                    <a:gd name="T0" fmla="*/ 27 w 1026"/>
                    <a:gd name="T1" fmla="*/ 534 h 879"/>
                    <a:gd name="T2" fmla="*/ 105 w 1026"/>
                    <a:gd name="T3" fmla="*/ 651 h 879"/>
                    <a:gd name="T4" fmla="*/ 222 w 1026"/>
                    <a:gd name="T5" fmla="*/ 771 h 879"/>
                    <a:gd name="T6" fmla="*/ 312 w 1026"/>
                    <a:gd name="T7" fmla="*/ 813 h 879"/>
                    <a:gd name="T8" fmla="*/ 423 w 1026"/>
                    <a:gd name="T9" fmla="*/ 819 h 879"/>
                    <a:gd name="T10" fmla="*/ 504 w 1026"/>
                    <a:gd name="T11" fmla="*/ 783 h 879"/>
                    <a:gd name="T12" fmla="*/ 564 w 1026"/>
                    <a:gd name="T13" fmla="*/ 648 h 879"/>
                    <a:gd name="T14" fmla="*/ 582 w 1026"/>
                    <a:gd name="T15" fmla="*/ 447 h 879"/>
                    <a:gd name="T16" fmla="*/ 636 w 1026"/>
                    <a:gd name="T17" fmla="*/ 213 h 879"/>
                    <a:gd name="T18" fmla="*/ 738 w 1026"/>
                    <a:gd name="T19" fmla="*/ 84 h 879"/>
                    <a:gd name="T20" fmla="*/ 876 w 1026"/>
                    <a:gd name="T21" fmla="*/ 15 h 879"/>
                    <a:gd name="T22" fmla="*/ 972 w 1026"/>
                    <a:gd name="T23" fmla="*/ 12 h 879"/>
                    <a:gd name="T24" fmla="*/ 1002 w 1026"/>
                    <a:gd name="T25" fmla="*/ 81 h 879"/>
                    <a:gd name="T26" fmla="*/ 1023 w 1026"/>
                    <a:gd name="T27" fmla="*/ 174 h 879"/>
                    <a:gd name="T28" fmla="*/ 918 w 1026"/>
                    <a:gd name="T29" fmla="*/ 171 h 879"/>
                    <a:gd name="T30" fmla="*/ 795 w 1026"/>
                    <a:gd name="T31" fmla="*/ 258 h 879"/>
                    <a:gd name="T32" fmla="*/ 726 w 1026"/>
                    <a:gd name="T33" fmla="*/ 414 h 879"/>
                    <a:gd name="T34" fmla="*/ 672 w 1026"/>
                    <a:gd name="T35" fmla="*/ 561 h 879"/>
                    <a:gd name="T36" fmla="*/ 618 w 1026"/>
                    <a:gd name="T37" fmla="*/ 708 h 879"/>
                    <a:gd name="T38" fmla="*/ 549 w 1026"/>
                    <a:gd name="T39" fmla="*/ 816 h 879"/>
                    <a:gd name="T40" fmla="*/ 474 w 1026"/>
                    <a:gd name="T41" fmla="*/ 867 h 879"/>
                    <a:gd name="T42" fmla="*/ 393 w 1026"/>
                    <a:gd name="T43" fmla="*/ 879 h 879"/>
                    <a:gd name="T44" fmla="*/ 309 w 1026"/>
                    <a:gd name="T45" fmla="*/ 864 h 879"/>
                    <a:gd name="T46" fmla="*/ 231 w 1026"/>
                    <a:gd name="T47" fmla="*/ 822 h 879"/>
                    <a:gd name="T48" fmla="*/ 120 w 1026"/>
                    <a:gd name="T49" fmla="*/ 723 h 879"/>
                    <a:gd name="T50" fmla="*/ 18 w 1026"/>
                    <a:gd name="T51" fmla="*/ 594 h 879"/>
                    <a:gd name="T52" fmla="*/ 0 w 1026"/>
                    <a:gd name="T53" fmla="*/ 558 h 879"/>
                    <a:gd name="T54" fmla="*/ 27 w 1026"/>
                    <a:gd name="T55" fmla="*/ 534 h 8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026" h="879">
                      <a:moveTo>
                        <a:pt x="27" y="534"/>
                      </a:moveTo>
                      <a:lnTo>
                        <a:pt x="105" y="651"/>
                      </a:lnTo>
                      <a:cubicBezTo>
                        <a:pt x="137" y="690"/>
                        <a:pt x="188" y="744"/>
                        <a:pt x="222" y="771"/>
                      </a:cubicBezTo>
                      <a:cubicBezTo>
                        <a:pt x="256" y="798"/>
                        <a:pt x="279" y="805"/>
                        <a:pt x="312" y="813"/>
                      </a:cubicBezTo>
                      <a:cubicBezTo>
                        <a:pt x="345" y="821"/>
                        <a:pt x="392" y="822"/>
                        <a:pt x="423" y="819"/>
                      </a:cubicBezTo>
                      <a:cubicBezTo>
                        <a:pt x="455" y="814"/>
                        <a:pt x="481" y="811"/>
                        <a:pt x="504" y="783"/>
                      </a:cubicBezTo>
                      <a:cubicBezTo>
                        <a:pt x="527" y="755"/>
                        <a:pt x="551" y="705"/>
                        <a:pt x="564" y="648"/>
                      </a:cubicBezTo>
                      <a:cubicBezTo>
                        <a:pt x="576" y="593"/>
                        <a:pt x="573" y="515"/>
                        <a:pt x="582" y="447"/>
                      </a:cubicBezTo>
                      <a:cubicBezTo>
                        <a:pt x="594" y="375"/>
                        <a:pt x="611" y="272"/>
                        <a:pt x="636" y="213"/>
                      </a:cubicBezTo>
                      <a:cubicBezTo>
                        <a:pt x="661" y="154"/>
                        <a:pt x="698" y="115"/>
                        <a:pt x="738" y="84"/>
                      </a:cubicBezTo>
                      <a:cubicBezTo>
                        <a:pt x="778" y="51"/>
                        <a:pt x="835" y="21"/>
                        <a:pt x="876" y="15"/>
                      </a:cubicBezTo>
                      <a:cubicBezTo>
                        <a:pt x="917" y="9"/>
                        <a:pt x="951" y="0"/>
                        <a:pt x="972" y="12"/>
                      </a:cubicBezTo>
                      <a:cubicBezTo>
                        <a:pt x="993" y="23"/>
                        <a:pt x="994" y="54"/>
                        <a:pt x="1002" y="81"/>
                      </a:cubicBezTo>
                      <a:cubicBezTo>
                        <a:pt x="1010" y="108"/>
                        <a:pt x="1020" y="165"/>
                        <a:pt x="1023" y="174"/>
                      </a:cubicBezTo>
                      <a:cubicBezTo>
                        <a:pt x="1026" y="183"/>
                        <a:pt x="956" y="157"/>
                        <a:pt x="918" y="171"/>
                      </a:cubicBezTo>
                      <a:cubicBezTo>
                        <a:pt x="883" y="183"/>
                        <a:pt x="827" y="220"/>
                        <a:pt x="795" y="258"/>
                      </a:cubicBezTo>
                      <a:cubicBezTo>
                        <a:pt x="763" y="296"/>
                        <a:pt x="746" y="363"/>
                        <a:pt x="726" y="414"/>
                      </a:cubicBezTo>
                      <a:lnTo>
                        <a:pt x="672" y="561"/>
                      </a:lnTo>
                      <a:lnTo>
                        <a:pt x="618" y="708"/>
                      </a:lnTo>
                      <a:cubicBezTo>
                        <a:pt x="598" y="750"/>
                        <a:pt x="573" y="790"/>
                        <a:pt x="549" y="816"/>
                      </a:cubicBezTo>
                      <a:cubicBezTo>
                        <a:pt x="525" y="845"/>
                        <a:pt x="499" y="859"/>
                        <a:pt x="474" y="867"/>
                      </a:cubicBezTo>
                      <a:cubicBezTo>
                        <a:pt x="449" y="875"/>
                        <a:pt x="420" y="879"/>
                        <a:pt x="393" y="879"/>
                      </a:cubicBezTo>
                      <a:cubicBezTo>
                        <a:pt x="366" y="879"/>
                        <a:pt x="336" y="873"/>
                        <a:pt x="309" y="864"/>
                      </a:cubicBezTo>
                      <a:cubicBezTo>
                        <a:pt x="285" y="857"/>
                        <a:pt x="262" y="845"/>
                        <a:pt x="231" y="822"/>
                      </a:cubicBezTo>
                      <a:cubicBezTo>
                        <a:pt x="200" y="799"/>
                        <a:pt x="158" y="763"/>
                        <a:pt x="120" y="723"/>
                      </a:cubicBezTo>
                      <a:lnTo>
                        <a:pt x="18" y="594"/>
                      </a:lnTo>
                      <a:lnTo>
                        <a:pt x="0" y="558"/>
                      </a:lnTo>
                      <a:lnTo>
                        <a:pt x="27" y="5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3922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1890000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87" name="Freeform 323"/>
                <p:cNvSpPr>
                  <a:spLocks noChangeAspect="1"/>
                </p:cNvSpPr>
                <p:nvPr/>
              </p:nvSpPr>
              <p:spPr bwMode="auto">
                <a:xfrm>
                  <a:off x="3053" y="2487"/>
                  <a:ext cx="331" cy="266"/>
                </a:xfrm>
                <a:custGeom>
                  <a:avLst/>
                  <a:gdLst>
                    <a:gd name="T0" fmla="*/ 73 w 331"/>
                    <a:gd name="T1" fmla="*/ 0 h 266"/>
                    <a:gd name="T2" fmla="*/ 112 w 331"/>
                    <a:gd name="T3" fmla="*/ 92 h 266"/>
                    <a:gd name="T4" fmla="*/ 212 w 331"/>
                    <a:gd name="T5" fmla="*/ 149 h 266"/>
                    <a:gd name="T6" fmla="*/ 331 w 331"/>
                    <a:gd name="T7" fmla="*/ 185 h 266"/>
                    <a:gd name="T8" fmla="*/ 307 w 331"/>
                    <a:gd name="T9" fmla="*/ 236 h 266"/>
                    <a:gd name="T10" fmla="*/ 294 w 331"/>
                    <a:gd name="T11" fmla="*/ 266 h 266"/>
                    <a:gd name="T12" fmla="*/ 190 w 331"/>
                    <a:gd name="T13" fmla="*/ 233 h 266"/>
                    <a:gd name="T14" fmla="*/ 58 w 331"/>
                    <a:gd name="T15" fmla="*/ 141 h 266"/>
                    <a:gd name="T16" fmla="*/ 0 w 331"/>
                    <a:gd name="T17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1" h="266">
                      <a:moveTo>
                        <a:pt x="73" y="0"/>
                      </a:moveTo>
                      <a:cubicBezTo>
                        <a:pt x="80" y="15"/>
                        <a:pt x="89" y="67"/>
                        <a:pt x="112" y="92"/>
                      </a:cubicBezTo>
                      <a:cubicBezTo>
                        <a:pt x="135" y="117"/>
                        <a:pt x="176" y="134"/>
                        <a:pt x="212" y="149"/>
                      </a:cubicBezTo>
                      <a:cubicBezTo>
                        <a:pt x="247" y="161"/>
                        <a:pt x="316" y="171"/>
                        <a:pt x="331" y="185"/>
                      </a:cubicBezTo>
                      <a:lnTo>
                        <a:pt x="307" y="236"/>
                      </a:lnTo>
                      <a:lnTo>
                        <a:pt x="294" y="266"/>
                      </a:lnTo>
                      <a:cubicBezTo>
                        <a:pt x="275" y="266"/>
                        <a:pt x="229" y="254"/>
                        <a:pt x="190" y="233"/>
                      </a:cubicBezTo>
                      <a:cubicBezTo>
                        <a:pt x="149" y="213"/>
                        <a:pt x="98" y="184"/>
                        <a:pt x="58" y="141"/>
                      </a:cubicBezTo>
                      <a:cubicBezTo>
                        <a:pt x="18" y="98"/>
                        <a:pt x="12" y="29"/>
                        <a:pt x="0" y="0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100000">
                      <a:srgbClr val="FF0000">
                        <a:gamma/>
                        <a:shade val="45098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88" name="Freeform 324"/>
                <p:cNvSpPr>
                  <a:spLocks noChangeAspect="1"/>
                </p:cNvSpPr>
                <p:nvPr/>
              </p:nvSpPr>
              <p:spPr bwMode="auto">
                <a:xfrm>
                  <a:off x="3326" y="2511"/>
                  <a:ext cx="477" cy="522"/>
                </a:xfrm>
                <a:custGeom>
                  <a:avLst/>
                  <a:gdLst>
                    <a:gd name="T0" fmla="*/ 40 w 477"/>
                    <a:gd name="T1" fmla="*/ 522 h 522"/>
                    <a:gd name="T2" fmla="*/ 16 w 477"/>
                    <a:gd name="T3" fmla="*/ 447 h 522"/>
                    <a:gd name="T4" fmla="*/ 13 w 477"/>
                    <a:gd name="T5" fmla="*/ 263 h 522"/>
                    <a:gd name="T6" fmla="*/ 85 w 477"/>
                    <a:gd name="T7" fmla="*/ 116 h 522"/>
                    <a:gd name="T8" fmla="*/ 199 w 477"/>
                    <a:gd name="T9" fmla="*/ 20 h 522"/>
                    <a:gd name="T10" fmla="*/ 322 w 477"/>
                    <a:gd name="T11" fmla="*/ 3 h 522"/>
                    <a:gd name="T12" fmla="*/ 427 w 477"/>
                    <a:gd name="T13" fmla="*/ 24 h 522"/>
                    <a:gd name="T14" fmla="*/ 472 w 477"/>
                    <a:gd name="T15" fmla="*/ 147 h 522"/>
                    <a:gd name="T16" fmla="*/ 340 w 477"/>
                    <a:gd name="T17" fmla="*/ 132 h 522"/>
                    <a:gd name="T18" fmla="*/ 236 w 477"/>
                    <a:gd name="T19" fmla="*/ 165 h 522"/>
                    <a:gd name="T20" fmla="*/ 153 w 477"/>
                    <a:gd name="T21" fmla="*/ 248 h 522"/>
                    <a:gd name="T22" fmla="*/ 100 w 477"/>
                    <a:gd name="T23" fmla="*/ 356 h 522"/>
                    <a:gd name="T24" fmla="*/ 109 w 477"/>
                    <a:gd name="T25" fmla="*/ 512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7" h="522">
                      <a:moveTo>
                        <a:pt x="40" y="522"/>
                      </a:moveTo>
                      <a:cubicBezTo>
                        <a:pt x="36" y="510"/>
                        <a:pt x="20" y="490"/>
                        <a:pt x="16" y="447"/>
                      </a:cubicBezTo>
                      <a:cubicBezTo>
                        <a:pt x="12" y="404"/>
                        <a:pt x="0" y="319"/>
                        <a:pt x="13" y="263"/>
                      </a:cubicBezTo>
                      <a:cubicBezTo>
                        <a:pt x="25" y="207"/>
                        <a:pt x="48" y="159"/>
                        <a:pt x="85" y="116"/>
                      </a:cubicBezTo>
                      <a:cubicBezTo>
                        <a:pt x="122" y="73"/>
                        <a:pt x="141" y="40"/>
                        <a:pt x="199" y="20"/>
                      </a:cubicBezTo>
                      <a:cubicBezTo>
                        <a:pt x="257" y="0"/>
                        <a:pt x="284" y="2"/>
                        <a:pt x="322" y="3"/>
                      </a:cubicBezTo>
                      <a:cubicBezTo>
                        <a:pt x="360" y="4"/>
                        <a:pt x="402" y="0"/>
                        <a:pt x="427" y="24"/>
                      </a:cubicBezTo>
                      <a:cubicBezTo>
                        <a:pt x="434" y="50"/>
                        <a:pt x="477" y="141"/>
                        <a:pt x="472" y="147"/>
                      </a:cubicBezTo>
                      <a:cubicBezTo>
                        <a:pt x="467" y="153"/>
                        <a:pt x="378" y="130"/>
                        <a:pt x="340" y="132"/>
                      </a:cubicBezTo>
                      <a:cubicBezTo>
                        <a:pt x="296" y="138"/>
                        <a:pt x="279" y="135"/>
                        <a:pt x="236" y="165"/>
                      </a:cubicBezTo>
                      <a:cubicBezTo>
                        <a:pt x="193" y="195"/>
                        <a:pt x="179" y="211"/>
                        <a:pt x="153" y="248"/>
                      </a:cubicBezTo>
                      <a:cubicBezTo>
                        <a:pt x="127" y="285"/>
                        <a:pt x="117" y="296"/>
                        <a:pt x="100" y="356"/>
                      </a:cubicBezTo>
                      <a:cubicBezTo>
                        <a:pt x="83" y="416"/>
                        <a:pt x="107" y="480"/>
                        <a:pt x="109" y="512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30196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89" name="Freeform 325"/>
                <p:cNvSpPr>
                  <a:spLocks noChangeAspect="1"/>
                </p:cNvSpPr>
                <p:nvPr/>
              </p:nvSpPr>
              <p:spPr bwMode="auto">
                <a:xfrm>
                  <a:off x="2768" y="1462"/>
                  <a:ext cx="2439" cy="758"/>
                </a:xfrm>
                <a:custGeom>
                  <a:avLst/>
                  <a:gdLst>
                    <a:gd name="T0" fmla="*/ 2362 w 2439"/>
                    <a:gd name="T1" fmla="*/ 619 h 758"/>
                    <a:gd name="T2" fmla="*/ 2406 w 2439"/>
                    <a:gd name="T3" fmla="*/ 667 h 758"/>
                    <a:gd name="T4" fmla="*/ 2439 w 2439"/>
                    <a:gd name="T5" fmla="*/ 613 h 758"/>
                    <a:gd name="T6" fmla="*/ 2368 w 2439"/>
                    <a:gd name="T7" fmla="*/ 410 h 758"/>
                    <a:gd name="T8" fmla="*/ 2227 w 2439"/>
                    <a:gd name="T9" fmla="*/ 235 h 758"/>
                    <a:gd name="T10" fmla="*/ 1963 w 2439"/>
                    <a:gd name="T11" fmla="*/ 74 h 758"/>
                    <a:gd name="T12" fmla="*/ 1611 w 2439"/>
                    <a:gd name="T13" fmla="*/ 10 h 758"/>
                    <a:gd name="T14" fmla="*/ 1132 w 2439"/>
                    <a:gd name="T15" fmla="*/ 14 h 758"/>
                    <a:gd name="T16" fmla="*/ 652 w 2439"/>
                    <a:gd name="T17" fmla="*/ 26 h 758"/>
                    <a:gd name="T18" fmla="*/ 424 w 2439"/>
                    <a:gd name="T19" fmla="*/ 53 h 758"/>
                    <a:gd name="T20" fmla="*/ 259 w 2439"/>
                    <a:gd name="T21" fmla="*/ 106 h 758"/>
                    <a:gd name="T22" fmla="*/ 148 w 2439"/>
                    <a:gd name="T23" fmla="*/ 194 h 758"/>
                    <a:gd name="T24" fmla="*/ 40 w 2439"/>
                    <a:gd name="T25" fmla="*/ 340 h 758"/>
                    <a:gd name="T26" fmla="*/ 4 w 2439"/>
                    <a:gd name="T27" fmla="*/ 524 h 758"/>
                    <a:gd name="T28" fmla="*/ 60 w 2439"/>
                    <a:gd name="T29" fmla="*/ 680 h 758"/>
                    <a:gd name="T30" fmla="*/ 132 w 2439"/>
                    <a:gd name="T31" fmla="*/ 746 h 758"/>
                    <a:gd name="T32" fmla="*/ 148 w 2439"/>
                    <a:gd name="T33" fmla="*/ 608 h 758"/>
                    <a:gd name="T34" fmla="*/ 193 w 2439"/>
                    <a:gd name="T35" fmla="*/ 422 h 758"/>
                    <a:gd name="T36" fmla="*/ 361 w 2439"/>
                    <a:gd name="T37" fmla="*/ 226 h 758"/>
                    <a:gd name="T38" fmla="*/ 561 w 2439"/>
                    <a:gd name="T39" fmla="*/ 152 h 758"/>
                    <a:gd name="T40" fmla="*/ 819 w 2439"/>
                    <a:gd name="T41" fmla="*/ 103 h 758"/>
                    <a:gd name="T42" fmla="*/ 1258 w 2439"/>
                    <a:gd name="T43" fmla="*/ 74 h 758"/>
                    <a:gd name="T44" fmla="*/ 1668 w 2439"/>
                    <a:gd name="T45" fmla="*/ 83 h 758"/>
                    <a:gd name="T46" fmla="*/ 1945 w 2439"/>
                    <a:gd name="T47" fmla="*/ 148 h 758"/>
                    <a:gd name="T48" fmla="*/ 2158 w 2439"/>
                    <a:gd name="T49" fmla="*/ 271 h 758"/>
                    <a:gd name="T50" fmla="*/ 2262 w 2439"/>
                    <a:gd name="T51" fmla="*/ 383 h 758"/>
                    <a:gd name="T52" fmla="*/ 2328 w 2439"/>
                    <a:gd name="T53" fmla="*/ 493 h 758"/>
                    <a:gd name="T54" fmla="*/ 2362 w 2439"/>
                    <a:gd name="T55" fmla="*/ 619 h 7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439" h="758">
                      <a:moveTo>
                        <a:pt x="2362" y="619"/>
                      </a:moveTo>
                      <a:lnTo>
                        <a:pt x="2406" y="667"/>
                      </a:lnTo>
                      <a:lnTo>
                        <a:pt x="2439" y="613"/>
                      </a:lnTo>
                      <a:cubicBezTo>
                        <a:pt x="2433" y="570"/>
                        <a:pt x="2403" y="473"/>
                        <a:pt x="2368" y="410"/>
                      </a:cubicBezTo>
                      <a:cubicBezTo>
                        <a:pt x="2331" y="348"/>
                        <a:pt x="2295" y="291"/>
                        <a:pt x="2227" y="235"/>
                      </a:cubicBezTo>
                      <a:cubicBezTo>
                        <a:pt x="2159" y="179"/>
                        <a:pt x="2066" y="111"/>
                        <a:pt x="1963" y="74"/>
                      </a:cubicBezTo>
                      <a:cubicBezTo>
                        <a:pt x="1860" y="37"/>
                        <a:pt x="1750" y="20"/>
                        <a:pt x="1611" y="10"/>
                      </a:cubicBezTo>
                      <a:cubicBezTo>
                        <a:pt x="1472" y="0"/>
                        <a:pt x="1290" y="11"/>
                        <a:pt x="1132" y="14"/>
                      </a:cubicBezTo>
                      <a:lnTo>
                        <a:pt x="652" y="26"/>
                      </a:lnTo>
                      <a:cubicBezTo>
                        <a:pt x="534" y="32"/>
                        <a:pt x="482" y="44"/>
                        <a:pt x="424" y="53"/>
                      </a:cubicBezTo>
                      <a:cubicBezTo>
                        <a:pt x="366" y="62"/>
                        <a:pt x="305" y="82"/>
                        <a:pt x="259" y="106"/>
                      </a:cubicBezTo>
                      <a:cubicBezTo>
                        <a:pt x="213" y="130"/>
                        <a:pt x="184" y="155"/>
                        <a:pt x="148" y="194"/>
                      </a:cubicBezTo>
                      <a:cubicBezTo>
                        <a:pt x="101" y="238"/>
                        <a:pt x="64" y="285"/>
                        <a:pt x="40" y="340"/>
                      </a:cubicBezTo>
                      <a:cubicBezTo>
                        <a:pt x="16" y="395"/>
                        <a:pt x="0" y="466"/>
                        <a:pt x="4" y="524"/>
                      </a:cubicBezTo>
                      <a:cubicBezTo>
                        <a:pt x="8" y="582"/>
                        <a:pt x="38" y="644"/>
                        <a:pt x="60" y="680"/>
                      </a:cubicBezTo>
                      <a:cubicBezTo>
                        <a:pt x="82" y="716"/>
                        <a:pt x="118" y="758"/>
                        <a:pt x="132" y="746"/>
                      </a:cubicBezTo>
                      <a:lnTo>
                        <a:pt x="148" y="608"/>
                      </a:lnTo>
                      <a:cubicBezTo>
                        <a:pt x="158" y="554"/>
                        <a:pt x="157" y="490"/>
                        <a:pt x="193" y="422"/>
                      </a:cubicBezTo>
                      <a:cubicBezTo>
                        <a:pt x="229" y="354"/>
                        <a:pt x="298" y="270"/>
                        <a:pt x="361" y="226"/>
                      </a:cubicBezTo>
                      <a:cubicBezTo>
                        <a:pt x="432" y="183"/>
                        <a:pt x="485" y="172"/>
                        <a:pt x="561" y="152"/>
                      </a:cubicBezTo>
                      <a:cubicBezTo>
                        <a:pt x="637" y="132"/>
                        <a:pt x="703" y="116"/>
                        <a:pt x="819" y="103"/>
                      </a:cubicBezTo>
                      <a:cubicBezTo>
                        <a:pt x="927" y="91"/>
                        <a:pt x="1114" y="78"/>
                        <a:pt x="1258" y="74"/>
                      </a:cubicBezTo>
                      <a:cubicBezTo>
                        <a:pt x="1399" y="71"/>
                        <a:pt x="1554" y="71"/>
                        <a:pt x="1668" y="83"/>
                      </a:cubicBezTo>
                      <a:cubicBezTo>
                        <a:pt x="1783" y="94"/>
                        <a:pt x="1862" y="113"/>
                        <a:pt x="1945" y="148"/>
                      </a:cubicBezTo>
                      <a:cubicBezTo>
                        <a:pt x="2029" y="181"/>
                        <a:pt x="2105" y="232"/>
                        <a:pt x="2158" y="271"/>
                      </a:cubicBezTo>
                      <a:cubicBezTo>
                        <a:pt x="2211" y="310"/>
                        <a:pt x="2234" y="346"/>
                        <a:pt x="2262" y="383"/>
                      </a:cubicBezTo>
                      <a:cubicBezTo>
                        <a:pt x="2290" y="420"/>
                        <a:pt x="2311" y="454"/>
                        <a:pt x="2328" y="493"/>
                      </a:cubicBezTo>
                      <a:cubicBezTo>
                        <a:pt x="2338" y="522"/>
                        <a:pt x="2362" y="619"/>
                        <a:pt x="2362" y="619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90" name="Freeform 326"/>
                <p:cNvSpPr>
                  <a:spLocks noChangeAspect="1"/>
                </p:cNvSpPr>
                <p:nvPr/>
              </p:nvSpPr>
              <p:spPr bwMode="auto">
                <a:xfrm>
                  <a:off x="3037" y="2031"/>
                  <a:ext cx="499" cy="458"/>
                </a:xfrm>
                <a:custGeom>
                  <a:avLst/>
                  <a:gdLst>
                    <a:gd name="T0" fmla="*/ 16 w 499"/>
                    <a:gd name="T1" fmla="*/ 455 h 458"/>
                    <a:gd name="T2" fmla="*/ 13 w 499"/>
                    <a:gd name="T3" fmla="*/ 279 h 458"/>
                    <a:gd name="T4" fmla="*/ 94 w 499"/>
                    <a:gd name="T5" fmla="*/ 128 h 458"/>
                    <a:gd name="T6" fmla="*/ 203 w 499"/>
                    <a:gd name="T7" fmla="*/ 42 h 458"/>
                    <a:gd name="T8" fmla="*/ 320 w 499"/>
                    <a:gd name="T9" fmla="*/ 3 h 458"/>
                    <a:gd name="T10" fmla="*/ 422 w 499"/>
                    <a:gd name="T11" fmla="*/ 18 h 458"/>
                    <a:gd name="T12" fmla="*/ 499 w 499"/>
                    <a:gd name="T13" fmla="*/ 117 h 458"/>
                    <a:gd name="T14" fmla="*/ 335 w 499"/>
                    <a:gd name="T15" fmla="*/ 153 h 458"/>
                    <a:gd name="T16" fmla="*/ 206 w 499"/>
                    <a:gd name="T17" fmla="*/ 227 h 458"/>
                    <a:gd name="T18" fmla="*/ 104 w 499"/>
                    <a:gd name="T19" fmla="*/ 335 h 458"/>
                    <a:gd name="T20" fmla="*/ 89 w 499"/>
                    <a:gd name="T21" fmla="*/ 458 h 4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9" h="458">
                      <a:moveTo>
                        <a:pt x="16" y="455"/>
                      </a:moveTo>
                      <a:cubicBezTo>
                        <a:pt x="15" y="425"/>
                        <a:pt x="0" y="333"/>
                        <a:pt x="13" y="279"/>
                      </a:cubicBezTo>
                      <a:cubicBezTo>
                        <a:pt x="26" y="224"/>
                        <a:pt x="60" y="168"/>
                        <a:pt x="94" y="128"/>
                      </a:cubicBezTo>
                      <a:cubicBezTo>
                        <a:pt x="130" y="88"/>
                        <a:pt x="165" y="62"/>
                        <a:pt x="203" y="42"/>
                      </a:cubicBezTo>
                      <a:cubicBezTo>
                        <a:pt x="243" y="22"/>
                        <a:pt x="287" y="4"/>
                        <a:pt x="320" y="3"/>
                      </a:cubicBezTo>
                      <a:cubicBezTo>
                        <a:pt x="353" y="2"/>
                        <a:pt x="393" y="0"/>
                        <a:pt x="422" y="18"/>
                      </a:cubicBezTo>
                      <a:lnTo>
                        <a:pt x="499" y="117"/>
                      </a:lnTo>
                      <a:cubicBezTo>
                        <a:pt x="485" y="139"/>
                        <a:pt x="383" y="129"/>
                        <a:pt x="335" y="153"/>
                      </a:cubicBezTo>
                      <a:cubicBezTo>
                        <a:pt x="287" y="177"/>
                        <a:pt x="245" y="197"/>
                        <a:pt x="206" y="227"/>
                      </a:cubicBezTo>
                      <a:cubicBezTo>
                        <a:pt x="167" y="257"/>
                        <a:pt x="117" y="304"/>
                        <a:pt x="104" y="335"/>
                      </a:cubicBezTo>
                      <a:cubicBezTo>
                        <a:pt x="91" y="366"/>
                        <a:pt x="92" y="433"/>
                        <a:pt x="89" y="458"/>
                      </a:cubicBezTo>
                    </a:path>
                  </a:pathLst>
                </a:custGeom>
                <a:gradFill rotWithShape="0">
                  <a:gsLst>
                    <a:gs pos="0">
                      <a:srgbClr val="FF0000"/>
                    </a:gs>
                    <a:gs pos="50000">
                      <a:srgbClr val="FF0000">
                        <a:gamma/>
                        <a:tint val="2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82" name="Freeform 327"/>
              <p:cNvSpPr>
                <a:spLocks noChangeAspect="1"/>
              </p:cNvSpPr>
              <p:nvPr/>
            </p:nvSpPr>
            <p:spPr bwMode="auto">
              <a:xfrm>
                <a:off x="3177" y="2150"/>
                <a:ext cx="359" cy="176"/>
              </a:xfrm>
              <a:custGeom>
                <a:avLst/>
                <a:gdLst>
                  <a:gd name="T0" fmla="*/ 359 w 359"/>
                  <a:gd name="T1" fmla="*/ 0 h 176"/>
                  <a:gd name="T2" fmla="*/ 275 w 359"/>
                  <a:gd name="T3" fmla="*/ 71 h 176"/>
                  <a:gd name="T4" fmla="*/ 161 w 359"/>
                  <a:gd name="T5" fmla="*/ 132 h 176"/>
                  <a:gd name="T6" fmla="*/ 5 w 359"/>
                  <a:gd name="T7" fmla="*/ 165 h 176"/>
                  <a:gd name="T8" fmla="*/ 128 w 359"/>
                  <a:gd name="T9" fmla="*/ 64 h 176"/>
                  <a:gd name="T10" fmla="*/ 213 w 359"/>
                  <a:gd name="T11" fmla="*/ 24 h 176"/>
                  <a:gd name="T12" fmla="*/ 290 w 359"/>
                  <a:gd name="T13" fmla="*/ 7 h 176"/>
                  <a:gd name="T14" fmla="*/ 359 w 359"/>
                  <a:gd name="T1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9" h="176">
                    <a:moveTo>
                      <a:pt x="359" y="0"/>
                    </a:moveTo>
                    <a:cubicBezTo>
                      <a:pt x="351" y="15"/>
                      <a:pt x="308" y="49"/>
                      <a:pt x="275" y="71"/>
                    </a:cubicBezTo>
                    <a:cubicBezTo>
                      <a:pt x="244" y="91"/>
                      <a:pt x="201" y="124"/>
                      <a:pt x="161" y="132"/>
                    </a:cubicBezTo>
                    <a:cubicBezTo>
                      <a:pt x="121" y="140"/>
                      <a:pt x="10" y="176"/>
                      <a:pt x="5" y="165"/>
                    </a:cubicBezTo>
                    <a:cubicBezTo>
                      <a:pt x="0" y="154"/>
                      <a:pt x="93" y="88"/>
                      <a:pt x="128" y="64"/>
                    </a:cubicBezTo>
                    <a:cubicBezTo>
                      <a:pt x="158" y="49"/>
                      <a:pt x="183" y="34"/>
                      <a:pt x="213" y="24"/>
                    </a:cubicBezTo>
                    <a:cubicBezTo>
                      <a:pt x="243" y="14"/>
                      <a:pt x="269" y="8"/>
                      <a:pt x="290" y="7"/>
                    </a:cubicBezTo>
                    <a:cubicBezTo>
                      <a:pt x="311" y="6"/>
                      <a:pt x="345" y="2"/>
                      <a:pt x="359" y="0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FF0000">
                      <a:gamma/>
                      <a:shade val="40000"/>
                      <a:invGamma/>
                    </a:srgbClr>
                  </a:gs>
                  <a:gs pos="100000">
                    <a:srgbClr val="FF0000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79" name="Freeform 328"/>
            <p:cNvSpPr>
              <a:spLocks noChangeAspect="1"/>
            </p:cNvSpPr>
            <p:nvPr/>
          </p:nvSpPr>
          <p:spPr bwMode="auto">
            <a:xfrm>
              <a:off x="1261" y="966"/>
              <a:ext cx="83" cy="84"/>
            </a:xfrm>
            <a:custGeom>
              <a:avLst/>
              <a:gdLst>
                <a:gd name="T0" fmla="*/ 65 w 249"/>
                <a:gd name="T1" fmla="*/ 0 h 253"/>
                <a:gd name="T2" fmla="*/ 65 w 249"/>
                <a:gd name="T3" fmla="*/ 49 h 253"/>
                <a:gd name="T4" fmla="*/ 84 w 249"/>
                <a:gd name="T5" fmla="*/ 90 h 253"/>
                <a:gd name="T6" fmla="*/ 143 w 249"/>
                <a:gd name="T7" fmla="*/ 120 h 253"/>
                <a:gd name="T8" fmla="*/ 249 w 249"/>
                <a:gd name="T9" fmla="*/ 147 h 253"/>
                <a:gd name="T10" fmla="*/ 224 w 249"/>
                <a:gd name="T11" fmla="*/ 186 h 253"/>
                <a:gd name="T12" fmla="*/ 200 w 249"/>
                <a:gd name="T13" fmla="*/ 247 h 253"/>
                <a:gd name="T14" fmla="*/ 113 w 249"/>
                <a:gd name="T15" fmla="*/ 220 h 253"/>
                <a:gd name="T16" fmla="*/ 53 w 249"/>
                <a:gd name="T17" fmla="*/ 177 h 253"/>
                <a:gd name="T18" fmla="*/ 0 w 249"/>
                <a:gd name="T19" fmla="*/ 124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53">
                  <a:moveTo>
                    <a:pt x="65" y="0"/>
                  </a:moveTo>
                  <a:cubicBezTo>
                    <a:pt x="66" y="8"/>
                    <a:pt x="62" y="34"/>
                    <a:pt x="65" y="49"/>
                  </a:cubicBezTo>
                  <a:cubicBezTo>
                    <a:pt x="68" y="64"/>
                    <a:pt x="71" y="78"/>
                    <a:pt x="84" y="90"/>
                  </a:cubicBezTo>
                  <a:cubicBezTo>
                    <a:pt x="97" y="102"/>
                    <a:pt x="115" y="110"/>
                    <a:pt x="143" y="120"/>
                  </a:cubicBezTo>
                  <a:cubicBezTo>
                    <a:pt x="175" y="133"/>
                    <a:pt x="234" y="137"/>
                    <a:pt x="249" y="147"/>
                  </a:cubicBezTo>
                  <a:lnTo>
                    <a:pt x="224" y="186"/>
                  </a:lnTo>
                  <a:lnTo>
                    <a:pt x="200" y="247"/>
                  </a:lnTo>
                  <a:cubicBezTo>
                    <a:pt x="182" y="253"/>
                    <a:pt x="137" y="232"/>
                    <a:pt x="113" y="220"/>
                  </a:cubicBezTo>
                  <a:cubicBezTo>
                    <a:pt x="90" y="208"/>
                    <a:pt x="68" y="190"/>
                    <a:pt x="53" y="177"/>
                  </a:cubicBezTo>
                  <a:cubicBezTo>
                    <a:pt x="34" y="161"/>
                    <a:pt x="6" y="131"/>
                    <a:pt x="0" y="124"/>
                  </a:cubicBezTo>
                </a:path>
              </a:pathLst>
            </a:cu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  <p:sp>
          <p:nvSpPr>
            <p:cNvPr id="80" name="Freeform 329"/>
            <p:cNvSpPr>
              <a:spLocks noChangeAspect="1"/>
            </p:cNvSpPr>
            <p:nvPr/>
          </p:nvSpPr>
          <p:spPr bwMode="auto">
            <a:xfrm>
              <a:off x="1018" y="838"/>
              <a:ext cx="325" cy="631"/>
            </a:xfrm>
            <a:custGeom>
              <a:avLst/>
              <a:gdLst>
                <a:gd name="T0" fmla="*/ 0 w 975"/>
                <a:gd name="T1" fmla="*/ 351 h 1896"/>
                <a:gd name="T2" fmla="*/ 42 w 975"/>
                <a:gd name="T3" fmla="*/ 0 h 1896"/>
                <a:gd name="T4" fmla="*/ 291 w 975"/>
                <a:gd name="T5" fmla="*/ 255 h 1896"/>
                <a:gd name="T6" fmla="*/ 225 w 975"/>
                <a:gd name="T7" fmla="*/ 279 h 1896"/>
                <a:gd name="T8" fmla="*/ 486 w 975"/>
                <a:gd name="T9" fmla="*/ 933 h 1896"/>
                <a:gd name="T10" fmla="*/ 696 w 975"/>
                <a:gd name="T11" fmla="*/ 1347 h 1896"/>
                <a:gd name="T12" fmla="*/ 975 w 975"/>
                <a:gd name="T13" fmla="*/ 1827 h 1896"/>
                <a:gd name="T14" fmla="*/ 867 w 975"/>
                <a:gd name="T15" fmla="*/ 1896 h 1896"/>
                <a:gd name="T16" fmla="*/ 588 w 975"/>
                <a:gd name="T17" fmla="*/ 1455 h 1896"/>
                <a:gd name="T18" fmla="*/ 369 w 975"/>
                <a:gd name="T19" fmla="*/ 1062 h 1896"/>
                <a:gd name="T20" fmla="*/ 204 w 975"/>
                <a:gd name="T21" fmla="*/ 699 h 1896"/>
                <a:gd name="T22" fmla="*/ 45 w 975"/>
                <a:gd name="T23" fmla="*/ 324 h 1896"/>
                <a:gd name="T24" fmla="*/ 0 w 975"/>
                <a:gd name="T25" fmla="*/ 351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5" h="1896">
                  <a:moveTo>
                    <a:pt x="0" y="351"/>
                  </a:moveTo>
                  <a:lnTo>
                    <a:pt x="42" y="0"/>
                  </a:lnTo>
                  <a:lnTo>
                    <a:pt x="291" y="255"/>
                  </a:lnTo>
                  <a:lnTo>
                    <a:pt x="225" y="279"/>
                  </a:lnTo>
                  <a:lnTo>
                    <a:pt x="486" y="933"/>
                  </a:lnTo>
                  <a:cubicBezTo>
                    <a:pt x="564" y="1111"/>
                    <a:pt x="615" y="1198"/>
                    <a:pt x="696" y="1347"/>
                  </a:cubicBezTo>
                  <a:cubicBezTo>
                    <a:pt x="846" y="1629"/>
                    <a:pt x="947" y="1736"/>
                    <a:pt x="975" y="1827"/>
                  </a:cubicBezTo>
                  <a:lnTo>
                    <a:pt x="867" y="1896"/>
                  </a:lnTo>
                  <a:lnTo>
                    <a:pt x="588" y="1455"/>
                  </a:lnTo>
                  <a:cubicBezTo>
                    <a:pt x="505" y="1316"/>
                    <a:pt x="433" y="1188"/>
                    <a:pt x="369" y="1062"/>
                  </a:cubicBezTo>
                  <a:cubicBezTo>
                    <a:pt x="303" y="935"/>
                    <a:pt x="258" y="822"/>
                    <a:pt x="204" y="699"/>
                  </a:cubicBezTo>
                  <a:cubicBezTo>
                    <a:pt x="150" y="576"/>
                    <a:pt x="79" y="382"/>
                    <a:pt x="45" y="324"/>
                  </a:cubicBezTo>
                  <a:lnTo>
                    <a:pt x="0" y="351"/>
                  </a:lnTo>
                  <a:close/>
                </a:path>
              </a:pathLst>
            </a:custGeom>
            <a:gradFill rotWithShape="0">
              <a:gsLst>
                <a:gs pos="0">
                  <a:srgbClr val="CC0000"/>
                </a:gs>
                <a:gs pos="50000">
                  <a:srgbClr val="FFCC99"/>
                </a:gs>
                <a:gs pos="100000">
                  <a:srgbClr val="CC0000"/>
                </a:gs>
              </a:gsLst>
              <a:lin ang="2700000" scaled="1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</p:grpSp>
      <p:grpSp>
        <p:nvGrpSpPr>
          <p:cNvPr id="91" name="グループ化 90"/>
          <p:cNvGrpSpPr/>
          <p:nvPr/>
        </p:nvGrpSpPr>
        <p:grpSpPr>
          <a:xfrm>
            <a:off x="6938536" y="1879036"/>
            <a:ext cx="1637264" cy="1061501"/>
            <a:chOff x="4876239" y="3673842"/>
            <a:chExt cx="1843664" cy="1195318"/>
          </a:xfrm>
        </p:grpSpPr>
        <p:grpSp>
          <p:nvGrpSpPr>
            <p:cNvPr id="92" name="Group 295"/>
            <p:cNvGrpSpPr>
              <a:grpSpLocks noChangeAspect="1"/>
            </p:cNvGrpSpPr>
            <p:nvPr/>
          </p:nvGrpSpPr>
          <p:grpSpPr bwMode="auto">
            <a:xfrm>
              <a:off x="5763540" y="3673842"/>
              <a:ext cx="956363" cy="915407"/>
              <a:chOff x="864" y="432"/>
              <a:chExt cx="1182" cy="113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19" name="Freeform 296"/>
              <p:cNvSpPr>
                <a:spLocks noChangeAspect="1"/>
              </p:cNvSpPr>
              <p:nvPr/>
            </p:nvSpPr>
            <p:spPr bwMode="auto">
              <a:xfrm>
                <a:off x="864" y="705"/>
                <a:ext cx="187" cy="168"/>
              </a:xfrm>
              <a:custGeom>
                <a:avLst/>
                <a:gdLst>
                  <a:gd name="T0" fmla="*/ 561 w 561"/>
                  <a:gd name="T1" fmla="*/ 464 h 504"/>
                  <a:gd name="T2" fmla="*/ 474 w 561"/>
                  <a:gd name="T3" fmla="*/ 302 h 504"/>
                  <a:gd name="T4" fmla="*/ 363 w 561"/>
                  <a:gd name="T5" fmla="*/ 164 h 504"/>
                  <a:gd name="T6" fmla="*/ 177 w 561"/>
                  <a:gd name="T7" fmla="*/ 41 h 504"/>
                  <a:gd name="T8" fmla="*/ 3 w 561"/>
                  <a:gd name="T9" fmla="*/ 11 h 504"/>
                  <a:gd name="T10" fmla="*/ 0 w 561"/>
                  <a:gd name="T11" fmla="*/ 101 h 504"/>
                  <a:gd name="T12" fmla="*/ 99 w 561"/>
                  <a:gd name="T13" fmla="*/ 113 h 504"/>
                  <a:gd name="T14" fmla="*/ 225 w 561"/>
                  <a:gd name="T15" fmla="*/ 155 h 504"/>
                  <a:gd name="T16" fmla="*/ 339 w 561"/>
                  <a:gd name="T17" fmla="*/ 248 h 504"/>
                  <a:gd name="T18" fmla="*/ 429 w 561"/>
                  <a:gd name="T19" fmla="*/ 347 h 504"/>
                  <a:gd name="T20" fmla="*/ 507 w 561"/>
                  <a:gd name="T21" fmla="*/ 482 h 504"/>
                  <a:gd name="T22" fmla="*/ 510 w 561"/>
                  <a:gd name="T23" fmla="*/ 479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1" h="504">
                    <a:moveTo>
                      <a:pt x="561" y="464"/>
                    </a:moveTo>
                    <a:cubicBezTo>
                      <a:pt x="546" y="437"/>
                      <a:pt x="507" y="352"/>
                      <a:pt x="474" y="302"/>
                    </a:cubicBezTo>
                    <a:cubicBezTo>
                      <a:pt x="480" y="311"/>
                      <a:pt x="412" y="207"/>
                      <a:pt x="363" y="164"/>
                    </a:cubicBezTo>
                    <a:cubicBezTo>
                      <a:pt x="314" y="121"/>
                      <a:pt x="237" y="67"/>
                      <a:pt x="177" y="41"/>
                    </a:cubicBezTo>
                    <a:cubicBezTo>
                      <a:pt x="117" y="15"/>
                      <a:pt x="33" y="0"/>
                      <a:pt x="3" y="11"/>
                    </a:cubicBezTo>
                    <a:lnTo>
                      <a:pt x="0" y="101"/>
                    </a:lnTo>
                    <a:cubicBezTo>
                      <a:pt x="16" y="118"/>
                      <a:pt x="62" y="104"/>
                      <a:pt x="99" y="113"/>
                    </a:cubicBezTo>
                    <a:cubicBezTo>
                      <a:pt x="137" y="121"/>
                      <a:pt x="185" y="133"/>
                      <a:pt x="225" y="155"/>
                    </a:cubicBezTo>
                    <a:cubicBezTo>
                      <a:pt x="265" y="177"/>
                      <a:pt x="305" y="216"/>
                      <a:pt x="339" y="248"/>
                    </a:cubicBezTo>
                    <a:cubicBezTo>
                      <a:pt x="373" y="280"/>
                      <a:pt x="403" y="313"/>
                      <a:pt x="429" y="347"/>
                    </a:cubicBezTo>
                    <a:cubicBezTo>
                      <a:pt x="450" y="371"/>
                      <a:pt x="500" y="473"/>
                      <a:pt x="507" y="482"/>
                    </a:cubicBezTo>
                    <a:cubicBezTo>
                      <a:pt x="520" y="504"/>
                      <a:pt x="510" y="480"/>
                      <a:pt x="510" y="479"/>
                    </a:cubicBezTo>
                  </a:path>
                </a:pathLst>
              </a:custGeom>
              <a:gradFill rotWithShape="0">
                <a:gsLst>
                  <a:gs pos="0">
                    <a:srgbClr val="339933"/>
                  </a:gs>
                  <a:gs pos="50000">
                    <a:srgbClr val="D8F8D8"/>
                  </a:gs>
                  <a:gs pos="100000">
                    <a:srgbClr val="339933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20" name="Freeform 297"/>
              <p:cNvSpPr>
                <a:spLocks noChangeAspect="1"/>
              </p:cNvSpPr>
              <p:nvPr/>
            </p:nvSpPr>
            <p:spPr bwMode="auto">
              <a:xfrm>
                <a:off x="1298" y="1040"/>
                <a:ext cx="81" cy="358"/>
              </a:xfrm>
              <a:custGeom>
                <a:avLst/>
                <a:gdLst>
                  <a:gd name="T0" fmla="*/ 0 w 243"/>
                  <a:gd name="T1" fmla="*/ 993 h 1074"/>
                  <a:gd name="T2" fmla="*/ 87 w 243"/>
                  <a:gd name="T3" fmla="*/ 879 h 1074"/>
                  <a:gd name="T4" fmla="*/ 132 w 243"/>
                  <a:gd name="T5" fmla="*/ 639 h 1074"/>
                  <a:gd name="T6" fmla="*/ 123 w 243"/>
                  <a:gd name="T7" fmla="*/ 420 h 1074"/>
                  <a:gd name="T8" fmla="*/ 135 w 243"/>
                  <a:gd name="T9" fmla="*/ 0 h 1074"/>
                  <a:gd name="T10" fmla="*/ 243 w 243"/>
                  <a:gd name="T11" fmla="*/ 21 h 1074"/>
                  <a:gd name="T12" fmla="*/ 219 w 243"/>
                  <a:gd name="T13" fmla="*/ 273 h 1074"/>
                  <a:gd name="T14" fmla="*/ 228 w 243"/>
                  <a:gd name="T15" fmla="*/ 573 h 1074"/>
                  <a:gd name="T16" fmla="*/ 210 w 243"/>
                  <a:gd name="T17" fmla="*/ 804 h 1074"/>
                  <a:gd name="T18" fmla="*/ 144 w 243"/>
                  <a:gd name="T19" fmla="*/ 981 h 1074"/>
                  <a:gd name="T20" fmla="*/ 90 w 243"/>
                  <a:gd name="T21" fmla="*/ 1050 h 1074"/>
                  <a:gd name="T22" fmla="*/ 48 w 243"/>
                  <a:gd name="T23" fmla="*/ 1074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3" h="1074">
                    <a:moveTo>
                      <a:pt x="0" y="993"/>
                    </a:moveTo>
                    <a:cubicBezTo>
                      <a:pt x="6" y="959"/>
                      <a:pt x="54" y="951"/>
                      <a:pt x="87" y="879"/>
                    </a:cubicBezTo>
                    <a:cubicBezTo>
                      <a:pt x="120" y="807"/>
                      <a:pt x="127" y="716"/>
                      <a:pt x="132" y="639"/>
                    </a:cubicBezTo>
                    <a:lnTo>
                      <a:pt x="123" y="420"/>
                    </a:lnTo>
                    <a:lnTo>
                      <a:pt x="135" y="0"/>
                    </a:lnTo>
                    <a:lnTo>
                      <a:pt x="243" y="21"/>
                    </a:lnTo>
                    <a:lnTo>
                      <a:pt x="219" y="273"/>
                    </a:lnTo>
                    <a:lnTo>
                      <a:pt x="228" y="573"/>
                    </a:lnTo>
                    <a:cubicBezTo>
                      <a:pt x="227" y="661"/>
                      <a:pt x="224" y="736"/>
                      <a:pt x="210" y="804"/>
                    </a:cubicBezTo>
                    <a:cubicBezTo>
                      <a:pt x="196" y="872"/>
                      <a:pt x="170" y="933"/>
                      <a:pt x="144" y="981"/>
                    </a:cubicBezTo>
                    <a:lnTo>
                      <a:pt x="90" y="1050"/>
                    </a:lnTo>
                    <a:lnTo>
                      <a:pt x="48" y="1074"/>
                    </a:lnTo>
                  </a:path>
                </a:pathLst>
              </a:custGeom>
              <a:solidFill>
                <a:srgbClr val="3333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21" name="Freeform 298"/>
              <p:cNvSpPr>
                <a:spLocks noChangeAspect="1"/>
              </p:cNvSpPr>
              <p:nvPr/>
            </p:nvSpPr>
            <p:spPr bwMode="auto">
              <a:xfrm>
                <a:off x="1461" y="985"/>
                <a:ext cx="171" cy="144"/>
              </a:xfrm>
              <a:custGeom>
                <a:avLst/>
                <a:gdLst>
                  <a:gd name="T0" fmla="*/ 69 w 512"/>
                  <a:gd name="T1" fmla="*/ 9 h 431"/>
                  <a:gd name="T2" fmla="*/ 219 w 512"/>
                  <a:gd name="T3" fmla="*/ 30 h 431"/>
                  <a:gd name="T4" fmla="*/ 357 w 512"/>
                  <a:gd name="T5" fmla="*/ 123 h 431"/>
                  <a:gd name="T6" fmla="*/ 441 w 512"/>
                  <a:gd name="T7" fmla="*/ 216 h 431"/>
                  <a:gd name="T8" fmla="*/ 507 w 512"/>
                  <a:gd name="T9" fmla="*/ 345 h 431"/>
                  <a:gd name="T10" fmla="*/ 414 w 512"/>
                  <a:gd name="T11" fmla="*/ 414 h 431"/>
                  <a:gd name="T12" fmla="*/ 303 w 512"/>
                  <a:gd name="T13" fmla="*/ 276 h 431"/>
                  <a:gd name="T14" fmla="*/ 183 w 512"/>
                  <a:gd name="T15" fmla="*/ 168 h 431"/>
                  <a:gd name="T16" fmla="*/ 111 w 512"/>
                  <a:gd name="T17" fmla="*/ 123 h 431"/>
                  <a:gd name="T18" fmla="*/ 0 w 512"/>
                  <a:gd name="T19" fmla="*/ 102 h 431"/>
                  <a:gd name="T20" fmla="*/ 69 w 512"/>
                  <a:gd name="T21" fmla="*/ 9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2" h="431">
                    <a:moveTo>
                      <a:pt x="69" y="9"/>
                    </a:moveTo>
                    <a:cubicBezTo>
                      <a:pt x="101" y="0"/>
                      <a:pt x="171" y="11"/>
                      <a:pt x="219" y="30"/>
                    </a:cubicBezTo>
                    <a:cubicBezTo>
                      <a:pt x="273" y="53"/>
                      <a:pt x="317" y="91"/>
                      <a:pt x="357" y="123"/>
                    </a:cubicBezTo>
                    <a:lnTo>
                      <a:pt x="441" y="216"/>
                    </a:lnTo>
                    <a:cubicBezTo>
                      <a:pt x="466" y="253"/>
                      <a:pt x="512" y="312"/>
                      <a:pt x="507" y="345"/>
                    </a:cubicBezTo>
                    <a:cubicBezTo>
                      <a:pt x="495" y="368"/>
                      <a:pt x="450" y="431"/>
                      <a:pt x="414" y="414"/>
                    </a:cubicBezTo>
                    <a:lnTo>
                      <a:pt x="303" y="276"/>
                    </a:lnTo>
                    <a:cubicBezTo>
                      <a:pt x="265" y="235"/>
                      <a:pt x="215" y="194"/>
                      <a:pt x="183" y="168"/>
                    </a:cubicBezTo>
                    <a:cubicBezTo>
                      <a:pt x="150" y="146"/>
                      <a:pt x="180" y="153"/>
                      <a:pt x="111" y="123"/>
                    </a:cubicBezTo>
                    <a:cubicBezTo>
                      <a:pt x="42" y="93"/>
                      <a:pt x="2" y="118"/>
                      <a:pt x="0" y="102"/>
                    </a:cubicBezTo>
                    <a:lnTo>
                      <a:pt x="69" y="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22" name="Freeform 299"/>
              <p:cNvSpPr>
                <a:spLocks noChangeAspect="1"/>
              </p:cNvSpPr>
              <p:nvPr/>
            </p:nvSpPr>
            <p:spPr bwMode="auto">
              <a:xfrm>
                <a:off x="1497" y="889"/>
                <a:ext cx="69" cy="111"/>
              </a:xfrm>
              <a:custGeom>
                <a:avLst/>
                <a:gdLst>
                  <a:gd name="T0" fmla="*/ 2 w 203"/>
                  <a:gd name="T1" fmla="*/ 288 h 333"/>
                  <a:gd name="T2" fmla="*/ 74 w 203"/>
                  <a:gd name="T3" fmla="*/ 119 h 333"/>
                  <a:gd name="T4" fmla="*/ 203 w 203"/>
                  <a:gd name="T5" fmla="*/ 0 h 333"/>
                  <a:gd name="T6" fmla="*/ 196 w 203"/>
                  <a:gd name="T7" fmla="*/ 39 h 333"/>
                  <a:gd name="T8" fmla="*/ 175 w 203"/>
                  <a:gd name="T9" fmla="*/ 110 h 333"/>
                  <a:gd name="T10" fmla="*/ 171 w 203"/>
                  <a:gd name="T11" fmla="*/ 172 h 333"/>
                  <a:gd name="T12" fmla="*/ 159 w 203"/>
                  <a:gd name="T13" fmla="*/ 250 h 333"/>
                  <a:gd name="T14" fmla="*/ 156 w 203"/>
                  <a:gd name="T15" fmla="*/ 333 h 333"/>
                  <a:gd name="T16" fmla="*/ 80 w 203"/>
                  <a:gd name="T17" fmla="*/ 300 h 333"/>
                  <a:gd name="T18" fmla="*/ 2 w 203"/>
                  <a:gd name="T19" fmla="*/ 28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333">
                    <a:moveTo>
                      <a:pt x="2" y="288"/>
                    </a:moveTo>
                    <a:cubicBezTo>
                      <a:pt x="0" y="259"/>
                      <a:pt x="40" y="167"/>
                      <a:pt x="74" y="119"/>
                    </a:cubicBezTo>
                    <a:cubicBezTo>
                      <a:pt x="115" y="66"/>
                      <a:pt x="183" y="13"/>
                      <a:pt x="203" y="0"/>
                    </a:cubicBezTo>
                    <a:lnTo>
                      <a:pt x="196" y="39"/>
                    </a:lnTo>
                    <a:cubicBezTo>
                      <a:pt x="191" y="57"/>
                      <a:pt x="179" y="88"/>
                      <a:pt x="175" y="110"/>
                    </a:cubicBezTo>
                    <a:cubicBezTo>
                      <a:pt x="163" y="136"/>
                      <a:pt x="177" y="141"/>
                      <a:pt x="171" y="172"/>
                    </a:cubicBezTo>
                    <a:lnTo>
                      <a:pt x="159" y="250"/>
                    </a:lnTo>
                    <a:lnTo>
                      <a:pt x="156" y="333"/>
                    </a:lnTo>
                    <a:lnTo>
                      <a:pt x="80" y="300"/>
                    </a:lnTo>
                    <a:lnTo>
                      <a:pt x="2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23" name="Freeform 300"/>
              <p:cNvSpPr>
                <a:spLocks noChangeAspect="1"/>
              </p:cNvSpPr>
              <p:nvPr/>
            </p:nvSpPr>
            <p:spPr bwMode="auto">
              <a:xfrm>
                <a:off x="1562" y="855"/>
                <a:ext cx="227" cy="145"/>
              </a:xfrm>
              <a:custGeom>
                <a:avLst/>
                <a:gdLst>
                  <a:gd name="T0" fmla="*/ 3 w 682"/>
                  <a:gd name="T1" fmla="*/ 105 h 435"/>
                  <a:gd name="T2" fmla="*/ 150 w 682"/>
                  <a:gd name="T3" fmla="*/ 12 h 435"/>
                  <a:gd name="T4" fmla="*/ 381 w 682"/>
                  <a:gd name="T5" fmla="*/ 30 h 435"/>
                  <a:gd name="T6" fmla="*/ 534 w 682"/>
                  <a:gd name="T7" fmla="*/ 129 h 435"/>
                  <a:gd name="T8" fmla="*/ 624 w 682"/>
                  <a:gd name="T9" fmla="*/ 219 h 435"/>
                  <a:gd name="T10" fmla="*/ 675 w 682"/>
                  <a:gd name="T11" fmla="*/ 345 h 435"/>
                  <a:gd name="T12" fmla="*/ 591 w 682"/>
                  <a:gd name="T13" fmla="*/ 435 h 435"/>
                  <a:gd name="T14" fmla="*/ 465 w 682"/>
                  <a:gd name="T15" fmla="*/ 291 h 435"/>
                  <a:gd name="T16" fmla="*/ 333 w 682"/>
                  <a:gd name="T17" fmla="*/ 192 h 435"/>
                  <a:gd name="T18" fmla="*/ 186 w 682"/>
                  <a:gd name="T19" fmla="*/ 129 h 435"/>
                  <a:gd name="T20" fmla="*/ 0 w 682"/>
                  <a:gd name="T21" fmla="*/ 9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2" h="435">
                    <a:moveTo>
                      <a:pt x="3" y="105"/>
                    </a:moveTo>
                    <a:cubicBezTo>
                      <a:pt x="28" y="90"/>
                      <a:pt x="87" y="24"/>
                      <a:pt x="150" y="12"/>
                    </a:cubicBezTo>
                    <a:cubicBezTo>
                      <a:pt x="213" y="0"/>
                      <a:pt x="317" y="10"/>
                      <a:pt x="381" y="30"/>
                    </a:cubicBezTo>
                    <a:cubicBezTo>
                      <a:pt x="439" y="54"/>
                      <a:pt x="494" y="98"/>
                      <a:pt x="534" y="129"/>
                    </a:cubicBezTo>
                    <a:cubicBezTo>
                      <a:pt x="574" y="160"/>
                      <a:pt x="600" y="183"/>
                      <a:pt x="624" y="219"/>
                    </a:cubicBezTo>
                    <a:cubicBezTo>
                      <a:pt x="646" y="252"/>
                      <a:pt x="682" y="311"/>
                      <a:pt x="675" y="345"/>
                    </a:cubicBezTo>
                    <a:lnTo>
                      <a:pt x="591" y="435"/>
                    </a:lnTo>
                    <a:cubicBezTo>
                      <a:pt x="556" y="426"/>
                      <a:pt x="508" y="331"/>
                      <a:pt x="465" y="291"/>
                    </a:cubicBezTo>
                    <a:cubicBezTo>
                      <a:pt x="422" y="251"/>
                      <a:pt x="378" y="217"/>
                      <a:pt x="333" y="192"/>
                    </a:cubicBezTo>
                    <a:cubicBezTo>
                      <a:pt x="291" y="164"/>
                      <a:pt x="225" y="139"/>
                      <a:pt x="186" y="129"/>
                    </a:cubicBezTo>
                    <a:cubicBezTo>
                      <a:pt x="147" y="119"/>
                      <a:pt x="39" y="105"/>
                      <a:pt x="0" y="99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33725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24" name="Freeform 301"/>
              <p:cNvSpPr>
                <a:spLocks noChangeAspect="1"/>
              </p:cNvSpPr>
              <p:nvPr/>
            </p:nvSpPr>
            <p:spPr bwMode="auto">
              <a:xfrm>
                <a:off x="1649" y="908"/>
                <a:ext cx="111" cy="93"/>
              </a:xfrm>
              <a:custGeom>
                <a:avLst/>
                <a:gdLst>
                  <a:gd name="T0" fmla="*/ 334 w 334"/>
                  <a:gd name="T1" fmla="*/ 279 h 279"/>
                  <a:gd name="T2" fmla="*/ 205 w 334"/>
                  <a:gd name="T3" fmla="*/ 279 h 279"/>
                  <a:gd name="T4" fmla="*/ 67 w 334"/>
                  <a:gd name="T5" fmla="*/ 180 h 279"/>
                  <a:gd name="T6" fmla="*/ 10 w 334"/>
                  <a:gd name="T7" fmla="*/ 0 h 279"/>
                  <a:gd name="T8" fmla="*/ 94 w 334"/>
                  <a:gd name="T9" fmla="*/ 45 h 279"/>
                  <a:gd name="T10" fmla="*/ 226 w 334"/>
                  <a:gd name="T11" fmla="*/ 150 h 279"/>
                  <a:gd name="T12" fmla="*/ 325 w 334"/>
                  <a:gd name="T13" fmla="*/ 276 h 279"/>
                  <a:gd name="T14" fmla="*/ 334 w 334"/>
                  <a:gd name="T15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4" h="279">
                    <a:moveTo>
                      <a:pt x="334" y="279"/>
                    </a:moveTo>
                    <a:lnTo>
                      <a:pt x="205" y="279"/>
                    </a:lnTo>
                    <a:cubicBezTo>
                      <a:pt x="161" y="263"/>
                      <a:pt x="100" y="227"/>
                      <a:pt x="67" y="180"/>
                    </a:cubicBezTo>
                    <a:cubicBezTo>
                      <a:pt x="44" y="139"/>
                      <a:pt x="0" y="19"/>
                      <a:pt x="10" y="0"/>
                    </a:cubicBezTo>
                    <a:lnTo>
                      <a:pt x="94" y="45"/>
                    </a:lnTo>
                    <a:lnTo>
                      <a:pt x="226" y="150"/>
                    </a:lnTo>
                    <a:lnTo>
                      <a:pt x="325" y="276"/>
                    </a:lnTo>
                    <a:lnTo>
                      <a:pt x="334" y="27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25" name="Freeform 302"/>
              <p:cNvSpPr>
                <a:spLocks noChangeAspect="1"/>
              </p:cNvSpPr>
              <p:nvPr/>
            </p:nvSpPr>
            <p:spPr bwMode="auto">
              <a:xfrm>
                <a:off x="1497" y="1026"/>
                <a:ext cx="105" cy="98"/>
              </a:xfrm>
              <a:custGeom>
                <a:avLst/>
                <a:gdLst>
                  <a:gd name="T0" fmla="*/ 317 w 317"/>
                  <a:gd name="T1" fmla="*/ 297 h 297"/>
                  <a:gd name="T2" fmla="*/ 188 w 317"/>
                  <a:gd name="T3" fmla="*/ 297 h 297"/>
                  <a:gd name="T4" fmla="*/ 50 w 317"/>
                  <a:gd name="T5" fmla="*/ 198 h 297"/>
                  <a:gd name="T6" fmla="*/ 5 w 317"/>
                  <a:gd name="T7" fmla="*/ 0 h 297"/>
                  <a:gd name="T8" fmla="*/ 83 w 317"/>
                  <a:gd name="T9" fmla="*/ 48 h 297"/>
                  <a:gd name="T10" fmla="*/ 209 w 317"/>
                  <a:gd name="T11" fmla="*/ 168 h 297"/>
                  <a:gd name="T12" fmla="*/ 308 w 317"/>
                  <a:gd name="T13" fmla="*/ 294 h 297"/>
                  <a:gd name="T14" fmla="*/ 317 w 317"/>
                  <a:gd name="T1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7" h="297">
                    <a:moveTo>
                      <a:pt x="317" y="297"/>
                    </a:moveTo>
                    <a:lnTo>
                      <a:pt x="188" y="297"/>
                    </a:lnTo>
                    <a:cubicBezTo>
                      <a:pt x="144" y="281"/>
                      <a:pt x="81" y="248"/>
                      <a:pt x="50" y="198"/>
                    </a:cubicBezTo>
                    <a:cubicBezTo>
                      <a:pt x="27" y="157"/>
                      <a:pt x="0" y="25"/>
                      <a:pt x="5" y="0"/>
                    </a:cubicBezTo>
                    <a:lnTo>
                      <a:pt x="83" y="48"/>
                    </a:lnTo>
                    <a:lnTo>
                      <a:pt x="209" y="168"/>
                    </a:lnTo>
                    <a:lnTo>
                      <a:pt x="308" y="294"/>
                    </a:lnTo>
                    <a:lnTo>
                      <a:pt x="317" y="2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26" name="Freeform 303"/>
              <p:cNvSpPr>
                <a:spLocks noChangeAspect="1"/>
              </p:cNvSpPr>
              <p:nvPr/>
            </p:nvSpPr>
            <p:spPr bwMode="auto">
              <a:xfrm>
                <a:off x="1636" y="612"/>
                <a:ext cx="61" cy="253"/>
              </a:xfrm>
              <a:custGeom>
                <a:avLst/>
                <a:gdLst>
                  <a:gd name="T0" fmla="*/ 178 w 183"/>
                  <a:gd name="T1" fmla="*/ 759 h 759"/>
                  <a:gd name="T2" fmla="*/ 148 w 183"/>
                  <a:gd name="T3" fmla="*/ 177 h 759"/>
                  <a:gd name="T4" fmla="*/ 130 w 183"/>
                  <a:gd name="T5" fmla="*/ 0 h 759"/>
                  <a:gd name="T6" fmla="*/ 19 w 183"/>
                  <a:gd name="T7" fmla="*/ 6 h 759"/>
                  <a:gd name="T8" fmla="*/ 19 w 183"/>
                  <a:gd name="T9" fmla="*/ 108 h 759"/>
                  <a:gd name="T10" fmla="*/ 22 w 183"/>
                  <a:gd name="T11" fmla="*/ 207 h 759"/>
                  <a:gd name="T12" fmla="*/ 34 w 183"/>
                  <a:gd name="T13" fmla="*/ 423 h 759"/>
                  <a:gd name="T14" fmla="*/ 52 w 183"/>
                  <a:gd name="T15" fmla="*/ 732 h 759"/>
                  <a:gd name="T16" fmla="*/ 115 w 183"/>
                  <a:gd name="T17" fmla="*/ 738 h 759"/>
                  <a:gd name="T18" fmla="*/ 178 w 183"/>
                  <a:gd name="T19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759">
                    <a:moveTo>
                      <a:pt x="178" y="759"/>
                    </a:moveTo>
                    <a:cubicBezTo>
                      <a:pt x="183" y="666"/>
                      <a:pt x="156" y="303"/>
                      <a:pt x="148" y="177"/>
                    </a:cubicBezTo>
                    <a:cubicBezTo>
                      <a:pt x="141" y="51"/>
                      <a:pt x="151" y="29"/>
                      <a:pt x="130" y="0"/>
                    </a:cubicBezTo>
                    <a:lnTo>
                      <a:pt x="19" y="6"/>
                    </a:lnTo>
                    <a:cubicBezTo>
                      <a:pt x="0" y="24"/>
                      <a:pt x="19" y="75"/>
                      <a:pt x="19" y="108"/>
                    </a:cubicBezTo>
                    <a:cubicBezTo>
                      <a:pt x="19" y="141"/>
                      <a:pt x="20" y="155"/>
                      <a:pt x="22" y="207"/>
                    </a:cubicBezTo>
                    <a:cubicBezTo>
                      <a:pt x="24" y="259"/>
                      <a:pt x="29" y="335"/>
                      <a:pt x="34" y="423"/>
                    </a:cubicBezTo>
                    <a:cubicBezTo>
                      <a:pt x="43" y="567"/>
                      <a:pt x="41" y="681"/>
                      <a:pt x="52" y="732"/>
                    </a:cubicBezTo>
                    <a:lnTo>
                      <a:pt x="115" y="738"/>
                    </a:lnTo>
                    <a:lnTo>
                      <a:pt x="178" y="75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27" name="Freeform 304"/>
              <p:cNvSpPr>
                <a:spLocks noChangeAspect="1"/>
              </p:cNvSpPr>
              <p:nvPr/>
            </p:nvSpPr>
            <p:spPr bwMode="auto">
              <a:xfrm>
                <a:off x="1450" y="432"/>
                <a:ext cx="233" cy="190"/>
              </a:xfrm>
              <a:custGeom>
                <a:avLst/>
                <a:gdLst>
                  <a:gd name="T0" fmla="*/ 699 w 699"/>
                  <a:gd name="T1" fmla="*/ 561 h 570"/>
                  <a:gd name="T2" fmla="*/ 654 w 699"/>
                  <a:gd name="T3" fmla="*/ 282 h 570"/>
                  <a:gd name="T4" fmla="*/ 471 w 699"/>
                  <a:gd name="T5" fmla="*/ 60 h 570"/>
                  <a:gd name="T6" fmla="*/ 240 w 699"/>
                  <a:gd name="T7" fmla="*/ 3 h 570"/>
                  <a:gd name="T8" fmla="*/ 102 w 699"/>
                  <a:gd name="T9" fmla="*/ 48 h 570"/>
                  <a:gd name="T10" fmla="*/ 0 w 699"/>
                  <a:gd name="T11" fmla="*/ 114 h 570"/>
                  <a:gd name="T12" fmla="*/ 78 w 699"/>
                  <a:gd name="T13" fmla="*/ 114 h 570"/>
                  <a:gd name="T14" fmla="*/ 198 w 699"/>
                  <a:gd name="T15" fmla="*/ 126 h 570"/>
                  <a:gd name="T16" fmla="*/ 354 w 699"/>
                  <a:gd name="T17" fmla="*/ 180 h 570"/>
                  <a:gd name="T18" fmla="*/ 480 w 699"/>
                  <a:gd name="T19" fmla="*/ 315 h 570"/>
                  <a:gd name="T20" fmla="*/ 540 w 699"/>
                  <a:gd name="T21" fmla="*/ 438 h 570"/>
                  <a:gd name="T22" fmla="*/ 570 w 699"/>
                  <a:gd name="T23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70">
                    <a:moveTo>
                      <a:pt x="699" y="561"/>
                    </a:moveTo>
                    <a:cubicBezTo>
                      <a:pt x="691" y="515"/>
                      <a:pt x="692" y="365"/>
                      <a:pt x="654" y="282"/>
                    </a:cubicBezTo>
                    <a:cubicBezTo>
                      <a:pt x="615" y="199"/>
                      <a:pt x="542" y="107"/>
                      <a:pt x="471" y="60"/>
                    </a:cubicBezTo>
                    <a:cubicBezTo>
                      <a:pt x="399" y="13"/>
                      <a:pt x="299" y="6"/>
                      <a:pt x="240" y="3"/>
                    </a:cubicBezTo>
                    <a:cubicBezTo>
                      <a:pt x="181" y="0"/>
                      <a:pt x="142" y="30"/>
                      <a:pt x="102" y="48"/>
                    </a:cubicBezTo>
                    <a:cubicBezTo>
                      <a:pt x="62" y="66"/>
                      <a:pt x="14" y="100"/>
                      <a:pt x="0" y="114"/>
                    </a:cubicBezTo>
                    <a:lnTo>
                      <a:pt x="78" y="114"/>
                    </a:lnTo>
                    <a:cubicBezTo>
                      <a:pt x="111" y="116"/>
                      <a:pt x="152" y="115"/>
                      <a:pt x="198" y="126"/>
                    </a:cubicBezTo>
                    <a:cubicBezTo>
                      <a:pt x="252" y="135"/>
                      <a:pt x="307" y="150"/>
                      <a:pt x="354" y="180"/>
                    </a:cubicBezTo>
                    <a:cubicBezTo>
                      <a:pt x="401" y="210"/>
                      <a:pt x="448" y="267"/>
                      <a:pt x="480" y="315"/>
                    </a:cubicBezTo>
                    <a:cubicBezTo>
                      <a:pt x="511" y="358"/>
                      <a:pt x="525" y="396"/>
                      <a:pt x="540" y="438"/>
                    </a:cubicBezTo>
                    <a:cubicBezTo>
                      <a:pt x="555" y="480"/>
                      <a:pt x="564" y="543"/>
                      <a:pt x="570" y="570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54510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28" name="Freeform 305"/>
              <p:cNvSpPr>
                <a:spLocks noChangeAspect="1"/>
              </p:cNvSpPr>
              <p:nvPr/>
            </p:nvSpPr>
            <p:spPr bwMode="auto">
              <a:xfrm>
                <a:off x="1408" y="466"/>
                <a:ext cx="46" cy="75"/>
              </a:xfrm>
              <a:custGeom>
                <a:avLst/>
                <a:gdLst>
                  <a:gd name="T0" fmla="*/ 138 w 138"/>
                  <a:gd name="T1" fmla="*/ 4 h 223"/>
                  <a:gd name="T2" fmla="*/ 60 w 138"/>
                  <a:gd name="T3" fmla="*/ 58 h 223"/>
                  <a:gd name="T4" fmla="*/ 0 w 138"/>
                  <a:gd name="T5" fmla="*/ 187 h 223"/>
                  <a:gd name="T6" fmla="*/ 54 w 138"/>
                  <a:gd name="T7" fmla="*/ 202 h 223"/>
                  <a:gd name="T8" fmla="*/ 102 w 138"/>
                  <a:gd name="T9" fmla="*/ 223 h 223"/>
                  <a:gd name="T10" fmla="*/ 99 w 138"/>
                  <a:gd name="T11" fmla="*/ 127 h 223"/>
                  <a:gd name="T12" fmla="*/ 108 w 138"/>
                  <a:gd name="T13" fmla="*/ 67 h 223"/>
                  <a:gd name="T14" fmla="*/ 138 w 138"/>
                  <a:gd name="T15" fmla="*/ 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223">
                    <a:moveTo>
                      <a:pt x="138" y="4"/>
                    </a:moveTo>
                    <a:cubicBezTo>
                      <a:pt x="127" y="0"/>
                      <a:pt x="83" y="28"/>
                      <a:pt x="60" y="58"/>
                    </a:cubicBezTo>
                    <a:cubicBezTo>
                      <a:pt x="38" y="89"/>
                      <a:pt x="1" y="163"/>
                      <a:pt x="0" y="187"/>
                    </a:cubicBezTo>
                    <a:lnTo>
                      <a:pt x="54" y="202"/>
                    </a:lnTo>
                    <a:lnTo>
                      <a:pt x="102" y="223"/>
                    </a:lnTo>
                    <a:cubicBezTo>
                      <a:pt x="109" y="211"/>
                      <a:pt x="98" y="153"/>
                      <a:pt x="99" y="127"/>
                    </a:cubicBezTo>
                    <a:cubicBezTo>
                      <a:pt x="102" y="104"/>
                      <a:pt x="102" y="87"/>
                      <a:pt x="108" y="67"/>
                    </a:cubicBezTo>
                    <a:lnTo>
                      <a:pt x="138" y="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29" name="Freeform 306"/>
              <p:cNvSpPr>
                <a:spLocks noChangeAspect="1"/>
              </p:cNvSpPr>
              <p:nvPr/>
            </p:nvSpPr>
            <p:spPr bwMode="auto">
              <a:xfrm>
                <a:off x="1231" y="586"/>
                <a:ext cx="64" cy="81"/>
              </a:xfrm>
              <a:custGeom>
                <a:avLst/>
                <a:gdLst>
                  <a:gd name="T0" fmla="*/ 192 w 192"/>
                  <a:gd name="T1" fmla="*/ 0 h 243"/>
                  <a:gd name="T2" fmla="*/ 75 w 192"/>
                  <a:gd name="T3" fmla="*/ 93 h 243"/>
                  <a:gd name="T4" fmla="*/ 0 w 192"/>
                  <a:gd name="T5" fmla="*/ 222 h 243"/>
                  <a:gd name="T6" fmla="*/ 63 w 192"/>
                  <a:gd name="T7" fmla="*/ 231 h 243"/>
                  <a:gd name="T8" fmla="*/ 117 w 192"/>
                  <a:gd name="T9" fmla="*/ 243 h 243"/>
                  <a:gd name="T10" fmla="*/ 129 w 192"/>
                  <a:gd name="T11" fmla="*/ 135 h 243"/>
                  <a:gd name="T12" fmla="*/ 162 w 192"/>
                  <a:gd name="T13" fmla="*/ 63 h 243"/>
                  <a:gd name="T14" fmla="*/ 192 w 192"/>
                  <a:gd name="T1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243">
                    <a:moveTo>
                      <a:pt x="192" y="0"/>
                    </a:moveTo>
                    <a:cubicBezTo>
                      <a:pt x="178" y="5"/>
                      <a:pt x="107" y="56"/>
                      <a:pt x="75" y="93"/>
                    </a:cubicBezTo>
                    <a:cubicBezTo>
                      <a:pt x="53" y="124"/>
                      <a:pt x="1" y="198"/>
                      <a:pt x="0" y="222"/>
                    </a:cubicBezTo>
                    <a:lnTo>
                      <a:pt x="63" y="231"/>
                    </a:lnTo>
                    <a:lnTo>
                      <a:pt x="117" y="243"/>
                    </a:lnTo>
                    <a:cubicBezTo>
                      <a:pt x="128" y="227"/>
                      <a:pt x="122" y="165"/>
                      <a:pt x="129" y="135"/>
                    </a:cubicBezTo>
                    <a:cubicBezTo>
                      <a:pt x="132" y="112"/>
                      <a:pt x="156" y="83"/>
                      <a:pt x="162" y="63"/>
                    </a:cubicBezTo>
                    <a:lnTo>
                      <a:pt x="19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30" name="Freeform 307"/>
              <p:cNvSpPr>
                <a:spLocks noChangeAspect="1"/>
              </p:cNvSpPr>
              <p:nvPr/>
            </p:nvSpPr>
            <p:spPr bwMode="auto">
              <a:xfrm>
                <a:off x="1394" y="586"/>
                <a:ext cx="89" cy="113"/>
              </a:xfrm>
              <a:custGeom>
                <a:avLst/>
                <a:gdLst>
                  <a:gd name="T0" fmla="*/ 262 w 268"/>
                  <a:gd name="T1" fmla="*/ 342 h 342"/>
                  <a:gd name="T2" fmla="*/ 160 w 268"/>
                  <a:gd name="T3" fmla="*/ 336 h 342"/>
                  <a:gd name="T4" fmla="*/ 40 w 268"/>
                  <a:gd name="T5" fmla="*/ 219 h 342"/>
                  <a:gd name="T6" fmla="*/ 10 w 268"/>
                  <a:gd name="T7" fmla="*/ 0 h 342"/>
                  <a:gd name="T8" fmla="*/ 100 w 268"/>
                  <a:gd name="T9" fmla="*/ 54 h 342"/>
                  <a:gd name="T10" fmla="*/ 226 w 268"/>
                  <a:gd name="T11" fmla="*/ 195 h 342"/>
                  <a:gd name="T12" fmla="*/ 268 w 268"/>
                  <a:gd name="T13" fmla="*/ 330 h 342"/>
                  <a:gd name="T14" fmla="*/ 262 w 268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342">
                    <a:moveTo>
                      <a:pt x="262" y="342"/>
                    </a:moveTo>
                    <a:lnTo>
                      <a:pt x="160" y="336"/>
                    </a:lnTo>
                    <a:cubicBezTo>
                      <a:pt x="123" y="316"/>
                      <a:pt x="65" y="275"/>
                      <a:pt x="40" y="219"/>
                    </a:cubicBezTo>
                    <a:cubicBezTo>
                      <a:pt x="17" y="178"/>
                      <a:pt x="0" y="28"/>
                      <a:pt x="10" y="0"/>
                    </a:cubicBezTo>
                    <a:lnTo>
                      <a:pt x="100" y="54"/>
                    </a:lnTo>
                    <a:lnTo>
                      <a:pt x="226" y="195"/>
                    </a:lnTo>
                    <a:lnTo>
                      <a:pt x="268" y="330"/>
                    </a:lnTo>
                    <a:lnTo>
                      <a:pt x="262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31" name="Freeform 308"/>
              <p:cNvSpPr>
                <a:spLocks noChangeAspect="1"/>
              </p:cNvSpPr>
              <p:nvPr/>
            </p:nvSpPr>
            <p:spPr bwMode="auto">
              <a:xfrm>
                <a:off x="1298" y="529"/>
                <a:ext cx="232" cy="170"/>
              </a:xfrm>
              <a:custGeom>
                <a:avLst/>
                <a:gdLst>
                  <a:gd name="T0" fmla="*/ 0 w 699"/>
                  <a:gd name="T1" fmla="*/ 164 h 512"/>
                  <a:gd name="T2" fmla="*/ 144 w 699"/>
                  <a:gd name="T3" fmla="*/ 44 h 512"/>
                  <a:gd name="T4" fmla="*/ 360 w 699"/>
                  <a:gd name="T5" fmla="*/ 14 h 512"/>
                  <a:gd name="T6" fmla="*/ 558 w 699"/>
                  <a:gd name="T7" fmla="*/ 128 h 512"/>
                  <a:gd name="T8" fmla="*/ 663 w 699"/>
                  <a:gd name="T9" fmla="*/ 272 h 512"/>
                  <a:gd name="T10" fmla="*/ 699 w 699"/>
                  <a:gd name="T11" fmla="*/ 416 h 512"/>
                  <a:gd name="T12" fmla="*/ 567 w 699"/>
                  <a:gd name="T13" fmla="*/ 512 h 512"/>
                  <a:gd name="T14" fmla="*/ 489 w 699"/>
                  <a:gd name="T15" fmla="*/ 335 h 512"/>
                  <a:gd name="T16" fmla="*/ 372 w 699"/>
                  <a:gd name="T17" fmla="*/ 212 h 512"/>
                  <a:gd name="T18" fmla="*/ 222 w 699"/>
                  <a:gd name="T19" fmla="*/ 143 h 512"/>
                  <a:gd name="T20" fmla="*/ 36 w 699"/>
                  <a:gd name="T21" fmla="*/ 149 h 512"/>
                  <a:gd name="T22" fmla="*/ 0 w 699"/>
                  <a:gd name="T23" fmla="*/ 164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12">
                    <a:moveTo>
                      <a:pt x="0" y="164"/>
                    </a:moveTo>
                    <a:lnTo>
                      <a:pt x="144" y="44"/>
                    </a:lnTo>
                    <a:cubicBezTo>
                      <a:pt x="204" y="19"/>
                      <a:pt x="291" y="0"/>
                      <a:pt x="360" y="14"/>
                    </a:cubicBezTo>
                    <a:cubicBezTo>
                      <a:pt x="426" y="29"/>
                      <a:pt x="506" y="81"/>
                      <a:pt x="558" y="128"/>
                    </a:cubicBezTo>
                    <a:cubicBezTo>
                      <a:pt x="610" y="175"/>
                      <a:pt x="639" y="224"/>
                      <a:pt x="663" y="272"/>
                    </a:cubicBezTo>
                    <a:lnTo>
                      <a:pt x="699" y="416"/>
                    </a:lnTo>
                    <a:lnTo>
                      <a:pt x="567" y="512"/>
                    </a:lnTo>
                    <a:cubicBezTo>
                      <a:pt x="532" y="499"/>
                      <a:pt x="521" y="385"/>
                      <a:pt x="489" y="335"/>
                    </a:cubicBezTo>
                    <a:cubicBezTo>
                      <a:pt x="457" y="285"/>
                      <a:pt x="418" y="246"/>
                      <a:pt x="372" y="212"/>
                    </a:cubicBezTo>
                    <a:cubicBezTo>
                      <a:pt x="322" y="174"/>
                      <a:pt x="278" y="154"/>
                      <a:pt x="222" y="143"/>
                    </a:cubicBezTo>
                    <a:cubicBezTo>
                      <a:pt x="166" y="132"/>
                      <a:pt x="68" y="149"/>
                      <a:pt x="36" y="149"/>
                    </a:cubicBezTo>
                    <a:lnTo>
                      <a:pt x="0" y="16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32" name="Freeform 309"/>
              <p:cNvSpPr>
                <a:spLocks noChangeAspect="1"/>
              </p:cNvSpPr>
              <p:nvPr/>
            </p:nvSpPr>
            <p:spPr bwMode="auto">
              <a:xfrm>
                <a:off x="1223" y="715"/>
                <a:ext cx="93" cy="114"/>
              </a:xfrm>
              <a:custGeom>
                <a:avLst/>
                <a:gdLst>
                  <a:gd name="T0" fmla="*/ 280 w 280"/>
                  <a:gd name="T1" fmla="*/ 342 h 342"/>
                  <a:gd name="T2" fmla="*/ 151 w 280"/>
                  <a:gd name="T3" fmla="*/ 330 h 342"/>
                  <a:gd name="T4" fmla="*/ 43 w 280"/>
                  <a:gd name="T5" fmla="*/ 225 h 342"/>
                  <a:gd name="T6" fmla="*/ 10 w 280"/>
                  <a:gd name="T7" fmla="*/ 0 h 342"/>
                  <a:gd name="T8" fmla="*/ 106 w 280"/>
                  <a:gd name="T9" fmla="*/ 48 h 342"/>
                  <a:gd name="T10" fmla="*/ 211 w 280"/>
                  <a:gd name="T11" fmla="*/ 177 h 342"/>
                  <a:gd name="T12" fmla="*/ 271 w 280"/>
                  <a:gd name="T13" fmla="*/ 336 h 342"/>
                  <a:gd name="T14" fmla="*/ 280 w 280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0" h="342">
                    <a:moveTo>
                      <a:pt x="280" y="342"/>
                    </a:moveTo>
                    <a:lnTo>
                      <a:pt x="151" y="330"/>
                    </a:lnTo>
                    <a:cubicBezTo>
                      <a:pt x="112" y="310"/>
                      <a:pt x="66" y="280"/>
                      <a:pt x="43" y="225"/>
                    </a:cubicBezTo>
                    <a:cubicBezTo>
                      <a:pt x="20" y="184"/>
                      <a:pt x="0" y="29"/>
                      <a:pt x="10" y="0"/>
                    </a:cubicBezTo>
                    <a:lnTo>
                      <a:pt x="106" y="48"/>
                    </a:lnTo>
                    <a:lnTo>
                      <a:pt x="211" y="177"/>
                    </a:lnTo>
                    <a:lnTo>
                      <a:pt x="271" y="336"/>
                    </a:lnTo>
                    <a:lnTo>
                      <a:pt x="280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33" name="Freeform 310"/>
              <p:cNvSpPr>
                <a:spLocks noChangeAspect="1"/>
              </p:cNvSpPr>
              <p:nvPr/>
            </p:nvSpPr>
            <p:spPr bwMode="auto">
              <a:xfrm>
                <a:off x="1128" y="657"/>
                <a:ext cx="237" cy="172"/>
              </a:xfrm>
              <a:custGeom>
                <a:avLst/>
                <a:gdLst>
                  <a:gd name="T0" fmla="*/ 0 w 711"/>
                  <a:gd name="T1" fmla="*/ 170 h 518"/>
                  <a:gd name="T2" fmla="*/ 144 w 711"/>
                  <a:gd name="T3" fmla="*/ 35 h 518"/>
                  <a:gd name="T4" fmla="*/ 345 w 711"/>
                  <a:gd name="T5" fmla="*/ 14 h 518"/>
                  <a:gd name="T6" fmla="*/ 540 w 711"/>
                  <a:gd name="T7" fmla="*/ 122 h 518"/>
                  <a:gd name="T8" fmla="*/ 660 w 711"/>
                  <a:gd name="T9" fmla="*/ 272 h 518"/>
                  <a:gd name="T10" fmla="*/ 696 w 711"/>
                  <a:gd name="T11" fmla="*/ 422 h 518"/>
                  <a:gd name="T12" fmla="*/ 567 w 711"/>
                  <a:gd name="T13" fmla="*/ 518 h 518"/>
                  <a:gd name="T14" fmla="*/ 489 w 711"/>
                  <a:gd name="T15" fmla="*/ 341 h 518"/>
                  <a:gd name="T16" fmla="*/ 372 w 711"/>
                  <a:gd name="T17" fmla="*/ 218 h 518"/>
                  <a:gd name="T18" fmla="*/ 222 w 711"/>
                  <a:gd name="T19" fmla="*/ 149 h 518"/>
                  <a:gd name="T20" fmla="*/ 36 w 711"/>
                  <a:gd name="T21" fmla="*/ 155 h 518"/>
                  <a:gd name="T22" fmla="*/ 0 w 711"/>
                  <a:gd name="T23" fmla="*/ 17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1" h="518">
                    <a:moveTo>
                      <a:pt x="0" y="170"/>
                    </a:moveTo>
                    <a:lnTo>
                      <a:pt x="144" y="35"/>
                    </a:lnTo>
                    <a:cubicBezTo>
                      <a:pt x="201" y="9"/>
                      <a:pt x="279" y="0"/>
                      <a:pt x="345" y="14"/>
                    </a:cubicBezTo>
                    <a:cubicBezTo>
                      <a:pt x="411" y="29"/>
                      <a:pt x="488" y="75"/>
                      <a:pt x="540" y="122"/>
                    </a:cubicBezTo>
                    <a:cubicBezTo>
                      <a:pt x="592" y="165"/>
                      <a:pt x="630" y="218"/>
                      <a:pt x="660" y="272"/>
                    </a:cubicBezTo>
                    <a:cubicBezTo>
                      <a:pt x="690" y="326"/>
                      <a:pt x="711" y="381"/>
                      <a:pt x="696" y="422"/>
                    </a:cubicBezTo>
                    <a:lnTo>
                      <a:pt x="567" y="518"/>
                    </a:lnTo>
                    <a:cubicBezTo>
                      <a:pt x="532" y="504"/>
                      <a:pt x="521" y="391"/>
                      <a:pt x="489" y="341"/>
                    </a:cubicBezTo>
                    <a:cubicBezTo>
                      <a:pt x="457" y="291"/>
                      <a:pt x="418" y="252"/>
                      <a:pt x="372" y="218"/>
                    </a:cubicBezTo>
                    <a:cubicBezTo>
                      <a:pt x="322" y="180"/>
                      <a:pt x="278" y="160"/>
                      <a:pt x="222" y="149"/>
                    </a:cubicBezTo>
                    <a:cubicBezTo>
                      <a:pt x="166" y="138"/>
                      <a:pt x="68" y="155"/>
                      <a:pt x="36" y="155"/>
                    </a:cubicBezTo>
                    <a:lnTo>
                      <a:pt x="0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34" name="Freeform 311"/>
              <p:cNvSpPr>
                <a:spLocks noChangeAspect="1"/>
              </p:cNvSpPr>
              <p:nvPr/>
            </p:nvSpPr>
            <p:spPr bwMode="auto">
              <a:xfrm>
                <a:off x="1528" y="665"/>
                <a:ext cx="118" cy="37"/>
              </a:xfrm>
              <a:custGeom>
                <a:avLst/>
                <a:gdLst>
                  <a:gd name="T0" fmla="*/ 0 w 118"/>
                  <a:gd name="T1" fmla="*/ 0 h 37"/>
                  <a:gd name="T2" fmla="*/ 32 w 118"/>
                  <a:gd name="T3" fmla="*/ 34 h 37"/>
                  <a:gd name="T4" fmla="*/ 74 w 118"/>
                  <a:gd name="T5" fmla="*/ 21 h 37"/>
                  <a:gd name="T6" fmla="*/ 118 w 118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37">
                    <a:moveTo>
                      <a:pt x="0" y="0"/>
                    </a:moveTo>
                    <a:lnTo>
                      <a:pt x="32" y="34"/>
                    </a:lnTo>
                    <a:lnTo>
                      <a:pt x="74" y="21"/>
                    </a:lnTo>
                    <a:lnTo>
                      <a:pt x="118" y="37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35" name="Freeform 312"/>
              <p:cNvSpPr>
                <a:spLocks noChangeAspect="1"/>
              </p:cNvSpPr>
              <p:nvPr/>
            </p:nvSpPr>
            <p:spPr bwMode="auto">
              <a:xfrm>
                <a:off x="1514" y="679"/>
                <a:ext cx="131" cy="50"/>
              </a:xfrm>
              <a:custGeom>
                <a:avLst/>
                <a:gdLst>
                  <a:gd name="T0" fmla="*/ 0 w 393"/>
                  <a:gd name="T1" fmla="*/ 0 h 150"/>
                  <a:gd name="T2" fmla="*/ 99 w 393"/>
                  <a:gd name="T3" fmla="*/ 132 h 150"/>
                  <a:gd name="T4" fmla="*/ 198 w 393"/>
                  <a:gd name="T5" fmla="*/ 138 h 150"/>
                  <a:gd name="T6" fmla="*/ 288 w 393"/>
                  <a:gd name="T7" fmla="*/ 99 h 150"/>
                  <a:gd name="T8" fmla="*/ 393 w 393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0">
                    <a:moveTo>
                      <a:pt x="0" y="0"/>
                    </a:moveTo>
                    <a:lnTo>
                      <a:pt x="99" y="132"/>
                    </a:lnTo>
                    <a:lnTo>
                      <a:pt x="198" y="138"/>
                    </a:lnTo>
                    <a:lnTo>
                      <a:pt x="288" y="99"/>
                    </a:lnTo>
                    <a:lnTo>
                      <a:pt x="393" y="15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36" name="Freeform 313"/>
              <p:cNvSpPr>
                <a:spLocks noChangeAspect="1"/>
              </p:cNvSpPr>
              <p:nvPr/>
            </p:nvSpPr>
            <p:spPr bwMode="auto">
              <a:xfrm>
                <a:off x="1429" y="698"/>
                <a:ext cx="28" cy="73"/>
              </a:xfrm>
              <a:custGeom>
                <a:avLst/>
                <a:gdLst>
                  <a:gd name="T0" fmla="*/ 28 w 28"/>
                  <a:gd name="T1" fmla="*/ 0 h 73"/>
                  <a:gd name="T2" fmla="*/ 0 w 28"/>
                  <a:gd name="T3" fmla="*/ 34 h 73"/>
                  <a:gd name="T4" fmla="*/ 16 w 2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3">
                    <a:moveTo>
                      <a:pt x="28" y="0"/>
                    </a:moveTo>
                    <a:lnTo>
                      <a:pt x="0" y="34"/>
                    </a:lnTo>
                    <a:lnTo>
                      <a:pt x="16" y="73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37" name="Freeform 314"/>
              <p:cNvSpPr>
                <a:spLocks noChangeAspect="1"/>
              </p:cNvSpPr>
              <p:nvPr/>
            </p:nvSpPr>
            <p:spPr bwMode="auto">
              <a:xfrm>
                <a:off x="1398" y="694"/>
                <a:ext cx="41" cy="88"/>
              </a:xfrm>
              <a:custGeom>
                <a:avLst/>
                <a:gdLst>
                  <a:gd name="T0" fmla="*/ 41 w 41"/>
                  <a:gd name="T1" fmla="*/ 0 h 88"/>
                  <a:gd name="T2" fmla="*/ 0 w 41"/>
                  <a:gd name="T3" fmla="*/ 34 h 88"/>
                  <a:gd name="T4" fmla="*/ 35 w 41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88">
                    <a:moveTo>
                      <a:pt x="41" y="0"/>
                    </a:moveTo>
                    <a:lnTo>
                      <a:pt x="0" y="34"/>
                    </a:lnTo>
                    <a:lnTo>
                      <a:pt x="35" y="88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38" name="Freeform 315"/>
              <p:cNvSpPr>
                <a:spLocks noChangeAspect="1"/>
              </p:cNvSpPr>
              <p:nvPr/>
            </p:nvSpPr>
            <p:spPr bwMode="auto">
              <a:xfrm>
                <a:off x="1377" y="1314"/>
                <a:ext cx="147" cy="73"/>
              </a:xfrm>
              <a:custGeom>
                <a:avLst/>
                <a:gdLst>
                  <a:gd name="T0" fmla="*/ 147 w 147"/>
                  <a:gd name="T1" fmla="*/ 73 h 73"/>
                  <a:gd name="T2" fmla="*/ 71 w 147"/>
                  <a:gd name="T3" fmla="*/ 57 h 73"/>
                  <a:gd name="T4" fmla="*/ 48 w 147"/>
                  <a:gd name="T5" fmla="*/ 15 h 73"/>
                  <a:gd name="T6" fmla="*/ 0 w 147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73">
                    <a:moveTo>
                      <a:pt x="147" y="73"/>
                    </a:moveTo>
                    <a:lnTo>
                      <a:pt x="71" y="57"/>
                    </a:lnTo>
                    <a:lnTo>
                      <a:pt x="48" y="15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39" name="Freeform 316"/>
              <p:cNvSpPr>
                <a:spLocks noChangeAspect="1"/>
              </p:cNvSpPr>
              <p:nvPr/>
            </p:nvSpPr>
            <p:spPr bwMode="auto">
              <a:xfrm>
                <a:off x="1370" y="1335"/>
                <a:ext cx="148" cy="73"/>
              </a:xfrm>
              <a:custGeom>
                <a:avLst/>
                <a:gdLst>
                  <a:gd name="T0" fmla="*/ 148 w 148"/>
                  <a:gd name="T1" fmla="*/ 73 h 73"/>
                  <a:gd name="T2" fmla="*/ 59 w 148"/>
                  <a:gd name="T3" fmla="*/ 57 h 73"/>
                  <a:gd name="T4" fmla="*/ 39 w 148"/>
                  <a:gd name="T5" fmla="*/ 12 h 73"/>
                  <a:gd name="T6" fmla="*/ 0 w 148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73">
                    <a:moveTo>
                      <a:pt x="148" y="73"/>
                    </a:moveTo>
                    <a:lnTo>
                      <a:pt x="59" y="57"/>
                    </a:lnTo>
                    <a:lnTo>
                      <a:pt x="3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140" name="Group 317"/>
              <p:cNvGrpSpPr>
                <a:grpSpLocks noChangeAspect="1"/>
              </p:cNvGrpSpPr>
              <p:nvPr/>
            </p:nvGrpSpPr>
            <p:grpSpPr bwMode="auto">
              <a:xfrm>
                <a:off x="1233" y="769"/>
                <a:ext cx="813" cy="795"/>
                <a:chOff x="2768" y="1462"/>
                <a:chExt cx="2439" cy="2387"/>
              </a:xfrm>
            </p:grpSpPr>
            <p:grpSp>
              <p:nvGrpSpPr>
                <p:cNvPr id="143" name="Group 318"/>
                <p:cNvGrpSpPr>
                  <a:grpSpLocks noChangeAspect="1"/>
                </p:cNvGrpSpPr>
                <p:nvPr/>
              </p:nvGrpSpPr>
              <p:grpSpPr bwMode="auto">
                <a:xfrm>
                  <a:off x="2768" y="1462"/>
                  <a:ext cx="2439" cy="2387"/>
                  <a:chOff x="2768" y="1462"/>
                  <a:chExt cx="2439" cy="2387"/>
                </a:xfrm>
              </p:grpSpPr>
              <p:sp>
                <p:nvSpPr>
                  <p:cNvPr id="145" name="Freeform 319"/>
                  <p:cNvSpPr>
                    <a:spLocks noChangeAspect="1"/>
                  </p:cNvSpPr>
                  <p:nvPr/>
                </p:nvSpPr>
                <p:spPr bwMode="auto">
                  <a:xfrm>
                    <a:off x="3786" y="3130"/>
                    <a:ext cx="261" cy="152"/>
                  </a:xfrm>
                  <a:custGeom>
                    <a:avLst/>
                    <a:gdLst>
                      <a:gd name="T0" fmla="*/ 261 w 261"/>
                      <a:gd name="T1" fmla="*/ 20 h 152"/>
                      <a:gd name="T2" fmla="*/ 156 w 261"/>
                      <a:gd name="T3" fmla="*/ 122 h 152"/>
                      <a:gd name="T4" fmla="*/ 12 w 261"/>
                      <a:gd name="T5" fmla="*/ 139 h 152"/>
                      <a:gd name="T6" fmla="*/ 87 w 261"/>
                      <a:gd name="T7" fmla="*/ 41 h 152"/>
                      <a:gd name="T8" fmla="*/ 165 w 261"/>
                      <a:gd name="T9" fmla="*/ 8 h 152"/>
                      <a:gd name="T10" fmla="*/ 261 w 261"/>
                      <a:gd name="T11" fmla="*/ 2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152">
                        <a:moveTo>
                          <a:pt x="261" y="20"/>
                        </a:moveTo>
                        <a:cubicBezTo>
                          <a:pt x="259" y="38"/>
                          <a:pt x="197" y="102"/>
                          <a:pt x="156" y="122"/>
                        </a:cubicBezTo>
                        <a:cubicBezTo>
                          <a:pt x="117" y="142"/>
                          <a:pt x="24" y="152"/>
                          <a:pt x="12" y="139"/>
                        </a:cubicBezTo>
                        <a:cubicBezTo>
                          <a:pt x="0" y="126"/>
                          <a:pt x="62" y="63"/>
                          <a:pt x="87" y="41"/>
                        </a:cubicBezTo>
                        <a:cubicBezTo>
                          <a:pt x="112" y="19"/>
                          <a:pt x="126" y="16"/>
                          <a:pt x="165" y="8"/>
                        </a:cubicBezTo>
                        <a:cubicBezTo>
                          <a:pt x="204" y="0"/>
                          <a:pt x="241" y="18"/>
                          <a:pt x="261" y="2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46" name="Freeform 320"/>
                  <p:cNvSpPr>
                    <a:spLocks noChangeAspect="1"/>
                  </p:cNvSpPr>
                  <p:nvPr/>
                </p:nvSpPr>
                <p:spPr bwMode="auto">
                  <a:xfrm>
                    <a:off x="3450" y="2637"/>
                    <a:ext cx="349" cy="161"/>
                  </a:xfrm>
                  <a:custGeom>
                    <a:avLst/>
                    <a:gdLst>
                      <a:gd name="T0" fmla="*/ 342 w 349"/>
                      <a:gd name="T1" fmla="*/ 30 h 161"/>
                      <a:gd name="T2" fmla="*/ 254 w 349"/>
                      <a:gd name="T3" fmla="*/ 97 h 161"/>
                      <a:gd name="T4" fmla="*/ 161 w 349"/>
                      <a:gd name="T5" fmla="*/ 144 h 161"/>
                      <a:gd name="T6" fmla="*/ 12 w 349"/>
                      <a:gd name="T7" fmla="*/ 146 h 161"/>
                      <a:gd name="T8" fmla="*/ 90 w 349"/>
                      <a:gd name="T9" fmla="*/ 56 h 161"/>
                      <a:gd name="T10" fmla="*/ 189 w 349"/>
                      <a:gd name="T11" fmla="*/ 6 h 161"/>
                      <a:gd name="T12" fmla="*/ 297 w 349"/>
                      <a:gd name="T13" fmla="*/ 18 h 161"/>
                      <a:gd name="T14" fmla="*/ 342 w 349"/>
                      <a:gd name="T15" fmla="*/ 3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49" h="161">
                        <a:moveTo>
                          <a:pt x="342" y="30"/>
                        </a:moveTo>
                        <a:cubicBezTo>
                          <a:pt x="335" y="43"/>
                          <a:pt x="284" y="78"/>
                          <a:pt x="254" y="97"/>
                        </a:cubicBezTo>
                        <a:cubicBezTo>
                          <a:pt x="223" y="117"/>
                          <a:pt x="201" y="136"/>
                          <a:pt x="161" y="144"/>
                        </a:cubicBezTo>
                        <a:cubicBezTo>
                          <a:pt x="121" y="152"/>
                          <a:pt x="24" y="161"/>
                          <a:pt x="12" y="146"/>
                        </a:cubicBezTo>
                        <a:cubicBezTo>
                          <a:pt x="0" y="131"/>
                          <a:pt x="61" y="79"/>
                          <a:pt x="90" y="56"/>
                        </a:cubicBezTo>
                        <a:cubicBezTo>
                          <a:pt x="122" y="29"/>
                          <a:pt x="158" y="12"/>
                          <a:pt x="189" y="6"/>
                        </a:cubicBezTo>
                        <a:cubicBezTo>
                          <a:pt x="220" y="0"/>
                          <a:pt x="276" y="15"/>
                          <a:pt x="297" y="18"/>
                        </a:cubicBezTo>
                        <a:cubicBezTo>
                          <a:pt x="318" y="21"/>
                          <a:pt x="349" y="17"/>
                          <a:pt x="342" y="3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47" name="Freeform 321"/>
                  <p:cNvSpPr>
                    <a:spLocks noChangeAspect="1"/>
                  </p:cNvSpPr>
                  <p:nvPr/>
                </p:nvSpPr>
                <p:spPr bwMode="auto">
                  <a:xfrm>
                    <a:off x="3357" y="3003"/>
                    <a:ext cx="333" cy="257"/>
                  </a:xfrm>
                  <a:custGeom>
                    <a:avLst/>
                    <a:gdLst>
                      <a:gd name="T0" fmla="*/ 72 w 333"/>
                      <a:gd name="T1" fmla="*/ 0 h 257"/>
                      <a:gd name="T2" fmla="*/ 77 w 333"/>
                      <a:gd name="T3" fmla="*/ 20 h 257"/>
                      <a:gd name="T4" fmla="*/ 119 w 333"/>
                      <a:gd name="T5" fmla="*/ 92 h 257"/>
                      <a:gd name="T6" fmla="*/ 225 w 333"/>
                      <a:gd name="T7" fmla="*/ 134 h 257"/>
                      <a:gd name="T8" fmla="*/ 330 w 333"/>
                      <a:gd name="T9" fmla="*/ 138 h 257"/>
                      <a:gd name="T10" fmla="*/ 303 w 333"/>
                      <a:gd name="T11" fmla="*/ 204 h 257"/>
                      <a:gd name="T12" fmla="*/ 288 w 333"/>
                      <a:gd name="T13" fmla="*/ 251 h 257"/>
                      <a:gd name="T14" fmla="*/ 198 w 333"/>
                      <a:gd name="T15" fmla="*/ 228 h 257"/>
                      <a:gd name="T16" fmla="*/ 80 w 333"/>
                      <a:gd name="T17" fmla="*/ 149 h 257"/>
                      <a:gd name="T18" fmla="*/ 0 w 333"/>
                      <a:gd name="T19" fmla="*/ 14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33" h="257">
                        <a:moveTo>
                          <a:pt x="72" y="0"/>
                        </a:moveTo>
                        <a:cubicBezTo>
                          <a:pt x="73" y="3"/>
                          <a:pt x="69" y="5"/>
                          <a:pt x="77" y="20"/>
                        </a:cubicBezTo>
                        <a:cubicBezTo>
                          <a:pt x="85" y="35"/>
                          <a:pt x="94" y="73"/>
                          <a:pt x="119" y="92"/>
                        </a:cubicBezTo>
                        <a:cubicBezTo>
                          <a:pt x="156" y="111"/>
                          <a:pt x="190" y="126"/>
                          <a:pt x="225" y="134"/>
                        </a:cubicBezTo>
                        <a:cubicBezTo>
                          <a:pt x="260" y="142"/>
                          <a:pt x="327" y="140"/>
                          <a:pt x="330" y="138"/>
                        </a:cubicBezTo>
                        <a:cubicBezTo>
                          <a:pt x="333" y="136"/>
                          <a:pt x="311" y="185"/>
                          <a:pt x="303" y="204"/>
                        </a:cubicBezTo>
                        <a:cubicBezTo>
                          <a:pt x="295" y="223"/>
                          <a:pt x="295" y="245"/>
                          <a:pt x="288" y="251"/>
                        </a:cubicBezTo>
                        <a:cubicBezTo>
                          <a:pt x="281" y="257"/>
                          <a:pt x="231" y="243"/>
                          <a:pt x="198" y="228"/>
                        </a:cubicBezTo>
                        <a:cubicBezTo>
                          <a:pt x="163" y="211"/>
                          <a:pt x="113" y="185"/>
                          <a:pt x="80" y="149"/>
                        </a:cubicBezTo>
                        <a:cubicBezTo>
                          <a:pt x="47" y="114"/>
                          <a:pt x="17" y="42"/>
                          <a:pt x="0" y="14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3F3F"/>
                      </a:gs>
                      <a:gs pos="100000">
                        <a:srgbClr val="FF3F3F">
                          <a:gamma/>
                          <a:shade val="60000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48" name="Freeform 322"/>
                  <p:cNvSpPr>
                    <a:spLocks noChangeAspect="1"/>
                  </p:cNvSpPr>
                  <p:nvPr/>
                </p:nvSpPr>
                <p:spPr bwMode="auto">
                  <a:xfrm>
                    <a:off x="3027" y="2970"/>
                    <a:ext cx="1026" cy="879"/>
                  </a:xfrm>
                  <a:custGeom>
                    <a:avLst/>
                    <a:gdLst>
                      <a:gd name="T0" fmla="*/ 27 w 1026"/>
                      <a:gd name="T1" fmla="*/ 534 h 879"/>
                      <a:gd name="T2" fmla="*/ 105 w 1026"/>
                      <a:gd name="T3" fmla="*/ 651 h 879"/>
                      <a:gd name="T4" fmla="*/ 222 w 1026"/>
                      <a:gd name="T5" fmla="*/ 771 h 879"/>
                      <a:gd name="T6" fmla="*/ 312 w 1026"/>
                      <a:gd name="T7" fmla="*/ 813 h 879"/>
                      <a:gd name="T8" fmla="*/ 423 w 1026"/>
                      <a:gd name="T9" fmla="*/ 819 h 879"/>
                      <a:gd name="T10" fmla="*/ 504 w 1026"/>
                      <a:gd name="T11" fmla="*/ 783 h 879"/>
                      <a:gd name="T12" fmla="*/ 564 w 1026"/>
                      <a:gd name="T13" fmla="*/ 648 h 879"/>
                      <a:gd name="T14" fmla="*/ 582 w 1026"/>
                      <a:gd name="T15" fmla="*/ 447 h 879"/>
                      <a:gd name="T16" fmla="*/ 636 w 1026"/>
                      <a:gd name="T17" fmla="*/ 213 h 879"/>
                      <a:gd name="T18" fmla="*/ 738 w 1026"/>
                      <a:gd name="T19" fmla="*/ 84 h 879"/>
                      <a:gd name="T20" fmla="*/ 876 w 1026"/>
                      <a:gd name="T21" fmla="*/ 15 h 879"/>
                      <a:gd name="T22" fmla="*/ 972 w 1026"/>
                      <a:gd name="T23" fmla="*/ 12 h 879"/>
                      <a:gd name="T24" fmla="*/ 1002 w 1026"/>
                      <a:gd name="T25" fmla="*/ 81 h 879"/>
                      <a:gd name="T26" fmla="*/ 1023 w 1026"/>
                      <a:gd name="T27" fmla="*/ 174 h 879"/>
                      <a:gd name="T28" fmla="*/ 918 w 1026"/>
                      <a:gd name="T29" fmla="*/ 171 h 879"/>
                      <a:gd name="T30" fmla="*/ 795 w 1026"/>
                      <a:gd name="T31" fmla="*/ 258 h 879"/>
                      <a:gd name="T32" fmla="*/ 726 w 1026"/>
                      <a:gd name="T33" fmla="*/ 414 h 879"/>
                      <a:gd name="T34" fmla="*/ 672 w 1026"/>
                      <a:gd name="T35" fmla="*/ 561 h 879"/>
                      <a:gd name="T36" fmla="*/ 618 w 1026"/>
                      <a:gd name="T37" fmla="*/ 708 h 879"/>
                      <a:gd name="T38" fmla="*/ 549 w 1026"/>
                      <a:gd name="T39" fmla="*/ 816 h 879"/>
                      <a:gd name="T40" fmla="*/ 474 w 1026"/>
                      <a:gd name="T41" fmla="*/ 867 h 879"/>
                      <a:gd name="T42" fmla="*/ 393 w 1026"/>
                      <a:gd name="T43" fmla="*/ 879 h 879"/>
                      <a:gd name="T44" fmla="*/ 309 w 1026"/>
                      <a:gd name="T45" fmla="*/ 864 h 879"/>
                      <a:gd name="T46" fmla="*/ 231 w 1026"/>
                      <a:gd name="T47" fmla="*/ 822 h 879"/>
                      <a:gd name="T48" fmla="*/ 120 w 1026"/>
                      <a:gd name="T49" fmla="*/ 723 h 879"/>
                      <a:gd name="T50" fmla="*/ 18 w 1026"/>
                      <a:gd name="T51" fmla="*/ 594 h 879"/>
                      <a:gd name="T52" fmla="*/ 0 w 1026"/>
                      <a:gd name="T53" fmla="*/ 558 h 879"/>
                      <a:gd name="T54" fmla="*/ 27 w 1026"/>
                      <a:gd name="T55" fmla="*/ 534 h 8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026" h="879">
                        <a:moveTo>
                          <a:pt x="27" y="534"/>
                        </a:moveTo>
                        <a:lnTo>
                          <a:pt x="105" y="651"/>
                        </a:lnTo>
                        <a:cubicBezTo>
                          <a:pt x="137" y="690"/>
                          <a:pt x="188" y="744"/>
                          <a:pt x="222" y="771"/>
                        </a:cubicBezTo>
                        <a:cubicBezTo>
                          <a:pt x="256" y="798"/>
                          <a:pt x="279" y="805"/>
                          <a:pt x="312" y="813"/>
                        </a:cubicBezTo>
                        <a:cubicBezTo>
                          <a:pt x="345" y="821"/>
                          <a:pt x="392" y="822"/>
                          <a:pt x="423" y="819"/>
                        </a:cubicBezTo>
                        <a:cubicBezTo>
                          <a:pt x="455" y="814"/>
                          <a:pt x="481" y="811"/>
                          <a:pt x="504" y="783"/>
                        </a:cubicBezTo>
                        <a:cubicBezTo>
                          <a:pt x="527" y="755"/>
                          <a:pt x="551" y="705"/>
                          <a:pt x="564" y="648"/>
                        </a:cubicBezTo>
                        <a:cubicBezTo>
                          <a:pt x="576" y="593"/>
                          <a:pt x="573" y="515"/>
                          <a:pt x="582" y="447"/>
                        </a:cubicBezTo>
                        <a:cubicBezTo>
                          <a:pt x="594" y="375"/>
                          <a:pt x="611" y="272"/>
                          <a:pt x="636" y="213"/>
                        </a:cubicBezTo>
                        <a:cubicBezTo>
                          <a:pt x="661" y="154"/>
                          <a:pt x="698" y="115"/>
                          <a:pt x="738" y="84"/>
                        </a:cubicBezTo>
                        <a:cubicBezTo>
                          <a:pt x="778" y="51"/>
                          <a:pt x="835" y="21"/>
                          <a:pt x="876" y="15"/>
                        </a:cubicBezTo>
                        <a:cubicBezTo>
                          <a:pt x="917" y="9"/>
                          <a:pt x="951" y="0"/>
                          <a:pt x="972" y="12"/>
                        </a:cubicBezTo>
                        <a:cubicBezTo>
                          <a:pt x="993" y="23"/>
                          <a:pt x="994" y="54"/>
                          <a:pt x="1002" y="81"/>
                        </a:cubicBezTo>
                        <a:cubicBezTo>
                          <a:pt x="1010" y="108"/>
                          <a:pt x="1020" y="165"/>
                          <a:pt x="1023" y="174"/>
                        </a:cubicBezTo>
                        <a:cubicBezTo>
                          <a:pt x="1026" y="183"/>
                          <a:pt x="956" y="157"/>
                          <a:pt x="918" y="171"/>
                        </a:cubicBezTo>
                        <a:cubicBezTo>
                          <a:pt x="883" y="183"/>
                          <a:pt x="827" y="220"/>
                          <a:pt x="795" y="258"/>
                        </a:cubicBezTo>
                        <a:cubicBezTo>
                          <a:pt x="763" y="296"/>
                          <a:pt x="746" y="363"/>
                          <a:pt x="726" y="414"/>
                        </a:cubicBezTo>
                        <a:lnTo>
                          <a:pt x="672" y="561"/>
                        </a:lnTo>
                        <a:lnTo>
                          <a:pt x="618" y="708"/>
                        </a:lnTo>
                        <a:cubicBezTo>
                          <a:pt x="598" y="750"/>
                          <a:pt x="573" y="790"/>
                          <a:pt x="549" y="816"/>
                        </a:cubicBezTo>
                        <a:cubicBezTo>
                          <a:pt x="525" y="845"/>
                          <a:pt x="499" y="859"/>
                          <a:pt x="474" y="867"/>
                        </a:cubicBezTo>
                        <a:cubicBezTo>
                          <a:pt x="449" y="875"/>
                          <a:pt x="420" y="879"/>
                          <a:pt x="393" y="879"/>
                        </a:cubicBezTo>
                        <a:cubicBezTo>
                          <a:pt x="366" y="879"/>
                          <a:pt x="336" y="873"/>
                          <a:pt x="309" y="864"/>
                        </a:cubicBezTo>
                        <a:cubicBezTo>
                          <a:pt x="285" y="857"/>
                          <a:pt x="262" y="845"/>
                          <a:pt x="231" y="822"/>
                        </a:cubicBezTo>
                        <a:cubicBezTo>
                          <a:pt x="200" y="799"/>
                          <a:pt x="158" y="763"/>
                          <a:pt x="120" y="723"/>
                        </a:cubicBezTo>
                        <a:lnTo>
                          <a:pt x="18" y="594"/>
                        </a:lnTo>
                        <a:lnTo>
                          <a:pt x="0" y="558"/>
                        </a:lnTo>
                        <a:lnTo>
                          <a:pt x="27" y="534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3922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49" name="Freeform 323"/>
                  <p:cNvSpPr>
                    <a:spLocks noChangeAspect="1"/>
                  </p:cNvSpPr>
                  <p:nvPr/>
                </p:nvSpPr>
                <p:spPr bwMode="auto">
                  <a:xfrm>
                    <a:off x="3053" y="2487"/>
                    <a:ext cx="331" cy="266"/>
                  </a:xfrm>
                  <a:custGeom>
                    <a:avLst/>
                    <a:gdLst>
                      <a:gd name="T0" fmla="*/ 73 w 331"/>
                      <a:gd name="T1" fmla="*/ 0 h 266"/>
                      <a:gd name="T2" fmla="*/ 112 w 331"/>
                      <a:gd name="T3" fmla="*/ 92 h 266"/>
                      <a:gd name="T4" fmla="*/ 212 w 331"/>
                      <a:gd name="T5" fmla="*/ 149 h 266"/>
                      <a:gd name="T6" fmla="*/ 331 w 331"/>
                      <a:gd name="T7" fmla="*/ 185 h 266"/>
                      <a:gd name="T8" fmla="*/ 307 w 331"/>
                      <a:gd name="T9" fmla="*/ 236 h 266"/>
                      <a:gd name="T10" fmla="*/ 294 w 331"/>
                      <a:gd name="T11" fmla="*/ 266 h 266"/>
                      <a:gd name="T12" fmla="*/ 190 w 331"/>
                      <a:gd name="T13" fmla="*/ 233 h 266"/>
                      <a:gd name="T14" fmla="*/ 58 w 331"/>
                      <a:gd name="T15" fmla="*/ 141 h 266"/>
                      <a:gd name="T16" fmla="*/ 0 w 331"/>
                      <a:gd name="T17" fmla="*/ 0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266">
                        <a:moveTo>
                          <a:pt x="73" y="0"/>
                        </a:moveTo>
                        <a:cubicBezTo>
                          <a:pt x="80" y="15"/>
                          <a:pt x="89" y="67"/>
                          <a:pt x="112" y="92"/>
                        </a:cubicBezTo>
                        <a:cubicBezTo>
                          <a:pt x="135" y="117"/>
                          <a:pt x="176" y="134"/>
                          <a:pt x="212" y="149"/>
                        </a:cubicBezTo>
                        <a:cubicBezTo>
                          <a:pt x="247" y="161"/>
                          <a:pt x="316" y="171"/>
                          <a:pt x="331" y="185"/>
                        </a:cubicBezTo>
                        <a:lnTo>
                          <a:pt x="307" y="236"/>
                        </a:lnTo>
                        <a:lnTo>
                          <a:pt x="294" y="266"/>
                        </a:lnTo>
                        <a:cubicBezTo>
                          <a:pt x="275" y="266"/>
                          <a:pt x="229" y="254"/>
                          <a:pt x="190" y="233"/>
                        </a:cubicBezTo>
                        <a:cubicBezTo>
                          <a:pt x="149" y="213"/>
                          <a:pt x="98" y="184"/>
                          <a:pt x="58" y="141"/>
                        </a:cubicBezTo>
                        <a:cubicBezTo>
                          <a:pt x="18" y="98"/>
                          <a:pt x="12" y="29"/>
                          <a:pt x="0" y="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FF0000">
                          <a:gamma/>
                          <a:shade val="45098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50" name="Freeform 324"/>
                  <p:cNvSpPr>
                    <a:spLocks noChangeAspect="1"/>
                  </p:cNvSpPr>
                  <p:nvPr/>
                </p:nvSpPr>
                <p:spPr bwMode="auto">
                  <a:xfrm>
                    <a:off x="3326" y="2511"/>
                    <a:ext cx="477" cy="522"/>
                  </a:xfrm>
                  <a:custGeom>
                    <a:avLst/>
                    <a:gdLst>
                      <a:gd name="T0" fmla="*/ 40 w 477"/>
                      <a:gd name="T1" fmla="*/ 522 h 522"/>
                      <a:gd name="T2" fmla="*/ 16 w 477"/>
                      <a:gd name="T3" fmla="*/ 447 h 522"/>
                      <a:gd name="T4" fmla="*/ 13 w 477"/>
                      <a:gd name="T5" fmla="*/ 263 h 522"/>
                      <a:gd name="T6" fmla="*/ 85 w 477"/>
                      <a:gd name="T7" fmla="*/ 116 h 522"/>
                      <a:gd name="T8" fmla="*/ 199 w 477"/>
                      <a:gd name="T9" fmla="*/ 20 h 522"/>
                      <a:gd name="T10" fmla="*/ 322 w 477"/>
                      <a:gd name="T11" fmla="*/ 3 h 522"/>
                      <a:gd name="T12" fmla="*/ 427 w 477"/>
                      <a:gd name="T13" fmla="*/ 24 h 522"/>
                      <a:gd name="T14" fmla="*/ 472 w 477"/>
                      <a:gd name="T15" fmla="*/ 147 h 522"/>
                      <a:gd name="T16" fmla="*/ 340 w 477"/>
                      <a:gd name="T17" fmla="*/ 132 h 522"/>
                      <a:gd name="T18" fmla="*/ 236 w 477"/>
                      <a:gd name="T19" fmla="*/ 165 h 522"/>
                      <a:gd name="T20" fmla="*/ 153 w 477"/>
                      <a:gd name="T21" fmla="*/ 248 h 522"/>
                      <a:gd name="T22" fmla="*/ 100 w 477"/>
                      <a:gd name="T23" fmla="*/ 356 h 522"/>
                      <a:gd name="T24" fmla="*/ 109 w 477"/>
                      <a:gd name="T25" fmla="*/ 512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7" h="522">
                        <a:moveTo>
                          <a:pt x="40" y="522"/>
                        </a:moveTo>
                        <a:cubicBezTo>
                          <a:pt x="36" y="510"/>
                          <a:pt x="20" y="490"/>
                          <a:pt x="16" y="447"/>
                        </a:cubicBezTo>
                        <a:cubicBezTo>
                          <a:pt x="12" y="404"/>
                          <a:pt x="0" y="319"/>
                          <a:pt x="13" y="263"/>
                        </a:cubicBezTo>
                        <a:cubicBezTo>
                          <a:pt x="25" y="207"/>
                          <a:pt x="48" y="159"/>
                          <a:pt x="85" y="116"/>
                        </a:cubicBezTo>
                        <a:cubicBezTo>
                          <a:pt x="122" y="73"/>
                          <a:pt x="141" y="40"/>
                          <a:pt x="199" y="20"/>
                        </a:cubicBezTo>
                        <a:cubicBezTo>
                          <a:pt x="257" y="0"/>
                          <a:pt x="284" y="2"/>
                          <a:pt x="322" y="3"/>
                        </a:cubicBezTo>
                        <a:cubicBezTo>
                          <a:pt x="360" y="4"/>
                          <a:pt x="402" y="0"/>
                          <a:pt x="427" y="24"/>
                        </a:cubicBezTo>
                        <a:cubicBezTo>
                          <a:pt x="434" y="50"/>
                          <a:pt x="477" y="141"/>
                          <a:pt x="472" y="147"/>
                        </a:cubicBezTo>
                        <a:cubicBezTo>
                          <a:pt x="467" y="153"/>
                          <a:pt x="378" y="130"/>
                          <a:pt x="340" y="132"/>
                        </a:cubicBezTo>
                        <a:cubicBezTo>
                          <a:pt x="296" y="138"/>
                          <a:pt x="279" y="135"/>
                          <a:pt x="236" y="165"/>
                        </a:cubicBezTo>
                        <a:cubicBezTo>
                          <a:pt x="193" y="195"/>
                          <a:pt x="179" y="211"/>
                          <a:pt x="153" y="248"/>
                        </a:cubicBezTo>
                        <a:cubicBezTo>
                          <a:pt x="127" y="285"/>
                          <a:pt x="117" y="296"/>
                          <a:pt x="100" y="356"/>
                        </a:cubicBezTo>
                        <a:cubicBezTo>
                          <a:pt x="83" y="416"/>
                          <a:pt x="107" y="480"/>
                          <a:pt x="109" y="512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30196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51" name="Freeform 325"/>
                  <p:cNvSpPr>
                    <a:spLocks noChangeAspect="1"/>
                  </p:cNvSpPr>
                  <p:nvPr/>
                </p:nvSpPr>
                <p:spPr bwMode="auto">
                  <a:xfrm>
                    <a:off x="2768" y="1462"/>
                    <a:ext cx="2439" cy="758"/>
                  </a:xfrm>
                  <a:custGeom>
                    <a:avLst/>
                    <a:gdLst>
                      <a:gd name="T0" fmla="*/ 2362 w 2439"/>
                      <a:gd name="T1" fmla="*/ 619 h 758"/>
                      <a:gd name="T2" fmla="*/ 2406 w 2439"/>
                      <a:gd name="T3" fmla="*/ 667 h 758"/>
                      <a:gd name="T4" fmla="*/ 2439 w 2439"/>
                      <a:gd name="T5" fmla="*/ 613 h 758"/>
                      <a:gd name="T6" fmla="*/ 2368 w 2439"/>
                      <a:gd name="T7" fmla="*/ 410 h 758"/>
                      <a:gd name="T8" fmla="*/ 2227 w 2439"/>
                      <a:gd name="T9" fmla="*/ 235 h 758"/>
                      <a:gd name="T10" fmla="*/ 1963 w 2439"/>
                      <a:gd name="T11" fmla="*/ 74 h 758"/>
                      <a:gd name="T12" fmla="*/ 1611 w 2439"/>
                      <a:gd name="T13" fmla="*/ 10 h 758"/>
                      <a:gd name="T14" fmla="*/ 1132 w 2439"/>
                      <a:gd name="T15" fmla="*/ 14 h 758"/>
                      <a:gd name="T16" fmla="*/ 652 w 2439"/>
                      <a:gd name="T17" fmla="*/ 26 h 758"/>
                      <a:gd name="T18" fmla="*/ 424 w 2439"/>
                      <a:gd name="T19" fmla="*/ 53 h 758"/>
                      <a:gd name="T20" fmla="*/ 259 w 2439"/>
                      <a:gd name="T21" fmla="*/ 106 h 758"/>
                      <a:gd name="T22" fmla="*/ 148 w 2439"/>
                      <a:gd name="T23" fmla="*/ 194 h 758"/>
                      <a:gd name="T24" fmla="*/ 40 w 2439"/>
                      <a:gd name="T25" fmla="*/ 340 h 758"/>
                      <a:gd name="T26" fmla="*/ 4 w 2439"/>
                      <a:gd name="T27" fmla="*/ 524 h 758"/>
                      <a:gd name="T28" fmla="*/ 60 w 2439"/>
                      <a:gd name="T29" fmla="*/ 680 h 758"/>
                      <a:gd name="T30" fmla="*/ 132 w 2439"/>
                      <a:gd name="T31" fmla="*/ 746 h 758"/>
                      <a:gd name="T32" fmla="*/ 148 w 2439"/>
                      <a:gd name="T33" fmla="*/ 608 h 758"/>
                      <a:gd name="T34" fmla="*/ 193 w 2439"/>
                      <a:gd name="T35" fmla="*/ 422 h 758"/>
                      <a:gd name="T36" fmla="*/ 361 w 2439"/>
                      <a:gd name="T37" fmla="*/ 226 h 758"/>
                      <a:gd name="T38" fmla="*/ 561 w 2439"/>
                      <a:gd name="T39" fmla="*/ 152 h 758"/>
                      <a:gd name="T40" fmla="*/ 819 w 2439"/>
                      <a:gd name="T41" fmla="*/ 103 h 758"/>
                      <a:gd name="T42" fmla="*/ 1258 w 2439"/>
                      <a:gd name="T43" fmla="*/ 74 h 758"/>
                      <a:gd name="T44" fmla="*/ 1668 w 2439"/>
                      <a:gd name="T45" fmla="*/ 83 h 758"/>
                      <a:gd name="T46" fmla="*/ 1945 w 2439"/>
                      <a:gd name="T47" fmla="*/ 148 h 758"/>
                      <a:gd name="T48" fmla="*/ 2158 w 2439"/>
                      <a:gd name="T49" fmla="*/ 271 h 758"/>
                      <a:gd name="T50" fmla="*/ 2262 w 2439"/>
                      <a:gd name="T51" fmla="*/ 383 h 758"/>
                      <a:gd name="T52" fmla="*/ 2328 w 2439"/>
                      <a:gd name="T53" fmla="*/ 493 h 758"/>
                      <a:gd name="T54" fmla="*/ 2362 w 2439"/>
                      <a:gd name="T55" fmla="*/ 619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2439" h="758">
                        <a:moveTo>
                          <a:pt x="2362" y="619"/>
                        </a:moveTo>
                        <a:lnTo>
                          <a:pt x="2406" y="667"/>
                        </a:lnTo>
                        <a:lnTo>
                          <a:pt x="2439" y="613"/>
                        </a:lnTo>
                        <a:cubicBezTo>
                          <a:pt x="2433" y="570"/>
                          <a:pt x="2403" y="473"/>
                          <a:pt x="2368" y="410"/>
                        </a:cubicBezTo>
                        <a:cubicBezTo>
                          <a:pt x="2331" y="348"/>
                          <a:pt x="2295" y="291"/>
                          <a:pt x="2227" y="235"/>
                        </a:cubicBezTo>
                        <a:cubicBezTo>
                          <a:pt x="2159" y="179"/>
                          <a:pt x="2066" y="111"/>
                          <a:pt x="1963" y="74"/>
                        </a:cubicBezTo>
                        <a:cubicBezTo>
                          <a:pt x="1860" y="37"/>
                          <a:pt x="1750" y="20"/>
                          <a:pt x="1611" y="10"/>
                        </a:cubicBezTo>
                        <a:cubicBezTo>
                          <a:pt x="1472" y="0"/>
                          <a:pt x="1290" y="11"/>
                          <a:pt x="1132" y="14"/>
                        </a:cubicBezTo>
                        <a:lnTo>
                          <a:pt x="652" y="26"/>
                        </a:lnTo>
                        <a:cubicBezTo>
                          <a:pt x="534" y="32"/>
                          <a:pt x="482" y="44"/>
                          <a:pt x="424" y="53"/>
                        </a:cubicBezTo>
                        <a:cubicBezTo>
                          <a:pt x="366" y="62"/>
                          <a:pt x="305" y="82"/>
                          <a:pt x="259" y="106"/>
                        </a:cubicBezTo>
                        <a:cubicBezTo>
                          <a:pt x="213" y="130"/>
                          <a:pt x="184" y="155"/>
                          <a:pt x="148" y="194"/>
                        </a:cubicBezTo>
                        <a:cubicBezTo>
                          <a:pt x="101" y="238"/>
                          <a:pt x="64" y="285"/>
                          <a:pt x="40" y="340"/>
                        </a:cubicBezTo>
                        <a:cubicBezTo>
                          <a:pt x="16" y="395"/>
                          <a:pt x="0" y="466"/>
                          <a:pt x="4" y="524"/>
                        </a:cubicBezTo>
                        <a:cubicBezTo>
                          <a:pt x="8" y="582"/>
                          <a:pt x="38" y="644"/>
                          <a:pt x="60" y="680"/>
                        </a:cubicBezTo>
                        <a:cubicBezTo>
                          <a:pt x="82" y="716"/>
                          <a:pt x="118" y="758"/>
                          <a:pt x="132" y="746"/>
                        </a:cubicBezTo>
                        <a:lnTo>
                          <a:pt x="148" y="608"/>
                        </a:lnTo>
                        <a:cubicBezTo>
                          <a:pt x="158" y="554"/>
                          <a:pt x="157" y="490"/>
                          <a:pt x="193" y="422"/>
                        </a:cubicBezTo>
                        <a:cubicBezTo>
                          <a:pt x="229" y="354"/>
                          <a:pt x="298" y="270"/>
                          <a:pt x="361" y="226"/>
                        </a:cubicBezTo>
                        <a:cubicBezTo>
                          <a:pt x="432" y="183"/>
                          <a:pt x="485" y="172"/>
                          <a:pt x="561" y="152"/>
                        </a:cubicBezTo>
                        <a:cubicBezTo>
                          <a:pt x="637" y="132"/>
                          <a:pt x="703" y="116"/>
                          <a:pt x="819" y="103"/>
                        </a:cubicBezTo>
                        <a:cubicBezTo>
                          <a:pt x="927" y="91"/>
                          <a:pt x="1114" y="78"/>
                          <a:pt x="1258" y="74"/>
                        </a:cubicBezTo>
                        <a:cubicBezTo>
                          <a:pt x="1399" y="71"/>
                          <a:pt x="1554" y="71"/>
                          <a:pt x="1668" y="83"/>
                        </a:cubicBezTo>
                        <a:cubicBezTo>
                          <a:pt x="1783" y="94"/>
                          <a:pt x="1862" y="113"/>
                          <a:pt x="1945" y="148"/>
                        </a:cubicBezTo>
                        <a:cubicBezTo>
                          <a:pt x="2029" y="181"/>
                          <a:pt x="2105" y="232"/>
                          <a:pt x="2158" y="271"/>
                        </a:cubicBezTo>
                        <a:cubicBezTo>
                          <a:pt x="2211" y="310"/>
                          <a:pt x="2234" y="346"/>
                          <a:pt x="2262" y="383"/>
                        </a:cubicBezTo>
                        <a:cubicBezTo>
                          <a:pt x="2290" y="420"/>
                          <a:pt x="2311" y="454"/>
                          <a:pt x="2328" y="493"/>
                        </a:cubicBezTo>
                        <a:cubicBezTo>
                          <a:pt x="2338" y="522"/>
                          <a:pt x="2362" y="619"/>
                          <a:pt x="2362" y="619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52" name="Freeform 326"/>
                  <p:cNvSpPr>
                    <a:spLocks noChangeAspect="1"/>
                  </p:cNvSpPr>
                  <p:nvPr/>
                </p:nvSpPr>
                <p:spPr bwMode="auto">
                  <a:xfrm>
                    <a:off x="3037" y="2031"/>
                    <a:ext cx="499" cy="458"/>
                  </a:xfrm>
                  <a:custGeom>
                    <a:avLst/>
                    <a:gdLst>
                      <a:gd name="T0" fmla="*/ 16 w 499"/>
                      <a:gd name="T1" fmla="*/ 455 h 458"/>
                      <a:gd name="T2" fmla="*/ 13 w 499"/>
                      <a:gd name="T3" fmla="*/ 279 h 458"/>
                      <a:gd name="T4" fmla="*/ 94 w 499"/>
                      <a:gd name="T5" fmla="*/ 128 h 458"/>
                      <a:gd name="T6" fmla="*/ 203 w 499"/>
                      <a:gd name="T7" fmla="*/ 42 h 458"/>
                      <a:gd name="T8" fmla="*/ 320 w 499"/>
                      <a:gd name="T9" fmla="*/ 3 h 458"/>
                      <a:gd name="T10" fmla="*/ 422 w 499"/>
                      <a:gd name="T11" fmla="*/ 18 h 458"/>
                      <a:gd name="T12" fmla="*/ 499 w 499"/>
                      <a:gd name="T13" fmla="*/ 117 h 458"/>
                      <a:gd name="T14" fmla="*/ 335 w 499"/>
                      <a:gd name="T15" fmla="*/ 153 h 458"/>
                      <a:gd name="T16" fmla="*/ 206 w 499"/>
                      <a:gd name="T17" fmla="*/ 227 h 458"/>
                      <a:gd name="T18" fmla="*/ 104 w 499"/>
                      <a:gd name="T19" fmla="*/ 335 h 458"/>
                      <a:gd name="T20" fmla="*/ 89 w 499"/>
                      <a:gd name="T21" fmla="*/ 458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99" h="458">
                        <a:moveTo>
                          <a:pt x="16" y="455"/>
                        </a:moveTo>
                        <a:cubicBezTo>
                          <a:pt x="15" y="425"/>
                          <a:pt x="0" y="333"/>
                          <a:pt x="13" y="279"/>
                        </a:cubicBezTo>
                        <a:cubicBezTo>
                          <a:pt x="26" y="224"/>
                          <a:pt x="60" y="168"/>
                          <a:pt x="94" y="128"/>
                        </a:cubicBezTo>
                        <a:cubicBezTo>
                          <a:pt x="130" y="88"/>
                          <a:pt x="165" y="62"/>
                          <a:pt x="203" y="42"/>
                        </a:cubicBezTo>
                        <a:cubicBezTo>
                          <a:pt x="243" y="22"/>
                          <a:pt x="287" y="4"/>
                          <a:pt x="320" y="3"/>
                        </a:cubicBezTo>
                        <a:cubicBezTo>
                          <a:pt x="353" y="2"/>
                          <a:pt x="393" y="0"/>
                          <a:pt x="422" y="18"/>
                        </a:cubicBezTo>
                        <a:lnTo>
                          <a:pt x="499" y="117"/>
                        </a:lnTo>
                        <a:cubicBezTo>
                          <a:pt x="485" y="139"/>
                          <a:pt x="383" y="129"/>
                          <a:pt x="335" y="153"/>
                        </a:cubicBezTo>
                        <a:cubicBezTo>
                          <a:pt x="287" y="177"/>
                          <a:pt x="245" y="197"/>
                          <a:pt x="206" y="227"/>
                        </a:cubicBezTo>
                        <a:cubicBezTo>
                          <a:pt x="167" y="257"/>
                          <a:pt x="117" y="304"/>
                          <a:pt x="104" y="335"/>
                        </a:cubicBezTo>
                        <a:cubicBezTo>
                          <a:pt x="91" y="366"/>
                          <a:pt x="92" y="433"/>
                          <a:pt x="89" y="458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ja-JP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charset="0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144" name="Freeform 327"/>
                <p:cNvSpPr>
                  <a:spLocks noChangeAspect="1"/>
                </p:cNvSpPr>
                <p:nvPr/>
              </p:nvSpPr>
              <p:spPr bwMode="auto">
                <a:xfrm>
                  <a:off x="3177" y="2150"/>
                  <a:ext cx="359" cy="176"/>
                </a:xfrm>
                <a:custGeom>
                  <a:avLst/>
                  <a:gdLst>
                    <a:gd name="T0" fmla="*/ 359 w 359"/>
                    <a:gd name="T1" fmla="*/ 0 h 176"/>
                    <a:gd name="T2" fmla="*/ 275 w 359"/>
                    <a:gd name="T3" fmla="*/ 71 h 176"/>
                    <a:gd name="T4" fmla="*/ 161 w 359"/>
                    <a:gd name="T5" fmla="*/ 132 h 176"/>
                    <a:gd name="T6" fmla="*/ 5 w 359"/>
                    <a:gd name="T7" fmla="*/ 165 h 176"/>
                    <a:gd name="T8" fmla="*/ 128 w 359"/>
                    <a:gd name="T9" fmla="*/ 64 h 176"/>
                    <a:gd name="T10" fmla="*/ 213 w 359"/>
                    <a:gd name="T11" fmla="*/ 24 h 176"/>
                    <a:gd name="T12" fmla="*/ 290 w 359"/>
                    <a:gd name="T13" fmla="*/ 7 h 176"/>
                    <a:gd name="T14" fmla="*/ 359 w 359"/>
                    <a:gd name="T15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9" h="176">
                      <a:moveTo>
                        <a:pt x="359" y="0"/>
                      </a:moveTo>
                      <a:cubicBezTo>
                        <a:pt x="351" y="15"/>
                        <a:pt x="308" y="49"/>
                        <a:pt x="275" y="71"/>
                      </a:cubicBezTo>
                      <a:cubicBezTo>
                        <a:pt x="244" y="91"/>
                        <a:pt x="201" y="124"/>
                        <a:pt x="161" y="132"/>
                      </a:cubicBezTo>
                      <a:cubicBezTo>
                        <a:pt x="121" y="140"/>
                        <a:pt x="10" y="176"/>
                        <a:pt x="5" y="165"/>
                      </a:cubicBezTo>
                      <a:cubicBezTo>
                        <a:pt x="0" y="154"/>
                        <a:pt x="93" y="88"/>
                        <a:pt x="128" y="64"/>
                      </a:cubicBezTo>
                      <a:cubicBezTo>
                        <a:pt x="158" y="49"/>
                        <a:pt x="183" y="34"/>
                        <a:pt x="213" y="24"/>
                      </a:cubicBezTo>
                      <a:cubicBezTo>
                        <a:pt x="243" y="14"/>
                        <a:pt x="269" y="8"/>
                        <a:pt x="290" y="7"/>
                      </a:cubicBezTo>
                      <a:cubicBezTo>
                        <a:pt x="311" y="6"/>
                        <a:pt x="345" y="2"/>
                        <a:pt x="359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141" name="Freeform 328"/>
              <p:cNvSpPr>
                <a:spLocks noChangeAspect="1"/>
              </p:cNvSpPr>
              <p:nvPr/>
            </p:nvSpPr>
            <p:spPr bwMode="auto">
              <a:xfrm>
                <a:off x="1261" y="966"/>
                <a:ext cx="83" cy="84"/>
              </a:xfrm>
              <a:custGeom>
                <a:avLst/>
                <a:gdLst>
                  <a:gd name="T0" fmla="*/ 65 w 249"/>
                  <a:gd name="T1" fmla="*/ 0 h 253"/>
                  <a:gd name="T2" fmla="*/ 65 w 249"/>
                  <a:gd name="T3" fmla="*/ 49 h 253"/>
                  <a:gd name="T4" fmla="*/ 84 w 249"/>
                  <a:gd name="T5" fmla="*/ 90 h 253"/>
                  <a:gd name="T6" fmla="*/ 143 w 249"/>
                  <a:gd name="T7" fmla="*/ 120 h 253"/>
                  <a:gd name="T8" fmla="*/ 249 w 249"/>
                  <a:gd name="T9" fmla="*/ 147 h 253"/>
                  <a:gd name="T10" fmla="*/ 224 w 249"/>
                  <a:gd name="T11" fmla="*/ 186 h 253"/>
                  <a:gd name="T12" fmla="*/ 200 w 249"/>
                  <a:gd name="T13" fmla="*/ 247 h 253"/>
                  <a:gd name="T14" fmla="*/ 113 w 249"/>
                  <a:gd name="T15" fmla="*/ 220 h 253"/>
                  <a:gd name="T16" fmla="*/ 53 w 249"/>
                  <a:gd name="T17" fmla="*/ 177 h 253"/>
                  <a:gd name="T18" fmla="*/ 0 w 249"/>
                  <a:gd name="T19" fmla="*/ 12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53">
                    <a:moveTo>
                      <a:pt x="65" y="0"/>
                    </a:moveTo>
                    <a:cubicBezTo>
                      <a:pt x="66" y="8"/>
                      <a:pt x="62" y="34"/>
                      <a:pt x="65" y="49"/>
                    </a:cubicBezTo>
                    <a:cubicBezTo>
                      <a:pt x="68" y="64"/>
                      <a:pt x="71" y="78"/>
                      <a:pt x="84" y="90"/>
                    </a:cubicBezTo>
                    <a:cubicBezTo>
                      <a:pt x="97" y="102"/>
                      <a:pt x="115" y="110"/>
                      <a:pt x="143" y="120"/>
                    </a:cubicBezTo>
                    <a:cubicBezTo>
                      <a:pt x="175" y="133"/>
                      <a:pt x="234" y="137"/>
                      <a:pt x="249" y="147"/>
                    </a:cubicBezTo>
                    <a:lnTo>
                      <a:pt x="224" y="186"/>
                    </a:lnTo>
                    <a:lnTo>
                      <a:pt x="200" y="247"/>
                    </a:lnTo>
                    <a:cubicBezTo>
                      <a:pt x="182" y="253"/>
                      <a:pt x="137" y="232"/>
                      <a:pt x="113" y="220"/>
                    </a:cubicBezTo>
                    <a:cubicBezTo>
                      <a:pt x="90" y="208"/>
                      <a:pt x="68" y="190"/>
                      <a:pt x="53" y="177"/>
                    </a:cubicBezTo>
                    <a:cubicBezTo>
                      <a:pt x="34" y="161"/>
                      <a:pt x="6" y="131"/>
                      <a:pt x="0" y="124"/>
                    </a:cubicBezTo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42" name="Freeform 329"/>
              <p:cNvSpPr>
                <a:spLocks noChangeAspect="1"/>
              </p:cNvSpPr>
              <p:nvPr/>
            </p:nvSpPr>
            <p:spPr bwMode="auto">
              <a:xfrm>
                <a:off x="1018" y="838"/>
                <a:ext cx="325" cy="631"/>
              </a:xfrm>
              <a:custGeom>
                <a:avLst/>
                <a:gdLst>
                  <a:gd name="T0" fmla="*/ 0 w 975"/>
                  <a:gd name="T1" fmla="*/ 351 h 1896"/>
                  <a:gd name="T2" fmla="*/ 42 w 975"/>
                  <a:gd name="T3" fmla="*/ 0 h 1896"/>
                  <a:gd name="T4" fmla="*/ 291 w 975"/>
                  <a:gd name="T5" fmla="*/ 255 h 1896"/>
                  <a:gd name="T6" fmla="*/ 225 w 975"/>
                  <a:gd name="T7" fmla="*/ 279 h 1896"/>
                  <a:gd name="T8" fmla="*/ 486 w 975"/>
                  <a:gd name="T9" fmla="*/ 933 h 1896"/>
                  <a:gd name="T10" fmla="*/ 696 w 975"/>
                  <a:gd name="T11" fmla="*/ 1347 h 1896"/>
                  <a:gd name="T12" fmla="*/ 975 w 975"/>
                  <a:gd name="T13" fmla="*/ 1827 h 1896"/>
                  <a:gd name="T14" fmla="*/ 867 w 975"/>
                  <a:gd name="T15" fmla="*/ 1896 h 1896"/>
                  <a:gd name="T16" fmla="*/ 588 w 975"/>
                  <a:gd name="T17" fmla="*/ 1455 h 1896"/>
                  <a:gd name="T18" fmla="*/ 369 w 975"/>
                  <a:gd name="T19" fmla="*/ 1062 h 1896"/>
                  <a:gd name="T20" fmla="*/ 204 w 975"/>
                  <a:gd name="T21" fmla="*/ 699 h 1896"/>
                  <a:gd name="T22" fmla="*/ 45 w 975"/>
                  <a:gd name="T23" fmla="*/ 324 h 1896"/>
                  <a:gd name="T24" fmla="*/ 0 w 975"/>
                  <a:gd name="T25" fmla="*/ 351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896">
                    <a:moveTo>
                      <a:pt x="0" y="351"/>
                    </a:moveTo>
                    <a:lnTo>
                      <a:pt x="42" y="0"/>
                    </a:lnTo>
                    <a:lnTo>
                      <a:pt x="291" y="255"/>
                    </a:lnTo>
                    <a:lnTo>
                      <a:pt x="225" y="279"/>
                    </a:lnTo>
                    <a:lnTo>
                      <a:pt x="486" y="933"/>
                    </a:lnTo>
                    <a:cubicBezTo>
                      <a:pt x="564" y="1111"/>
                      <a:pt x="615" y="1198"/>
                      <a:pt x="696" y="1347"/>
                    </a:cubicBezTo>
                    <a:cubicBezTo>
                      <a:pt x="846" y="1629"/>
                      <a:pt x="947" y="1736"/>
                      <a:pt x="975" y="1827"/>
                    </a:cubicBezTo>
                    <a:lnTo>
                      <a:pt x="867" y="1896"/>
                    </a:lnTo>
                    <a:lnTo>
                      <a:pt x="588" y="1455"/>
                    </a:lnTo>
                    <a:cubicBezTo>
                      <a:pt x="505" y="1316"/>
                      <a:pt x="433" y="1188"/>
                      <a:pt x="369" y="1062"/>
                    </a:cubicBezTo>
                    <a:cubicBezTo>
                      <a:pt x="303" y="935"/>
                      <a:pt x="258" y="822"/>
                      <a:pt x="204" y="699"/>
                    </a:cubicBezTo>
                    <a:cubicBezTo>
                      <a:pt x="150" y="576"/>
                      <a:pt x="79" y="382"/>
                      <a:pt x="45" y="324"/>
                    </a:cubicBezTo>
                    <a:lnTo>
                      <a:pt x="0" y="35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0000"/>
                  </a:gs>
                  <a:gs pos="50000">
                    <a:srgbClr val="FFCC99"/>
                  </a:gs>
                  <a:gs pos="100000">
                    <a:srgbClr val="CC0000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  <p:grpSp>
          <p:nvGrpSpPr>
            <p:cNvPr id="93" name="グループ化 92"/>
            <p:cNvGrpSpPr>
              <a:grpSpLocks noChangeAspect="1"/>
            </p:cNvGrpSpPr>
            <p:nvPr/>
          </p:nvGrpSpPr>
          <p:grpSpPr>
            <a:xfrm>
              <a:off x="5658582" y="3922999"/>
              <a:ext cx="139768" cy="113259"/>
              <a:chOff x="302750" y="438615"/>
              <a:chExt cx="422737" cy="342559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109" name="直線コネクタ 108"/>
              <p:cNvCxnSpPr/>
              <p:nvPr/>
            </p:nvCxnSpPr>
            <p:spPr bwMode="auto">
              <a:xfrm flipV="1">
                <a:off x="715601" y="438615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0" name="直線コネクタ 109"/>
              <p:cNvCxnSpPr/>
              <p:nvPr/>
            </p:nvCxnSpPr>
            <p:spPr bwMode="auto">
              <a:xfrm rot="3060000" flipV="1">
                <a:off x="684653" y="489393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11" name="六角形 110"/>
              <p:cNvSpPr/>
              <p:nvPr/>
            </p:nvSpPr>
            <p:spPr bwMode="auto">
              <a:xfrm rot="-3360000">
                <a:off x="492701" y="505584"/>
                <a:ext cx="207869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112" name="直線コネクタ 111"/>
              <p:cNvCxnSpPr/>
              <p:nvPr/>
            </p:nvCxnSpPr>
            <p:spPr bwMode="auto">
              <a:xfrm flipV="1">
                <a:off x="302750" y="611691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直線コネクタ 112"/>
              <p:cNvCxnSpPr/>
              <p:nvPr/>
            </p:nvCxnSpPr>
            <p:spPr bwMode="auto">
              <a:xfrm flipV="1">
                <a:off x="507532" y="749805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4" name="直線コネクタ 113"/>
              <p:cNvCxnSpPr/>
              <p:nvPr/>
            </p:nvCxnSpPr>
            <p:spPr bwMode="auto">
              <a:xfrm rot="-300000">
                <a:off x="442457" y="688344"/>
                <a:ext cx="65075" cy="9283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5" name="直線コネクタ 114"/>
              <p:cNvCxnSpPr/>
              <p:nvPr/>
            </p:nvCxnSpPr>
            <p:spPr bwMode="auto">
              <a:xfrm>
                <a:off x="312274" y="641207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6" name="直線コネクタ 115"/>
              <p:cNvCxnSpPr/>
              <p:nvPr/>
            </p:nvCxnSpPr>
            <p:spPr bwMode="auto">
              <a:xfrm flipV="1">
                <a:off x="430099" y="650460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7" name="直線コネクタ 116"/>
              <p:cNvCxnSpPr/>
              <p:nvPr/>
            </p:nvCxnSpPr>
            <p:spPr bwMode="auto">
              <a:xfrm flipV="1">
                <a:off x="485440" y="577153"/>
                <a:ext cx="36168" cy="40265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8" name="直線コネクタ 117"/>
              <p:cNvCxnSpPr>
                <a:endCxn id="111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4" name="グループ化 93"/>
            <p:cNvGrpSpPr/>
            <p:nvPr/>
          </p:nvGrpSpPr>
          <p:grpSpPr>
            <a:xfrm>
              <a:off x="4876239" y="3853397"/>
              <a:ext cx="1110291" cy="1015763"/>
              <a:chOff x="4853957" y="1972312"/>
              <a:chExt cx="1110291" cy="1015763"/>
            </a:xfrm>
          </p:grpSpPr>
          <p:grpSp>
            <p:nvGrpSpPr>
              <p:cNvPr id="95" name="Group 331"/>
              <p:cNvGrpSpPr>
                <a:grpSpLocks noChangeAspect="1"/>
              </p:cNvGrpSpPr>
              <p:nvPr/>
            </p:nvGrpSpPr>
            <p:grpSpPr bwMode="auto">
              <a:xfrm rot="18330173">
                <a:off x="5634663" y="2039741"/>
                <a:ext cx="147995" cy="183028"/>
                <a:chOff x="548" y="2531"/>
                <a:chExt cx="423" cy="688"/>
              </a:xfrm>
              <a:effectLst>
                <a:reflection endPos="0" dist="50800" dir="5400000" sy="-100000" algn="bl" rotWithShape="0"/>
              </a:effectLst>
            </p:grpSpPr>
            <p:sp>
              <p:nvSpPr>
                <p:cNvPr id="105" name="AutoShape 332"/>
                <p:cNvSpPr>
                  <a:spLocks noChangeAspect="1" noChangeArrowheads="1"/>
                </p:cNvSpPr>
                <p:nvPr/>
              </p:nvSpPr>
              <p:spPr bwMode="auto">
                <a:xfrm rot="16200000" flipV="1">
                  <a:off x="399" y="2726"/>
                  <a:ext cx="688" cy="297"/>
                </a:xfrm>
                <a:custGeom>
                  <a:avLst/>
                  <a:gdLst>
                    <a:gd name="G0" fmla="+- 4099 0 0"/>
                    <a:gd name="G1" fmla="+- 21600 0 4099"/>
                    <a:gd name="G2" fmla="*/ 4099 1 2"/>
                    <a:gd name="G3" fmla="+- 21600 0 G2"/>
                    <a:gd name="G4" fmla="+/ 4099 21600 2"/>
                    <a:gd name="G5" fmla="+/ G1 0 2"/>
                    <a:gd name="G6" fmla="*/ 21600 21600 4099"/>
                    <a:gd name="G7" fmla="*/ G6 1 2"/>
                    <a:gd name="G8" fmla="+- 21600 0 G7"/>
                    <a:gd name="G9" fmla="*/ 21600 1 2"/>
                    <a:gd name="G10" fmla="+- 4099 0 G9"/>
                    <a:gd name="G11" fmla="?: G10 G8 0"/>
                    <a:gd name="G12" fmla="?: G10 G7 21600"/>
                    <a:gd name="T0" fmla="*/ 19550 w 21600"/>
                    <a:gd name="T1" fmla="*/ 10800 h 21600"/>
                    <a:gd name="T2" fmla="*/ 10800 w 21600"/>
                    <a:gd name="T3" fmla="*/ 21600 h 21600"/>
                    <a:gd name="T4" fmla="*/ 2050 w 21600"/>
                    <a:gd name="T5" fmla="*/ 10800 h 21600"/>
                    <a:gd name="T6" fmla="*/ 10800 w 21600"/>
                    <a:gd name="T7" fmla="*/ 0 h 21600"/>
                    <a:gd name="T8" fmla="*/ 3850 w 21600"/>
                    <a:gd name="T9" fmla="*/ 3850 h 21600"/>
                    <a:gd name="T10" fmla="*/ 17750 w 21600"/>
                    <a:gd name="T11" fmla="*/ 1775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4099" y="21600"/>
                      </a:lnTo>
                      <a:lnTo>
                        <a:pt x="17501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06" name="Oval 333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381" y="2830"/>
                  <a:ext cx="428" cy="93"/>
                </a:xfrm>
                <a:prstGeom prst="ellipse">
                  <a:avLst/>
                </a:prstGeom>
                <a:solidFill>
                  <a:srgbClr val="7F7FA9">
                    <a:alpha val="58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07" name="Oval 334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436" y="2848"/>
                  <a:ext cx="302" cy="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sp>
              <p:nvSpPr>
                <p:cNvPr id="108" name="Oval 335"/>
                <p:cNvSpPr>
                  <a:spLocks noChangeAspect="1" noChangeArrowheads="1"/>
                </p:cNvSpPr>
                <p:nvPr/>
              </p:nvSpPr>
              <p:spPr bwMode="auto">
                <a:xfrm rot="16200000">
                  <a:off x="556" y="2800"/>
                  <a:ext cx="684" cy="14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000066"/>
                    </a:gs>
                    <a:gs pos="50000">
                      <a:srgbClr val="FFFFFF">
                        <a:alpha val="58000"/>
                      </a:srgbClr>
                    </a:gs>
                    <a:gs pos="100000">
                      <a:srgbClr val="000066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96" name="Freeform 340"/>
              <p:cNvSpPr>
                <a:spLocks/>
              </p:cNvSpPr>
              <p:nvPr/>
            </p:nvSpPr>
            <p:spPr bwMode="auto">
              <a:xfrm rot="14054974">
                <a:off x="5170576" y="1941494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7" name="Freeform 340"/>
              <p:cNvSpPr>
                <a:spLocks/>
              </p:cNvSpPr>
              <p:nvPr/>
            </p:nvSpPr>
            <p:spPr bwMode="auto">
              <a:xfrm rot="13028214" flipH="1">
                <a:off x="5414640" y="217341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8" name="Freeform 340"/>
              <p:cNvSpPr>
                <a:spLocks/>
              </p:cNvSpPr>
              <p:nvPr/>
            </p:nvSpPr>
            <p:spPr bwMode="auto">
              <a:xfrm rot="15094630">
                <a:off x="5129242" y="1813840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99" name="Freeform 340"/>
              <p:cNvSpPr>
                <a:spLocks/>
              </p:cNvSpPr>
              <p:nvPr/>
            </p:nvSpPr>
            <p:spPr bwMode="auto">
              <a:xfrm rot="11527669" flipH="1">
                <a:off x="5586760" y="221574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00" name="Freeform 340"/>
              <p:cNvSpPr>
                <a:spLocks/>
              </p:cNvSpPr>
              <p:nvPr/>
            </p:nvSpPr>
            <p:spPr bwMode="auto">
              <a:xfrm rot="12792632">
                <a:off x="5269453" y="2047842"/>
                <a:ext cx="209560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  <a:gd name="connsiteX0" fmla="*/ 0 w 9450"/>
                  <a:gd name="connsiteY0" fmla="*/ 10000 h 10000"/>
                  <a:gd name="connsiteX1" fmla="*/ 1262 w 9450"/>
                  <a:gd name="connsiteY1" fmla="*/ 7521 h 10000"/>
                  <a:gd name="connsiteX2" fmla="*/ 5287 w 9450"/>
                  <a:gd name="connsiteY2" fmla="*/ 5707 h 10000"/>
                  <a:gd name="connsiteX3" fmla="*/ 4833 w 9450"/>
                  <a:gd name="connsiteY3" fmla="*/ 3625 h 10000"/>
                  <a:gd name="connsiteX4" fmla="*/ 8500 w 9450"/>
                  <a:gd name="connsiteY4" fmla="*/ 2458 h 10000"/>
                  <a:gd name="connsiteX5" fmla="*/ 8949 w 9450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450" h="10000">
                    <a:moveTo>
                      <a:pt x="0" y="10000"/>
                    </a:moveTo>
                    <a:cubicBezTo>
                      <a:pt x="586" y="9806"/>
                      <a:pt x="382" y="8237"/>
                      <a:pt x="1262" y="7521"/>
                    </a:cubicBezTo>
                    <a:cubicBezTo>
                      <a:pt x="2144" y="6805"/>
                      <a:pt x="4692" y="6356"/>
                      <a:pt x="5287" y="5707"/>
                    </a:cubicBezTo>
                    <a:cubicBezTo>
                      <a:pt x="5882" y="5058"/>
                      <a:pt x="4315" y="4170"/>
                      <a:pt x="4833" y="3625"/>
                    </a:cubicBezTo>
                    <a:cubicBezTo>
                      <a:pt x="5351" y="3081"/>
                      <a:pt x="6599" y="2810"/>
                      <a:pt x="8500" y="2458"/>
                    </a:cubicBezTo>
                    <a:cubicBezTo>
                      <a:pt x="10401" y="2108"/>
                      <a:pt x="8845" y="509"/>
                      <a:pt x="8949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01" name="Freeform 340"/>
              <p:cNvSpPr>
                <a:spLocks/>
              </p:cNvSpPr>
              <p:nvPr/>
            </p:nvSpPr>
            <p:spPr bwMode="auto">
              <a:xfrm rot="15969018">
                <a:off x="5132758" y="1697027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02" name="Freeform 340"/>
              <p:cNvSpPr>
                <a:spLocks/>
              </p:cNvSpPr>
              <p:nvPr/>
            </p:nvSpPr>
            <p:spPr bwMode="auto">
              <a:xfrm rot="10351448" flipH="1">
                <a:off x="5742491" y="2179538"/>
                <a:ext cx="221757" cy="772327"/>
              </a:xfrm>
              <a:custGeom>
                <a:avLst/>
                <a:gdLst>
                  <a:gd name="T0" fmla="*/ 89 w 390"/>
                  <a:gd name="T1" fmla="*/ 469 h 469"/>
                  <a:gd name="T2" fmla="*/ 242 w 390"/>
                  <a:gd name="T3" fmla="*/ 325 h 469"/>
                  <a:gd name="T4" fmla="*/ 15 w 390"/>
                  <a:gd name="T5" fmla="*/ 122 h 469"/>
                  <a:gd name="T6" fmla="*/ 335 w 390"/>
                  <a:gd name="T7" fmla="*/ 140 h 469"/>
                  <a:gd name="T8" fmla="*/ 348 w 390"/>
                  <a:gd name="T9" fmla="*/ 0 h 469"/>
                  <a:gd name="connsiteX0" fmla="*/ 4005 w 11017"/>
                  <a:gd name="connsiteY0" fmla="*/ 10000 h 10000"/>
                  <a:gd name="connsiteX1" fmla="*/ 58 w 11017"/>
                  <a:gd name="connsiteY1" fmla="*/ 6807 h 10000"/>
                  <a:gd name="connsiteX2" fmla="*/ 7928 w 11017"/>
                  <a:gd name="connsiteY2" fmla="*/ 6930 h 10000"/>
                  <a:gd name="connsiteX3" fmla="*/ 2108 w 11017"/>
                  <a:gd name="connsiteY3" fmla="*/ 2601 h 10000"/>
                  <a:gd name="connsiteX4" fmla="*/ 10313 w 11017"/>
                  <a:gd name="connsiteY4" fmla="*/ 2985 h 10000"/>
                  <a:gd name="connsiteX5" fmla="*/ 10646 w 11017"/>
                  <a:gd name="connsiteY5" fmla="*/ 0 h 10000"/>
                  <a:gd name="connsiteX0" fmla="*/ 4005 w 11017"/>
                  <a:gd name="connsiteY0" fmla="*/ 12142 h 12142"/>
                  <a:gd name="connsiteX1" fmla="*/ 58 w 11017"/>
                  <a:gd name="connsiteY1" fmla="*/ 6807 h 12142"/>
                  <a:gd name="connsiteX2" fmla="*/ 7928 w 11017"/>
                  <a:gd name="connsiteY2" fmla="*/ 6930 h 12142"/>
                  <a:gd name="connsiteX3" fmla="*/ 2108 w 11017"/>
                  <a:gd name="connsiteY3" fmla="*/ 2601 h 12142"/>
                  <a:gd name="connsiteX4" fmla="*/ 10313 w 11017"/>
                  <a:gd name="connsiteY4" fmla="*/ 2985 h 12142"/>
                  <a:gd name="connsiteX5" fmla="*/ 10646 w 11017"/>
                  <a:gd name="connsiteY5" fmla="*/ 0 h 12142"/>
                  <a:gd name="connsiteX0" fmla="*/ 5814 w 12826"/>
                  <a:gd name="connsiteY0" fmla="*/ 12142 h 12142"/>
                  <a:gd name="connsiteX1" fmla="*/ 43 w 12826"/>
                  <a:gd name="connsiteY1" fmla="*/ 8435 h 12142"/>
                  <a:gd name="connsiteX2" fmla="*/ 9737 w 12826"/>
                  <a:gd name="connsiteY2" fmla="*/ 6930 h 12142"/>
                  <a:gd name="connsiteX3" fmla="*/ 3917 w 12826"/>
                  <a:gd name="connsiteY3" fmla="*/ 2601 h 12142"/>
                  <a:gd name="connsiteX4" fmla="*/ 12122 w 12826"/>
                  <a:gd name="connsiteY4" fmla="*/ 2985 h 12142"/>
                  <a:gd name="connsiteX5" fmla="*/ 12455 w 12826"/>
                  <a:gd name="connsiteY5" fmla="*/ 0 h 12142"/>
                  <a:gd name="connsiteX0" fmla="*/ 4910 w 11922"/>
                  <a:gd name="connsiteY0" fmla="*/ 12142 h 12142"/>
                  <a:gd name="connsiteX1" fmla="*/ 51 w 11922"/>
                  <a:gd name="connsiteY1" fmla="*/ 7321 h 12142"/>
                  <a:gd name="connsiteX2" fmla="*/ 8833 w 11922"/>
                  <a:gd name="connsiteY2" fmla="*/ 6930 h 12142"/>
                  <a:gd name="connsiteX3" fmla="*/ 3013 w 11922"/>
                  <a:gd name="connsiteY3" fmla="*/ 2601 h 12142"/>
                  <a:gd name="connsiteX4" fmla="*/ 11218 w 11922"/>
                  <a:gd name="connsiteY4" fmla="*/ 2985 h 12142"/>
                  <a:gd name="connsiteX5" fmla="*/ 11551 w 11922"/>
                  <a:gd name="connsiteY5" fmla="*/ 0 h 12142"/>
                  <a:gd name="connsiteX0" fmla="*/ 1915 w 8927"/>
                  <a:gd name="connsiteY0" fmla="*/ 12142 h 12142"/>
                  <a:gd name="connsiteX1" fmla="*/ 1693 w 8927"/>
                  <a:gd name="connsiteY1" fmla="*/ 8713 h 12142"/>
                  <a:gd name="connsiteX2" fmla="*/ 5838 w 8927"/>
                  <a:gd name="connsiteY2" fmla="*/ 6930 h 12142"/>
                  <a:gd name="connsiteX3" fmla="*/ 18 w 8927"/>
                  <a:gd name="connsiteY3" fmla="*/ 2601 h 12142"/>
                  <a:gd name="connsiteX4" fmla="*/ 8223 w 8927"/>
                  <a:gd name="connsiteY4" fmla="*/ 2985 h 12142"/>
                  <a:gd name="connsiteX5" fmla="*/ 8556 w 8927"/>
                  <a:gd name="connsiteY5" fmla="*/ 0 h 12142"/>
                  <a:gd name="connsiteX0" fmla="*/ 458 w 8313"/>
                  <a:gd name="connsiteY0" fmla="*/ 10000 h 10000"/>
                  <a:gd name="connsiteX1" fmla="*/ 209 w 8313"/>
                  <a:gd name="connsiteY1" fmla="*/ 7176 h 10000"/>
                  <a:gd name="connsiteX2" fmla="*/ 4853 w 8313"/>
                  <a:gd name="connsiteY2" fmla="*/ 5707 h 10000"/>
                  <a:gd name="connsiteX3" fmla="*/ 4476 w 8313"/>
                  <a:gd name="connsiteY3" fmla="*/ 3625 h 10000"/>
                  <a:gd name="connsiteX4" fmla="*/ 7524 w 8313"/>
                  <a:gd name="connsiteY4" fmla="*/ 2458 h 10000"/>
                  <a:gd name="connsiteX5" fmla="*/ 7897 w 831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13" h="10000">
                    <a:moveTo>
                      <a:pt x="458" y="10000"/>
                    </a:moveTo>
                    <a:cubicBezTo>
                      <a:pt x="945" y="9806"/>
                      <a:pt x="-523" y="7892"/>
                      <a:pt x="209" y="7176"/>
                    </a:cubicBezTo>
                    <a:cubicBezTo>
                      <a:pt x="942" y="6460"/>
                      <a:pt x="4142" y="6299"/>
                      <a:pt x="4853" y="5707"/>
                    </a:cubicBezTo>
                    <a:cubicBezTo>
                      <a:pt x="5564" y="5115"/>
                      <a:pt x="4045" y="4170"/>
                      <a:pt x="4476" y="3625"/>
                    </a:cubicBezTo>
                    <a:cubicBezTo>
                      <a:pt x="4906" y="3081"/>
                      <a:pt x="5944" y="2810"/>
                      <a:pt x="7524" y="2458"/>
                    </a:cubicBezTo>
                    <a:cubicBezTo>
                      <a:pt x="9104" y="2108"/>
                      <a:pt x="7811" y="509"/>
                      <a:pt x="7897" y="0"/>
                    </a:cubicBezTo>
                  </a:path>
                </a:pathLst>
              </a:custGeom>
              <a:noFill/>
              <a:ln w="28575">
                <a:solidFill>
                  <a:srgbClr val="3366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</p:grpSp>
      </p:grpSp>
      <p:grpSp>
        <p:nvGrpSpPr>
          <p:cNvPr id="2" name="グループ化 1"/>
          <p:cNvGrpSpPr/>
          <p:nvPr/>
        </p:nvGrpSpPr>
        <p:grpSpPr>
          <a:xfrm>
            <a:off x="4854272" y="1922620"/>
            <a:ext cx="1109411" cy="910581"/>
            <a:chOff x="3068495" y="1605099"/>
            <a:chExt cx="1109411" cy="910581"/>
          </a:xfrm>
        </p:grpSpPr>
        <p:grpSp>
          <p:nvGrpSpPr>
            <p:cNvPr id="154" name="Group 295"/>
            <p:cNvGrpSpPr>
              <a:grpSpLocks noChangeAspect="1"/>
            </p:cNvGrpSpPr>
            <p:nvPr/>
          </p:nvGrpSpPr>
          <p:grpSpPr bwMode="auto">
            <a:xfrm>
              <a:off x="3328609" y="1605099"/>
              <a:ext cx="849297" cy="812926"/>
              <a:chOff x="864" y="432"/>
              <a:chExt cx="1182" cy="113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5" name="Freeform 296"/>
              <p:cNvSpPr>
                <a:spLocks noChangeAspect="1"/>
              </p:cNvSpPr>
              <p:nvPr/>
            </p:nvSpPr>
            <p:spPr bwMode="auto">
              <a:xfrm>
                <a:off x="864" y="705"/>
                <a:ext cx="187" cy="168"/>
              </a:xfrm>
              <a:custGeom>
                <a:avLst/>
                <a:gdLst>
                  <a:gd name="T0" fmla="*/ 561 w 561"/>
                  <a:gd name="T1" fmla="*/ 464 h 504"/>
                  <a:gd name="T2" fmla="*/ 474 w 561"/>
                  <a:gd name="T3" fmla="*/ 302 h 504"/>
                  <a:gd name="T4" fmla="*/ 363 w 561"/>
                  <a:gd name="T5" fmla="*/ 164 h 504"/>
                  <a:gd name="T6" fmla="*/ 177 w 561"/>
                  <a:gd name="T7" fmla="*/ 41 h 504"/>
                  <a:gd name="T8" fmla="*/ 3 w 561"/>
                  <a:gd name="T9" fmla="*/ 11 h 504"/>
                  <a:gd name="T10" fmla="*/ 0 w 561"/>
                  <a:gd name="T11" fmla="*/ 101 h 504"/>
                  <a:gd name="T12" fmla="*/ 99 w 561"/>
                  <a:gd name="T13" fmla="*/ 113 h 504"/>
                  <a:gd name="T14" fmla="*/ 225 w 561"/>
                  <a:gd name="T15" fmla="*/ 155 h 504"/>
                  <a:gd name="T16" fmla="*/ 339 w 561"/>
                  <a:gd name="T17" fmla="*/ 248 h 504"/>
                  <a:gd name="T18" fmla="*/ 429 w 561"/>
                  <a:gd name="T19" fmla="*/ 347 h 504"/>
                  <a:gd name="T20" fmla="*/ 507 w 561"/>
                  <a:gd name="T21" fmla="*/ 482 h 504"/>
                  <a:gd name="T22" fmla="*/ 510 w 561"/>
                  <a:gd name="T23" fmla="*/ 479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61" h="504">
                    <a:moveTo>
                      <a:pt x="561" y="464"/>
                    </a:moveTo>
                    <a:cubicBezTo>
                      <a:pt x="546" y="437"/>
                      <a:pt x="507" y="352"/>
                      <a:pt x="474" y="302"/>
                    </a:cubicBezTo>
                    <a:cubicBezTo>
                      <a:pt x="480" y="311"/>
                      <a:pt x="412" y="207"/>
                      <a:pt x="363" y="164"/>
                    </a:cubicBezTo>
                    <a:cubicBezTo>
                      <a:pt x="314" y="121"/>
                      <a:pt x="237" y="67"/>
                      <a:pt x="177" y="41"/>
                    </a:cubicBezTo>
                    <a:cubicBezTo>
                      <a:pt x="117" y="15"/>
                      <a:pt x="33" y="0"/>
                      <a:pt x="3" y="11"/>
                    </a:cubicBezTo>
                    <a:lnTo>
                      <a:pt x="0" y="101"/>
                    </a:lnTo>
                    <a:cubicBezTo>
                      <a:pt x="16" y="118"/>
                      <a:pt x="62" y="104"/>
                      <a:pt x="99" y="113"/>
                    </a:cubicBezTo>
                    <a:cubicBezTo>
                      <a:pt x="137" y="121"/>
                      <a:pt x="185" y="133"/>
                      <a:pt x="225" y="155"/>
                    </a:cubicBezTo>
                    <a:cubicBezTo>
                      <a:pt x="265" y="177"/>
                      <a:pt x="305" y="216"/>
                      <a:pt x="339" y="248"/>
                    </a:cubicBezTo>
                    <a:cubicBezTo>
                      <a:pt x="373" y="280"/>
                      <a:pt x="403" y="313"/>
                      <a:pt x="429" y="347"/>
                    </a:cubicBezTo>
                    <a:cubicBezTo>
                      <a:pt x="450" y="371"/>
                      <a:pt x="500" y="473"/>
                      <a:pt x="507" y="482"/>
                    </a:cubicBezTo>
                    <a:cubicBezTo>
                      <a:pt x="520" y="504"/>
                      <a:pt x="510" y="480"/>
                      <a:pt x="510" y="479"/>
                    </a:cubicBezTo>
                  </a:path>
                </a:pathLst>
              </a:custGeom>
              <a:gradFill rotWithShape="0">
                <a:gsLst>
                  <a:gs pos="0">
                    <a:srgbClr val="339933"/>
                  </a:gs>
                  <a:gs pos="50000">
                    <a:srgbClr val="D8F8D8"/>
                  </a:gs>
                  <a:gs pos="100000">
                    <a:srgbClr val="339933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56" name="Freeform 297"/>
              <p:cNvSpPr>
                <a:spLocks noChangeAspect="1"/>
              </p:cNvSpPr>
              <p:nvPr/>
            </p:nvSpPr>
            <p:spPr bwMode="auto">
              <a:xfrm>
                <a:off x="1298" y="1040"/>
                <a:ext cx="81" cy="358"/>
              </a:xfrm>
              <a:custGeom>
                <a:avLst/>
                <a:gdLst>
                  <a:gd name="T0" fmla="*/ 0 w 243"/>
                  <a:gd name="T1" fmla="*/ 993 h 1074"/>
                  <a:gd name="T2" fmla="*/ 87 w 243"/>
                  <a:gd name="T3" fmla="*/ 879 h 1074"/>
                  <a:gd name="T4" fmla="*/ 132 w 243"/>
                  <a:gd name="T5" fmla="*/ 639 h 1074"/>
                  <a:gd name="T6" fmla="*/ 123 w 243"/>
                  <a:gd name="T7" fmla="*/ 420 h 1074"/>
                  <a:gd name="T8" fmla="*/ 135 w 243"/>
                  <a:gd name="T9" fmla="*/ 0 h 1074"/>
                  <a:gd name="T10" fmla="*/ 243 w 243"/>
                  <a:gd name="T11" fmla="*/ 21 h 1074"/>
                  <a:gd name="T12" fmla="*/ 219 w 243"/>
                  <a:gd name="T13" fmla="*/ 273 h 1074"/>
                  <a:gd name="T14" fmla="*/ 228 w 243"/>
                  <a:gd name="T15" fmla="*/ 573 h 1074"/>
                  <a:gd name="T16" fmla="*/ 210 w 243"/>
                  <a:gd name="T17" fmla="*/ 804 h 1074"/>
                  <a:gd name="T18" fmla="*/ 144 w 243"/>
                  <a:gd name="T19" fmla="*/ 981 h 1074"/>
                  <a:gd name="T20" fmla="*/ 90 w 243"/>
                  <a:gd name="T21" fmla="*/ 1050 h 1074"/>
                  <a:gd name="T22" fmla="*/ 48 w 243"/>
                  <a:gd name="T23" fmla="*/ 1074 h 10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3" h="1074">
                    <a:moveTo>
                      <a:pt x="0" y="993"/>
                    </a:moveTo>
                    <a:cubicBezTo>
                      <a:pt x="6" y="959"/>
                      <a:pt x="54" y="951"/>
                      <a:pt x="87" y="879"/>
                    </a:cubicBezTo>
                    <a:cubicBezTo>
                      <a:pt x="120" y="807"/>
                      <a:pt x="127" y="716"/>
                      <a:pt x="132" y="639"/>
                    </a:cubicBezTo>
                    <a:lnTo>
                      <a:pt x="123" y="420"/>
                    </a:lnTo>
                    <a:lnTo>
                      <a:pt x="135" y="0"/>
                    </a:lnTo>
                    <a:lnTo>
                      <a:pt x="243" y="21"/>
                    </a:lnTo>
                    <a:lnTo>
                      <a:pt x="219" y="273"/>
                    </a:lnTo>
                    <a:lnTo>
                      <a:pt x="228" y="573"/>
                    </a:lnTo>
                    <a:cubicBezTo>
                      <a:pt x="227" y="661"/>
                      <a:pt x="224" y="736"/>
                      <a:pt x="210" y="804"/>
                    </a:cubicBezTo>
                    <a:cubicBezTo>
                      <a:pt x="196" y="872"/>
                      <a:pt x="170" y="933"/>
                      <a:pt x="144" y="981"/>
                    </a:cubicBezTo>
                    <a:lnTo>
                      <a:pt x="90" y="1050"/>
                    </a:lnTo>
                    <a:lnTo>
                      <a:pt x="48" y="1074"/>
                    </a:lnTo>
                  </a:path>
                </a:pathLst>
              </a:custGeom>
              <a:solidFill>
                <a:srgbClr val="3333CC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57" name="Freeform 298"/>
              <p:cNvSpPr>
                <a:spLocks noChangeAspect="1"/>
              </p:cNvSpPr>
              <p:nvPr/>
            </p:nvSpPr>
            <p:spPr bwMode="auto">
              <a:xfrm>
                <a:off x="1461" y="985"/>
                <a:ext cx="171" cy="144"/>
              </a:xfrm>
              <a:custGeom>
                <a:avLst/>
                <a:gdLst>
                  <a:gd name="T0" fmla="*/ 69 w 512"/>
                  <a:gd name="T1" fmla="*/ 9 h 431"/>
                  <a:gd name="T2" fmla="*/ 219 w 512"/>
                  <a:gd name="T3" fmla="*/ 30 h 431"/>
                  <a:gd name="T4" fmla="*/ 357 w 512"/>
                  <a:gd name="T5" fmla="*/ 123 h 431"/>
                  <a:gd name="T6" fmla="*/ 441 w 512"/>
                  <a:gd name="T7" fmla="*/ 216 h 431"/>
                  <a:gd name="T8" fmla="*/ 507 w 512"/>
                  <a:gd name="T9" fmla="*/ 345 h 431"/>
                  <a:gd name="T10" fmla="*/ 414 w 512"/>
                  <a:gd name="T11" fmla="*/ 414 h 431"/>
                  <a:gd name="T12" fmla="*/ 303 w 512"/>
                  <a:gd name="T13" fmla="*/ 276 h 431"/>
                  <a:gd name="T14" fmla="*/ 183 w 512"/>
                  <a:gd name="T15" fmla="*/ 168 h 431"/>
                  <a:gd name="T16" fmla="*/ 111 w 512"/>
                  <a:gd name="T17" fmla="*/ 123 h 431"/>
                  <a:gd name="T18" fmla="*/ 0 w 512"/>
                  <a:gd name="T19" fmla="*/ 102 h 431"/>
                  <a:gd name="T20" fmla="*/ 69 w 512"/>
                  <a:gd name="T21" fmla="*/ 9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2" h="431">
                    <a:moveTo>
                      <a:pt x="69" y="9"/>
                    </a:moveTo>
                    <a:cubicBezTo>
                      <a:pt x="101" y="0"/>
                      <a:pt x="171" y="11"/>
                      <a:pt x="219" y="30"/>
                    </a:cubicBezTo>
                    <a:cubicBezTo>
                      <a:pt x="273" y="53"/>
                      <a:pt x="317" y="91"/>
                      <a:pt x="357" y="123"/>
                    </a:cubicBezTo>
                    <a:lnTo>
                      <a:pt x="441" y="216"/>
                    </a:lnTo>
                    <a:cubicBezTo>
                      <a:pt x="466" y="253"/>
                      <a:pt x="512" y="312"/>
                      <a:pt x="507" y="345"/>
                    </a:cubicBezTo>
                    <a:cubicBezTo>
                      <a:pt x="495" y="368"/>
                      <a:pt x="450" y="431"/>
                      <a:pt x="414" y="414"/>
                    </a:cubicBezTo>
                    <a:lnTo>
                      <a:pt x="303" y="276"/>
                    </a:lnTo>
                    <a:cubicBezTo>
                      <a:pt x="265" y="235"/>
                      <a:pt x="215" y="194"/>
                      <a:pt x="183" y="168"/>
                    </a:cubicBezTo>
                    <a:cubicBezTo>
                      <a:pt x="150" y="146"/>
                      <a:pt x="180" y="153"/>
                      <a:pt x="111" y="123"/>
                    </a:cubicBezTo>
                    <a:cubicBezTo>
                      <a:pt x="42" y="93"/>
                      <a:pt x="2" y="118"/>
                      <a:pt x="0" y="102"/>
                    </a:cubicBezTo>
                    <a:lnTo>
                      <a:pt x="69" y="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58" name="Freeform 299"/>
              <p:cNvSpPr>
                <a:spLocks noChangeAspect="1"/>
              </p:cNvSpPr>
              <p:nvPr/>
            </p:nvSpPr>
            <p:spPr bwMode="auto">
              <a:xfrm>
                <a:off x="1497" y="889"/>
                <a:ext cx="69" cy="111"/>
              </a:xfrm>
              <a:custGeom>
                <a:avLst/>
                <a:gdLst>
                  <a:gd name="T0" fmla="*/ 2 w 203"/>
                  <a:gd name="T1" fmla="*/ 288 h 333"/>
                  <a:gd name="T2" fmla="*/ 74 w 203"/>
                  <a:gd name="T3" fmla="*/ 119 h 333"/>
                  <a:gd name="T4" fmla="*/ 203 w 203"/>
                  <a:gd name="T5" fmla="*/ 0 h 333"/>
                  <a:gd name="T6" fmla="*/ 196 w 203"/>
                  <a:gd name="T7" fmla="*/ 39 h 333"/>
                  <a:gd name="T8" fmla="*/ 175 w 203"/>
                  <a:gd name="T9" fmla="*/ 110 h 333"/>
                  <a:gd name="T10" fmla="*/ 171 w 203"/>
                  <a:gd name="T11" fmla="*/ 172 h 333"/>
                  <a:gd name="T12" fmla="*/ 159 w 203"/>
                  <a:gd name="T13" fmla="*/ 250 h 333"/>
                  <a:gd name="T14" fmla="*/ 156 w 203"/>
                  <a:gd name="T15" fmla="*/ 333 h 333"/>
                  <a:gd name="T16" fmla="*/ 80 w 203"/>
                  <a:gd name="T17" fmla="*/ 300 h 333"/>
                  <a:gd name="T18" fmla="*/ 2 w 203"/>
                  <a:gd name="T19" fmla="*/ 28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333">
                    <a:moveTo>
                      <a:pt x="2" y="288"/>
                    </a:moveTo>
                    <a:cubicBezTo>
                      <a:pt x="0" y="259"/>
                      <a:pt x="40" y="167"/>
                      <a:pt x="74" y="119"/>
                    </a:cubicBezTo>
                    <a:cubicBezTo>
                      <a:pt x="115" y="66"/>
                      <a:pt x="183" y="13"/>
                      <a:pt x="203" y="0"/>
                    </a:cubicBezTo>
                    <a:lnTo>
                      <a:pt x="196" y="39"/>
                    </a:lnTo>
                    <a:cubicBezTo>
                      <a:pt x="191" y="57"/>
                      <a:pt x="179" y="88"/>
                      <a:pt x="175" y="110"/>
                    </a:cubicBezTo>
                    <a:cubicBezTo>
                      <a:pt x="163" y="136"/>
                      <a:pt x="177" y="141"/>
                      <a:pt x="171" y="172"/>
                    </a:cubicBezTo>
                    <a:lnTo>
                      <a:pt x="159" y="250"/>
                    </a:lnTo>
                    <a:lnTo>
                      <a:pt x="156" y="333"/>
                    </a:lnTo>
                    <a:lnTo>
                      <a:pt x="80" y="300"/>
                    </a:lnTo>
                    <a:lnTo>
                      <a:pt x="2" y="28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59" name="Freeform 300"/>
              <p:cNvSpPr>
                <a:spLocks noChangeAspect="1"/>
              </p:cNvSpPr>
              <p:nvPr/>
            </p:nvSpPr>
            <p:spPr bwMode="auto">
              <a:xfrm>
                <a:off x="1562" y="855"/>
                <a:ext cx="227" cy="145"/>
              </a:xfrm>
              <a:custGeom>
                <a:avLst/>
                <a:gdLst>
                  <a:gd name="T0" fmla="*/ 3 w 682"/>
                  <a:gd name="T1" fmla="*/ 105 h 435"/>
                  <a:gd name="T2" fmla="*/ 150 w 682"/>
                  <a:gd name="T3" fmla="*/ 12 h 435"/>
                  <a:gd name="T4" fmla="*/ 381 w 682"/>
                  <a:gd name="T5" fmla="*/ 30 h 435"/>
                  <a:gd name="T6" fmla="*/ 534 w 682"/>
                  <a:gd name="T7" fmla="*/ 129 h 435"/>
                  <a:gd name="T8" fmla="*/ 624 w 682"/>
                  <a:gd name="T9" fmla="*/ 219 h 435"/>
                  <a:gd name="T10" fmla="*/ 675 w 682"/>
                  <a:gd name="T11" fmla="*/ 345 h 435"/>
                  <a:gd name="T12" fmla="*/ 591 w 682"/>
                  <a:gd name="T13" fmla="*/ 435 h 435"/>
                  <a:gd name="T14" fmla="*/ 465 w 682"/>
                  <a:gd name="T15" fmla="*/ 291 h 435"/>
                  <a:gd name="T16" fmla="*/ 333 w 682"/>
                  <a:gd name="T17" fmla="*/ 192 h 435"/>
                  <a:gd name="T18" fmla="*/ 186 w 682"/>
                  <a:gd name="T19" fmla="*/ 129 h 435"/>
                  <a:gd name="T20" fmla="*/ 0 w 682"/>
                  <a:gd name="T21" fmla="*/ 9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2" h="435">
                    <a:moveTo>
                      <a:pt x="3" y="105"/>
                    </a:moveTo>
                    <a:cubicBezTo>
                      <a:pt x="28" y="90"/>
                      <a:pt x="87" y="24"/>
                      <a:pt x="150" y="12"/>
                    </a:cubicBezTo>
                    <a:cubicBezTo>
                      <a:pt x="213" y="0"/>
                      <a:pt x="317" y="10"/>
                      <a:pt x="381" y="30"/>
                    </a:cubicBezTo>
                    <a:cubicBezTo>
                      <a:pt x="439" y="54"/>
                      <a:pt x="494" y="98"/>
                      <a:pt x="534" y="129"/>
                    </a:cubicBezTo>
                    <a:cubicBezTo>
                      <a:pt x="574" y="160"/>
                      <a:pt x="600" y="183"/>
                      <a:pt x="624" y="219"/>
                    </a:cubicBezTo>
                    <a:cubicBezTo>
                      <a:pt x="646" y="252"/>
                      <a:pt x="682" y="311"/>
                      <a:pt x="675" y="345"/>
                    </a:cubicBezTo>
                    <a:lnTo>
                      <a:pt x="591" y="435"/>
                    </a:lnTo>
                    <a:cubicBezTo>
                      <a:pt x="556" y="426"/>
                      <a:pt x="508" y="331"/>
                      <a:pt x="465" y="291"/>
                    </a:cubicBezTo>
                    <a:cubicBezTo>
                      <a:pt x="422" y="251"/>
                      <a:pt x="378" y="217"/>
                      <a:pt x="333" y="192"/>
                    </a:cubicBezTo>
                    <a:cubicBezTo>
                      <a:pt x="291" y="164"/>
                      <a:pt x="225" y="139"/>
                      <a:pt x="186" y="129"/>
                    </a:cubicBezTo>
                    <a:cubicBezTo>
                      <a:pt x="147" y="119"/>
                      <a:pt x="39" y="105"/>
                      <a:pt x="0" y="99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33725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60" name="Freeform 301"/>
              <p:cNvSpPr>
                <a:spLocks noChangeAspect="1"/>
              </p:cNvSpPr>
              <p:nvPr/>
            </p:nvSpPr>
            <p:spPr bwMode="auto">
              <a:xfrm>
                <a:off x="1649" y="908"/>
                <a:ext cx="111" cy="93"/>
              </a:xfrm>
              <a:custGeom>
                <a:avLst/>
                <a:gdLst>
                  <a:gd name="T0" fmla="*/ 334 w 334"/>
                  <a:gd name="T1" fmla="*/ 279 h 279"/>
                  <a:gd name="T2" fmla="*/ 205 w 334"/>
                  <a:gd name="T3" fmla="*/ 279 h 279"/>
                  <a:gd name="T4" fmla="*/ 67 w 334"/>
                  <a:gd name="T5" fmla="*/ 180 h 279"/>
                  <a:gd name="T6" fmla="*/ 10 w 334"/>
                  <a:gd name="T7" fmla="*/ 0 h 279"/>
                  <a:gd name="T8" fmla="*/ 94 w 334"/>
                  <a:gd name="T9" fmla="*/ 45 h 279"/>
                  <a:gd name="T10" fmla="*/ 226 w 334"/>
                  <a:gd name="T11" fmla="*/ 150 h 279"/>
                  <a:gd name="T12" fmla="*/ 325 w 334"/>
                  <a:gd name="T13" fmla="*/ 276 h 279"/>
                  <a:gd name="T14" fmla="*/ 334 w 334"/>
                  <a:gd name="T15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4" h="279">
                    <a:moveTo>
                      <a:pt x="334" y="279"/>
                    </a:moveTo>
                    <a:lnTo>
                      <a:pt x="205" y="279"/>
                    </a:lnTo>
                    <a:cubicBezTo>
                      <a:pt x="161" y="263"/>
                      <a:pt x="100" y="227"/>
                      <a:pt x="67" y="180"/>
                    </a:cubicBezTo>
                    <a:cubicBezTo>
                      <a:pt x="44" y="139"/>
                      <a:pt x="0" y="19"/>
                      <a:pt x="10" y="0"/>
                    </a:cubicBezTo>
                    <a:lnTo>
                      <a:pt x="94" y="45"/>
                    </a:lnTo>
                    <a:lnTo>
                      <a:pt x="226" y="150"/>
                    </a:lnTo>
                    <a:lnTo>
                      <a:pt x="325" y="276"/>
                    </a:lnTo>
                    <a:lnTo>
                      <a:pt x="334" y="27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61" name="Freeform 302"/>
              <p:cNvSpPr>
                <a:spLocks noChangeAspect="1"/>
              </p:cNvSpPr>
              <p:nvPr/>
            </p:nvSpPr>
            <p:spPr bwMode="auto">
              <a:xfrm>
                <a:off x="1497" y="1026"/>
                <a:ext cx="105" cy="98"/>
              </a:xfrm>
              <a:custGeom>
                <a:avLst/>
                <a:gdLst>
                  <a:gd name="T0" fmla="*/ 317 w 317"/>
                  <a:gd name="T1" fmla="*/ 297 h 297"/>
                  <a:gd name="T2" fmla="*/ 188 w 317"/>
                  <a:gd name="T3" fmla="*/ 297 h 297"/>
                  <a:gd name="T4" fmla="*/ 50 w 317"/>
                  <a:gd name="T5" fmla="*/ 198 h 297"/>
                  <a:gd name="T6" fmla="*/ 5 w 317"/>
                  <a:gd name="T7" fmla="*/ 0 h 297"/>
                  <a:gd name="T8" fmla="*/ 83 w 317"/>
                  <a:gd name="T9" fmla="*/ 48 h 297"/>
                  <a:gd name="T10" fmla="*/ 209 w 317"/>
                  <a:gd name="T11" fmla="*/ 168 h 297"/>
                  <a:gd name="T12" fmla="*/ 308 w 317"/>
                  <a:gd name="T13" fmla="*/ 294 h 297"/>
                  <a:gd name="T14" fmla="*/ 317 w 317"/>
                  <a:gd name="T1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7" h="297">
                    <a:moveTo>
                      <a:pt x="317" y="297"/>
                    </a:moveTo>
                    <a:lnTo>
                      <a:pt x="188" y="297"/>
                    </a:lnTo>
                    <a:cubicBezTo>
                      <a:pt x="144" y="281"/>
                      <a:pt x="81" y="248"/>
                      <a:pt x="50" y="198"/>
                    </a:cubicBezTo>
                    <a:cubicBezTo>
                      <a:pt x="27" y="157"/>
                      <a:pt x="0" y="25"/>
                      <a:pt x="5" y="0"/>
                    </a:cubicBezTo>
                    <a:lnTo>
                      <a:pt x="83" y="48"/>
                    </a:lnTo>
                    <a:lnTo>
                      <a:pt x="209" y="168"/>
                    </a:lnTo>
                    <a:lnTo>
                      <a:pt x="308" y="294"/>
                    </a:lnTo>
                    <a:lnTo>
                      <a:pt x="317" y="29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62" name="Freeform 303"/>
              <p:cNvSpPr>
                <a:spLocks noChangeAspect="1"/>
              </p:cNvSpPr>
              <p:nvPr/>
            </p:nvSpPr>
            <p:spPr bwMode="auto">
              <a:xfrm>
                <a:off x="1636" y="612"/>
                <a:ext cx="61" cy="253"/>
              </a:xfrm>
              <a:custGeom>
                <a:avLst/>
                <a:gdLst>
                  <a:gd name="T0" fmla="*/ 178 w 183"/>
                  <a:gd name="T1" fmla="*/ 759 h 759"/>
                  <a:gd name="T2" fmla="*/ 148 w 183"/>
                  <a:gd name="T3" fmla="*/ 177 h 759"/>
                  <a:gd name="T4" fmla="*/ 130 w 183"/>
                  <a:gd name="T5" fmla="*/ 0 h 759"/>
                  <a:gd name="T6" fmla="*/ 19 w 183"/>
                  <a:gd name="T7" fmla="*/ 6 h 759"/>
                  <a:gd name="T8" fmla="*/ 19 w 183"/>
                  <a:gd name="T9" fmla="*/ 108 h 759"/>
                  <a:gd name="T10" fmla="*/ 22 w 183"/>
                  <a:gd name="T11" fmla="*/ 207 h 759"/>
                  <a:gd name="T12" fmla="*/ 34 w 183"/>
                  <a:gd name="T13" fmla="*/ 423 h 759"/>
                  <a:gd name="T14" fmla="*/ 52 w 183"/>
                  <a:gd name="T15" fmla="*/ 732 h 759"/>
                  <a:gd name="T16" fmla="*/ 115 w 183"/>
                  <a:gd name="T17" fmla="*/ 738 h 759"/>
                  <a:gd name="T18" fmla="*/ 178 w 183"/>
                  <a:gd name="T19" fmla="*/ 759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3" h="759">
                    <a:moveTo>
                      <a:pt x="178" y="759"/>
                    </a:moveTo>
                    <a:cubicBezTo>
                      <a:pt x="183" y="666"/>
                      <a:pt x="156" y="303"/>
                      <a:pt x="148" y="177"/>
                    </a:cubicBezTo>
                    <a:cubicBezTo>
                      <a:pt x="141" y="51"/>
                      <a:pt x="151" y="29"/>
                      <a:pt x="130" y="0"/>
                    </a:cubicBezTo>
                    <a:lnTo>
                      <a:pt x="19" y="6"/>
                    </a:lnTo>
                    <a:cubicBezTo>
                      <a:pt x="0" y="24"/>
                      <a:pt x="19" y="75"/>
                      <a:pt x="19" y="108"/>
                    </a:cubicBezTo>
                    <a:cubicBezTo>
                      <a:pt x="19" y="141"/>
                      <a:pt x="20" y="155"/>
                      <a:pt x="22" y="207"/>
                    </a:cubicBezTo>
                    <a:cubicBezTo>
                      <a:pt x="24" y="259"/>
                      <a:pt x="29" y="335"/>
                      <a:pt x="34" y="423"/>
                    </a:cubicBezTo>
                    <a:cubicBezTo>
                      <a:pt x="43" y="567"/>
                      <a:pt x="41" y="681"/>
                      <a:pt x="52" y="732"/>
                    </a:cubicBezTo>
                    <a:lnTo>
                      <a:pt x="115" y="738"/>
                    </a:lnTo>
                    <a:lnTo>
                      <a:pt x="178" y="759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7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63" name="Freeform 304"/>
              <p:cNvSpPr>
                <a:spLocks noChangeAspect="1"/>
              </p:cNvSpPr>
              <p:nvPr/>
            </p:nvSpPr>
            <p:spPr bwMode="auto">
              <a:xfrm>
                <a:off x="1450" y="432"/>
                <a:ext cx="233" cy="190"/>
              </a:xfrm>
              <a:custGeom>
                <a:avLst/>
                <a:gdLst>
                  <a:gd name="T0" fmla="*/ 699 w 699"/>
                  <a:gd name="T1" fmla="*/ 561 h 570"/>
                  <a:gd name="T2" fmla="*/ 654 w 699"/>
                  <a:gd name="T3" fmla="*/ 282 h 570"/>
                  <a:gd name="T4" fmla="*/ 471 w 699"/>
                  <a:gd name="T5" fmla="*/ 60 h 570"/>
                  <a:gd name="T6" fmla="*/ 240 w 699"/>
                  <a:gd name="T7" fmla="*/ 3 h 570"/>
                  <a:gd name="T8" fmla="*/ 102 w 699"/>
                  <a:gd name="T9" fmla="*/ 48 h 570"/>
                  <a:gd name="T10" fmla="*/ 0 w 699"/>
                  <a:gd name="T11" fmla="*/ 114 h 570"/>
                  <a:gd name="T12" fmla="*/ 78 w 699"/>
                  <a:gd name="T13" fmla="*/ 114 h 570"/>
                  <a:gd name="T14" fmla="*/ 198 w 699"/>
                  <a:gd name="T15" fmla="*/ 126 h 570"/>
                  <a:gd name="T16" fmla="*/ 354 w 699"/>
                  <a:gd name="T17" fmla="*/ 180 h 570"/>
                  <a:gd name="T18" fmla="*/ 480 w 699"/>
                  <a:gd name="T19" fmla="*/ 315 h 570"/>
                  <a:gd name="T20" fmla="*/ 540 w 699"/>
                  <a:gd name="T21" fmla="*/ 438 h 570"/>
                  <a:gd name="T22" fmla="*/ 570 w 699"/>
                  <a:gd name="T23" fmla="*/ 57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70">
                    <a:moveTo>
                      <a:pt x="699" y="561"/>
                    </a:moveTo>
                    <a:cubicBezTo>
                      <a:pt x="691" y="515"/>
                      <a:pt x="692" y="365"/>
                      <a:pt x="654" y="282"/>
                    </a:cubicBezTo>
                    <a:cubicBezTo>
                      <a:pt x="615" y="199"/>
                      <a:pt x="542" y="107"/>
                      <a:pt x="471" y="60"/>
                    </a:cubicBezTo>
                    <a:cubicBezTo>
                      <a:pt x="399" y="13"/>
                      <a:pt x="299" y="6"/>
                      <a:pt x="240" y="3"/>
                    </a:cubicBezTo>
                    <a:cubicBezTo>
                      <a:pt x="181" y="0"/>
                      <a:pt x="142" y="30"/>
                      <a:pt x="102" y="48"/>
                    </a:cubicBezTo>
                    <a:cubicBezTo>
                      <a:pt x="62" y="66"/>
                      <a:pt x="14" y="100"/>
                      <a:pt x="0" y="114"/>
                    </a:cubicBezTo>
                    <a:lnTo>
                      <a:pt x="78" y="114"/>
                    </a:lnTo>
                    <a:cubicBezTo>
                      <a:pt x="111" y="116"/>
                      <a:pt x="152" y="115"/>
                      <a:pt x="198" y="126"/>
                    </a:cubicBezTo>
                    <a:cubicBezTo>
                      <a:pt x="252" y="135"/>
                      <a:pt x="307" y="150"/>
                      <a:pt x="354" y="180"/>
                    </a:cubicBezTo>
                    <a:cubicBezTo>
                      <a:pt x="401" y="210"/>
                      <a:pt x="448" y="267"/>
                      <a:pt x="480" y="315"/>
                    </a:cubicBezTo>
                    <a:cubicBezTo>
                      <a:pt x="511" y="358"/>
                      <a:pt x="525" y="396"/>
                      <a:pt x="540" y="438"/>
                    </a:cubicBezTo>
                    <a:cubicBezTo>
                      <a:pt x="555" y="480"/>
                      <a:pt x="564" y="543"/>
                      <a:pt x="570" y="570"/>
                    </a:cubicBezTo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54510"/>
                      <a:invGamma/>
                    </a:srgbClr>
                  </a:gs>
                  <a:gs pos="100000">
                    <a:srgbClr val="333399"/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64" name="Freeform 305"/>
              <p:cNvSpPr>
                <a:spLocks noChangeAspect="1"/>
              </p:cNvSpPr>
              <p:nvPr/>
            </p:nvSpPr>
            <p:spPr bwMode="auto">
              <a:xfrm>
                <a:off x="1408" y="466"/>
                <a:ext cx="46" cy="75"/>
              </a:xfrm>
              <a:custGeom>
                <a:avLst/>
                <a:gdLst>
                  <a:gd name="T0" fmla="*/ 138 w 138"/>
                  <a:gd name="T1" fmla="*/ 4 h 223"/>
                  <a:gd name="T2" fmla="*/ 60 w 138"/>
                  <a:gd name="T3" fmla="*/ 58 h 223"/>
                  <a:gd name="T4" fmla="*/ 0 w 138"/>
                  <a:gd name="T5" fmla="*/ 187 h 223"/>
                  <a:gd name="T6" fmla="*/ 54 w 138"/>
                  <a:gd name="T7" fmla="*/ 202 h 223"/>
                  <a:gd name="T8" fmla="*/ 102 w 138"/>
                  <a:gd name="T9" fmla="*/ 223 h 223"/>
                  <a:gd name="T10" fmla="*/ 99 w 138"/>
                  <a:gd name="T11" fmla="*/ 127 h 223"/>
                  <a:gd name="T12" fmla="*/ 108 w 138"/>
                  <a:gd name="T13" fmla="*/ 67 h 223"/>
                  <a:gd name="T14" fmla="*/ 138 w 138"/>
                  <a:gd name="T15" fmla="*/ 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223">
                    <a:moveTo>
                      <a:pt x="138" y="4"/>
                    </a:moveTo>
                    <a:cubicBezTo>
                      <a:pt x="127" y="0"/>
                      <a:pt x="83" y="28"/>
                      <a:pt x="60" y="58"/>
                    </a:cubicBezTo>
                    <a:cubicBezTo>
                      <a:pt x="38" y="89"/>
                      <a:pt x="1" y="163"/>
                      <a:pt x="0" y="187"/>
                    </a:cubicBezTo>
                    <a:lnTo>
                      <a:pt x="54" y="202"/>
                    </a:lnTo>
                    <a:lnTo>
                      <a:pt x="102" y="223"/>
                    </a:lnTo>
                    <a:cubicBezTo>
                      <a:pt x="109" y="211"/>
                      <a:pt x="98" y="153"/>
                      <a:pt x="99" y="127"/>
                    </a:cubicBezTo>
                    <a:cubicBezTo>
                      <a:pt x="102" y="104"/>
                      <a:pt x="102" y="87"/>
                      <a:pt x="108" y="67"/>
                    </a:cubicBezTo>
                    <a:lnTo>
                      <a:pt x="138" y="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65" name="Freeform 306"/>
              <p:cNvSpPr>
                <a:spLocks noChangeAspect="1"/>
              </p:cNvSpPr>
              <p:nvPr/>
            </p:nvSpPr>
            <p:spPr bwMode="auto">
              <a:xfrm>
                <a:off x="1231" y="586"/>
                <a:ext cx="64" cy="81"/>
              </a:xfrm>
              <a:custGeom>
                <a:avLst/>
                <a:gdLst>
                  <a:gd name="T0" fmla="*/ 192 w 192"/>
                  <a:gd name="T1" fmla="*/ 0 h 243"/>
                  <a:gd name="T2" fmla="*/ 75 w 192"/>
                  <a:gd name="T3" fmla="*/ 93 h 243"/>
                  <a:gd name="T4" fmla="*/ 0 w 192"/>
                  <a:gd name="T5" fmla="*/ 222 h 243"/>
                  <a:gd name="T6" fmla="*/ 63 w 192"/>
                  <a:gd name="T7" fmla="*/ 231 h 243"/>
                  <a:gd name="T8" fmla="*/ 117 w 192"/>
                  <a:gd name="T9" fmla="*/ 243 h 243"/>
                  <a:gd name="T10" fmla="*/ 129 w 192"/>
                  <a:gd name="T11" fmla="*/ 135 h 243"/>
                  <a:gd name="T12" fmla="*/ 162 w 192"/>
                  <a:gd name="T13" fmla="*/ 63 h 243"/>
                  <a:gd name="T14" fmla="*/ 192 w 192"/>
                  <a:gd name="T1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243">
                    <a:moveTo>
                      <a:pt x="192" y="0"/>
                    </a:moveTo>
                    <a:cubicBezTo>
                      <a:pt x="178" y="5"/>
                      <a:pt x="107" y="56"/>
                      <a:pt x="75" y="93"/>
                    </a:cubicBezTo>
                    <a:cubicBezTo>
                      <a:pt x="53" y="124"/>
                      <a:pt x="1" y="198"/>
                      <a:pt x="0" y="222"/>
                    </a:cubicBezTo>
                    <a:lnTo>
                      <a:pt x="63" y="231"/>
                    </a:lnTo>
                    <a:lnTo>
                      <a:pt x="117" y="243"/>
                    </a:lnTo>
                    <a:cubicBezTo>
                      <a:pt x="128" y="227"/>
                      <a:pt x="122" y="165"/>
                      <a:pt x="129" y="135"/>
                    </a:cubicBezTo>
                    <a:cubicBezTo>
                      <a:pt x="132" y="112"/>
                      <a:pt x="156" y="83"/>
                      <a:pt x="162" y="63"/>
                    </a:cubicBezTo>
                    <a:lnTo>
                      <a:pt x="19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100000">
                    <a:srgbClr val="333399">
                      <a:gamma/>
                      <a:shade val="56078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66" name="Freeform 307"/>
              <p:cNvSpPr>
                <a:spLocks noChangeAspect="1"/>
              </p:cNvSpPr>
              <p:nvPr/>
            </p:nvSpPr>
            <p:spPr bwMode="auto">
              <a:xfrm>
                <a:off x="1394" y="586"/>
                <a:ext cx="89" cy="113"/>
              </a:xfrm>
              <a:custGeom>
                <a:avLst/>
                <a:gdLst>
                  <a:gd name="T0" fmla="*/ 262 w 268"/>
                  <a:gd name="T1" fmla="*/ 342 h 342"/>
                  <a:gd name="T2" fmla="*/ 160 w 268"/>
                  <a:gd name="T3" fmla="*/ 336 h 342"/>
                  <a:gd name="T4" fmla="*/ 40 w 268"/>
                  <a:gd name="T5" fmla="*/ 219 h 342"/>
                  <a:gd name="T6" fmla="*/ 10 w 268"/>
                  <a:gd name="T7" fmla="*/ 0 h 342"/>
                  <a:gd name="T8" fmla="*/ 100 w 268"/>
                  <a:gd name="T9" fmla="*/ 54 h 342"/>
                  <a:gd name="T10" fmla="*/ 226 w 268"/>
                  <a:gd name="T11" fmla="*/ 195 h 342"/>
                  <a:gd name="T12" fmla="*/ 268 w 268"/>
                  <a:gd name="T13" fmla="*/ 330 h 342"/>
                  <a:gd name="T14" fmla="*/ 262 w 268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8" h="342">
                    <a:moveTo>
                      <a:pt x="262" y="342"/>
                    </a:moveTo>
                    <a:lnTo>
                      <a:pt x="160" y="336"/>
                    </a:lnTo>
                    <a:cubicBezTo>
                      <a:pt x="123" y="316"/>
                      <a:pt x="65" y="275"/>
                      <a:pt x="40" y="219"/>
                    </a:cubicBezTo>
                    <a:cubicBezTo>
                      <a:pt x="17" y="178"/>
                      <a:pt x="0" y="28"/>
                      <a:pt x="10" y="0"/>
                    </a:cubicBezTo>
                    <a:lnTo>
                      <a:pt x="100" y="54"/>
                    </a:lnTo>
                    <a:lnTo>
                      <a:pt x="226" y="195"/>
                    </a:lnTo>
                    <a:lnTo>
                      <a:pt x="268" y="330"/>
                    </a:lnTo>
                    <a:lnTo>
                      <a:pt x="262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67" name="Freeform 308"/>
              <p:cNvSpPr>
                <a:spLocks noChangeAspect="1"/>
              </p:cNvSpPr>
              <p:nvPr/>
            </p:nvSpPr>
            <p:spPr bwMode="auto">
              <a:xfrm>
                <a:off x="1298" y="529"/>
                <a:ext cx="232" cy="170"/>
              </a:xfrm>
              <a:custGeom>
                <a:avLst/>
                <a:gdLst>
                  <a:gd name="T0" fmla="*/ 0 w 699"/>
                  <a:gd name="T1" fmla="*/ 164 h 512"/>
                  <a:gd name="T2" fmla="*/ 144 w 699"/>
                  <a:gd name="T3" fmla="*/ 44 h 512"/>
                  <a:gd name="T4" fmla="*/ 360 w 699"/>
                  <a:gd name="T5" fmla="*/ 14 h 512"/>
                  <a:gd name="T6" fmla="*/ 558 w 699"/>
                  <a:gd name="T7" fmla="*/ 128 h 512"/>
                  <a:gd name="T8" fmla="*/ 663 w 699"/>
                  <a:gd name="T9" fmla="*/ 272 h 512"/>
                  <a:gd name="T10" fmla="*/ 699 w 699"/>
                  <a:gd name="T11" fmla="*/ 416 h 512"/>
                  <a:gd name="T12" fmla="*/ 567 w 699"/>
                  <a:gd name="T13" fmla="*/ 512 h 512"/>
                  <a:gd name="T14" fmla="*/ 489 w 699"/>
                  <a:gd name="T15" fmla="*/ 335 h 512"/>
                  <a:gd name="T16" fmla="*/ 372 w 699"/>
                  <a:gd name="T17" fmla="*/ 212 h 512"/>
                  <a:gd name="T18" fmla="*/ 222 w 699"/>
                  <a:gd name="T19" fmla="*/ 143 h 512"/>
                  <a:gd name="T20" fmla="*/ 36 w 699"/>
                  <a:gd name="T21" fmla="*/ 149 h 512"/>
                  <a:gd name="T22" fmla="*/ 0 w 699"/>
                  <a:gd name="T23" fmla="*/ 164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9" h="512">
                    <a:moveTo>
                      <a:pt x="0" y="164"/>
                    </a:moveTo>
                    <a:lnTo>
                      <a:pt x="144" y="44"/>
                    </a:lnTo>
                    <a:cubicBezTo>
                      <a:pt x="204" y="19"/>
                      <a:pt x="291" y="0"/>
                      <a:pt x="360" y="14"/>
                    </a:cubicBezTo>
                    <a:cubicBezTo>
                      <a:pt x="426" y="29"/>
                      <a:pt x="506" y="81"/>
                      <a:pt x="558" y="128"/>
                    </a:cubicBezTo>
                    <a:cubicBezTo>
                      <a:pt x="610" y="175"/>
                      <a:pt x="639" y="224"/>
                      <a:pt x="663" y="272"/>
                    </a:cubicBezTo>
                    <a:lnTo>
                      <a:pt x="699" y="416"/>
                    </a:lnTo>
                    <a:lnTo>
                      <a:pt x="567" y="512"/>
                    </a:lnTo>
                    <a:cubicBezTo>
                      <a:pt x="532" y="499"/>
                      <a:pt x="521" y="385"/>
                      <a:pt x="489" y="335"/>
                    </a:cubicBezTo>
                    <a:cubicBezTo>
                      <a:pt x="457" y="285"/>
                      <a:pt x="418" y="246"/>
                      <a:pt x="372" y="212"/>
                    </a:cubicBezTo>
                    <a:cubicBezTo>
                      <a:pt x="322" y="174"/>
                      <a:pt x="278" y="154"/>
                      <a:pt x="222" y="143"/>
                    </a:cubicBezTo>
                    <a:cubicBezTo>
                      <a:pt x="166" y="132"/>
                      <a:pt x="68" y="149"/>
                      <a:pt x="36" y="149"/>
                    </a:cubicBezTo>
                    <a:lnTo>
                      <a:pt x="0" y="16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68" name="Freeform 309"/>
              <p:cNvSpPr>
                <a:spLocks noChangeAspect="1"/>
              </p:cNvSpPr>
              <p:nvPr/>
            </p:nvSpPr>
            <p:spPr bwMode="auto">
              <a:xfrm>
                <a:off x="1223" y="715"/>
                <a:ext cx="93" cy="114"/>
              </a:xfrm>
              <a:custGeom>
                <a:avLst/>
                <a:gdLst>
                  <a:gd name="T0" fmla="*/ 280 w 280"/>
                  <a:gd name="T1" fmla="*/ 342 h 342"/>
                  <a:gd name="T2" fmla="*/ 151 w 280"/>
                  <a:gd name="T3" fmla="*/ 330 h 342"/>
                  <a:gd name="T4" fmla="*/ 43 w 280"/>
                  <a:gd name="T5" fmla="*/ 225 h 342"/>
                  <a:gd name="T6" fmla="*/ 10 w 280"/>
                  <a:gd name="T7" fmla="*/ 0 h 342"/>
                  <a:gd name="T8" fmla="*/ 106 w 280"/>
                  <a:gd name="T9" fmla="*/ 48 h 342"/>
                  <a:gd name="T10" fmla="*/ 211 w 280"/>
                  <a:gd name="T11" fmla="*/ 177 h 342"/>
                  <a:gd name="T12" fmla="*/ 271 w 280"/>
                  <a:gd name="T13" fmla="*/ 336 h 342"/>
                  <a:gd name="T14" fmla="*/ 280 w 280"/>
                  <a:gd name="T15" fmla="*/ 342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0" h="342">
                    <a:moveTo>
                      <a:pt x="280" y="342"/>
                    </a:moveTo>
                    <a:lnTo>
                      <a:pt x="151" y="330"/>
                    </a:lnTo>
                    <a:cubicBezTo>
                      <a:pt x="112" y="310"/>
                      <a:pt x="66" y="280"/>
                      <a:pt x="43" y="225"/>
                    </a:cubicBezTo>
                    <a:cubicBezTo>
                      <a:pt x="20" y="184"/>
                      <a:pt x="0" y="29"/>
                      <a:pt x="10" y="0"/>
                    </a:cubicBezTo>
                    <a:lnTo>
                      <a:pt x="106" y="48"/>
                    </a:lnTo>
                    <a:lnTo>
                      <a:pt x="211" y="177"/>
                    </a:lnTo>
                    <a:lnTo>
                      <a:pt x="271" y="336"/>
                    </a:lnTo>
                    <a:lnTo>
                      <a:pt x="280" y="34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>
                      <a:gamma/>
                      <a:shade val="56078"/>
                      <a:invGamma/>
                    </a:srgbClr>
                  </a:gs>
                  <a:gs pos="100000">
                    <a:srgbClr val="333399"/>
                  </a:gs>
                </a:gsLst>
                <a:lin ang="54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69" name="Freeform 310"/>
              <p:cNvSpPr>
                <a:spLocks noChangeAspect="1"/>
              </p:cNvSpPr>
              <p:nvPr/>
            </p:nvSpPr>
            <p:spPr bwMode="auto">
              <a:xfrm>
                <a:off x="1128" y="657"/>
                <a:ext cx="237" cy="172"/>
              </a:xfrm>
              <a:custGeom>
                <a:avLst/>
                <a:gdLst>
                  <a:gd name="T0" fmla="*/ 0 w 711"/>
                  <a:gd name="T1" fmla="*/ 170 h 518"/>
                  <a:gd name="T2" fmla="*/ 144 w 711"/>
                  <a:gd name="T3" fmla="*/ 35 h 518"/>
                  <a:gd name="T4" fmla="*/ 345 w 711"/>
                  <a:gd name="T5" fmla="*/ 14 h 518"/>
                  <a:gd name="T6" fmla="*/ 540 w 711"/>
                  <a:gd name="T7" fmla="*/ 122 h 518"/>
                  <a:gd name="T8" fmla="*/ 660 w 711"/>
                  <a:gd name="T9" fmla="*/ 272 h 518"/>
                  <a:gd name="T10" fmla="*/ 696 w 711"/>
                  <a:gd name="T11" fmla="*/ 422 h 518"/>
                  <a:gd name="T12" fmla="*/ 567 w 711"/>
                  <a:gd name="T13" fmla="*/ 518 h 518"/>
                  <a:gd name="T14" fmla="*/ 489 w 711"/>
                  <a:gd name="T15" fmla="*/ 341 h 518"/>
                  <a:gd name="T16" fmla="*/ 372 w 711"/>
                  <a:gd name="T17" fmla="*/ 218 h 518"/>
                  <a:gd name="T18" fmla="*/ 222 w 711"/>
                  <a:gd name="T19" fmla="*/ 149 h 518"/>
                  <a:gd name="T20" fmla="*/ 36 w 711"/>
                  <a:gd name="T21" fmla="*/ 155 h 518"/>
                  <a:gd name="T22" fmla="*/ 0 w 711"/>
                  <a:gd name="T23" fmla="*/ 170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1" h="518">
                    <a:moveTo>
                      <a:pt x="0" y="170"/>
                    </a:moveTo>
                    <a:lnTo>
                      <a:pt x="144" y="35"/>
                    </a:lnTo>
                    <a:cubicBezTo>
                      <a:pt x="201" y="9"/>
                      <a:pt x="279" y="0"/>
                      <a:pt x="345" y="14"/>
                    </a:cubicBezTo>
                    <a:cubicBezTo>
                      <a:pt x="411" y="29"/>
                      <a:pt x="488" y="75"/>
                      <a:pt x="540" y="122"/>
                    </a:cubicBezTo>
                    <a:cubicBezTo>
                      <a:pt x="592" y="165"/>
                      <a:pt x="630" y="218"/>
                      <a:pt x="660" y="272"/>
                    </a:cubicBezTo>
                    <a:cubicBezTo>
                      <a:pt x="690" y="326"/>
                      <a:pt x="711" y="381"/>
                      <a:pt x="696" y="422"/>
                    </a:cubicBezTo>
                    <a:lnTo>
                      <a:pt x="567" y="518"/>
                    </a:lnTo>
                    <a:cubicBezTo>
                      <a:pt x="532" y="504"/>
                      <a:pt x="521" y="391"/>
                      <a:pt x="489" y="341"/>
                    </a:cubicBezTo>
                    <a:cubicBezTo>
                      <a:pt x="457" y="291"/>
                      <a:pt x="418" y="252"/>
                      <a:pt x="372" y="218"/>
                    </a:cubicBezTo>
                    <a:cubicBezTo>
                      <a:pt x="322" y="180"/>
                      <a:pt x="278" y="160"/>
                      <a:pt x="222" y="149"/>
                    </a:cubicBezTo>
                    <a:cubicBezTo>
                      <a:pt x="166" y="138"/>
                      <a:pt x="68" y="155"/>
                      <a:pt x="36" y="155"/>
                    </a:cubicBezTo>
                    <a:lnTo>
                      <a:pt x="0" y="17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3399"/>
                  </a:gs>
                  <a:gs pos="50000">
                    <a:srgbClr val="333399">
                      <a:gamma/>
                      <a:tint val="23922"/>
                      <a:invGamma/>
                    </a:srgbClr>
                  </a:gs>
                  <a:gs pos="100000">
                    <a:srgbClr val="333399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70" name="Freeform 311"/>
              <p:cNvSpPr>
                <a:spLocks noChangeAspect="1"/>
              </p:cNvSpPr>
              <p:nvPr/>
            </p:nvSpPr>
            <p:spPr bwMode="auto">
              <a:xfrm>
                <a:off x="1528" y="665"/>
                <a:ext cx="118" cy="37"/>
              </a:xfrm>
              <a:custGeom>
                <a:avLst/>
                <a:gdLst>
                  <a:gd name="T0" fmla="*/ 0 w 118"/>
                  <a:gd name="T1" fmla="*/ 0 h 37"/>
                  <a:gd name="T2" fmla="*/ 32 w 118"/>
                  <a:gd name="T3" fmla="*/ 34 h 37"/>
                  <a:gd name="T4" fmla="*/ 74 w 118"/>
                  <a:gd name="T5" fmla="*/ 21 h 37"/>
                  <a:gd name="T6" fmla="*/ 118 w 118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" h="37">
                    <a:moveTo>
                      <a:pt x="0" y="0"/>
                    </a:moveTo>
                    <a:lnTo>
                      <a:pt x="32" y="34"/>
                    </a:lnTo>
                    <a:lnTo>
                      <a:pt x="74" y="21"/>
                    </a:lnTo>
                    <a:lnTo>
                      <a:pt x="118" y="37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71" name="Freeform 312"/>
              <p:cNvSpPr>
                <a:spLocks noChangeAspect="1"/>
              </p:cNvSpPr>
              <p:nvPr/>
            </p:nvSpPr>
            <p:spPr bwMode="auto">
              <a:xfrm>
                <a:off x="1514" y="679"/>
                <a:ext cx="131" cy="50"/>
              </a:xfrm>
              <a:custGeom>
                <a:avLst/>
                <a:gdLst>
                  <a:gd name="T0" fmla="*/ 0 w 393"/>
                  <a:gd name="T1" fmla="*/ 0 h 150"/>
                  <a:gd name="T2" fmla="*/ 99 w 393"/>
                  <a:gd name="T3" fmla="*/ 132 h 150"/>
                  <a:gd name="T4" fmla="*/ 198 w 393"/>
                  <a:gd name="T5" fmla="*/ 138 h 150"/>
                  <a:gd name="T6" fmla="*/ 288 w 393"/>
                  <a:gd name="T7" fmla="*/ 99 h 150"/>
                  <a:gd name="T8" fmla="*/ 393 w 393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0">
                    <a:moveTo>
                      <a:pt x="0" y="0"/>
                    </a:moveTo>
                    <a:lnTo>
                      <a:pt x="99" y="132"/>
                    </a:lnTo>
                    <a:lnTo>
                      <a:pt x="198" y="138"/>
                    </a:lnTo>
                    <a:lnTo>
                      <a:pt x="288" y="99"/>
                    </a:lnTo>
                    <a:lnTo>
                      <a:pt x="393" y="15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72" name="Freeform 313"/>
              <p:cNvSpPr>
                <a:spLocks noChangeAspect="1"/>
              </p:cNvSpPr>
              <p:nvPr/>
            </p:nvSpPr>
            <p:spPr bwMode="auto">
              <a:xfrm>
                <a:off x="1429" y="698"/>
                <a:ext cx="28" cy="73"/>
              </a:xfrm>
              <a:custGeom>
                <a:avLst/>
                <a:gdLst>
                  <a:gd name="T0" fmla="*/ 28 w 28"/>
                  <a:gd name="T1" fmla="*/ 0 h 73"/>
                  <a:gd name="T2" fmla="*/ 0 w 28"/>
                  <a:gd name="T3" fmla="*/ 34 h 73"/>
                  <a:gd name="T4" fmla="*/ 16 w 28"/>
                  <a:gd name="T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73">
                    <a:moveTo>
                      <a:pt x="28" y="0"/>
                    </a:moveTo>
                    <a:lnTo>
                      <a:pt x="0" y="34"/>
                    </a:lnTo>
                    <a:lnTo>
                      <a:pt x="16" y="73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73" name="Freeform 314"/>
              <p:cNvSpPr>
                <a:spLocks noChangeAspect="1"/>
              </p:cNvSpPr>
              <p:nvPr/>
            </p:nvSpPr>
            <p:spPr bwMode="auto">
              <a:xfrm>
                <a:off x="1398" y="694"/>
                <a:ext cx="41" cy="88"/>
              </a:xfrm>
              <a:custGeom>
                <a:avLst/>
                <a:gdLst>
                  <a:gd name="T0" fmla="*/ 41 w 41"/>
                  <a:gd name="T1" fmla="*/ 0 h 88"/>
                  <a:gd name="T2" fmla="*/ 0 w 41"/>
                  <a:gd name="T3" fmla="*/ 34 h 88"/>
                  <a:gd name="T4" fmla="*/ 35 w 41"/>
                  <a:gd name="T5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88">
                    <a:moveTo>
                      <a:pt x="41" y="0"/>
                    </a:moveTo>
                    <a:lnTo>
                      <a:pt x="0" y="34"/>
                    </a:lnTo>
                    <a:lnTo>
                      <a:pt x="35" y="88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74" name="Freeform 315"/>
              <p:cNvSpPr>
                <a:spLocks noChangeAspect="1"/>
              </p:cNvSpPr>
              <p:nvPr/>
            </p:nvSpPr>
            <p:spPr bwMode="auto">
              <a:xfrm>
                <a:off x="1377" y="1314"/>
                <a:ext cx="147" cy="73"/>
              </a:xfrm>
              <a:custGeom>
                <a:avLst/>
                <a:gdLst>
                  <a:gd name="T0" fmla="*/ 147 w 147"/>
                  <a:gd name="T1" fmla="*/ 73 h 73"/>
                  <a:gd name="T2" fmla="*/ 71 w 147"/>
                  <a:gd name="T3" fmla="*/ 57 h 73"/>
                  <a:gd name="T4" fmla="*/ 48 w 147"/>
                  <a:gd name="T5" fmla="*/ 15 h 73"/>
                  <a:gd name="T6" fmla="*/ 0 w 147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73">
                    <a:moveTo>
                      <a:pt x="147" y="73"/>
                    </a:moveTo>
                    <a:lnTo>
                      <a:pt x="71" y="57"/>
                    </a:lnTo>
                    <a:lnTo>
                      <a:pt x="48" y="15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75" name="Freeform 316"/>
              <p:cNvSpPr>
                <a:spLocks noChangeAspect="1"/>
              </p:cNvSpPr>
              <p:nvPr/>
            </p:nvSpPr>
            <p:spPr bwMode="auto">
              <a:xfrm>
                <a:off x="1370" y="1335"/>
                <a:ext cx="148" cy="73"/>
              </a:xfrm>
              <a:custGeom>
                <a:avLst/>
                <a:gdLst>
                  <a:gd name="T0" fmla="*/ 148 w 148"/>
                  <a:gd name="T1" fmla="*/ 73 h 73"/>
                  <a:gd name="T2" fmla="*/ 59 w 148"/>
                  <a:gd name="T3" fmla="*/ 57 h 73"/>
                  <a:gd name="T4" fmla="*/ 39 w 148"/>
                  <a:gd name="T5" fmla="*/ 12 h 73"/>
                  <a:gd name="T6" fmla="*/ 0 w 148"/>
                  <a:gd name="T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73">
                    <a:moveTo>
                      <a:pt x="148" y="73"/>
                    </a:moveTo>
                    <a:lnTo>
                      <a:pt x="59" y="57"/>
                    </a:lnTo>
                    <a:lnTo>
                      <a:pt x="39" y="12"/>
                    </a:lnTo>
                    <a:lnTo>
                      <a:pt x="0" y="0"/>
                    </a:lnTo>
                  </a:path>
                </a:pathLst>
              </a:custGeom>
              <a:noFill/>
              <a:ln w="12700" cmpd="sng">
                <a:solidFill>
                  <a:srgbClr val="FF9900"/>
                </a:solidFill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grpSp>
            <p:nvGrpSpPr>
              <p:cNvPr id="176" name="Group 317"/>
              <p:cNvGrpSpPr>
                <a:grpSpLocks noChangeAspect="1"/>
              </p:cNvGrpSpPr>
              <p:nvPr/>
            </p:nvGrpSpPr>
            <p:grpSpPr bwMode="auto">
              <a:xfrm>
                <a:off x="1233" y="769"/>
                <a:ext cx="813" cy="795"/>
                <a:chOff x="2768" y="1462"/>
                <a:chExt cx="2439" cy="2387"/>
              </a:xfrm>
            </p:grpSpPr>
            <p:grpSp>
              <p:nvGrpSpPr>
                <p:cNvPr id="179" name="Group 318"/>
                <p:cNvGrpSpPr>
                  <a:grpSpLocks noChangeAspect="1"/>
                </p:cNvGrpSpPr>
                <p:nvPr/>
              </p:nvGrpSpPr>
              <p:grpSpPr bwMode="auto">
                <a:xfrm>
                  <a:off x="2768" y="1462"/>
                  <a:ext cx="2439" cy="2387"/>
                  <a:chOff x="2768" y="1462"/>
                  <a:chExt cx="2439" cy="2387"/>
                </a:xfrm>
              </p:grpSpPr>
              <p:sp>
                <p:nvSpPr>
                  <p:cNvPr id="181" name="Freeform 319"/>
                  <p:cNvSpPr>
                    <a:spLocks noChangeAspect="1"/>
                  </p:cNvSpPr>
                  <p:nvPr/>
                </p:nvSpPr>
                <p:spPr bwMode="auto">
                  <a:xfrm>
                    <a:off x="3786" y="3130"/>
                    <a:ext cx="261" cy="152"/>
                  </a:xfrm>
                  <a:custGeom>
                    <a:avLst/>
                    <a:gdLst>
                      <a:gd name="T0" fmla="*/ 261 w 261"/>
                      <a:gd name="T1" fmla="*/ 20 h 152"/>
                      <a:gd name="T2" fmla="*/ 156 w 261"/>
                      <a:gd name="T3" fmla="*/ 122 h 152"/>
                      <a:gd name="T4" fmla="*/ 12 w 261"/>
                      <a:gd name="T5" fmla="*/ 139 h 152"/>
                      <a:gd name="T6" fmla="*/ 87 w 261"/>
                      <a:gd name="T7" fmla="*/ 41 h 152"/>
                      <a:gd name="T8" fmla="*/ 165 w 261"/>
                      <a:gd name="T9" fmla="*/ 8 h 152"/>
                      <a:gd name="T10" fmla="*/ 261 w 261"/>
                      <a:gd name="T11" fmla="*/ 20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61" h="152">
                        <a:moveTo>
                          <a:pt x="261" y="20"/>
                        </a:moveTo>
                        <a:cubicBezTo>
                          <a:pt x="259" y="38"/>
                          <a:pt x="197" y="102"/>
                          <a:pt x="156" y="122"/>
                        </a:cubicBezTo>
                        <a:cubicBezTo>
                          <a:pt x="117" y="142"/>
                          <a:pt x="24" y="152"/>
                          <a:pt x="12" y="139"/>
                        </a:cubicBezTo>
                        <a:cubicBezTo>
                          <a:pt x="0" y="126"/>
                          <a:pt x="62" y="63"/>
                          <a:pt x="87" y="41"/>
                        </a:cubicBezTo>
                        <a:cubicBezTo>
                          <a:pt x="112" y="19"/>
                          <a:pt x="126" y="16"/>
                          <a:pt x="165" y="8"/>
                        </a:cubicBezTo>
                        <a:cubicBezTo>
                          <a:pt x="204" y="0"/>
                          <a:pt x="241" y="18"/>
                          <a:pt x="261" y="2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6275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82" name="Freeform 320"/>
                  <p:cNvSpPr>
                    <a:spLocks noChangeAspect="1"/>
                  </p:cNvSpPr>
                  <p:nvPr/>
                </p:nvSpPr>
                <p:spPr bwMode="auto">
                  <a:xfrm>
                    <a:off x="3450" y="2637"/>
                    <a:ext cx="349" cy="161"/>
                  </a:xfrm>
                  <a:custGeom>
                    <a:avLst/>
                    <a:gdLst>
                      <a:gd name="T0" fmla="*/ 342 w 349"/>
                      <a:gd name="T1" fmla="*/ 30 h 161"/>
                      <a:gd name="T2" fmla="*/ 254 w 349"/>
                      <a:gd name="T3" fmla="*/ 97 h 161"/>
                      <a:gd name="T4" fmla="*/ 161 w 349"/>
                      <a:gd name="T5" fmla="*/ 144 h 161"/>
                      <a:gd name="T6" fmla="*/ 12 w 349"/>
                      <a:gd name="T7" fmla="*/ 146 h 161"/>
                      <a:gd name="T8" fmla="*/ 90 w 349"/>
                      <a:gd name="T9" fmla="*/ 56 h 161"/>
                      <a:gd name="T10" fmla="*/ 189 w 349"/>
                      <a:gd name="T11" fmla="*/ 6 h 161"/>
                      <a:gd name="T12" fmla="*/ 297 w 349"/>
                      <a:gd name="T13" fmla="*/ 18 h 161"/>
                      <a:gd name="T14" fmla="*/ 342 w 349"/>
                      <a:gd name="T15" fmla="*/ 3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49" h="161">
                        <a:moveTo>
                          <a:pt x="342" y="30"/>
                        </a:moveTo>
                        <a:cubicBezTo>
                          <a:pt x="335" y="43"/>
                          <a:pt x="284" y="78"/>
                          <a:pt x="254" y="97"/>
                        </a:cubicBezTo>
                        <a:cubicBezTo>
                          <a:pt x="223" y="117"/>
                          <a:pt x="201" y="136"/>
                          <a:pt x="161" y="144"/>
                        </a:cubicBezTo>
                        <a:cubicBezTo>
                          <a:pt x="121" y="152"/>
                          <a:pt x="24" y="161"/>
                          <a:pt x="12" y="146"/>
                        </a:cubicBezTo>
                        <a:cubicBezTo>
                          <a:pt x="0" y="131"/>
                          <a:pt x="61" y="79"/>
                          <a:pt x="90" y="56"/>
                        </a:cubicBezTo>
                        <a:cubicBezTo>
                          <a:pt x="122" y="29"/>
                          <a:pt x="158" y="12"/>
                          <a:pt x="189" y="6"/>
                        </a:cubicBezTo>
                        <a:cubicBezTo>
                          <a:pt x="220" y="0"/>
                          <a:pt x="276" y="15"/>
                          <a:pt x="297" y="18"/>
                        </a:cubicBezTo>
                        <a:cubicBezTo>
                          <a:pt x="318" y="21"/>
                          <a:pt x="349" y="17"/>
                          <a:pt x="342" y="30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>
                          <a:gamma/>
                          <a:shade val="4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83" name="Freeform 321"/>
                  <p:cNvSpPr>
                    <a:spLocks noChangeAspect="1"/>
                  </p:cNvSpPr>
                  <p:nvPr/>
                </p:nvSpPr>
                <p:spPr bwMode="auto">
                  <a:xfrm>
                    <a:off x="3357" y="3003"/>
                    <a:ext cx="333" cy="257"/>
                  </a:xfrm>
                  <a:custGeom>
                    <a:avLst/>
                    <a:gdLst>
                      <a:gd name="T0" fmla="*/ 72 w 333"/>
                      <a:gd name="T1" fmla="*/ 0 h 257"/>
                      <a:gd name="T2" fmla="*/ 77 w 333"/>
                      <a:gd name="T3" fmla="*/ 20 h 257"/>
                      <a:gd name="T4" fmla="*/ 119 w 333"/>
                      <a:gd name="T5" fmla="*/ 92 h 257"/>
                      <a:gd name="T6" fmla="*/ 225 w 333"/>
                      <a:gd name="T7" fmla="*/ 134 h 257"/>
                      <a:gd name="T8" fmla="*/ 330 w 333"/>
                      <a:gd name="T9" fmla="*/ 138 h 257"/>
                      <a:gd name="T10" fmla="*/ 303 w 333"/>
                      <a:gd name="T11" fmla="*/ 204 h 257"/>
                      <a:gd name="T12" fmla="*/ 288 w 333"/>
                      <a:gd name="T13" fmla="*/ 251 h 257"/>
                      <a:gd name="T14" fmla="*/ 198 w 333"/>
                      <a:gd name="T15" fmla="*/ 228 h 257"/>
                      <a:gd name="T16" fmla="*/ 80 w 333"/>
                      <a:gd name="T17" fmla="*/ 149 h 257"/>
                      <a:gd name="T18" fmla="*/ 0 w 333"/>
                      <a:gd name="T19" fmla="*/ 14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33" h="257">
                        <a:moveTo>
                          <a:pt x="72" y="0"/>
                        </a:moveTo>
                        <a:cubicBezTo>
                          <a:pt x="73" y="3"/>
                          <a:pt x="69" y="5"/>
                          <a:pt x="77" y="20"/>
                        </a:cubicBezTo>
                        <a:cubicBezTo>
                          <a:pt x="85" y="35"/>
                          <a:pt x="94" y="73"/>
                          <a:pt x="119" y="92"/>
                        </a:cubicBezTo>
                        <a:cubicBezTo>
                          <a:pt x="156" y="111"/>
                          <a:pt x="190" y="126"/>
                          <a:pt x="225" y="134"/>
                        </a:cubicBezTo>
                        <a:cubicBezTo>
                          <a:pt x="260" y="142"/>
                          <a:pt x="327" y="140"/>
                          <a:pt x="330" y="138"/>
                        </a:cubicBezTo>
                        <a:cubicBezTo>
                          <a:pt x="333" y="136"/>
                          <a:pt x="311" y="185"/>
                          <a:pt x="303" y="204"/>
                        </a:cubicBezTo>
                        <a:cubicBezTo>
                          <a:pt x="295" y="223"/>
                          <a:pt x="295" y="245"/>
                          <a:pt x="288" y="251"/>
                        </a:cubicBezTo>
                        <a:cubicBezTo>
                          <a:pt x="281" y="257"/>
                          <a:pt x="231" y="243"/>
                          <a:pt x="198" y="228"/>
                        </a:cubicBezTo>
                        <a:cubicBezTo>
                          <a:pt x="163" y="211"/>
                          <a:pt x="113" y="185"/>
                          <a:pt x="80" y="149"/>
                        </a:cubicBezTo>
                        <a:cubicBezTo>
                          <a:pt x="47" y="114"/>
                          <a:pt x="17" y="42"/>
                          <a:pt x="0" y="14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3F3F"/>
                      </a:gs>
                      <a:gs pos="100000">
                        <a:srgbClr val="FF3F3F">
                          <a:gamma/>
                          <a:shade val="60000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84" name="Freeform 322"/>
                  <p:cNvSpPr>
                    <a:spLocks noChangeAspect="1"/>
                  </p:cNvSpPr>
                  <p:nvPr/>
                </p:nvSpPr>
                <p:spPr bwMode="auto">
                  <a:xfrm>
                    <a:off x="3027" y="2970"/>
                    <a:ext cx="1026" cy="879"/>
                  </a:xfrm>
                  <a:custGeom>
                    <a:avLst/>
                    <a:gdLst>
                      <a:gd name="T0" fmla="*/ 27 w 1026"/>
                      <a:gd name="T1" fmla="*/ 534 h 879"/>
                      <a:gd name="T2" fmla="*/ 105 w 1026"/>
                      <a:gd name="T3" fmla="*/ 651 h 879"/>
                      <a:gd name="T4" fmla="*/ 222 w 1026"/>
                      <a:gd name="T5" fmla="*/ 771 h 879"/>
                      <a:gd name="T6" fmla="*/ 312 w 1026"/>
                      <a:gd name="T7" fmla="*/ 813 h 879"/>
                      <a:gd name="T8" fmla="*/ 423 w 1026"/>
                      <a:gd name="T9" fmla="*/ 819 h 879"/>
                      <a:gd name="T10" fmla="*/ 504 w 1026"/>
                      <a:gd name="T11" fmla="*/ 783 h 879"/>
                      <a:gd name="T12" fmla="*/ 564 w 1026"/>
                      <a:gd name="T13" fmla="*/ 648 h 879"/>
                      <a:gd name="T14" fmla="*/ 582 w 1026"/>
                      <a:gd name="T15" fmla="*/ 447 h 879"/>
                      <a:gd name="T16" fmla="*/ 636 w 1026"/>
                      <a:gd name="T17" fmla="*/ 213 h 879"/>
                      <a:gd name="T18" fmla="*/ 738 w 1026"/>
                      <a:gd name="T19" fmla="*/ 84 h 879"/>
                      <a:gd name="T20" fmla="*/ 876 w 1026"/>
                      <a:gd name="T21" fmla="*/ 15 h 879"/>
                      <a:gd name="T22" fmla="*/ 972 w 1026"/>
                      <a:gd name="T23" fmla="*/ 12 h 879"/>
                      <a:gd name="T24" fmla="*/ 1002 w 1026"/>
                      <a:gd name="T25" fmla="*/ 81 h 879"/>
                      <a:gd name="T26" fmla="*/ 1023 w 1026"/>
                      <a:gd name="T27" fmla="*/ 174 h 879"/>
                      <a:gd name="T28" fmla="*/ 918 w 1026"/>
                      <a:gd name="T29" fmla="*/ 171 h 879"/>
                      <a:gd name="T30" fmla="*/ 795 w 1026"/>
                      <a:gd name="T31" fmla="*/ 258 h 879"/>
                      <a:gd name="T32" fmla="*/ 726 w 1026"/>
                      <a:gd name="T33" fmla="*/ 414 h 879"/>
                      <a:gd name="T34" fmla="*/ 672 w 1026"/>
                      <a:gd name="T35" fmla="*/ 561 h 879"/>
                      <a:gd name="T36" fmla="*/ 618 w 1026"/>
                      <a:gd name="T37" fmla="*/ 708 h 879"/>
                      <a:gd name="T38" fmla="*/ 549 w 1026"/>
                      <a:gd name="T39" fmla="*/ 816 h 879"/>
                      <a:gd name="T40" fmla="*/ 474 w 1026"/>
                      <a:gd name="T41" fmla="*/ 867 h 879"/>
                      <a:gd name="T42" fmla="*/ 393 w 1026"/>
                      <a:gd name="T43" fmla="*/ 879 h 879"/>
                      <a:gd name="T44" fmla="*/ 309 w 1026"/>
                      <a:gd name="T45" fmla="*/ 864 h 879"/>
                      <a:gd name="T46" fmla="*/ 231 w 1026"/>
                      <a:gd name="T47" fmla="*/ 822 h 879"/>
                      <a:gd name="T48" fmla="*/ 120 w 1026"/>
                      <a:gd name="T49" fmla="*/ 723 h 879"/>
                      <a:gd name="T50" fmla="*/ 18 w 1026"/>
                      <a:gd name="T51" fmla="*/ 594 h 879"/>
                      <a:gd name="T52" fmla="*/ 0 w 1026"/>
                      <a:gd name="T53" fmla="*/ 558 h 879"/>
                      <a:gd name="T54" fmla="*/ 27 w 1026"/>
                      <a:gd name="T55" fmla="*/ 534 h 8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026" h="879">
                        <a:moveTo>
                          <a:pt x="27" y="534"/>
                        </a:moveTo>
                        <a:lnTo>
                          <a:pt x="105" y="651"/>
                        </a:lnTo>
                        <a:cubicBezTo>
                          <a:pt x="137" y="690"/>
                          <a:pt x="188" y="744"/>
                          <a:pt x="222" y="771"/>
                        </a:cubicBezTo>
                        <a:cubicBezTo>
                          <a:pt x="256" y="798"/>
                          <a:pt x="279" y="805"/>
                          <a:pt x="312" y="813"/>
                        </a:cubicBezTo>
                        <a:cubicBezTo>
                          <a:pt x="345" y="821"/>
                          <a:pt x="392" y="822"/>
                          <a:pt x="423" y="819"/>
                        </a:cubicBezTo>
                        <a:cubicBezTo>
                          <a:pt x="455" y="814"/>
                          <a:pt x="481" y="811"/>
                          <a:pt x="504" y="783"/>
                        </a:cubicBezTo>
                        <a:cubicBezTo>
                          <a:pt x="527" y="755"/>
                          <a:pt x="551" y="705"/>
                          <a:pt x="564" y="648"/>
                        </a:cubicBezTo>
                        <a:cubicBezTo>
                          <a:pt x="576" y="593"/>
                          <a:pt x="573" y="515"/>
                          <a:pt x="582" y="447"/>
                        </a:cubicBezTo>
                        <a:cubicBezTo>
                          <a:pt x="594" y="375"/>
                          <a:pt x="611" y="272"/>
                          <a:pt x="636" y="213"/>
                        </a:cubicBezTo>
                        <a:cubicBezTo>
                          <a:pt x="661" y="154"/>
                          <a:pt x="698" y="115"/>
                          <a:pt x="738" y="84"/>
                        </a:cubicBezTo>
                        <a:cubicBezTo>
                          <a:pt x="778" y="51"/>
                          <a:pt x="835" y="21"/>
                          <a:pt x="876" y="15"/>
                        </a:cubicBezTo>
                        <a:cubicBezTo>
                          <a:pt x="917" y="9"/>
                          <a:pt x="951" y="0"/>
                          <a:pt x="972" y="12"/>
                        </a:cubicBezTo>
                        <a:cubicBezTo>
                          <a:pt x="993" y="23"/>
                          <a:pt x="994" y="54"/>
                          <a:pt x="1002" y="81"/>
                        </a:cubicBezTo>
                        <a:cubicBezTo>
                          <a:pt x="1010" y="108"/>
                          <a:pt x="1020" y="165"/>
                          <a:pt x="1023" y="174"/>
                        </a:cubicBezTo>
                        <a:cubicBezTo>
                          <a:pt x="1026" y="183"/>
                          <a:pt x="956" y="157"/>
                          <a:pt x="918" y="171"/>
                        </a:cubicBezTo>
                        <a:cubicBezTo>
                          <a:pt x="883" y="183"/>
                          <a:pt x="827" y="220"/>
                          <a:pt x="795" y="258"/>
                        </a:cubicBezTo>
                        <a:cubicBezTo>
                          <a:pt x="763" y="296"/>
                          <a:pt x="746" y="363"/>
                          <a:pt x="726" y="414"/>
                        </a:cubicBezTo>
                        <a:lnTo>
                          <a:pt x="672" y="561"/>
                        </a:lnTo>
                        <a:lnTo>
                          <a:pt x="618" y="708"/>
                        </a:lnTo>
                        <a:cubicBezTo>
                          <a:pt x="598" y="750"/>
                          <a:pt x="573" y="790"/>
                          <a:pt x="549" y="816"/>
                        </a:cubicBezTo>
                        <a:cubicBezTo>
                          <a:pt x="525" y="845"/>
                          <a:pt x="499" y="859"/>
                          <a:pt x="474" y="867"/>
                        </a:cubicBezTo>
                        <a:cubicBezTo>
                          <a:pt x="449" y="875"/>
                          <a:pt x="420" y="879"/>
                          <a:pt x="393" y="879"/>
                        </a:cubicBezTo>
                        <a:cubicBezTo>
                          <a:pt x="366" y="879"/>
                          <a:pt x="336" y="873"/>
                          <a:pt x="309" y="864"/>
                        </a:cubicBezTo>
                        <a:cubicBezTo>
                          <a:pt x="285" y="857"/>
                          <a:pt x="262" y="845"/>
                          <a:pt x="231" y="822"/>
                        </a:cubicBezTo>
                        <a:cubicBezTo>
                          <a:pt x="200" y="799"/>
                          <a:pt x="158" y="763"/>
                          <a:pt x="120" y="723"/>
                        </a:cubicBezTo>
                        <a:lnTo>
                          <a:pt x="18" y="594"/>
                        </a:lnTo>
                        <a:lnTo>
                          <a:pt x="0" y="558"/>
                        </a:lnTo>
                        <a:lnTo>
                          <a:pt x="27" y="534"/>
                        </a:ln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3922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85" name="Freeform 323"/>
                  <p:cNvSpPr>
                    <a:spLocks noChangeAspect="1"/>
                  </p:cNvSpPr>
                  <p:nvPr/>
                </p:nvSpPr>
                <p:spPr bwMode="auto">
                  <a:xfrm>
                    <a:off x="3053" y="2487"/>
                    <a:ext cx="331" cy="266"/>
                  </a:xfrm>
                  <a:custGeom>
                    <a:avLst/>
                    <a:gdLst>
                      <a:gd name="T0" fmla="*/ 73 w 331"/>
                      <a:gd name="T1" fmla="*/ 0 h 266"/>
                      <a:gd name="T2" fmla="*/ 112 w 331"/>
                      <a:gd name="T3" fmla="*/ 92 h 266"/>
                      <a:gd name="T4" fmla="*/ 212 w 331"/>
                      <a:gd name="T5" fmla="*/ 149 h 266"/>
                      <a:gd name="T6" fmla="*/ 331 w 331"/>
                      <a:gd name="T7" fmla="*/ 185 h 266"/>
                      <a:gd name="T8" fmla="*/ 307 w 331"/>
                      <a:gd name="T9" fmla="*/ 236 h 266"/>
                      <a:gd name="T10" fmla="*/ 294 w 331"/>
                      <a:gd name="T11" fmla="*/ 266 h 266"/>
                      <a:gd name="T12" fmla="*/ 190 w 331"/>
                      <a:gd name="T13" fmla="*/ 233 h 266"/>
                      <a:gd name="T14" fmla="*/ 58 w 331"/>
                      <a:gd name="T15" fmla="*/ 141 h 266"/>
                      <a:gd name="T16" fmla="*/ 0 w 331"/>
                      <a:gd name="T17" fmla="*/ 0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1" h="266">
                        <a:moveTo>
                          <a:pt x="73" y="0"/>
                        </a:moveTo>
                        <a:cubicBezTo>
                          <a:pt x="80" y="15"/>
                          <a:pt x="89" y="67"/>
                          <a:pt x="112" y="92"/>
                        </a:cubicBezTo>
                        <a:cubicBezTo>
                          <a:pt x="135" y="117"/>
                          <a:pt x="176" y="134"/>
                          <a:pt x="212" y="149"/>
                        </a:cubicBezTo>
                        <a:cubicBezTo>
                          <a:pt x="247" y="161"/>
                          <a:pt x="316" y="171"/>
                          <a:pt x="331" y="185"/>
                        </a:cubicBezTo>
                        <a:lnTo>
                          <a:pt x="307" y="236"/>
                        </a:lnTo>
                        <a:lnTo>
                          <a:pt x="294" y="266"/>
                        </a:lnTo>
                        <a:cubicBezTo>
                          <a:pt x="275" y="266"/>
                          <a:pt x="229" y="254"/>
                          <a:pt x="190" y="233"/>
                        </a:cubicBezTo>
                        <a:cubicBezTo>
                          <a:pt x="149" y="213"/>
                          <a:pt x="98" y="184"/>
                          <a:pt x="58" y="141"/>
                        </a:cubicBezTo>
                        <a:cubicBezTo>
                          <a:pt x="18" y="98"/>
                          <a:pt x="12" y="29"/>
                          <a:pt x="0" y="0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100000">
                        <a:srgbClr val="FF0000">
                          <a:gamma/>
                          <a:shade val="45098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86" name="Freeform 324"/>
                  <p:cNvSpPr>
                    <a:spLocks noChangeAspect="1"/>
                  </p:cNvSpPr>
                  <p:nvPr/>
                </p:nvSpPr>
                <p:spPr bwMode="auto">
                  <a:xfrm>
                    <a:off x="3326" y="2511"/>
                    <a:ext cx="477" cy="522"/>
                  </a:xfrm>
                  <a:custGeom>
                    <a:avLst/>
                    <a:gdLst>
                      <a:gd name="T0" fmla="*/ 40 w 477"/>
                      <a:gd name="T1" fmla="*/ 522 h 522"/>
                      <a:gd name="T2" fmla="*/ 16 w 477"/>
                      <a:gd name="T3" fmla="*/ 447 h 522"/>
                      <a:gd name="T4" fmla="*/ 13 w 477"/>
                      <a:gd name="T5" fmla="*/ 263 h 522"/>
                      <a:gd name="T6" fmla="*/ 85 w 477"/>
                      <a:gd name="T7" fmla="*/ 116 h 522"/>
                      <a:gd name="T8" fmla="*/ 199 w 477"/>
                      <a:gd name="T9" fmla="*/ 20 h 522"/>
                      <a:gd name="T10" fmla="*/ 322 w 477"/>
                      <a:gd name="T11" fmla="*/ 3 h 522"/>
                      <a:gd name="T12" fmla="*/ 427 w 477"/>
                      <a:gd name="T13" fmla="*/ 24 h 522"/>
                      <a:gd name="T14" fmla="*/ 472 w 477"/>
                      <a:gd name="T15" fmla="*/ 147 h 522"/>
                      <a:gd name="T16" fmla="*/ 340 w 477"/>
                      <a:gd name="T17" fmla="*/ 132 h 522"/>
                      <a:gd name="T18" fmla="*/ 236 w 477"/>
                      <a:gd name="T19" fmla="*/ 165 h 522"/>
                      <a:gd name="T20" fmla="*/ 153 w 477"/>
                      <a:gd name="T21" fmla="*/ 248 h 522"/>
                      <a:gd name="T22" fmla="*/ 100 w 477"/>
                      <a:gd name="T23" fmla="*/ 356 h 522"/>
                      <a:gd name="T24" fmla="*/ 109 w 477"/>
                      <a:gd name="T25" fmla="*/ 512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7" h="522">
                        <a:moveTo>
                          <a:pt x="40" y="522"/>
                        </a:moveTo>
                        <a:cubicBezTo>
                          <a:pt x="36" y="510"/>
                          <a:pt x="20" y="490"/>
                          <a:pt x="16" y="447"/>
                        </a:cubicBezTo>
                        <a:cubicBezTo>
                          <a:pt x="12" y="404"/>
                          <a:pt x="0" y="319"/>
                          <a:pt x="13" y="263"/>
                        </a:cubicBezTo>
                        <a:cubicBezTo>
                          <a:pt x="25" y="207"/>
                          <a:pt x="48" y="159"/>
                          <a:pt x="85" y="116"/>
                        </a:cubicBezTo>
                        <a:cubicBezTo>
                          <a:pt x="122" y="73"/>
                          <a:pt x="141" y="40"/>
                          <a:pt x="199" y="20"/>
                        </a:cubicBezTo>
                        <a:cubicBezTo>
                          <a:pt x="257" y="0"/>
                          <a:pt x="284" y="2"/>
                          <a:pt x="322" y="3"/>
                        </a:cubicBezTo>
                        <a:cubicBezTo>
                          <a:pt x="360" y="4"/>
                          <a:pt x="402" y="0"/>
                          <a:pt x="427" y="24"/>
                        </a:cubicBezTo>
                        <a:cubicBezTo>
                          <a:pt x="434" y="50"/>
                          <a:pt x="477" y="141"/>
                          <a:pt x="472" y="147"/>
                        </a:cubicBezTo>
                        <a:cubicBezTo>
                          <a:pt x="467" y="153"/>
                          <a:pt x="378" y="130"/>
                          <a:pt x="340" y="132"/>
                        </a:cubicBezTo>
                        <a:cubicBezTo>
                          <a:pt x="296" y="138"/>
                          <a:pt x="279" y="135"/>
                          <a:pt x="236" y="165"/>
                        </a:cubicBezTo>
                        <a:cubicBezTo>
                          <a:pt x="193" y="195"/>
                          <a:pt x="179" y="211"/>
                          <a:pt x="153" y="248"/>
                        </a:cubicBezTo>
                        <a:cubicBezTo>
                          <a:pt x="127" y="285"/>
                          <a:pt x="117" y="296"/>
                          <a:pt x="100" y="356"/>
                        </a:cubicBezTo>
                        <a:cubicBezTo>
                          <a:pt x="83" y="416"/>
                          <a:pt x="107" y="480"/>
                          <a:pt x="109" y="512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30196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87" name="Freeform 325"/>
                  <p:cNvSpPr>
                    <a:spLocks noChangeAspect="1"/>
                  </p:cNvSpPr>
                  <p:nvPr/>
                </p:nvSpPr>
                <p:spPr bwMode="auto">
                  <a:xfrm>
                    <a:off x="2768" y="1462"/>
                    <a:ext cx="2439" cy="758"/>
                  </a:xfrm>
                  <a:custGeom>
                    <a:avLst/>
                    <a:gdLst>
                      <a:gd name="T0" fmla="*/ 2362 w 2439"/>
                      <a:gd name="T1" fmla="*/ 619 h 758"/>
                      <a:gd name="T2" fmla="*/ 2406 w 2439"/>
                      <a:gd name="T3" fmla="*/ 667 h 758"/>
                      <a:gd name="T4" fmla="*/ 2439 w 2439"/>
                      <a:gd name="T5" fmla="*/ 613 h 758"/>
                      <a:gd name="T6" fmla="*/ 2368 w 2439"/>
                      <a:gd name="T7" fmla="*/ 410 h 758"/>
                      <a:gd name="T8" fmla="*/ 2227 w 2439"/>
                      <a:gd name="T9" fmla="*/ 235 h 758"/>
                      <a:gd name="T10" fmla="*/ 1963 w 2439"/>
                      <a:gd name="T11" fmla="*/ 74 h 758"/>
                      <a:gd name="T12" fmla="*/ 1611 w 2439"/>
                      <a:gd name="T13" fmla="*/ 10 h 758"/>
                      <a:gd name="T14" fmla="*/ 1132 w 2439"/>
                      <a:gd name="T15" fmla="*/ 14 h 758"/>
                      <a:gd name="T16" fmla="*/ 652 w 2439"/>
                      <a:gd name="T17" fmla="*/ 26 h 758"/>
                      <a:gd name="T18" fmla="*/ 424 w 2439"/>
                      <a:gd name="T19" fmla="*/ 53 h 758"/>
                      <a:gd name="T20" fmla="*/ 259 w 2439"/>
                      <a:gd name="T21" fmla="*/ 106 h 758"/>
                      <a:gd name="T22" fmla="*/ 148 w 2439"/>
                      <a:gd name="T23" fmla="*/ 194 h 758"/>
                      <a:gd name="T24" fmla="*/ 40 w 2439"/>
                      <a:gd name="T25" fmla="*/ 340 h 758"/>
                      <a:gd name="T26" fmla="*/ 4 w 2439"/>
                      <a:gd name="T27" fmla="*/ 524 h 758"/>
                      <a:gd name="T28" fmla="*/ 60 w 2439"/>
                      <a:gd name="T29" fmla="*/ 680 h 758"/>
                      <a:gd name="T30" fmla="*/ 132 w 2439"/>
                      <a:gd name="T31" fmla="*/ 746 h 758"/>
                      <a:gd name="T32" fmla="*/ 148 w 2439"/>
                      <a:gd name="T33" fmla="*/ 608 h 758"/>
                      <a:gd name="T34" fmla="*/ 193 w 2439"/>
                      <a:gd name="T35" fmla="*/ 422 h 758"/>
                      <a:gd name="T36" fmla="*/ 361 w 2439"/>
                      <a:gd name="T37" fmla="*/ 226 h 758"/>
                      <a:gd name="T38" fmla="*/ 561 w 2439"/>
                      <a:gd name="T39" fmla="*/ 152 h 758"/>
                      <a:gd name="T40" fmla="*/ 819 w 2439"/>
                      <a:gd name="T41" fmla="*/ 103 h 758"/>
                      <a:gd name="T42" fmla="*/ 1258 w 2439"/>
                      <a:gd name="T43" fmla="*/ 74 h 758"/>
                      <a:gd name="T44" fmla="*/ 1668 w 2439"/>
                      <a:gd name="T45" fmla="*/ 83 h 758"/>
                      <a:gd name="T46" fmla="*/ 1945 w 2439"/>
                      <a:gd name="T47" fmla="*/ 148 h 758"/>
                      <a:gd name="T48" fmla="*/ 2158 w 2439"/>
                      <a:gd name="T49" fmla="*/ 271 h 758"/>
                      <a:gd name="T50" fmla="*/ 2262 w 2439"/>
                      <a:gd name="T51" fmla="*/ 383 h 758"/>
                      <a:gd name="T52" fmla="*/ 2328 w 2439"/>
                      <a:gd name="T53" fmla="*/ 493 h 758"/>
                      <a:gd name="T54" fmla="*/ 2362 w 2439"/>
                      <a:gd name="T55" fmla="*/ 619 h 7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2439" h="758">
                        <a:moveTo>
                          <a:pt x="2362" y="619"/>
                        </a:moveTo>
                        <a:lnTo>
                          <a:pt x="2406" y="667"/>
                        </a:lnTo>
                        <a:lnTo>
                          <a:pt x="2439" y="613"/>
                        </a:lnTo>
                        <a:cubicBezTo>
                          <a:pt x="2433" y="570"/>
                          <a:pt x="2403" y="473"/>
                          <a:pt x="2368" y="410"/>
                        </a:cubicBezTo>
                        <a:cubicBezTo>
                          <a:pt x="2331" y="348"/>
                          <a:pt x="2295" y="291"/>
                          <a:pt x="2227" y="235"/>
                        </a:cubicBezTo>
                        <a:cubicBezTo>
                          <a:pt x="2159" y="179"/>
                          <a:pt x="2066" y="111"/>
                          <a:pt x="1963" y="74"/>
                        </a:cubicBezTo>
                        <a:cubicBezTo>
                          <a:pt x="1860" y="37"/>
                          <a:pt x="1750" y="20"/>
                          <a:pt x="1611" y="10"/>
                        </a:cubicBezTo>
                        <a:cubicBezTo>
                          <a:pt x="1472" y="0"/>
                          <a:pt x="1290" y="11"/>
                          <a:pt x="1132" y="14"/>
                        </a:cubicBezTo>
                        <a:lnTo>
                          <a:pt x="652" y="26"/>
                        </a:lnTo>
                        <a:cubicBezTo>
                          <a:pt x="534" y="32"/>
                          <a:pt x="482" y="44"/>
                          <a:pt x="424" y="53"/>
                        </a:cubicBezTo>
                        <a:cubicBezTo>
                          <a:pt x="366" y="62"/>
                          <a:pt x="305" y="82"/>
                          <a:pt x="259" y="106"/>
                        </a:cubicBezTo>
                        <a:cubicBezTo>
                          <a:pt x="213" y="130"/>
                          <a:pt x="184" y="155"/>
                          <a:pt x="148" y="194"/>
                        </a:cubicBezTo>
                        <a:cubicBezTo>
                          <a:pt x="101" y="238"/>
                          <a:pt x="64" y="285"/>
                          <a:pt x="40" y="340"/>
                        </a:cubicBezTo>
                        <a:cubicBezTo>
                          <a:pt x="16" y="395"/>
                          <a:pt x="0" y="466"/>
                          <a:pt x="4" y="524"/>
                        </a:cubicBezTo>
                        <a:cubicBezTo>
                          <a:pt x="8" y="582"/>
                          <a:pt x="38" y="644"/>
                          <a:pt x="60" y="680"/>
                        </a:cubicBezTo>
                        <a:cubicBezTo>
                          <a:pt x="82" y="716"/>
                          <a:pt x="118" y="758"/>
                          <a:pt x="132" y="746"/>
                        </a:cubicBezTo>
                        <a:lnTo>
                          <a:pt x="148" y="608"/>
                        </a:lnTo>
                        <a:cubicBezTo>
                          <a:pt x="158" y="554"/>
                          <a:pt x="157" y="490"/>
                          <a:pt x="193" y="422"/>
                        </a:cubicBezTo>
                        <a:cubicBezTo>
                          <a:pt x="229" y="354"/>
                          <a:pt x="298" y="270"/>
                          <a:pt x="361" y="226"/>
                        </a:cubicBezTo>
                        <a:cubicBezTo>
                          <a:pt x="432" y="183"/>
                          <a:pt x="485" y="172"/>
                          <a:pt x="561" y="152"/>
                        </a:cubicBezTo>
                        <a:cubicBezTo>
                          <a:pt x="637" y="132"/>
                          <a:pt x="703" y="116"/>
                          <a:pt x="819" y="103"/>
                        </a:cubicBezTo>
                        <a:cubicBezTo>
                          <a:pt x="927" y="91"/>
                          <a:pt x="1114" y="78"/>
                          <a:pt x="1258" y="74"/>
                        </a:cubicBezTo>
                        <a:cubicBezTo>
                          <a:pt x="1399" y="71"/>
                          <a:pt x="1554" y="71"/>
                          <a:pt x="1668" y="83"/>
                        </a:cubicBezTo>
                        <a:cubicBezTo>
                          <a:pt x="1783" y="94"/>
                          <a:pt x="1862" y="113"/>
                          <a:pt x="1945" y="148"/>
                        </a:cubicBezTo>
                        <a:cubicBezTo>
                          <a:pt x="2029" y="181"/>
                          <a:pt x="2105" y="232"/>
                          <a:pt x="2158" y="271"/>
                        </a:cubicBezTo>
                        <a:cubicBezTo>
                          <a:pt x="2211" y="310"/>
                          <a:pt x="2234" y="346"/>
                          <a:pt x="2262" y="383"/>
                        </a:cubicBezTo>
                        <a:cubicBezTo>
                          <a:pt x="2290" y="420"/>
                          <a:pt x="2311" y="454"/>
                          <a:pt x="2328" y="493"/>
                        </a:cubicBezTo>
                        <a:cubicBezTo>
                          <a:pt x="2338" y="522"/>
                          <a:pt x="2362" y="619"/>
                          <a:pt x="2362" y="619"/>
                        </a:cubicBezTo>
                        <a:close/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  <p:sp>
                <p:nvSpPr>
                  <p:cNvPr id="188" name="Freeform 326"/>
                  <p:cNvSpPr>
                    <a:spLocks noChangeAspect="1"/>
                  </p:cNvSpPr>
                  <p:nvPr/>
                </p:nvSpPr>
                <p:spPr bwMode="auto">
                  <a:xfrm>
                    <a:off x="3037" y="2031"/>
                    <a:ext cx="499" cy="458"/>
                  </a:xfrm>
                  <a:custGeom>
                    <a:avLst/>
                    <a:gdLst>
                      <a:gd name="T0" fmla="*/ 16 w 499"/>
                      <a:gd name="T1" fmla="*/ 455 h 458"/>
                      <a:gd name="T2" fmla="*/ 13 w 499"/>
                      <a:gd name="T3" fmla="*/ 279 h 458"/>
                      <a:gd name="T4" fmla="*/ 94 w 499"/>
                      <a:gd name="T5" fmla="*/ 128 h 458"/>
                      <a:gd name="T6" fmla="*/ 203 w 499"/>
                      <a:gd name="T7" fmla="*/ 42 h 458"/>
                      <a:gd name="T8" fmla="*/ 320 w 499"/>
                      <a:gd name="T9" fmla="*/ 3 h 458"/>
                      <a:gd name="T10" fmla="*/ 422 w 499"/>
                      <a:gd name="T11" fmla="*/ 18 h 458"/>
                      <a:gd name="T12" fmla="*/ 499 w 499"/>
                      <a:gd name="T13" fmla="*/ 117 h 458"/>
                      <a:gd name="T14" fmla="*/ 335 w 499"/>
                      <a:gd name="T15" fmla="*/ 153 h 458"/>
                      <a:gd name="T16" fmla="*/ 206 w 499"/>
                      <a:gd name="T17" fmla="*/ 227 h 458"/>
                      <a:gd name="T18" fmla="*/ 104 w 499"/>
                      <a:gd name="T19" fmla="*/ 335 h 458"/>
                      <a:gd name="T20" fmla="*/ 89 w 499"/>
                      <a:gd name="T21" fmla="*/ 458 h 4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99" h="458">
                        <a:moveTo>
                          <a:pt x="16" y="455"/>
                        </a:moveTo>
                        <a:cubicBezTo>
                          <a:pt x="15" y="425"/>
                          <a:pt x="0" y="333"/>
                          <a:pt x="13" y="279"/>
                        </a:cubicBezTo>
                        <a:cubicBezTo>
                          <a:pt x="26" y="224"/>
                          <a:pt x="60" y="168"/>
                          <a:pt x="94" y="128"/>
                        </a:cubicBezTo>
                        <a:cubicBezTo>
                          <a:pt x="130" y="88"/>
                          <a:pt x="165" y="62"/>
                          <a:pt x="203" y="42"/>
                        </a:cubicBezTo>
                        <a:cubicBezTo>
                          <a:pt x="243" y="22"/>
                          <a:pt x="287" y="4"/>
                          <a:pt x="320" y="3"/>
                        </a:cubicBezTo>
                        <a:cubicBezTo>
                          <a:pt x="353" y="2"/>
                          <a:pt x="393" y="0"/>
                          <a:pt x="422" y="18"/>
                        </a:cubicBezTo>
                        <a:lnTo>
                          <a:pt x="499" y="117"/>
                        </a:lnTo>
                        <a:cubicBezTo>
                          <a:pt x="485" y="139"/>
                          <a:pt x="383" y="129"/>
                          <a:pt x="335" y="153"/>
                        </a:cubicBezTo>
                        <a:cubicBezTo>
                          <a:pt x="287" y="177"/>
                          <a:pt x="245" y="197"/>
                          <a:pt x="206" y="227"/>
                        </a:cubicBezTo>
                        <a:cubicBezTo>
                          <a:pt x="167" y="257"/>
                          <a:pt x="117" y="304"/>
                          <a:pt x="104" y="335"/>
                        </a:cubicBezTo>
                        <a:cubicBezTo>
                          <a:pt x="91" y="366"/>
                          <a:pt x="92" y="433"/>
                          <a:pt x="89" y="458"/>
                        </a:cubicBezTo>
                      </a:path>
                    </a:pathLst>
                  </a:custGeom>
                  <a:gradFill rotWithShape="0">
                    <a:gsLst>
                      <a:gs pos="0">
                        <a:srgbClr val="FF0000"/>
                      </a:gs>
                      <a:gs pos="50000">
                        <a:srgbClr val="FF0000">
                          <a:gamma/>
                          <a:tint val="20000"/>
                          <a:invGamma/>
                        </a:srgbClr>
                      </a:gs>
                      <a:gs pos="100000">
                        <a:srgbClr val="FF000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defTabSz="914400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kumimoji="0" lang="ja-JP" altLang="en-US" kern="0">
                      <a:solidFill>
                        <a:sysClr val="windowText" lastClr="000000"/>
                      </a:solidFill>
                      <a:latin typeface="Arial" charset="0"/>
                      <a:ea typeface="ＭＳ Ｐ明朝" pitchFamily="18" charset="-128"/>
                    </a:endParaRPr>
                  </a:p>
                </p:txBody>
              </p:sp>
            </p:grpSp>
            <p:sp>
              <p:nvSpPr>
                <p:cNvPr id="180" name="Freeform 327"/>
                <p:cNvSpPr>
                  <a:spLocks noChangeAspect="1"/>
                </p:cNvSpPr>
                <p:nvPr/>
              </p:nvSpPr>
              <p:spPr bwMode="auto">
                <a:xfrm>
                  <a:off x="3177" y="2150"/>
                  <a:ext cx="359" cy="176"/>
                </a:xfrm>
                <a:custGeom>
                  <a:avLst/>
                  <a:gdLst>
                    <a:gd name="T0" fmla="*/ 359 w 359"/>
                    <a:gd name="T1" fmla="*/ 0 h 176"/>
                    <a:gd name="T2" fmla="*/ 275 w 359"/>
                    <a:gd name="T3" fmla="*/ 71 h 176"/>
                    <a:gd name="T4" fmla="*/ 161 w 359"/>
                    <a:gd name="T5" fmla="*/ 132 h 176"/>
                    <a:gd name="T6" fmla="*/ 5 w 359"/>
                    <a:gd name="T7" fmla="*/ 165 h 176"/>
                    <a:gd name="T8" fmla="*/ 128 w 359"/>
                    <a:gd name="T9" fmla="*/ 64 h 176"/>
                    <a:gd name="T10" fmla="*/ 213 w 359"/>
                    <a:gd name="T11" fmla="*/ 24 h 176"/>
                    <a:gd name="T12" fmla="*/ 290 w 359"/>
                    <a:gd name="T13" fmla="*/ 7 h 176"/>
                    <a:gd name="T14" fmla="*/ 359 w 359"/>
                    <a:gd name="T15" fmla="*/ 0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9" h="176">
                      <a:moveTo>
                        <a:pt x="359" y="0"/>
                      </a:moveTo>
                      <a:cubicBezTo>
                        <a:pt x="351" y="15"/>
                        <a:pt x="308" y="49"/>
                        <a:pt x="275" y="71"/>
                      </a:cubicBezTo>
                      <a:cubicBezTo>
                        <a:pt x="244" y="91"/>
                        <a:pt x="201" y="124"/>
                        <a:pt x="161" y="132"/>
                      </a:cubicBezTo>
                      <a:cubicBezTo>
                        <a:pt x="121" y="140"/>
                        <a:pt x="10" y="176"/>
                        <a:pt x="5" y="165"/>
                      </a:cubicBezTo>
                      <a:cubicBezTo>
                        <a:pt x="0" y="154"/>
                        <a:pt x="93" y="88"/>
                        <a:pt x="128" y="64"/>
                      </a:cubicBezTo>
                      <a:cubicBezTo>
                        <a:pt x="158" y="49"/>
                        <a:pt x="183" y="34"/>
                        <a:pt x="213" y="24"/>
                      </a:cubicBezTo>
                      <a:cubicBezTo>
                        <a:pt x="243" y="14"/>
                        <a:pt x="269" y="8"/>
                        <a:pt x="290" y="7"/>
                      </a:cubicBezTo>
                      <a:cubicBezTo>
                        <a:pt x="311" y="6"/>
                        <a:pt x="345" y="2"/>
                        <a:pt x="359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0000">
                        <a:gamma/>
                        <a:shade val="40000"/>
                        <a:invGamma/>
                      </a:srgbClr>
                    </a:gs>
                    <a:gs pos="100000">
                      <a:srgbClr val="FF0000"/>
                    </a:gs>
                  </a:gsLst>
                  <a:lin ang="0" scaled="1"/>
                </a:gradFill>
                <a:ln>
                  <a:noFill/>
                </a:ln>
                <a:effectLst/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ja-JP" altLang="en-US" kern="0">
                    <a:solidFill>
                      <a:sysClr val="windowText" lastClr="000000"/>
                    </a:solidFill>
                    <a:latin typeface="Arial" charset="0"/>
                    <a:ea typeface="ＭＳ Ｐ明朝" pitchFamily="18" charset="-128"/>
                  </a:endParaRPr>
                </a:p>
              </p:txBody>
            </p:sp>
          </p:grpSp>
          <p:sp>
            <p:nvSpPr>
              <p:cNvPr id="177" name="Freeform 328"/>
              <p:cNvSpPr>
                <a:spLocks noChangeAspect="1"/>
              </p:cNvSpPr>
              <p:nvPr/>
            </p:nvSpPr>
            <p:spPr bwMode="auto">
              <a:xfrm>
                <a:off x="1261" y="966"/>
                <a:ext cx="83" cy="84"/>
              </a:xfrm>
              <a:custGeom>
                <a:avLst/>
                <a:gdLst>
                  <a:gd name="T0" fmla="*/ 65 w 249"/>
                  <a:gd name="T1" fmla="*/ 0 h 253"/>
                  <a:gd name="T2" fmla="*/ 65 w 249"/>
                  <a:gd name="T3" fmla="*/ 49 h 253"/>
                  <a:gd name="T4" fmla="*/ 84 w 249"/>
                  <a:gd name="T5" fmla="*/ 90 h 253"/>
                  <a:gd name="T6" fmla="*/ 143 w 249"/>
                  <a:gd name="T7" fmla="*/ 120 h 253"/>
                  <a:gd name="T8" fmla="*/ 249 w 249"/>
                  <a:gd name="T9" fmla="*/ 147 h 253"/>
                  <a:gd name="T10" fmla="*/ 224 w 249"/>
                  <a:gd name="T11" fmla="*/ 186 h 253"/>
                  <a:gd name="T12" fmla="*/ 200 w 249"/>
                  <a:gd name="T13" fmla="*/ 247 h 253"/>
                  <a:gd name="T14" fmla="*/ 113 w 249"/>
                  <a:gd name="T15" fmla="*/ 220 h 253"/>
                  <a:gd name="T16" fmla="*/ 53 w 249"/>
                  <a:gd name="T17" fmla="*/ 177 h 253"/>
                  <a:gd name="T18" fmla="*/ 0 w 249"/>
                  <a:gd name="T19" fmla="*/ 12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53">
                    <a:moveTo>
                      <a:pt x="65" y="0"/>
                    </a:moveTo>
                    <a:cubicBezTo>
                      <a:pt x="66" y="8"/>
                      <a:pt x="62" y="34"/>
                      <a:pt x="65" y="49"/>
                    </a:cubicBezTo>
                    <a:cubicBezTo>
                      <a:pt x="68" y="64"/>
                      <a:pt x="71" y="78"/>
                      <a:pt x="84" y="90"/>
                    </a:cubicBezTo>
                    <a:cubicBezTo>
                      <a:pt x="97" y="102"/>
                      <a:pt x="115" y="110"/>
                      <a:pt x="143" y="120"/>
                    </a:cubicBezTo>
                    <a:cubicBezTo>
                      <a:pt x="175" y="133"/>
                      <a:pt x="234" y="137"/>
                      <a:pt x="249" y="147"/>
                    </a:cubicBezTo>
                    <a:lnTo>
                      <a:pt x="224" y="186"/>
                    </a:lnTo>
                    <a:lnTo>
                      <a:pt x="200" y="247"/>
                    </a:lnTo>
                    <a:cubicBezTo>
                      <a:pt x="182" y="253"/>
                      <a:pt x="137" y="232"/>
                      <a:pt x="113" y="220"/>
                    </a:cubicBezTo>
                    <a:cubicBezTo>
                      <a:pt x="90" y="208"/>
                      <a:pt x="68" y="190"/>
                      <a:pt x="53" y="177"/>
                    </a:cubicBezTo>
                    <a:cubicBezTo>
                      <a:pt x="34" y="161"/>
                      <a:pt x="6" y="131"/>
                      <a:pt x="0" y="124"/>
                    </a:cubicBezTo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shade val="46275"/>
                      <a:invGamma/>
                    </a:srgbClr>
                  </a:gs>
                </a:gsLst>
                <a:lin ang="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  <p:sp>
            <p:nvSpPr>
              <p:cNvPr id="178" name="Freeform 329"/>
              <p:cNvSpPr>
                <a:spLocks noChangeAspect="1"/>
              </p:cNvSpPr>
              <p:nvPr/>
            </p:nvSpPr>
            <p:spPr bwMode="auto">
              <a:xfrm>
                <a:off x="1018" y="838"/>
                <a:ext cx="325" cy="631"/>
              </a:xfrm>
              <a:custGeom>
                <a:avLst/>
                <a:gdLst>
                  <a:gd name="T0" fmla="*/ 0 w 975"/>
                  <a:gd name="T1" fmla="*/ 351 h 1896"/>
                  <a:gd name="T2" fmla="*/ 42 w 975"/>
                  <a:gd name="T3" fmla="*/ 0 h 1896"/>
                  <a:gd name="T4" fmla="*/ 291 w 975"/>
                  <a:gd name="T5" fmla="*/ 255 h 1896"/>
                  <a:gd name="T6" fmla="*/ 225 w 975"/>
                  <a:gd name="T7" fmla="*/ 279 h 1896"/>
                  <a:gd name="T8" fmla="*/ 486 w 975"/>
                  <a:gd name="T9" fmla="*/ 933 h 1896"/>
                  <a:gd name="T10" fmla="*/ 696 w 975"/>
                  <a:gd name="T11" fmla="*/ 1347 h 1896"/>
                  <a:gd name="T12" fmla="*/ 975 w 975"/>
                  <a:gd name="T13" fmla="*/ 1827 h 1896"/>
                  <a:gd name="T14" fmla="*/ 867 w 975"/>
                  <a:gd name="T15" fmla="*/ 1896 h 1896"/>
                  <a:gd name="T16" fmla="*/ 588 w 975"/>
                  <a:gd name="T17" fmla="*/ 1455 h 1896"/>
                  <a:gd name="T18" fmla="*/ 369 w 975"/>
                  <a:gd name="T19" fmla="*/ 1062 h 1896"/>
                  <a:gd name="T20" fmla="*/ 204 w 975"/>
                  <a:gd name="T21" fmla="*/ 699 h 1896"/>
                  <a:gd name="T22" fmla="*/ 45 w 975"/>
                  <a:gd name="T23" fmla="*/ 324 h 1896"/>
                  <a:gd name="T24" fmla="*/ 0 w 975"/>
                  <a:gd name="T25" fmla="*/ 351 h 1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5" h="1896">
                    <a:moveTo>
                      <a:pt x="0" y="351"/>
                    </a:moveTo>
                    <a:lnTo>
                      <a:pt x="42" y="0"/>
                    </a:lnTo>
                    <a:lnTo>
                      <a:pt x="291" y="255"/>
                    </a:lnTo>
                    <a:lnTo>
                      <a:pt x="225" y="279"/>
                    </a:lnTo>
                    <a:lnTo>
                      <a:pt x="486" y="933"/>
                    </a:lnTo>
                    <a:cubicBezTo>
                      <a:pt x="564" y="1111"/>
                      <a:pt x="615" y="1198"/>
                      <a:pt x="696" y="1347"/>
                    </a:cubicBezTo>
                    <a:cubicBezTo>
                      <a:pt x="846" y="1629"/>
                      <a:pt x="947" y="1736"/>
                      <a:pt x="975" y="1827"/>
                    </a:cubicBezTo>
                    <a:lnTo>
                      <a:pt x="867" y="1896"/>
                    </a:lnTo>
                    <a:lnTo>
                      <a:pt x="588" y="1455"/>
                    </a:lnTo>
                    <a:cubicBezTo>
                      <a:pt x="505" y="1316"/>
                      <a:pt x="433" y="1188"/>
                      <a:pt x="369" y="1062"/>
                    </a:cubicBezTo>
                    <a:cubicBezTo>
                      <a:pt x="303" y="935"/>
                      <a:pt x="258" y="822"/>
                      <a:pt x="204" y="699"/>
                    </a:cubicBezTo>
                    <a:cubicBezTo>
                      <a:pt x="150" y="576"/>
                      <a:pt x="79" y="382"/>
                      <a:pt x="45" y="324"/>
                    </a:cubicBezTo>
                    <a:lnTo>
                      <a:pt x="0" y="35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CC0000"/>
                  </a:gs>
                  <a:gs pos="50000">
                    <a:srgbClr val="FFCC99"/>
                  </a:gs>
                  <a:gs pos="100000">
                    <a:srgbClr val="CC0000"/>
                  </a:gs>
                </a:gsLst>
                <a:lin ang="2700000" scaled="1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kern="0">
                  <a:solidFill>
                    <a:sysClr val="windowText" lastClr="000000"/>
                  </a:solidFill>
                  <a:latin typeface="Arial" charset="0"/>
                  <a:ea typeface="ＭＳ Ｐ明朝" pitchFamily="18" charset="-128"/>
                </a:endParaRPr>
              </a:p>
            </p:txBody>
          </p:sp>
        </p:grpSp>
        <p:sp>
          <p:nvSpPr>
            <p:cNvPr id="189" name="Freeform 340"/>
            <p:cNvSpPr>
              <a:spLocks/>
            </p:cNvSpPr>
            <p:nvPr/>
          </p:nvSpPr>
          <p:spPr bwMode="auto">
            <a:xfrm>
              <a:off x="3068495" y="1829816"/>
              <a:ext cx="316374" cy="685864"/>
            </a:xfrm>
            <a:custGeom>
              <a:avLst/>
              <a:gdLst>
                <a:gd name="T0" fmla="*/ 89 w 390"/>
                <a:gd name="T1" fmla="*/ 469 h 469"/>
                <a:gd name="T2" fmla="*/ 242 w 390"/>
                <a:gd name="T3" fmla="*/ 325 h 469"/>
                <a:gd name="T4" fmla="*/ 15 w 390"/>
                <a:gd name="T5" fmla="*/ 122 h 469"/>
                <a:gd name="T6" fmla="*/ 335 w 390"/>
                <a:gd name="T7" fmla="*/ 140 h 469"/>
                <a:gd name="T8" fmla="*/ 348 w 390"/>
                <a:gd name="T9" fmla="*/ 0 h 469"/>
                <a:gd name="connsiteX0" fmla="*/ 4005 w 11017"/>
                <a:gd name="connsiteY0" fmla="*/ 10000 h 10000"/>
                <a:gd name="connsiteX1" fmla="*/ 58 w 11017"/>
                <a:gd name="connsiteY1" fmla="*/ 6807 h 10000"/>
                <a:gd name="connsiteX2" fmla="*/ 7928 w 11017"/>
                <a:gd name="connsiteY2" fmla="*/ 6930 h 10000"/>
                <a:gd name="connsiteX3" fmla="*/ 2108 w 11017"/>
                <a:gd name="connsiteY3" fmla="*/ 2601 h 10000"/>
                <a:gd name="connsiteX4" fmla="*/ 10313 w 11017"/>
                <a:gd name="connsiteY4" fmla="*/ 2985 h 10000"/>
                <a:gd name="connsiteX5" fmla="*/ 10646 w 11017"/>
                <a:gd name="connsiteY5" fmla="*/ 0 h 10000"/>
                <a:gd name="connsiteX0" fmla="*/ 4005 w 11017"/>
                <a:gd name="connsiteY0" fmla="*/ 12142 h 12142"/>
                <a:gd name="connsiteX1" fmla="*/ 58 w 11017"/>
                <a:gd name="connsiteY1" fmla="*/ 6807 h 12142"/>
                <a:gd name="connsiteX2" fmla="*/ 7928 w 11017"/>
                <a:gd name="connsiteY2" fmla="*/ 6930 h 12142"/>
                <a:gd name="connsiteX3" fmla="*/ 2108 w 11017"/>
                <a:gd name="connsiteY3" fmla="*/ 2601 h 12142"/>
                <a:gd name="connsiteX4" fmla="*/ 10313 w 11017"/>
                <a:gd name="connsiteY4" fmla="*/ 2985 h 12142"/>
                <a:gd name="connsiteX5" fmla="*/ 10646 w 11017"/>
                <a:gd name="connsiteY5" fmla="*/ 0 h 12142"/>
                <a:gd name="connsiteX0" fmla="*/ 5814 w 12826"/>
                <a:gd name="connsiteY0" fmla="*/ 12142 h 12142"/>
                <a:gd name="connsiteX1" fmla="*/ 43 w 12826"/>
                <a:gd name="connsiteY1" fmla="*/ 8435 h 12142"/>
                <a:gd name="connsiteX2" fmla="*/ 9737 w 12826"/>
                <a:gd name="connsiteY2" fmla="*/ 6930 h 12142"/>
                <a:gd name="connsiteX3" fmla="*/ 3917 w 12826"/>
                <a:gd name="connsiteY3" fmla="*/ 2601 h 12142"/>
                <a:gd name="connsiteX4" fmla="*/ 12122 w 12826"/>
                <a:gd name="connsiteY4" fmla="*/ 2985 h 12142"/>
                <a:gd name="connsiteX5" fmla="*/ 12455 w 12826"/>
                <a:gd name="connsiteY5" fmla="*/ 0 h 12142"/>
                <a:gd name="connsiteX0" fmla="*/ 4910 w 11922"/>
                <a:gd name="connsiteY0" fmla="*/ 12142 h 12142"/>
                <a:gd name="connsiteX1" fmla="*/ 51 w 11922"/>
                <a:gd name="connsiteY1" fmla="*/ 7321 h 12142"/>
                <a:gd name="connsiteX2" fmla="*/ 8833 w 11922"/>
                <a:gd name="connsiteY2" fmla="*/ 6930 h 12142"/>
                <a:gd name="connsiteX3" fmla="*/ 3013 w 11922"/>
                <a:gd name="connsiteY3" fmla="*/ 2601 h 12142"/>
                <a:gd name="connsiteX4" fmla="*/ 11218 w 11922"/>
                <a:gd name="connsiteY4" fmla="*/ 2985 h 12142"/>
                <a:gd name="connsiteX5" fmla="*/ 11551 w 11922"/>
                <a:gd name="connsiteY5" fmla="*/ 0 h 1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22" h="12142">
                  <a:moveTo>
                    <a:pt x="4910" y="12142"/>
                  </a:moveTo>
                  <a:cubicBezTo>
                    <a:pt x="5345" y="11906"/>
                    <a:pt x="-603" y="8190"/>
                    <a:pt x="51" y="7321"/>
                  </a:cubicBezTo>
                  <a:cubicBezTo>
                    <a:pt x="705" y="6452"/>
                    <a:pt x="8339" y="7717"/>
                    <a:pt x="8833" y="6930"/>
                  </a:cubicBezTo>
                  <a:cubicBezTo>
                    <a:pt x="9327" y="6143"/>
                    <a:pt x="2628" y="3262"/>
                    <a:pt x="3013" y="2601"/>
                  </a:cubicBezTo>
                  <a:cubicBezTo>
                    <a:pt x="3397" y="1940"/>
                    <a:pt x="9807" y="3412"/>
                    <a:pt x="11218" y="2985"/>
                  </a:cubicBezTo>
                  <a:cubicBezTo>
                    <a:pt x="12628" y="2559"/>
                    <a:pt x="11474" y="618"/>
                    <a:pt x="11551" y="0"/>
                  </a:cubicBezTo>
                </a:path>
              </a:pathLst>
            </a:custGeom>
            <a:noFill/>
            <a:ln w="28575">
              <a:solidFill>
                <a:srgbClr val="3366FF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ja-JP" altLang="en-US" kern="0">
                <a:solidFill>
                  <a:sysClr val="windowText" lastClr="000000"/>
                </a:solidFill>
                <a:latin typeface="Arial" charset="0"/>
                <a:ea typeface="ＭＳ Ｐ明朝" pitchFamily="18" charset="-128"/>
              </a:endParaRPr>
            </a:p>
          </p:txBody>
        </p:sp>
      </p:grpSp>
      <p:sp>
        <p:nvSpPr>
          <p:cNvPr id="192" name="テキスト ボックス 191"/>
          <p:cNvSpPr txBox="1"/>
          <p:nvPr/>
        </p:nvSpPr>
        <p:spPr>
          <a:xfrm>
            <a:off x="2448774" y="3253983"/>
            <a:ext cx="1766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Recombinant insulin analog</a:t>
            </a:r>
          </a:p>
        </p:txBody>
      </p:sp>
      <p:sp>
        <p:nvSpPr>
          <p:cNvPr id="193" name="テキスト ボックス 192"/>
          <p:cNvSpPr txBox="1"/>
          <p:nvPr/>
        </p:nvSpPr>
        <p:spPr>
          <a:xfrm>
            <a:off x="77069" y="3253983"/>
            <a:ext cx="1766343" cy="307777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defTabSz="914400"/>
            <a:r>
              <a:rPr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明朝" pitchFamily="18" charset="-128"/>
              </a:rPr>
              <a:t>Conformation</a:t>
            </a:r>
          </a:p>
        </p:txBody>
      </p:sp>
      <p:sp>
        <p:nvSpPr>
          <p:cNvPr id="194" name="テキスト ボックス 193"/>
          <p:cNvSpPr txBox="1"/>
          <p:nvPr/>
        </p:nvSpPr>
        <p:spPr>
          <a:xfrm>
            <a:off x="4525806" y="3253983"/>
            <a:ext cx="1766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PEGylated</a:t>
            </a:r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 insulin via covalent bond</a:t>
            </a:r>
          </a:p>
        </p:txBody>
      </p:sp>
      <p:sp>
        <p:nvSpPr>
          <p:cNvPr id="195" name="テキスト ボックス 194"/>
          <p:cNvSpPr txBox="1"/>
          <p:nvPr/>
        </p:nvSpPr>
        <p:spPr>
          <a:xfrm>
            <a:off x="6873997" y="3253983"/>
            <a:ext cx="17663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PEGylated</a:t>
            </a:r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 insulin via </a:t>
            </a:r>
            <a:r>
              <a:rPr lang="en-US" altLang="ja-JP" sz="14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host-guest interaction</a:t>
            </a:r>
          </a:p>
        </p:txBody>
      </p:sp>
      <p:sp>
        <p:nvSpPr>
          <p:cNvPr id="196" name="テキスト ボックス 195"/>
          <p:cNvSpPr txBox="1"/>
          <p:nvPr/>
        </p:nvSpPr>
        <p:spPr>
          <a:xfrm>
            <a:off x="2448774" y="4154924"/>
            <a:ext cx="1766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―</a:t>
            </a:r>
          </a:p>
        </p:txBody>
      </p:sp>
      <p:sp>
        <p:nvSpPr>
          <p:cNvPr id="197" name="テキスト ボックス 196"/>
          <p:cNvSpPr txBox="1"/>
          <p:nvPr/>
        </p:nvSpPr>
        <p:spPr>
          <a:xfrm>
            <a:off x="77069" y="4154924"/>
            <a:ext cx="2493172" cy="307777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defTabSz="914400"/>
            <a:r>
              <a:rPr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明朝" pitchFamily="18" charset="-128"/>
              </a:rPr>
              <a:t>The number of PEG chain</a:t>
            </a:r>
          </a:p>
        </p:txBody>
      </p:sp>
      <p:sp>
        <p:nvSpPr>
          <p:cNvPr id="198" name="テキスト ボックス 197"/>
          <p:cNvSpPr txBox="1"/>
          <p:nvPr/>
        </p:nvSpPr>
        <p:spPr>
          <a:xfrm>
            <a:off x="4525806" y="4047202"/>
            <a:ext cx="1766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1</a:t>
            </a:r>
          </a:p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(20 </a:t>
            </a:r>
            <a:r>
              <a:rPr lang="en-US" altLang="ja-JP" sz="14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kDa</a:t>
            </a:r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)</a:t>
            </a:r>
          </a:p>
        </p:txBody>
      </p:sp>
      <p:sp>
        <p:nvSpPr>
          <p:cNvPr id="199" name="テキスト ボックス 198"/>
          <p:cNvSpPr txBox="1"/>
          <p:nvPr/>
        </p:nvSpPr>
        <p:spPr>
          <a:xfrm>
            <a:off x="6873997" y="4047202"/>
            <a:ext cx="1766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1~4</a:t>
            </a:r>
          </a:p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(20 </a:t>
            </a:r>
            <a:r>
              <a:rPr lang="en-US" altLang="ja-JP" sz="1400" b="1" dirty="0" err="1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kDa</a:t>
            </a:r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)</a:t>
            </a:r>
          </a:p>
        </p:txBody>
      </p:sp>
      <p:sp>
        <p:nvSpPr>
          <p:cNvPr id="203" name="テキスト ボックス 202"/>
          <p:cNvSpPr txBox="1"/>
          <p:nvPr/>
        </p:nvSpPr>
        <p:spPr>
          <a:xfrm>
            <a:off x="2448774" y="4996204"/>
            <a:ext cx="1766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160%</a:t>
            </a:r>
          </a:p>
        </p:txBody>
      </p:sp>
      <p:sp>
        <p:nvSpPr>
          <p:cNvPr id="205" name="テキスト ボックス 204"/>
          <p:cNvSpPr txBox="1"/>
          <p:nvPr/>
        </p:nvSpPr>
        <p:spPr>
          <a:xfrm>
            <a:off x="4525806" y="4996204"/>
            <a:ext cx="1766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10%</a:t>
            </a:r>
          </a:p>
        </p:txBody>
      </p:sp>
      <p:sp>
        <p:nvSpPr>
          <p:cNvPr id="206" name="テキスト ボックス 205"/>
          <p:cNvSpPr txBox="1"/>
          <p:nvPr/>
        </p:nvSpPr>
        <p:spPr>
          <a:xfrm>
            <a:off x="6873997" y="4996204"/>
            <a:ext cx="1766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250%</a:t>
            </a:r>
          </a:p>
        </p:txBody>
      </p:sp>
      <p:sp>
        <p:nvSpPr>
          <p:cNvPr id="207" name="テキスト ボックス 206"/>
          <p:cNvSpPr txBox="1"/>
          <p:nvPr/>
        </p:nvSpPr>
        <p:spPr>
          <a:xfrm>
            <a:off x="2448774" y="5647416"/>
            <a:ext cx="1766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110%</a:t>
            </a:r>
          </a:p>
        </p:txBody>
      </p:sp>
      <p:sp>
        <p:nvSpPr>
          <p:cNvPr id="208" name="テキスト ボックス 207"/>
          <p:cNvSpPr txBox="1"/>
          <p:nvPr/>
        </p:nvSpPr>
        <p:spPr>
          <a:xfrm>
            <a:off x="77070" y="5539694"/>
            <a:ext cx="2583004" cy="52322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defTabSz="914400"/>
            <a:r>
              <a:rPr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明朝" pitchFamily="18" charset="-128"/>
              </a:rPr>
              <a:t>Duration of hypoglycemic effect (</a:t>
            </a:r>
            <a:r>
              <a:rPr lang="en-US" altLang="ja-JP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明朝" pitchFamily="18" charset="-128"/>
              </a:rPr>
              <a:t>MRT</a:t>
            </a:r>
            <a:r>
              <a:rPr lang="en-US" altLang="ja-JP" sz="1400" b="1" baseline="-25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明朝" pitchFamily="18" charset="-128"/>
              </a:rPr>
              <a:t>G</a:t>
            </a:r>
            <a:r>
              <a:rPr lang="en-US" altLang="ja-JP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明朝" pitchFamily="18" charset="-128"/>
              </a:rPr>
              <a:t>)</a:t>
            </a:r>
          </a:p>
        </p:txBody>
      </p:sp>
      <p:sp>
        <p:nvSpPr>
          <p:cNvPr id="209" name="テキスト ボックス 208"/>
          <p:cNvSpPr txBox="1"/>
          <p:nvPr/>
        </p:nvSpPr>
        <p:spPr>
          <a:xfrm>
            <a:off x="4525806" y="5647416"/>
            <a:ext cx="1766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2D2DB9">
                    <a:lumMod val="75000"/>
                  </a:srgbClr>
                </a:solidFill>
                <a:latin typeface="Arial" charset="0"/>
                <a:ea typeface="ＭＳ Ｐ明朝" pitchFamily="18" charset="-128"/>
              </a:rPr>
              <a:t>40%</a:t>
            </a:r>
          </a:p>
        </p:txBody>
      </p:sp>
      <p:sp>
        <p:nvSpPr>
          <p:cNvPr id="210" name="テキスト ボックス 209"/>
          <p:cNvSpPr txBox="1"/>
          <p:nvPr/>
        </p:nvSpPr>
        <p:spPr>
          <a:xfrm>
            <a:off x="6873997" y="5647416"/>
            <a:ext cx="1766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4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180%</a:t>
            </a:r>
          </a:p>
        </p:txBody>
      </p:sp>
      <p:cxnSp>
        <p:nvCxnSpPr>
          <p:cNvPr id="8" name="直線コネクタ 7"/>
          <p:cNvCxnSpPr/>
          <p:nvPr/>
        </p:nvCxnSpPr>
        <p:spPr>
          <a:xfrm>
            <a:off x="77069" y="3074725"/>
            <a:ext cx="8585088" cy="923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直線コネクタ 210"/>
          <p:cNvCxnSpPr/>
          <p:nvPr/>
        </p:nvCxnSpPr>
        <p:spPr>
          <a:xfrm>
            <a:off x="64488" y="6113712"/>
            <a:ext cx="8585088" cy="923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直線コネクタ 212"/>
          <p:cNvCxnSpPr/>
          <p:nvPr/>
        </p:nvCxnSpPr>
        <p:spPr>
          <a:xfrm>
            <a:off x="158452" y="1473512"/>
            <a:ext cx="8778186" cy="0"/>
          </a:xfrm>
          <a:prstGeom prst="line">
            <a:avLst/>
          </a:prstGeom>
          <a:ln w="95250" cmpd="tri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3" name="テキスト ボックス 152"/>
          <p:cNvSpPr txBox="1"/>
          <p:nvPr/>
        </p:nvSpPr>
        <p:spPr>
          <a:xfrm>
            <a:off x="6562725" y="1150660"/>
            <a:ext cx="2211987" cy="58477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600" b="1" dirty="0" err="1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SPRA</a:t>
            </a:r>
            <a:r>
              <a:rPr lang="en-US" altLang="ja-JP" sz="16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-insulin</a:t>
            </a:r>
          </a:p>
          <a:p>
            <a:pPr algn="ctr" defTabSz="914400"/>
            <a:r>
              <a:rPr lang="en-US" altLang="ja-JP" sz="16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(Multi-</a:t>
            </a:r>
            <a:r>
              <a:rPr lang="en-US" altLang="ja-JP" sz="1600" b="1" dirty="0" err="1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SPRA</a:t>
            </a:r>
            <a:r>
              <a:rPr lang="en-US" altLang="ja-JP" sz="1600" b="1" dirty="0">
                <a:solidFill>
                  <a:srgbClr val="FF0000"/>
                </a:solidFill>
                <a:latin typeface="Arial" charset="0"/>
                <a:ea typeface="ＭＳ Ｐ明朝" pitchFamily="18" charset="-128"/>
              </a:rPr>
              <a:t>-insulin)</a:t>
            </a:r>
            <a:endParaRPr lang="ja-JP" altLang="en-US" sz="1600" b="1" dirty="0">
              <a:solidFill>
                <a:srgbClr val="FF0000"/>
              </a:solidFill>
              <a:latin typeface="Arial" charset="0"/>
              <a:ea typeface="ＭＳ Ｐ明朝" pitchFamily="18" charset="-128"/>
            </a:endParaRPr>
          </a:p>
        </p:txBody>
      </p:sp>
      <p:sp>
        <p:nvSpPr>
          <p:cNvPr id="190" name="テキスト ボックス 189"/>
          <p:cNvSpPr txBox="1"/>
          <p:nvPr/>
        </p:nvSpPr>
        <p:spPr>
          <a:xfrm>
            <a:off x="4525806" y="1308916"/>
            <a:ext cx="1766343" cy="338554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明朝" pitchFamily="18" charset="-128"/>
              </a:rPr>
              <a:t>PEG-insulin</a:t>
            </a:r>
          </a:p>
        </p:txBody>
      </p:sp>
      <p:sp>
        <p:nvSpPr>
          <p:cNvPr id="191" name="テキスト ボックス 190"/>
          <p:cNvSpPr txBox="1"/>
          <p:nvPr/>
        </p:nvSpPr>
        <p:spPr>
          <a:xfrm>
            <a:off x="2448774" y="1308916"/>
            <a:ext cx="1766343" cy="338554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明朝" pitchFamily="18" charset="-128"/>
              </a:rPr>
              <a:t>Insulin glargine</a:t>
            </a:r>
          </a:p>
        </p:txBody>
      </p:sp>
      <p:grpSp>
        <p:nvGrpSpPr>
          <p:cNvPr id="3" name="グループ化 2"/>
          <p:cNvGrpSpPr/>
          <p:nvPr/>
        </p:nvGrpSpPr>
        <p:grpSpPr>
          <a:xfrm>
            <a:off x="77069" y="4857704"/>
            <a:ext cx="2581786" cy="584776"/>
            <a:chOff x="77069" y="4655488"/>
            <a:chExt cx="2581786" cy="584776"/>
          </a:xfrm>
        </p:grpSpPr>
        <p:sp>
          <p:nvSpPr>
            <p:cNvPr id="204" name="テキスト ボックス 203"/>
            <p:cNvSpPr txBox="1"/>
            <p:nvPr/>
          </p:nvSpPr>
          <p:spPr>
            <a:xfrm>
              <a:off x="77069" y="4655488"/>
              <a:ext cx="2258918" cy="307777"/>
            </a:xfrm>
            <a:prstGeom prst="rect">
              <a:avLst/>
            </a:prstGeom>
            <a:solidFill>
              <a:schemeClr val="bg1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altLang="ja-JP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ＭＳ Ｐ明朝" pitchFamily="18" charset="-128"/>
                </a:rPr>
                <a:t>In vivo </a:t>
              </a:r>
              <a:r>
                <a:rPr lang="en-US" altLang="ja-JP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ＭＳ Ｐ明朝" pitchFamily="18" charset="-128"/>
                </a:rPr>
                <a:t>activity (</a:t>
              </a:r>
              <a:r>
                <a:rPr lang="en-US" altLang="ja-JP" sz="1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ＭＳ Ｐ明朝" pitchFamily="18" charset="-128"/>
                </a:rPr>
                <a:t>AUC</a:t>
              </a:r>
              <a:r>
                <a:rPr lang="en-US" altLang="ja-JP" sz="1400" b="1" baseline="-25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ＭＳ Ｐ明朝" pitchFamily="18" charset="-128"/>
                </a:rPr>
                <a:t>G</a:t>
              </a:r>
              <a:r>
                <a:rPr lang="en-US" altLang="ja-JP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ＭＳ Ｐ明朝" pitchFamily="18" charset="-128"/>
                </a:rPr>
                <a:t>)</a:t>
              </a:r>
            </a:p>
          </p:txBody>
        </p:sp>
        <p:sp>
          <p:nvSpPr>
            <p:cNvPr id="201" name="テキスト ボックス 200"/>
            <p:cNvSpPr txBox="1"/>
            <p:nvPr/>
          </p:nvSpPr>
          <p:spPr>
            <a:xfrm>
              <a:off x="1405888" y="4963265"/>
              <a:ext cx="1252967" cy="276999"/>
            </a:xfrm>
            <a:prstGeom prst="rect">
              <a:avLst/>
            </a:prstGeom>
            <a:noFill/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altLang="ja-JP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ＭＳ Ｐ明朝" pitchFamily="18" charset="-128"/>
                </a:rPr>
                <a:t>(</a:t>
              </a:r>
              <a:r>
                <a:rPr lang="en-US" altLang="ja-JP" sz="1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ＭＳ Ｐ明朝" pitchFamily="18" charset="-128"/>
                </a:rPr>
                <a:t>vs</a:t>
              </a:r>
              <a:r>
                <a:rPr lang="en-US" altLang="ja-JP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ＭＳ Ｐ明朝" pitchFamily="18" charset="-128"/>
                </a:rPr>
                <a:t> insulin)</a:t>
              </a:r>
            </a:p>
          </p:txBody>
        </p:sp>
      </p:grpSp>
      <p:sp>
        <p:nvSpPr>
          <p:cNvPr id="202" name="テキスト ボックス 201"/>
          <p:cNvSpPr txBox="1"/>
          <p:nvPr/>
        </p:nvSpPr>
        <p:spPr>
          <a:xfrm>
            <a:off x="1405888" y="5801304"/>
            <a:ext cx="1252967" cy="276999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明朝" pitchFamily="18" charset="-128"/>
              </a:rPr>
              <a:t>(</a:t>
            </a:r>
            <a:r>
              <a:rPr lang="en-US" altLang="ja-JP" sz="1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明朝" pitchFamily="18" charset="-128"/>
              </a:rPr>
              <a:t>vs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明朝" pitchFamily="18" charset="-128"/>
              </a:rPr>
              <a:t> insulin)</a:t>
            </a:r>
          </a:p>
        </p:txBody>
      </p:sp>
      <p:sp>
        <p:nvSpPr>
          <p:cNvPr id="214" name="テキスト ボックス 213"/>
          <p:cNvSpPr txBox="1"/>
          <p:nvPr/>
        </p:nvSpPr>
        <p:spPr>
          <a:xfrm>
            <a:off x="8581722" y="-211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18</a:t>
            </a:r>
            <a:endParaRPr kumimoji="1" lang="ja-JP" altLang="en-US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200" name="直線コネクタ 199"/>
          <p:cNvCxnSpPr/>
          <p:nvPr/>
        </p:nvCxnSpPr>
        <p:spPr>
          <a:xfrm flipV="1">
            <a:off x="-331787" y="985983"/>
            <a:ext cx="9144000" cy="12700"/>
          </a:xfrm>
          <a:prstGeom prst="line">
            <a:avLst/>
          </a:prstGeom>
          <a:ln w="76200" cap="rnd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直線コネクタ 211"/>
          <p:cNvCxnSpPr/>
          <p:nvPr/>
        </p:nvCxnSpPr>
        <p:spPr>
          <a:xfrm flipV="1">
            <a:off x="-331787" y="863746"/>
            <a:ext cx="9144000" cy="12700"/>
          </a:xfrm>
          <a:prstGeom prst="line">
            <a:avLst/>
          </a:prstGeom>
          <a:ln w="76200" cap="rnd">
            <a:solidFill>
              <a:srgbClr val="FFC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1900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円/楕円 32"/>
          <p:cNvSpPr/>
          <p:nvPr/>
        </p:nvSpPr>
        <p:spPr>
          <a:xfrm>
            <a:off x="4946623" y="1003848"/>
            <a:ext cx="1728000" cy="172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4" name="Picture 2" descr="http://previews.123rf.com/images/molekuul/molekuul1310/molekuul131000042/23134238-interferon-alpha-2a-ifna2-molecule-pegylated-analogs-of-this-cytokine-are-used-to-treat-hepatitis-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2" b="99462" l="5309" r="91046">
                        <a14:backgroundMark x1="35024" y1="52462" x2="35024" y2="52462"/>
                        <a14:backgroundMark x1="33597" y1="47692" x2="33597" y2="47692"/>
                        <a14:backgroundMark x1="34469" y1="49846" x2="34469" y2="49846"/>
                        <a14:backgroundMark x1="48574" y1="53154" x2="48574" y2="53154"/>
                        <a14:backgroundMark x1="43899" y1="74077" x2="43899" y2="74077"/>
                        <a14:backgroundMark x1="62678" y1="79154" x2="62678" y2="79154"/>
                        <a14:backgroundMark x1="68463" y1="50000" x2="68463" y2="50000"/>
                        <a14:backgroundMark x1="64501" y1="40462" x2="64501" y2="40462"/>
                        <a14:backgroundMark x1="33994" y1="22769" x2="33994" y2="22769"/>
                        <a14:backgroundMark x1="55626" y1="22231" x2="55626" y2="2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632" y="1269346"/>
            <a:ext cx="1338571" cy="137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テキスト ボックス 34"/>
          <p:cNvSpPr txBox="1"/>
          <p:nvPr/>
        </p:nvSpPr>
        <p:spPr>
          <a:xfrm>
            <a:off x="191745" y="714623"/>
            <a:ext cx="3450568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Benefit of PEGylated protein</a:t>
            </a:r>
            <a:endParaRPr lang="ja-JP" altLang="en-US" b="1" dirty="0"/>
          </a:p>
        </p:txBody>
      </p:sp>
      <p:pic>
        <p:nvPicPr>
          <p:cNvPr id="36" name="Picture 2" descr="http://previews.123rf.com/images/molekuul/molekuul1310/molekuul131000042/23134238-interferon-alpha-2a-ifna2-molecule-pegylated-analogs-of-this-cytokine-are-used-to-treat-hepatitis-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2" b="99462" l="5309" r="91046">
                        <a14:backgroundMark x1="35024" y1="52462" x2="35024" y2="52462"/>
                        <a14:backgroundMark x1="33597" y1="47692" x2="33597" y2="47692"/>
                        <a14:backgroundMark x1="34469" y1="49846" x2="34469" y2="49846"/>
                        <a14:backgroundMark x1="48574" y1="53154" x2="48574" y2="53154"/>
                        <a14:backgroundMark x1="43899" y1="74077" x2="43899" y2="74077"/>
                        <a14:backgroundMark x1="62678" y1="79154" x2="62678" y2="79154"/>
                        <a14:backgroundMark x1="68463" y1="50000" x2="68463" y2="50000"/>
                        <a14:backgroundMark x1="64501" y1="40462" x2="64501" y2="40462"/>
                        <a14:backgroundMark x1="33994" y1="22769" x2="33994" y2="22769"/>
                        <a14:backgroundMark x1="55626" y1="22231" x2="55626" y2="2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49" y="1293105"/>
            <a:ext cx="1338571" cy="137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円/楕円 37"/>
          <p:cNvSpPr>
            <a:spLocks noChangeAspect="1"/>
          </p:cNvSpPr>
          <p:nvPr/>
        </p:nvSpPr>
        <p:spPr>
          <a:xfrm>
            <a:off x="1336225" y="1613736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38"/>
          <p:cNvSpPr>
            <a:spLocks noChangeAspect="1"/>
          </p:cNvSpPr>
          <p:nvPr/>
        </p:nvSpPr>
        <p:spPr>
          <a:xfrm>
            <a:off x="1336209" y="1867157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円/楕円 39"/>
          <p:cNvSpPr>
            <a:spLocks noChangeAspect="1"/>
          </p:cNvSpPr>
          <p:nvPr/>
        </p:nvSpPr>
        <p:spPr>
          <a:xfrm>
            <a:off x="1336208" y="2112509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角丸四角形 40"/>
          <p:cNvSpPr/>
          <p:nvPr/>
        </p:nvSpPr>
        <p:spPr>
          <a:xfrm>
            <a:off x="1258801" y="1425061"/>
            <a:ext cx="2321009" cy="1147915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右矢印 41"/>
          <p:cNvSpPr/>
          <p:nvPr/>
        </p:nvSpPr>
        <p:spPr>
          <a:xfrm>
            <a:off x="4000151" y="1847865"/>
            <a:ext cx="565245" cy="490708"/>
          </a:xfrm>
          <a:prstGeom prst="rightArrow">
            <a:avLst/>
          </a:prstGeom>
          <a:solidFill>
            <a:srgbClr val="FFFF00"/>
          </a:solidFill>
          <a:ln w="190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円/楕円 43"/>
          <p:cNvSpPr>
            <a:spLocks noChangeAspect="1"/>
          </p:cNvSpPr>
          <p:nvPr/>
        </p:nvSpPr>
        <p:spPr>
          <a:xfrm>
            <a:off x="6822250" y="1620175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円/楕円 44"/>
          <p:cNvSpPr>
            <a:spLocks noChangeAspect="1"/>
          </p:cNvSpPr>
          <p:nvPr/>
        </p:nvSpPr>
        <p:spPr>
          <a:xfrm>
            <a:off x="6822250" y="1889732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円/楕円 45"/>
          <p:cNvSpPr>
            <a:spLocks noChangeAspect="1"/>
          </p:cNvSpPr>
          <p:nvPr/>
        </p:nvSpPr>
        <p:spPr>
          <a:xfrm>
            <a:off x="6822250" y="2340233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フリーフォーム 47"/>
          <p:cNvSpPr/>
          <p:nvPr/>
        </p:nvSpPr>
        <p:spPr>
          <a:xfrm>
            <a:off x="4689109" y="1096582"/>
            <a:ext cx="1007526" cy="1326555"/>
          </a:xfrm>
          <a:custGeom>
            <a:avLst/>
            <a:gdLst>
              <a:gd name="connsiteX0" fmla="*/ 895350 w 1007526"/>
              <a:gd name="connsiteY0" fmla="*/ 1326555 h 1326555"/>
              <a:gd name="connsiteX1" fmla="*/ 993775 w 1007526"/>
              <a:gd name="connsiteY1" fmla="*/ 1164630 h 1326555"/>
              <a:gd name="connsiteX2" fmla="*/ 628650 w 1007526"/>
              <a:gd name="connsiteY2" fmla="*/ 1253530 h 1326555"/>
              <a:gd name="connsiteX3" fmla="*/ 914400 w 1007526"/>
              <a:gd name="connsiteY3" fmla="*/ 1024930 h 1326555"/>
              <a:gd name="connsiteX4" fmla="*/ 520700 w 1007526"/>
              <a:gd name="connsiteY4" fmla="*/ 1018580 h 1326555"/>
              <a:gd name="connsiteX5" fmla="*/ 850900 w 1007526"/>
              <a:gd name="connsiteY5" fmla="*/ 777280 h 1326555"/>
              <a:gd name="connsiteX6" fmla="*/ 311150 w 1007526"/>
              <a:gd name="connsiteY6" fmla="*/ 742355 h 1326555"/>
              <a:gd name="connsiteX7" fmla="*/ 831850 w 1007526"/>
              <a:gd name="connsiteY7" fmla="*/ 339130 h 1326555"/>
              <a:gd name="connsiteX8" fmla="*/ 200025 w 1007526"/>
              <a:gd name="connsiteY8" fmla="*/ 399455 h 1326555"/>
              <a:gd name="connsiteX9" fmla="*/ 711200 w 1007526"/>
              <a:gd name="connsiteY9" fmla="*/ 24805 h 1326555"/>
              <a:gd name="connsiteX10" fmla="*/ 0 w 1007526"/>
              <a:gd name="connsiteY10" fmla="*/ 66080 h 132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526" h="1326555">
                <a:moveTo>
                  <a:pt x="895350" y="1326555"/>
                </a:moveTo>
                <a:cubicBezTo>
                  <a:pt x="966787" y="1251678"/>
                  <a:pt x="1038225" y="1176801"/>
                  <a:pt x="993775" y="1164630"/>
                </a:cubicBezTo>
                <a:cubicBezTo>
                  <a:pt x="949325" y="1152459"/>
                  <a:pt x="641879" y="1276813"/>
                  <a:pt x="628650" y="1253530"/>
                </a:cubicBezTo>
                <a:cubicBezTo>
                  <a:pt x="615421" y="1230247"/>
                  <a:pt x="932392" y="1064088"/>
                  <a:pt x="914400" y="1024930"/>
                </a:cubicBezTo>
                <a:cubicBezTo>
                  <a:pt x="896408" y="985772"/>
                  <a:pt x="531283" y="1059855"/>
                  <a:pt x="520700" y="1018580"/>
                </a:cubicBezTo>
                <a:cubicBezTo>
                  <a:pt x="510117" y="977305"/>
                  <a:pt x="885825" y="823317"/>
                  <a:pt x="850900" y="777280"/>
                </a:cubicBezTo>
                <a:cubicBezTo>
                  <a:pt x="815975" y="731243"/>
                  <a:pt x="314325" y="815380"/>
                  <a:pt x="311150" y="742355"/>
                </a:cubicBezTo>
                <a:cubicBezTo>
                  <a:pt x="307975" y="669330"/>
                  <a:pt x="850371" y="396280"/>
                  <a:pt x="831850" y="339130"/>
                </a:cubicBezTo>
                <a:cubicBezTo>
                  <a:pt x="813329" y="281980"/>
                  <a:pt x="220133" y="451842"/>
                  <a:pt x="200025" y="399455"/>
                </a:cubicBezTo>
                <a:cubicBezTo>
                  <a:pt x="179917" y="347067"/>
                  <a:pt x="744537" y="80367"/>
                  <a:pt x="711200" y="24805"/>
                </a:cubicBezTo>
                <a:cubicBezTo>
                  <a:pt x="677862" y="-30758"/>
                  <a:pt x="338931" y="17661"/>
                  <a:pt x="0" y="66080"/>
                </a:cubicBezTo>
              </a:path>
            </a:pathLst>
          </a:custGeom>
          <a:noFill/>
          <a:ln w="19050"/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077960" y="584232"/>
            <a:ext cx="2216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Polyethylene glycol</a:t>
            </a:r>
            <a:endParaRPr kumimoji="1" lang="ja-JP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直線コネクタ 50"/>
          <p:cNvCxnSpPr/>
          <p:nvPr/>
        </p:nvCxnSpPr>
        <p:spPr>
          <a:xfrm>
            <a:off x="213703" y="1111919"/>
            <a:ext cx="3354120" cy="0"/>
          </a:xfrm>
          <a:prstGeom prst="line">
            <a:avLst/>
          </a:prstGeom>
          <a:ln w="95250" cmpd="tri"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1450725" y="1515697"/>
            <a:ext cx="2508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kumimoji="1" lang="ja-JP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blood retention</a:t>
            </a:r>
          </a:p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Immunogenicity</a:t>
            </a:r>
          </a:p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Low stability</a:t>
            </a:r>
            <a:endParaRPr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3538866" y="1460789"/>
            <a:ext cx="1459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PEGylation</a:t>
            </a:r>
            <a:endParaRPr kumimoji="1" lang="ja-JP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6900136" y="1509016"/>
            <a:ext cx="21857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blood retention</a:t>
            </a:r>
          </a:p>
          <a:p>
            <a:r>
              <a:rPr lang="en-US" altLang="ja-JP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 immunogenicity</a:t>
            </a:r>
          </a:p>
          <a:p>
            <a:r>
              <a:rPr lang="en-US" altLang="ja-JP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stability</a:t>
            </a:r>
            <a:endParaRPr lang="ja-JP" alt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角丸四角形 63"/>
          <p:cNvSpPr/>
          <p:nvPr/>
        </p:nvSpPr>
        <p:spPr>
          <a:xfrm>
            <a:off x="6698834" y="1453120"/>
            <a:ext cx="2365831" cy="1194876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円/楕円 30"/>
          <p:cNvSpPr/>
          <p:nvPr/>
        </p:nvSpPr>
        <p:spPr>
          <a:xfrm>
            <a:off x="579550" y="4023276"/>
            <a:ext cx="1728000" cy="172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2" descr="http://previews.123rf.com/images/molekuul/molekuul1310/molekuul131000042/23134238-interferon-alpha-2a-ifna2-molecule-pegylated-analogs-of-this-cytokine-are-used-to-treat-hepatitis-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2" b="99462" l="5309" r="91046">
                        <a14:backgroundMark x1="35024" y1="52462" x2="35024" y2="52462"/>
                        <a14:backgroundMark x1="33597" y1="47692" x2="33597" y2="47692"/>
                        <a14:backgroundMark x1="34469" y1="49846" x2="34469" y2="49846"/>
                        <a14:backgroundMark x1="48574" y1="53154" x2="48574" y2="53154"/>
                        <a14:backgroundMark x1="43899" y1="74077" x2="43899" y2="74077"/>
                        <a14:backgroundMark x1="62678" y1="79154" x2="62678" y2="79154"/>
                        <a14:backgroundMark x1="68463" y1="50000" x2="68463" y2="50000"/>
                        <a14:backgroundMark x1="64501" y1="40462" x2="64501" y2="40462"/>
                        <a14:backgroundMark x1="33994" y1="22769" x2="33994" y2="22769"/>
                        <a14:backgroundMark x1="55626" y1="22231" x2="55626" y2="2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55" y="4302685"/>
            <a:ext cx="1338571" cy="137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フリーフォーム 36"/>
          <p:cNvSpPr/>
          <p:nvPr/>
        </p:nvSpPr>
        <p:spPr>
          <a:xfrm>
            <a:off x="176915" y="4111361"/>
            <a:ext cx="1007526" cy="1326555"/>
          </a:xfrm>
          <a:custGeom>
            <a:avLst/>
            <a:gdLst>
              <a:gd name="connsiteX0" fmla="*/ 895350 w 1007526"/>
              <a:gd name="connsiteY0" fmla="*/ 1326555 h 1326555"/>
              <a:gd name="connsiteX1" fmla="*/ 993775 w 1007526"/>
              <a:gd name="connsiteY1" fmla="*/ 1164630 h 1326555"/>
              <a:gd name="connsiteX2" fmla="*/ 628650 w 1007526"/>
              <a:gd name="connsiteY2" fmla="*/ 1253530 h 1326555"/>
              <a:gd name="connsiteX3" fmla="*/ 914400 w 1007526"/>
              <a:gd name="connsiteY3" fmla="*/ 1024930 h 1326555"/>
              <a:gd name="connsiteX4" fmla="*/ 520700 w 1007526"/>
              <a:gd name="connsiteY4" fmla="*/ 1018580 h 1326555"/>
              <a:gd name="connsiteX5" fmla="*/ 850900 w 1007526"/>
              <a:gd name="connsiteY5" fmla="*/ 777280 h 1326555"/>
              <a:gd name="connsiteX6" fmla="*/ 311150 w 1007526"/>
              <a:gd name="connsiteY6" fmla="*/ 742355 h 1326555"/>
              <a:gd name="connsiteX7" fmla="*/ 831850 w 1007526"/>
              <a:gd name="connsiteY7" fmla="*/ 339130 h 1326555"/>
              <a:gd name="connsiteX8" fmla="*/ 200025 w 1007526"/>
              <a:gd name="connsiteY8" fmla="*/ 399455 h 1326555"/>
              <a:gd name="connsiteX9" fmla="*/ 711200 w 1007526"/>
              <a:gd name="connsiteY9" fmla="*/ 24805 h 1326555"/>
              <a:gd name="connsiteX10" fmla="*/ 0 w 1007526"/>
              <a:gd name="connsiteY10" fmla="*/ 66080 h 132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526" h="1326555">
                <a:moveTo>
                  <a:pt x="895350" y="1326555"/>
                </a:moveTo>
                <a:cubicBezTo>
                  <a:pt x="966787" y="1251678"/>
                  <a:pt x="1038225" y="1176801"/>
                  <a:pt x="993775" y="1164630"/>
                </a:cubicBezTo>
                <a:cubicBezTo>
                  <a:pt x="949325" y="1152459"/>
                  <a:pt x="641879" y="1276813"/>
                  <a:pt x="628650" y="1253530"/>
                </a:cubicBezTo>
                <a:cubicBezTo>
                  <a:pt x="615421" y="1230247"/>
                  <a:pt x="932392" y="1064088"/>
                  <a:pt x="914400" y="1024930"/>
                </a:cubicBezTo>
                <a:cubicBezTo>
                  <a:pt x="896408" y="985772"/>
                  <a:pt x="531283" y="1059855"/>
                  <a:pt x="520700" y="1018580"/>
                </a:cubicBezTo>
                <a:cubicBezTo>
                  <a:pt x="510117" y="977305"/>
                  <a:pt x="885825" y="823317"/>
                  <a:pt x="850900" y="777280"/>
                </a:cubicBezTo>
                <a:cubicBezTo>
                  <a:pt x="815975" y="731243"/>
                  <a:pt x="314325" y="815380"/>
                  <a:pt x="311150" y="742355"/>
                </a:cubicBezTo>
                <a:cubicBezTo>
                  <a:pt x="307975" y="669330"/>
                  <a:pt x="850371" y="396280"/>
                  <a:pt x="831850" y="339130"/>
                </a:cubicBezTo>
                <a:cubicBezTo>
                  <a:pt x="813329" y="281980"/>
                  <a:pt x="220133" y="451842"/>
                  <a:pt x="200025" y="399455"/>
                </a:cubicBezTo>
                <a:cubicBezTo>
                  <a:pt x="179917" y="347067"/>
                  <a:pt x="744537" y="80367"/>
                  <a:pt x="711200" y="24805"/>
                </a:cubicBezTo>
                <a:cubicBezTo>
                  <a:pt x="677862" y="-30758"/>
                  <a:pt x="338931" y="17661"/>
                  <a:pt x="0" y="66080"/>
                </a:cubicBezTo>
              </a:path>
            </a:pathLst>
          </a:custGeom>
          <a:noFill/>
          <a:ln w="19050"/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04509" y="3554636"/>
            <a:ext cx="3989406" cy="369332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PEGylated</a:t>
            </a:r>
            <a:r>
              <a:rPr kumimoji="1" lang="en-US" altLang="ja-JP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interferon</a:t>
            </a:r>
            <a:r>
              <a:rPr kumimoji="1" lang="ja-JP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Pegasys</a:t>
            </a:r>
            <a:r>
              <a:rPr lang="en-US" altLang="ja-JP" sz="14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altLang="ja-JP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フリーフォーム 46"/>
          <p:cNvSpPr/>
          <p:nvPr/>
        </p:nvSpPr>
        <p:spPr>
          <a:xfrm>
            <a:off x="205490" y="3952611"/>
            <a:ext cx="1007526" cy="1326555"/>
          </a:xfrm>
          <a:custGeom>
            <a:avLst/>
            <a:gdLst>
              <a:gd name="connsiteX0" fmla="*/ 895350 w 1007526"/>
              <a:gd name="connsiteY0" fmla="*/ 1326555 h 1326555"/>
              <a:gd name="connsiteX1" fmla="*/ 993775 w 1007526"/>
              <a:gd name="connsiteY1" fmla="*/ 1164630 h 1326555"/>
              <a:gd name="connsiteX2" fmla="*/ 628650 w 1007526"/>
              <a:gd name="connsiteY2" fmla="*/ 1253530 h 1326555"/>
              <a:gd name="connsiteX3" fmla="*/ 914400 w 1007526"/>
              <a:gd name="connsiteY3" fmla="*/ 1024930 h 1326555"/>
              <a:gd name="connsiteX4" fmla="*/ 520700 w 1007526"/>
              <a:gd name="connsiteY4" fmla="*/ 1018580 h 1326555"/>
              <a:gd name="connsiteX5" fmla="*/ 850900 w 1007526"/>
              <a:gd name="connsiteY5" fmla="*/ 777280 h 1326555"/>
              <a:gd name="connsiteX6" fmla="*/ 311150 w 1007526"/>
              <a:gd name="connsiteY6" fmla="*/ 742355 h 1326555"/>
              <a:gd name="connsiteX7" fmla="*/ 831850 w 1007526"/>
              <a:gd name="connsiteY7" fmla="*/ 339130 h 1326555"/>
              <a:gd name="connsiteX8" fmla="*/ 200025 w 1007526"/>
              <a:gd name="connsiteY8" fmla="*/ 399455 h 1326555"/>
              <a:gd name="connsiteX9" fmla="*/ 711200 w 1007526"/>
              <a:gd name="connsiteY9" fmla="*/ 24805 h 1326555"/>
              <a:gd name="connsiteX10" fmla="*/ 0 w 1007526"/>
              <a:gd name="connsiteY10" fmla="*/ 66080 h 132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526" h="1326555">
                <a:moveTo>
                  <a:pt x="895350" y="1326555"/>
                </a:moveTo>
                <a:cubicBezTo>
                  <a:pt x="966787" y="1251678"/>
                  <a:pt x="1038225" y="1176801"/>
                  <a:pt x="993775" y="1164630"/>
                </a:cubicBezTo>
                <a:cubicBezTo>
                  <a:pt x="949325" y="1152459"/>
                  <a:pt x="641879" y="1276813"/>
                  <a:pt x="628650" y="1253530"/>
                </a:cubicBezTo>
                <a:cubicBezTo>
                  <a:pt x="615421" y="1230247"/>
                  <a:pt x="932392" y="1064088"/>
                  <a:pt x="914400" y="1024930"/>
                </a:cubicBezTo>
                <a:cubicBezTo>
                  <a:pt x="896408" y="985772"/>
                  <a:pt x="531283" y="1059855"/>
                  <a:pt x="520700" y="1018580"/>
                </a:cubicBezTo>
                <a:cubicBezTo>
                  <a:pt x="510117" y="977305"/>
                  <a:pt x="885825" y="823317"/>
                  <a:pt x="850900" y="777280"/>
                </a:cubicBezTo>
                <a:cubicBezTo>
                  <a:pt x="815975" y="731243"/>
                  <a:pt x="314325" y="815380"/>
                  <a:pt x="311150" y="742355"/>
                </a:cubicBezTo>
                <a:cubicBezTo>
                  <a:pt x="307975" y="669330"/>
                  <a:pt x="850371" y="396280"/>
                  <a:pt x="831850" y="339130"/>
                </a:cubicBezTo>
                <a:cubicBezTo>
                  <a:pt x="813329" y="281980"/>
                  <a:pt x="220133" y="451842"/>
                  <a:pt x="200025" y="399455"/>
                </a:cubicBezTo>
                <a:cubicBezTo>
                  <a:pt x="179917" y="347067"/>
                  <a:pt x="744537" y="80367"/>
                  <a:pt x="711200" y="24805"/>
                </a:cubicBezTo>
                <a:cubicBezTo>
                  <a:pt x="677862" y="-30758"/>
                  <a:pt x="338931" y="17661"/>
                  <a:pt x="0" y="66080"/>
                </a:cubicBezTo>
              </a:path>
            </a:pathLst>
          </a:custGeom>
          <a:noFill/>
          <a:ln w="19050"/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91745" y="2973320"/>
            <a:ext cx="5654667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Disadvantage of </a:t>
            </a:r>
            <a:r>
              <a:rPr kumimoji="1" lang="en-US" altLang="ja-JP" b="1" dirty="0" err="1">
                <a:latin typeface="Arial" panose="020B0604020202020204" pitchFamily="34" charset="0"/>
                <a:cs typeface="Arial" panose="020B0604020202020204" pitchFamily="34" charset="0"/>
              </a:rPr>
              <a:t>PEGylation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直線コネクタ 51"/>
          <p:cNvCxnSpPr/>
          <p:nvPr/>
        </p:nvCxnSpPr>
        <p:spPr>
          <a:xfrm>
            <a:off x="206565" y="3360291"/>
            <a:ext cx="3245680" cy="0"/>
          </a:xfrm>
          <a:prstGeom prst="line">
            <a:avLst/>
          </a:prstGeom>
          <a:ln w="95250" cmpd="tri"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3" name="円/楕円 92"/>
          <p:cNvSpPr>
            <a:spLocks noChangeAspect="1"/>
          </p:cNvSpPr>
          <p:nvPr/>
        </p:nvSpPr>
        <p:spPr>
          <a:xfrm>
            <a:off x="2029185" y="4162752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円/楕円 93"/>
          <p:cNvSpPr>
            <a:spLocks noChangeAspect="1"/>
          </p:cNvSpPr>
          <p:nvPr/>
        </p:nvSpPr>
        <p:spPr>
          <a:xfrm>
            <a:off x="2029169" y="4399555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円/楕円 94"/>
          <p:cNvSpPr>
            <a:spLocks noChangeAspect="1"/>
          </p:cNvSpPr>
          <p:nvPr/>
        </p:nvSpPr>
        <p:spPr>
          <a:xfrm>
            <a:off x="2029168" y="4618150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angle 2061"/>
          <p:cNvSpPr>
            <a:spLocks noChangeArrowheads="1"/>
          </p:cNvSpPr>
          <p:nvPr/>
        </p:nvSpPr>
        <p:spPr bwMode="auto">
          <a:xfrm>
            <a:off x="1010100" y="5704398"/>
            <a:ext cx="3512080" cy="2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r"/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C.S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Fishburn</a:t>
            </a:r>
            <a:r>
              <a:rPr lang="en-US" altLang="ja-JP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Pharm. Sci.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97, 4167-4183</a:t>
            </a:r>
            <a:r>
              <a:rPr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(2008). </a:t>
            </a: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2106938" y="4078400"/>
            <a:ext cx="28338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M.W. of PEG</a:t>
            </a:r>
            <a:r>
              <a: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kumimoji="1"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 (branch)</a:t>
            </a:r>
            <a:endParaRPr kumimoji="1" lang="en-US" altLang="ja-JP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Blood half-life</a:t>
            </a:r>
            <a:r>
              <a:rPr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: 73-fold </a:t>
            </a:r>
            <a:endParaRPr lang="en-US" altLang="ja-JP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7%</a:t>
            </a:r>
            <a:endParaRPr lang="ja-JP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1126678" y="6322193"/>
            <a:ext cx="6609652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PEGylation</a:t>
            </a:r>
            <a:r>
              <a:rPr kumimoji="1"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markedly reduces the activities of proteins.</a:t>
            </a:r>
            <a:endParaRPr kumimoji="1" lang="ja-JP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8737331" y="0"/>
            <a:ext cx="327334" cy="4001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Arial"/>
                <a:cs typeface="Arial"/>
              </a:rPr>
              <a:t>3</a:t>
            </a:r>
            <a:endParaRPr kumimoji="1" lang="ja-JP" altLang="en-US" sz="2000" b="1" dirty="0">
              <a:latin typeface="Arial"/>
              <a:cs typeface="Arial"/>
            </a:endParaRPr>
          </a:p>
        </p:txBody>
      </p:sp>
      <p:sp>
        <p:nvSpPr>
          <p:cNvPr id="116" name="円/楕円 115"/>
          <p:cNvSpPr/>
          <p:nvPr/>
        </p:nvSpPr>
        <p:spPr>
          <a:xfrm>
            <a:off x="4500781" y="3958861"/>
            <a:ext cx="1728000" cy="172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フリーフォーム 116"/>
          <p:cNvSpPr/>
          <p:nvPr/>
        </p:nvSpPr>
        <p:spPr>
          <a:xfrm rot="7491280">
            <a:off x="5993701" y="4671141"/>
            <a:ext cx="640956" cy="993473"/>
          </a:xfrm>
          <a:custGeom>
            <a:avLst/>
            <a:gdLst>
              <a:gd name="connsiteX0" fmla="*/ 895350 w 1007526"/>
              <a:gd name="connsiteY0" fmla="*/ 1326555 h 1326555"/>
              <a:gd name="connsiteX1" fmla="*/ 993775 w 1007526"/>
              <a:gd name="connsiteY1" fmla="*/ 1164630 h 1326555"/>
              <a:gd name="connsiteX2" fmla="*/ 628650 w 1007526"/>
              <a:gd name="connsiteY2" fmla="*/ 1253530 h 1326555"/>
              <a:gd name="connsiteX3" fmla="*/ 914400 w 1007526"/>
              <a:gd name="connsiteY3" fmla="*/ 1024930 h 1326555"/>
              <a:gd name="connsiteX4" fmla="*/ 520700 w 1007526"/>
              <a:gd name="connsiteY4" fmla="*/ 1018580 h 1326555"/>
              <a:gd name="connsiteX5" fmla="*/ 850900 w 1007526"/>
              <a:gd name="connsiteY5" fmla="*/ 777280 h 1326555"/>
              <a:gd name="connsiteX6" fmla="*/ 311150 w 1007526"/>
              <a:gd name="connsiteY6" fmla="*/ 742355 h 1326555"/>
              <a:gd name="connsiteX7" fmla="*/ 831850 w 1007526"/>
              <a:gd name="connsiteY7" fmla="*/ 339130 h 1326555"/>
              <a:gd name="connsiteX8" fmla="*/ 200025 w 1007526"/>
              <a:gd name="connsiteY8" fmla="*/ 399455 h 1326555"/>
              <a:gd name="connsiteX9" fmla="*/ 711200 w 1007526"/>
              <a:gd name="connsiteY9" fmla="*/ 24805 h 1326555"/>
              <a:gd name="connsiteX10" fmla="*/ 0 w 1007526"/>
              <a:gd name="connsiteY10" fmla="*/ 66080 h 132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526" h="1326555">
                <a:moveTo>
                  <a:pt x="895350" y="1326555"/>
                </a:moveTo>
                <a:cubicBezTo>
                  <a:pt x="966787" y="1251678"/>
                  <a:pt x="1038225" y="1176801"/>
                  <a:pt x="993775" y="1164630"/>
                </a:cubicBezTo>
                <a:cubicBezTo>
                  <a:pt x="949325" y="1152459"/>
                  <a:pt x="641879" y="1276813"/>
                  <a:pt x="628650" y="1253530"/>
                </a:cubicBezTo>
                <a:cubicBezTo>
                  <a:pt x="615421" y="1230247"/>
                  <a:pt x="932392" y="1064088"/>
                  <a:pt x="914400" y="1024930"/>
                </a:cubicBezTo>
                <a:cubicBezTo>
                  <a:pt x="896408" y="985772"/>
                  <a:pt x="531283" y="1059855"/>
                  <a:pt x="520700" y="1018580"/>
                </a:cubicBezTo>
                <a:cubicBezTo>
                  <a:pt x="510117" y="977305"/>
                  <a:pt x="885825" y="823317"/>
                  <a:pt x="850900" y="777280"/>
                </a:cubicBezTo>
                <a:cubicBezTo>
                  <a:pt x="815975" y="731243"/>
                  <a:pt x="314325" y="815380"/>
                  <a:pt x="311150" y="742355"/>
                </a:cubicBezTo>
                <a:cubicBezTo>
                  <a:pt x="307975" y="669330"/>
                  <a:pt x="850371" y="396280"/>
                  <a:pt x="831850" y="339130"/>
                </a:cubicBezTo>
                <a:cubicBezTo>
                  <a:pt x="813329" y="281980"/>
                  <a:pt x="220133" y="451842"/>
                  <a:pt x="200025" y="399455"/>
                </a:cubicBezTo>
                <a:cubicBezTo>
                  <a:pt x="179917" y="347067"/>
                  <a:pt x="744537" y="80367"/>
                  <a:pt x="711200" y="24805"/>
                </a:cubicBezTo>
                <a:cubicBezTo>
                  <a:pt x="677862" y="-30758"/>
                  <a:pt x="338931" y="17661"/>
                  <a:pt x="0" y="66080"/>
                </a:cubicBezTo>
              </a:path>
            </a:pathLst>
          </a:custGeom>
          <a:noFill/>
          <a:ln w="19050"/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テキスト ボックス 117"/>
          <p:cNvSpPr txBox="1"/>
          <p:nvPr/>
        </p:nvSpPr>
        <p:spPr>
          <a:xfrm>
            <a:off x="4630170" y="3552347"/>
            <a:ext cx="4895580" cy="369332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kumimoji="1" lang="en-US" altLang="ja-JP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PEGylated</a:t>
            </a:r>
            <a:r>
              <a:rPr kumimoji="1" lang="en-US" altLang="ja-JP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hyaluronidase</a:t>
            </a:r>
            <a:r>
              <a:rPr kumimoji="1" lang="ja-JP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(Phase</a:t>
            </a:r>
            <a:r>
              <a:rPr kumimoji="1" lang="ja-JP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Ⅲ)</a:t>
            </a:r>
            <a:r>
              <a:rPr kumimoji="1" lang="ja-JP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ja-JP" altLang="en-US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円/楕円 118"/>
          <p:cNvSpPr>
            <a:spLocks noChangeAspect="1"/>
          </p:cNvSpPr>
          <p:nvPr/>
        </p:nvSpPr>
        <p:spPr>
          <a:xfrm>
            <a:off x="5948133" y="4154504"/>
            <a:ext cx="143998" cy="143998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円/楕円 119"/>
          <p:cNvSpPr>
            <a:spLocks noChangeAspect="1"/>
          </p:cNvSpPr>
          <p:nvPr/>
        </p:nvSpPr>
        <p:spPr>
          <a:xfrm>
            <a:off x="5948133" y="4386411"/>
            <a:ext cx="143998" cy="143998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円/楕円 120"/>
          <p:cNvSpPr>
            <a:spLocks noChangeAspect="1"/>
          </p:cNvSpPr>
          <p:nvPr/>
        </p:nvSpPr>
        <p:spPr>
          <a:xfrm>
            <a:off x="5948058" y="4632959"/>
            <a:ext cx="143998" cy="143998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テキスト ボックス 122"/>
          <p:cNvSpPr txBox="1"/>
          <p:nvPr/>
        </p:nvSpPr>
        <p:spPr>
          <a:xfrm>
            <a:off x="6070117" y="4073731"/>
            <a:ext cx="31397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M.W. of PEG</a:t>
            </a:r>
            <a:r>
              <a: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: 30 </a:t>
            </a:r>
            <a:r>
              <a:rPr kumimoji="1"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 (linear</a:t>
            </a:r>
            <a:r>
              <a: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chain)</a:t>
            </a:r>
            <a:endParaRPr kumimoji="1" lang="en-US" altLang="ja-JP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Blood half-life</a:t>
            </a:r>
            <a:r>
              <a:rPr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: 200-fold</a:t>
            </a:r>
            <a:endParaRPr lang="en-US" altLang="ja-JP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25%</a:t>
            </a:r>
            <a:endParaRPr lang="ja-JP" alt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図 55"/>
          <p:cNvPicPr>
            <a:picLocks noChangeAspect="1"/>
          </p:cNvPicPr>
          <p:nvPr/>
        </p:nvPicPr>
        <p:blipFill rotWithShape="1">
          <a:blip r:embed="rId5"/>
          <a:srcRect l="16027" t="11055" r="2186" b="5838"/>
          <a:stretch/>
        </p:blipFill>
        <p:spPr>
          <a:xfrm>
            <a:off x="4623996" y="4267572"/>
            <a:ext cx="1331561" cy="979210"/>
          </a:xfrm>
          <a:prstGeom prst="rect">
            <a:avLst/>
          </a:prstGeom>
        </p:spPr>
      </p:pic>
      <p:sp>
        <p:nvSpPr>
          <p:cNvPr id="61" name="テキスト ボックス 60"/>
          <p:cNvSpPr txBox="1"/>
          <p:nvPr/>
        </p:nvSpPr>
        <p:spPr>
          <a:xfrm>
            <a:off x="4521371" y="5702793"/>
            <a:ext cx="43211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Thompson </a:t>
            </a:r>
            <a:r>
              <a:rPr kumimoji="1"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kumimoji="1" lang="en-US" altLang="ja-JP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Mol. Cancer </a:t>
            </a:r>
            <a:r>
              <a:rPr kumimoji="1" lang="en-US" altLang="ja-JP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</a:t>
            </a:r>
            <a:r>
              <a:rPr kumimoji="1" lang="en-US" altLang="ja-JP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9, 3052-3064 (2010).</a:t>
            </a:r>
          </a:p>
          <a:p>
            <a:pPr algn="r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Manji 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altLang="ja-JP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en-US" altLang="ja-JP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Cancer Res.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7, 1670-1678 (2017).</a:t>
            </a:r>
            <a:endParaRPr kumimoji="1" lang="en-US" altLang="ja-JP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-9477" y="0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PEG</a:t>
            </a:r>
            <a:r>
              <a:rPr kumimoji="1"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kumimoji="1"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ylated</a:t>
            </a:r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 protein</a:t>
            </a:r>
            <a:endParaRPr kumimoji="1" lang="ja-JP" altLang="en-US" sz="2400" dirty="0"/>
          </a:p>
        </p:txBody>
      </p:sp>
      <p:cxnSp>
        <p:nvCxnSpPr>
          <p:cNvPr id="54" name="直線コネクタ 53"/>
          <p:cNvCxnSpPr/>
          <p:nvPr/>
        </p:nvCxnSpPr>
        <p:spPr>
          <a:xfrm>
            <a:off x="-614666" y="438244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/>
          <p:cNvCxnSpPr/>
          <p:nvPr/>
        </p:nvCxnSpPr>
        <p:spPr>
          <a:xfrm>
            <a:off x="-444263" y="513264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1870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角丸四角形 173"/>
          <p:cNvSpPr/>
          <p:nvPr/>
        </p:nvSpPr>
        <p:spPr>
          <a:xfrm>
            <a:off x="173268" y="1419435"/>
            <a:ext cx="8806346" cy="2539252"/>
          </a:xfrm>
          <a:prstGeom prst="roundRect">
            <a:avLst>
              <a:gd name="adj" fmla="val 10531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5" name="Picture 2" descr="http://previews.123rf.com/images/molekuul/molekuul1310/molekuul131000042/23134238-interferon-alpha-2a-ifna2-molecule-pegylated-analogs-of-this-cytokine-are-used-to-treat-hepatitis-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2" b="99462" l="5309" r="91046">
                        <a14:backgroundMark x1="35024" y1="52462" x2="35024" y2="52462"/>
                        <a14:backgroundMark x1="33597" y1="47692" x2="33597" y2="47692"/>
                        <a14:backgroundMark x1="34469" y1="49846" x2="34469" y2="49846"/>
                        <a14:backgroundMark x1="48574" y1="53154" x2="48574" y2="53154"/>
                        <a14:backgroundMark x1="43899" y1="74077" x2="43899" y2="74077"/>
                        <a14:backgroundMark x1="62678" y1="79154" x2="62678" y2="79154"/>
                        <a14:backgroundMark x1="68463" y1="50000" x2="68463" y2="50000"/>
                        <a14:backgroundMark x1="64501" y1="40462" x2="64501" y2="40462"/>
                        <a14:backgroundMark x1="33994" y1="22769" x2="33994" y2="22769"/>
                        <a14:backgroundMark x1="55626" y1="22231" x2="55626" y2="2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252" y="4850475"/>
            <a:ext cx="1338571" cy="137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" name="フリーフォーム 275"/>
          <p:cNvSpPr/>
          <p:nvPr/>
        </p:nvSpPr>
        <p:spPr>
          <a:xfrm>
            <a:off x="363558" y="4693921"/>
            <a:ext cx="1007526" cy="1326555"/>
          </a:xfrm>
          <a:custGeom>
            <a:avLst/>
            <a:gdLst>
              <a:gd name="connsiteX0" fmla="*/ 895350 w 1007526"/>
              <a:gd name="connsiteY0" fmla="*/ 1326555 h 1326555"/>
              <a:gd name="connsiteX1" fmla="*/ 993775 w 1007526"/>
              <a:gd name="connsiteY1" fmla="*/ 1164630 h 1326555"/>
              <a:gd name="connsiteX2" fmla="*/ 628650 w 1007526"/>
              <a:gd name="connsiteY2" fmla="*/ 1253530 h 1326555"/>
              <a:gd name="connsiteX3" fmla="*/ 914400 w 1007526"/>
              <a:gd name="connsiteY3" fmla="*/ 1024930 h 1326555"/>
              <a:gd name="connsiteX4" fmla="*/ 520700 w 1007526"/>
              <a:gd name="connsiteY4" fmla="*/ 1018580 h 1326555"/>
              <a:gd name="connsiteX5" fmla="*/ 850900 w 1007526"/>
              <a:gd name="connsiteY5" fmla="*/ 777280 h 1326555"/>
              <a:gd name="connsiteX6" fmla="*/ 311150 w 1007526"/>
              <a:gd name="connsiteY6" fmla="*/ 742355 h 1326555"/>
              <a:gd name="connsiteX7" fmla="*/ 831850 w 1007526"/>
              <a:gd name="connsiteY7" fmla="*/ 339130 h 1326555"/>
              <a:gd name="connsiteX8" fmla="*/ 200025 w 1007526"/>
              <a:gd name="connsiteY8" fmla="*/ 399455 h 1326555"/>
              <a:gd name="connsiteX9" fmla="*/ 711200 w 1007526"/>
              <a:gd name="connsiteY9" fmla="*/ 24805 h 1326555"/>
              <a:gd name="connsiteX10" fmla="*/ 0 w 1007526"/>
              <a:gd name="connsiteY10" fmla="*/ 66080 h 132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526" h="1326555">
                <a:moveTo>
                  <a:pt x="895350" y="1326555"/>
                </a:moveTo>
                <a:cubicBezTo>
                  <a:pt x="966787" y="1251678"/>
                  <a:pt x="1038225" y="1176801"/>
                  <a:pt x="993775" y="1164630"/>
                </a:cubicBezTo>
                <a:cubicBezTo>
                  <a:pt x="949325" y="1152459"/>
                  <a:pt x="641879" y="1276813"/>
                  <a:pt x="628650" y="1253530"/>
                </a:cubicBezTo>
                <a:cubicBezTo>
                  <a:pt x="615421" y="1230247"/>
                  <a:pt x="932392" y="1064088"/>
                  <a:pt x="914400" y="1024930"/>
                </a:cubicBezTo>
                <a:cubicBezTo>
                  <a:pt x="896408" y="985772"/>
                  <a:pt x="531283" y="1059855"/>
                  <a:pt x="520700" y="1018580"/>
                </a:cubicBezTo>
                <a:cubicBezTo>
                  <a:pt x="510117" y="977305"/>
                  <a:pt x="885825" y="823317"/>
                  <a:pt x="850900" y="777280"/>
                </a:cubicBezTo>
                <a:cubicBezTo>
                  <a:pt x="815975" y="731243"/>
                  <a:pt x="314325" y="815380"/>
                  <a:pt x="311150" y="742355"/>
                </a:cubicBezTo>
                <a:cubicBezTo>
                  <a:pt x="307975" y="669330"/>
                  <a:pt x="850371" y="396280"/>
                  <a:pt x="831850" y="339130"/>
                </a:cubicBezTo>
                <a:cubicBezTo>
                  <a:pt x="813329" y="281980"/>
                  <a:pt x="220133" y="451842"/>
                  <a:pt x="200025" y="399455"/>
                </a:cubicBezTo>
                <a:cubicBezTo>
                  <a:pt x="179917" y="347067"/>
                  <a:pt x="744537" y="80367"/>
                  <a:pt x="711200" y="24805"/>
                </a:cubicBezTo>
                <a:cubicBezTo>
                  <a:pt x="677862" y="-30758"/>
                  <a:pt x="338931" y="17661"/>
                  <a:pt x="0" y="66080"/>
                </a:cubicBezTo>
              </a:path>
            </a:pathLst>
          </a:custGeom>
          <a:noFill/>
          <a:ln w="19050"/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7" name="円/楕円 276"/>
          <p:cNvSpPr/>
          <p:nvPr/>
        </p:nvSpPr>
        <p:spPr>
          <a:xfrm>
            <a:off x="1145740" y="5762207"/>
            <a:ext cx="432000" cy="4320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5" name="タイトル 1"/>
          <p:cNvSpPr txBox="1">
            <a:spLocks/>
          </p:cNvSpPr>
          <p:nvPr/>
        </p:nvSpPr>
        <p:spPr bwMode="auto">
          <a:xfrm>
            <a:off x="1023702" y="750998"/>
            <a:ext cx="8136961" cy="47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 eaLnBrk="1" hangingPunct="1"/>
            <a:r>
              <a:rPr lang="en-US" altLang="ja-JP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altLang="ja-JP" sz="20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elf-assembly </a:t>
            </a:r>
            <a:r>
              <a:rPr lang="en-US" altLang="ja-JP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altLang="ja-JP" sz="20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EGylation </a:t>
            </a:r>
            <a:r>
              <a:rPr lang="en-US" altLang="ja-JP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altLang="ja-JP" sz="20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etaining </a:t>
            </a:r>
            <a:r>
              <a:rPr lang="en-US" altLang="ja-JP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altLang="ja-JP" sz="20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ctivity </a:t>
            </a:r>
            <a:r>
              <a:rPr lang="en-US" altLang="ja-JP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(SPRA) </a:t>
            </a:r>
            <a:r>
              <a:rPr lang="en-US" altLang="ja-JP" sz="20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technology </a:t>
            </a:r>
            <a:endParaRPr lang="ja-JP" altLang="en-US" sz="20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1" name="円/楕円 300"/>
          <p:cNvSpPr/>
          <p:nvPr/>
        </p:nvSpPr>
        <p:spPr>
          <a:xfrm>
            <a:off x="64429" y="552619"/>
            <a:ext cx="900000" cy="900000"/>
          </a:xfrm>
          <a:prstGeom prst="ellipse">
            <a:avLst/>
          </a:prstGeom>
          <a:solidFill>
            <a:srgbClr val="FF0000"/>
          </a:solidFill>
          <a:ln w="76200" cmpd="tri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3" name="正方形/長方形 302"/>
          <p:cNvSpPr/>
          <p:nvPr/>
        </p:nvSpPr>
        <p:spPr>
          <a:xfrm rot="20391676">
            <a:off x="37376" y="825622"/>
            <a:ext cx="954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  <a:endParaRPr lang="ja-JP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4" name="直線コネクタ 303"/>
          <p:cNvCxnSpPr/>
          <p:nvPr/>
        </p:nvCxnSpPr>
        <p:spPr>
          <a:xfrm>
            <a:off x="1007039" y="1340004"/>
            <a:ext cx="8057626" cy="0"/>
          </a:xfrm>
          <a:prstGeom prst="line">
            <a:avLst/>
          </a:prstGeom>
          <a:ln w="95250" cmpd="tri">
            <a:solidFill>
              <a:srgbClr val="00206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05" name="テキスト ボックス 304"/>
          <p:cNvSpPr txBox="1"/>
          <p:nvPr/>
        </p:nvSpPr>
        <p:spPr>
          <a:xfrm>
            <a:off x="441711" y="6247277"/>
            <a:ext cx="1840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Binding site of PEG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-143724" y="4892279"/>
            <a:ext cx="901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PEG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973988" y="4620433"/>
            <a:ext cx="1797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1281020" y="4302098"/>
            <a:ext cx="3395825" cy="1847439"/>
            <a:chOff x="1762397" y="4613871"/>
            <a:chExt cx="3395825" cy="1847439"/>
          </a:xfrm>
        </p:grpSpPr>
        <p:pic>
          <p:nvPicPr>
            <p:cNvPr id="279" name="Picture 4" descr="http://www.digipot.net/cut/001/cut3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8061" y="4972043"/>
              <a:ext cx="1334080" cy="1379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5" name="AutoShape 233"/>
            <p:cNvSpPr>
              <a:spLocks noChangeAspect="1" noChangeArrowheads="1"/>
            </p:cNvSpPr>
            <p:nvPr/>
          </p:nvSpPr>
          <p:spPr bwMode="auto">
            <a:xfrm rot="16135343" flipV="1">
              <a:off x="3445690" y="5322754"/>
              <a:ext cx="813905" cy="316383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287" name="Oval 235"/>
            <p:cNvSpPr>
              <a:spLocks noChangeAspect="1" noChangeArrowheads="1"/>
            </p:cNvSpPr>
            <p:nvPr/>
          </p:nvSpPr>
          <p:spPr bwMode="auto">
            <a:xfrm rot="16135343">
              <a:off x="3595938" y="5399004"/>
              <a:ext cx="811423" cy="16013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88" name="Oval 236"/>
            <p:cNvSpPr>
              <a:spLocks noChangeAspect="1" noChangeArrowheads="1"/>
            </p:cNvSpPr>
            <p:nvPr/>
          </p:nvSpPr>
          <p:spPr bwMode="auto">
            <a:xfrm rot="16135343">
              <a:off x="3735474" y="5425094"/>
              <a:ext cx="560180" cy="79513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50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cxnSp>
          <p:nvCxnSpPr>
            <p:cNvPr id="283" name="直線コネクタ 282"/>
            <p:cNvCxnSpPr/>
            <p:nvPr/>
          </p:nvCxnSpPr>
          <p:spPr>
            <a:xfrm flipV="1">
              <a:off x="1762397" y="5030366"/>
              <a:ext cx="1959469" cy="103409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直線コネクタ 283"/>
            <p:cNvCxnSpPr/>
            <p:nvPr/>
          </p:nvCxnSpPr>
          <p:spPr>
            <a:xfrm flipV="1">
              <a:off x="2008439" y="6009603"/>
              <a:ext cx="1891391" cy="451707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フリーフォーム 91"/>
            <p:cNvSpPr/>
            <p:nvPr/>
          </p:nvSpPr>
          <p:spPr>
            <a:xfrm rot="15824354">
              <a:off x="3274926" y="5670447"/>
              <a:ext cx="384697" cy="504270"/>
            </a:xfrm>
            <a:custGeom>
              <a:avLst/>
              <a:gdLst>
                <a:gd name="connsiteX0" fmla="*/ 895350 w 1007526"/>
                <a:gd name="connsiteY0" fmla="*/ 1326555 h 1326555"/>
                <a:gd name="connsiteX1" fmla="*/ 993775 w 1007526"/>
                <a:gd name="connsiteY1" fmla="*/ 1164630 h 1326555"/>
                <a:gd name="connsiteX2" fmla="*/ 628650 w 1007526"/>
                <a:gd name="connsiteY2" fmla="*/ 1253530 h 1326555"/>
                <a:gd name="connsiteX3" fmla="*/ 914400 w 1007526"/>
                <a:gd name="connsiteY3" fmla="*/ 1024930 h 1326555"/>
                <a:gd name="connsiteX4" fmla="*/ 520700 w 1007526"/>
                <a:gd name="connsiteY4" fmla="*/ 1018580 h 1326555"/>
                <a:gd name="connsiteX5" fmla="*/ 850900 w 1007526"/>
                <a:gd name="connsiteY5" fmla="*/ 777280 h 1326555"/>
                <a:gd name="connsiteX6" fmla="*/ 311150 w 1007526"/>
                <a:gd name="connsiteY6" fmla="*/ 742355 h 1326555"/>
                <a:gd name="connsiteX7" fmla="*/ 831850 w 1007526"/>
                <a:gd name="connsiteY7" fmla="*/ 339130 h 1326555"/>
                <a:gd name="connsiteX8" fmla="*/ 200025 w 1007526"/>
                <a:gd name="connsiteY8" fmla="*/ 399455 h 1326555"/>
                <a:gd name="connsiteX9" fmla="*/ 711200 w 1007526"/>
                <a:gd name="connsiteY9" fmla="*/ 24805 h 1326555"/>
                <a:gd name="connsiteX10" fmla="*/ 0 w 1007526"/>
                <a:gd name="connsiteY10" fmla="*/ 66080 h 132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07526" h="1326555">
                  <a:moveTo>
                    <a:pt x="895350" y="1326555"/>
                  </a:moveTo>
                  <a:cubicBezTo>
                    <a:pt x="966787" y="1251678"/>
                    <a:pt x="1038225" y="1176801"/>
                    <a:pt x="993775" y="1164630"/>
                  </a:cubicBezTo>
                  <a:cubicBezTo>
                    <a:pt x="949325" y="1152459"/>
                    <a:pt x="641879" y="1276813"/>
                    <a:pt x="628650" y="1253530"/>
                  </a:cubicBezTo>
                  <a:cubicBezTo>
                    <a:pt x="615421" y="1230247"/>
                    <a:pt x="932392" y="1064088"/>
                    <a:pt x="914400" y="1024930"/>
                  </a:cubicBezTo>
                  <a:cubicBezTo>
                    <a:pt x="896408" y="985772"/>
                    <a:pt x="531283" y="1059855"/>
                    <a:pt x="520700" y="1018580"/>
                  </a:cubicBezTo>
                  <a:cubicBezTo>
                    <a:pt x="510117" y="977305"/>
                    <a:pt x="885825" y="823317"/>
                    <a:pt x="850900" y="777280"/>
                  </a:cubicBezTo>
                  <a:cubicBezTo>
                    <a:pt x="815975" y="731243"/>
                    <a:pt x="314325" y="815380"/>
                    <a:pt x="311150" y="742355"/>
                  </a:cubicBezTo>
                  <a:cubicBezTo>
                    <a:pt x="307975" y="669330"/>
                    <a:pt x="850371" y="396280"/>
                    <a:pt x="831850" y="339130"/>
                  </a:cubicBezTo>
                  <a:cubicBezTo>
                    <a:pt x="813329" y="281980"/>
                    <a:pt x="220133" y="451842"/>
                    <a:pt x="200025" y="399455"/>
                  </a:cubicBezTo>
                  <a:cubicBezTo>
                    <a:pt x="179917" y="347067"/>
                    <a:pt x="744537" y="80367"/>
                    <a:pt x="711200" y="24805"/>
                  </a:cubicBezTo>
                  <a:cubicBezTo>
                    <a:pt x="677862" y="-30758"/>
                    <a:pt x="338931" y="17661"/>
                    <a:pt x="0" y="66080"/>
                  </a:cubicBezTo>
                </a:path>
              </a:pathLst>
            </a:custGeom>
            <a:noFill/>
            <a:ln w="19050"/>
            <a:effectLst>
              <a:glow rad="101600">
                <a:schemeClr val="accent1">
                  <a:lumMod val="40000"/>
                  <a:lumOff val="6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93" name="Picture 2" descr="http://previews.123rf.com/images/molekuul/molekuul1310/molekuul131000042/23134238-interferon-alpha-2a-ifna2-molecule-pegylated-analogs-of-this-cytokine-are-used-to-treat-hepatitis-b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462" b="99462" l="5309" r="91046">
                          <a14:backgroundMark x1="35024" y1="52462" x2="35024" y2="52462"/>
                          <a14:backgroundMark x1="33597" y1="47692" x2="33597" y2="47692"/>
                          <a14:backgroundMark x1="34469" y1="49846" x2="34469" y2="49846"/>
                          <a14:backgroundMark x1="48574" y1="53154" x2="48574" y2="53154"/>
                          <a14:backgroundMark x1="43899" y1="74077" x2="43899" y2="74077"/>
                          <a14:backgroundMark x1="62678" y1="79154" x2="62678" y2="79154"/>
                          <a14:backgroundMark x1="68463" y1="50000" x2="68463" y2="50000"/>
                          <a14:backgroundMark x1="64501" y1="40462" x2="64501" y2="40462"/>
                          <a14:backgroundMark x1="33994" y1="22769" x2="33994" y2="22769"/>
                          <a14:backgroundMark x1="55626" y1="22231" x2="55626" y2="222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4712" y="4913228"/>
              <a:ext cx="508579" cy="523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7" name="グループ化 96"/>
            <p:cNvGrpSpPr>
              <a:grpSpLocks noChangeAspect="1"/>
            </p:cNvGrpSpPr>
            <p:nvPr/>
          </p:nvGrpSpPr>
          <p:grpSpPr>
            <a:xfrm>
              <a:off x="3697540" y="5165134"/>
              <a:ext cx="629723" cy="510284"/>
              <a:chOff x="302750" y="438619"/>
              <a:chExt cx="422737" cy="342563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104" name="直線コネクタ 103"/>
              <p:cNvCxnSpPr/>
              <p:nvPr/>
            </p:nvCxnSpPr>
            <p:spPr bwMode="auto">
              <a:xfrm flipV="1">
                <a:off x="715601" y="438619"/>
                <a:ext cx="9667" cy="7200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直線コネクタ 104"/>
              <p:cNvCxnSpPr/>
              <p:nvPr/>
            </p:nvCxnSpPr>
            <p:spPr bwMode="auto">
              <a:xfrm rot="3060000" flipV="1">
                <a:off x="684653" y="489399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06" name="六角形 105"/>
              <p:cNvSpPr/>
              <p:nvPr/>
            </p:nvSpPr>
            <p:spPr bwMode="auto">
              <a:xfrm rot="18240000">
                <a:off x="492701" y="505590"/>
                <a:ext cx="207871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107" name="直線コネクタ 106"/>
              <p:cNvCxnSpPr/>
              <p:nvPr/>
            </p:nvCxnSpPr>
            <p:spPr bwMode="auto">
              <a:xfrm flipV="1">
                <a:off x="302750" y="611697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8" name="直線コネクタ 107"/>
              <p:cNvCxnSpPr/>
              <p:nvPr/>
            </p:nvCxnSpPr>
            <p:spPr bwMode="auto">
              <a:xfrm flipV="1">
                <a:off x="507532" y="749812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9" name="直線コネクタ 108"/>
              <p:cNvCxnSpPr/>
              <p:nvPr/>
            </p:nvCxnSpPr>
            <p:spPr bwMode="auto">
              <a:xfrm rot="21300000">
                <a:off x="442457" y="688351"/>
                <a:ext cx="65075" cy="9283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0" name="直線コネクタ 109"/>
              <p:cNvCxnSpPr/>
              <p:nvPr/>
            </p:nvCxnSpPr>
            <p:spPr bwMode="auto">
              <a:xfrm>
                <a:off x="312274" y="641213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1" name="直線コネクタ 110"/>
              <p:cNvCxnSpPr/>
              <p:nvPr/>
            </p:nvCxnSpPr>
            <p:spPr bwMode="auto">
              <a:xfrm flipV="1">
                <a:off x="430099" y="650466"/>
                <a:ext cx="36168" cy="40266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2" name="直線コネクタ 111"/>
              <p:cNvCxnSpPr/>
              <p:nvPr/>
            </p:nvCxnSpPr>
            <p:spPr bwMode="auto">
              <a:xfrm flipV="1">
                <a:off x="485441" y="577158"/>
                <a:ext cx="36168" cy="40266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直線コネクタ 112"/>
              <p:cNvCxnSpPr>
                <a:endCxn id="106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90" name="AutoShape 233"/>
            <p:cNvSpPr>
              <a:spLocks noChangeArrowheads="1"/>
            </p:cNvSpPr>
            <p:nvPr/>
          </p:nvSpPr>
          <p:spPr bwMode="auto">
            <a:xfrm rot="16135343" flipV="1">
              <a:off x="3455259" y="5350609"/>
              <a:ext cx="767349" cy="255783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291" name="アーチ 290"/>
            <p:cNvSpPr/>
            <p:nvPr/>
          </p:nvSpPr>
          <p:spPr>
            <a:xfrm rot="16200000" flipH="1">
              <a:off x="3647843" y="5386317"/>
              <a:ext cx="723344" cy="191837"/>
            </a:xfrm>
            <a:prstGeom prst="blockArc">
              <a:avLst>
                <a:gd name="adj1" fmla="val 11058808"/>
                <a:gd name="adj2" fmla="val 13151"/>
                <a:gd name="adj3" fmla="val 30733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6" name="Oval 234"/>
            <p:cNvSpPr>
              <a:spLocks noChangeAspect="1" noChangeArrowheads="1"/>
            </p:cNvSpPr>
            <p:nvPr/>
          </p:nvSpPr>
          <p:spPr bwMode="auto">
            <a:xfrm rot="16135343">
              <a:off x="3438322" y="5434801"/>
              <a:ext cx="506209" cy="98974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rgbClr val="FFFFFF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18" name="テキスト ボックス 117"/>
            <p:cNvSpPr txBox="1"/>
            <p:nvPr/>
          </p:nvSpPr>
          <p:spPr>
            <a:xfrm>
              <a:off x="4342960" y="5696594"/>
              <a:ext cx="8152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Ad</a:t>
              </a:r>
              <a:endPara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テキスト ボックス 118"/>
            <p:cNvSpPr txBox="1"/>
            <p:nvPr/>
          </p:nvSpPr>
          <p:spPr>
            <a:xfrm>
              <a:off x="3094769" y="4613871"/>
              <a:ext cx="11472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b="1" dirty="0">
                  <a:latin typeface="Symbol" panose="05050102010706020507" pitchFamily="18" charset="2"/>
                  <a:cs typeface="Arial" panose="020B0604020202020204" pitchFamily="34" charset="0"/>
                </a:rPr>
                <a:t>b</a:t>
              </a:r>
              <a:r>
                <a:rPr kumimoji="1"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kumimoji="1" lang="en-US" altLang="ja-JP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CyD</a:t>
              </a:r>
              <a:endPara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6" name="テキスト ボックス 305"/>
          <p:cNvSpPr txBox="1"/>
          <p:nvPr/>
        </p:nvSpPr>
        <p:spPr>
          <a:xfrm>
            <a:off x="4709106" y="4022670"/>
            <a:ext cx="3908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PEGylation via a 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host-guest interaction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 between </a:t>
            </a:r>
            <a:r>
              <a:rPr lang="en-US" altLang="ja-JP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ja-JP" b="1" dirty="0" err="1">
                <a:latin typeface="Arial" panose="020B0604020202020204" pitchFamily="34" charset="0"/>
                <a:cs typeface="Arial" panose="020B0604020202020204" pitchFamily="34" charset="0"/>
              </a:rPr>
              <a:t>CyD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Ad </a:t>
            </a:r>
            <a:endParaRPr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" name="下矢印 306"/>
          <p:cNvSpPr/>
          <p:nvPr/>
        </p:nvSpPr>
        <p:spPr>
          <a:xfrm>
            <a:off x="6108396" y="4681186"/>
            <a:ext cx="707141" cy="305437"/>
          </a:xfrm>
          <a:prstGeom prst="down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" name="テキスト ボックス 308"/>
          <p:cNvSpPr txBox="1"/>
          <p:nvPr/>
        </p:nvSpPr>
        <p:spPr>
          <a:xfrm>
            <a:off x="4709106" y="5041592"/>
            <a:ext cx="4410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Reversible 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supramolecular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 PEGylation</a:t>
            </a:r>
            <a:endParaRPr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" name="円/楕円 310"/>
          <p:cNvSpPr>
            <a:spLocks noChangeAspect="1"/>
          </p:cNvSpPr>
          <p:nvPr/>
        </p:nvSpPr>
        <p:spPr>
          <a:xfrm>
            <a:off x="4534295" y="4139477"/>
            <a:ext cx="180000" cy="180000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2" name="円/楕円 311"/>
          <p:cNvSpPr>
            <a:spLocks noChangeAspect="1"/>
          </p:cNvSpPr>
          <p:nvPr/>
        </p:nvSpPr>
        <p:spPr>
          <a:xfrm>
            <a:off x="4534295" y="5138869"/>
            <a:ext cx="180000" cy="185049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3" name="グループ化 102"/>
          <p:cNvGrpSpPr/>
          <p:nvPr/>
        </p:nvGrpSpPr>
        <p:grpSpPr>
          <a:xfrm>
            <a:off x="1251244" y="5805886"/>
            <a:ext cx="234099" cy="278237"/>
            <a:chOff x="3641940" y="5073361"/>
            <a:chExt cx="685323" cy="814537"/>
          </a:xfrm>
        </p:grpSpPr>
        <p:sp>
          <p:nvSpPr>
            <p:cNvPr id="114" name="AutoShape 233"/>
            <p:cNvSpPr>
              <a:spLocks noChangeAspect="1" noChangeArrowheads="1"/>
            </p:cNvSpPr>
            <p:nvPr/>
          </p:nvSpPr>
          <p:spPr bwMode="auto">
            <a:xfrm rot="16135343" flipV="1">
              <a:off x="3445690" y="5322754"/>
              <a:ext cx="813905" cy="316383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115" name="Oval 235"/>
            <p:cNvSpPr>
              <a:spLocks noChangeAspect="1" noChangeArrowheads="1"/>
            </p:cNvSpPr>
            <p:nvPr/>
          </p:nvSpPr>
          <p:spPr bwMode="auto">
            <a:xfrm rot="16135343">
              <a:off x="3595938" y="5399004"/>
              <a:ext cx="811423" cy="160138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116" name="Oval 236"/>
            <p:cNvSpPr>
              <a:spLocks noChangeAspect="1" noChangeArrowheads="1"/>
            </p:cNvSpPr>
            <p:nvPr/>
          </p:nvSpPr>
          <p:spPr bwMode="auto">
            <a:xfrm rot="16135343">
              <a:off x="3735474" y="5425094"/>
              <a:ext cx="560180" cy="79513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50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grpSp>
          <p:nvGrpSpPr>
            <p:cNvPr id="117" name="グループ化 116"/>
            <p:cNvGrpSpPr>
              <a:grpSpLocks noChangeAspect="1"/>
            </p:cNvGrpSpPr>
            <p:nvPr/>
          </p:nvGrpSpPr>
          <p:grpSpPr>
            <a:xfrm>
              <a:off x="3697540" y="5165134"/>
              <a:ext cx="629723" cy="510284"/>
              <a:chOff x="302750" y="438619"/>
              <a:chExt cx="422737" cy="342563"/>
            </a:xfrm>
            <a:effectLst>
              <a:glow rad="63500">
                <a:srgbClr val="FFFF00">
                  <a:alpha val="40000"/>
                </a:srgb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cxnSp>
            <p:nvCxnSpPr>
              <p:cNvPr id="123" name="直線コネクタ 122"/>
              <p:cNvCxnSpPr/>
              <p:nvPr/>
            </p:nvCxnSpPr>
            <p:spPr bwMode="auto">
              <a:xfrm flipV="1">
                <a:off x="715601" y="438619"/>
                <a:ext cx="9667" cy="7200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4" name="直線コネクタ 123"/>
              <p:cNvCxnSpPr/>
              <p:nvPr/>
            </p:nvCxnSpPr>
            <p:spPr bwMode="auto">
              <a:xfrm rot="3060000" flipV="1">
                <a:off x="684653" y="489399"/>
                <a:ext cx="9667" cy="72000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25" name="六角形 124"/>
              <p:cNvSpPr/>
              <p:nvPr/>
            </p:nvSpPr>
            <p:spPr bwMode="auto">
              <a:xfrm rot="18240000">
                <a:off x="492701" y="505590"/>
                <a:ext cx="207871" cy="248967"/>
              </a:xfrm>
              <a:prstGeom prst="hexagon">
                <a:avLst>
                  <a:gd name="adj" fmla="val 21268"/>
                  <a:gd name="vf" fmla="val 115470"/>
                </a:avLst>
              </a:prstGeom>
              <a:noFill/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E1E1FF"/>
                  </a:solidFill>
                  <a:effectLst/>
                  <a:uLnTx/>
                  <a:uFillTx/>
                  <a:latin typeface="Arial" charset="0"/>
                  <a:ea typeface="ＭＳ Ｐ明朝" pitchFamily="18" charset="-128"/>
                </a:endParaRPr>
              </a:p>
            </p:txBody>
          </p:sp>
          <p:cxnSp>
            <p:nvCxnSpPr>
              <p:cNvPr id="128" name="直線コネクタ 127"/>
              <p:cNvCxnSpPr/>
              <p:nvPr/>
            </p:nvCxnSpPr>
            <p:spPr bwMode="auto">
              <a:xfrm flipV="1">
                <a:off x="302750" y="611697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9" name="直線コネクタ 128"/>
              <p:cNvCxnSpPr/>
              <p:nvPr/>
            </p:nvCxnSpPr>
            <p:spPr bwMode="auto">
              <a:xfrm flipV="1">
                <a:off x="507532" y="749812"/>
                <a:ext cx="156374" cy="2898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0" name="直線コネクタ 129"/>
              <p:cNvCxnSpPr/>
              <p:nvPr/>
            </p:nvCxnSpPr>
            <p:spPr bwMode="auto">
              <a:xfrm rot="21300000">
                <a:off x="442457" y="688351"/>
                <a:ext cx="65075" cy="9283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1" name="直線コネクタ 130"/>
              <p:cNvCxnSpPr/>
              <p:nvPr/>
            </p:nvCxnSpPr>
            <p:spPr bwMode="auto">
              <a:xfrm>
                <a:off x="312274" y="641213"/>
                <a:ext cx="120206" cy="46498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6" name="直線コネクタ 155"/>
              <p:cNvCxnSpPr/>
              <p:nvPr/>
            </p:nvCxnSpPr>
            <p:spPr bwMode="auto">
              <a:xfrm flipV="1">
                <a:off x="430099" y="650466"/>
                <a:ext cx="36168" cy="40266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7" name="直線コネクタ 156"/>
              <p:cNvCxnSpPr/>
              <p:nvPr/>
            </p:nvCxnSpPr>
            <p:spPr bwMode="auto">
              <a:xfrm flipV="1">
                <a:off x="485441" y="577158"/>
                <a:ext cx="36168" cy="40266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8" name="直線コネクタ 157"/>
              <p:cNvCxnSpPr>
                <a:endCxn id="125" idx="0"/>
              </p:cNvCxnSpPr>
              <p:nvPr/>
            </p:nvCxnSpPr>
            <p:spPr bwMode="auto">
              <a:xfrm flipV="1">
                <a:off x="521608" y="543902"/>
                <a:ext cx="133147" cy="33251"/>
              </a:xfrm>
              <a:prstGeom prst="line">
                <a:avLst/>
              </a:prstGeom>
              <a:solidFill>
                <a:srgbClr val="B2B2B2"/>
              </a:solidFill>
              <a:ln w="6350" cap="flat" cmpd="sng" algn="ctr">
                <a:solidFill>
                  <a:srgbClr val="2D2DB9">
                    <a:lumMod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20" name="AutoShape 233"/>
            <p:cNvSpPr>
              <a:spLocks noChangeArrowheads="1"/>
            </p:cNvSpPr>
            <p:nvPr/>
          </p:nvSpPr>
          <p:spPr bwMode="auto">
            <a:xfrm rot="16135343" flipV="1">
              <a:off x="3455259" y="5350609"/>
              <a:ext cx="767349" cy="255783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121" name="アーチ 120"/>
            <p:cNvSpPr/>
            <p:nvPr/>
          </p:nvSpPr>
          <p:spPr>
            <a:xfrm rot="16200000" flipH="1">
              <a:off x="3647843" y="5386317"/>
              <a:ext cx="723344" cy="191837"/>
            </a:xfrm>
            <a:prstGeom prst="blockArc">
              <a:avLst>
                <a:gd name="adj1" fmla="val 11058808"/>
                <a:gd name="adj2" fmla="val 13151"/>
                <a:gd name="adj3" fmla="val 30733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Oval 234"/>
            <p:cNvSpPr>
              <a:spLocks noChangeAspect="1" noChangeArrowheads="1"/>
            </p:cNvSpPr>
            <p:nvPr/>
          </p:nvSpPr>
          <p:spPr bwMode="auto">
            <a:xfrm rot="16135343">
              <a:off x="3438322" y="5434801"/>
              <a:ext cx="506209" cy="98974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rgbClr val="FFFFFF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313" name="右矢印 312"/>
          <p:cNvSpPr/>
          <p:nvPr/>
        </p:nvSpPr>
        <p:spPr>
          <a:xfrm>
            <a:off x="5342963" y="2316549"/>
            <a:ext cx="565245" cy="490708"/>
          </a:xfrm>
          <a:prstGeom prst="rightArrow">
            <a:avLst/>
          </a:prstGeom>
          <a:solidFill>
            <a:srgbClr val="FFFF00"/>
          </a:solidFill>
          <a:ln w="190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4" name="グループ化 313"/>
          <p:cNvGrpSpPr/>
          <p:nvPr/>
        </p:nvGrpSpPr>
        <p:grpSpPr>
          <a:xfrm>
            <a:off x="5906146" y="1718514"/>
            <a:ext cx="2847011" cy="1575369"/>
            <a:chOff x="-2649937" y="1687058"/>
            <a:chExt cx="2847011" cy="1575369"/>
          </a:xfrm>
        </p:grpSpPr>
        <p:pic>
          <p:nvPicPr>
            <p:cNvPr id="315" name="Picture 2" descr="http://previews.123rf.com/images/molekuul/molekuul1310/molekuul131000042/23134238-interferon-alpha-2a-ifna2-molecule-pegylated-analogs-of-this-cytokine-are-used-to-treat-hepatitis-b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62" b="99462" l="5309" r="91046">
                          <a14:backgroundMark x1="35024" y1="52462" x2="35024" y2="52462"/>
                          <a14:backgroundMark x1="33597" y1="47692" x2="33597" y2="47692"/>
                          <a14:backgroundMark x1="34469" y1="49846" x2="34469" y2="49846"/>
                          <a14:backgroundMark x1="48574" y1="53154" x2="48574" y2="53154"/>
                          <a14:backgroundMark x1="43899" y1="74077" x2="43899" y2="74077"/>
                          <a14:backgroundMark x1="62678" y1="79154" x2="62678" y2="79154"/>
                          <a14:backgroundMark x1="68463" y1="50000" x2="68463" y2="50000"/>
                          <a14:backgroundMark x1="64501" y1="40462" x2="64501" y2="40462"/>
                          <a14:backgroundMark x1="33994" y1="22769" x2="33994" y2="22769"/>
                          <a14:backgroundMark x1="55626" y1="22231" x2="55626" y2="222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39961" y="1883778"/>
              <a:ext cx="1338571" cy="13786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6" name="フリーフォーム 315"/>
            <p:cNvSpPr/>
            <p:nvPr/>
          </p:nvSpPr>
          <p:spPr>
            <a:xfrm>
              <a:off x="-2142655" y="1727224"/>
              <a:ext cx="1007526" cy="1326555"/>
            </a:xfrm>
            <a:custGeom>
              <a:avLst/>
              <a:gdLst>
                <a:gd name="connsiteX0" fmla="*/ 895350 w 1007526"/>
                <a:gd name="connsiteY0" fmla="*/ 1326555 h 1326555"/>
                <a:gd name="connsiteX1" fmla="*/ 993775 w 1007526"/>
                <a:gd name="connsiteY1" fmla="*/ 1164630 h 1326555"/>
                <a:gd name="connsiteX2" fmla="*/ 628650 w 1007526"/>
                <a:gd name="connsiteY2" fmla="*/ 1253530 h 1326555"/>
                <a:gd name="connsiteX3" fmla="*/ 914400 w 1007526"/>
                <a:gd name="connsiteY3" fmla="*/ 1024930 h 1326555"/>
                <a:gd name="connsiteX4" fmla="*/ 520700 w 1007526"/>
                <a:gd name="connsiteY4" fmla="*/ 1018580 h 1326555"/>
                <a:gd name="connsiteX5" fmla="*/ 850900 w 1007526"/>
                <a:gd name="connsiteY5" fmla="*/ 777280 h 1326555"/>
                <a:gd name="connsiteX6" fmla="*/ 311150 w 1007526"/>
                <a:gd name="connsiteY6" fmla="*/ 742355 h 1326555"/>
                <a:gd name="connsiteX7" fmla="*/ 831850 w 1007526"/>
                <a:gd name="connsiteY7" fmla="*/ 339130 h 1326555"/>
                <a:gd name="connsiteX8" fmla="*/ 200025 w 1007526"/>
                <a:gd name="connsiteY8" fmla="*/ 399455 h 1326555"/>
                <a:gd name="connsiteX9" fmla="*/ 711200 w 1007526"/>
                <a:gd name="connsiteY9" fmla="*/ 24805 h 1326555"/>
                <a:gd name="connsiteX10" fmla="*/ 0 w 1007526"/>
                <a:gd name="connsiteY10" fmla="*/ 66080 h 132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07526" h="1326555">
                  <a:moveTo>
                    <a:pt x="895350" y="1326555"/>
                  </a:moveTo>
                  <a:cubicBezTo>
                    <a:pt x="966787" y="1251678"/>
                    <a:pt x="1038225" y="1176801"/>
                    <a:pt x="993775" y="1164630"/>
                  </a:cubicBezTo>
                  <a:cubicBezTo>
                    <a:pt x="949325" y="1152459"/>
                    <a:pt x="641879" y="1276813"/>
                    <a:pt x="628650" y="1253530"/>
                  </a:cubicBezTo>
                  <a:cubicBezTo>
                    <a:pt x="615421" y="1230247"/>
                    <a:pt x="932392" y="1064088"/>
                    <a:pt x="914400" y="1024930"/>
                  </a:cubicBezTo>
                  <a:cubicBezTo>
                    <a:pt x="896408" y="985772"/>
                    <a:pt x="531283" y="1059855"/>
                    <a:pt x="520700" y="1018580"/>
                  </a:cubicBezTo>
                  <a:cubicBezTo>
                    <a:pt x="510117" y="977305"/>
                    <a:pt x="885825" y="823317"/>
                    <a:pt x="850900" y="777280"/>
                  </a:cubicBezTo>
                  <a:cubicBezTo>
                    <a:pt x="815975" y="731243"/>
                    <a:pt x="314325" y="815380"/>
                    <a:pt x="311150" y="742355"/>
                  </a:cubicBezTo>
                  <a:cubicBezTo>
                    <a:pt x="307975" y="669330"/>
                    <a:pt x="850371" y="396280"/>
                    <a:pt x="831850" y="339130"/>
                  </a:cubicBezTo>
                  <a:cubicBezTo>
                    <a:pt x="813329" y="281980"/>
                    <a:pt x="220133" y="451842"/>
                    <a:pt x="200025" y="399455"/>
                  </a:cubicBezTo>
                  <a:cubicBezTo>
                    <a:pt x="179917" y="347067"/>
                    <a:pt x="744537" y="80367"/>
                    <a:pt x="711200" y="24805"/>
                  </a:cubicBezTo>
                  <a:cubicBezTo>
                    <a:pt x="677862" y="-30758"/>
                    <a:pt x="338931" y="17661"/>
                    <a:pt x="0" y="66080"/>
                  </a:cubicBezTo>
                </a:path>
              </a:pathLst>
            </a:custGeom>
            <a:noFill/>
            <a:ln w="19050"/>
            <a:effectLst>
              <a:glow rad="101600">
                <a:schemeClr val="accent1">
                  <a:lumMod val="40000"/>
                  <a:lumOff val="60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8" name="テキスト ボックス 317"/>
            <p:cNvSpPr txBox="1"/>
            <p:nvPr/>
          </p:nvSpPr>
          <p:spPr>
            <a:xfrm>
              <a:off x="-2649937" y="1925582"/>
              <a:ext cx="9010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PEG</a:t>
              </a:r>
              <a:endParaRPr kumimoji="1" lang="ja-JP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19" name="グループ化 318"/>
            <p:cNvGrpSpPr/>
            <p:nvPr/>
          </p:nvGrpSpPr>
          <p:grpSpPr>
            <a:xfrm>
              <a:off x="-1254969" y="2839189"/>
              <a:ext cx="234099" cy="278237"/>
              <a:chOff x="3641940" y="5073361"/>
              <a:chExt cx="685323" cy="814537"/>
            </a:xfrm>
          </p:grpSpPr>
          <p:sp>
            <p:nvSpPr>
              <p:cNvPr id="321" name="AutoShape 233"/>
              <p:cNvSpPr>
                <a:spLocks noChangeAspect="1" noChangeArrowheads="1"/>
              </p:cNvSpPr>
              <p:nvPr/>
            </p:nvSpPr>
            <p:spPr bwMode="auto">
              <a:xfrm rot="16135343" flipV="1">
                <a:off x="3445690" y="5322754"/>
                <a:ext cx="813905" cy="316383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3">
                      <a:lumMod val="75000"/>
                    </a:schemeClr>
                  </a:gs>
                  <a:gs pos="50000">
                    <a:schemeClr val="bg1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pitchFamily="34" charset="0"/>
                </a:endParaRPr>
              </a:p>
            </p:txBody>
          </p:sp>
          <p:sp>
            <p:nvSpPr>
              <p:cNvPr id="322" name="Oval 235"/>
              <p:cNvSpPr>
                <a:spLocks noChangeAspect="1" noChangeArrowheads="1"/>
              </p:cNvSpPr>
              <p:nvPr/>
            </p:nvSpPr>
            <p:spPr bwMode="auto">
              <a:xfrm rot="16135343">
                <a:off x="3595938" y="5399004"/>
                <a:ext cx="811423" cy="160138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323" name="Oval 236"/>
              <p:cNvSpPr>
                <a:spLocks noChangeAspect="1" noChangeArrowheads="1"/>
              </p:cNvSpPr>
              <p:nvPr/>
            </p:nvSpPr>
            <p:spPr bwMode="auto">
              <a:xfrm rot="16135343">
                <a:off x="3735474" y="5425094"/>
                <a:ext cx="560180" cy="79513"/>
              </a:xfrm>
              <a:prstGeom prst="ellipse">
                <a:avLst/>
              </a:prstGeom>
              <a:gradFill rotWithShape="0">
                <a:gsLst>
                  <a:gs pos="0">
                    <a:schemeClr val="accent3">
                      <a:lumMod val="50000"/>
                    </a:schemeClr>
                  </a:gs>
                  <a:gs pos="50000">
                    <a:schemeClr val="bg1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pitchFamily="34" charset="0"/>
                </a:endParaRPr>
              </a:p>
            </p:txBody>
          </p:sp>
          <p:grpSp>
            <p:nvGrpSpPr>
              <p:cNvPr id="324" name="グループ化 323"/>
              <p:cNvGrpSpPr>
                <a:grpSpLocks noChangeAspect="1"/>
              </p:cNvGrpSpPr>
              <p:nvPr/>
            </p:nvGrpSpPr>
            <p:grpSpPr>
              <a:xfrm>
                <a:off x="3697540" y="5165134"/>
                <a:ext cx="629723" cy="510284"/>
                <a:chOff x="302750" y="438619"/>
                <a:chExt cx="422737" cy="342563"/>
              </a:xfrm>
              <a:effectLst>
                <a:glow rad="63500">
                  <a:srgbClr val="FFFF00">
                    <a:alpha val="4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cxnSp>
              <p:nvCxnSpPr>
                <p:cNvPr id="328" name="直線コネクタ 327"/>
                <p:cNvCxnSpPr/>
                <p:nvPr/>
              </p:nvCxnSpPr>
              <p:spPr bwMode="auto">
                <a:xfrm flipV="1">
                  <a:off x="715601" y="438619"/>
                  <a:ext cx="9667" cy="72001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9" name="直線コネクタ 328"/>
                <p:cNvCxnSpPr/>
                <p:nvPr/>
              </p:nvCxnSpPr>
              <p:spPr bwMode="auto">
                <a:xfrm rot="3060000" flipV="1">
                  <a:off x="684653" y="489399"/>
                  <a:ext cx="9667" cy="72000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30" name="六角形 329"/>
                <p:cNvSpPr/>
                <p:nvPr/>
              </p:nvSpPr>
              <p:spPr bwMode="auto">
                <a:xfrm rot="18240000">
                  <a:off x="492701" y="505590"/>
                  <a:ext cx="207871" cy="248967"/>
                </a:xfrm>
                <a:prstGeom prst="hexagon">
                  <a:avLst>
                    <a:gd name="adj" fmla="val 21268"/>
                    <a:gd name="vf" fmla="val 115470"/>
                  </a:avLst>
                </a:prstGeom>
                <a:noFill/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E1E1FF"/>
                    </a:solidFill>
                    <a:effectLst/>
                    <a:uLnTx/>
                    <a:uFillTx/>
                    <a:latin typeface="Arial" charset="0"/>
                    <a:ea typeface="ＭＳ Ｐ明朝" pitchFamily="18" charset="-128"/>
                  </a:endParaRPr>
                </a:p>
              </p:txBody>
            </p:sp>
            <p:cxnSp>
              <p:nvCxnSpPr>
                <p:cNvPr id="331" name="直線コネクタ 330"/>
                <p:cNvCxnSpPr/>
                <p:nvPr/>
              </p:nvCxnSpPr>
              <p:spPr bwMode="auto">
                <a:xfrm flipV="1">
                  <a:off x="302750" y="611697"/>
                  <a:ext cx="156374" cy="2898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2" name="直線コネクタ 331"/>
                <p:cNvCxnSpPr/>
                <p:nvPr/>
              </p:nvCxnSpPr>
              <p:spPr bwMode="auto">
                <a:xfrm flipV="1">
                  <a:off x="507532" y="749812"/>
                  <a:ext cx="156374" cy="2898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3" name="直線コネクタ 332"/>
                <p:cNvCxnSpPr/>
                <p:nvPr/>
              </p:nvCxnSpPr>
              <p:spPr bwMode="auto">
                <a:xfrm rot="21300000">
                  <a:off x="442457" y="688351"/>
                  <a:ext cx="65075" cy="92831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4" name="直線コネクタ 333"/>
                <p:cNvCxnSpPr/>
                <p:nvPr/>
              </p:nvCxnSpPr>
              <p:spPr bwMode="auto">
                <a:xfrm>
                  <a:off x="312274" y="641213"/>
                  <a:ext cx="120206" cy="46498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5" name="直線コネクタ 334"/>
                <p:cNvCxnSpPr/>
                <p:nvPr/>
              </p:nvCxnSpPr>
              <p:spPr bwMode="auto">
                <a:xfrm flipV="1">
                  <a:off x="430099" y="650466"/>
                  <a:ext cx="36168" cy="40266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6" name="直線コネクタ 335"/>
                <p:cNvCxnSpPr/>
                <p:nvPr/>
              </p:nvCxnSpPr>
              <p:spPr bwMode="auto">
                <a:xfrm flipV="1">
                  <a:off x="485441" y="577158"/>
                  <a:ext cx="36168" cy="40266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7" name="直線コネクタ 336"/>
                <p:cNvCxnSpPr>
                  <a:endCxn id="330" idx="0"/>
                </p:cNvCxnSpPr>
                <p:nvPr/>
              </p:nvCxnSpPr>
              <p:spPr bwMode="auto">
                <a:xfrm flipV="1">
                  <a:off x="521608" y="543902"/>
                  <a:ext cx="133147" cy="33251"/>
                </a:xfrm>
                <a:prstGeom prst="line">
                  <a:avLst/>
                </a:prstGeom>
                <a:solidFill>
                  <a:srgbClr val="B2B2B2"/>
                </a:solidFill>
                <a:ln w="6350" cap="flat" cmpd="sng" algn="ctr">
                  <a:solidFill>
                    <a:srgbClr val="2D2DB9">
                      <a:lumMod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325" name="AutoShape 233"/>
              <p:cNvSpPr>
                <a:spLocks noChangeArrowheads="1"/>
              </p:cNvSpPr>
              <p:nvPr/>
            </p:nvSpPr>
            <p:spPr bwMode="auto">
              <a:xfrm rot="16135343" flipV="1">
                <a:off x="3455259" y="5350609"/>
                <a:ext cx="767349" cy="255783"/>
              </a:xfrm>
              <a:custGeom>
                <a:avLst/>
                <a:gdLst>
                  <a:gd name="G0" fmla="+- 4099 0 0"/>
                  <a:gd name="G1" fmla="+- 21600 0 4099"/>
                  <a:gd name="G2" fmla="*/ 4099 1 2"/>
                  <a:gd name="G3" fmla="+- 21600 0 G2"/>
                  <a:gd name="G4" fmla="+/ 4099 21600 2"/>
                  <a:gd name="G5" fmla="+/ G1 0 2"/>
                  <a:gd name="G6" fmla="*/ 21600 21600 4099"/>
                  <a:gd name="G7" fmla="*/ G6 1 2"/>
                  <a:gd name="G8" fmla="+- 21600 0 G7"/>
                  <a:gd name="G9" fmla="*/ 21600 1 2"/>
                  <a:gd name="G10" fmla="+- 4099 0 G9"/>
                  <a:gd name="G11" fmla="?: G10 G8 0"/>
                  <a:gd name="G12" fmla="?: G10 G7 21600"/>
                  <a:gd name="T0" fmla="*/ 19550 w 21600"/>
                  <a:gd name="T1" fmla="*/ 10800 h 21600"/>
                  <a:gd name="T2" fmla="*/ 10800 w 21600"/>
                  <a:gd name="T3" fmla="*/ 21600 h 21600"/>
                  <a:gd name="T4" fmla="*/ 2050 w 21600"/>
                  <a:gd name="T5" fmla="*/ 10800 h 21600"/>
                  <a:gd name="T6" fmla="*/ 10800 w 21600"/>
                  <a:gd name="T7" fmla="*/ 0 h 21600"/>
                  <a:gd name="T8" fmla="*/ 3850 w 21600"/>
                  <a:gd name="T9" fmla="*/ 3850 h 21600"/>
                  <a:gd name="T10" fmla="*/ 17750 w 21600"/>
                  <a:gd name="T11" fmla="*/ 1775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4099" y="21600"/>
                    </a:lnTo>
                    <a:lnTo>
                      <a:pt x="175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3">
                      <a:lumMod val="75000"/>
                    </a:schemeClr>
                  </a:gs>
                  <a:gs pos="50000">
                    <a:schemeClr val="bg1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ja-JP" altLang="en-US">
                  <a:latin typeface="Arial" pitchFamily="34" charset="0"/>
                </a:endParaRPr>
              </a:p>
            </p:txBody>
          </p:sp>
          <p:sp>
            <p:nvSpPr>
              <p:cNvPr id="326" name="アーチ 325"/>
              <p:cNvSpPr/>
              <p:nvPr/>
            </p:nvSpPr>
            <p:spPr>
              <a:xfrm rot="16200000" flipH="1">
                <a:off x="3647843" y="5386317"/>
                <a:ext cx="723344" cy="191837"/>
              </a:xfrm>
              <a:prstGeom prst="blockArc">
                <a:avLst>
                  <a:gd name="adj1" fmla="val 11058808"/>
                  <a:gd name="adj2" fmla="val 13151"/>
                  <a:gd name="adj3" fmla="val 30733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7" name="Oval 234"/>
              <p:cNvSpPr>
                <a:spLocks noChangeAspect="1" noChangeArrowheads="1"/>
              </p:cNvSpPr>
              <p:nvPr/>
            </p:nvSpPr>
            <p:spPr bwMode="auto">
              <a:xfrm rot="16135343">
                <a:off x="3438322" y="5434801"/>
                <a:ext cx="506209" cy="98974"/>
              </a:xfrm>
              <a:prstGeom prst="ellipse">
                <a:avLst/>
              </a:prstGeom>
              <a:gradFill rotWithShape="0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rgbClr val="FFFFFF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320" name="テキスト ボックス 319"/>
            <p:cNvSpPr txBox="1"/>
            <p:nvPr/>
          </p:nvSpPr>
          <p:spPr>
            <a:xfrm>
              <a:off x="-1600015" y="1687058"/>
              <a:ext cx="17970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Protein</a:t>
              </a:r>
            </a:p>
          </p:txBody>
        </p:sp>
      </p:grpSp>
      <p:sp>
        <p:nvSpPr>
          <p:cNvPr id="338" name="テキスト ボックス 337"/>
          <p:cNvSpPr txBox="1"/>
          <p:nvPr/>
        </p:nvSpPr>
        <p:spPr>
          <a:xfrm>
            <a:off x="5851761" y="3423760"/>
            <a:ext cx="2895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PEG-</a:t>
            </a:r>
            <a:r>
              <a:rPr kumimoji="1" lang="en-US" altLang="ja-JP" sz="1400" b="1" dirty="0">
                <a:solidFill>
                  <a:srgbClr val="FF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kumimoji="1"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en-US" altLang="ja-JP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CyD</a:t>
            </a:r>
            <a:r>
              <a:rPr kumimoji="1"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/Ad-protein complex</a:t>
            </a:r>
          </a:p>
          <a:p>
            <a:pPr algn="ctr"/>
            <a:r>
              <a:rPr kumimoji="1"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(SPRA-protein)</a:t>
            </a:r>
            <a:endParaRPr kumimoji="1" lang="ja-JP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0" name="Picture 2" descr="http://previews.123rf.com/images/molekuul/molekuul1310/molekuul131000042/23134238-interferon-alpha-2a-ifna2-molecule-pegylated-analogs-of-this-cytokine-are-used-to-treat-hepatitis-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2" b="99462" l="5309" r="91046">
                        <a14:backgroundMark x1="35024" y1="52462" x2="35024" y2="52462"/>
                        <a14:backgroundMark x1="33597" y1="47692" x2="33597" y2="47692"/>
                        <a14:backgroundMark x1="34469" y1="49846" x2="34469" y2="49846"/>
                        <a14:backgroundMark x1="48574" y1="53154" x2="48574" y2="53154"/>
                        <a14:backgroundMark x1="43899" y1="74077" x2="43899" y2="74077"/>
                        <a14:backgroundMark x1="62678" y1="79154" x2="62678" y2="79154"/>
                        <a14:backgroundMark x1="68463" y1="50000" x2="68463" y2="50000"/>
                        <a14:backgroundMark x1="64501" y1="40462" x2="64501" y2="40462"/>
                        <a14:backgroundMark x1="33994" y1="22769" x2="33994" y2="22769"/>
                        <a14:backgroundMark x1="55626" y1="22231" x2="55626" y2="22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66" y="1652044"/>
            <a:ext cx="1338571" cy="1378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1" name="フリーフォーム 340"/>
          <p:cNvSpPr/>
          <p:nvPr/>
        </p:nvSpPr>
        <p:spPr>
          <a:xfrm>
            <a:off x="1315685" y="1676435"/>
            <a:ext cx="1007526" cy="1326555"/>
          </a:xfrm>
          <a:custGeom>
            <a:avLst/>
            <a:gdLst>
              <a:gd name="connsiteX0" fmla="*/ 895350 w 1007526"/>
              <a:gd name="connsiteY0" fmla="*/ 1326555 h 1326555"/>
              <a:gd name="connsiteX1" fmla="*/ 993775 w 1007526"/>
              <a:gd name="connsiteY1" fmla="*/ 1164630 h 1326555"/>
              <a:gd name="connsiteX2" fmla="*/ 628650 w 1007526"/>
              <a:gd name="connsiteY2" fmla="*/ 1253530 h 1326555"/>
              <a:gd name="connsiteX3" fmla="*/ 914400 w 1007526"/>
              <a:gd name="connsiteY3" fmla="*/ 1024930 h 1326555"/>
              <a:gd name="connsiteX4" fmla="*/ 520700 w 1007526"/>
              <a:gd name="connsiteY4" fmla="*/ 1018580 h 1326555"/>
              <a:gd name="connsiteX5" fmla="*/ 850900 w 1007526"/>
              <a:gd name="connsiteY5" fmla="*/ 777280 h 1326555"/>
              <a:gd name="connsiteX6" fmla="*/ 311150 w 1007526"/>
              <a:gd name="connsiteY6" fmla="*/ 742355 h 1326555"/>
              <a:gd name="connsiteX7" fmla="*/ 831850 w 1007526"/>
              <a:gd name="connsiteY7" fmla="*/ 339130 h 1326555"/>
              <a:gd name="connsiteX8" fmla="*/ 200025 w 1007526"/>
              <a:gd name="connsiteY8" fmla="*/ 399455 h 1326555"/>
              <a:gd name="connsiteX9" fmla="*/ 711200 w 1007526"/>
              <a:gd name="connsiteY9" fmla="*/ 24805 h 1326555"/>
              <a:gd name="connsiteX10" fmla="*/ 0 w 1007526"/>
              <a:gd name="connsiteY10" fmla="*/ 66080 h 1326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7526" h="1326555">
                <a:moveTo>
                  <a:pt x="895350" y="1326555"/>
                </a:moveTo>
                <a:cubicBezTo>
                  <a:pt x="966787" y="1251678"/>
                  <a:pt x="1038225" y="1176801"/>
                  <a:pt x="993775" y="1164630"/>
                </a:cubicBezTo>
                <a:cubicBezTo>
                  <a:pt x="949325" y="1152459"/>
                  <a:pt x="641879" y="1276813"/>
                  <a:pt x="628650" y="1253530"/>
                </a:cubicBezTo>
                <a:cubicBezTo>
                  <a:pt x="615421" y="1230247"/>
                  <a:pt x="932392" y="1064088"/>
                  <a:pt x="914400" y="1024930"/>
                </a:cubicBezTo>
                <a:cubicBezTo>
                  <a:pt x="896408" y="985772"/>
                  <a:pt x="531283" y="1059855"/>
                  <a:pt x="520700" y="1018580"/>
                </a:cubicBezTo>
                <a:cubicBezTo>
                  <a:pt x="510117" y="977305"/>
                  <a:pt x="885825" y="823317"/>
                  <a:pt x="850900" y="777280"/>
                </a:cubicBezTo>
                <a:cubicBezTo>
                  <a:pt x="815975" y="731243"/>
                  <a:pt x="314325" y="815380"/>
                  <a:pt x="311150" y="742355"/>
                </a:cubicBezTo>
                <a:cubicBezTo>
                  <a:pt x="307975" y="669330"/>
                  <a:pt x="850371" y="396280"/>
                  <a:pt x="831850" y="339130"/>
                </a:cubicBezTo>
                <a:cubicBezTo>
                  <a:pt x="813329" y="281980"/>
                  <a:pt x="220133" y="451842"/>
                  <a:pt x="200025" y="399455"/>
                </a:cubicBezTo>
                <a:cubicBezTo>
                  <a:pt x="179917" y="347067"/>
                  <a:pt x="744537" y="80367"/>
                  <a:pt x="711200" y="24805"/>
                </a:cubicBezTo>
                <a:cubicBezTo>
                  <a:pt x="677862" y="-30758"/>
                  <a:pt x="338931" y="17661"/>
                  <a:pt x="0" y="66080"/>
                </a:cubicBezTo>
              </a:path>
            </a:pathLst>
          </a:custGeom>
          <a:noFill/>
          <a:ln w="19050"/>
          <a:effectLst>
            <a:glow rad="101600">
              <a:schemeClr val="accent1">
                <a:lumMod val="40000"/>
                <a:lumOff val="60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2" name="テキスト ボックス 341"/>
          <p:cNvSpPr txBox="1"/>
          <p:nvPr/>
        </p:nvSpPr>
        <p:spPr>
          <a:xfrm>
            <a:off x="179006" y="2807450"/>
            <a:ext cx="1769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-Cyclodextrin</a:t>
            </a:r>
          </a:p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kumimoji="1" lang="en-US" altLang="ja-JP" sz="1400" b="1" dirty="0"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1"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CyD</a:t>
            </a:r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43" name="テキスト ボックス 342"/>
          <p:cNvSpPr txBox="1"/>
          <p:nvPr/>
        </p:nvSpPr>
        <p:spPr>
          <a:xfrm>
            <a:off x="808403" y="1874793"/>
            <a:ext cx="901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PEG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4" name="テキスト ボックス 343"/>
          <p:cNvSpPr txBox="1"/>
          <p:nvPr/>
        </p:nvSpPr>
        <p:spPr>
          <a:xfrm>
            <a:off x="3994703" y="1555827"/>
            <a:ext cx="1797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</a:p>
        </p:txBody>
      </p:sp>
      <p:grpSp>
        <p:nvGrpSpPr>
          <p:cNvPr id="345" name="グループ化 344"/>
          <p:cNvGrpSpPr>
            <a:grpSpLocks noChangeAspect="1"/>
          </p:cNvGrpSpPr>
          <p:nvPr/>
        </p:nvGrpSpPr>
        <p:grpSpPr>
          <a:xfrm>
            <a:off x="3195604" y="2789281"/>
            <a:ext cx="497553" cy="403181"/>
            <a:chOff x="302750" y="438619"/>
            <a:chExt cx="422737" cy="342563"/>
          </a:xfrm>
          <a:effectLst>
            <a:glow rad="63500">
              <a:srgbClr val="FFFF00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354" name="直線コネクタ 353"/>
            <p:cNvCxnSpPr/>
            <p:nvPr/>
          </p:nvCxnSpPr>
          <p:spPr bwMode="auto">
            <a:xfrm flipV="1">
              <a:off x="715601" y="438619"/>
              <a:ext cx="9667" cy="72001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5" name="直線コネクタ 354"/>
            <p:cNvCxnSpPr/>
            <p:nvPr/>
          </p:nvCxnSpPr>
          <p:spPr bwMode="auto">
            <a:xfrm rot="3060000" flipV="1">
              <a:off x="684653" y="489399"/>
              <a:ext cx="9667" cy="72000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56" name="六角形 355"/>
            <p:cNvSpPr/>
            <p:nvPr/>
          </p:nvSpPr>
          <p:spPr bwMode="auto">
            <a:xfrm rot="18240000">
              <a:off x="492701" y="505590"/>
              <a:ext cx="207871" cy="248967"/>
            </a:xfrm>
            <a:prstGeom prst="hexagon">
              <a:avLst>
                <a:gd name="adj" fmla="val 21268"/>
                <a:gd name="vf" fmla="val 115470"/>
              </a:avLst>
            </a:prstGeom>
            <a:noFill/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E1E1FF"/>
                </a:solidFill>
                <a:effectLst/>
                <a:uLnTx/>
                <a:uFillTx/>
                <a:latin typeface="Arial" charset="0"/>
                <a:ea typeface="ＭＳ Ｐ明朝" pitchFamily="18" charset="-128"/>
              </a:endParaRPr>
            </a:p>
          </p:txBody>
        </p:sp>
        <p:cxnSp>
          <p:nvCxnSpPr>
            <p:cNvPr id="357" name="直線コネクタ 356"/>
            <p:cNvCxnSpPr/>
            <p:nvPr/>
          </p:nvCxnSpPr>
          <p:spPr bwMode="auto">
            <a:xfrm flipV="1">
              <a:off x="302750" y="611697"/>
              <a:ext cx="156374" cy="2898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8" name="直線コネクタ 357"/>
            <p:cNvCxnSpPr/>
            <p:nvPr/>
          </p:nvCxnSpPr>
          <p:spPr bwMode="auto">
            <a:xfrm flipV="1">
              <a:off x="507532" y="749812"/>
              <a:ext cx="156374" cy="2898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9" name="直線コネクタ 358"/>
            <p:cNvCxnSpPr/>
            <p:nvPr/>
          </p:nvCxnSpPr>
          <p:spPr bwMode="auto">
            <a:xfrm rot="21300000">
              <a:off x="442457" y="688351"/>
              <a:ext cx="65075" cy="92831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0" name="直線コネクタ 359"/>
            <p:cNvCxnSpPr/>
            <p:nvPr/>
          </p:nvCxnSpPr>
          <p:spPr bwMode="auto">
            <a:xfrm>
              <a:off x="312274" y="641213"/>
              <a:ext cx="120206" cy="46498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1" name="直線コネクタ 360"/>
            <p:cNvCxnSpPr/>
            <p:nvPr/>
          </p:nvCxnSpPr>
          <p:spPr bwMode="auto">
            <a:xfrm flipV="1">
              <a:off x="430099" y="650466"/>
              <a:ext cx="36168" cy="40266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2" name="直線コネクタ 361"/>
            <p:cNvCxnSpPr/>
            <p:nvPr/>
          </p:nvCxnSpPr>
          <p:spPr bwMode="auto">
            <a:xfrm flipV="1">
              <a:off x="485441" y="577158"/>
              <a:ext cx="36168" cy="40266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3" name="直線コネクタ 362"/>
            <p:cNvCxnSpPr>
              <a:endCxn id="356" idx="0"/>
            </p:cNvCxnSpPr>
            <p:nvPr/>
          </p:nvCxnSpPr>
          <p:spPr bwMode="auto">
            <a:xfrm flipV="1">
              <a:off x="521608" y="543902"/>
              <a:ext cx="133147" cy="33251"/>
            </a:xfrm>
            <a:prstGeom prst="line">
              <a:avLst/>
            </a:prstGeom>
            <a:solidFill>
              <a:srgbClr val="B2B2B2"/>
            </a:solidFill>
            <a:ln w="6350" cap="flat" cmpd="sng" algn="ctr">
              <a:solidFill>
                <a:srgbClr val="2D2DB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6" name="グループ化 345"/>
          <p:cNvGrpSpPr/>
          <p:nvPr/>
        </p:nvGrpSpPr>
        <p:grpSpPr>
          <a:xfrm>
            <a:off x="2203371" y="2788400"/>
            <a:ext cx="280501" cy="492953"/>
            <a:chOff x="-3786149" y="3870149"/>
            <a:chExt cx="158323" cy="278237"/>
          </a:xfrm>
        </p:grpSpPr>
        <p:sp>
          <p:nvSpPr>
            <p:cNvPr id="348" name="AutoShape 233"/>
            <p:cNvSpPr>
              <a:spLocks noChangeAspect="1" noChangeArrowheads="1"/>
            </p:cNvSpPr>
            <p:nvPr/>
          </p:nvSpPr>
          <p:spPr bwMode="auto">
            <a:xfrm rot="16135343" flipV="1">
              <a:off x="-3853186" y="3955339"/>
              <a:ext cx="278021" cy="108073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349" name="Oval 235"/>
            <p:cNvSpPr>
              <a:spLocks noChangeAspect="1" noChangeArrowheads="1"/>
            </p:cNvSpPr>
            <p:nvPr/>
          </p:nvSpPr>
          <p:spPr bwMode="auto">
            <a:xfrm rot="16135343">
              <a:off x="-3801865" y="3981385"/>
              <a:ext cx="277173" cy="5470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350" name="Oval 236"/>
            <p:cNvSpPr>
              <a:spLocks noChangeAspect="1" noChangeArrowheads="1"/>
            </p:cNvSpPr>
            <p:nvPr/>
          </p:nvSpPr>
          <p:spPr bwMode="auto">
            <a:xfrm rot="16135343">
              <a:off x="-3754199" y="3990297"/>
              <a:ext cx="191351" cy="27161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50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351" name="AutoShape 233"/>
            <p:cNvSpPr>
              <a:spLocks noChangeArrowheads="1"/>
            </p:cNvSpPr>
            <p:nvPr/>
          </p:nvSpPr>
          <p:spPr bwMode="auto">
            <a:xfrm rot="16135343" flipV="1">
              <a:off x="-3849922" y="3964857"/>
              <a:ext cx="262118" cy="87373"/>
            </a:xfrm>
            <a:custGeom>
              <a:avLst/>
              <a:gdLst>
                <a:gd name="G0" fmla="+- 4099 0 0"/>
                <a:gd name="G1" fmla="+- 21600 0 4099"/>
                <a:gd name="G2" fmla="*/ 4099 1 2"/>
                <a:gd name="G3" fmla="+- 21600 0 G2"/>
                <a:gd name="G4" fmla="+/ 4099 21600 2"/>
                <a:gd name="G5" fmla="+/ G1 0 2"/>
                <a:gd name="G6" fmla="*/ 21600 21600 4099"/>
                <a:gd name="G7" fmla="*/ G6 1 2"/>
                <a:gd name="G8" fmla="+- 21600 0 G7"/>
                <a:gd name="G9" fmla="*/ 21600 1 2"/>
                <a:gd name="G10" fmla="+- 4099 0 G9"/>
                <a:gd name="G11" fmla="?: G10 G8 0"/>
                <a:gd name="G12" fmla="?: G10 G7 21600"/>
                <a:gd name="T0" fmla="*/ 19550 w 21600"/>
                <a:gd name="T1" fmla="*/ 10800 h 21600"/>
                <a:gd name="T2" fmla="*/ 10800 w 21600"/>
                <a:gd name="T3" fmla="*/ 21600 h 21600"/>
                <a:gd name="T4" fmla="*/ 2050 w 21600"/>
                <a:gd name="T5" fmla="*/ 10800 h 21600"/>
                <a:gd name="T6" fmla="*/ 10800 w 21600"/>
                <a:gd name="T7" fmla="*/ 0 h 21600"/>
                <a:gd name="T8" fmla="*/ 3850 w 21600"/>
                <a:gd name="T9" fmla="*/ 3850 h 21600"/>
                <a:gd name="T10" fmla="*/ 17750 w 21600"/>
                <a:gd name="T11" fmla="*/ 177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099" y="21600"/>
                  </a:lnTo>
                  <a:lnTo>
                    <a:pt x="175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3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ja-JP" altLang="en-US">
                <a:latin typeface="Arial" pitchFamily="34" charset="0"/>
              </a:endParaRPr>
            </a:p>
          </p:txBody>
        </p:sp>
        <p:sp>
          <p:nvSpPr>
            <p:cNvPr id="352" name="アーチ 351"/>
            <p:cNvSpPr/>
            <p:nvPr/>
          </p:nvSpPr>
          <p:spPr>
            <a:xfrm rot="16200000" flipH="1">
              <a:off x="-3784133" y="3977053"/>
              <a:ext cx="247086" cy="65529"/>
            </a:xfrm>
            <a:prstGeom prst="blockArc">
              <a:avLst>
                <a:gd name="adj1" fmla="val 11058808"/>
                <a:gd name="adj2" fmla="val 13151"/>
                <a:gd name="adj3" fmla="val 30733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3" name="Oval 234"/>
            <p:cNvSpPr>
              <a:spLocks noChangeAspect="1" noChangeArrowheads="1"/>
            </p:cNvSpPr>
            <p:nvPr/>
          </p:nvSpPr>
          <p:spPr bwMode="auto">
            <a:xfrm rot="16135343">
              <a:off x="-3855703" y="3993613"/>
              <a:ext cx="172916" cy="33808"/>
            </a:xfrm>
            <a:prstGeom prst="ellipse">
              <a:avLst/>
            </a:prstGeom>
            <a:gradFill rotWithShape="0"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rgbClr val="FFFFFF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347" name="テキスト ボックス 346"/>
          <p:cNvSpPr txBox="1"/>
          <p:nvPr/>
        </p:nvSpPr>
        <p:spPr>
          <a:xfrm>
            <a:off x="2384625" y="2414296"/>
            <a:ext cx="161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Adamantane</a:t>
            </a:r>
            <a:r>
              <a:rPr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(Ad)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テキスト ボックス 126"/>
          <p:cNvSpPr txBox="1"/>
          <p:nvPr/>
        </p:nvSpPr>
        <p:spPr>
          <a:xfrm>
            <a:off x="8737331" y="0"/>
            <a:ext cx="327334" cy="4001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Arial"/>
                <a:cs typeface="Arial"/>
              </a:rPr>
              <a:t>4</a:t>
            </a:r>
            <a:endParaRPr kumimoji="1" lang="ja-JP" altLang="en-US" sz="2000" b="1" dirty="0">
              <a:latin typeface="Arial"/>
              <a:cs typeface="Arial"/>
            </a:endParaRPr>
          </a:p>
        </p:txBody>
      </p:sp>
      <p:sp>
        <p:nvSpPr>
          <p:cNvPr id="132" name="テキスト ボックス 131"/>
          <p:cNvSpPr txBox="1"/>
          <p:nvPr/>
        </p:nvSpPr>
        <p:spPr>
          <a:xfrm>
            <a:off x="766461" y="3423760"/>
            <a:ext cx="1735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PEGylated </a:t>
            </a:r>
            <a:r>
              <a:rPr lang="en-US" altLang="ja-JP" sz="1400" b="1" dirty="0">
                <a:solidFill>
                  <a:srgbClr val="FF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ja-JP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CyD</a:t>
            </a:r>
            <a:endParaRPr lang="en-US" altLang="ja-JP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(PEG-</a:t>
            </a:r>
            <a:r>
              <a:rPr lang="en-US" altLang="ja-JP" sz="1400" b="1" dirty="0">
                <a:solidFill>
                  <a:srgbClr val="FF00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ja-JP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CyD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テキスト ボックス 132"/>
          <p:cNvSpPr txBox="1"/>
          <p:nvPr/>
        </p:nvSpPr>
        <p:spPr>
          <a:xfrm>
            <a:off x="2869842" y="3423760"/>
            <a:ext cx="1982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Ad-appended</a:t>
            </a:r>
            <a:r>
              <a:rPr lang="ja-JP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</a:p>
          <a:p>
            <a:pPr algn="ctr"/>
            <a:r>
              <a:rPr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(Ad-</a:t>
            </a:r>
            <a:r>
              <a:rPr kumimoji="1" lang="en-US" altLang="ja-JP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protein)</a:t>
            </a:r>
            <a:endParaRPr kumimoji="1" lang="ja-JP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Rectangle 2061"/>
          <p:cNvSpPr>
            <a:spLocks noChangeArrowheads="1"/>
          </p:cNvSpPr>
          <p:nvPr/>
        </p:nvSpPr>
        <p:spPr bwMode="auto">
          <a:xfrm>
            <a:off x="4474528" y="6373212"/>
            <a:ext cx="4361983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r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Hirotsu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altLang="ja-JP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Mol. Pharm.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14, 368-376 (2017).</a:t>
            </a:r>
          </a:p>
          <a:p>
            <a:pPr algn="r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Hirotsu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altLang="ja-JP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Carbohyd</a:t>
            </a:r>
            <a:r>
              <a:rPr lang="en-US" altLang="ja-JP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ja-JP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Polym</a:t>
            </a:r>
            <a:r>
              <a:rPr lang="en-US" altLang="ja-JP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164, 42-48 (2017).</a:t>
            </a:r>
          </a:p>
        </p:txBody>
      </p:sp>
      <p:cxnSp>
        <p:nvCxnSpPr>
          <p:cNvPr id="4" name="直線コネクタ 3"/>
          <p:cNvCxnSpPr/>
          <p:nvPr/>
        </p:nvCxnSpPr>
        <p:spPr>
          <a:xfrm>
            <a:off x="3327588" y="4590518"/>
            <a:ext cx="80504" cy="214586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コネクタ 134"/>
          <p:cNvCxnSpPr/>
          <p:nvPr/>
        </p:nvCxnSpPr>
        <p:spPr>
          <a:xfrm>
            <a:off x="3831218" y="5257826"/>
            <a:ext cx="252656" cy="214586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下矢印 135"/>
          <p:cNvSpPr/>
          <p:nvPr/>
        </p:nvSpPr>
        <p:spPr>
          <a:xfrm>
            <a:off x="6108396" y="5465893"/>
            <a:ext cx="707141" cy="305437"/>
          </a:xfrm>
          <a:prstGeom prst="downArrow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4709106" y="5783184"/>
            <a:ext cx="4581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blood</a:t>
            </a:r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retention</a:t>
            </a:r>
            <a:r>
              <a:rPr lang="ja-JP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ja-JP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ja-JP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ja-JP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ja-JP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r>
              <a:rPr lang="ja-JP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ja-JP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</a:t>
            </a:r>
            <a:endParaRPr lang="ja-JP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円/楕円 137"/>
          <p:cNvSpPr>
            <a:spLocks noChangeAspect="1"/>
          </p:cNvSpPr>
          <p:nvPr/>
        </p:nvSpPr>
        <p:spPr>
          <a:xfrm>
            <a:off x="4534295" y="5880461"/>
            <a:ext cx="180000" cy="185049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テキスト ボックス 138"/>
          <p:cNvSpPr txBox="1"/>
          <p:nvPr/>
        </p:nvSpPr>
        <p:spPr>
          <a:xfrm>
            <a:off x="-9477" y="0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Self-assembly PEGylation Retaining Activity (SPRA)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0" name="直線コネクタ 139"/>
          <p:cNvCxnSpPr/>
          <p:nvPr/>
        </p:nvCxnSpPr>
        <p:spPr>
          <a:xfrm>
            <a:off x="-614666" y="438244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コネクタ 140"/>
          <p:cNvCxnSpPr/>
          <p:nvPr/>
        </p:nvCxnSpPr>
        <p:spPr>
          <a:xfrm>
            <a:off x="-444263" y="513264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726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テキスト ボックス 133"/>
          <p:cNvSpPr txBox="1"/>
          <p:nvPr/>
        </p:nvSpPr>
        <p:spPr>
          <a:xfrm>
            <a:off x="5213529" y="3261523"/>
            <a:ext cx="374554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 of Bromelain, PEG-</a:t>
            </a:r>
            <a:r>
              <a:rPr lang="en-US" altLang="ja-JP" sz="15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Ad-</a:t>
            </a:r>
            <a:r>
              <a:rPr lang="en-US" altLang="ja-JP" sz="15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SPRA-</a:t>
            </a:r>
            <a:r>
              <a:rPr lang="en-US" altLang="ja-JP" sz="15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Gelatin Gel Permeation of FITC-dextran (2 MDa)</a:t>
            </a:r>
          </a:p>
          <a:p>
            <a:pPr algn="just"/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Gelatin (5% w/v) was incubated in PBS at 4</a:t>
            </a:r>
            <a:r>
              <a:rPr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overnight.  After incubation of bromelain for 48 h at 4</a:t>
            </a:r>
            <a:r>
              <a:rPr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C, FITC-dextran (2 MDa) concentration in the receiver was measured by a fluorescence microplate reader.  The molar ratio of PEG-</a:t>
            </a:r>
            <a:r>
              <a:rPr lang="en-US" altLang="ja-JP" sz="1200" dirty="0">
                <a:latin typeface="Symbol" panose="05050102010706020507" pitchFamily="18" charset="2"/>
                <a:cs typeface="Times New Roman" panose="02020603050405020304" pitchFamily="18" charset="0"/>
              </a:rPr>
              <a:t>b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CyD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/Ad-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bromelain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10/1.  Each value represents the mean ± S.E. of 3-4 experiments.  </a:t>
            </a:r>
            <a:r>
              <a:rPr lang="en-US" altLang="ja-JP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0.05,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versus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PBS.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5" name="テキスト ボックス 134"/>
          <p:cNvSpPr txBox="1"/>
          <p:nvPr/>
        </p:nvSpPr>
        <p:spPr>
          <a:xfrm rot="16200000">
            <a:off x="-466233" y="3486318"/>
            <a:ext cx="1622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Fluorescence</a:t>
            </a:r>
          </a:p>
          <a:p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 intensity</a:t>
            </a:r>
            <a:r>
              <a:rPr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sp>
        <p:nvSpPr>
          <p:cNvPr id="136" name="テキスト ボックス 135"/>
          <p:cNvSpPr txBox="1"/>
          <p:nvPr/>
        </p:nvSpPr>
        <p:spPr>
          <a:xfrm>
            <a:off x="3435197" y="5706065"/>
            <a:ext cx="9585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with gelatin</a:t>
            </a:r>
          </a:p>
        </p:txBody>
      </p:sp>
      <p:cxnSp>
        <p:nvCxnSpPr>
          <p:cNvPr id="137" name="直線コネクタ 136"/>
          <p:cNvCxnSpPr/>
          <p:nvPr/>
        </p:nvCxnSpPr>
        <p:spPr>
          <a:xfrm flipV="1">
            <a:off x="2358722" y="5732710"/>
            <a:ext cx="273401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テキスト ボックス 137"/>
          <p:cNvSpPr txBox="1"/>
          <p:nvPr/>
        </p:nvSpPr>
        <p:spPr>
          <a:xfrm>
            <a:off x="-382008" y="3538571"/>
            <a:ext cx="392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39" name="テキスト ボックス 138"/>
          <p:cNvSpPr txBox="1"/>
          <p:nvPr/>
        </p:nvSpPr>
        <p:spPr>
          <a:xfrm>
            <a:off x="3064971" y="3676886"/>
            <a:ext cx="392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40" name="テキスト ボックス 139"/>
          <p:cNvSpPr txBox="1"/>
          <p:nvPr/>
        </p:nvSpPr>
        <p:spPr>
          <a:xfrm>
            <a:off x="4017559" y="3421461"/>
            <a:ext cx="392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41" name="テキスト ボックス 140"/>
          <p:cNvSpPr txBox="1"/>
          <p:nvPr/>
        </p:nvSpPr>
        <p:spPr>
          <a:xfrm>
            <a:off x="4515300" y="3369294"/>
            <a:ext cx="392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graphicFrame>
        <p:nvGraphicFramePr>
          <p:cNvPr id="199" name="グラフ 19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906339"/>
              </p:ext>
            </p:extLst>
          </p:nvPr>
        </p:nvGraphicFramePr>
        <p:xfrm>
          <a:off x="533978" y="2856192"/>
          <a:ext cx="4341153" cy="2308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0" name="正方形/長方形 199"/>
          <p:cNvSpPr/>
          <p:nvPr/>
        </p:nvSpPr>
        <p:spPr>
          <a:xfrm>
            <a:off x="1129767" y="4935506"/>
            <a:ext cx="3616152" cy="317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1" name="テキスト ボックス 200"/>
          <p:cNvSpPr txBox="1"/>
          <p:nvPr/>
        </p:nvSpPr>
        <p:spPr>
          <a:xfrm rot="2220333">
            <a:off x="2743645" y="5090571"/>
            <a:ext cx="914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1"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romelain</a:t>
            </a:r>
            <a:endParaRPr lang="en-US" altLang="ja-JP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テキスト ボックス 201"/>
          <p:cNvSpPr txBox="1"/>
          <p:nvPr/>
        </p:nvSpPr>
        <p:spPr>
          <a:xfrm rot="2220333">
            <a:off x="3624794" y="5209273"/>
            <a:ext cx="12287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Ad-</a:t>
            </a:r>
            <a:r>
              <a:rPr lang="en-US" altLang="ja-JP" sz="1100" b="1" dirty="0" err="1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1" lang="en-US" altLang="ja-JP" sz="1100" b="1" dirty="0" err="1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romelain</a:t>
            </a:r>
            <a:r>
              <a:rPr kumimoji="1" lang="en-US" altLang="ja-JP" sz="11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ja-JP" sz="1100" b="1" dirty="0">
              <a:solidFill>
                <a:schemeClr val="accent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テキスト ボックス 202"/>
          <p:cNvSpPr txBox="1"/>
          <p:nvPr/>
        </p:nvSpPr>
        <p:spPr>
          <a:xfrm rot="2220333">
            <a:off x="3086470" y="5301174"/>
            <a:ext cx="17891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PEG-</a:t>
            </a:r>
          </a:p>
          <a:p>
            <a:r>
              <a:rPr kumimoji="1" lang="en-US" altLang="ja-JP" sz="11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kumimoji="1" lang="en-US" altLang="ja-JP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altLang="ja-JP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テキスト ボックス 203"/>
          <p:cNvSpPr txBox="1"/>
          <p:nvPr/>
        </p:nvSpPr>
        <p:spPr>
          <a:xfrm rot="2220333">
            <a:off x="4120515" y="5147111"/>
            <a:ext cx="14125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SPRA-</a:t>
            </a:r>
          </a:p>
          <a:p>
            <a:r>
              <a:rPr kumimoji="1" lang="en-US" altLang="ja-JP" sz="1100" b="1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kumimoji="1" lang="en-US" altLang="ja-JP" sz="11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altLang="ja-JP" sz="11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テキスト ボックス 204"/>
          <p:cNvSpPr txBox="1"/>
          <p:nvPr/>
        </p:nvSpPr>
        <p:spPr>
          <a:xfrm>
            <a:off x="1342569" y="4885845"/>
            <a:ext cx="914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</a:p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gelatin</a:t>
            </a:r>
          </a:p>
        </p:txBody>
      </p:sp>
      <p:sp>
        <p:nvSpPr>
          <p:cNvPr id="208" name="テキスト ボックス 207"/>
          <p:cNvSpPr txBox="1"/>
          <p:nvPr/>
        </p:nvSpPr>
        <p:spPr>
          <a:xfrm rot="2220333">
            <a:off x="2336350" y="5067506"/>
            <a:ext cx="914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PBS</a:t>
            </a:r>
          </a:p>
        </p:txBody>
      </p:sp>
      <p:grpSp>
        <p:nvGrpSpPr>
          <p:cNvPr id="209" name="グループ化 208"/>
          <p:cNvGrpSpPr/>
          <p:nvPr/>
        </p:nvGrpSpPr>
        <p:grpSpPr>
          <a:xfrm>
            <a:off x="3326026" y="3643572"/>
            <a:ext cx="481222" cy="1090422"/>
            <a:chOff x="3363715" y="4270921"/>
            <a:chExt cx="481222" cy="1245157"/>
          </a:xfrm>
        </p:grpSpPr>
        <p:sp>
          <p:nvSpPr>
            <p:cNvPr id="210" name="下矢印 209"/>
            <p:cNvSpPr/>
            <p:nvPr/>
          </p:nvSpPr>
          <p:spPr>
            <a:xfrm rot="10800000" flipV="1">
              <a:off x="3425878" y="4634305"/>
              <a:ext cx="339879" cy="881773"/>
            </a:xfrm>
            <a:prstGeom prst="downArrow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FF0000"/>
                </a:gs>
                <a:gs pos="83000">
                  <a:srgbClr val="FF0000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1" name="テキスト ボックス 210"/>
            <p:cNvSpPr txBox="1"/>
            <p:nvPr/>
          </p:nvSpPr>
          <p:spPr>
            <a:xfrm>
              <a:off x="3363715" y="4270921"/>
              <a:ext cx="4812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600" b="1" dirty="0">
                  <a:solidFill>
                    <a:srgbClr val="FF0000"/>
                  </a:solidFill>
                  <a:latin typeface="Arial"/>
                  <a:cs typeface="Arial"/>
                </a:rPr>
                <a:t>6</a:t>
              </a:r>
              <a:r>
                <a:rPr kumimoji="1" lang="en-US" altLang="ja-JP" sz="1600" b="1" dirty="0">
                  <a:solidFill>
                    <a:srgbClr val="FF0000"/>
                  </a:solidFill>
                  <a:latin typeface="Arial"/>
                  <a:cs typeface="Arial"/>
                </a:rPr>
                <a:t>%</a:t>
              </a:r>
              <a:endParaRPr kumimoji="1" lang="ja-JP" altLang="en-US" sz="1600" b="1" dirty="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93" name="Oval 309"/>
          <p:cNvSpPr>
            <a:spLocks noChangeArrowheads="1"/>
          </p:cNvSpPr>
          <p:nvPr/>
        </p:nvSpPr>
        <p:spPr bwMode="auto">
          <a:xfrm>
            <a:off x="1808469" y="2460139"/>
            <a:ext cx="1375200" cy="180000"/>
          </a:xfrm>
          <a:prstGeom prst="ellipse">
            <a:avLst/>
          </a:prstGeom>
          <a:solidFill>
            <a:schemeClr val="bg1">
              <a:alpha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>
            <a:spAutoFit/>
          </a:bodyPr>
          <a:lstStyle/>
          <a:p>
            <a:endParaRPr lang="ja-JP" altLang="en-US"/>
          </a:p>
        </p:txBody>
      </p:sp>
      <p:grpSp>
        <p:nvGrpSpPr>
          <p:cNvPr id="95" name="グループ化 94"/>
          <p:cNvGrpSpPr/>
          <p:nvPr/>
        </p:nvGrpSpPr>
        <p:grpSpPr>
          <a:xfrm>
            <a:off x="1789147" y="2175645"/>
            <a:ext cx="1396800" cy="512638"/>
            <a:chOff x="3171441" y="2610579"/>
            <a:chExt cx="1396800" cy="512638"/>
          </a:xfrm>
        </p:grpSpPr>
        <p:grpSp>
          <p:nvGrpSpPr>
            <p:cNvPr id="96" name="グループ化 95"/>
            <p:cNvGrpSpPr/>
            <p:nvPr/>
          </p:nvGrpSpPr>
          <p:grpSpPr>
            <a:xfrm>
              <a:off x="3171441" y="2610579"/>
              <a:ext cx="1396800" cy="465481"/>
              <a:chOff x="-7125072" y="2115742"/>
              <a:chExt cx="1396800" cy="465481"/>
            </a:xfrm>
          </p:grpSpPr>
          <p:sp>
            <p:nvSpPr>
              <p:cNvPr id="98" name="正方形/長方形 97"/>
              <p:cNvSpPr/>
              <p:nvPr/>
            </p:nvSpPr>
            <p:spPr>
              <a:xfrm>
                <a:off x="-7119205" y="2201445"/>
                <a:ext cx="1384582" cy="284983"/>
              </a:xfrm>
              <a:prstGeom prst="rect">
                <a:avLst/>
              </a:prstGeom>
              <a:solidFill>
                <a:schemeClr val="bg1">
                  <a:lumMod val="85000"/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9" name="Oval 309"/>
              <p:cNvSpPr>
                <a:spLocks noChangeArrowheads="1"/>
              </p:cNvSpPr>
              <p:nvPr/>
            </p:nvSpPr>
            <p:spPr bwMode="auto">
              <a:xfrm>
                <a:off x="-7125072" y="2115742"/>
                <a:ext cx="1396800" cy="18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solidFill>
                  <a:schemeClr val="bg2">
                    <a:lumMod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0488" tIns="44450" rIns="90488" bIns="44450" anchor="ctr">
                <a:spAutoFit/>
              </a:bodyPr>
              <a:lstStyle/>
              <a:p>
                <a:endParaRPr lang="ja-JP" altLang="en-US"/>
              </a:p>
            </p:txBody>
          </p:sp>
          <p:sp>
            <p:nvSpPr>
              <p:cNvPr id="100" name="Oval 309"/>
              <p:cNvSpPr>
                <a:spLocks noChangeArrowheads="1"/>
              </p:cNvSpPr>
              <p:nvPr/>
            </p:nvSpPr>
            <p:spPr bwMode="auto">
              <a:xfrm>
                <a:off x="-7119205" y="2401223"/>
                <a:ext cx="1375200" cy="180000"/>
              </a:xfrm>
              <a:prstGeom prst="ellipse">
                <a:avLst/>
              </a:prstGeom>
              <a:solidFill>
                <a:schemeClr val="bg1">
                  <a:lumMod val="85000"/>
                  <a:alpha val="80000"/>
                </a:scheme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square" lIns="90488" tIns="44450" rIns="90488" bIns="44450" anchor="ctr">
                <a:spAutoFit/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97" name="テキスト ボックス 96"/>
            <p:cNvSpPr txBox="1"/>
            <p:nvPr/>
          </p:nvSpPr>
          <p:spPr>
            <a:xfrm>
              <a:off x="3635401" y="2861607"/>
              <a:ext cx="47641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100" b="1" dirty="0">
                  <a:latin typeface="Arial"/>
                  <a:cs typeface="Arial"/>
                </a:rPr>
                <a:t>PBS</a:t>
              </a:r>
            </a:p>
          </p:txBody>
        </p:sp>
      </p:grpSp>
      <p:sp>
        <p:nvSpPr>
          <p:cNvPr id="101" name="角丸四角形 100"/>
          <p:cNvSpPr/>
          <p:nvPr/>
        </p:nvSpPr>
        <p:spPr>
          <a:xfrm>
            <a:off x="204434" y="729416"/>
            <a:ext cx="8565253" cy="2181329"/>
          </a:xfrm>
          <a:prstGeom prst="round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" name="正方形/長方形 101"/>
          <p:cNvSpPr/>
          <p:nvPr/>
        </p:nvSpPr>
        <p:spPr>
          <a:xfrm>
            <a:off x="4985860" y="2261348"/>
            <a:ext cx="1383535" cy="284983"/>
          </a:xfrm>
          <a:prstGeom prst="rect">
            <a:avLst/>
          </a:prstGeom>
          <a:solidFill>
            <a:srgbClr val="FFFF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Oval 309"/>
          <p:cNvSpPr>
            <a:spLocks noChangeArrowheads="1"/>
          </p:cNvSpPr>
          <p:nvPr/>
        </p:nvSpPr>
        <p:spPr bwMode="auto">
          <a:xfrm>
            <a:off x="4985860" y="2176008"/>
            <a:ext cx="1396800" cy="180000"/>
          </a:xfrm>
          <a:prstGeom prst="ellipse">
            <a:avLst/>
          </a:prstGeom>
          <a:solidFill>
            <a:srgbClr val="FFFF00">
              <a:alpha val="80000"/>
            </a:srgbClr>
          </a:solidFill>
          <a:ln w="12700">
            <a:solidFill>
              <a:schemeClr val="bg2">
                <a:lumMod val="50000"/>
              </a:schemeClr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04" name="Oval 309"/>
          <p:cNvSpPr>
            <a:spLocks noChangeArrowheads="1"/>
          </p:cNvSpPr>
          <p:nvPr/>
        </p:nvSpPr>
        <p:spPr bwMode="auto">
          <a:xfrm>
            <a:off x="5206776" y="2343415"/>
            <a:ext cx="948788" cy="9127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noFill/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05" name="Oval 309"/>
          <p:cNvSpPr>
            <a:spLocks noChangeArrowheads="1"/>
          </p:cNvSpPr>
          <p:nvPr/>
        </p:nvSpPr>
        <p:spPr bwMode="auto">
          <a:xfrm>
            <a:off x="5204912" y="2341763"/>
            <a:ext cx="948788" cy="9127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06" name="Oval 309"/>
          <p:cNvSpPr>
            <a:spLocks noChangeArrowheads="1"/>
          </p:cNvSpPr>
          <p:nvPr/>
        </p:nvSpPr>
        <p:spPr bwMode="auto">
          <a:xfrm>
            <a:off x="4991164" y="2467476"/>
            <a:ext cx="1368000" cy="180000"/>
          </a:xfrm>
          <a:prstGeom prst="ellipse">
            <a:avLst/>
          </a:prstGeom>
          <a:solidFill>
            <a:schemeClr val="bg1">
              <a:lumMod val="85000"/>
              <a:alpha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square"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1930176" y="2619970"/>
            <a:ext cx="1134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 err="1">
                <a:latin typeface="Arial"/>
                <a:cs typeface="Arial"/>
              </a:rPr>
              <a:t>T</a:t>
            </a:r>
            <a:r>
              <a:rPr kumimoji="1" lang="en-US" altLang="ja-JP" sz="1400" b="1" dirty="0" err="1">
                <a:solidFill>
                  <a:schemeClr val="tx1"/>
                </a:solidFill>
                <a:latin typeface="Arial"/>
                <a:cs typeface="Arial"/>
              </a:rPr>
              <a:t>ranswell</a:t>
            </a:r>
            <a:r>
              <a:rPr kumimoji="1" lang="en-US" altLang="ja-JP" sz="1400" b="1" baseline="30000" dirty="0">
                <a:solidFill>
                  <a:schemeClr val="tx1"/>
                </a:solidFill>
                <a:latin typeface="Arial"/>
                <a:cs typeface="Arial"/>
                <a:sym typeface="Symbol" panose="05050102010706020507" pitchFamily="18" charset="2"/>
              </a:rPr>
              <a:t></a:t>
            </a:r>
            <a:endParaRPr kumimoji="1" lang="ja-JP" altLang="en-US" sz="1400" b="1" baseline="300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8" name="Oval 309"/>
          <p:cNvSpPr>
            <a:spLocks noChangeArrowheads="1"/>
          </p:cNvSpPr>
          <p:nvPr/>
        </p:nvSpPr>
        <p:spPr bwMode="auto">
          <a:xfrm>
            <a:off x="2000324" y="2341717"/>
            <a:ext cx="948788" cy="9127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1750">
            <a:noFill/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09" name="Rectangle 308"/>
          <p:cNvSpPr>
            <a:spLocks noChangeArrowheads="1"/>
          </p:cNvSpPr>
          <p:nvPr/>
        </p:nvSpPr>
        <p:spPr bwMode="auto">
          <a:xfrm>
            <a:off x="2012749" y="1909639"/>
            <a:ext cx="923939" cy="477718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10" name="Oval 309"/>
          <p:cNvSpPr>
            <a:spLocks noChangeArrowheads="1"/>
          </p:cNvSpPr>
          <p:nvPr/>
        </p:nvSpPr>
        <p:spPr bwMode="auto">
          <a:xfrm>
            <a:off x="2000324" y="1861668"/>
            <a:ext cx="948788" cy="91279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11" name="Oval 309"/>
          <p:cNvSpPr>
            <a:spLocks noChangeArrowheads="1"/>
          </p:cNvSpPr>
          <p:nvPr/>
        </p:nvSpPr>
        <p:spPr bwMode="auto">
          <a:xfrm>
            <a:off x="1998460" y="2340065"/>
            <a:ext cx="948788" cy="9127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12" name="テキスト ボックス 111"/>
          <p:cNvSpPr txBox="1"/>
          <p:nvPr/>
        </p:nvSpPr>
        <p:spPr>
          <a:xfrm>
            <a:off x="3489514" y="92832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latin typeface="Arial"/>
                <a:cs typeface="Arial"/>
              </a:rPr>
              <a:t>in PBS</a:t>
            </a:r>
            <a:r>
              <a:rPr lang="ja-JP" altLang="en-US" sz="1400" b="1" dirty="0">
                <a:latin typeface="Arial"/>
                <a:cs typeface="Arial"/>
              </a:rPr>
              <a:t> </a:t>
            </a:r>
            <a:r>
              <a:rPr lang="en-US" altLang="ja-JP" sz="1400" b="1" dirty="0">
                <a:latin typeface="Arial"/>
                <a:cs typeface="Arial"/>
              </a:rPr>
              <a:t>(100 </a:t>
            </a:r>
            <a:r>
              <a:rPr lang="en-US" altLang="ja-JP" sz="1400" b="1" dirty="0">
                <a:latin typeface="Symbol" panose="05050102010706020507" pitchFamily="18" charset="2"/>
                <a:cs typeface="Arial"/>
              </a:rPr>
              <a:t>m</a:t>
            </a:r>
            <a:r>
              <a:rPr lang="en-US" altLang="ja-JP" sz="1400" b="1" dirty="0">
                <a:latin typeface="Arial"/>
                <a:cs typeface="Arial"/>
              </a:rPr>
              <a:t>L)</a:t>
            </a:r>
            <a:endParaRPr kumimoji="1" lang="ja-JP" alt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3" name="正方形/長方形 112"/>
          <p:cNvSpPr/>
          <p:nvPr/>
        </p:nvSpPr>
        <p:spPr>
          <a:xfrm>
            <a:off x="2012749" y="2153568"/>
            <a:ext cx="923939" cy="2337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3861871" y="2106104"/>
            <a:ext cx="49244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100" b="1" dirty="0">
                <a:latin typeface="Arial"/>
                <a:cs typeface="Arial"/>
              </a:rPr>
              <a:t>4</a:t>
            </a:r>
            <a:r>
              <a:rPr lang="en-US" altLang="ja-JP" sz="1100" b="1" baseline="30000" dirty="0">
                <a:latin typeface="Arial"/>
                <a:cs typeface="Arial"/>
              </a:rPr>
              <a:t>º</a:t>
            </a:r>
            <a:r>
              <a:rPr lang="en-US" altLang="ja-JP" sz="1100" b="1" dirty="0">
                <a:latin typeface="Arial"/>
                <a:cs typeface="Arial"/>
              </a:rPr>
              <a:t>C</a:t>
            </a:r>
          </a:p>
          <a:p>
            <a:pPr algn="ctr"/>
            <a:r>
              <a:rPr kumimoji="1" lang="en-US" altLang="ja-JP" sz="1200" b="1" dirty="0">
                <a:latin typeface="Arial"/>
                <a:cs typeface="Arial"/>
              </a:rPr>
              <a:t>48 </a:t>
            </a:r>
            <a:r>
              <a:rPr lang="en-US" altLang="ja-JP" sz="1200" b="1" dirty="0">
                <a:latin typeface="Arial"/>
                <a:cs typeface="Arial"/>
              </a:rPr>
              <a:t>h</a:t>
            </a:r>
            <a:endParaRPr kumimoji="1" lang="ja-JP" altLang="en-US" sz="1100" b="1" dirty="0">
              <a:latin typeface="Arial"/>
              <a:cs typeface="Arial"/>
            </a:endParaRPr>
          </a:p>
        </p:txBody>
      </p:sp>
      <p:sp>
        <p:nvSpPr>
          <p:cNvPr id="115" name="Rectangle 308"/>
          <p:cNvSpPr>
            <a:spLocks noChangeArrowheads="1"/>
          </p:cNvSpPr>
          <p:nvPr/>
        </p:nvSpPr>
        <p:spPr bwMode="auto">
          <a:xfrm>
            <a:off x="5219201" y="1911337"/>
            <a:ext cx="923939" cy="47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16" name="Oval 309"/>
          <p:cNvSpPr>
            <a:spLocks noChangeArrowheads="1"/>
          </p:cNvSpPr>
          <p:nvPr/>
        </p:nvSpPr>
        <p:spPr bwMode="auto">
          <a:xfrm>
            <a:off x="5206776" y="1863366"/>
            <a:ext cx="948788" cy="91279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17" name="正方形/長方形 116"/>
          <p:cNvSpPr/>
          <p:nvPr/>
        </p:nvSpPr>
        <p:spPr>
          <a:xfrm>
            <a:off x="5213974" y="2044639"/>
            <a:ext cx="928069" cy="346068"/>
          </a:xfrm>
          <a:prstGeom prst="rect">
            <a:avLst/>
          </a:pr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8" name="Oval 309"/>
          <p:cNvSpPr>
            <a:spLocks noChangeArrowheads="1"/>
          </p:cNvSpPr>
          <p:nvPr/>
        </p:nvSpPr>
        <p:spPr bwMode="auto">
          <a:xfrm>
            <a:off x="5204915" y="1976735"/>
            <a:ext cx="948788" cy="91279"/>
          </a:xfrm>
          <a:prstGeom prst="ellipse">
            <a:avLst/>
          </a:prstGeom>
          <a:solidFill>
            <a:srgbClr val="FFFF00">
              <a:alpha val="50196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20" name="テキスト ボックス 119"/>
          <p:cNvSpPr txBox="1"/>
          <p:nvPr/>
        </p:nvSpPr>
        <p:spPr>
          <a:xfrm>
            <a:off x="5852085" y="824607"/>
            <a:ext cx="16866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latin typeface="Arial"/>
                <a:cs typeface="Arial"/>
              </a:rPr>
              <a:t>Collection of PBS</a:t>
            </a:r>
          </a:p>
          <a:p>
            <a:pPr algn="ctr"/>
            <a:r>
              <a:rPr lang="en-US" altLang="ja-JP" sz="1400" b="1" dirty="0">
                <a:latin typeface="Arial"/>
                <a:cs typeface="Arial"/>
              </a:rPr>
              <a:t>(Receiver)</a:t>
            </a:r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6963755" y="1716260"/>
            <a:ext cx="1606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latin typeface="Arial"/>
                <a:cs typeface="Arial"/>
              </a:rPr>
              <a:t>Measurement of </a:t>
            </a:r>
          </a:p>
          <a:p>
            <a:pPr algn="ctr"/>
            <a:r>
              <a:rPr lang="en-US" altLang="ja-JP" sz="1400" b="1" dirty="0">
                <a:latin typeface="Arial"/>
                <a:cs typeface="Arial"/>
              </a:rPr>
              <a:t>fluorescence</a:t>
            </a:r>
          </a:p>
        </p:txBody>
      </p:sp>
      <p:cxnSp>
        <p:nvCxnSpPr>
          <p:cNvPr id="123" name="直線コネクタ 122"/>
          <p:cNvCxnSpPr/>
          <p:nvPr/>
        </p:nvCxnSpPr>
        <p:spPr>
          <a:xfrm flipH="1">
            <a:off x="2009462" y="1914121"/>
            <a:ext cx="1864" cy="4783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線コネクタ 131"/>
          <p:cNvCxnSpPr/>
          <p:nvPr/>
        </p:nvCxnSpPr>
        <p:spPr>
          <a:xfrm flipH="1">
            <a:off x="2934748" y="1918026"/>
            <a:ext cx="1864" cy="4783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直線コネクタ 132"/>
          <p:cNvCxnSpPr/>
          <p:nvPr/>
        </p:nvCxnSpPr>
        <p:spPr>
          <a:xfrm flipH="1">
            <a:off x="6145392" y="1917549"/>
            <a:ext cx="1864" cy="4783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テキスト ボックス 205"/>
          <p:cNvSpPr txBox="1"/>
          <p:nvPr/>
        </p:nvSpPr>
        <p:spPr>
          <a:xfrm>
            <a:off x="1792923" y="740837"/>
            <a:ext cx="2045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</a:p>
          <a:p>
            <a:r>
              <a:rPr lang="en-US" altLang="ja-JP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PEG-</a:t>
            </a:r>
            <a:r>
              <a:rPr lang="en-US" altLang="ja-JP" sz="1100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1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altLang="ja-JP" sz="11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Ad-</a:t>
            </a:r>
            <a:r>
              <a:rPr lang="en-US" altLang="ja-JP" sz="11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1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altLang="ja-JP" sz="11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SPRA-</a:t>
            </a:r>
            <a:r>
              <a:rPr lang="en-US" altLang="ja-JP" sz="1100" b="1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en-US" altLang="ja-JP" sz="1100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3" name="左中かっこ 212"/>
          <p:cNvSpPr/>
          <p:nvPr/>
        </p:nvSpPr>
        <p:spPr>
          <a:xfrm>
            <a:off x="1723228" y="787796"/>
            <a:ext cx="92816" cy="684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6" name="下カーブ矢印 215"/>
          <p:cNvSpPr/>
          <p:nvPr/>
        </p:nvSpPr>
        <p:spPr>
          <a:xfrm rot="15149657" flipH="1" flipV="1">
            <a:off x="3394901" y="1443477"/>
            <a:ext cx="402997" cy="230107"/>
          </a:xfrm>
          <a:prstGeom prst="curvedDownArrow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17" name="直線コネクタ 216"/>
          <p:cNvCxnSpPr/>
          <p:nvPr/>
        </p:nvCxnSpPr>
        <p:spPr>
          <a:xfrm>
            <a:off x="1810075" y="1706208"/>
            <a:ext cx="205882" cy="205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線コネクタ 217"/>
          <p:cNvCxnSpPr/>
          <p:nvPr/>
        </p:nvCxnSpPr>
        <p:spPr>
          <a:xfrm flipH="1">
            <a:off x="2949381" y="1701570"/>
            <a:ext cx="205200" cy="205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線コネクタ 218"/>
          <p:cNvCxnSpPr/>
          <p:nvPr/>
        </p:nvCxnSpPr>
        <p:spPr>
          <a:xfrm>
            <a:off x="1798712" y="1625903"/>
            <a:ext cx="0" cy="9352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線コネクタ 219"/>
          <p:cNvCxnSpPr/>
          <p:nvPr/>
        </p:nvCxnSpPr>
        <p:spPr>
          <a:xfrm flipH="1">
            <a:off x="3171339" y="1628464"/>
            <a:ext cx="0" cy="93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線コネクタ 220"/>
          <p:cNvCxnSpPr/>
          <p:nvPr/>
        </p:nvCxnSpPr>
        <p:spPr>
          <a:xfrm>
            <a:off x="4999875" y="1706208"/>
            <a:ext cx="205882" cy="205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線コネクタ 221"/>
          <p:cNvCxnSpPr/>
          <p:nvPr/>
        </p:nvCxnSpPr>
        <p:spPr>
          <a:xfrm flipH="1">
            <a:off x="6139181" y="1701570"/>
            <a:ext cx="205200" cy="205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線コネクタ 222"/>
          <p:cNvCxnSpPr/>
          <p:nvPr/>
        </p:nvCxnSpPr>
        <p:spPr>
          <a:xfrm>
            <a:off x="4988512" y="1625903"/>
            <a:ext cx="0" cy="93521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線コネクタ 223"/>
          <p:cNvCxnSpPr/>
          <p:nvPr/>
        </p:nvCxnSpPr>
        <p:spPr>
          <a:xfrm flipH="1">
            <a:off x="6361139" y="1628464"/>
            <a:ext cx="0" cy="93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テキスト ボックス 224"/>
          <p:cNvSpPr txBox="1"/>
          <p:nvPr/>
        </p:nvSpPr>
        <p:spPr>
          <a:xfrm>
            <a:off x="1673492" y="1432307"/>
            <a:ext cx="30842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altLang="ja-JP" sz="1100" b="1" dirty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FITC-dextran (2 MDa)</a:t>
            </a:r>
          </a:p>
        </p:txBody>
      </p:sp>
      <p:sp>
        <p:nvSpPr>
          <p:cNvPr id="226" name="テキスト ボックス 225"/>
          <p:cNvSpPr txBox="1"/>
          <p:nvPr/>
        </p:nvSpPr>
        <p:spPr>
          <a:xfrm>
            <a:off x="5427792" y="2430686"/>
            <a:ext cx="4764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100" b="1" dirty="0">
                <a:latin typeface="Arial"/>
                <a:cs typeface="Arial"/>
              </a:rPr>
              <a:t>PBS</a:t>
            </a:r>
          </a:p>
        </p:txBody>
      </p:sp>
      <p:sp>
        <p:nvSpPr>
          <p:cNvPr id="227" name="テキスト ボックス 226"/>
          <p:cNvSpPr txBox="1"/>
          <p:nvPr/>
        </p:nvSpPr>
        <p:spPr>
          <a:xfrm>
            <a:off x="6636513" y="2531821"/>
            <a:ext cx="7152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000" b="1" dirty="0">
                <a:latin typeface="Arial"/>
                <a:cs typeface="Arial"/>
              </a:rPr>
              <a:t>Receiver</a:t>
            </a:r>
            <a:endParaRPr lang="ja-JP" altLang="en-US" sz="1000" b="1" dirty="0">
              <a:latin typeface="Arial"/>
              <a:cs typeface="Arial"/>
            </a:endParaRPr>
          </a:p>
        </p:txBody>
      </p:sp>
      <p:cxnSp>
        <p:nvCxnSpPr>
          <p:cNvPr id="228" name="直線コネクタ 227"/>
          <p:cNvCxnSpPr/>
          <p:nvPr/>
        </p:nvCxnSpPr>
        <p:spPr>
          <a:xfrm flipH="1" flipV="1">
            <a:off x="6235535" y="2442988"/>
            <a:ext cx="371202" cy="1214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Oval 309"/>
          <p:cNvSpPr>
            <a:spLocks noChangeArrowheads="1"/>
          </p:cNvSpPr>
          <p:nvPr/>
        </p:nvSpPr>
        <p:spPr bwMode="auto">
          <a:xfrm>
            <a:off x="5200858" y="2341717"/>
            <a:ext cx="948788" cy="91279"/>
          </a:xfrm>
          <a:prstGeom prst="ellipse">
            <a:avLst/>
          </a:prstGeom>
          <a:solidFill>
            <a:srgbClr val="FFFF00">
              <a:alpha val="50196"/>
            </a:srgbClr>
          </a:solidFill>
          <a:ln w="31750">
            <a:noFill/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230" name="Rectangle 308"/>
          <p:cNvSpPr>
            <a:spLocks noChangeArrowheads="1"/>
          </p:cNvSpPr>
          <p:nvPr/>
        </p:nvSpPr>
        <p:spPr bwMode="auto">
          <a:xfrm>
            <a:off x="5213283" y="1909639"/>
            <a:ext cx="923939" cy="477718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231" name="Oval 309"/>
          <p:cNvSpPr>
            <a:spLocks noChangeArrowheads="1"/>
          </p:cNvSpPr>
          <p:nvPr/>
        </p:nvSpPr>
        <p:spPr bwMode="auto">
          <a:xfrm>
            <a:off x="2003730" y="2104492"/>
            <a:ext cx="948788" cy="9127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grpSp>
        <p:nvGrpSpPr>
          <p:cNvPr id="232" name="グループ化 231"/>
          <p:cNvGrpSpPr/>
          <p:nvPr/>
        </p:nvGrpSpPr>
        <p:grpSpPr>
          <a:xfrm>
            <a:off x="2005541" y="1981497"/>
            <a:ext cx="939394" cy="213621"/>
            <a:chOff x="-6908678" y="1921594"/>
            <a:chExt cx="939394" cy="213621"/>
          </a:xfrm>
        </p:grpSpPr>
        <p:sp>
          <p:nvSpPr>
            <p:cNvPr id="233" name="Oval 309"/>
            <p:cNvSpPr>
              <a:spLocks noChangeArrowheads="1"/>
            </p:cNvSpPr>
            <p:nvPr/>
          </p:nvSpPr>
          <p:spPr bwMode="auto">
            <a:xfrm>
              <a:off x="-6908678" y="2043936"/>
              <a:ext cx="939394" cy="91279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34" name="正方形/長方形 233"/>
            <p:cNvSpPr/>
            <p:nvPr/>
          </p:nvSpPr>
          <p:spPr>
            <a:xfrm>
              <a:off x="-6902567" y="1971389"/>
              <a:ext cx="923939" cy="141853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2"/>
                </a:solidFill>
              </a:endParaRPr>
            </a:p>
          </p:txBody>
        </p:sp>
        <p:sp>
          <p:nvSpPr>
            <p:cNvPr id="235" name="Oval 309"/>
            <p:cNvSpPr>
              <a:spLocks noChangeArrowheads="1"/>
            </p:cNvSpPr>
            <p:nvPr/>
          </p:nvSpPr>
          <p:spPr bwMode="auto">
            <a:xfrm>
              <a:off x="-6908678" y="1921594"/>
              <a:ext cx="939394" cy="91279"/>
            </a:xfrm>
            <a:prstGeom prst="ellipse">
              <a:avLst/>
            </a:prstGeom>
            <a:solidFill>
              <a:srgbClr val="FFFF00">
                <a:alpha val="49804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236" name="テキスト ボックス 235"/>
          <p:cNvSpPr txBox="1"/>
          <p:nvPr/>
        </p:nvSpPr>
        <p:spPr>
          <a:xfrm>
            <a:off x="2026920" y="2191182"/>
            <a:ext cx="9028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100" b="1" dirty="0">
                <a:latin typeface="Arial"/>
                <a:cs typeface="Arial"/>
              </a:rPr>
              <a:t>Gelatin gel</a:t>
            </a:r>
          </a:p>
        </p:txBody>
      </p:sp>
      <p:sp>
        <p:nvSpPr>
          <p:cNvPr id="237" name="Oval 309"/>
          <p:cNvSpPr>
            <a:spLocks noChangeArrowheads="1"/>
          </p:cNvSpPr>
          <p:nvPr/>
        </p:nvSpPr>
        <p:spPr bwMode="auto">
          <a:xfrm>
            <a:off x="5198994" y="2340065"/>
            <a:ext cx="948788" cy="91279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238" name="正方形/長方形 237"/>
          <p:cNvSpPr/>
          <p:nvPr/>
        </p:nvSpPr>
        <p:spPr>
          <a:xfrm>
            <a:off x="5213283" y="2153568"/>
            <a:ext cx="923939" cy="23378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39" name="グループ化 238"/>
          <p:cNvGrpSpPr/>
          <p:nvPr/>
        </p:nvGrpSpPr>
        <p:grpSpPr>
          <a:xfrm>
            <a:off x="5206075" y="1981497"/>
            <a:ext cx="939394" cy="213621"/>
            <a:chOff x="-6908678" y="1921594"/>
            <a:chExt cx="939394" cy="213621"/>
          </a:xfrm>
        </p:grpSpPr>
        <p:sp>
          <p:nvSpPr>
            <p:cNvPr id="240" name="Oval 309"/>
            <p:cNvSpPr>
              <a:spLocks noChangeArrowheads="1"/>
            </p:cNvSpPr>
            <p:nvPr/>
          </p:nvSpPr>
          <p:spPr bwMode="auto">
            <a:xfrm>
              <a:off x="-6908678" y="2043936"/>
              <a:ext cx="939394" cy="91279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  <p:sp>
          <p:nvSpPr>
            <p:cNvPr id="241" name="正方形/長方形 240"/>
            <p:cNvSpPr/>
            <p:nvPr/>
          </p:nvSpPr>
          <p:spPr>
            <a:xfrm>
              <a:off x="-6902567" y="1971389"/>
              <a:ext cx="923939" cy="141853"/>
            </a:xfrm>
            <a:prstGeom prst="rect">
              <a:avLst/>
            </a:prstGeom>
            <a:solidFill>
              <a:srgbClr val="FFFF0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2"/>
                </a:solidFill>
              </a:endParaRPr>
            </a:p>
          </p:txBody>
        </p:sp>
        <p:sp>
          <p:nvSpPr>
            <p:cNvPr id="242" name="Oval 309"/>
            <p:cNvSpPr>
              <a:spLocks noChangeArrowheads="1"/>
            </p:cNvSpPr>
            <p:nvPr/>
          </p:nvSpPr>
          <p:spPr bwMode="auto">
            <a:xfrm>
              <a:off x="-6908678" y="1921594"/>
              <a:ext cx="939394" cy="91279"/>
            </a:xfrm>
            <a:prstGeom prst="ellipse">
              <a:avLst/>
            </a:prstGeom>
            <a:solidFill>
              <a:srgbClr val="FFFF00">
                <a:alpha val="49804"/>
              </a:srgbClr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488" tIns="44450" rIns="90488" bIns="44450" anchor="ctr">
              <a:spAutoFit/>
            </a:bodyPr>
            <a:lstStyle/>
            <a:p>
              <a:endParaRPr lang="ja-JP" altLang="en-US"/>
            </a:p>
          </p:txBody>
        </p:sp>
      </p:grpSp>
      <p:sp>
        <p:nvSpPr>
          <p:cNvPr id="243" name="テキスト ボックス 242"/>
          <p:cNvSpPr txBox="1"/>
          <p:nvPr/>
        </p:nvSpPr>
        <p:spPr>
          <a:xfrm>
            <a:off x="5203048" y="2147435"/>
            <a:ext cx="9028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100" b="1" dirty="0">
                <a:latin typeface="Arial"/>
                <a:cs typeface="Arial"/>
              </a:rPr>
              <a:t>Gelatin gel</a:t>
            </a:r>
          </a:p>
        </p:txBody>
      </p:sp>
      <p:sp>
        <p:nvSpPr>
          <p:cNvPr id="244" name="下矢印 243"/>
          <p:cNvSpPr/>
          <p:nvPr/>
        </p:nvSpPr>
        <p:spPr>
          <a:xfrm rot="10800000" flipV="1">
            <a:off x="5220820" y="2340483"/>
            <a:ext cx="166326" cy="180406"/>
          </a:xfrm>
          <a:prstGeom prst="downArrow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74000">
                <a:srgbClr val="FF0000"/>
              </a:gs>
              <a:gs pos="84000">
                <a:srgbClr val="FF0000"/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45" name="下矢印 244"/>
          <p:cNvSpPr/>
          <p:nvPr/>
        </p:nvSpPr>
        <p:spPr>
          <a:xfrm rot="10800000" flipV="1">
            <a:off x="5943628" y="2343311"/>
            <a:ext cx="166326" cy="180406"/>
          </a:xfrm>
          <a:prstGeom prst="downArrow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74000">
                <a:srgbClr val="FF0000"/>
              </a:gs>
              <a:gs pos="84000">
                <a:srgbClr val="FF0000"/>
              </a:gs>
              <a:gs pos="100000">
                <a:srgbClr val="FF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46" name="直線コネクタ 245"/>
          <p:cNvCxnSpPr/>
          <p:nvPr/>
        </p:nvCxnSpPr>
        <p:spPr>
          <a:xfrm flipH="1">
            <a:off x="5209858" y="1914121"/>
            <a:ext cx="1864" cy="47839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テキスト ボックス 247"/>
          <p:cNvSpPr txBox="1"/>
          <p:nvPr/>
        </p:nvSpPr>
        <p:spPr>
          <a:xfrm>
            <a:off x="354455" y="545588"/>
            <a:ext cx="13090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Arial"/>
                <a:cs typeface="Arial"/>
              </a:rPr>
              <a:t>Protocol</a:t>
            </a:r>
            <a:endParaRPr lang="ja-JP" altLang="en-US" b="1" dirty="0">
              <a:latin typeface="Arial"/>
              <a:cs typeface="Arial"/>
            </a:endParaRPr>
          </a:p>
        </p:txBody>
      </p:sp>
      <p:cxnSp>
        <p:nvCxnSpPr>
          <p:cNvPr id="249" name="直線コネクタ 248"/>
          <p:cNvCxnSpPr/>
          <p:nvPr/>
        </p:nvCxnSpPr>
        <p:spPr>
          <a:xfrm>
            <a:off x="375821" y="930630"/>
            <a:ext cx="1260000" cy="161"/>
          </a:xfrm>
          <a:prstGeom prst="line">
            <a:avLst/>
          </a:prstGeom>
          <a:ln w="95250" cmpd="tri"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4" name="下矢印 123"/>
          <p:cNvSpPr/>
          <p:nvPr/>
        </p:nvSpPr>
        <p:spPr>
          <a:xfrm rot="16200000">
            <a:off x="3946075" y="1677490"/>
            <a:ext cx="334105" cy="455413"/>
          </a:xfrm>
          <a:prstGeom prst="downArrow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8" name="Oval 309"/>
          <p:cNvSpPr>
            <a:spLocks noChangeArrowheads="1"/>
          </p:cNvSpPr>
          <p:nvPr/>
        </p:nvSpPr>
        <p:spPr bwMode="auto">
          <a:xfrm>
            <a:off x="4996768" y="2491849"/>
            <a:ext cx="1381083" cy="144000"/>
          </a:xfrm>
          <a:prstGeom prst="ellipse">
            <a:avLst/>
          </a:prstGeom>
          <a:solidFill>
            <a:srgbClr val="FFFF00">
              <a:alpha val="49804"/>
            </a:srgbClr>
          </a:solidFill>
          <a:ln w="12700">
            <a:noFill/>
            <a:round/>
            <a:headEnd/>
            <a:tailEnd/>
          </a:ln>
          <a:effectLst/>
        </p:spPr>
        <p:txBody>
          <a:bodyPr lIns="90488" tIns="44450" rIns="90488" bIns="44450" anchor="ctr">
            <a:spAutoFit/>
          </a:bodyPr>
          <a:lstStyle/>
          <a:p>
            <a:endParaRPr lang="ja-JP" altLang="en-US"/>
          </a:p>
        </p:txBody>
      </p:sp>
      <p:sp>
        <p:nvSpPr>
          <p:cNvPr id="127" name="下矢印 126"/>
          <p:cNvSpPr/>
          <p:nvPr/>
        </p:nvSpPr>
        <p:spPr>
          <a:xfrm rot="16200000">
            <a:off x="6524721" y="1681433"/>
            <a:ext cx="334105" cy="455413"/>
          </a:xfrm>
          <a:prstGeom prst="downArrow">
            <a:avLst/>
          </a:prstGeom>
          <a:solidFill>
            <a:srgbClr val="FFFF00"/>
          </a:solidFill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5" name="テキスト ボックス 124"/>
          <p:cNvSpPr txBox="1"/>
          <p:nvPr/>
        </p:nvSpPr>
        <p:spPr>
          <a:xfrm>
            <a:off x="47580" y="6066322"/>
            <a:ext cx="9048840" cy="646331"/>
          </a:xfrm>
          <a:prstGeom prst="rect">
            <a:avLst/>
          </a:prstGeom>
          <a:solidFill>
            <a:srgbClr val="FFFF4B"/>
          </a:solidFill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ja-JP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SPRA-</a:t>
            </a:r>
            <a:r>
              <a:rPr lang="en-US" altLang="ja-JP" b="1" dirty="0" err="1">
                <a:ln/>
                <a:solidFill>
                  <a:sysClr val="windowText" lastClr="000000"/>
                </a:solidFill>
                <a:latin typeface="Arial"/>
                <a:cs typeface="Arial"/>
              </a:rPr>
              <a:t>bromelain</a:t>
            </a:r>
            <a:r>
              <a:rPr lang="en-US" altLang="ja-JP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 retained the activity of bromelain and improved the gelatin gel permeability of FITC-dextran (2 </a:t>
            </a:r>
            <a:r>
              <a:rPr lang="en-US" altLang="ja-JP" b="1" dirty="0" err="1">
                <a:ln/>
                <a:solidFill>
                  <a:sysClr val="windowText" lastClr="000000"/>
                </a:solidFill>
                <a:latin typeface="Arial"/>
                <a:cs typeface="Arial"/>
              </a:rPr>
              <a:t>MDa</a:t>
            </a:r>
            <a:r>
              <a:rPr lang="en-US" altLang="ja-JP" b="1" dirty="0">
                <a:ln/>
                <a:solidFill>
                  <a:sysClr val="windowText" lastClr="000000"/>
                </a:solidFill>
                <a:latin typeface="Arial"/>
                <a:cs typeface="Arial"/>
              </a:rPr>
              <a:t>).</a:t>
            </a:r>
          </a:p>
        </p:txBody>
      </p:sp>
      <p:sp>
        <p:nvSpPr>
          <p:cNvPr id="129" name="テキスト ボックス 128"/>
          <p:cNvSpPr txBox="1"/>
          <p:nvPr/>
        </p:nvSpPr>
        <p:spPr>
          <a:xfrm>
            <a:off x="8610009" y="23784"/>
            <a:ext cx="712468" cy="40376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Arial"/>
                <a:cs typeface="Arial"/>
              </a:rPr>
              <a:t>10</a:t>
            </a:r>
            <a:endParaRPr kumimoji="1" lang="ja-JP" altLang="en-US" sz="2000" b="1" dirty="0">
              <a:latin typeface="Arial"/>
              <a:cs typeface="Arial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-163589" y="-6102"/>
            <a:ext cx="9146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Permeability of FITC-dextran (2 </a:t>
            </a:r>
            <a:r>
              <a:rPr kumimoji="1" lang="en-US" altLang="ja-JP" sz="2400" dirty="0" err="1">
                <a:latin typeface="Arial" panose="020B0604020202020204" pitchFamily="34" charset="0"/>
                <a:cs typeface="Arial" panose="020B0604020202020204" pitchFamily="34" charset="0"/>
              </a:rPr>
              <a:t>MDa</a:t>
            </a:r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) into gelatin gel</a:t>
            </a:r>
          </a:p>
        </p:txBody>
      </p:sp>
      <p:cxnSp>
        <p:nvCxnSpPr>
          <p:cNvPr id="119" name="直線コネクタ 118"/>
          <p:cNvCxnSpPr/>
          <p:nvPr/>
        </p:nvCxnSpPr>
        <p:spPr>
          <a:xfrm>
            <a:off x="-614666" y="481811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線コネクタ 120"/>
          <p:cNvCxnSpPr/>
          <p:nvPr/>
        </p:nvCxnSpPr>
        <p:spPr>
          <a:xfrm>
            <a:off x="-444263" y="556831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3524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 rotWithShape="1">
          <a:blip r:embed="rId3"/>
          <a:srcRect l="4823" r="36340"/>
          <a:stretch/>
        </p:blipFill>
        <p:spPr>
          <a:xfrm>
            <a:off x="167583" y="2165023"/>
            <a:ext cx="4276871" cy="159917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/>
          <a:srcRect r="37317" b="11609"/>
          <a:stretch/>
        </p:blipFill>
        <p:spPr>
          <a:xfrm>
            <a:off x="2832" y="3638940"/>
            <a:ext cx="4443889" cy="1951982"/>
          </a:xfrm>
          <a:prstGeom prst="rect">
            <a:avLst/>
          </a:prstGeom>
        </p:spPr>
      </p:pic>
      <p:sp>
        <p:nvSpPr>
          <p:cNvPr id="48" name="テキスト ボックス 47"/>
          <p:cNvSpPr txBox="1"/>
          <p:nvPr/>
        </p:nvSpPr>
        <p:spPr>
          <a:xfrm>
            <a:off x="79047" y="6202351"/>
            <a:ext cx="8941753" cy="400110"/>
          </a:xfrm>
          <a:prstGeom prst="rect">
            <a:avLst/>
          </a:prstGeom>
          <a:solidFill>
            <a:srgbClr val="FFFF4B"/>
          </a:solidFill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Patent</a:t>
            </a:r>
            <a:r>
              <a:rPr lang="ja-JP" altLang="en-US" sz="2000" b="1" dirty="0">
                <a:ln/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000" b="1" dirty="0">
                <a:ln/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: PCT/JP2017/017591</a:t>
            </a:r>
          </a:p>
        </p:txBody>
      </p:sp>
      <p:pic>
        <p:nvPicPr>
          <p:cNvPr id="54" name="図 53"/>
          <p:cNvPicPr>
            <a:picLocks noChangeAspect="1"/>
          </p:cNvPicPr>
          <p:nvPr/>
        </p:nvPicPr>
        <p:blipFill rotWithShape="1">
          <a:blip r:embed="rId4"/>
          <a:srcRect r="37317" b="11609"/>
          <a:stretch/>
        </p:blipFill>
        <p:spPr>
          <a:xfrm>
            <a:off x="4509826" y="3602778"/>
            <a:ext cx="4526215" cy="1988144"/>
          </a:xfrm>
          <a:prstGeom prst="rect">
            <a:avLst/>
          </a:prstGeom>
        </p:spPr>
      </p:pic>
      <p:pic>
        <p:nvPicPr>
          <p:cNvPr id="56" name="図 55"/>
          <p:cNvPicPr>
            <a:picLocks noChangeAspect="1"/>
          </p:cNvPicPr>
          <p:nvPr/>
        </p:nvPicPr>
        <p:blipFill rotWithShape="1">
          <a:blip r:embed="rId3"/>
          <a:srcRect l="4499" r="36340"/>
          <a:stretch/>
        </p:blipFill>
        <p:spPr>
          <a:xfrm>
            <a:off x="4609205" y="2165023"/>
            <a:ext cx="4411595" cy="1640471"/>
          </a:xfrm>
          <a:prstGeom prst="rect">
            <a:avLst/>
          </a:prstGeom>
        </p:spPr>
      </p:pic>
      <p:sp>
        <p:nvSpPr>
          <p:cNvPr id="242" name="テキスト ボックス 241"/>
          <p:cNvSpPr txBox="1"/>
          <p:nvPr/>
        </p:nvSpPr>
        <p:spPr>
          <a:xfrm>
            <a:off x="94289" y="690262"/>
            <a:ext cx="2696208" cy="36933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Anticancer drug alone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テキスト ボックス 242"/>
          <p:cNvSpPr txBox="1"/>
          <p:nvPr/>
        </p:nvSpPr>
        <p:spPr>
          <a:xfrm>
            <a:off x="4730872" y="690262"/>
            <a:ext cx="4046926" cy="36933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SPRA-</a:t>
            </a:r>
            <a:r>
              <a:rPr lang="en-US" altLang="ja-JP" b="1" dirty="0" err="1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r>
              <a:rPr lang="ja-JP" altLang="en-US" b="1" dirty="0"/>
              <a:t>＋</a:t>
            </a:r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anticancer drug</a:t>
            </a:r>
            <a:endParaRPr kumimoji="1" lang="en-US" altLang="ja-JP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フリーフォーム 5"/>
          <p:cNvSpPr/>
          <p:nvPr/>
        </p:nvSpPr>
        <p:spPr>
          <a:xfrm>
            <a:off x="6258359" y="3715762"/>
            <a:ext cx="915380" cy="1209675"/>
          </a:xfrm>
          <a:custGeom>
            <a:avLst/>
            <a:gdLst>
              <a:gd name="connsiteX0" fmla="*/ 0 w 698576"/>
              <a:gd name="connsiteY0" fmla="*/ 9525 h 1209675"/>
              <a:gd name="connsiteX1" fmla="*/ 247650 w 698576"/>
              <a:gd name="connsiteY1" fmla="*/ 1057275 h 1209675"/>
              <a:gd name="connsiteX2" fmla="*/ 295275 w 698576"/>
              <a:gd name="connsiteY2" fmla="*/ 1133475 h 1209675"/>
              <a:gd name="connsiteX3" fmla="*/ 428625 w 698576"/>
              <a:gd name="connsiteY3" fmla="*/ 1171575 h 1209675"/>
              <a:gd name="connsiteX4" fmla="*/ 552450 w 698576"/>
              <a:gd name="connsiteY4" fmla="*/ 1209675 h 1209675"/>
              <a:gd name="connsiteX5" fmla="*/ 657225 w 698576"/>
              <a:gd name="connsiteY5" fmla="*/ 1171575 h 1209675"/>
              <a:gd name="connsiteX6" fmla="*/ 695325 w 698576"/>
              <a:gd name="connsiteY6" fmla="*/ 1085850 h 1209675"/>
              <a:gd name="connsiteX7" fmla="*/ 581025 w 698576"/>
              <a:gd name="connsiteY7" fmla="*/ 485775 h 1209675"/>
              <a:gd name="connsiteX8" fmla="*/ 457200 w 698576"/>
              <a:gd name="connsiteY8" fmla="*/ 0 h 1209675"/>
              <a:gd name="connsiteX9" fmla="*/ 457200 w 698576"/>
              <a:gd name="connsiteY9" fmla="*/ 0 h 1209675"/>
              <a:gd name="connsiteX10" fmla="*/ 457200 w 698576"/>
              <a:gd name="connsiteY10" fmla="*/ 0 h 120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8576" h="1209675">
                <a:moveTo>
                  <a:pt x="0" y="9525"/>
                </a:moveTo>
                <a:cubicBezTo>
                  <a:pt x="99219" y="439737"/>
                  <a:pt x="198438" y="869950"/>
                  <a:pt x="247650" y="1057275"/>
                </a:cubicBezTo>
                <a:cubicBezTo>
                  <a:pt x="296863" y="1244600"/>
                  <a:pt x="265113" y="1114425"/>
                  <a:pt x="295275" y="1133475"/>
                </a:cubicBezTo>
                <a:cubicBezTo>
                  <a:pt x="325438" y="1152525"/>
                  <a:pt x="385763" y="1158875"/>
                  <a:pt x="428625" y="1171575"/>
                </a:cubicBezTo>
                <a:cubicBezTo>
                  <a:pt x="471488" y="1184275"/>
                  <a:pt x="514350" y="1209675"/>
                  <a:pt x="552450" y="1209675"/>
                </a:cubicBezTo>
                <a:cubicBezTo>
                  <a:pt x="590550" y="1209675"/>
                  <a:pt x="633413" y="1192212"/>
                  <a:pt x="657225" y="1171575"/>
                </a:cubicBezTo>
                <a:cubicBezTo>
                  <a:pt x="681037" y="1150938"/>
                  <a:pt x="708025" y="1200150"/>
                  <a:pt x="695325" y="1085850"/>
                </a:cubicBezTo>
                <a:cubicBezTo>
                  <a:pt x="682625" y="971550"/>
                  <a:pt x="620712" y="666750"/>
                  <a:pt x="581025" y="485775"/>
                </a:cubicBezTo>
                <a:cubicBezTo>
                  <a:pt x="541338" y="304800"/>
                  <a:pt x="457200" y="0"/>
                  <a:pt x="457200" y="0"/>
                </a:cubicBezTo>
                <a:lnTo>
                  <a:pt x="457200" y="0"/>
                </a:lnTo>
                <a:lnTo>
                  <a:pt x="457200" y="0"/>
                </a:lnTo>
              </a:path>
            </a:pathLst>
          </a:custGeom>
          <a:solidFill>
            <a:srgbClr val="FEEF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49" y="3254306"/>
            <a:ext cx="847725" cy="218864"/>
          </a:xfrm>
          <a:prstGeom prst="rect">
            <a:avLst/>
          </a:prstGeom>
        </p:spPr>
      </p:pic>
      <p:pic>
        <p:nvPicPr>
          <p:cNvPr id="245" name="図 2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9306" y="3284469"/>
            <a:ext cx="847725" cy="218864"/>
          </a:xfrm>
          <a:prstGeom prst="rect">
            <a:avLst/>
          </a:prstGeom>
        </p:spPr>
      </p:pic>
      <p:sp>
        <p:nvSpPr>
          <p:cNvPr id="246" name="テキスト ボックス 245"/>
          <p:cNvSpPr txBox="1"/>
          <p:nvPr/>
        </p:nvSpPr>
        <p:spPr>
          <a:xfrm>
            <a:off x="523578" y="1321505"/>
            <a:ext cx="34275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Anticancer drug</a:t>
            </a:r>
            <a:r>
              <a:rPr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(Doxorubicin,</a:t>
            </a:r>
            <a:r>
              <a:rPr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Doxil</a:t>
            </a:r>
            <a:r>
              <a:rPr lang="en-US" altLang="ja-JP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247" name="グループ化 258"/>
          <p:cNvGrpSpPr>
            <a:grpSpLocks noChangeAspect="1"/>
          </p:cNvGrpSpPr>
          <p:nvPr/>
        </p:nvGrpSpPr>
        <p:grpSpPr bwMode="auto">
          <a:xfrm flipH="1">
            <a:off x="8239915" y="1436916"/>
            <a:ext cx="736502" cy="1139056"/>
            <a:chOff x="4132027" y="3698507"/>
            <a:chExt cx="1561751" cy="2418454"/>
          </a:xfrm>
        </p:grpSpPr>
        <p:sp>
          <p:nvSpPr>
            <p:cNvPr id="248" name="ホームベース 247"/>
            <p:cNvSpPr/>
            <p:nvPr/>
          </p:nvSpPr>
          <p:spPr>
            <a:xfrm rot="3540000">
              <a:off x="4096859" y="4682699"/>
              <a:ext cx="1763406" cy="358584"/>
            </a:xfrm>
            <a:prstGeom prst="homePlat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49" name="円/楕円 248"/>
            <p:cNvSpPr>
              <a:spLocks noChangeAspect="1"/>
            </p:cNvSpPr>
            <p:nvPr/>
          </p:nvSpPr>
          <p:spPr>
            <a:xfrm rot="19860000">
              <a:off x="4145646" y="3980288"/>
              <a:ext cx="758021" cy="295415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50" name="円/楕円 249"/>
            <p:cNvSpPr>
              <a:spLocks noChangeAspect="1"/>
            </p:cNvSpPr>
            <p:nvPr/>
          </p:nvSpPr>
          <p:spPr>
            <a:xfrm rot="19860000">
              <a:off x="4132027" y="3953019"/>
              <a:ext cx="758024" cy="290871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51" name="台形 250"/>
            <p:cNvSpPr>
              <a:spLocks noChangeAspect="1"/>
            </p:cNvSpPr>
            <p:nvPr/>
          </p:nvSpPr>
          <p:spPr>
            <a:xfrm rot="8827877">
              <a:off x="5398425" y="5598259"/>
              <a:ext cx="72625" cy="36359"/>
            </a:xfrm>
            <a:prstGeom prst="trapezoid">
              <a:avLst>
                <a:gd name="adj" fmla="val 38668"/>
              </a:avLst>
            </a:prstGeom>
            <a:solidFill>
              <a:sysClr val="window" lastClr="FFFFFF">
                <a:lumMod val="50000"/>
              </a:sysClr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252" name="直線コネクタ 96"/>
            <p:cNvCxnSpPr>
              <a:cxnSpLocks noChangeShapeType="1"/>
              <a:stCxn id="251" idx="0"/>
            </p:cNvCxnSpPr>
            <p:nvPr/>
          </p:nvCxnSpPr>
          <p:spPr bwMode="auto">
            <a:xfrm rot="21196858">
              <a:off x="5473041" y="5617061"/>
              <a:ext cx="220737" cy="499900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253" name="フローチャート : 記憶データ 25"/>
            <p:cNvSpPr/>
            <p:nvPr/>
          </p:nvSpPr>
          <p:spPr>
            <a:xfrm rot="14400000">
              <a:off x="4249807" y="3816856"/>
              <a:ext cx="368135" cy="285959"/>
            </a:xfrm>
            <a:prstGeom prst="flowChartOnlineStorag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54" name="円/楕円 253"/>
            <p:cNvSpPr>
              <a:spLocks noChangeAspect="1"/>
            </p:cNvSpPr>
            <p:nvPr/>
          </p:nvSpPr>
          <p:spPr>
            <a:xfrm rot="19860000">
              <a:off x="4145646" y="3725776"/>
              <a:ext cx="394896" cy="154525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55" name="円/楕円 254"/>
            <p:cNvSpPr>
              <a:spLocks noChangeAspect="1"/>
            </p:cNvSpPr>
            <p:nvPr/>
          </p:nvSpPr>
          <p:spPr>
            <a:xfrm rot="19860000">
              <a:off x="4132027" y="3698507"/>
              <a:ext cx="399437" cy="154525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256" name="ホームベース 255"/>
            <p:cNvSpPr>
              <a:spLocks noChangeAspect="1"/>
            </p:cNvSpPr>
            <p:nvPr/>
          </p:nvSpPr>
          <p:spPr>
            <a:xfrm rot="3540000">
              <a:off x="4703336" y="5025818"/>
              <a:ext cx="958967" cy="331350"/>
            </a:xfrm>
            <a:prstGeom prst="homePlate">
              <a:avLst/>
            </a:prstGeom>
            <a:solidFill>
              <a:srgbClr val="FF0000"/>
            </a:solidFill>
            <a:ln w="635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grpSp>
          <p:nvGrpSpPr>
            <p:cNvPr id="257" name="グループ化 146"/>
            <p:cNvGrpSpPr>
              <a:grpSpLocks/>
            </p:cNvGrpSpPr>
            <p:nvPr/>
          </p:nvGrpSpPr>
          <p:grpSpPr bwMode="auto">
            <a:xfrm rot="-1860000">
              <a:off x="4973038" y="4295003"/>
              <a:ext cx="214314" cy="1219788"/>
              <a:chOff x="6072198" y="3921333"/>
              <a:chExt cx="214314" cy="1219788"/>
            </a:xfrm>
          </p:grpSpPr>
          <p:cxnSp>
            <p:nvCxnSpPr>
              <p:cNvPr id="258" name="直線コネクタ 102"/>
              <p:cNvCxnSpPr>
                <a:cxnSpLocks noChangeShapeType="1"/>
              </p:cNvCxnSpPr>
              <p:nvPr/>
            </p:nvCxnSpPr>
            <p:spPr bwMode="auto">
              <a:xfrm>
                <a:off x="6072198" y="39213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59" name="直線コネクタ 103"/>
              <p:cNvCxnSpPr>
                <a:cxnSpLocks noChangeShapeType="1"/>
              </p:cNvCxnSpPr>
              <p:nvPr/>
            </p:nvCxnSpPr>
            <p:spPr bwMode="auto">
              <a:xfrm>
                <a:off x="6178512" y="39517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0" name="直線コネクタ 104"/>
              <p:cNvCxnSpPr>
                <a:cxnSpLocks noChangeShapeType="1"/>
              </p:cNvCxnSpPr>
              <p:nvPr/>
            </p:nvCxnSpPr>
            <p:spPr bwMode="auto">
              <a:xfrm>
                <a:off x="6178512" y="39822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1" name="直線コネクタ 105"/>
              <p:cNvCxnSpPr>
                <a:cxnSpLocks noChangeShapeType="1"/>
              </p:cNvCxnSpPr>
              <p:nvPr/>
            </p:nvCxnSpPr>
            <p:spPr bwMode="auto">
              <a:xfrm>
                <a:off x="6178512" y="40126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2" name="直線コネクタ 106"/>
              <p:cNvCxnSpPr>
                <a:cxnSpLocks noChangeShapeType="1"/>
              </p:cNvCxnSpPr>
              <p:nvPr/>
            </p:nvCxnSpPr>
            <p:spPr bwMode="auto">
              <a:xfrm>
                <a:off x="6178512" y="40431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3" name="直線コネクタ 107"/>
              <p:cNvCxnSpPr>
                <a:cxnSpLocks noChangeShapeType="1"/>
              </p:cNvCxnSpPr>
              <p:nvPr/>
            </p:nvCxnSpPr>
            <p:spPr bwMode="auto">
              <a:xfrm>
                <a:off x="6072198" y="40736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4" name="直線コネクタ 108"/>
              <p:cNvCxnSpPr>
                <a:cxnSpLocks noChangeShapeType="1"/>
              </p:cNvCxnSpPr>
              <p:nvPr/>
            </p:nvCxnSpPr>
            <p:spPr bwMode="auto">
              <a:xfrm>
                <a:off x="6178512" y="41040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5" name="直線コネクタ 109"/>
              <p:cNvCxnSpPr>
                <a:cxnSpLocks noChangeShapeType="1"/>
              </p:cNvCxnSpPr>
              <p:nvPr/>
            </p:nvCxnSpPr>
            <p:spPr bwMode="auto">
              <a:xfrm>
                <a:off x="6178512" y="41345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6" name="直線コネクタ 110"/>
              <p:cNvCxnSpPr>
                <a:cxnSpLocks noChangeShapeType="1"/>
              </p:cNvCxnSpPr>
              <p:nvPr/>
            </p:nvCxnSpPr>
            <p:spPr bwMode="auto">
              <a:xfrm>
                <a:off x="6178512" y="41649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7" name="直線コネクタ 54"/>
              <p:cNvCxnSpPr>
                <a:cxnSpLocks noChangeShapeType="1"/>
              </p:cNvCxnSpPr>
              <p:nvPr/>
            </p:nvCxnSpPr>
            <p:spPr bwMode="auto">
              <a:xfrm>
                <a:off x="6178512" y="41954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8" name="直線コネクタ 112"/>
              <p:cNvCxnSpPr>
                <a:cxnSpLocks noChangeShapeType="1"/>
              </p:cNvCxnSpPr>
              <p:nvPr/>
            </p:nvCxnSpPr>
            <p:spPr bwMode="auto">
              <a:xfrm>
                <a:off x="6072198" y="42258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69" name="直線コネクタ 113"/>
              <p:cNvCxnSpPr>
                <a:cxnSpLocks noChangeShapeType="1"/>
              </p:cNvCxnSpPr>
              <p:nvPr/>
            </p:nvCxnSpPr>
            <p:spPr bwMode="auto">
              <a:xfrm>
                <a:off x="6178512" y="42563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0" name="直線コネクタ 114"/>
              <p:cNvCxnSpPr>
                <a:cxnSpLocks noChangeShapeType="1"/>
              </p:cNvCxnSpPr>
              <p:nvPr/>
            </p:nvCxnSpPr>
            <p:spPr bwMode="auto">
              <a:xfrm>
                <a:off x="6178512" y="42867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1" name="直線コネクタ 115"/>
              <p:cNvCxnSpPr>
                <a:cxnSpLocks noChangeShapeType="1"/>
              </p:cNvCxnSpPr>
              <p:nvPr/>
            </p:nvCxnSpPr>
            <p:spPr bwMode="auto">
              <a:xfrm>
                <a:off x="6178512" y="43172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2" name="直線コネクタ 116"/>
              <p:cNvCxnSpPr>
                <a:cxnSpLocks noChangeShapeType="1"/>
              </p:cNvCxnSpPr>
              <p:nvPr/>
            </p:nvCxnSpPr>
            <p:spPr bwMode="auto">
              <a:xfrm>
                <a:off x="6178512" y="43477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3" name="直線コネクタ 117"/>
              <p:cNvCxnSpPr>
                <a:cxnSpLocks noChangeShapeType="1"/>
              </p:cNvCxnSpPr>
              <p:nvPr/>
            </p:nvCxnSpPr>
            <p:spPr bwMode="auto">
              <a:xfrm>
                <a:off x="6072198" y="43781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4" name="直線コネクタ 118"/>
              <p:cNvCxnSpPr>
                <a:cxnSpLocks noChangeShapeType="1"/>
              </p:cNvCxnSpPr>
              <p:nvPr/>
            </p:nvCxnSpPr>
            <p:spPr bwMode="auto">
              <a:xfrm>
                <a:off x="6178512" y="44086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5" name="直線コネクタ 119"/>
              <p:cNvCxnSpPr>
                <a:cxnSpLocks noChangeShapeType="1"/>
              </p:cNvCxnSpPr>
              <p:nvPr/>
            </p:nvCxnSpPr>
            <p:spPr bwMode="auto">
              <a:xfrm>
                <a:off x="6178512" y="44390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6" name="直線コネクタ 120"/>
              <p:cNvCxnSpPr>
                <a:cxnSpLocks noChangeShapeType="1"/>
              </p:cNvCxnSpPr>
              <p:nvPr/>
            </p:nvCxnSpPr>
            <p:spPr bwMode="auto">
              <a:xfrm>
                <a:off x="6178512" y="44695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7" name="直線コネクタ 121"/>
              <p:cNvCxnSpPr>
                <a:cxnSpLocks noChangeShapeType="1"/>
              </p:cNvCxnSpPr>
              <p:nvPr/>
            </p:nvCxnSpPr>
            <p:spPr bwMode="auto">
              <a:xfrm>
                <a:off x="6178512" y="44999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8" name="直線コネクタ 122"/>
              <p:cNvCxnSpPr>
                <a:cxnSpLocks noChangeShapeType="1"/>
              </p:cNvCxnSpPr>
              <p:nvPr/>
            </p:nvCxnSpPr>
            <p:spPr bwMode="auto">
              <a:xfrm>
                <a:off x="6072198" y="45304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79" name="直線コネクタ 123"/>
              <p:cNvCxnSpPr>
                <a:cxnSpLocks noChangeShapeType="1"/>
              </p:cNvCxnSpPr>
              <p:nvPr/>
            </p:nvCxnSpPr>
            <p:spPr bwMode="auto">
              <a:xfrm>
                <a:off x="6178512" y="45608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80" name="直線コネクタ 124"/>
              <p:cNvCxnSpPr>
                <a:cxnSpLocks noChangeShapeType="1"/>
              </p:cNvCxnSpPr>
              <p:nvPr/>
            </p:nvCxnSpPr>
            <p:spPr bwMode="auto">
              <a:xfrm>
                <a:off x="6178512" y="45913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81" name="直線コネクタ 125"/>
              <p:cNvCxnSpPr>
                <a:cxnSpLocks noChangeShapeType="1"/>
              </p:cNvCxnSpPr>
              <p:nvPr/>
            </p:nvCxnSpPr>
            <p:spPr bwMode="auto">
              <a:xfrm>
                <a:off x="6178512" y="46217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82" name="直線コネクタ 126"/>
              <p:cNvCxnSpPr>
                <a:cxnSpLocks noChangeShapeType="1"/>
              </p:cNvCxnSpPr>
              <p:nvPr/>
            </p:nvCxnSpPr>
            <p:spPr bwMode="auto">
              <a:xfrm>
                <a:off x="6178512" y="46522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83" name="直線コネクタ 127"/>
              <p:cNvCxnSpPr>
                <a:cxnSpLocks noChangeShapeType="1"/>
              </p:cNvCxnSpPr>
              <p:nvPr/>
            </p:nvCxnSpPr>
            <p:spPr bwMode="auto">
              <a:xfrm>
                <a:off x="6072198" y="46827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84" name="直線コネクタ 128"/>
              <p:cNvCxnSpPr>
                <a:cxnSpLocks noChangeShapeType="1"/>
              </p:cNvCxnSpPr>
              <p:nvPr/>
            </p:nvCxnSpPr>
            <p:spPr bwMode="auto">
              <a:xfrm>
                <a:off x="6178512" y="47131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85" name="直線コネクタ 129"/>
              <p:cNvCxnSpPr>
                <a:cxnSpLocks noChangeShapeType="1"/>
              </p:cNvCxnSpPr>
              <p:nvPr/>
            </p:nvCxnSpPr>
            <p:spPr bwMode="auto">
              <a:xfrm>
                <a:off x="6178512" y="47436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86" name="直線コネクタ 130"/>
              <p:cNvCxnSpPr>
                <a:cxnSpLocks noChangeShapeType="1"/>
              </p:cNvCxnSpPr>
              <p:nvPr/>
            </p:nvCxnSpPr>
            <p:spPr bwMode="auto">
              <a:xfrm>
                <a:off x="6178512" y="47740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87" name="直線コネクタ 131"/>
              <p:cNvCxnSpPr>
                <a:cxnSpLocks noChangeShapeType="1"/>
              </p:cNvCxnSpPr>
              <p:nvPr/>
            </p:nvCxnSpPr>
            <p:spPr bwMode="auto">
              <a:xfrm>
                <a:off x="6178512" y="48045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88" name="直線コネクタ 132"/>
              <p:cNvCxnSpPr>
                <a:cxnSpLocks noChangeShapeType="1"/>
              </p:cNvCxnSpPr>
              <p:nvPr/>
            </p:nvCxnSpPr>
            <p:spPr bwMode="auto">
              <a:xfrm>
                <a:off x="6072198" y="48349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89" name="直線コネクタ 133"/>
              <p:cNvCxnSpPr>
                <a:cxnSpLocks noChangeShapeType="1"/>
              </p:cNvCxnSpPr>
              <p:nvPr/>
            </p:nvCxnSpPr>
            <p:spPr bwMode="auto">
              <a:xfrm>
                <a:off x="6178512" y="48654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90" name="直線コネクタ 134"/>
              <p:cNvCxnSpPr>
                <a:cxnSpLocks noChangeShapeType="1"/>
              </p:cNvCxnSpPr>
              <p:nvPr/>
            </p:nvCxnSpPr>
            <p:spPr bwMode="auto">
              <a:xfrm>
                <a:off x="6178512" y="48958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91" name="直線コネクタ 135"/>
              <p:cNvCxnSpPr>
                <a:cxnSpLocks noChangeShapeType="1"/>
              </p:cNvCxnSpPr>
              <p:nvPr/>
            </p:nvCxnSpPr>
            <p:spPr bwMode="auto">
              <a:xfrm>
                <a:off x="6178512" y="49263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92" name="直線コネクタ 136"/>
              <p:cNvCxnSpPr>
                <a:cxnSpLocks noChangeShapeType="1"/>
              </p:cNvCxnSpPr>
              <p:nvPr/>
            </p:nvCxnSpPr>
            <p:spPr bwMode="auto">
              <a:xfrm>
                <a:off x="6178512" y="49568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93" name="直線コネクタ 137"/>
              <p:cNvCxnSpPr>
                <a:cxnSpLocks noChangeShapeType="1"/>
              </p:cNvCxnSpPr>
              <p:nvPr/>
            </p:nvCxnSpPr>
            <p:spPr bwMode="auto">
              <a:xfrm>
                <a:off x="6072198" y="49872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94" name="直線コネクタ 138"/>
              <p:cNvCxnSpPr>
                <a:cxnSpLocks noChangeShapeType="1"/>
              </p:cNvCxnSpPr>
              <p:nvPr/>
            </p:nvCxnSpPr>
            <p:spPr bwMode="auto">
              <a:xfrm>
                <a:off x="6178512" y="50177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95" name="直線コネクタ 139"/>
              <p:cNvCxnSpPr>
                <a:cxnSpLocks noChangeShapeType="1"/>
              </p:cNvCxnSpPr>
              <p:nvPr/>
            </p:nvCxnSpPr>
            <p:spPr bwMode="auto">
              <a:xfrm>
                <a:off x="6178512" y="50481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96" name="直線コネクタ 140"/>
              <p:cNvCxnSpPr>
                <a:cxnSpLocks noChangeShapeType="1"/>
              </p:cNvCxnSpPr>
              <p:nvPr/>
            </p:nvCxnSpPr>
            <p:spPr bwMode="auto">
              <a:xfrm>
                <a:off x="6178512" y="50786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97" name="直線コネクタ 141"/>
              <p:cNvCxnSpPr>
                <a:cxnSpLocks noChangeShapeType="1"/>
              </p:cNvCxnSpPr>
              <p:nvPr/>
            </p:nvCxnSpPr>
            <p:spPr bwMode="auto">
              <a:xfrm>
                <a:off x="6178512" y="51090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298" name="直線コネクタ 142"/>
              <p:cNvCxnSpPr>
                <a:cxnSpLocks noChangeShapeType="1"/>
              </p:cNvCxnSpPr>
              <p:nvPr/>
            </p:nvCxnSpPr>
            <p:spPr bwMode="auto">
              <a:xfrm>
                <a:off x="6072198" y="51395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</p:grpSp>
      </p:grpSp>
      <p:grpSp>
        <p:nvGrpSpPr>
          <p:cNvPr id="299" name="グループ化 402"/>
          <p:cNvGrpSpPr>
            <a:grpSpLocks noChangeAspect="1"/>
          </p:cNvGrpSpPr>
          <p:nvPr/>
        </p:nvGrpSpPr>
        <p:grpSpPr bwMode="auto">
          <a:xfrm>
            <a:off x="4525952" y="1451229"/>
            <a:ext cx="682340" cy="1126282"/>
            <a:chOff x="4132027" y="3698507"/>
            <a:chExt cx="1539188" cy="2543852"/>
          </a:xfrm>
        </p:grpSpPr>
        <p:sp>
          <p:nvSpPr>
            <p:cNvPr id="300" name="ホームベース 299"/>
            <p:cNvSpPr/>
            <p:nvPr/>
          </p:nvSpPr>
          <p:spPr>
            <a:xfrm rot="3540000">
              <a:off x="4096860" y="4682695"/>
              <a:ext cx="1763404" cy="358587"/>
            </a:xfrm>
            <a:prstGeom prst="homePlat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01" name="円/楕円 300"/>
            <p:cNvSpPr>
              <a:spLocks noChangeAspect="1"/>
            </p:cNvSpPr>
            <p:nvPr/>
          </p:nvSpPr>
          <p:spPr>
            <a:xfrm rot="19860000">
              <a:off x="4145643" y="3980288"/>
              <a:ext cx="758024" cy="295417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02" name="円/楕円 301"/>
            <p:cNvSpPr>
              <a:spLocks noChangeAspect="1"/>
            </p:cNvSpPr>
            <p:nvPr/>
          </p:nvSpPr>
          <p:spPr>
            <a:xfrm rot="19860000">
              <a:off x="4132027" y="3953019"/>
              <a:ext cx="758021" cy="290871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03" name="台形 302"/>
            <p:cNvSpPr>
              <a:spLocks noChangeAspect="1"/>
            </p:cNvSpPr>
            <p:nvPr/>
          </p:nvSpPr>
          <p:spPr>
            <a:xfrm rot="8827877">
              <a:off x="5398422" y="5598257"/>
              <a:ext cx="72625" cy="36359"/>
            </a:xfrm>
            <a:prstGeom prst="trapezoid">
              <a:avLst>
                <a:gd name="adj" fmla="val 38668"/>
              </a:avLst>
            </a:prstGeom>
            <a:solidFill>
              <a:sysClr val="window" lastClr="FFFFFF">
                <a:lumMod val="50000"/>
              </a:sysClr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304" name="直線コネクタ 169"/>
            <p:cNvCxnSpPr>
              <a:cxnSpLocks noChangeShapeType="1"/>
              <a:stCxn id="303" idx="0"/>
            </p:cNvCxnSpPr>
            <p:nvPr/>
          </p:nvCxnSpPr>
          <p:spPr bwMode="auto">
            <a:xfrm rot="4251874" flipV="1">
              <a:off x="5284851" y="5855995"/>
              <a:ext cx="648902" cy="123826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05" name="フローチャート : 記憶データ 384"/>
            <p:cNvSpPr/>
            <p:nvPr/>
          </p:nvSpPr>
          <p:spPr>
            <a:xfrm rot="14400000">
              <a:off x="4249808" y="3816856"/>
              <a:ext cx="368132" cy="285962"/>
            </a:xfrm>
            <a:prstGeom prst="flowChartOnlineStorag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06" name="円/楕円 305"/>
            <p:cNvSpPr>
              <a:spLocks noChangeAspect="1"/>
            </p:cNvSpPr>
            <p:nvPr/>
          </p:nvSpPr>
          <p:spPr>
            <a:xfrm rot="19860000">
              <a:off x="4145643" y="3725776"/>
              <a:ext cx="394899" cy="154525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07" name="円/楕円 306"/>
            <p:cNvSpPr>
              <a:spLocks noChangeAspect="1"/>
            </p:cNvSpPr>
            <p:nvPr/>
          </p:nvSpPr>
          <p:spPr>
            <a:xfrm rot="19860000">
              <a:off x="4132027" y="3698507"/>
              <a:ext cx="399437" cy="154525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08" name="ホームベース 307"/>
            <p:cNvSpPr>
              <a:spLocks noChangeAspect="1"/>
            </p:cNvSpPr>
            <p:nvPr/>
          </p:nvSpPr>
          <p:spPr>
            <a:xfrm rot="3540000">
              <a:off x="4703336" y="5025816"/>
              <a:ext cx="958963" cy="331353"/>
            </a:xfrm>
            <a:prstGeom prst="homePlate">
              <a:avLst/>
            </a:prstGeom>
            <a:solidFill>
              <a:srgbClr val="CCFFFF"/>
            </a:solidFill>
            <a:ln w="635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grpSp>
          <p:nvGrpSpPr>
            <p:cNvPr id="309" name="グループ化 146"/>
            <p:cNvGrpSpPr>
              <a:grpSpLocks/>
            </p:cNvGrpSpPr>
            <p:nvPr/>
          </p:nvGrpSpPr>
          <p:grpSpPr bwMode="auto">
            <a:xfrm rot="-1860000">
              <a:off x="4973078" y="4294999"/>
              <a:ext cx="214314" cy="1219788"/>
              <a:chOff x="6072198" y="3921333"/>
              <a:chExt cx="214314" cy="1219788"/>
            </a:xfrm>
          </p:grpSpPr>
          <p:cxnSp>
            <p:nvCxnSpPr>
              <p:cNvPr id="310" name="直線コネクタ 175"/>
              <p:cNvCxnSpPr>
                <a:cxnSpLocks noChangeShapeType="1"/>
              </p:cNvCxnSpPr>
              <p:nvPr/>
            </p:nvCxnSpPr>
            <p:spPr bwMode="auto">
              <a:xfrm>
                <a:off x="6072198" y="39213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1" name="直線コネクタ 176"/>
              <p:cNvCxnSpPr>
                <a:cxnSpLocks noChangeShapeType="1"/>
              </p:cNvCxnSpPr>
              <p:nvPr/>
            </p:nvCxnSpPr>
            <p:spPr bwMode="auto">
              <a:xfrm>
                <a:off x="6178512" y="39517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2" name="直線コネクタ 177"/>
              <p:cNvCxnSpPr>
                <a:cxnSpLocks noChangeShapeType="1"/>
              </p:cNvCxnSpPr>
              <p:nvPr/>
            </p:nvCxnSpPr>
            <p:spPr bwMode="auto">
              <a:xfrm>
                <a:off x="6178512" y="39822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3" name="直線コネクタ 178"/>
              <p:cNvCxnSpPr>
                <a:cxnSpLocks noChangeShapeType="1"/>
              </p:cNvCxnSpPr>
              <p:nvPr/>
            </p:nvCxnSpPr>
            <p:spPr bwMode="auto">
              <a:xfrm>
                <a:off x="6178512" y="40126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4" name="直線コネクタ 179"/>
              <p:cNvCxnSpPr>
                <a:cxnSpLocks noChangeShapeType="1"/>
              </p:cNvCxnSpPr>
              <p:nvPr/>
            </p:nvCxnSpPr>
            <p:spPr bwMode="auto">
              <a:xfrm>
                <a:off x="6178512" y="40431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5" name="直線コネクタ 180"/>
              <p:cNvCxnSpPr>
                <a:cxnSpLocks noChangeShapeType="1"/>
              </p:cNvCxnSpPr>
              <p:nvPr/>
            </p:nvCxnSpPr>
            <p:spPr bwMode="auto">
              <a:xfrm>
                <a:off x="6072198" y="40736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6" name="直線コネクタ 181"/>
              <p:cNvCxnSpPr>
                <a:cxnSpLocks noChangeShapeType="1"/>
              </p:cNvCxnSpPr>
              <p:nvPr/>
            </p:nvCxnSpPr>
            <p:spPr bwMode="auto">
              <a:xfrm>
                <a:off x="6178512" y="41040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7" name="直線コネクタ 182"/>
              <p:cNvCxnSpPr>
                <a:cxnSpLocks noChangeShapeType="1"/>
              </p:cNvCxnSpPr>
              <p:nvPr/>
            </p:nvCxnSpPr>
            <p:spPr bwMode="auto">
              <a:xfrm>
                <a:off x="6178512" y="41345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8" name="直線コネクタ 183"/>
              <p:cNvCxnSpPr>
                <a:cxnSpLocks noChangeShapeType="1"/>
              </p:cNvCxnSpPr>
              <p:nvPr/>
            </p:nvCxnSpPr>
            <p:spPr bwMode="auto">
              <a:xfrm>
                <a:off x="6178512" y="41649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19" name="直線コネクタ 184"/>
              <p:cNvCxnSpPr>
                <a:cxnSpLocks noChangeShapeType="1"/>
              </p:cNvCxnSpPr>
              <p:nvPr/>
            </p:nvCxnSpPr>
            <p:spPr bwMode="auto">
              <a:xfrm>
                <a:off x="6178512" y="41954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0" name="直線コネクタ 185"/>
              <p:cNvCxnSpPr>
                <a:cxnSpLocks noChangeShapeType="1"/>
              </p:cNvCxnSpPr>
              <p:nvPr/>
            </p:nvCxnSpPr>
            <p:spPr bwMode="auto">
              <a:xfrm>
                <a:off x="6072198" y="42258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1" name="直線コネクタ 127"/>
              <p:cNvCxnSpPr>
                <a:cxnSpLocks noChangeShapeType="1"/>
              </p:cNvCxnSpPr>
              <p:nvPr/>
            </p:nvCxnSpPr>
            <p:spPr bwMode="auto">
              <a:xfrm>
                <a:off x="6178512" y="42563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2" name="直線コネクタ 187"/>
              <p:cNvCxnSpPr>
                <a:cxnSpLocks noChangeShapeType="1"/>
              </p:cNvCxnSpPr>
              <p:nvPr/>
            </p:nvCxnSpPr>
            <p:spPr bwMode="auto">
              <a:xfrm>
                <a:off x="6178512" y="42867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3" name="直線コネクタ 188"/>
              <p:cNvCxnSpPr>
                <a:cxnSpLocks noChangeShapeType="1"/>
              </p:cNvCxnSpPr>
              <p:nvPr/>
            </p:nvCxnSpPr>
            <p:spPr bwMode="auto">
              <a:xfrm>
                <a:off x="6178512" y="43172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4" name="直線コネクタ 189"/>
              <p:cNvCxnSpPr>
                <a:cxnSpLocks noChangeShapeType="1"/>
              </p:cNvCxnSpPr>
              <p:nvPr/>
            </p:nvCxnSpPr>
            <p:spPr bwMode="auto">
              <a:xfrm>
                <a:off x="6178512" y="43477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5" name="直線コネクタ 190"/>
              <p:cNvCxnSpPr>
                <a:cxnSpLocks noChangeShapeType="1"/>
              </p:cNvCxnSpPr>
              <p:nvPr/>
            </p:nvCxnSpPr>
            <p:spPr bwMode="auto">
              <a:xfrm>
                <a:off x="6072198" y="43781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6" name="直線コネクタ 191"/>
              <p:cNvCxnSpPr>
                <a:cxnSpLocks noChangeShapeType="1"/>
              </p:cNvCxnSpPr>
              <p:nvPr/>
            </p:nvCxnSpPr>
            <p:spPr bwMode="auto">
              <a:xfrm>
                <a:off x="6178512" y="44086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7" name="直線コネクタ 192"/>
              <p:cNvCxnSpPr>
                <a:cxnSpLocks noChangeShapeType="1"/>
              </p:cNvCxnSpPr>
              <p:nvPr/>
            </p:nvCxnSpPr>
            <p:spPr bwMode="auto">
              <a:xfrm>
                <a:off x="6178512" y="44390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8" name="直線コネクタ 193"/>
              <p:cNvCxnSpPr>
                <a:cxnSpLocks noChangeShapeType="1"/>
              </p:cNvCxnSpPr>
              <p:nvPr/>
            </p:nvCxnSpPr>
            <p:spPr bwMode="auto">
              <a:xfrm>
                <a:off x="6178512" y="44695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29" name="直線コネクタ 194"/>
              <p:cNvCxnSpPr>
                <a:cxnSpLocks noChangeShapeType="1"/>
              </p:cNvCxnSpPr>
              <p:nvPr/>
            </p:nvCxnSpPr>
            <p:spPr bwMode="auto">
              <a:xfrm>
                <a:off x="6178512" y="44999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0" name="直線コネクタ 195"/>
              <p:cNvCxnSpPr>
                <a:cxnSpLocks noChangeShapeType="1"/>
              </p:cNvCxnSpPr>
              <p:nvPr/>
            </p:nvCxnSpPr>
            <p:spPr bwMode="auto">
              <a:xfrm>
                <a:off x="6072198" y="45304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1" name="直線コネクタ 196"/>
              <p:cNvCxnSpPr>
                <a:cxnSpLocks noChangeShapeType="1"/>
              </p:cNvCxnSpPr>
              <p:nvPr/>
            </p:nvCxnSpPr>
            <p:spPr bwMode="auto">
              <a:xfrm>
                <a:off x="6178512" y="45608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2" name="直線コネクタ 197"/>
              <p:cNvCxnSpPr>
                <a:cxnSpLocks noChangeShapeType="1"/>
              </p:cNvCxnSpPr>
              <p:nvPr/>
            </p:nvCxnSpPr>
            <p:spPr bwMode="auto">
              <a:xfrm>
                <a:off x="6178512" y="45913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3" name="直線コネクタ 198"/>
              <p:cNvCxnSpPr>
                <a:cxnSpLocks noChangeShapeType="1"/>
              </p:cNvCxnSpPr>
              <p:nvPr/>
            </p:nvCxnSpPr>
            <p:spPr bwMode="auto">
              <a:xfrm>
                <a:off x="6178512" y="46217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4" name="直線コネクタ 199"/>
              <p:cNvCxnSpPr>
                <a:cxnSpLocks noChangeShapeType="1"/>
              </p:cNvCxnSpPr>
              <p:nvPr/>
            </p:nvCxnSpPr>
            <p:spPr bwMode="auto">
              <a:xfrm>
                <a:off x="6178512" y="46522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5" name="直線コネクタ 200"/>
              <p:cNvCxnSpPr>
                <a:cxnSpLocks noChangeShapeType="1"/>
              </p:cNvCxnSpPr>
              <p:nvPr/>
            </p:nvCxnSpPr>
            <p:spPr bwMode="auto">
              <a:xfrm>
                <a:off x="6072198" y="46827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6" name="直線コネクタ 201"/>
              <p:cNvCxnSpPr>
                <a:cxnSpLocks noChangeShapeType="1"/>
              </p:cNvCxnSpPr>
              <p:nvPr/>
            </p:nvCxnSpPr>
            <p:spPr bwMode="auto">
              <a:xfrm>
                <a:off x="6178512" y="47131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7" name="直線コネクタ 202"/>
              <p:cNvCxnSpPr>
                <a:cxnSpLocks noChangeShapeType="1"/>
              </p:cNvCxnSpPr>
              <p:nvPr/>
            </p:nvCxnSpPr>
            <p:spPr bwMode="auto">
              <a:xfrm>
                <a:off x="6178512" y="47436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8" name="直線コネクタ 203"/>
              <p:cNvCxnSpPr>
                <a:cxnSpLocks noChangeShapeType="1"/>
              </p:cNvCxnSpPr>
              <p:nvPr/>
            </p:nvCxnSpPr>
            <p:spPr bwMode="auto">
              <a:xfrm>
                <a:off x="6178512" y="47740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39" name="直線コネクタ 204"/>
              <p:cNvCxnSpPr>
                <a:cxnSpLocks noChangeShapeType="1"/>
              </p:cNvCxnSpPr>
              <p:nvPr/>
            </p:nvCxnSpPr>
            <p:spPr bwMode="auto">
              <a:xfrm>
                <a:off x="6178512" y="48045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0" name="直線コネクタ 205"/>
              <p:cNvCxnSpPr>
                <a:cxnSpLocks noChangeShapeType="1"/>
              </p:cNvCxnSpPr>
              <p:nvPr/>
            </p:nvCxnSpPr>
            <p:spPr bwMode="auto">
              <a:xfrm>
                <a:off x="6072198" y="48349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1" name="直線コネクタ 206"/>
              <p:cNvCxnSpPr>
                <a:cxnSpLocks noChangeShapeType="1"/>
              </p:cNvCxnSpPr>
              <p:nvPr/>
            </p:nvCxnSpPr>
            <p:spPr bwMode="auto">
              <a:xfrm>
                <a:off x="6178512" y="48654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2" name="直線コネクタ 207"/>
              <p:cNvCxnSpPr>
                <a:cxnSpLocks noChangeShapeType="1"/>
              </p:cNvCxnSpPr>
              <p:nvPr/>
            </p:nvCxnSpPr>
            <p:spPr bwMode="auto">
              <a:xfrm>
                <a:off x="6178512" y="48958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3" name="直線コネクタ 208"/>
              <p:cNvCxnSpPr>
                <a:cxnSpLocks noChangeShapeType="1"/>
              </p:cNvCxnSpPr>
              <p:nvPr/>
            </p:nvCxnSpPr>
            <p:spPr bwMode="auto">
              <a:xfrm>
                <a:off x="6178512" y="49263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4" name="直線コネクタ 209"/>
              <p:cNvCxnSpPr>
                <a:cxnSpLocks noChangeShapeType="1"/>
              </p:cNvCxnSpPr>
              <p:nvPr/>
            </p:nvCxnSpPr>
            <p:spPr bwMode="auto">
              <a:xfrm>
                <a:off x="6178512" y="49568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5" name="直線コネクタ 210"/>
              <p:cNvCxnSpPr>
                <a:cxnSpLocks noChangeShapeType="1"/>
              </p:cNvCxnSpPr>
              <p:nvPr/>
            </p:nvCxnSpPr>
            <p:spPr bwMode="auto">
              <a:xfrm>
                <a:off x="6072198" y="49872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6" name="直線コネクタ 211"/>
              <p:cNvCxnSpPr>
                <a:cxnSpLocks noChangeShapeType="1"/>
              </p:cNvCxnSpPr>
              <p:nvPr/>
            </p:nvCxnSpPr>
            <p:spPr bwMode="auto">
              <a:xfrm>
                <a:off x="6178512" y="50177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7" name="直線コネクタ 212"/>
              <p:cNvCxnSpPr>
                <a:cxnSpLocks noChangeShapeType="1"/>
              </p:cNvCxnSpPr>
              <p:nvPr/>
            </p:nvCxnSpPr>
            <p:spPr bwMode="auto">
              <a:xfrm>
                <a:off x="6178512" y="50481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8" name="直線コネクタ 213"/>
              <p:cNvCxnSpPr>
                <a:cxnSpLocks noChangeShapeType="1"/>
              </p:cNvCxnSpPr>
              <p:nvPr/>
            </p:nvCxnSpPr>
            <p:spPr bwMode="auto">
              <a:xfrm>
                <a:off x="6178512" y="50786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49" name="直線コネクタ 214"/>
              <p:cNvCxnSpPr>
                <a:cxnSpLocks noChangeShapeType="1"/>
              </p:cNvCxnSpPr>
              <p:nvPr/>
            </p:nvCxnSpPr>
            <p:spPr bwMode="auto">
              <a:xfrm>
                <a:off x="6178512" y="51090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50" name="直線コネクタ 215"/>
              <p:cNvCxnSpPr>
                <a:cxnSpLocks noChangeShapeType="1"/>
              </p:cNvCxnSpPr>
              <p:nvPr/>
            </p:nvCxnSpPr>
            <p:spPr bwMode="auto">
              <a:xfrm>
                <a:off x="6072198" y="51395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</p:grpSp>
      </p:grpSp>
      <p:sp>
        <p:nvSpPr>
          <p:cNvPr id="351" name="テキスト ボックス 350"/>
          <p:cNvSpPr txBox="1"/>
          <p:nvPr/>
        </p:nvSpPr>
        <p:spPr>
          <a:xfrm>
            <a:off x="5391689" y="1221782"/>
            <a:ext cx="16001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SPRA-</a:t>
            </a:r>
            <a:r>
              <a:rPr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bromelain</a:t>
            </a:r>
            <a:endParaRPr lang="en-US" altLang="ja-JP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2" name="直線コネクタ 351"/>
          <p:cNvCxnSpPr/>
          <p:nvPr/>
        </p:nvCxnSpPr>
        <p:spPr>
          <a:xfrm flipH="1">
            <a:off x="4986074" y="1413238"/>
            <a:ext cx="394387" cy="154952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3" name="テキスト ボックス 352"/>
          <p:cNvSpPr txBox="1"/>
          <p:nvPr/>
        </p:nvSpPr>
        <p:spPr>
          <a:xfrm>
            <a:off x="5034615" y="1593757"/>
            <a:ext cx="3427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After 24 h</a:t>
            </a:r>
          </a:p>
          <a:p>
            <a:pPr algn="ctr"/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Anticancer drug</a:t>
            </a:r>
            <a:r>
              <a:rPr lang="ja-JP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(Doxorubicin, </a:t>
            </a:r>
            <a:r>
              <a:rPr lang="en-US" altLang="ja-JP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Doxil</a:t>
            </a:r>
            <a:r>
              <a:rPr lang="en-US" altLang="ja-JP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354" name="直線コネクタ 353"/>
          <p:cNvCxnSpPr/>
          <p:nvPr/>
        </p:nvCxnSpPr>
        <p:spPr>
          <a:xfrm flipV="1">
            <a:off x="8015995" y="1679182"/>
            <a:ext cx="445973" cy="91417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5" name="グループ化 258"/>
          <p:cNvGrpSpPr>
            <a:grpSpLocks noChangeAspect="1"/>
          </p:cNvGrpSpPr>
          <p:nvPr/>
        </p:nvGrpSpPr>
        <p:grpSpPr bwMode="auto">
          <a:xfrm flipH="1">
            <a:off x="3525558" y="1438455"/>
            <a:ext cx="736502" cy="1139056"/>
            <a:chOff x="4132027" y="3698507"/>
            <a:chExt cx="1561751" cy="2418454"/>
          </a:xfrm>
        </p:grpSpPr>
        <p:sp>
          <p:nvSpPr>
            <p:cNvPr id="356" name="ホームベース 355"/>
            <p:cNvSpPr/>
            <p:nvPr/>
          </p:nvSpPr>
          <p:spPr>
            <a:xfrm rot="3540000">
              <a:off x="4096859" y="4682699"/>
              <a:ext cx="1763406" cy="358584"/>
            </a:xfrm>
            <a:prstGeom prst="homePlat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57" name="円/楕円 356"/>
            <p:cNvSpPr>
              <a:spLocks noChangeAspect="1"/>
            </p:cNvSpPr>
            <p:nvPr/>
          </p:nvSpPr>
          <p:spPr>
            <a:xfrm rot="19860000">
              <a:off x="4145646" y="3980288"/>
              <a:ext cx="758021" cy="295415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58" name="円/楕円 357"/>
            <p:cNvSpPr>
              <a:spLocks noChangeAspect="1"/>
            </p:cNvSpPr>
            <p:nvPr/>
          </p:nvSpPr>
          <p:spPr>
            <a:xfrm rot="19860000">
              <a:off x="4132027" y="3953019"/>
              <a:ext cx="758024" cy="290871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59" name="台形 358"/>
            <p:cNvSpPr>
              <a:spLocks noChangeAspect="1"/>
            </p:cNvSpPr>
            <p:nvPr/>
          </p:nvSpPr>
          <p:spPr>
            <a:xfrm rot="8827877">
              <a:off x="5398425" y="5598259"/>
              <a:ext cx="72625" cy="36359"/>
            </a:xfrm>
            <a:prstGeom prst="trapezoid">
              <a:avLst>
                <a:gd name="adj" fmla="val 38668"/>
              </a:avLst>
            </a:prstGeom>
            <a:solidFill>
              <a:sysClr val="window" lastClr="FFFFFF">
                <a:lumMod val="50000"/>
              </a:sysClr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cxnSp>
          <p:nvCxnSpPr>
            <p:cNvPr id="360" name="直線コネクタ 96"/>
            <p:cNvCxnSpPr>
              <a:cxnSpLocks noChangeShapeType="1"/>
              <a:stCxn id="359" idx="0"/>
            </p:cNvCxnSpPr>
            <p:nvPr/>
          </p:nvCxnSpPr>
          <p:spPr bwMode="auto">
            <a:xfrm rot="21196858">
              <a:off x="5473041" y="5617061"/>
              <a:ext cx="220737" cy="499900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61" name="フローチャート : 記憶データ 25"/>
            <p:cNvSpPr/>
            <p:nvPr/>
          </p:nvSpPr>
          <p:spPr>
            <a:xfrm rot="14400000">
              <a:off x="4249807" y="3816856"/>
              <a:ext cx="368135" cy="285959"/>
            </a:xfrm>
            <a:prstGeom prst="flowChartOnlineStorag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62" name="円/楕円 361"/>
            <p:cNvSpPr>
              <a:spLocks noChangeAspect="1"/>
            </p:cNvSpPr>
            <p:nvPr/>
          </p:nvSpPr>
          <p:spPr>
            <a:xfrm rot="19860000">
              <a:off x="4145646" y="3725776"/>
              <a:ext cx="394896" cy="154525"/>
            </a:xfrm>
            <a:prstGeom prst="ellipse">
              <a:avLst/>
            </a:prstGeom>
            <a:solidFill>
              <a:srgbClr val="666666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63" name="円/楕円 362"/>
            <p:cNvSpPr>
              <a:spLocks noChangeAspect="1"/>
            </p:cNvSpPr>
            <p:nvPr/>
          </p:nvSpPr>
          <p:spPr>
            <a:xfrm rot="19860000">
              <a:off x="4132027" y="3698507"/>
              <a:ext cx="399437" cy="154525"/>
            </a:xfrm>
            <a:prstGeom prst="ellipse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sp>
          <p:nvSpPr>
            <p:cNvPr id="364" name="ホームベース 363"/>
            <p:cNvSpPr>
              <a:spLocks noChangeAspect="1"/>
            </p:cNvSpPr>
            <p:nvPr/>
          </p:nvSpPr>
          <p:spPr>
            <a:xfrm rot="3540000">
              <a:off x="4703336" y="5025818"/>
              <a:ext cx="958967" cy="331350"/>
            </a:xfrm>
            <a:prstGeom prst="homePlate">
              <a:avLst/>
            </a:prstGeom>
            <a:solidFill>
              <a:srgbClr val="FF0000"/>
            </a:solidFill>
            <a:ln w="635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kern="0">
                <a:solidFill>
                  <a:sysClr val="window" lastClr="FFFFFF"/>
                </a:solidFill>
                <a:latin typeface="Arial" pitchFamily="34" charset="0"/>
                <a:ea typeface="ＭＳ Ｐゴシック" pitchFamily="50" charset="-128"/>
              </a:endParaRPr>
            </a:p>
          </p:txBody>
        </p:sp>
        <p:grpSp>
          <p:nvGrpSpPr>
            <p:cNvPr id="365" name="グループ化 146"/>
            <p:cNvGrpSpPr>
              <a:grpSpLocks/>
            </p:cNvGrpSpPr>
            <p:nvPr/>
          </p:nvGrpSpPr>
          <p:grpSpPr bwMode="auto">
            <a:xfrm rot="-1860000">
              <a:off x="4973038" y="4295003"/>
              <a:ext cx="214314" cy="1219788"/>
              <a:chOff x="6072198" y="3921333"/>
              <a:chExt cx="214314" cy="1219788"/>
            </a:xfrm>
          </p:grpSpPr>
          <p:cxnSp>
            <p:nvCxnSpPr>
              <p:cNvPr id="366" name="直線コネクタ 102"/>
              <p:cNvCxnSpPr>
                <a:cxnSpLocks noChangeShapeType="1"/>
              </p:cNvCxnSpPr>
              <p:nvPr/>
            </p:nvCxnSpPr>
            <p:spPr bwMode="auto">
              <a:xfrm>
                <a:off x="6072198" y="39213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67" name="直線コネクタ 103"/>
              <p:cNvCxnSpPr>
                <a:cxnSpLocks noChangeShapeType="1"/>
              </p:cNvCxnSpPr>
              <p:nvPr/>
            </p:nvCxnSpPr>
            <p:spPr bwMode="auto">
              <a:xfrm>
                <a:off x="6178512" y="39517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68" name="直線コネクタ 104"/>
              <p:cNvCxnSpPr>
                <a:cxnSpLocks noChangeShapeType="1"/>
              </p:cNvCxnSpPr>
              <p:nvPr/>
            </p:nvCxnSpPr>
            <p:spPr bwMode="auto">
              <a:xfrm>
                <a:off x="6178512" y="39822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69" name="直線コネクタ 105"/>
              <p:cNvCxnSpPr>
                <a:cxnSpLocks noChangeShapeType="1"/>
              </p:cNvCxnSpPr>
              <p:nvPr/>
            </p:nvCxnSpPr>
            <p:spPr bwMode="auto">
              <a:xfrm>
                <a:off x="6178512" y="40126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70" name="直線コネクタ 106"/>
              <p:cNvCxnSpPr>
                <a:cxnSpLocks noChangeShapeType="1"/>
              </p:cNvCxnSpPr>
              <p:nvPr/>
            </p:nvCxnSpPr>
            <p:spPr bwMode="auto">
              <a:xfrm>
                <a:off x="6178512" y="40431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71" name="直線コネクタ 107"/>
              <p:cNvCxnSpPr>
                <a:cxnSpLocks noChangeShapeType="1"/>
              </p:cNvCxnSpPr>
              <p:nvPr/>
            </p:nvCxnSpPr>
            <p:spPr bwMode="auto">
              <a:xfrm>
                <a:off x="6072198" y="40736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72" name="直線コネクタ 108"/>
              <p:cNvCxnSpPr>
                <a:cxnSpLocks noChangeShapeType="1"/>
              </p:cNvCxnSpPr>
              <p:nvPr/>
            </p:nvCxnSpPr>
            <p:spPr bwMode="auto">
              <a:xfrm>
                <a:off x="6178512" y="41040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73" name="直線コネクタ 109"/>
              <p:cNvCxnSpPr>
                <a:cxnSpLocks noChangeShapeType="1"/>
              </p:cNvCxnSpPr>
              <p:nvPr/>
            </p:nvCxnSpPr>
            <p:spPr bwMode="auto">
              <a:xfrm>
                <a:off x="6178512" y="41345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74" name="直線コネクタ 110"/>
              <p:cNvCxnSpPr>
                <a:cxnSpLocks noChangeShapeType="1"/>
              </p:cNvCxnSpPr>
              <p:nvPr/>
            </p:nvCxnSpPr>
            <p:spPr bwMode="auto">
              <a:xfrm>
                <a:off x="6178512" y="41649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75" name="直線コネクタ 54"/>
              <p:cNvCxnSpPr>
                <a:cxnSpLocks noChangeShapeType="1"/>
              </p:cNvCxnSpPr>
              <p:nvPr/>
            </p:nvCxnSpPr>
            <p:spPr bwMode="auto">
              <a:xfrm>
                <a:off x="6178512" y="41954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76" name="直線コネクタ 112"/>
              <p:cNvCxnSpPr>
                <a:cxnSpLocks noChangeShapeType="1"/>
              </p:cNvCxnSpPr>
              <p:nvPr/>
            </p:nvCxnSpPr>
            <p:spPr bwMode="auto">
              <a:xfrm>
                <a:off x="6072198" y="42258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77" name="直線コネクタ 113"/>
              <p:cNvCxnSpPr>
                <a:cxnSpLocks noChangeShapeType="1"/>
              </p:cNvCxnSpPr>
              <p:nvPr/>
            </p:nvCxnSpPr>
            <p:spPr bwMode="auto">
              <a:xfrm>
                <a:off x="6178512" y="42563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78" name="直線コネクタ 114"/>
              <p:cNvCxnSpPr>
                <a:cxnSpLocks noChangeShapeType="1"/>
              </p:cNvCxnSpPr>
              <p:nvPr/>
            </p:nvCxnSpPr>
            <p:spPr bwMode="auto">
              <a:xfrm>
                <a:off x="6178512" y="42867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79" name="直線コネクタ 115"/>
              <p:cNvCxnSpPr>
                <a:cxnSpLocks noChangeShapeType="1"/>
              </p:cNvCxnSpPr>
              <p:nvPr/>
            </p:nvCxnSpPr>
            <p:spPr bwMode="auto">
              <a:xfrm>
                <a:off x="6178512" y="43172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80" name="直線コネクタ 116"/>
              <p:cNvCxnSpPr>
                <a:cxnSpLocks noChangeShapeType="1"/>
              </p:cNvCxnSpPr>
              <p:nvPr/>
            </p:nvCxnSpPr>
            <p:spPr bwMode="auto">
              <a:xfrm>
                <a:off x="6178512" y="43477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81" name="直線コネクタ 117"/>
              <p:cNvCxnSpPr>
                <a:cxnSpLocks noChangeShapeType="1"/>
              </p:cNvCxnSpPr>
              <p:nvPr/>
            </p:nvCxnSpPr>
            <p:spPr bwMode="auto">
              <a:xfrm>
                <a:off x="6072198" y="43781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82" name="直線コネクタ 118"/>
              <p:cNvCxnSpPr>
                <a:cxnSpLocks noChangeShapeType="1"/>
              </p:cNvCxnSpPr>
              <p:nvPr/>
            </p:nvCxnSpPr>
            <p:spPr bwMode="auto">
              <a:xfrm>
                <a:off x="6178512" y="44086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83" name="直線コネクタ 119"/>
              <p:cNvCxnSpPr>
                <a:cxnSpLocks noChangeShapeType="1"/>
              </p:cNvCxnSpPr>
              <p:nvPr/>
            </p:nvCxnSpPr>
            <p:spPr bwMode="auto">
              <a:xfrm>
                <a:off x="6178512" y="44390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84" name="直線コネクタ 120"/>
              <p:cNvCxnSpPr>
                <a:cxnSpLocks noChangeShapeType="1"/>
              </p:cNvCxnSpPr>
              <p:nvPr/>
            </p:nvCxnSpPr>
            <p:spPr bwMode="auto">
              <a:xfrm>
                <a:off x="6178512" y="44695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85" name="直線コネクタ 121"/>
              <p:cNvCxnSpPr>
                <a:cxnSpLocks noChangeShapeType="1"/>
              </p:cNvCxnSpPr>
              <p:nvPr/>
            </p:nvCxnSpPr>
            <p:spPr bwMode="auto">
              <a:xfrm>
                <a:off x="6178512" y="44999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86" name="直線コネクタ 122"/>
              <p:cNvCxnSpPr>
                <a:cxnSpLocks noChangeShapeType="1"/>
              </p:cNvCxnSpPr>
              <p:nvPr/>
            </p:nvCxnSpPr>
            <p:spPr bwMode="auto">
              <a:xfrm>
                <a:off x="6072198" y="45304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87" name="直線コネクタ 123"/>
              <p:cNvCxnSpPr>
                <a:cxnSpLocks noChangeShapeType="1"/>
              </p:cNvCxnSpPr>
              <p:nvPr/>
            </p:nvCxnSpPr>
            <p:spPr bwMode="auto">
              <a:xfrm>
                <a:off x="6178512" y="456088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88" name="直線コネクタ 124"/>
              <p:cNvCxnSpPr>
                <a:cxnSpLocks noChangeShapeType="1"/>
              </p:cNvCxnSpPr>
              <p:nvPr/>
            </p:nvCxnSpPr>
            <p:spPr bwMode="auto">
              <a:xfrm>
                <a:off x="6178512" y="459134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89" name="直線コネクタ 125"/>
              <p:cNvCxnSpPr>
                <a:cxnSpLocks noChangeShapeType="1"/>
              </p:cNvCxnSpPr>
              <p:nvPr/>
            </p:nvCxnSpPr>
            <p:spPr bwMode="auto">
              <a:xfrm>
                <a:off x="6178512" y="462179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90" name="直線コネクタ 126"/>
              <p:cNvCxnSpPr>
                <a:cxnSpLocks noChangeShapeType="1"/>
              </p:cNvCxnSpPr>
              <p:nvPr/>
            </p:nvCxnSpPr>
            <p:spPr bwMode="auto">
              <a:xfrm>
                <a:off x="6178512" y="465225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91" name="直線コネクタ 127"/>
              <p:cNvCxnSpPr>
                <a:cxnSpLocks noChangeShapeType="1"/>
              </p:cNvCxnSpPr>
              <p:nvPr/>
            </p:nvCxnSpPr>
            <p:spPr bwMode="auto">
              <a:xfrm>
                <a:off x="6072198" y="468270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92" name="直線コネクタ 128"/>
              <p:cNvCxnSpPr>
                <a:cxnSpLocks noChangeShapeType="1"/>
              </p:cNvCxnSpPr>
              <p:nvPr/>
            </p:nvCxnSpPr>
            <p:spPr bwMode="auto">
              <a:xfrm>
                <a:off x="6178512" y="471316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93" name="直線コネクタ 129"/>
              <p:cNvCxnSpPr>
                <a:cxnSpLocks noChangeShapeType="1"/>
              </p:cNvCxnSpPr>
              <p:nvPr/>
            </p:nvCxnSpPr>
            <p:spPr bwMode="auto">
              <a:xfrm>
                <a:off x="6178512" y="474361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94" name="直線コネクタ 130"/>
              <p:cNvCxnSpPr>
                <a:cxnSpLocks noChangeShapeType="1"/>
              </p:cNvCxnSpPr>
              <p:nvPr/>
            </p:nvCxnSpPr>
            <p:spPr bwMode="auto">
              <a:xfrm>
                <a:off x="6178512" y="477407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95" name="直線コネクタ 131"/>
              <p:cNvCxnSpPr>
                <a:cxnSpLocks noChangeShapeType="1"/>
              </p:cNvCxnSpPr>
              <p:nvPr/>
            </p:nvCxnSpPr>
            <p:spPr bwMode="auto">
              <a:xfrm>
                <a:off x="6178512" y="480452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96" name="直線コネクタ 132"/>
              <p:cNvCxnSpPr>
                <a:cxnSpLocks noChangeShapeType="1"/>
              </p:cNvCxnSpPr>
              <p:nvPr/>
            </p:nvCxnSpPr>
            <p:spPr bwMode="auto">
              <a:xfrm>
                <a:off x="6072198" y="483498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97" name="直線コネクタ 133"/>
              <p:cNvCxnSpPr>
                <a:cxnSpLocks noChangeShapeType="1"/>
              </p:cNvCxnSpPr>
              <p:nvPr/>
            </p:nvCxnSpPr>
            <p:spPr bwMode="auto">
              <a:xfrm>
                <a:off x="6178512" y="486543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98" name="直線コネクタ 134"/>
              <p:cNvCxnSpPr>
                <a:cxnSpLocks noChangeShapeType="1"/>
              </p:cNvCxnSpPr>
              <p:nvPr/>
            </p:nvCxnSpPr>
            <p:spPr bwMode="auto">
              <a:xfrm>
                <a:off x="6178512" y="489589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399" name="直線コネクタ 135"/>
              <p:cNvCxnSpPr>
                <a:cxnSpLocks noChangeShapeType="1"/>
              </p:cNvCxnSpPr>
              <p:nvPr/>
            </p:nvCxnSpPr>
            <p:spPr bwMode="auto">
              <a:xfrm>
                <a:off x="6178512" y="492634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400" name="直線コネクタ 136"/>
              <p:cNvCxnSpPr>
                <a:cxnSpLocks noChangeShapeType="1"/>
              </p:cNvCxnSpPr>
              <p:nvPr/>
            </p:nvCxnSpPr>
            <p:spPr bwMode="auto">
              <a:xfrm>
                <a:off x="6178512" y="495680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401" name="直線コネクタ 137"/>
              <p:cNvCxnSpPr>
                <a:cxnSpLocks noChangeShapeType="1"/>
              </p:cNvCxnSpPr>
              <p:nvPr/>
            </p:nvCxnSpPr>
            <p:spPr bwMode="auto">
              <a:xfrm>
                <a:off x="6072198" y="4987258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402" name="直線コネクタ 138"/>
              <p:cNvCxnSpPr>
                <a:cxnSpLocks noChangeShapeType="1"/>
              </p:cNvCxnSpPr>
              <p:nvPr/>
            </p:nvCxnSpPr>
            <p:spPr bwMode="auto">
              <a:xfrm>
                <a:off x="6178512" y="501771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403" name="直線コネクタ 139"/>
              <p:cNvCxnSpPr>
                <a:cxnSpLocks noChangeShapeType="1"/>
              </p:cNvCxnSpPr>
              <p:nvPr/>
            </p:nvCxnSpPr>
            <p:spPr bwMode="auto">
              <a:xfrm>
                <a:off x="6178512" y="504816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404" name="直線コネクタ 140"/>
              <p:cNvCxnSpPr>
                <a:cxnSpLocks noChangeShapeType="1"/>
              </p:cNvCxnSpPr>
              <p:nvPr/>
            </p:nvCxnSpPr>
            <p:spPr bwMode="auto">
              <a:xfrm>
                <a:off x="6178512" y="5078623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405" name="直線コネクタ 141"/>
              <p:cNvCxnSpPr>
                <a:cxnSpLocks noChangeShapeType="1"/>
              </p:cNvCxnSpPr>
              <p:nvPr/>
            </p:nvCxnSpPr>
            <p:spPr bwMode="auto">
              <a:xfrm>
                <a:off x="6178512" y="5109078"/>
                <a:ext cx="108000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  <p:cxnSp>
            <p:nvCxnSpPr>
              <p:cNvPr id="406" name="直線コネクタ 142"/>
              <p:cNvCxnSpPr>
                <a:cxnSpLocks noChangeShapeType="1"/>
              </p:cNvCxnSpPr>
              <p:nvPr/>
            </p:nvCxnSpPr>
            <p:spPr bwMode="auto">
              <a:xfrm>
                <a:off x="6072198" y="5139533"/>
                <a:ext cx="214314" cy="1588"/>
              </a:xfrm>
              <a:prstGeom prst="line">
                <a:avLst/>
              </a:prstGeom>
              <a:noFill/>
              <a:ln w="6350" algn="ctr">
                <a:solidFill>
                  <a:srgbClr val="4D4D4D"/>
                </a:solidFill>
                <a:round/>
                <a:headEnd/>
                <a:tailEnd/>
              </a:ln>
            </p:spPr>
          </p:cxnSp>
        </p:grpSp>
      </p:grpSp>
      <p:cxnSp>
        <p:nvCxnSpPr>
          <p:cNvPr id="407" name="直線コネクタ 406"/>
          <p:cNvCxnSpPr/>
          <p:nvPr/>
        </p:nvCxnSpPr>
        <p:spPr>
          <a:xfrm>
            <a:off x="3177884" y="1659763"/>
            <a:ext cx="394387" cy="154952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6"/>
          <a:srcRect l="1" t="3370" r="2637"/>
          <a:stretch/>
        </p:blipFill>
        <p:spPr>
          <a:xfrm>
            <a:off x="2042687" y="3433482"/>
            <a:ext cx="1214864" cy="303732"/>
          </a:xfrm>
          <a:prstGeom prst="rect">
            <a:avLst/>
          </a:prstGeom>
        </p:spPr>
      </p:pic>
      <p:pic>
        <p:nvPicPr>
          <p:cNvPr id="408" name="図 407"/>
          <p:cNvPicPr>
            <a:picLocks noChangeAspect="1"/>
          </p:cNvPicPr>
          <p:nvPr/>
        </p:nvPicPr>
        <p:blipFill rotWithShape="1">
          <a:blip r:embed="rId6"/>
          <a:srcRect l="1" t="3370" r="2637"/>
          <a:stretch/>
        </p:blipFill>
        <p:spPr>
          <a:xfrm>
            <a:off x="6583027" y="3460469"/>
            <a:ext cx="1214864" cy="303732"/>
          </a:xfrm>
          <a:prstGeom prst="rect">
            <a:avLst/>
          </a:prstGeom>
        </p:spPr>
      </p:pic>
      <p:cxnSp>
        <p:nvCxnSpPr>
          <p:cNvPr id="409" name="直線矢印コネクタ 408"/>
          <p:cNvCxnSpPr/>
          <p:nvPr/>
        </p:nvCxnSpPr>
        <p:spPr>
          <a:xfrm flipH="1">
            <a:off x="1490185" y="3598168"/>
            <a:ext cx="388942" cy="76748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0" name="グループ化 409"/>
          <p:cNvGrpSpPr/>
          <p:nvPr/>
        </p:nvGrpSpPr>
        <p:grpSpPr>
          <a:xfrm>
            <a:off x="4581747" y="2382447"/>
            <a:ext cx="1327336" cy="989132"/>
            <a:chOff x="-1893715" y="5009815"/>
            <a:chExt cx="1389827" cy="1090863"/>
          </a:xfrm>
        </p:grpSpPr>
        <p:pic>
          <p:nvPicPr>
            <p:cNvPr id="411" name="図 4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395130" y="5009815"/>
              <a:ext cx="891242" cy="797684"/>
            </a:xfrm>
            <a:prstGeom prst="rect">
              <a:avLst/>
            </a:prstGeom>
          </p:spPr>
        </p:pic>
        <p:pic>
          <p:nvPicPr>
            <p:cNvPr id="412" name="図 4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1893715" y="5330929"/>
              <a:ext cx="854631" cy="769749"/>
            </a:xfrm>
            <a:prstGeom prst="rect">
              <a:avLst/>
            </a:prstGeom>
          </p:spPr>
        </p:pic>
      </p:grpSp>
      <p:sp>
        <p:nvSpPr>
          <p:cNvPr id="413" name="右矢印 412"/>
          <p:cNvSpPr/>
          <p:nvPr/>
        </p:nvSpPr>
        <p:spPr>
          <a:xfrm rot="2752160">
            <a:off x="5728509" y="3009999"/>
            <a:ext cx="474298" cy="27199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14" name="直線矢印コネクタ 413"/>
          <p:cNvCxnSpPr/>
          <p:nvPr/>
        </p:nvCxnSpPr>
        <p:spPr>
          <a:xfrm flipH="1" flipV="1">
            <a:off x="1363279" y="3124022"/>
            <a:ext cx="497399" cy="47414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5" name="円/楕円 414"/>
          <p:cNvSpPr>
            <a:spLocks noChangeAspect="1"/>
          </p:cNvSpPr>
          <p:nvPr/>
        </p:nvSpPr>
        <p:spPr>
          <a:xfrm>
            <a:off x="7661021" y="2695287"/>
            <a:ext cx="249652" cy="24965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16" name="直線矢印コネクタ 415"/>
          <p:cNvCxnSpPr/>
          <p:nvPr/>
        </p:nvCxnSpPr>
        <p:spPr>
          <a:xfrm flipH="1">
            <a:off x="6818618" y="2901021"/>
            <a:ext cx="656464" cy="387692"/>
          </a:xfrm>
          <a:prstGeom prst="straightConnector1">
            <a:avLst/>
          </a:prstGeom>
          <a:ln w="1270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直線コネクタ 416"/>
          <p:cNvCxnSpPr/>
          <p:nvPr/>
        </p:nvCxnSpPr>
        <p:spPr>
          <a:xfrm flipH="1">
            <a:off x="1830113" y="3292908"/>
            <a:ext cx="346548" cy="31700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8" name="円/楕円 417"/>
          <p:cNvSpPr>
            <a:spLocks noChangeAspect="1"/>
          </p:cNvSpPr>
          <p:nvPr/>
        </p:nvSpPr>
        <p:spPr>
          <a:xfrm>
            <a:off x="2434354" y="2983423"/>
            <a:ext cx="252000" cy="25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19" name="図 4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9309" y="4440039"/>
            <a:ext cx="672993" cy="602345"/>
          </a:xfrm>
          <a:prstGeom prst="rect">
            <a:avLst/>
          </a:prstGeom>
        </p:spPr>
      </p:pic>
      <p:cxnSp>
        <p:nvCxnSpPr>
          <p:cNvPr id="420" name="直線矢印コネクタ 419"/>
          <p:cNvCxnSpPr/>
          <p:nvPr/>
        </p:nvCxnSpPr>
        <p:spPr>
          <a:xfrm flipH="1">
            <a:off x="6497154" y="3232917"/>
            <a:ext cx="85873" cy="645531"/>
          </a:xfrm>
          <a:prstGeom prst="straightConnector1">
            <a:avLst/>
          </a:prstGeom>
          <a:ln w="1270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1" name="円/楕円 420"/>
          <p:cNvSpPr>
            <a:spLocks noChangeAspect="1"/>
          </p:cNvSpPr>
          <p:nvPr/>
        </p:nvSpPr>
        <p:spPr>
          <a:xfrm>
            <a:off x="6559309" y="3939924"/>
            <a:ext cx="249652" cy="24965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22" name="図 4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8541" y="3449970"/>
            <a:ext cx="530474" cy="477787"/>
          </a:xfrm>
          <a:prstGeom prst="rect">
            <a:avLst/>
          </a:prstGeom>
        </p:spPr>
      </p:pic>
      <p:sp>
        <p:nvSpPr>
          <p:cNvPr id="423" name="テキスト ボックス 422"/>
          <p:cNvSpPr txBox="1"/>
          <p:nvPr/>
        </p:nvSpPr>
        <p:spPr>
          <a:xfrm>
            <a:off x="212833" y="3886360"/>
            <a:ext cx="692867" cy="338554"/>
          </a:xfrm>
          <a:prstGeom prst="rect">
            <a:avLst/>
          </a:prstGeom>
          <a:solidFill>
            <a:srgbClr val="FEEFE6">
              <a:alpha val="83000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ECM</a:t>
            </a:r>
          </a:p>
        </p:txBody>
      </p:sp>
      <p:sp>
        <p:nvSpPr>
          <p:cNvPr id="424" name="テキスト ボックス 423"/>
          <p:cNvSpPr txBox="1"/>
          <p:nvPr/>
        </p:nvSpPr>
        <p:spPr>
          <a:xfrm>
            <a:off x="94289" y="5468519"/>
            <a:ext cx="182011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MIA PaCa-2 cells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5" name="テキスト ボックス 424"/>
          <p:cNvSpPr txBox="1"/>
          <p:nvPr/>
        </p:nvSpPr>
        <p:spPr>
          <a:xfrm>
            <a:off x="4646486" y="5468519"/>
            <a:ext cx="182011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MIA PaCa-2 cells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6" name="テキスト ボックス 425"/>
          <p:cNvSpPr txBox="1"/>
          <p:nvPr/>
        </p:nvSpPr>
        <p:spPr>
          <a:xfrm>
            <a:off x="4693191" y="3890614"/>
            <a:ext cx="637067" cy="338554"/>
          </a:xfrm>
          <a:prstGeom prst="rect">
            <a:avLst/>
          </a:prstGeom>
          <a:solidFill>
            <a:srgbClr val="FEEFE6">
              <a:alpha val="83000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ECM</a:t>
            </a:r>
            <a:endParaRPr kumimoji="1" lang="ja-JP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7" name="円/楕円 426"/>
          <p:cNvSpPr>
            <a:spLocks noChangeAspect="1"/>
          </p:cNvSpPr>
          <p:nvPr/>
        </p:nvSpPr>
        <p:spPr>
          <a:xfrm>
            <a:off x="3131551" y="2645026"/>
            <a:ext cx="252000" cy="25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80000" h="1800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839" y="3507400"/>
            <a:ext cx="598018" cy="171228"/>
          </a:xfrm>
          <a:prstGeom prst="rect">
            <a:avLst/>
          </a:prstGeom>
        </p:spPr>
      </p:pic>
      <p:pic>
        <p:nvPicPr>
          <p:cNvPr id="202" name="図 20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9979" y="3544212"/>
            <a:ext cx="613184" cy="155890"/>
          </a:xfrm>
          <a:prstGeom prst="rect">
            <a:avLst/>
          </a:prstGeom>
        </p:spPr>
      </p:pic>
      <p:sp>
        <p:nvSpPr>
          <p:cNvPr id="199" name="テキスト ボックス 198"/>
          <p:cNvSpPr txBox="1"/>
          <p:nvPr/>
        </p:nvSpPr>
        <p:spPr>
          <a:xfrm>
            <a:off x="-98766" y="50045"/>
            <a:ext cx="90332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500" b="1" dirty="0">
                <a:latin typeface="Arial" panose="020B0604020202020204" pitchFamily="34" charset="0"/>
                <a:ea typeface="ＭＳ Ｐゴシック" panose="020B0600070205080204" pitchFamily="50" charset="-128"/>
              </a:rPr>
              <a:t>Proposed mechanism for enhanced antitumor effect of anticancer drugs by SPRA-</a:t>
            </a:r>
            <a:r>
              <a:rPr kumimoji="1" lang="en-US" altLang="ja-JP" sz="1500" b="1" dirty="0" err="1">
                <a:latin typeface="Arial" panose="020B0604020202020204" pitchFamily="34" charset="0"/>
                <a:ea typeface="ＭＳ Ｐゴシック" panose="020B0600070205080204" pitchFamily="50" charset="-128"/>
              </a:rPr>
              <a:t>bromelain</a:t>
            </a:r>
            <a:endParaRPr kumimoji="1" lang="ja-JP" altLang="en-US" sz="1500" b="1" dirty="0">
              <a:latin typeface="Arial" panose="020B0604020202020204" pitchFamily="34" charset="0"/>
              <a:ea typeface="ＭＳ Ｐゴシック" panose="020B0600070205080204" pitchFamily="50" charset="-128"/>
            </a:endParaRPr>
          </a:p>
        </p:txBody>
      </p:sp>
      <p:cxnSp>
        <p:nvCxnSpPr>
          <p:cNvPr id="200" name="直線コネクタ 199"/>
          <p:cNvCxnSpPr/>
          <p:nvPr/>
        </p:nvCxnSpPr>
        <p:spPr>
          <a:xfrm>
            <a:off x="-614666" y="438244"/>
            <a:ext cx="10300308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線コネクタ 200"/>
          <p:cNvCxnSpPr/>
          <p:nvPr/>
        </p:nvCxnSpPr>
        <p:spPr>
          <a:xfrm>
            <a:off x="-444263" y="513264"/>
            <a:ext cx="1030030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8694674" y="23784"/>
            <a:ext cx="712468" cy="40376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latin typeface="Arial"/>
                <a:cs typeface="Arial"/>
              </a:rPr>
              <a:t>14</a:t>
            </a:r>
            <a:endParaRPr kumimoji="1" lang="ja-JP" alt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8676286"/>
      </p:ext>
    </p:extLst>
  </p:cSld>
  <p:clrMapOvr>
    <a:masterClrMapping/>
  </p:clrMapOvr>
</p:sld>
</file>

<file path=ppt/theme/theme1.xml><?xml version="1.0" encoding="utf-8"?>
<a:theme xmlns:a="http://schemas.openxmlformats.org/drawingml/2006/main" name="tem_B23_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テーマ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テーマ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テーマ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テーマ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 テーマ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テーマ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tem_B23_b.pot</Template>
  <TotalTime>22095</TotalTime>
  <Words>6454</Words>
  <Application>Microsoft Office PowerPoint</Application>
  <PresentationFormat>画面に合わせる (4:3)</PresentationFormat>
  <Paragraphs>1471</Paragraphs>
  <Slides>41</Slides>
  <Notes>40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41</vt:i4>
      </vt:variant>
    </vt:vector>
  </HeadingPairs>
  <TitlesOfParts>
    <vt:vector size="59" baseType="lpstr">
      <vt:lpstr>AR丸ゴシック体E</vt:lpstr>
      <vt:lpstr>Cooper Std Black</vt:lpstr>
      <vt:lpstr>HG丸ｺﾞｼｯｸM-PRO</vt:lpstr>
      <vt:lpstr>HG創英角ｺﾞｼｯｸUB</vt:lpstr>
      <vt:lpstr>ＭＳ Ｐゴシック</vt:lpstr>
      <vt:lpstr>ＭＳ Ｐ明朝</vt:lpstr>
      <vt:lpstr>ＭＳ ゴシック</vt:lpstr>
      <vt:lpstr>ＭＳ 明朝</vt:lpstr>
      <vt:lpstr>Osaka</vt:lpstr>
      <vt:lpstr>Arial</vt:lpstr>
      <vt:lpstr>Arial Black</vt:lpstr>
      <vt:lpstr>Calibri</vt:lpstr>
      <vt:lpstr>Impact</vt:lpstr>
      <vt:lpstr>Symbol</vt:lpstr>
      <vt:lpstr>Times New Roman</vt:lpstr>
      <vt:lpstr>Vijaya</vt:lpstr>
      <vt:lpstr>tem_B23_b</vt:lpstr>
      <vt:lpstr>CS ChemDraw Drawing</vt:lpstr>
      <vt:lpstr>PowerPoint プレゼンテーション</vt:lpstr>
      <vt:lpstr>Active pharmaceutical ingredient (API) </vt:lpstr>
      <vt:lpstr>Drawbacks of proteins and their improvements</vt:lpstr>
      <vt:lpstr>PEGylation1) for protein drugs</vt:lpstr>
      <vt:lpstr>Problems of PEGylated proteins : Loss of the activity</vt:lpstr>
      <vt:lpstr>PowerPoint プレゼンテーション</vt:lpstr>
      <vt:lpstr>Purpose</vt:lpstr>
      <vt:lpstr>Preparation of PEG-b-CyD (host molecules)</vt:lpstr>
      <vt:lpstr>Preparation of SPRA-proteins (insulin, lysozyme)</vt:lpstr>
      <vt:lpstr>Thermal stability of SPRA-proteins (insulin, lysozyme)</vt:lpstr>
      <vt:lpstr>Enzymatic stability of SPRA-proteins (insulin, lysozyme)</vt:lpstr>
      <vt:lpstr> In vitro enzymatic activity (Lytic activity of lysozyme)</vt:lpstr>
      <vt:lpstr>In vivo hypoglycemic effect (insulin)</vt:lpstr>
      <vt:lpstr>Comparison with insulin glargine</vt:lpstr>
      <vt:lpstr>Blood chemistry values </vt:lpstr>
      <vt:lpstr>Conclusion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Kit of SPRA technology is commercially available !!</vt:lpstr>
      <vt:lpstr>PowerPoint プレゼンテーション</vt:lpstr>
      <vt:lpstr>For detail, please see our review article!!</vt:lpstr>
      <vt:lpstr>Acknowledgement</vt:lpstr>
      <vt:lpstr>PowerPoint プレゼンテーション</vt:lpstr>
      <vt:lpstr>Cyclodextrins (CyDs)</vt:lpstr>
      <vt:lpstr>Preparation of SPRA insulin (Preliminary study)</vt:lpstr>
      <vt:lpstr>PowerPoint プレゼンテーション</vt:lpstr>
      <vt:lpstr>Formation of SPRA-insulin (1H-NMR, ITC)</vt:lpstr>
      <vt:lpstr>Comparison with  other long-acting insulins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クリックして タイトルを入力</dc:title>
  <dc:creator>P-ralay.com</dc:creator>
  <cp:lastModifiedBy>東大志</cp:lastModifiedBy>
  <cp:revision>544</cp:revision>
  <cp:lastPrinted>2015-06-19T03:18:36Z</cp:lastPrinted>
  <dcterms:created xsi:type="dcterms:W3CDTF">2010-11-02T17:16:21Z</dcterms:created>
  <dcterms:modified xsi:type="dcterms:W3CDTF">2018-05-07T06:31:40Z</dcterms:modified>
</cp:coreProperties>
</file>