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sldIdLst>
    <p:sldId id="256" r:id="rId3"/>
    <p:sldId id="402" r:id="rId4"/>
    <p:sldId id="425" r:id="rId5"/>
    <p:sldId id="410" r:id="rId6"/>
    <p:sldId id="408" r:id="rId7"/>
    <p:sldId id="396" r:id="rId8"/>
    <p:sldId id="443" r:id="rId9"/>
    <p:sldId id="397" r:id="rId10"/>
    <p:sldId id="449" r:id="rId11"/>
    <p:sldId id="434" r:id="rId12"/>
    <p:sldId id="447" r:id="rId13"/>
    <p:sldId id="403" r:id="rId14"/>
    <p:sldId id="401" r:id="rId15"/>
    <p:sldId id="437" r:id="rId16"/>
    <p:sldId id="438" r:id="rId17"/>
    <p:sldId id="439" r:id="rId18"/>
    <p:sldId id="445" r:id="rId19"/>
    <p:sldId id="429" r:id="rId20"/>
    <p:sldId id="452" r:id="rId21"/>
    <p:sldId id="456" r:id="rId22"/>
    <p:sldId id="433" r:id="rId23"/>
    <p:sldId id="457" r:id="rId24"/>
    <p:sldId id="454" r:id="rId25"/>
    <p:sldId id="458" r:id="rId26"/>
    <p:sldId id="409" r:id="rId27"/>
    <p:sldId id="459" r:id="rId28"/>
  </p:sldIdLst>
  <p:sldSz cx="9144000" cy="6840538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CC00"/>
    <a:srgbClr val="006600"/>
    <a:srgbClr val="3333FF"/>
    <a:srgbClr val="FFFF66"/>
    <a:srgbClr val="FF00FF"/>
    <a:srgbClr val="D5FFD5"/>
    <a:srgbClr val="00CC66"/>
    <a:srgbClr val="FF5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3" autoAdjust="0"/>
    <p:restoredTop sz="94777" autoAdjust="0"/>
  </p:normalViewPr>
  <p:slideViewPr>
    <p:cSldViewPr>
      <p:cViewPr>
        <p:scale>
          <a:sx n="80" d="100"/>
          <a:sy n="80" d="100"/>
        </p:scale>
        <p:origin x="-1008" y="186"/>
      </p:cViewPr>
      <p:guideLst>
        <p:guide orient="horz" pos="215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05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Relationship Id="rId6" Type="http://schemas.openxmlformats.org/officeDocument/2006/relationships/image" Target="../media/image68.emf"/><Relationship Id="rId11" Type="http://schemas.openxmlformats.org/officeDocument/2006/relationships/image" Target="../media/image73.emf"/><Relationship Id="rId5" Type="http://schemas.openxmlformats.org/officeDocument/2006/relationships/image" Target="../media/image67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image" Target="../media/image75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12" Type="http://schemas.openxmlformats.org/officeDocument/2006/relationships/image" Target="../media/image74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Relationship Id="rId6" Type="http://schemas.openxmlformats.org/officeDocument/2006/relationships/image" Target="../media/image68.emf"/><Relationship Id="rId11" Type="http://schemas.openxmlformats.org/officeDocument/2006/relationships/image" Target="../media/image73.emf"/><Relationship Id="rId5" Type="http://schemas.openxmlformats.org/officeDocument/2006/relationships/image" Target="../media/image67.emf"/><Relationship Id="rId15" Type="http://schemas.openxmlformats.org/officeDocument/2006/relationships/image" Target="../media/image77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Relationship Id="rId14" Type="http://schemas.openxmlformats.org/officeDocument/2006/relationships/image" Target="../media/image76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image" Target="../media/image78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12" Type="http://schemas.openxmlformats.org/officeDocument/2006/relationships/image" Target="../media/image74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Relationship Id="rId6" Type="http://schemas.openxmlformats.org/officeDocument/2006/relationships/image" Target="../media/image68.emf"/><Relationship Id="rId11" Type="http://schemas.openxmlformats.org/officeDocument/2006/relationships/image" Target="../media/image73.emf"/><Relationship Id="rId5" Type="http://schemas.openxmlformats.org/officeDocument/2006/relationships/image" Target="../media/image67.emf"/><Relationship Id="rId15" Type="http://schemas.openxmlformats.org/officeDocument/2006/relationships/image" Target="../media/image79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Relationship Id="rId14" Type="http://schemas.openxmlformats.org/officeDocument/2006/relationships/image" Target="../media/image7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7" Type="http://schemas.openxmlformats.org/officeDocument/2006/relationships/image" Target="../media/image73.emf"/><Relationship Id="rId2" Type="http://schemas.openxmlformats.org/officeDocument/2006/relationships/image" Target="../media/image80.emf"/><Relationship Id="rId1" Type="http://schemas.openxmlformats.org/officeDocument/2006/relationships/image" Target="../media/image63.emf"/><Relationship Id="rId6" Type="http://schemas.openxmlformats.org/officeDocument/2006/relationships/image" Target="../media/image82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image" Target="../media/image81.emf"/><Relationship Id="rId7" Type="http://schemas.openxmlformats.org/officeDocument/2006/relationships/image" Target="../media/image74.emf"/><Relationship Id="rId2" Type="http://schemas.openxmlformats.org/officeDocument/2006/relationships/image" Target="../media/image80.emf"/><Relationship Id="rId1" Type="http://schemas.openxmlformats.org/officeDocument/2006/relationships/image" Target="../media/image63.emf"/><Relationship Id="rId6" Type="http://schemas.openxmlformats.org/officeDocument/2006/relationships/image" Target="../media/image82.emf"/><Relationship Id="rId11" Type="http://schemas.openxmlformats.org/officeDocument/2006/relationships/image" Target="../media/image73.emf"/><Relationship Id="rId5" Type="http://schemas.openxmlformats.org/officeDocument/2006/relationships/image" Target="../media/image66.emf"/><Relationship Id="rId10" Type="http://schemas.openxmlformats.org/officeDocument/2006/relationships/image" Target="../media/image79.emf"/><Relationship Id="rId4" Type="http://schemas.openxmlformats.org/officeDocument/2006/relationships/image" Target="../media/image65.emf"/><Relationship Id="rId9" Type="http://schemas.openxmlformats.org/officeDocument/2006/relationships/image" Target="../media/image75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image" Target="../media/image81.emf"/><Relationship Id="rId7" Type="http://schemas.openxmlformats.org/officeDocument/2006/relationships/image" Target="../media/image74.emf"/><Relationship Id="rId12" Type="http://schemas.openxmlformats.org/officeDocument/2006/relationships/image" Target="../media/image73.emf"/><Relationship Id="rId2" Type="http://schemas.openxmlformats.org/officeDocument/2006/relationships/image" Target="../media/image80.emf"/><Relationship Id="rId1" Type="http://schemas.openxmlformats.org/officeDocument/2006/relationships/image" Target="../media/image63.emf"/><Relationship Id="rId6" Type="http://schemas.openxmlformats.org/officeDocument/2006/relationships/image" Target="../media/image82.emf"/><Relationship Id="rId11" Type="http://schemas.openxmlformats.org/officeDocument/2006/relationships/image" Target="../media/image83.wmf"/><Relationship Id="rId5" Type="http://schemas.openxmlformats.org/officeDocument/2006/relationships/image" Target="../media/image66.emf"/><Relationship Id="rId10" Type="http://schemas.openxmlformats.org/officeDocument/2006/relationships/image" Target="../media/image79.emf"/><Relationship Id="rId4" Type="http://schemas.openxmlformats.org/officeDocument/2006/relationships/image" Target="../media/image65.emf"/><Relationship Id="rId9" Type="http://schemas.openxmlformats.org/officeDocument/2006/relationships/image" Target="../media/image7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0560B-C55F-41FB-BF1E-4DC70BC40CCF}" type="datetimeFigureOut">
              <a:rPr lang="es-US" smtClean="0"/>
              <a:pPr/>
              <a:t>8/27/2015</a:t>
            </a:fld>
            <a:endParaRPr lang="es-U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38238" y="685800"/>
            <a:ext cx="4581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06306-1D2E-43B8-B06B-C4E03734DF4A}" type="slidenum">
              <a:rPr lang="es-US" smtClean="0"/>
              <a:pPr/>
              <a:t>‹#›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86299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06306-1D2E-43B8-B06B-C4E03734DF4A}" type="slidenum">
              <a:rPr lang="es-US" smtClean="0"/>
              <a:pPr/>
              <a:t>5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246913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06306-1D2E-43B8-B06B-C4E03734DF4A}" type="slidenum">
              <a:rPr lang="es-US" smtClean="0"/>
              <a:pPr/>
              <a:t>8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67076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06306-1D2E-43B8-B06B-C4E03734DF4A}" type="slidenum">
              <a:rPr lang="es-US" smtClean="0"/>
              <a:pPr/>
              <a:t>10</a:t>
            </a:fld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26425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25001"/>
            <a:ext cx="7772400" cy="146628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76305"/>
            <a:ext cx="6400800" cy="1748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422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6126"/>
            <a:ext cx="8229600" cy="45144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9156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395680"/>
            <a:ext cx="7772400" cy="135860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899313"/>
            <a:ext cx="7772400" cy="14963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848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6126"/>
            <a:ext cx="4038600" cy="451443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96126"/>
            <a:ext cx="4038600" cy="451443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026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1205"/>
            <a:ext cx="4040188" cy="63813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69338"/>
            <a:ext cx="4040188" cy="39412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1205"/>
            <a:ext cx="4041775" cy="63813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69338"/>
            <a:ext cx="4041775" cy="39412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158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015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8874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2355"/>
            <a:ext cx="3008313" cy="115909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2355"/>
            <a:ext cx="5111750" cy="583821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1447"/>
            <a:ext cx="3008313" cy="46791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4772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788377"/>
            <a:ext cx="5486400" cy="56529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1215"/>
            <a:ext cx="5486400" cy="4104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53672"/>
            <a:ext cx="5486400" cy="802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605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96126"/>
            <a:ext cx="8229600" cy="45144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23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3939"/>
            <a:ext cx="2057400" cy="5836626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939"/>
            <a:ext cx="6019800" cy="58366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293DF7AA-E22E-40C8-AE39-2E4E281B5BE8}" type="datetimeFigureOut">
              <a:rPr lang="es-ES" smtClean="0"/>
              <a:pPr/>
              <a:t>27/08/2015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40166"/>
            <a:ext cx="2895600" cy="36419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40166"/>
            <a:ext cx="2133600" cy="364195"/>
          </a:xfrm>
          <a:prstGeom prst="rect">
            <a:avLst/>
          </a:prstGeom>
        </p:spPr>
        <p:txBody>
          <a:bodyPr/>
          <a:lstStyle/>
          <a:p>
            <a:fld id="{F434D5B9-72C6-4F04-854E-D7761F333C07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7906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25001"/>
            <a:ext cx="7772400" cy="1466282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76305"/>
            <a:ext cx="6400800" cy="174813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B405308-833C-4B6C-AF9A-620201AC5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77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96126"/>
            <a:ext cx="8229600" cy="451443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B4E28253-9C77-4B1A-BB1D-D087B1BE13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091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395680"/>
            <a:ext cx="7772400" cy="1358607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899313"/>
            <a:ext cx="7772400" cy="149636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D7CE5F4-1C15-423F-B9BF-2C5B08F659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29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596126"/>
            <a:ext cx="4038600" cy="4514439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596126"/>
            <a:ext cx="4038600" cy="4514439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8280F1E-7829-4192-9CA8-12388433C8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285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1205"/>
            <a:ext cx="4040188" cy="63813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69338"/>
            <a:ext cx="4040188" cy="3941227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7" y="1531205"/>
            <a:ext cx="4041775" cy="63813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7" y="2169338"/>
            <a:ext cx="4041775" cy="3941227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6D644EEB-C3E1-4C0D-BEB4-FF91A8E4DF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43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910E05F-8962-4ABC-8704-5DC02E64DE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65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F68F534-619B-44E9-B7AD-FAA0C9029D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856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2355"/>
            <a:ext cx="3008313" cy="1159091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2355"/>
            <a:ext cx="5111750" cy="5838210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2" y="1431447"/>
            <a:ext cx="3008313" cy="46791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320ECDF-7A8D-4724-863D-51307F3FA7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070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788377"/>
            <a:ext cx="5486400" cy="565295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1215"/>
            <a:ext cx="5486400" cy="410432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s-ES_tradnl" noProof="0" dirty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53672"/>
            <a:ext cx="5486400" cy="8028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52C2A348-105D-4BD3-8BCA-CF4EE8FA17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939"/>
            <a:ext cx="8229600" cy="114009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96126"/>
            <a:ext cx="8229600" cy="45144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41419E1-6D1E-4AC6-A5D3-FA48551CE1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21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3939"/>
            <a:ext cx="2057400" cy="5836626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3939"/>
            <a:ext cx="6019800" cy="58366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52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6552349"/>
            <a:ext cx="28956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552349"/>
            <a:ext cx="1905000" cy="45603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29BE6EC-415B-4D98-95E3-FE3E1F1101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0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42900" y="190015"/>
            <a:ext cx="8458200" cy="6460508"/>
            <a:chOff x="457200" y="260350"/>
            <a:chExt cx="8458200" cy="6477000"/>
          </a:xfrm>
        </p:grpSpPr>
        <p:pic>
          <p:nvPicPr>
            <p:cNvPr id="8" name="Imagen 11" descr="logo suma.eps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8288" y="373063"/>
              <a:ext cx="885825" cy="76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n 13" descr="Union Europea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51"/>
            <a:stretch>
              <a:fillRect/>
            </a:stretch>
          </p:blipFill>
          <p:spPr bwMode="auto">
            <a:xfrm>
              <a:off x="6781800" y="381000"/>
              <a:ext cx="877888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n 8" descr="imdea energia fondo blanco.png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81000"/>
              <a:ext cx="2225675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n 9" descr="fractal energia.jpg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24" r="15536"/>
            <a:stretch>
              <a:fillRect/>
            </a:stretch>
          </p:blipFill>
          <p:spPr bwMode="auto">
            <a:xfrm>
              <a:off x="457200" y="260350"/>
              <a:ext cx="1219200" cy="64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n 10" descr="webs.png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829" r="26720" b="50000"/>
            <a:stretch>
              <a:fillRect/>
            </a:stretch>
          </p:blipFill>
          <p:spPr bwMode="auto">
            <a:xfrm>
              <a:off x="1828800" y="5867400"/>
              <a:ext cx="7086600" cy="865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536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4" descr="imdea energia fondo blanco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97690"/>
            <a:ext cx="1066800" cy="69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n 5" descr="fractal energia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24" r="15536"/>
          <a:stretch>
            <a:fillRect/>
          </a:stretch>
        </p:blipFill>
        <p:spPr bwMode="auto">
          <a:xfrm>
            <a:off x="304800" y="354694"/>
            <a:ext cx="330200" cy="17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n 6" descr="webs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9" t="26720" r="50000"/>
          <a:stretch>
            <a:fillRect/>
          </a:stretch>
        </p:blipFill>
        <p:spPr bwMode="auto">
          <a:xfrm>
            <a:off x="215902" y="2204173"/>
            <a:ext cx="531813" cy="434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f"/><Relationship Id="rId3" Type="http://schemas.openxmlformats.org/officeDocument/2006/relationships/image" Target="../media/image29.tiff"/><Relationship Id="rId7" Type="http://schemas.openxmlformats.org/officeDocument/2006/relationships/image" Target="../media/image3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10" Type="http://schemas.openxmlformats.org/officeDocument/2006/relationships/image" Target="../media/image36.tiff"/><Relationship Id="rId4" Type="http://schemas.openxmlformats.org/officeDocument/2006/relationships/image" Target="../media/image30.tiff"/><Relationship Id="rId9" Type="http://schemas.openxmlformats.org/officeDocument/2006/relationships/image" Target="../media/image3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tiff"/><Relationship Id="rId3" Type="http://schemas.openxmlformats.org/officeDocument/2006/relationships/image" Target="../media/image40.tiff"/><Relationship Id="rId7" Type="http://schemas.openxmlformats.org/officeDocument/2006/relationships/image" Target="../media/image44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tiff"/><Relationship Id="rId5" Type="http://schemas.openxmlformats.org/officeDocument/2006/relationships/image" Target="../media/image42.tiff"/><Relationship Id="rId10" Type="http://schemas.openxmlformats.org/officeDocument/2006/relationships/image" Target="../media/image47.tiff"/><Relationship Id="rId4" Type="http://schemas.openxmlformats.org/officeDocument/2006/relationships/image" Target="../media/image41.tiff"/><Relationship Id="rId9" Type="http://schemas.openxmlformats.org/officeDocument/2006/relationships/image" Target="../media/image46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2.tiff"/><Relationship Id="rId4" Type="http://schemas.openxmlformats.org/officeDocument/2006/relationships/image" Target="../media/image51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8.tiff"/><Relationship Id="rId4" Type="http://schemas.openxmlformats.org/officeDocument/2006/relationships/image" Target="../media/image57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2.tiff"/><Relationship Id="rId4" Type="http://schemas.openxmlformats.org/officeDocument/2006/relationships/image" Target="../media/image61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70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7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69.emf"/><Relationship Id="rId20" Type="http://schemas.openxmlformats.org/officeDocument/2006/relationships/image" Target="../media/image71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64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73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66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63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8.emf"/><Relationship Id="rId22" Type="http://schemas.openxmlformats.org/officeDocument/2006/relationships/image" Target="../media/image7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70.emf"/><Relationship Id="rId26" Type="http://schemas.openxmlformats.org/officeDocument/2006/relationships/image" Target="../media/image74.emf"/><Relationship Id="rId3" Type="http://schemas.openxmlformats.org/officeDocument/2006/relationships/oleObject" Target="../embeddings/oleObject12.bin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67.emf"/><Relationship Id="rId17" Type="http://schemas.openxmlformats.org/officeDocument/2006/relationships/oleObject" Target="../embeddings/oleObject19.bin"/><Relationship Id="rId25" Type="http://schemas.openxmlformats.org/officeDocument/2006/relationships/oleObject" Target="../embeddings/oleObject23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69.emf"/><Relationship Id="rId20" Type="http://schemas.openxmlformats.org/officeDocument/2006/relationships/image" Target="../media/image71.emf"/><Relationship Id="rId29" Type="http://schemas.openxmlformats.org/officeDocument/2006/relationships/oleObject" Target="../embeddings/oleObject25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64.emf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73.emf"/><Relationship Id="rId32" Type="http://schemas.openxmlformats.org/officeDocument/2006/relationships/image" Target="../media/image77.emf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28" Type="http://schemas.openxmlformats.org/officeDocument/2006/relationships/image" Target="../media/image75.emf"/><Relationship Id="rId10" Type="http://schemas.openxmlformats.org/officeDocument/2006/relationships/image" Target="../media/image66.emf"/><Relationship Id="rId19" Type="http://schemas.openxmlformats.org/officeDocument/2006/relationships/oleObject" Target="../embeddings/oleObject20.bin"/><Relationship Id="rId31" Type="http://schemas.openxmlformats.org/officeDocument/2006/relationships/oleObject" Target="../embeddings/oleObject26.bin"/><Relationship Id="rId4" Type="http://schemas.openxmlformats.org/officeDocument/2006/relationships/image" Target="../media/image63.e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68.emf"/><Relationship Id="rId22" Type="http://schemas.openxmlformats.org/officeDocument/2006/relationships/image" Target="../media/image72.emf"/><Relationship Id="rId27" Type="http://schemas.openxmlformats.org/officeDocument/2006/relationships/oleObject" Target="../embeddings/oleObject24.bin"/><Relationship Id="rId30" Type="http://schemas.openxmlformats.org/officeDocument/2006/relationships/image" Target="../media/image7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70.emf"/><Relationship Id="rId26" Type="http://schemas.openxmlformats.org/officeDocument/2006/relationships/image" Target="../media/image74.emf"/><Relationship Id="rId3" Type="http://schemas.openxmlformats.org/officeDocument/2006/relationships/oleObject" Target="../embeddings/oleObject27.bin"/><Relationship Id="rId21" Type="http://schemas.openxmlformats.org/officeDocument/2006/relationships/oleObject" Target="../embeddings/oleObject36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67.emf"/><Relationship Id="rId17" Type="http://schemas.openxmlformats.org/officeDocument/2006/relationships/oleObject" Target="../embeddings/oleObject34.bin"/><Relationship Id="rId25" Type="http://schemas.openxmlformats.org/officeDocument/2006/relationships/oleObject" Target="../embeddings/oleObject38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69.emf"/><Relationship Id="rId20" Type="http://schemas.openxmlformats.org/officeDocument/2006/relationships/image" Target="../media/image71.emf"/><Relationship Id="rId29" Type="http://schemas.openxmlformats.org/officeDocument/2006/relationships/oleObject" Target="../embeddings/oleObject40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64.emf"/><Relationship Id="rId11" Type="http://schemas.openxmlformats.org/officeDocument/2006/relationships/oleObject" Target="../embeddings/oleObject31.bin"/><Relationship Id="rId24" Type="http://schemas.openxmlformats.org/officeDocument/2006/relationships/image" Target="../media/image73.emf"/><Relationship Id="rId32" Type="http://schemas.openxmlformats.org/officeDocument/2006/relationships/image" Target="../media/image79.emf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23" Type="http://schemas.openxmlformats.org/officeDocument/2006/relationships/oleObject" Target="../embeddings/oleObject37.bin"/><Relationship Id="rId28" Type="http://schemas.openxmlformats.org/officeDocument/2006/relationships/image" Target="../media/image78.emf"/><Relationship Id="rId10" Type="http://schemas.openxmlformats.org/officeDocument/2006/relationships/image" Target="../media/image66.emf"/><Relationship Id="rId19" Type="http://schemas.openxmlformats.org/officeDocument/2006/relationships/oleObject" Target="../embeddings/oleObject35.bin"/><Relationship Id="rId31" Type="http://schemas.openxmlformats.org/officeDocument/2006/relationships/oleObject" Target="../embeddings/oleObject41.bin"/><Relationship Id="rId4" Type="http://schemas.openxmlformats.org/officeDocument/2006/relationships/image" Target="../media/image63.e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8.emf"/><Relationship Id="rId22" Type="http://schemas.openxmlformats.org/officeDocument/2006/relationships/image" Target="../media/image72.emf"/><Relationship Id="rId27" Type="http://schemas.openxmlformats.org/officeDocument/2006/relationships/oleObject" Target="../embeddings/oleObject39.bin"/><Relationship Id="rId30" Type="http://schemas.openxmlformats.org/officeDocument/2006/relationships/image" Target="../media/image7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66.e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73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80.e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5" Type="http://schemas.openxmlformats.org/officeDocument/2006/relationships/oleObject" Target="../embeddings/oleObject48.bin"/><Relationship Id="rId10" Type="http://schemas.openxmlformats.org/officeDocument/2006/relationships/image" Target="../media/image65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8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78.emf"/><Relationship Id="rId3" Type="http://schemas.openxmlformats.org/officeDocument/2006/relationships/oleObject" Target="../embeddings/oleObject49.bin"/><Relationship Id="rId21" Type="http://schemas.openxmlformats.org/officeDocument/2006/relationships/oleObject" Target="../embeddings/oleObject58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66.emf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74.emf"/><Relationship Id="rId20" Type="http://schemas.openxmlformats.org/officeDocument/2006/relationships/image" Target="../media/image75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80.emf"/><Relationship Id="rId11" Type="http://schemas.openxmlformats.org/officeDocument/2006/relationships/oleObject" Target="../embeddings/oleObject53.bin"/><Relationship Id="rId24" Type="http://schemas.openxmlformats.org/officeDocument/2006/relationships/image" Target="../media/image73.emf"/><Relationship Id="rId5" Type="http://schemas.openxmlformats.org/officeDocument/2006/relationships/oleObject" Target="../embeddings/oleObject50.bin"/><Relationship Id="rId15" Type="http://schemas.openxmlformats.org/officeDocument/2006/relationships/oleObject" Target="../embeddings/oleObject55.bin"/><Relationship Id="rId23" Type="http://schemas.openxmlformats.org/officeDocument/2006/relationships/oleObject" Target="../embeddings/oleObject59.bin"/><Relationship Id="rId10" Type="http://schemas.openxmlformats.org/officeDocument/2006/relationships/image" Target="../media/image65.emf"/><Relationship Id="rId19" Type="http://schemas.openxmlformats.org/officeDocument/2006/relationships/oleObject" Target="../embeddings/oleObject57.bin"/><Relationship Id="rId4" Type="http://schemas.openxmlformats.org/officeDocument/2006/relationships/image" Target="../media/image63.e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82.emf"/><Relationship Id="rId22" Type="http://schemas.openxmlformats.org/officeDocument/2006/relationships/image" Target="../media/image79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78.emf"/><Relationship Id="rId26" Type="http://schemas.openxmlformats.org/officeDocument/2006/relationships/image" Target="../media/image73.emf"/><Relationship Id="rId3" Type="http://schemas.openxmlformats.org/officeDocument/2006/relationships/oleObject" Target="../embeddings/oleObject60.bin"/><Relationship Id="rId21" Type="http://schemas.openxmlformats.org/officeDocument/2006/relationships/oleObject" Target="../embeddings/oleObject69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6.emf"/><Relationship Id="rId17" Type="http://schemas.openxmlformats.org/officeDocument/2006/relationships/oleObject" Target="../embeddings/oleObject67.bin"/><Relationship Id="rId25" Type="http://schemas.openxmlformats.org/officeDocument/2006/relationships/oleObject" Target="../embeddings/oleObject71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74.emf"/><Relationship Id="rId20" Type="http://schemas.openxmlformats.org/officeDocument/2006/relationships/image" Target="../media/image75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80.emf"/><Relationship Id="rId11" Type="http://schemas.openxmlformats.org/officeDocument/2006/relationships/oleObject" Target="../embeddings/oleObject64.bin"/><Relationship Id="rId24" Type="http://schemas.openxmlformats.org/officeDocument/2006/relationships/image" Target="../media/image83.wmf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6.bin"/><Relationship Id="rId23" Type="http://schemas.openxmlformats.org/officeDocument/2006/relationships/oleObject" Target="../embeddings/oleObject70.bin"/><Relationship Id="rId10" Type="http://schemas.openxmlformats.org/officeDocument/2006/relationships/image" Target="../media/image65.emf"/><Relationship Id="rId19" Type="http://schemas.openxmlformats.org/officeDocument/2006/relationships/oleObject" Target="../embeddings/oleObject68.bin"/><Relationship Id="rId4" Type="http://schemas.openxmlformats.org/officeDocument/2006/relationships/image" Target="../media/image63.e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82.emf"/><Relationship Id="rId22" Type="http://schemas.openxmlformats.org/officeDocument/2006/relationships/image" Target="../media/image7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8126" y="1820069"/>
            <a:ext cx="8763000" cy="954107"/>
          </a:xfrm>
          <a:prstGeom prst="rect">
            <a:avLst/>
          </a:prstGeom>
          <a:solidFill>
            <a:schemeClr val="bg1">
              <a:alpha val="84000"/>
            </a:schemeClr>
          </a:solidFill>
          <a:effectLst>
            <a:glow rad="101600">
              <a:srgbClr val="FFC000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Hydrodeoxygenation</a:t>
            </a:r>
            <a:r>
              <a:rPr lang="en-US" sz="2800" dirty="0" smtClean="0"/>
              <a:t> </a:t>
            </a:r>
            <a:r>
              <a:rPr lang="en-US" sz="2800" dirty="0"/>
              <a:t>of bio-oil model compounds over supported Nickel </a:t>
            </a:r>
            <a:r>
              <a:rPr lang="en-US" sz="2800" dirty="0" smtClean="0"/>
              <a:t>Catalysts</a:t>
            </a:r>
            <a:endParaRPr lang="es-ES" sz="28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8126" y="3468430"/>
            <a:ext cx="8763000" cy="1323439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u="sng" dirty="0"/>
              <a:t>T.M. Sankaranarayanan</a:t>
            </a:r>
            <a:r>
              <a:rPr lang="es-ES" sz="1600" b="1" baseline="30000" dirty="0"/>
              <a:t>1</a:t>
            </a:r>
            <a:r>
              <a:rPr lang="es-ES" sz="1600" b="1" dirty="0"/>
              <a:t>, A. Berenguer</a:t>
            </a:r>
            <a:r>
              <a:rPr lang="es-ES" sz="1600" b="1" baseline="30000" dirty="0"/>
              <a:t>1</a:t>
            </a:r>
            <a:r>
              <a:rPr lang="es-ES" sz="1600" b="1" dirty="0"/>
              <a:t>,P. </a:t>
            </a:r>
            <a:r>
              <a:rPr lang="es-ES" sz="1600" b="1" dirty="0" smtClean="0"/>
              <a:t>Jana</a:t>
            </a:r>
            <a:r>
              <a:rPr lang="es-ES" sz="1600" b="1" baseline="30000" dirty="0" smtClean="0"/>
              <a:t>1</a:t>
            </a:r>
            <a:r>
              <a:rPr lang="es-ES" sz="1600" b="1" dirty="0" smtClean="0"/>
              <a:t>, I.Moreno</a:t>
            </a:r>
            <a:r>
              <a:rPr lang="es-ES" sz="1600" b="1" baseline="30000" dirty="0" smtClean="0"/>
              <a:t>1,2</a:t>
            </a:r>
            <a:r>
              <a:rPr lang="es-ES" sz="1600" b="1" dirty="0" smtClean="0"/>
              <a:t>,J.M.Coronado</a:t>
            </a:r>
            <a:r>
              <a:rPr lang="es-ES" sz="1600" b="1" baseline="30000" dirty="0" smtClean="0"/>
              <a:t>1</a:t>
            </a:r>
            <a:r>
              <a:rPr lang="es-ES" sz="1600" b="1" dirty="0" smtClean="0"/>
              <a:t>,P.Pizarro</a:t>
            </a:r>
            <a:r>
              <a:rPr lang="es-ES" sz="1600" b="1" baseline="30000" dirty="0" smtClean="0"/>
              <a:t>1,2</a:t>
            </a:r>
            <a:r>
              <a:rPr lang="es-ES" sz="1600" b="1" dirty="0" smtClean="0"/>
              <a:t>,</a:t>
            </a:r>
          </a:p>
          <a:p>
            <a:pPr algn="ctr"/>
            <a:r>
              <a:rPr lang="es-ES" sz="1600" b="1" dirty="0" smtClean="0"/>
              <a:t> </a:t>
            </a:r>
            <a:r>
              <a:rPr lang="es-ES" sz="1600" b="1" dirty="0"/>
              <a:t>D.P. Serrano</a:t>
            </a:r>
            <a:r>
              <a:rPr lang="es-ES" sz="1600" b="1" baseline="30000" dirty="0"/>
              <a:t>1,2</a:t>
            </a:r>
            <a:endParaRPr lang="en-US" sz="1600" b="1" dirty="0"/>
          </a:p>
          <a:p>
            <a:pPr algn="ctr"/>
            <a:r>
              <a:rPr lang="es-ES" sz="1600" i="1" baseline="30000" dirty="0"/>
              <a:t>1</a:t>
            </a:r>
            <a:r>
              <a:rPr lang="es-ES" sz="1600" i="1" dirty="0"/>
              <a:t>IMDEA </a:t>
            </a:r>
            <a:r>
              <a:rPr lang="es-ES" sz="1600" i="1" dirty="0" err="1"/>
              <a:t>Energy</a:t>
            </a:r>
            <a:r>
              <a:rPr lang="es-ES" sz="1600" i="1" dirty="0"/>
              <a:t> </a:t>
            </a:r>
            <a:r>
              <a:rPr lang="es-ES" sz="1600" i="1" dirty="0" err="1"/>
              <a:t>Institute</a:t>
            </a:r>
            <a:r>
              <a:rPr lang="es-ES" sz="1600" i="1" dirty="0"/>
              <a:t>, Avda. Ramón de la </a:t>
            </a:r>
            <a:r>
              <a:rPr lang="es-ES" sz="1600" i="1" dirty="0" err="1"/>
              <a:t>Sagra</a:t>
            </a:r>
            <a:r>
              <a:rPr lang="es-ES" sz="1600" i="1" dirty="0"/>
              <a:t> 3, Móstoles, Madrid, </a:t>
            </a:r>
            <a:r>
              <a:rPr lang="es-ES" sz="1600" i="1" dirty="0" err="1"/>
              <a:t>Spain</a:t>
            </a:r>
            <a:endParaRPr lang="en-US" sz="1600" i="1" dirty="0"/>
          </a:p>
          <a:p>
            <a:pPr algn="ctr"/>
            <a:r>
              <a:rPr lang="es-ES" sz="1600" i="1" dirty="0"/>
              <a:t> </a:t>
            </a:r>
            <a:r>
              <a:rPr lang="en-US" sz="1600" i="1" baseline="30000" dirty="0"/>
              <a:t>2</a:t>
            </a:r>
            <a:r>
              <a:rPr lang="en-US" sz="1600" i="1" dirty="0"/>
              <a:t>Department of Energy and Chemical Technology, ESCET, Universidad Rey Juan Carlos, </a:t>
            </a:r>
            <a:r>
              <a:rPr lang="en-US" sz="1600" i="1" dirty="0" err="1"/>
              <a:t>Móstoles</a:t>
            </a:r>
            <a:r>
              <a:rPr lang="en-US" sz="1600" i="1" dirty="0"/>
              <a:t>, Madrid, Spain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944269"/>
            <a:ext cx="2419928" cy="73152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algn="tl" rotWithShape="0">
              <a:srgbClr val="000000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6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801735" y="202407"/>
            <a:ext cx="3962400" cy="26082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altLang="es-ES_tradnl" sz="1800" kern="0" dirty="0" smtClean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How long will Fossil</a:t>
            </a:r>
          </a:p>
          <a:p>
            <a:r>
              <a:rPr lang="en-US" altLang="es-ES_tradnl" sz="1800" kern="0" dirty="0" smtClean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Hydrocarbon fuels last 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876800" y="981869"/>
            <a:ext cx="3886200" cy="1447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US" altLang="es-ES_tradnl" sz="2000" kern="0" dirty="0" smtClean="0">
                <a:latin typeface="Calibri" panose="020F0502020204030204" pitchFamily="34" charset="0"/>
              </a:rPr>
              <a:t>  </a:t>
            </a:r>
            <a:r>
              <a:rPr lang="en-US" altLang="es-ES_tradnl" sz="1600" u="sng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FUEL</a:t>
            </a:r>
            <a:r>
              <a:rPr lang="en-US" altLang="es-ES_tradnl" sz="16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en-US" altLang="es-ES_tradnl" sz="1600" u="sng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Reserve/Production</a:t>
            </a:r>
            <a:r>
              <a:rPr lang="en-US" altLang="es-ES_tradnl" sz="16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s-ES_tradnl" sz="1600" kern="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s-ES_tradnl" sz="16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 Oil                              </a:t>
            </a:r>
            <a:r>
              <a:rPr lang="en-US" altLang="es-ES_tradnl" sz="1600" kern="0" dirty="0" smtClean="0">
                <a:solidFill>
                  <a:srgbClr val="FF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13978 </a:t>
            </a:r>
            <a:r>
              <a:rPr lang="en-US" altLang="es-ES_tradnl" sz="1600" kern="0" dirty="0">
                <a:solidFill>
                  <a:srgbClr val="FF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days </a:t>
            </a:r>
            <a:r>
              <a:rPr lang="en-US" altLang="es-ES_tradnl" sz="16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(~38 years)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s-ES_tradnl" sz="16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 Gas                            </a:t>
            </a:r>
            <a:r>
              <a:rPr lang="en-US" altLang="es-ES_tradnl" sz="1600" kern="0" dirty="0" smtClean="0">
                <a:solidFill>
                  <a:srgbClr val="3333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59404 days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s-ES_tradnl" sz="1600" kern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 Coal                         </a:t>
            </a:r>
            <a:r>
              <a:rPr lang="en-US" altLang="es-ES_tradnl" sz="1600" kern="0" dirty="0" smtClean="0">
                <a:solidFill>
                  <a:srgbClr val="0066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150,573 days</a:t>
            </a:r>
          </a:p>
        </p:txBody>
      </p:sp>
      <p:pic>
        <p:nvPicPr>
          <p:cNvPr id="5" name="Picture 2" descr="http://www.rmi.org/Content/Images/KnowledgeCenter/RFGraph/Fossil_fuels_global_produc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01" y="3258911"/>
            <a:ext cx="4118199" cy="3285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9282" y="220663"/>
            <a:ext cx="4186518" cy="258532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es-ES_tradnl" dirty="0">
                <a:solidFill>
                  <a:srgbClr val="FF0000"/>
                </a:solidFill>
                <a:latin typeface="Calibri" panose="020F0502020204030204" pitchFamily="34" charset="0"/>
              </a:rPr>
              <a:t>The use of fossil fuels at the present </a:t>
            </a:r>
            <a:r>
              <a:rPr lang="en-US" altLang="es-ES_tradnl" dirty="0" smtClean="0">
                <a:solidFill>
                  <a:srgbClr val="FF0000"/>
                </a:solidFill>
                <a:latin typeface="Calibri" panose="020F0502020204030204" pitchFamily="34" charset="0"/>
              </a:rPr>
              <a:t>rate is </a:t>
            </a:r>
            <a:r>
              <a:rPr lang="en-US" altLang="es-ES_tradnl" dirty="0">
                <a:solidFill>
                  <a:srgbClr val="FF0000"/>
                </a:solidFill>
                <a:latin typeface="Calibri" panose="020F0502020204030204" pitchFamily="34" charset="0"/>
              </a:rPr>
              <a:t>not sustainable due to</a:t>
            </a:r>
            <a:r>
              <a:rPr lang="en-US" altLang="es-ES_tradnl" dirty="0" smtClean="0">
                <a:solidFill>
                  <a:srgbClr val="FF0000"/>
                </a:solidFill>
                <a:latin typeface="Calibri" panose="020F0502020204030204" pitchFamily="34" charset="0"/>
              </a:rPr>
              <a:t>:</a:t>
            </a:r>
          </a:p>
          <a:p>
            <a:pPr algn="ctr"/>
            <a:endParaRPr lang="en-US" altLang="es-ES_tradnl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/>
            <a:endParaRPr lang="en-US" altLang="es-ES_tradnl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altLang="es-ES_tradnl" dirty="0">
                <a:latin typeface="Calibri" panose="020F0502020204030204" pitchFamily="34" charset="0"/>
              </a:rPr>
              <a:t>1. Rapid depletion of resources </a:t>
            </a:r>
          </a:p>
          <a:p>
            <a:pPr algn="ctr"/>
            <a:endParaRPr lang="en-US" altLang="es-ES_tradnl" dirty="0">
              <a:latin typeface="Calibri" panose="020F0502020204030204" pitchFamily="34" charset="0"/>
            </a:endParaRPr>
          </a:p>
          <a:p>
            <a:pPr algn="ctr"/>
            <a:r>
              <a:rPr lang="en-US" altLang="es-ES_tradnl" dirty="0">
                <a:latin typeface="Calibri" panose="020F0502020204030204" pitchFamily="34" charset="0"/>
              </a:rPr>
              <a:t>2. Carbon emission – global warming due to  greenhouse gases (GHG)    </a:t>
            </a:r>
            <a:endParaRPr lang="en-US" altLang="es-ES_tradnl" dirty="0">
              <a:solidFill>
                <a:srgbClr val="006600"/>
              </a:solidFill>
              <a:latin typeface="Calibri" panose="020F0502020204030204" pitchFamily="34" charset="0"/>
            </a:endParaRPr>
          </a:p>
          <a:p>
            <a:pPr algn="ctr"/>
            <a:endParaRPr lang="en-US" altLang="es-ES_tradnl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t="9776" r="5523" b="7741"/>
          <a:stretch/>
        </p:blipFill>
        <p:spPr>
          <a:xfrm>
            <a:off x="4417861" y="3267869"/>
            <a:ext cx="4726139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20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799" y="2439194"/>
            <a:ext cx="3629025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altLang="es-ES_tradnl" sz="1800" kern="0" dirty="0" smtClean="0">
                <a:solidFill>
                  <a:srgbClr val="0000FF"/>
                </a:solidFill>
              </a:rPr>
              <a:t>Biomass Sources For Biofuels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90692" y="3115469"/>
            <a:ext cx="4191000" cy="189626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es-ES_tradnl" sz="1400" kern="0" dirty="0" smtClean="0">
                <a:solidFill>
                  <a:srgbClr val="0066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Lignocellulose (cellulose, Hemicellulose, Lignin)</a:t>
            </a:r>
          </a:p>
          <a:p>
            <a:r>
              <a:rPr lang="en-US" altLang="es-ES_tradnl" sz="1400" kern="0" dirty="0" smtClean="0">
                <a:solidFill>
                  <a:srgbClr val="0066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Starch </a:t>
            </a:r>
          </a:p>
          <a:p>
            <a:r>
              <a:rPr lang="en-US" altLang="es-ES_tradnl" sz="1400" kern="0" dirty="0" smtClean="0">
                <a:solidFill>
                  <a:srgbClr val="0066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Sugars</a:t>
            </a:r>
          </a:p>
          <a:p>
            <a:r>
              <a:rPr lang="en-US" altLang="es-ES_tradnl" sz="1400" kern="0" dirty="0" smtClean="0">
                <a:solidFill>
                  <a:srgbClr val="0066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Lipid glycerides ( Vegetable Oils &amp; Animal Fats)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14375" y="991394"/>
            <a:ext cx="5610226" cy="1015663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ES_tradnl" sz="2000" dirty="0">
                <a:solidFill>
                  <a:srgbClr val="006600"/>
                </a:solidFill>
                <a:latin typeface="Calibri" panose="020F0502020204030204" pitchFamily="34" charset="0"/>
              </a:rPr>
              <a:t>USE RENEWABLE  </a:t>
            </a:r>
          </a:p>
          <a:p>
            <a:pPr algn="ctr" eaLnBrk="1" hangingPunct="1"/>
            <a:r>
              <a:rPr lang="en-US" altLang="es-ES_tradnl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AND </a:t>
            </a:r>
            <a:endParaRPr lang="en-US" altLang="es-ES_tradnl" sz="2000" dirty="0">
              <a:solidFill>
                <a:srgbClr val="006600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s-ES_tradnl" sz="2000" dirty="0">
                <a:solidFill>
                  <a:srgbClr val="006600"/>
                </a:solidFill>
                <a:latin typeface="Calibri" panose="020F0502020204030204" pitchFamily="34" charset="0"/>
              </a:rPr>
              <a:t>CARBON NEUTRAL BIO-MASS BASED</a:t>
            </a:r>
            <a:r>
              <a:rPr lang="en-US" altLang="es-ES_tradnl" sz="2000" dirty="0">
                <a:latin typeface="Calibri" panose="020F0502020204030204" pitchFamily="34" charset="0"/>
              </a:rPr>
              <a:t> </a:t>
            </a:r>
            <a:r>
              <a:rPr lang="en-US" altLang="es-ES_tradnl" sz="2000" dirty="0">
                <a:solidFill>
                  <a:srgbClr val="006600"/>
                </a:solidFill>
                <a:latin typeface="Calibri" panose="020F0502020204030204" pitchFamily="34" charset="0"/>
              </a:rPr>
              <a:t>FUELS</a:t>
            </a:r>
          </a:p>
        </p:txBody>
      </p:sp>
      <p:pic>
        <p:nvPicPr>
          <p:cNvPr id="9218" name="Picture 2" descr="C:\Users\sankar.thangaraju\Desktop\Lignocellulose%20structur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96863"/>
            <a:ext cx="231715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ankar.thangaraju\Desktop\images[2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05869"/>
            <a:ext cx="3124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sankar.thangaraju\Desktop\320px-Saccharose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716" y="3740309"/>
            <a:ext cx="256032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sankar.thangaraju\Desktop\Fat_triglyceride_shorthand_formula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099" y="5194618"/>
            <a:ext cx="2891655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4695824" y="2201069"/>
            <a:ext cx="1715892" cy="1066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419600" y="3534569"/>
            <a:ext cx="838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5257800" y="3115469"/>
            <a:ext cx="762000" cy="4191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4419600" y="3787934"/>
            <a:ext cx="838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257800" y="3787934"/>
            <a:ext cx="762000" cy="3943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679001" y="4087911"/>
            <a:ext cx="1259897" cy="10027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7" name="Picture 6" descr="C:\Users\sankar.thangaraju\Desktop\images[3]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3"/>
          <a:stretch/>
        </p:blipFill>
        <p:spPr bwMode="auto">
          <a:xfrm>
            <a:off x="2969418" y="4772819"/>
            <a:ext cx="1850232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Llamada de flecha a la derecha"/>
          <p:cNvSpPr/>
          <p:nvPr/>
        </p:nvSpPr>
        <p:spPr bwMode="auto">
          <a:xfrm>
            <a:off x="2954473" y="4745914"/>
            <a:ext cx="2900364" cy="1869083"/>
          </a:xfrm>
          <a:prstGeom prst="rightArrowCallout">
            <a:avLst/>
          </a:prstGeom>
          <a:solidFill>
            <a:srgbClr val="92D050">
              <a:alpha val="5000"/>
            </a:srgbClr>
          </a:solidFill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23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058069"/>
            <a:ext cx="63571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76017" y="5821683"/>
            <a:ext cx="672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B.Kamm</a:t>
            </a:r>
            <a:r>
              <a:rPr lang="es-ES_tradn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s-ES_tradn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M.Kamm</a:t>
            </a:r>
            <a:r>
              <a:rPr lang="es-ES_tradn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_tradn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</a:t>
            </a:r>
            <a:r>
              <a:rPr lang="es-ES_tradn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Microbiol</a:t>
            </a:r>
            <a:r>
              <a:rPr lang="es-ES_tradn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Biotechnol</a:t>
            </a:r>
            <a:r>
              <a:rPr lang="es-ES_tradn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64 (2004) 137-145</a:t>
            </a:r>
            <a:endParaRPr lang="es-ES_tradn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4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 r="11529" b="2063"/>
          <a:stretch/>
        </p:blipFill>
        <p:spPr bwMode="auto">
          <a:xfrm>
            <a:off x="685800" y="2886869"/>
            <a:ext cx="5715000" cy="364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372269"/>
            <a:ext cx="1366837" cy="180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2500312" y="2277269"/>
            <a:ext cx="215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s-ES" b="0" dirty="0" err="1"/>
              <a:t>Ligno</a:t>
            </a:r>
            <a:r>
              <a:rPr lang="en-GB" altLang="es-ES" b="0" dirty="0"/>
              <a:t>-cellulosic</a:t>
            </a:r>
          </a:p>
          <a:p>
            <a:pPr algn="ctr" eaLnBrk="1" hangingPunct="1"/>
            <a:r>
              <a:rPr lang="en-GB" altLang="es-ES" b="0" dirty="0" smtClean="0"/>
              <a:t>Biomass</a:t>
            </a:r>
            <a:endParaRPr lang="en-GB" altLang="es-ES" b="0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691312" y="2201069"/>
            <a:ext cx="2376488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s-ES" b="0" dirty="0" smtClean="0"/>
              <a:t>Bio-oil</a:t>
            </a:r>
            <a:endParaRPr lang="en-GB" altLang="es-ES" b="0" dirty="0"/>
          </a:p>
          <a:p>
            <a:pPr algn="ctr" eaLnBrk="1" hangingPunct="1"/>
            <a:r>
              <a:rPr lang="en-GB" altLang="es-ES" sz="1500" b="0" dirty="0">
                <a:solidFill>
                  <a:srgbClr val="FF00FF"/>
                </a:solidFill>
              </a:rPr>
              <a:t>~ 50 wt.% oxygen</a:t>
            </a:r>
          </a:p>
          <a:p>
            <a:pPr algn="ctr" eaLnBrk="1" hangingPunct="1"/>
            <a:r>
              <a:rPr lang="en-GB" altLang="es-ES" sz="1500" b="0" dirty="0">
                <a:solidFill>
                  <a:srgbClr val="FF00FF"/>
                </a:solidFill>
              </a:rPr>
              <a:t>~</a:t>
            </a:r>
            <a:r>
              <a:rPr lang="en-GB" altLang="es-ES" sz="1500" b="0" dirty="0" smtClean="0">
                <a:solidFill>
                  <a:srgbClr val="FF00FF"/>
                </a:solidFill>
              </a:rPr>
              <a:t>28-35 </a:t>
            </a:r>
            <a:r>
              <a:rPr lang="en-GB" altLang="es-ES" sz="1500" b="0" dirty="0">
                <a:solidFill>
                  <a:srgbClr val="FF00FF"/>
                </a:solidFill>
              </a:rPr>
              <a:t>wt.% water</a:t>
            </a: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4776789" y="448469"/>
            <a:ext cx="2295523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s-ES" sz="1400" i="1" dirty="0"/>
              <a:t>Pyrolysis</a:t>
            </a:r>
          </a:p>
          <a:p>
            <a:pPr algn="ctr" eaLnBrk="1" hangingPunct="1"/>
            <a:endParaRPr lang="en-GB" altLang="es-ES" sz="500" i="1" dirty="0"/>
          </a:p>
          <a:p>
            <a:pPr algn="ctr" eaLnBrk="1" hangingPunct="1"/>
            <a:r>
              <a:rPr lang="en-GB" altLang="es-ES" sz="1400" b="0" dirty="0" smtClean="0">
                <a:solidFill>
                  <a:srgbClr val="FF0000"/>
                </a:solidFill>
              </a:rPr>
              <a:t>500 </a:t>
            </a:r>
            <a:r>
              <a:rPr lang="en-GB" altLang="es-ES" sz="1400" b="0" dirty="0">
                <a:solidFill>
                  <a:srgbClr val="FF0000"/>
                </a:solidFill>
              </a:rPr>
              <a:t>ºC</a:t>
            </a:r>
          </a:p>
          <a:p>
            <a:pPr algn="ctr" eaLnBrk="1" hangingPunct="1"/>
            <a:r>
              <a:rPr lang="en-GB" altLang="es-ES" sz="1400" b="0" dirty="0" smtClean="0">
                <a:solidFill>
                  <a:srgbClr val="FF0000"/>
                </a:solidFill>
              </a:rPr>
              <a:t>Inert </a:t>
            </a:r>
            <a:r>
              <a:rPr lang="en-GB" altLang="es-ES" sz="1400" b="0" dirty="0">
                <a:solidFill>
                  <a:srgbClr val="FF0000"/>
                </a:solidFill>
              </a:rPr>
              <a:t>atmosphere</a:t>
            </a:r>
          </a:p>
          <a:p>
            <a:pPr algn="ctr" eaLnBrk="1" hangingPunct="1"/>
            <a:r>
              <a:rPr lang="en-GB" altLang="es-ES" sz="1400" b="0" dirty="0" smtClean="0">
                <a:solidFill>
                  <a:srgbClr val="FF00FF"/>
                </a:solidFill>
              </a:rPr>
              <a:t>Bio-Oil </a:t>
            </a:r>
            <a:r>
              <a:rPr lang="en-GB" altLang="es-ES" sz="1400" b="0" dirty="0">
                <a:solidFill>
                  <a:srgbClr val="FF00FF"/>
                </a:solidFill>
              </a:rPr>
              <a:t>yield: 60-70 wt.%</a:t>
            </a:r>
          </a:p>
          <a:p>
            <a:pPr algn="ctr" eaLnBrk="1" hangingPunct="1"/>
            <a:r>
              <a:rPr lang="en-GB" altLang="es-ES" sz="1400" b="0" dirty="0">
                <a:solidFill>
                  <a:srgbClr val="FF00FF"/>
                </a:solidFill>
              </a:rPr>
              <a:t>Energy yield:~ 60-70 %</a:t>
            </a:r>
          </a:p>
        </p:txBody>
      </p:sp>
      <p:sp>
        <p:nvSpPr>
          <p:cNvPr id="2" name="Right Arrow 1"/>
          <p:cNvSpPr/>
          <p:nvPr/>
        </p:nvSpPr>
        <p:spPr bwMode="auto">
          <a:xfrm>
            <a:off x="4852989" y="1618764"/>
            <a:ext cx="2209800" cy="44132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036365"/>
              </p:ext>
            </p:extLst>
          </p:nvPr>
        </p:nvGraphicFramePr>
        <p:xfrm>
          <a:off x="6400800" y="3115469"/>
          <a:ext cx="2667000" cy="3291680"/>
        </p:xfrm>
        <a:graphic>
          <a:graphicData uri="http://schemas.openxmlformats.org/drawingml/2006/table">
            <a:tbl>
              <a:tblPr rtl="1"/>
              <a:tblGrid>
                <a:gridCol w="1047750"/>
                <a:gridCol w="1619250"/>
              </a:tblGrid>
              <a:tr h="154549">
                <a:tc>
                  <a:txBody>
                    <a:bodyPr/>
                    <a:lstStyle/>
                    <a:p>
                      <a:pPr marL="0" marR="0" lvl="0" indent="0" algn="ctr" defTabSz="914400" rtl="1" eaLnBrk="1" fontAlgn="t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Wt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, %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t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Composition</a:t>
                      </a: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828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20-30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Water</a:t>
                      </a: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828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15-30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Lignin  compounds</a:t>
                      </a: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828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10-20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Aldehydes</a:t>
                      </a: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828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10-15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Carboxylic acids</a:t>
                      </a: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754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5-10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Carbohydrates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754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2-5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Phenols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754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1-4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Furfurals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754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2-5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Alcohols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754"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1-5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charset="0"/>
                        </a:rPr>
                        <a:t>Ketones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charset="0"/>
                        <a:sym typeface="Symbol" pitchFamily="18" charset="2"/>
                      </a:endParaRPr>
                    </a:p>
                  </a:txBody>
                  <a:tcPr marT="45712" marB="45712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347912" y="296069"/>
            <a:ext cx="2286000" cy="1828800"/>
            <a:chOff x="1371600" y="1312068"/>
            <a:chExt cx="5110159" cy="408067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3" t="31698" r="58646" b="1400"/>
            <a:stretch/>
          </p:blipFill>
          <p:spPr>
            <a:xfrm>
              <a:off x="1371600" y="1316038"/>
              <a:ext cx="2905125" cy="40767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832" b="-77"/>
            <a:stretch/>
          </p:blipFill>
          <p:spPr>
            <a:xfrm>
              <a:off x="4276725" y="1312068"/>
              <a:ext cx="2200275" cy="125095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94" t="12998" r="1"/>
            <a:stretch/>
          </p:blipFill>
          <p:spPr>
            <a:xfrm>
              <a:off x="4276724" y="2562225"/>
              <a:ext cx="2200275" cy="152479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18" t="9193" b="8763"/>
            <a:stretch/>
          </p:blipFill>
          <p:spPr>
            <a:xfrm>
              <a:off x="4276724" y="3876675"/>
              <a:ext cx="2205035" cy="1516063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572000" y="2201069"/>
            <a:ext cx="74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Ton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5316819" y="2397403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715000" y="2212737"/>
            <a:ext cx="146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~0.6-0.7 Ton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74542" y="6517482"/>
            <a:ext cx="2182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gency FB" panose="020B0503020202020204" pitchFamily="34" charset="0"/>
              </a:rPr>
              <a:t>Ref: http</a:t>
            </a:r>
            <a:r>
              <a:rPr lang="en-US" sz="1200" dirty="0">
                <a:latin typeface="Agency FB" panose="020B0503020202020204" pitchFamily="34" charset="0"/>
              </a:rPr>
              <a:t>://www.btgworld.com/en/news</a:t>
            </a:r>
          </a:p>
        </p:txBody>
      </p:sp>
    </p:spTree>
    <p:extLst>
      <p:ext uri="{BB962C8B-B14F-4D97-AF65-F5344CB8AC3E}">
        <p14:creationId xmlns:p14="http://schemas.microsoft.com/office/powerpoint/2010/main" val="337586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1" y="1119347"/>
            <a:ext cx="2666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u="sng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Objective</a:t>
            </a:r>
            <a:endParaRPr lang="es-ES_tradnl" sz="2400" u="sng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9978" y="2048669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400" dirty="0" err="1" smtClean="0">
                <a:latin typeface="Calibri" panose="020F0502020204030204" pitchFamily="34" charset="0"/>
              </a:rPr>
              <a:t>The</a:t>
            </a:r>
            <a:r>
              <a:rPr lang="es-ES_tradnl" sz="2400" dirty="0" smtClean="0">
                <a:latin typeface="Calibri" panose="020F0502020204030204" pitchFamily="34" charset="0"/>
              </a:rPr>
              <a:t> HDO of </a:t>
            </a:r>
            <a:r>
              <a:rPr lang="es-ES_tradnl" sz="2400" dirty="0" err="1" smtClean="0">
                <a:latin typeface="Calibri" panose="020F0502020204030204" pitchFamily="34" charset="0"/>
              </a:rPr>
              <a:t>bio-oil</a:t>
            </a:r>
            <a:r>
              <a:rPr lang="es-ES_tradnl" sz="2400" dirty="0" smtClean="0">
                <a:latin typeface="Calibri" panose="020F0502020204030204" pitchFamily="34" charset="0"/>
              </a:rPr>
              <a:t> </a:t>
            </a:r>
            <a:r>
              <a:rPr lang="es-ES_tradnl" sz="2400" dirty="0" err="1" smtClean="0">
                <a:latin typeface="Calibri" panose="020F0502020204030204" pitchFamily="34" charset="0"/>
              </a:rPr>
              <a:t>model</a:t>
            </a:r>
            <a:r>
              <a:rPr lang="es-ES_tradnl" sz="2400" dirty="0" smtClean="0">
                <a:latin typeface="Calibri" panose="020F0502020204030204" pitchFamily="34" charset="0"/>
              </a:rPr>
              <a:t> </a:t>
            </a:r>
            <a:r>
              <a:rPr lang="es-ES_tradnl" sz="2400" dirty="0" err="1" smtClean="0">
                <a:latin typeface="Calibri" panose="020F0502020204030204" pitchFamily="34" charset="0"/>
              </a:rPr>
              <a:t>compounds</a:t>
            </a:r>
            <a:r>
              <a:rPr lang="es-ES_tradnl" sz="2400" dirty="0" smtClean="0">
                <a:latin typeface="Calibri" panose="020F050202020403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2400" dirty="0" smtClean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400" dirty="0" smtClean="0">
                <a:latin typeface="Calibri" panose="020F0502020204030204" pitchFamily="34" charset="0"/>
              </a:rPr>
              <a:t>Experimental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2400" dirty="0" smtClean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400" dirty="0" err="1" smtClean="0">
                <a:latin typeface="Calibri" panose="020F0502020204030204" pitchFamily="34" charset="0"/>
              </a:rPr>
              <a:t>Results</a:t>
            </a:r>
            <a:r>
              <a:rPr lang="es-ES_tradnl" sz="2400" dirty="0" smtClean="0">
                <a:latin typeface="Calibri" panose="020F0502020204030204" pitchFamily="34" charset="0"/>
              </a:rPr>
              <a:t> and </a:t>
            </a:r>
            <a:r>
              <a:rPr lang="es-ES_tradnl" sz="2400" dirty="0" err="1" smtClean="0">
                <a:latin typeface="Calibri" panose="020F0502020204030204" pitchFamily="34" charset="0"/>
              </a:rPr>
              <a:t>discussion</a:t>
            </a:r>
            <a:r>
              <a:rPr lang="es-ES_tradnl" sz="2400" dirty="0" smtClean="0">
                <a:latin typeface="Calibri" panose="020F050202020403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_tradnl" sz="2400" dirty="0" smtClean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_tradnl" sz="2400" dirty="0" err="1" smtClean="0">
                <a:latin typeface="Calibri" panose="020F0502020204030204" pitchFamily="34" charset="0"/>
              </a:rPr>
              <a:t>Conclusion</a:t>
            </a:r>
            <a:endParaRPr lang="es-ES_tradnl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43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4191000" y="1393649"/>
            <a:ext cx="2286000" cy="1447800"/>
          </a:xfrm>
          <a:prstGeom prst="roundRect">
            <a:avLst/>
          </a:prstGeom>
          <a:solidFill>
            <a:srgbClr val="92D050">
              <a:alpha val="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475969" y="1359782"/>
            <a:ext cx="2286000" cy="1447800"/>
          </a:xfrm>
          <a:prstGeom prst="roundRect">
            <a:avLst/>
          </a:prstGeom>
          <a:solidFill>
            <a:schemeClr val="bg1">
              <a:lumMod val="65000"/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0765" y="2886869"/>
            <a:ext cx="178766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Guaiacol</a:t>
            </a:r>
            <a:r>
              <a:rPr lang="en-US" dirty="0" smtClean="0"/>
              <a:t> [GUA]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9189" y="2886869"/>
            <a:ext cx="2129622" cy="369332"/>
          </a:xfrm>
          <a:prstGeom prst="rect">
            <a:avLst/>
          </a:prstGeom>
          <a:solidFill>
            <a:srgbClr val="D5FFD5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Propionic acid [PA]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4485343"/>
            <a:ext cx="58674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Catalysts:</a:t>
            </a:r>
          </a:p>
          <a:p>
            <a:r>
              <a:rPr lang="en-US" dirty="0" smtClean="0"/>
              <a:t>5% of Ni 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H-ZSM-5 </a:t>
            </a:r>
            <a:r>
              <a:rPr lang="en-US" i="1" dirty="0" err="1" smtClean="0"/>
              <a:t>Comm</a:t>
            </a:r>
            <a:endParaRPr lang="en-US" i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hierarchical-ZSM-5  [Seed </a:t>
            </a:r>
            <a:r>
              <a:rPr lang="en-US" dirty="0" err="1" smtClean="0"/>
              <a:t>Silanization</a:t>
            </a:r>
            <a:r>
              <a:rPr lang="en-US" dirty="0" smtClean="0"/>
              <a:t>]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Mesostructured Al-SBA-15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Mesostructured SBA-15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9250" y="99045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Feed: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50818" y="6415772"/>
            <a:ext cx="35918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Ref: Catalysis Today, Volume 243, 163-172, 2015 </a:t>
            </a:r>
            <a:endParaRPr lang="en-US" sz="12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71600" y="3648869"/>
            <a:ext cx="372621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Feed 1: GUA (3%) in </a:t>
            </a:r>
            <a:r>
              <a:rPr lang="en-US" dirty="0" err="1" smtClean="0"/>
              <a:t>decalin</a:t>
            </a:r>
            <a:endParaRPr lang="en-US" dirty="0" smtClean="0"/>
          </a:p>
          <a:p>
            <a:r>
              <a:rPr lang="en-US" dirty="0" smtClean="0"/>
              <a:t>Feed 2: GUA(2%)+PA(1%) </a:t>
            </a:r>
            <a:r>
              <a:rPr lang="en-US" dirty="0" err="1" smtClean="0"/>
              <a:t>decalin</a:t>
            </a:r>
            <a:endParaRPr lang="en-US" dirty="0"/>
          </a:p>
        </p:txBody>
      </p:sp>
      <p:pic>
        <p:nvPicPr>
          <p:cNvPr id="26676" name="Picture 52" descr="C:\Users\Sankar.Thangaraju\Desktop\Guaiacol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15269"/>
            <a:ext cx="1210313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77" name="Picture 53" descr="C:\Users\Sankar.Thangaraju\Desktop\mfcd00002756-medium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480" y="1660349"/>
            <a:ext cx="1580520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7812" y="219869"/>
            <a:ext cx="4807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u="sng" dirty="0" smtClean="0">
                <a:latin typeface="Calibri" panose="020F0502020204030204" pitchFamily="34" charset="0"/>
              </a:rPr>
              <a:t>Experimental and </a:t>
            </a:r>
            <a:r>
              <a:rPr lang="es-ES_tradnl" sz="2400" u="sng" dirty="0" err="1" smtClean="0">
                <a:latin typeface="Calibri" panose="020F0502020204030204" pitchFamily="34" charset="0"/>
              </a:rPr>
              <a:t>Catalytic</a:t>
            </a:r>
            <a:r>
              <a:rPr lang="es-ES_tradnl" sz="2400" u="sng" dirty="0" smtClean="0">
                <a:latin typeface="Calibri" panose="020F0502020204030204" pitchFamily="34" charset="0"/>
              </a:rPr>
              <a:t> </a:t>
            </a:r>
            <a:r>
              <a:rPr lang="es-ES_tradnl" sz="2400" u="sng" dirty="0" err="1" smtClean="0">
                <a:latin typeface="Calibri" panose="020F0502020204030204" pitchFamily="34" charset="0"/>
              </a:rPr>
              <a:t>activity</a:t>
            </a:r>
            <a:endParaRPr lang="es-ES_tradnl" sz="2400" u="sng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C:\Users\sankar.thangaraju\Desktop\images5Z8ALVE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" t="12609" r="8973" b="11475"/>
          <a:stretch/>
        </p:blipFill>
        <p:spPr bwMode="auto">
          <a:xfrm>
            <a:off x="7239000" y="487670"/>
            <a:ext cx="1733646" cy="124543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9" r="65807" b="17700"/>
          <a:stretch/>
        </p:blipFill>
        <p:spPr>
          <a:xfrm>
            <a:off x="7400259" y="4182269"/>
            <a:ext cx="1828800" cy="2829973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7391400" y="2167832"/>
            <a:ext cx="1828800" cy="2729624"/>
            <a:chOff x="4724400" y="3877469"/>
            <a:chExt cx="1828800" cy="27296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43" r="65807" b="18409"/>
            <a:stretch/>
          </p:blipFill>
          <p:spPr>
            <a:xfrm>
              <a:off x="4724400" y="3877469"/>
              <a:ext cx="1828800" cy="2729624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 bwMode="auto">
            <a:xfrm>
              <a:off x="5213556" y="5113739"/>
              <a:ext cx="152400" cy="147935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5442156" y="5570939"/>
              <a:ext cx="152400" cy="147935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5746956" y="5113739"/>
              <a:ext cx="152400" cy="147935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696200" y="1743869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latin typeface="Calibri" panose="020F0502020204030204" pitchFamily="34" charset="0"/>
              </a:rPr>
              <a:t>h-ZSM-5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2126" y="6315869"/>
            <a:ext cx="850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latin typeface="Calibri" panose="020F0502020204030204" pitchFamily="34" charset="0"/>
              </a:rPr>
              <a:t>SBA-15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96200" y="4258469"/>
            <a:ext cx="1107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latin typeface="Calibri" panose="020F0502020204030204" pitchFamily="34" charset="0"/>
              </a:rPr>
              <a:t>Al-SBA-15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7600" y="1101801"/>
            <a:ext cx="3124200" cy="1785104"/>
          </a:xfrm>
          <a:prstGeom prst="rect">
            <a:avLst/>
          </a:prstGeom>
          <a:noFill/>
          <a:ln w="19050">
            <a:solidFill>
              <a:srgbClr val="FF5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 err="1" smtClean="0">
                <a:latin typeface="Calibri" panose="020F0502020204030204" pitchFamily="34" charset="0"/>
              </a:rPr>
              <a:t>Incipient</a:t>
            </a:r>
            <a:r>
              <a:rPr lang="es-ES_tradnl" sz="1200" dirty="0" smtClean="0">
                <a:latin typeface="Calibri" panose="020F050202020403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</a:rPr>
              <a:t>Wetness</a:t>
            </a:r>
            <a:r>
              <a:rPr lang="es-ES_tradnl" sz="1200" dirty="0" smtClean="0">
                <a:latin typeface="Calibri" panose="020F050202020403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</a:rPr>
              <a:t>impregnation</a:t>
            </a:r>
            <a:r>
              <a:rPr lang="es-ES_tradnl" sz="1200" dirty="0" smtClean="0">
                <a:latin typeface="Calibri" panose="020F050202020403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</a:rPr>
              <a:t>method</a:t>
            </a:r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r>
              <a:rPr lang="es-ES_tradnl" sz="1200" dirty="0" smtClean="0">
                <a:latin typeface="Calibri" panose="020F0502020204030204" pitchFamily="34" charset="0"/>
              </a:rPr>
              <a:t>5% of Ni </a:t>
            </a:r>
            <a:r>
              <a:rPr lang="es-ES_tradnl" sz="1200" dirty="0" err="1" smtClean="0">
                <a:latin typeface="Calibri" panose="020F0502020204030204" pitchFamily="34" charset="0"/>
              </a:rPr>
              <a:t>loaded</a:t>
            </a:r>
            <a:r>
              <a:rPr lang="es-ES_tradnl" sz="1200" dirty="0" smtClean="0">
                <a:latin typeface="Calibri" panose="020F050202020403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</a:rPr>
              <a:t>on</a:t>
            </a:r>
            <a:r>
              <a:rPr lang="es-ES_tradnl" sz="1200" dirty="0" smtClean="0">
                <a:latin typeface="Calibri" panose="020F050202020403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</a:rPr>
              <a:t>the</a:t>
            </a:r>
            <a:r>
              <a:rPr lang="es-ES_tradnl" sz="1200" dirty="0" smtClean="0">
                <a:latin typeface="Calibri" panose="020F0502020204030204" pitchFamily="34" charset="0"/>
              </a:rPr>
              <a:t> </a:t>
            </a:r>
            <a:r>
              <a:rPr lang="es-ES_tradnl" sz="1200" dirty="0" err="1" smtClean="0">
                <a:latin typeface="Calibri" panose="020F0502020204030204" pitchFamily="34" charset="0"/>
              </a:rPr>
              <a:t>supports</a:t>
            </a:r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r>
              <a:rPr lang="es-ES_tradnl" sz="1200" dirty="0" smtClean="0">
                <a:latin typeface="Calibri" panose="020F0502020204030204" pitchFamily="34" charset="0"/>
              </a:rPr>
              <a:t>Calcined at 550 </a:t>
            </a:r>
            <a:r>
              <a:rPr lang="es-ES_tradnl" sz="1200" baseline="30000" dirty="0" smtClean="0">
                <a:cs typeface="Arial"/>
              </a:rPr>
              <a:t>ᵒ</a:t>
            </a:r>
            <a:r>
              <a:rPr lang="es-ES_tradnl" sz="1200" dirty="0" smtClean="0">
                <a:latin typeface="Calibri" panose="020F0502020204030204" pitchFamily="34" charset="0"/>
              </a:rPr>
              <a:t>C/5h (</a:t>
            </a:r>
            <a:r>
              <a:rPr lang="es-ES_tradnl" sz="1200" dirty="0" err="1" smtClean="0">
                <a:latin typeface="Calibri" panose="020F0502020204030204" pitchFamily="34" charset="0"/>
              </a:rPr>
              <a:t>static</a:t>
            </a:r>
            <a:r>
              <a:rPr lang="es-ES_tradnl" sz="1200" dirty="0" smtClean="0">
                <a:latin typeface="Calibri" panose="020F0502020204030204" pitchFamily="34" charset="0"/>
              </a:rPr>
              <a:t> air)</a:t>
            </a:r>
          </a:p>
          <a:p>
            <a:pPr algn="ctr"/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endParaRPr lang="es-ES_tradnl" sz="1200" dirty="0" smtClean="0">
              <a:latin typeface="Calibri" panose="020F0502020204030204" pitchFamily="34" charset="0"/>
            </a:endParaRPr>
          </a:p>
          <a:p>
            <a:pPr algn="ctr"/>
            <a:r>
              <a:rPr lang="es-ES_tradnl" sz="1200" dirty="0" err="1" smtClean="0">
                <a:latin typeface="Calibri" panose="020F0502020204030204" pitchFamily="34" charset="0"/>
              </a:rPr>
              <a:t>Reduced</a:t>
            </a:r>
            <a:r>
              <a:rPr lang="es-ES_tradnl" sz="1200" dirty="0" smtClean="0">
                <a:latin typeface="Calibri" panose="020F0502020204030204" pitchFamily="34" charset="0"/>
              </a:rPr>
              <a:t> at 500</a:t>
            </a:r>
            <a:r>
              <a:rPr lang="es-ES_tradnl" sz="1200" baseline="30000" dirty="0">
                <a:cs typeface="Arial"/>
              </a:rPr>
              <a:t> </a:t>
            </a:r>
            <a:r>
              <a:rPr lang="es-ES_tradnl" sz="1200" baseline="30000" dirty="0" smtClean="0">
                <a:cs typeface="Arial"/>
              </a:rPr>
              <a:t>ᵒ</a:t>
            </a:r>
            <a:r>
              <a:rPr lang="es-ES_tradnl" sz="1200" dirty="0" smtClean="0">
                <a:latin typeface="Calibri" panose="020F0502020204030204" pitchFamily="34" charset="0"/>
              </a:rPr>
              <a:t>C/3h (∼80 ml of H</a:t>
            </a:r>
            <a:r>
              <a:rPr lang="es-ES_tradnl" sz="1200" baseline="-25000" dirty="0" smtClean="0">
                <a:latin typeface="Calibri" panose="020F0502020204030204" pitchFamily="34" charset="0"/>
              </a:rPr>
              <a:t>2</a:t>
            </a:r>
            <a:r>
              <a:rPr lang="es-ES_tradnl" sz="1200" dirty="0" smtClean="0">
                <a:latin typeface="Calibri" panose="020F0502020204030204" pitchFamily="34" charset="0"/>
              </a:rPr>
              <a:t>)</a:t>
            </a:r>
            <a:endParaRPr lang="es-ES_tradnl" sz="1200" dirty="0">
              <a:latin typeface="Calibri" panose="020F050202020403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7" r="17647"/>
          <a:stretch/>
        </p:blipFill>
        <p:spPr>
          <a:xfrm>
            <a:off x="762000" y="1058069"/>
            <a:ext cx="2507877" cy="2743200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829308"/>
              </p:ext>
            </p:extLst>
          </p:nvPr>
        </p:nvGraphicFramePr>
        <p:xfrm>
          <a:off x="685800" y="3877469"/>
          <a:ext cx="4876800" cy="2529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362200"/>
                <a:gridCol w="2514600"/>
              </a:tblGrid>
              <a:tr h="252492">
                <a:tc>
                  <a:txBody>
                    <a:bodyPr/>
                    <a:lstStyle/>
                    <a:p>
                      <a:r>
                        <a:rPr lang="es-ES_tradnl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Reactant</a:t>
                      </a:r>
                      <a:r>
                        <a:rPr lang="es-ES_tradnl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:</a:t>
                      </a:r>
                      <a:endParaRPr lang="es-ES_tradnl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3% of </a:t>
                      </a:r>
                      <a:r>
                        <a:rPr lang="es-ES_tradnl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Feed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in </a:t>
                      </a:r>
                      <a:r>
                        <a:rPr lang="es-ES_tradnl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decalin</a:t>
                      </a:r>
                      <a:r>
                        <a:rPr lang="es-ES_tradnl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s-ES_tradnl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Catalysts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 :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0.15 g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Reactor </a:t>
                      </a:r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volume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 and </a:t>
                      </a:r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speed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: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100 ml, 1000 rpm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Temperature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 :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260</a:t>
                      </a:r>
                      <a:r>
                        <a:rPr lang="es-ES_tradnl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_tradnl" sz="1400" baseline="30000" dirty="0" smtClean="0">
                          <a:latin typeface="Arial"/>
                          <a:cs typeface="Arial"/>
                        </a:rPr>
                        <a:t>ᵒ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C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es-ES_tradnl" sz="1400" baseline="-250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Pressure(</a:t>
                      </a:r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Initial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):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40 bar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Reaction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 Time :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2 h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Product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_tradnl" sz="1400" dirty="0" err="1" smtClean="0">
                          <a:latin typeface="Calibri" panose="020F0502020204030204" pitchFamily="34" charset="0"/>
                        </a:rPr>
                        <a:t>Analysis</a:t>
                      </a:r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 :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400" dirty="0" smtClean="0">
                          <a:latin typeface="Calibri" panose="020F0502020204030204" pitchFamily="34" charset="0"/>
                        </a:rPr>
                        <a:t>GC, GC-MS</a:t>
                      </a:r>
                      <a:endParaRPr lang="es-ES_tradnl" sz="1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5219700" y="1733105"/>
            <a:ext cx="0" cy="3381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5219700" y="2255963"/>
            <a:ext cx="0" cy="3261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1674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371600" y="2973249"/>
            <a:ext cx="68664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ES_tradnl" sz="2800" u="sng" dirty="0">
                <a:solidFill>
                  <a:srgbClr val="006600"/>
                </a:solidFill>
                <a:latin typeface="Calibri" panose="020F0502020204030204" pitchFamily="34" charset="0"/>
              </a:rPr>
              <a:t>Physicochemical characteristics of the catalyst</a:t>
            </a:r>
            <a:endParaRPr lang="en-IN" altLang="es-ES_tradnl" sz="2800" u="sng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32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698" r="10003" b="6823"/>
          <a:stretch/>
        </p:blipFill>
        <p:spPr>
          <a:xfrm>
            <a:off x="4537881" y="372269"/>
            <a:ext cx="2286000" cy="3163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" t="10574" r="11183" b="6229"/>
          <a:stretch/>
        </p:blipFill>
        <p:spPr>
          <a:xfrm>
            <a:off x="0" y="372269"/>
            <a:ext cx="2325470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t="9993" r="10199" b="7403"/>
          <a:stretch/>
        </p:blipFill>
        <p:spPr>
          <a:xfrm>
            <a:off x="2286000" y="372269"/>
            <a:ext cx="2286000" cy="30729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8934" r="9341" b="6667"/>
          <a:stretch/>
        </p:blipFill>
        <p:spPr>
          <a:xfrm>
            <a:off x="6858000" y="372269"/>
            <a:ext cx="2286000" cy="31500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4" t="10378" r="10404" b="8206"/>
          <a:stretch/>
        </p:blipFill>
        <p:spPr>
          <a:xfrm>
            <a:off x="5000656" y="808514"/>
            <a:ext cx="790544" cy="1097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" t="8770" r="11348" b="6826"/>
          <a:stretch/>
        </p:blipFill>
        <p:spPr>
          <a:xfrm>
            <a:off x="7314634" y="753269"/>
            <a:ext cx="762566" cy="10972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" t="9983" r="8204" b="7901"/>
          <a:stretch/>
        </p:blipFill>
        <p:spPr>
          <a:xfrm>
            <a:off x="2733578" y="800894"/>
            <a:ext cx="834506" cy="10972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t="9772" r="8774" b="7624"/>
          <a:stretch/>
        </p:blipFill>
        <p:spPr>
          <a:xfrm>
            <a:off x="463451" y="757155"/>
            <a:ext cx="816280" cy="1097280"/>
          </a:xfrm>
          <a:prstGeom prst="rect">
            <a:avLst/>
          </a:prstGeom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688410"/>
              </p:ext>
            </p:extLst>
          </p:nvPr>
        </p:nvGraphicFramePr>
        <p:xfrm>
          <a:off x="152400" y="3786030"/>
          <a:ext cx="8839194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143000"/>
                <a:gridCol w="1121226"/>
                <a:gridCol w="783774"/>
                <a:gridCol w="838200"/>
                <a:gridCol w="1143000"/>
                <a:gridCol w="1143000"/>
                <a:gridCol w="1142994"/>
              </a:tblGrid>
              <a:tr h="502429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Sample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Name</a:t>
                      </a:r>
                      <a:endParaRPr lang="es-ES_tradnl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Actual Metal</a:t>
                      </a:r>
                    </a:p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Content [%]</a:t>
                      </a:r>
                    </a:p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[ICP]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</a:t>
                      </a:r>
                      <a:endParaRPr lang="es-ES_tradnl" sz="10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ES_tradnl" sz="1000" b="1" baseline="-25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BET </a:t>
                      </a:r>
                    </a:p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[m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/g]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</a:t>
                      </a:r>
                    </a:p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s-ES_tradnl" sz="1000" b="1" dirty="0" err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ES_tradnl" sz="1000" b="1" baseline="-25000" dirty="0" err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)*</a:t>
                      </a:r>
                      <a:endParaRPr lang="es-ES_tradnl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Vpore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[cc/g]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</a:t>
                      </a:r>
                      <a:endParaRPr lang="es-ES_tradnl" sz="10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D[%]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</a:t>
                      </a:r>
                      <a:endParaRPr lang="es-ES_tradnl" sz="10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Metallic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surface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area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,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S [m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/g-M]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d</a:t>
                      </a:r>
                      <a:endParaRPr lang="es-ES_tradnl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Metal</a:t>
                      </a:r>
                    </a:p>
                    <a:p>
                      <a:pPr algn="ctr"/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Crystallite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ES_tradnl" sz="1000" b="1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size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,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1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dp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[</a:t>
                      </a:r>
                      <a:r>
                        <a:rPr lang="es-ES_tradnl" sz="1000" b="1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nm</a:t>
                      </a:r>
                      <a:r>
                        <a:rPr lang="es-ES_tradnl" sz="1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d</a:t>
                      </a:r>
                      <a:endParaRPr lang="es-ES_tradnl" sz="1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Acidity</a:t>
                      </a:r>
                      <a:endParaRPr lang="es-ES_tradnl" sz="1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[</a:t>
                      </a:r>
                      <a:r>
                        <a:rPr lang="es-ES_tradnl" sz="1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mmol</a:t>
                      </a: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/g]</a:t>
                      </a:r>
                      <a:r>
                        <a:rPr lang="es-ES_tradnl" sz="1000" b="1" baseline="300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</a:t>
                      </a:r>
                      <a:endParaRPr lang="es-ES_tradnl" sz="10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H-ZSM-5 </a:t>
                      </a:r>
                      <a:r>
                        <a:rPr lang="es-ES_tradnl" sz="1000" b="0" i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Comm</a:t>
                      </a:r>
                      <a:endParaRPr lang="es-ES_tradnl" sz="1000" b="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3333FF"/>
                          </a:solidFill>
                          <a:latin typeface="Calibri" panose="020F0502020204030204" pitchFamily="34" charset="0"/>
                        </a:rPr>
                        <a:t>30</a:t>
                      </a:r>
                      <a:r>
                        <a:rPr lang="es-ES_tradnl" sz="1000" b="0" baseline="0" dirty="0" smtClean="0">
                          <a:solidFill>
                            <a:srgbClr val="3333FF"/>
                          </a:solidFill>
                          <a:latin typeface="Calibri" panose="020F0502020204030204" pitchFamily="34" charset="0"/>
                        </a:rPr>
                        <a:t> (Si/Al)</a:t>
                      </a:r>
                      <a:endParaRPr lang="es-ES_tradnl" sz="1000" b="0" dirty="0">
                        <a:solidFill>
                          <a:srgbClr val="3333F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437(</a:t>
                      </a:r>
                      <a:r>
                        <a:rPr lang="es-ES_tradnl" sz="10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93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)*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0.42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0.331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Ni/H-ZSM-5 </a:t>
                      </a:r>
                      <a:r>
                        <a:rPr lang="es-ES_tradnl" sz="1000" b="0" i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Comm</a:t>
                      </a:r>
                      <a:endParaRPr lang="es-ES_tradnl" sz="1000" b="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006600"/>
                          </a:solidFill>
                          <a:latin typeface="Calibri" panose="020F0502020204030204" pitchFamily="34" charset="0"/>
                        </a:rPr>
                        <a:t>4.53</a:t>
                      </a:r>
                      <a:endParaRPr lang="es-ES_tradnl" sz="1000" b="0" dirty="0">
                        <a:solidFill>
                          <a:srgbClr val="0066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381(</a:t>
                      </a:r>
                      <a:r>
                        <a:rPr lang="es-ES_tradnl" sz="10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45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)*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0.27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4.4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28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24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h-ZSM-5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3333FF"/>
                          </a:solidFill>
                          <a:latin typeface="Calibri" panose="020F0502020204030204" pitchFamily="34" charset="0"/>
                        </a:rPr>
                        <a:t>47(Si/Al)</a:t>
                      </a:r>
                      <a:endParaRPr lang="es-ES_tradnl" sz="1000" b="0" dirty="0">
                        <a:solidFill>
                          <a:srgbClr val="3333F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563(</a:t>
                      </a:r>
                      <a:r>
                        <a:rPr lang="es-ES_tradnl" sz="10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302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)*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0.601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0.353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Ni/h-ZSM-5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006600"/>
                          </a:solidFill>
                          <a:latin typeface="Calibri" panose="020F0502020204030204" pitchFamily="34" charset="0"/>
                        </a:rPr>
                        <a:t>4.41</a:t>
                      </a:r>
                      <a:endParaRPr lang="es-ES_tradnl" sz="1000" b="0" dirty="0">
                        <a:solidFill>
                          <a:srgbClr val="0066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469(</a:t>
                      </a:r>
                      <a:r>
                        <a:rPr lang="es-ES_tradnl" sz="10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210</a:t>
                      </a: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)*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0.545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12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80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8.5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Al-SBA-15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3333FF"/>
                          </a:solidFill>
                          <a:latin typeface="Calibri" panose="020F0502020204030204" pitchFamily="34" charset="0"/>
                        </a:rPr>
                        <a:t>70(Si/Al)</a:t>
                      </a:r>
                      <a:endParaRPr lang="es-ES_tradnl" sz="1000" b="0" dirty="0">
                        <a:solidFill>
                          <a:srgbClr val="3333FF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922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1.25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0.123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Ni/Al-SBA-15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006600"/>
                          </a:solidFill>
                          <a:latin typeface="Calibri" panose="020F0502020204030204" pitchFamily="34" charset="0"/>
                        </a:rPr>
                        <a:t>4.55</a:t>
                      </a:r>
                      <a:endParaRPr lang="es-ES_tradnl" sz="1000" b="0" dirty="0">
                        <a:solidFill>
                          <a:srgbClr val="0066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697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0.82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7.6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50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13.3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SBA-15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772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1.38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0.049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5326"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Ni/SBA-15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rgbClr val="006600"/>
                          </a:solidFill>
                          <a:latin typeface="Calibri" panose="020F0502020204030204" pitchFamily="34" charset="0"/>
                        </a:rPr>
                        <a:t>4.37</a:t>
                      </a:r>
                      <a:endParaRPr lang="es-ES_tradnl" sz="1000" b="0" dirty="0">
                        <a:solidFill>
                          <a:srgbClr val="0066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544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1.10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14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48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--</a:t>
                      </a:r>
                      <a:endParaRPr lang="es-ES_tradnl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1099329" y="0"/>
            <a:ext cx="65968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ES_tradnl" sz="2400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Surface area, Surface acidity and H</a:t>
            </a:r>
            <a:r>
              <a:rPr lang="en-US" altLang="es-ES_tradnl" sz="2400" u="sng" baseline="-25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2</a:t>
            </a:r>
            <a:r>
              <a:rPr lang="en-US" altLang="es-ES_tradnl" sz="2400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-Chemisorption</a:t>
            </a:r>
            <a:endParaRPr lang="en-IN" altLang="es-ES_tradnl" sz="2400" u="sng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796748" y="4342503"/>
            <a:ext cx="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796748" y="4879216"/>
            <a:ext cx="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3796748" y="5360057"/>
            <a:ext cx="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3790122" y="5820569"/>
            <a:ext cx="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76200" y="6333411"/>
            <a:ext cx="906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 err="1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sz="800" dirty="0" err="1" smtClean="0">
                <a:solidFill>
                  <a:schemeClr val="accent2">
                    <a:lumMod val="75000"/>
                  </a:schemeClr>
                </a:solidFill>
              </a:rPr>
              <a:t>Si</a:t>
            </a:r>
            <a:r>
              <a:rPr lang="en-US" sz="800" dirty="0" smtClean="0">
                <a:solidFill>
                  <a:schemeClr val="accent2">
                    <a:lumMod val="75000"/>
                  </a:schemeClr>
                </a:solidFill>
              </a:rPr>
              <a:t>/Al ratio and actual metal content from ICP; </a:t>
            </a:r>
            <a:r>
              <a:rPr lang="en-US" sz="800" baseline="30000" dirty="0" err="1" smtClean="0">
                <a:solidFill>
                  <a:schemeClr val="accent2">
                    <a:lumMod val="75000"/>
                  </a:schemeClr>
                </a:solidFill>
              </a:rPr>
              <a:t>b</a:t>
            </a:r>
            <a:r>
              <a:rPr lang="en-US" sz="800" dirty="0" err="1" smtClean="0">
                <a:solidFill>
                  <a:schemeClr val="accent2">
                    <a:lumMod val="75000"/>
                  </a:schemeClr>
                </a:solidFill>
              </a:rPr>
              <a:t>Surface</a:t>
            </a:r>
            <a:r>
              <a:rPr lang="en-US" sz="800" dirty="0" smtClean="0">
                <a:solidFill>
                  <a:schemeClr val="accent2">
                    <a:lumMod val="75000"/>
                  </a:schemeClr>
                </a:solidFill>
              </a:rPr>
              <a:t> area determined by BET method; </a:t>
            </a:r>
            <a:r>
              <a:rPr lang="en-US" sz="800" baseline="30000" dirty="0" err="1" smtClean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en-US" sz="800" dirty="0" err="1" smtClean="0">
                <a:solidFill>
                  <a:schemeClr val="accent2">
                    <a:lumMod val="75000"/>
                  </a:schemeClr>
                </a:solidFill>
              </a:rPr>
              <a:t>Total</a:t>
            </a:r>
            <a:r>
              <a:rPr lang="en-US" sz="800" dirty="0" smtClean="0">
                <a:solidFill>
                  <a:schemeClr val="accent2">
                    <a:lumMod val="75000"/>
                  </a:schemeClr>
                </a:solidFill>
              </a:rPr>
              <a:t> pore volume measured at P/Po- 0.98; </a:t>
            </a:r>
            <a:r>
              <a:rPr lang="en-US" sz="800" baseline="30000" dirty="0" err="1" smtClean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sz="800" dirty="0" err="1" smtClean="0">
                <a:solidFill>
                  <a:schemeClr val="accent2">
                    <a:lumMod val="75000"/>
                  </a:schemeClr>
                </a:solidFill>
              </a:rPr>
              <a:t>Metal</a:t>
            </a:r>
            <a:r>
              <a:rPr lang="en-US" sz="800" dirty="0" smtClean="0">
                <a:solidFill>
                  <a:schemeClr val="accent2">
                    <a:lumMod val="75000"/>
                  </a:schemeClr>
                </a:solidFill>
              </a:rPr>
              <a:t> dispersion, Metallic surface area and Metal crystallite size from H2-chemisorption method; </a:t>
            </a:r>
            <a:r>
              <a:rPr lang="en-US" sz="800" baseline="30000" dirty="0" err="1" smtClean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en-US" sz="800" dirty="0" err="1" smtClean="0">
                <a:solidFill>
                  <a:schemeClr val="accent2">
                    <a:lumMod val="75000"/>
                  </a:schemeClr>
                </a:solidFill>
              </a:rPr>
              <a:t>Acidity</a:t>
            </a:r>
            <a:r>
              <a:rPr lang="en-US" sz="800" dirty="0" smtClean="0">
                <a:solidFill>
                  <a:schemeClr val="accent2">
                    <a:lumMod val="75000"/>
                  </a:schemeClr>
                </a:solidFill>
              </a:rPr>
              <a:t> data measured by TPD analysis using Ammonia as a probe molecule [</a:t>
            </a:r>
            <a:r>
              <a:rPr lang="en-US" sz="800" dirty="0" err="1" smtClean="0">
                <a:solidFill>
                  <a:schemeClr val="accent2">
                    <a:lumMod val="75000"/>
                  </a:schemeClr>
                </a:solidFill>
              </a:rPr>
              <a:t>mmols</a:t>
            </a:r>
            <a:r>
              <a:rPr lang="en-US" sz="800" dirty="0" smtClean="0">
                <a:solidFill>
                  <a:schemeClr val="accent2">
                    <a:lumMod val="75000"/>
                  </a:schemeClr>
                </a:solidFill>
              </a:rPr>
              <a:t> of NH3 desorbed /g of sample in the range, 100-600 ˚C </a:t>
            </a:r>
            <a:endParaRPr lang="en-US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7144" y="3445213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micro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70846" y="3447946"/>
            <a:ext cx="1066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hierarchical</a:t>
            </a:r>
          </a:p>
        </p:txBody>
      </p:sp>
      <p:sp>
        <p:nvSpPr>
          <p:cNvPr id="8" name="Rectangle 7"/>
          <p:cNvSpPr/>
          <p:nvPr/>
        </p:nvSpPr>
        <p:spPr>
          <a:xfrm>
            <a:off x="6193603" y="3421463"/>
            <a:ext cx="1258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Mesostructure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77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5055" y="303004"/>
            <a:ext cx="175554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s-ES_tradnl" dirty="0" smtClean="0">
                <a:latin typeface="Calibri" panose="020F0502020204030204" pitchFamily="34" charset="0"/>
              </a:rPr>
              <a:t>X-</a:t>
            </a:r>
            <a:r>
              <a:rPr lang="es-ES_tradnl" dirty="0" err="1" smtClean="0">
                <a:latin typeface="Calibri" panose="020F0502020204030204" pitchFamily="34" charset="0"/>
              </a:rPr>
              <a:t>Ray</a:t>
            </a:r>
            <a:r>
              <a:rPr lang="es-ES_tradnl" dirty="0" smtClean="0">
                <a:latin typeface="Calibri" panose="020F0502020204030204" pitchFamily="34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</a:rPr>
              <a:t>Diffraction</a:t>
            </a:r>
            <a:endParaRPr lang="es-ES_tradnl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t="13367" r="6673" b="4868"/>
          <a:stretch/>
        </p:blipFill>
        <p:spPr>
          <a:xfrm>
            <a:off x="1143000" y="1439069"/>
            <a:ext cx="2050184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141" r="7619" b="2700"/>
          <a:stretch/>
        </p:blipFill>
        <p:spPr>
          <a:xfrm>
            <a:off x="3200400" y="1439069"/>
            <a:ext cx="3408069" cy="2743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7162800" y="93767"/>
            <a:ext cx="1905000" cy="6620669"/>
          </a:xfrm>
          <a:prstGeom prst="rect">
            <a:avLst/>
          </a:prstGeom>
          <a:solidFill>
            <a:srgbClr val="FFC000">
              <a:alpha val="1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10" name="Picture 2" descr="C:\Users\sankar.thangaraju\Desktop\images5Z8ALVE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" t="12609" r="8973" b="11475"/>
          <a:stretch/>
        </p:blipFill>
        <p:spPr bwMode="auto">
          <a:xfrm>
            <a:off x="7239000" y="487670"/>
            <a:ext cx="1733646" cy="124543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9" r="65807" b="17700"/>
          <a:stretch/>
        </p:blipFill>
        <p:spPr>
          <a:xfrm>
            <a:off x="7400259" y="4182269"/>
            <a:ext cx="1828800" cy="282997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391400" y="2167832"/>
            <a:ext cx="1828800" cy="2729624"/>
            <a:chOff x="4724400" y="3877469"/>
            <a:chExt cx="1828800" cy="272962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43" r="65807" b="18409"/>
            <a:stretch/>
          </p:blipFill>
          <p:spPr>
            <a:xfrm>
              <a:off x="4724400" y="3877469"/>
              <a:ext cx="1828800" cy="2729624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 bwMode="auto">
            <a:xfrm>
              <a:off x="5213556" y="5113739"/>
              <a:ext cx="152400" cy="147935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442156" y="5570939"/>
              <a:ext cx="152400" cy="147935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5746956" y="5113739"/>
              <a:ext cx="152400" cy="147935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_trad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696200" y="1743869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latin typeface="Calibri" panose="020F0502020204030204" pitchFamily="34" charset="0"/>
              </a:rPr>
              <a:t>h-ZSM-5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4892683"/>
            <a:ext cx="654882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200" dirty="0" smtClean="0"/>
              <a:t>The low angle diffraction reveals the presence of </a:t>
            </a:r>
            <a:r>
              <a:rPr lang="en-US" sz="1200" dirty="0" err="1" smtClean="0"/>
              <a:t>orderded</a:t>
            </a:r>
            <a:r>
              <a:rPr lang="en-US" sz="1200" dirty="0" smtClean="0"/>
              <a:t>  </a:t>
            </a:r>
            <a:r>
              <a:rPr lang="en-US" sz="1200" dirty="0" err="1" smtClean="0"/>
              <a:t>Meso</a:t>
            </a:r>
            <a:r>
              <a:rPr lang="en-US" sz="1200" dirty="0" smtClean="0"/>
              <a:t> structure before and after metal impregnation.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200" dirty="0" smtClean="0"/>
              <a:t>The  well-defined  peaks  corresponding  to (1  0  0),  (1  1  0)  and  (2  0  0)  reflections,  which  are  characteristics  of  a 2D  hexagonal  </a:t>
            </a:r>
            <a:r>
              <a:rPr lang="en-US" sz="1200" dirty="0" err="1" smtClean="0"/>
              <a:t>mesostructure</a:t>
            </a:r>
            <a:r>
              <a:rPr lang="en-US" sz="1200" dirty="0" smtClean="0"/>
              <a:t>  p6mm,  are  clearly  observed  for  SBA-15.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200" dirty="0" smtClean="0"/>
              <a:t>Additional phases were not observed in the case of MFI based samples, where as Ni-phases were observed in mesoporous supported samples 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96200" y="4258469"/>
            <a:ext cx="1107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latin typeface="Calibri" panose="020F0502020204030204" pitchFamily="34" charset="0"/>
              </a:rPr>
              <a:t>Al-SBA-15</a:t>
            </a:r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8703" y="6302190"/>
            <a:ext cx="8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>
                <a:latin typeface="Calibri" panose="020F0502020204030204" pitchFamily="34" charset="0"/>
              </a:rPr>
              <a:t>SBA-15</a:t>
            </a:r>
            <a:endParaRPr lang="es-ES_tradnl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22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43669"/>
            <a:ext cx="3762825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es-ES_tradnl" sz="1600" dirty="0" err="1" smtClean="0">
                <a:latin typeface="Calibri" panose="020F0502020204030204" pitchFamily="34" charset="0"/>
              </a:rPr>
              <a:t>Temperature</a:t>
            </a:r>
            <a:r>
              <a:rPr lang="es-ES_tradnl" sz="1600" dirty="0" smtClean="0">
                <a:latin typeface="Calibri" panose="020F0502020204030204" pitchFamily="34" charset="0"/>
              </a:rPr>
              <a:t> </a:t>
            </a:r>
            <a:r>
              <a:rPr lang="es-ES_tradnl" sz="1600" dirty="0" err="1" smtClean="0">
                <a:latin typeface="Calibri" panose="020F0502020204030204" pitchFamily="34" charset="0"/>
              </a:rPr>
              <a:t>Programmed</a:t>
            </a:r>
            <a:r>
              <a:rPr lang="es-ES_tradnl" sz="1600" dirty="0" smtClean="0">
                <a:latin typeface="Calibri" panose="020F0502020204030204" pitchFamily="34" charset="0"/>
              </a:rPr>
              <a:t> </a:t>
            </a:r>
            <a:r>
              <a:rPr lang="es-ES_tradnl" sz="1600" dirty="0" err="1" smtClean="0">
                <a:latin typeface="Calibri" panose="020F0502020204030204" pitchFamily="34" charset="0"/>
              </a:rPr>
              <a:t>Reduction</a:t>
            </a:r>
            <a:r>
              <a:rPr lang="es-ES_tradnl" sz="1600" dirty="0" smtClean="0">
                <a:latin typeface="Calibri" panose="020F0502020204030204" pitchFamily="34" charset="0"/>
              </a:rPr>
              <a:t> (TPR)</a:t>
            </a:r>
            <a:endParaRPr lang="es-ES_tradnl" sz="16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143669"/>
            <a:ext cx="361906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es-ES_tradnl" sz="1600" dirty="0" err="1" smtClean="0">
                <a:latin typeface="Calibri" panose="020F0502020204030204" pitchFamily="34" charset="0"/>
              </a:rPr>
              <a:t>Transmission</a:t>
            </a:r>
            <a:r>
              <a:rPr lang="es-ES_tradnl" sz="1600" dirty="0" smtClean="0">
                <a:latin typeface="Calibri" panose="020F0502020204030204" pitchFamily="34" charset="0"/>
              </a:rPr>
              <a:t> </a:t>
            </a:r>
            <a:r>
              <a:rPr lang="es-ES_tradnl" sz="1600" dirty="0" err="1">
                <a:latin typeface="Calibri" panose="020F0502020204030204" pitchFamily="34" charset="0"/>
              </a:rPr>
              <a:t>electron</a:t>
            </a:r>
            <a:r>
              <a:rPr lang="es-ES_tradnl" sz="1600" dirty="0">
                <a:latin typeface="Calibri" panose="020F0502020204030204" pitchFamily="34" charset="0"/>
              </a:rPr>
              <a:t> </a:t>
            </a:r>
            <a:r>
              <a:rPr lang="es-ES_tradnl" sz="1600" dirty="0" err="1" smtClean="0">
                <a:latin typeface="Calibri" panose="020F0502020204030204" pitchFamily="34" charset="0"/>
              </a:rPr>
              <a:t>microscopy</a:t>
            </a:r>
            <a:r>
              <a:rPr lang="es-ES_tradnl" sz="1600" dirty="0" smtClean="0">
                <a:latin typeface="Calibri" panose="020F0502020204030204" pitchFamily="34" charset="0"/>
              </a:rPr>
              <a:t> (TEM)</a:t>
            </a:r>
            <a:endParaRPr lang="es-ES_tradnl" sz="16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88314" y="6126738"/>
            <a:ext cx="4679486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_tradnl" dirty="0" smtClean="0">
                <a:latin typeface="Calibri" panose="020F0502020204030204" pitchFamily="34" charset="0"/>
              </a:rPr>
              <a:t>metal-</a:t>
            </a:r>
            <a:r>
              <a:rPr lang="es-ES_tradnl" dirty="0" err="1" smtClean="0">
                <a:latin typeface="Calibri" panose="020F0502020204030204" pitchFamily="34" charset="0"/>
              </a:rPr>
              <a:t>support</a:t>
            </a:r>
            <a:r>
              <a:rPr lang="es-ES_tradnl" dirty="0" smtClean="0">
                <a:latin typeface="Calibri" panose="020F0502020204030204" pitchFamily="34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</a:rPr>
              <a:t>interaction</a:t>
            </a:r>
            <a:r>
              <a:rPr lang="es-ES_tradnl" dirty="0" smtClean="0">
                <a:latin typeface="Calibri" panose="020F0502020204030204" pitchFamily="34" charset="0"/>
              </a:rPr>
              <a:t> and </a:t>
            </a:r>
            <a:r>
              <a:rPr lang="es-ES_tradnl" dirty="0" err="1" smtClean="0">
                <a:latin typeface="Calibri" panose="020F0502020204030204" pitchFamily="34" charset="0"/>
              </a:rPr>
              <a:t>Dispersion</a:t>
            </a:r>
            <a:r>
              <a:rPr lang="es-ES_tradnl" dirty="0" smtClean="0">
                <a:latin typeface="Calibri" panose="020F0502020204030204" pitchFamily="34" charset="0"/>
              </a:rPr>
              <a:t>:</a:t>
            </a:r>
          </a:p>
          <a:p>
            <a:pPr algn="ctr"/>
            <a:r>
              <a:rPr lang="es-ES_tradnl" dirty="0" smtClean="0">
                <a:latin typeface="Calibri" panose="020F0502020204030204" pitchFamily="34" charset="0"/>
              </a:rPr>
              <a:t>  h-ZSM-5 &gt; Al-SBA-15 &gt;H-ZSM-5 </a:t>
            </a:r>
            <a:r>
              <a:rPr lang="es-ES_tradnl" i="1" dirty="0" err="1" smtClean="0">
                <a:latin typeface="Calibri" panose="020F0502020204030204" pitchFamily="34" charset="0"/>
              </a:rPr>
              <a:t>comm</a:t>
            </a:r>
            <a:r>
              <a:rPr lang="es-ES_tradnl" dirty="0" smtClean="0">
                <a:latin typeface="Calibri" panose="020F0502020204030204" pitchFamily="34" charset="0"/>
              </a:rPr>
              <a:t>&gt; SBA-15</a:t>
            </a:r>
            <a:endParaRPr lang="es-ES_tradnl" dirty="0">
              <a:latin typeface="Calibri" panose="020F0502020204030204" pitchFamily="34" charset="0"/>
            </a:endParaRPr>
          </a:p>
        </p:txBody>
      </p:sp>
      <p:pic>
        <p:nvPicPr>
          <p:cNvPr id="8" name="Picture 4" descr="E:\1 st dec 2014\data oct 2014 meeting\TEM\SBA-15\18032014_SBA15_AC-17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96" y="579097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5" descr="C:\Users\sankar.thangaraju\Desktop\NiSBA-15 characterization\Ni SBA-15\TEM\Ni_SBA15-5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289" y="578291"/>
            <a:ext cx="1833468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9" descr="D:\Backup_24092013\Backup IMDEA_16022014\Experimental_16th February 2014\Biofuels\Al-SBA-15\TEM\CASCATBEL\18022014_ZnO_AlSBA15\18022014_ZnO_AlSBA15-7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883" y="1982948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Picture 10" descr="D:\Backup_24092013\Backup IMDEA_16022014\Experimental_16th February 2014\Biofuels\Al-SBA-15\TEM\INPACTO\13032014_WN_NiAlSBA15_AC\13032014_WN_NiAlSBA15_AC-26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429" y="1985102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11" descr="Z:\TEM\hZSM5\hZSM5-2.t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800" y="3387206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C:\Users\sankar.thangaraju\Desktop\NiSBA-15 characterization\Ni-h-ZSM-5\TEM\Ni_HZSM5-4.t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821" y="3387206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C:\Users\Sankar.Thangaraju\Desktop\ZSM5-commer-25-30\ZSM5-commer-25-30-23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800" y="4791869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5" name="Picture 8" descr="E:\ST all data\TEM\TEM20141124\Ni-HZSM5 Comm\Ni-HZSM5 Comm4.t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791869"/>
            <a:ext cx="1828800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" t="7049" r="5243" b="987"/>
          <a:stretch/>
        </p:blipFill>
        <p:spPr>
          <a:xfrm>
            <a:off x="166390" y="482223"/>
            <a:ext cx="4221924" cy="6290847"/>
          </a:xfrm>
          <a:prstGeom prst="rect">
            <a:avLst/>
          </a:prstGeom>
        </p:spPr>
      </p:pic>
      <p:sp>
        <p:nvSpPr>
          <p:cNvPr id="23" name="Right Arrow 22"/>
          <p:cNvSpPr/>
          <p:nvPr/>
        </p:nvSpPr>
        <p:spPr bwMode="auto">
          <a:xfrm>
            <a:off x="4343400" y="2734469"/>
            <a:ext cx="412286" cy="152400"/>
          </a:xfrm>
          <a:prstGeom prst="rightArrow">
            <a:avLst/>
          </a:prstGeom>
          <a:solidFill>
            <a:srgbClr val="333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4365736" y="3892119"/>
            <a:ext cx="412286" cy="152400"/>
          </a:xfrm>
          <a:prstGeom prst="rightArrow">
            <a:avLst/>
          </a:prstGeom>
          <a:solidFill>
            <a:srgbClr val="CC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348440" y="1591469"/>
            <a:ext cx="412286" cy="152400"/>
          </a:xfrm>
          <a:prstGeom prst="rightArrow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4368317" y="5020469"/>
            <a:ext cx="412286" cy="152400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715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372592" y="382449"/>
            <a:ext cx="46378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ES_tradnl" sz="2800" u="sng" dirty="0">
                <a:solidFill>
                  <a:srgbClr val="6600CC"/>
                </a:solidFill>
                <a:latin typeface="Algerian" panose="04020705040A02060702" pitchFamily="82" charset="0"/>
              </a:rPr>
              <a:t>RESULTS AND DISCUSSIONS</a:t>
            </a:r>
          </a:p>
        </p:txBody>
      </p:sp>
      <p:pic>
        <p:nvPicPr>
          <p:cNvPr id="14338" name="Picture 2" descr="C:\Users\Sankar.Thangaraju\Desktop\reaction\con3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" t="9390" r="12035" b="6025"/>
          <a:stretch/>
        </p:blipFill>
        <p:spPr bwMode="auto">
          <a:xfrm>
            <a:off x="2286000" y="1134269"/>
            <a:ext cx="5029200" cy="380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29740" y="5096669"/>
            <a:ext cx="616707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Conversion of </a:t>
            </a:r>
            <a:r>
              <a:rPr lang="en-US" dirty="0" err="1" smtClean="0">
                <a:solidFill>
                  <a:schemeClr val="tx1"/>
                </a:solidFill>
              </a:rPr>
              <a:t>Guaiacol</a:t>
            </a:r>
            <a:r>
              <a:rPr lang="en-US" dirty="0" smtClean="0">
                <a:solidFill>
                  <a:schemeClr val="tx1"/>
                </a:solidFill>
              </a:rPr>
              <a:t> was in the order :</a:t>
            </a:r>
          </a:p>
          <a:p>
            <a:r>
              <a:rPr lang="en-US" dirty="0" smtClean="0">
                <a:solidFill>
                  <a:srgbClr val="006600"/>
                </a:solidFill>
              </a:rPr>
              <a:t>Ni/h-ZSM-5~Ni/Al-SBA-15&gt;Ni/SBA-15&gt;Ni/H-ZSM-5 </a:t>
            </a:r>
            <a:r>
              <a:rPr lang="en-US" i="1" dirty="0" err="1" smtClean="0">
                <a:solidFill>
                  <a:srgbClr val="006600"/>
                </a:solidFill>
              </a:rPr>
              <a:t>Comm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180035" y="6087269"/>
            <a:ext cx="5592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3% of </a:t>
            </a:r>
            <a:r>
              <a:rPr lang="en-US" dirty="0" err="1" smtClean="0"/>
              <a:t>Guaiacol</a:t>
            </a:r>
            <a:r>
              <a:rPr lang="en-US" dirty="0" smtClean="0"/>
              <a:t>; Temp,260˚C; Pres, 40 bar; Time, 2h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90444" y="4523205"/>
            <a:ext cx="4174541" cy="307777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gency FB" panose="020B0503020202020204" pitchFamily="34" charset="0"/>
              </a:rPr>
              <a:t>Ni/H-ZSM-5        Ni/h-ZSM-5           Ni/Al-SBA-15            Ni/SBA-15</a:t>
            </a:r>
            <a:endParaRPr lang="en-US" sz="1400" b="1" dirty="0">
              <a:latin typeface="Agency FB" panose="020B05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4716742"/>
            <a:ext cx="5116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latin typeface="Agency FB" panose="020B0503020202020204" pitchFamily="34" charset="0"/>
              </a:rPr>
              <a:t>Comm</a:t>
            </a:r>
            <a:endParaRPr lang="en-US" sz="12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9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ankar.Thangaraju\Desktop\reaction\gua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9577" r="12036" b="4975"/>
          <a:stretch/>
        </p:blipFill>
        <p:spPr bwMode="auto">
          <a:xfrm>
            <a:off x="817618" y="677069"/>
            <a:ext cx="355178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Sankar.Thangaraju\Desktop\reaction\gua2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5" t="9017" r="12035" b="4603"/>
          <a:stretch/>
        </p:blipFill>
        <p:spPr bwMode="auto">
          <a:xfrm>
            <a:off x="914400" y="3648869"/>
            <a:ext cx="353120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Sankar.Thangaraju\Desktop\reaction\gua3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10405" r="11904" b="5348"/>
          <a:stretch/>
        </p:blipFill>
        <p:spPr bwMode="auto">
          <a:xfrm>
            <a:off x="4929156" y="677069"/>
            <a:ext cx="368144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Sankar.Thangaraju\Desktop\reaction\gua4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1" t="9364" r="11247" b="3255"/>
          <a:stretch/>
        </p:blipFill>
        <p:spPr bwMode="auto">
          <a:xfrm>
            <a:off x="5143297" y="3725069"/>
            <a:ext cx="354350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16218" y="143669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Product distributions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0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ankar.Thangaraju\Desktop\reaction\Con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6" t="9577" r="11247" b="8333"/>
          <a:stretch/>
        </p:blipFill>
        <p:spPr bwMode="auto">
          <a:xfrm>
            <a:off x="911050" y="983742"/>
            <a:ext cx="379060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Sankar.Thangaraju\Desktop\reaction\con2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9390" r="11116" b="7960"/>
          <a:stretch/>
        </p:blipFill>
        <p:spPr bwMode="auto">
          <a:xfrm>
            <a:off x="4953000" y="2886869"/>
            <a:ext cx="376854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0" y="5706269"/>
            <a:ext cx="4166525" cy="830997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The Conversion of </a:t>
            </a:r>
            <a:r>
              <a:rPr lang="en-US" sz="1200" b="1" dirty="0" err="1" smtClean="0"/>
              <a:t>Guaiacol</a:t>
            </a:r>
            <a:r>
              <a:rPr lang="en-US" sz="1200" b="1" dirty="0" smtClean="0"/>
              <a:t> was in the order :</a:t>
            </a:r>
          </a:p>
          <a:p>
            <a:r>
              <a:rPr lang="en-US" sz="1200" dirty="0" smtClean="0"/>
              <a:t>Ni/h-ZSM-5&gt;Ni/Al-SBA-15&gt;Ni/SBA-15&gt;Ni/H-ZSM-5 </a:t>
            </a:r>
            <a:r>
              <a:rPr lang="en-US" sz="1200" i="1" dirty="0" err="1" smtClean="0"/>
              <a:t>Comm</a:t>
            </a:r>
            <a:endParaRPr lang="en-US" sz="1200" i="1" dirty="0" smtClean="0"/>
          </a:p>
          <a:p>
            <a:r>
              <a:rPr lang="en-US" sz="1200" b="1" dirty="0" smtClean="0"/>
              <a:t>The Conversion of </a:t>
            </a:r>
            <a:r>
              <a:rPr lang="en-US" sz="1200" b="1" dirty="0" err="1" smtClean="0"/>
              <a:t>Propionic</a:t>
            </a:r>
            <a:r>
              <a:rPr lang="en-US" sz="1200" b="1" dirty="0" smtClean="0"/>
              <a:t> acid was in the order :</a:t>
            </a:r>
          </a:p>
          <a:p>
            <a:r>
              <a:rPr lang="en-US" sz="1200" dirty="0" smtClean="0"/>
              <a:t>Ni/Al-SBA-15&gt;Ni/h-ZSM-5&gt;Ni/SBA-15&gt;Ni/H-ZSM-5 </a:t>
            </a:r>
            <a:r>
              <a:rPr lang="en-US" sz="1200" i="1" dirty="0" err="1" smtClean="0"/>
              <a:t>Comm</a:t>
            </a:r>
            <a:endParaRPr lang="en-US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480102" y="151526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75%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3307013" y="149045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78%</a:t>
            </a:r>
            <a:endParaRPr 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4928525" y="1491500"/>
            <a:ext cx="4019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2% of GUA +1% of PA; Temp,260˚C; Pres, 40 bar; Time, 2h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14800" y="3496469"/>
            <a:ext cx="3332964" cy="261610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gency FB" panose="020B0503020202020204" pitchFamily="34" charset="0"/>
              </a:rPr>
              <a:t>Ni/H-ZSM-5        Ni/h-ZSM-5           Ni/Al-SBA-15            Ni/SBA-15</a:t>
            </a:r>
            <a:endParaRPr lang="en-US" sz="1100" b="1" dirty="0">
              <a:latin typeface="Agency FB" panose="020B05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3836" y="5372957"/>
            <a:ext cx="3188693" cy="261610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gency FB" panose="020B0503020202020204" pitchFamily="34" charset="0"/>
              </a:rPr>
              <a:t>Ni/H-ZSM-5        Ni/h-ZSM-5          Ni/Al-SBA-15       Ni/SBA-15</a:t>
            </a:r>
            <a:endParaRPr lang="en-US" sz="1100" b="1" dirty="0">
              <a:latin typeface="Agency FB" panose="020B0503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05400" y="2582069"/>
            <a:ext cx="190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Calibri Light" panose="020F0302020204030204" pitchFamily="34" charset="0"/>
              </a:rPr>
              <a:t>Conversion of GUA</a:t>
            </a:r>
            <a:endParaRPr lang="en-US" b="1" i="1" dirty="0">
              <a:latin typeface="Calibri Light" panose="020F03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617554"/>
            <a:ext cx="221554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Calibri Light" panose="020F0302020204030204" pitchFamily="34" charset="0"/>
              </a:rPr>
              <a:t>Conversion of GUA+PA</a:t>
            </a:r>
            <a:endParaRPr lang="en-US" b="1" i="1" dirty="0">
              <a:latin typeface="Calibri Light" panose="020F03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3619717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latin typeface="Agency FB" panose="020B0503020202020204" pitchFamily="34" charset="0"/>
              </a:rPr>
              <a:t>Comm</a:t>
            </a:r>
            <a:endParaRPr lang="en-US" sz="1400" b="1" dirty="0">
              <a:latin typeface="Agency FB" panose="020B0503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48889" y="5480678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latin typeface="Agency FB" panose="020B0503020202020204" pitchFamily="34" charset="0"/>
              </a:rPr>
              <a:t>Comm</a:t>
            </a:r>
            <a:endParaRPr lang="en-US" sz="1400" b="1" dirty="0">
              <a:latin typeface="Agency FB" panose="020B0503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2326971" y="1210469"/>
            <a:ext cx="1940229" cy="4202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0590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ankar.Thangaraju\Desktop\reaction\guapa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1" t="8644" r="12036" b="1618"/>
          <a:stretch/>
        </p:blipFill>
        <p:spPr bwMode="auto">
          <a:xfrm>
            <a:off x="5002110" y="3725069"/>
            <a:ext cx="345609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Sankar.Thangaraju\Desktop\reaction\guapa2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t="8717" r="11773" b="4716"/>
          <a:stretch/>
        </p:blipFill>
        <p:spPr bwMode="auto">
          <a:xfrm>
            <a:off x="878271" y="3725069"/>
            <a:ext cx="354132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Sankar.Thangaraju\Desktop\reaction\guapa3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" t="8831" r="12167" b="5908"/>
          <a:stretch/>
        </p:blipFill>
        <p:spPr bwMode="auto">
          <a:xfrm>
            <a:off x="699806" y="677069"/>
            <a:ext cx="364359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Sankar.Thangaraju\Desktop\reaction\guapa4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8271" r="12167" b="4976"/>
          <a:stretch/>
        </p:blipFill>
        <p:spPr bwMode="auto">
          <a:xfrm>
            <a:off x="4894989" y="677069"/>
            <a:ext cx="356321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44966" y="219869"/>
            <a:ext cx="4865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Product distributions with respect to </a:t>
            </a:r>
            <a:r>
              <a:rPr lang="en-US" dirty="0" err="1" smtClean="0"/>
              <a:t>Guaiacol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0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ankar.Thangaraju\Desktop\reaction\pa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9577" r="12298" b="4789"/>
          <a:stretch/>
        </p:blipFill>
        <p:spPr bwMode="auto">
          <a:xfrm>
            <a:off x="774002" y="3474520"/>
            <a:ext cx="360381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Sankar.Thangaraju\Desktop\reaction\pa4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9317" r="12430" b="3255"/>
          <a:stretch/>
        </p:blipFill>
        <p:spPr bwMode="auto">
          <a:xfrm>
            <a:off x="4517543" y="3474520"/>
            <a:ext cx="352403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7400" y="143669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Product distributions with respect to Propionic acid</a:t>
            </a:r>
            <a:endParaRPr lang="en-US" dirty="0"/>
          </a:p>
        </p:txBody>
      </p:sp>
      <p:pic>
        <p:nvPicPr>
          <p:cNvPr id="7" name="Picture 3" descr="C:\Users\Sankar.Thangaraju\Desktop\reaction\pa2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t="9017" r="12485" b="6095"/>
          <a:stretch/>
        </p:blipFill>
        <p:spPr bwMode="auto">
          <a:xfrm>
            <a:off x="4424168" y="748319"/>
            <a:ext cx="361740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Sankar.Thangaraju\Desktop\reaction\pa3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4" t="8271" r="12166" b="5163"/>
          <a:stretch/>
        </p:blipFill>
        <p:spPr bwMode="auto">
          <a:xfrm>
            <a:off x="771452" y="748319"/>
            <a:ext cx="360636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745813"/>
              </p:ext>
            </p:extLst>
          </p:nvPr>
        </p:nvGraphicFramePr>
        <p:xfrm>
          <a:off x="914400" y="1058069"/>
          <a:ext cx="11525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1" r:id="rId3" imgW="1149858" imgH="1373505" progId="">
                  <p:embed/>
                </p:oleObj>
              </mc:Choice>
              <mc:Fallback>
                <p:oleObj r:id="rId3" imgW="1149858" imgH="1373505" progId="">
                  <p:embed/>
                  <p:pic>
                    <p:nvPicPr>
                      <p:cNvPr id="0" name="Picture 3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58069"/>
                        <a:ext cx="115252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88856"/>
              </p:ext>
            </p:extLst>
          </p:nvPr>
        </p:nvGraphicFramePr>
        <p:xfrm>
          <a:off x="2619375" y="1110235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2" r:id="rId5" imgW="699135" imgH="1213485" progId="">
                  <p:embed/>
                </p:oleObj>
              </mc:Choice>
              <mc:Fallback>
                <p:oleObj r:id="rId5" imgW="699135" imgH="1213485" progId="">
                  <p:embed/>
                  <p:pic>
                    <p:nvPicPr>
                      <p:cNvPr id="0" name="Picture 3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1110235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353594"/>
              </p:ext>
            </p:extLst>
          </p:nvPr>
        </p:nvGraphicFramePr>
        <p:xfrm>
          <a:off x="3979869" y="2990797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3" r:id="rId7" imgW="699135" imgH="1213485" progId="">
                  <p:embed/>
                </p:oleObj>
              </mc:Choice>
              <mc:Fallback>
                <p:oleObj r:id="rId7" imgW="699135" imgH="1213485" progId="">
                  <p:embed/>
                  <p:pic>
                    <p:nvPicPr>
                      <p:cNvPr id="0" name="Picture 3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9869" y="2990797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299920"/>
              </p:ext>
            </p:extLst>
          </p:nvPr>
        </p:nvGraphicFramePr>
        <p:xfrm>
          <a:off x="2907475" y="304810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4" r:id="rId9" imgW="699135" imgH="1213485" progId="">
                  <p:embed/>
                </p:oleObj>
              </mc:Choice>
              <mc:Fallback>
                <p:oleObj r:id="rId9" imgW="699135" imgH="1213485" progId="">
                  <p:embed/>
                  <p:pic>
                    <p:nvPicPr>
                      <p:cNvPr id="0" name="Picture 3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7475" y="304810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642438"/>
              </p:ext>
            </p:extLst>
          </p:nvPr>
        </p:nvGraphicFramePr>
        <p:xfrm>
          <a:off x="5091603" y="1333310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5" r:id="rId11" imgW="699135" imgH="803148" progId="">
                  <p:embed/>
                </p:oleObj>
              </mc:Choice>
              <mc:Fallback>
                <p:oleObj r:id="rId11" imgW="699135" imgH="803148" progId="">
                  <p:embed/>
                  <p:pic>
                    <p:nvPicPr>
                      <p:cNvPr id="0" name="Picture 3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603" y="1333310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42091"/>
              </p:ext>
            </p:extLst>
          </p:nvPr>
        </p:nvGraphicFramePr>
        <p:xfrm>
          <a:off x="7239000" y="1896269"/>
          <a:ext cx="6572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6" r:id="rId13" imgW="658368" imgH="1000506" progId="">
                  <p:embed/>
                </p:oleObj>
              </mc:Choice>
              <mc:Fallback>
                <p:oleObj r:id="rId13" imgW="658368" imgH="1000506" progId="">
                  <p:embed/>
                  <p:pic>
                    <p:nvPicPr>
                      <p:cNvPr id="0" name="Picture 3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896269"/>
                        <a:ext cx="6572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206744"/>
              </p:ext>
            </p:extLst>
          </p:nvPr>
        </p:nvGraphicFramePr>
        <p:xfrm>
          <a:off x="7239000" y="3284229"/>
          <a:ext cx="168592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7" r:id="rId15" imgW="1683258" imgH="232029" progId="">
                  <p:embed/>
                </p:oleObj>
              </mc:Choice>
              <mc:Fallback>
                <p:oleObj r:id="rId15" imgW="1683258" imgH="232029" progId="">
                  <p:embed/>
                  <p:pic>
                    <p:nvPicPr>
                      <p:cNvPr id="0" name="Picture 3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284229"/>
                        <a:ext cx="168592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/>
          <p:nvPr/>
        </p:nvCxnSpPr>
        <p:spPr bwMode="auto">
          <a:xfrm>
            <a:off x="2514600" y="3849668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9" name="Double Bracket 18"/>
          <p:cNvSpPr/>
          <p:nvPr/>
        </p:nvSpPr>
        <p:spPr bwMode="auto">
          <a:xfrm>
            <a:off x="1723220" y="3044811"/>
            <a:ext cx="1923140" cy="1295400"/>
          </a:xfrm>
          <a:prstGeom prst="bracketPair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820093" y="1896269"/>
            <a:ext cx="5334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2938648" y="2455334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824751" y="2075880"/>
            <a:ext cx="685800" cy="507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516131"/>
              </p:ext>
            </p:extLst>
          </p:nvPr>
        </p:nvGraphicFramePr>
        <p:xfrm>
          <a:off x="5111277" y="3416576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8" r:id="rId17" imgW="699516" imgH="803148" progId="">
                  <p:embed/>
                </p:oleObj>
              </mc:Choice>
              <mc:Fallback>
                <p:oleObj r:id="rId17" imgW="699516" imgH="803148" progId="">
                  <p:embed/>
                  <p:pic>
                    <p:nvPicPr>
                      <p:cNvPr id="0" name="Picture 3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277" y="3416576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 bwMode="auto">
          <a:xfrm>
            <a:off x="4659004" y="3817182"/>
            <a:ext cx="38896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6026055" y="3344069"/>
            <a:ext cx="679545" cy="3906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21972"/>
              </p:ext>
            </p:extLst>
          </p:nvPr>
        </p:nvGraphicFramePr>
        <p:xfrm>
          <a:off x="3832597" y="133296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89" r:id="rId19" imgW="699135" imgH="803529" progId="">
                  <p:embed/>
                </p:oleObj>
              </mc:Choice>
              <mc:Fallback>
                <p:oleObj r:id="rId19" imgW="699135" imgH="803529" progId="">
                  <p:embed/>
                  <p:pic>
                    <p:nvPicPr>
                      <p:cNvPr id="0" name="Picture 3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597" y="133296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 bwMode="auto">
          <a:xfrm flipV="1">
            <a:off x="3343899" y="1000083"/>
            <a:ext cx="415182" cy="4207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4525939" y="909448"/>
            <a:ext cx="452367" cy="4132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1210101" y="2505869"/>
            <a:ext cx="0" cy="6728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819609" y="332670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1210100" y="3683119"/>
            <a:ext cx="1" cy="5999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533400" y="4283088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/>
              <a:t>—O—CH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7757882" y="289853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62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29296" y="164014"/>
            <a:ext cx="2161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Reaction</a:t>
            </a:r>
            <a:r>
              <a:rPr lang="es-ES_tradnl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endParaRPr lang="es-ES_tradnl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6633" y="1526610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3940441" y="1210468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2971800" y="2524281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5428259" y="2593990"/>
            <a:ext cx="0" cy="624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4659004" y="3434171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1318313" y="3798437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1219200" y="2593737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76" name="TextBox 75"/>
          <p:cNvSpPr txBox="1"/>
          <p:nvPr/>
        </p:nvSpPr>
        <p:spPr>
          <a:xfrm>
            <a:off x="4919786" y="2767812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77" name="TextBox 76"/>
          <p:cNvSpPr txBox="1"/>
          <p:nvPr/>
        </p:nvSpPr>
        <p:spPr>
          <a:xfrm>
            <a:off x="3120254" y="1011759"/>
            <a:ext cx="526106" cy="276999"/>
          </a:xfrm>
          <a:prstGeom prst="rect">
            <a:avLst/>
          </a:prstGeom>
          <a:noFill/>
          <a:scene3d>
            <a:camera prst="orthographicFront">
              <a:rot lat="21142669" lon="1146203" rev="2546788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DDO</a:t>
            </a:r>
            <a:endParaRPr lang="en-US" sz="1200" dirty="0"/>
          </a:p>
        </p:txBody>
      </p:sp>
      <p:sp>
        <p:nvSpPr>
          <p:cNvPr id="78" name="TextBox 77"/>
          <p:cNvSpPr txBox="1"/>
          <p:nvPr/>
        </p:nvSpPr>
        <p:spPr>
          <a:xfrm>
            <a:off x="6178636" y="2076470"/>
            <a:ext cx="45076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  <a:endParaRPr lang="en-US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5816127" y="2437112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CRK</a:t>
            </a:r>
            <a:endParaRPr lang="en-US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5968527" y="3267869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CRK</a:t>
            </a:r>
            <a:endParaRPr lang="en-US" sz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6172200" y="3572669"/>
            <a:ext cx="45076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  <a:endParaRPr lang="en-US" sz="1200" dirty="0"/>
          </a:p>
        </p:txBody>
      </p:sp>
      <p:sp>
        <p:nvSpPr>
          <p:cNvPr id="34" name="Rectangle 1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249669"/>
              </p:ext>
            </p:extLst>
          </p:nvPr>
        </p:nvGraphicFramePr>
        <p:xfrm>
          <a:off x="8229600" y="2256524"/>
          <a:ext cx="6572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0" r:id="rId21" imgW="657606" imgH="633984" progId="">
                  <p:embed/>
                </p:oleObj>
              </mc:Choice>
              <mc:Fallback>
                <p:oleObj r:id="rId21" imgW="657606" imgH="633984" progId="">
                  <p:embed/>
                  <p:pic>
                    <p:nvPicPr>
                      <p:cNvPr id="0" name="Picture 3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2256524"/>
                        <a:ext cx="657225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477641" y="164014"/>
            <a:ext cx="1371529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Ni/h-ZSM-5</a:t>
            </a:r>
          </a:p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Ni/Al-SBA-15</a:t>
            </a:r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9296" y="612537"/>
            <a:ext cx="902811" cy="369332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Feed 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Rectangle 5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610544"/>
              </p:ext>
            </p:extLst>
          </p:nvPr>
        </p:nvGraphicFramePr>
        <p:xfrm>
          <a:off x="1733413" y="3029643"/>
          <a:ext cx="6953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91" r:id="rId23" imgW="661320" imgH="1146600" progId="Unknown">
                  <p:embed/>
                </p:oleObj>
              </mc:Choice>
              <mc:Fallback>
                <p:oleObj r:id="rId23" imgW="661320" imgH="1146600" progId="Unknown">
                  <p:embed/>
                  <p:pic>
                    <p:nvPicPr>
                      <p:cNvPr id="0" name="Object 5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413" y="3029643"/>
                        <a:ext cx="6953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3693225" y="3781732"/>
            <a:ext cx="25423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6966523" y="3539384"/>
            <a:ext cx="216758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gency FB" panose="020B0503020202020204" pitchFamily="34" charset="0"/>
              </a:rPr>
              <a:t>DMO - </a:t>
            </a:r>
            <a:r>
              <a:rPr lang="en-US" dirty="0" err="1" smtClean="0">
                <a:latin typeface="Agency FB" panose="020B0503020202020204" pitchFamily="34" charset="0"/>
              </a:rPr>
              <a:t>Demethoxylation</a:t>
            </a:r>
            <a:endParaRPr lang="en-US" dirty="0" smtClean="0">
              <a:latin typeface="Agency FB" panose="020B0503020202020204" pitchFamily="34" charset="0"/>
            </a:endParaRPr>
          </a:p>
          <a:p>
            <a:r>
              <a:rPr lang="en-US" dirty="0" smtClean="0">
                <a:latin typeface="Agency FB" panose="020B0503020202020204" pitchFamily="34" charset="0"/>
              </a:rPr>
              <a:t>DDO - direct deoxygenation</a:t>
            </a:r>
          </a:p>
          <a:p>
            <a:r>
              <a:rPr lang="en-US" dirty="0" smtClean="0">
                <a:latin typeface="Agency FB" panose="020B0503020202020204" pitchFamily="34" charset="0"/>
              </a:rPr>
              <a:t>HYD - Hydrogenation</a:t>
            </a:r>
          </a:p>
          <a:p>
            <a:r>
              <a:rPr lang="en-US" dirty="0" smtClean="0">
                <a:latin typeface="Agency FB" panose="020B0503020202020204" pitchFamily="34" charset="0"/>
              </a:rPr>
              <a:t>DH - dehydration</a:t>
            </a:r>
          </a:p>
          <a:p>
            <a:r>
              <a:rPr lang="en-US" dirty="0" smtClean="0">
                <a:latin typeface="Agency FB" panose="020B0503020202020204" pitchFamily="34" charset="0"/>
              </a:rPr>
              <a:t>ISO - isomerization</a:t>
            </a:r>
          </a:p>
          <a:p>
            <a:r>
              <a:rPr lang="en-US" dirty="0" smtClean="0">
                <a:latin typeface="Agency FB" panose="020B0503020202020204" pitchFamily="34" charset="0"/>
              </a:rPr>
              <a:t>CRK - </a:t>
            </a:r>
            <a:r>
              <a:rPr lang="en-US" dirty="0" err="1" smtClean="0">
                <a:latin typeface="Agency FB" panose="020B0503020202020204" pitchFamily="34" charset="0"/>
              </a:rPr>
              <a:t>craking</a:t>
            </a:r>
            <a:endParaRPr lang="en-US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52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674491"/>
              </p:ext>
            </p:extLst>
          </p:nvPr>
        </p:nvGraphicFramePr>
        <p:xfrm>
          <a:off x="914400" y="1058069"/>
          <a:ext cx="11525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0" r:id="rId3" imgW="1149858" imgH="1373505" progId="">
                  <p:embed/>
                </p:oleObj>
              </mc:Choice>
              <mc:Fallback>
                <p:oleObj r:id="rId3" imgW="1149858" imgH="13735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58069"/>
                        <a:ext cx="115252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812647"/>
              </p:ext>
            </p:extLst>
          </p:nvPr>
        </p:nvGraphicFramePr>
        <p:xfrm>
          <a:off x="2619375" y="1110235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1" r:id="rId5" imgW="699135" imgH="1213485" progId="">
                  <p:embed/>
                </p:oleObj>
              </mc:Choice>
              <mc:Fallback>
                <p:oleObj r:id="rId5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1110235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687494"/>
              </p:ext>
            </p:extLst>
          </p:nvPr>
        </p:nvGraphicFramePr>
        <p:xfrm>
          <a:off x="3979869" y="2990797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2" r:id="rId7" imgW="699135" imgH="1213485" progId="">
                  <p:embed/>
                </p:oleObj>
              </mc:Choice>
              <mc:Fallback>
                <p:oleObj r:id="rId7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9869" y="2990797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854543"/>
              </p:ext>
            </p:extLst>
          </p:nvPr>
        </p:nvGraphicFramePr>
        <p:xfrm>
          <a:off x="2907475" y="304810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3" r:id="rId9" imgW="699135" imgH="1213485" progId="">
                  <p:embed/>
                </p:oleObj>
              </mc:Choice>
              <mc:Fallback>
                <p:oleObj r:id="rId9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7475" y="304810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627784"/>
              </p:ext>
            </p:extLst>
          </p:nvPr>
        </p:nvGraphicFramePr>
        <p:xfrm>
          <a:off x="5091603" y="1333310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4" r:id="rId11" imgW="699135" imgH="803148" progId="">
                  <p:embed/>
                </p:oleObj>
              </mc:Choice>
              <mc:Fallback>
                <p:oleObj r:id="rId11" imgW="699135" imgH="8031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603" y="1333310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52429"/>
              </p:ext>
            </p:extLst>
          </p:nvPr>
        </p:nvGraphicFramePr>
        <p:xfrm>
          <a:off x="7239000" y="1896269"/>
          <a:ext cx="6572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5" r:id="rId13" imgW="658368" imgH="1000506" progId="">
                  <p:embed/>
                </p:oleObj>
              </mc:Choice>
              <mc:Fallback>
                <p:oleObj r:id="rId13" imgW="658368" imgH="100050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896269"/>
                        <a:ext cx="6572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219563"/>
              </p:ext>
            </p:extLst>
          </p:nvPr>
        </p:nvGraphicFramePr>
        <p:xfrm>
          <a:off x="7239000" y="3284229"/>
          <a:ext cx="168592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6" r:id="rId15" imgW="1683258" imgH="232029" progId="">
                  <p:embed/>
                </p:oleObj>
              </mc:Choice>
              <mc:Fallback>
                <p:oleObj r:id="rId15" imgW="1683258" imgH="2320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284229"/>
                        <a:ext cx="168592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/>
          <p:nvPr/>
        </p:nvCxnSpPr>
        <p:spPr bwMode="auto">
          <a:xfrm>
            <a:off x="2514600" y="3849668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9" name="Double Bracket 18"/>
          <p:cNvSpPr/>
          <p:nvPr/>
        </p:nvSpPr>
        <p:spPr bwMode="auto">
          <a:xfrm>
            <a:off x="1723220" y="3044811"/>
            <a:ext cx="1923140" cy="1295400"/>
          </a:xfrm>
          <a:prstGeom prst="bracketPair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820093" y="1896269"/>
            <a:ext cx="5334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2938648" y="2455334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824751" y="2075880"/>
            <a:ext cx="685800" cy="507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433189"/>
              </p:ext>
            </p:extLst>
          </p:nvPr>
        </p:nvGraphicFramePr>
        <p:xfrm>
          <a:off x="5111277" y="3416576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" r:id="rId17" imgW="699516" imgH="803148" progId="">
                  <p:embed/>
                </p:oleObj>
              </mc:Choice>
              <mc:Fallback>
                <p:oleObj r:id="rId17" imgW="699516" imgH="8031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277" y="3416576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 bwMode="auto">
          <a:xfrm>
            <a:off x="4659004" y="3817182"/>
            <a:ext cx="38896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6026055" y="3344069"/>
            <a:ext cx="679545" cy="3906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38932"/>
              </p:ext>
            </p:extLst>
          </p:nvPr>
        </p:nvGraphicFramePr>
        <p:xfrm>
          <a:off x="3832597" y="133296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8" r:id="rId19" imgW="699135" imgH="803529" progId="">
                  <p:embed/>
                </p:oleObj>
              </mc:Choice>
              <mc:Fallback>
                <p:oleObj r:id="rId19" imgW="699135" imgH="8035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597" y="133296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 bwMode="auto">
          <a:xfrm flipV="1">
            <a:off x="3343899" y="1000083"/>
            <a:ext cx="415182" cy="4207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4525939" y="909448"/>
            <a:ext cx="452367" cy="4132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1210101" y="2505869"/>
            <a:ext cx="0" cy="6728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819609" y="332670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1210100" y="3683119"/>
            <a:ext cx="1" cy="5999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533400" y="4283088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/>
              <a:t>—O—CH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7757882" y="289853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62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29296" y="164014"/>
            <a:ext cx="2161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Reaction</a:t>
            </a:r>
            <a:r>
              <a:rPr lang="es-ES_tradnl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endParaRPr lang="es-ES_tradnl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6633" y="1526610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3823821" y="1210469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2971800" y="2524281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5428259" y="2593990"/>
            <a:ext cx="0" cy="624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4659004" y="3434171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1318313" y="3798437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1219200" y="2593737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76" name="TextBox 75"/>
          <p:cNvSpPr txBox="1"/>
          <p:nvPr/>
        </p:nvSpPr>
        <p:spPr>
          <a:xfrm>
            <a:off x="4919786" y="2767812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77" name="TextBox 76"/>
          <p:cNvSpPr txBox="1"/>
          <p:nvPr/>
        </p:nvSpPr>
        <p:spPr>
          <a:xfrm>
            <a:off x="3120254" y="1011759"/>
            <a:ext cx="526106" cy="276999"/>
          </a:xfrm>
          <a:prstGeom prst="rect">
            <a:avLst/>
          </a:prstGeom>
          <a:noFill/>
          <a:scene3d>
            <a:camera prst="orthographicFront">
              <a:rot lat="21142669" lon="1146203" rev="2546788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DDO</a:t>
            </a:r>
            <a:endParaRPr lang="en-US" sz="1200" dirty="0"/>
          </a:p>
        </p:txBody>
      </p:sp>
      <p:sp>
        <p:nvSpPr>
          <p:cNvPr id="78" name="TextBox 77"/>
          <p:cNvSpPr txBox="1"/>
          <p:nvPr/>
        </p:nvSpPr>
        <p:spPr>
          <a:xfrm>
            <a:off x="6178636" y="2076470"/>
            <a:ext cx="45076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  <a:endParaRPr lang="en-US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5816127" y="2437112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CRK</a:t>
            </a:r>
            <a:endParaRPr lang="en-US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5968527" y="3267869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CRK</a:t>
            </a:r>
            <a:endParaRPr lang="en-US" sz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6172200" y="3572669"/>
            <a:ext cx="45076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  <a:endParaRPr lang="en-US" sz="1200" dirty="0"/>
          </a:p>
        </p:txBody>
      </p:sp>
      <p:sp>
        <p:nvSpPr>
          <p:cNvPr id="34" name="Rectangle 1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354069"/>
              </p:ext>
            </p:extLst>
          </p:nvPr>
        </p:nvGraphicFramePr>
        <p:xfrm>
          <a:off x="8229600" y="2256524"/>
          <a:ext cx="6572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9" r:id="rId21" imgW="657606" imgH="633984" progId="">
                  <p:embed/>
                </p:oleObj>
              </mc:Choice>
              <mc:Fallback>
                <p:oleObj r:id="rId21" imgW="657606" imgH="6339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2256524"/>
                        <a:ext cx="657225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477641" y="164014"/>
            <a:ext cx="1371529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Ni/h-ZSM-5</a:t>
            </a:r>
          </a:p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Ni/Al-SBA-15</a:t>
            </a:r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9296" y="612537"/>
            <a:ext cx="902811" cy="369332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Feed 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Rectangle 5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291096"/>
              </p:ext>
            </p:extLst>
          </p:nvPr>
        </p:nvGraphicFramePr>
        <p:xfrm>
          <a:off x="1733413" y="3029643"/>
          <a:ext cx="6953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0" r:id="rId23" imgW="661320" imgH="1146600" progId="Unknown">
                  <p:embed/>
                </p:oleObj>
              </mc:Choice>
              <mc:Fallback>
                <p:oleObj r:id="rId23" imgW="661320" imgH="1146600" progId="Unknown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413" y="3029643"/>
                        <a:ext cx="6953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3693225" y="3781732"/>
            <a:ext cx="25423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647634"/>
              </p:ext>
            </p:extLst>
          </p:nvPr>
        </p:nvGraphicFramePr>
        <p:xfrm>
          <a:off x="533400" y="5020469"/>
          <a:ext cx="11525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1" r:id="rId25" imgW="1146810" imgH="671703" progId="">
                  <p:embed/>
                </p:oleObj>
              </mc:Choice>
              <mc:Fallback>
                <p:oleObj r:id="rId25" imgW="1146810" imgH="67170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020469"/>
                        <a:ext cx="11525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Straight Connector 70"/>
          <p:cNvCxnSpPr/>
          <p:nvPr/>
        </p:nvCxnSpPr>
        <p:spPr bwMode="auto">
          <a:xfrm>
            <a:off x="990600" y="4791869"/>
            <a:ext cx="362859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589888"/>
              </p:ext>
            </p:extLst>
          </p:nvPr>
        </p:nvGraphicFramePr>
        <p:xfrm>
          <a:off x="640177" y="6315869"/>
          <a:ext cx="11525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2" r:id="rId27" imgW="1147191" imgH="262128" progId="">
                  <p:embed/>
                </p:oleObj>
              </mc:Choice>
              <mc:Fallback>
                <p:oleObj r:id="rId27" imgW="1147191" imgH="26212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177" y="6315869"/>
                        <a:ext cx="11525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5" name="Straight Arrow Connector 74"/>
          <p:cNvCxnSpPr/>
          <p:nvPr/>
        </p:nvCxnSpPr>
        <p:spPr bwMode="auto">
          <a:xfrm>
            <a:off x="1216440" y="5782469"/>
            <a:ext cx="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/>
          <p:nvPr/>
        </p:nvCxnSpPr>
        <p:spPr bwMode="auto">
          <a:xfrm>
            <a:off x="1999220" y="6410634"/>
            <a:ext cx="70854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Rectangle 9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034762"/>
              </p:ext>
            </p:extLst>
          </p:nvPr>
        </p:nvGraphicFramePr>
        <p:xfrm>
          <a:off x="2895600" y="6277284"/>
          <a:ext cx="6953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3" r:id="rId29" imgW="654480" imgH="254880" progId="">
                  <p:embed/>
                </p:oleObj>
              </mc:Choice>
              <mc:Fallback>
                <p:oleObj r:id="rId29" imgW="654480" imgH="254880" progId="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6277284"/>
                        <a:ext cx="6953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9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829882"/>
              </p:ext>
            </p:extLst>
          </p:nvPr>
        </p:nvGraphicFramePr>
        <p:xfrm>
          <a:off x="4404459" y="6296334"/>
          <a:ext cx="6953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4" r:id="rId31" imgW="654480" imgH="217080" progId="">
                  <p:embed/>
                </p:oleObj>
              </mc:Choice>
              <mc:Fallback>
                <p:oleObj r:id="rId31" imgW="654480" imgH="217080" progId="">
                  <p:embed/>
                  <p:pic>
                    <p:nvPicPr>
                      <p:cNvPr id="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4459" y="6296334"/>
                        <a:ext cx="6953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3" name="Straight Arrow Connector 42"/>
          <p:cNvCxnSpPr/>
          <p:nvPr/>
        </p:nvCxnSpPr>
        <p:spPr bwMode="auto">
          <a:xfrm>
            <a:off x="3745514" y="6410634"/>
            <a:ext cx="50847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1219200" y="5810270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2133600" y="6115070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84" name="TextBox 83"/>
          <p:cNvSpPr txBox="1"/>
          <p:nvPr/>
        </p:nvSpPr>
        <p:spPr>
          <a:xfrm>
            <a:off x="3758727" y="6115070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74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827199"/>
              </p:ext>
            </p:extLst>
          </p:nvPr>
        </p:nvGraphicFramePr>
        <p:xfrm>
          <a:off x="914400" y="1058069"/>
          <a:ext cx="11525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0" r:id="rId3" imgW="1149858" imgH="1373505" progId="">
                  <p:embed/>
                </p:oleObj>
              </mc:Choice>
              <mc:Fallback>
                <p:oleObj r:id="rId3" imgW="1149858" imgH="13735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58069"/>
                        <a:ext cx="115252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098501"/>
              </p:ext>
            </p:extLst>
          </p:nvPr>
        </p:nvGraphicFramePr>
        <p:xfrm>
          <a:off x="2619375" y="1110235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1" r:id="rId5" imgW="699135" imgH="1213485" progId="">
                  <p:embed/>
                </p:oleObj>
              </mc:Choice>
              <mc:Fallback>
                <p:oleObj r:id="rId5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5" y="1110235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15567"/>
              </p:ext>
            </p:extLst>
          </p:nvPr>
        </p:nvGraphicFramePr>
        <p:xfrm>
          <a:off x="3979869" y="2990797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2" r:id="rId7" imgW="699135" imgH="1213485" progId="">
                  <p:embed/>
                </p:oleObj>
              </mc:Choice>
              <mc:Fallback>
                <p:oleObj r:id="rId7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9869" y="2990797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677657"/>
              </p:ext>
            </p:extLst>
          </p:nvPr>
        </p:nvGraphicFramePr>
        <p:xfrm>
          <a:off x="2907475" y="304810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3" r:id="rId9" imgW="699135" imgH="1213485" progId="">
                  <p:embed/>
                </p:oleObj>
              </mc:Choice>
              <mc:Fallback>
                <p:oleObj r:id="rId9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7475" y="304810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044330"/>
              </p:ext>
            </p:extLst>
          </p:nvPr>
        </p:nvGraphicFramePr>
        <p:xfrm>
          <a:off x="5091603" y="1333310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4" r:id="rId11" imgW="699135" imgH="803148" progId="">
                  <p:embed/>
                </p:oleObj>
              </mc:Choice>
              <mc:Fallback>
                <p:oleObj r:id="rId11" imgW="699135" imgH="8031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603" y="1333310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494528"/>
              </p:ext>
            </p:extLst>
          </p:nvPr>
        </p:nvGraphicFramePr>
        <p:xfrm>
          <a:off x="7239000" y="1896269"/>
          <a:ext cx="6572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5" r:id="rId13" imgW="658368" imgH="1000506" progId="">
                  <p:embed/>
                </p:oleObj>
              </mc:Choice>
              <mc:Fallback>
                <p:oleObj r:id="rId13" imgW="658368" imgH="100050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896269"/>
                        <a:ext cx="6572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348904"/>
              </p:ext>
            </p:extLst>
          </p:nvPr>
        </p:nvGraphicFramePr>
        <p:xfrm>
          <a:off x="7239000" y="3284229"/>
          <a:ext cx="168592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6" r:id="rId15" imgW="1683258" imgH="232029" progId="">
                  <p:embed/>
                </p:oleObj>
              </mc:Choice>
              <mc:Fallback>
                <p:oleObj r:id="rId15" imgW="1683258" imgH="2320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3284229"/>
                        <a:ext cx="168592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/>
          <p:nvPr/>
        </p:nvCxnSpPr>
        <p:spPr bwMode="auto">
          <a:xfrm>
            <a:off x="2514600" y="3849668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9" name="Double Bracket 18"/>
          <p:cNvSpPr/>
          <p:nvPr/>
        </p:nvSpPr>
        <p:spPr bwMode="auto">
          <a:xfrm>
            <a:off x="1723220" y="3044811"/>
            <a:ext cx="1923140" cy="1295400"/>
          </a:xfrm>
          <a:prstGeom prst="bracketPair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820093" y="1896269"/>
            <a:ext cx="5334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2938648" y="2455334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824751" y="2075880"/>
            <a:ext cx="685800" cy="5071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026167"/>
              </p:ext>
            </p:extLst>
          </p:nvPr>
        </p:nvGraphicFramePr>
        <p:xfrm>
          <a:off x="5111277" y="3416576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7" r:id="rId17" imgW="699516" imgH="803148" progId="">
                  <p:embed/>
                </p:oleObj>
              </mc:Choice>
              <mc:Fallback>
                <p:oleObj r:id="rId17" imgW="699516" imgH="8031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277" y="3416576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 bwMode="auto">
          <a:xfrm>
            <a:off x="4659004" y="3817182"/>
            <a:ext cx="38896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6026055" y="3344069"/>
            <a:ext cx="679545" cy="3906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937960"/>
              </p:ext>
            </p:extLst>
          </p:nvPr>
        </p:nvGraphicFramePr>
        <p:xfrm>
          <a:off x="3832597" y="133296"/>
          <a:ext cx="704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8" r:id="rId19" imgW="699135" imgH="803529" progId="">
                  <p:embed/>
                </p:oleObj>
              </mc:Choice>
              <mc:Fallback>
                <p:oleObj r:id="rId19" imgW="699135" imgH="8035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2597" y="133296"/>
                        <a:ext cx="704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 bwMode="auto">
          <a:xfrm flipV="1">
            <a:off x="3343899" y="1000083"/>
            <a:ext cx="415182" cy="4207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4525939" y="909448"/>
            <a:ext cx="452367" cy="4132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 bwMode="auto">
          <a:xfrm>
            <a:off x="1210101" y="2505869"/>
            <a:ext cx="0" cy="67288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819609" y="332670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1210100" y="3683119"/>
            <a:ext cx="1" cy="5999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533400" y="4283088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/>
              <a:t>—O—CH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7757882" y="289853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62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29296" y="164014"/>
            <a:ext cx="2161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Reaction</a:t>
            </a:r>
            <a:r>
              <a:rPr lang="es-ES_tradnl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endParaRPr lang="es-ES_tradnl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6633" y="1526610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3823821" y="1210469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2971800" y="2524281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5428259" y="2593990"/>
            <a:ext cx="0" cy="624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4659004" y="3434171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1318313" y="3798437"/>
            <a:ext cx="405880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1219200" y="2593737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76" name="TextBox 75"/>
          <p:cNvSpPr txBox="1"/>
          <p:nvPr/>
        </p:nvSpPr>
        <p:spPr>
          <a:xfrm>
            <a:off x="4919786" y="2767812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77" name="TextBox 76"/>
          <p:cNvSpPr txBox="1"/>
          <p:nvPr/>
        </p:nvSpPr>
        <p:spPr>
          <a:xfrm>
            <a:off x="3120254" y="1011759"/>
            <a:ext cx="526106" cy="276999"/>
          </a:xfrm>
          <a:prstGeom prst="rect">
            <a:avLst/>
          </a:prstGeom>
          <a:noFill/>
          <a:scene3d>
            <a:camera prst="orthographicFront">
              <a:rot lat="21142669" lon="1146203" rev="2546788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DDO</a:t>
            </a:r>
            <a:endParaRPr lang="en-US" sz="1200" dirty="0"/>
          </a:p>
        </p:txBody>
      </p:sp>
      <p:sp>
        <p:nvSpPr>
          <p:cNvPr id="78" name="TextBox 77"/>
          <p:cNvSpPr txBox="1"/>
          <p:nvPr/>
        </p:nvSpPr>
        <p:spPr>
          <a:xfrm>
            <a:off x="6178636" y="2076470"/>
            <a:ext cx="45076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  <a:endParaRPr lang="en-US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5816127" y="2437112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CRK</a:t>
            </a:r>
            <a:endParaRPr lang="en-US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5968527" y="3267869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CRK</a:t>
            </a:r>
            <a:endParaRPr lang="en-US" sz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6172200" y="3572669"/>
            <a:ext cx="45076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ISO</a:t>
            </a:r>
            <a:endParaRPr lang="en-US" sz="1200" dirty="0"/>
          </a:p>
        </p:txBody>
      </p:sp>
      <p:sp>
        <p:nvSpPr>
          <p:cNvPr id="34" name="Rectangle 1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978053"/>
              </p:ext>
            </p:extLst>
          </p:nvPr>
        </p:nvGraphicFramePr>
        <p:xfrm>
          <a:off x="8229600" y="2256524"/>
          <a:ext cx="65722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9" r:id="rId21" imgW="657606" imgH="633984" progId="">
                  <p:embed/>
                </p:oleObj>
              </mc:Choice>
              <mc:Fallback>
                <p:oleObj r:id="rId21" imgW="657606" imgH="6339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2256524"/>
                        <a:ext cx="657225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477641" y="164014"/>
            <a:ext cx="1371529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Ni/h-ZSM-5</a:t>
            </a:r>
          </a:p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Ni/Al-SBA-15</a:t>
            </a:r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9296" y="612537"/>
            <a:ext cx="902811" cy="369332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Feed 2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Rectangle 5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04112"/>
              </p:ext>
            </p:extLst>
          </p:nvPr>
        </p:nvGraphicFramePr>
        <p:xfrm>
          <a:off x="1733413" y="3029643"/>
          <a:ext cx="6953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0" r:id="rId23" imgW="661320" imgH="1146600" progId="Unknown">
                  <p:embed/>
                </p:oleObj>
              </mc:Choice>
              <mc:Fallback>
                <p:oleObj r:id="rId23" imgW="661320" imgH="1146600" progId="Unknown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413" y="3029643"/>
                        <a:ext cx="6953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 bwMode="auto">
          <a:xfrm>
            <a:off x="3693225" y="3781732"/>
            <a:ext cx="25423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460868"/>
              </p:ext>
            </p:extLst>
          </p:nvPr>
        </p:nvGraphicFramePr>
        <p:xfrm>
          <a:off x="533400" y="5020469"/>
          <a:ext cx="11525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1" r:id="rId25" imgW="1146810" imgH="671703" progId="">
                  <p:embed/>
                </p:oleObj>
              </mc:Choice>
              <mc:Fallback>
                <p:oleObj r:id="rId25" imgW="1146810" imgH="67170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020469"/>
                        <a:ext cx="11525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1761305" y="5200532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1447800" y="518453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30865"/>
              </p:ext>
            </p:extLst>
          </p:nvPr>
        </p:nvGraphicFramePr>
        <p:xfrm>
          <a:off x="3150358" y="4992470"/>
          <a:ext cx="11811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2" r:id="rId27" imgW="1175385" imgH="728853" progId="">
                  <p:embed/>
                </p:oleObj>
              </mc:Choice>
              <mc:Fallback>
                <p:oleObj r:id="rId27" imgW="1175385" imgH="72885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0358" y="4992470"/>
                        <a:ext cx="11811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0" name="Straight Arrow Connector 69"/>
          <p:cNvCxnSpPr/>
          <p:nvPr/>
        </p:nvCxnSpPr>
        <p:spPr bwMode="auto">
          <a:xfrm>
            <a:off x="2600467" y="5354420"/>
            <a:ext cx="48335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990600" y="4791869"/>
            <a:ext cx="362859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223640"/>
              </p:ext>
            </p:extLst>
          </p:nvPr>
        </p:nvGraphicFramePr>
        <p:xfrm>
          <a:off x="640177" y="6315869"/>
          <a:ext cx="11525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3" r:id="rId29" imgW="1147191" imgH="262128" progId="">
                  <p:embed/>
                </p:oleObj>
              </mc:Choice>
              <mc:Fallback>
                <p:oleObj r:id="rId29" imgW="1147191" imgH="26212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177" y="6315869"/>
                        <a:ext cx="11525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5" name="Straight Arrow Connector 74"/>
          <p:cNvCxnSpPr/>
          <p:nvPr/>
        </p:nvCxnSpPr>
        <p:spPr bwMode="auto">
          <a:xfrm>
            <a:off x="1216440" y="5782469"/>
            <a:ext cx="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/>
          <p:nvPr/>
        </p:nvCxnSpPr>
        <p:spPr bwMode="auto">
          <a:xfrm>
            <a:off x="1999220" y="6410634"/>
            <a:ext cx="70854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375866"/>
              </p:ext>
            </p:extLst>
          </p:nvPr>
        </p:nvGraphicFramePr>
        <p:xfrm>
          <a:off x="2821603" y="5831741"/>
          <a:ext cx="1743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4" r:id="rId31" imgW="1746885" imgH="760095" progId="">
                  <p:embed/>
                </p:oleObj>
              </mc:Choice>
              <mc:Fallback>
                <p:oleObj r:id="rId31" imgW="1746885" imgH="760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1603" y="5831741"/>
                        <a:ext cx="17430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108983" y="6191270"/>
            <a:ext cx="378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3195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727881"/>
              </p:ext>
            </p:extLst>
          </p:nvPr>
        </p:nvGraphicFramePr>
        <p:xfrm>
          <a:off x="4086225" y="219869"/>
          <a:ext cx="11525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6" name="Unknown" r:id="rId3" imgW="1149858" imgH="1373505" progId="">
                  <p:embed/>
                </p:oleObj>
              </mc:Choice>
              <mc:Fallback>
                <p:oleObj name="Unknown" r:id="rId3" imgW="1149858" imgH="1373505" progId="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225" y="219869"/>
                        <a:ext cx="115252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718581"/>
              </p:ext>
            </p:extLst>
          </p:nvPr>
        </p:nvGraphicFramePr>
        <p:xfrm>
          <a:off x="6421272" y="296069"/>
          <a:ext cx="11525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7" r:id="rId5" imgW="1149858" imgH="1213104" progId="">
                  <p:embed/>
                </p:oleObj>
              </mc:Choice>
              <mc:Fallback>
                <p:oleObj r:id="rId5" imgW="1149858" imgH="1213104" progId="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272" y="296069"/>
                        <a:ext cx="11525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54899"/>
              </p:ext>
            </p:extLst>
          </p:nvPr>
        </p:nvGraphicFramePr>
        <p:xfrm>
          <a:off x="6324600" y="2201069"/>
          <a:ext cx="11525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8" r:id="rId7" imgW="1149858" imgH="1213104" progId="">
                  <p:embed/>
                </p:oleObj>
              </mc:Choice>
              <mc:Fallback>
                <p:oleObj r:id="rId7" imgW="1149858" imgH="1213104" progId="">
                  <p:embed/>
                  <p:pic>
                    <p:nvPicPr>
                      <p:cNvPr id="0" name="Picture 1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201069"/>
                        <a:ext cx="11525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Double Bracket 8"/>
          <p:cNvSpPr/>
          <p:nvPr/>
        </p:nvSpPr>
        <p:spPr bwMode="auto">
          <a:xfrm>
            <a:off x="1371600" y="2201069"/>
            <a:ext cx="2286000" cy="1295400"/>
          </a:xfrm>
          <a:prstGeom prst="bracketPair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550283"/>
              </p:ext>
            </p:extLst>
          </p:nvPr>
        </p:nvGraphicFramePr>
        <p:xfrm>
          <a:off x="4211898" y="212486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9" r:id="rId9" imgW="699135" imgH="1213485" progId="">
                  <p:embed/>
                </p:oleObj>
              </mc:Choice>
              <mc:Fallback>
                <p:oleObj r:id="rId9" imgW="699135" imgH="1213485" progId="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898" y="212486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630925"/>
              </p:ext>
            </p:extLst>
          </p:nvPr>
        </p:nvGraphicFramePr>
        <p:xfrm>
          <a:off x="2783717" y="204866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0" r:id="rId11" imgW="699135" imgH="1213485" progId="">
                  <p:embed/>
                </p:oleObj>
              </mc:Choice>
              <mc:Fallback>
                <p:oleObj r:id="rId11" imgW="699135" imgH="1213485" progId="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717" y="204866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 bwMode="auto">
          <a:xfrm>
            <a:off x="2324100" y="2874726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5238750" y="1058069"/>
            <a:ext cx="9525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6782938" y="1591469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933700" y="1065260"/>
            <a:ext cx="990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2376055" y="1639217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428" name="Rectangle 1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427" name="Object 115"/>
          <p:cNvGraphicFramePr>
            <a:graphicFrameLocks noChangeAspect="1"/>
          </p:cNvGraphicFramePr>
          <p:nvPr/>
        </p:nvGraphicFramePr>
        <p:xfrm>
          <a:off x="1981200" y="220663"/>
          <a:ext cx="135255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1" r:id="rId13" imgW="1356360" imgH="1213104" progId="">
                  <p:embed/>
                </p:oleObj>
              </mc:Choice>
              <mc:Fallback>
                <p:oleObj r:id="rId13" imgW="1356360" imgH="1213104" progId="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0663"/>
                        <a:ext cx="1352550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3327163" y="766425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503243" y="766424"/>
            <a:ext cx="42351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934200" y="1639217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818739" y="164014"/>
            <a:ext cx="11265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Ni/SBA-15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625" y="34585"/>
            <a:ext cx="2161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Reaction</a:t>
            </a:r>
            <a:r>
              <a:rPr lang="es-ES_tradnl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endParaRPr lang="es-ES_tradnl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3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449397"/>
              </p:ext>
            </p:extLst>
          </p:nvPr>
        </p:nvGraphicFramePr>
        <p:xfrm>
          <a:off x="1590675" y="2124869"/>
          <a:ext cx="6953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2" r:id="rId15" imgW="661320" imgH="1146600" progId="Unknown">
                  <p:embed/>
                </p:oleObj>
              </mc:Choice>
              <mc:Fallback>
                <p:oleObj r:id="rId15" imgW="661320" imgH="1146600" progId="Unknown">
                  <p:embed/>
                  <p:pic>
                    <p:nvPicPr>
                      <p:cNvPr id="0" name="Object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5" y="2124869"/>
                        <a:ext cx="6953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3763842" y="2926987"/>
            <a:ext cx="3553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35625" y="442342"/>
            <a:ext cx="902811" cy="369332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Feed 1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39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865929"/>
              </p:ext>
            </p:extLst>
          </p:nvPr>
        </p:nvGraphicFramePr>
        <p:xfrm>
          <a:off x="4086225" y="219869"/>
          <a:ext cx="11525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8" name="Unknown" r:id="rId3" imgW="1149858" imgH="1373505" progId="">
                  <p:embed/>
                </p:oleObj>
              </mc:Choice>
              <mc:Fallback>
                <p:oleObj name="Unknown" r:id="rId3" imgW="1149858" imgH="13735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225" y="219869"/>
                        <a:ext cx="115252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234339"/>
              </p:ext>
            </p:extLst>
          </p:nvPr>
        </p:nvGraphicFramePr>
        <p:xfrm>
          <a:off x="6421272" y="296069"/>
          <a:ext cx="11525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9" r:id="rId5" imgW="1149858" imgH="1213104" progId="">
                  <p:embed/>
                </p:oleObj>
              </mc:Choice>
              <mc:Fallback>
                <p:oleObj r:id="rId5" imgW="1149858" imgH="12131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272" y="296069"/>
                        <a:ext cx="11525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760567"/>
              </p:ext>
            </p:extLst>
          </p:nvPr>
        </p:nvGraphicFramePr>
        <p:xfrm>
          <a:off x="6324600" y="2201069"/>
          <a:ext cx="11525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0" r:id="rId7" imgW="1149858" imgH="1213104" progId="">
                  <p:embed/>
                </p:oleObj>
              </mc:Choice>
              <mc:Fallback>
                <p:oleObj r:id="rId7" imgW="1149858" imgH="12131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201069"/>
                        <a:ext cx="11525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Double Bracket 8"/>
          <p:cNvSpPr/>
          <p:nvPr/>
        </p:nvSpPr>
        <p:spPr bwMode="auto">
          <a:xfrm>
            <a:off x="1371600" y="2201069"/>
            <a:ext cx="2286000" cy="1295400"/>
          </a:xfrm>
          <a:prstGeom prst="bracketPair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518618"/>
              </p:ext>
            </p:extLst>
          </p:nvPr>
        </p:nvGraphicFramePr>
        <p:xfrm>
          <a:off x="4211898" y="212486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1" r:id="rId9" imgW="699135" imgH="1213485" progId="">
                  <p:embed/>
                </p:oleObj>
              </mc:Choice>
              <mc:Fallback>
                <p:oleObj r:id="rId9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898" y="212486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094727"/>
              </p:ext>
            </p:extLst>
          </p:nvPr>
        </p:nvGraphicFramePr>
        <p:xfrm>
          <a:off x="2783717" y="204866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2" r:id="rId11" imgW="699135" imgH="1213485" progId="">
                  <p:embed/>
                </p:oleObj>
              </mc:Choice>
              <mc:Fallback>
                <p:oleObj r:id="rId11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717" y="204866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 bwMode="auto">
          <a:xfrm>
            <a:off x="2324100" y="2874726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5238750" y="1058069"/>
            <a:ext cx="9525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6782938" y="1591469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933700" y="1065260"/>
            <a:ext cx="990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2376055" y="1639217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>
            <a:off x="838200" y="1065260"/>
            <a:ext cx="9231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>
            <a:off x="838200" y="1065260"/>
            <a:ext cx="0" cy="36504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428" name="Rectangle 1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427" name="Object 115"/>
          <p:cNvGraphicFramePr>
            <a:graphicFrameLocks noChangeAspect="1"/>
          </p:cNvGraphicFramePr>
          <p:nvPr/>
        </p:nvGraphicFramePr>
        <p:xfrm>
          <a:off x="1981200" y="220663"/>
          <a:ext cx="135255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3" r:id="rId13" imgW="1356360" imgH="1213104" progId="">
                  <p:embed/>
                </p:oleObj>
              </mc:Choice>
              <mc:Fallback>
                <p:oleObj r:id="rId13" imgW="1356360" imgH="12131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0663"/>
                        <a:ext cx="1352550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793260"/>
              </p:ext>
            </p:extLst>
          </p:nvPr>
        </p:nvGraphicFramePr>
        <p:xfrm>
          <a:off x="2221742" y="5020469"/>
          <a:ext cx="11525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4" r:id="rId15" imgW="1146810" imgH="671703" progId="">
                  <p:embed/>
                </p:oleObj>
              </mc:Choice>
              <mc:Fallback>
                <p:oleObj r:id="rId15" imgW="1146810" imgH="67170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742" y="5020469"/>
                        <a:ext cx="11525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71600" y="502851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03898"/>
              </p:ext>
            </p:extLst>
          </p:nvPr>
        </p:nvGraphicFramePr>
        <p:xfrm>
          <a:off x="304800" y="4944269"/>
          <a:ext cx="11811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5" r:id="rId17" imgW="1175385" imgH="728853" progId="">
                  <p:embed/>
                </p:oleObj>
              </mc:Choice>
              <mc:Fallback>
                <p:oleObj r:id="rId17" imgW="1175385" imgH="72885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944269"/>
                        <a:ext cx="11811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5378"/>
              </p:ext>
            </p:extLst>
          </p:nvPr>
        </p:nvGraphicFramePr>
        <p:xfrm>
          <a:off x="2328519" y="6315869"/>
          <a:ext cx="11525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6" r:id="rId19" imgW="1147191" imgH="262128" progId="">
                  <p:embed/>
                </p:oleObj>
              </mc:Choice>
              <mc:Fallback>
                <p:oleObj r:id="rId19" imgW="1147191" imgH="26212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8519" y="6315869"/>
                        <a:ext cx="11525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>
            <a:off x="2904782" y="5782469"/>
            <a:ext cx="0" cy="381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090059"/>
              </p:ext>
            </p:extLst>
          </p:nvPr>
        </p:nvGraphicFramePr>
        <p:xfrm>
          <a:off x="152400" y="5858669"/>
          <a:ext cx="1743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7" r:id="rId21" imgW="1746885" imgH="760095" progId="">
                  <p:embed/>
                </p:oleObj>
              </mc:Choice>
              <mc:Fallback>
                <p:oleObj r:id="rId21" imgW="1746885" imgH="760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858669"/>
                        <a:ext cx="17430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Arrow Connector 33"/>
          <p:cNvCxnSpPr/>
          <p:nvPr/>
        </p:nvCxnSpPr>
        <p:spPr bwMode="auto">
          <a:xfrm flipH="1">
            <a:off x="1371600" y="5325269"/>
            <a:ext cx="685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flipH="1">
            <a:off x="1600200" y="6468269"/>
            <a:ext cx="685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3327163" y="766425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503243" y="766424"/>
            <a:ext cx="42351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934200" y="1639217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884885" y="649281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818739" y="164014"/>
            <a:ext cx="11265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Ni/SBA-15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625" y="34585"/>
            <a:ext cx="2161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Reaction</a:t>
            </a:r>
            <a:r>
              <a:rPr lang="es-ES_tradnl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endParaRPr lang="es-ES_tradnl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3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541069"/>
              </p:ext>
            </p:extLst>
          </p:nvPr>
        </p:nvGraphicFramePr>
        <p:xfrm>
          <a:off x="1590675" y="2124869"/>
          <a:ext cx="6953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8" r:id="rId23" imgW="661320" imgH="1146600" progId="Unknown">
                  <p:embed/>
                </p:oleObj>
              </mc:Choice>
              <mc:Fallback>
                <p:oleObj r:id="rId23" imgW="661320" imgH="1146600" progId="Unknown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5" y="2124869"/>
                        <a:ext cx="6953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3763842" y="2926987"/>
            <a:ext cx="3553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35625" y="442342"/>
            <a:ext cx="902811" cy="369332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Feed 2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285809"/>
              </p:ext>
            </p:extLst>
          </p:nvPr>
        </p:nvGraphicFramePr>
        <p:xfrm>
          <a:off x="4086225" y="219869"/>
          <a:ext cx="11525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4" name="Unknown" r:id="rId3" imgW="1149858" imgH="1373505" progId="">
                  <p:embed/>
                </p:oleObj>
              </mc:Choice>
              <mc:Fallback>
                <p:oleObj name="Unknown" r:id="rId3" imgW="1149858" imgH="137350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225" y="219869"/>
                        <a:ext cx="1152525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70808"/>
              </p:ext>
            </p:extLst>
          </p:nvPr>
        </p:nvGraphicFramePr>
        <p:xfrm>
          <a:off x="6421272" y="296069"/>
          <a:ext cx="11525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5" r:id="rId5" imgW="1149858" imgH="1213104" progId="">
                  <p:embed/>
                </p:oleObj>
              </mc:Choice>
              <mc:Fallback>
                <p:oleObj r:id="rId5" imgW="1149858" imgH="12131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272" y="296069"/>
                        <a:ext cx="11525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799649"/>
              </p:ext>
            </p:extLst>
          </p:nvPr>
        </p:nvGraphicFramePr>
        <p:xfrm>
          <a:off x="6324600" y="2201069"/>
          <a:ext cx="11525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6" r:id="rId7" imgW="1149858" imgH="1213104" progId="">
                  <p:embed/>
                </p:oleObj>
              </mc:Choice>
              <mc:Fallback>
                <p:oleObj r:id="rId7" imgW="1149858" imgH="12131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201069"/>
                        <a:ext cx="11525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Double Bracket 8"/>
          <p:cNvSpPr/>
          <p:nvPr/>
        </p:nvSpPr>
        <p:spPr bwMode="auto">
          <a:xfrm>
            <a:off x="1371600" y="2201069"/>
            <a:ext cx="2286000" cy="1295400"/>
          </a:xfrm>
          <a:prstGeom prst="bracketPair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299057"/>
              </p:ext>
            </p:extLst>
          </p:nvPr>
        </p:nvGraphicFramePr>
        <p:xfrm>
          <a:off x="4211898" y="212486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7" r:id="rId9" imgW="699135" imgH="1213485" progId="">
                  <p:embed/>
                </p:oleObj>
              </mc:Choice>
              <mc:Fallback>
                <p:oleObj r:id="rId9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898" y="212486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239521"/>
              </p:ext>
            </p:extLst>
          </p:nvPr>
        </p:nvGraphicFramePr>
        <p:xfrm>
          <a:off x="2783717" y="2048669"/>
          <a:ext cx="7048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8" r:id="rId11" imgW="699135" imgH="1213485" progId="">
                  <p:embed/>
                </p:oleObj>
              </mc:Choice>
              <mc:Fallback>
                <p:oleObj r:id="rId11" imgW="699135" imgH="12134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717" y="2048669"/>
                        <a:ext cx="70485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 bwMode="auto">
          <a:xfrm>
            <a:off x="2324100" y="2874726"/>
            <a:ext cx="381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5238750" y="1058069"/>
            <a:ext cx="9525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6782938" y="1591469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933700" y="1065260"/>
            <a:ext cx="990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2376055" y="1639217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>
            <a:off x="838200" y="1065260"/>
            <a:ext cx="9231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>
            <a:off x="838200" y="1065260"/>
            <a:ext cx="0" cy="36504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428" name="Rectangle 1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427" name="Object 115"/>
          <p:cNvGraphicFramePr>
            <a:graphicFrameLocks noChangeAspect="1"/>
          </p:cNvGraphicFramePr>
          <p:nvPr/>
        </p:nvGraphicFramePr>
        <p:xfrm>
          <a:off x="1981200" y="220663"/>
          <a:ext cx="135255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9" r:id="rId13" imgW="1356360" imgH="1213104" progId="">
                  <p:embed/>
                </p:oleObj>
              </mc:Choice>
              <mc:Fallback>
                <p:oleObj r:id="rId13" imgW="1356360" imgH="121310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0663"/>
                        <a:ext cx="1352550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990987"/>
              </p:ext>
            </p:extLst>
          </p:nvPr>
        </p:nvGraphicFramePr>
        <p:xfrm>
          <a:off x="2221742" y="5020469"/>
          <a:ext cx="11525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0" r:id="rId15" imgW="1146810" imgH="671703" progId="">
                  <p:embed/>
                </p:oleObj>
              </mc:Choice>
              <mc:Fallback>
                <p:oleObj r:id="rId15" imgW="1146810" imgH="67170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742" y="5020469"/>
                        <a:ext cx="1152525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71600" y="502851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CH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0130793"/>
              </p:ext>
            </p:extLst>
          </p:nvPr>
        </p:nvGraphicFramePr>
        <p:xfrm>
          <a:off x="304800" y="4944269"/>
          <a:ext cx="11811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1" r:id="rId17" imgW="1175385" imgH="728853" progId="">
                  <p:embed/>
                </p:oleObj>
              </mc:Choice>
              <mc:Fallback>
                <p:oleObj r:id="rId17" imgW="1175385" imgH="72885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944269"/>
                        <a:ext cx="11811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615818"/>
              </p:ext>
            </p:extLst>
          </p:nvPr>
        </p:nvGraphicFramePr>
        <p:xfrm>
          <a:off x="2328519" y="6315869"/>
          <a:ext cx="11525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2" r:id="rId19" imgW="1147191" imgH="262128" progId="">
                  <p:embed/>
                </p:oleObj>
              </mc:Choice>
              <mc:Fallback>
                <p:oleObj r:id="rId19" imgW="1147191" imgH="26212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8519" y="6315869"/>
                        <a:ext cx="1152525" cy="26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 bwMode="auto">
          <a:xfrm>
            <a:off x="2904782" y="5782469"/>
            <a:ext cx="0" cy="3810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28457"/>
              </p:ext>
            </p:extLst>
          </p:nvPr>
        </p:nvGraphicFramePr>
        <p:xfrm>
          <a:off x="152400" y="5858669"/>
          <a:ext cx="1743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3" r:id="rId21" imgW="1746885" imgH="760095" progId="">
                  <p:embed/>
                </p:oleObj>
              </mc:Choice>
              <mc:Fallback>
                <p:oleObj r:id="rId21" imgW="1746885" imgH="7600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858669"/>
                        <a:ext cx="17430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86"/>
          <p:cNvGraphicFramePr>
            <a:graphicFrameLocks noChangeAspect="1"/>
          </p:cNvGraphicFramePr>
          <p:nvPr/>
        </p:nvGraphicFramePr>
        <p:xfrm>
          <a:off x="4800600" y="4868069"/>
          <a:ext cx="2185987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4" r:id="rId23" imgW="2185560" imgH="966600" progId="">
                  <p:embed/>
                </p:oleObj>
              </mc:Choice>
              <mc:Fallback>
                <p:oleObj r:id="rId23" imgW="2185560" imgH="966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868069"/>
                        <a:ext cx="2185987" cy="96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Arrow Connector 33"/>
          <p:cNvCxnSpPr/>
          <p:nvPr/>
        </p:nvCxnSpPr>
        <p:spPr bwMode="auto">
          <a:xfrm flipH="1">
            <a:off x="1371600" y="5325269"/>
            <a:ext cx="685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flipH="1">
            <a:off x="1600200" y="6468269"/>
            <a:ext cx="685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3657600" y="5322292"/>
            <a:ext cx="9067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</a:t>
            </a:r>
            <a:r>
              <a:rPr lang="en-US" sz="1400" baseline="-25000" dirty="0" smtClean="0"/>
              <a:t>6</a:t>
            </a:r>
            <a:r>
              <a:rPr lang="en-US" sz="1400" dirty="0" smtClean="0"/>
              <a:t>H</a:t>
            </a:r>
            <a:r>
              <a:rPr lang="en-US" sz="1400" baseline="-25000" dirty="0" smtClean="0"/>
              <a:t>11</a:t>
            </a:r>
            <a:r>
              <a:rPr lang="en-US" sz="1400" dirty="0" smtClean="0"/>
              <a:t>OH</a:t>
            </a:r>
            <a:endParaRPr lang="en-US" sz="1400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3581400" y="5630069"/>
            <a:ext cx="1066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3327163" y="766425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5503243" y="766424"/>
            <a:ext cx="423514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934200" y="1639217"/>
            <a:ext cx="508473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HYD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884885" y="649281"/>
            <a:ext cx="543739" cy="276999"/>
          </a:xfrm>
          <a:prstGeom prst="rect">
            <a:avLst/>
          </a:prstGeom>
          <a:noFill/>
          <a:scene3d>
            <a:camera prst="orthographicFront">
              <a:rot lat="21326032" lon="907379" rev="2272162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smtClean="0"/>
              <a:t>DMO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7818739" y="164014"/>
            <a:ext cx="11265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 Light" panose="020F0302020204030204" pitchFamily="34" charset="0"/>
              </a:rPr>
              <a:t>Ni/SBA-15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625" y="34585"/>
            <a:ext cx="2161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Reaction</a:t>
            </a:r>
            <a:r>
              <a:rPr lang="es-ES_tradnl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endParaRPr lang="es-ES_tradnl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3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536937"/>
              </p:ext>
            </p:extLst>
          </p:nvPr>
        </p:nvGraphicFramePr>
        <p:xfrm>
          <a:off x="1590675" y="2124869"/>
          <a:ext cx="69532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5" r:id="rId25" imgW="661320" imgH="1146600" progId="Unknown">
                  <p:embed/>
                </p:oleObj>
              </mc:Choice>
              <mc:Fallback>
                <p:oleObj r:id="rId25" imgW="661320" imgH="1146600" progId="Unknown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675" y="2124869"/>
                        <a:ext cx="69532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3763842" y="2926987"/>
            <a:ext cx="3553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35625" y="442342"/>
            <a:ext cx="902811" cy="369332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Feed 2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16" name="Elbow Connector 15"/>
          <p:cNvCxnSpPr/>
          <p:nvPr/>
        </p:nvCxnSpPr>
        <p:spPr bwMode="auto">
          <a:xfrm rot="5400000">
            <a:off x="3502635" y="4113040"/>
            <a:ext cx="1685936" cy="452794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90438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Sankar.Thangaraju\Desktop\kinetic diameters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" t="9016" r="15254" b="12723"/>
          <a:stretch/>
        </p:blipFill>
        <p:spPr bwMode="auto">
          <a:xfrm>
            <a:off x="1219200" y="1271429"/>
            <a:ext cx="7450893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14800" y="1036240"/>
            <a:ext cx="142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 Activity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433800"/>
            <a:ext cx="655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Ni/h-ZSM-5 &gt; Ni/Al-SBA-15 &gt; Ni/SBA-15 &gt; Ni/H-ZSM-5 </a:t>
            </a:r>
            <a:r>
              <a:rPr lang="en-US" i="1" dirty="0" err="1" smtClean="0"/>
              <a:t>Comm</a:t>
            </a:r>
            <a:endParaRPr lang="en-US" i="1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2006752" y="964979"/>
            <a:ext cx="6019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8669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3786896" y="1434604"/>
            <a:ext cx="1699504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ES_tradnl" sz="2400" dirty="0" smtClean="0">
                <a:latin typeface="Calibri" panose="020F0502020204030204" pitchFamily="34" charset="0"/>
                <a:cs typeface="Times New Roman" pitchFamily="18" charset="0"/>
              </a:rPr>
              <a:t>Conclusions</a:t>
            </a:r>
            <a:endParaRPr lang="en-US" altLang="es-ES_tradnl" sz="2400" dirty="0">
              <a:solidFill>
                <a:srgbClr val="0000FF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2282746"/>
            <a:ext cx="8229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/>
              <a:t>	</a:t>
            </a:r>
            <a:r>
              <a:rPr lang="en-US" dirty="0" smtClean="0">
                <a:latin typeface="Calibri" panose="020F0502020204030204" pitchFamily="34" charset="0"/>
              </a:rPr>
              <a:t>Ni/h-ZSM-5 supported </a:t>
            </a:r>
            <a:r>
              <a:rPr lang="en-US" dirty="0">
                <a:latin typeface="Calibri" panose="020F0502020204030204" pitchFamily="34" charset="0"/>
              </a:rPr>
              <a:t>catalysts show the highest </a:t>
            </a:r>
            <a:r>
              <a:rPr lang="en-US" dirty="0" err="1" smtClean="0">
                <a:latin typeface="Calibri" panose="020F0502020204030204" pitchFamily="34" charset="0"/>
              </a:rPr>
              <a:t>guaiacol</a:t>
            </a:r>
            <a:r>
              <a:rPr lang="en-US" dirty="0" smtClean="0">
                <a:latin typeface="Calibri" panose="020F0502020204030204" pitchFamily="34" charset="0"/>
              </a:rPr>
              <a:t> conversion compared </a:t>
            </a:r>
            <a:r>
              <a:rPr lang="en-US" dirty="0">
                <a:latin typeface="Calibri" panose="020F0502020204030204" pitchFamily="34" charset="0"/>
              </a:rPr>
              <a:t>to </a:t>
            </a:r>
            <a:r>
              <a:rPr lang="en-US" dirty="0" smtClean="0">
                <a:latin typeface="Calibri" panose="020F0502020204030204" pitchFamily="34" charset="0"/>
              </a:rPr>
              <a:t>supports.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 smtClean="0">
              <a:latin typeface="Calibri" panose="020F0502020204030204" pitchFamily="34" charset="0"/>
            </a:endParaRPr>
          </a:p>
          <a:p>
            <a:pPr marL="285750" lvl="1" indent="-28575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	The </a:t>
            </a:r>
            <a:r>
              <a:rPr lang="en-US" dirty="0">
                <a:latin typeface="Calibri" panose="020F0502020204030204" pitchFamily="34" charset="0"/>
              </a:rPr>
              <a:t>acidity of the supports associated with the metals </a:t>
            </a:r>
            <a:r>
              <a:rPr lang="en-US" dirty="0" smtClean="0">
                <a:latin typeface="Calibri" panose="020F0502020204030204" pitchFamily="34" charset="0"/>
              </a:rPr>
              <a:t>strongly favors </a:t>
            </a:r>
            <a:r>
              <a:rPr lang="en-US" dirty="0">
                <a:latin typeface="Calibri" panose="020F0502020204030204" pitchFamily="34" charset="0"/>
              </a:rPr>
              <a:t>the HDO conversion </a:t>
            </a:r>
            <a:r>
              <a:rPr lang="en-US" dirty="0" smtClean="0">
                <a:latin typeface="Calibri" panose="020F0502020204030204" pitchFamily="34" charset="0"/>
              </a:rPr>
              <a:t>of </a:t>
            </a:r>
            <a:r>
              <a:rPr lang="en-US" dirty="0" err="1" smtClean="0">
                <a:latin typeface="Calibri" panose="020F0502020204030204" pitchFamily="34" charset="0"/>
              </a:rPr>
              <a:t>Guaiacol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  <a:r>
              <a:rPr lang="en-US" dirty="0">
                <a:latin typeface="Calibri" panose="020F0502020204030204" pitchFamily="34" charset="0"/>
              </a:rPr>
              <a:t> DMO </a:t>
            </a:r>
            <a:r>
              <a:rPr lang="en-US" dirty="0" err="1">
                <a:latin typeface="Calibri" panose="020F0502020204030204" pitchFamily="34" charset="0"/>
              </a:rPr>
              <a:t>favours</a:t>
            </a:r>
            <a:r>
              <a:rPr lang="en-US" dirty="0">
                <a:latin typeface="Calibri" panose="020F0502020204030204" pitchFamily="34" charset="0"/>
              </a:rPr>
              <a:t> the propionic acid esterification.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	Hydrodeoxygenation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hydrodearomatization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 smtClean="0">
                <a:latin typeface="Calibri" panose="020F0502020204030204" pitchFamily="34" charset="0"/>
              </a:rPr>
              <a:t>isomerization reactions </a:t>
            </a:r>
            <a:r>
              <a:rPr lang="en-US" dirty="0">
                <a:latin typeface="Calibri" panose="020F0502020204030204" pitchFamily="34" charset="0"/>
              </a:rPr>
              <a:t>take place in high extension over the Ni/h-ZSM-5 sample, revealing it is a suitable catalyst for bio-oil processing </a:t>
            </a:r>
            <a:r>
              <a:rPr lang="en-US" dirty="0" smtClean="0">
                <a:latin typeface="Calibri" panose="020F0502020204030204" pitchFamily="34" charset="0"/>
              </a:rPr>
              <a:t>in order </a:t>
            </a:r>
            <a:r>
              <a:rPr lang="en-US" dirty="0">
                <a:latin typeface="Calibri" panose="020F0502020204030204" pitchFamily="34" charset="0"/>
              </a:rPr>
              <a:t>to attain high quality </a:t>
            </a:r>
            <a:r>
              <a:rPr lang="en-US" dirty="0" smtClean="0">
                <a:latin typeface="Calibri" panose="020F0502020204030204" pitchFamily="34" charset="0"/>
              </a:rPr>
              <a:t>fuels</a:t>
            </a:r>
            <a:endParaRPr lang="es-ES_tradnl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44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nkar.Thangaraju\AppData\Local\Microsoft\Windows\Temporary Internet Files\Content.Outlook\D8U4172M\BAS_5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77069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4879737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gency FB" panose="020B0503020202020204" pitchFamily="34" charset="0"/>
              </a:rPr>
              <a:t>Sincere Thanks to all my group members</a:t>
            </a:r>
            <a:r>
              <a:rPr lang="en-US" dirty="0">
                <a:latin typeface="Agency FB" panose="020B0503020202020204" pitchFamily="34" charset="0"/>
              </a:rPr>
              <a:t>,</a:t>
            </a:r>
            <a:r>
              <a:rPr lang="en-US" dirty="0" smtClean="0">
                <a:latin typeface="Agency FB" panose="020B0503020202020204" pitchFamily="34" charset="0"/>
              </a:rPr>
              <a:t> Technicians, Administrative Staffs!! </a:t>
            </a:r>
            <a:endParaRPr lang="en-US" dirty="0">
              <a:latin typeface="Agency FB" panose="020B0503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88798"/>
            <a:ext cx="2419928" cy="73152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algn="tl" rotWithShape="0">
              <a:srgbClr val="000000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5782469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b="1" dirty="0" smtClean="0">
                <a:ln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Thank you all for your kind attention !!!</a:t>
            </a:r>
            <a:endParaRPr lang="en-US" b="1" dirty="0">
              <a:ln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128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10397</TotalTime>
  <Words>955</Words>
  <Application>Microsoft Office PowerPoint</Application>
  <PresentationFormat>Custom</PresentationFormat>
  <Paragraphs>332</Paragraphs>
  <Slides>26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Theme2</vt:lpstr>
      <vt:lpstr>Theme1</vt:lpstr>
      <vt:lpstr>Unknown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Prabhas1</dc:creator>
  <cp:lastModifiedBy>Sankar Thangaraju</cp:lastModifiedBy>
  <cp:revision>981</cp:revision>
  <dcterms:created xsi:type="dcterms:W3CDTF">2011-07-13T11:19:06Z</dcterms:created>
  <dcterms:modified xsi:type="dcterms:W3CDTF">2015-08-27T00:30:35Z</dcterms:modified>
</cp:coreProperties>
</file>