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theme/theme6.xml" ContentType="application/vnd.openxmlformats-officedocument.theme+xml"/>
  <Override PartName="/ppt/slideLayouts/slideLayout16.xml" ContentType="application/vnd.openxmlformats-officedocument.presentationml.slideLayout+xml"/>
  <Override PartName="/ppt/theme/theme7.xml" ContentType="application/vnd.openxmlformats-officedocument.theme+xml"/>
  <Override PartName="/ppt/slideLayouts/slideLayout17.xml" ContentType="application/vnd.openxmlformats-officedocument.presentationml.slideLayout+xml"/>
  <Override PartName="/ppt/theme/theme8.xml" ContentType="application/vnd.openxmlformats-officedocument.theme+xml"/>
  <Override PartName="/ppt/slideLayouts/slideLayout18.xml" ContentType="application/vnd.openxmlformats-officedocument.presentationml.slideLayout+xml"/>
  <Override PartName="/ppt/theme/theme9.xml" ContentType="application/vnd.openxmlformats-officedocument.theme+xml"/>
  <Override PartName="/ppt/slideLayouts/slideLayout19.xml" ContentType="application/vnd.openxmlformats-officedocument.presentationml.slideLayout+xml"/>
  <Override PartName="/ppt/theme/theme10.xml" ContentType="application/vnd.openxmlformats-officedocument.theme+xml"/>
  <Override PartName="/ppt/slideLayouts/slideLayout20.xml" ContentType="application/vnd.openxmlformats-officedocument.presentationml.slideLayout+xml"/>
  <Override PartName="/ppt/theme/theme11.xml" ContentType="application/vnd.openxmlformats-officedocument.theme+xml"/>
  <Override PartName="/ppt/slideLayouts/slideLayout21.xml" ContentType="application/vnd.openxmlformats-officedocument.presentationml.slideLayout+xml"/>
  <Override PartName="/ppt/theme/theme12.xml" ContentType="application/vnd.openxmlformats-officedocument.theme+xml"/>
  <Override PartName="/ppt/slideLayouts/slideLayout2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theme/theme32.xml" ContentType="application/vnd.openxmlformats-officedocument.theme+xml"/>
  <Override PartName="/ppt/slideLayouts/slideLayout23.xml" ContentType="application/vnd.openxmlformats-officedocument.presentationml.slideLayout+xml"/>
  <Override PartName="/ppt/theme/theme33.xml" ContentType="application/vnd.openxmlformats-officedocument.theme+xml"/>
  <Override PartName="/ppt/slideLayouts/slideLayout24.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39.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theme/theme48.xml" ContentType="application/vnd.openxmlformats-officedocument.theme+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theme/theme61.xml" ContentType="application/vnd.openxmlformats-officedocument.theme+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slideLayouts/slideLayout27.xml" ContentType="application/vnd.openxmlformats-officedocument.presentationml.slideLayout+xml"/>
  <Override PartName="/ppt/theme/theme65.xml" ContentType="application/vnd.openxmlformats-officedocument.theme+xml"/>
  <Override PartName="/ppt/theme/theme66.xml" ContentType="application/vnd.openxmlformats-officedocument.theme+xml"/>
  <Override PartName="/ppt/theme/theme6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90" r:id="rId2"/>
    <p:sldMasterId id="2147483692" r:id="rId3"/>
    <p:sldMasterId id="2147483694" r:id="rId4"/>
    <p:sldMasterId id="2147483696" r:id="rId5"/>
    <p:sldMasterId id="2147483698" r:id="rId6"/>
    <p:sldMasterId id="2147483700" r:id="rId7"/>
    <p:sldMasterId id="2147483702" r:id="rId8"/>
    <p:sldMasterId id="2147483704" r:id="rId9"/>
    <p:sldMasterId id="2147483706" r:id="rId10"/>
    <p:sldMasterId id="2147483708" r:id="rId11"/>
    <p:sldMasterId id="2147483710" r:id="rId12"/>
    <p:sldMasterId id="2147483712" r:id="rId13"/>
    <p:sldMasterId id="2147483714" r:id="rId14"/>
    <p:sldMasterId id="2147483716" r:id="rId15"/>
    <p:sldMasterId id="2147483718" r:id="rId16"/>
    <p:sldMasterId id="2147483720" r:id="rId17"/>
    <p:sldMasterId id="2147483722" r:id="rId18"/>
    <p:sldMasterId id="2147483724" r:id="rId19"/>
    <p:sldMasterId id="2147483726" r:id="rId20"/>
    <p:sldMasterId id="2147483728" r:id="rId21"/>
    <p:sldMasterId id="2147483730" r:id="rId22"/>
    <p:sldMasterId id="2147483732" r:id="rId23"/>
    <p:sldMasterId id="2147483734" r:id="rId24"/>
    <p:sldMasterId id="2147483736" r:id="rId25"/>
    <p:sldMasterId id="2147483738" r:id="rId26"/>
    <p:sldMasterId id="2147483740" r:id="rId27"/>
    <p:sldMasterId id="2147483742" r:id="rId28"/>
    <p:sldMasterId id="2147483744" r:id="rId29"/>
    <p:sldMasterId id="2147483746" r:id="rId30"/>
    <p:sldMasterId id="2147483748" r:id="rId31"/>
    <p:sldMasterId id="2147483750" r:id="rId32"/>
    <p:sldMasterId id="2147483752" r:id="rId33"/>
    <p:sldMasterId id="2147483754" r:id="rId34"/>
    <p:sldMasterId id="2147483756" r:id="rId35"/>
    <p:sldMasterId id="2147483758" r:id="rId36"/>
    <p:sldMasterId id="2147483760" r:id="rId37"/>
    <p:sldMasterId id="2147483762" r:id="rId38"/>
    <p:sldMasterId id="2147483764" r:id="rId39"/>
    <p:sldMasterId id="2147483766" r:id="rId40"/>
    <p:sldMasterId id="2147483768" r:id="rId41"/>
    <p:sldMasterId id="2147483770" r:id="rId42"/>
    <p:sldMasterId id="2147483772" r:id="rId43"/>
    <p:sldMasterId id="2147483774" r:id="rId44"/>
    <p:sldMasterId id="2147483776" r:id="rId45"/>
    <p:sldMasterId id="2147483779" r:id="rId46"/>
    <p:sldMasterId id="2147483781" r:id="rId47"/>
    <p:sldMasterId id="2147483783" r:id="rId48"/>
    <p:sldMasterId id="2147483785" r:id="rId49"/>
    <p:sldMasterId id="2147483787" r:id="rId50"/>
    <p:sldMasterId id="2147483789" r:id="rId51"/>
    <p:sldMasterId id="2147483791" r:id="rId52"/>
    <p:sldMasterId id="2147483793" r:id="rId53"/>
    <p:sldMasterId id="2147483795" r:id="rId54"/>
    <p:sldMasterId id="2147483797" r:id="rId55"/>
    <p:sldMasterId id="2147483799" r:id="rId56"/>
    <p:sldMasterId id="2147483801" r:id="rId57"/>
    <p:sldMasterId id="2147483803" r:id="rId58"/>
    <p:sldMasterId id="2147483805" r:id="rId59"/>
    <p:sldMasterId id="2147483807" r:id="rId60"/>
    <p:sldMasterId id="2147483809" r:id="rId61"/>
    <p:sldMasterId id="2147483811" r:id="rId62"/>
    <p:sldMasterId id="2147483813" r:id="rId63"/>
    <p:sldMasterId id="2147483815" r:id="rId64"/>
    <p:sldMasterId id="2147483817" r:id="rId65"/>
  </p:sldMasterIdLst>
  <p:notesMasterIdLst>
    <p:notesMasterId r:id="rId87"/>
  </p:notesMasterIdLst>
  <p:handoutMasterIdLst>
    <p:handoutMasterId r:id="rId88"/>
  </p:handoutMasterIdLst>
  <p:sldIdLst>
    <p:sldId id="257" r:id="rId66"/>
    <p:sldId id="387" r:id="rId67"/>
    <p:sldId id="388" r:id="rId68"/>
    <p:sldId id="389" r:id="rId69"/>
    <p:sldId id="390" r:id="rId70"/>
    <p:sldId id="391" r:id="rId71"/>
    <p:sldId id="466" r:id="rId72"/>
    <p:sldId id="392" r:id="rId73"/>
    <p:sldId id="393" r:id="rId74"/>
    <p:sldId id="394" r:id="rId75"/>
    <p:sldId id="395" r:id="rId76"/>
    <p:sldId id="433" r:id="rId77"/>
    <p:sldId id="465" r:id="rId78"/>
    <p:sldId id="435" r:id="rId79"/>
    <p:sldId id="436" r:id="rId80"/>
    <p:sldId id="437" r:id="rId81"/>
    <p:sldId id="438" r:id="rId82"/>
    <p:sldId id="461" r:id="rId83"/>
    <p:sldId id="415" r:id="rId84"/>
    <p:sldId id="416" r:id="rId85"/>
    <p:sldId id="378" r:id="rId86"/>
  </p:sldIdLst>
  <p:sldSz cx="9144000" cy="6858000" type="screen4x3"/>
  <p:notesSz cx="6794500" cy="9906000"/>
  <p:defaultTextStyle>
    <a:defPPr>
      <a:defRPr lang="de-DE"/>
    </a:defPPr>
    <a:lvl1pPr algn="l"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1400"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1400"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1400"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1400" b="1" kern="1200">
        <a:solidFill>
          <a:schemeClr val="tx1"/>
        </a:solidFill>
        <a:latin typeface="Arial" panose="020B0604020202020204" pitchFamily="34" charset="0"/>
        <a:ea typeface="+mn-ea"/>
        <a:cs typeface="+mn-cs"/>
      </a:defRPr>
    </a:lvl5pPr>
    <a:lvl6pPr marL="2286000" algn="l" defTabSz="914400" rtl="0" eaLnBrk="1" latinLnBrk="0" hangingPunct="1">
      <a:defRPr sz="1400" b="1" kern="1200">
        <a:solidFill>
          <a:schemeClr val="tx1"/>
        </a:solidFill>
        <a:latin typeface="Arial" panose="020B0604020202020204" pitchFamily="34" charset="0"/>
        <a:ea typeface="+mn-ea"/>
        <a:cs typeface="+mn-cs"/>
      </a:defRPr>
    </a:lvl6pPr>
    <a:lvl7pPr marL="2743200" algn="l" defTabSz="914400" rtl="0" eaLnBrk="1" latinLnBrk="0" hangingPunct="1">
      <a:defRPr sz="1400" b="1" kern="1200">
        <a:solidFill>
          <a:schemeClr val="tx1"/>
        </a:solidFill>
        <a:latin typeface="Arial" panose="020B0604020202020204" pitchFamily="34" charset="0"/>
        <a:ea typeface="+mn-ea"/>
        <a:cs typeface="+mn-cs"/>
      </a:defRPr>
    </a:lvl7pPr>
    <a:lvl8pPr marL="3200400" algn="l" defTabSz="914400" rtl="0" eaLnBrk="1" latinLnBrk="0" hangingPunct="1">
      <a:defRPr sz="1400" b="1" kern="1200">
        <a:solidFill>
          <a:schemeClr val="tx1"/>
        </a:solidFill>
        <a:latin typeface="Arial" panose="020B0604020202020204" pitchFamily="34" charset="0"/>
        <a:ea typeface="+mn-ea"/>
        <a:cs typeface="+mn-cs"/>
      </a:defRPr>
    </a:lvl8pPr>
    <a:lvl9pPr marL="3657600" algn="l" defTabSz="914400" rtl="0" eaLnBrk="1" latinLnBrk="0" hangingPunct="1">
      <a:defRPr sz="1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80">
          <p15:clr>
            <a:srgbClr val="A4A3A4"/>
          </p15:clr>
        </p15:guide>
        <p15:guide id="2" orient="horz" pos="240">
          <p15:clr>
            <a:srgbClr val="A4A3A4"/>
          </p15:clr>
        </p15:guide>
        <p15:guide id="3" pos="5470">
          <p15:clr>
            <a:srgbClr val="A4A3A4"/>
          </p15:clr>
        </p15:guide>
        <p15:guide id="4" pos="290">
          <p15:clr>
            <a:srgbClr val="A4A3A4"/>
          </p15:clr>
        </p15:guide>
      </p15:sldGuideLst>
    </p:ext>
    <p:ext uri="{2D200454-40CA-4A62-9FC3-DE9A4176ACB9}">
      <p15:notesGuideLst xmlns:p15="http://schemas.microsoft.com/office/powerpoint/2012/main">
        <p15:guide id="1" orient="horz" pos="3120"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D8E2"/>
    <a:srgbClr val="E0D8E2"/>
    <a:srgbClr val="177E7D"/>
    <a:srgbClr val="339966"/>
    <a:srgbClr val="FF0000"/>
    <a:srgbClr val="B2B2B2"/>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4722" autoAdjust="0"/>
  </p:normalViewPr>
  <p:slideViewPr>
    <p:cSldViewPr>
      <p:cViewPr varScale="1">
        <p:scale>
          <a:sx n="95" d="100"/>
          <a:sy n="95" d="100"/>
        </p:scale>
        <p:origin x="1986" y="90"/>
      </p:cViewPr>
      <p:guideLst>
        <p:guide orient="horz" pos="1680"/>
        <p:guide orient="horz" pos="240"/>
        <p:guide pos="5470"/>
        <p:guide pos="290"/>
      </p:guideLst>
    </p:cSldViewPr>
  </p:slideViewPr>
  <p:outlineViewPr>
    <p:cViewPr>
      <p:scale>
        <a:sx n="33" d="100"/>
        <a:sy n="33" d="100"/>
      </p:scale>
      <p:origin x="0" y="-2634"/>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0" d="100"/>
          <a:sy n="90" d="100"/>
        </p:scale>
        <p:origin x="3714" y="108"/>
      </p:cViewPr>
      <p:guideLst>
        <p:guide orient="horz" pos="3120"/>
        <p:guide pos="2140"/>
      </p:guideLst>
    </p:cSldViewPr>
  </p:notesViewPr>
  <p:gridSpacing cx="152299" cy="152299"/>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Master" Target="slideMasters/slideMaster39.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63" Type="http://schemas.openxmlformats.org/officeDocument/2006/relationships/slideMaster" Target="slideMasters/slideMaster63.xml"/><Relationship Id="rId68" Type="http://schemas.openxmlformats.org/officeDocument/2006/relationships/slide" Target="slides/slide3.xml"/><Relationship Id="rId76" Type="http://schemas.openxmlformats.org/officeDocument/2006/relationships/slide" Target="slides/slide11.xml"/><Relationship Id="rId84" Type="http://schemas.openxmlformats.org/officeDocument/2006/relationships/slide" Target="slides/slide19.xml"/><Relationship Id="rId89"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66" Type="http://schemas.openxmlformats.org/officeDocument/2006/relationships/slide" Target="slides/slide1.xml"/><Relationship Id="rId74" Type="http://schemas.openxmlformats.org/officeDocument/2006/relationships/slide" Target="slides/slide9.xml"/><Relationship Id="rId79" Type="http://schemas.openxmlformats.org/officeDocument/2006/relationships/slide" Target="slides/slide14.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Master" Target="slideMasters/slideMaster61.xml"/><Relationship Id="rId82" Type="http://schemas.openxmlformats.org/officeDocument/2006/relationships/slide" Target="slides/slide17.xml"/><Relationship Id="rId90" Type="http://schemas.openxmlformats.org/officeDocument/2006/relationships/viewProps" Target="view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56" Type="http://schemas.openxmlformats.org/officeDocument/2006/relationships/slideMaster" Target="slideMasters/slideMaster56.xml"/><Relationship Id="rId64" Type="http://schemas.openxmlformats.org/officeDocument/2006/relationships/slideMaster" Target="slideMasters/slideMaster64.xml"/><Relationship Id="rId69" Type="http://schemas.openxmlformats.org/officeDocument/2006/relationships/slide" Target="slides/slide4.xml"/><Relationship Id="rId77" Type="http://schemas.openxmlformats.org/officeDocument/2006/relationships/slide" Target="slides/slide12.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7.xml"/><Relationship Id="rId80" Type="http://schemas.openxmlformats.org/officeDocument/2006/relationships/slide" Target="slides/slide15.xml"/><Relationship Id="rId85" Type="http://schemas.openxmlformats.org/officeDocument/2006/relationships/slide" Target="slides/slide20.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Master" Target="slideMasters/slideMaster59.xml"/><Relationship Id="rId67" Type="http://schemas.openxmlformats.org/officeDocument/2006/relationships/slide" Target="slides/slide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Master" Target="slideMasters/slideMaster62.xml"/><Relationship Id="rId70" Type="http://schemas.openxmlformats.org/officeDocument/2006/relationships/slide" Target="slides/slide5.xml"/><Relationship Id="rId75" Type="http://schemas.openxmlformats.org/officeDocument/2006/relationships/slide" Target="slides/slide10.xml"/><Relationship Id="rId83" Type="http://schemas.openxmlformats.org/officeDocument/2006/relationships/slide" Target="slides/slide18.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 Target="slides/slide8.xml"/><Relationship Id="rId78" Type="http://schemas.openxmlformats.org/officeDocument/2006/relationships/slide" Target="slides/slide13.xml"/><Relationship Id="rId81" Type="http://schemas.openxmlformats.org/officeDocument/2006/relationships/slide" Target="slides/slide16.xml"/><Relationship Id="rId86"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90C30A-4671-4481-9F83-4742F14FE655}" type="doc">
      <dgm:prSet loTypeId="urn:microsoft.com/office/officeart/2005/8/layout/process3" loCatId="process" qsTypeId="urn:microsoft.com/office/officeart/2005/8/quickstyle/simple1" qsCatId="simple" csTypeId="urn:microsoft.com/office/officeart/2005/8/colors/accent1_3" csCatId="accent1" phldr="1"/>
      <dgm:spPr/>
      <dgm:t>
        <a:bodyPr/>
        <a:lstStyle/>
        <a:p>
          <a:endParaRPr lang="de-DE"/>
        </a:p>
      </dgm:t>
    </dgm:pt>
    <dgm:pt modelId="{0AD5BCBB-1E63-4C32-BB37-17D90841CCF3}">
      <dgm:prSet phldrT="[Text]"/>
      <dgm:spPr>
        <a:xfrm>
          <a:off x="600877" y="698474"/>
          <a:ext cx="2917104" cy="3542400"/>
        </a:xfrm>
        <a:solidFill>
          <a:sysClr val="window" lastClr="FFFFFF">
            <a:alpha val="90000"/>
            <a:hueOff val="0"/>
            <a:satOff val="0"/>
            <a:lumOff val="0"/>
            <a:alphaOff val="0"/>
          </a:sysClr>
        </a:solidFill>
        <a:ln w="25400" cap="flat" cmpd="sng" algn="ctr">
          <a:solidFill>
            <a:srgbClr val="000000">
              <a:shade val="80000"/>
              <a:hueOff val="0"/>
              <a:satOff val="0"/>
              <a:lumOff val="0"/>
              <a:alphaOff val="0"/>
            </a:srgbClr>
          </a:solidFill>
          <a:prstDash val="solid"/>
        </a:ln>
        <a:effectLst/>
      </dgm:spPr>
      <dgm:t>
        <a:bodyPr/>
        <a:lstStyle/>
        <a:p>
          <a:r>
            <a:rPr lang="de-DE">
              <a:solidFill>
                <a:sysClr val="windowText" lastClr="000000">
                  <a:hueOff val="0"/>
                  <a:satOff val="0"/>
                  <a:lumOff val="0"/>
                  <a:alphaOff val="0"/>
                </a:sysClr>
              </a:solidFill>
              <a:latin typeface="Frutiger 45 Light"/>
              <a:ea typeface="+mn-ea"/>
              <a:cs typeface="+mn-cs"/>
            </a:rPr>
            <a:t>A drug may impact positively, but cannot enter the brain</a:t>
          </a:r>
        </a:p>
      </dgm:t>
    </dgm:pt>
    <dgm:pt modelId="{40D9FA52-ACA2-4E84-8312-F1B1B00E2E7B}" type="parTrans" cxnId="{13A9A6FA-DB8F-4977-8105-312CE1BD91CE}">
      <dgm:prSet/>
      <dgm:spPr/>
      <dgm:t>
        <a:bodyPr/>
        <a:lstStyle/>
        <a:p>
          <a:endParaRPr lang="de-DE"/>
        </a:p>
      </dgm:t>
    </dgm:pt>
    <dgm:pt modelId="{1FA2A7AF-E31D-4B3A-AB0E-631648AEFE5C}" type="sibTrans" cxnId="{13A9A6FA-DB8F-4977-8105-312CE1BD91CE}">
      <dgm:prSet/>
      <dgm:spPr/>
      <dgm:t>
        <a:bodyPr/>
        <a:lstStyle/>
        <a:p>
          <a:endParaRPr lang="de-DE"/>
        </a:p>
      </dgm:t>
    </dgm:pt>
    <dgm:pt modelId="{09B51408-BAD8-4746-A413-770EAF44557A}">
      <dgm:prSet phldrT="[Text]"/>
      <dgm:spPr>
        <a:xfrm>
          <a:off x="5286872" y="698474"/>
          <a:ext cx="2917104" cy="3542400"/>
        </a:xfrm>
        <a:solidFill>
          <a:sysClr val="window" lastClr="FFFFFF">
            <a:alpha val="90000"/>
            <a:hueOff val="0"/>
            <a:satOff val="0"/>
            <a:lumOff val="0"/>
            <a:alphaOff val="0"/>
          </a:sysClr>
        </a:solidFill>
        <a:ln w="25400" cap="flat" cmpd="sng" algn="ctr">
          <a:solidFill>
            <a:srgbClr val="000000">
              <a:shade val="80000"/>
              <a:hueOff val="0"/>
              <a:satOff val="0"/>
              <a:lumOff val="58383"/>
              <a:alphaOff val="0"/>
            </a:srgbClr>
          </a:solidFill>
          <a:prstDash val="solid"/>
        </a:ln>
        <a:effectLst/>
      </dgm:spPr>
      <dgm:t>
        <a:bodyPr/>
        <a:lstStyle/>
        <a:p>
          <a:r>
            <a:rPr lang="de-DE">
              <a:solidFill>
                <a:sysClr val="windowText" lastClr="000000">
                  <a:hueOff val="0"/>
                  <a:satOff val="0"/>
                  <a:lumOff val="0"/>
                  <a:alphaOff val="0"/>
                </a:sysClr>
              </a:solidFill>
              <a:latin typeface="Frutiger 45 Light"/>
              <a:ea typeface="+mn-ea"/>
              <a:cs typeface="+mn-cs"/>
            </a:rPr>
            <a:t>Pack the drug in nanoparticles and fasciliate transport via brain specific transporters!</a:t>
          </a:r>
        </a:p>
      </dgm:t>
    </dgm:pt>
    <dgm:pt modelId="{BF2F787E-4745-457D-B545-ECF81C2F45EE}" type="parTrans" cxnId="{71D708EB-90E1-401E-AED8-C8194F78E994}">
      <dgm:prSet/>
      <dgm:spPr/>
      <dgm:t>
        <a:bodyPr/>
        <a:lstStyle/>
        <a:p>
          <a:endParaRPr lang="de-DE"/>
        </a:p>
      </dgm:t>
    </dgm:pt>
    <dgm:pt modelId="{8B0F78A0-8A47-4C85-91C4-AFA58FBD3966}" type="sibTrans" cxnId="{71D708EB-90E1-401E-AED8-C8194F78E994}">
      <dgm:prSet/>
      <dgm:spPr/>
      <dgm:t>
        <a:bodyPr/>
        <a:lstStyle/>
        <a:p>
          <a:endParaRPr lang="de-DE"/>
        </a:p>
      </dgm:t>
    </dgm:pt>
    <dgm:pt modelId="{50B9E61B-E5CB-4699-B002-9319C027F07E}">
      <dgm:prSet phldrT="[Text]"/>
      <dgm:spPr>
        <a:xfrm>
          <a:off x="3398" y="7274"/>
          <a:ext cx="2917104" cy="1036799"/>
        </a:xfrm>
        <a:solidFill>
          <a:srgbClr val="000000">
            <a:shade val="8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de-DE" b="1">
              <a:solidFill>
                <a:sysClr val="window" lastClr="FFFFFF"/>
              </a:solidFill>
              <a:latin typeface="Frutiger 45 Light"/>
              <a:ea typeface="+mn-ea"/>
              <a:cs typeface="+mn-cs"/>
            </a:rPr>
            <a:t>Problem</a:t>
          </a:r>
        </a:p>
      </dgm:t>
    </dgm:pt>
    <dgm:pt modelId="{67743CCB-F152-40D2-A51D-020B546A35B7}" type="parTrans" cxnId="{F88E5686-FCE3-452F-A5BE-41F0BF68252E}">
      <dgm:prSet/>
      <dgm:spPr/>
      <dgm:t>
        <a:bodyPr/>
        <a:lstStyle/>
        <a:p>
          <a:endParaRPr lang="en-GB"/>
        </a:p>
      </dgm:t>
    </dgm:pt>
    <dgm:pt modelId="{4F5BE8C3-1361-4034-AD82-213DA274EA75}" type="sibTrans" cxnId="{F88E5686-FCE3-452F-A5BE-41F0BF68252E}">
      <dgm:prSet/>
      <dgm:spPr>
        <a:xfrm>
          <a:off x="3530071" y="-10262"/>
          <a:ext cx="937511" cy="726274"/>
        </a:xfrm>
        <a:solidFill>
          <a:srgbClr val="DEDEE0">
            <a:lumMod val="90000"/>
          </a:srgbClr>
        </a:solidFill>
        <a:ln>
          <a:noFill/>
        </a:ln>
        <a:effectLst/>
      </dgm:spPr>
      <dgm:t>
        <a:bodyPr/>
        <a:lstStyle/>
        <a:p>
          <a:endParaRPr lang="en-GB">
            <a:solidFill>
              <a:sysClr val="window" lastClr="FFFFFF"/>
            </a:solidFill>
            <a:latin typeface="Frutiger 45 Light"/>
            <a:ea typeface="+mn-ea"/>
            <a:cs typeface="+mn-cs"/>
          </a:endParaRPr>
        </a:p>
      </dgm:t>
    </dgm:pt>
    <dgm:pt modelId="{949329D9-05BB-4E00-B435-86DB08319D0F}">
      <dgm:prSet phldrT="[Text]"/>
      <dgm:spPr>
        <a:xfrm>
          <a:off x="4689392" y="7274"/>
          <a:ext cx="2917104" cy="1036799"/>
        </a:xfrm>
        <a:solidFill>
          <a:srgbClr val="000000">
            <a:shade val="80000"/>
            <a:hueOff val="0"/>
            <a:satOff val="0"/>
            <a:lumOff val="58383"/>
            <a:alphaOff val="0"/>
          </a:srgbClr>
        </a:solidFill>
        <a:ln w="25400" cap="flat" cmpd="sng" algn="ctr">
          <a:solidFill>
            <a:sysClr val="window" lastClr="FFFFFF">
              <a:hueOff val="0"/>
              <a:satOff val="0"/>
              <a:lumOff val="0"/>
              <a:alphaOff val="0"/>
            </a:sysClr>
          </a:solidFill>
          <a:prstDash val="solid"/>
        </a:ln>
        <a:effectLst/>
      </dgm:spPr>
      <dgm:t>
        <a:bodyPr/>
        <a:lstStyle/>
        <a:p>
          <a:r>
            <a:rPr lang="de-DE" b="1">
              <a:solidFill>
                <a:sysClr val="window" lastClr="FFFFFF"/>
              </a:solidFill>
              <a:latin typeface="Frutiger 45 Light"/>
              <a:ea typeface="+mn-ea"/>
              <a:cs typeface="+mn-cs"/>
            </a:rPr>
            <a:t>Approach</a:t>
          </a:r>
        </a:p>
      </dgm:t>
    </dgm:pt>
    <dgm:pt modelId="{7B1F60EF-A6E5-4102-9CFF-E9F12BE7C4B8}" type="parTrans" cxnId="{E1BB1171-EEE1-4C51-BC0A-5B0DEEF2FF31}">
      <dgm:prSet/>
      <dgm:spPr/>
      <dgm:t>
        <a:bodyPr/>
        <a:lstStyle/>
        <a:p>
          <a:endParaRPr lang="en-GB"/>
        </a:p>
      </dgm:t>
    </dgm:pt>
    <dgm:pt modelId="{071B054C-CFEE-4C45-8ABB-2348A2EEA777}" type="sibTrans" cxnId="{E1BB1171-EEE1-4C51-BC0A-5B0DEEF2FF31}">
      <dgm:prSet/>
      <dgm:spPr/>
      <dgm:t>
        <a:bodyPr/>
        <a:lstStyle/>
        <a:p>
          <a:endParaRPr lang="en-GB"/>
        </a:p>
      </dgm:t>
    </dgm:pt>
    <dgm:pt modelId="{AF0C38B8-BC1E-45EE-B340-7B74904E59BB}">
      <dgm:prSet phldrT="[Text]"/>
      <dgm:spPr>
        <a:xfrm>
          <a:off x="600877" y="698474"/>
          <a:ext cx="2917104" cy="3542400"/>
        </a:xfrm>
        <a:solidFill>
          <a:sysClr val="window" lastClr="FFFFFF">
            <a:alpha val="90000"/>
            <a:hueOff val="0"/>
            <a:satOff val="0"/>
            <a:lumOff val="0"/>
            <a:alphaOff val="0"/>
          </a:sysClr>
        </a:solidFill>
        <a:ln w="25400" cap="flat" cmpd="sng" algn="ctr">
          <a:solidFill>
            <a:srgbClr val="000000">
              <a:shade val="80000"/>
              <a:hueOff val="0"/>
              <a:satOff val="0"/>
              <a:lumOff val="0"/>
              <a:alphaOff val="0"/>
            </a:srgbClr>
          </a:solidFill>
          <a:prstDash val="solid"/>
        </a:ln>
        <a:effectLst/>
      </dgm:spPr>
      <dgm:t>
        <a:bodyPr/>
        <a:lstStyle/>
        <a:p>
          <a:r>
            <a:rPr lang="de-DE">
              <a:solidFill>
                <a:sysClr val="windowText" lastClr="000000">
                  <a:hueOff val="0"/>
                  <a:satOff val="0"/>
                  <a:lumOff val="0"/>
                  <a:alphaOff val="0"/>
                </a:sysClr>
              </a:solidFill>
              <a:latin typeface="Frutiger 45 Light"/>
              <a:ea typeface="+mn-ea"/>
              <a:cs typeface="+mn-cs"/>
            </a:rPr>
            <a:t>Alzheimer's disease prevalence rises dramatically</a:t>
          </a:r>
        </a:p>
      </dgm:t>
    </dgm:pt>
    <dgm:pt modelId="{9A93829A-E506-4B84-9195-9ADEC12396BA}" type="parTrans" cxnId="{A56F74BD-351E-41C8-BABE-9DCD21FEC2B5}">
      <dgm:prSet/>
      <dgm:spPr/>
      <dgm:t>
        <a:bodyPr/>
        <a:lstStyle/>
        <a:p>
          <a:endParaRPr lang="en-GB"/>
        </a:p>
      </dgm:t>
    </dgm:pt>
    <dgm:pt modelId="{F5A9B0C4-1C6C-41E8-A501-C742875D32B0}" type="sibTrans" cxnId="{A56F74BD-351E-41C8-BABE-9DCD21FEC2B5}">
      <dgm:prSet/>
      <dgm:spPr/>
      <dgm:t>
        <a:bodyPr/>
        <a:lstStyle/>
        <a:p>
          <a:endParaRPr lang="en-GB"/>
        </a:p>
      </dgm:t>
    </dgm:pt>
    <dgm:pt modelId="{B92201F8-D40B-4731-B692-68113F45D554}" type="pres">
      <dgm:prSet presAssocID="{5790C30A-4671-4481-9F83-4742F14FE655}" presName="linearFlow" presStyleCnt="0">
        <dgm:presLayoutVars>
          <dgm:dir/>
          <dgm:animLvl val="lvl"/>
          <dgm:resizeHandles val="exact"/>
        </dgm:presLayoutVars>
      </dgm:prSet>
      <dgm:spPr/>
      <dgm:t>
        <a:bodyPr/>
        <a:lstStyle/>
        <a:p>
          <a:endParaRPr lang="en-GB"/>
        </a:p>
      </dgm:t>
    </dgm:pt>
    <dgm:pt modelId="{9FCE0BC7-5E78-492B-BEDC-01C07AE1EA78}" type="pres">
      <dgm:prSet presAssocID="{50B9E61B-E5CB-4699-B002-9319C027F07E}" presName="composite" presStyleCnt="0"/>
      <dgm:spPr/>
      <dgm:t>
        <a:bodyPr/>
        <a:lstStyle/>
        <a:p>
          <a:endParaRPr lang="en-GB"/>
        </a:p>
      </dgm:t>
    </dgm:pt>
    <dgm:pt modelId="{44708D20-702F-4BCC-A975-9BE7B093595C}" type="pres">
      <dgm:prSet presAssocID="{50B9E61B-E5CB-4699-B002-9319C027F07E}" presName="parTx" presStyleLbl="node1" presStyleIdx="0" presStyleCnt="2">
        <dgm:presLayoutVars>
          <dgm:chMax val="0"/>
          <dgm:chPref val="0"/>
          <dgm:bulletEnabled val="1"/>
        </dgm:presLayoutVars>
      </dgm:prSet>
      <dgm:spPr>
        <a:prstGeom prst="roundRect">
          <a:avLst>
            <a:gd name="adj" fmla="val 10000"/>
          </a:avLst>
        </a:prstGeom>
      </dgm:spPr>
      <dgm:t>
        <a:bodyPr/>
        <a:lstStyle/>
        <a:p>
          <a:endParaRPr lang="en-GB"/>
        </a:p>
      </dgm:t>
    </dgm:pt>
    <dgm:pt modelId="{593FC357-36CB-4237-A0BB-11D00F7D2B22}" type="pres">
      <dgm:prSet presAssocID="{50B9E61B-E5CB-4699-B002-9319C027F07E}" presName="parSh" presStyleLbl="node1" presStyleIdx="0" presStyleCnt="2"/>
      <dgm:spPr/>
      <dgm:t>
        <a:bodyPr/>
        <a:lstStyle/>
        <a:p>
          <a:endParaRPr lang="en-GB"/>
        </a:p>
      </dgm:t>
    </dgm:pt>
    <dgm:pt modelId="{17BA34F9-7BDA-4E55-B449-BAC954D6C216}" type="pres">
      <dgm:prSet presAssocID="{50B9E61B-E5CB-4699-B002-9319C027F07E}" presName="desTx" presStyleLbl="fgAcc1" presStyleIdx="0" presStyleCnt="2">
        <dgm:presLayoutVars>
          <dgm:bulletEnabled val="1"/>
        </dgm:presLayoutVars>
      </dgm:prSet>
      <dgm:spPr>
        <a:prstGeom prst="roundRect">
          <a:avLst>
            <a:gd name="adj" fmla="val 10000"/>
          </a:avLst>
        </a:prstGeom>
      </dgm:spPr>
      <dgm:t>
        <a:bodyPr/>
        <a:lstStyle/>
        <a:p>
          <a:endParaRPr lang="en-GB"/>
        </a:p>
      </dgm:t>
    </dgm:pt>
    <dgm:pt modelId="{8DF94976-01E8-4F65-B00A-4E16E475D8D5}" type="pres">
      <dgm:prSet presAssocID="{4F5BE8C3-1361-4034-AD82-213DA274EA75}" presName="sibTrans" presStyleLbl="sibTrans2D1" presStyleIdx="0" presStyleCnt="1" custLinFactNeighborX="17850"/>
      <dgm:spPr>
        <a:prstGeom prst="rightArrow">
          <a:avLst>
            <a:gd name="adj1" fmla="val 60000"/>
            <a:gd name="adj2" fmla="val 50000"/>
          </a:avLst>
        </a:prstGeom>
      </dgm:spPr>
      <dgm:t>
        <a:bodyPr/>
        <a:lstStyle/>
        <a:p>
          <a:endParaRPr lang="en-GB"/>
        </a:p>
      </dgm:t>
    </dgm:pt>
    <dgm:pt modelId="{55854AC3-ED85-46A2-99DE-3829B88EF10A}" type="pres">
      <dgm:prSet presAssocID="{4F5BE8C3-1361-4034-AD82-213DA274EA75}" presName="connTx" presStyleLbl="sibTrans2D1" presStyleIdx="0" presStyleCnt="1"/>
      <dgm:spPr/>
      <dgm:t>
        <a:bodyPr/>
        <a:lstStyle/>
        <a:p>
          <a:endParaRPr lang="en-GB"/>
        </a:p>
      </dgm:t>
    </dgm:pt>
    <dgm:pt modelId="{70854DD0-34E5-4CC4-9D07-87CE520D5B6D}" type="pres">
      <dgm:prSet presAssocID="{949329D9-05BB-4E00-B435-86DB08319D0F}" presName="composite" presStyleCnt="0"/>
      <dgm:spPr/>
      <dgm:t>
        <a:bodyPr/>
        <a:lstStyle/>
        <a:p>
          <a:endParaRPr lang="en-GB"/>
        </a:p>
      </dgm:t>
    </dgm:pt>
    <dgm:pt modelId="{91B8D412-AED0-456A-8FA0-B382927F328A}" type="pres">
      <dgm:prSet presAssocID="{949329D9-05BB-4E00-B435-86DB08319D0F}" presName="parTx" presStyleLbl="node1" presStyleIdx="0" presStyleCnt="2">
        <dgm:presLayoutVars>
          <dgm:chMax val="0"/>
          <dgm:chPref val="0"/>
          <dgm:bulletEnabled val="1"/>
        </dgm:presLayoutVars>
      </dgm:prSet>
      <dgm:spPr>
        <a:prstGeom prst="roundRect">
          <a:avLst>
            <a:gd name="adj" fmla="val 10000"/>
          </a:avLst>
        </a:prstGeom>
      </dgm:spPr>
      <dgm:t>
        <a:bodyPr/>
        <a:lstStyle/>
        <a:p>
          <a:endParaRPr lang="en-GB"/>
        </a:p>
      </dgm:t>
    </dgm:pt>
    <dgm:pt modelId="{CE353DA1-C19C-4DC8-A071-EC0C38E8DE7E}" type="pres">
      <dgm:prSet presAssocID="{949329D9-05BB-4E00-B435-86DB08319D0F}" presName="parSh" presStyleLbl="node1" presStyleIdx="1" presStyleCnt="2"/>
      <dgm:spPr/>
      <dgm:t>
        <a:bodyPr/>
        <a:lstStyle/>
        <a:p>
          <a:endParaRPr lang="en-GB"/>
        </a:p>
      </dgm:t>
    </dgm:pt>
    <dgm:pt modelId="{280118A5-48A3-4906-B605-100E7D5BAFC5}" type="pres">
      <dgm:prSet presAssocID="{949329D9-05BB-4E00-B435-86DB08319D0F}" presName="desTx" presStyleLbl="fgAcc1" presStyleIdx="1" presStyleCnt="2">
        <dgm:presLayoutVars>
          <dgm:bulletEnabled val="1"/>
        </dgm:presLayoutVars>
      </dgm:prSet>
      <dgm:spPr>
        <a:prstGeom prst="roundRect">
          <a:avLst>
            <a:gd name="adj" fmla="val 10000"/>
          </a:avLst>
        </a:prstGeom>
      </dgm:spPr>
      <dgm:t>
        <a:bodyPr/>
        <a:lstStyle/>
        <a:p>
          <a:endParaRPr lang="en-GB"/>
        </a:p>
      </dgm:t>
    </dgm:pt>
  </dgm:ptLst>
  <dgm:cxnLst>
    <dgm:cxn modelId="{0D15FE0E-0929-462D-9267-D884B0A58121}" type="presOf" srcId="{AF0C38B8-BC1E-45EE-B340-7B74904E59BB}" destId="{17BA34F9-7BDA-4E55-B449-BAC954D6C216}" srcOrd="0" destOrd="0" presId="urn:microsoft.com/office/officeart/2005/8/layout/process3"/>
    <dgm:cxn modelId="{71D708EB-90E1-401E-AED8-C8194F78E994}" srcId="{949329D9-05BB-4E00-B435-86DB08319D0F}" destId="{09B51408-BAD8-4746-A413-770EAF44557A}" srcOrd="0" destOrd="0" parTransId="{BF2F787E-4745-457D-B545-ECF81C2F45EE}" sibTransId="{8B0F78A0-8A47-4C85-91C4-AFA58FBD3966}"/>
    <dgm:cxn modelId="{94C200F1-B36D-40C3-AD15-6364BC4C35DF}" type="presOf" srcId="{09B51408-BAD8-4746-A413-770EAF44557A}" destId="{280118A5-48A3-4906-B605-100E7D5BAFC5}" srcOrd="0" destOrd="0" presId="urn:microsoft.com/office/officeart/2005/8/layout/process3"/>
    <dgm:cxn modelId="{AF9BB346-4129-4E34-90D8-678A3180AF22}" type="presOf" srcId="{50B9E61B-E5CB-4699-B002-9319C027F07E}" destId="{593FC357-36CB-4237-A0BB-11D00F7D2B22}" srcOrd="1" destOrd="0" presId="urn:microsoft.com/office/officeart/2005/8/layout/process3"/>
    <dgm:cxn modelId="{F88E5686-FCE3-452F-A5BE-41F0BF68252E}" srcId="{5790C30A-4671-4481-9F83-4742F14FE655}" destId="{50B9E61B-E5CB-4699-B002-9319C027F07E}" srcOrd="0" destOrd="0" parTransId="{67743CCB-F152-40D2-A51D-020B546A35B7}" sibTransId="{4F5BE8C3-1361-4034-AD82-213DA274EA75}"/>
    <dgm:cxn modelId="{0E0C93EF-BD1F-4AE5-8EDD-FAA6D765C84D}" type="presOf" srcId="{4F5BE8C3-1361-4034-AD82-213DA274EA75}" destId="{55854AC3-ED85-46A2-99DE-3829B88EF10A}" srcOrd="1" destOrd="0" presId="urn:microsoft.com/office/officeart/2005/8/layout/process3"/>
    <dgm:cxn modelId="{13A9A6FA-DB8F-4977-8105-312CE1BD91CE}" srcId="{50B9E61B-E5CB-4699-B002-9319C027F07E}" destId="{0AD5BCBB-1E63-4C32-BB37-17D90841CCF3}" srcOrd="1" destOrd="0" parTransId="{40D9FA52-ACA2-4E84-8312-F1B1B00E2E7B}" sibTransId="{1FA2A7AF-E31D-4B3A-AB0E-631648AEFE5C}"/>
    <dgm:cxn modelId="{2B9E508E-FB23-4275-9126-FE98FFA6551E}" type="presOf" srcId="{0AD5BCBB-1E63-4C32-BB37-17D90841CCF3}" destId="{17BA34F9-7BDA-4E55-B449-BAC954D6C216}" srcOrd="0" destOrd="1" presId="urn:microsoft.com/office/officeart/2005/8/layout/process3"/>
    <dgm:cxn modelId="{09EBDD3C-EA7E-49B7-8893-02B0795732F9}" type="presOf" srcId="{4F5BE8C3-1361-4034-AD82-213DA274EA75}" destId="{8DF94976-01E8-4F65-B00A-4E16E475D8D5}" srcOrd="0" destOrd="0" presId="urn:microsoft.com/office/officeart/2005/8/layout/process3"/>
    <dgm:cxn modelId="{6563167F-D6C2-4DBB-88A9-7AFB4CF06B83}" type="presOf" srcId="{949329D9-05BB-4E00-B435-86DB08319D0F}" destId="{CE353DA1-C19C-4DC8-A071-EC0C38E8DE7E}" srcOrd="1" destOrd="0" presId="urn:microsoft.com/office/officeart/2005/8/layout/process3"/>
    <dgm:cxn modelId="{E1BB1171-EEE1-4C51-BC0A-5B0DEEF2FF31}" srcId="{5790C30A-4671-4481-9F83-4742F14FE655}" destId="{949329D9-05BB-4E00-B435-86DB08319D0F}" srcOrd="1" destOrd="0" parTransId="{7B1F60EF-A6E5-4102-9CFF-E9F12BE7C4B8}" sibTransId="{071B054C-CFEE-4C45-8ABB-2348A2EEA777}"/>
    <dgm:cxn modelId="{EE038CD4-325C-4ABC-B05E-B4E666BF190F}" type="presOf" srcId="{5790C30A-4671-4481-9F83-4742F14FE655}" destId="{B92201F8-D40B-4731-B692-68113F45D554}" srcOrd="0" destOrd="0" presId="urn:microsoft.com/office/officeart/2005/8/layout/process3"/>
    <dgm:cxn modelId="{A56F74BD-351E-41C8-BABE-9DCD21FEC2B5}" srcId="{50B9E61B-E5CB-4699-B002-9319C027F07E}" destId="{AF0C38B8-BC1E-45EE-B340-7B74904E59BB}" srcOrd="0" destOrd="0" parTransId="{9A93829A-E506-4B84-9195-9ADEC12396BA}" sibTransId="{F5A9B0C4-1C6C-41E8-A501-C742875D32B0}"/>
    <dgm:cxn modelId="{402A9F04-1B7F-43A3-918D-FFB6178F0EC0}" type="presOf" srcId="{949329D9-05BB-4E00-B435-86DB08319D0F}" destId="{91B8D412-AED0-456A-8FA0-B382927F328A}" srcOrd="0" destOrd="0" presId="urn:microsoft.com/office/officeart/2005/8/layout/process3"/>
    <dgm:cxn modelId="{62D1BEE6-4CED-4417-8766-C8FE075466CD}" type="presOf" srcId="{50B9E61B-E5CB-4699-B002-9319C027F07E}" destId="{44708D20-702F-4BCC-A975-9BE7B093595C}" srcOrd="0" destOrd="0" presId="urn:microsoft.com/office/officeart/2005/8/layout/process3"/>
    <dgm:cxn modelId="{A4F3FDA0-66F2-448A-A70D-35674F646BE5}" type="presParOf" srcId="{B92201F8-D40B-4731-B692-68113F45D554}" destId="{9FCE0BC7-5E78-492B-BEDC-01C07AE1EA78}" srcOrd="0" destOrd="0" presId="urn:microsoft.com/office/officeart/2005/8/layout/process3"/>
    <dgm:cxn modelId="{3C85E0F5-24FB-40F3-B60E-56BDBD7FAA03}" type="presParOf" srcId="{9FCE0BC7-5E78-492B-BEDC-01C07AE1EA78}" destId="{44708D20-702F-4BCC-A975-9BE7B093595C}" srcOrd="0" destOrd="0" presId="urn:microsoft.com/office/officeart/2005/8/layout/process3"/>
    <dgm:cxn modelId="{908B87DB-8B31-4A5B-A8F7-28AB3E4DDD2A}" type="presParOf" srcId="{9FCE0BC7-5E78-492B-BEDC-01C07AE1EA78}" destId="{593FC357-36CB-4237-A0BB-11D00F7D2B22}" srcOrd="1" destOrd="0" presId="urn:microsoft.com/office/officeart/2005/8/layout/process3"/>
    <dgm:cxn modelId="{75505937-E393-4A0F-86EF-5F1985612D72}" type="presParOf" srcId="{9FCE0BC7-5E78-492B-BEDC-01C07AE1EA78}" destId="{17BA34F9-7BDA-4E55-B449-BAC954D6C216}" srcOrd="2" destOrd="0" presId="urn:microsoft.com/office/officeart/2005/8/layout/process3"/>
    <dgm:cxn modelId="{84FDE187-263F-4314-881F-D45C0FD41848}" type="presParOf" srcId="{B92201F8-D40B-4731-B692-68113F45D554}" destId="{8DF94976-01E8-4F65-B00A-4E16E475D8D5}" srcOrd="1" destOrd="0" presId="urn:microsoft.com/office/officeart/2005/8/layout/process3"/>
    <dgm:cxn modelId="{9FAC9678-9C28-43DB-8755-9487079A9CCF}" type="presParOf" srcId="{8DF94976-01E8-4F65-B00A-4E16E475D8D5}" destId="{55854AC3-ED85-46A2-99DE-3829B88EF10A}" srcOrd="0" destOrd="0" presId="urn:microsoft.com/office/officeart/2005/8/layout/process3"/>
    <dgm:cxn modelId="{F72040B7-08DF-45E8-9516-E3CF01380EB7}" type="presParOf" srcId="{B92201F8-D40B-4731-B692-68113F45D554}" destId="{70854DD0-34E5-4CC4-9D07-87CE520D5B6D}" srcOrd="2" destOrd="0" presId="urn:microsoft.com/office/officeart/2005/8/layout/process3"/>
    <dgm:cxn modelId="{97485934-47F3-4B5B-972F-C98B84A5B0F5}" type="presParOf" srcId="{70854DD0-34E5-4CC4-9D07-87CE520D5B6D}" destId="{91B8D412-AED0-456A-8FA0-B382927F328A}" srcOrd="0" destOrd="0" presId="urn:microsoft.com/office/officeart/2005/8/layout/process3"/>
    <dgm:cxn modelId="{2B8F9155-EC4D-41E5-B5E4-26BDA6173A21}" type="presParOf" srcId="{70854DD0-34E5-4CC4-9D07-87CE520D5B6D}" destId="{CE353DA1-C19C-4DC8-A071-EC0C38E8DE7E}" srcOrd="1" destOrd="0" presId="urn:microsoft.com/office/officeart/2005/8/layout/process3"/>
    <dgm:cxn modelId="{C7AE225A-6F61-458A-AECA-8545E63AF83A}" type="presParOf" srcId="{70854DD0-34E5-4CC4-9D07-87CE520D5B6D}" destId="{280118A5-48A3-4906-B605-100E7D5BAFC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FC357-36CB-4237-A0BB-11D00F7D2B22}">
      <dsp:nvSpPr>
        <dsp:cNvPr id="0" name=""/>
        <dsp:cNvSpPr/>
      </dsp:nvSpPr>
      <dsp:spPr>
        <a:xfrm>
          <a:off x="3398" y="155856"/>
          <a:ext cx="2917104" cy="820800"/>
        </a:xfrm>
        <a:prstGeom prst="roundRect">
          <a:avLst>
            <a:gd name="adj" fmla="val 10000"/>
          </a:avLst>
        </a:prstGeom>
        <a:solidFill>
          <a:srgbClr val="000000">
            <a:shade val="8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lvl="0" algn="l" defTabSz="844550">
            <a:lnSpc>
              <a:spcPct val="90000"/>
            </a:lnSpc>
            <a:spcBef>
              <a:spcPct val="0"/>
            </a:spcBef>
            <a:spcAft>
              <a:spcPct val="35000"/>
            </a:spcAft>
          </a:pPr>
          <a:r>
            <a:rPr lang="de-DE" sz="1900" b="1" kern="1200">
              <a:solidFill>
                <a:sysClr val="window" lastClr="FFFFFF"/>
              </a:solidFill>
              <a:latin typeface="Frutiger 45 Light"/>
              <a:ea typeface="+mn-ea"/>
              <a:cs typeface="+mn-cs"/>
            </a:rPr>
            <a:t>Problem</a:t>
          </a:r>
        </a:p>
      </dsp:txBody>
      <dsp:txXfrm>
        <a:off x="19425" y="171883"/>
        <a:ext cx="2885050" cy="515146"/>
      </dsp:txXfrm>
    </dsp:sp>
    <dsp:sp modelId="{17BA34F9-7BDA-4E55-B449-BAC954D6C216}">
      <dsp:nvSpPr>
        <dsp:cNvPr id="0" name=""/>
        <dsp:cNvSpPr/>
      </dsp:nvSpPr>
      <dsp:spPr>
        <a:xfrm>
          <a:off x="600877" y="703055"/>
          <a:ext cx="2917104" cy="1949400"/>
        </a:xfrm>
        <a:prstGeom prst="roundRect">
          <a:avLst>
            <a:gd name="adj" fmla="val 10000"/>
          </a:avLst>
        </a:prstGeom>
        <a:solidFill>
          <a:sysClr val="window" lastClr="FFFFFF">
            <a:alpha val="90000"/>
            <a:hueOff val="0"/>
            <a:satOff val="0"/>
            <a:lumOff val="0"/>
            <a:alphaOff val="0"/>
          </a:sysClr>
        </a:solidFill>
        <a:ln w="25400" cap="flat" cmpd="sng" algn="ctr">
          <a:solidFill>
            <a:srgbClr val="000000">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de-DE" sz="1900" kern="1200">
              <a:solidFill>
                <a:sysClr val="windowText" lastClr="000000">
                  <a:hueOff val="0"/>
                  <a:satOff val="0"/>
                  <a:lumOff val="0"/>
                  <a:alphaOff val="0"/>
                </a:sysClr>
              </a:solidFill>
              <a:latin typeface="Frutiger 45 Light"/>
              <a:ea typeface="+mn-ea"/>
              <a:cs typeface="+mn-cs"/>
            </a:rPr>
            <a:t>Alzheimer's disease prevalence rises dramatically</a:t>
          </a:r>
        </a:p>
        <a:p>
          <a:pPr marL="171450" lvl="1" indent="-171450" algn="l" defTabSz="844550">
            <a:lnSpc>
              <a:spcPct val="90000"/>
            </a:lnSpc>
            <a:spcBef>
              <a:spcPct val="0"/>
            </a:spcBef>
            <a:spcAft>
              <a:spcPct val="15000"/>
            </a:spcAft>
            <a:buChar char="••"/>
          </a:pPr>
          <a:r>
            <a:rPr lang="de-DE" sz="1900" kern="1200">
              <a:solidFill>
                <a:sysClr val="windowText" lastClr="000000">
                  <a:hueOff val="0"/>
                  <a:satOff val="0"/>
                  <a:lumOff val="0"/>
                  <a:alphaOff val="0"/>
                </a:sysClr>
              </a:solidFill>
              <a:latin typeface="Frutiger 45 Light"/>
              <a:ea typeface="+mn-ea"/>
              <a:cs typeface="+mn-cs"/>
            </a:rPr>
            <a:t>A drug may impact positively, but cannot enter the brain</a:t>
          </a:r>
        </a:p>
      </dsp:txBody>
      <dsp:txXfrm>
        <a:off x="657973" y="760151"/>
        <a:ext cx="2802912" cy="1835208"/>
      </dsp:txXfrm>
    </dsp:sp>
    <dsp:sp modelId="{8DF94976-01E8-4F65-B00A-4E16E475D8D5}">
      <dsp:nvSpPr>
        <dsp:cNvPr id="0" name=""/>
        <dsp:cNvSpPr/>
      </dsp:nvSpPr>
      <dsp:spPr>
        <a:xfrm>
          <a:off x="3530071" y="66318"/>
          <a:ext cx="937511" cy="726274"/>
        </a:xfrm>
        <a:prstGeom prst="rightArrow">
          <a:avLst>
            <a:gd name="adj1" fmla="val 60000"/>
            <a:gd name="adj2" fmla="val 50000"/>
          </a:avLst>
        </a:prstGeom>
        <a:solidFill>
          <a:srgbClr val="DEDEE0">
            <a:lumMod val="9000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GB" sz="1500" kern="1200">
            <a:solidFill>
              <a:sysClr val="window" lastClr="FFFFFF"/>
            </a:solidFill>
            <a:latin typeface="Frutiger 45 Light"/>
            <a:ea typeface="+mn-ea"/>
            <a:cs typeface="+mn-cs"/>
          </a:endParaRPr>
        </a:p>
      </dsp:txBody>
      <dsp:txXfrm>
        <a:off x="3530071" y="211573"/>
        <a:ext cx="719629" cy="435764"/>
      </dsp:txXfrm>
    </dsp:sp>
    <dsp:sp modelId="{CE353DA1-C19C-4DC8-A071-EC0C38E8DE7E}">
      <dsp:nvSpPr>
        <dsp:cNvPr id="0" name=""/>
        <dsp:cNvSpPr/>
      </dsp:nvSpPr>
      <dsp:spPr>
        <a:xfrm>
          <a:off x="4689392" y="155856"/>
          <a:ext cx="2917104" cy="820800"/>
        </a:xfrm>
        <a:prstGeom prst="roundRect">
          <a:avLst>
            <a:gd name="adj" fmla="val 10000"/>
          </a:avLst>
        </a:prstGeom>
        <a:solidFill>
          <a:srgbClr val="000000">
            <a:shade val="80000"/>
            <a:hueOff val="0"/>
            <a:satOff val="0"/>
            <a:lumOff val="58383"/>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lvl="0" algn="l" defTabSz="844550">
            <a:lnSpc>
              <a:spcPct val="90000"/>
            </a:lnSpc>
            <a:spcBef>
              <a:spcPct val="0"/>
            </a:spcBef>
            <a:spcAft>
              <a:spcPct val="35000"/>
            </a:spcAft>
          </a:pPr>
          <a:r>
            <a:rPr lang="de-DE" sz="1900" b="1" kern="1200">
              <a:solidFill>
                <a:sysClr val="window" lastClr="FFFFFF"/>
              </a:solidFill>
              <a:latin typeface="Frutiger 45 Light"/>
              <a:ea typeface="+mn-ea"/>
              <a:cs typeface="+mn-cs"/>
            </a:rPr>
            <a:t>Approach</a:t>
          </a:r>
        </a:p>
      </dsp:txBody>
      <dsp:txXfrm>
        <a:off x="4705419" y="171883"/>
        <a:ext cx="2885050" cy="515146"/>
      </dsp:txXfrm>
    </dsp:sp>
    <dsp:sp modelId="{280118A5-48A3-4906-B605-100E7D5BAFC5}">
      <dsp:nvSpPr>
        <dsp:cNvPr id="0" name=""/>
        <dsp:cNvSpPr/>
      </dsp:nvSpPr>
      <dsp:spPr>
        <a:xfrm>
          <a:off x="5286872" y="703055"/>
          <a:ext cx="2917104" cy="1949400"/>
        </a:xfrm>
        <a:prstGeom prst="roundRect">
          <a:avLst>
            <a:gd name="adj" fmla="val 10000"/>
          </a:avLst>
        </a:prstGeom>
        <a:solidFill>
          <a:sysClr val="window" lastClr="FFFFFF">
            <a:alpha val="90000"/>
            <a:hueOff val="0"/>
            <a:satOff val="0"/>
            <a:lumOff val="0"/>
            <a:alphaOff val="0"/>
          </a:sysClr>
        </a:solidFill>
        <a:ln w="25400" cap="flat" cmpd="sng" algn="ctr">
          <a:solidFill>
            <a:srgbClr val="000000">
              <a:shade val="80000"/>
              <a:hueOff val="0"/>
              <a:satOff val="0"/>
              <a:lumOff val="58383"/>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de-DE" sz="1900" kern="1200">
              <a:solidFill>
                <a:sysClr val="windowText" lastClr="000000">
                  <a:hueOff val="0"/>
                  <a:satOff val="0"/>
                  <a:lumOff val="0"/>
                  <a:alphaOff val="0"/>
                </a:sysClr>
              </a:solidFill>
              <a:latin typeface="Frutiger 45 Light"/>
              <a:ea typeface="+mn-ea"/>
              <a:cs typeface="+mn-cs"/>
            </a:rPr>
            <a:t>Pack the drug in nanoparticles and fasciliate transport via brain specific transporters!</a:t>
          </a:r>
        </a:p>
      </dsp:txBody>
      <dsp:txXfrm>
        <a:off x="5343968" y="760151"/>
        <a:ext cx="2802912" cy="18352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024" cy="495776"/>
          </a:xfrm>
          <a:prstGeom prst="rect">
            <a:avLst/>
          </a:prstGeom>
        </p:spPr>
        <p:txBody>
          <a:bodyPr vert="horz" lIns="91292" tIns="45646" rIns="91292" bIns="45646" rtlCol="0"/>
          <a:lstStyle>
            <a:lvl1pPr algn="l">
              <a:defRPr sz="1200">
                <a:latin typeface="Arial" charset="0"/>
              </a:defRPr>
            </a:lvl1pPr>
          </a:lstStyle>
          <a:p>
            <a:pPr>
              <a:defRPr/>
            </a:pPr>
            <a:endParaRPr lang="de-DE"/>
          </a:p>
        </p:txBody>
      </p:sp>
      <p:sp>
        <p:nvSpPr>
          <p:cNvPr id="3" name="Datumsplatzhalter 2"/>
          <p:cNvSpPr>
            <a:spLocks noGrp="1"/>
          </p:cNvSpPr>
          <p:nvPr>
            <p:ph type="dt" sz="quarter" idx="1"/>
          </p:nvPr>
        </p:nvSpPr>
        <p:spPr>
          <a:xfrm>
            <a:off x="3847890" y="1"/>
            <a:ext cx="2945024" cy="495776"/>
          </a:xfrm>
          <a:prstGeom prst="rect">
            <a:avLst/>
          </a:prstGeom>
        </p:spPr>
        <p:txBody>
          <a:bodyPr vert="horz" lIns="91292" tIns="45646" rIns="91292" bIns="45646" rtlCol="0"/>
          <a:lstStyle>
            <a:lvl1pPr algn="r">
              <a:defRPr sz="1200" smtClean="0">
                <a:latin typeface="Arial" charset="0"/>
              </a:defRPr>
            </a:lvl1pPr>
          </a:lstStyle>
          <a:p>
            <a:pPr>
              <a:defRPr/>
            </a:pPr>
            <a:fld id="{E452B5D9-B67F-4AED-A687-44709D107109}" type="datetimeFigureOut">
              <a:rPr lang="de-DE"/>
              <a:pPr>
                <a:defRPr/>
              </a:pPr>
              <a:t>11.08.2015</a:t>
            </a:fld>
            <a:endParaRPr lang="de-DE"/>
          </a:p>
        </p:txBody>
      </p:sp>
      <p:sp>
        <p:nvSpPr>
          <p:cNvPr id="4" name="Fußzeilenplatzhalter 3"/>
          <p:cNvSpPr>
            <a:spLocks noGrp="1"/>
          </p:cNvSpPr>
          <p:nvPr>
            <p:ph type="ftr" sz="quarter" idx="2"/>
          </p:nvPr>
        </p:nvSpPr>
        <p:spPr>
          <a:xfrm>
            <a:off x="0" y="9408641"/>
            <a:ext cx="2945024" cy="495776"/>
          </a:xfrm>
          <a:prstGeom prst="rect">
            <a:avLst/>
          </a:prstGeom>
        </p:spPr>
        <p:txBody>
          <a:bodyPr vert="horz" lIns="91292" tIns="45646" rIns="91292" bIns="45646" rtlCol="0" anchor="b"/>
          <a:lstStyle>
            <a:lvl1pPr algn="l">
              <a:defRPr sz="1200">
                <a:latin typeface="Arial" charset="0"/>
              </a:defRPr>
            </a:lvl1pPr>
          </a:lstStyle>
          <a:p>
            <a:pPr>
              <a:defRPr/>
            </a:pPr>
            <a:endParaRPr lang="de-DE"/>
          </a:p>
        </p:txBody>
      </p:sp>
      <p:sp>
        <p:nvSpPr>
          <p:cNvPr id="5" name="Foliennummernplatzhalter 4"/>
          <p:cNvSpPr>
            <a:spLocks noGrp="1"/>
          </p:cNvSpPr>
          <p:nvPr>
            <p:ph type="sldNum" sz="quarter" idx="3"/>
          </p:nvPr>
        </p:nvSpPr>
        <p:spPr>
          <a:xfrm>
            <a:off x="3847890" y="9408641"/>
            <a:ext cx="2945024" cy="495776"/>
          </a:xfrm>
          <a:prstGeom prst="rect">
            <a:avLst/>
          </a:prstGeom>
        </p:spPr>
        <p:txBody>
          <a:bodyPr vert="horz" wrap="square" lIns="91292" tIns="45646" rIns="91292" bIns="45646" numCol="1" anchor="b" anchorCtr="0" compatLnSpc="1">
            <a:prstTxWarp prst="textNoShape">
              <a:avLst/>
            </a:prstTxWarp>
          </a:bodyPr>
          <a:lstStyle>
            <a:lvl1pPr algn="r">
              <a:defRPr sz="1200"/>
            </a:lvl1pPr>
          </a:lstStyle>
          <a:p>
            <a:fld id="{322C8DA2-89DD-4FBC-9F72-298DBC71A68E}" type="slidenum">
              <a:rPr lang="de-DE" altLang="de-DE"/>
              <a:pPr/>
              <a:t>‹Nr.›</a:t>
            </a:fld>
            <a:endParaRPr lang="de-DE" altLang="de-DE"/>
          </a:p>
        </p:txBody>
      </p:sp>
    </p:spTree>
    <p:extLst>
      <p:ext uri="{BB962C8B-B14F-4D97-AF65-F5344CB8AC3E}">
        <p14:creationId xmlns:p14="http://schemas.microsoft.com/office/powerpoint/2010/main" val="134032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1"/>
            <a:ext cx="2945024" cy="495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2" tIns="45646" rIns="91292" bIns="45646" numCol="1" anchor="t" anchorCtr="0" compatLnSpc="1">
            <a:prstTxWarp prst="textNoShape">
              <a:avLst/>
            </a:prstTxWarp>
          </a:bodyPr>
          <a:lstStyle>
            <a:lvl1pPr>
              <a:defRPr sz="1200" b="0">
                <a:latin typeface="Arial" charset="0"/>
              </a:defRPr>
            </a:lvl1pPr>
          </a:lstStyle>
          <a:p>
            <a:pPr>
              <a:defRPr/>
            </a:pPr>
            <a:endParaRPr lang="de-DE"/>
          </a:p>
        </p:txBody>
      </p:sp>
      <p:sp>
        <p:nvSpPr>
          <p:cNvPr id="67587" name="Rectangle 3"/>
          <p:cNvSpPr>
            <a:spLocks noGrp="1" noChangeArrowheads="1"/>
          </p:cNvSpPr>
          <p:nvPr>
            <p:ph type="dt" idx="1"/>
          </p:nvPr>
        </p:nvSpPr>
        <p:spPr bwMode="auto">
          <a:xfrm>
            <a:off x="3847890" y="1"/>
            <a:ext cx="2945024" cy="495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2" tIns="45646" rIns="91292" bIns="45646" numCol="1" anchor="t" anchorCtr="0" compatLnSpc="1">
            <a:prstTxWarp prst="textNoShape">
              <a:avLst/>
            </a:prstTxWarp>
          </a:bodyPr>
          <a:lstStyle>
            <a:lvl1pPr algn="r">
              <a:defRPr sz="1200" b="0">
                <a:latin typeface="Arial" charset="0"/>
              </a:defRPr>
            </a:lvl1pPr>
          </a:lstStyle>
          <a:p>
            <a:pPr>
              <a:defRPr/>
            </a:pPr>
            <a:endParaRPr lang="de-DE"/>
          </a:p>
        </p:txBody>
      </p:sp>
      <p:sp>
        <p:nvSpPr>
          <p:cNvPr id="23556" name="Rectangle 4"/>
          <p:cNvSpPr>
            <a:spLocks noGrp="1" noRot="1" noChangeAspect="1" noChangeArrowheads="1" noTextEdit="1"/>
          </p:cNvSpPr>
          <p:nvPr>
            <p:ph type="sldImg" idx="2"/>
          </p:nvPr>
        </p:nvSpPr>
        <p:spPr bwMode="auto">
          <a:xfrm>
            <a:off x="919163" y="742950"/>
            <a:ext cx="4956175" cy="37163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9" name="Rectangle 5"/>
          <p:cNvSpPr>
            <a:spLocks noGrp="1" noChangeArrowheads="1"/>
          </p:cNvSpPr>
          <p:nvPr>
            <p:ph type="body" sz="quarter" idx="3"/>
          </p:nvPr>
        </p:nvSpPr>
        <p:spPr bwMode="auto">
          <a:xfrm>
            <a:off x="679133" y="4705906"/>
            <a:ext cx="5436235" cy="44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2" tIns="45646" rIns="91292" bIns="45646"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7590" name="Rectangle 6"/>
          <p:cNvSpPr>
            <a:spLocks noGrp="1" noChangeArrowheads="1"/>
          </p:cNvSpPr>
          <p:nvPr>
            <p:ph type="ftr" sz="quarter" idx="4"/>
          </p:nvPr>
        </p:nvSpPr>
        <p:spPr bwMode="auto">
          <a:xfrm>
            <a:off x="0" y="9408641"/>
            <a:ext cx="2945024" cy="495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2" tIns="45646" rIns="91292" bIns="45646" numCol="1" anchor="b" anchorCtr="0" compatLnSpc="1">
            <a:prstTxWarp prst="textNoShape">
              <a:avLst/>
            </a:prstTxWarp>
          </a:bodyPr>
          <a:lstStyle>
            <a:lvl1pPr>
              <a:defRPr sz="1200" b="0">
                <a:latin typeface="Arial" charset="0"/>
              </a:defRPr>
            </a:lvl1pPr>
          </a:lstStyle>
          <a:p>
            <a:pPr>
              <a:defRPr/>
            </a:pPr>
            <a:endParaRPr lang="de-DE"/>
          </a:p>
        </p:txBody>
      </p:sp>
      <p:sp>
        <p:nvSpPr>
          <p:cNvPr id="67591" name="Rectangle 7"/>
          <p:cNvSpPr>
            <a:spLocks noGrp="1" noChangeArrowheads="1"/>
          </p:cNvSpPr>
          <p:nvPr>
            <p:ph type="sldNum" sz="quarter" idx="5"/>
          </p:nvPr>
        </p:nvSpPr>
        <p:spPr bwMode="auto">
          <a:xfrm>
            <a:off x="3847890" y="9408641"/>
            <a:ext cx="2945024" cy="495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2" tIns="45646" rIns="91292" bIns="45646" numCol="1" anchor="b" anchorCtr="0" compatLnSpc="1">
            <a:prstTxWarp prst="textNoShape">
              <a:avLst/>
            </a:prstTxWarp>
          </a:bodyPr>
          <a:lstStyle>
            <a:lvl1pPr algn="r">
              <a:defRPr sz="1200" b="0"/>
            </a:lvl1pPr>
          </a:lstStyle>
          <a:p>
            <a:fld id="{E995C415-0C94-49AE-938D-26428923DEDC}" type="slidenum">
              <a:rPr lang="de-DE" altLang="de-DE"/>
              <a:pPr/>
              <a:t>‹Nr.›</a:t>
            </a:fld>
            <a:endParaRPr lang="de-DE" altLang="de-DE"/>
          </a:p>
        </p:txBody>
      </p:sp>
    </p:spTree>
    <p:extLst>
      <p:ext uri="{BB962C8B-B14F-4D97-AF65-F5344CB8AC3E}">
        <p14:creationId xmlns:p14="http://schemas.microsoft.com/office/powerpoint/2010/main" val="2302908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p:cNvSpPr>
            <a:spLocks noGrp="1" noRot="1" noChangeAspect="1" noTextEdit="1"/>
          </p:cNvSpPr>
          <p:nvPr>
            <p:ph type="sldImg"/>
          </p:nvPr>
        </p:nvSpPr>
        <p:spPr>
          <a:ln/>
        </p:spPr>
      </p:sp>
      <p:sp>
        <p:nvSpPr>
          <p:cNvPr id="24579" name="Notizenplatzhalter 2"/>
          <p:cNvSpPr>
            <a:spLocks noGrp="1"/>
          </p:cNvSpPr>
          <p:nvPr>
            <p:ph type="body" idx="1"/>
          </p:nvPr>
        </p:nvSpPr>
        <p:spPr>
          <a:noFill/>
        </p:spPr>
        <p:txBody>
          <a:bodyPr/>
          <a:lstStyle/>
          <a:p>
            <a:pPr eaLnBrk="1" hangingPunct="1"/>
            <a:r>
              <a:rPr lang="en-US" altLang="de-DE" dirty="0" smtClean="0">
                <a:latin typeface="Arial" panose="020B0604020202020204" pitchFamily="34" charset="0"/>
              </a:rPr>
              <a:t>Thank you for the introduction and for the opportunity to present our results.</a:t>
            </a:r>
          </a:p>
          <a:p>
            <a:pPr eaLnBrk="1" hangingPunct="1"/>
            <a:r>
              <a:rPr lang="en-US" altLang="de-DE" dirty="0" smtClean="0">
                <a:latin typeface="Arial" panose="020B0604020202020204" pitchFamily="34" charset="0"/>
              </a:rPr>
              <a:t>Hello everybody. Welcome you to my talk.</a:t>
            </a:r>
          </a:p>
          <a:p>
            <a:pPr eaLnBrk="1" hangingPunct="1"/>
            <a:r>
              <a:rPr lang="en-US" altLang="de-DE" dirty="0" smtClean="0">
                <a:latin typeface="Arial" panose="020B0604020202020204" pitchFamily="34" charset="0"/>
              </a:rPr>
              <a:t>As said before the topic of my talk is “New</a:t>
            </a:r>
            <a:r>
              <a:rPr lang="en-US" altLang="de-DE" baseline="0" dirty="0" smtClean="0">
                <a:latin typeface="Arial" panose="020B0604020202020204" pitchFamily="34" charset="0"/>
              </a:rPr>
              <a:t> routes in treating brain disorders</a:t>
            </a:r>
            <a:r>
              <a:rPr lang="en-US" altLang="de-DE" dirty="0" smtClean="0">
                <a:latin typeface="Arial" panose="020B0604020202020204" pitchFamily="34" charset="0"/>
              </a:rPr>
              <a:t>”.</a:t>
            </a:r>
          </a:p>
          <a:p>
            <a:pPr eaLnBrk="1" hangingPunct="1"/>
            <a:endParaRPr lang="de-DE" altLang="de-DE" dirty="0" smtClean="0">
              <a:latin typeface="Arial" panose="020B0604020202020204" pitchFamily="34" charset="0"/>
            </a:endParaRPr>
          </a:p>
        </p:txBody>
      </p:sp>
    </p:spTree>
    <p:extLst>
      <p:ext uri="{BB962C8B-B14F-4D97-AF65-F5344CB8AC3E}">
        <p14:creationId xmlns:p14="http://schemas.microsoft.com/office/powerpoint/2010/main" val="406020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Mayby</a:t>
            </a:r>
            <a:r>
              <a:rPr lang="de-DE" dirty="0" smtClean="0"/>
              <a:t> </a:t>
            </a:r>
            <a:r>
              <a:rPr lang="de-DE" dirty="0" err="1" smtClean="0"/>
              <a:t>you</a:t>
            </a:r>
            <a:r>
              <a:rPr lang="de-DE" dirty="0" smtClean="0"/>
              <a:t> all </a:t>
            </a:r>
            <a:r>
              <a:rPr lang="de-DE" dirty="0" err="1" smtClean="0"/>
              <a:t>know</a:t>
            </a:r>
            <a:r>
              <a:rPr lang="de-DE" dirty="0" smtClean="0"/>
              <a:t>, </a:t>
            </a:r>
            <a:r>
              <a:rPr lang="de-DE" dirty="0" err="1" smtClean="0"/>
              <a:t>that´s</a:t>
            </a:r>
            <a:r>
              <a:rPr lang="de-DE" baseline="0" dirty="0" smtClean="0"/>
              <a:t> </a:t>
            </a:r>
            <a:r>
              <a:rPr lang="de-DE" baseline="0" dirty="0" err="1" smtClean="0"/>
              <a:t>really</a:t>
            </a:r>
            <a:r>
              <a:rPr lang="de-DE" baseline="0" dirty="0" smtClean="0"/>
              <a:t> </a:t>
            </a:r>
            <a:r>
              <a:rPr lang="de-DE" baseline="0" dirty="0" err="1" smtClean="0"/>
              <a:t>hard</a:t>
            </a:r>
            <a:r>
              <a:rPr lang="de-DE" baseline="0" dirty="0" smtClean="0"/>
              <a:t> </a:t>
            </a:r>
            <a:r>
              <a:rPr lang="de-DE" baseline="0" dirty="0" err="1" smtClean="0"/>
              <a:t>to</a:t>
            </a:r>
            <a:r>
              <a:rPr lang="de-DE" baseline="0" dirty="0" smtClean="0"/>
              <a:t> </a:t>
            </a:r>
            <a:r>
              <a:rPr lang="de-DE" baseline="0" dirty="0" err="1" smtClean="0"/>
              <a:t>get</a:t>
            </a:r>
            <a:r>
              <a:rPr lang="de-DE" baseline="0" dirty="0" smtClean="0"/>
              <a:t> </a:t>
            </a:r>
            <a:r>
              <a:rPr lang="de-DE" baseline="0" dirty="0" err="1" smtClean="0"/>
              <a:t>drugs</a:t>
            </a:r>
            <a:r>
              <a:rPr lang="de-DE" baseline="0" dirty="0" smtClean="0"/>
              <a:t> </a:t>
            </a:r>
            <a:r>
              <a:rPr lang="de-DE" baseline="0" dirty="0" err="1" smtClean="0"/>
              <a:t>into</a:t>
            </a:r>
            <a:r>
              <a:rPr lang="de-DE" baseline="0" dirty="0" smtClean="0"/>
              <a:t> </a:t>
            </a:r>
            <a:r>
              <a:rPr lang="de-DE" baseline="0" dirty="0" err="1" smtClean="0"/>
              <a:t>the</a:t>
            </a:r>
            <a:r>
              <a:rPr lang="de-DE" baseline="0" dirty="0" smtClean="0"/>
              <a:t> </a:t>
            </a:r>
            <a:r>
              <a:rPr lang="de-DE" baseline="0" dirty="0" err="1" smtClean="0"/>
              <a:t>central</a:t>
            </a:r>
            <a:r>
              <a:rPr lang="de-DE" baseline="0" dirty="0" smtClean="0"/>
              <a:t> </a:t>
            </a:r>
            <a:r>
              <a:rPr lang="de-DE" baseline="0" dirty="0" err="1" smtClean="0"/>
              <a:t>nervous</a:t>
            </a:r>
            <a:r>
              <a:rPr lang="de-DE" baseline="0" dirty="0" smtClean="0"/>
              <a:t> </a:t>
            </a:r>
            <a:r>
              <a:rPr lang="de-DE" baseline="0" dirty="0" err="1" smtClean="0"/>
              <a:t>system</a:t>
            </a:r>
            <a:r>
              <a:rPr lang="de-DE" baseline="0" dirty="0" smtClean="0"/>
              <a:t>. At </a:t>
            </a:r>
            <a:r>
              <a:rPr lang="de-DE" baseline="0" dirty="0" err="1" smtClean="0"/>
              <a:t>the</a:t>
            </a:r>
            <a:r>
              <a:rPr lang="de-DE" baseline="0" dirty="0" smtClean="0"/>
              <a:t> </a:t>
            </a:r>
            <a:r>
              <a:rPr lang="de-DE" baseline="0" dirty="0" err="1" smtClean="0"/>
              <a:t>moment</a:t>
            </a:r>
            <a:r>
              <a:rPr lang="de-DE" baseline="0" dirty="0" smtClean="0"/>
              <a:t>, in </a:t>
            </a:r>
            <a:r>
              <a:rPr lang="de-DE" baseline="0" dirty="0" err="1" smtClean="0"/>
              <a:t>the</a:t>
            </a:r>
            <a:r>
              <a:rPr lang="de-DE" baseline="0" dirty="0" smtClean="0"/>
              <a:t> </a:t>
            </a:r>
            <a:r>
              <a:rPr lang="de-DE" baseline="0" dirty="0" err="1" smtClean="0"/>
              <a:t>most</a:t>
            </a:r>
            <a:r>
              <a:rPr lang="de-DE" baseline="0" dirty="0" smtClean="0"/>
              <a:t> </a:t>
            </a:r>
            <a:r>
              <a:rPr lang="de-DE" baseline="0" dirty="0" err="1" smtClean="0"/>
              <a:t>cases</a:t>
            </a:r>
            <a:r>
              <a:rPr lang="de-DE" baseline="0" dirty="0" smtClean="0"/>
              <a:t> </a:t>
            </a:r>
            <a:r>
              <a:rPr lang="de-DE" baseline="0" dirty="0" err="1" smtClean="0"/>
              <a:t>causal</a:t>
            </a:r>
            <a:r>
              <a:rPr lang="de-DE" baseline="0" dirty="0" smtClean="0"/>
              <a:t> </a:t>
            </a:r>
            <a:r>
              <a:rPr lang="de-DE" baseline="0" dirty="0" err="1" smtClean="0"/>
              <a:t>interventions</a:t>
            </a:r>
            <a:r>
              <a:rPr lang="de-DE" baseline="0" dirty="0" smtClean="0"/>
              <a:t> </a:t>
            </a:r>
            <a:r>
              <a:rPr lang="de-DE" baseline="0" dirty="0" err="1" smtClean="0"/>
              <a:t>are</a:t>
            </a:r>
            <a:r>
              <a:rPr lang="de-DE" baseline="0" dirty="0" smtClean="0"/>
              <a:t> still </a:t>
            </a:r>
            <a:r>
              <a:rPr lang="de-DE" baseline="0" dirty="0" err="1" smtClean="0"/>
              <a:t>lacking</a:t>
            </a:r>
            <a:r>
              <a:rPr lang="de-DE" baseline="0" dirty="0" smtClean="0"/>
              <a:t> </a:t>
            </a:r>
            <a:r>
              <a:rPr lang="de-DE" baseline="0" dirty="0" err="1" smtClean="0"/>
              <a:t>and</a:t>
            </a:r>
            <a:r>
              <a:rPr lang="de-DE" baseline="0" dirty="0" smtClean="0"/>
              <a:t> </a:t>
            </a:r>
            <a:r>
              <a:rPr lang="de-DE" baseline="0" dirty="0" err="1" smtClean="0"/>
              <a:t>current</a:t>
            </a:r>
            <a:r>
              <a:rPr lang="de-DE" baseline="0" dirty="0" smtClean="0"/>
              <a:t> </a:t>
            </a:r>
            <a:r>
              <a:rPr lang="de-DE" baseline="0" dirty="0" err="1" smtClean="0"/>
              <a:t>therapies</a:t>
            </a:r>
            <a:r>
              <a:rPr lang="de-DE" baseline="0" dirty="0" smtClean="0"/>
              <a:t> </a:t>
            </a:r>
            <a:r>
              <a:rPr lang="de-DE" baseline="0" dirty="0" err="1" smtClean="0"/>
              <a:t>only</a:t>
            </a:r>
            <a:r>
              <a:rPr lang="de-DE" baseline="0" dirty="0" smtClean="0"/>
              <a:t> </a:t>
            </a:r>
            <a:r>
              <a:rPr lang="de-DE" baseline="0" dirty="0" err="1" smtClean="0"/>
              <a:t>aim</a:t>
            </a:r>
            <a:r>
              <a:rPr lang="de-DE" baseline="0" dirty="0" smtClean="0"/>
              <a:t> at </a:t>
            </a:r>
            <a:r>
              <a:rPr lang="de-DE" baseline="0" dirty="0" err="1" smtClean="0"/>
              <a:t>easing</a:t>
            </a:r>
            <a:r>
              <a:rPr lang="de-DE" baseline="0" dirty="0" smtClean="0"/>
              <a:t> </a:t>
            </a:r>
            <a:r>
              <a:rPr lang="de-DE" baseline="0" dirty="0" err="1" smtClean="0"/>
              <a:t>symptoms</a:t>
            </a:r>
            <a:r>
              <a:rPr lang="de-DE" baseline="0" dirty="0" smtClean="0"/>
              <a:t>. </a:t>
            </a:r>
          </a:p>
          <a:p>
            <a:r>
              <a:rPr lang="de-DE" baseline="0" dirty="0" smtClean="0"/>
              <a:t>The </a:t>
            </a:r>
            <a:r>
              <a:rPr lang="de-DE" baseline="0" dirty="0" err="1" smtClean="0"/>
              <a:t>crux</a:t>
            </a:r>
            <a:r>
              <a:rPr lang="de-DE" baseline="0" dirty="0" smtClean="0"/>
              <a:t> </a:t>
            </a:r>
            <a:r>
              <a:rPr lang="de-DE" baseline="0" dirty="0" err="1" smtClean="0"/>
              <a:t>is</a:t>
            </a:r>
            <a:r>
              <a:rPr lang="de-DE" baseline="0" dirty="0" smtClean="0"/>
              <a:t>, </a:t>
            </a:r>
            <a:r>
              <a:rPr lang="de-DE" baseline="0" dirty="0" err="1" smtClean="0"/>
              <a:t>that</a:t>
            </a:r>
            <a:r>
              <a:rPr lang="de-DE" baseline="0" dirty="0" smtClean="0"/>
              <a:t> </a:t>
            </a:r>
            <a:r>
              <a:rPr lang="de-DE" baseline="0" dirty="0" err="1" smtClean="0"/>
              <a:t>substances</a:t>
            </a:r>
            <a:r>
              <a:rPr lang="de-DE" baseline="0" dirty="0" smtClean="0"/>
              <a:t> </a:t>
            </a:r>
            <a:r>
              <a:rPr lang="de-DE" baseline="0" dirty="0" err="1" smtClean="0"/>
              <a:t>may</a:t>
            </a:r>
            <a:r>
              <a:rPr lang="de-DE" baseline="0" dirty="0" smtClean="0"/>
              <a:t> </a:t>
            </a:r>
            <a:r>
              <a:rPr lang="de-DE" baseline="0" dirty="0" err="1" smtClean="0"/>
              <a:t>often</a:t>
            </a:r>
            <a:r>
              <a:rPr lang="de-DE" baseline="0" dirty="0" smtClean="0"/>
              <a:t> </a:t>
            </a:r>
            <a:r>
              <a:rPr lang="de-DE" baseline="0" dirty="0" err="1" smtClean="0"/>
              <a:t>show</a:t>
            </a:r>
            <a:r>
              <a:rPr lang="de-DE" baseline="0" dirty="0" smtClean="0"/>
              <a:t> promising </a:t>
            </a:r>
            <a:r>
              <a:rPr lang="de-DE" baseline="0" dirty="0" err="1" smtClean="0"/>
              <a:t>results</a:t>
            </a:r>
            <a:r>
              <a:rPr lang="de-DE" baseline="0" dirty="0" smtClean="0"/>
              <a:t> in vitro, but </a:t>
            </a:r>
            <a:r>
              <a:rPr lang="de-DE" baseline="0" dirty="0" err="1" smtClean="0"/>
              <a:t>fail</a:t>
            </a:r>
            <a:r>
              <a:rPr lang="de-DE" baseline="0" dirty="0" smtClean="0"/>
              <a:t> in vivo, </a:t>
            </a:r>
            <a:r>
              <a:rPr lang="de-DE" baseline="0" dirty="0" err="1" smtClean="0"/>
              <a:t>because</a:t>
            </a:r>
            <a:r>
              <a:rPr lang="de-DE" baseline="0" dirty="0" smtClean="0"/>
              <a:t> </a:t>
            </a:r>
            <a:r>
              <a:rPr lang="de-DE" baseline="0" dirty="0" err="1" smtClean="0"/>
              <a:t>about</a:t>
            </a:r>
            <a:r>
              <a:rPr lang="de-DE" baseline="0" dirty="0" smtClean="0"/>
              <a:t> 98 % of all </a:t>
            </a:r>
            <a:r>
              <a:rPr lang="de-DE" baseline="0" dirty="0" err="1" smtClean="0"/>
              <a:t>small</a:t>
            </a:r>
            <a:r>
              <a:rPr lang="de-DE" baseline="0" dirty="0" smtClean="0"/>
              <a:t> </a:t>
            </a:r>
            <a:r>
              <a:rPr lang="de-DE" baseline="0" dirty="0" err="1" smtClean="0"/>
              <a:t>molecules</a:t>
            </a:r>
            <a:r>
              <a:rPr lang="de-DE" baseline="0" dirty="0" smtClean="0"/>
              <a:t> </a:t>
            </a:r>
            <a:r>
              <a:rPr lang="de-DE" baseline="0" dirty="0" err="1" smtClean="0"/>
              <a:t>and</a:t>
            </a:r>
            <a:r>
              <a:rPr lang="de-DE" baseline="0" dirty="0" smtClean="0"/>
              <a:t> </a:t>
            </a:r>
            <a:r>
              <a:rPr lang="de-DE" baseline="0" dirty="0" err="1" smtClean="0"/>
              <a:t>nearly</a:t>
            </a:r>
            <a:r>
              <a:rPr lang="de-DE" baseline="0" dirty="0" smtClean="0"/>
              <a:t> 100 % of all large </a:t>
            </a:r>
            <a:r>
              <a:rPr lang="de-DE" baseline="0" dirty="0" err="1" smtClean="0"/>
              <a:t>molecules</a:t>
            </a:r>
            <a:r>
              <a:rPr lang="de-DE" baseline="0" dirty="0" smtClean="0"/>
              <a:t> </a:t>
            </a:r>
            <a:r>
              <a:rPr lang="de-DE" baseline="0" dirty="0" err="1" smtClean="0"/>
              <a:t>cannot</a:t>
            </a:r>
            <a:r>
              <a:rPr lang="de-DE" baseline="0" dirty="0" smtClean="0"/>
              <a:t> </a:t>
            </a:r>
            <a:r>
              <a:rPr lang="de-DE" baseline="0" dirty="0" err="1" smtClean="0"/>
              <a:t>enter</a:t>
            </a:r>
            <a:r>
              <a:rPr lang="de-DE" baseline="0" dirty="0" smtClean="0"/>
              <a:t> </a:t>
            </a:r>
            <a:r>
              <a:rPr lang="de-DE" baseline="0" dirty="0" err="1" smtClean="0"/>
              <a:t>the</a:t>
            </a:r>
            <a:r>
              <a:rPr lang="de-DE" baseline="0" dirty="0" smtClean="0"/>
              <a:t> </a:t>
            </a:r>
            <a:r>
              <a:rPr lang="de-DE" baseline="0" dirty="0" err="1" smtClean="0"/>
              <a:t>brain</a:t>
            </a:r>
            <a:r>
              <a:rPr lang="de-DE" baseline="0" dirty="0" smtClean="0"/>
              <a:t>. But </a:t>
            </a:r>
            <a:r>
              <a:rPr lang="de-DE" baseline="0" dirty="0" err="1" smtClean="0"/>
              <a:t>Why</a:t>
            </a:r>
            <a:r>
              <a:rPr lang="de-DE" baseline="0" dirty="0" smtClean="0"/>
              <a:t>?</a:t>
            </a:r>
            <a:endParaRPr lang="de-DE"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2</a:t>
            </a:fld>
            <a:endParaRPr lang="de-DE" dirty="0">
              <a:solidFill>
                <a:srgbClr val="000000"/>
              </a:solidFill>
            </a:endParaRPr>
          </a:p>
        </p:txBody>
      </p:sp>
    </p:spTree>
    <p:extLst>
      <p:ext uri="{BB962C8B-B14F-4D97-AF65-F5344CB8AC3E}">
        <p14:creationId xmlns:p14="http://schemas.microsoft.com/office/powerpoint/2010/main" val="1272189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 </a:t>
            </a:r>
            <a:r>
              <a:rPr lang="de-DE" dirty="0" err="1" smtClean="0"/>
              <a:t>really</a:t>
            </a:r>
            <a:r>
              <a:rPr lang="de-DE" dirty="0" smtClean="0"/>
              <a:t> </a:t>
            </a:r>
            <a:r>
              <a:rPr lang="de-DE" dirty="0" err="1" smtClean="0"/>
              <a:t>tight</a:t>
            </a:r>
            <a:r>
              <a:rPr lang="de-DE" baseline="0" dirty="0" smtClean="0"/>
              <a:t> </a:t>
            </a:r>
            <a:r>
              <a:rPr lang="de-DE" baseline="0" dirty="0" err="1" smtClean="0"/>
              <a:t>barrier</a:t>
            </a:r>
            <a:r>
              <a:rPr lang="de-DE" baseline="0" dirty="0" smtClean="0"/>
              <a:t> </a:t>
            </a:r>
            <a:r>
              <a:rPr lang="de-DE" baseline="0" dirty="0" err="1" smtClean="0"/>
              <a:t>exits</a:t>
            </a:r>
            <a:r>
              <a:rPr lang="de-DE" baseline="0" dirty="0" smtClean="0"/>
              <a:t> in </a:t>
            </a:r>
            <a:r>
              <a:rPr lang="de-DE" baseline="0" dirty="0" err="1" smtClean="0"/>
              <a:t>our</a:t>
            </a:r>
            <a:r>
              <a:rPr lang="de-DE" baseline="0" dirty="0" smtClean="0"/>
              <a:t> </a:t>
            </a:r>
            <a:r>
              <a:rPr lang="de-DE" baseline="0" dirty="0" err="1" smtClean="0"/>
              <a:t>body</a:t>
            </a:r>
            <a:r>
              <a:rPr lang="de-DE" baseline="0" dirty="0" smtClean="0"/>
              <a:t> </a:t>
            </a:r>
            <a:r>
              <a:rPr lang="de-DE" baseline="0" dirty="0" err="1" smtClean="0"/>
              <a:t>called</a:t>
            </a:r>
            <a:r>
              <a:rPr lang="de-DE" baseline="0" dirty="0" smtClean="0"/>
              <a:t> </a:t>
            </a:r>
            <a:r>
              <a:rPr lang="de-DE" baseline="0" dirty="0" err="1" smtClean="0"/>
              <a:t>the</a:t>
            </a:r>
            <a:r>
              <a:rPr lang="de-DE" baseline="0" dirty="0" smtClean="0"/>
              <a:t> </a:t>
            </a:r>
            <a:r>
              <a:rPr lang="de-DE" baseline="0" dirty="0" err="1" smtClean="0"/>
              <a:t>blood-brain</a:t>
            </a:r>
            <a:r>
              <a:rPr lang="de-DE" baseline="0" dirty="0" smtClean="0"/>
              <a:t> </a:t>
            </a:r>
            <a:r>
              <a:rPr lang="de-DE" baseline="0" dirty="0" err="1" smtClean="0"/>
              <a:t>barrier</a:t>
            </a:r>
            <a:r>
              <a:rPr lang="de-DE" baseline="0" dirty="0" smtClean="0"/>
              <a:t>. The </a:t>
            </a:r>
            <a:r>
              <a:rPr lang="de-DE" baseline="0" dirty="0" err="1" smtClean="0"/>
              <a:t>blood-brain</a:t>
            </a:r>
            <a:r>
              <a:rPr lang="de-DE" baseline="0" dirty="0" smtClean="0"/>
              <a:t> </a:t>
            </a:r>
            <a:r>
              <a:rPr lang="de-DE" baseline="0" dirty="0" err="1" smtClean="0"/>
              <a:t>barrier</a:t>
            </a:r>
            <a:r>
              <a:rPr lang="de-DE" baseline="0" dirty="0" smtClean="0"/>
              <a:t> </a:t>
            </a:r>
            <a:r>
              <a:rPr lang="de-DE" baseline="0" dirty="0" err="1" smtClean="0"/>
              <a:t>restricts</a:t>
            </a:r>
            <a:r>
              <a:rPr lang="de-DE" baseline="0" dirty="0" smtClean="0"/>
              <a:t> </a:t>
            </a:r>
            <a:r>
              <a:rPr lang="de-DE" baseline="0" dirty="0" err="1" smtClean="0"/>
              <a:t>the</a:t>
            </a:r>
            <a:r>
              <a:rPr lang="de-DE" baseline="0" dirty="0" smtClean="0"/>
              <a:t> </a:t>
            </a:r>
            <a:r>
              <a:rPr lang="de-DE" baseline="0" dirty="0" err="1" smtClean="0"/>
              <a:t>body</a:t>
            </a:r>
            <a:r>
              <a:rPr lang="de-DE" baseline="0" dirty="0" smtClean="0"/>
              <a:t> </a:t>
            </a:r>
            <a:r>
              <a:rPr lang="de-DE" baseline="0" dirty="0" err="1" smtClean="0"/>
              <a:t>distribution</a:t>
            </a:r>
            <a:r>
              <a:rPr lang="de-DE" baseline="0" dirty="0" smtClean="0"/>
              <a:t> of </a:t>
            </a:r>
            <a:r>
              <a:rPr lang="de-DE" baseline="0" dirty="0" err="1" smtClean="0"/>
              <a:t>the</a:t>
            </a:r>
            <a:r>
              <a:rPr lang="de-DE" baseline="0" dirty="0" smtClean="0"/>
              <a:t> </a:t>
            </a:r>
            <a:r>
              <a:rPr lang="de-DE" baseline="0" dirty="0" err="1" smtClean="0"/>
              <a:t>substances</a:t>
            </a:r>
            <a:r>
              <a:rPr lang="de-DE" baseline="0" dirty="0" smtClean="0"/>
              <a:t>. In </a:t>
            </a:r>
            <a:r>
              <a:rPr lang="de-DE" baseline="0" dirty="0" err="1" smtClean="0"/>
              <a:t>picture</a:t>
            </a:r>
            <a:r>
              <a:rPr lang="de-DE" baseline="0" dirty="0" smtClean="0"/>
              <a:t> A </a:t>
            </a:r>
            <a:r>
              <a:rPr lang="de-DE" baseline="0" dirty="0" err="1" smtClean="0"/>
              <a:t>you</a:t>
            </a:r>
            <a:r>
              <a:rPr lang="de-DE" baseline="0" dirty="0" smtClean="0"/>
              <a:t> </a:t>
            </a:r>
            <a:r>
              <a:rPr lang="de-DE" baseline="0" dirty="0" err="1" smtClean="0"/>
              <a:t>can</a:t>
            </a:r>
            <a:r>
              <a:rPr lang="de-DE" baseline="0" dirty="0" smtClean="0"/>
              <a:t> </a:t>
            </a:r>
            <a:r>
              <a:rPr lang="de-DE" baseline="0" dirty="0" err="1" smtClean="0"/>
              <a:t>see</a:t>
            </a:r>
            <a:r>
              <a:rPr lang="de-DE" baseline="0" dirty="0" smtClean="0"/>
              <a:t> a </a:t>
            </a:r>
            <a:r>
              <a:rPr lang="de-DE" baseline="0" dirty="0" err="1" smtClean="0"/>
              <a:t>intravenous</a:t>
            </a:r>
            <a:r>
              <a:rPr lang="de-DE" baseline="0" dirty="0" smtClean="0"/>
              <a:t> </a:t>
            </a:r>
            <a:r>
              <a:rPr lang="de-DE" baseline="0" dirty="0" err="1" smtClean="0"/>
              <a:t>injection</a:t>
            </a:r>
            <a:r>
              <a:rPr lang="de-DE" baseline="0" dirty="0" smtClean="0"/>
              <a:t> of </a:t>
            </a:r>
            <a:r>
              <a:rPr lang="de-DE" baseline="0" dirty="0" err="1" smtClean="0"/>
              <a:t>radiolabeled</a:t>
            </a:r>
            <a:r>
              <a:rPr lang="de-DE" baseline="0" dirty="0" smtClean="0"/>
              <a:t> </a:t>
            </a:r>
            <a:r>
              <a:rPr lang="de-DE" baseline="0" dirty="0" err="1" smtClean="0"/>
              <a:t>histamine</a:t>
            </a:r>
            <a:r>
              <a:rPr lang="de-DE" baseline="0" dirty="0" smtClean="0"/>
              <a:t>. Al </a:t>
            </a:r>
            <a:r>
              <a:rPr lang="de-DE" baseline="0" dirty="0" err="1" smtClean="0"/>
              <a:t>parts</a:t>
            </a:r>
            <a:r>
              <a:rPr lang="de-DE" baseline="0" dirty="0" smtClean="0"/>
              <a:t> of </a:t>
            </a:r>
            <a:r>
              <a:rPr lang="de-DE" baseline="0" dirty="0" err="1" smtClean="0"/>
              <a:t>the</a:t>
            </a:r>
            <a:r>
              <a:rPr lang="de-DE" baseline="0" dirty="0" smtClean="0"/>
              <a:t> </a:t>
            </a:r>
            <a:r>
              <a:rPr lang="de-DE" baseline="0" dirty="0" err="1" smtClean="0"/>
              <a:t>body</a:t>
            </a:r>
            <a:r>
              <a:rPr lang="de-DE" baseline="0" dirty="0" smtClean="0"/>
              <a:t> </a:t>
            </a:r>
            <a:r>
              <a:rPr lang="de-DE" baseline="0" dirty="0" err="1" smtClean="0"/>
              <a:t>were</a:t>
            </a:r>
            <a:r>
              <a:rPr lang="de-DE" baseline="0" dirty="0" smtClean="0"/>
              <a:t> </a:t>
            </a:r>
            <a:r>
              <a:rPr lang="de-DE" baseline="0" dirty="0" err="1" smtClean="0"/>
              <a:t>colored</a:t>
            </a:r>
            <a:r>
              <a:rPr lang="de-DE" baseline="0" dirty="0" smtClean="0"/>
              <a:t> </a:t>
            </a:r>
            <a:r>
              <a:rPr lang="de-DE" baseline="0" dirty="0" err="1" smtClean="0"/>
              <a:t>exepted</a:t>
            </a:r>
            <a:r>
              <a:rPr lang="de-DE" baseline="0" dirty="0" smtClean="0"/>
              <a:t> </a:t>
            </a:r>
            <a:r>
              <a:rPr lang="de-DE" baseline="0" dirty="0" err="1" smtClean="0"/>
              <a:t>the</a:t>
            </a:r>
            <a:r>
              <a:rPr lang="de-DE" baseline="0" dirty="0" smtClean="0"/>
              <a:t> </a:t>
            </a:r>
            <a:r>
              <a:rPr lang="de-DE" baseline="0" dirty="0" err="1" smtClean="0"/>
              <a:t>brain</a:t>
            </a:r>
            <a:r>
              <a:rPr lang="de-DE" baseline="0" dirty="0" smtClean="0"/>
              <a:t> </a:t>
            </a:r>
            <a:r>
              <a:rPr lang="de-DE" baseline="0" dirty="0" err="1" smtClean="0"/>
              <a:t>and</a:t>
            </a:r>
            <a:r>
              <a:rPr lang="de-DE" baseline="0" dirty="0" smtClean="0"/>
              <a:t> </a:t>
            </a:r>
            <a:r>
              <a:rPr lang="de-DE" baseline="0" dirty="0" err="1" smtClean="0"/>
              <a:t>the</a:t>
            </a:r>
            <a:r>
              <a:rPr lang="de-DE" baseline="0" dirty="0" smtClean="0"/>
              <a:t> spinal </a:t>
            </a:r>
            <a:r>
              <a:rPr lang="de-DE" baseline="0" dirty="0" err="1" smtClean="0"/>
              <a:t>cord</a:t>
            </a:r>
            <a:r>
              <a:rPr lang="de-DE" baseline="0" dirty="0" smtClean="0"/>
              <a:t>. At </a:t>
            </a:r>
            <a:r>
              <a:rPr lang="de-DE" baseline="0" dirty="0" err="1" smtClean="0"/>
              <a:t>the</a:t>
            </a:r>
            <a:r>
              <a:rPr lang="de-DE" baseline="0" dirty="0" smtClean="0"/>
              <a:t> end of </a:t>
            </a:r>
            <a:r>
              <a:rPr lang="de-DE" baseline="0" dirty="0" err="1" smtClean="0"/>
              <a:t>the</a:t>
            </a:r>
            <a:r>
              <a:rPr lang="de-DE" baseline="0" dirty="0" smtClean="0"/>
              <a:t> 19th </a:t>
            </a:r>
            <a:r>
              <a:rPr lang="de-DE" baseline="0" dirty="0" err="1" smtClean="0"/>
              <a:t>century</a:t>
            </a:r>
            <a:r>
              <a:rPr lang="de-DE" baseline="0" dirty="0" smtClean="0"/>
              <a:t> Paul </a:t>
            </a:r>
            <a:r>
              <a:rPr lang="de-DE" baseline="0" dirty="0" err="1" smtClean="0"/>
              <a:t>Ehrlich´s</a:t>
            </a:r>
            <a:r>
              <a:rPr lang="de-DE" baseline="0" dirty="0" smtClean="0"/>
              <a:t> </a:t>
            </a:r>
            <a:r>
              <a:rPr lang="de-DE" baseline="0" dirty="0" err="1" smtClean="0"/>
              <a:t>experiment</a:t>
            </a:r>
            <a:r>
              <a:rPr lang="de-DE" baseline="0" dirty="0" smtClean="0"/>
              <a:t> </a:t>
            </a:r>
            <a:r>
              <a:rPr lang="de-DE" baseline="0" dirty="0" err="1" smtClean="0"/>
              <a:t>gaves</a:t>
            </a:r>
            <a:r>
              <a:rPr lang="de-DE" baseline="0" dirty="0" smtClean="0"/>
              <a:t> </a:t>
            </a:r>
            <a:r>
              <a:rPr lang="de-DE" baseline="0" dirty="0" err="1" smtClean="0"/>
              <a:t>the</a:t>
            </a:r>
            <a:r>
              <a:rPr lang="de-DE" baseline="0" dirty="0" smtClean="0"/>
              <a:t> </a:t>
            </a:r>
            <a:r>
              <a:rPr lang="de-DE" baseline="0" dirty="0" err="1" smtClean="0"/>
              <a:t>first</a:t>
            </a:r>
            <a:r>
              <a:rPr lang="de-DE" baseline="0" dirty="0" smtClean="0"/>
              <a:t> </a:t>
            </a:r>
            <a:r>
              <a:rPr lang="de-DE" baseline="0" dirty="0" err="1" smtClean="0"/>
              <a:t>hind</a:t>
            </a:r>
            <a:r>
              <a:rPr lang="de-DE" baseline="0" dirty="0" smtClean="0"/>
              <a:t> at </a:t>
            </a:r>
            <a:r>
              <a:rPr lang="de-DE" baseline="0" dirty="0" err="1" smtClean="0"/>
              <a:t>the</a:t>
            </a:r>
            <a:r>
              <a:rPr lang="de-DE" baseline="0" dirty="0" smtClean="0"/>
              <a:t> </a:t>
            </a:r>
            <a:r>
              <a:rPr lang="de-DE" baseline="0" dirty="0" err="1" smtClean="0"/>
              <a:t>existence</a:t>
            </a:r>
            <a:r>
              <a:rPr lang="de-DE" baseline="0" dirty="0" smtClean="0"/>
              <a:t> of </a:t>
            </a:r>
            <a:r>
              <a:rPr lang="de-DE" baseline="0" dirty="0" err="1" smtClean="0"/>
              <a:t>the</a:t>
            </a:r>
            <a:r>
              <a:rPr lang="de-DE" baseline="0" dirty="0" smtClean="0"/>
              <a:t> </a:t>
            </a:r>
            <a:r>
              <a:rPr lang="de-DE" baseline="0" dirty="0" err="1" smtClean="0"/>
              <a:t>blood-brain</a:t>
            </a:r>
            <a:r>
              <a:rPr lang="de-DE" baseline="0" dirty="0" smtClean="0"/>
              <a:t> </a:t>
            </a:r>
            <a:r>
              <a:rPr lang="de-DE" baseline="0" dirty="0" err="1" smtClean="0"/>
              <a:t>barrier</a:t>
            </a:r>
            <a:r>
              <a:rPr lang="de-DE" baseline="0" dirty="0" smtClean="0"/>
              <a:t>. He </a:t>
            </a:r>
            <a:r>
              <a:rPr lang="de-DE" baseline="0" dirty="0" err="1" smtClean="0"/>
              <a:t>injected</a:t>
            </a:r>
            <a:r>
              <a:rPr lang="de-DE" baseline="0" dirty="0" smtClean="0"/>
              <a:t> </a:t>
            </a:r>
            <a:r>
              <a:rPr lang="de-DE" baseline="0" dirty="0" err="1" smtClean="0"/>
              <a:t>aniline</a:t>
            </a:r>
            <a:r>
              <a:rPr lang="de-DE" baseline="0" dirty="0" smtClean="0"/>
              <a:t> </a:t>
            </a:r>
            <a:r>
              <a:rPr lang="de-DE" baseline="0" dirty="0" err="1" smtClean="0"/>
              <a:t>dyes</a:t>
            </a:r>
            <a:r>
              <a:rPr lang="de-DE" baseline="0" dirty="0" smtClean="0"/>
              <a:t> </a:t>
            </a:r>
            <a:r>
              <a:rPr lang="de-DE" baseline="0" dirty="0" err="1" smtClean="0"/>
              <a:t>into</a:t>
            </a:r>
            <a:r>
              <a:rPr lang="de-DE" baseline="0" dirty="0" smtClean="0"/>
              <a:t> </a:t>
            </a:r>
            <a:r>
              <a:rPr lang="de-DE" baseline="0" dirty="0" err="1" smtClean="0"/>
              <a:t>mices</a:t>
            </a:r>
            <a:r>
              <a:rPr lang="de-DE" baseline="0" dirty="0" smtClean="0"/>
              <a:t> </a:t>
            </a:r>
            <a:r>
              <a:rPr lang="de-DE" baseline="0" dirty="0" err="1" smtClean="0"/>
              <a:t>and</a:t>
            </a:r>
            <a:r>
              <a:rPr lang="de-DE" baseline="0" dirty="0" smtClean="0"/>
              <a:t> </a:t>
            </a:r>
            <a:r>
              <a:rPr lang="de-DE" baseline="0" dirty="0" err="1" smtClean="0"/>
              <a:t>sawed</a:t>
            </a:r>
            <a:r>
              <a:rPr lang="de-DE" baseline="0" dirty="0" smtClean="0"/>
              <a:t> </a:t>
            </a:r>
            <a:r>
              <a:rPr lang="de-DE" baseline="0" dirty="0" err="1" smtClean="0"/>
              <a:t>that</a:t>
            </a:r>
            <a:r>
              <a:rPr lang="de-DE" baseline="0" dirty="0" smtClean="0"/>
              <a:t> all </a:t>
            </a:r>
            <a:r>
              <a:rPr lang="de-DE" baseline="0" dirty="0" err="1" smtClean="0"/>
              <a:t>parts</a:t>
            </a:r>
            <a:r>
              <a:rPr lang="de-DE" baseline="0" dirty="0" smtClean="0"/>
              <a:t> of </a:t>
            </a:r>
            <a:r>
              <a:rPr lang="de-DE" baseline="0" dirty="0" err="1" smtClean="0"/>
              <a:t>the</a:t>
            </a:r>
            <a:r>
              <a:rPr lang="de-DE" baseline="0" dirty="0" smtClean="0"/>
              <a:t> </a:t>
            </a:r>
            <a:r>
              <a:rPr lang="de-DE" baseline="0" dirty="0" err="1" smtClean="0"/>
              <a:t>body</a:t>
            </a:r>
            <a:r>
              <a:rPr lang="de-DE" baseline="0" dirty="0" smtClean="0"/>
              <a:t> </a:t>
            </a:r>
            <a:r>
              <a:rPr lang="de-DE" baseline="0" dirty="0" err="1" smtClean="0"/>
              <a:t>were</a:t>
            </a:r>
            <a:r>
              <a:rPr lang="de-DE" baseline="0" dirty="0" smtClean="0"/>
              <a:t> </a:t>
            </a:r>
            <a:r>
              <a:rPr lang="de-DE" baseline="0" dirty="0" err="1" smtClean="0"/>
              <a:t>colored</a:t>
            </a:r>
            <a:r>
              <a:rPr lang="de-DE" baseline="0" dirty="0" smtClean="0"/>
              <a:t> </a:t>
            </a:r>
            <a:r>
              <a:rPr lang="de-DE" baseline="0" dirty="0" err="1" smtClean="0"/>
              <a:t>exepted</a:t>
            </a:r>
            <a:r>
              <a:rPr lang="de-DE" baseline="0" dirty="0" smtClean="0"/>
              <a:t> </a:t>
            </a:r>
            <a:r>
              <a:rPr lang="de-DE" baseline="0" dirty="0" err="1" smtClean="0"/>
              <a:t>the</a:t>
            </a:r>
            <a:r>
              <a:rPr lang="de-DE" baseline="0" dirty="0" smtClean="0"/>
              <a:t> </a:t>
            </a:r>
            <a:r>
              <a:rPr lang="de-DE" baseline="0" dirty="0" err="1" smtClean="0"/>
              <a:t>brain</a:t>
            </a:r>
            <a:r>
              <a:rPr lang="de-DE" baseline="0" dirty="0" smtClean="0"/>
              <a:t> </a:t>
            </a:r>
            <a:r>
              <a:rPr lang="de-DE" baseline="0" dirty="0" err="1" smtClean="0"/>
              <a:t>and</a:t>
            </a:r>
            <a:r>
              <a:rPr lang="de-DE" baseline="0" dirty="0" smtClean="0"/>
              <a:t> </a:t>
            </a:r>
            <a:r>
              <a:rPr lang="de-DE" baseline="0" dirty="0" err="1" smtClean="0"/>
              <a:t>the</a:t>
            </a:r>
            <a:r>
              <a:rPr lang="de-DE" baseline="0" dirty="0" smtClean="0"/>
              <a:t> spinal </a:t>
            </a:r>
            <a:r>
              <a:rPr lang="de-DE" baseline="0" dirty="0" err="1" smtClean="0"/>
              <a:t>cord</a:t>
            </a:r>
            <a:r>
              <a:rPr lang="de-DE" baseline="0" dirty="0" smtClean="0"/>
              <a:t>. His </a:t>
            </a:r>
            <a:r>
              <a:rPr lang="de-DE" baseline="0" dirty="0" err="1" smtClean="0"/>
              <a:t>student</a:t>
            </a:r>
            <a:r>
              <a:rPr lang="de-DE" baseline="0" dirty="0" smtClean="0"/>
              <a:t> Edwin Goldmann </a:t>
            </a:r>
            <a:r>
              <a:rPr lang="de-DE" baseline="0" dirty="0" err="1" smtClean="0"/>
              <a:t>did</a:t>
            </a:r>
            <a:r>
              <a:rPr lang="de-DE" baseline="0" dirty="0" smtClean="0"/>
              <a:t> </a:t>
            </a:r>
            <a:r>
              <a:rPr lang="de-DE" baseline="0" dirty="0" err="1" smtClean="0"/>
              <a:t>the</a:t>
            </a:r>
            <a:r>
              <a:rPr lang="de-DE" baseline="0" dirty="0" smtClean="0"/>
              <a:t> </a:t>
            </a:r>
            <a:r>
              <a:rPr lang="de-DE" baseline="0" dirty="0" err="1" smtClean="0"/>
              <a:t>correct</a:t>
            </a:r>
            <a:r>
              <a:rPr lang="de-DE" baseline="0" dirty="0" smtClean="0"/>
              <a:t> </a:t>
            </a:r>
            <a:r>
              <a:rPr lang="de-DE" baseline="0" dirty="0" err="1" smtClean="0"/>
              <a:t>verifying</a:t>
            </a:r>
            <a:r>
              <a:rPr lang="de-DE" baseline="0" dirty="0" smtClean="0"/>
              <a:t> </a:t>
            </a:r>
            <a:r>
              <a:rPr lang="de-DE" baseline="0" dirty="0" err="1" smtClean="0"/>
              <a:t>experiment</a:t>
            </a:r>
            <a:r>
              <a:rPr lang="de-DE" baseline="0" dirty="0" smtClean="0"/>
              <a:t> </a:t>
            </a:r>
            <a:r>
              <a:rPr lang="de-DE" baseline="0" dirty="0" err="1" smtClean="0"/>
              <a:t>and</a:t>
            </a:r>
            <a:r>
              <a:rPr lang="de-DE" baseline="0" dirty="0" smtClean="0"/>
              <a:t> </a:t>
            </a:r>
            <a:r>
              <a:rPr lang="de-DE" baseline="0" dirty="0" err="1" smtClean="0"/>
              <a:t>injected</a:t>
            </a:r>
            <a:r>
              <a:rPr lang="de-DE" baseline="0" dirty="0" smtClean="0"/>
              <a:t> </a:t>
            </a:r>
            <a:r>
              <a:rPr lang="de-DE" baseline="0" dirty="0" err="1" smtClean="0"/>
              <a:t>the</a:t>
            </a:r>
            <a:r>
              <a:rPr lang="de-DE" baseline="0" dirty="0" smtClean="0"/>
              <a:t> </a:t>
            </a:r>
            <a:r>
              <a:rPr lang="de-DE" baseline="0" dirty="0" err="1" smtClean="0"/>
              <a:t>dye</a:t>
            </a:r>
            <a:r>
              <a:rPr lang="de-DE" baseline="0" dirty="0" smtClean="0"/>
              <a:t> </a:t>
            </a:r>
            <a:r>
              <a:rPr lang="de-DE" baseline="0" dirty="0" err="1" smtClean="0"/>
              <a:t>into</a:t>
            </a:r>
            <a:r>
              <a:rPr lang="de-DE" baseline="0" dirty="0" smtClean="0"/>
              <a:t> </a:t>
            </a:r>
            <a:r>
              <a:rPr lang="de-DE" baseline="0" dirty="0" err="1" smtClean="0"/>
              <a:t>the</a:t>
            </a:r>
            <a:r>
              <a:rPr lang="de-DE" baseline="0" dirty="0" smtClean="0"/>
              <a:t> </a:t>
            </a:r>
            <a:r>
              <a:rPr lang="de-DE" baseline="0" dirty="0" err="1" smtClean="0"/>
              <a:t>brain</a:t>
            </a:r>
            <a:r>
              <a:rPr lang="de-DE" baseline="0" dirty="0" smtClean="0"/>
              <a:t> </a:t>
            </a:r>
            <a:r>
              <a:rPr lang="de-DE" baseline="0" dirty="0" err="1" smtClean="0"/>
              <a:t>and</a:t>
            </a:r>
            <a:r>
              <a:rPr lang="de-DE" baseline="0" dirty="0" smtClean="0"/>
              <a:t> </a:t>
            </a:r>
            <a:r>
              <a:rPr lang="de-DE" baseline="0" dirty="0" err="1" smtClean="0"/>
              <a:t>could</a:t>
            </a:r>
            <a:r>
              <a:rPr lang="de-DE" baseline="0" dirty="0" smtClean="0"/>
              <a:t> </a:t>
            </a:r>
            <a:r>
              <a:rPr lang="de-DE" baseline="0" dirty="0" err="1" smtClean="0"/>
              <a:t>detect</a:t>
            </a:r>
            <a:r>
              <a:rPr lang="de-DE" baseline="0" dirty="0" smtClean="0"/>
              <a:t> </a:t>
            </a:r>
            <a:r>
              <a:rPr lang="de-DE" baseline="0" dirty="0" err="1" smtClean="0"/>
              <a:t>that</a:t>
            </a:r>
            <a:r>
              <a:rPr lang="de-DE" baseline="0" dirty="0" smtClean="0"/>
              <a:t> </a:t>
            </a:r>
            <a:r>
              <a:rPr lang="de-DE" baseline="0" dirty="0" err="1" smtClean="0"/>
              <a:t>only</a:t>
            </a:r>
            <a:r>
              <a:rPr lang="de-DE" baseline="0" dirty="0" smtClean="0"/>
              <a:t> </a:t>
            </a:r>
            <a:r>
              <a:rPr lang="de-DE" baseline="0" dirty="0" err="1" smtClean="0"/>
              <a:t>the</a:t>
            </a:r>
            <a:r>
              <a:rPr lang="de-DE" baseline="0" dirty="0" smtClean="0"/>
              <a:t> </a:t>
            </a:r>
            <a:r>
              <a:rPr lang="de-DE" baseline="0" dirty="0" err="1" smtClean="0"/>
              <a:t>brain</a:t>
            </a:r>
            <a:r>
              <a:rPr lang="de-DE" baseline="0" dirty="0" smtClean="0"/>
              <a:t> </a:t>
            </a:r>
            <a:r>
              <a:rPr lang="de-DE" baseline="0" dirty="0" err="1" smtClean="0"/>
              <a:t>and</a:t>
            </a:r>
            <a:r>
              <a:rPr lang="de-DE" baseline="0" dirty="0" smtClean="0"/>
              <a:t> </a:t>
            </a:r>
            <a:r>
              <a:rPr lang="de-DE" baseline="0" dirty="0" err="1" smtClean="0"/>
              <a:t>the</a:t>
            </a:r>
            <a:r>
              <a:rPr lang="de-DE" baseline="0" dirty="0" smtClean="0"/>
              <a:t> spinal </a:t>
            </a:r>
            <a:r>
              <a:rPr lang="de-DE" baseline="0" dirty="0" err="1" smtClean="0"/>
              <a:t>cord</a:t>
            </a:r>
            <a:r>
              <a:rPr lang="de-DE" baseline="0" dirty="0" smtClean="0"/>
              <a:t> </a:t>
            </a:r>
            <a:r>
              <a:rPr lang="de-DE" baseline="0" dirty="0" err="1" smtClean="0"/>
              <a:t>were</a:t>
            </a:r>
            <a:r>
              <a:rPr lang="de-DE" baseline="0" dirty="0" smtClean="0"/>
              <a:t> </a:t>
            </a:r>
            <a:r>
              <a:rPr lang="de-DE" baseline="0" dirty="0" err="1" smtClean="0"/>
              <a:t>stained</a:t>
            </a:r>
            <a:r>
              <a:rPr lang="de-DE" baseline="0" dirty="0" smtClean="0"/>
              <a:t>. Thus, </a:t>
            </a:r>
            <a:r>
              <a:rPr lang="de-DE" baseline="0" dirty="0" err="1" smtClean="0"/>
              <a:t>the</a:t>
            </a:r>
            <a:r>
              <a:rPr lang="de-DE" baseline="0" dirty="0" smtClean="0"/>
              <a:t> </a:t>
            </a:r>
            <a:r>
              <a:rPr lang="de-DE" baseline="0" dirty="0" err="1" smtClean="0"/>
              <a:t>existance</a:t>
            </a:r>
            <a:r>
              <a:rPr lang="de-DE" baseline="0" dirty="0" smtClean="0"/>
              <a:t> of </a:t>
            </a:r>
            <a:r>
              <a:rPr lang="de-DE" baseline="0" dirty="0" err="1" smtClean="0"/>
              <a:t>the</a:t>
            </a:r>
            <a:r>
              <a:rPr lang="de-DE" baseline="0" dirty="0" smtClean="0"/>
              <a:t> </a:t>
            </a:r>
            <a:r>
              <a:rPr lang="de-DE" baseline="0" dirty="0" err="1" smtClean="0"/>
              <a:t>blood-brain</a:t>
            </a:r>
            <a:r>
              <a:rPr lang="de-DE" baseline="0" dirty="0" smtClean="0"/>
              <a:t> </a:t>
            </a:r>
            <a:r>
              <a:rPr lang="de-DE" baseline="0" dirty="0" err="1" smtClean="0"/>
              <a:t>barrier</a:t>
            </a:r>
            <a:r>
              <a:rPr lang="de-DE" baseline="0" dirty="0" smtClean="0"/>
              <a:t> was </a:t>
            </a:r>
            <a:r>
              <a:rPr lang="de-DE" baseline="0" dirty="0" err="1" smtClean="0"/>
              <a:t>verfied</a:t>
            </a:r>
            <a:r>
              <a:rPr lang="de-DE" baseline="0" dirty="0" smtClean="0"/>
              <a:t>.</a:t>
            </a:r>
            <a:endParaRPr lang="de-DE"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3</a:t>
            </a:fld>
            <a:endParaRPr lang="de-DE" dirty="0">
              <a:solidFill>
                <a:srgbClr val="000000"/>
              </a:solidFill>
            </a:endParaRPr>
          </a:p>
        </p:txBody>
      </p:sp>
    </p:spTree>
    <p:extLst>
      <p:ext uri="{BB962C8B-B14F-4D97-AF65-F5344CB8AC3E}">
        <p14:creationId xmlns:p14="http://schemas.microsoft.com/office/powerpoint/2010/main" val="3438260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The BBB is a physical, transport and a metabolic</a:t>
            </a:r>
            <a:r>
              <a:rPr lang="en-GB" baseline="0" dirty="0" smtClean="0"/>
              <a:t> barrier which </a:t>
            </a:r>
            <a:r>
              <a:rPr lang="en-GB" dirty="0" smtClean="0"/>
              <a:t>mainly consists of the brain capillary endothelial cells. Tight</a:t>
            </a:r>
            <a:r>
              <a:rPr lang="en-GB" baseline="0" dirty="0" smtClean="0"/>
              <a:t> junctions close the intercellular space between these cells and only substances of which a transporter or a receptor exists can be transported over the BBB.</a:t>
            </a:r>
            <a:endParaRPr lang="en-GB"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4</a:t>
            </a:fld>
            <a:endParaRPr lang="de-DE" dirty="0">
              <a:solidFill>
                <a:srgbClr val="000000"/>
              </a:solidFill>
            </a:endParaRPr>
          </a:p>
        </p:txBody>
      </p:sp>
    </p:spTree>
    <p:extLst>
      <p:ext uri="{BB962C8B-B14F-4D97-AF65-F5344CB8AC3E}">
        <p14:creationId xmlns:p14="http://schemas.microsoft.com/office/powerpoint/2010/main" val="1704811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Therefore</a:t>
            </a:r>
            <a:r>
              <a:rPr lang="de-DE" dirty="0" smtClean="0"/>
              <a:t> </a:t>
            </a:r>
            <a:r>
              <a:rPr lang="de-DE" dirty="0" err="1" smtClean="0"/>
              <a:t>many</a:t>
            </a:r>
            <a:r>
              <a:rPr lang="de-DE" dirty="0" smtClean="0"/>
              <a:t> </a:t>
            </a:r>
            <a:r>
              <a:rPr lang="de-DE" dirty="0" err="1" smtClean="0"/>
              <a:t>strategies</a:t>
            </a:r>
            <a:r>
              <a:rPr lang="de-DE" dirty="0" smtClean="0"/>
              <a:t> </a:t>
            </a:r>
            <a:r>
              <a:rPr lang="de-DE" dirty="0" err="1" smtClean="0"/>
              <a:t>for</a:t>
            </a:r>
            <a:r>
              <a:rPr lang="de-DE" dirty="0" smtClean="0"/>
              <a:t> BBB </a:t>
            </a:r>
            <a:r>
              <a:rPr lang="de-DE" dirty="0" err="1" smtClean="0"/>
              <a:t>circumvention</a:t>
            </a:r>
            <a:r>
              <a:rPr lang="de-DE" baseline="0" dirty="0" smtClean="0"/>
              <a:t> </a:t>
            </a:r>
            <a:r>
              <a:rPr lang="de-DE" baseline="0" dirty="0" err="1" smtClean="0"/>
              <a:t>exit</a:t>
            </a:r>
            <a:r>
              <a:rPr lang="de-DE" baseline="0" dirty="0" smtClean="0"/>
              <a:t>. </a:t>
            </a:r>
            <a:r>
              <a:rPr lang="de-DE" baseline="0" dirty="0" smtClean="0"/>
              <a:t>A </a:t>
            </a:r>
            <a:r>
              <a:rPr lang="de-DE" baseline="0" dirty="0" err="1" smtClean="0"/>
              <a:t>really</a:t>
            </a:r>
            <a:r>
              <a:rPr lang="de-DE" baseline="0" dirty="0" smtClean="0"/>
              <a:t> </a:t>
            </a:r>
            <a:r>
              <a:rPr lang="de-DE" baseline="0" dirty="0" err="1" smtClean="0"/>
              <a:t>brute</a:t>
            </a:r>
            <a:r>
              <a:rPr lang="de-DE" baseline="0" dirty="0" smtClean="0"/>
              <a:t> </a:t>
            </a:r>
            <a:r>
              <a:rPr lang="de-DE" baseline="0" dirty="0" err="1" smtClean="0"/>
              <a:t>one</a:t>
            </a:r>
            <a:r>
              <a:rPr lang="de-DE" baseline="0" dirty="0" smtClean="0"/>
              <a:t> </a:t>
            </a:r>
            <a:r>
              <a:rPr lang="de-DE" baseline="0" dirty="0" err="1" smtClean="0"/>
              <a:t>are</a:t>
            </a:r>
            <a:r>
              <a:rPr lang="de-DE" baseline="0" dirty="0" smtClean="0"/>
              <a:t> </a:t>
            </a:r>
            <a:r>
              <a:rPr lang="de-DE" baseline="0" dirty="0" err="1" smtClean="0"/>
              <a:t>the</a:t>
            </a:r>
            <a:r>
              <a:rPr lang="de-DE" baseline="0" dirty="0" smtClean="0"/>
              <a:t> invasive </a:t>
            </a:r>
            <a:r>
              <a:rPr lang="de-DE" baseline="0" dirty="0" err="1" smtClean="0"/>
              <a:t>osmotic</a:t>
            </a:r>
            <a:r>
              <a:rPr lang="de-DE" baseline="0" dirty="0" smtClean="0"/>
              <a:t> </a:t>
            </a:r>
            <a:r>
              <a:rPr lang="de-DE" baseline="0" dirty="0" err="1" smtClean="0"/>
              <a:t>openting</a:t>
            </a:r>
            <a:r>
              <a:rPr lang="de-DE" baseline="0" dirty="0" smtClean="0"/>
              <a:t> of </a:t>
            </a:r>
            <a:r>
              <a:rPr lang="de-DE" baseline="0" dirty="0" err="1" smtClean="0"/>
              <a:t>the</a:t>
            </a:r>
            <a:r>
              <a:rPr lang="de-DE" baseline="0" dirty="0" smtClean="0"/>
              <a:t> BBB </a:t>
            </a:r>
            <a:r>
              <a:rPr lang="de-DE" baseline="0" dirty="0" err="1" smtClean="0"/>
              <a:t>or</a:t>
            </a:r>
            <a:r>
              <a:rPr lang="de-DE" baseline="0" dirty="0" smtClean="0"/>
              <a:t> </a:t>
            </a:r>
            <a:r>
              <a:rPr lang="de-DE" baseline="0" dirty="0" err="1" smtClean="0"/>
              <a:t>the</a:t>
            </a:r>
            <a:r>
              <a:rPr lang="de-DE" baseline="0" dirty="0" smtClean="0"/>
              <a:t> </a:t>
            </a:r>
            <a:r>
              <a:rPr lang="de-DE" baseline="0" dirty="0" err="1" smtClean="0"/>
              <a:t>intraventricular</a:t>
            </a:r>
            <a:r>
              <a:rPr lang="de-DE" baseline="0" dirty="0" smtClean="0"/>
              <a:t> </a:t>
            </a:r>
            <a:r>
              <a:rPr lang="de-DE" baseline="0" dirty="0" err="1" smtClean="0"/>
              <a:t>injection</a:t>
            </a:r>
            <a:r>
              <a:rPr lang="de-DE" baseline="0" dirty="0" smtClean="0"/>
              <a:t>, </a:t>
            </a:r>
            <a:r>
              <a:rPr lang="de-DE" baseline="0" dirty="0" err="1" smtClean="0"/>
              <a:t>for</a:t>
            </a:r>
            <a:r>
              <a:rPr lang="de-DE" baseline="0" dirty="0" smtClean="0"/>
              <a:t> </a:t>
            </a:r>
            <a:r>
              <a:rPr lang="de-DE" baseline="0" dirty="0" err="1" smtClean="0"/>
              <a:t>example</a:t>
            </a:r>
            <a:r>
              <a:rPr lang="de-DE" baseline="0" dirty="0" smtClean="0"/>
              <a:t>. But </a:t>
            </a:r>
            <a:r>
              <a:rPr lang="de-DE" baseline="0" dirty="0" err="1" smtClean="0"/>
              <a:t>these</a:t>
            </a:r>
            <a:r>
              <a:rPr lang="de-DE" baseline="0" dirty="0" smtClean="0"/>
              <a:t> </a:t>
            </a:r>
            <a:r>
              <a:rPr lang="de-DE" baseline="0" dirty="0" err="1" smtClean="0"/>
              <a:t>methods</a:t>
            </a:r>
            <a:r>
              <a:rPr lang="de-DE" baseline="0" dirty="0" smtClean="0"/>
              <a:t> </a:t>
            </a:r>
            <a:r>
              <a:rPr lang="de-DE" baseline="0" dirty="0" err="1" smtClean="0"/>
              <a:t>have</a:t>
            </a:r>
            <a:r>
              <a:rPr lang="de-DE" baseline="0" dirty="0" smtClean="0"/>
              <a:t> a high </a:t>
            </a:r>
            <a:r>
              <a:rPr lang="de-DE" baseline="0" dirty="0" err="1" smtClean="0"/>
              <a:t>risk</a:t>
            </a:r>
            <a:r>
              <a:rPr lang="de-DE" baseline="0" dirty="0" smtClean="0"/>
              <a:t> </a:t>
            </a:r>
            <a:r>
              <a:rPr lang="de-DE" baseline="0" dirty="0" err="1" smtClean="0"/>
              <a:t>for</a:t>
            </a:r>
            <a:r>
              <a:rPr lang="de-DE" baseline="0" dirty="0" smtClean="0"/>
              <a:t> </a:t>
            </a:r>
            <a:r>
              <a:rPr lang="de-DE" baseline="0" dirty="0" err="1" smtClean="0"/>
              <a:t>complications</a:t>
            </a:r>
            <a:r>
              <a:rPr lang="de-DE" baseline="0" dirty="0" smtClean="0"/>
              <a:t> </a:t>
            </a:r>
            <a:r>
              <a:rPr lang="de-DE" baseline="0" dirty="0" err="1" smtClean="0"/>
              <a:t>and</a:t>
            </a:r>
            <a:r>
              <a:rPr lang="de-DE" baseline="0" dirty="0" smtClean="0"/>
              <a:t> </a:t>
            </a:r>
            <a:r>
              <a:rPr lang="de-DE" baseline="0" dirty="0" err="1" smtClean="0"/>
              <a:t>more</a:t>
            </a:r>
            <a:r>
              <a:rPr lang="de-DE" baseline="0" dirty="0" smtClean="0"/>
              <a:t> </a:t>
            </a:r>
            <a:r>
              <a:rPr lang="de-DE" baseline="0" dirty="0" err="1" smtClean="0"/>
              <a:t>sophisticated</a:t>
            </a:r>
            <a:r>
              <a:rPr lang="de-DE" baseline="0" dirty="0" smtClean="0"/>
              <a:t> </a:t>
            </a:r>
            <a:r>
              <a:rPr lang="de-DE" baseline="0" dirty="0" err="1" smtClean="0"/>
              <a:t>are</a:t>
            </a:r>
            <a:r>
              <a:rPr lang="de-DE" baseline="0" dirty="0" smtClean="0"/>
              <a:t> </a:t>
            </a:r>
            <a:r>
              <a:rPr lang="de-DE" baseline="0" dirty="0" err="1" smtClean="0"/>
              <a:t>the</a:t>
            </a:r>
            <a:r>
              <a:rPr lang="de-DE" baseline="0" dirty="0" smtClean="0"/>
              <a:t> non-invasive </a:t>
            </a:r>
            <a:r>
              <a:rPr lang="de-DE" baseline="0" dirty="0" err="1" smtClean="0"/>
              <a:t>possibilities</a:t>
            </a:r>
            <a:r>
              <a:rPr lang="de-DE" baseline="0" dirty="0" smtClean="0"/>
              <a:t>. </a:t>
            </a:r>
            <a:r>
              <a:rPr lang="de-DE" baseline="0" dirty="0" err="1" smtClean="0"/>
              <a:t>For</a:t>
            </a:r>
            <a:r>
              <a:rPr lang="de-DE" baseline="0" dirty="0" smtClean="0"/>
              <a:t> </a:t>
            </a:r>
            <a:r>
              <a:rPr lang="de-DE" baseline="0" dirty="0" err="1" smtClean="0"/>
              <a:t>example</a:t>
            </a:r>
            <a:r>
              <a:rPr lang="de-DE" baseline="0" dirty="0" smtClean="0"/>
              <a:t> </a:t>
            </a:r>
            <a:r>
              <a:rPr lang="de-DE" baseline="0" dirty="0" err="1" smtClean="0"/>
              <a:t>the</a:t>
            </a:r>
            <a:r>
              <a:rPr lang="de-DE" baseline="0" dirty="0" smtClean="0"/>
              <a:t> </a:t>
            </a:r>
            <a:r>
              <a:rPr lang="de-DE" baseline="0" dirty="0" err="1" smtClean="0"/>
              <a:t>carrier-mediated</a:t>
            </a:r>
            <a:r>
              <a:rPr lang="de-DE" baseline="0" dirty="0" smtClean="0"/>
              <a:t> </a:t>
            </a:r>
            <a:r>
              <a:rPr lang="de-DE" baseline="0" dirty="0" err="1" smtClean="0"/>
              <a:t>transport</a:t>
            </a:r>
            <a:r>
              <a:rPr lang="de-DE" baseline="0" dirty="0" smtClean="0"/>
              <a:t> of </a:t>
            </a:r>
            <a:r>
              <a:rPr lang="de-DE" baseline="0" dirty="0" err="1" smtClean="0"/>
              <a:t>drugs</a:t>
            </a:r>
            <a:r>
              <a:rPr lang="de-DE" baseline="0" dirty="0" smtClean="0"/>
              <a:t> </a:t>
            </a:r>
            <a:r>
              <a:rPr lang="de-DE" baseline="0" dirty="0" err="1" smtClean="0"/>
              <a:t>over</a:t>
            </a:r>
            <a:r>
              <a:rPr lang="de-DE" baseline="0" dirty="0" smtClean="0"/>
              <a:t> </a:t>
            </a:r>
            <a:r>
              <a:rPr lang="de-DE" baseline="0" dirty="0" err="1" smtClean="0"/>
              <a:t>the</a:t>
            </a:r>
            <a:r>
              <a:rPr lang="de-DE" baseline="0" dirty="0" smtClean="0"/>
              <a:t> BBB.</a:t>
            </a:r>
            <a:endParaRPr lang="de-DE"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5</a:t>
            </a:fld>
            <a:endParaRPr lang="de-DE" dirty="0">
              <a:solidFill>
                <a:srgbClr val="000000"/>
              </a:solidFill>
            </a:endParaRPr>
          </a:p>
        </p:txBody>
      </p:sp>
    </p:spTree>
    <p:extLst>
      <p:ext uri="{BB962C8B-B14F-4D97-AF65-F5344CB8AC3E}">
        <p14:creationId xmlns:p14="http://schemas.microsoft.com/office/powerpoint/2010/main" val="55986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We use nanoparticles in the range</a:t>
            </a:r>
            <a:r>
              <a:rPr lang="en-GB" baseline="0" dirty="0" smtClean="0"/>
              <a:t> of 1 to 1000 nm </a:t>
            </a:r>
            <a:r>
              <a:rPr lang="en-GB" dirty="0" smtClean="0"/>
              <a:t>as drug carriers.</a:t>
            </a:r>
            <a:r>
              <a:rPr lang="en-GB" baseline="0" dirty="0" smtClean="0"/>
              <a:t> The matrix material are biodegradable polymers like human serum albumin, poly lactic acid or other natural and synthetic polymers. Th</a:t>
            </a:r>
            <a:r>
              <a:rPr lang="en-GB" dirty="0" smtClean="0"/>
              <a:t>ese nanoparticles are non-toxic,</a:t>
            </a:r>
            <a:r>
              <a:rPr lang="en-GB" baseline="0" dirty="0" smtClean="0"/>
              <a:t> biodegradable, non-immunogenic, non-inflammatory, drugs or contrast agents can be incorporated or bound to the surface. Furthermore, they can be functionalized for a specific targeting with antibodies, peptides or other ligands. A really prominent example for crossing the BBB is the modification with </a:t>
            </a:r>
            <a:r>
              <a:rPr lang="en-GB" baseline="0" dirty="0" err="1" smtClean="0"/>
              <a:t>ApoE</a:t>
            </a:r>
            <a:r>
              <a:rPr lang="en-GB" baseline="0" dirty="0" smtClean="0"/>
              <a:t>. I will come up to this point later </a:t>
            </a:r>
            <a:r>
              <a:rPr lang="en-GB" baseline="0" dirty="0" smtClean="0"/>
              <a:t>on.</a:t>
            </a:r>
            <a:endParaRPr lang="en-GB" baseline="0" dirty="0" smtClean="0"/>
          </a:p>
          <a:p>
            <a:endParaRPr lang="en-GB" baseline="0" dirty="0" smtClean="0"/>
          </a:p>
          <a:p>
            <a:pPr defTabSz="913028"/>
            <a:r>
              <a:rPr lang="en-GB" dirty="0" smtClean="0"/>
              <a:t>But there are also some other</a:t>
            </a:r>
            <a:r>
              <a:rPr lang="en-GB" baseline="0" dirty="0" smtClean="0"/>
              <a:t> ligands enabling the transport over the BBB like </a:t>
            </a:r>
            <a:r>
              <a:rPr lang="en-GB" baseline="0" dirty="0" err="1" smtClean="0"/>
              <a:t>ApoAI</a:t>
            </a:r>
            <a:r>
              <a:rPr lang="en-GB" baseline="0" dirty="0" smtClean="0"/>
              <a:t>, transferrin, insulin and some more.</a:t>
            </a:r>
          </a:p>
          <a:p>
            <a:endParaRPr lang="en-GB"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6</a:t>
            </a:fld>
            <a:endParaRPr lang="de-DE" dirty="0">
              <a:solidFill>
                <a:srgbClr val="000000"/>
              </a:solidFill>
            </a:endParaRPr>
          </a:p>
        </p:txBody>
      </p:sp>
    </p:spTree>
    <p:extLst>
      <p:ext uri="{BB962C8B-B14F-4D97-AF65-F5344CB8AC3E}">
        <p14:creationId xmlns:p14="http://schemas.microsoft.com/office/powerpoint/2010/main" val="1029248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This table gives you an overview</a:t>
            </a:r>
            <a:r>
              <a:rPr lang="en-GB" baseline="0" dirty="0" smtClean="0"/>
              <a:t> about the different drugs which could be already transported over the BBB and the different basis materials and surface modifications.</a:t>
            </a:r>
          </a:p>
          <a:p>
            <a:endParaRPr lang="en-GB"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7</a:t>
            </a:fld>
            <a:endParaRPr lang="de-DE" dirty="0">
              <a:solidFill>
                <a:srgbClr val="000000"/>
              </a:solidFill>
            </a:endParaRPr>
          </a:p>
        </p:txBody>
      </p:sp>
    </p:spTree>
    <p:extLst>
      <p:ext uri="{BB962C8B-B14F-4D97-AF65-F5344CB8AC3E}">
        <p14:creationId xmlns:p14="http://schemas.microsoft.com/office/powerpoint/2010/main" val="1617000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Now, I will give you an example for an successful in vitro application of such nanoparticles in the field of Alzheimer´s</a:t>
            </a:r>
            <a:r>
              <a:rPr lang="en-GB" baseline="0" dirty="0" smtClean="0"/>
              <a:t> disease therapy. The prevalence for </a:t>
            </a:r>
            <a:r>
              <a:rPr lang="en-GB" dirty="0" smtClean="0"/>
              <a:t>Alzheimer´s</a:t>
            </a:r>
            <a:r>
              <a:rPr lang="en-GB" baseline="0" dirty="0" smtClean="0"/>
              <a:t> disease rises dramatically in the next years, but promising drugs cannot enter the brain. Therefore, our approach was to incorporate the drug into nanoparticles  and transport over the BBB.  We revisited </a:t>
            </a:r>
            <a:r>
              <a:rPr lang="en-GB" baseline="0" dirty="0" err="1" smtClean="0"/>
              <a:t>flurbiprofen</a:t>
            </a:r>
            <a:r>
              <a:rPr lang="en-GB" baseline="0" dirty="0" smtClean="0"/>
              <a:t> as an anti-</a:t>
            </a:r>
            <a:r>
              <a:rPr lang="en-GB" dirty="0" smtClean="0"/>
              <a:t>Alzheimer´s</a:t>
            </a:r>
            <a:r>
              <a:rPr lang="en-GB" baseline="0" dirty="0" smtClean="0"/>
              <a:t> disease drug.</a:t>
            </a:r>
            <a:endParaRPr lang="en-GB"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8</a:t>
            </a:fld>
            <a:endParaRPr lang="de-DE" dirty="0">
              <a:solidFill>
                <a:srgbClr val="000000"/>
              </a:solidFill>
            </a:endParaRPr>
          </a:p>
        </p:txBody>
      </p:sp>
    </p:spTree>
    <p:extLst>
      <p:ext uri="{BB962C8B-B14F-4D97-AF65-F5344CB8AC3E}">
        <p14:creationId xmlns:p14="http://schemas.microsoft.com/office/powerpoint/2010/main" val="2937962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028">
              <a:defRPr/>
            </a:pPr>
            <a:r>
              <a:rPr lang="en-US" dirty="0">
                <a:latin typeface="Frutiger LT Com 55 Roman" pitchFamily="34" charset="0"/>
              </a:rPr>
              <a:t>Why exactly people develop Alzheimer’s disease is not known up to today. Multiple factors </a:t>
            </a:r>
            <a:r>
              <a:rPr lang="en-US" dirty="0" smtClean="0">
                <a:latin typeface="Frutiger LT Com 55 Roman" pitchFamily="34" charset="0"/>
              </a:rPr>
              <a:t>seem </a:t>
            </a:r>
            <a:r>
              <a:rPr lang="en-US" dirty="0">
                <a:latin typeface="Frutiger LT Com 55 Roman" pitchFamily="34" charset="0"/>
              </a:rPr>
              <a:t>to play a role. The age is the main risk factor, genetics play a role, but many questions remain.</a:t>
            </a:r>
            <a:r>
              <a:rPr lang="en-GB" dirty="0" smtClean="0"/>
              <a:t> One fact is </a:t>
            </a:r>
            <a:r>
              <a:rPr lang="en-GB" dirty="0" err="1" smtClean="0"/>
              <a:t>assuered</a:t>
            </a:r>
            <a:r>
              <a:rPr lang="en-GB" dirty="0" smtClean="0"/>
              <a:t>,</a:t>
            </a:r>
            <a:r>
              <a:rPr lang="en-GB" baseline="0" dirty="0" smtClean="0"/>
              <a:t> i</a:t>
            </a:r>
            <a:r>
              <a:rPr lang="en-GB" dirty="0" smtClean="0"/>
              <a:t>n the case of Alzheimer´s</a:t>
            </a:r>
            <a:r>
              <a:rPr lang="en-GB" baseline="0" dirty="0" smtClean="0"/>
              <a:t> disease such </a:t>
            </a:r>
            <a:r>
              <a:rPr lang="en-GB" baseline="0" dirty="0" err="1" smtClean="0"/>
              <a:t>Aß</a:t>
            </a:r>
            <a:r>
              <a:rPr lang="en-GB" baseline="0" dirty="0" smtClean="0"/>
              <a:t> 42 plaques in the brain can be found. Which is t</a:t>
            </a:r>
            <a:r>
              <a:rPr lang="en-US" dirty="0" err="1">
                <a:latin typeface="Frutiger LT Com 55 Roman" pitchFamily="34" charset="0"/>
              </a:rPr>
              <a:t>oday</a:t>
            </a:r>
            <a:r>
              <a:rPr lang="en-US" dirty="0">
                <a:latin typeface="Frutiger LT Com 55 Roman" pitchFamily="34" charset="0"/>
              </a:rPr>
              <a:t> the most common hypothesis, that these aggregated amyloid β peptide plaques are a causing event in AD.  </a:t>
            </a:r>
            <a:endParaRPr lang="de-DE" dirty="0">
              <a:latin typeface="Frutiger LT Com 55 Roman" pitchFamily="34" charset="0"/>
            </a:endParaRPr>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9</a:t>
            </a:fld>
            <a:endParaRPr lang="de-DE" dirty="0">
              <a:solidFill>
                <a:srgbClr val="000000"/>
              </a:solidFill>
            </a:endParaRPr>
          </a:p>
        </p:txBody>
      </p:sp>
    </p:spTree>
    <p:extLst>
      <p:ext uri="{BB962C8B-B14F-4D97-AF65-F5344CB8AC3E}">
        <p14:creationId xmlns:p14="http://schemas.microsoft.com/office/powerpoint/2010/main" val="1172056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latin typeface="Frutiger LT Com 55 Roman" pitchFamily="34" charset="0"/>
              </a:rPr>
              <a:t>Aβ </a:t>
            </a:r>
            <a:r>
              <a:rPr lang="en-US" dirty="0">
                <a:latin typeface="Frutiger LT Com 55 Roman" pitchFamily="34" charset="0"/>
              </a:rPr>
              <a:t>plaques derive from the amyloid precursor protein (APP) that is naturally expressed in the brain. α, β and γ secretases, sequentially cleave the transmembrane APP. α secretase cleaving results in a soluble APPα fragment, which will not form plaques. It is non-</a:t>
            </a:r>
            <a:r>
              <a:rPr lang="en-US" dirty="0" err="1">
                <a:latin typeface="Frutiger LT Com 55 Roman" pitchFamily="34" charset="0"/>
              </a:rPr>
              <a:t>amyloidogenic</a:t>
            </a:r>
            <a:r>
              <a:rPr lang="en-US" dirty="0">
                <a:latin typeface="Frutiger LT Com 55 Roman" pitchFamily="34" charset="0"/>
              </a:rPr>
              <a:t>. Cleaving of β and γ secretases results in the </a:t>
            </a:r>
            <a:r>
              <a:rPr lang="en-US" dirty="0" err="1">
                <a:latin typeface="Frutiger LT Com 55 Roman" pitchFamily="34" charset="0"/>
              </a:rPr>
              <a:t>amyloidogenic</a:t>
            </a:r>
            <a:r>
              <a:rPr lang="en-US" dirty="0">
                <a:latin typeface="Frutiger LT Com 55 Roman" pitchFamily="34" charset="0"/>
              </a:rPr>
              <a:t> pathway leading to </a:t>
            </a:r>
            <a:r>
              <a:rPr lang="en-US" dirty="0" smtClean="0">
                <a:latin typeface="Frutiger LT Com 55 Roman" pitchFamily="34" charset="0"/>
              </a:rPr>
              <a:t>the </a:t>
            </a:r>
            <a:r>
              <a:rPr lang="en-US" dirty="0">
                <a:latin typeface="Frutiger LT Com 55 Roman" pitchFamily="34" charset="0"/>
              </a:rPr>
              <a:t>neurotoxic peptide composed of 42 amino acids the Aβ42, which is highly hydrophobic and tends to form complexes – resulting in the characteristic extracellular plaque formation. </a:t>
            </a:r>
            <a:endParaRPr lang="de-DE" dirty="0">
              <a:latin typeface="Frutiger LT Com 55 Roman" pitchFamily="34" charset="0"/>
            </a:endParaRPr>
          </a:p>
          <a:p>
            <a:r>
              <a:rPr lang="en-US" dirty="0">
                <a:latin typeface="Frutiger LT Com 55 Roman" pitchFamily="34" charset="0"/>
              </a:rPr>
              <a:t>The modulation of the secretase activity is one starting point for a future anti-Alzheimer’s disease therapy to reduce Aβ42 formation.  </a:t>
            </a:r>
            <a:endParaRPr lang="de-DE" dirty="0">
              <a:latin typeface="Frutiger LT Com 55 Roman" pitchFamily="34" charset="0"/>
            </a:endParaRPr>
          </a:p>
          <a:p>
            <a:endParaRPr lang="de-DE" dirty="0">
              <a:latin typeface="Frutiger LT Com 55 Roman" pitchFamily="34" charset="0"/>
            </a:endParaRPr>
          </a:p>
          <a:p>
            <a:r>
              <a:rPr lang="en-US" dirty="0">
                <a:latin typeface="Frutiger LT Com 55 Roman" pitchFamily="34" charset="0"/>
              </a:rPr>
              <a:t>Retrospective, epidemiologic studies revealed that patients suffering from rheumatoid arthritis are less likely to develop Alzheimer’s disease, due to their pain medication.</a:t>
            </a:r>
          </a:p>
          <a:p>
            <a:r>
              <a:rPr lang="de-DE" dirty="0" err="1">
                <a:latin typeface="Frutiger LT Com 55 Roman" pitchFamily="34" charset="0"/>
              </a:rPr>
              <a:t>Their</a:t>
            </a:r>
            <a:r>
              <a:rPr lang="de-DE" dirty="0">
                <a:latin typeface="Frutiger LT Com 55 Roman" pitchFamily="34" charset="0"/>
              </a:rPr>
              <a:t> </a:t>
            </a:r>
            <a:r>
              <a:rPr lang="de-DE" dirty="0" err="1">
                <a:latin typeface="Frutiger LT Com 55 Roman" pitchFamily="34" charset="0"/>
              </a:rPr>
              <a:t>long</a:t>
            </a:r>
            <a:r>
              <a:rPr lang="de-DE" dirty="0">
                <a:latin typeface="Frutiger LT Com 55 Roman" pitchFamily="34" charset="0"/>
              </a:rPr>
              <a:t>-term high-dose </a:t>
            </a:r>
            <a:r>
              <a:rPr lang="en-US" dirty="0">
                <a:latin typeface="Frutiger LT Com 55 Roman" pitchFamily="34" charset="0"/>
              </a:rPr>
              <a:t>non-steroidal anti-inflammatory drug </a:t>
            </a:r>
            <a:r>
              <a:rPr lang="de-DE" dirty="0" err="1">
                <a:latin typeface="Frutiger LT Com 55 Roman" pitchFamily="34" charset="0"/>
              </a:rPr>
              <a:t>intake</a:t>
            </a:r>
            <a:r>
              <a:rPr lang="de-DE" dirty="0">
                <a:latin typeface="Frutiger LT Com 55 Roman" pitchFamily="34" charset="0"/>
              </a:rPr>
              <a:t> </a:t>
            </a:r>
            <a:r>
              <a:rPr lang="en-US" dirty="0">
                <a:latin typeface="Frutiger LT Com 55 Roman" pitchFamily="34" charset="0"/>
              </a:rPr>
              <a:t>like R-</a:t>
            </a:r>
            <a:r>
              <a:rPr lang="en-US" dirty="0" err="1">
                <a:latin typeface="Frutiger LT Com 55 Roman" pitchFamily="34" charset="0"/>
              </a:rPr>
              <a:t>flurbiprofen</a:t>
            </a:r>
            <a:r>
              <a:rPr lang="de-DE" dirty="0">
                <a:latin typeface="Frutiger LT Com 55 Roman" pitchFamily="34" charset="0"/>
              </a:rPr>
              <a:t> </a:t>
            </a:r>
            <a:r>
              <a:rPr lang="de-DE" dirty="0" err="1">
                <a:latin typeface="Frutiger LT Com 55 Roman" pitchFamily="34" charset="0"/>
              </a:rPr>
              <a:t>decreases</a:t>
            </a:r>
            <a:r>
              <a:rPr lang="de-DE" dirty="0">
                <a:latin typeface="Frutiger LT Com 55 Roman" pitchFamily="34" charset="0"/>
              </a:rPr>
              <a:t> </a:t>
            </a:r>
            <a:r>
              <a:rPr lang="de-DE" dirty="0" err="1">
                <a:latin typeface="Frutiger LT Com 55 Roman" pitchFamily="34" charset="0"/>
              </a:rPr>
              <a:t>the</a:t>
            </a:r>
            <a:r>
              <a:rPr lang="de-DE" dirty="0">
                <a:latin typeface="Frutiger LT Com 55 Roman" pitchFamily="34" charset="0"/>
              </a:rPr>
              <a:t> </a:t>
            </a:r>
            <a:r>
              <a:rPr lang="de-DE" dirty="0" err="1">
                <a:latin typeface="Frutiger LT Com 55 Roman" pitchFamily="34" charset="0"/>
              </a:rPr>
              <a:t>risk</a:t>
            </a:r>
            <a:r>
              <a:rPr lang="de-DE" dirty="0">
                <a:latin typeface="Frutiger LT Com 55 Roman" pitchFamily="34" charset="0"/>
              </a:rPr>
              <a:t> </a:t>
            </a:r>
            <a:r>
              <a:rPr lang="de-DE" dirty="0" err="1">
                <a:latin typeface="Frutiger LT Com 55 Roman" pitchFamily="34" charset="0"/>
              </a:rPr>
              <a:t>for</a:t>
            </a:r>
            <a:r>
              <a:rPr lang="de-DE" dirty="0">
                <a:latin typeface="Frutiger LT Com 55 Roman" pitchFamily="34" charset="0"/>
              </a:rPr>
              <a:t> </a:t>
            </a:r>
            <a:r>
              <a:rPr lang="en-US" dirty="0">
                <a:latin typeface="Frutiger LT Com 55 Roman" pitchFamily="34" charset="0"/>
              </a:rPr>
              <a:t>Alzheimer’s disease because NSAID can modulate the γ secretase activity. </a:t>
            </a:r>
            <a:endParaRPr lang="de-DE" dirty="0" smtClean="0"/>
          </a:p>
          <a:p>
            <a:r>
              <a:rPr lang="en-US" dirty="0">
                <a:latin typeface="Frutiger LT Com 55 Roman" pitchFamily="34" charset="0"/>
              </a:rPr>
              <a:t/>
            </a:r>
            <a:br>
              <a:rPr lang="en-US" dirty="0">
                <a:latin typeface="Frutiger LT Com 55 Roman" pitchFamily="34" charset="0"/>
              </a:rPr>
            </a:br>
            <a:endParaRPr lang="de-DE" dirty="0">
              <a:latin typeface="Frutiger LT Com 55 Roman" pitchFamily="34" charset="0"/>
            </a:endParaRPr>
          </a:p>
          <a:p>
            <a:endParaRPr lang="de-DE"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10</a:t>
            </a:fld>
            <a:endParaRPr lang="de-DE" dirty="0">
              <a:solidFill>
                <a:srgbClr val="000000"/>
              </a:solidFill>
            </a:endParaRPr>
          </a:p>
        </p:txBody>
      </p:sp>
    </p:spTree>
    <p:extLst>
      <p:ext uri="{BB962C8B-B14F-4D97-AF65-F5344CB8AC3E}">
        <p14:creationId xmlns:p14="http://schemas.microsoft.com/office/powerpoint/2010/main" val="2193010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028">
              <a:defRPr/>
            </a:pPr>
            <a:r>
              <a:rPr lang="en-US" dirty="0">
                <a:latin typeface="Frutiger LT Com 55 Roman" pitchFamily="34" charset="0"/>
              </a:rPr>
              <a:t>But R-</a:t>
            </a:r>
            <a:r>
              <a:rPr lang="en-US" dirty="0" err="1">
                <a:latin typeface="Frutiger LT Com 55 Roman" pitchFamily="34" charset="0"/>
              </a:rPr>
              <a:t>flurbiprofen</a:t>
            </a:r>
            <a:r>
              <a:rPr lang="en-US" dirty="0">
                <a:latin typeface="Frutiger LT Com 55 Roman" pitchFamily="34" charset="0"/>
              </a:rPr>
              <a:t> failed in a phase III clinical trial because it did not reach the brain in a sufficient manner.</a:t>
            </a:r>
            <a:endParaRPr lang="de-DE" dirty="0" smtClean="0"/>
          </a:p>
          <a:p>
            <a:r>
              <a:rPr lang="de-DE" dirty="0" err="1">
                <a:latin typeface="Frutiger LT Com 55 Roman" pitchFamily="34" charset="0"/>
              </a:rPr>
              <a:t>Therefore</a:t>
            </a:r>
            <a:r>
              <a:rPr lang="de-DE" dirty="0">
                <a:latin typeface="Frutiger LT Com 55 Roman" pitchFamily="34" charset="0"/>
              </a:rPr>
              <a:t>, </a:t>
            </a:r>
            <a:r>
              <a:rPr lang="de-DE" dirty="0" err="1">
                <a:latin typeface="Frutiger LT Com 55 Roman" pitchFamily="34" charset="0"/>
              </a:rPr>
              <a:t>we</a:t>
            </a:r>
            <a:r>
              <a:rPr lang="de-DE" dirty="0">
                <a:latin typeface="Frutiger LT Com 55 Roman" pitchFamily="34" charset="0"/>
              </a:rPr>
              <a:t> incorporated </a:t>
            </a:r>
            <a:r>
              <a:rPr lang="de-DE" dirty="0" err="1">
                <a:latin typeface="Frutiger LT Com 55 Roman" pitchFamily="34" charset="0"/>
              </a:rPr>
              <a:t>flurbiprofen</a:t>
            </a:r>
            <a:r>
              <a:rPr lang="de-DE" dirty="0">
                <a:latin typeface="Frutiger LT Com 55 Roman" pitchFamily="34" charset="0"/>
              </a:rPr>
              <a:t> in </a:t>
            </a:r>
            <a:r>
              <a:rPr lang="de-DE" dirty="0" err="1">
                <a:latin typeface="Frutiger LT Com 55 Roman" pitchFamily="34" charset="0"/>
              </a:rPr>
              <a:t>poly</a:t>
            </a:r>
            <a:r>
              <a:rPr lang="de-DE" dirty="0">
                <a:latin typeface="Frutiger LT Com 55 Roman" pitchFamily="34" charset="0"/>
              </a:rPr>
              <a:t>(</a:t>
            </a:r>
            <a:r>
              <a:rPr lang="de-DE" dirty="0" err="1">
                <a:latin typeface="Frutiger LT Com 55 Roman" pitchFamily="34" charset="0"/>
              </a:rPr>
              <a:t>lactic</a:t>
            </a:r>
            <a:r>
              <a:rPr lang="de-DE" dirty="0">
                <a:latin typeface="Frutiger LT Com 55 Roman" pitchFamily="34" charset="0"/>
              </a:rPr>
              <a:t> </a:t>
            </a:r>
            <a:r>
              <a:rPr lang="de-DE" dirty="0" err="1">
                <a:latin typeface="Frutiger LT Com 55 Roman" pitchFamily="34" charset="0"/>
              </a:rPr>
              <a:t>acid</a:t>
            </a:r>
            <a:r>
              <a:rPr lang="de-DE" dirty="0">
                <a:latin typeface="Frutiger LT Com 55 Roman" pitchFamily="34" charset="0"/>
              </a:rPr>
              <a:t>) </a:t>
            </a:r>
            <a:r>
              <a:rPr lang="de-DE" dirty="0" err="1">
                <a:latin typeface="Frutiger LT Com 55 Roman" pitchFamily="34" charset="0"/>
              </a:rPr>
              <a:t>based</a:t>
            </a:r>
            <a:r>
              <a:rPr lang="de-DE" dirty="0">
                <a:latin typeface="Frutiger LT Com 55 Roman" pitchFamily="34" charset="0"/>
              </a:rPr>
              <a:t> </a:t>
            </a:r>
            <a:r>
              <a:rPr lang="de-DE" dirty="0" err="1">
                <a:latin typeface="Frutiger LT Com 55 Roman" pitchFamily="34" charset="0"/>
              </a:rPr>
              <a:t>nanoparticles</a:t>
            </a:r>
            <a:r>
              <a:rPr lang="de-DE" dirty="0">
                <a:latin typeface="Frutiger LT Com 55 Roman" pitchFamily="34" charset="0"/>
              </a:rPr>
              <a:t> </a:t>
            </a:r>
            <a:r>
              <a:rPr lang="de-DE" dirty="0" err="1">
                <a:latin typeface="Frutiger LT Com 55 Roman" pitchFamily="34" charset="0"/>
              </a:rPr>
              <a:t>and</a:t>
            </a:r>
            <a:r>
              <a:rPr lang="de-DE" dirty="0">
                <a:latin typeface="Frutiger LT Com 55 Roman" pitchFamily="34" charset="0"/>
              </a:rPr>
              <a:t> </a:t>
            </a:r>
            <a:r>
              <a:rPr lang="de-DE" dirty="0" err="1">
                <a:latin typeface="Frutiger LT Com 55 Roman" pitchFamily="34" charset="0"/>
              </a:rPr>
              <a:t>used</a:t>
            </a:r>
            <a:r>
              <a:rPr lang="de-DE" dirty="0">
                <a:latin typeface="Frutiger LT Com 55 Roman" pitchFamily="34" charset="0"/>
              </a:rPr>
              <a:t> </a:t>
            </a:r>
            <a:r>
              <a:rPr lang="de-DE" dirty="0" err="1">
                <a:latin typeface="Frutiger LT Com 55 Roman" pitchFamily="34" charset="0"/>
              </a:rPr>
              <a:t>them</a:t>
            </a:r>
            <a:r>
              <a:rPr lang="de-DE" dirty="0">
                <a:latin typeface="Frutiger LT Com 55 Roman" pitchFamily="34" charset="0"/>
              </a:rPr>
              <a:t> </a:t>
            </a:r>
            <a:r>
              <a:rPr lang="en-US" dirty="0" smtClean="0"/>
              <a:t>as Trojan horses. </a:t>
            </a:r>
            <a:endParaRPr lang="en-GB"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11</a:t>
            </a:fld>
            <a:endParaRPr lang="de-DE" dirty="0">
              <a:solidFill>
                <a:srgbClr val="000000"/>
              </a:solidFill>
            </a:endParaRPr>
          </a:p>
        </p:txBody>
      </p:sp>
    </p:spTree>
    <p:extLst>
      <p:ext uri="{BB962C8B-B14F-4D97-AF65-F5344CB8AC3E}">
        <p14:creationId xmlns:p14="http://schemas.microsoft.com/office/powerpoint/2010/main" val="81117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Due to the similarity of the human brain and the pig brain, our </a:t>
            </a:r>
            <a:r>
              <a:rPr lang="en-US" i="1" dirty="0" smtClean="0"/>
              <a:t>in vitro</a:t>
            </a:r>
            <a:r>
              <a:rPr lang="en-US" dirty="0" smtClean="0"/>
              <a:t> BBB model, we used, consists of freshly isolated primary porcine brain capillary endothelial cells (</a:t>
            </a:r>
            <a:r>
              <a:rPr lang="en-US" dirty="0" err="1" smtClean="0"/>
              <a:t>pBCEC</a:t>
            </a:r>
            <a:r>
              <a:rPr lang="en-US" dirty="0" smtClean="0"/>
              <a:t>) and displays excellent barrier characteristics.  </a:t>
            </a:r>
            <a:endParaRPr lang="en-GB" dirty="0" smtClean="0"/>
          </a:p>
        </p:txBody>
      </p:sp>
      <p:sp>
        <p:nvSpPr>
          <p:cNvPr id="4" name="Foliennummernplatzhalter 3"/>
          <p:cNvSpPr>
            <a:spLocks noGrp="1"/>
          </p:cNvSpPr>
          <p:nvPr>
            <p:ph type="sldNum" sz="quarter" idx="10"/>
          </p:nvPr>
        </p:nvSpPr>
        <p:spPr/>
        <p:txBody>
          <a:bodyPr/>
          <a:lstStyle/>
          <a:p>
            <a:fld id="{6F118F77-BF2E-4843-AA6C-ED9ACCB38B45}" type="slidenum">
              <a:rPr lang="de-DE" smtClean="0"/>
              <a:pPr/>
              <a:t>12</a:t>
            </a:fld>
            <a:endParaRPr lang="de-DE" dirty="0"/>
          </a:p>
        </p:txBody>
      </p:sp>
    </p:spTree>
    <p:extLst>
      <p:ext uri="{BB962C8B-B14F-4D97-AF65-F5344CB8AC3E}">
        <p14:creationId xmlns:p14="http://schemas.microsoft.com/office/powerpoint/2010/main" val="3082449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As showed before the tight junctions are really important for an intact BBB, therefore we checked for these tight junction proteins like </a:t>
            </a:r>
            <a:r>
              <a:rPr lang="en-GB" dirty="0" err="1"/>
              <a:t>claudins</a:t>
            </a:r>
            <a:r>
              <a:rPr lang="en-GB" dirty="0"/>
              <a:t>, </a:t>
            </a:r>
            <a:r>
              <a:rPr lang="en-GB" dirty="0" err="1" smtClean="0"/>
              <a:t>occludin</a:t>
            </a:r>
            <a:r>
              <a:rPr lang="en-GB" dirty="0"/>
              <a:t>, ZO-1 and so on in our model cells </a:t>
            </a:r>
          </a:p>
          <a:p>
            <a:endParaRPr lang="en-GB" dirty="0"/>
          </a:p>
          <a:p>
            <a:r>
              <a:rPr lang="en-GB" dirty="0"/>
              <a:t>and found that pBCEC robustly express TJ proteins.</a:t>
            </a:r>
          </a:p>
          <a:p>
            <a:r>
              <a:rPr lang="en-GB" dirty="0"/>
              <a:t>Here the most important ones: </a:t>
            </a:r>
            <a:r>
              <a:rPr lang="en-GB" dirty="0" err="1"/>
              <a:t>claudin</a:t>
            </a:r>
            <a:r>
              <a:rPr lang="en-GB" dirty="0"/>
              <a:t> 3 and 5 and </a:t>
            </a:r>
            <a:r>
              <a:rPr lang="en-GB" dirty="0" err="1" smtClean="0"/>
              <a:t>occludin</a:t>
            </a:r>
            <a:r>
              <a:rPr lang="en-GB" dirty="0" smtClean="0"/>
              <a:t> </a:t>
            </a:r>
            <a:r>
              <a:rPr lang="en-GB" dirty="0"/>
              <a:t>and ZO-1 in green .</a:t>
            </a:r>
          </a:p>
          <a:p>
            <a:r>
              <a:rPr lang="en-GB" dirty="0"/>
              <a:t>The blue is of course the DAPI-staining of the nucleus.</a:t>
            </a:r>
          </a:p>
          <a:p>
            <a:endParaRPr lang="en-GB" b="1" dirty="0"/>
          </a:p>
          <a:p>
            <a:endParaRPr lang="en-GB" b="1" dirty="0"/>
          </a:p>
          <a:p>
            <a:endParaRPr lang="en-GB" b="1" dirty="0"/>
          </a:p>
          <a:p>
            <a:endParaRPr lang="en-GB" b="1" dirty="0"/>
          </a:p>
          <a:p>
            <a:endParaRPr lang="en-GB" b="1" dirty="0"/>
          </a:p>
          <a:p>
            <a:r>
              <a:rPr lang="en-GB" b="1" dirty="0"/>
              <a:t>  </a:t>
            </a:r>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13</a:t>
            </a:fld>
            <a:endParaRPr lang="de-DE" dirty="0">
              <a:solidFill>
                <a:srgbClr val="000000"/>
              </a:solidFill>
            </a:endParaRPr>
          </a:p>
        </p:txBody>
      </p:sp>
    </p:spTree>
    <p:extLst>
      <p:ext uri="{BB962C8B-B14F-4D97-AF65-F5344CB8AC3E}">
        <p14:creationId xmlns:p14="http://schemas.microsoft.com/office/powerpoint/2010/main" val="2591576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Furthermore, the </a:t>
            </a:r>
            <a:r>
              <a:rPr lang="en-US" dirty="0" err="1" smtClean="0"/>
              <a:t>transendothelial</a:t>
            </a:r>
            <a:r>
              <a:rPr lang="en-US" dirty="0" smtClean="0"/>
              <a:t> electrical resistance and the permeability are important characteristics. </a:t>
            </a:r>
          </a:p>
          <a:p>
            <a:r>
              <a:rPr lang="de-DE" dirty="0" err="1" smtClean="0"/>
              <a:t>We</a:t>
            </a:r>
            <a:r>
              <a:rPr lang="de-DE" dirty="0" smtClean="0"/>
              <a:t> </a:t>
            </a:r>
            <a:r>
              <a:rPr lang="de-DE" dirty="0" err="1" smtClean="0"/>
              <a:t>measured</a:t>
            </a:r>
            <a:r>
              <a:rPr lang="de-DE" dirty="0" smtClean="0"/>
              <a:t> </a:t>
            </a:r>
            <a:r>
              <a:rPr lang="de-DE" dirty="0" err="1" smtClean="0"/>
              <a:t>the</a:t>
            </a:r>
            <a:r>
              <a:rPr lang="de-DE" dirty="0" smtClean="0"/>
              <a:t> TER </a:t>
            </a:r>
            <a:r>
              <a:rPr lang="de-DE" dirty="0" err="1" smtClean="0"/>
              <a:t>by</a:t>
            </a:r>
            <a:r>
              <a:rPr lang="de-DE" dirty="0" smtClean="0"/>
              <a:t> such an </a:t>
            </a:r>
            <a:r>
              <a:rPr lang="de-DE" dirty="0" err="1" smtClean="0"/>
              <a:t>cellZscope</a:t>
            </a:r>
            <a:r>
              <a:rPr lang="de-DE" dirty="0" smtClean="0"/>
              <a:t> </a:t>
            </a:r>
            <a:r>
              <a:rPr lang="de-DE" dirty="0" err="1" smtClean="0"/>
              <a:t>device</a:t>
            </a:r>
            <a:r>
              <a:rPr lang="de-DE" dirty="0" smtClean="0"/>
              <a:t> </a:t>
            </a:r>
            <a:r>
              <a:rPr lang="de-DE" dirty="0" err="1" smtClean="0"/>
              <a:t>and</a:t>
            </a:r>
            <a:r>
              <a:rPr lang="de-DE" dirty="0" smtClean="0"/>
              <a:t> </a:t>
            </a:r>
            <a:r>
              <a:rPr lang="de-DE" dirty="0" err="1" smtClean="0"/>
              <a:t>get</a:t>
            </a:r>
            <a:r>
              <a:rPr lang="de-DE" dirty="0" smtClean="0"/>
              <a:t> </a:t>
            </a:r>
            <a:r>
              <a:rPr lang="de-DE" dirty="0" err="1" smtClean="0"/>
              <a:t>values</a:t>
            </a:r>
            <a:r>
              <a:rPr lang="de-DE" dirty="0" smtClean="0"/>
              <a:t> </a:t>
            </a:r>
            <a:r>
              <a:rPr lang="de-DE" dirty="0" err="1" smtClean="0"/>
              <a:t>above</a:t>
            </a:r>
            <a:r>
              <a:rPr lang="de-DE" dirty="0" smtClean="0"/>
              <a:t> </a:t>
            </a:r>
            <a:r>
              <a:rPr lang="en-US" dirty="0" smtClean="0"/>
              <a:t>&gt;300 Ω*cm</a:t>
            </a:r>
            <a:r>
              <a:rPr lang="en-US" baseline="30000" dirty="0" smtClean="0"/>
              <a:t>2</a:t>
            </a:r>
            <a:r>
              <a:rPr lang="en-US" dirty="0" smtClean="0"/>
              <a:t>, which is really</a:t>
            </a:r>
            <a:r>
              <a:rPr lang="en-US" baseline="0" dirty="0" smtClean="0"/>
              <a:t> sufficient for in vitro cell culture. </a:t>
            </a:r>
          </a:p>
          <a:p>
            <a:r>
              <a:rPr lang="en-US" baseline="0" dirty="0" smtClean="0"/>
              <a:t>Furthermore the permeability assay with </a:t>
            </a:r>
            <a:r>
              <a:rPr lang="en-US" baseline="30000" dirty="0" smtClean="0"/>
              <a:t>14</a:t>
            </a:r>
            <a:r>
              <a:rPr lang="en-US" dirty="0" smtClean="0"/>
              <a:t>C inulin as</a:t>
            </a:r>
            <a:r>
              <a:rPr lang="en-US" baseline="0" dirty="0" smtClean="0"/>
              <a:t> </a:t>
            </a:r>
            <a:r>
              <a:rPr lang="en-US" dirty="0" err="1" smtClean="0"/>
              <a:t>para</a:t>
            </a:r>
            <a:r>
              <a:rPr lang="en-US" baseline="0" dirty="0" err="1" smtClean="0"/>
              <a:t>cellular</a:t>
            </a:r>
            <a:r>
              <a:rPr lang="en-US" baseline="0" dirty="0" smtClean="0"/>
              <a:t> </a:t>
            </a:r>
            <a:r>
              <a:rPr lang="en-US" baseline="0" dirty="0" smtClean="0"/>
              <a:t>marker and diazepam </a:t>
            </a:r>
            <a:r>
              <a:rPr lang="en-US" baseline="0" dirty="0" smtClean="0"/>
              <a:t>as transcellular </a:t>
            </a:r>
            <a:r>
              <a:rPr lang="en-US" baseline="0" dirty="0" smtClean="0"/>
              <a:t>marker</a:t>
            </a:r>
            <a:r>
              <a:rPr lang="en-US" dirty="0" smtClean="0"/>
              <a:t> confirmed the density of this</a:t>
            </a:r>
            <a:r>
              <a:rPr lang="en-US" baseline="0" dirty="0" smtClean="0"/>
              <a:t> barrier model</a:t>
            </a:r>
            <a:r>
              <a:rPr lang="en-US" dirty="0" smtClean="0"/>
              <a:t>. The permeability of inulin</a:t>
            </a:r>
            <a:r>
              <a:rPr lang="en-US" baseline="0" dirty="0" smtClean="0"/>
              <a:t> was below 0.2 %. The use of mannitol leads to an osmotic opening and disruption of the BBB.</a:t>
            </a:r>
          </a:p>
          <a:p>
            <a:endParaRPr lang="de-DE" baseline="0" dirty="0" smtClean="0"/>
          </a:p>
          <a:p>
            <a:r>
              <a:rPr lang="de-DE" baseline="0" dirty="0" smtClean="0"/>
              <a:t>These </a:t>
            </a:r>
            <a:r>
              <a:rPr lang="de-DE" baseline="0" dirty="0" err="1" smtClean="0"/>
              <a:t>data</a:t>
            </a:r>
            <a:r>
              <a:rPr lang="de-DE" baseline="0" dirty="0" smtClean="0"/>
              <a:t> </a:t>
            </a:r>
            <a:r>
              <a:rPr lang="de-DE" baseline="0" dirty="0" err="1" smtClean="0"/>
              <a:t>verified</a:t>
            </a:r>
            <a:r>
              <a:rPr lang="de-DE" baseline="0" dirty="0" smtClean="0"/>
              <a:t> </a:t>
            </a:r>
            <a:r>
              <a:rPr lang="de-DE" baseline="0" dirty="0" err="1" smtClean="0"/>
              <a:t>the</a:t>
            </a:r>
            <a:r>
              <a:rPr lang="de-DE" baseline="0" dirty="0" smtClean="0"/>
              <a:t> </a:t>
            </a:r>
            <a:r>
              <a:rPr lang="de-DE" baseline="0" dirty="0" err="1" smtClean="0"/>
              <a:t>suitability</a:t>
            </a:r>
            <a:r>
              <a:rPr lang="de-DE" baseline="0" dirty="0" smtClean="0"/>
              <a:t> of </a:t>
            </a:r>
            <a:r>
              <a:rPr lang="de-DE" baseline="0" dirty="0" err="1" smtClean="0"/>
              <a:t>our</a:t>
            </a:r>
            <a:r>
              <a:rPr lang="de-DE" baseline="0" dirty="0" smtClean="0"/>
              <a:t> </a:t>
            </a:r>
            <a:r>
              <a:rPr lang="de-DE" baseline="0" dirty="0" err="1" smtClean="0"/>
              <a:t>model</a:t>
            </a:r>
            <a:r>
              <a:rPr lang="de-DE" baseline="0" dirty="0" smtClean="0"/>
              <a:t> </a:t>
            </a:r>
            <a:r>
              <a:rPr lang="de-DE" baseline="0" dirty="0" err="1" smtClean="0"/>
              <a:t>and</a:t>
            </a:r>
            <a:r>
              <a:rPr lang="de-DE" baseline="0" dirty="0" smtClean="0"/>
              <a:t> </a:t>
            </a:r>
            <a:r>
              <a:rPr lang="de-DE" baseline="0" dirty="0" err="1" smtClean="0"/>
              <a:t>therefore</a:t>
            </a:r>
            <a:r>
              <a:rPr lang="de-DE" baseline="0" dirty="0" smtClean="0"/>
              <a:t> </a:t>
            </a:r>
            <a:r>
              <a:rPr lang="de-DE" baseline="0" dirty="0" err="1" smtClean="0"/>
              <a:t>we</a:t>
            </a:r>
            <a:r>
              <a:rPr lang="de-DE" baseline="0" dirty="0" smtClean="0"/>
              <a:t> </a:t>
            </a:r>
            <a:r>
              <a:rPr lang="de-DE" baseline="0" dirty="0" err="1" smtClean="0"/>
              <a:t>used</a:t>
            </a:r>
            <a:r>
              <a:rPr lang="de-DE" baseline="0" dirty="0" smtClean="0"/>
              <a:t> </a:t>
            </a:r>
            <a:r>
              <a:rPr lang="de-DE" baseline="0" dirty="0" err="1" smtClean="0"/>
              <a:t>it</a:t>
            </a:r>
            <a:r>
              <a:rPr lang="de-DE" baseline="0" dirty="0" smtClean="0"/>
              <a:t> </a:t>
            </a:r>
            <a:r>
              <a:rPr lang="de-DE" baseline="0" dirty="0" err="1" smtClean="0"/>
              <a:t>for</a:t>
            </a:r>
            <a:r>
              <a:rPr lang="de-DE" baseline="0" dirty="0" smtClean="0"/>
              <a:t> </a:t>
            </a:r>
            <a:r>
              <a:rPr lang="de-DE" baseline="0" dirty="0" err="1" smtClean="0"/>
              <a:t>our</a:t>
            </a:r>
            <a:r>
              <a:rPr lang="de-DE" baseline="0" dirty="0" smtClean="0"/>
              <a:t> </a:t>
            </a:r>
            <a:r>
              <a:rPr lang="de-DE" baseline="0" dirty="0" err="1" smtClean="0"/>
              <a:t>experiments</a:t>
            </a:r>
            <a:r>
              <a:rPr lang="de-DE" baseline="0" dirty="0" smtClean="0"/>
              <a:t>.</a:t>
            </a:r>
            <a:endParaRPr lang="en-GB" dirty="0" smtClean="0"/>
          </a:p>
          <a:p>
            <a:pPr>
              <a:spcAft>
                <a:spcPts val="599"/>
              </a:spcAft>
            </a:pPr>
            <a:endParaRPr lang="de-DE" dirty="0"/>
          </a:p>
        </p:txBody>
      </p:sp>
      <p:sp>
        <p:nvSpPr>
          <p:cNvPr id="4" name="Foliennummernplatzhalter 3"/>
          <p:cNvSpPr>
            <a:spLocks noGrp="1"/>
          </p:cNvSpPr>
          <p:nvPr>
            <p:ph type="sldNum" sz="quarter" idx="10"/>
          </p:nvPr>
        </p:nvSpPr>
        <p:spPr/>
        <p:txBody>
          <a:bodyPr/>
          <a:lstStyle/>
          <a:p>
            <a:fld id="{6F118F77-BF2E-4843-AA6C-ED9ACCB38B45}" type="slidenum">
              <a:rPr lang="de-DE" smtClean="0"/>
              <a:pPr/>
              <a:t>14</a:t>
            </a:fld>
            <a:endParaRPr lang="de-DE" dirty="0"/>
          </a:p>
        </p:txBody>
      </p:sp>
    </p:spTree>
    <p:extLst>
      <p:ext uri="{BB962C8B-B14F-4D97-AF65-F5344CB8AC3E}">
        <p14:creationId xmlns:p14="http://schemas.microsoft.com/office/powerpoint/2010/main" val="2750162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98475" y="614363"/>
            <a:ext cx="4941523" cy="3708000"/>
          </a:xfrm>
        </p:spPr>
      </p:sp>
      <p:sp>
        <p:nvSpPr>
          <p:cNvPr id="3" name="Notizenplatzhalter 2"/>
          <p:cNvSpPr>
            <a:spLocks noGrp="1"/>
          </p:cNvSpPr>
          <p:nvPr>
            <p:ph type="body" idx="1"/>
          </p:nvPr>
        </p:nvSpPr>
        <p:spPr>
          <a:xfrm>
            <a:off x="498475" y="4648402"/>
            <a:ext cx="5813785" cy="4031202"/>
          </a:xfrm>
        </p:spPr>
        <p:txBody>
          <a:bodyPr/>
          <a:lstStyle/>
          <a:p>
            <a:pPr defTabSz="913028">
              <a:spcAft>
                <a:spcPts val="599"/>
              </a:spcAft>
              <a:defRPr/>
            </a:pPr>
            <a:r>
              <a:rPr lang="en-US" dirty="0" smtClean="0"/>
              <a:t>First of all, we checked</a:t>
            </a:r>
            <a:r>
              <a:rPr lang="en-US" baseline="0" dirty="0" smtClean="0"/>
              <a:t> whether the </a:t>
            </a:r>
            <a:r>
              <a:rPr lang="en-US" baseline="0" dirty="0" err="1" smtClean="0"/>
              <a:t>pBCEC</a:t>
            </a:r>
            <a:r>
              <a:rPr lang="en-US" baseline="0" dirty="0" smtClean="0"/>
              <a:t> can tolerate the </a:t>
            </a:r>
            <a:r>
              <a:rPr lang="en-US" baseline="0" dirty="0" err="1" smtClean="0"/>
              <a:t>flurbiprofen</a:t>
            </a:r>
            <a:r>
              <a:rPr lang="en-US" baseline="0" dirty="0" smtClean="0"/>
              <a:t>-loaded nanoparticles. </a:t>
            </a:r>
          </a:p>
          <a:p>
            <a:pPr defTabSz="913028">
              <a:spcAft>
                <a:spcPts val="599"/>
              </a:spcAft>
              <a:defRPr/>
            </a:pPr>
            <a:r>
              <a:rPr lang="de-DE" baseline="0" dirty="0" err="1" smtClean="0"/>
              <a:t>For</a:t>
            </a:r>
            <a:r>
              <a:rPr lang="de-DE" baseline="0" dirty="0" smtClean="0"/>
              <a:t> all </a:t>
            </a:r>
            <a:r>
              <a:rPr lang="de-DE" baseline="0" dirty="0" err="1" smtClean="0"/>
              <a:t>experiments</a:t>
            </a:r>
            <a:r>
              <a:rPr lang="de-DE" baseline="0" dirty="0" smtClean="0"/>
              <a:t> </a:t>
            </a:r>
            <a:r>
              <a:rPr lang="de-DE" baseline="0" dirty="0" err="1" smtClean="0"/>
              <a:t>we</a:t>
            </a:r>
            <a:r>
              <a:rPr lang="de-DE" baseline="0" dirty="0" smtClean="0"/>
              <a:t> </a:t>
            </a:r>
            <a:r>
              <a:rPr lang="de-DE" baseline="0" dirty="0" err="1" smtClean="0"/>
              <a:t>used</a:t>
            </a:r>
            <a:r>
              <a:rPr lang="de-DE" baseline="0" dirty="0" smtClean="0"/>
              <a:t> such </a:t>
            </a:r>
            <a:r>
              <a:rPr lang="de-DE" baseline="0" dirty="0" smtClean="0"/>
              <a:t>a </a:t>
            </a:r>
            <a:r>
              <a:rPr lang="de-DE" baseline="0" dirty="0" err="1" smtClean="0"/>
              <a:t>transwell</a:t>
            </a:r>
            <a:r>
              <a:rPr lang="de-DE" baseline="0" dirty="0" smtClean="0"/>
              <a:t> </a:t>
            </a:r>
            <a:r>
              <a:rPr lang="de-DE" baseline="0" dirty="0" err="1" smtClean="0"/>
              <a:t>system</a:t>
            </a:r>
            <a:r>
              <a:rPr lang="de-DE" baseline="0" dirty="0" smtClean="0"/>
              <a:t>, </a:t>
            </a:r>
            <a:r>
              <a:rPr lang="de-DE" baseline="0" dirty="0" err="1" smtClean="0"/>
              <a:t>where</a:t>
            </a:r>
            <a:r>
              <a:rPr lang="de-DE" baseline="0" dirty="0" smtClean="0"/>
              <a:t> </a:t>
            </a:r>
            <a:r>
              <a:rPr lang="de-DE" baseline="0" dirty="0" err="1" smtClean="0"/>
              <a:t>the</a:t>
            </a:r>
            <a:r>
              <a:rPr lang="de-DE" baseline="0" dirty="0" smtClean="0"/>
              <a:t> </a:t>
            </a:r>
            <a:r>
              <a:rPr lang="de-DE" baseline="0" dirty="0" err="1" smtClean="0"/>
              <a:t>cells</a:t>
            </a:r>
            <a:r>
              <a:rPr lang="de-DE" baseline="0" dirty="0" smtClean="0"/>
              <a:t> </a:t>
            </a:r>
            <a:r>
              <a:rPr lang="de-DE" baseline="0" dirty="0" err="1" smtClean="0"/>
              <a:t>grow</a:t>
            </a:r>
            <a:r>
              <a:rPr lang="de-DE" baseline="0" dirty="0" smtClean="0"/>
              <a:t> on a </a:t>
            </a:r>
            <a:r>
              <a:rPr lang="de-DE" baseline="0" dirty="0" err="1" smtClean="0"/>
              <a:t>microporous</a:t>
            </a:r>
            <a:r>
              <a:rPr lang="de-DE" baseline="0" dirty="0" smtClean="0"/>
              <a:t> </a:t>
            </a:r>
            <a:r>
              <a:rPr lang="de-DE" baseline="0" dirty="0" err="1" smtClean="0"/>
              <a:t>membrane</a:t>
            </a:r>
            <a:r>
              <a:rPr lang="de-DE" baseline="0" dirty="0" smtClean="0"/>
              <a:t>. The </a:t>
            </a:r>
            <a:r>
              <a:rPr lang="de-DE" baseline="0" dirty="0" err="1" smtClean="0"/>
              <a:t>apical</a:t>
            </a:r>
            <a:r>
              <a:rPr lang="de-DE" baseline="0" dirty="0" smtClean="0"/>
              <a:t> </a:t>
            </a:r>
            <a:r>
              <a:rPr lang="de-DE" baseline="0" dirty="0" err="1" smtClean="0"/>
              <a:t>compartment</a:t>
            </a:r>
            <a:r>
              <a:rPr lang="de-DE" baseline="0" dirty="0" smtClean="0"/>
              <a:t> </a:t>
            </a:r>
            <a:r>
              <a:rPr lang="de-DE" baseline="0" dirty="0" err="1" smtClean="0"/>
              <a:t>represents</a:t>
            </a:r>
            <a:r>
              <a:rPr lang="de-DE" baseline="0" dirty="0" smtClean="0"/>
              <a:t> </a:t>
            </a:r>
            <a:r>
              <a:rPr lang="de-DE" baseline="0" dirty="0" err="1" smtClean="0"/>
              <a:t>the</a:t>
            </a:r>
            <a:r>
              <a:rPr lang="de-DE" baseline="0" dirty="0" smtClean="0"/>
              <a:t> </a:t>
            </a:r>
            <a:r>
              <a:rPr lang="de-DE" baseline="0" dirty="0" err="1" smtClean="0"/>
              <a:t>blood</a:t>
            </a:r>
            <a:r>
              <a:rPr lang="de-DE" baseline="0" dirty="0" smtClean="0"/>
              <a:t> </a:t>
            </a:r>
            <a:r>
              <a:rPr lang="de-DE" baseline="0" dirty="0" err="1" smtClean="0"/>
              <a:t>compartment</a:t>
            </a:r>
            <a:r>
              <a:rPr lang="de-DE" baseline="0" dirty="0" smtClean="0"/>
              <a:t>, </a:t>
            </a:r>
            <a:r>
              <a:rPr lang="de-DE" baseline="0" dirty="0" err="1" smtClean="0"/>
              <a:t>where</a:t>
            </a:r>
            <a:r>
              <a:rPr lang="de-DE" baseline="0" dirty="0" smtClean="0"/>
              <a:t> </a:t>
            </a:r>
            <a:r>
              <a:rPr lang="de-DE" baseline="0" dirty="0" err="1" smtClean="0"/>
              <a:t>the</a:t>
            </a:r>
            <a:r>
              <a:rPr lang="de-DE" baseline="0" dirty="0" smtClean="0"/>
              <a:t> </a:t>
            </a:r>
            <a:r>
              <a:rPr lang="de-DE" baseline="0" dirty="0" err="1" smtClean="0"/>
              <a:t>nanoparticles</a:t>
            </a:r>
            <a:r>
              <a:rPr lang="de-DE" baseline="0" dirty="0" smtClean="0"/>
              <a:t> </a:t>
            </a:r>
            <a:r>
              <a:rPr lang="de-DE" baseline="0" dirty="0" err="1" smtClean="0"/>
              <a:t>were</a:t>
            </a:r>
            <a:r>
              <a:rPr lang="de-DE" baseline="0" dirty="0" smtClean="0"/>
              <a:t> </a:t>
            </a:r>
            <a:r>
              <a:rPr lang="de-DE" baseline="0" dirty="0" err="1" smtClean="0"/>
              <a:t>incubated</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basolateral</a:t>
            </a:r>
            <a:r>
              <a:rPr lang="de-DE" baseline="0" dirty="0" smtClean="0"/>
              <a:t> </a:t>
            </a:r>
            <a:r>
              <a:rPr lang="de-DE" baseline="0" dirty="0" err="1" smtClean="0"/>
              <a:t>compartment</a:t>
            </a:r>
            <a:r>
              <a:rPr lang="de-DE" baseline="0" dirty="0" smtClean="0"/>
              <a:t> </a:t>
            </a:r>
            <a:r>
              <a:rPr lang="de-DE" baseline="0" dirty="0" err="1" smtClean="0"/>
              <a:t>represents</a:t>
            </a:r>
            <a:r>
              <a:rPr lang="de-DE" baseline="0" dirty="0" smtClean="0"/>
              <a:t> </a:t>
            </a:r>
            <a:r>
              <a:rPr lang="de-DE" baseline="0" dirty="0" err="1" smtClean="0"/>
              <a:t>the</a:t>
            </a:r>
            <a:r>
              <a:rPr lang="de-DE" baseline="0" dirty="0" smtClean="0"/>
              <a:t> </a:t>
            </a:r>
            <a:r>
              <a:rPr lang="de-DE" baseline="0" dirty="0" err="1" smtClean="0"/>
              <a:t>brain</a:t>
            </a:r>
            <a:r>
              <a:rPr lang="de-DE" baseline="0" dirty="0" smtClean="0"/>
              <a:t> </a:t>
            </a:r>
            <a:r>
              <a:rPr lang="de-DE" baseline="0" dirty="0" err="1" smtClean="0"/>
              <a:t>side</a:t>
            </a:r>
            <a:r>
              <a:rPr lang="de-DE" baseline="0" dirty="0" smtClean="0"/>
              <a:t>. This medium </a:t>
            </a:r>
            <a:r>
              <a:rPr lang="de-DE" baseline="0" dirty="0" err="1" smtClean="0"/>
              <a:t>can</a:t>
            </a:r>
            <a:r>
              <a:rPr lang="de-DE" baseline="0" dirty="0" smtClean="0"/>
              <a:t> </a:t>
            </a:r>
            <a:r>
              <a:rPr lang="de-DE" baseline="0" dirty="0" err="1" smtClean="0"/>
              <a:t>be</a:t>
            </a:r>
            <a:r>
              <a:rPr lang="de-DE" baseline="0" dirty="0" smtClean="0"/>
              <a:t> </a:t>
            </a:r>
            <a:r>
              <a:rPr lang="de-DE" baseline="0" dirty="0" err="1" smtClean="0"/>
              <a:t>collected</a:t>
            </a:r>
            <a:r>
              <a:rPr lang="de-DE" baseline="0" dirty="0" smtClean="0"/>
              <a:t> </a:t>
            </a:r>
            <a:r>
              <a:rPr lang="de-DE" baseline="0" dirty="0" err="1" smtClean="0"/>
              <a:t>for</a:t>
            </a:r>
            <a:r>
              <a:rPr lang="de-DE" baseline="0" dirty="0" smtClean="0"/>
              <a:t> </a:t>
            </a:r>
            <a:r>
              <a:rPr lang="de-DE" baseline="0" dirty="0" err="1" smtClean="0"/>
              <a:t>further</a:t>
            </a:r>
            <a:r>
              <a:rPr lang="de-DE" baseline="0" dirty="0" smtClean="0"/>
              <a:t> </a:t>
            </a:r>
            <a:r>
              <a:rPr lang="de-DE" baseline="0" dirty="0" err="1" smtClean="0"/>
              <a:t>investigations</a:t>
            </a:r>
            <a:r>
              <a:rPr lang="de-DE" baseline="0" dirty="0" smtClean="0"/>
              <a:t>.</a:t>
            </a:r>
          </a:p>
          <a:p>
            <a:pPr defTabSz="913028">
              <a:spcAft>
                <a:spcPts val="599"/>
              </a:spcAft>
              <a:defRPr/>
            </a:pPr>
            <a:r>
              <a:rPr lang="de-DE" baseline="0" dirty="0" smtClean="0"/>
              <a:t>The </a:t>
            </a:r>
            <a:r>
              <a:rPr lang="de-DE" baseline="0" dirty="0" err="1" smtClean="0"/>
              <a:t>cellular</a:t>
            </a:r>
            <a:r>
              <a:rPr lang="de-DE" baseline="0" dirty="0" smtClean="0"/>
              <a:t> </a:t>
            </a:r>
            <a:r>
              <a:rPr lang="de-DE" baseline="0" dirty="0" err="1" smtClean="0"/>
              <a:t>viability</a:t>
            </a:r>
            <a:r>
              <a:rPr lang="de-DE" baseline="0" dirty="0" smtClean="0"/>
              <a:t> </a:t>
            </a:r>
            <a:r>
              <a:rPr lang="de-DE" baseline="0" dirty="0" err="1" smtClean="0"/>
              <a:t>assay</a:t>
            </a:r>
            <a:r>
              <a:rPr lang="de-DE" baseline="0" dirty="0" smtClean="0"/>
              <a:t> </a:t>
            </a:r>
            <a:r>
              <a:rPr lang="de-DE" baseline="0" dirty="0" err="1" smtClean="0"/>
              <a:t>shows</a:t>
            </a:r>
            <a:r>
              <a:rPr lang="de-DE" baseline="0" dirty="0" smtClean="0"/>
              <a:t> </a:t>
            </a:r>
            <a:r>
              <a:rPr lang="de-DE" baseline="0" dirty="0" err="1" smtClean="0"/>
              <a:t>you</a:t>
            </a:r>
            <a:r>
              <a:rPr lang="de-DE" baseline="0" dirty="0" smtClean="0"/>
              <a:t> </a:t>
            </a:r>
            <a:r>
              <a:rPr lang="de-DE" baseline="0" dirty="0" err="1" smtClean="0"/>
              <a:t>that</a:t>
            </a:r>
            <a:r>
              <a:rPr lang="de-DE" baseline="0" dirty="0" smtClean="0"/>
              <a:t> </a:t>
            </a:r>
            <a:r>
              <a:rPr lang="de-DE" baseline="0" dirty="0" err="1" smtClean="0"/>
              <a:t>the</a:t>
            </a:r>
            <a:r>
              <a:rPr lang="de-DE" baseline="0" dirty="0" smtClean="0"/>
              <a:t> </a:t>
            </a:r>
            <a:r>
              <a:rPr lang="de-DE" baseline="0" dirty="0" err="1" smtClean="0"/>
              <a:t>nanoparticles</a:t>
            </a:r>
            <a:r>
              <a:rPr lang="de-DE" baseline="0" dirty="0" smtClean="0"/>
              <a:t> in </a:t>
            </a:r>
            <a:r>
              <a:rPr lang="de-DE" baseline="0" dirty="0" err="1" smtClean="0"/>
              <a:t>red</a:t>
            </a:r>
            <a:r>
              <a:rPr lang="de-DE" baseline="0" dirty="0" smtClean="0"/>
              <a:t> </a:t>
            </a:r>
            <a:r>
              <a:rPr lang="de-DE" baseline="0" dirty="0" err="1" smtClean="0"/>
              <a:t>are</a:t>
            </a:r>
            <a:r>
              <a:rPr lang="de-DE" baseline="0" dirty="0" smtClean="0"/>
              <a:t> not </a:t>
            </a:r>
            <a:r>
              <a:rPr lang="de-DE" baseline="0" dirty="0" err="1" smtClean="0"/>
              <a:t>toxic</a:t>
            </a:r>
            <a:r>
              <a:rPr lang="de-DE" baseline="0" dirty="0" smtClean="0"/>
              <a:t> </a:t>
            </a:r>
            <a:r>
              <a:rPr lang="de-DE" baseline="0" dirty="0" err="1" smtClean="0"/>
              <a:t>for</a:t>
            </a:r>
            <a:r>
              <a:rPr lang="de-DE" baseline="0" dirty="0" smtClean="0"/>
              <a:t> </a:t>
            </a:r>
            <a:r>
              <a:rPr lang="de-DE" baseline="0" dirty="0" err="1" smtClean="0"/>
              <a:t>the</a:t>
            </a:r>
            <a:r>
              <a:rPr lang="de-DE" baseline="0" dirty="0" smtClean="0"/>
              <a:t> </a:t>
            </a:r>
            <a:r>
              <a:rPr lang="de-DE" baseline="0" dirty="0" err="1" smtClean="0"/>
              <a:t>cells</a:t>
            </a:r>
            <a:r>
              <a:rPr lang="de-DE" baseline="0" dirty="0" smtClean="0"/>
              <a:t>, but </a:t>
            </a:r>
            <a:r>
              <a:rPr lang="de-DE" baseline="0" dirty="0" err="1" smtClean="0"/>
              <a:t>the</a:t>
            </a:r>
            <a:r>
              <a:rPr lang="de-DE" baseline="0" dirty="0" smtClean="0"/>
              <a:t> </a:t>
            </a:r>
            <a:r>
              <a:rPr lang="de-DE" baseline="0" dirty="0" err="1" smtClean="0"/>
              <a:t>free</a:t>
            </a:r>
            <a:r>
              <a:rPr lang="de-DE" baseline="0" dirty="0" smtClean="0"/>
              <a:t> </a:t>
            </a:r>
            <a:r>
              <a:rPr lang="de-DE" baseline="0" dirty="0" err="1" smtClean="0"/>
              <a:t>drug</a:t>
            </a:r>
            <a:r>
              <a:rPr lang="de-DE" baseline="0" dirty="0" smtClean="0"/>
              <a:t> </a:t>
            </a:r>
            <a:r>
              <a:rPr lang="de-DE" baseline="0" dirty="0" err="1" smtClean="0"/>
              <a:t>is</a:t>
            </a:r>
            <a:r>
              <a:rPr lang="de-DE" baseline="0" dirty="0" smtClean="0"/>
              <a:t> </a:t>
            </a:r>
            <a:r>
              <a:rPr lang="de-DE" baseline="0" dirty="0" err="1" smtClean="0"/>
              <a:t>cytotoxic</a:t>
            </a:r>
            <a:r>
              <a:rPr lang="de-DE" baseline="0" dirty="0" smtClean="0"/>
              <a:t>.</a:t>
            </a:r>
          </a:p>
          <a:p>
            <a:pPr defTabSz="913028">
              <a:spcAft>
                <a:spcPts val="599"/>
              </a:spcAft>
              <a:defRPr/>
            </a:pPr>
            <a:r>
              <a:rPr lang="en-US" dirty="0" smtClean="0"/>
              <a:t>PLA‑FBP NP application hardly influences the TER as</a:t>
            </a:r>
            <a:r>
              <a:rPr lang="en-US" baseline="0" dirty="0" smtClean="0"/>
              <a:t> well as the still low</a:t>
            </a:r>
            <a:r>
              <a:rPr lang="en-US" dirty="0" smtClean="0"/>
              <a:t> </a:t>
            </a:r>
            <a:r>
              <a:rPr lang="en-US" baseline="30000" dirty="0" smtClean="0"/>
              <a:t>14</a:t>
            </a:r>
            <a:r>
              <a:rPr lang="en-US" dirty="0" smtClean="0"/>
              <a:t>C inulin permeability</a:t>
            </a:r>
            <a:r>
              <a:rPr lang="en-US" baseline="0" dirty="0" smtClean="0"/>
              <a:t> </a:t>
            </a:r>
            <a:r>
              <a:rPr lang="en-US" dirty="0" smtClean="0"/>
              <a:t>implying low cytotoxic potential of the nanoparticles. </a:t>
            </a:r>
            <a:endParaRPr lang="de-DE" dirty="0" smtClean="0"/>
          </a:p>
        </p:txBody>
      </p:sp>
      <p:sp>
        <p:nvSpPr>
          <p:cNvPr id="4" name="Foliennummernplatzhalter 3"/>
          <p:cNvSpPr>
            <a:spLocks noGrp="1"/>
          </p:cNvSpPr>
          <p:nvPr>
            <p:ph type="sldNum" sz="quarter" idx="10"/>
          </p:nvPr>
        </p:nvSpPr>
        <p:spPr/>
        <p:txBody>
          <a:bodyPr/>
          <a:lstStyle/>
          <a:p>
            <a:fld id="{6F118F77-BF2E-4843-AA6C-ED9ACCB38B45}" type="slidenum">
              <a:rPr lang="de-DE" smtClean="0"/>
              <a:pPr/>
              <a:t>15</a:t>
            </a:fld>
            <a:endParaRPr lang="de-DE" dirty="0"/>
          </a:p>
        </p:txBody>
      </p:sp>
    </p:spTree>
    <p:extLst>
      <p:ext uri="{BB962C8B-B14F-4D97-AF65-F5344CB8AC3E}">
        <p14:creationId xmlns:p14="http://schemas.microsoft.com/office/powerpoint/2010/main" val="2914456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028" eaLnBrk="1" fontAlgn="auto" hangingPunct="1">
              <a:spcBef>
                <a:spcPts val="0"/>
              </a:spcBef>
              <a:spcAft>
                <a:spcPts val="599"/>
              </a:spcAft>
              <a:buClr>
                <a:srgbClr val="179C7D"/>
              </a:buClr>
              <a:defRPr/>
            </a:pPr>
            <a:r>
              <a:rPr lang="en-US" dirty="0" smtClean="0"/>
              <a:t>The next step was to check whether the nanoparticles</a:t>
            </a:r>
            <a:r>
              <a:rPr lang="en-US" baseline="0" dirty="0" smtClean="0"/>
              <a:t> interact with our in vitro </a:t>
            </a:r>
            <a:r>
              <a:rPr lang="en-US" dirty="0" smtClean="0"/>
              <a:t>BBB model cells.</a:t>
            </a:r>
          </a:p>
          <a:p>
            <a:pPr defTabSz="913028" eaLnBrk="1" fontAlgn="auto" hangingPunct="1">
              <a:spcBef>
                <a:spcPts val="0"/>
              </a:spcBef>
              <a:spcAft>
                <a:spcPts val="599"/>
              </a:spcAft>
              <a:buClr>
                <a:srgbClr val="179C7D"/>
              </a:buClr>
              <a:defRPr/>
            </a:pPr>
            <a:r>
              <a:rPr lang="en-US" dirty="0" smtClean="0"/>
              <a:t>Indeed, we could </a:t>
            </a:r>
            <a:r>
              <a:rPr lang="en-US" dirty="0" err="1" smtClean="0"/>
              <a:t>verifiy</a:t>
            </a:r>
            <a:r>
              <a:rPr lang="en-US" baseline="0" dirty="0" smtClean="0"/>
              <a:t> by flow cytometry that they</a:t>
            </a:r>
            <a:r>
              <a:rPr lang="en-US" dirty="0" smtClean="0"/>
              <a:t> bind to the cells and were taken up, shown by confocal laser scanning microscopy. You can see in picture D the intracellular uptake of the yellow-labelled nanoparticles into the blue stained cells.</a:t>
            </a:r>
            <a:endParaRPr lang="en-US" dirty="0">
              <a:latin typeface="+mj-lt"/>
            </a:endParaRPr>
          </a:p>
        </p:txBody>
      </p:sp>
      <p:sp>
        <p:nvSpPr>
          <p:cNvPr id="4" name="Foliennummernplatzhalter 3"/>
          <p:cNvSpPr>
            <a:spLocks noGrp="1"/>
          </p:cNvSpPr>
          <p:nvPr>
            <p:ph type="sldNum" sz="quarter" idx="10"/>
          </p:nvPr>
        </p:nvSpPr>
        <p:spPr/>
        <p:txBody>
          <a:bodyPr/>
          <a:lstStyle/>
          <a:p>
            <a:fld id="{6F118F77-BF2E-4843-AA6C-ED9ACCB38B45}" type="slidenum">
              <a:rPr lang="de-DE" smtClean="0"/>
              <a:pPr/>
              <a:t>16</a:t>
            </a:fld>
            <a:endParaRPr lang="de-DE" dirty="0"/>
          </a:p>
        </p:txBody>
      </p:sp>
    </p:spTree>
    <p:extLst>
      <p:ext uri="{BB962C8B-B14F-4D97-AF65-F5344CB8AC3E}">
        <p14:creationId xmlns:p14="http://schemas.microsoft.com/office/powerpoint/2010/main" val="448031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028">
              <a:defRPr/>
            </a:pPr>
            <a:r>
              <a:rPr lang="en-US" dirty="0" smtClean="0"/>
              <a:t>But the most interesting question was: Can the </a:t>
            </a:r>
            <a:r>
              <a:rPr lang="en-US" dirty="0" err="1" smtClean="0"/>
              <a:t>flurbiprofen</a:t>
            </a:r>
            <a:r>
              <a:rPr lang="en-US" dirty="0" smtClean="0"/>
              <a:t> loaded nanoparticles cross the BBB model and lower the </a:t>
            </a:r>
            <a:r>
              <a:rPr lang="en-US" dirty="0" err="1" smtClean="0"/>
              <a:t>Aß</a:t>
            </a:r>
            <a:r>
              <a:rPr lang="en-US" dirty="0" smtClean="0"/>
              <a:t> 42 burden?</a:t>
            </a:r>
          </a:p>
          <a:p>
            <a:pPr defTabSz="913028">
              <a:defRPr/>
            </a:pPr>
            <a:r>
              <a:rPr lang="en-US" dirty="0" smtClean="0"/>
              <a:t>When we incubated PLA‑FBP NP in the “blood” compartment, we detected FBP in the “brain” compartment after 4 hours by high-performance liquid chromatography. However we have to notice, that we </a:t>
            </a:r>
            <a:r>
              <a:rPr lang="en-US" dirty="0" smtClean="0"/>
              <a:t>could</a:t>
            </a:r>
            <a:r>
              <a:rPr lang="en-US" baseline="0" dirty="0" smtClean="0"/>
              <a:t> not </a:t>
            </a:r>
            <a:r>
              <a:rPr lang="en-US" baseline="0" dirty="0" err="1" smtClean="0"/>
              <a:t>findthe</a:t>
            </a:r>
            <a:r>
              <a:rPr lang="en-US" baseline="0" dirty="0" smtClean="0"/>
              <a:t> </a:t>
            </a:r>
            <a:r>
              <a:rPr lang="en-US" baseline="0" dirty="0" smtClean="0"/>
              <a:t>total amount of incubated drug in the case of nanoparticle application. Maybe the nanoparticles are still </a:t>
            </a:r>
            <a:r>
              <a:rPr lang="en-US" baseline="0" dirty="0" err="1" smtClean="0"/>
              <a:t>endocytosed</a:t>
            </a:r>
            <a:r>
              <a:rPr lang="en-US" baseline="0" dirty="0" smtClean="0"/>
              <a:t> and did not release completely the incorporated drug. At this point, it is still optimization potential.</a:t>
            </a:r>
            <a:endParaRPr lang="en-US" dirty="0" smtClean="0"/>
          </a:p>
          <a:p>
            <a:pPr defTabSz="913028">
              <a:defRPr/>
            </a:pPr>
            <a:r>
              <a:rPr lang="en-US" dirty="0" smtClean="0"/>
              <a:t>In</a:t>
            </a:r>
            <a:r>
              <a:rPr lang="en-US" baseline="0" dirty="0" smtClean="0"/>
              <a:t> a next step</a:t>
            </a:r>
            <a:r>
              <a:rPr lang="en-US" dirty="0" smtClean="0"/>
              <a:t> we collected the medium</a:t>
            </a:r>
            <a:r>
              <a:rPr lang="en-US" baseline="0" dirty="0" smtClean="0"/>
              <a:t> from the lower compartment and transfer it to </a:t>
            </a:r>
            <a:r>
              <a:rPr lang="en-US" baseline="0" dirty="0" err="1" smtClean="0"/>
              <a:t>Aß</a:t>
            </a:r>
            <a:r>
              <a:rPr lang="en-US" baseline="0" dirty="0" smtClean="0"/>
              <a:t> 42 producing Alzheimer´s disease model cells. </a:t>
            </a:r>
            <a:r>
              <a:rPr lang="en-US" dirty="0" smtClean="0"/>
              <a:t>By ELISA, we could measure the </a:t>
            </a:r>
            <a:r>
              <a:rPr lang="en-US" dirty="0" err="1" smtClean="0"/>
              <a:t>Aß</a:t>
            </a:r>
            <a:r>
              <a:rPr lang="en-US" dirty="0" smtClean="0"/>
              <a:t> 42 reduction.</a:t>
            </a:r>
            <a:r>
              <a:rPr lang="en-US" baseline="0" dirty="0" smtClean="0"/>
              <a:t> Ostensibly, the free drug seems to reduce the Aß42 level better than the nanoparticles. But please keep in mind the free drug was cytotoxic for the upper endothelial cells. Therefore, in this case the BBB was leaky and the free drug is not the suitable control. </a:t>
            </a:r>
          </a:p>
          <a:p>
            <a:pPr defTabSz="913028">
              <a:defRPr/>
            </a:pPr>
            <a:r>
              <a:rPr lang="en-US" dirty="0" smtClean="0"/>
              <a:t>In conclusion, with</a:t>
            </a:r>
            <a:r>
              <a:rPr lang="en-US" baseline="0" dirty="0" smtClean="0"/>
              <a:t> this experiment we could show the </a:t>
            </a:r>
            <a:r>
              <a:rPr lang="en-US" dirty="0" smtClean="0"/>
              <a:t>transport of a usually </a:t>
            </a:r>
            <a:r>
              <a:rPr lang="en-US" dirty="0" err="1" smtClean="0"/>
              <a:t>nonpermeable</a:t>
            </a:r>
            <a:r>
              <a:rPr lang="en-US" dirty="0" smtClean="0"/>
              <a:t> drug across an advanced </a:t>
            </a:r>
            <a:r>
              <a:rPr lang="en-US" i="1" dirty="0" smtClean="0"/>
              <a:t>in vitro</a:t>
            </a:r>
            <a:r>
              <a:rPr lang="en-US" dirty="0" smtClean="0"/>
              <a:t> BBB model.</a:t>
            </a:r>
          </a:p>
          <a:p>
            <a:endParaRPr lang="de-DE" dirty="0">
              <a:latin typeface="+mj-lt"/>
            </a:endParaRPr>
          </a:p>
        </p:txBody>
      </p:sp>
      <p:sp>
        <p:nvSpPr>
          <p:cNvPr id="4" name="Foliennummernplatzhalter 3"/>
          <p:cNvSpPr>
            <a:spLocks noGrp="1"/>
          </p:cNvSpPr>
          <p:nvPr>
            <p:ph type="sldNum" sz="quarter" idx="10"/>
          </p:nvPr>
        </p:nvSpPr>
        <p:spPr/>
        <p:txBody>
          <a:bodyPr/>
          <a:lstStyle/>
          <a:p>
            <a:fld id="{6F118F77-BF2E-4843-AA6C-ED9ACCB38B45}" type="slidenum">
              <a:rPr lang="de-DE" smtClean="0"/>
              <a:pPr/>
              <a:t>17</a:t>
            </a:fld>
            <a:endParaRPr lang="de-DE" dirty="0"/>
          </a:p>
        </p:txBody>
      </p:sp>
    </p:spTree>
    <p:extLst>
      <p:ext uri="{BB962C8B-B14F-4D97-AF65-F5344CB8AC3E}">
        <p14:creationId xmlns:p14="http://schemas.microsoft.com/office/powerpoint/2010/main" val="3063260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smtClean="0"/>
              <a:t>Now let me say</a:t>
            </a:r>
            <a:r>
              <a:rPr lang="en-GB" baseline="0" dirty="0" smtClean="0"/>
              <a:t> a few words to the </a:t>
            </a:r>
            <a:r>
              <a:rPr lang="en-GB" baseline="0" dirty="0" err="1" smtClean="0"/>
              <a:t>ApoE</a:t>
            </a:r>
            <a:r>
              <a:rPr lang="en-GB" baseline="0" dirty="0" smtClean="0"/>
              <a:t>-modification. We know from earlier experiments that modification of the nanoparticles with </a:t>
            </a:r>
            <a:r>
              <a:rPr lang="en-GB" baseline="0" dirty="0" err="1" smtClean="0"/>
              <a:t>ApoE</a:t>
            </a:r>
            <a:r>
              <a:rPr lang="en-GB" baseline="0" dirty="0" smtClean="0"/>
              <a:t> leads to an enhanced uptake of the nanoparticles due to the interaction between </a:t>
            </a:r>
            <a:r>
              <a:rPr lang="en-GB" baseline="0" dirty="0" err="1" smtClean="0"/>
              <a:t>ApoE</a:t>
            </a:r>
            <a:r>
              <a:rPr lang="en-GB" baseline="0" dirty="0" smtClean="0"/>
              <a:t> and the LRP1 receptor, expressed on the surface of brain capillary endothelial cells. </a:t>
            </a:r>
            <a:endParaRPr lang="en-GB"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18</a:t>
            </a:fld>
            <a:endParaRPr lang="de-DE" dirty="0">
              <a:solidFill>
                <a:srgbClr val="000000"/>
              </a:solidFill>
            </a:endParaRPr>
          </a:p>
        </p:txBody>
      </p:sp>
    </p:spTree>
    <p:extLst>
      <p:ext uri="{BB962C8B-B14F-4D97-AF65-F5344CB8AC3E}">
        <p14:creationId xmlns:p14="http://schemas.microsoft.com/office/powerpoint/2010/main" val="3646920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028">
              <a:defRPr/>
            </a:pPr>
            <a:r>
              <a:rPr lang="en-US" dirty="0" smtClean="0"/>
              <a:t>In a pilot experiment we therefore modified our nanoparticles with </a:t>
            </a:r>
            <a:r>
              <a:rPr lang="en-US" dirty="0" err="1" smtClean="0"/>
              <a:t>ApoE</a:t>
            </a:r>
            <a:r>
              <a:rPr lang="en-US" dirty="0" smtClean="0"/>
              <a:t> and did the same binding and uptake studies by flow cytometry and confocal laser scanning microscopy. As you can see, the binding of the </a:t>
            </a:r>
            <a:r>
              <a:rPr lang="en-US" dirty="0" err="1" smtClean="0"/>
              <a:t>ApoE</a:t>
            </a:r>
            <a:r>
              <a:rPr lang="en-US" dirty="0" smtClean="0"/>
              <a:t>-modified nanoparticles to the cells is much better than the unmodified ones and they were also taken up. </a:t>
            </a:r>
          </a:p>
          <a:p>
            <a:pPr defTabSz="913028">
              <a:defRPr/>
            </a:pPr>
            <a:endParaRPr lang="de-DE" dirty="0" smtClean="0"/>
          </a:p>
          <a:p>
            <a:pPr defTabSz="913028">
              <a:defRPr/>
            </a:pPr>
            <a:r>
              <a:rPr lang="de-DE" dirty="0" smtClean="0"/>
              <a:t>In</a:t>
            </a:r>
            <a:r>
              <a:rPr lang="de-DE" baseline="0" dirty="0" smtClean="0"/>
              <a:t> </a:t>
            </a:r>
            <a:r>
              <a:rPr lang="de-DE" baseline="0" dirty="0" err="1" smtClean="0"/>
              <a:t>the</a:t>
            </a:r>
            <a:r>
              <a:rPr lang="de-DE" baseline="0" dirty="0" smtClean="0"/>
              <a:t> </a:t>
            </a:r>
            <a:r>
              <a:rPr lang="de-DE" baseline="0" dirty="0" err="1" smtClean="0"/>
              <a:t>future</a:t>
            </a:r>
            <a:r>
              <a:rPr lang="de-DE" baseline="0" dirty="0" smtClean="0"/>
              <a:t> </a:t>
            </a:r>
            <a:r>
              <a:rPr lang="de-DE" baseline="0" dirty="0" err="1" smtClean="0"/>
              <a:t>we</a:t>
            </a:r>
            <a:r>
              <a:rPr lang="de-DE" baseline="0" dirty="0" smtClean="0"/>
              <a:t> </a:t>
            </a:r>
            <a:r>
              <a:rPr lang="de-DE" baseline="0" dirty="0" err="1" smtClean="0"/>
              <a:t>have</a:t>
            </a:r>
            <a:r>
              <a:rPr lang="de-DE" baseline="0" dirty="0" smtClean="0"/>
              <a:t> </a:t>
            </a:r>
            <a:r>
              <a:rPr lang="de-DE" baseline="0" dirty="0" err="1" smtClean="0"/>
              <a:t>now</a:t>
            </a:r>
            <a:r>
              <a:rPr lang="de-DE" baseline="0" dirty="0" smtClean="0"/>
              <a:t> </a:t>
            </a:r>
            <a:r>
              <a:rPr lang="de-DE" baseline="0" dirty="0" err="1" smtClean="0"/>
              <a:t>to</a:t>
            </a:r>
            <a:r>
              <a:rPr lang="de-DE" baseline="0" dirty="0" smtClean="0"/>
              <a:t> </a:t>
            </a:r>
            <a:r>
              <a:rPr lang="de-DE" baseline="0" dirty="0" err="1" smtClean="0"/>
              <a:t>combine</a:t>
            </a:r>
            <a:r>
              <a:rPr lang="de-DE" baseline="0" dirty="0" smtClean="0"/>
              <a:t> </a:t>
            </a:r>
            <a:r>
              <a:rPr lang="de-DE" baseline="0" dirty="0" err="1" smtClean="0"/>
              <a:t>the</a:t>
            </a:r>
            <a:r>
              <a:rPr lang="de-DE" baseline="0" dirty="0" smtClean="0"/>
              <a:t> </a:t>
            </a:r>
            <a:r>
              <a:rPr lang="de-DE" baseline="0" dirty="0" err="1" smtClean="0"/>
              <a:t>drug</a:t>
            </a:r>
            <a:r>
              <a:rPr lang="de-DE" baseline="0" dirty="0" smtClean="0"/>
              <a:t> </a:t>
            </a:r>
            <a:r>
              <a:rPr lang="de-DE" baseline="0" dirty="0" err="1" smtClean="0"/>
              <a:t>loading</a:t>
            </a:r>
            <a:r>
              <a:rPr lang="de-DE" baseline="0" dirty="0" smtClean="0"/>
              <a:t> </a:t>
            </a:r>
            <a:r>
              <a:rPr lang="de-DE" baseline="0" dirty="0" err="1" smtClean="0"/>
              <a:t>with</a:t>
            </a:r>
            <a:r>
              <a:rPr lang="de-DE" baseline="0" dirty="0" smtClean="0"/>
              <a:t> </a:t>
            </a:r>
            <a:r>
              <a:rPr lang="de-DE" baseline="0" dirty="0" err="1" smtClean="0"/>
              <a:t>the</a:t>
            </a:r>
            <a:r>
              <a:rPr lang="de-DE" baseline="0" dirty="0" smtClean="0"/>
              <a:t> </a:t>
            </a:r>
            <a:r>
              <a:rPr lang="de-DE" baseline="0" dirty="0" err="1" smtClean="0"/>
              <a:t>ApoE</a:t>
            </a:r>
            <a:r>
              <a:rPr lang="de-DE" baseline="0" dirty="0" smtClean="0"/>
              <a:t> </a:t>
            </a:r>
            <a:r>
              <a:rPr lang="de-DE" baseline="0" dirty="0" err="1" smtClean="0"/>
              <a:t>modification</a:t>
            </a:r>
            <a:r>
              <a:rPr lang="de-DE" baseline="0" dirty="0" smtClean="0"/>
              <a:t>.</a:t>
            </a:r>
            <a:endParaRPr lang="de-DE" dirty="0" smtClean="0"/>
          </a:p>
          <a:p>
            <a:endParaRPr lang="en-US" dirty="0"/>
          </a:p>
        </p:txBody>
      </p:sp>
      <p:sp>
        <p:nvSpPr>
          <p:cNvPr id="4" name="Foliennummernplatzhalter 3"/>
          <p:cNvSpPr>
            <a:spLocks noGrp="1"/>
          </p:cNvSpPr>
          <p:nvPr>
            <p:ph type="sldNum" sz="quarter" idx="10"/>
          </p:nvPr>
        </p:nvSpPr>
        <p:spPr/>
        <p:txBody>
          <a:bodyPr/>
          <a:lstStyle/>
          <a:p>
            <a:fld id="{E995C415-0C94-49AE-938D-26428923DEDC}" type="slidenum">
              <a:rPr lang="de-DE" altLang="de-DE" smtClean="0"/>
              <a:pPr/>
              <a:t>19</a:t>
            </a:fld>
            <a:endParaRPr lang="de-DE" altLang="de-DE"/>
          </a:p>
        </p:txBody>
      </p:sp>
    </p:spTree>
    <p:extLst>
      <p:ext uri="{BB962C8B-B14F-4D97-AF65-F5344CB8AC3E}">
        <p14:creationId xmlns:p14="http://schemas.microsoft.com/office/powerpoint/2010/main" val="1530178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Let</a:t>
            </a:r>
            <a:r>
              <a:rPr lang="de-DE" dirty="0" smtClean="0"/>
              <a:t> </a:t>
            </a:r>
            <a:r>
              <a:rPr lang="de-DE" dirty="0" err="1" smtClean="0"/>
              <a:t>me</a:t>
            </a:r>
            <a:r>
              <a:rPr lang="de-DE" dirty="0" smtClean="0"/>
              <a:t> summe </a:t>
            </a:r>
            <a:r>
              <a:rPr lang="de-DE" dirty="0" err="1" smtClean="0"/>
              <a:t>up</a:t>
            </a:r>
            <a:r>
              <a:rPr lang="de-DE" dirty="0" smtClean="0"/>
              <a:t>:</a:t>
            </a:r>
          </a:p>
          <a:p>
            <a:endParaRPr lang="de-DE" dirty="0" smtClean="0"/>
          </a:p>
          <a:p>
            <a:r>
              <a:rPr lang="de-DE" dirty="0" smtClean="0"/>
              <a:t>The </a:t>
            </a:r>
            <a:r>
              <a:rPr lang="de-DE" dirty="0" err="1" smtClean="0"/>
              <a:t>freshly</a:t>
            </a:r>
            <a:r>
              <a:rPr lang="de-DE" dirty="0" smtClean="0"/>
              <a:t> </a:t>
            </a:r>
            <a:r>
              <a:rPr lang="de-DE" dirty="0" err="1" smtClean="0"/>
              <a:t>isolated</a:t>
            </a:r>
            <a:r>
              <a:rPr lang="de-DE" dirty="0" smtClean="0"/>
              <a:t> </a:t>
            </a:r>
            <a:r>
              <a:rPr lang="de-DE" dirty="0" err="1" smtClean="0"/>
              <a:t>porcine</a:t>
            </a:r>
            <a:r>
              <a:rPr lang="de-DE" baseline="0" dirty="0" smtClean="0"/>
              <a:t> </a:t>
            </a:r>
            <a:r>
              <a:rPr lang="de-DE" baseline="0" dirty="0" err="1" smtClean="0"/>
              <a:t>brain</a:t>
            </a:r>
            <a:r>
              <a:rPr lang="de-DE" baseline="0" dirty="0" smtClean="0"/>
              <a:t> </a:t>
            </a:r>
            <a:r>
              <a:rPr lang="de-DE" baseline="0" dirty="0" err="1" smtClean="0"/>
              <a:t>capillary</a:t>
            </a:r>
            <a:r>
              <a:rPr lang="de-DE" baseline="0" dirty="0" smtClean="0"/>
              <a:t> </a:t>
            </a:r>
            <a:r>
              <a:rPr lang="de-DE" baseline="0" dirty="0" err="1" smtClean="0"/>
              <a:t>endothelial</a:t>
            </a:r>
            <a:r>
              <a:rPr lang="de-DE" baseline="0" dirty="0" smtClean="0"/>
              <a:t> </a:t>
            </a:r>
            <a:r>
              <a:rPr lang="de-DE" baseline="0" dirty="0" err="1" smtClean="0"/>
              <a:t>cells</a:t>
            </a:r>
            <a:r>
              <a:rPr lang="de-DE" baseline="0" dirty="0" smtClean="0"/>
              <a:t> </a:t>
            </a:r>
            <a:r>
              <a:rPr lang="de-DE" baseline="0" dirty="0" err="1" smtClean="0"/>
              <a:t>are</a:t>
            </a:r>
            <a:r>
              <a:rPr lang="de-DE" baseline="0" dirty="0" smtClean="0"/>
              <a:t> a </a:t>
            </a:r>
            <a:r>
              <a:rPr lang="de-DE" baseline="0" dirty="0" err="1" smtClean="0"/>
              <a:t>suitable</a:t>
            </a:r>
            <a:r>
              <a:rPr lang="de-DE" baseline="0" dirty="0" smtClean="0"/>
              <a:t> BBB </a:t>
            </a:r>
            <a:r>
              <a:rPr lang="de-DE" baseline="0" dirty="0" err="1" smtClean="0"/>
              <a:t>model</a:t>
            </a:r>
            <a:r>
              <a:rPr lang="de-DE" baseline="0" dirty="0" smtClean="0"/>
              <a:t>. </a:t>
            </a:r>
          </a:p>
          <a:p>
            <a:r>
              <a:rPr lang="de-DE" baseline="0" dirty="0" err="1" smtClean="0"/>
              <a:t>They</a:t>
            </a:r>
            <a:r>
              <a:rPr lang="de-DE" baseline="0" dirty="0" smtClean="0"/>
              <a:t> </a:t>
            </a:r>
            <a:r>
              <a:rPr lang="de-DE" baseline="0" dirty="0" err="1" smtClean="0"/>
              <a:t>tolerate</a:t>
            </a:r>
            <a:r>
              <a:rPr lang="de-DE" baseline="0" dirty="0" smtClean="0"/>
              <a:t> </a:t>
            </a:r>
            <a:r>
              <a:rPr lang="de-DE" baseline="0" dirty="0" err="1" smtClean="0"/>
              <a:t>the</a:t>
            </a:r>
            <a:r>
              <a:rPr lang="de-DE" baseline="0" dirty="0" smtClean="0"/>
              <a:t> </a:t>
            </a:r>
            <a:r>
              <a:rPr lang="de-DE" baseline="0" dirty="0" err="1" smtClean="0"/>
              <a:t>flurbiprofen-loaded</a:t>
            </a:r>
            <a:r>
              <a:rPr lang="de-DE" baseline="0" dirty="0" smtClean="0"/>
              <a:t> </a:t>
            </a:r>
            <a:r>
              <a:rPr lang="de-DE" baseline="0" dirty="0" err="1" smtClean="0"/>
              <a:t>nanoparticles</a:t>
            </a:r>
            <a:r>
              <a:rPr lang="de-DE" baseline="0" dirty="0" smtClean="0"/>
              <a:t>, </a:t>
            </a:r>
            <a:r>
              <a:rPr lang="de-DE" baseline="0" dirty="0" err="1" smtClean="0"/>
              <a:t>the</a:t>
            </a:r>
            <a:r>
              <a:rPr lang="de-DE" baseline="0" dirty="0" smtClean="0"/>
              <a:t> </a:t>
            </a:r>
            <a:r>
              <a:rPr lang="de-DE" baseline="0" dirty="0" err="1" smtClean="0"/>
              <a:t>free</a:t>
            </a:r>
            <a:r>
              <a:rPr lang="de-DE" baseline="0" dirty="0" smtClean="0"/>
              <a:t> </a:t>
            </a:r>
            <a:r>
              <a:rPr lang="de-DE" baseline="0" dirty="0" err="1" smtClean="0"/>
              <a:t>drug</a:t>
            </a:r>
            <a:r>
              <a:rPr lang="de-DE" baseline="0" dirty="0" smtClean="0"/>
              <a:t> </a:t>
            </a:r>
            <a:r>
              <a:rPr lang="de-DE" baseline="0" dirty="0" err="1" smtClean="0"/>
              <a:t>is</a:t>
            </a:r>
            <a:r>
              <a:rPr lang="de-DE" baseline="0" dirty="0" smtClean="0"/>
              <a:t> </a:t>
            </a:r>
            <a:r>
              <a:rPr lang="de-DE" baseline="0" dirty="0" err="1" smtClean="0"/>
              <a:t>cytotoxic</a:t>
            </a:r>
            <a:r>
              <a:rPr lang="de-DE" baseline="0" dirty="0" smtClean="0"/>
              <a:t> </a:t>
            </a:r>
            <a:r>
              <a:rPr lang="de-DE" baseline="0" dirty="0" err="1" smtClean="0"/>
              <a:t>for</a:t>
            </a:r>
            <a:r>
              <a:rPr lang="de-DE" baseline="0" dirty="0" smtClean="0"/>
              <a:t> </a:t>
            </a:r>
            <a:r>
              <a:rPr lang="de-DE" baseline="0" dirty="0" err="1" smtClean="0"/>
              <a:t>them</a:t>
            </a:r>
            <a:r>
              <a:rPr lang="de-DE" baseline="0" dirty="0" smtClean="0"/>
              <a:t>.</a:t>
            </a:r>
          </a:p>
          <a:p>
            <a:r>
              <a:rPr lang="de-DE" baseline="0" dirty="0" smtClean="0"/>
              <a:t>The </a:t>
            </a:r>
            <a:r>
              <a:rPr lang="de-DE" baseline="0" dirty="0" err="1" smtClean="0"/>
              <a:t>nanoparticles</a:t>
            </a:r>
            <a:r>
              <a:rPr lang="de-DE" baseline="0" dirty="0" smtClean="0"/>
              <a:t> bind </a:t>
            </a:r>
            <a:r>
              <a:rPr lang="de-DE" baseline="0" dirty="0" err="1" smtClean="0"/>
              <a:t>to</a:t>
            </a:r>
            <a:r>
              <a:rPr lang="de-DE" baseline="0" dirty="0" smtClean="0"/>
              <a:t> </a:t>
            </a:r>
            <a:r>
              <a:rPr lang="de-DE" baseline="0" dirty="0" err="1" smtClean="0"/>
              <a:t>the</a:t>
            </a:r>
            <a:r>
              <a:rPr lang="de-DE" baseline="0" dirty="0" smtClean="0"/>
              <a:t> </a:t>
            </a:r>
            <a:r>
              <a:rPr lang="de-DE" baseline="0" dirty="0" err="1" smtClean="0"/>
              <a:t>cells</a:t>
            </a:r>
            <a:r>
              <a:rPr lang="de-DE" baseline="0" dirty="0" smtClean="0"/>
              <a:t> </a:t>
            </a:r>
            <a:r>
              <a:rPr lang="de-DE" baseline="0" dirty="0" err="1" smtClean="0"/>
              <a:t>and</a:t>
            </a:r>
            <a:r>
              <a:rPr lang="de-DE" baseline="0" dirty="0" smtClean="0"/>
              <a:t> </a:t>
            </a:r>
            <a:r>
              <a:rPr lang="de-DE" baseline="0" dirty="0" err="1" smtClean="0"/>
              <a:t>were</a:t>
            </a:r>
            <a:r>
              <a:rPr lang="de-DE" baseline="0" dirty="0" smtClean="0"/>
              <a:t> </a:t>
            </a:r>
            <a:r>
              <a:rPr lang="de-DE" baseline="0" dirty="0" err="1" smtClean="0"/>
              <a:t>taken</a:t>
            </a:r>
            <a:r>
              <a:rPr lang="de-DE" baseline="0" dirty="0" smtClean="0"/>
              <a:t> </a:t>
            </a:r>
            <a:r>
              <a:rPr lang="de-DE" baseline="0" dirty="0" err="1" smtClean="0"/>
              <a:t>up</a:t>
            </a:r>
            <a:r>
              <a:rPr lang="de-DE" baseline="0" dirty="0" smtClean="0"/>
              <a:t>.</a:t>
            </a:r>
          </a:p>
          <a:p>
            <a:endParaRPr lang="de-DE" baseline="0" dirty="0" smtClean="0"/>
          </a:p>
          <a:p>
            <a:r>
              <a:rPr lang="de-DE" baseline="0" dirty="0" smtClean="0"/>
              <a:t>The </a:t>
            </a:r>
            <a:r>
              <a:rPr lang="de-DE" baseline="0" dirty="0" err="1" smtClean="0"/>
              <a:t>drug-loaded</a:t>
            </a:r>
            <a:r>
              <a:rPr lang="de-DE" baseline="0" dirty="0" smtClean="0"/>
              <a:t> </a:t>
            </a:r>
            <a:r>
              <a:rPr lang="de-DE" baseline="0" dirty="0" err="1" smtClean="0"/>
              <a:t>nanoparticles</a:t>
            </a:r>
            <a:r>
              <a:rPr lang="de-DE" baseline="0" dirty="0" smtClean="0"/>
              <a:t> do not impair </a:t>
            </a:r>
            <a:r>
              <a:rPr lang="de-DE" baseline="0" dirty="0" err="1" smtClean="0"/>
              <a:t>the</a:t>
            </a:r>
            <a:r>
              <a:rPr lang="de-DE" baseline="0" dirty="0" smtClean="0"/>
              <a:t> </a:t>
            </a:r>
            <a:r>
              <a:rPr lang="de-DE" baseline="0" dirty="0" err="1" smtClean="0"/>
              <a:t>barrier</a:t>
            </a:r>
            <a:r>
              <a:rPr lang="de-DE" baseline="0" dirty="0" smtClean="0"/>
              <a:t> </a:t>
            </a:r>
            <a:r>
              <a:rPr lang="de-DE" baseline="0" dirty="0" err="1" smtClean="0"/>
              <a:t>integrity</a:t>
            </a:r>
            <a:r>
              <a:rPr lang="de-DE" baseline="0" dirty="0" smtClean="0"/>
              <a:t>,</a:t>
            </a:r>
          </a:p>
          <a:p>
            <a:r>
              <a:rPr lang="de-DE" baseline="0" dirty="0" err="1" smtClean="0"/>
              <a:t>They</a:t>
            </a:r>
            <a:r>
              <a:rPr lang="de-DE" baseline="0" dirty="0" smtClean="0"/>
              <a:t> </a:t>
            </a:r>
            <a:r>
              <a:rPr lang="de-DE" baseline="0" dirty="0" err="1" smtClean="0"/>
              <a:t>transport</a:t>
            </a:r>
            <a:r>
              <a:rPr lang="de-DE" baseline="0" dirty="0" smtClean="0"/>
              <a:t> </a:t>
            </a:r>
            <a:r>
              <a:rPr lang="de-DE" baseline="0" dirty="0" err="1" smtClean="0"/>
              <a:t>the</a:t>
            </a:r>
            <a:r>
              <a:rPr lang="de-DE" baseline="0" dirty="0" smtClean="0"/>
              <a:t> incorporated </a:t>
            </a:r>
            <a:r>
              <a:rPr lang="de-DE" baseline="0" dirty="0" err="1" smtClean="0"/>
              <a:t>drug</a:t>
            </a:r>
            <a:r>
              <a:rPr lang="de-DE" baseline="0" dirty="0" smtClean="0"/>
              <a:t> </a:t>
            </a:r>
            <a:r>
              <a:rPr lang="de-DE" baseline="0" dirty="0" err="1" smtClean="0"/>
              <a:t>across</a:t>
            </a:r>
            <a:r>
              <a:rPr lang="de-DE" baseline="0" dirty="0" smtClean="0"/>
              <a:t> </a:t>
            </a:r>
            <a:r>
              <a:rPr lang="de-DE" baseline="0" dirty="0" err="1" smtClean="0"/>
              <a:t>the</a:t>
            </a:r>
            <a:r>
              <a:rPr lang="de-DE" baseline="0" dirty="0" smtClean="0"/>
              <a:t> in vitro BBB </a:t>
            </a:r>
            <a:r>
              <a:rPr lang="de-DE" baseline="0" dirty="0" err="1" smtClean="0"/>
              <a:t>model</a:t>
            </a:r>
            <a:endParaRPr lang="de-DE" baseline="0" dirty="0" smtClean="0"/>
          </a:p>
          <a:p>
            <a:r>
              <a:rPr lang="de-DE" baseline="0" dirty="0" err="1" smtClean="0"/>
              <a:t>And</a:t>
            </a:r>
            <a:r>
              <a:rPr lang="de-DE" baseline="0" dirty="0" smtClean="0"/>
              <a:t> </a:t>
            </a:r>
            <a:r>
              <a:rPr lang="de-DE" baseline="0" dirty="0" err="1" smtClean="0"/>
              <a:t>reduce</a:t>
            </a:r>
            <a:r>
              <a:rPr lang="de-DE" baseline="0" dirty="0" smtClean="0"/>
              <a:t> </a:t>
            </a:r>
            <a:r>
              <a:rPr lang="de-DE" baseline="0" dirty="0" err="1" smtClean="0"/>
              <a:t>the</a:t>
            </a:r>
            <a:r>
              <a:rPr lang="de-DE" baseline="0" dirty="0" smtClean="0"/>
              <a:t> Aß42 </a:t>
            </a:r>
            <a:r>
              <a:rPr lang="de-DE" baseline="0" dirty="0" err="1" smtClean="0"/>
              <a:t>level</a:t>
            </a:r>
            <a:r>
              <a:rPr lang="de-DE" baseline="0" dirty="0" smtClean="0"/>
              <a:t> in an AD </a:t>
            </a:r>
            <a:r>
              <a:rPr lang="de-DE" baseline="0" dirty="0" err="1" smtClean="0"/>
              <a:t>model</a:t>
            </a:r>
            <a:r>
              <a:rPr lang="de-DE" baseline="0" dirty="0" smtClean="0"/>
              <a:t>.</a:t>
            </a:r>
          </a:p>
          <a:p>
            <a:endParaRPr lang="de-DE" baseline="0" dirty="0" smtClean="0"/>
          </a:p>
          <a:p>
            <a:r>
              <a:rPr lang="de-DE" baseline="0" dirty="0" err="1" smtClean="0"/>
              <a:t>ApoE</a:t>
            </a:r>
            <a:r>
              <a:rPr lang="de-DE" baseline="0" dirty="0" smtClean="0"/>
              <a:t> </a:t>
            </a:r>
            <a:r>
              <a:rPr lang="de-DE" baseline="0" dirty="0" err="1" smtClean="0"/>
              <a:t>is</a:t>
            </a:r>
            <a:r>
              <a:rPr lang="de-DE" baseline="0" dirty="0" smtClean="0"/>
              <a:t> a </a:t>
            </a:r>
            <a:r>
              <a:rPr lang="de-DE" baseline="0" dirty="0" err="1" smtClean="0"/>
              <a:t>suitable</a:t>
            </a:r>
            <a:r>
              <a:rPr lang="de-DE" baseline="0" dirty="0" smtClean="0"/>
              <a:t> </a:t>
            </a:r>
            <a:r>
              <a:rPr lang="de-DE" baseline="0" dirty="0" err="1" smtClean="0"/>
              <a:t>ligand</a:t>
            </a:r>
            <a:r>
              <a:rPr lang="de-DE" baseline="0" dirty="0" smtClean="0"/>
              <a:t> </a:t>
            </a:r>
            <a:r>
              <a:rPr lang="de-DE" baseline="0" dirty="0" err="1" smtClean="0"/>
              <a:t>for</a:t>
            </a:r>
            <a:r>
              <a:rPr lang="de-DE" baseline="0" dirty="0" smtClean="0"/>
              <a:t> </a:t>
            </a:r>
            <a:r>
              <a:rPr lang="de-DE" baseline="0" dirty="0" err="1" smtClean="0"/>
              <a:t>poly</a:t>
            </a:r>
            <a:r>
              <a:rPr lang="de-DE" baseline="0" dirty="0" smtClean="0"/>
              <a:t>(</a:t>
            </a:r>
            <a:r>
              <a:rPr lang="de-DE" baseline="0" dirty="0" err="1" smtClean="0"/>
              <a:t>lactic</a:t>
            </a:r>
            <a:r>
              <a:rPr lang="de-DE" baseline="0" dirty="0" smtClean="0"/>
              <a:t> </a:t>
            </a:r>
            <a:r>
              <a:rPr lang="de-DE" baseline="0" dirty="0" err="1" smtClean="0"/>
              <a:t>acid</a:t>
            </a:r>
            <a:r>
              <a:rPr lang="de-DE" baseline="0" dirty="0" smtClean="0"/>
              <a:t>) </a:t>
            </a:r>
            <a:r>
              <a:rPr lang="de-DE" baseline="0" dirty="0" err="1" smtClean="0"/>
              <a:t>nanoparticle</a:t>
            </a:r>
            <a:r>
              <a:rPr lang="de-DE" baseline="0" dirty="0" smtClean="0"/>
              <a:t> </a:t>
            </a:r>
            <a:r>
              <a:rPr lang="de-DE" baseline="0" dirty="0" err="1" smtClean="0"/>
              <a:t>modification</a:t>
            </a:r>
            <a:endParaRPr lang="de-DE" baseline="0" dirty="0" smtClean="0"/>
          </a:p>
          <a:p>
            <a:r>
              <a:rPr lang="de-DE" baseline="0" dirty="0" err="1" smtClean="0"/>
              <a:t>And</a:t>
            </a:r>
            <a:r>
              <a:rPr lang="de-DE" baseline="0" dirty="0" smtClean="0"/>
              <a:t> </a:t>
            </a:r>
            <a:r>
              <a:rPr lang="de-DE" baseline="0" dirty="0" err="1" smtClean="0"/>
              <a:t>for</a:t>
            </a:r>
            <a:r>
              <a:rPr lang="de-DE" baseline="0" dirty="0" smtClean="0"/>
              <a:t> </a:t>
            </a:r>
            <a:r>
              <a:rPr lang="de-DE" baseline="0" dirty="0" err="1" smtClean="0"/>
              <a:t>improvement</a:t>
            </a:r>
            <a:r>
              <a:rPr lang="de-DE" baseline="0" dirty="0" smtClean="0"/>
              <a:t> of </a:t>
            </a:r>
            <a:r>
              <a:rPr lang="de-DE" baseline="0" dirty="0" err="1" smtClean="0"/>
              <a:t>the</a:t>
            </a:r>
            <a:r>
              <a:rPr lang="de-DE" baseline="0" dirty="0" smtClean="0"/>
              <a:t> </a:t>
            </a:r>
            <a:r>
              <a:rPr lang="de-DE" baseline="0" dirty="0" err="1" smtClean="0"/>
              <a:t>binding</a:t>
            </a:r>
            <a:r>
              <a:rPr lang="de-DE" baseline="0" dirty="0" smtClean="0"/>
              <a:t> </a:t>
            </a:r>
            <a:r>
              <a:rPr lang="de-DE" baseline="0" dirty="0" err="1" smtClean="0"/>
              <a:t>and</a:t>
            </a:r>
            <a:r>
              <a:rPr lang="de-DE" baseline="0" dirty="0" smtClean="0"/>
              <a:t> </a:t>
            </a:r>
            <a:r>
              <a:rPr lang="de-DE" baseline="0" dirty="0" err="1" smtClean="0"/>
              <a:t>the</a:t>
            </a:r>
            <a:r>
              <a:rPr lang="de-DE" baseline="0" dirty="0" smtClean="0"/>
              <a:t> </a:t>
            </a:r>
            <a:r>
              <a:rPr lang="de-DE" baseline="0" dirty="0" err="1" smtClean="0"/>
              <a:t>uptake</a:t>
            </a:r>
            <a:r>
              <a:rPr lang="de-DE" baseline="0" dirty="0" smtClean="0"/>
              <a:t>.</a:t>
            </a:r>
          </a:p>
          <a:p>
            <a:endParaRPr lang="de-DE" baseline="0" dirty="0" smtClean="0"/>
          </a:p>
          <a:p>
            <a:r>
              <a:rPr lang="de-DE" baseline="0" dirty="0" smtClean="0"/>
              <a:t>In </a:t>
            </a:r>
            <a:r>
              <a:rPr lang="de-DE" baseline="0" dirty="0" err="1" smtClean="0"/>
              <a:t>summary</a:t>
            </a:r>
            <a:r>
              <a:rPr lang="de-DE" baseline="0" dirty="0" smtClean="0"/>
              <a:t>:</a:t>
            </a:r>
          </a:p>
          <a:p>
            <a:r>
              <a:rPr lang="de-DE" dirty="0" err="1" smtClean="0"/>
              <a:t>Nanoparticles</a:t>
            </a:r>
            <a:r>
              <a:rPr lang="de-DE" dirty="0" smtClean="0"/>
              <a:t> </a:t>
            </a:r>
            <a:r>
              <a:rPr lang="de-DE" dirty="0" err="1" smtClean="0"/>
              <a:t>are</a:t>
            </a:r>
            <a:r>
              <a:rPr lang="de-DE" dirty="0" smtClean="0"/>
              <a:t> a </a:t>
            </a:r>
            <a:r>
              <a:rPr lang="de-DE" dirty="0" err="1" smtClean="0"/>
              <a:t>rea.lly</a:t>
            </a:r>
            <a:r>
              <a:rPr lang="de-DE" dirty="0" smtClean="0"/>
              <a:t> </a:t>
            </a:r>
            <a:r>
              <a:rPr lang="de-DE" dirty="0" err="1" smtClean="0"/>
              <a:t>promissing</a:t>
            </a:r>
            <a:r>
              <a:rPr lang="de-DE" dirty="0" smtClean="0"/>
              <a:t> </a:t>
            </a:r>
            <a:r>
              <a:rPr lang="de-DE" dirty="0" err="1" smtClean="0"/>
              <a:t>tool</a:t>
            </a:r>
            <a:r>
              <a:rPr lang="de-DE" dirty="0" smtClean="0"/>
              <a:t> </a:t>
            </a:r>
            <a:r>
              <a:rPr lang="de-DE" dirty="0" err="1" smtClean="0"/>
              <a:t>for</a:t>
            </a:r>
            <a:r>
              <a:rPr lang="de-DE" dirty="0" smtClean="0"/>
              <a:t> </a:t>
            </a:r>
            <a:r>
              <a:rPr lang="de-DE" dirty="0" err="1" smtClean="0"/>
              <a:t>transport</a:t>
            </a:r>
            <a:r>
              <a:rPr lang="de-DE" baseline="0" dirty="0" smtClean="0"/>
              <a:t> </a:t>
            </a:r>
            <a:r>
              <a:rPr lang="de-DE" baseline="0" dirty="0" err="1" smtClean="0"/>
              <a:t>drug</a:t>
            </a:r>
            <a:r>
              <a:rPr lang="de-DE" baseline="0" dirty="0" smtClean="0"/>
              <a:t> </a:t>
            </a:r>
            <a:r>
              <a:rPr lang="de-DE" baseline="0" dirty="0" err="1" smtClean="0"/>
              <a:t>over</a:t>
            </a:r>
            <a:r>
              <a:rPr lang="de-DE" dirty="0" smtClean="0"/>
              <a:t> </a:t>
            </a:r>
            <a:r>
              <a:rPr lang="de-DE" dirty="0" err="1" smtClean="0"/>
              <a:t>the</a:t>
            </a:r>
            <a:r>
              <a:rPr lang="de-DE" dirty="0" smtClean="0"/>
              <a:t> BBB</a:t>
            </a:r>
            <a:endParaRPr lang="de-DE" dirty="0"/>
          </a:p>
        </p:txBody>
      </p:sp>
      <p:sp>
        <p:nvSpPr>
          <p:cNvPr id="4" name="Foliennummernplatzhalter 3"/>
          <p:cNvSpPr>
            <a:spLocks noGrp="1"/>
          </p:cNvSpPr>
          <p:nvPr>
            <p:ph type="sldNum" sz="quarter" idx="10"/>
          </p:nvPr>
        </p:nvSpPr>
        <p:spPr/>
        <p:txBody>
          <a:bodyPr/>
          <a:lstStyle/>
          <a:p>
            <a:fld id="{6F118F77-BF2E-4843-AA6C-ED9ACCB38B45}" type="slidenum">
              <a:rPr lang="de-DE" smtClean="0">
                <a:solidFill>
                  <a:srgbClr val="000000"/>
                </a:solidFill>
              </a:rPr>
              <a:pPr/>
              <a:t>20</a:t>
            </a:fld>
            <a:endParaRPr lang="de-DE" dirty="0">
              <a:solidFill>
                <a:srgbClr val="000000"/>
              </a:solidFill>
            </a:endParaRPr>
          </a:p>
        </p:txBody>
      </p:sp>
    </p:spTree>
    <p:extLst>
      <p:ext uri="{BB962C8B-B14F-4D97-AF65-F5344CB8AC3E}">
        <p14:creationId xmlns:p14="http://schemas.microsoft.com/office/powerpoint/2010/main" val="3981201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pPr eaLnBrk="1" hangingPunct="1"/>
            <a:r>
              <a:rPr lang="en-US" altLang="de-DE" dirty="0" smtClean="0">
                <a:latin typeface="Arial" panose="020B0604020202020204" pitchFamily="34" charset="0"/>
              </a:rPr>
              <a:t>Last</a:t>
            </a:r>
            <a:r>
              <a:rPr lang="en-US" altLang="de-DE" baseline="0" dirty="0" smtClean="0">
                <a:latin typeface="Arial" panose="020B0604020202020204" pitchFamily="34" charset="0"/>
              </a:rPr>
              <a:t> but not least</a:t>
            </a:r>
            <a:r>
              <a:rPr lang="en-US" altLang="de-DE" dirty="0" smtClean="0">
                <a:latin typeface="Arial" panose="020B0604020202020204" pitchFamily="34" charset="0"/>
              </a:rPr>
              <a:t>,</a:t>
            </a:r>
            <a:r>
              <a:rPr lang="en-US" altLang="de-DE" baseline="0" dirty="0" smtClean="0">
                <a:latin typeface="Arial" panose="020B0604020202020204" pitchFamily="34" charset="0"/>
              </a:rPr>
              <a:t> </a:t>
            </a:r>
            <a:r>
              <a:rPr lang="en-US" altLang="de-DE" dirty="0" smtClean="0">
                <a:latin typeface="Arial" panose="020B0604020202020204" pitchFamily="34" charset="0"/>
              </a:rPr>
              <a:t>I would like to thank all my colleagues and partners who have collaborated on these projects.</a:t>
            </a:r>
          </a:p>
          <a:p>
            <a:pPr eaLnBrk="1" hangingPunct="1"/>
            <a:r>
              <a:rPr lang="en-US" altLang="de-DE" dirty="0" smtClean="0">
                <a:latin typeface="Arial" panose="020B0604020202020204" pitchFamily="34" charset="0"/>
              </a:rPr>
              <a:t>And thank you for your attention. </a:t>
            </a:r>
          </a:p>
          <a:p>
            <a:pPr eaLnBrk="1" hangingPunct="1"/>
            <a:r>
              <a:rPr lang="en-US" altLang="de-DE" dirty="0" smtClean="0">
                <a:latin typeface="Arial" panose="020B0604020202020204" pitchFamily="34" charset="0"/>
              </a:rPr>
              <a:t>Are there any questions?</a:t>
            </a:r>
          </a:p>
        </p:txBody>
      </p:sp>
    </p:spTree>
    <p:extLst>
      <p:ext uri="{BB962C8B-B14F-4D97-AF65-F5344CB8AC3E}">
        <p14:creationId xmlns:p14="http://schemas.microsoft.com/office/powerpoint/2010/main" val="10613625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Line 4"/>
          <p:cNvSpPr>
            <a:spLocks noChangeShapeType="1"/>
          </p:cNvSpPr>
          <p:nvPr userDrawn="1"/>
        </p:nvSpPr>
        <p:spPr bwMode="auto">
          <a:xfrm>
            <a:off x="460375" y="6113463"/>
            <a:ext cx="822325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 name="Text Box 5"/>
          <p:cNvSpPr txBox="1">
            <a:spLocks noChangeArrowheads="1"/>
          </p:cNvSpPr>
          <p:nvPr userDrawn="1"/>
        </p:nvSpPr>
        <p:spPr bwMode="auto">
          <a:xfrm>
            <a:off x="455613" y="6435725"/>
            <a:ext cx="1800225" cy="12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1400" b="1">
                <a:solidFill>
                  <a:schemeClr val="tx1"/>
                </a:solidFill>
                <a:latin typeface="Arial" panose="020B0604020202020204" pitchFamily="34" charset="0"/>
              </a:defRPr>
            </a:lvl1pPr>
            <a:lvl2pPr marL="742950" indent="-285750"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Bef>
                <a:spcPct val="50000"/>
              </a:spcBef>
            </a:pPr>
            <a:r>
              <a:rPr lang="de-DE" altLang="de-DE" sz="800" b="0">
                <a:solidFill>
                  <a:schemeClr val="bg2"/>
                </a:solidFill>
                <a:latin typeface="Frutiger LT Com 55 Roman" pitchFamily="34" charset="0"/>
              </a:rPr>
              <a:t>© Fraunhofer IBMT</a:t>
            </a:r>
          </a:p>
        </p:txBody>
      </p:sp>
      <p:sp>
        <p:nvSpPr>
          <p:cNvPr id="4" name="Line 6"/>
          <p:cNvSpPr>
            <a:spLocks noChangeShapeType="1"/>
          </p:cNvSpPr>
          <p:nvPr userDrawn="1"/>
        </p:nvSpPr>
        <p:spPr bwMode="auto">
          <a:xfrm>
            <a:off x="460375" y="1754188"/>
            <a:ext cx="8223250"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Line 7"/>
          <p:cNvSpPr>
            <a:spLocks noChangeShapeType="1"/>
          </p:cNvSpPr>
          <p:nvPr userDrawn="1"/>
        </p:nvSpPr>
        <p:spPr bwMode="auto">
          <a:xfrm>
            <a:off x="460375" y="476250"/>
            <a:ext cx="8223250" cy="0"/>
          </a:xfrm>
          <a:prstGeom prst="line">
            <a:avLst/>
          </a:prstGeom>
          <a:noFill/>
          <a:ln w="508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6" name="Picture 8" descr="ibmt_rg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65988" y="6284913"/>
            <a:ext cx="14176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0722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37649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2037812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60375" y="1906588"/>
            <a:ext cx="4035425" cy="3959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06588"/>
            <a:ext cx="4035425" cy="3959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599084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373162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13691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9578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2595255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Tree>
    <p:extLst>
      <p:ext uri="{BB962C8B-B14F-4D97-AF65-F5344CB8AC3E}">
        <p14:creationId xmlns:p14="http://schemas.microsoft.com/office/powerpoint/2010/main" val="3985534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72838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7813" y="534988"/>
            <a:ext cx="2055812" cy="5330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60375" y="534988"/>
            <a:ext cx="6015038" cy="5330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638162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460375" y="534988"/>
            <a:ext cx="8223250" cy="914400"/>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460375" y="1906588"/>
            <a:ext cx="8223250" cy="3959225"/>
          </a:xfrm>
        </p:spPr>
        <p:txBody>
          <a:bodyPr/>
          <a:lstStyle/>
          <a:p>
            <a:pPr lvl="0"/>
            <a:endParaRPr lang="de-DE" noProof="0"/>
          </a:p>
        </p:txBody>
      </p:sp>
    </p:spTree>
    <p:extLst>
      <p:ext uri="{BB962C8B-B14F-4D97-AF65-F5344CB8AC3E}">
        <p14:creationId xmlns:p14="http://schemas.microsoft.com/office/powerpoint/2010/main" val="2041309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60375" y="534988"/>
            <a:ext cx="8223250" cy="53308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36783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418233259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33225349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85129894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60319823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65985657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31721227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257153917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1787078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75678727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00282672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121284395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339540109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GB"/>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GB"/>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GB"/>
          </a:p>
        </p:txBody>
      </p:sp>
      <p:sp>
        <p:nvSpPr>
          <p:cNvPr id="7" name="Datumsplatzhalter 6"/>
          <p:cNvSpPr>
            <a:spLocks noGrp="1"/>
          </p:cNvSpPr>
          <p:nvPr>
            <p:ph type="dt" sz="half" idx="10"/>
          </p:nvPr>
        </p:nvSpPr>
        <p:spPr>
          <a:xfrm>
            <a:off x="457200" y="6356350"/>
            <a:ext cx="2133600" cy="365125"/>
          </a:xfrm>
          <a:prstGeom prst="rect">
            <a:avLst/>
          </a:prstGeom>
        </p:spPr>
        <p:txBody>
          <a:bodyPr/>
          <a:lstStyle/>
          <a:p>
            <a:fld id="{0E48B1D7-2897-447F-876C-CA6D522603E3}" type="datetime1">
              <a:rPr lang="en-US" smtClean="0"/>
              <a:t>8/11/2015</a:t>
            </a:fld>
            <a:endParaRPr lang="en-GB"/>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fld id="{F05A3D6B-CB0F-482B-91E1-77D204F7B31A}" type="slidenum">
              <a:rPr lang="en-GB" smtClean="0"/>
              <a:t>‹Nr.›</a:t>
            </a:fld>
            <a:endParaRPr lang="en-GB"/>
          </a:p>
        </p:txBody>
      </p:sp>
    </p:spTree>
    <p:extLst>
      <p:ext uri="{BB962C8B-B14F-4D97-AF65-F5344CB8AC3E}">
        <p14:creationId xmlns:p14="http://schemas.microsoft.com/office/powerpoint/2010/main" val="26636736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Inhalt">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224000"/>
          </a:xfrm>
        </p:spPr>
        <p:txBody>
          <a:bodyPr wrap="square">
            <a:spAutoFit/>
          </a:bodyPr>
          <a:lstStyle>
            <a:lvl1pPr marL="0" indent="0" defTabSz="504000">
              <a:defRPr/>
            </a:lvl1pPr>
          </a:lstStyle>
          <a:p>
            <a:r>
              <a:rPr lang="de-DE" smtClean="0"/>
              <a:t>Titelmasterformat durch Klicken bearbeiten</a:t>
            </a:r>
            <a:endParaRPr lang="de-DE" dirty="0"/>
          </a:p>
        </p:txBody>
      </p:sp>
      <p:sp>
        <p:nvSpPr>
          <p:cNvPr id="3" name="Inhaltsplatzhalter 2"/>
          <p:cNvSpPr>
            <a:spLocks noGrp="1"/>
          </p:cNvSpPr>
          <p:nvPr>
            <p:ph idx="1"/>
          </p:nvPr>
        </p:nvSpPr>
        <p:spPr>
          <a:xfrm>
            <a:off x="466725" y="1773238"/>
            <a:ext cx="8208000" cy="42481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Tree>
    <p:extLst>
      <p:ext uri="{BB962C8B-B14F-4D97-AF65-F5344CB8AC3E}">
        <p14:creationId xmlns:p14="http://schemas.microsoft.com/office/powerpoint/2010/main" val="26901456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6.xml"/><Relationship Id="rId1" Type="http://schemas.openxmlformats.org/officeDocument/2006/relationships/slideLayout" Target="../slideLayouts/slideLayout15.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8.xml"/><Relationship Id="rId1" Type="http://schemas.openxmlformats.org/officeDocument/2006/relationships/slideLayout" Target="../slideLayouts/slideLayout17.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9.xml"/><Relationship Id="rId1" Type="http://schemas.openxmlformats.org/officeDocument/2006/relationships/slideLayout" Target="../slideLayouts/slideLayout18.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1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11.xml"/><Relationship Id="rId1" Type="http://schemas.openxmlformats.org/officeDocument/2006/relationships/slideLayout" Target="../slideLayouts/slideLayout20.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12.xml"/><Relationship Id="rId1" Type="http://schemas.openxmlformats.org/officeDocument/2006/relationships/slideLayout" Target="../slideLayouts/slideLayout21.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13.xml"/><Relationship Id="rId1" Type="http://schemas.openxmlformats.org/officeDocument/2006/relationships/slideLayout" Target="../slideLayouts/slideLayout22.xml"/></Relationships>
</file>

<file path=ppt/slideMasters/_rels/slideMaster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8.xml"/></Relationships>
</file>

<file path=ppt/slideMasters/_rels/slideMaster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2.xml"/></Relationships>
</file>

<file path=ppt/slideMasters/_rels/slideMaster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3.xml"/><Relationship Id="rId1" Type="http://schemas.openxmlformats.org/officeDocument/2006/relationships/slideLayout" Target="../slideLayouts/slideLayout23.xml"/></Relationships>
</file>

<file path=ppt/slideMasters/_rels/slideMaster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4.xml"/><Relationship Id="rId1" Type="http://schemas.openxmlformats.org/officeDocument/2006/relationships/slideLayout" Target="../slideLayouts/slideLayout24.xml"/></Relationships>
</file>

<file path=ppt/slideMasters/_rels/slideMaster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5.xml"/></Relationships>
</file>

<file path=ppt/slideMasters/_rels/slideMaster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8.xml"/></Relationships>
</file>

<file path=ppt/slideMasters/_rels/slideMaster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0.xml"/></Relationships>
</file>

<file path=ppt/slideMasters/_rels/slideMaster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2.xml"/></Relationships>
</file>

<file path=ppt/slideMasters/_rels/slideMaster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4.xml"/></Relationships>
</file>

<file path=ppt/slideMasters/_rels/slideMaster45.xml.rels><?xml version="1.0" encoding="UTF-8" standalone="yes"?>
<Relationships xmlns="http://schemas.openxmlformats.org/package/2006/relationships"><Relationship Id="rId3" Type="http://schemas.openxmlformats.org/officeDocument/2006/relationships/theme" Target="../theme/theme4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2.emf"/></Relationships>
</file>

<file path=ppt/slideMasters/_rels/slideMaster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6.xml"/></Relationships>
</file>

<file path=ppt/slideMasters/_rels/slideMaster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7.xml"/></Relationships>
</file>

<file path=ppt/slideMasters/_rels/slideMaster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6.xml"/></Relationships>
</file>

<file path=ppt/slideMasters/_rels/slideMaster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7.xml"/></Relationships>
</file>

<file path=ppt/slideMasters/_rels/slideMaster5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8.xml"/></Relationships>
</file>

<file path=ppt/slideMasters/_rels/slideMaster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62.xml"/></Relationships>
</file>

<file path=ppt/slideMasters/_rels/slideMaster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63.xml"/></Relationships>
</file>

<file path=ppt/slideMasters/_rels/slideMaster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theme" Target="../theme/theme64.xml"/></Relationships>
</file>

<file path=ppt/slideMasters/_rels/slideMaster6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65.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0375" y="534988"/>
            <a:ext cx="82232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smtClean="0"/>
              <a:t>Mastertitelformat bearbeiten</a:t>
            </a:r>
          </a:p>
        </p:txBody>
      </p:sp>
      <p:sp>
        <p:nvSpPr>
          <p:cNvPr id="1027" name="Rectangle 3"/>
          <p:cNvSpPr>
            <a:spLocks noGrp="1" noChangeArrowheads="1"/>
          </p:cNvSpPr>
          <p:nvPr>
            <p:ph type="body" idx="1"/>
          </p:nvPr>
        </p:nvSpPr>
        <p:spPr bwMode="auto">
          <a:xfrm>
            <a:off x="460375" y="1906588"/>
            <a:ext cx="8223250"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Line 4"/>
          <p:cNvSpPr>
            <a:spLocks noChangeShapeType="1"/>
          </p:cNvSpPr>
          <p:nvPr userDrawn="1"/>
        </p:nvSpPr>
        <p:spPr bwMode="auto">
          <a:xfrm>
            <a:off x="460375" y="6113463"/>
            <a:ext cx="822325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29" name="Text Box 5"/>
          <p:cNvSpPr txBox="1">
            <a:spLocks noChangeArrowheads="1"/>
          </p:cNvSpPr>
          <p:nvPr userDrawn="1"/>
        </p:nvSpPr>
        <p:spPr bwMode="auto">
          <a:xfrm>
            <a:off x="455613" y="6435725"/>
            <a:ext cx="1800225" cy="12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sz="1400" b="1">
                <a:solidFill>
                  <a:schemeClr val="tx1"/>
                </a:solidFill>
                <a:latin typeface="Arial" panose="020B0604020202020204" pitchFamily="34" charset="0"/>
              </a:defRPr>
            </a:lvl1pPr>
            <a:lvl2pPr marL="742950" indent="-285750"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Bef>
                <a:spcPct val="50000"/>
              </a:spcBef>
            </a:pPr>
            <a:r>
              <a:rPr lang="de-DE" altLang="de-DE" sz="800" b="0">
                <a:solidFill>
                  <a:schemeClr val="bg2"/>
                </a:solidFill>
                <a:latin typeface="Frutiger LT Com 55 Roman" pitchFamily="34" charset="0"/>
              </a:rPr>
              <a:t>© Fraunhofer IBMT</a:t>
            </a:r>
          </a:p>
        </p:txBody>
      </p:sp>
      <p:sp>
        <p:nvSpPr>
          <p:cNvPr id="1030" name="Line 7"/>
          <p:cNvSpPr>
            <a:spLocks noChangeShapeType="1"/>
          </p:cNvSpPr>
          <p:nvPr userDrawn="1"/>
        </p:nvSpPr>
        <p:spPr bwMode="auto">
          <a:xfrm>
            <a:off x="460375" y="992188"/>
            <a:ext cx="8223250" cy="0"/>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1" name="Line 8"/>
          <p:cNvSpPr>
            <a:spLocks noChangeShapeType="1"/>
          </p:cNvSpPr>
          <p:nvPr userDrawn="1"/>
        </p:nvSpPr>
        <p:spPr bwMode="auto">
          <a:xfrm>
            <a:off x="460375" y="476250"/>
            <a:ext cx="8223250" cy="0"/>
          </a:xfrm>
          <a:prstGeom prst="line">
            <a:avLst/>
          </a:prstGeom>
          <a:noFill/>
          <a:ln w="508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032" name="Picture 10" descr="ibmt_rg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265988" y="6284913"/>
            <a:ext cx="14176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8"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Frutiger LT Com 45 Light" pitchFamily="34" charset="0"/>
        </a:defRPr>
      </a:lvl2pPr>
      <a:lvl3pPr algn="l" rtl="0" eaLnBrk="0" fontAlgn="base" hangingPunct="0">
        <a:spcBef>
          <a:spcPct val="0"/>
        </a:spcBef>
        <a:spcAft>
          <a:spcPct val="0"/>
        </a:spcAft>
        <a:defRPr sz="3200" b="1">
          <a:solidFill>
            <a:schemeClr val="tx1"/>
          </a:solidFill>
          <a:latin typeface="Frutiger LT Com 45 Light" pitchFamily="34" charset="0"/>
        </a:defRPr>
      </a:lvl3pPr>
      <a:lvl4pPr algn="l" rtl="0" eaLnBrk="0" fontAlgn="base" hangingPunct="0">
        <a:spcBef>
          <a:spcPct val="0"/>
        </a:spcBef>
        <a:spcAft>
          <a:spcPct val="0"/>
        </a:spcAft>
        <a:defRPr sz="3200" b="1">
          <a:solidFill>
            <a:schemeClr val="tx1"/>
          </a:solidFill>
          <a:latin typeface="Frutiger LT Com 45 Light" pitchFamily="34" charset="0"/>
        </a:defRPr>
      </a:lvl4pPr>
      <a:lvl5pPr algn="l" rtl="0" eaLnBrk="0" fontAlgn="base" hangingPunct="0">
        <a:spcBef>
          <a:spcPct val="0"/>
        </a:spcBef>
        <a:spcAft>
          <a:spcPct val="0"/>
        </a:spcAft>
        <a:defRPr sz="3200" b="1">
          <a:solidFill>
            <a:schemeClr val="tx1"/>
          </a:solidFill>
          <a:latin typeface="Frutiger LT Com 45 Light" pitchFamily="34" charset="0"/>
        </a:defRPr>
      </a:lvl5pPr>
      <a:lvl6pPr marL="457200" algn="l" rtl="0" fontAlgn="base">
        <a:spcBef>
          <a:spcPct val="0"/>
        </a:spcBef>
        <a:spcAft>
          <a:spcPct val="0"/>
        </a:spcAft>
        <a:defRPr sz="3200" b="1">
          <a:solidFill>
            <a:schemeClr val="tx1"/>
          </a:solidFill>
          <a:latin typeface="Frutiger LT Com 45 Light" pitchFamily="34" charset="0"/>
        </a:defRPr>
      </a:lvl6pPr>
      <a:lvl7pPr marL="914400" algn="l" rtl="0" fontAlgn="base">
        <a:spcBef>
          <a:spcPct val="0"/>
        </a:spcBef>
        <a:spcAft>
          <a:spcPct val="0"/>
        </a:spcAft>
        <a:defRPr sz="3200" b="1">
          <a:solidFill>
            <a:schemeClr val="tx1"/>
          </a:solidFill>
          <a:latin typeface="Frutiger LT Com 45 Light" pitchFamily="34" charset="0"/>
        </a:defRPr>
      </a:lvl7pPr>
      <a:lvl8pPr marL="1371600" algn="l" rtl="0" fontAlgn="base">
        <a:spcBef>
          <a:spcPct val="0"/>
        </a:spcBef>
        <a:spcAft>
          <a:spcPct val="0"/>
        </a:spcAft>
        <a:defRPr sz="3200" b="1">
          <a:solidFill>
            <a:schemeClr val="tx1"/>
          </a:solidFill>
          <a:latin typeface="Frutiger LT Com 45 Light" pitchFamily="34" charset="0"/>
        </a:defRPr>
      </a:lvl8pPr>
      <a:lvl9pPr marL="1828800" algn="l" rtl="0" fontAlgn="base">
        <a:spcBef>
          <a:spcPct val="0"/>
        </a:spcBef>
        <a:spcAft>
          <a:spcPct val="0"/>
        </a:spcAft>
        <a:defRPr sz="3200" b="1">
          <a:solidFill>
            <a:schemeClr val="tx1"/>
          </a:solidFill>
          <a:latin typeface="Frutiger LT Com 45 Light" pitchFamily="34" charset="0"/>
        </a:defRPr>
      </a:lvl9pPr>
    </p:titleStyle>
    <p:bodyStyle>
      <a:lvl1pPr marL="268288" indent="-268288" algn="l" rtl="0" eaLnBrk="0" fontAlgn="base" hangingPunct="0">
        <a:spcBef>
          <a:spcPct val="0"/>
        </a:spcBef>
        <a:spcAft>
          <a:spcPct val="40000"/>
        </a:spcAft>
        <a:buClr>
          <a:schemeClr val="tx2"/>
        </a:buClr>
        <a:buFont typeface="Wingdings" panose="05000000000000000000" pitchFamily="2" charset="2"/>
        <a:buChar char="n"/>
        <a:defRPr>
          <a:solidFill>
            <a:schemeClr val="tx1"/>
          </a:solidFill>
          <a:latin typeface="+mn-lt"/>
          <a:ea typeface="+mn-ea"/>
          <a:cs typeface="+mn-cs"/>
        </a:defRPr>
      </a:lvl1pPr>
      <a:lvl2pPr marL="1219200" indent="-234950" algn="l" rtl="0" eaLnBrk="0" fontAlgn="base" hangingPunct="0">
        <a:spcBef>
          <a:spcPct val="0"/>
        </a:spcBef>
        <a:spcAft>
          <a:spcPct val="40000"/>
        </a:spcAft>
        <a:buClr>
          <a:schemeClr val="bg2"/>
        </a:buClr>
        <a:buFont typeface="Wingdings" panose="05000000000000000000" pitchFamily="2" charset="2"/>
        <a:buChar char="n"/>
        <a:defRPr>
          <a:solidFill>
            <a:schemeClr val="tx1"/>
          </a:solidFill>
          <a:latin typeface="+mn-lt"/>
        </a:defRPr>
      </a:lvl2pPr>
      <a:lvl3pPr marL="1644650" indent="-246063" algn="l" rtl="0" eaLnBrk="0" fontAlgn="base" hangingPunct="0">
        <a:spcBef>
          <a:spcPct val="0"/>
        </a:spcBef>
        <a:spcAft>
          <a:spcPct val="40000"/>
        </a:spcAft>
        <a:buClr>
          <a:schemeClr val="bg2"/>
        </a:buClr>
        <a:buFont typeface="Wingdings" panose="05000000000000000000" pitchFamily="2" charset="2"/>
        <a:buChar char="n"/>
        <a:defRPr>
          <a:solidFill>
            <a:schemeClr val="tx1"/>
          </a:solidFill>
          <a:latin typeface="+mn-lt"/>
        </a:defRPr>
      </a:lvl3pPr>
      <a:lvl4pPr marL="2066925" indent="-242888" algn="l" rtl="0" eaLnBrk="0" fontAlgn="base" hangingPunct="0">
        <a:spcBef>
          <a:spcPct val="0"/>
        </a:spcBef>
        <a:spcAft>
          <a:spcPct val="40000"/>
        </a:spcAft>
        <a:buClr>
          <a:schemeClr val="bg2"/>
        </a:buClr>
        <a:buFont typeface="Wingdings" panose="05000000000000000000" pitchFamily="2" charset="2"/>
        <a:buChar char="n"/>
        <a:defRPr>
          <a:solidFill>
            <a:schemeClr val="tx1"/>
          </a:solidFill>
          <a:latin typeface="+mn-lt"/>
        </a:defRPr>
      </a:lvl4pPr>
      <a:lvl5pPr marL="2489200" indent="-242888" algn="l" rtl="0" eaLnBrk="0" fontAlgn="base" hangingPunct="0">
        <a:spcBef>
          <a:spcPct val="0"/>
        </a:spcBef>
        <a:spcAft>
          <a:spcPct val="40000"/>
        </a:spcAft>
        <a:buClr>
          <a:schemeClr val="bg2"/>
        </a:buClr>
        <a:buFont typeface="Wingdings" panose="05000000000000000000" pitchFamily="2" charset="2"/>
        <a:buChar char="n"/>
        <a:defRPr>
          <a:solidFill>
            <a:schemeClr val="tx1"/>
          </a:solidFill>
          <a:latin typeface="+mn-lt"/>
        </a:defRPr>
      </a:lvl5pPr>
      <a:lvl6pPr marL="2946400" indent="-242888" algn="l" rtl="0" fontAlgn="base">
        <a:spcBef>
          <a:spcPct val="0"/>
        </a:spcBef>
        <a:spcAft>
          <a:spcPct val="40000"/>
        </a:spcAft>
        <a:buClr>
          <a:schemeClr val="bg2"/>
        </a:buClr>
        <a:buFont typeface="Wingdings" pitchFamily="2" charset="2"/>
        <a:buChar char="n"/>
        <a:defRPr>
          <a:solidFill>
            <a:schemeClr val="tx1"/>
          </a:solidFill>
          <a:latin typeface="+mn-lt"/>
        </a:defRPr>
      </a:lvl6pPr>
      <a:lvl7pPr marL="3403600" indent="-242888" algn="l" rtl="0" fontAlgn="base">
        <a:spcBef>
          <a:spcPct val="0"/>
        </a:spcBef>
        <a:spcAft>
          <a:spcPct val="40000"/>
        </a:spcAft>
        <a:buClr>
          <a:schemeClr val="bg2"/>
        </a:buClr>
        <a:buFont typeface="Wingdings" pitchFamily="2" charset="2"/>
        <a:buChar char="n"/>
        <a:defRPr>
          <a:solidFill>
            <a:schemeClr val="tx1"/>
          </a:solidFill>
          <a:latin typeface="+mn-lt"/>
        </a:defRPr>
      </a:lvl7pPr>
      <a:lvl8pPr marL="3860800" indent="-242888" algn="l" rtl="0" fontAlgn="base">
        <a:spcBef>
          <a:spcPct val="0"/>
        </a:spcBef>
        <a:spcAft>
          <a:spcPct val="40000"/>
        </a:spcAft>
        <a:buClr>
          <a:schemeClr val="bg2"/>
        </a:buClr>
        <a:buFont typeface="Wingdings" pitchFamily="2" charset="2"/>
        <a:buChar char="n"/>
        <a:defRPr>
          <a:solidFill>
            <a:schemeClr val="tx1"/>
          </a:solidFill>
          <a:latin typeface="+mn-lt"/>
        </a:defRPr>
      </a:lvl8pPr>
      <a:lvl9pPr marL="4318000" indent="-242888" algn="l" rtl="0" fontAlgn="base">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9618311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1373176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61295799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44795126"/>
      </p:ext>
    </p:extLst>
  </p:cSld>
  <p:clrMap bg1="lt1" tx1="dk1" bg2="lt2" tx2="dk2" accent1="accent1" accent2="accent2" accent3="accent3" accent4="accent4" accent5="accent5" accent6="accent6" hlink="hlink" folHlink="folHlink"/>
  <p:sldLayoutIdLst>
    <p:sldLayoutId id="2147483697"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880644217"/>
      </p:ext>
    </p:extLst>
  </p:cSld>
  <p:clrMap bg1="lt1" tx1="dk1" bg2="lt2" tx2="dk2" accent1="accent1" accent2="accent2" accent3="accent3" accent4="accent4" accent5="accent5" accent6="accent6" hlink="hlink" folHlink="folHlink"/>
  <p:sldLayoutIdLst>
    <p:sldLayoutId id="2147483699"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182013390"/>
      </p:ext>
    </p:extLst>
  </p:cSld>
  <p:clrMap bg1="lt1" tx1="dk1" bg2="lt2" tx2="dk2" accent1="accent1" accent2="accent2" accent3="accent3" accent4="accent4" accent5="accent5" accent6="accent6" hlink="hlink" folHlink="folHlink"/>
  <p:sldLayoutIdLst>
    <p:sldLayoutId id="2147483701"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905262148"/>
      </p:ext>
    </p:extLst>
  </p:cSld>
  <p:clrMap bg1="lt1" tx1="dk1" bg2="lt2" tx2="dk2" accent1="accent1" accent2="accent2" accent3="accent3" accent4="accent4" accent5="accent5" accent6="accent6" hlink="hlink" folHlink="folHlink"/>
  <p:sldLayoutIdLst>
    <p:sldLayoutId id="2147483703"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423460858"/>
      </p:ext>
    </p:extLst>
  </p:cSld>
  <p:clrMap bg1="lt1" tx1="dk1" bg2="lt2" tx2="dk2" accent1="accent1" accent2="accent2" accent3="accent3" accent4="accent4" accent5="accent5" accent6="accent6" hlink="hlink" folHlink="folHlink"/>
  <p:sldLayoutIdLst>
    <p:sldLayoutId id="2147483705"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896598195"/>
      </p:ext>
    </p:extLst>
  </p:cSld>
  <p:clrMap bg1="lt1" tx1="dk1" bg2="lt2" tx2="dk2" accent1="accent1" accent2="accent2" accent3="accent3" accent4="accent4" accent5="accent5" accent6="accent6" hlink="hlink" folHlink="folHlink"/>
  <p:sldLayoutIdLst>
    <p:sldLayoutId id="2147483707"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38050294"/>
      </p:ext>
    </p:extLst>
  </p:cSld>
  <p:clrMap bg1="lt1" tx1="dk1" bg2="lt2" tx2="dk2" accent1="accent1" accent2="accent2" accent3="accent3" accent4="accent4" accent5="accent5" accent6="accent6" hlink="hlink" folHlink="folHlink"/>
  <p:sldLayoutIdLst>
    <p:sldLayoutId id="2147483709"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826366231"/>
      </p:ext>
    </p:extLst>
  </p:cSld>
  <p:clrMap bg1="lt1" tx1="dk1" bg2="lt2" tx2="dk2" accent1="accent1" accent2="accent2" accent3="accent3" accent4="accent4" accent5="accent5" accent6="accent6" hlink="hlink" folHlink="folHlink"/>
  <p:sldLayoutIdLst>
    <p:sldLayoutId id="2147483711"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4191885263"/>
      </p:ext>
    </p:extLst>
  </p:cSld>
  <p:clrMap bg1="lt1" tx1="dk1" bg2="lt2" tx2="dk2" accent1="accent1" accent2="accent2" accent3="accent3" accent4="accent4" accent5="accent5" accent6="accent6" hlink="hlink" folHlink="folHlink"/>
  <p:sldLayoutIdLst>
    <p:sldLayoutId id="2147483713"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355498587"/>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72830022"/>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37945990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803112312"/>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93642851"/>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77533613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937670206"/>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31701934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054566690"/>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585345836"/>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97262781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367384087"/>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180913060"/>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44020417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212796866"/>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440462180"/>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367879253"/>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35654159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935739891"/>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888829580"/>
      </p:ext>
    </p:extLst>
  </p:cSld>
  <p:clrMap bg1="lt1" tx1="dk1" bg2="lt2" tx2="dk2" accent1="accent1" accent2="accent2" accent3="accent3" accent4="accent4" accent5="accent5" accent6="accent6" hlink="hlink" folHlink="folHlink"/>
  <p:sldLayoutIdLst>
    <p:sldLayoutId id="2147483753"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684495902"/>
      </p:ext>
    </p:extLst>
  </p:cSld>
  <p:clrMap bg1="lt1" tx1="dk1" bg2="lt2" tx2="dk2" accent1="accent1" accent2="accent2" accent3="accent3" accent4="accent4" accent5="accent5" accent6="accent6" hlink="hlink" folHlink="folHlink"/>
  <p:sldLayoutIdLst>
    <p:sldLayoutId id="2147483755"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996418953"/>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868241846"/>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52703525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00935968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6930642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891471247"/>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266000384"/>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41268399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6590880"/>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190740226"/>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09376388"/>
      </p:ext>
    </p:extLst>
  </p:cSld>
  <p:clrMap bg1="lt1" tx1="dk1" bg2="lt2" tx2="dk2" accent1="accent1" accent2="accent2" accent3="accent3" accent4="accent4" accent5="accent5" accent6="accent6" hlink="hlink" folHlink="folHlink"/>
  <p:sldLayoutIdLst>
    <p:sldLayoutId id="2147483777" r:id="rId1"/>
    <p:sldLayoutId id="2147483778" r:id="rId2"/>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466791884"/>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04652917"/>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004092353"/>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4220450357"/>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10806323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60804340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549540533"/>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884667958"/>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85352649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974173543"/>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23699456"/>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79273967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499381341"/>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860107607"/>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2888966345"/>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83674339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64955050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32173171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1809499479"/>
      </p:ext>
    </p:extLst>
  </p:cSld>
  <p:clrMap bg1="lt1" tx1="dk1" bg2="lt2" tx2="dk2" accent1="accent1" accent2="accent2" accent3="accent3" accent4="accent4" accent5="accent5" accent6="accent6" hlink="hlink" folHlink="folHlink"/>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6725" y="334800"/>
            <a:ext cx="8208000" cy="1225540"/>
          </a:xfrm>
          <a:prstGeom prst="rect">
            <a:avLst/>
          </a:prstGeom>
          <a:noFill/>
          <a:ln>
            <a:noFill/>
          </a:ln>
          <a:effectLst/>
          <a:extLst/>
        </p:spPr>
        <p:txBody>
          <a:bodyPr vert="horz" wrap="square" lIns="0" tIns="0" rIns="0" bIns="0" numCol="1" anchor="t" anchorCtr="0" compatLnSpc="1">
            <a:prstTxWarp prst="textNoShape">
              <a:avLst/>
            </a:prstTxWarp>
            <a:noAutofit/>
          </a:bodyPr>
          <a:lstStyle/>
          <a:p>
            <a:pPr lvl="0"/>
            <a:r>
              <a:rPr lang="de-DE" dirty="0" smtClean="0"/>
              <a:t>Mastertitelformat bearbeiten</a:t>
            </a:r>
          </a:p>
        </p:txBody>
      </p:sp>
      <p:sp>
        <p:nvSpPr>
          <p:cNvPr id="1027" name="Rectangle 3"/>
          <p:cNvSpPr>
            <a:spLocks noGrp="1" noChangeArrowheads="1"/>
          </p:cNvSpPr>
          <p:nvPr>
            <p:ph type="body" idx="1"/>
          </p:nvPr>
        </p:nvSpPr>
        <p:spPr bwMode="auto">
          <a:xfrm>
            <a:off x="466725" y="1774800"/>
            <a:ext cx="8208000" cy="4248150"/>
          </a:xfrm>
          <a:prstGeom prst="rect">
            <a:avLst/>
          </a:prstGeom>
          <a:noFill/>
          <a:ln>
            <a:noFill/>
          </a:ln>
          <a:effectLst/>
          <a:extLst/>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1032" name="Text Box 8"/>
          <p:cNvSpPr txBox="1">
            <a:spLocks noChangeArrowheads="1"/>
          </p:cNvSpPr>
          <p:nvPr/>
        </p:nvSpPr>
        <p:spPr bwMode="auto">
          <a:xfrm>
            <a:off x="455613" y="6433200"/>
            <a:ext cx="900112"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sz="800" b="0" dirty="0">
                <a:solidFill>
                  <a:srgbClr val="A8AFAF"/>
                </a:solidFill>
                <a:latin typeface="Frutiger LT Com 55 Roman" pitchFamily="34" charset="0"/>
              </a:rPr>
              <a:t>© Fraunhofer </a:t>
            </a:r>
          </a:p>
        </p:txBody>
      </p:sp>
      <p:pic>
        <p:nvPicPr>
          <p:cNvPr id="3" name="Grafik 2" descr="Logo_ausgetausch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8400" y="6300000"/>
            <a:ext cx="1417637" cy="233846"/>
          </a:xfrm>
          <a:prstGeom prst="rect">
            <a:avLst/>
          </a:prstGeom>
        </p:spPr>
      </p:pic>
      <p:sp>
        <p:nvSpPr>
          <p:cNvPr id="7" name="Line 7"/>
          <p:cNvSpPr>
            <a:spLocks noChangeShapeType="1"/>
          </p:cNvSpPr>
          <p:nvPr/>
        </p:nvSpPr>
        <p:spPr bwMode="auto">
          <a:xfrm flipV="1">
            <a:off x="469275" y="6165380"/>
            <a:ext cx="8208000" cy="0"/>
          </a:xfrm>
          <a:prstGeom prst="line">
            <a:avLst/>
          </a:prstGeom>
          <a:noFill/>
          <a:ln w="317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Aft>
                <a:spcPct val="40000"/>
              </a:spcAft>
              <a:buFont typeface="Wingdings" pitchFamily="2" charset="2"/>
              <a:buNone/>
            </a:pPr>
            <a:endParaRPr lang="de-DE" sz="1800" b="0">
              <a:solidFill>
                <a:srgbClr val="000000"/>
              </a:solidFill>
              <a:latin typeface="Frutiger LT Com 55 Roman" pitchFamily="34" charset="0"/>
            </a:endParaRPr>
          </a:p>
        </p:txBody>
      </p:sp>
    </p:spTree>
    <p:extLst>
      <p:ext uri="{BB962C8B-B14F-4D97-AF65-F5344CB8AC3E}">
        <p14:creationId xmlns:p14="http://schemas.microsoft.com/office/powerpoint/2010/main" val="3588311330"/>
      </p:ext>
    </p:extLst>
  </p:cSld>
  <p:clrMap bg1="lt1" tx1="dk1" bg2="lt2" tx2="dk2" accent1="accent1" accent2="accent2" accent3="accent3" accent4="accent4" accent5="accent5" accent6="accent6" hlink="hlink" folHlink="folHlink"/>
  <p:sldLayoutIdLst>
    <p:sldLayoutId id="2147483818" r:id="rId1"/>
  </p:sldLayoutIdLst>
  <p:timing>
    <p:tnLst>
      <p:par>
        <p:cTn id="1" dur="indefinite" restart="never" nodeType="tmRoot"/>
      </p:par>
    </p:tnLst>
  </p:timing>
  <p:hf sldNum="0" hdr="0" ftr="0"/>
  <p:txStyles>
    <p:title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p:titleStyle>
    <p:body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7.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gif"/></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5.xml"/><Relationship Id="rId7" Type="http://schemas.openxmlformats.org/officeDocument/2006/relationships/image" Target="../media/image25.jpeg"/><Relationship Id="rId2" Type="http://schemas.openxmlformats.org/officeDocument/2006/relationships/slideLayout" Target="../slideLayouts/slideLayout25.xml"/><Relationship Id="rId1" Type="http://schemas.openxmlformats.org/officeDocument/2006/relationships/themeOverride" Target="../theme/themeOverride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6"/>
          <p:cNvSpPr txBox="1">
            <a:spLocks noChangeArrowheads="1"/>
          </p:cNvSpPr>
          <p:nvPr/>
        </p:nvSpPr>
        <p:spPr bwMode="auto">
          <a:xfrm>
            <a:off x="460375" y="754063"/>
            <a:ext cx="8223250"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chemeClr val="tx1"/>
                </a:solidFill>
                <a:latin typeface="Arial" panose="020B0604020202020204" pitchFamily="34" charset="0"/>
              </a:defRPr>
            </a:lvl9pPr>
          </a:lstStyle>
          <a:p>
            <a:pPr algn="ctr" eaLnBrk="1" hangingPunct="1">
              <a:buClr>
                <a:srgbClr val="000000"/>
              </a:buClr>
              <a:buSzPct val="100000"/>
              <a:buFont typeface="Times New Roman" panose="02020603050405020304" pitchFamily="18" charset="0"/>
              <a:buNone/>
            </a:pPr>
            <a:r>
              <a:rPr lang="en-GB" altLang="de-DE" sz="2200" dirty="0" smtClean="0"/>
              <a:t>New routes in treating brain disorders</a:t>
            </a:r>
            <a:endParaRPr lang="en-GB" altLang="de-DE" sz="2200" dirty="0"/>
          </a:p>
        </p:txBody>
      </p:sp>
      <p:sp>
        <p:nvSpPr>
          <p:cNvPr id="4099" name="Text Box 18"/>
          <p:cNvSpPr txBox="1">
            <a:spLocks noChangeArrowheads="1"/>
          </p:cNvSpPr>
          <p:nvPr/>
        </p:nvSpPr>
        <p:spPr bwMode="auto">
          <a:xfrm>
            <a:off x="3303588" y="4946650"/>
            <a:ext cx="3662862" cy="1077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defRPr sz="1400" b="1">
                <a:solidFill>
                  <a:schemeClr val="tx1"/>
                </a:solidFill>
                <a:latin typeface="Arial" panose="020B0604020202020204" pitchFamily="34" charset="0"/>
              </a:defRPr>
            </a:lvl1pPr>
            <a:lvl2pPr marL="742950" indent="-285750"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r>
              <a:rPr lang="de-DE" altLang="de-DE" dirty="0">
                <a:solidFill>
                  <a:srgbClr val="080808"/>
                </a:solidFill>
              </a:rPr>
              <a:t>Dr. Sylvia Wagner</a:t>
            </a:r>
          </a:p>
          <a:p>
            <a:pPr eaLnBrk="1" hangingPunct="1"/>
            <a:r>
              <a:rPr lang="de-DE" altLang="de-DE" b="0" dirty="0" err="1" smtClean="0">
                <a:solidFill>
                  <a:srgbClr val="080808"/>
                </a:solidFill>
              </a:rPr>
              <a:t>Preclinical</a:t>
            </a:r>
            <a:r>
              <a:rPr lang="de-DE" altLang="de-DE" b="0" dirty="0" smtClean="0">
                <a:solidFill>
                  <a:srgbClr val="080808"/>
                </a:solidFill>
              </a:rPr>
              <a:t> Nanobiotechnology Group</a:t>
            </a:r>
            <a:endParaRPr lang="de-DE" altLang="de-DE" b="0" dirty="0">
              <a:solidFill>
                <a:srgbClr val="080808"/>
              </a:solidFill>
            </a:endParaRPr>
          </a:p>
          <a:p>
            <a:pPr eaLnBrk="1" hangingPunct="1"/>
            <a:r>
              <a:rPr lang="de-DE" altLang="de-DE" b="0" dirty="0">
                <a:solidFill>
                  <a:srgbClr val="080808"/>
                </a:solidFill>
              </a:rPr>
              <a:t>Department of </a:t>
            </a:r>
            <a:r>
              <a:rPr lang="de-DE" altLang="de-DE" b="0" dirty="0" err="1" smtClean="0">
                <a:solidFill>
                  <a:srgbClr val="080808"/>
                </a:solidFill>
              </a:rPr>
              <a:t>Bioprocessing</a:t>
            </a:r>
            <a:r>
              <a:rPr lang="de-DE" altLang="de-DE" b="0" dirty="0" smtClean="0">
                <a:solidFill>
                  <a:srgbClr val="080808"/>
                </a:solidFill>
              </a:rPr>
              <a:t> </a:t>
            </a:r>
            <a:r>
              <a:rPr lang="de-DE" altLang="de-DE" b="0" dirty="0" err="1" smtClean="0">
                <a:solidFill>
                  <a:srgbClr val="080808"/>
                </a:solidFill>
              </a:rPr>
              <a:t>and</a:t>
            </a:r>
            <a:r>
              <a:rPr lang="de-DE" altLang="de-DE" b="0" dirty="0" smtClean="0">
                <a:solidFill>
                  <a:srgbClr val="080808"/>
                </a:solidFill>
              </a:rPr>
              <a:t> </a:t>
            </a:r>
            <a:r>
              <a:rPr lang="de-DE" altLang="de-DE" b="0" dirty="0" err="1" smtClean="0">
                <a:solidFill>
                  <a:srgbClr val="080808"/>
                </a:solidFill>
              </a:rPr>
              <a:t>Bioanalytics</a:t>
            </a:r>
            <a:endParaRPr lang="de-DE" altLang="de-DE" b="0" dirty="0">
              <a:solidFill>
                <a:srgbClr val="080808"/>
              </a:solidFill>
            </a:endParaRPr>
          </a:p>
          <a:p>
            <a:pPr eaLnBrk="1" hangingPunct="1"/>
            <a:r>
              <a:rPr lang="de-DE" altLang="de-DE" b="0" dirty="0">
                <a:solidFill>
                  <a:srgbClr val="080808"/>
                </a:solidFill>
              </a:rPr>
              <a:t>Fraunhofer IBMT</a:t>
            </a:r>
          </a:p>
          <a:p>
            <a:pPr eaLnBrk="1" hangingPunct="1"/>
            <a:r>
              <a:rPr lang="de-DE" altLang="de-DE" b="0" dirty="0" smtClean="0">
                <a:solidFill>
                  <a:srgbClr val="080808"/>
                </a:solidFill>
              </a:rPr>
              <a:t>Sulzbach </a:t>
            </a:r>
            <a:r>
              <a:rPr lang="de-DE" altLang="de-DE" b="0" dirty="0">
                <a:solidFill>
                  <a:srgbClr val="080808"/>
                </a:solidFill>
              </a:rPr>
              <a:t>/ Germany</a:t>
            </a: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3588" y="2362907"/>
            <a:ext cx="5047082" cy="16179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66725" y="1484784"/>
            <a:ext cx="8208000" cy="4536604"/>
          </a:xfrm>
        </p:spPr>
        <p:txBody>
          <a:bodyPr/>
          <a:lstStyle/>
          <a:p>
            <a:r>
              <a:rPr lang="en-GB" sz="1600" dirty="0" smtClean="0">
                <a:latin typeface="Arial" panose="020B0604020202020204" pitchFamily="34" charset="0"/>
                <a:cs typeface="Arial" panose="020B0604020202020204" pitchFamily="34" charset="0"/>
              </a:rPr>
              <a:t>Causal interventions still lacking</a:t>
            </a:r>
          </a:p>
          <a:p>
            <a:pPr lvl="1"/>
            <a:r>
              <a:rPr lang="en-GB" sz="1600" dirty="0" smtClean="0">
                <a:latin typeface="Arial" panose="020B0604020202020204" pitchFamily="34" charset="0"/>
                <a:cs typeface="Arial" panose="020B0604020202020204" pitchFamily="34" charset="0"/>
              </a:rPr>
              <a:t>Current therapies only aim at easing symptoms</a:t>
            </a:r>
          </a:p>
          <a:p>
            <a:pPr lvl="1"/>
            <a:endParaRPr lang="en-GB" sz="1600" dirty="0" smtClean="0">
              <a:latin typeface="Arial" panose="020B0604020202020204" pitchFamily="34" charset="0"/>
              <a:cs typeface="Arial" panose="020B0604020202020204" pitchFamily="34" charset="0"/>
            </a:endParaRPr>
          </a:p>
          <a:p>
            <a:r>
              <a:rPr lang="en-GB" sz="1600" kern="1200" dirty="0">
                <a:latin typeface="Arial" panose="020B0604020202020204" pitchFamily="34" charset="0"/>
                <a:cs typeface="Arial" panose="020B0604020202020204" pitchFamily="34" charset="0"/>
              </a:rPr>
              <a:t>Substances may often show </a:t>
            </a:r>
            <a:r>
              <a:rPr lang="en-GB" sz="1600" b="1" kern="1200" dirty="0">
                <a:solidFill>
                  <a:schemeClr val="tx2"/>
                </a:solidFill>
                <a:latin typeface="Arial" panose="020B0604020202020204" pitchFamily="34" charset="0"/>
                <a:cs typeface="Arial" panose="020B0604020202020204" pitchFamily="34" charset="0"/>
              </a:rPr>
              <a:t>promising </a:t>
            </a:r>
            <a:r>
              <a:rPr lang="en-GB" sz="1600" b="1" i="1" kern="1200" dirty="0">
                <a:solidFill>
                  <a:schemeClr val="tx2"/>
                </a:solidFill>
                <a:latin typeface="Arial" panose="020B0604020202020204" pitchFamily="34" charset="0"/>
                <a:cs typeface="Arial" panose="020B0604020202020204" pitchFamily="34" charset="0"/>
              </a:rPr>
              <a:t>in vitro</a:t>
            </a:r>
            <a:r>
              <a:rPr lang="en-GB" sz="1600" b="1" kern="1200" dirty="0">
                <a:solidFill>
                  <a:schemeClr val="tx2"/>
                </a:solidFill>
                <a:latin typeface="Arial" panose="020B0604020202020204" pitchFamily="34" charset="0"/>
                <a:cs typeface="Arial" panose="020B0604020202020204" pitchFamily="34" charset="0"/>
              </a:rPr>
              <a:t> </a:t>
            </a:r>
            <a:r>
              <a:rPr lang="en-GB" sz="1600" kern="1200" dirty="0" smtClean="0">
                <a:latin typeface="Arial" panose="020B0604020202020204" pitchFamily="34" charset="0"/>
                <a:cs typeface="Arial" panose="020B0604020202020204" pitchFamily="34" charset="0"/>
              </a:rPr>
              <a:t>results, </a:t>
            </a:r>
            <a:r>
              <a:rPr lang="en-GB" sz="1600" kern="1200" dirty="0">
                <a:latin typeface="Arial" panose="020B0604020202020204" pitchFamily="34" charset="0"/>
                <a:cs typeface="Arial" panose="020B0604020202020204" pitchFamily="34" charset="0"/>
              </a:rPr>
              <a:t>but </a:t>
            </a:r>
            <a:r>
              <a:rPr lang="en-GB" sz="1600" b="1" kern="1200" dirty="0" smtClean="0">
                <a:solidFill>
                  <a:schemeClr val="tx2"/>
                </a:solidFill>
                <a:latin typeface="Arial" panose="020B0604020202020204" pitchFamily="34" charset="0"/>
                <a:cs typeface="Arial" panose="020B0604020202020204" pitchFamily="34" charset="0"/>
              </a:rPr>
              <a:t>fail </a:t>
            </a:r>
            <a:r>
              <a:rPr lang="en-GB" sz="1600" b="1" i="1" kern="1200" dirty="0" smtClean="0">
                <a:solidFill>
                  <a:schemeClr val="tx2"/>
                </a:solidFill>
                <a:latin typeface="Arial" panose="020B0604020202020204" pitchFamily="34" charset="0"/>
                <a:cs typeface="Arial" panose="020B0604020202020204" pitchFamily="34" charset="0"/>
              </a:rPr>
              <a:t>in </a:t>
            </a:r>
            <a:r>
              <a:rPr lang="en-GB" sz="1600" b="1" i="1" kern="1200" dirty="0">
                <a:solidFill>
                  <a:schemeClr val="tx2"/>
                </a:solidFill>
                <a:latin typeface="Arial" panose="020B0604020202020204" pitchFamily="34" charset="0"/>
                <a:cs typeface="Arial" panose="020B0604020202020204" pitchFamily="34" charset="0"/>
              </a:rPr>
              <a:t>vivo</a:t>
            </a:r>
            <a:r>
              <a:rPr lang="en-GB" sz="1600" i="1" kern="1200" dirty="0" smtClean="0">
                <a:solidFill>
                  <a:schemeClr val="tx2"/>
                </a:solidFill>
                <a:latin typeface="Arial" panose="020B0604020202020204" pitchFamily="34" charset="0"/>
                <a:cs typeface="Arial" panose="020B0604020202020204" pitchFamily="34" charset="0"/>
              </a:rPr>
              <a:t>.</a:t>
            </a:r>
          </a:p>
          <a:p>
            <a:r>
              <a:rPr lang="en-GB" sz="1600" kern="1200" dirty="0" smtClean="0">
                <a:latin typeface="Arial" panose="020B0604020202020204" pitchFamily="34" charset="0"/>
                <a:cs typeface="Arial" panose="020B0604020202020204" pitchFamily="34" charset="0"/>
              </a:rPr>
              <a:t>Reason: </a:t>
            </a:r>
            <a:r>
              <a:rPr lang="en-GB" sz="1600" dirty="0" smtClean="0">
                <a:latin typeface="Arial" panose="020B0604020202020204" pitchFamily="34" charset="0"/>
                <a:cs typeface="Arial" panose="020B0604020202020204" pitchFamily="34" charset="0"/>
              </a:rPr>
              <a:t> </a:t>
            </a:r>
          </a:p>
          <a:p>
            <a:pPr lvl="1"/>
            <a:r>
              <a:rPr lang="en-GB" sz="1600" b="1" dirty="0" smtClean="0">
                <a:latin typeface="Arial" panose="020B0604020202020204" pitchFamily="34" charset="0"/>
                <a:cs typeface="Arial" panose="020B0604020202020204" pitchFamily="34" charset="0"/>
              </a:rPr>
              <a:t>&gt; 98 % of all small </a:t>
            </a:r>
            <a:r>
              <a:rPr lang="en-GB" sz="1600" dirty="0" smtClean="0">
                <a:latin typeface="Arial" panose="020B0604020202020204" pitchFamily="34" charset="0"/>
                <a:cs typeface="Arial" panose="020B0604020202020204" pitchFamily="34" charset="0"/>
              </a:rPr>
              <a:t>molecule drugs cannot enter the brain*</a:t>
            </a:r>
          </a:p>
          <a:p>
            <a:pPr lvl="1"/>
            <a:r>
              <a:rPr lang="en-GB" sz="1600" b="1" dirty="0" smtClean="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100 % of all large </a:t>
            </a:r>
            <a:r>
              <a:rPr lang="en-GB" sz="1600" dirty="0">
                <a:latin typeface="Arial" panose="020B0604020202020204" pitchFamily="34" charset="0"/>
                <a:cs typeface="Arial" panose="020B0604020202020204" pitchFamily="34" charset="0"/>
              </a:rPr>
              <a:t>molecule drugs cannot enter the </a:t>
            </a:r>
            <a:r>
              <a:rPr lang="en-GB" sz="1600" dirty="0" smtClean="0">
                <a:latin typeface="Arial" panose="020B0604020202020204" pitchFamily="34" charset="0"/>
                <a:cs typeface="Arial" panose="020B0604020202020204" pitchFamily="34" charset="0"/>
              </a:rPr>
              <a:t>brain*</a:t>
            </a:r>
          </a:p>
          <a:p>
            <a:pPr lvl="1"/>
            <a:endParaRPr lang="en-GB" sz="1600" dirty="0" smtClean="0">
              <a:latin typeface="Arial" panose="020B0604020202020204" pitchFamily="34" charset="0"/>
              <a:cs typeface="Arial" panose="020B0604020202020204" pitchFamily="34" charset="0"/>
            </a:endParaRPr>
          </a:p>
          <a:p>
            <a:pPr lvl="1"/>
            <a:endParaRPr lang="en-GB" sz="1600" dirty="0" smtClean="0">
              <a:latin typeface="Arial" panose="020B0604020202020204" pitchFamily="34" charset="0"/>
              <a:cs typeface="Arial" panose="020B0604020202020204" pitchFamily="34" charset="0"/>
            </a:endParaRPr>
          </a:p>
          <a:p>
            <a:pPr lvl="1"/>
            <a:endParaRPr lang="en-GB" sz="1600" dirty="0" smtClean="0">
              <a:latin typeface="Arial" panose="020B0604020202020204" pitchFamily="34" charset="0"/>
              <a:cs typeface="Arial" panose="020B0604020202020204" pitchFamily="34" charset="0"/>
            </a:endParaRPr>
          </a:p>
          <a:p>
            <a:pPr marL="360000" lvl="1" indent="0">
              <a:buNone/>
            </a:pPr>
            <a:endParaRPr lang="en-GB" dirty="0">
              <a:latin typeface="Arial" panose="020B0604020202020204" pitchFamily="34" charset="0"/>
              <a:cs typeface="Arial" panose="020B0604020202020204" pitchFamily="34" charset="0"/>
            </a:endParaRPr>
          </a:p>
          <a:p>
            <a:endParaRPr lang="en-GB" sz="1600" dirty="0" smtClean="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2" name="Titel 1"/>
          <p:cNvSpPr>
            <a:spLocks noGrp="1"/>
          </p:cNvSpPr>
          <p:nvPr>
            <p:ph type="title"/>
          </p:nvPr>
        </p:nvSpPr>
        <p:spPr>
          <a:xfrm>
            <a:off x="466725" y="334800"/>
            <a:ext cx="8208000" cy="892552"/>
          </a:xfrm>
        </p:spPr>
        <p:txBody>
          <a:bodyPr/>
          <a:lstStyle/>
          <a:p>
            <a:r>
              <a:rPr lang="en-GB" sz="2000" dirty="0" smtClean="0">
                <a:latin typeface="Arial" panose="020B0604020202020204" pitchFamily="34" charset="0"/>
                <a:cs typeface="Arial" panose="020B0604020202020204" pitchFamily="34" charset="0"/>
              </a:rPr>
              <a:t>The </a:t>
            </a:r>
            <a:r>
              <a:rPr lang="en-GB" sz="2000" dirty="0">
                <a:latin typeface="Arial" panose="020B0604020202020204" pitchFamily="34" charset="0"/>
                <a:cs typeface="Arial" panose="020B0604020202020204" pitchFamily="34" charset="0"/>
              </a:rPr>
              <a:t>shortage of </a:t>
            </a:r>
            <a:r>
              <a:rPr lang="en-GB" sz="2000" dirty="0" smtClean="0">
                <a:latin typeface="Arial" panose="020B0604020202020204" pitchFamily="34" charset="0"/>
                <a:cs typeface="Arial" panose="020B0604020202020204" pitchFamily="34" charset="0"/>
              </a:rPr>
              <a:t>drugs </a:t>
            </a:r>
            <a:r>
              <a:rPr lang="en-GB" sz="2000" dirty="0">
                <a:latin typeface="Arial" panose="020B0604020202020204" pitchFamily="34" charset="0"/>
                <a:cs typeface="Arial" panose="020B0604020202020204" pitchFamily="34" charset="0"/>
              </a:rPr>
              <a:t>for the central nervous </a:t>
            </a:r>
            <a:r>
              <a:rPr lang="en-GB" sz="2000" dirty="0" smtClean="0">
                <a:latin typeface="Arial" panose="020B0604020202020204" pitchFamily="34" charset="0"/>
                <a:cs typeface="Arial" panose="020B0604020202020204" pitchFamily="34" charset="0"/>
              </a:rPr>
              <a:t>system</a:t>
            </a: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sz="1200" dirty="0">
              <a:latin typeface="Arial" panose="020B0604020202020204" pitchFamily="34" charset="0"/>
              <a:cs typeface="Arial" panose="020B0604020202020204" pitchFamily="34" charset="0"/>
            </a:endParaRPr>
          </a:p>
        </p:txBody>
      </p:sp>
      <p:sp>
        <p:nvSpPr>
          <p:cNvPr id="7" name="Textfeld 6"/>
          <p:cNvSpPr txBox="1"/>
          <p:nvPr/>
        </p:nvSpPr>
        <p:spPr>
          <a:xfrm>
            <a:off x="3491880" y="4293096"/>
            <a:ext cx="1728192" cy="646331"/>
          </a:xfrm>
          <a:prstGeom prst="rect">
            <a:avLst/>
          </a:prstGeom>
          <a:noFill/>
          <a:ln>
            <a:solidFill>
              <a:schemeClr val="tx2"/>
            </a:solidFill>
          </a:ln>
        </p:spPr>
        <p:txBody>
          <a:bodyPr wrap="square" rtlCol="0">
            <a:spAutoFit/>
          </a:bodyPr>
          <a:lstStyle/>
          <a:p>
            <a:pPr algn="ctr">
              <a:spcAft>
                <a:spcPct val="40000"/>
              </a:spcAft>
              <a:buFont typeface="Wingdings" pitchFamily="2" charset="2"/>
              <a:buNone/>
            </a:pPr>
            <a:r>
              <a:rPr lang="en-GB" sz="3600" dirty="0">
                <a:solidFill>
                  <a:srgbClr val="179C7D"/>
                </a:solidFill>
                <a:cs typeface="Arial" panose="020B0604020202020204" pitchFamily="34" charset="0"/>
              </a:rPr>
              <a:t>Why</a:t>
            </a:r>
            <a:r>
              <a:rPr lang="en-GB" sz="3600" dirty="0">
                <a:solidFill>
                  <a:srgbClr val="179C7D"/>
                </a:solidFill>
                <a:latin typeface="Frutiger LT Com 55 Roman" pitchFamily="34" charset="0"/>
              </a:rPr>
              <a:t>?</a:t>
            </a:r>
          </a:p>
        </p:txBody>
      </p:sp>
      <p:sp>
        <p:nvSpPr>
          <p:cNvPr id="9" name="Textfeld 8"/>
          <p:cNvSpPr txBox="1"/>
          <p:nvPr/>
        </p:nvSpPr>
        <p:spPr>
          <a:xfrm>
            <a:off x="7437541" y="5935353"/>
            <a:ext cx="1385384" cy="223837"/>
          </a:xfrm>
          <a:prstGeom prst="rect">
            <a:avLst/>
          </a:prstGeom>
          <a:noFill/>
        </p:spPr>
        <p:txBody>
          <a:bodyPr wrap="square" rtlCol="0">
            <a:spAutoFit/>
          </a:bodyPr>
          <a:lstStyle/>
          <a:p>
            <a:pPr>
              <a:spcAft>
                <a:spcPct val="40000"/>
              </a:spcAft>
              <a:buFont typeface="Wingdings" pitchFamily="2" charset="2"/>
              <a:buNone/>
            </a:pPr>
            <a:r>
              <a:rPr lang="en-GB" sz="1000" b="0" dirty="0">
                <a:solidFill>
                  <a:srgbClr val="000000">
                    <a:lumMod val="50000"/>
                    <a:lumOff val="50000"/>
                  </a:srgbClr>
                </a:solidFill>
                <a:cs typeface="Arial" panose="020B0604020202020204" pitchFamily="34" charset="0"/>
              </a:rPr>
              <a:t>*PARDRIDGE, 2003</a:t>
            </a:r>
          </a:p>
        </p:txBody>
      </p:sp>
    </p:spTree>
    <p:extLst>
      <p:ext uri="{BB962C8B-B14F-4D97-AF65-F5344CB8AC3E}">
        <p14:creationId xmlns:p14="http://schemas.microsoft.com/office/powerpoint/2010/main" val="7389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7"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307777"/>
          </a:xfrm>
        </p:spPr>
        <p:txBody>
          <a:bodyPr/>
          <a:lstStyle/>
          <a:p>
            <a:r>
              <a:rPr lang="en-GB" sz="2000" dirty="0" smtClean="0">
                <a:latin typeface="Arial" panose="020B0604020202020204" pitchFamily="34" charset="0"/>
                <a:cs typeface="Arial" panose="020B0604020202020204" pitchFamily="34" charset="0"/>
              </a:rPr>
              <a:t>The blood-brain barrier guards our central nervous system</a:t>
            </a:r>
            <a:endParaRPr lang="en-GB" sz="2000" dirty="0">
              <a:latin typeface="Arial" panose="020B0604020202020204" pitchFamily="34" charset="0"/>
              <a:cs typeface="Arial" panose="020B0604020202020204" pitchFamily="34" charset="0"/>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2267744" y="1052736"/>
            <a:ext cx="4464963" cy="3446991"/>
          </a:xfrm>
          <a:prstGeom prst="rect">
            <a:avLst/>
          </a:prstGeom>
        </p:spPr>
      </p:pic>
      <p:sp>
        <p:nvSpPr>
          <p:cNvPr id="5" name="Textplatzhalter 4"/>
          <p:cNvSpPr>
            <a:spLocks noGrp="1"/>
          </p:cNvSpPr>
          <p:nvPr>
            <p:ph type="body" sz="half" idx="4294967295"/>
          </p:nvPr>
        </p:nvSpPr>
        <p:spPr>
          <a:xfrm>
            <a:off x="395536" y="5445224"/>
            <a:ext cx="8280920" cy="720080"/>
          </a:xfrm>
        </p:spPr>
        <p:txBody>
          <a:bodyPr/>
          <a:lstStyle/>
          <a:p>
            <a:pPr marL="0" indent="0" algn="just">
              <a:buNone/>
            </a:pPr>
            <a:r>
              <a:rPr lang="en-GB" sz="1200" dirty="0" smtClean="0">
                <a:latin typeface="Arial" panose="020B0604020202020204" pitchFamily="34" charset="0"/>
                <a:cs typeface="Arial" panose="020B0604020202020204" pitchFamily="34" charset="0"/>
              </a:rPr>
              <a:t>The </a:t>
            </a:r>
            <a:r>
              <a:rPr lang="en-GB" sz="1200" dirty="0">
                <a:latin typeface="Arial" panose="020B0604020202020204" pitchFamily="34" charset="0"/>
                <a:cs typeface="Arial" panose="020B0604020202020204" pitchFamily="34" charset="0"/>
              </a:rPr>
              <a:t>blood-brain barrier restricts body distribution of substances.</a:t>
            </a:r>
            <a:r>
              <a:rPr lang="en-GB" sz="1200" b="1" dirty="0">
                <a:latin typeface="Arial" panose="020B0604020202020204" pitchFamily="34" charset="0"/>
                <a:cs typeface="Arial" panose="020B0604020202020204" pitchFamily="34" charset="0"/>
              </a:rPr>
              <a:t> </a:t>
            </a:r>
            <a:r>
              <a:rPr lang="en-GB" sz="1200" b="1" dirty="0" smtClean="0">
                <a:latin typeface="Arial" panose="020B0604020202020204" pitchFamily="34" charset="0"/>
                <a:cs typeface="Arial" panose="020B0604020202020204" pitchFamily="34" charset="0"/>
              </a:rPr>
              <a:t>A </a:t>
            </a:r>
            <a:r>
              <a:rPr lang="en-GB" sz="1200" dirty="0" smtClean="0">
                <a:latin typeface="Arial" panose="020B0604020202020204" pitchFamily="34" charset="0"/>
                <a:cs typeface="Arial" panose="020B0604020202020204" pitchFamily="34" charset="0"/>
              </a:rPr>
              <a:t>Intravenous injection of radiolabelled histamine in mouse (figure </a:t>
            </a:r>
            <a:r>
              <a:rPr lang="en-GB" sz="1200" dirty="0">
                <a:latin typeface="Arial" panose="020B0604020202020204" pitchFamily="34" charset="0"/>
                <a:cs typeface="Arial" panose="020B0604020202020204" pitchFamily="34" charset="0"/>
              </a:rPr>
              <a:t>copied from </a:t>
            </a:r>
            <a:r>
              <a:rPr lang="en-GB" sz="1200" dirty="0" err="1">
                <a:latin typeface="Arial" panose="020B0604020202020204" pitchFamily="34" charset="0"/>
                <a:cs typeface="Arial" panose="020B0604020202020204" pitchFamily="34" charset="0"/>
              </a:rPr>
              <a:t>Pardridge</a:t>
            </a:r>
            <a:r>
              <a:rPr lang="en-GB" sz="1200" dirty="0">
                <a:latin typeface="Arial" panose="020B0604020202020204" pitchFamily="34" charset="0"/>
                <a:cs typeface="Arial" panose="020B0604020202020204" pitchFamily="34" charset="0"/>
              </a:rPr>
              <a:t> 2005).</a:t>
            </a:r>
            <a:r>
              <a:rPr lang="en-GB" sz="1200" b="1" dirty="0">
                <a:latin typeface="Arial" panose="020B0604020202020204" pitchFamily="34" charset="0"/>
                <a:cs typeface="Arial" panose="020B0604020202020204" pitchFamily="34" charset="0"/>
              </a:rPr>
              <a:t> B </a:t>
            </a:r>
            <a:r>
              <a:rPr lang="en-GB" sz="1200" dirty="0" smtClean="0">
                <a:latin typeface="Arial" panose="020B0604020202020204" pitchFamily="34" charset="0"/>
                <a:cs typeface="Arial" panose="020B0604020202020204" pitchFamily="34" charset="0"/>
              </a:rPr>
              <a:t>Scheme </a:t>
            </a:r>
            <a:r>
              <a:rPr lang="en-GB" sz="1200" dirty="0">
                <a:latin typeface="Arial" panose="020B0604020202020204" pitchFamily="34" charset="0"/>
                <a:cs typeface="Arial" panose="020B0604020202020204" pitchFamily="34" charset="0"/>
              </a:rPr>
              <a:t>of first experiment that hinted at the existence of </a:t>
            </a:r>
            <a:r>
              <a:rPr lang="en-GB" sz="1200" dirty="0" smtClean="0">
                <a:latin typeface="Arial" panose="020B0604020202020204" pitchFamily="34" charset="0"/>
                <a:cs typeface="Arial" panose="020B0604020202020204" pitchFamily="34" charset="0"/>
              </a:rPr>
              <a:t>a blood-brain </a:t>
            </a:r>
            <a:r>
              <a:rPr lang="en-GB" sz="1200" dirty="0">
                <a:latin typeface="Arial" panose="020B0604020202020204" pitchFamily="34" charset="0"/>
                <a:cs typeface="Arial" panose="020B0604020202020204" pitchFamily="34" charset="0"/>
              </a:rPr>
              <a:t>barrier. </a:t>
            </a:r>
            <a:r>
              <a:rPr lang="en-GB" sz="1200" b="1" dirty="0" smtClean="0">
                <a:latin typeface="Arial" panose="020B0604020202020204" pitchFamily="34" charset="0"/>
                <a:cs typeface="Arial" panose="020B0604020202020204" pitchFamily="34" charset="0"/>
              </a:rPr>
              <a:t>C</a:t>
            </a:r>
            <a:r>
              <a:rPr lang="en-GB" sz="1200" dirty="0" smtClean="0">
                <a:latin typeface="Arial" panose="020B0604020202020204" pitchFamily="34" charset="0"/>
                <a:cs typeface="Arial" panose="020B0604020202020204" pitchFamily="34" charset="0"/>
              </a:rPr>
              <a:t> Correct verification experiment.</a:t>
            </a:r>
            <a:endParaRPr lang="en-GB" sz="1200" dirty="0">
              <a:latin typeface="Arial" panose="020B0604020202020204" pitchFamily="34" charset="0"/>
              <a:cs typeface="Arial" panose="020B0604020202020204" pitchFamily="34" charset="0"/>
            </a:endParaRPr>
          </a:p>
          <a:p>
            <a:pPr algn="just"/>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381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2737123" cy="1224000"/>
          </a:xfrm>
        </p:spPr>
        <p:txBody>
          <a:bodyPr/>
          <a:lstStyle/>
          <a:p>
            <a:pPr lvl="2" defTabSz="504000"/>
            <a:r>
              <a:rPr lang="en-GB" sz="2000" dirty="0">
                <a:latin typeface="Arial" panose="020B0604020202020204" pitchFamily="34" charset="0"/>
                <a:cs typeface="Arial" panose="020B0604020202020204" pitchFamily="34" charset="0"/>
              </a:rPr>
              <a:t>One barrier with manifold </a:t>
            </a:r>
            <a:r>
              <a:rPr lang="en-GB" sz="2000" dirty="0" smtClean="0">
                <a:latin typeface="Arial" panose="020B0604020202020204" pitchFamily="34" charset="0"/>
                <a:cs typeface="Arial" panose="020B0604020202020204" pitchFamily="34" charset="0"/>
              </a:rPr>
              <a:t>faces:</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Physical, Transport </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and Metabolic barrier</a:t>
            </a:r>
            <a:endParaRPr lang="en-GB" sz="2000" dirty="0">
              <a:latin typeface="Arial" panose="020B0604020202020204" pitchFamily="34" charset="0"/>
              <a:cs typeface="Arial" panose="020B0604020202020204" pitchFamily="34" charset="0"/>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3419872" y="294148"/>
            <a:ext cx="5384726" cy="5799148"/>
          </a:xfrm>
          <a:prstGeom prst="rect">
            <a:avLst/>
          </a:prstGeom>
        </p:spPr>
      </p:pic>
      <p:sp>
        <p:nvSpPr>
          <p:cNvPr id="3" name="Rechteck 2"/>
          <p:cNvSpPr/>
          <p:nvPr/>
        </p:nvSpPr>
        <p:spPr>
          <a:xfrm>
            <a:off x="6551887" y="5770272"/>
            <a:ext cx="2287515" cy="400110"/>
          </a:xfrm>
          <a:prstGeom prst="rect">
            <a:avLst/>
          </a:prstGeom>
        </p:spPr>
        <p:txBody>
          <a:bodyPr wrap="square">
            <a:spAutoFit/>
          </a:bodyPr>
          <a:lstStyle/>
          <a:p>
            <a:pPr>
              <a:buFont typeface="Wingdings" pitchFamily="2" charset="2"/>
              <a:buNone/>
            </a:pPr>
            <a:r>
              <a:rPr lang="en-GB" altLang="en-US" sz="1000" b="0" dirty="0">
                <a:solidFill>
                  <a:srgbClr val="FFFFFF">
                    <a:lumMod val="50000"/>
                  </a:srgbClr>
                </a:solidFill>
                <a:ea typeface="SimSun" pitchFamily="2" charset="-122"/>
                <a:cs typeface="Arial" panose="020B0604020202020204" pitchFamily="34" charset="0"/>
              </a:rPr>
              <a:t>Modified after Abbott, </a:t>
            </a:r>
            <a:r>
              <a:rPr lang="en-GB" altLang="en-US" sz="1000" b="0" dirty="0" err="1">
                <a:solidFill>
                  <a:srgbClr val="FFFFFF">
                    <a:lumMod val="50000"/>
                  </a:srgbClr>
                </a:solidFill>
                <a:ea typeface="SimSun" pitchFamily="2" charset="-122"/>
                <a:cs typeface="Arial" panose="020B0604020202020204" pitchFamily="34" charset="0"/>
              </a:rPr>
              <a:t>Rönnbäck</a:t>
            </a:r>
            <a:r>
              <a:rPr lang="en-GB" altLang="en-US" sz="1000" b="0" dirty="0">
                <a:solidFill>
                  <a:srgbClr val="FFFFFF">
                    <a:lumMod val="50000"/>
                  </a:srgbClr>
                </a:solidFill>
                <a:ea typeface="SimSun" pitchFamily="2" charset="-122"/>
                <a:cs typeface="Arial" panose="020B0604020202020204" pitchFamily="34" charset="0"/>
              </a:rPr>
              <a:t> and Hansson 2006 </a:t>
            </a:r>
            <a:endParaRPr lang="en-GB" altLang="en-US" sz="1000" b="0" dirty="0">
              <a:solidFill>
                <a:srgbClr val="FFFFFF">
                  <a:lumMod val="50000"/>
                </a:srgbClr>
              </a:solidFill>
              <a:cs typeface="Arial" panose="020B0604020202020204" pitchFamily="34" charset="0"/>
            </a:endParaRPr>
          </a:p>
        </p:txBody>
      </p:sp>
    </p:spTree>
    <p:extLst>
      <p:ext uri="{BB962C8B-B14F-4D97-AF65-F5344CB8AC3E}">
        <p14:creationId xmlns:p14="http://schemas.microsoft.com/office/powerpoint/2010/main" val="3287083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307777"/>
          </a:xfrm>
        </p:spPr>
        <p:txBody>
          <a:bodyPr/>
          <a:lstStyle/>
          <a:p>
            <a:pPr lvl="2" defTabSz="504000"/>
            <a:r>
              <a:rPr lang="en-GB" sz="2000" dirty="0">
                <a:latin typeface="Arial" panose="020B0604020202020204" pitchFamily="34" charset="0"/>
                <a:cs typeface="Arial" panose="020B0604020202020204" pitchFamily="34" charset="0"/>
              </a:rPr>
              <a:t>Today’s strategies for blood-brain barrier </a:t>
            </a:r>
            <a:r>
              <a:rPr lang="en-GB" sz="2000" dirty="0" smtClean="0">
                <a:latin typeface="Arial" panose="020B0604020202020204" pitchFamily="34" charset="0"/>
                <a:cs typeface="Arial" panose="020B0604020202020204" pitchFamily="34" charset="0"/>
              </a:rPr>
              <a:t>circumvention</a:t>
            </a:r>
            <a:endParaRPr lang="en-GB" sz="2000" dirty="0">
              <a:latin typeface="Arial" panose="020B0604020202020204" pitchFamily="34" charset="0"/>
              <a:cs typeface="Arial" panose="020B0604020202020204" pitchFamily="34" charset="0"/>
            </a:endParaRPr>
          </a:p>
        </p:txBody>
      </p:sp>
      <p:sp>
        <p:nvSpPr>
          <p:cNvPr id="3" name="Textplatzhalter 2"/>
          <p:cNvSpPr>
            <a:spLocks noGrp="1"/>
          </p:cNvSpPr>
          <p:nvPr>
            <p:ph type="body" sz="half" idx="4294967295"/>
          </p:nvPr>
        </p:nvSpPr>
        <p:spPr>
          <a:xfrm>
            <a:off x="5638093" y="5713485"/>
            <a:ext cx="4032448" cy="720080"/>
          </a:xfrm>
        </p:spPr>
        <p:txBody>
          <a:bodyPr/>
          <a:lstStyle/>
          <a:p>
            <a:endParaRPr lang="en-GB" sz="1000" dirty="0" smtClean="0">
              <a:solidFill>
                <a:schemeClr val="bg1">
                  <a:lumMod val="50000"/>
                </a:schemeClr>
              </a:solidFill>
              <a:latin typeface="Arial" panose="020B0604020202020204" pitchFamily="34" charset="0"/>
              <a:cs typeface="Arial" panose="020B0604020202020204" pitchFamily="34" charset="0"/>
            </a:endParaRPr>
          </a:p>
          <a:p>
            <a:pPr marL="0" indent="0">
              <a:buNone/>
            </a:pPr>
            <a:r>
              <a:rPr lang="en-GB" sz="1000" dirty="0" smtClean="0">
                <a:solidFill>
                  <a:schemeClr val="bg1">
                    <a:lumMod val="50000"/>
                  </a:schemeClr>
                </a:solidFill>
                <a:latin typeface="Arial" panose="020B0604020202020204" pitchFamily="34" charset="0"/>
                <a:cs typeface="Arial" panose="020B0604020202020204" pitchFamily="34" charset="0"/>
              </a:rPr>
              <a:t>Adapted </a:t>
            </a:r>
            <a:r>
              <a:rPr lang="en-GB" sz="1000" dirty="0">
                <a:solidFill>
                  <a:schemeClr val="bg1">
                    <a:lumMod val="50000"/>
                  </a:schemeClr>
                </a:solidFill>
                <a:latin typeface="Arial" panose="020B0604020202020204" pitchFamily="34" charset="0"/>
                <a:cs typeface="Arial" panose="020B0604020202020204" pitchFamily="34" charset="0"/>
              </a:rPr>
              <a:t>and modified after WOHLFAHRT et al., 2011</a:t>
            </a: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3997361496"/>
              </p:ext>
            </p:extLst>
          </p:nvPr>
        </p:nvGraphicFramePr>
        <p:xfrm>
          <a:off x="395535" y="1772817"/>
          <a:ext cx="8280920" cy="4896543"/>
        </p:xfrm>
        <a:graphic>
          <a:graphicData uri="http://schemas.openxmlformats.org/drawingml/2006/table">
            <a:tbl>
              <a:tblPr firstRow="1" firstCol="1" bandRow="1"/>
              <a:tblGrid>
                <a:gridCol w="1406194"/>
                <a:gridCol w="3706375"/>
                <a:gridCol w="3168351"/>
              </a:tblGrid>
              <a:tr h="537659">
                <a:tc>
                  <a:txBody>
                    <a:bodyPr/>
                    <a:lstStyle/>
                    <a:p>
                      <a:pPr algn="just">
                        <a:lnSpc>
                          <a:spcPct val="150000"/>
                        </a:lnSpc>
                        <a:spcAft>
                          <a:spcPts val="0"/>
                        </a:spcAft>
                      </a:pPr>
                      <a:r>
                        <a:rPr lang="en-GB" sz="1400" b="1" dirty="0">
                          <a:solidFill>
                            <a:srgbClr val="313A43"/>
                          </a:solidFill>
                          <a:effectLst/>
                          <a:latin typeface="Arial"/>
                          <a:ea typeface="SimSun"/>
                          <a:cs typeface="Times New Roman"/>
                        </a:rPr>
                        <a:t> </a:t>
                      </a:r>
                      <a:endParaRPr lang="en-GB" sz="1400" dirty="0">
                        <a:solidFill>
                          <a:srgbClr val="313A43"/>
                        </a:solidFill>
                        <a:effectLst/>
                        <a:latin typeface="Arial"/>
                        <a:ea typeface="SimSun"/>
                        <a:cs typeface="Times New Roman"/>
                      </a:endParaRPr>
                    </a:p>
                  </a:txBody>
                  <a:tcPr marL="68580" marR="68580" marT="0" marB="0">
                    <a:lnL>
                      <a:noFill/>
                    </a:lnL>
                    <a:lnR>
                      <a:noFill/>
                    </a:lnR>
                    <a:lnT w="12700" cap="flat" cmpd="sng" algn="ctr">
                      <a:solidFill>
                        <a:srgbClr val="424E5B"/>
                      </a:solidFill>
                      <a:prstDash val="solid"/>
                      <a:round/>
                      <a:headEnd type="none" w="med" len="med"/>
                      <a:tailEnd type="none" w="med" len="med"/>
                    </a:lnT>
                    <a:lnB w="12700" cap="flat" cmpd="sng" algn="ctr">
                      <a:solidFill>
                        <a:srgbClr val="424E5B"/>
                      </a:solidFill>
                      <a:prstDash val="solid"/>
                      <a:round/>
                      <a:headEnd type="none" w="med" len="med"/>
                      <a:tailEnd type="none" w="med" len="med"/>
                    </a:lnB>
                  </a:tcPr>
                </a:tc>
                <a:tc>
                  <a:txBody>
                    <a:bodyPr/>
                    <a:lstStyle/>
                    <a:p>
                      <a:pPr algn="just">
                        <a:lnSpc>
                          <a:spcPct val="150000"/>
                        </a:lnSpc>
                        <a:spcAft>
                          <a:spcPts val="0"/>
                        </a:spcAft>
                      </a:pPr>
                      <a:r>
                        <a:rPr lang="en-GB" sz="1400" b="1">
                          <a:solidFill>
                            <a:srgbClr val="313A43"/>
                          </a:solidFill>
                          <a:effectLst/>
                          <a:latin typeface="Arial"/>
                          <a:ea typeface="SimSun"/>
                          <a:cs typeface="Times New Roman"/>
                        </a:rPr>
                        <a:t>Invasive</a:t>
                      </a:r>
                      <a:endParaRPr lang="en-GB" sz="1400">
                        <a:solidFill>
                          <a:srgbClr val="313A43"/>
                        </a:solidFill>
                        <a:effectLst/>
                        <a:latin typeface="Arial"/>
                        <a:ea typeface="SimSun"/>
                        <a:cs typeface="Times New Roman"/>
                      </a:endParaRPr>
                    </a:p>
                  </a:txBody>
                  <a:tcPr marL="68580" marR="68580" marT="0" marB="0">
                    <a:lnL>
                      <a:noFill/>
                    </a:lnL>
                    <a:lnR>
                      <a:noFill/>
                    </a:lnR>
                    <a:lnT w="12700" cap="flat" cmpd="sng" algn="ctr">
                      <a:solidFill>
                        <a:srgbClr val="424E5B"/>
                      </a:solidFill>
                      <a:prstDash val="solid"/>
                      <a:round/>
                      <a:headEnd type="none" w="med" len="med"/>
                      <a:tailEnd type="none" w="med" len="med"/>
                    </a:lnT>
                    <a:lnB w="12700" cap="flat" cmpd="sng" algn="ctr">
                      <a:solidFill>
                        <a:srgbClr val="424E5B"/>
                      </a:solidFill>
                      <a:prstDash val="solid"/>
                      <a:round/>
                      <a:headEnd type="none" w="med" len="med"/>
                      <a:tailEnd type="none" w="med" len="med"/>
                    </a:lnB>
                  </a:tcPr>
                </a:tc>
                <a:tc>
                  <a:txBody>
                    <a:bodyPr/>
                    <a:lstStyle/>
                    <a:p>
                      <a:pPr algn="just">
                        <a:lnSpc>
                          <a:spcPct val="150000"/>
                        </a:lnSpc>
                        <a:spcAft>
                          <a:spcPts val="0"/>
                        </a:spcAft>
                      </a:pPr>
                      <a:r>
                        <a:rPr lang="en-GB" sz="1400" b="1" dirty="0">
                          <a:solidFill>
                            <a:srgbClr val="313A43"/>
                          </a:solidFill>
                          <a:effectLst/>
                          <a:latin typeface="Arial"/>
                          <a:ea typeface="SimSun"/>
                          <a:cs typeface="Times New Roman"/>
                        </a:rPr>
                        <a:t>Non-invasive</a:t>
                      </a:r>
                      <a:endParaRPr lang="en-GB" sz="1400" dirty="0">
                        <a:solidFill>
                          <a:srgbClr val="313A43"/>
                        </a:solidFill>
                        <a:effectLst/>
                        <a:latin typeface="Arial"/>
                        <a:ea typeface="SimSun"/>
                        <a:cs typeface="Times New Roman"/>
                      </a:endParaRPr>
                    </a:p>
                  </a:txBody>
                  <a:tcPr marL="68580" marR="68580" marT="0" marB="0">
                    <a:lnL>
                      <a:noFill/>
                    </a:lnL>
                    <a:lnR>
                      <a:noFill/>
                    </a:lnR>
                    <a:lnT w="12700" cap="flat" cmpd="sng" algn="ctr">
                      <a:solidFill>
                        <a:srgbClr val="424E5B"/>
                      </a:solidFill>
                      <a:prstDash val="solid"/>
                      <a:round/>
                      <a:headEnd type="none" w="med" len="med"/>
                      <a:tailEnd type="none" w="med" len="med"/>
                    </a:lnT>
                    <a:lnB w="12700" cap="flat" cmpd="sng" algn="ctr">
                      <a:solidFill>
                        <a:srgbClr val="424E5B"/>
                      </a:solidFill>
                      <a:prstDash val="solid"/>
                      <a:round/>
                      <a:headEnd type="none" w="med" len="med"/>
                      <a:tailEnd type="none" w="med" len="med"/>
                    </a:lnB>
                  </a:tcPr>
                </a:tc>
              </a:tr>
              <a:tr h="1670585">
                <a:tc>
                  <a:txBody>
                    <a:bodyPr/>
                    <a:lstStyle/>
                    <a:p>
                      <a:pPr algn="just">
                        <a:lnSpc>
                          <a:spcPct val="150000"/>
                        </a:lnSpc>
                        <a:spcAft>
                          <a:spcPts val="0"/>
                        </a:spcAft>
                      </a:pPr>
                      <a:r>
                        <a:rPr lang="en-GB" sz="1400" b="1" dirty="0">
                          <a:solidFill>
                            <a:srgbClr val="313A43"/>
                          </a:solidFill>
                          <a:effectLst/>
                          <a:latin typeface="Arial"/>
                          <a:ea typeface="SimSun"/>
                          <a:cs typeface="Times New Roman"/>
                        </a:rPr>
                        <a:t>Possibilities</a:t>
                      </a:r>
                      <a:endParaRPr lang="en-GB" sz="1400" dirty="0">
                        <a:solidFill>
                          <a:srgbClr val="313A43"/>
                        </a:solidFill>
                        <a:effectLst/>
                        <a:latin typeface="Arial"/>
                        <a:ea typeface="SimSun"/>
                        <a:cs typeface="Times New Roman"/>
                      </a:endParaRPr>
                    </a:p>
                  </a:txBody>
                  <a:tcPr marL="68580" marR="68580" marT="0" marB="0">
                    <a:lnL>
                      <a:noFill/>
                    </a:lnL>
                    <a:lnR>
                      <a:noFill/>
                    </a:lnR>
                    <a:lnT w="12700" cap="flat" cmpd="sng" algn="ctr">
                      <a:solidFill>
                        <a:srgbClr val="424E5B"/>
                      </a:solidFill>
                      <a:prstDash val="solid"/>
                      <a:round/>
                      <a:headEnd type="none" w="med" len="med"/>
                      <a:tailEnd type="none" w="med" len="med"/>
                    </a:lnT>
                    <a:lnB>
                      <a:noFill/>
                    </a:lnB>
                    <a:solidFill>
                      <a:srgbClr val="D6DBE1"/>
                    </a:solidFill>
                  </a:tcPr>
                </a:tc>
                <a:tc>
                  <a:txBody>
                    <a:bodyPr/>
                    <a:lstStyle/>
                    <a:p>
                      <a:pPr algn="just">
                        <a:lnSpc>
                          <a:spcPct val="150000"/>
                        </a:lnSpc>
                        <a:spcAft>
                          <a:spcPts val="0"/>
                        </a:spcAft>
                      </a:pPr>
                      <a:r>
                        <a:rPr lang="en-GB" sz="1200" dirty="0">
                          <a:solidFill>
                            <a:srgbClr val="313A43"/>
                          </a:solidFill>
                          <a:effectLst/>
                          <a:latin typeface="Arial"/>
                          <a:ea typeface="SimSun"/>
                          <a:cs typeface="Times New Roman"/>
                        </a:rPr>
                        <a:t>Osmotic disruption of BBB integrity</a:t>
                      </a:r>
                    </a:p>
                    <a:p>
                      <a:pPr algn="just">
                        <a:lnSpc>
                          <a:spcPct val="150000"/>
                        </a:lnSpc>
                        <a:spcAft>
                          <a:spcPts val="0"/>
                        </a:spcAft>
                      </a:pPr>
                      <a:r>
                        <a:rPr lang="en-GB" sz="1200" dirty="0" err="1">
                          <a:solidFill>
                            <a:srgbClr val="313A43"/>
                          </a:solidFill>
                          <a:effectLst/>
                          <a:latin typeface="Arial"/>
                          <a:ea typeface="SimSun"/>
                          <a:cs typeface="Times New Roman"/>
                        </a:rPr>
                        <a:t>Intraventricular</a:t>
                      </a:r>
                      <a:r>
                        <a:rPr lang="en-GB" sz="1200" dirty="0">
                          <a:solidFill>
                            <a:srgbClr val="313A43"/>
                          </a:solidFill>
                          <a:effectLst/>
                          <a:latin typeface="Arial"/>
                          <a:ea typeface="SimSun"/>
                          <a:cs typeface="Times New Roman"/>
                        </a:rPr>
                        <a:t> / </a:t>
                      </a:r>
                      <a:r>
                        <a:rPr lang="en-GB" sz="1200" dirty="0" err="1">
                          <a:solidFill>
                            <a:srgbClr val="313A43"/>
                          </a:solidFill>
                          <a:effectLst/>
                          <a:latin typeface="Arial"/>
                          <a:ea typeface="SimSun"/>
                          <a:cs typeface="Times New Roman"/>
                        </a:rPr>
                        <a:t>intracerebral</a:t>
                      </a:r>
                      <a:r>
                        <a:rPr lang="en-GB" sz="1200" dirty="0">
                          <a:solidFill>
                            <a:srgbClr val="313A43"/>
                          </a:solidFill>
                          <a:effectLst/>
                          <a:latin typeface="Arial"/>
                          <a:ea typeface="SimSun"/>
                          <a:cs typeface="Times New Roman"/>
                        </a:rPr>
                        <a:t> injection</a:t>
                      </a:r>
                    </a:p>
                    <a:p>
                      <a:pPr algn="just">
                        <a:lnSpc>
                          <a:spcPct val="150000"/>
                        </a:lnSpc>
                        <a:spcAft>
                          <a:spcPts val="0"/>
                        </a:spcAft>
                      </a:pPr>
                      <a:r>
                        <a:rPr lang="en-GB" sz="1200" dirty="0" err="1">
                          <a:solidFill>
                            <a:srgbClr val="313A43"/>
                          </a:solidFill>
                          <a:effectLst/>
                          <a:latin typeface="Arial"/>
                          <a:ea typeface="SimSun"/>
                          <a:cs typeface="Times New Roman"/>
                        </a:rPr>
                        <a:t>Intracerebral</a:t>
                      </a:r>
                      <a:r>
                        <a:rPr lang="en-GB" sz="1200" dirty="0">
                          <a:solidFill>
                            <a:srgbClr val="313A43"/>
                          </a:solidFill>
                          <a:effectLst/>
                          <a:latin typeface="Arial"/>
                          <a:ea typeface="SimSun"/>
                          <a:cs typeface="Times New Roman"/>
                        </a:rPr>
                        <a:t> implantation of depots  </a:t>
                      </a:r>
                    </a:p>
                  </a:txBody>
                  <a:tcPr marL="68580" marR="68580" marT="0" marB="0">
                    <a:lnL>
                      <a:noFill/>
                    </a:lnL>
                    <a:lnR>
                      <a:noFill/>
                    </a:lnR>
                    <a:lnT w="12700" cap="flat" cmpd="sng" algn="ctr">
                      <a:solidFill>
                        <a:srgbClr val="424E5B"/>
                      </a:solidFill>
                      <a:prstDash val="solid"/>
                      <a:round/>
                      <a:headEnd type="none" w="med" len="med"/>
                      <a:tailEnd type="none" w="med" len="med"/>
                    </a:lnT>
                    <a:lnB>
                      <a:noFill/>
                    </a:lnB>
                    <a:solidFill>
                      <a:srgbClr val="D6DBE1"/>
                    </a:solidFill>
                  </a:tcPr>
                </a:tc>
                <a:tc>
                  <a:txBody>
                    <a:bodyPr/>
                    <a:lstStyle/>
                    <a:p>
                      <a:pPr algn="just">
                        <a:lnSpc>
                          <a:spcPct val="150000"/>
                        </a:lnSpc>
                        <a:spcAft>
                          <a:spcPts val="0"/>
                        </a:spcAft>
                      </a:pPr>
                      <a:r>
                        <a:rPr lang="en-GB" sz="1200" dirty="0">
                          <a:solidFill>
                            <a:srgbClr val="313A43"/>
                          </a:solidFill>
                          <a:effectLst/>
                          <a:latin typeface="Arial"/>
                          <a:ea typeface="SimSun"/>
                          <a:cs typeface="Times New Roman"/>
                        </a:rPr>
                        <a:t>Drug modification  </a:t>
                      </a:r>
                    </a:p>
                    <a:p>
                      <a:pPr algn="just">
                        <a:lnSpc>
                          <a:spcPct val="150000"/>
                        </a:lnSpc>
                        <a:spcAft>
                          <a:spcPts val="0"/>
                        </a:spcAft>
                      </a:pPr>
                      <a:r>
                        <a:rPr lang="en-GB" sz="1200" dirty="0">
                          <a:solidFill>
                            <a:srgbClr val="313A43"/>
                          </a:solidFill>
                          <a:effectLst/>
                          <a:latin typeface="Arial"/>
                          <a:ea typeface="SimSun"/>
                          <a:cs typeface="Times New Roman"/>
                        </a:rPr>
                        <a:t>Intranasal application (olfactory route) </a:t>
                      </a:r>
                    </a:p>
                    <a:p>
                      <a:pPr algn="just">
                        <a:lnSpc>
                          <a:spcPct val="150000"/>
                        </a:lnSpc>
                        <a:spcAft>
                          <a:spcPts val="0"/>
                        </a:spcAft>
                      </a:pPr>
                      <a:r>
                        <a:rPr lang="en-GB" sz="1200" dirty="0">
                          <a:solidFill>
                            <a:srgbClr val="313A43"/>
                          </a:solidFill>
                          <a:effectLst/>
                          <a:latin typeface="Arial"/>
                          <a:ea typeface="SimSun"/>
                          <a:cs typeface="Times New Roman"/>
                        </a:rPr>
                        <a:t>Inhibition of efflux transporters</a:t>
                      </a:r>
                    </a:p>
                    <a:p>
                      <a:pPr algn="just">
                        <a:lnSpc>
                          <a:spcPct val="150000"/>
                        </a:lnSpc>
                        <a:spcAft>
                          <a:spcPts val="0"/>
                        </a:spcAft>
                      </a:pPr>
                      <a:r>
                        <a:rPr lang="en-GB" sz="1200" dirty="0">
                          <a:solidFill>
                            <a:srgbClr val="313A43"/>
                          </a:solidFill>
                          <a:effectLst/>
                          <a:latin typeface="Arial"/>
                          <a:ea typeface="SimSun"/>
                          <a:cs typeface="Times New Roman"/>
                        </a:rPr>
                        <a:t>Carrier-mediated transport  </a:t>
                      </a:r>
                    </a:p>
                  </a:txBody>
                  <a:tcPr marL="68580" marR="68580" marT="0" marB="0">
                    <a:lnL>
                      <a:noFill/>
                    </a:lnL>
                    <a:lnR>
                      <a:noFill/>
                    </a:lnR>
                    <a:lnT w="12700" cap="flat" cmpd="sng" algn="ctr">
                      <a:solidFill>
                        <a:srgbClr val="424E5B"/>
                      </a:solidFill>
                      <a:prstDash val="solid"/>
                      <a:round/>
                      <a:headEnd type="none" w="med" len="med"/>
                      <a:tailEnd type="none" w="med" len="med"/>
                    </a:lnT>
                    <a:lnB>
                      <a:noFill/>
                    </a:lnB>
                    <a:solidFill>
                      <a:srgbClr val="D6DBE1"/>
                    </a:solidFill>
                  </a:tcPr>
                </a:tc>
              </a:tr>
              <a:tr h="2688299">
                <a:tc>
                  <a:txBody>
                    <a:bodyPr/>
                    <a:lstStyle/>
                    <a:p>
                      <a:pPr algn="just">
                        <a:lnSpc>
                          <a:spcPct val="150000"/>
                        </a:lnSpc>
                        <a:spcAft>
                          <a:spcPts val="0"/>
                        </a:spcAft>
                      </a:pPr>
                      <a:r>
                        <a:rPr lang="en-GB" sz="1400" b="1" dirty="0">
                          <a:solidFill>
                            <a:srgbClr val="313A43"/>
                          </a:solidFill>
                          <a:effectLst/>
                          <a:latin typeface="Arial"/>
                          <a:ea typeface="SimSun"/>
                          <a:cs typeface="Times New Roman"/>
                        </a:rPr>
                        <a:t>Concerns</a:t>
                      </a:r>
                      <a:endParaRPr lang="en-GB" sz="1400" dirty="0">
                        <a:solidFill>
                          <a:srgbClr val="313A43"/>
                        </a:solidFill>
                        <a:effectLst/>
                        <a:latin typeface="Arial"/>
                        <a:ea typeface="SimSun"/>
                        <a:cs typeface="Times New Roman"/>
                      </a:endParaRPr>
                    </a:p>
                  </a:txBody>
                  <a:tcPr marL="68580" marR="68580" marT="0" marB="0">
                    <a:lnL>
                      <a:noFill/>
                    </a:lnL>
                    <a:lnR>
                      <a:noFill/>
                    </a:lnR>
                    <a:lnT>
                      <a:noFill/>
                    </a:lnT>
                    <a:lnB w="12700" cap="flat" cmpd="sng" algn="ctr">
                      <a:solidFill>
                        <a:srgbClr val="424E5B"/>
                      </a:solidFill>
                      <a:prstDash val="solid"/>
                      <a:round/>
                      <a:headEnd type="none" w="med" len="med"/>
                      <a:tailEnd type="none" w="med" len="med"/>
                    </a:lnB>
                  </a:tcPr>
                </a:tc>
                <a:tc>
                  <a:txBody>
                    <a:bodyPr/>
                    <a:lstStyle/>
                    <a:p>
                      <a:pPr algn="just">
                        <a:lnSpc>
                          <a:spcPct val="150000"/>
                        </a:lnSpc>
                        <a:spcAft>
                          <a:spcPts val="0"/>
                        </a:spcAft>
                      </a:pPr>
                      <a:r>
                        <a:rPr lang="en-GB" sz="1200" dirty="0">
                          <a:solidFill>
                            <a:srgbClr val="313A43"/>
                          </a:solidFill>
                          <a:effectLst/>
                          <a:latin typeface="Arial"/>
                          <a:ea typeface="SimSun"/>
                          <a:cs typeface="Times New Roman"/>
                        </a:rPr>
                        <a:t>High risk for complication</a:t>
                      </a:r>
                    </a:p>
                    <a:p>
                      <a:pPr algn="just">
                        <a:lnSpc>
                          <a:spcPct val="150000"/>
                        </a:lnSpc>
                        <a:spcAft>
                          <a:spcPts val="0"/>
                        </a:spcAft>
                      </a:pPr>
                      <a:r>
                        <a:rPr lang="en-GB" sz="1200" dirty="0">
                          <a:solidFill>
                            <a:srgbClr val="313A43"/>
                          </a:solidFill>
                          <a:effectLst/>
                          <a:latin typeface="Arial"/>
                          <a:ea typeface="SimSun"/>
                          <a:cs typeface="Times New Roman"/>
                        </a:rPr>
                        <a:t>Intracranial infections</a:t>
                      </a:r>
                    </a:p>
                    <a:p>
                      <a:pPr algn="just">
                        <a:lnSpc>
                          <a:spcPct val="150000"/>
                        </a:lnSpc>
                        <a:spcAft>
                          <a:spcPts val="0"/>
                        </a:spcAft>
                      </a:pPr>
                      <a:r>
                        <a:rPr lang="en-GB" sz="1200" dirty="0">
                          <a:solidFill>
                            <a:srgbClr val="313A43"/>
                          </a:solidFill>
                          <a:effectLst/>
                          <a:latin typeface="Arial"/>
                          <a:ea typeface="SimSun"/>
                          <a:cs typeface="Times New Roman"/>
                        </a:rPr>
                        <a:t>Brain </a:t>
                      </a:r>
                      <a:r>
                        <a:rPr lang="en-GB" sz="1200" dirty="0" err="1">
                          <a:solidFill>
                            <a:srgbClr val="313A43"/>
                          </a:solidFill>
                          <a:effectLst/>
                          <a:latin typeface="Arial"/>
                          <a:ea typeface="SimSun"/>
                          <a:cs typeface="Times New Roman"/>
                        </a:rPr>
                        <a:t>endema</a:t>
                      </a:r>
                      <a:endParaRPr lang="en-GB" sz="1200" dirty="0">
                        <a:solidFill>
                          <a:srgbClr val="313A43"/>
                        </a:solidFill>
                        <a:effectLst/>
                        <a:latin typeface="Arial"/>
                        <a:ea typeface="SimSun"/>
                        <a:cs typeface="Times New Roman"/>
                      </a:endParaRPr>
                    </a:p>
                    <a:p>
                      <a:pPr algn="just">
                        <a:lnSpc>
                          <a:spcPct val="150000"/>
                        </a:lnSpc>
                        <a:spcAft>
                          <a:spcPts val="0"/>
                        </a:spcAft>
                      </a:pPr>
                      <a:r>
                        <a:rPr lang="en-GB" sz="1200" dirty="0">
                          <a:solidFill>
                            <a:srgbClr val="313A43"/>
                          </a:solidFill>
                          <a:effectLst/>
                          <a:latin typeface="Arial"/>
                          <a:ea typeface="SimSun"/>
                          <a:cs typeface="Times New Roman"/>
                        </a:rPr>
                        <a:t>Expensive</a:t>
                      </a:r>
                    </a:p>
                    <a:p>
                      <a:pPr algn="just">
                        <a:lnSpc>
                          <a:spcPct val="150000"/>
                        </a:lnSpc>
                        <a:spcAft>
                          <a:spcPts val="0"/>
                        </a:spcAft>
                      </a:pPr>
                      <a:r>
                        <a:rPr lang="en-GB" sz="1200" dirty="0">
                          <a:solidFill>
                            <a:srgbClr val="313A43"/>
                          </a:solidFill>
                          <a:effectLst/>
                          <a:latin typeface="Arial"/>
                          <a:ea typeface="SimSun"/>
                          <a:cs typeface="Times New Roman"/>
                        </a:rPr>
                        <a:t>Long </a:t>
                      </a:r>
                      <a:r>
                        <a:rPr lang="en-GB" sz="1200" dirty="0" err="1">
                          <a:solidFill>
                            <a:srgbClr val="313A43"/>
                          </a:solidFill>
                          <a:effectLst/>
                          <a:latin typeface="Arial"/>
                          <a:ea typeface="SimSun"/>
                          <a:cs typeface="Times New Roman"/>
                        </a:rPr>
                        <a:t>reconvalescence</a:t>
                      </a:r>
                      <a:r>
                        <a:rPr lang="en-GB" sz="1200" dirty="0">
                          <a:solidFill>
                            <a:srgbClr val="313A43"/>
                          </a:solidFill>
                          <a:effectLst/>
                          <a:latin typeface="Arial"/>
                          <a:ea typeface="SimSun"/>
                          <a:cs typeface="Times New Roman"/>
                        </a:rPr>
                        <a:t> phase</a:t>
                      </a:r>
                    </a:p>
                  </a:txBody>
                  <a:tcPr marL="68580" marR="68580" marT="0" marB="0">
                    <a:lnL>
                      <a:noFill/>
                    </a:lnL>
                    <a:lnR>
                      <a:noFill/>
                    </a:lnR>
                    <a:lnT>
                      <a:noFill/>
                    </a:lnT>
                    <a:lnB w="12700" cap="flat" cmpd="sng" algn="ctr">
                      <a:solidFill>
                        <a:srgbClr val="424E5B"/>
                      </a:solidFill>
                      <a:prstDash val="solid"/>
                      <a:round/>
                      <a:headEnd type="none" w="med" len="med"/>
                      <a:tailEnd type="none" w="med" len="med"/>
                    </a:lnB>
                  </a:tcPr>
                </a:tc>
                <a:tc>
                  <a:txBody>
                    <a:bodyPr/>
                    <a:lstStyle/>
                    <a:p>
                      <a:pPr algn="just">
                        <a:lnSpc>
                          <a:spcPct val="150000"/>
                        </a:lnSpc>
                        <a:spcAft>
                          <a:spcPts val="0"/>
                        </a:spcAft>
                      </a:pPr>
                      <a:r>
                        <a:rPr lang="en-GB" sz="1200" dirty="0">
                          <a:solidFill>
                            <a:srgbClr val="313A43"/>
                          </a:solidFill>
                          <a:effectLst/>
                          <a:latin typeface="Arial"/>
                          <a:ea typeface="SimSun"/>
                          <a:cs typeface="Times New Roman"/>
                        </a:rPr>
                        <a:t>Possible loss of drug activity</a:t>
                      </a:r>
                    </a:p>
                    <a:p>
                      <a:pPr algn="just">
                        <a:lnSpc>
                          <a:spcPct val="150000"/>
                        </a:lnSpc>
                        <a:spcAft>
                          <a:spcPts val="0"/>
                        </a:spcAft>
                      </a:pPr>
                      <a:r>
                        <a:rPr lang="en-GB" sz="1200" dirty="0">
                          <a:solidFill>
                            <a:srgbClr val="313A43"/>
                          </a:solidFill>
                          <a:effectLst/>
                          <a:latin typeface="Arial"/>
                          <a:ea typeface="SimSun"/>
                          <a:cs typeface="Times New Roman"/>
                        </a:rPr>
                        <a:t>Adverse side effects (P-</a:t>
                      </a:r>
                      <a:r>
                        <a:rPr lang="en-GB" sz="1200" dirty="0" err="1">
                          <a:solidFill>
                            <a:srgbClr val="313A43"/>
                          </a:solidFill>
                          <a:effectLst/>
                          <a:latin typeface="Arial"/>
                          <a:ea typeface="SimSun"/>
                          <a:cs typeface="Times New Roman"/>
                        </a:rPr>
                        <a:t>gp</a:t>
                      </a:r>
                      <a:r>
                        <a:rPr lang="en-GB" sz="1200" dirty="0">
                          <a:solidFill>
                            <a:srgbClr val="313A43"/>
                          </a:solidFill>
                          <a:effectLst/>
                          <a:latin typeface="Arial"/>
                          <a:ea typeface="SimSun"/>
                          <a:cs typeface="Times New Roman"/>
                        </a:rPr>
                        <a:t> inhibition)</a:t>
                      </a:r>
                    </a:p>
                    <a:p>
                      <a:pPr algn="just">
                        <a:lnSpc>
                          <a:spcPct val="150000"/>
                        </a:lnSpc>
                        <a:spcAft>
                          <a:spcPts val="0"/>
                        </a:spcAft>
                      </a:pPr>
                      <a:r>
                        <a:rPr lang="en-GB" sz="1200" dirty="0">
                          <a:solidFill>
                            <a:srgbClr val="313A43"/>
                          </a:solidFill>
                          <a:effectLst/>
                          <a:latin typeface="Arial"/>
                          <a:ea typeface="SimSun"/>
                          <a:cs typeface="Times New Roman"/>
                        </a:rPr>
                        <a:t>Low bioavailability (olfactory route)</a:t>
                      </a:r>
                    </a:p>
                  </a:txBody>
                  <a:tcPr marL="68580" marR="68580" marT="0" marB="0">
                    <a:lnL>
                      <a:noFill/>
                    </a:lnL>
                    <a:lnR>
                      <a:noFill/>
                    </a:lnR>
                    <a:lnT>
                      <a:noFill/>
                    </a:lnT>
                    <a:lnB w="12700" cap="flat" cmpd="sng" algn="ctr">
                      <a:solidFill>
                        <a:srgbClr val="424E5B"/>
                      </a:solidFill>
                      <a:prstDash val="solid"/>
                      <a:round/>
                      <a:headEnd type="none" w="med" len="med"/>
                      <a:tailEnd type="none" w="med" len="med"/>
                    </a:lnB>
                  </a:tcPr>
                </a:tc>
              </a:tr>
            </a:tbl>
          </a:graphicData>
        </a:graphic>
      </p:graphicFrame>
      <p:sp>
        <p:nvSpPr>
          <p:cNvPr id="4" name="Ellipse 3"/>
          <p:cNvSpPr/>
          <p:nvPr/>
        </p:nvSpPr>
        <p:spPr bwMode="auto">
          <a:xfrm>
            <a:off x="5292080" y="3068960"/>
            <a:ext cx="2376264" cy="432048"/>
          </a:xfrm>
          <a:prstGeom prst="ellips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Tree>
    <p:extLst>
      <p:ext uri="{BB962C8B-B14F-4D97-AF65-F5344CB8AC3E}">
        <p14:creationId xmlns:p14="http://schemas.microsoft.com/office/powerpoint/2010/main" val="61876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307777"/>
          </a:xfrm>
        </p:spPr>
        <p:txBody>
          <a:bodyPr/>
          <a:lstStyle/>
          <a:p>
            <a:pPr lvl="3" defTabSz="504000"/>
            <a:r>
              <a:rPr lang="en-GB" sz="2000" dirty="0" smtClean="0">
                <a:latin typeface="Arial" panose="020B0604020202020204" pitchFamily="34" charset="0"/>
                <a:cs typeface="Arial" panose="020B0604020202020204" pitchFamily="34" charset="0"/>
              </a:rPr>
              <a:t>Trick </a:t>
            </a:r>
            <a:r>
              <a:rPr lang="en-GB" sz="2000" dirty="0">
                <a:latin typeface="Arial" panose="020B0604020202020204" pitchFamily="34" charset="0"/>
                <a:cs typeface="Arial" panose="020B0604020202020204" pitchFamily="34" charset="0"/>
              </a:rPr>
              <a:t>the </a:t>
            </a:r>
            <a:r>
              <a:rPr lang="en-GB" sz="2000" dirty="0" smtClean="0">
                <a:latin typeface="Arial" panose="020B0604020202020204" pitchFamily="34" charset="0"/>
                <a:cs typeface="Arial" panose="020B0604020202020204" pitchFamily="34" charset="0"/>
              </a:rPr>
              <a:t>body: </a:t>
            </a:r>
            <a:r>
              <a:rPr lang="en-GB" sz="2000" i="1" dirty="0" smtClean="0">
                <a:latin typeface="Arial" panose="020B0604020202020204" pitchFamily="34" charset="0"/>
                <a:cs typeface="Arial" panose="020B0604020202020204" pitchFamily="34" charset="0"/>
              </a:rPr>
              <a:t>Nanoparticles </a:t>
            </a:r>
            <a:r>
              <a:rPr lang="en-GB" sz="2000" i="1" dirty="0">
                <a:latin typeface="Arial" panose="020B0604020202020204" pitchFamily="34" charset="0"/>
                <a:cs typeface="Arial" panose="020B0604020202020204" pitchFamily="34" charset="0"/>
              </a:rPr>
              <a:t>as drug </a:t>
            </a:r>
            <a:r>
              <a:rPr lang="en-GB" sz="2000" i="1" dirty="0" smtClean="0">
                <a:latin typeface="Arial" panose="020B0604020202020204" pitchFamily="34" charset="0"/>
                <a:cs typeface="Arial" panose="020B0604020202020204" pitchFamily="34" charset="0"/>
              </a:rPr>
              <a:t>carriers</a:t>
            </a:r>
            <a:endParaRPr lang="en-GB" sz="2000" dirty="0">
              <a:latin typeface="Arial" panose="020B0604020202020204" pitchFamily="34" charset="0"/>
              <a:cs typeface="Arial" panose="020B0604020202020204" pitchFamily="34" charset="0"/>
            </a:endParaRPr>
          </a:p>
        </p:txBody>
      </p:sp>
      <p:pic>
        <p:nvPicPr>
          <p:cNvPr id="7" name="Inhaltsplatzhalter 3"/>
          <p:cNvPicPr>
            <a:picLocks noGrp="1" noChangeAspect="1"/>
          </p:cNvPicPr>
          <p:nvPr>
            <p:ph idx="1"/>
          </p:nvPr>
        </p:nvPicPr>
        <p:blipFill rotWithShape="1">
          <a:blip r:embed="rId3"/>
          <a:srcRect r="35172"/>
          <a:stretch/>
        </p:blipFill>
        <p:spPr>
          <a:xfrm>
            <a:off x="406367" y="839917"/>
            <a:ext cx="3989651" cy="3198278"/>
          </a:xfrm>
          <a:prstGeom prst="rect">
            <a:avLst/>
          </a:prstGeom>
          <a:ln>
            <a:noFill/>
          </a:ln>
        </p:spPr>
      </p:pic>
      <p:cxnSp>
        <p:nvCxnSpPr>
          <p:cNvPr id="8" name="Gerade Verbindung mit Pfeil 7"/>
          <p:cNvCxnSpPr/>
          <p:nvPr/>
        </p:nvCxnSpPr>
        <p:spPr bwMode="auto">
          <a:xfrm>
            <a:off x="611560" y="4339615"/>
            <a:ext cx="3168352" cy="0"/>
          </a:xfrm>
          <a:prstGeom prst="straightConnector1">
            <a:avLst/>
          </a:prstGeom>
          <a:noFill/>
          <a:ln w="12700" cap="flat" cmpd="sng" algn="ctr">
            <a:solidFill>
              <a:schemeClr val="tx1"/>
            </a:solidFill>
            <a:prstDash val="solid"/>
            <a:round/>
            <a:headEnd type="arrow"/>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feld 9"/>
          <p:cNvSpPr txBox="1"/>
          <p:nvPr/>
        </p:nvSpPr>
        <p:spPr>
          <a:xfrm>
            <a:off x="1666585" y="4339615"/>
            <a:ext cx="1058303" cy="307777"/>
          </a:xfrm>
          <a:prstGeom prst="rect">
            <a:avLst/>
          </a:prstGeom>
          <a:noFill/>
        </p:spPr>
        <p:txBody>
          <a:bodyPr wrap="none" rtlCol="0">
            <a:spAutoFit/>
          </a:bodyPr>
          <a:lstStyle/>
          <a:p>
            <a:pPr>
              <a:spcAft>
                <a:spcPct val="40000"/>
              </a:spcAft>
              <a:buFont typeface="Wingdings" pitchFamily="2" charset="2"/>
              <a:buNone/>
            </a:pPr>
            <a:r>
              <a:rPr lang="en-GB" b="0" dirty="0">
                <a:solidFill>
                  <a:srgbClr val="000000"/>
                </a:solidFill>
                <a:cs typeface="Arial" panose="020B0604020202020204" pitchFamily="34" charset="0"/>
              </a:rPr>
              <a:t>&lt; 1000 nm</a:t>
            </a:r>
          </a:p>
        </p:txBody>
      </p:sp>
      <p:sp>
        <p:nvSpPr>
          <p:cNvPr id="6" name="Textfeld 5"/>
          <p:cNvSpPr txBox="1"/>
          <p:nvPr/>
        </p:nvSpPr>
        <p:spPr>
          <a:xfrm>
            <a:off x="402950" y="4930042"/>
            <a:ext cx="4104456" cy="954107"/>
          </a:xfrm>
          <a:prstGeom prst="rect">
            <a:avLst/>
          </a:prstGeom>
          <a:noFill/>
        </p:spPr>
        <p:txBody>
          <a:bodyPr wrap="square" rtlCol="0">
            <a:spAutoFit/>
          </a:bodyPr>
          <a:lstStyle/>
          <a:p>
            <a:pPr>
              <a:spcAft>
                <a:spcPts val="0"/>
              </a:spcAft>
              <a:buFont typeface="Wingdings" pitchFamily="2" charset="2"/>
              <a:buNone/>
            </a:pPr>
            <a:r>
              <a:rPr lang="en-GB" dirty="0">
                <a:solidFill>
                  <a:srgbClr val="000000"/>
                </a:solidFill>
                <a:cs typeface="Arial" panose="020B0604020202020204" pitchFamily="34" charset="0"/>
              </a:rPr>
              <a:t>Minimal expectations for clinical application </a:t>
            </a:r>
            <a:r>
              <a:rPr lang="en-GB" b="0" dirty="0">
                <a:solidFill>
                  <a:srgbClr val="000000"/>
                </a:solidFill>
                <a:cs typeface="Arial" panose="020B0604020202020204" pitchFamily="34" charset="0"/>
              </a:rPr>
              <a:t>: </a:t>
            </a:r>
          </a:p>
          <a:p>
            <a:pPr>
              <a:spcAft>
                <a:spcPts val="0"/>
              </a:spcAft>
              <a:buFont typeface="Wingdings" pitchFamily="2" charset="2"/>
              <a:buNone/>
            </a:pPr>
            <a:r>
              <a:rPr lang="en-GB" b="0" dirty="0">
                <a:solidFill>
                  <a:srgbClr val="000000"/>
                </a:solidFill>
                <a:cs typeface="Arial" panose="020B0604020202020204" pitchFamily="34" charset="0"/>
              </a:rPr>
              <a:t>non-toxic, biodegradable, non-immunogenic, non-inflammatory, functionally targeted, </a:t>
            </a:r>
          </a:p>
          <a:p>
            <a:pPr>
              <a:spcAft>
                <a:spcPts val="0"/>
              </a:spcAft>
              <a:buFont typeface="Wingdings" pitchFamily="2" charset="2"/>
              <a:buNone/>
            </a:pPr>
            <a:r>
              <a:rPr lang="en-GB" b="0" dirty="0">
                <a:solidFill>
                  <a:srgbClr val="000000"/>
                </a:solidFill>
                <a:cs typeface="Arial" panose="020B0604020202020204" pitchFamily="34" charset="0"/>
              </a:rPr>
              <a:t>prolonged circulation in the bloodstream </a:t>
            </a:r>
          </a:p>
        </p:txBody>
      </p:sp>
      <p:sp>
        <p:nvSpPr>
          <p:cNvPr id="11" name="Rechteck 10"/>
          <p:cNvSpPr/>
          <p:nvPr/>
        </p:nvSpPr>
        <p:spPr>
          <a:xfrm>
            <a:off x="6700851" y="5919651"/>
            <a:ext cx="2135521" cy="223837"/>
          </a:xfrm>
          <a:prstGeom prst="rect">
            <a:avLst/>
          </a:prstGeom>
        </p:spPr>
        <p:txBody>
          <a:bodyPr wrap="none">
            <a:spAutoFit/>
          </a:bodyPr>
          <a:lstStyle/>
          <a:p>
            <a:pPr marL="228600" indent="-228600" algn="just">
              <a:spcAft>
                <a:spcPct val="40000"/>
              </a:spcAft>
              <a:buFont typeface="Wingdings" pitchFamily="2" charset="2"/>
              <a:buAutoNum type="alphaUcParenBoth"/>
            </a:pPr>
            <a:r>
              <a:rPr lang="en-GB" sz="1000" b="0" dirty="0">
                <a:solidFill>
                  <a:srgbClr val="000000">
                    <a:lumMod val="50000"/>
                    <a:lumOff val="50000"/>
                  </a:srgbClr>
                </a:solidFill>
                <a:cs typeface="Arial" panose="020B0604020202020204" pitchFamily="34" charset="0"/>
              </a:rPr>
              <a:t> modified after RE et al., 2012 </a:t>
            </a:r>
          </a:p>
        </p:txBody>
      </p:sp>
      <p:grpSp>
        <p:nvGrpSpPr>
          <p:cNvPr id="3" name="Gruppieren 2"/>
          <p:cNvGrpSpPr/>
          <p:nvPr/>
        </p:nvGrpSpPr>
        <p:grpSpPr>
          <a:xfrm>
            <a:off x="5244921" y="620603"/>
            <a:ext cx="3286853" cy="4940583"/>
            <a:chOff x="5244921" y="620603"/>
            <a:chExt cx="3286853" cy="4940583"/>
          </a:xfrm>
        </p:grpSpPr>
        <p:pic>
          <p:nvPicPr>
            <p:cNvPr id="9" name="Grafik 8"/>
            <p:cNvPicPr>
              <a:picLocks noChangeAspect="1"/>
            </p:cNvPicPr>
            <p:nvPr/>
          </p:nvPicPr>
          <p:blipFill rotWithShape="1">
            <a:blip r:embed="rId4"/>
            <a:srcRect t="50000"/>
            <a:stretch/>
          </p:blipFill>
          <p:spPr>
            <a:xfrm>
              <a:off x="5244921" y="620603"/>
              <a:ext cx="3286853" cy="2997831"/>
            </a:xfrm>
            <a:prstGeom prst="rect">
              <a:avLst/>
            </a:prstGeom>
          </p:spPr>
        </p:pic>
        <p:sp>
          <p:nvSpPr>
            <p:cNvPr id="12" name="Textfeld 11"/>
            <p:cNvSpPr txBox="1"/>
            <p:nvPr/>
          </p:nvSpPr>
          <p:spPr>
            <a:xfrm>
              <a:off x="5244922" y="3853026"/>
              <a:ext cx="3217547" cy="1708160"/>
            </a:xfrm>
            <a:prstGeom prst="rect">
              <a:avLst/>
            </a:prstGeom>
            <a:noFill/>
          </p:spPr>
          <p:txBody>
            <a:bodyPr wrap="none" rtlCol="0">
              <a:spAutoFit/>
            </a:bodyPr>
            <a:lstStyle/>
            <a:p>
              <a:pPr>
                <a:lnSpc>
                  <a:spcPct val="150000"/>
                </a:lnSpc>
              </a:pPr>
              <a:r>
                <a:rPr lang="de-DE" dirty="0" err="1"/>
                <a:t>P</a:t>
              </a:r>
              <a:r>
                <a:rPr lang="de-DE" dirty="0" err="1" smtClean="0"/>
                <a:t>ossible</a:t>
              </a:r>
              <a:r>
                <a:rPr lang="de-DE" dirty="0" smtClean="0"/>
                <a:t> </a:t>
              </a:r>
              <a:r>
                <a:rPr lang="de-DE" dirty="0" err="1" smtClean="0"/>
                <a:t>ligands</a:t>
              </a:r>
              <a:r>
                <a:rPr lang="de-DE" dirty="0" smtClean="0"/>
                <a:t> </a:t>
              </a:r>
              <a:r>
                <a:rPr lang="de-DE" dirty="0" err="1" smtClean="0"/>
                <a:t>for</a:t>
              </a:r>
              <a:r>
                <a:rPr lang="de-DE" dirty="0" smtClean="0"/>
                <a:t> BBB </a:t>
              </a:r>
              <a:r>
                <a:rPr lang="de-DE" dirty="0" err="1" smtClean="0"/>
                <a:t>transport</a:t>
              </a:r>
              <a:r>
                <a:rPr lang="de-DE" dirty="0" smtClean="0"/>
                <a:t>:</a:t>
              </a:r>
              <a:endParaRPr lang="de-DE" dirty="0"/>
            </a:p>
            <a:p>
              <a:pPr marL="285750" indent="-285750">
                <a:buFontTx/>
                <a:buChar char="-"/>
              </a:pPr>
              <a:r>
                <a:rPr lang="de-DE" b="0" dirty="0" err="1" smtClean="0"/>
                <a:t>ApoE</a:t>
              </a:r>
              <a:endParaRPr lang="de-DE" b="0" dirty="0" smtClean="0"/>
            </a:p>
            <a:p>
              <a:pPr marL="285750" indent="-285750">
                <a:buFontTx/>
                <a:buChar char="-"/>
              </a:pPr>
              <a:r>
                <a:rPr lang="de-DE" b="0" dirty="0" err="1" smtClean="0"/>
                <a:t>ApoAI</a:t>
              </a:r>
              <a:endParaRPr lang="de-DE" b="0" dirty="0" smtClean="0"/>
            </a:p>
            <a:p>
              <a:pPr marL="285750" indent="-285750">
                <a:buFontTx/>
                <a:buChar char="-"/>
              </a:pPr>
              <a:r>
                <a:rPr lang="de-DE" b="0" dirty="0" err="1" smtClean="0"/>
                <a:t>Transferrin</a:t>
              </a:r>
              <a:endParaRPr lang="de-DE" b="0" dirty="0" smtClean="0"/>
            </a:p>
            <a:p>
              <a:pPr marL="285750" indent="-285750">
                <a:buFontTx/>
                <a:buChar char="-"/>
              </a:pPr>
              <a:r>
                <a:rPr lang="de-DE" b="0" dirty="0" smtClean="0"/>
                <a:t>Insulin</a:t>
              </a:r>
            </a:p>
            <a:p>
              <a:pPr marL="285750" indent="-285750">
                <a:buFontTx/>
                <a:buChar char="-"/>
              </a:pPr>
              <a:r>
                <a:rPr lang="de-DE" b="0" dirty="0" smtClean="0"/>
                <a:t>Anti-Insulin </a:t>
              </a:r>
              <a:r>
                <a:rPr lang="de-DE" b="0" dirty="0" err="1" smtClean="0"/>
                <a:t>receptor</a:t>
              </a:r>
              <a:r>
                <a:rPr lang="de-DE" b="0" dirty="0" smtClean="0"/>
                <a:t> </a:t>
              </a:r>
              <a:r>
                <a:rPr lang="de-DE" b="0" dirty="0" err="1" smtClean="0"/>
                <a:t>antibodies</a:t>
              </a:r>
              <a:endParaRPr lang="de-DE" b="0" dirty="0" smtClean="0"/>
            </a:p>
            <a:p>
              <a:pPr marL="285750" indent="-285750">
                <a:buFontTx/>
                <a:buChar char="-"/>
              </a:pPr>
              <a:r>
                <a:rPr lang="de-DE" b="0" dirty="0" smtClean="0"/>
                <a:t>…</a:t>
              </a:r>
              <a:endParaRPr lang="en-US" b="0" dirty="0"/>
            </a:p>
          </p:txBody>
        </p:sp>
      </p:grpSp>
    </p:spTree>
    <p:extLst>
      <p:ext uri="{BB962C8B-B14F-4D97-AF65-F5344CB8AC3E}">
        <p14:creationId xmlns:p14="http://schemas.microsoft.com/office/powerpoint/2010/main" val="427258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307777"/>
          </a:xfrm>
        </p:spPr>
        <p:txBody>
          <a:bodyPr/>
          <a:lstStyle/>
          <a:p>
            <a:pPr lvl="3" defTabSz="504000"/>
            <a:r>
              <a:rPr lang="en-GB" sz="2000" dirty="0" smtClean="0">
                <a:latin typeface="Arial" panose="020B0604020202020204" pitchFamily="34" charset="0"/>
                <a:cs typeface="Arial" panose="020B0604020202020204" pitchFamily="34" charset="0"/>
              </a:rPr>
              <a:t>Trick </a:t>
            </a:r>
            <a:r>
              <a:rPr lang="en-GB" sz="2000" dirty="0">
                <a:latin typeface="Arial" panose="020B0604020202020204" pitchFamily="34" charset="0"/>
                <a:cs typeface="Arial" panose="020B0604020202020204" pitchFamily="34" charset="0"/>
              </a:rPr>
              <a:t>the </a:t>
            </a:r>
            <a:r>
              <a:rPr lang="en-GB" sz="2000" dirty="0" smtClean="0">
                <a:latin typeface="Arial" panose="020B0604020202020204" pitchFamily="34" charset="0"/>
                <a:cs typeface="Arial" panose="020B0604020202020204" pitchFamily="34" charset="0"/>
              </a:rPr>
              <a:t>body: </a:t>
            </a:r>
            <a:r>
              <a:rPr lang="en-GB" sz="2000" i="1" dirty="0" smtClean="0">
                <a:latin typeface="Arial" panose="020B0604020202020204" pitchFamily="34" charset="0"/>
                <a:cs typeface="Arial" panose="020B0604020202020204" pitchFamily="34" charset="0"/>
              </a:rPr>
              <a:t>Nanoparticles </a:t>
            </a:r>
            <a:r>
              <a:rPr lang="en-GB" sz="2000" i="1" dirty="0">
                <a:latin typeface="Arial" panose="020B0604020202020204" pitchFamily="34" charset="0"/>
                <a:cs typeface="Arial" panose="020B0604020202020204" pitchFamily="34" charset="0"/>
              </a:rPr>
              <a:t>as drug </a:t>
            </a:r>
            <a:r>
              <a:rPr lang="en-GB" sz="2000" i="1" dirty="0" smtClean="0">
                <a:latin typeface="Arial" panose="020B0604020202020204" pitchFamily="34" charset="0"/>
                <a:cs typeface="Arial" panose="020B0604020202020204" pitchFamily="34" charset="0"/>
              </a:rPr>
              <a:t>carriers</a:t>
            </a:r>
            <a:endParaRPr lang="en-GB" sz="2000" dirty="0">
              <a:latin typeface="Arial" panose="020B0604020202020204" pitchFamily="34" charset="0"/>
              <a:cs typeface="Arial" panose="020B0604020202020204" pitchFamily="34" charset="0"/>
            </a:endParaRPr>
          </a:p>
        </p:txBody>
      </p:sp>
      <p:graphicFrame>
        <p:nvGraphicFramePr>
          <p:cNvPr id="13" name="Tabelle 12"/>
          <p:cNvGraphicFramePr>
            <a:graphicFrameLocks noGrp="1"/>
          </p:cNvGraphicFramePr>
          <p:nvPr>
            <p:extLst>
              <p:ext uri="{D42A27DB-BD31-4B8C-83A1-F6EECF244321}">
                <p14:modId xmlns:p14="http://schemas.microsoft.com/office/powerpoint/2010/main" val="588257308"/>
              </p:ext>
            </p:extLst>
          </p:nvPr>
        </p:nvGraphicFramePr>
        <p:xfrm>
          <a:off x="466725" y="2058309"/>
          <a:ext cx="8223250" cy="3100459"/>
        </p:xfrm>
        <a:graphic>
          <a:graphicData uri="http://schemas.openxmlformats.org/drawingml/2006/table">
            <a:tbl>
              <a:tblPr firstRow="1" firstCol="1" bandRow="1">
                <a:tableStyleId>{5C22544A-7EE6-4342-B048-85BDC9FD1C3A}</a:tableStyleId>
              </a:tblPr>
              <a:tblGrid>
                <a:gridCol w="1929174"/>
                <a:gridCol w="2442305"/>
                <a:gridCol w="1800892"/>
                <a:gridCol w="2050879"/>
              </a:tblGrid>
              <a:tr h="164465">
                <a:tc>
                  <a:txBody>
                    <a:bodyPr/>
                    <a:lstStyle/>
                    <a:p>
                      <a:pPr algn="just">
                        <a:lnSpc>
                          <a:spcPct val="107000"/>
                        </a:lnSpc>
                        <a:spcBef>
                          <a:spcPts val="50"/>
                        </a:spcBef>
                        <a:spcAft>
                          <a:spcPts val="0"/>
                        </a:spcAft>
                      </a:pPr>
                      <a:r>
                        <a:rPr lang="en-US" sz="1200" dirty="0">
                          <a:effectLst/>
                          <a:latin typeface="Arial" panose="020B0604020202020204" pitchFamily="34" charset="0"/>
                          <a:cs typeface="Arial" panose="020B0604020202020204" pitchFamily="34" charset="0"/>
                        </a:rPr>
                        <a:t>Drug</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dirty="0">
                          <a:effectLst/>
                          <a:latin typeface="Arial" panose="020B0604020202020204" pitchFamily="34" charset="0"/>
                          <a:cs typeface="Arial" panose="020B0604020202020204" pitchFamily="34" charset="0"/>
                        </a:rPr>
                        <a:t>Type of action</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Basis material</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Surface modification</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Campthotecin</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dirty="0">
                          <a:effectLst/>
                          <a:latin typeface="Arial" panose="020B0604020202020204" pitchFamily="34" charset="0"/>
                          <a:cs typeface="Arial" panose="020B0604020202020204" pitchFamily="34" charset="0"/>
                        </a:rPr>
                        <a:t>Anticancer drug</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SLN</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Poloxamer 188</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Dalargin</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Analgesic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smtClean="0">
                          <a:effectLst/>
                          <a:latin typeface="Arial" panose="020B0604020202020204" pitchFamily="34" charset="0"/>
                          <a:cs typeface="Arial" panose="020B0604020202020204" pitchFamily="34" charset="0"/>
                        </a:rPr>
                        <a:t>Dexamethasone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Steroidal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PLGA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Alginate hydrogel</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smtClean="0">
                          <a:effectLst/>
                          <a:latin typeface="Arial" panose="020B0604020202020204" pitchFamily="34" charset="0"/>
                          <a:cs typeface="Arial" panose="020B0604020202020204" pitchFamily="34" charset="0"/>
                        </a:rPr>
                        <a:t>Doxorubicin</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Anticancer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smtClean="0">
                          <a:effectLst/>
                          <a:latin typeface="Arial" panose="020B0604020202020204" pitchFamily="34" charset="0"/>
                          <a:cs typeface="Arial" panose="020B0604020202020204" pitchFamily="34" charset="0"/>
                        </a:rPr>
                        <a:t>Etoposide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Anticancer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Tripalmitin</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Without coating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smtClean="0">
                          <a:effectLst/>
                          <a:latin typeface="Arial" panose="020B0604020202020204" pitchFamily="34" charset="0"/>
                          <a:cs typeface="Arial" panose="020B0604020202020204" pitchFamily="34" charset="0"/>
                        </a:rPr>
                        <a:t>Gemcitabine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Anticancer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73433">
                <a:tc>
                  <a:txBody>
                    <a:bodyPr/>
                    <a:lstStyle/>
                    <a:p>
                      <a:pPr algn="just">
                        <a:lnSpc>
                          <a:spcPct val="107000"/>
                        </a:lnSpc>
                        <a:spcBef>
                          <a:spcPts val="50"/>
                        </a:spcBef>
                        <a:spcAft>
                          <a:spcPts val="0"/>
                        </a:spcAft>
                      </a:pPr>
                      <a:r>
                        <a:rPr lang="de-DE" sz="1200" dirty="0" err="1" smtClean="0">
                          <a:effectLst/>
                          <a:latin typeface="Arial" panose="020B0604020202020204" pitchFamily="34" charset="0"/>
                          <a:cs typeface="Arial" panose="020B0604020202020204" pitchFamily="34" charset="0"/>
                        </a:rPr>
                        <a:t>Kyotorphin</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Analgesic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Loperamide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Opiate receptor agonist</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 HSA, PLGA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 ApoE3, ApoA1, ApoB100, (R)-g7 peptide</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smtClean="0">
                          <a:effectLst/>
                          <a:latin typeface="Arial" panose="020B0604020202020204" pitchFamily="34" charset="0"/>
                          <a:cs typeface="Arial" panose="020B0604020202020204" pitchFamily="34" charset="0"/>
                        </a:rPr>
                        <a:t>Methotrexate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Anticancer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Obidoxime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Acetylcholinesterase reactivator</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HSA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Apo E</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Rivastigmine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Anti-Alzheimer's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Sulpiride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Atypical antipsychotic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PLA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Maleimide PEG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Tacrine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Anti-Alzheimer's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66867">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Temozolomide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Anticancer drug</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Tween</a:t>
                      </a:r>
                      <a:r>
                        <a:rPr lang="en-US" sz="1200" baseline="30000">
                          <a:effectLst/>
                          <a:latin typeface="Arial" panose="020B0604020202020204" pitchFamily="34" charset="0"/>
                          <a:cs typeface="Arial" panose="020B0604020202020204" pitchFamily="34" charset="0"/>
                        </a:rPr>
                        <a:t>®</a:t>
                      </a:r>
                      <a:r>
                        <a:rPr lang="en-US" sz="1200">
                          <a:effectLst/>
                          <a:latin typeface="Arial" panose="020B0604020202020204" pitchFamily="34" charset="0"/>
                          <a:cs typeface="Arial" panose="020B0604020202020204" pitchFamily="34" charset="0"/>
                        </a:rPr>
                        <a:t>80</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r h="128270">
                <a:tc>
                  <a:txBody>
                    <a:bodyPr/>
                    <a:lstStyle/>
                    <a:p>
                      <a:pPr algn="just">
                        <a:lnSpc>
                          <a:spcPct val="107000"/>
                        </a:lnSpc>
                        <a:spcBef>
                          <a:spcPts val="50"/>
                        </a:spcBef>
                        <a:spcAft>
                          <a:spcPts val="0"/>
                        </a:spcAft>
                      </a:pPr>
                      <a:r>
                        <a:rPr lang="en-US" sz="1200" dirty="0" err="1" smtClean="0">
                          <a:effectLst/>
                          <a:latin typeface="Arial" panose="020B0604020202020204" pitchFamily="34" charset="0"/>
                          <a:cs typeface="Arial" panose="020B0604020202020204" pitchFamily="34" charset="0"/>
                        </a:rPr>
                        <a:t>Tubocurarine</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Muscle relaxants</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a:effectLst/>
                          <a:latin typeface="Arial" panose="020B0604020202020204" pitchFamily="34" charset="0"/>
                          <a:cs typeface="Arial" panose="020B0604020202020204" pitchFamily="34" charset="0"/>
                        </a:rPr>
                        <a:t>PBCA</a:t>
                      </a:r>
                      <a:endParaRPr lang="en-US" sz="120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c>
                  <a:txBody>
                    <a:bodyPr/>
                    <a:lstStyle/>
                    <a:p>
                      <a:pPr algn="just">
                        <a:lnSpc>
                          <a:spcPct val="107000"/>
                        </a:lnSpc>
                        <a:spcBef>
                          <a:spcPts val="50"/>
                        </a:spcBef>
                        <a:spcAft>
                          <a:spcPts val="0"/>
                        </a:spcAft>
                      </a:pPr>
                      <a:r>
                        <a:rPr lang="en-US" sz="1200" dirty="0">
                          <a:effectLst/>
                          <a:latin typeface="Arial" panose="020B0604020202020204" pitchFamily="34" charset="0"/>
                          <a:cs typeface="Arial" panose="020B0604020202020204" pitchFamily="34" charset="0"/>
                        </a:rPr>
                        <a:t>Tween</a:t>
                      </a:r>
                      <a:r>
                        <a:rPr lang="en-US" sz="1200" baseline="30000" dirty="0">
                          <a:effectLst/>
                          <a:latin typeface="Arial" panose="020B0604020202020204" pitchFamily="34" charset="0"/>
                          <a:cs typeface="Arial" panose="020B0604020202020204" pitchFamily="34" charset="0"/>
                        </a:rPr>
                        <a:t>®</a:t>
                      </a:r>
                      <a:r>
                        <a:rPr lang="en-US" sz="1200" dirty="0">
                          <a:effectLst/>
                          <a:latin typeface="Arial" panose="020B0604020202020204" pitchFamily="34" charset="0"/>
                          <a:cs typeface="Arial" panose="020B0604020202020204" pitchFamily="34" charset="0"/>
                        </a:rPr>
                        <a:t>80</a:t>
                      </a:r>
                      <a:endParaRPr lang="en-US" sz="120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tc>
              </a:tr>
            </a:tbl>
          </a:graphicData>
        </a:graphic>
      </p:graphicFrame>
      <p:sp>
        <p:nvSpPr>
          <p:cNvPr id="14" name="Rechteck 13"/>
          <p:cNvSpPr/>
          <p:nvPr/>
        </p:nvSpPr>
        <p:spPr>
          <a:xfrm>
            <a:off x="403394" y="1144515"/>
            <a:ext cx="7461818" cy="461665"/>
          </a:xfrm>
          <a:prstGeom prst="rect">
            <a:avLst/>
          </a:prstGeom>
        </p:spPr>
        <p:txBody>
          <a:bodyPr wrap="square">
            <a:spAutoFit/>
          </a:bodyPr>
          <a:lstStyle/>
          <a:p>
            <a:pPr algn="just">
              <a:spcAft>
                <a:spcPts val="1000"/>
              </a:spcAft>
            </a:pPr>
            <a:r>
              <a:rPr lang="en-US" b="0" dirty="0" smtClean="0">
                <a:ea typeface="SimSun" panose="02010600030101010101" pitchFamily="2" charset="-122"/>
                <a:cs typeface="Arial" panose="020B0604020202020204" pitchFamily="34" charset="0"/>
              </a:rPr>
              <a:t>Table: Selected </a:t>
            </a:r>
            <a:r>
              <a:rPr lang="en-US" b="0" dirty="0">
                <a:ea typeface="SimSun" panose="02010600030101010101" pitchFamily="2" charset="-122"/>
                <a:cs typeface="Arial" panose="020B0604020202020204" pitchFamily="34" charset="0"/>
              </a:rPr>
              <a:t>examples of drugs bound to nanoparticles for brain </a:t>
            </a:r>
            <a:r>
              <a:rPr lang="en-US" b="0" dirty="0" smtClean="0">
                <a:ea typeface="SimSun" panose="02010600030101010101" pitchFamily="2" charset="-122"/>
                <a:cs typeface="Arial" panose="020B0604020202020204" pitchFamily="34" charset="0"/>
              </a:rPr>
              <a:t>delivery in vitro/ in vivo.         </a:t>
            </a:r>
            <a:r>
              <a:rPr lang="en-US" sz="1000" b="0" dirty="0">
                <a:solidFill>
                  <a:srgbClr val="000000">
                    <a:lumMod val="50000"/>
                    <a:lumOff val="50000"/>
                  </a:srgbClr>
                </a:solidFill>
                <a:cs typeface="Arial" panose="020B0604020202020204" pitchFamily="34" charset="0"/>
              </a:rPr>
              <a:t>Adapted and modified after  </a:t>
            </a:r>
            <a:r>
              <a:rPr lang="en-US" sz="1000" b="0" dirty="0" smtClean="0">
                <a:solidFill>
                  <a:srgbClr val="000000">
                    <a:lumMod val="50000"/>
                    <a:lumOff val="50000"/>
                  </a:srgbClr>
                </a:solidFill>
                <a:cs typeface="Arial" panose="020B0604020202020204" pitchFamily="34" charset="0"/>
              </a:rPr>
              <a:t>WOHLFAHRT </a:t>
            </a:r>
            <a:r>
              <a:rPr lang="en-US" sz="1000" b="0" dirty="0">
                <a:solidFill>
                  <a:srgbClr val="000000">
                    <a:lumMod val="50000"/>
                    <a:lumOff val="50000"/>
                  </a:srgbClr>
                </a:solidFill>
                <a:cs typeface="Arial" panose="020B0604020202020204" pitchFamily="34" charset="0"/>
              </a:rPr>
              <a:t>et al. </a:t>
            </a:r>
            <a:r>
              <a:rPr lang="en-US" sz="1000" b="0" dirty="0" smtClean="0">
                <a:solidFill>
                  <a:srgbClr val="000000">
                    <a:lumMod val="50000"/>
                    <a:lumOff val="50000"/>
                  </a:srgbClr>
                </a:solidFill>
                <a:cs typeface="Arial" panose="020B0604020202020204" pitchFamily="34" charset="0"/>
              </a:rPr>
              <a:t>2012</a:t>
            </a:r>
            <a:endParaRPr lang="en-US" b="0" dirty="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3762396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1477328"/>
          </a:xfrm>
        </p:spPr>
        <p:txBody>
          <a:bodyPr/>
          <a:lstStyle/>
          <a:p>
            <a:pPr lvl="1"/>
            <a:r>
              <a:rPr lang="en-GB" dirty="0">
                <a:latin typeface="Arial" panose="020B0604020202020204" pitchFamily="34" charset="0"/>
                <a:cs typeface="Arial" panose="020B0604020202020204" pitchFamily="34" charset="0"/>
              </a:rPr>
              <a:t>A plethora of nanoparticle </a:t>
            </a:r>
            <a:r>
              <a:rPr lang="en-GB" dirty="0" smtClean="0">
                <a:latin typeface="Arial" panose="020B0604020202020204" pitchFamily="34" charset="0"/>
                <a:cs typeface="Arial" panose="020B0604020202020204" pitchFamily="34" charset="0"/>
              </a:rPr>
              <a:t>applications</a:t>
            </a:r>
            <a:r>
              <a:rPr lang="en-GB" dirty="0">
                <a:latin typeface="Arial" panose="020B0604020202020204" pitchFamily="34" charset="0"/>
                <a:cs typeface="Arial" panose="020B0604020202020204" pitchFamily="34" charset="0"/>
              </a:rPr>
              <a:t> </a:t>
            </a:r>
            <a:r>
              <a:rPr lang="en-GB" dirty="0" smtClean="0">
                <a:latin typeface="Arial" panose="020B0604020202020204" pitchFamily="34" charset="0"/>
                <a:cs typeface="Arial" panose="020B0604020202020204" pitchFamily="34" charset="0"/>
              </a:rPr>
              <a:t>- </a:t>
            </a:r>
            <a:br>
              <a:rPr lang="en-GB" dirty="0" smtClean="0">
                <a:latin typeface="Arial" panose="020B0604020202020204" pitchFamily="34" charset="0"/>
                <a:cs typeface="Arial" panose="020B0604020202020204" pitchFamily="34" charset="0"/>
              </a:rPr>
            </a:b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r>
              <a:rPr lang="en-GB" dirty="0" smtClean="0">
                <a:latin typeface="Arial" panose="020B0604020202020204" pitchFamily="34" charset="0"/>
                <a:cs typeface="Arial" panose="020B0604020202020204" pitchFamily="34" charset="0"/>
              </a:rPr>
              <a:t>Painkillers </a:t>
            </a:r>
            <a:r>
              <a:rPr lang="en-GB" dirty="0">
                <a:latin typeface="Arial" panose="020B0604020202020204" pitchFamily="34" charset="0"/>
                <a:cs typeface="Arial" panose="020B0604020202020204" pitchFamily="34" charset="0"/>
              </a:rPr>
              <a:t>for Alzheimer’s disease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1013916902"/>
              </p:ext>
            </p:extLst>
          </p:nvPr>
        </p:nvGraphicFramePr>
        <p:xfrm>
          <a:off x="466725" y="2060848"/>
          <a:ext cx="8207375" cy="2808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Inhaltsplatzhalter 6"/>
          <p:cNvSpPr txBox="1">
            <a:spLocks/>
          </p:cNvSpPr>
          <p:nvPr/>
        </p:nvSpPr>
        <p:spPr bwMode="auto">
          <a:xfrm>
            <a:off x="459927" y="5008591"/>
            <a:ext cx="8208000" cy="1161791"/>
          </a:xfrm>
          <a:prstGeom prst="rect">
            <a:avLst/>
          </a:prstGeom>
          <a:noFill/>
          <a:ln>
            <a:noFill/>
          </a:ln>
          <a:effectLst/>
          <a:extLst/>
        </p:spPr>
        <p:txBody>
          <a:bodyPr vert="horz" wrap="square" lIns="0" tIns="0" rIns="0" bIns="0" numCol="1" anchor="t" anchorCtr="0" compatLnSpc="1">
            <a:prstTxWarp prst="textNoShape">
              <a:avLst/>
            </a:prstTxWarp>
          </a:bodyPr>
          <a:lst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a:lstStyle>
          <a:p>
            <a:pPr marL="0" indent="0">
              <a:buFont typeface="Wingdings" pitchFamily="2" charset="2"/>
              <a:buNone/>
            </a:pPr>
            <a:r>
              <a:rPr lang="en-US" sz="2800" kern="0" dirty="0" smtClean="0">
                <a:latin typeface="Arial" panose="020B0604020202020204" pitchFamily="34" charset="0"/>
                <a:cs typeface="Arial" panose="020B0604020202020204" pitchFamily="34" charset="0"/>
              </a:rPr>
              <a:t>Nanoparticles against Neurodegeneration: </a:t>
            </a:r>
          </a:p>
          <a:p>
            <a:pPr marL="0" indent="0">
              <a:buFont typeface="Wingdings" pitchFamily="2" charset="2"/>
              <a:buNone/>
            </a:pPr>
            <a:r>
              <a:rPr lang="en-US" sz="2400" kern="0" dirty="0" smtClean="0">
                <a:latin typeface="Arial" panose="020B0604020202020204" pitchFamily="34" charset="0"/>
                <a:cs typeface="Arial" panose="020B0604020202020204" pitchFamily="34" charset="0"/>
              </a:rPr>
              <a:t>Revisit </a:t>
            </a:r>
            <a:r>
              <a:rPr lang="en-US" sz="2400" kern="0" dirty="0" err="1" smtClean="0">
                <a:latin typeface="Arial" panose="020B0604020202020204" pitchFamily="34" charset="0"/>
                <a:cs typeface="Arial" panose="020B0604020202020204" pitchFamily="34" charset="0"/>
              </a:rPr>
              <a:t>flurbiprofen</a:t>
            </a:r>
            <a:r>
              <a:rPr lang="en-US" sz="2400" kern="0" dirty="0" smtClean="0">
                <a:latin typeface="Arial" panose="020B0604020202020204" pitchFamily="34" charset="0"/>
                <a:cs typeface="Arial" panose="020B0604020202020204" pitchFamily="34" charset="0"/>
              </a:rPr>
              <a:t> as an anti-Alzheimer’s disease drug</a:t>
            </a:r>
          </a:p>
          <a:p>
            <a:pPr marL="0" indent="0">
              <a:buFont typeface="Wingdings" pitchFamily="2" charset="2"/>
              <a:buNone/>
            </a:pPr>
            <a:endParaRPr lang="en-GB" sz="2800" b="0" kern="0" dirty="0" smtClean="0">
              <a:solidFill>
                <a:schemeClr val="tx2">
                  <a:lumMod val="75000"/>
                </a:schemeClr>
              </a:solidFill>
              <a:latin typeface="Arial" panose="020B0604020202020204" pitchFamily="34" charset="0"/>
              <a:cs typeface="Arial" panose="020B0604020202020204" pitchFamily="34" charset="0"/>
            </a:endParaRPr>
          </a:p>
          <a:p>
            <a:pPr marL="0" indent="0">
              <a:buFont typeface="Wingdings" pitchFamily="2" charset="2"/>
              <a:buNone/>
            </a:pPr>
            <a:endParaRPr lang="en-GB" sz="2000" b="0" kern="0" dirty="0" smtClean="0">
              <a:solidFill>
                <a:schemeClr val="tx2">
                  <a:lumMod val="75000"/>
                </a:schemeClr>
              </a:solidFill>
              <a:latin typeface="Arial" panose="020B0604020202020204" pitchFamily="34" charset="0"/>
              <a:cs typeface="Arial" panose="020B0604020202020204" pitchFamily="34" charset="0"/>
            </a:endParaRPr>
          </a:p>
          <a:p>
            <a:pPr marL="0" indent="0">
              <a:buFont typeface="Wingdings" pitchFamily="2" charset="2"/>
              <a:buNone/>
            </a:pPr>
            <a:endParaRPr lang="en-GB" sz="2000" b="0" kern="0" dirty="0" smtClean="0">
              <a:solidFill>
                <a:schemeClr val="tx2">
                  <a:lumMod val="75000"/>
                </a:schemeClr>
              </a:solidFill>
              <a:latin typeface="Arial" panose="020B0604020202020204" pitchFamily="34" charset="0"/>
              <a:cs typeface="Arial" panose="020B0604020202020204" pitchFamily="34" charset="0"/>
            </a:endParaRPr>
          </a:p>
          <a:p>
            <a:pPr marL="0" indent="0">
              <a:buFont typeface="Wingdings" pitchFamily="2" charset="2"/>
              <a:buNone/>
            </a:pPr>
            <a:endParaRPr lang="en-GB" sz="2000" b="0" kern="0" dirty="0" smtClean="0">
              <a:solidFill>
                <a:schemeClr val="tx2">
                  <a:lumMod val="75000"/>
                </a:schemeClr>
              </a:solidFill>
              <a:latin typeface="Arial" panose="020B0604020202020204" pitchFamily="34" charset="0"/>
              <a:cs typeface="Arial" panose="020B0604020202020204" pitchFamily="34" charset="0"/>
            </a:endParaRPr>
          </a:p>
          <a:p>
            <a:pPr marL="0" indent="0">
              <a:buFont typeface="Wingdings" pitchFamily="2" charset="2"/>
              <a:buNone/>
            </a:pPr>
            <a:endParaRPr lang="en-GB" sz="2000" b="0" kern="0" dirty="0" smtClean="0">
              <a:solidFill>
                <a:schemeClr val="tx2">
                  <a:lumMod val="75000"/>
                </a:schemeClr>
              </a:solidFill>
              <a:latin typeface="Arial" panose="020B0604020202020204" pitchFamily="34" charset="0"/>
              <a:cs typeface="Arial" panose="020B0604020202020204" pitchFamily="34" charset="0"/>
            </a:endParaRPr>
          </a:p>
          <a:p>
            <a:pPr marL="0" indent="0">
              <a:buFont typeface="Wingdings" pitchFamily="2" charset="2"/>
              <a:buNone/>
            </a:pPr>
            <a:endParaRPr lang="en-GB" sz="2000" b="0" kern="0" dirty="0" smtClean="0">
              <a:solidFill>
                <a:schemeClr val="tx2">
                  <a:lumMod val="75000"/>
                </a:schemeClr>
              </a:solidFill>
              <a:latin typeface="Arial" panose="020B0604020202020204" pitchFamily="34" charset="0"/>
              <a:cs typeface="Arial" panose="020B0604020202020204" pitchFamily="34" charset="0"/>
            </a:endParaRPr>
          </a:p>
          <a:p>
            <a:pPr marL="0" indent="0">
              <a:spcAft>
                <a:spcPts val="0"/>
              </a:spcAft>
              <a:buFont typeface="Wingdings" pitchFamily="2" charset="2"/>
              <a:buNone/>
            </a:pPr>
            <a:endParaRPr lang="en-GB" sz="1400" b="0" kern="0" dirty="0" smtClean="0">
              <a:latin typeface="Arial" panose="020B0604020202020204" pitchFamily="34" charset="0"/>
              <a:cs typeface="Arial" panose="020B0604020202020204" pitchFamily="34" charset="0"/>
            </a:endParaRPr>
          </a:p>
          <a:p>
            <a:pPr marL="0" indent="0">
              <a:spcAft>
                <a:spcPts val="0"/>
              </a:spcAft>
              <a:buFont typeface="Wingdings" pitchFamily="2" charset="2"/>
              <a:buNone/>
            </a:pPr>
            <a:endParaRPr lang="en-GB" sz="1400" b="0" kern="0" dirty="0" smtClean="0">
              <a:latin typeface="Arial" panose="020B0604020202020204" pitchFamily="34" charset="0"/>
              <a:cs typeface="Arial" panose="020B0604020202020204" pitchFamily="34" charset="0"/>
            </a:endParaRPr>
          </a:p>
          <a:p>
            <a:pPr marL="0" indent="0">
              <a:spcAft>
                <a:spcPts val="0"/>
              </a:spcAft>
              <a:buFont typeface="Wingdings" pitchFamily="2" charset="2"/>
              <a:buNone/>
            </a:pPr>
            <a:endParaRPr lang="en-GB" sz="1400" b="0" kern="0" dirty="0" smtClean="0">
              <a:latin typeface="Arial" panose="020B0604020202020204" pitchFamily="34" charset="0"/>
              <a:cs typeface="Arial" panose="020B0604020202020204" pitchFamily="34" charset="0"/>
            </a:endParaRPr>
          </a:p>
          <a:p>
            <a:pPr marL="0" indent="0">
              <a:spcAft>
                <a:spcPts val="0"/>
              </a:spcAft>
              <a:buFont typeface="Wingdings" pitchFamily="2" charset="2"/>
              <a:buNone/>
            </a:pPr>
            <a:endParaRPr lang="en-GB" sz="1400" b="0" kern="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06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738664"/>
          </a:xfrm>
        </p:spPr>
        <p:txBody>
          <a:bodyPr/>
          <a:lstStyle/>
          <a:p>
            <a:pPr lvl="3" defTabSz="504000"/>
            <a:r>
              <a:rPr lang="en-GB" i="1" dirty="0">
                <a:latin typeface="Arial" panose="020B0604020202020204" pitchFamily="34" charset="0"/>
                <a:cs typeface="Arial" panose="020B0604020202020204" pitchFamily="34" charset="0"/>
              </a:rPr>
              <a:t>Alzheimer’s disease pathology</a:t>
            </a:r>
            <a:br>
              <a:rPr lang="en-GB" i="1"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lstStyle/>
          <a:p>
            <a:endParaRPr lang="de-DE">
              <a:latin typeface="Arial" panose="020B0604020202020204" pitchFamily="34" charset="0"/>
              <a:cs typeface="Arial" panose="020B0604020202020204" pitchFamily="34" charset="0"/>
            </a:endParaRPr>
          </a:p>
        </p:txBody>
      </p:sp>
      <p:pic>
        <p:nvPicPr>
          <p:cNvPr id="6" name="Grafik 5"/>
          <p:cNvPicPr>
            <a:picLocks noChangeAspect="1"/>
          </p:cNvPicPr>
          <p:nvPr/>
        </p:nvPicPr>
        <p:blipFill rotWithShape="1">
          <a:blip r:embed="rId3"/>
          <a:srcRect t="42170"/>
          <a:stretch/>
        </p:blipFill>
        <p:spPr>
          <a:xfrm>
            <a:off x="441566" y="1387138"/>
            <a:ext cx="8233159" cy="3554030"/>
          </a:xfrm>
          <a:prstGeom prst="rect">
            <a:avLst/>
          </a:prstGeom>
        </p:spPr>
      </p:pic>
      <p:sp>
        <p:nvSpPr>
          <p:cNvPr id="7" name="Textfeld 6"/>
          <p:cNvSpPr txBox="1"/>
          <p:nvPr/>
        </p:nvSpPr>
        <p:spPr>
          <a:xfrm>
            <a:off x="148965" y="1219936"/>
            <a:ext cx="615560" cy="553301"/>
          </a:xfrm>
          <a:prstGeom prst="rect">
            <a:avLst/>
          </a:prstGeom>
          <a:solidFill>
            <a:schemeClr val="bg1"/>
          </a:solidFill>
        </p:spPr>
        <p:txBody>
          <a:bodyPr wrap="square" rtlCol="0">
            <a:spAutoFit/>
          </a:bodyPr>
          <a:lstStyle/>
          <a:p>
            <a:pPr>
              <a:spcAft>
                <a:spcPct val="40000"/>
              </a:spcAft>
              <a:buFont typeface="Wingdings" pitchFamily="2" charset="2"/>
              <a:buNone/>
            </a:pPr>
            <a:endParaRPr lang="de-DE" sz="1800" b="0" dirty="0">
              <a:solidFill>
                <a:srgbClr val="000000"/>
              </a:solidFill>
              <a:cs typeface="Arial" panose="020B0604020202020204" pitchFamily="34" charset="0"/>
            </a:endParaRPr>
          </a:p>
        </p:txBody>
      </p:sp>
      <p:sp>
        <p:nvSpPr>
          <p:cNvPr id="9" name="Textfeld 8"/>
          <p:cNvSpPr txBox="1"/>
          <p:nvPr/>
        </p:nvSpPr>
        <p:spPr>
          <a:xfrm>
            <a:off x="4621586" y="1384379"/>
            <a:ext cx="418002" cy="369332"/>
          </a:xfrm>
          <a:prstGeom prst="rect">
            <a:avLst/>
          </a:prstGeom>
          <a:solidFill>
            <a:schemeClr val="bg1"/>
          </a:solidFill>
        </p:spPr>
        <p:txBody>
          <a:bodyPr wrap="square" rtlCol="0">
            <a:spAutoFit/>
          </a:bodyPr>
          <a:lstStyle/>
          <a:p>
            <a:pPr>
              <a:spcAft>
                <a:spcPct val="40000"/>
              </a:spcAft>
              <a:buFont typeface="Wingdings" pitchFamily="2" charset="2"/>
              <a:buNone/>
            </a:pPr>
            <a:endParaRPr lang="de-DE" sz="1800" b="0" dirty="0">
              <a:solidFill>
                <a:srgbClr val="000000"/>
              </a:solidFill>
              <a:cs typeface="Arial" panose="020B0604020202020204" pitchFamily="34" charset="0"/>
            </a:endParaRPr>
          </a:p>
        </p:txBody>
      </p:sp>
      <p:sp>
        <p:nvSpPr>
          <p:cNvPr id="12" name="Ellipse 11"/>
          <p:cNvSpPr/>
          <p:nvPr/>
        </p:nvSpPr>
        <p:spPr bwMode="auto">
          <a:xfrm>
            <a:off x="6300192" y="1052737"/>
            <a:ext cx="2626814" cy="1468964"/>
          </a:xfrm>
          <a:prstGeom prst="ellipse">
            <a:avLst/>
          </a:prstGeom>
          <a:noFill/>
          <a:ln w="57150">
            <a:solidFill>
              <a:schemeClr val="accent1"/>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13" name="Textfeld 12"/>
          <p:cNvSpPr txBox="1"/>
          <p:nvPr/>
        </p:nvSpPr>
        <p:spPr>
          <a:xfrm>
            <a:off x="1074573" y="5517232"/>
            <a:ext cx="2736304" cy="338554"/>
          </a:xfrm>
          <a:prstGeom prst="rect">
            <a:avLst/>
          </a:prstGeom>
          <a:solidFill>
            <a:schemeClr val="tx2"/>
          </a:solidFill>
        </p:spPr>
        <p:txBody>
          <a:bodyPr wrap="square" rtlCol="0">
            <a:spAutoFit/>
          </a:bodyPr>
          <a:lstStyle/>
          <a:p>
            <a:pPr algn="ctr">
              <a:spcAft>
                <a:spcPct val="40000"/>
              </a:spcAft>
              <a:buFont typeface="Wingdings" pitchFamily="2" charset="2"/>
              <a:buNone/>
            </a:pPr>
            <a:r>
              <a:rPr lang="en-US" sz="1600" b="0" dirty="0">
                <a:solidFill>
                  <a:srgbClr val="000000"/>
                </a:solidFill>
                <a:cs typeface="Arial" panose="020B0604020202020204" pitchFamily="34" charset="0"/>
              </a:rPr>
              <a:t>Healthy</a:t>
            </a:r>
          </a:p>
        </p:txBody>
      </p:sp>
      <p:sp>
        <p:nvSpPr>
          <p:cNvPr id="14" name="Textfeld 13"/>
          <p:cNvSpPr txBox="1"/>
          <p:nvPr/>
        </p:nvSpPr>
        <p:spPr>
          <a:xfrm>
            <a:off x="5514096" y="5517232"/>
            <a:ext cx="2736304" cy="338554"/>
          </a:xfrm>
          <a:prstGeom prst="rect">
            <a:avLst/>
          </a:prstGeom>
          <a:solidFill>
            <a:schemeClr val="accent1"/>
          </a:solidFill>
        </p:spPr>
        <p:txBody>
          <a:bodyPr wrap="square" rtlCol="0">
            <a:spAutoFit/>
          </a:bodyPr>
          <a:lstStyle/>
          <a:p>
            <a:pPr algn="ctr">
              <a:spcAft>
                <a:spcPct val="40000"/>
              </a:spcAft>
              <a:buFont typeface="Wingdings" pitchFamily="2" charset="2"/>
              <a:buNone/>
            </a:pPr>
            <a:r>
              <a:rPr lang="en-US" sz="1600" b="0" dirty="0">
                <a:solidFill>
                  <a:srgbClr val="000000"/>
                </a:solidFill>
                <a:cs typeface="Arial" panose="020B0604020202020204" pitchFamily="34" charset="0"/>
              </a:rPr>
              <a:t>Diseased</a:t>
            </a:r>
          </a:p>
        </p:txBody>
      </p:sp>
    </p:spTree>
    <p:extLst>
      <p:ext uri="{BB962C8B-B14F-4D97-AF65-F5344CB8AC3E}">
        <p14:creationId xmlns:p14="http://schemas.microsoft.com/office/powerpoint/2010/main" val="163418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419872" y="1124744"/>
            <a:ext cx="4392231" cy="4775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466725" y="334800"/>
            <a:ext cx="8208000" cy="615553"/>
          </a:xfrm>
        </p:spPr>
        <p:txBody>
          <a:bodyPr/>
          <a:lstStyle/>
          <a:p>
            <a:r>
              <a:rPr lang="en-US" sz="2000" dirty="0" smtClean="0">
                <a:latin typeface="Arial" panose="020B0604020202020204" pitchFamily="34" charset="0"/>
                <a:cs typeface="Arial" panose="020B0604020202020204" pitchFamily="34" charset="0"/>
              </a:rPr>
              <a:t>Who gets Alzheimer’s? Who doesn’t?</a:t>
            </a:r>
            <a:br>
              <a:rPr lang="en-US" sz="2000" dirty="0" smtClean="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71600" y="1124744"/>
            <a:ext cx="2448272" cy="4775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p:cNvSpPr txBox="1"/>
          <p:nvPr/>
        </p:nvSpPr>
        <p:spPr>
          <a:xfrm>
            <a:off x="5072936" y="5466723"/>
            <a:ext cx="3642343" cy="609398"/>
          </a:xfrm>
          <a:prstGeom prst="rect">
            <a:avLst/>
          </a:prstGeom>
          <a:noFill/>
        </p:spPr>
        <p:txBody>
          <a:bodyPr wrap="none" rtlCol="0">
            <a:spAutoFit/>
          </a:bodyPr>
          <a:lstStyle/>
          <a:p>
            <a:pPr algn="r">
              <a:spcAft>
                <a:spcPct val="40000"/>
              </a:spcAft>
              <a:buFont typeface="Wingdings" pitchFamily="2" charset="2"/>
              <a:buNone/>
            </a:pPr>
            <a:r>
              <a:rPr lang="en-US" b="0" dirty="0">
                <a:solidFill>
                  <a:srgbClr val="000000"/>
                </a:solidFill>
                <a:cs typeface="Arial" panose="020B0604020202020204" pitchFamily="34" charset="0"/>
              </a:rPr>
              <a:t>FBP= flurbiprofen</a:t>
            </a:r>
          </a:p>
          <a:p>
            <a:pPr algn="r">
              <a:spcAft>
                <a:spcPct val="40000"/>
              </a:spcAft>
              <a:buFont typeface="Wingdings" pitchFamily="2" charset="2"/>
              <a:buNone/>
            </a:pPr>
            <a:r>
              <a:rPr lang="en-US" b="0" dirty="0">
                <a:solidFill>
                  <a:srgbClr val="000000"/>
                </a:solidFill>
                <a:cs typeface="Arial" panose="020B0604020202020204" pitchFamily="34" charset="0"/>
              </a:rPr>
              <a:t>NSAID=non-steroidal </a:t>
            </a:r>
            <a:r>
              <a:rPr lang="en-US" b="0" dirty="0" err="1">
                <a:solidFill>
                  <a:srgbClr val="000000"/>
                </a:solidFill>
                <a:cs typeface="Arial" panose="020B0604020202020204" pitchFamily="34" charset="0"/>
              </a:rPr>
              <a:t>antiinflammatory</a:t>
            </a:r>
            <a:r>
              <a:rPr lang="en-US" b="0" dirty="0">
                <a:solidFill>
                  <a:srgbClr val="000000"/>
                </a:solidFill>
                <a:cs typeface="Arial" panose="020B0604020202020204" pitchFamily="34" charset="0"/>
              </a:rPr>
              <a:t> drug</a:t>
            </a:r>
          </a:p>
        </p:txBody>
      </p:sp>
      <p:sp>
        <p:nvSpPr>
          <p:cNvPr id="10" name="Textfeld 9"/>
          <p:cNvSpPr txBox="1"/>
          <p:nvPr/>
        </p:nvSpPr>
        <p:spPr>
          <a:xfrm>
            <a:off x="5436096" y="738051"/>
            <a:ext cx="3094613" cy="923330"/>
          </a:xfrm>
          <a:prstGeom prst="rect">
            <a:avLst/>
          </a:prstGeom>
          <a:solidFill>
            <a:schemeClr val="tx2"/>
          </a:solidFill>
        </p:spPr>
        <p:txBody>
          <a:bodyPr wrap="square" rtlCol="0">
            <a:spAutoFit/>
          </a:bodyPr>
          <a:lstStyle/>
          <a:p>
            <a:pPr>
              <a:spcAft>
                <a:spcPct val="40000"/>
              </a:spcAft>
              <a:buFont typeface="Wingdings" pitchFamily="2" charset="2"/>
              <a:buNone/>
            </a:pPr>
            <a:r>
              <a:rPr lang="de-DE" sz="1800" b="0" dirty="0">
                <a:solidFill>
                  <a:srgbClr val="000000"/>
                </a:solidFill>
                <a:cs typeface="Arial" panose="020B0604020202020204" pitchFamily="34" charset="0"/>
              </a:rPr>
              <a:t>Long-term high-dose NSAID </a:t>
            </a:r>
            <a:r>
              <a:rPr lang="de-DE" sz="1800" b="0" dirty="0" err="1">
                <a:solidFill>
                  <a:srgbClr val="000000"/>
                </a:solidFill>
                <a:cs typeface="Arial" panose="020B0604020202020204" pitchFamily="34" charset="0"/>
              </a:rPr>
              <a:t>intake</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decreases</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risk</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for</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Alzheimer‘s</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disease</a:t>
            </a:r>
            <a:endParaRPr lang="de-DE" sz="1800" b="0" dirty="0">
              <a:solidFill>
                <a:srgbClr val="000000"/>
              </a:solidFill>
              <a:cs typeface="Arial" panose="020B0604020202020204" pitchFamily="34" charset="0"/>
            </a:endParaRPr>
          </a:p>
        </p:txBody>
      </p:sp>
      <p:sp>
        <p:nvSpPr>
          <p:cNvPr id="6" name="Rechteck 5"/>
          <p:cNvSpPr/>
          <p:nvPr/>
        </p:nvSpPr>
        <p:spPr bwMode="auto">
          <a:xfrm>
            <a:off x="5580112" y="2228905"/>
            <a:ext cx="792088" cy="1128088"/>
          </a:xfrm>
          <a:prstGeom prst="rect">
            <a:avLst/>
          </a:prstGeom>
          <a:solidFill>
            <a:schemeClr val="bg1"/>
          </a:solidFill>
          <a:ln w="12700">
            <a:noFill/>
            <a:round/>
            <a:headEnd/>
            <a:tailEnd/>
          </a:ln>
          <a:effectLst/>
          <a:extLst/>
        </p:spPr>
        <p:txBody>
          <a:bodyPr rtlCol="0" anchor="ctr"/>
          <a:lstStyle/>
          <a:p>
            <a:pPr algn="ctr">
              <a:spcAft>
                <a:spcPct val="40000"/>
              </a:spcAft>
              <a:buFont typeface="Wingdings" pitchFamily="2" charset="2"/>
              <a:buNone/>
            </a:pPr>
            <a:endParaRPr lang="en-GB" sz="1800" b="0">
              <a:solidFill>
                <a:srgbClr val="000000"/>
              </a:solidFill>
              <a:cs typeface="Arial" panose="020B0604020202020204" pitchFamily="34" charset="0"/>
            </a:endParaRPr>
          </a:p>
        </p:txBody>
      </p:sp>
      <p:grpSp>
        <p:nvGrpSpPr>
          <p:cNvPr id="13" name="Gruppieren 12"/>
          <p:cNvGrpSpPr/>
          <p:nvPr/>
        </p:nvGrpSpPr>
        <p:grpSpPr>
          <a:xfrm>
            <a:off x="5652185" y="2147460"/>
            <a:ext cx="575935" cy="540000"/>
            <a:chOff x="221539" y="1899373"/>
            <a:chExt cx="575935" cy="540000"/>
          </a:xfrm>
        </p:grpSpPr>
        <p:sp>
          <p:nvSpPr>
            <p:cNvPr id="12" name="Rechteck 11"/>
            <p:cNvSpPr/>
            <p:nvPr/>
          </p:nvSpPr>
          <p:spPr bwMode="auto">
            <a:xfrm>
              <a:off x="239506" y="1899373"/>
              <a:ext cx="540000" cy="540000"/>
            </a:xfrm>
            <a:prstGeom prst="rect">
              <a:avLst/>
            </a:prstGeom>
            <a:solidFill>
              <a:schemeClr val="tx2">
                <a:lumMod val="20000"/>
                <a:lumOff val="80000"/>
              </a:schemeClr>
            </a:solidFill>
            <a:ln w="5715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11" name="Textfeld 10"/>
            <p:cNvSpPr txBox="1"/>
            <p:nvPr/>
          </p:nvSpPr>
          <p:spPr>
            <a:xfrm>
              <a:off x="221539" y="2015485"/>
              <a:ext cx="575935" cy="307777"/>
            </a:xfrm>
            <a:prstGeom prst="rect">
              <a:avLst/>
            </a:prstGeom>
            <a:noFill/>
          </p:spPr>
          <p:txBody>
            <a:bodyPr wrap="square" rtlCol="0">
              <a:spAutoFit/>
            </a:bodyPr>
            <a:lstStyle/>
            <a:p>
              <a:pPr algn="ctr">
                <a:spcAft>
                  <a:spcPct val="40000"/>
                </a:spcAft>
                <a:buFont typeface="Wingdings" pitchFamily="2" charset="2"/>
                <a:buNone/>
              </a:pPr>
              <a:r>
                <a:rPr lang="de-DE" dirty="0">
                  <a:solidFill>
                    <a:srgbClr val="000000"/>
                  </a:solidFill>
                  <a:cs typeface="Arial" panose="020B0604020202020204" pitchFamily="34" charset="0"/>
                </a:rPr>
                <a:t>FBP</a:t>
              </a:r>
            </a:p>
          </p:txBody>
        </p:sp>
      </p:grpSp>
      <p:cxnSp>
        <p:nvCxnSpPr>
          <p:cNvPr id="15" name="Gerade Verbindung mit Pfeil 14"/>
          <p:cNvCxnSpPr/>
          <p:nvPr/>
        </p:nvCxnSpPr>
        <p:spPr bwMode="auto">
          <a:xfrm>
            <a:off x="5940152" y="2711504"/>
            <a:ext cx="0" cy="564044"/>
          </a:xfrm>
          <a:prstGeom prst="straightConnector1">
            <a:avLst/>
          </a:prstGeom>
          <a:noFill/>
          <a:ln w="76200" cap="flat" cmpd="sng" algn="ctr">
            <a:solidFill>
              <a:schemeClr val="tx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r Verbinder 16"/>
          <p:cNvCxnSpPr/>
          <p:nvPr/>
        </p:nvCxnSpPr>
        <p:spPr bwMode="auto">
          <a:xfrm>
            <a:off x="5760164" y="3275548"/>
            <a:ext cx="359976" cy="0"/>
          </a:xfrm>
          <a:prstGeom prst="line">
            <a:avLst/>
          </a:prstGeom>
          <a:noFill/>
          <a:ln w="762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Inhaltsplatzhalter 8"/>
          <p:cNvSpPr>
            <a:spLocks noGrp="1"/>
          </p:cNvSpPr>
          <p:nvPr>
            <p:ph idx="1"/>
          </p:nvPr>
        </p:nvSpPr>
        <p:spPr/>
        <p:txBody>
          <a:bodyPr/>
          <a:lstStyle/>
          <a:p>
            <a:endParaRPr lang="en-US"/>
          </a:p>
        </p:txBody>
      </p:sp>
    </p:spTree>
    <p:extLst>
      <p:ext uri="{BB962C8B-B14F-4D97-AF65-F5344CB8AC3E}">
        <p14:creationId xmlns:p14="http://schemas.microsoft.com/office/powerpoint/2010/main" val="341192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5580112" y="2228905"/>
            <a:ext cx="792088" cy="1128088"/>
          </a:xfrm>
          <a:prstGeom prst="rect">
            <a:avLst/>
          </a:prstGeom>
          <a:solidFill>
            <a:schemeClr val="bg1"/>
          </a:solidFill>
          <a:ln w="12700">
            <a:noFill/>
            <a:round/>
            <a:headEnd/>
            <a:tailEnd/>
          </a:ln>
          <a:effectLst/>
          <a:extLst/>
        </p:spPr>
        <p:txBody>
          <a:bodyPr rtlCol="0" anchor="ctr"/>
          <a:lstStyle/>
          <a:p>
            <a:pPr algn="ctr">
              <a:spcAft>
                <a:spcPct val="40000"/>
              </a:spcAft>
              <a:buFont typeface="Wingdings" pitchFamily="2" charset="2"/>
              <a:buNone/>
            </a:pPr>
            <a:endParaRPr lang="en-GB" sz="1800" b="0">
              <a:solidFill>
                <a:srgbClr val="000000"/>
              </a:solidFill>
              <a:cs typeface="Arial" panose="020B0604020202020204" pitchFamily="34" charset="0"/>
            </a:endParaRPr>
          </a:p>
        </p:txBody>
      </p:sp>
      <p:sp>
        <p:nvSpPr>
          <p:cNvPr id="8" name="Rechteck 7"/>
          <p:cNvSpPr/>
          <p:nvPr/>
        </p:nvSpPr>
        <p:spPr>
          <a:xfrm>
            <a:off x="691421" y="5334025"/>
            <a:ext cx="7758608" cy="757130"/>
          </a:xfrm>
          <a:prstGeom prst="rect">
            <a:avLst/>
          </a:prstGeom>
          <a:solidFill>
            <a:schemeClr val="accent1"/>
          </a:solidFill>
        </p:spPr>
        <p:txBody>
          <a:bodyPr wrap="square">
            <a:spAutoFit/>
          </a:bodyPr>
          <a:lstStyle/>
          <a:p>
            <a:pPr algn="ctr">
              <a:spcAft>
                <a:spcPct val="40000"/>
              </a:spcAft>
              <a:buFont typeface="Wingdings" pitchFamily="2" charset="2"/>
              <a:buNone/>
            </a:pPr>
            <a:r>
              <a:rPr lang="en-GB" sz="1800" b="0" kern="0" dirty="0">
                <a:solidFill>
                  <a:srgbClr val="000000"/>
                </a:solidFill>
                <a:cs typeface="Arial" panose="020B0604020202020204" pitchFamily="34" charset="0"/>
              </a:rPr>
              <a:t>Phase III clinical trials failed (</a:t>
            </a:r>
            <a:r>
              <a:rPr lang="en-GB" sz="1800" b="0" kern="0" dirty="0" err="1">
                <a:solidFill>
                  <a:srgbClr val="000000"/>
                </a:solidFill>
                <a:cs typeface="Arial" panose="020B0604020202020204" pitchFamily="34" charset="0"/>
              </a:rPr>
              <a:t>tarenflurbil</a:t>
            </a:r>
            <a:r>
              <a:rPr lang="en-GB" sz="1800" b="0" kern="0" baseline="30000" dirty="0" err="1">
                <a:solidFill>
                  <a:srgbClr val="000000"/>
                </a:solidFill>
                <a:cs typeface="Arial" panose="020B0604020202020204" pitchFamily="34" charset="0"/>
              </a:rPr>
              <a:t>TM</a:t>
            </a:r>
            <a:r>
              <a:rPr lang="en-GB" sz="1800" b="0" kern="0" dirty="0">
                <a:solidFill>
                  <a:srgbClr val="000000"/>
                </a:solidFill>
                <a:cs typeface="Arial" panose="020B0604020202020204" pitchFamily="34" charset="0"/>
              </a:rPr>
              <a:t>) </a:t>
            </a:r>
            <a:r>
              <a:rPr lang="en-GB" sz="1800" b="0" kern="0" dirty="0">
                <a:solidFill>
                  <a:srgbClr val="000000"/>
                </a:solidFill>
                <a:cs typeface="Arial" panose="020B0604020202020204" pitchFamily="34" charset="0"/>
                <a:sym typeface="Wingdings" panose="05000000000000000000" pitchFamily="2" charset="2"/>
              </a:rPr>
              <a:t></a:t>
            </a:r>
            <a:endParaRPr lang="en-GB" sz="1800" b="0" kern="0" dirty="0">
              <a:solidFill>
                <a:srgbClr val="000000"/>
              </a:solidFill>
              <a:cs typeface="Arial" panose="020B0604020202020204" pitchFamily="34" charset="0"/>
            </a:endParaRPr>
          </a:p>
          <a:p>
            <a:pPr algn="ctr">
              <a:spcAft>
                <a:spcPct val="40000"/>
              </a:spcAft>
              <a:buFont typeface="Wingdings" pitchFamily="2" charset="2"/>
              <a:buNone/>
            </a:pPr>
            <a:r>
              <a:rPr lang="en-GB" sz="1800" kern="0" dirty="0">
                <a:solidFill>
                  <a:srgbClr val="000000"/>
                </a:solidFill>
                <a:cs typeface="Arial" panose="020B0604020202020204" pitchFamily="34" charset="0"/>
              </a:rPr>
              <a:t>Flurbiprofen cannot reach the brain in sufficient doses</a:t>
            </a:r>
          </a:p>
        </p:txBody>
      </p:sp>
      <p:sp>
        <p:nvSpPr>
          <p:cNvPr id="3" name="Ellipse 2"/>
          <p:cNvSpPr/>
          <p:nvPr/>
        </p:nvSpPr>
        <p:spPr bwMode="auto">
          <a:xfrm>
            <a:off x="107904" y="1484784"/>
            <a:ext cx="3600000" cy="3600000"/>
          </a:xfrm>
          <a:prstGeom prst="ellipse">
            <a:avLst/>
          </a:prstGeom>
          <a:solidFill>
            <a:schemeClr val="bg1"/>
          </a:solidFill>
          <a:ln w="7620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19" name="Rechteck 18"/>
          <p:cNvSpPr/>
          <p:nvPr/>
        </p:nvSpPr>
        <p:spPr>
          <a:xfrm>
            <a:off x="4441336" y="2979004"/>
            <a:ext cx="4250472" cy="923330"/>
          </a:xfrm>
          <a:prstGeom prst="rect">
            <a:avLst/>
          </a:prstGeom>
          <a:noFill/>
        </p:spPr>
        <p:txBody>
          <a:bodyPr wrap="square">
            <a:spAutoFit/>
          </a:bodyPr>
          <a:lstStyle/>
          <a:p>
            <a:pPr algn="ctr">
              <a:spcAft>
                <a:spcPct val="40000"/>
              </a:spcAft>
              <a:buFont typeface="Wingdings" pitchFamily="2" charset="2"/>
              <a:buNone/>
            </a:pPr>
            <a:r>
              <a:rPr lang="en-GB" sz="1800" kern="0" dirty="0">
                <a:solidFill>
                  <a:srgbClr val="179C7D"/>
                </a:solidFill>
                <a:cs typeface="Arial" panose="020B0604020202020204" pitchFamily="34" charset="0"/>
              </a:rPr>
              <a:t>Embed flurbiprofen into nanoparticles for targeted transport across the BBB</a:t>
            </a:r>
          </a:p>
        </p:txBody>
      </p:sp>
      <p:sp>
        <p:nvSpPr>
          <p:cNvPr id="4" name="Textfeld 3"/>
          <p:cNvSpPr txBox="1"/>
          <p:nvPr/>
        </p:nvSpPr>
        <p:spPr>
          <a:xfrm>
            <a:off x="42461" y="3143489"/>
            <a:ext cx="3744416" cy="369332"/>
          </a:xfrm>
          <a:prstGeom prst="rect">
            <a:avLst/>
          </a:prstGeom>
          <a:noFill/>
        </p:spPr>
        <p:txBody>
          <a:bodyPr wrap="square" rtlCol="0">
            <a:spAutoFit/>
          </a:bodyPr>
          <a:lstStyle/>
          <a:p>
            <a:pPr algn="ctr">
              <a:spcAft>
                <a:spcPct val="40000"/>
              </a:spcAft>
              <a:buFont typeface="Wingdings" pitchFamily="2" charset="2"/>
              <a:buNone/>
            </a:pPr>
            <a:r>
              <a:rPr lang="de-DE" sz="1800" dirty="0" err="1">
                <a:solidFill>
                  <a:srgbClr val="179C7D"/>
                </a:solidFill>
                <a:cs typeface="Arial" panose="020B0604020202020204" pitchFamily="34" charset="0"/>
              </a:rPr>
              <a:t>Poly</a:t>
            </a:r>
            <a:r>
              <a:rPr lang="de-DE" sz="1800" dirty="0">
                <a:solidFill>
                  <a:srgbClr val="179C7D"/>
                </a:solidFill>
                <a:cs typeface="Arial" panose="020B0604020202020204" pitchFamily="34" charset="0"/>
              </a:rPr>
              <a:t>(</a:t>
            </a:r>
            <a:r>
              <a:rPr lang="de-DE" sz="1800" dirty="0" err="1">
                <a:solidFill>
                  <a:srgbClr val="179C7D"/>
                </a:solidFill>
                <a:cs typeface="Arial" panose="020B0604020202020204" pitchFamily="34" charset="0"/>
              </a:rPr>
              <a:t>lactic</a:t>
            </a:r>
            <a:r>
              <a:rPr lang="de-DE" sz="1800" dirty="0">
                <a:solidFill>
                  <a:srgbClr val="179C7D"/>
                </a:solidFill>
                <a:cs typeface="Arial" panose="020B0604020202020204" pitchFamily="34" charset="0"/>
              </a:rPr>
              <a:t> </a:t>
            </a:r>
            <a:r>
              <a:rPr lang="de-DE" sz="1800" dirty="0" err="1">
                <a:solidFill>
                  <a:srgbClr val="179C7D"/>
                </a:solidFill>
                <a:cs typeface="Arial" panose="020B0604020202020204" pitchFamily="34" charset="0"/>
              </a:rPr>
              <a:t>acid</a:t>
            </a:r>
            <a:r>
              <a:rPr lang="de-DE" sz="1800" dirty="0">
                <a:solidFill>
                  <a:srgbClr val="179C7D"/>
                </a:solidFill>
                <a:cs typeface="Arial" panose="020B0604020202020204" pitchFamily="34" charset="0"/>
              </a:rPr>
              <a:t>) </a:t>
            </a:r>
            <a:r>
              <a:rPr lang="de-DE" sz="1800" dirty="0" err="1">
                <a:solidFill>
                  <a:srgbClr val="179C7D"/>
                </a:solidFill>
                <a:cs typeface="Arial" panose="020B0604020202020204" pitchFamily="34" charset="0"/>
              </a:rPr>
              <a:t>nanoparticle</a:t>
            </a:r>
            <a:endParaRPr lang="de-DE" sz="1800" dirty="0">
              <a:solidFill>
                <a:srgbClr val="179C7D"/>
              </a:solidFill>
              <a:cs typeface="Arial" panose="020B0604020202020204" pitchFamily="34" charset="0"/>
            </a:endParaRPr>
          </a:p>
        </p:txBody>
      </p:sp>
      <p:sp>
        <p:nvSpPr>
          <p:cNvPr id="22" name="Textfeld 21"/>
          <p:cNvSpPr txBox="1"/>
          <p:nvPr/>
        </p:nvSpPr>
        <p:spPr>
          <a:xfrm>
            <a:off x="5436096" y="738051"/>
            <a:ext cx="3094613" cy="923330"/>
          </a:xfrm>
          <a:prstGeom prst="rect">
            <a:avLst/>
          </a:prstGeom>
          <a:solidFill>
            <a:schemeClr val="tx2"/>
          </a:solidFill>
        </p:spPr>
        <p:txBody>
          <a:bodyPr wrap="square" rtlCol="0">
            <a:spAutoFit/>
          </a:bodyPr>
          <a:lstStyle/>
          <a:p>
            <a:pPr>
              <a:spcAft>
                <a:spcPct val="40000"/>
              </a:spcAft>
              <a:buFont typeface="Wingdings" pitchFamily="2" charset="2"/>
              <a:buNone/>
            </a:pPr>
            <a:r>
              <a:rPr lang="de-DE" sz="1800" b="0" dirty="0">
                <a:solidFill>
                  <a:srgbClr val="000000"/>
                </a:solidFill>
                <a:cs typeface="Arial" panose="020B0604020202020204" pitchFamily="34" charset="0"/>
              </a:rPr>
              <a:t>Long-term high-dose NSAID </a:t>
            </a:r>
            <a:r>
              <a:rPr lang="de-DE" sz="1800" b="0" dirty="0" err="1">
                <a:solidFill>
                  <a:srgbClr val="000000"/>
                </a:solidFill>
                <a:cs typeface="Arial" panose="020B0604020202020204" pitchFamily="34" charset="0"/>
              </a:rPr>
              <a:t>intake</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decreases</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risk</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for</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Alzheimer‘s</a:t>
            </a:r>
            <a:r>
              <a:rPr lang="de-DE" sz="1800" b="0" dirty="0">
                <a:solidFill>
                  <a:srgbClr val="000000"/>
                </a:solidFill>
                <a:cs typeface="Arial" panose="020B0604020202020204" pitchFamily="34" charset="0"/>
              </a:rPr>
              <a:t> </a:t>
            </a:r>
            <a:r>
              <a:rPr lang="de-DE" sz="1800" b="0" dirty="0" err="1">
                <a:solidFill>
                  <a:srgbClr val="000000"/>
                </a:solidFill>
                <a:cs typeface="Arial" panose="020B0604020202020204" pitchFamily="34" charset="0"/>
              </a:rPr>
              <a:t>disease</a:t>
            </a:r>
            <a:endParaRPr lang="de-DE" sz="1800" b="0" dirty="0">
              <a:solidFill>
                <a:srgbClr val="000000"/>
              </a:solidFill>
              <a:cs typeface="Arial" panose="020B0604020202020204" pitchFamily="34" charset="0"/>
            </a:endParaRPr>
          </a:p>
        </p:txBody>
      </p:sp>
      <p:grpSp>
        <p:nvGrpSpPr>
          <p:cNvPr id="15" name="Gruppieren 14"/>
          <p:cNvGrpSpPr/>
          <p:nvPr/>
        </p:nvGrpSpPr>
        <p:grpSpPr>
          <a:xfrm>
            <a:off x="5652185" y="2147460"/>
            <a:ext cx="575935" cy="540000"/>
            <a:chOff x="221539" y="1899373"/>
            <a:chExt cx="575935" cy="540000"/>
          </a:xfrm>
        </p:grpSpPr>
        <p:sp>
          <p:nvSpPr>
            <p:cNvPr id="20" name="Rechteck 19"/>
            <p:cNvSpPr/>
            <p:nvPr/>
          </p:nvSpPr>
          <p:spPr bwMode="auto">
            <a:xfrm>
              <a:off x="239506" y="1899373"/>
              <a:ext cx="540000" cy="540000"/>
            </a:xfrm>
            <a:prstGeom prst="rect">
              <a:avLst/>
            </a:prstGeom>
            <a:solidFill>
              <a:schemeClr val="tx2">
                <a:lumMod val="20000"/>
                <a:lumOff val="80000"/>
              </a:schemeClr>
            </a:solidFill>
            <a:ln w="5715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21" name="Textfeld 20"/>
            <p:cNvSpPr txBox="1"/>
            <p:nvPr/>
          </p:nvSpPr>
          <p:spPr>
            <a:xfrm>
              <a:off x="221539" y="2015485"/>
              <a:ext cx="575935" cy="307777"/>
            </a:xfrm>
            <a:prstGeom prst="rect">
              <a:avLst/>
            </a:prstGeom>
            <a:noFill/>
          </p:spPr>
          <p:txBody>
            <a:bodyPr wrap="square" rtlCol="0">
              <a:spAutoFit/>
            </a:bodyPr>
            <a:lstStyle/>
            <a:p>
              <a:pPr algn="ctr">
                <a:spcAft>
                  <a:spcPct val="40000"/>
                </a:spcAft>
                <a:buFont typeface="Wingdings" pitchFamily="2" charset="2"/>
                <a:buNone/>
              </a:pPr>
              <a:r>
                <a:rPr lang="de-DE" dirty="0">
                  <a:solidFill>
                    <a:srgbClr val="000000"/>
                  </a:solidFill>
                  <a:cs typeface="Arial" panose="020B0604020202020204" pitchFamily="34" charset="0"/>
                </a:rPr>
                <a:t>FBP</a:t>
              </a:r>
            </a:p>
          </p:txBody>
        </p:sp>
      </p:grpSp>
      <p:grpSp>
        <p:nvGrpSpPr>
          <p:cNvPr id="23" name="Gruppieren 22"/>
          <p:cNvGrpSpPr/>
          <p:nvPr/>
        </p:nvGrpSpPr>
        <p:grpSpPr>
          <a:xfrm>
            <a:off x="2438128" y="2468166"/>
            <a:ext cx="575935" cy="540000"/>
            <a:chOff x="221539" y="1899373"/>
            <a:chExt cx="575935" cy="540000"/>
          </a:xfrm>
        </p:grpSpPr>
        <p:sp>
          <p:nvSpPr>
            <p:cNvPr id="24" name="Rechteck 23"/>
            <p:cNvSpPr/>
            <p:nvPr/>
          </p:nvSpPr>
          <p:spPr bwMode="auto">
            <a:xfrm>
              <a:off x="239506" y="1899373"/>
              <a:ext cx="540000" cy="540000"/>
            </a:xfrm>
            <a:prstGeom prst="rect">
              <a:avLst/>
            </a:prstGeom>
            <a:solidFill>
              <a:schemeClr val="tx2">
                <a:lumMod val="20000"/>
                <a:lumOff val="80000"/>
              </a:schemeClr>
            </a:solidFill>
            <a:ln w="5715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25" name="Textfeld 24"/>
            <p:cNvSpPr txBox="1"/>
            <p:nvPr/>
          </p:nvSpPr>
          <p:spPr>
            <a:xfrm>
              <a:off x="221539" y="2015485"/>
              <a:ext cx="575935" cy="307777"/>
            </a:xfrm>
            <a:prstGeom prst="rect">
              <a:avLst/>
            </a:prstGeom>
            <a:noFill/>
          </p:spPr>
          <p:txBody>
            <a:bodyPr wrap="square" rtlCol="0">
              <a:spAutoFit/>
            </a:bodyPr>
            <a:lstStyle/>
            <a:p>
              <a:pPr algn="ctr">
                <a:spcAft>
                  <a:spcPct val="40000"/>
                </a:spcAft>
                <a:buFont typeface="Wingdings" pitchFamily="2" charset="2"/>
                <a:buNone/>
              </a:pPr>
              <a:r>
                <a:rPr lang="de-DE" dirty="0">
                  <a:solidFill>
                    <a:srgbClr val="000000"/>
                  </a:solidFill>
                  <a:cs typeface="Arial" panose="020B0604020202020204" pitchFamily="34" charset="0"/>
                </a:rPr>
                <a:t>FBP</a:t>
              </a:r>
            </a:p>
          </p:txBody>
        </p:sp>
      </p:grpSp>
      <p:grpSp>
        <p:nvGrpSpPr>
          <p:cNvPr id="26" name="Gruppieren 25"/>
          <p:cNvGrpSpPr/>
          <p:nvPr/>
        </p:nvGrpSpPr>
        <p:grpSpPr>
          <a:xfrm>
            <a:off x="727903" y="3711819"/>
            <a:ext cx="575935" cy="540000"/>
            <a:chOff x="221539" y="1899373"/>
            <a:chExt cx="575935" cy="540000"/>
          </a:xfrm>
        </p:grpSpPr>
        <p:sp>
          <p:nvSpPr>
            <p:cNvPr id="27" name="Rechteck 26"/>
            <p:cNvSpPr/>
            <p:nvPr/>
          </p:nvSpPr>
          <p:spPr bwMode="auto">
            <a:xfrm>
              <a:off x="239506" y="1899373"/>
              <a:ext cx="540000" cy="540000"/>
            </a:xfrm>
            <a:prstGeom prst="rect">
              <a:avLst/>
            </a:prstGeom>
            <a:solidFill>
              <a:schemeClr val="tx2">
                <a:lumMod val="20000"/>
                <a:lumOff val="80000"/>
              </a:schemeClr>
            </a:solidFill>
            <a:ln w="5715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28" name="Textfeld 27"/>
            <p:cNvSpPr txBox="1"/>
            <p:nvPr/>
          </p:nvSpPr>
          <p:spPr>
            <a:xfrm>
              <a:off x="221539" y="2015485"/>
              <a:ext cx="575935" cy="307777"/>
            </a:xfrm>
            <a:prstGeom prst="rect">
              <a:avLst/>
            </a:prstGeom>
            <a:noFill/>
          </p:spPr>
          <p:txBody>
            <a:bodyPr wrap="square" rtlCol="0">
              <a:spAutoFit/>
            </a:bodyPr>
            <a:lstStyle/>
            <a:p>
              <a:pPr algn="ctr">
                <a:spcAft>
                  <a:spcPct val="40000"/>
                </a:spcAft>
                <a:buFont typeface="Wingdings" pitchFamily="2" charset="2"/>
                <a:buNone/>
              </a:pPr>
              <a:r>
                <a:rPr lang="de-DE" dirty="0">
                  <a:solidFill>
                    <a:srgbClr val="000000"/>
                  </a:solidFill>
                  <a:cs typeface="Arial" panose="020B0604020202020204" pitchFamily="34" charset="0"/>
                </a:rPr>
                <a:t>FBP</a:t>
              </a:r>
            </a:p>
          </p:txBody>
        </p:sp>
      </p:grpSp>
      <p:grpSp>
        <p:nvGrpSpPr>
          <p:cNvPr id="29" name="Gruppieren 28"/>
          <p:cNvGrpSpPr/>
          <p:nvPr/>
        </p:nvGrpSpPr>
        <p:grpSpPr>
          <a:xfrm>
            <a:off x="1586260" y="4291214"/>
            <a:ext cx="575935" cy="540000"/>
            <a:chOff x="221539" y="1899373"/>
            <a:chExt cx="575935" cy="540000"/>
          </a:xfrm>
        </p:grpSpPr>
        <p:sp>
          <p:nvSpPr>
            <p:cNvPr id="30" name="Rechteck 29"/>
            <p:cNvSpPr/>
            <p:nvPr/>
          </p:nvSpPr>
          <p:spPr bwMode="auto">
            <a:xfrm>
              <a:off x="239506" y="1899373"/>
              <a:ext cx="540000" cy="540000"/>
            </a:xfrm>
            <a:prstGeom prst="rect">
              <a:avLst/>
            </a:prstGeom>
            <a:solidFill>
              <a:schemeClr val="tx2">
                <a:lumMod val="20000"/>
                <a:lumOff val="80000"/>
              </a:schemeClr>
            </a:solidFill>
            <a:ln w="5715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31" name="Textfeld 30"/>
            <p:cNvSpPr txBox="1"/>
            <p:nvPr/>
          </p:nvSpPr>
          <p:spPr>
            <a:xfrm>
              <a:off x="221539" y="2015485"/>
              <a:ext cx="575935" cy="307777"/>
            </a:xfrm>
            <a:prstGeom prst="rect">
              <a:avLst/>
            </a:prstGeom>
            <a:noFill/>
          </p:spPr>
          <p:txBody>
            <a:bodyPr wrap="square" rtlCol="0">
              <a:spAutoFit/>
            </a:bodyPr>
            <a:lstStyle/>
            <a:p>
              <a:pPr algn="ctr">
                <a:spcAft>
                  <a:spcPct val="40000"/>
                </a:spcAft>
                <a:buFont typeface="Wingdings" pitchFamily="2" charset="2"/>
                <a:buNone/>
              </a:pPr>
              <a:r>
                <a:rPr lang="de-DE" dirty="0">
                  <a:solidFill>
                    <a:srgbClr val="000000"/>
                  </a:solidFill>
                  <a:cs typeface="Arial" panose="020B0604020202020204" pitchFamily="34" charset="0"/>
                </a:rPr>
                <a:t>FBP</a:t>
              </a:r>
            </a:p>
          </p:txBody>
        </p:sp>
      </p:grpSp>
      <p:grpSp>
        <p:nvGrpSpPr>
          <p:cNvPr id="32" name="Gruppieren 31"/>
          <p:cNvGrpSpPr/>
          <p:nvPr/>
        </p:nvGrpSpPr>
        <p:grpSpPr>
          <a:xfrm>
            <a:off x="2456095" y="3772784"/>
            <a:ext cx="575935" cy="540000"/>
            <a:chOff x="221539" y="1899373"/>
            <a:chExt cx="575935" cy="540000"/>
          </a:xfrm>
        </p:grpSpPr>
        <p:sp>
          <p:nvSpPr>
            <p:cNvPr id="33" name="Rechteck 32"/>
            <p:cNvSpPr/>
            <p:nvPr/>
          </p:nvSpPr>
          <p:spPr bwMode="auto">
            <a:xfrm>
              <a:off x="239506" y="1899373"/>
              <a:ext cx="540000" cy="540000"/>
            </a:xfrm>
            <a:prstGeom prst="rect">
              <a:avLst/>
            </a:prstGeom>
            <a:solidFill>
              <a:schemeClr val="tx2">
                <a:lumMod val="20000"/>
                <a:lumOff val="80000"/>
              </a:schemeClr>
            </a:solidFill>
            <a:ln w="57150">
              <a:solidFill>
                <a:schemeClr val="tx2"/>
              </a:solidFill>
              <a:round/>
              <a:headEnd/>
              <a:tailEnd/>
            </a:ln>
            <a:effectLst/>
            <a:extLst/>
          </p:spPr>
          <p:txBody>
            <a:bodyPr rtlCol="0" anchor="ctr"/>
            <a:lstStyle/>
            <a:p>
              <a:pPr algn="ctr">
                <a:spcAft>
                  <a:spcPct val="40000"/>
                </a:spcAft>
                <a:buFont typeface="Wingdings" pitchFamily="2" charset="2"/>
                <a:buNone/>
              </a:pPr>
              <a:endParaRPr lang="de-DE" sz="1800" b="0">
                <a:solidFill>
                  <a:srgbClr val="000000"/>
                </a:solidFill>
                <a:cs typeface="Arial" panose="020B0604020202020204" pitchFamily="34" charset="0"/>
              </a:endParaRPr>
            </a:p>
          </p:txBody>
        </p:sp>
        <p:sp>
          <p:nvSpPr>
            <p:cNvPr id="34" name="Textfeld 33"/>
            <p:cNvSpPr txBox="1"/>
            <p:nvPr/>
          </p:nvSpPr>
          <p:spPr>
            <a:xfrm>
              <a:off x="221539" y="2015485"/>
              <a:ext cx="575935" cy="307777"/>
            </a:xfrm>
            <a:prstGeom prst="rect">
              <a:avLst/>
            </a:prstGeom>
            <a:noFill/>
          </p:spPr>
          <p:txBody>
            <a:bodyPr wrap="square" rtlCol="0">
              <a:spAutoFit/>
            </a:bodyPr>
            <a:lstStyle/>
            <a:p>
              <a:pPr algn="ctr">
                <a:spcAft>
                  <a:spcPct val="40000"/>
                </a:spcAft>
                <a:buFont typeface="Wingdings" pitchFamily="2" charset="2"/>
                <a:buNone/>
              </a:pPr>
              <a:r>
                <a:rPr lang="de-DE" dirty="0">
                  <a:solidFill>
                    <a:srgbClr val="000000"/>
                  </a:solidFill>
                  <a:cs typeface="Arial" panose="020B0604020202020204" pitchFamily="34" charset="0"/>
                </a:rPr>
                <a:t>FBP</a:t>
              </a:r>
            </a:p>
          </p:txBody>
        </p:sp>
      </p:grpSp>
      <p:sp>
        <p:nvSpPr>
          <p:cNvPr id="5" name="Inhaltsplatzhalter 4"/>
          <p:cNvSpPr>
            <a:spLocks noGrp="1"/>
          </p:cNvSpPr>
          <p:nvPr>
            <p:ph idx="1"/>
          </p:nvPr>
        </p:nvSpPr>
        <p:spPr/>
        <p:txBody>
          <a:bodyPr/>
          <a:lstStyle/>
          <a:p>
            <a:endParaRPr lang="en-US"/>
          </a:p>
        </p:txBody>
      </p:sp>
    </p:spTree>
    <p:extLst>
      <p:ext uri="{BB962C8B-B14F-4D97-AF65-F5344CB8AC3E}">
        <p14:creationId xmlns:p14="http://schemas.microsoft.com/office/powerpoint/2010/main" val="312597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7778E-7 -4.44444E-6 L -2.77778E-7 -4.44444E-6 L -0.02014 -0.01018 C -0.02257 -0.01134 -0.025 -0.0125 -0.0276 -0.01343 C -0.02778 -0.01343 -0.06858 -0.02639 -0.07674 -0.02778 C -0.1059 -0.03287 -0.13507 -0.03657 -0.16424 -0.0412 C -0.17153 -0.04213 -0.17865 -0.04421 -0.18594 -0.04444 L -0.24514 -0.04653 C -0.27743 -0.0456 -0.30972 -0.04537 -0.34184 -0.04329 C -0.35087 -0.04282 -0.35955 -0.04028 -0.36858 -0.03889 C -0.40208 -0.03403 -0.39635 -0.03495 -0.42361 -0.03333 L -0.44358 -0.02893 C -0.44792 -0.02801 -0.45243 -0.02778 -0.45694 -0.02662 C -0.46354 -0.025 -0.47014 -0.02222 -0.47691 -0.02014 C -0.4783 -0.01968 -0.47969 -0.01921 -0.48108 -0.01898 C -0.48438 -0.01852 -0.49097 -0.01782 -0.49097 -0.01782 L -0.49097 -0.01782 " pathEditMode="relative" ptsTypes="AAAAAAAAAAAAAAAAA">
                                      <p:cBhvr>
                                        <p:cTn id="6" dur="2000" fill="hold"/>
                                        <p:tgtEl>
                                          <p:spTgt spid="15"/>
                                        </p:tgtEl>
                                        <p:attrNameLst>
                                          <p:attrName>ppt_x</p:attrName>
                                          <p:attrName>ppt_y</p:attrName>
                                        </p:attrNameLst>
                                      </p:cBhvr>
                                    </p:animMotion>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2195736" y="764704"/>
            <a:ext cx="4752528" cy="5316088"/>
          </a:xfrm>
          <a:prstGeom prst="rect">
            <a:avLst/>
          </a:prstGeom>
        </p:spPr>
      </p:pic>
      <p:sp>
        <p:nvSpPr>
          <p:cNvPr id="2" name="Titel 1"/>
          <p:cNvSpPr>
            <a:spLocks noGrp="1"/>
          </p:cNvSpPr>
          <p:nvPr>
            <p:ph type="title"/>
          </p:nvPr>
        </p:nvSpPr>
        <p:spPr>
          <a:xfrm>
            <a:off x="466725" y="334800"/>
            <a:ext cx="8208000" cy="553998"/>
          </a:xfrm>
        </p:spPr>
        <p:txBody>
          <a:bodyPr/>
          <a:lstStyle/>
          <a:p>
            <a:r>
              <a:rPr lang="it-IT" sz="1800" dirty="0" smtClean="0">
                <a:latin typeface="Arial" panose="020B0604020202020204" pitchFamily="34" charset="0"/>
                <a:cs typeface="Arial" panose="020B0604020202020204" pitchFamily="34" charset="0"/>
              </a:rPr>
              <a:t>A </a:t>
            </a:r>
            <a:r>
              <a:rPr lang="en-US" sz="1800" dirty="0" smtClean="0">
                <a:latin typeface="Arial" panose="020B0604020202020204" pitchFamily="34" charset="0"/>
                <a:cs typeface="Arial" panose="020B0604020202020204" pitchFamily="34" charset="0"/>
              </a:rPr>
              <a:t>primary</a:t>
            </a:r>
            <a:r>
              <a:rPr lang="it-IT" sz="1800" dirty="0" smtClean="0">
                <a:latin typeface="Arial" panose="020B0604020202020204" pitchFamily="34" charset="0"/>
                <a:cs typeface="Arial" panose="020B0604020202020204" pitchFamily="34" charset="0"/>
              </a:rPr>
              <a:t> </a:t>
            </a:r>
            <a:r>
              <a:rPr lang="it-IT" sz="1800" dirty="0">
                <a:latin typeface="Arial" panose="020B0604020202020204" pitchFamily="34" charset="0"/>
                <a:cs typeface="Arial" panose="020B0604020202020204" pitchFamily="34" charset="0"/>
              </a:rPr>
              <a:t>porcine</a:t>
            </a:r>
            <a:r>
              <a:rPr lang="it-IT" sz="1800" i="1" dirty="0">
                <a:latin typeface="Arial" panose="020B0604020202020204" pitchFamily="34" charset="0"/>
                <a:cs typeface="Arial" panose="020B0604020202020204" pitchFamily="34" charset="0"/>
              </a:rPr>
              <a:t> in vitro </a:t>
            </a:r>
            <a:r>
              <a:rPr lang="it-IT" sz="1800" dirty="0" err="1">
                <a:latin typeface="Arial" panose="020B0604020202020204" pitchFamily="34" charset="0"/>
                <a:cs typeface="Arial" panose="020B0604020202020204" pitchFamily="34" charset="0"/>
              </a:rPr>
              <a:t>blood</a:t>
            </a:r>
            <a:r>
              <a:rPr lang="it-IT" sz="1800" dirty="0">
                <a:latin typeface="Arial" panose="020B0604020202020204" pitchFamily="34" charset="0"/>
                <a:cs typeface="Arial" panose="020B0604020202020204" pitchFamily="34" charset="0"/>
              </a:rPr>
              <a:t>-brain </a:t>
            </a:r>
            <a:r>
              <a:rPr lang="it-IT" sz="1800" dirty="0" err="1">
                <a:latin typeface="Arial" panose="020B0604020202020204" pitchFamily="34" charset="0"/>
                <a:cs typeface="Arial" panose="020B0604020202020204" pitchFamily="34" charset="0"/>
              </a:rPr>
              <a:t>barrier</a:t>
            </a:r>
            <a:r>
              <a:rPr lang="it-IT" sz="1800" dirty="0">
                <a:latin typeface="Arial" panose="020B0604020202020204" pitchFamily="34" charset="0"/>
                <a:cs typeface="Arial" panose="020B0604020202020204" pitchFamily="34" charset="0"/>
              </a:rPr>
              <a:t> </a:t>
            </a:r>
            <a:r>
              <a:rPr lang="it-IT" sz="1800" dirty="0" smtClean="0">
                <a:latin typeface="Arial" panose="020B0604020202020204" pitchFamily="34" charset="0"/>
                <a:cs typeface="Arial" panose="020B0604020202020204" pitchFamily="34" charset="0"/>
              </a:rPr>
              <a:t>model</a:t>
            </a:r>
            <a:r>
              <a:rPr lang="en-GB" sz="1800" dirty="0" smtClean="0">
                <a:latin typeface="Arial" panose="020B0604020202020204" pitchFamily="34" charset="0"/>
                <a:cs typeface="Arial" panose="020B0604020202020204" pitchFamily="34" charset="0"/>
              </a:rPr>
              <a:t/>
            </a:r>
            <a:br>
              <a:rPr lang="en-GB" sz="1800" dirty="0" smtClean="0">
                <a:latin typeface="Arial" panose="020B0604020202020204" pitchFamily="34" charset="0"/>
                <a:cs typeface="Arial" panose="020B0604020202020204" pitchFamily="34" charset="0"/>
              </a:rPr>
            </a:br>
            <a:endParaRPr lang="en-GB" sz="1800" b="0" dirty="0">
              <a:latin typeface="Arial" panose="020B0604020202020204" pitchFamily="34" charset="0"/>
              <a:cs typeface="Arial" panose="020B0604020202020204" pitchFamily="34" charset="0"/>
            </a:endParaRPr>
          </a:p>
        </p:txBody>
      </p:sp>
      <p:sp>
        <p:nvSpPr>
          <p:cNvPr id="7" name="Rectangle 2"/>
          <p:cNvSpPr>
            <a:spLocks noChangeArrowheads="1"/>
          </p:cNvSpPr>
          <p:nvPr/>
        </p:nvSpPr>
        <p:spPr bwMode="auto">
          <a:xfrm>
            <a:off x="0" y="-153888"/>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cs typeface="Arial" panose="020B0604020202020204" pitchFamily="34" charset="0"/>
            </a:endParaRPr>
          </a:p>
        </p:txBody>
      </p:sp>
      <p:grpSp>
        <p:nvGrpSpPr>
          <p:cNvPr id="6" name="Gruppieren 5"/>
          <p:cNvGrpSpPr/>
          <p:nvPr/>
        </p:nvGrpSpPr>
        <p:grpSpPr>
          <a:xfrm>
            <a:off x="323528" y="1700808"/>
            <a:ext cx="8785848" cy="4469574"/>
            <a:chOff x="323528" y="1700808"/>
            <a:chExt cx="8785848" cy="4469574"/>
          </a:xfrm>
        </p:grpSpPr>
        <p:sp>
          <p:nvSpPr>
            <p:cNvPr id="10" name="Textfeld 9"/>
            <p:cNvSpPr txBox="1"/>
            <p:nvPr/>
          </p:nvSpPr>
          <p:spPr>
            <a:xfrm>
              <a:off x="6551887" y="5616384"/>
              <a:ext cx="2206537" cy="553998"/>
            </a:xfrm>
            <a:prstGeom prst="rect">
              <a:avLst/>
            </a:prstGeom>
            <a:noFill/>
          </p:spPr>
          <p:txBody>
            <a:bodyPr wrap="square" rtlCol="0">
              <a:spAutoFit/>
            </a:bodyPr>
            <a:lstStyle/>
            <a:p>
              <a:r>
                <a:rPr lang="en-GB" sz="1000" b="0" dirty="0" smtClean="0">
                  <a:solidFill>
                    <a:schemeClr val="tx1">
                      <a:lumMod val="50000"/>
                      <a:lumOff val="50000"/>
                    </a:schemeClr>
                  </a:solidFill>
                  <a:cs typeface="Arial" panose="020B0604020202020204" pitchFamily="34" charset="0"/>
                </a:rPr>
                <a:t>Brain weights: http</a:t>
              </a:r>
              <a:r>
                <a:rPr lang="en-GB" sz="1000" b="0" dirty="0">
                  <a:solidFill>
                    <a:schemeClr val="tx1">
                      <a:lumMod val="50000"/>
                      <a:lumOff val="50000"/>
                    </a:schemeClr>
                  </a:solidFill>
                  <a:cs typeface="Arial" panose="020B0604020202020204" pitchFamily="34" charset="0"/>
                </a:rPr>
                <a:t>://mste.illinois.edu/malcz/DATA/BIOLOGY/Animals.html</a:t>
              </a:r>
            </a:p>
          </p:txBody>
        </p:sp>
        <p:grpSp>
          <p:nvGrpSpPr>
            <p:cNvPr id="4" name="Gruppieren 3"/>
            <p:cNvGrpSpPr/>
            <p:nvPr/>
          </p:nvGrpSpPr>
          <p:grpSpPr>
            <a:xfrm>
              <a:off x="323528" y="1700808"/>
              <a:ext cx="8785848" cy="2489233"/>
              <a:chOff x="323528" y="1700808"/>
              <a:chExt cx="8785848" cy="2489233"/>
            </a:xfrm>
          </p:grpSpPr>
          <p:pic>
            <p:nvPicPr>
              <p:cNvPr id="5" name="Grafik 4" descr="D:\2. Methoden &amp; Protokolle\Methoden\sCHWEINEPRÄP hIRN LATERAL 19.10.2012\IMG_1173.JPG"/>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2941482" y="1700808"/>
                <a:ext cx="3070678" cy="1913776"/>
              </a:xfrm>
              <a:prstGeom prst="rect">
                <a:avLst/>
              </a:prstGeom>
              <a:noFill/>
              <a:ln>
                <a:noFill/>
              </a:ln>
            </p:spPr>
          </p:pic>
          <p:pic>
            <p:nvPicPr>
              <p:cNvPr id="3076" name="Picture 4" descr="http://api.ning.com/files/S5D7YsYlDenr9zKypXY8ASxv8m3QKXd7z-KlKQC78774WWQKUKf1c97nVECgQIUEQbg7Sk89aSP3xX4YXAHK1TOs3KsOVd6e/HBrainRLater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23528" y="1725859"/>
                <a:ext cx="2545946" cy="1800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img4.wikia.nocookie.net/__cb20060217000240/psychology/images/8/8c/Mouse_bra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168" y="1823092"/>
                <a:ext cx="3025208" cy="1800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p:cNvSpPr txBox="1"/>
              <p:nvPr/>
            </p:nvSpPr>
            <p:spPr>
              <a:xfrm>
                <a:off x="323528" y="3605266"/>
                <a:ext cx="2545946" cy="584775"/>
              </a:xfrm>
              <a:prstGeom prst="rect">
                <a:avLst/>
              </a:prstGeom>
              <a:noFill/>
            </p:spPr>
            <p:txBody>
              <a:bodyPr wrap="square" rtlCol="0">
                <a:spAutoFit/>
              </a:bodyPr>
              <a:lstStyle/>
              <a:p>
                <a:r>
                  <a:rPr lang="en-GB" sz="1600" dirty="0" smtClean="0">
                    <a:cs typeface="Arial" panose="020B0604020202020204" pitchFamily="34" charset="0"/>
                  </a:rPr>
                  <a:t>Human</a:t>
                </a:r>
              </a:p>
              <a:p>
                <a:r>
                  <a:rPr lang="en-GB" sz="1600" dirty="0">
                    <a:cs typeface="Arial" panose="020B0604020202020204" pitchFamily="34" charset="0"/>
                  </a:rPr>
                  <a:t>&gt;</a:t>
                </a:r>
                <a:r>
                  <a:rPr lang="en-GB" sz="1600" dirty="0" smtClean="0">
                    <a:cs typeface="Arial" panose="020B0604020202020204" pitchFamily="34" charset="0"/>
                  </a:rPr>
                  <a:t>1000 g</a:t>
                </a:r>
                <a:endParaRPr lang="en-GB" sz="1600" dirty="0">
                  <a:cs typeface="Arial" panose="020B0604020202020204" pitchFamily="34" charset="0"/>
                </a:endParaRPr>
              </a:p>
            </p:txBody>
          </p:sp>
          <p:sp>
            <p:nvSpPr>
              <p:cNvPr id="14" name="Textfeld 13"/>
              <p:cNvSpPr txBox="1"/>
              <p:nvPr/>
            </p:nvSpPr>
            <p:spPr>
              <a:xfrm>
                <a:off x="2987824" y="3605266"/>
                <a:ext cx="2545946" cy="584775"/>
              </a:xfrm>
              <a:prstGeom prst="rect">
                <a:avLst/>
              </a:prstGeom>
              <a:noFill/>
            </p:spPr>
            <p:txBody>
              <a:bodyPr wrap="square" rtlCol="0">
                <a:spAutoFit/>
              </a:bodyPr>
              <a:lstStyle/>
              <a:p>
                <a:r>
                  <a:rPr lang="en-GB" sz="1600" dirty="0" smtClean="0">
                    <a:cs typeface="Arial" panose="020B0604020202020204" pitchFamily="34" charset="0"/>
                  </a:rPr>
                  <a:t>Pig</a:t>
                </a:r>
              </a:p>
              <a:p>
                <a:r>
                  <a:rPr lang="en-GB" sz="1600" dirty="0" smtClean="0">
                    <a:cs typeface="Arial" panose="020B0604020202020204" pitchFamily="34" charset="0"/>
                  </a:rPr>
                  <a:t>~180 g</a:t>
                </a:r>
              </a:p>
            </p:txBody>
          </p:sp>
          <p:sp>
            <p:nvSpPr>
              <p:cNvPr id="15" name="Textfeld 14"/>
              <p:cNvSpPr txBox="1"/>
              <p:nvPr/>
            </p:nvSpPr>
            <p:spPr>
              <a:xfrm>
                <a:off x="6228184" y="3605266"/>
                <a:ext cx="2545946" cy="584775"/>
              </a:xfrm>
              <a:prstGeom prst="rect">
                <a:avLst/>
              </a:prstGeom>
              <a:noFill/>
            </p:spPr>
            <p:txBody>
              <a:bodyPr wrap="square" rtlCol="0">
                <a:spAutoFit/>
              </a:bodyPr>
              <a:lstStyle/>
              <a:p>
                <a:r>
                  <a:rPr lang="en-GB" sz="1600" dirty="0" smtClean="0">
                    <a:cs typeface="Arial" panose="020B0604020202020204" pitchFamily="34" charset="0"/>
                  </a:rPr>
                  <a:t>Mouse </a:t>
                </a:r>
              </a:p>
              <a:p>
                <a:r>
                  <a:rPr lang="en-GB" sz="1600" dirty="0" smtClean="0">
                    <a:cs typeface="Arial" panose="020B0604020202020204" pitchFamily="34" charset="0"/>
                  </a:rPr>
                  <a:t>~0.4 g</a:t>
                </a:r>
              </a:p>
            </p:txBody>
          </p:sp>
        </p:grpSp>
      </p:grpSp>
    </p:spTree>
    <p:extLst>
      <p:ext uri="{BB962C8B-B14F-4D97-AF65-F5344CB8AC3E}">
        <p14:creationId xmlns:p14="http://schemas.microsoft.com/office/powerpoint/2010/main" val="28175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p:nvPr/>
        </p:nvPicPr>
        <p:blipFill>
          <a:blip r:embed="rId3"/>
          <a:stretch>
            <a:fillRect/>
          </a:stretch>
        </p:blipFill>
        <p:spPr>
          <a:xfrm>
            <a:off x="36686" y="1056928"/>
            <a:ext cx="5759450" cy="5625465"/>
          </a:xfrm>
          <a:prstGeom prst="rect">
            <a:avLst/>
          </a:prstGeom>
        </p:spPr>
      </p:pic>
      <p:sp>
        <p:nvSpPr>
          <p:cNvPr id="2" name="Titel 1"/>
          <p:cNvSpPr>
            <a:spLocks noGrp="1"/>
          </p:cNvSpPr>
          <p:nvPr>
            <p:ph type="title"/>
          </p:nvPr>
        </p:nvSpPr>
        <p:spPr>
          <a:xfrm>
            <a:off x="466725" y="334800"/>
            <a:ext cx="8208000" cy="276999"/>
          </a:xfrm>
        </p:spPr>
        <p:txBody>
          <a:bodyPr/>
          <a:lstStyle/>
          <a:p>
            <a:r>
              <a:rPr lang="en-US" sz="1800" dirty="0" smtClean="0">
                <a:latin typeface="Arial" panose="020B0604020202020204" pitchFamily="34" charset="0"/>
                <a:cs typeface="Arial" panose="020B0604020202020204" pitchFamily="34" charset="0"/>
              </a:rPr>
              <a:t>A primary porcine</a:t>
            </a:r>
            <a:r>
              <a:rPr lang="en-US" sz="1800" i="1" dirty="0" smtClean="0">
                <a:latin typeface="Arial" panose="020B0604020202020204" pitchFamily="34" charset="0"/>
                <a:cs typeface="Arial" panose="020B0604020202020204" pitchFamily="34" charset="0"/>
              </a:rPr>
              <a:t> in vitro </a:t>
            </a:r>
            <a:r>
              <a:rPr lang="en-US" sz="1800" dirty="0" smtClean="0">
                <a:latin typeface="Arial" panose="020B0604020202020204" pitchFamily="34" charset="0"/>
                <a:cs typeface="Arial" panose="020B0604020202020204" pitchFamily="34" charset="0"/>
              </a:rPr>
              <a:t>blood-brain barrier model – Quality checks</a:t>
            </a:r>
            <a:endParaRPr lang="en-US" sz="1800" dirty="0">
              <a:latin typeface="Arial" panose="020B0604020202020204" pitchFamily="34" charset="0"/>
              <a:cs typeface="Arial" panose="020B0604020202020204" pitchFamily="34" charset="0"/>
            </a:endParaRPr>
          </a:p>
        </p:txBody>
      </p:sp>
      <p:pic>
        <p:nvPicPr>
          <p:cNvPr id="5" name="Inhaltsplatzhalter 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3418598" y="1056928"/>
            <a:ext cx="5256127" cy="4516664"/>
          </a:xfrm>
          <a:prstGeom prst="rect">
            <a:avLst/>
          </a:prstGeom>
          <a:noFill/>
          <a:ln>
            <a:noFill/>
          </a:ln>
          <a:effectLst/>
          <a:extLst/>
        </p:spPr>
      </p:pic>
      <p:pic>
        <p:nvPicPr>
          <p:cNvPr id="9" name="Grafik 8"/>
          <p:cNvPicPr/>
          <p:nvPr/>
        </p:nvPicPr>
        <p:blipFill rotWithShape="1">
          <a:blip r:embed="rId3"/>
          <a:srcRect l="25179" t="62646" r="36063" b="11753"/>
          <a:stretch/>
        </p:blipFill>
        <p:spPr>
          <a:xfrm>
            <a:off x="1486818" y="4581128"/>
            <a:ext cx="2232248" cy="1440160"/>
          </a:xfrm>
          <a:prstGeom prst="rect">
            <a:avLst/>
          </a:prstGeom>
        </p:spPr>
      </p:pic>
      <p:sp>
        <p:nvSpPr>
          <p:cNvPr id="3" name="Rechteck 2"/>
          <p:cNvSpPr/>
          <p:nvPr/>
        </p:nvSpPr>
        <p:spPr>
          <a:xfrm>
            <a:off x="7246268" y="5866382"/>
            <a:ext cx="1410964" cy="261610"/>
          </a:xfrm>
          <a:prstGeom prst="rect">
            <a:avLst/>
          </a:prstGeom>
        </p:spPr>
        <p:txBody>
          <a:bodyPr wrap="none">
            <a:spAutoFit/>
          </a:bodyPr>
          <a:lstStyle/>
          <a:p>
            <a:pPr>
              <a:spcAft>
                <a:spcPct val="40000"/>
              </a:spcAft>
              <a:buFont typeface="Wingdings" pitchFamily="2" charset="2"/>
              <a:buNone/>
            </a:pPr>
            <a:r>
              <a:rPr lang="en-US" sz="1100" b="0" dirty="0">
                <a:solidFill>
                  <a:srgbClr val="000000"/>
                </a:solidFill>
                <a:ea typeface="SimSun" panose="02010600030101010101" pitchFamily="2" charset="-122"/>
                <a:cs typeface="Arial" panose="020B0604020202020204" pitchFamily="34" charset="0"/>
              </a:rPr>
              <a:t>Scale bar = 50 µm. </a:t>
            </a:r>
            <a:endParaRPr lang="de-DE" sz="1100" b="0" dirty="0">
              <a:solidFill>
                <a:srgbClr val="000000"/>
              </a:solidFill>
              <a:cs typeface="Arial" panose="020B0604020202020204" pitchFamily="34" charset="0"/>
            </a:endParaRPr>
          </a:p>
        </p:txBody>
      </p:sp>
      <p:pic>
        <p:nvPicPr>
          <p:cNvPr id="7" name="Inhaltsplatzhalter 3"/>
          <p:cNvPicPr>
            <a:picLocks noChangeAspect="1"/>
          </p:cNvPicPr>
          <p:nvPr/>
        </p:nvPicPr>
        <p:blipFill rotWithShape="1">
          <a:blip r:embed="rId5" cstate="print">
            <a:extLst>
              <a:ext uri="{28A0092B-C50C-407E-A947-70E740481C1C}">
                <a14:useLocalDpi xmlns:a14="http://schemas.microsoft.com/office/drawing/2010/main" val="0"/>
              </a:ext>
            </a:extLst>
          </a:blip>
          <a:srcRect r="-1" b="-5"/>
          <a:stretch/>
        </p:blipFill>
        <p:spPr bwMode="auto">
          <a:xfrm>
            <a:off x="3347864" y="1124744"/>
            <a:ext cx="5302344" cy="4448848"/>
          </a:xfrm>
          <a:prstGeom prst="rect">
            <a:avLst/>
          </a:prstGeom>
          <a:noFill/>
          <a:ln>
            <a:noFill/>
          </a:ln>
          <a:effectLst/>
          <a:extLst/>
        </p:spPr>
      </p:pic>
    </p:spTree>
    <p:extLst>
      <p:ext uri="{BB962C8B-B14F-4D97-AF65-F5344CB8AC3E}">
        <p14:creationId xmlns:p14="http://schemas.microsoft.com/office/powerpoint/2010/main" val="18697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2222E-6 3.33333E-6 L -0.13889 -0.29908 " pathEditMode="relative" rAng="0" ptsTypes="AA">
                                      <p:cBhvr>
                                        <p:cTn id="6" dur="1000" fill="hold"/>
                                        <p:tgtEl>
                                          <p:spTgt spid="9"/>
                                        </p:tgtEl>
                                        <p:attrNameLst>
                                          <p:attrName>ppt_x</p:attrName>
                                          <p:attrName>ppt_y</p:attrName>
                                        </p:attrNameLst>
                                      </p:cBhvr>
                                      <p:rCtr x="-6944" y="-14954"/>
                                    </p:animMotion>
                                  </p:childTnLst>
                                </p:cTn>
                              </p:par>
                              <p:par>
                                <p:cTn id="7" presetID="10" presetClass="exit" presetSubtype="0" fill="hold" nodeType="withEffect">
                                  <p:stCondLst>
                                    <p:cond delay="0"/>
                                  </p:stCondLst>
                                  <p:childTnLst>
                                    <p:animEffect transition="out" filter="fade">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251520" y="701006"/>
            <a:ext cx="4040188" cy="639762"/>
          </a:xfrm>
        </p:spPr>
        <p:txBody>
          <a:bodyPr/>
          <a:lstStyle/>
          <a:p>
            <a:pPr algn="ctr"/>
            <a:r>
              <a:rPr lang="en-US" sz="1600" b="0" dirty="0" smtClean="0">
                <a:latin typeface="Arial" panose="020B0604020202020204" pitchFamily="34" charset="0"/>
                <a:cs typeface="Arial" panose="020B0604020202020204" pitchFamily="34" charset="0"/>
              </a:rPr>
              <a:t>Transendothelial electrical resistance (TER)</a:t>
            </a:r>
            <a:endParaRPr lang="en-US" sz="1600" b="0" dirty="0">
              <a:latin typeface="Arial" panose="020B0604020202020204" pitchFamily="34" charset="0"/>
              <a:cs typeface="Arial" panose="020B0604020202020204" pitchFamily="34" charset="0"/>
            </a:endParaRPr>
          </a:p>
        </p:txBody>
      </p:sp>
      <p:sp>
        <p:nvSpPr>
          <p:cNvPr id="4" name="Textplatzhalter 3"/>
          <p:cNvSpPr>
            <a:spLocks noGrp="1"/>
          </p:cNvSpPr>
          <p:nvPr>
            <p:ph type="body" sz="quarter" idx="3"/>
          </p:nvPr>
        </p:nvSpPr>
        <p:spPr>
          <a:xfrm>
            <a:off x="5426769" y="701006"/>
            <a:ext cx="4041775" cy="639762"/>
          </a:xfrm>
        </p:spPr>
        <p:txBody>
          <a:bodyPr/>
          <a:lstStyle/>
          <a:p>
            <a:pPr algn="ctr"/>
            <a:r>
              <a:rPr lang="en-US" sz="1600" b="0" dirty="0" smtClean="0">
                <a:latin typeface="Arial" panose="020B0604020202020204" pitchFamily="34" charset="0"/>
                <a:cs typeface="Arial" panose="020B0604020202020204" pitchFamily="34" charset="0"/>
              </a:rPr>
              <a:t>Permeability assays </a:t>
            </a:r>
            <a:endParaRPr lang="en-US" sz="1600" b="0" dirty="0">
              <a:latin typeface="Arial" panose="020B0604020202020204" pitchFamily="34" charset="0"/>
              <a:cs typeface="Arial" panose="020B0604020202020204" pitchFamily="34" charset="0"/>
            </a:endParaRPr>
          </a:p>
        </p:txBody>
      </p:sp>
      <p:pic>
        <p:nvPicPr>
          <p:cNvPr id="8" name="Grafik 7"/>
          <p:cNvPicPr>
            <a:picLocks noChangeAspect="1"/>
          </p:cNvPicPr>
          <p:nvPr/>
        </p:nvPicPr>
        <p:blipFill>
          <a:blip r:embed="rId3"/>
          <a:stretch>
            <a:fillRect/>
          </a:stretch>
        </p:blipFill>
        <p:spPr>
          <a:xfrm>
            <a:off x="611560" y="1627495"/>
            <a:ext cx="3558100" cy="2213267"/>
          </a:xfrm>
          <a:prstGeom prst="rect">
            <a:avLst/>
          </a:prstGeom>
        </p:spPr>
      </p:pic>
      <p:pic>
        <p:nvPicPr>
          <p:cNvPr id="11" name="Picture 2" descr="http://www.cellogics.de/resources/cellzscope0101c.g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97" t="3599" r="17496" b="19146"/>
          <a:stretch/>
        </p:blipFill>
        <p:spPr bwMode="auto">
          <a:xfrm>
            <a:off x="1185959" y="4164130"/>
            <a:ext cx="2582790" cy="1692173"/>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1185959" y="5885971"/>
            <a:ext cx="2808312" cy="230832"/>
          </a:xfrm>
          <a:prstGeom prst="rect">
            <a:avLst/>
          </a:prstGeom>
          <a:noFill/>
        </p:spPr>
        <p:txBody>
          <a:bodyPr wrap="square" rtlCol="0">
            <a:spAutoFit/>
          </a:bodyPr>
          <a:lstStyle/>
          <a:p>
            <a:r>
              <a:rPr lang="de-DE" sz="900" dirty="0" smtClean="0">
                <a:cs typeface="Arial" panose="020B0604020202020204" pitchFamily="34" charset="0"/>
              </a:rPr>
              <a:t>cellZscope® </a:t>
            </a:r>
            <a:r>
              <a:rPr lang="en-US" sz="900" dirty="0" smtClean="0">
                <a:cs typeface="Arial" panose="020B0604020202020204" pitchFamily="34" charset="0"/>
              </a:rPr>
              <a:t>device</a:t>
            </a:r>
            <a:r>
              <a:rPr lang="de-DE" sz="900" dirty="0" smtClean="0">
                <a:cs typeface="Arial" panose="020B0604020202020204" pitchFamily="34" charset="0"/>
              </a:rPr>
              <a:t>, nanoAnalytics, Germany</a:t>
            </a:r>
            <a:endParaRPr lang="de-DE" sz="900" dirty="0">
              <a:cs typeface="Arial" panose="020B0604020202020204" pitchFamily="34" charset="0"/>
            </a:endParaRPr>
          </a:p>
        </p:txBody>
      </p:sp>
      <p:sp>
        <p:nvSpPr>
          <p:cNvPr id="16" name="Titel 1"/>
          <p:cNvSpPr txBox="1">
            <a:spLocks/>
          </p:cNvSpPr>
          <p:nvPr/>
        </p:nvSpPr>
        <p:spPr bwMode="auto">
          <a:xfrm>
            <a:off x="466725" y="334800"/>
            <a:ext cx="8208000" cy="276999"/>
          </a:xfrm>
          <a:prstGeom prst="rect">
            <a:avLst/>
          </a:prstGeom>
          <a:noFill/>
          <a:ln>
            <a:noFill/>
          </a:ln>
          <a:effectLst/>
          <a:extLst/>
        </p:spPr>
        <p:txBody>
          <a:bodyPr vert="horz" wrap="square" lIns="0" tIns="0" rIns="0" bIns="0" numCol="1" anchor="t" anchorCtr="0" compatLnSpc="1">
            <a:prstTxWarp prst="textNoShape">
              <a:avLst/>
            </a:prstTxWarp>
            <a:noAutofit/>
          </a:bodyPr>
          <a:lst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a:lstStyle>
          <a:p>
            <a:pPr>
              <a:buFontTx/>
            </a:pPr>
            <a:r>
              <a:rPr lang="en-US" sz="1800" kern="0" smtClean="0">
                <a:latin typeface="Arial" panose="020B0604020202020204" pitchFamily="34" charset="0"/>
                <a:cs typeface="Arial" panose="020B0604020202020204" pitchFamily="34" charset="0"/>
              </a:rPr>
              <a:t>A primary porcine</a:t>
            </a:r>
            <a:r>
              <a:rPr lang="en-US" sz="1800" i="1" kern="0" smtClean="0">
                <a:latin typeface="Arial" panose="020B0604020202020204" pitchFamily="34" charset="0"/>
                <a:cs typeface="Arial" panose="020B0604020202020204" pitchFamily="34" charset="0"/>
              </a:rPr>
              <a:t> in vitro </a:t>
            </a:r>
            <a:r>
              <a:rPr lang="en-US" sz="1800" kern="0" smtClean="0">
                <a:latin typeface="Arial" panose="020B0604020202020204" pitchFamily="34" charset="0"/>
                <a:cs typeface="Arial" panose="020B0604020202020204" pitchFamily="34" charset="0"/>
              </a:rPr>
              <a:t>blood-brain barrier model – Quality checks</a:t>
            </a:r>
            <a:endParaRPr lang="en-US" sz="1800" kern="0" dirty="0">
              <a:latin typeface="Arial" panose="020B0604020202020204" pitchFamily="34" charset="0"/>
              <a:cs typeface="Arial" panose="020B0604020202020204" pitchFamily="34" charset="0"/>
            </a:endParaRPr>
          </a:p>
        </p:txBody>
      </p:sp>
      <p:grpSp>
        <p:nvGrpSpPr>
          <p:cNvPr id="32" name="Gruppieren 31"/>
          <p:cNvGrpSpPr/>
          <p:nvPr/>
        </p:nvGrpSpPr>
        <p:grpSpPr>
          <a:xfrm>
            <a:off x="5825598" y="1169205"/>
            <a:ext cx="2909980" cy="4947598"/>
            <a:chOff x="5942691" y="1184594"/>
            <a:chExt cx="2909980" cy="4947598"/>
          </a:xfrm>
        </p:grpSpPr>
        <p:grpSp>
          <p:nvGrpSpPr>
            <p:cNvPr id="18" name="Gruppieren 17"/>
            <p:cNvGrpSpPr/>
            <p:nvPr/>
          </p:nvGrpSpPr>
          <p:grpSpPr>
            <a:xfrm>
              <a:off x="6045575" y="1184594"/>
              <a:ext cx="2664296" cy="4671709"/>
              <a:chOff x="6156176" y="1205563"/>
              <a:chExt cx="2664296" cy="4671709"/>
            </a:xfrm>
          </p:grpSpPr>
          <p:grpSp>
            <p:nvGrpSpPr>
              <p:cNvPr id="10" name="Gruppieren 9"/>
              <p:cNvGrpSpPr/>
              <p:nvPr/>
            </p:nvGrpSpPr>
            <p:grpSpPr>
              <a:xfrm>
                <a:off x="6156176" y="1205563"/>
                <a:ext cx="2664296" cy="2223437"/>
                <a:chOff x="6156176" y="1412776"/>
                <a:chExt cx="2664296" cy="2223437"/>
              </a:xfrm>
            </p:grpSpPr>
            <p:pic>
              <p:nvPicPr>
                <p:cNvPr id="12" name="Grafik 11"/>
                <p:cNvPicPr>
                  <a:picLocks noChangeAspect="1"/>
                </p:cNvPicPr>
                <p:nvPr/>
              </p:nvPicPr>
              <p:blipFill rotWithShape="1">
                <a:blip r:embed="rId5"/>
                <a:srcRect l="38138" t="-105" r="30912" b="-1"/>
                <a:stretch/>
              </p:blipFill>
              <p:spPr>
                <a:xfrm>
                  <a:off x="6228184" y="1589106"/>
                  <a:ext cx="2592288" cy="2047107"/>
                </a:xfrm>
                <a:prstGeom prst="rect">
                  <a:avLst/>
                </a:prstGeom>
              </p:spPr>
            </p:pic>
            <p:sp>
              <p:nvSpPr>
                <p:cNvPr id="2" name="Textfeld 1"/>
                <p:cNvSpPr txBox="1"/>
                <p:nvPr/>
              </p:nvSpPr>
              <p:spPr>
                <a:xfrm>
                  <a:off x="6156176" y="1412776"/>
                  <a:ext cx="288032" cy="307777"/>
                </a:xfrm>
                <a:prstGeom prst="rect">
                  <a:avLst/>
                </a:prstGeom>
                <a:solidFill>
                  <a:schemeClr val="bg1"/>
                </a:solidFill>
              </p:spPr>
              <p:txBody>
                <a:bodyPr wrap="square" rtlCol="0">
                  <a:spAutoFit/>
                </a:bodyPr>
                <a:lstStyle/>
                <a:p>
                  <a:endParaRPr lang="de-DE" dirty="0">
                    <a:cs typeface="Arial" panose="020B0604020202020204" pitchFamily="34" charset="0"/>
                  </a:endParaRPr>
                </a:p>
              </p:txBody>
            </p:sp>
          </p:grpSp>
          <p:grpSp>
            <p:nvGrpSpPr>
              <p:cNvPr id="14" name="Gruppieren 13"/>
              <p:cNvGrpSpPr/>
              <p:nvPr/>
            </p:nvGrpSpPr>
            <p:grpSpPr>
              <a:xfrm>
                <a:off x="6206150" y="3720192"/>
                <a:ext cx="2600758" cy="2157080"/>
                <a:chOff x="6206150" y="3699223"/>
                <a:chExt cx="2600758" cy="2157080"/>
              </a:xfrm>
            </p:grpSpPr>
            <p:pic>
              <p:nvPicPr>
                <p:cNvPr id="9" name="Grafik 8"/>
                <p:cNvPicPr>
                  <a:picLocks noChangeAspect="1"/>
                </p:cNvPicPr>
                <p:nvPr/>
              </p:nvPicPr>
              <p:blipFill rotWithShape="1">
                <a:blip r:embed="rId5"/>
                <a:srcRect l="68950" t="-105" b="-1"/>
                <a:stretch/>
              </p:blipFill>
              <p:spPr>
                <a:xfrm>
                  <a:off x="6206150" y="3809196"/>
                  <a:ext cx="2600758" cy="2047107"/>
                </a:xfrm>
                <a:prstGeom prst="rect">
                  <a:avLst/>
                </a:prstGeom>
              </p:spPr>
            </p:pic>
            <p:sp>
              <p:nvSpPr>
                <p:cNvPr id="15" name="Textfeld 14"/>
                <p:cNvSpPr txBox="1"/>
                <p:nvPr/>
              </p:nvSpPr>
              <p:spPr>
                <a:xfrm>
                  <a:off x="6206150" y="3699223"/>
                  <a:ext cx="288032" cy="307777"/>
                </a:xfrm>
                <a:prstGeom prst="rect">
                  <a:avLst/>
                </a:prstGeom>
                <a:solidFill>
                  <a:schemeClr val="bg1"/>
                </a:solidFill>
              </p:spPr>
              <p:txBody>
                <a:bodyPr wrap="square" rtlCol="0">
                  <a:spAutoFit/>
                </a:bodyPr>
                <a:lstStyle/>
                <a:p>
                  <a:endParaRPr lang="de-DE" dirty="0">
                    <a:cs typeface="Arial" panose="020B0604020202020204" pitchFamily="34" charset="0"/>
                  </a:endParaRPr>
                </a:p>
              </p:txBody>
            </p:sp>
          </p:grpSp>
        </p:grpSp>
        <p:sp>
          <p:nvSpPr>
            <p:cNvPr id="17" name="Textfeld 16"/>
            <p:cNvSpPr txBox="1"/>
            <p:nvPr/>
          </p:nvSpPr>
          <p:spPr>
            <a:xfrm>
              <a:off x="6837185" y="5870582"/>
              <a:ext cx="2006897" cy="261610"/>
            </a:xfrm>
            <a:prstGeom prst="rect">
              <a:avLst/>
            </a:prstGeom>
            <a:noFill/>
          </p:spPr>
          <p:txBody>
            <a:bodyPr wrap="square" rtlCol="0">
              <a:spAutoFit/>
            </a:bodyPr>
            <a:lstStyle/>
            <a:p>
              <a:r>
                <a:rPr lang="de-DE" sz="1100" dirty="0" smtClean="0">
                  <a:cs typeface="Arial" panose="020B0604020202020204" pitchFamily="34" charset="0"/>
                </a:rPr>
                <a:t>DZP= </a:t>
              </a:r>
              <a:r>
                <a:rPr lang="de-DE" sz="1100" dirty="0" err="1" smtClean="0">
                  <a:cs typeface="Arial" panose="020B0604020202020204" pitchFamily="34" charset="0"/>
                </a:rPr>
                <a:t>Diazepam</a:t>
              </a:r>
              <a:r>
                <a:rPr lang="de-DE" sz="1100" dirty="0" smtClean="0">
                  <a:cs typeface="Arial" panose="020B0604020202020204" pitchFamily="34" charset="0"/>
                </a:rPr>
                <a:t> (Valium</a:t>
              </a:r>
              <a:r>
                <a:rPr lang="de-DE" sz="1100" baseline="30000" dirty="0" smtClean="0">
                  <a:cs typeface="Arial" panose="020B0604020202020204" pitchFamily="34" charset="0"/>
                </a:rPr>
                <a:t>®</a:t>
              </a:r>
              <a:r>
                <a:rPr lang="de-DE" sz="1100" dirty="0" smtClean="0">
                  <a:cs typeface="Arial" panose="020B0604020202020204" pitchFamily="34" charset="0"/>
                </a:rPr>
                <a:t>)</a:t>
              </a:r>
              <a:endParaRPr lang="de-DE" sz="1100" dirty="0">
                <a:cs typeface="Arial" panose="020B0604020202020204" pitchFamily="34" charset="0"/>
              </a:endParaRPr>
            </a:p>
          </p:txBody>
        </p:sp>
        <p:sp>
          <p:nvSpPr>
            <p:cNvPr id="5" name="Rechteck 4"/>
            <p:cNvSpPr/>
            <p:nvPr/>
          </p:nvSpPr>
          <p:spPr bwMode="auto">
            <a:xfrm>
              <a:off x="5942691" y="1296814"/>
              <a:ext cx="551491" cy="609196"/>
            </a:xfrm>
            <a:prstGeom prst="rect">
              <a:avLst/>
            </a:prstGeom>
            <a:solidFill>
              <a:schemeClr val="bg1"/>
            </a:solidFill>
            <a:ln w="12700">
              <a:noFill/>
              <a:round/>
              <a:headEnd/>
              <a:tailEnd/>
            </a:ln>
            <a:effectLst/>
            <a:extLst/>
          </p:spPr>
          <p:txBody>
            <a:bodyPr rtlCol="0" anchor="ctr"/>
            <a:lstStyle/>
            <a:p>
              <a:pPr algn="ctr"/>
              <a:endParaRPr lang="en-US"/>
            </a:p>
          </p:txBody>
        </p:sp>
        <p:grpSp>
          <p:nvGrpSpPr>
            <p:cNvPr id="22" name="Gruppieren 21"/>
            <p:cNvGrpSpPr/>
            <p:nvPr/>
          </p:nvGrpSpPr>
          <p:grpSpPr>
            <a:xfrm>
              <a:off x="7770279" y="2141441"/>
              <a:ext cx="1027130" cy="369332"/>
              <a:chOff x="7770279" y="2141441"/>
              <a:chExt cx="1027130" cy="369332"/>
            </a:xfrm>
          </p:grpSpPr>
          <p:sp>
            <p:nvSpPr>
              <p:cNvPr id="20" name="Rechteck 19"/>
              <p:cNvSpPr/>
              <p:nvPr/>
            </p:nvSpPr>
            <p:spPr bwMode="auto">
              <a:xfrm>
                <a:off x="7953754" y="2164107"/>
                <a:ext cx="666000" cy="334800"/>
              </a:xfrm>
              <a:prstGeom prst="rect">
                <a:avLst/>
              </a:prstGeom>
              <a:solidFill>
                <a:srgbClr val="E0D8E2"/>
              </a:solidFill>
              <a:ln w="12700">
                <a:solidFill>
                  <a:srgbClr val="FF0000"/>
                </a:solidFill>
                <a:round/>
                <a:headEnd/>
                <a:tailEnd/>
              </a:ln>
              <a:effectLst/>
              <a:extLst/>
            </p:spPr>
            <p:txBody>
              <a:bodyPr rtlCol="0" anchor="ctr"/>
              <a:lstStyle/>
              <a:p>
                <a:endParaRPr lang="en-US" sz="900" b="0" dirty="0"/>
              </a:p>
            </p:txBody>
          </p:sp>
          <p:sp>
            <p:nvSpPr>
              <p:cNvPr id="21" name="Rechteck 20"/>
              <p:cNvSpPr/>
              <p:nvPr/>
            </p:nvSpPr>
            <p:spPr>
              <a:xfrm>
                <a:off x="7770279" y="2141441"/>
                <a:ext cx="1027130" cy="369332"/>
              </a:xfrm>
              <a:prstGeom prst="rect">
                <a:avLst/>
              </a:prstGeom>
            </p:spPr>
            <p:txBody>
              <a:bodyPr wrap="square">
                <a:spAutoFit/>
              </a:bodyPr>
              <a:lstStyle/>
              <a:p>
                <a:pPr algn="ctr"/>
                <a:r>
                  <a:rPr lang="de-DE" sz="900" b="0" dirty="0" err="1">
                    <a:cs typeface="Arial" panose="020B0604020202020204" pitchFamily="34" charset="0"/>
                  </a:rPr>
                  <a:t>Transcellular</a:t>
                </a:r>
                <a:r>
                  <a:rPr lang="de-DE" sz="900" b="0" dirty="0">
                    <a:cs typeface="Arial" panose="020B0604020202020204" pitchFamily="34" charset="0"/>
                  </a:rPr>
                  <a:t> route</a:t>
                </a:r>
                <a:endParaRPr lang="en-US" sz="900" b="0" dirty="0">
                  <a:cs typeface="Arial" panose="020B0604020202020204" pitchFamily="34" charset="0"/>
                </a:endParaRPr>
              </a:p>
            </p:txBody>
          </p:sp>
        </p:grpSp>
        <p:grpSp>
          <p:nvGrpSpPr>
            <p:cNvPr id="23" name="Gruppieren 22"/>
            <p:cNvGrpSpPr/>
            <p:nvPr/>
          </p:nvGrpSpPr>
          <p:grpSpPr>
            <a:xfrm>
              <a:off x="7825541" y="4597281"/>
              <a:ext cx="1027130" cy="369332"/>
              <a:chOff x="7770279" y="2141441"/>
              <a:chExt cx="1027130" cy="369332"/>
            </a:xfrm>
          </p:grpSpPr>
          <p:sp>
            <p:nvSpPr>
              <p:cNvPr id="24" name="Rechteck 23"/>
              <p:cNvSpPr/>
              <p:nvPr/>
            </p:nvSpPr>
            <p:spPr bwMode="auto">
              <a:xfrm>
                <a:off x="7953754" y="2164107"/>
                <a:ext cx="666000" cy="334800"/>
              </a:xfrm>
              <a:prstGeom prst="rect">
                <a:avLst/>
              </a:prstGeom>
              <a:solidFill>
                <a:srgbClr val="E0D8E2"/>
              </a:solidFill>
              <a:ln w="12700">
                <a:solidFill>
                  <a:srgbClr val="FF0000"/>
                </a:solidFill>
                <a:round/>
                <a:headEnd/>
                <a:tailEnd/>
              </a:ln>
              <a:effectLst/>
              <a:extLst/>
            </p:spPr>
            <p:txBody>
              <a:bodyPr rtlCol="0" anchor="ctr"/>
              <a:lstStyle/>
              <a:p>
                <a:endParaRPr lang="en-US" sz="900" b="0" dirty="0"/>
              </a:p>
            </p:txBody>
          </p:sp>
          <p:sp>
            <p:nvSpPr>
              <p:cNvPr id="25" name="Rechteck 24"/>
              <p:cNvSpPr/>
              <p:nvPr/>
            </p:nvSpPr>
            <p:spPr>
              <a:xfrm>
                <a:off x="7770279" y="2141441"/>
                <a:ext cx="1027130" cy="369332"/>
              </a:xfrm>
              <a:prstGeom prst="rect">
                <a:avLst/>
              </a:prstGeom>
            </p:spPr>
            <p:txBody>
              <a:bodyPr wrap="square">
                <a:spAutoFit/>
              </a:bodyPr>
              <a:lstStyle/>
              <a:p>
                <a:pPr algn="ctr"/>
                <a:r>
                  <a:rPr lang="de-DE" sz="900" b="0" dirty="0" err="1">
                    <a:cs typeface="Arial" panose="020B0604020202020204" pitchFamily="34" charset="0"/>
                  </a:rPr>
                  <a:t>Transcellular</a:t>
                </a:r>
                <a:r>
                  <a:rPr lang="de-DE" sz="900" b="0" dirty="0">
                    <a:cs typeface="Arial" panose="020B0604020202020204" pitchFamily="34" charset="0"/>
                  </a:rPr>
                  <a:t> route</a:t>
                </a:r>
                <a:endParaRPr lang="en-US" sz="900" b="0" dirty="0">
                  <a:cs typeface="Arial" panose="020B0604020202020204" pitchFamily="34" charset="0"/>
                </a:endParaRPr>
              </a:p>
            </p:txBody>
          </p:sp>
        </p:grpSp>
        <p:grpSp>
          <p:nvGrpSpPr>
            <p:cNvPr id="26" name="Gruppieren 25"/>
            <p:cNvGrpSpPr/>
            <p:nvPr/>
          </p:nvGrpSpPr>
          <p:grpSpPr>
            <a:xfrm>
              <a:off x="6323620" y="4597281"/>
              <a:ext cx="1027130" cy="369332"/>
              <a:chOff x="7770279" y="2141441"/>
              <a:chExt cx="1027130" cy="369332"/>
            </a:xfrm>
          </p:grpSpPr>
          <p:sp>
            <p:nvSpPr>
              <p:cNvPr id="27" name="Rechteck 26"/>
              <p:cNvSpPr/>
              <p:nvPr/>
            </p:nvSpPr>
            <p:spPr bwMode="auto">
              <a:xfrm>
                <a:off x="7953754" y="2164107"/>
                <a:ext cx="666000" cy="334800"/>
              </a:xfrm>
              <a:prstGeom prst="rect">
                <a:avLst/>
              </a:prstGeom>
              <a:solidFill>
                <a:srgbClr val="E0D8E2"/>
              </a:solidFill>
              <a:ln w="12700">
                <a:solidFill>
                  <a:srgbClr val="FF0000"/>
                </a:solidFill>
                <a:round/>
                <a:headEnd/>
                <a:tailEnd/>
              </a:ln>
              <a:effectLst/>
              <a:extLst/>
            </p:spPr>
            <p:txBody>
              <a:bodyPr rtlCol="0" anchor="ctr"/>
              <a:lstStyle/>
              <a:p>
                <a:endParaRPr lang="en-US" sz="900" b="0" dirty="0"/>
              </a:p>
            </p:txBody>
          </p:sp>
          <p:sp>
            <p:nvSpPr>
              <p:cNvPr id="28" name="Rechteck 27"/>
              <p:cNvSpPr/>
              <p:nvPr/>
            </p:nvSpPr>
            <p:spPr>
              <a:xfrm>
                <a:off x="7770279" y="2141441"/>
                <a:ext cx="1027130" cy="369332"/>
              </a:xfrm>
              <a:prstGeom prst="rect">
                <a:avLst/>
              </a:prstGeom>
            </p:spPr>
            <p:txBody>
              <a:bodyPr wrap="square">
                <a:spAutoFit/>
              </a:bodyPr>
              <a:lstStyle/>
              <a:p>
                <a:pPr algn="ctr"/>
                <a:r>
                  <a:rPr lang="de-DE" sz="900" b="0" dirty="0" err="1" smtClean="0">
                    <a:cs typeface="Arial" panose="020B0604020202020204" pitchFamily="34" charset="0"/>
                  </a:rPr>
                  <a:t>Paracellular</a:t>
                </a:r>
                <a:r>
                  <a:rPr lang="de-DE" sz="900" b="0" dirty="0" smtClean="0">
                    <a:cs typeface="Arial" panose="020B0604020202020204" pitchFamily="34" charset="0"/>
                  </a:rPr>
                  <a:t> </a:t>
                </a:r>
                <a:r>
                  <a:rPr lang="de-DE" sz="900" b="0" dirty="0">
                    <a:cs typeface="Arial" panose="020B0604020202020204" pitchFamily="34" charset="0"/>
                  </a:rPr>
                  <a:t>route</a:t>
                </a:r>
                <a:endParaRPr lang="en-US" sz="900" b="0" dirty="0">
                  <a:cs typeface="Arial" panose="020B0604020202020204" pitchFamily="34" charset="0"/>
                </a:endParaRPr>
              </a:p>
            </p:txBody>
          </p:sp>
        </p:grpSp>
        <p:grpSp>
          <p:nvGrpSpPr>
            <p:cNvPr id="29" name="Gruppieren 28"/>
            <p:cNvGrpSpPr/>
            <p:nvPr/>
          </p:nvGrpSpPr>
          <p:grpSpPr>
            <a:xfrm>
              <a:off x="6310746" y="2141441"/>
              <a:ext cx="1027130" cy="369332"/>
              <a:chOff x="7770279" y="2141441"/>
              <a:chExt cx="1027130" cy="369332"/>
            </a:xfrm>
          </p:grpSpPr>
          <p:sp>
            <p:nvSpPr>
              <p:cNvPr id="30" name="Rechteck 29"/>
              <p:cNvSpPr/>
              <p:nvPr/>
            </p:nvSpPr>
            <p:spPr bwMode="auto">
              <a:xfrm>
                <a:off x="7946197" y="2164107"/>
                <a:ext cx="666000" cy="334800"/>
              </a:xfrm>
              <a:prstGeom prst="rect">
                <a:avLst/>
              </a:prstGeom>
              <a:solidFill>
                <a:srgbClr val="E0D8E2"/>
              </a:solidFill>
              <a:ln w="12700">
                <a:solidFill>
                  <a:srgbClr val="FF0000"/>
                </a:solidFill>
                <a:round/>
                <a:headEnd/>
                <a:tailEnd/>
              </a:ln>
              <a:effectLst/>
              <a:extLst/>
            </p:spPr>
            <p:txBody>
              <a:bodyPr rtlCol="0" anchor="ctr"/>
              <a:lstStyle/>
              <a:p>
                <a:endParaRPr lang="en-US" sz="900" b="0" dirty="0"/>
              </a:p>
            </p:txBody>
          </p:sp>
          <p:sp>
            <p:nvSpPr>
              <p:cNvPr id="31" name="Rechteck 30"/>
              <p:cNvSpPr/>
              <p:nvPr/>
            </p:nvSpPr>
            <p:spPr>
              <a:xfrm>
                <a:off x="7770279" y="2141441"/>
                <a:ext cx="1027130" cy="369332"/>
              </a:xfrm>
              <a:prstGeom prst="rect">
                <a:avLst/>
              </a:prstGeom>
            </p:spPr>
            <p:txBody>
              <a:bodyPr wrap="square">
                <a:spAutoFit/>
              </a:bodyPr>
              <a:lstStyle/>
              <a:p>
                <a:pPr algn="ctr"/>
                <a:r>
                  <a:rPr lang="de-DE" sz="900" b="0" dirty="0" err="1" smtClean="0">
                    <a:cs typeface="Arial" panose="020B0604020202020204" pitchFamily="34" charset="0"/>
                  </a:rPr>
                  <a:t>Paracellular</a:t>
                </a:r>
                <a:r>
                  <a:rPr lang="de-DE" sz="900" b="0" dirty="0" smtClean="0">
                    <a:cs typeface="Arial" panose="020B0604020202020204" pitchFamily="34" charset="0"/>
                  </a:rPr>
                  <a:t> </a:t>
                </a:r>
                <a:r>
                  <a:rPr lang="de-DE" sz="900" b="0" dirty="0">
                    <a:cs typeface="Arial" panose="020B0604020202020204" pitchFamily="34" charset="0"/>
                  </a:rPr>
                  <a:t>route</a:t>
                </a:r>
                <a:endParaRPr lang="en-US" sz="900" b="0" dirty="0">
                  <a:cs typeface="Arial" panose="020B0604020202020204" pitchFamily="34" charset="0"/>
                </a:endParaRPr>
              </a:p>
            </p:txBody>
          </p:sp>
        </p:grpSp>
      </p:grpSp>
      <p:pic>
        <p:nvPicPr>
          <p:cNvPr id="7" name="Inhaltsplatzhalter 6"/>
          <p:cNvPicPr>
            <a:picLocks noGrp="1" noChangeAspect="1"/>
          </p:cNvPicPr>
          <p:nvPr>
            <p:ph sz="half" idx="2"/>
          </p:nvPr>
        </p:nvPicPr>
        <p:blipFill rotWithShape="1">
          <a:blip r:embed="rId6"/>
          <a:srcRect t="9150" r="46115" b="33529"/>
          <a:stretch/>
        </p:blipFill>
        <p:spPr>
          <a:xfrm>
            <a:off x="145093" y="1642522"/>
            <a:ext cx="4712128" cy="3418419"/>
          </a:xfrm>
          <a:prstGeom prst="rect">
            <a:avLst/>
          </a:prstGeom>
        </p:spPr>
      </p:pic>
      <p:grpSp>
        <p:nvGrpSpPr>
          <p:cNvPr id="35" name="Gruppieren 34"/>
          <p:cNvGrpSpPr/>
          <p:nvPr/>
        </p:nvGrpSpPr>
        <p:grpSpPr>
          <a:xfrm>
            <a:off x="4809615" y="1515768"/>
            <a:ext cx="4160329" cy="4554103"/>
            <a:chOff x="4666614" y="1438055"/>
            <a:chExt cx="4160329" cy="4554103"/>
          </a:xfrm>
        </p:grpSpPr>
        <p:sp>
          <p:nvSpPr>
            <p:cNvPr id="33" name="Rechteck 32"/>
            <p:cNvSpPr/>
            <p:nvPr/>
          </p:nvSpPr>
          <p:spPr bwMode="auto">
            <a:xfrm>
              <a:off x="5857489" y="1438055"/>
              <a:ext cx="2969454" cy="4554103"/>
            </a:xfrm>
            <a:prstGeom prst="rect">
              <a:avLst/>
            </a:prstGeom>
            <a:solidFill>
              <a:schemeClr val="bg1"/>
            </a:solidFill>
            <a:ln w="12700">
              <a:noFill/>
              <a:round/>
              <a:headEnd/>
              <a:tailEnd/>
            </a:ln>
            <a:effectLst/>
            <a:extLst/>
          </p:spPr>
          <p:txBody>
            <a:bodyPr rtlCol="0" anchor="ctr"/>
            <a:lstStyle/>
            <a:p>
              <a:pPr algn="ctr"/>
              <a:endParaRPr lang="en-US"/>
            </a:p>
          </p:txBody>
        </p:sp>
        <p:pic>
          <p:nvPicPr>
            <p:cNvPr id="13" name="Inhaltsplatzhalter 6"/>
            <p:cNvPicPr>
              <a:picLocks noChangeAspect="1"/>
            </p:cNvPicPr>
            <p:nvPr/>
          </p:nvPicPr>
          <p:blipFill rotWithShape="1">
            <a:blip r:embed="rId6"/>
            <a:srcRect l="53779" t="10329" b="32351"/>
            <a:stretch/>
          </p:blipFill>
          <p:spPr bwMode="auto">
            <a:xfrm>
              <a:off x="4666614" y="2310718"/>
              <a:ext cx="4041920" cy="3418419"/>
            </a:xfrm>
            <a:prstGeom prst="rect">
              <a:avLst/>
            </a:prstGeom>
            <a:noFill/>
            <a:ln>
              <a:noFill/>
            </a:ln>
            <a:effectLst/>
            <a:extLst/>
          </p:spPr>
        </p:pic>
      </p:grpSp>
    </p:spTree>
    <p:extLst>
      <p:ext uri="{BB962C8B-B14F-4D97-AF65-F5344CB8AC3E}">
        <p14:creationId xmlns:p14="http://schemas.microsoft.com/office/powerpoint/2010/main" val="2198429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246221"/>
          </a:xfrm>
        </p:spPr>
        <p:txBody>
          <a:bodyPr/>
          <a:lstStyle/>
          <a:p>
            <a:r>
              <a:rPr lang="en-US" sz="1600" dirty="0" smtClean="0">
                <a:latin typeface="Arial" panose="020B0604020202020204" pitchFamily="34" charset="0"/>
                <a:cs typeface="Arial" panose="020B0604020202020204" pitchFamily="34" charset="0"/>
              </a:rPr>
              <a:t>Do pBCEC tolerate flurbiprofen-loaded nanoparticles (PLA-FBP NP)? </a:t>
            </a:r>
            <a:endParaRPr lang="en-US" sz="1600" dirty="0">
              <a:latin typeface="Arial" panose="020B0604020202020204" pitchFamily="34" charset="0"/>
              <a:cs typeface="Arial" panose="020B0604020202020204" pitchFamily="34" charset="0"/>
            </a:endParaRPr>
          </a:p>
        </p:txBody>
      </p:sp>
      <p:pic>
        <p:nvPicPr>
          <p:cNvPr id="10" name="Inhaltsplatzhalter 3"/>
          <p:cNvPicPr>
            <a:picLocks noChangeAspect="1"/>
          </p:cNvPicPr>
          <p:nvPr/>
        </p:nvPicPr>
        <p:blipFill rotWithShape="1">
          <a:blip r:embed="rId4"/>
          <a:srcRect l="31765" t="1178" r="28235" b="81594"/>
          <a:stretch/>
        </p:blipFill>
        <p:spPr bwMode="auto">
          <a:xfrm>
            <a:off x="361308" y="935555"/>
            <a:ext cx="4075043" cy="2226522"/>
          </a:xfrm>
          <a:prstGeom prst="rect">
            <a:avLst/>
          </a:prstGeom>
          <a:noFill/>
          <a:ln>
            <a:noFill/>
          </a:ln>
          <a:effectLst/>
          <a:extLst/>
        </p:spPr>
      </p:pic>
      <p:grpSp>
        <p:nvGrpSpPr>
          <p:cNvPr id="16" name="Gruppieren 15"/>
          <p:cNvGrpSpPr>
            <a:grpSpLocks noChangeAspect="1"/>
          </p:cNvGrpSpPr>
          <p:nvPr/>
        </p:nvGrpSpPr>
        <p:grpSpPr>
          <a:xfrm>
            <a:off x="4475959" y="818881"/>
            <a:ext cx="2785775" cy="2435979"/>
            <a:chOff x="5997306" y="814753"/>
            <a:chExt cx="2600473" cy="2273945"/>
          </a:xfrm>
        </p:grpSpPr>
        <p:pic>
          <p:nvPicPr>
            <p:cNvPr id="9" name="Grafik 8"/>
            <p:cNvPicPr>
              <a:picLocks noChangeAspect="1"/>
            </p:cNvPicPr>
            <p:nvPr/>
          </p:nvPicPr>
          <p:blipFill>
            <a:blip r:embed="rId5"/>
            <a:stretch>
              <a:fillRect/>
            </a:stretch>
          </p:blipFill>
          <p:spPr>
            <a:xfrm>
              <a:off x="5997306" y="1095188"/>
              <a:ext cx="2600473" cy="1993510"/>
            </a:xfrm>
            <a:prstGeom prst="rect">
              <a:avLst/>
            </a:prstGeom>
          </p:spPr>
        </p:pic>
        <p:sp>
          <p:nvSpPr>
            <p:cNvPr id="13" name="Textfeld 12"/>
            <p:cNvSpPr txBox="1"/>
            <p:nvPr/>
          </p:nvSpPr>
          <p:spPr>
            <a:xfrm>
              <a:off x="6535052" y="814753"/>
              <a:ext cx="1944216" cy="316034"/>
            </a:xfrm>
            <a:prstGeom prst="rect">
              <a:avLst/>
            </a:prstGeom>
            <a:noFill/>
          </p:spPr>
          <p:txBody>
            <a:bodyPr wrap="square" rtlCol="0">
              <a:spAutoFit/>
            </a:bodyPr>
            <a:lstStyle/>
            <a:p>
              <a:r>
                <a:rPr lang="en-US" sz="1600" dirty="0" smtClean="0">
                  <a:cs typeface="Arial" panose="020B0604020202020204" pitchFamily="34" charset="0"/>
                </a:rPr>
                <a:t>Cellular viability </a:t>
              </a:r>
              <a:endParaRPr lang="en-US" sz="1600" dirty="0">
                <a:cs typeface="Arial" panose="020B0604020202020204" pitchFamily="34" charset="0"/>
              </a:endParaRPr>
            </a:p>
          </p:txBody>
        </p:sp>
      </p:grpSp>
      <p:grpSp>
        <p:nvGrpSpPr>
          <p:cNvPr id="17" name="Gruppieren 16"/>
          <p:cNvGrpSpPr>
            <a:grpSpLocks noChangeAspect="1"/>
          </p:cNvGrpSpPr>
          <p:nvPr/>
        </p:nvGrpSpPr>
        <p:grpSpPr>
          <a:xfrm>
            <a:off x="4932042" y="3429001"/>
            <a:ext cx="4098338" cy="2736303"/>
            <a:chOff x="5462189" y="3749764"/>
            <a:chExt cx="3543305" cy="2365728"/>
          </a:xfrm>
        </p:grpSpPr>
        <p:pic>
          <p:nvPicPr>
            <p:cNvPr id="6" name="Grafik 5"/>
            <p:cNvPicPr>
              <a:picLocks noChangeAspect="1"/>
            </p:cNvPicPr>
            <p:nvPr/>
          </p:nvPicPr>
          <p:blipFill rotWithShape="1">
            <a:blip r:embed="rId6"/>
            <a:srcRect l="44402" t="-418" r="-1"/>
            <a:stretch/>
          </p:blipFill>
          <p:spPr>
            <a:xfrm>
              <a:off x="6022492" y="3749764"/>
              <a:ext cx="2594386" cy="2032810"/>
            </a:xfrm>
            <a:prstGeom prst="rect">
              <a:avLst/>
            </a:prstGeom>
          </p:spPr>
        </p:pic>
        <p:sp>
          <p:nvSpPr>
            <p:cNvPr id="14" name="Textfeld 13"/>
            <p:cNvSpPr txBox="1"/>
            <p:nvPr/>
          </p:nvSpPr>
          <p:spPr>
            <a:xfrm>
              <a:off x="5462189" y="5822788"/>
              <a:ext cx="3543305" cy="292704"/>
            </a:xfrm>
            <a:prstGeom prst="rect">
              <a:avLst/>
            </a:prstGeom>
            <a:noFill/>
          </p:spPr>
          <p:txBody>
            <a:bodyPr wrap="square" rtlCol="0">
              <a:spAutoFit/>
            </a:bodyPr>
            <a:lstStyle/>
            <a:p>
              <a:r>
                <a:rPr lang="en-US" sz="1600" dirty="0" smtClean="0">
                  <a:cs typeface="Arial" panose="020B0604020202020204" pitchFamily="34" charset="0"/>
                </a:rPr>
                <a:t>Permeability of paracellular marker</a:t>
              </a:r>
              <a:endParaRPr lang="en-US" sz="1600" dirty="0">
                <a:cs typeface="Arial" panose="020B0604020202020204" pitchFamily="34" charset="0"/>
              </a:endParaRPr>
            </a:p>
          </p:txBody>
        </p:sp>
      </p:grpSp>
      <p:grpSp>
        <p:nvGrpSpPr>
          <p:cNvPr id="8" name="Gruppieren 7"/>
          <p:cNvGrpSpPr/>
          <p:nvPr/>
        </p:nvGrpSpPr>
        <p:grpSpPr>
          <a:xfrm>
            <a:off x="692376" y="910927"/>
            <a:ext cx="1156818" cy="2148329"/>
            <a:chOff x="692376" y="910927"/>
            <a:chExt cx="1156818" cy="2148329"/>
          </a:xfrm>
        </p:grpSpPr>
        <p:pic>
          <p:nvPicPr>
            <p:cNvPr id="5122" name="Picture 2" descr="http://www.steelguru.com/uploads/reports/week171-03-05-201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19672" y="1257247"/>
              <a:ext cx="229522" cy="22952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Gerade Verbindung mit Pfeil 3"/>
            <p:cNvCxnSpPr/>
            <p:nvPr/>
          </p:nvCxnSpPr>
          <p:spPr bwMode="auto">
            <a:xfrm>
              <a:off x="1797030" y="1628800"/>
              <a:ext cx="0" cy="1224136"/>
            </a:xfrm>
            <a:prstGeom prst="straightConnector1">
              <a:avLst/>
            </a:prstGeom>
            <a:noFill/>
            <a:ln w="57150" cap="flat" cmpd="sng" algn="ctr">
              <a:solidFill>
                <a:schemeClr val="tx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feld 4"/>
            <p:cNvSpPr txBox="1"/>
            <p:nvPr/>
          </p:nvSpPr>
          <p:spPr>
            <a:xfrm>
              <a:off x="692376" y="910927"/>
              <a:ext cx="1079142" cy="307777"/>
            </a:xfrm>
            <a:prstGeom prst="rect">
              <a:avLst/>
            </a:prstGeom>
            <a:noFill/>
          </p:spPr>
          <p:txBody>
            <a:bodyPr wrap="none" rtlCol="0">
              <a:spAutoFit/>
            </a:bodyPr>
            <a:lstStyle/>
            <a:p>
              <a:r>
                <a:rPr lang="de-DE" sz="1400" dirty="0" smtClean="0">
                  <a:cs typeface="Arial" panose="020B0604020202020204" pitchFamily="34" charset="0"/>
                </a:rPr>
                <a:t>+</a:t>
              </a:r>
              <a:r>
                <a:rPr lang="de-DE" sz="1400" baseline="30000" dirty="0" smtClean="0">
                  <a:cs typeface="Arial" panose="020B0604020202020204" pitchFamily="34" charset="0"/>
                </a:rPr>
                <a:t>14</a:t>
              </a:r>
              <a:r>
                <a:rPr lang="de-DE" sz="1400" dirty="0" smtClean="0">
                  <a:cs typeface="Arial" panose="020B0604020202020204" pitchFamily="34" charset="0"/>
                </a:rPr>
                <a:t>C </a:t>
              </a:r>
              <a:r>
                <a:rPr lang="de-DE" sz="1400" dirty="0" err="1" smtClean="0">
                  <a:cs typeface="Arial" panose="020B0604020202020204" pitchFamily="34" charset="0"/>
                </a:rPr>
                <a:t>inulin</a:t>
              </a:r>
              <a:endParaRPr lang="de-DE" sz="1400" dirty="0">
                <a:cs typeface="Arial" panose="020B0604020202020204" pitchFamily="34" charset="0"/>
              </a:endParaRPr>
            </a:p>
          </p:txBody>
        </p:sp>
        <p:pic>
          <p:nvPicPr>
            <p:cNvPr id="20" name="Picture 2" descr="http://www.steelguru.com/uploads/reports/week171-03-05-201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72552" y="1510649"/>
              <a:ext cx="229522" cy="2295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www.steelguru.com/uploads/reports/week171-03-05-201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04911" y="2829734"/>
              <a:ext cx="229522" cy="2295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www.steelguru.com/uploads/reports/week171-03-05-201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00533" y="1234555"/>
              <a:ext cx="229522" cy="22952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Gruppieren 44"/>
          <p:cNvGrpSpPr/>
          <p:nvPr/>
        </p:nvGrpSpPr>
        <p:grpSpPr>
          <a:xfrm>
            <a:off x="355469" y="1740171"/>
            <a:ext cx="1833685" cy="1256781"/>
            <a:chOff x="355469" y="1740171"/>
            <a:chExt cx="1833685" cy="1256781"/>
          </a:xfrm>
        </p:grpSpPr>
        <p:cxnSp>
          <p:nvCxnSpPr>
            <p:cNvPr id="31" name="Gerader Verbinder 30"/>
            <p:cNvCxnSpPr/>
            <p:nvPr/>
          </p:nvCxnSpPr>
          <p:spPr bwMode="auto">
            <a:xfrm>
              <a:off x="1636648" y="2204864"/>
              <a:ext cx="552506" cy="0"/>
            </a:xfrm>
            <a:prstGeom prst="line">
              <a:avLst/>
            </a:prstGeom>
            <a:noFill/>
            <a:ln w="762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Gerader Verbinder 32"/>
            <p:cNvCxnSpPr/>
            <p:nvPr/>
          </p:nvCxnSpPr>
          <p:spPr bwMode="auto">
            <a:xfrm>
              <a:off x="1636648" y="2708920"/>
              <a:ext cx="552506" cy="0"/>
            </a:xfrm>
            <a:prstGeom prst="line">
              <a:avLst/>
            </a:prstGeom>
            <a:noFill/>
            <a:ln w="762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Gerader Verbinder 33"/>
            <p:cNvCxnSpPr/>
            <p:nvPr/>
          </p:nvCxnSpPr>
          <p:spPr bwMode="auto">
            <a:xfrm>
              <a:off x="355469" y="1740171"/>
              <a:ext cx="1552235" cy="0"/>
            </a:xfrm>
            <a:prstGeom prst="line">
              <a:avLst/>
            </a:prstGeom>
            <a:noFill/>
            <a:ln w="381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p:nvPr/>
          </p:nvCxnSpPr>
          <p:spPr bwMode="auto">
            <a:xfrm>
              <a:off x="361308" y="2996952"/>
              <a:ext cx="1546396" cy="0"/>
            </a:xfrm>
            <a:prstGeom prst="line">
              <a:avLst/>
            </a:prstGeom>
            <a:noFill/>
            <a:ln w="381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Gerader Verbinder 35"/>
            <p:cNvCxnSpPr/>
            <p:nvPr/>
          </p:nvCxnSpPr>
          <p:spPr bwMode="auto">
            <a:xfrm>
              <a:off x="356132" y="1740171"/>
              <a:ext cx="0" cy="1256781"/>
            </a:xfrm>
            <a:prstGeom prst="line">
              <a:avLst/>
            </a:prstGeom>
            <a:noFill/>
            <a:ln w="381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Gerader Verbinder 37"/>
            <p:cNvCxnSpPr/>
            <p:nvPr/>
          </p:nvCxnSpPr>
          <p:spPr bwMode="auto">
            <a:xfrm>
              <a:off x="1912901" y="1740171"/>
              <a:ext cx="0" cy="464693"/>
            </a:xfrm>
            <a:prstGeom prst="line">
              <a:avLst/>
            </a:prstGeom>
            <a:noFill/>
            <a:ln w="381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Gerader Verbinder 39"/>
            <p:cNvCxnSpPr/>
            <p:nvPr/>
          </p:nvCxnSpPr>
          <p:spPr bwMode="auto">
            <a:xfrm flipV="1">
              <a:off x="1912901" y="2708920"/>
              <a:ext cx="0" cy="288032"/>
            </a:xfrm>
            <a:prstGeom prst="line">
              <a:avLst/>
            </a:prstGeom>
            <a:noFill/>
            <a:ln w="381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2" name="Gruppieren 11"/>
          <p:cNvGrpSpPr/>
          <p:nvPr/>
        </p:nvGrpSpPr>
        <p:grpSpPr>
          <a:xfrm>
            <a:off x="230951" y="3354705"/>
            <a:ext cx="4657353" cy="2795019"/>
            <a:chOff x="230951" y="3354705"/>
            <a:chExt cx="4657353" cy="2795019"/>
          </a:xfrm>
        </p:grpSpPr>
        <p:sp>
          <p:nvSpPr>
            <p:cNvPr id="15" name="Textfeld 14"/>
            <p:cNvSpPr txBox="1"/>
            <p:nvPr/>
          </p:nvSpPr>
          <p:spPr>
            <a:xfrm>
              <a:off x="361308" y="5811170"/>
              <a:ext cx="4114651" cy="338554"/>
            </a:xfrm>
            <a:prstGeom prst="rect">
              <a:avLst/>
            </a:prstGeom>
            <a:noFill/>
          </p:spPr>
          <p:txBody>
            <a:bodyPr wrap="square" rtlCol="0">
              <a:spAutoFit/>
            </a:bodyPr>
            <a:lstStyle/>
            <a:p>
              <a:r>
                <a:rPr lang="en-US" sz="1600" dirty="0" smtClean="0">
                  <a:cs typeface="Arial" panose="020B0604020202020204" pitchFamily="34" charset="0"/>
                </a:rPr>
                <a:t>Transendothelial electrical resistance</a:t>
              </a:r>
              <a:endParaRPr lang="en-US" sz="1600" dirty="0">
                <a:cs typeface="Arial" panose="020B0604020202020204" pitchFamily="34" charset="0"/>
              </a:endParaRPr>
            </a:p>
          </p:txBody>
        </p:sp>
        <p:pic>
          <p:nvPicPr>
            <p:cNvPr id="11" name="Grafik 10"/>
            <p:cNvPicPr>
              <a:picLocks noChangeAspect="1"/>
            </p:cNvPicPr>
            <p:nvPr/>
          </p:nvPicPr>
          <p:blipFill>
            <a:blip r:embed="rId8"/>
            <a:stretch>
              <a:fillRect/>
            </a:stretch>
          </p:blipFill>
          <p:spPr>
            <a:xfrm>
              <a:off x="230951" y="3354705"/>
              <a:ext cx="4657353" cy="2350013"/>
            </a:xfrm>
            <a:prstGeom prst="rect">
              <a:avLst/>
            </a:prstGeom>
          </p:spPr>
        </p:pic>
      </p:grpSp>
      <p:sp>
        <p:nvSpPr>
          <p:cNvPr id="27" name="Textfeld 26"/>
          <p:cNvSpPr txBox="1"/>
          <p:nvPr/>
        </p:nvSpPr>
        <p:spPr>
          <a:xfrm>
            <a:off x="2843808" y="5445224"/>
            <a:ext cx="288032" cy="307777"/>
          </a:xfrm>
          <a:prstGeom prst="rect">
            <a:avLst/>
          </a:prstGeom>
          <a:solidFill>
            <a:schemeClr val="bg1"/>
          </a:solidFill>
        </p:spPr>
        <p:txBody>
          <a:bodyPr wrap="square" rtlCol="0">
            <a:spAutoFit/>
          </a:bodyPr>
          <a:lstStyle/>
          <a:p>
            <a:endParaRPr lang="de-DE" dirty="0">
              <a:cs typeface="Arial" panose="020B0604020202020204" pitchFamily="34" charset="0"/>
            </a:endParaRPr>
          </a:p>
        </p:txBody>
      </p:sp>
    </p:spTree>
    <p:extLst>
      <p:ext uri="{BB962C8B-B14F-4D97-AF65-F5344CB8AC3E}">
        <p14:creationId xmlns:p14="http://schemas.microsoft.com/office/powerpoint/2010/main" val="36161253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nhaltsplatzhalter 3"/>
          <p:cNvPicPr>
            <a:picLocks noChangeAspect="1"/>
          </p:cNvPicPr>
          <p:nvPr/>
        </p:nvPicPr>
        <p:blipFill rotWithShape="1">
          <a:blip r:embed="rId3"/>
          <a:srcRect l="26159" t="-272" b="1"/>
          <a:stretch/>
        </p:blipFill>
        <p:spPr bwMode="auto">
          <a:xfrm>
            <a:off x="2123728" y="1073464"/>
            <a:ext cx="6550997" cy="5040836"/>
          </a:xfrm>
          <a:prstGeom prst="rect">
            <a:avLst/>
          </a:prstGeom>
          <a:noFill/>
          <a:ln>
            <a:noFill/>
          </a:ln>
          <a:effectLst/>
          <a:extLst/>
        </p:spPr>
      </p:pic>
      <p:sp>
        <p:nvSpPr>
          <p:cNvPr id="15" name="Titel 1"/>
          <p:cNvSpPr txBox="1">
            <a:spLocks/>
          </p:cNvSpPr>
          <p:nvPr/>
        </p:nvSpPr>
        <p:spPr bwMode="auto">
          <a:xfrm>
            <a:off x="466725" y="334800"/>
            <a:ext cx="8208000" cy="738664"/>
          </a:xfrm>
          <a:prstGeom prst="rect">
            <a:avLst/>
          </a:prstGeom>
          <a:noFill/>
          <a:ln>
            <a:noFill/>
          </a:ln>
          <a:effectLst/>
          <a:extLst/>
        </p:spPr>
        <p:txBody>
          <a:bodyPr vert="horz" wrap="square" lIns="0" tIns="0" rIns="0" bIns="0" numCol="1" anchor="t" anchorCtr="0" compatLnSpc="1">
            <a:prstTxWarp prst="textNoShape">
              <a:avLst/>
            </a:prstTxWarp>
            <a:noAutofit/>
          </a:bodyPr>
          <a:lst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a:lstStyle>
          <a:p>
            <a:pPr>
              <a:buFontTx/>
            </a:pPr>
            <a:r>
              <a:rPr lang="en-GB" sz="1800" kern="0" dirty="0" smtClean="0">
                <a:latin typeface="Arial" panose="020B0604020202020204" pitchFamily="34" charset="0"/>
                <a:cs typeface="Arial" panose="020B0604020202020204" pitchFamily="34" charset="0"/>
              </a:rPr>
              <a:t>Do PLA-FBP NP interact with </a:t>
            </a:r>
            <a:r>
              <a:rPr lang="en-GB" sz="1800" i="1" kern="0" dirty="0" smtClean="0">
                <a:latin typeface="Arial" panose="020B0604020202020204" pitchFamily="34" charset="0"/>
                <a:cs typeface="Arial" panose="020B0604020202020204" pitchFamily="34" charset="0"/>
              </a:rPr>
              <a:t>in vitro </a:t>
            </a:r>
            <a:r>
              <a:rPr lang="en-GB" sz="1800" kern="0" dirty="0" smtClean="0">
                <a:latin typeface="Arial" panose="020B0604020202020204" pitchFamily="34" charset="0"/>
                <a:cs typeface="Arial" panose="020B0604020202020204" pitchFamily="34" charset="0"/>
              </a:rPr>
              <a:t>BBB cells? </a:t>
            </a:r>
          </a:p>
          <a:p>
            <a:pPr>
              <a:buFontTx/>
            </a:pPr>
            <a:r>
              <a:rPr lang="en-GB" sz="1400" b="0" kern="0" dirty="0" smtClean="0">
                <a:latin typeface="Arial" panose="020B0604020202020204" pitchFamily="34" charset="0"/>
                <a:cs typeface="Arial" panose="020B0604020202020204" pitchFamily="34" charset="0"/>
              </a:rPr>
              <a:t>Flow cytometry and confocal laser scanning microscopy</a:t>
            </a:r>
            <a:endParaRPr lang="en-GB" sz="1400" b="0" kern="0" dirty="0">
              <a:latin typeface="Arial" panose="020B0604020202020204" pitchFamily="34" charset="0"/>
              <a:cs typeface="Arial" panose="020B0604020202020204" pitchFamily="34" charset="0"/>
            </a:endParaRPr>
          </a:p>
        </p:txBody>
      </p:sp>
      <p:pic>
        <p:nvPicPr>
          <p:cNvPr id="13" name="Inhaltsplatzhalter 3"/>
          <p:cNvPicPr>
            <a:picLocks noChangeAspect="1"/>
          </p:cNvPicPr>
          <p:nvPr/>
        </p:nvPicPr>
        <p:blipFill rotWithShape="1">
          <a:blip r:embed="rId3"/>
          <a:srcRect r="75850"/>
          <a:stretch/>
        </p:blipFill>
        <p:spPr bwMode="auto">
          <a:xfrm>
            <a:off x="179512" y="1312945"/>
            <a:ext cx="1944216" cy="4561874"/>
          </a:xfrm>
          <a:prstGeom prst="rect">
            <a:avLst/>
          </a:prstGeom>
          <a:noFill/>
          <a:ln>
            <a:noFill/>
          </a:ln>
          <a:effectLst/>
          <a:extLst/>
        </p:spPr>
      </p:pic>
    </p:spTree>
    <p:extLst>
      <p:ext uri="{BB962C8B-B14F-4D97-AF65-F5344CB8AC3E}">
        <p14:creationId xmlns:p14="http://schemas.microsoft.com/office/powerpoint/2010/main" val="315742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rotWithShape="1">
          <a:blip r:embed="rId3"/>
          <a:srcRect t="5416" r="56658" b="36377"/>
          <a:stretch/>
        </p:blipFill>
        <p:spPr>
          <a:xfrm>
            <a:off x="3231430" y="2496254"/>
            <a:ext cx="2537299" cy="1655343"/>
          </a:xfrm>
          <a:prstGeom prst="rect">
            <a:avLst/>
          </a:prstGeom>
        </p:spPr>
      </p:pic>
      <p:sp>
        <p:nvSpPr>
          <p:cNvPr id="7" name="Titel 1"/>
          <p:cNvSpPr txBox="1">
            <a:spLocks/>
          </p:cNvSpPr>
          <p:nvPr/>
        </p:nvSpPr>
        <p:spPr bwMode="auto">
          <a:xfrm>
            <a:off x="466725" y="334800"/>
            <a:ext cx="8208000" cy="738664"/>
          </a:xfrm>
          <a:prstGeom prst="rect">
            <a:avLst/>
          </a:prstGeom>
          <a:noFill/>
          <a:ln>
            <a:noFill/>
          </a:ln>
          <a:effectLst/>
          <a:extLst/>
        </p:spPr>
        <p:txBody>
          <a:bodyPr vert="horz" wrap="square" lIns="0" tIns="0" rIns="0" bIns="0" numCol="1" anchor="t" anchorCtr="0" compatLnSpc="1">
            <a:prstTxWarp prst="textNoShape">
              <a:avLst/>
            </a:prstTxWarp>
            <a:noAutofit/>
          </a:bodyPr>
          <a:lstStyle>
            <a:lvl1pPr marL="0" indent="0" algn="l" defTabSz="504000"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Frutiger LT Com 45 Light" pitchFamily="34" charset="0"/>
              </a:defRPr>
            </a:lvl2pPr>
            <a:lvl3pPr algn="l" rtl="0" eaLnBrk="1" fontAlgn="base" hangingPunct="1">
              <a:spcBef>
                <a:spcPct val="0"/>
              </a:spcBef>
              <a:spcAft>
                <a:spcPct val="0"/>
              </a:spcAft>
              <a:defRPr sz="2400" b="1">
                <a:solidFill>
                  <a:schemeClr val="tx1"/>
                </a:solidFill>
                <a:latin typeface="Frutiger LT Com 45 Light" pitchFamily="34" charset="0"/>
              </a:defRPr>
            </a:lvl3pPr>
            <a:lvl4pPr algn="l" rtl="0" eaLnBrk="1" fontAlgn="base" hangingPunct="1">
              <a:spcBef>
                <a:spcPct val="0"/>
              </a:spcBef>
              <a:spcAft>
                <a:spcPct val="0"/>
              </a:spcAft>
              <a:defRPr sz="2400" b="1">
                <a:solidFill>
                  <a:schemeClr val="tx1"/>
                </a:solidFill>
                <a:latin typeface="Frutiger LT Com 45 Light" pitchFamily="34" charset="0"/>
              </a:defRPr>
            </a:lvl4pPr>
            <a:lvl5pPr algn="l" rtl="0" eaLnBrk="1" fontAlgn="base" hangingPunct="1">
              <a:spcBef>
                <a:spcPct val="0"/>
              </a:spcBef>
              <a:spcAft>
                <a:spcPct val="0"/>
              </a:spcAft>
              <a:defRPr sz="2400" b="1">
                <a:solidFill>
                  <a:schemeClr val="tx1"/>
                </a:solidFill>
                <a:latin typeface="Frutiger LT Com 45 Light" pitchFamily="34" charset="0"/>
              </a:defRPr>
            </a:lvl5pPr>
            <a:lvl6pPr marL="457200" algn="l" rtl="0" eaLnBrk="1" fontAlgn="base" hangingPunct="1">
              <a:spcBef>
                <a:spcPct val="0"/>
              </a:spcBef>
              <a:spcAft>
                <a:spcPct val="0"/>
              </a:spcAft>
              <a:defRPr sz="2400" b="1">
                <a:solidFill>
                  <a:schemeClr val="tx1"/>
                </a:solidFill>
                <a:latin typeface="Frutiger LT Com 45 Light" pitchFamily="34" charset="0"/>
              </a:defRPr>
            </a:lvl6pPr>
            <a:lvl7pPr marL="914400" algn="l" rtl="0" eaLnBrk="1" fontAlgn="base" hangingPunct="1">
              <a:spcBef>
                <a:spcPct val="0"/>
              </a:spcBef>
              <a:spcAft>
                <a:spcPct val="0"/>
              </a:spcAft>
              <a:defRPr sz="2400" b="1">
                <a:solidFill>
                  <a:schemeClr val="tx1"/>
                </a:solidFill>
                <a:latin typeface="Frutiger LT Com 45 Light" pitchFamily="34" charset="0"/>
              </a:defRPr>
            </a:lvl7pPr>
            <a:lvl8pPr marL="1371600" algn="l" rtl="0" eaLnBrk="1" fontAlgn="base" hangingPunct="1">
              <a:spcBef>
                <a:spcPct val="0"/>
              </a:spcBef>
              <a:spcAft>
                <a:spcPct val="0"/>
              </a:spcAft>
              <a:defRPr sz="2400" b="1">
                <a:solidFill>
                  <a:schemeClr val="tx1"/>
                </a:solidFill>
                <a:latin typeface="Frutiger LT Com 45 Light" pitchFamily="34" charset="0"/>
              </a:defRPr>
            </a:lvl8pPr>
            <a:lvl9pPr marL="1828800" algn="l" rtl="0" eaLnBrk="1" fontAlgn="base" hangingPunct="1">
              <a:spcBef>
                <a:spcPct val="0"/>
              </a:spcBef>
              <a:spcAft>
                <a:spcPct val="0"/>
              </a:spcAft>
              <a:defRPr sz="2400" b="1">
                <a:solidFill>
                  <a:schemeClr val="tx1"/>
                </a:solidFill>
                <a:latin typeface="Frutiger LT Com 45 Light" pitchFamily="34" charset="0"/>
              </a:defRPr>
            </a:lvl9pPr>
          </a:lstStyle>
          <a:p>
            <a:pPr>
              <a:buFontTx/>
            </a:pPr>
            <a:r>
              <a:rPr lang="en-GB" sz="1800" kern="0" dirty="0" smtClean="0">
                <a:latin typeface="Arial" panose="020B0604020202020204" pitchFamily="34" charset="0"/>
                <a:cs typeface="Arial" panose="020B0604020202020204" pitchFamily="34" charset="0"/>
              </a:rPr>
              <a:t>Can PLA-FBP NP cross the BBB and lower A</a:t>
            </a:r>
            <a:r>
              <a:rPr lang="el-GR" sz="1800" kern="0" dirty="0" smtClean="0">
                <a:latin typeface="Arial" panose="020B0604020202020204" pitchFamily="34" charset="0"/>
                <a:cs typeface="Arial" panose="020B0604020202020204" pitchFamily="34" charset="0"/>
              </a:rPr>
              <a:t>β</a:t>
            </a:r>
            <a:r>
              <a:rPr lang="de-DE" sz="1800" kern="0" dirty="0" smtClean="0">
                <a:latin typeface="Arial" panose="020B0604020202020204" pitchFamily="34" charset="0"/>
                <a:cs typeface="Arial" panose="020B0604020202020204" pitchFamily="34" charset="0"/>
              </a:rPr>
              <a:t>42 </a:t>
            </a:r>
            <a:r>
              <a:rPr lang="en-US" sz="1800" kern="0" dirty="0" smtClean="0">
                <a:latin typeface="Arial" panose="020B0604020202020204" pitchFamily="34" charset="0"/>
                <a:cs typeface="Arial" panose="020B0604020202020204" pitchFamily="34" charset="0"/>
              </a:rPr>
              <a:t>burden</a:t>
            </a:r>
            <a:r>
              <a:rPr lang="de-DE" sz="1800" kern="0" dirty="0" smtClean="0">
                <a:latin typeface="Arial" panose="020B0604020202020204" pitchFamily="34" charset="0"/>
                <a:cs typeface="Arial" panose="020B0604020202020204" pitchFamily="34" charset="0"/>
              </a:rPr>
              <a:t>? </a:t>
            </a:r>
          </a:p>
          <a:p>
            <a:pPr>
              <a:buFontTx/>
            </a:pPr>
            <a:r>
              <a:rPr lang="en-GB" sz="1400" b="0" kern="0" dirty="0" smtClean="0">
                <a:latin typeface="Arial" panose="020B0604020202020204" pitchFamily="34" charset="0"/>
                <a:cs typeface="Arial" panose="020B0604020202020204" pitchFamily="34" charset="0"/>
              </a:rPr>
              <a:t>HPLC analysis, A</a:t>
            </a:r>
            <a:r>
              <a:rPr lang="el-GR" sz="1400" b="0" kern="0" dirty="0" smtClean="0">
                <a:latin typeface="Arial" panose="020B0604020202020204" pitchFamily="34" charset="0"/>
                <a:cs typeface="Arial" panose="020B0604020202020204" pitchFamily="34" charset="0"/>
              </a:rPr>
              <a:t>β42</a:t>
            </a:r>
            <a:r>
              <a:rPr lang="en-US" sz="1400" b="0" kern="0" dirty="0" smtClean="0">
                <a:latin typeface="Arial" panose="020B0604020202020204" pitchFamily="34" charset="0"/>
                <a:cs typeface="Arial" panose="020B0604020202020204" pitchFamily="34" charset="0"/>
              </a:rPr>
              <a:t>-detecting</a:t>
            </a:r>
            <a:r>
              <a:rPr lang="de-DE" sz="1400" b="0" kern="0" dirty="0" smtClean="0">
                <a:latin typeface="Arial" panose="020B0604020202020204" pitchFamily="34" charset="0"/>
                <a:cs typeface="Arial" panose="020B0604020202020204" pitchFamily="34" charset="0"/>
              </a:rPr>
              <a:t> ELISA</a:t>
            </a:r>
            <a:endParaRPr lang="en-GB" sz="1400" b="0" kern="0" dirty="0">
              <a:latin typeface="Arial" panose="020B0604020202020204" pitchFamily="34" charset="0"/>
              <a:cs typeface="Arial" panose="020B0604020202020204" pitchFamily="34" charset="0"/>
            </a:endParaRPr>
          </a:p>
        </p:txBody>
      </p:sp>
      <p:sp>
        <p:nvSpPr>
          <p:cNvPr id="10" name="Textfeld 9"/>
          <p:cNvSpPr txBox="1"/>
          <p:nvPr/>
        </p:nvSpPr>
        <p:spPr>
          <a:xfrm>
            <a:off x="6005797" y="1052736"/>
            <a:ext cx="3096344" cy="307777"/>
          </a:xfrm>
          <a:prstGeom prst="rect">
            <a:avLst/>
          </a:prstGeom>
          <a:noFill/>
        </p:spPr>
        <p:txBody>
          <a:bodyPr wrap="square" rtlCol="0">
            <a:spAutoFit/>
          </a:bodyPr>
          <a:lstStyle/>
          <a:p>
            <a:pPr algn="ctr"/>
            <a:r>
              <a:rPr lang="en-GB" sz="1400" kern="0" dirty="0">
                <a:cs typeface="Arial" panose="020B0604020202020204" pitchFamily="34" charset="0"/>
              </a:rPr>
              <a:t>A</a:t>
            </a:r>
            <a:r>
              <a:rPr lang="el-GR" sz="1400" kern="0" dirty="0">
                <a:cs typeface="Arial" panose="020B0604020202020204" pitchFamily="34" charset="0"/>
              </a:rPr>
              <a:t>β</a:t>
            </a:r>
            <a:r>
              <a:rPr lang="de-DE" sz="1400" kern="0" dirty="0" smtClean="0">
                <a:cs typeface="Arial" panose="020B0604020202020204" pitchFamily="34" charset="0"/>
              </a:rPr>
              <a:t>42 </a:t>
            </a:r>
            <a:r>
              <a:rPr lang="en-US" sz="1400" kern="0" dirty="0" smtClean="0">
                <a:cs typeface="Arial" panose="020B0604020202020204" pitchFamily="34" charset="0"/>
              </a:rPr>
              <a:t>reduction</a:t>
            </a:r>
            <a:r>
              <a:rPr lang="de-DE" sz="1400" kern="0" dirty="0" smtClean="0">
                <a:cs typeface="Arial" panose="020B0604020202020204" pitchFamily="34" charset="0"/>
              </a:rPr>
              <a:t> </a:t>
            </a:r>
            <a:endParaRPr lang="de-DE" sz="1400" dirty="0">
              <a:cs typeface="Arial" panose="020B0604020202020204" pitchFamily="34" charset="0"/>
            </a:endParaRPr>
          </a:p>
        </p:txBody>
      </p:sp>
      <p:grpSp>
        <p:nvGrpSpPr>
          <p:cNvPr id="3" name="Gruppieren 2"/>
          <p:cNvGrpSpPr>
            <a:grpSpLocks noChangeAspect="1"/>
          </p:cNvGrpSpPr>
          <p:nvPr/>
        </p:nvGrpSpPr>
        <p:grpSpPr>
          <a:xfrm>
            <a:off x="442799" y="1124744"/>
            <a:ext cx="2656447" cy="3894449"/>
            <a:chOff x="999884" y="1700808"/>
            <a:chExt cx="2708020" cy="3970057"/>
          </a:xfrm>
        </p:grpSpPr>
        <p:pic>
          <p:nvPicPr>
            <p:cNvPr id="6" name="Grafik 5"/>
            <p:cNvPicPr>
              <a:picLocks noChangeAspect="1"/>
            </p:cNvPicPr>
            <p:nvPr/>
          </p:nvPicPr>
          <p:blipFill rotWithShape="1">
            <a:blip r:embed="rId4"/>
            <a:srcRect l="50000" b="5684"/>
            <a:stretch/>
          </p:blipFill>
          <p:spPr>
            <a:xfrm>
              <a:off x="1013920" y="2094099"/>
              <a:ext cx="2606089" cy="3576766"/>
            </a:xfrm>
            <a:prstGeom prst="rect">
              <a:avLst/>
            </a:prstGeom>
          </p:spPr>
        </p:pic>
        <p:sp>
          <p:nvSpPr>
            <p:cNvPr id="2" name="Textfeld 1"/>
            <p:cNvSpPr txBox="1"/>
            <p:nvPr/>
          </p:nvSpPr>
          <p:spPr>
            <a:xfrm>
              <a:off x="999884" y="1700808"/>
              <a:ext cx="2708020" cy="313752"/>
            </a:xfrm>
            <a:prstGeom prst="rect">
              <a:avLst/>
            </a:prstGeom>
            <a:solidFill>
              <a:schemeClr val="bg1"/>
            </a:solidFill>
          </p:spPr>
          <p:txBody>
            <a:bodyPr wrap="square" rtlCol="0">
              <a:spAutoFit/>
            </a:bodyPr>
            <a:lstStyle/>
            <a:p>
              <a:endParaRPr lang="de-DE" dirty="0">
                <a:cs typeface="Arial" panose="020B0604020202020204" pitchFamily="34" charset="0"/>
              </a:endParaRPr>
            </a:p>
          </p:txBody>
        </p:sp>
      </p:grpSp>
      <p:sp>
        <p:nvSpPr>
          <p:cNvPr id="11" name="Textfeld 10"/>
          <p:cNvSpPr txBox="1"/>
          <p:nvPr/>
        </p:nvSpPr>
        <p:spPr>
          <a:xfrm>
            <a:off x="251520" y="1052737"/>
            <a:ext cx="3096344" cy="307777"/>
          </a:xfrm>
          <a:prstGeom prst="rect">
            <a:avLst/>
          </a:prstGeom>
          <a:noFill/>
        </p:spPr>
        <p:txBody>
          <a:bodyPr wrap="square" rtlCol="0">
            <a:spAutoFit/>
          </a:bodyPr>
          <a:lstStyle/>
          <a:p>
            <a:pPr algn="ctr"/>
            <a:r>
              <a:rPr lang="en-GB" sz="1400" kern="0" dirty="0" smtClean="0">
                <a:cs typeface="Arial" panose="020B0604020202020204" pitchFamily="34" charset="0"/>
              </a:rPr>
              <a:t>Drug transport &amp; retrieval </a:t>
            </a:r>
            <a:r>
              <a:rPr lang="de-DE" sz="1400" kern="0" dirty="0" smtClean="0">
                <a:cs typeface="Arial" panose="020B0604020202020204" pitchFamily="34" charset="0"/>
              </a:rPr>
              <a:t> </a:t>
            </a:r>
            <a:endParaRPr lang="de-DE" sz="1400" dirty="0">
              <a:cs typeface="Arial" panose="020B0604020202020204" pitchFamily="34" charset="0"/>
            </a:endParaRPr>
          </a:p>
        </p:txBody>
      </p:sp>
      <p:grpSp>
        <p:nvGrpSpPr>
          <p:cNvPr id="5" name="Gruppieren 4"/>
          <p:cNvGrpSpPr>
            <a:grpSpLocks noChangeAspect="1"/>
          </p:cNvGrpSpPr>
          <p:nvPr/>
        </p:nvGrpSpPr>
        <p:grpSpPr>
          <a:xfrm>
            <a:off x="5537911" y="1452212"/>
            <a:ext cx="3570156" cy="3410388"/>
            <a:chOff x="5537911" y="2273654"/>
            <a:chExt cx="3570156" cy="3410388"/>
          </a:xfrm>
          <a:solidFill>
            <a:schemeClr val="bg1"/>
          </a:solidFill>
        </p:grpSpPr>
        <p:pic>
          <p:nvPicPr>
            <p:cNvPr id="9" name="Inhaltsplatzhalter 3"/>
            <p:cNvPicPr>
              <a:picLocks noChangeAspect="1"/>
            </p:cNvPicPr>
            <p:nvPr/>
          </p:nvPicPr>
          <p:blipFill rotWithShape="1">
            <a:blip r:embed="rId3"/>
            <a:srcRect l="49406"/>
            <a:stretch/>
          </p:blipFill>
          <p:spPr bwMode="auto">
            <a:xfrm>
              <a:off x="5764191" y="2473353"/>
              <a:ext cx="3343876" cy="3210689"/>
            </a:xfrm>
            <a:prstGeom prst="rect">
              <a:avLst/>
            </a:prstGeom>
            <a:grpFill/>
            <a:ln>
              <a:noFill/>
            </a:ln>
            <a:effectLst/>
            <a:extLst/>
          </p:spPr>
        </p:pic>
        <p:sp>
          <p:nvSpPr>
            <p:cNvPr id="12" name="Textfeld 11"/>
            <p:cNvSpPr txBox="1"/>
            <p:nvPr/>
          </p:nvSpPr>
          <p:spPr>
            <a:xfrm>
              <a:off x="5537911" y="2273654"/>
              <a:ext cx="439898" cy="307777"/>
            </a:xfrm>
            <a:prstGeom prst="rect">
              <a:avLst/>
            </a:prstGeom>
            <a:grpFill/>
            <a:ln>
              <a:noFill/>
            </a:ln>
          </p:spPr>
          <p:txBody>
            <a:bodyPr wrap="square" rtlCol="0">
              <a:spAutoFit/>
            </a:bodyPr>
            <a:lstStyle/>
            <a:p>
              <a:endParaRPr lang="de-DE" dirty="0">
                <a:cs typeface="Arial" panose="020B0604020202020204" pitchFamily="34" charset="0"/>
              </a:endParaRPr>
            </a:p>
          </p:txBody>
        </p:sp>
      </p:grpSp>
      <p:cxnSp>
        <p:nvCxnSpPr>
          <p:cNvPr id="14" name="Gerader Verbinder 13"/>
          <p:cNvCxnSpPr/>
          <p:nvPr/>
        </p:nvCxnSpPr>
        <p:spPr bwMode="auto">
          <a:xfrm flipH="1">
            <a:off x="2555776" y="3284984"/>
            <a:ext cx="1944216" cy="144016"/>
          </a:xfrm>
          <a:prstGeom prst="line">
            <a:avLst/>
          </a:prstGeom>
          <a:noFill/>
          <a:ln w="12700" cap="flat" cmpd="sng" algn="ctr">
            <a:solidFill>
              <a:schemeClr val="tx1"/>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Gerader Verbinder 14"/>
          <p:cNvCxnSpPr/>
          <p:nvPr/>
        </p:nvCxnSpPr>
        <p:spPr bwMode="auto">
          <a:xfrm flipH="1" flipV="1">
            <a:off x="2555776" y="3983337"/>
            <a:ext cx="1699561" cy="21727"/>
          </a:xfrm>
          <a:prstGeom prst="line">
            <a:avLst/>
          </a:prstGeom>
          <a:noFill/>
          <a:ln w="12700" cap="flat" cmpd="sng" algn="ctr">
            <a:solidFill>
              <a:schemeClr val="tx1"/>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Ellipse 7"/>
          <p:cNvSpPr/>
          <p:nvPr/>
        </p:nvSpPr>
        <p:spPr bwMode="auto">
          <a:xfrm rot="1710921">
            <a:off x="6413843" y="2878202"/>
            <a:ext cx="2044572" cy="929848"/>
          </a:xfrm>
          <a:prstGeom prst="ellipse">
            <a:avLst/>
          </a:prstGeom>
          <a:noFill/>
          <a:ln w="57150">
            <a:solidFill>
              <a:srgbClr val="FFC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de-DE">
              <a:cs typeface="Arial" panose="020B0604020202020204" pitchFamily="34" charset="0"/>
            </a:endParaRPr>
          </a:p>
        </p:txBody>
      </p:sp>
      <p:sp>
        <p:nvSpPr>
          <p:cNvPr id="20" name="Pfeil nach unten 19"/>
          <p:cNvSpPr/>
          <p:nvPr/>
        </p:nvSpPr>
        <p:spPr bwMode="auto">
          <a:xfrm>
            <a:off x="6804248" y="3585447"/>
            <a:ext cx="287857" cy="1633311"/>
          </a:xfrm>
          <a:prstGeom prst="downArrow">
            <a:avLst/>
          </a:prstGeom>
          <a:solidFill>
            <a:srgbClr val="FFC000"/>
          </a:solidFill>
          <a:ln w="12700">
            <a:solidFill>
              <a:srgbClr val="FFC000"/>
            </a:solidFill>
            <a:round/>
            <a:headEnd/>
            <a:tailEnd/>
          </a:ln>
          <a:effectLst/>
          <a:extLst/>
        </p:spPr>
        <p:txBody>
          <a:bodyPr rtlCol="0" anchor="ctr"/>
          <a:lstStyle/>
          <a:p>
            <a:pPr algn="ctr"/>
            <a:endParaRPr lang="de-DE">
              <a:cs typeface="Arial" panose="020B0604020202020204" pitchFamily="34" charset="0"/>
            </a:endParaRPr>
          </a:p>
        </p:txBody>
      </p:sp>
      <p:sp>
        <p:nvSpPr>
          <p:cNvPr id="21" name="Textfeld 20"/>
          <p:cNvSpPr txBox="1"/>
          <p:nvPr/>
        </p:nvSpPr>
        <p:spPr>
          <a:xfrm>
            <a:off x="5725859" y="5268455"/>
            <a:ext cx="3022605" cy="738664"/>
          </a:xfrm>
          <a:prstGeom prst="rect">
            <a:avLst/>
          </a:prstGeom>
          <a:noFill/>
          <a:ln w="38100">
            <a:solidFill>
              <a:srgbClr val="FFC000"/>
            </a:solidFill>
          </a:ln>
        </p:spPr>
        <p:txBody>
          <a:bodyPr wrap="square" rtlCol="0">
            <a:spAutoFit/>
          </a:bodyPr>
          <a:lstStyle/>
          <a:p>
            <a:pPr algn="ctr"/>
            <a:r>
              <a:rPr lang="en-US" sz="1400" dirty="0" smtClean="0">
                <a:cs typeface="Arial" panose="020B0604020202020204" pitchFamily="34" charset="0"/>
              </a:rPr>
              <a:t>PLA-FBP NP lower A</a:t>
            </a:r>
            <a:r>
              <a:rPr lang="el-GR" sz="1400" dirty="0" smtClean="0">
                <a:cs typeface="Arial" panose="020B0604020202020204" pitchFamily="34" charset="0"/>
              </a:rPr>
              <a:t>β</a:t>
            </a:r>
            <a:r>
              <a:rPr lang="de-DE" sz="1400" dirty="0" smtClean="0">
                <a:cs typeface="Arial" panose="020B0604020202020204" pitchFamily="34" charset="0"/>
              </a:rPr>
              <a:t>42</a:t>
            </a:r>
            <a:endParaRPr lang="en-US" sz="1400" dirty="0" smtClean="0">
              <a:cs typeface="Arial" panose="020B0604020202020204" pitchFamily="34" charset="0"/>
            </a:endParaRPr>
          </a:p>
          <a:p>
            <a:pPr algn="ctr"/>
            <a:r>
              <a:rPr lang="en-US" sz="1400" dirty="0" smtClean="0">
                <a:cs typeface="Arial" panose="020B0604020202020204" pitchFamily="34" charset="0"/>
              </a:rPr>
              <a:t>FBP destroys TER and impairs barrier </a:t>
            </a:r>
            <a:r>
              <a:rPr lang="en-US" sz="1400" b="1" i="1" dirty="0" smtClean="0">
                <a:cs typeface="Arial" panose="020B0604020202020204" pitchFamily="34" charset="0"/>
                <a:sym typeface="Wingdings" panose="05000000000000000000" pitchFamily="2" charset="2"/>
              </a:rPr>
              <a:t> No suitable control</a:t>
            </a:r>
            <a:endParaRPr lang="en-US" sz="1400" b="1" i="1" dirty="0">
              <a:cs typeface="Arial" panose="020B0604020202020204" pitchFamily="34" charset="0"/>
            </a:endParaRPr>
          </a:p>
        </p:txBody>
      </p:sp>
      <p:cxnSp>
        <p:nvCxnSpPr>
          <p:cNvPr id="23" name="Gerader Verbinder 22"/>
          <p:cNvCxnSpPr/>
          <p:nvPr/>
        </p:nvCxnSpPr>
        <p:spPr bwMode="auto">
          <a:xfrm>
            <a:off x="6729669" y="2804792"/>
            <a:ext cx="1571821" cy="1053585"/>
          </a:xfrm>
          <a:prstGeom prst="line">
            <a:avLst/>
          </a:prstGeom>
          <a:noFill/>
          <a:ln w="7620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Gerader Verbinder 24"/>
          <p:cNvCxnSpPr/>
          <p:nvPr/>
        </p:nvCxnSpPr>
        <p:spPr bwMode="auto">
          <a:xfrm>
            <a:off x="6558817" y="3147842"/>
            <a:ext cx="1785274" cy="390567"/>
          </a:xfrm>
          <a:prstGeom prst="line">
            <a:avLst/>
          </a:prstGeom>
          <a:noFill/>
          <a:ln w="76200"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feld 30"/>
          <p:cNvSpPr txBox="1"/>
          <p:nvPr/>
        </p:nvSpPr>
        <p:spPr>
          <a:xfrm>
            <a:off x="466725" y="5183614"/>
            <a:ext cx="2764705" cy="954107"/>
          </a:xfrm>
          <a:prstGeom prst="rect">
            <a:avLst/>
          </a:prstGeom>
          <a:noFill/>
          <a:ln w="38100">
            <a:solidFill>
              <a:srgbClr val="FFC000"/>
            </a:solidFill>
          </a:ln>
        </p:spPr>
        <p:txBody>
          <a:bodyPr wrap="square" rtlCol="0">
            <a:spAutoFit/>
          </a:bodyPr>
          <a:lstStyle/>
          <a:p>
            <a:pPr>
              <a:spcAft>
                <a:spcPts val="0"/>
              </a:spcAft>
            </a:pPr>
            <a:r>
              <a:rPr lang="de-DE" sz="1400" dirty="0" err="1" smtClean="0">
                <a:cs typeface="Arial" panose="020B0604020202020204" pitchFamily="34" charset="0"/>
              </a:rPr>
              <a:t>Less</a:t>
            </a:r>
            <a:r>
              <a:rPr lang="de-DE" sz="1400" dirty="0" smtClean="0">
                <a:cs typeface="Arial" panose="020B0604020202020204" pitchFamily="34" charset="0"/>
              </a:rPr>
              <a:t> total </a:t>
            </a:r>
            <a:r>
              <a:rPr lang="de-DE" sz="1400" dirty="0" err="1" smtClean="0">
                <a:cs typeface="Arial" panose="020B0604020202020204" pitchFamily="34" charset="0"/>
              </a:rPr>
              <a:t>drug</a:t>
            </a:r>
            <a:r>
              <a:rPr lang="de-DE" sz="1400" dirty="0" smtClean="0">
                <a:cs typeface="Arial" panose="020B0604020202020204" pitchFamily="34" charset="0"/>
              </a:rPr>
              <a:t> </a:t>
            </a:r>
            <a:r>
              <a:rPr lang="de-DE" sz="1400" dirty="0" err="1" smtClean="0">
                <a:cs typeface="Arial" panose="020B0604020202020204" pitchFamily="34" charset="0"/>
              </a:rPr>
              <a:t>retrievable</a:t>
            </a:r>
            <a:r>
              <a:rPr lang="de-DE" sz="1400" dirty="0" smtClean="0">
                <a:cs typeface="Arial" panose="020B0604020202020204" pitchFamily="34" charset="0"/>
              </a:rPr>
              <a:t>:</a:t>
            </a:r>
          </a:p>
          <a:p>
            <a:pPr marL="285750" indent="-285750">
              <a:spcAft>
                <a:spcPts val="0"/>
              </a:spcAft>
              <a:buFont typeface="Wingdings" panose="05000000000000000000" pitchFamily="2" charset="2"/>
              <a:buChar char="à"/>
            </a:pPr>
            <a:r>
              <a:rPr lang="de-DE" sz="1400" dirty="0" smtClean="0">
                <a:cs typeface="Arial" panose="020B0604020202020204" pitchFamily="34" charset="0"/>
                <a:sym typeface="Wingdings" panose="05000000000000000000" pitchFamily="2" charset="2"/>
              </a:rPr>
              <a:t>NP still endocytosed? </a:t>
            </a:r>
          </a:p>
          <a:p>
            <a:pPr marL="285750" indent="-285750">
              <a:spcAft>
                <a:spcPts val="0"/>
              </a:spcAft>
              <a:buFont typeface="Wingdings" panose="05000000000000000000" pitchFamily="2" charset="2"/>
              <a:buChar char="à"/>
            </a:pPr>
            <a:r>
              <a:rPr lang="de-DE" sz="1400" dirty="0" err="1" smtClean="0">
                <a:cs typeface="Arial" panose="020B0604020202020204" pitchFamily="34" charset="0"/>
                <a:sym typeface="Wingdings" panose="05000000000000000000" pitchFamily="2" charset="2"/>
              </a:rPr>
              <a:t>Actual</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drug</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content</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lower</a:t>
            </a:r>
            <a:r>
              <a:rPr lang="de-DE" sz="1400" dirty="0" smtClean="0">
                <a:cs typeface="Arial" panose="020B0604020202020204" pitchFamily="34" charset="0"/>
                <a:sym typeface="Wingdings" panose="05000000000000000000" pitchFamily="2" charset="2"/>
              </a:rPr>
              <a:t>?</a:t>
            </a:r>
          </a:p>
          <a:p>
            <a:pPr marL="285750" indent="-285750">
              <a:spcAft>
                <a:spcPts val="0"/>
              </a:spcAft>
              <a:buFont typeface="Wingdings" panose="05000000000000000000" pitchFamily="2" charset="2"/>
              <a:buChar char="à"/>
            </a:pPr>
            <a:r>
              <a:rPr lang="de-DE" sz="1400" b="1" i="1" dirty="0" err="1" smtClean="0">
                <a:cs typeface="Arial" panose="020B0604020202020204" pitchFamily="34" charset="0"/>
                <a:sym typeface="Wingdings" panose="05000000000000000000" pitchFamily="2" charset="2"/>
              </a:rPr>
              <a:t>Optimization</a:t>
            </a:r>
            <a:r>
              <a:rPr lang="de-DE" sz="1400" b="1" i="1" dirty="0" smtClean="0">
                <a:cs typeface="Arial" panose="020B0604020202020204" pitchFamily="34" charset="0"/>
                <a:sym typeface="Wingdings" panose="05000000000000000000" pitchFamily="2" charset="2"/>
              </a:rPr>
              <a:t> Potential! </a:t>
            </a:r>
            <a:endParaRPr lang="de-DE" sz="1400" b="1" i="1" dirty="0">
              <a:cs typeface="Arial" panose="020B0604020202020204" pitchFamily="34" charset="0"/>
            </a:endParaRPr>
          </a:p>
        </p:txBody>
      </p:sp>
      <p:sp>
        <p:nvSpPr>
          <p:cNvPr id="32" name="Pfeil nach links und oben 31"/>
          <p:cNvSpPr/>
          <p:nvPr/>
        </p:nvSpPr>
        <p:spPr bwMode="auto">
          <a:xfrm rot="16200000">
            <a:off x="1672843" y="2439725"/>
            <a:ext cx="942978" cy="473256"/>
          </a:xfrm>
          <a:prstGeom prst="leftUpArrow">
            <a:avLst/>
          </a:prstGeom>
          <a:solidFill>
            <a:srgbClr val="FFC000"/>
          </a:solidFill>
          <a:ln w="12700">
            <a:solidFill>
              <a:srgbClr val="FFC000"/>
            </a:solidFill>
            <a:round/>
            <a:headEnd/>
            <a:tailEnd/>
          </a:ln>
          <a:effectLst/>
          <a:extLst/>
        </p:spPr>
        <p:txBody>
          <a:bodyPr rtlCol="0" anchor="ctr"/>
          <a:lstStyle/>
          <a:p>
            <a:pPr algn="ctr"/>
            <a:endParaRPr lang="de-DE">
              <a:cs typeface="Arial" panose="020B0604020202020204" pitchFamily="34" charset="0"/>
            </a:endParaRPr>
          </a:p>
        </p:txBody>
      </p:sp>
      <p:pic>
        <p:nvPicPr>
          <p:cNvPr id="40" name="Inhaltsplatzhalter 3"/>
          <p:cNvPicPr>
            <a:picLocks noChangeAspect="1"/>
          </p:cNvPicPr>
          <p:nvPr/>
        </p:nvPicPr>
        <p:blipFill rotWithShape="1">
          <a:blip r:embed="rId3"/>
          <a:srcRect l="14289" t="55938" r="79560" b="36377"/>
          <a:stretch/>
        </p:blipFill>
        <p:spPr bwMode="auto">
          <a:xfrm>
            <a:off x="4499992" y="3933056"/>
            <a:ext cx="360040" cy="218541"/>
          </a:xfrm>
          <a:prstGeom prst="rect">
            <a:avLst/>
          </a:prstGeom>
          <a:noFill/>
          <a:ln>
            <a:noFill/>
          </a:ln>
          <a:effectLst/>
          <a:extLst/>
        </p:spPr>
      </p:pic>
      <p:grpSp>
        <p:nvGrpSpPr>
          <p:cNvPr id="39" name="Gruppieren 38"/>
          <p:cNvGrpSpPr/>
          <p:nvPr/>
        </p:nvGrpSpPr>
        <p:grpSpPr>
          <a:xfrm>
            <a:off x="2843808" y="2564904"/>
            <a:ext cx="3096344" cy="2880320"/>
            <a:chOff x="2843808" y="2564904"/>
            <a:chExt cx="3096344" cy="2880320"/>
          </a:xfrm>
        </p:grpSpPr>
        <p:sp>
          <p:nvSpPr>
            <p:cNvPr id="13" name="Textfeld 12"/>
            <p:cNvSpPr txBox="1"/>
            <p:nvPr/>
          </p:nvSpPr>
          <p:spPr>
            <a:xfrm>
              <a:off x="2843808" y="5183614"/>
              <a:ext cx="3096344" cy="261610"/>
            </a:xfrm>
            <a:prstGeom prst="rect">
              <a:avLst/>
            </a:prstGeom>
            <a:noFill/>
          </p:spPr>
          <p:txBody>
            <a:bodyPr wrap="square" rtlCol="0">
              <a:spAutoFit/>
            </a:bodyPr>
            <a:lstStyle/>
            <a:p>
              <a:pPr algn="ctr"/>
              <a:r>
                <a:rPr lang="en-US" sz="1100" kern="0" dirty="0" smtClean="0">
                  <a:cs typeface="Arial" panose="020B0604020202020204" pitchFamily="34" charset="0"/>
                </a:rPr>
                <a:t>Alzheimer‘s disease model</a:t>
              </a:r>
              <a:endParaRPr lang="en-US" sz="1100" dirty="0">
                <a:cs typeface="Arial" panose="020B0604020202020204" pitchFamily="34" charset="0"/>
              </a:endParaRPr>
            </a:p>
          </p:txBody>
        </p:sp>
        <p:pic>
          <p:nvPicPr>
            <p:cNvPr id="38" name="Inhaltsplatzhalter 3"/>
            <p:cNvPicPr>
              <a:picLocks noChangeAspect="1"/>
            </p:cNvPicPr>
            <p:nvPr/>
          </p:nvPicPr>
          <p:blipFill rotWithShape="1">
            <a:blip r:embed="rId3"/>
            <a:srcRect t="7919" r="56658"/>
            <a:stretch/>
          </p:blipFill>
          <p:spPr bwMode="auto">
            <a:xfrm>
              <a:off x="3225287" y="2564904"/>
              <a:ext cx="2537299" cy="2618710"/>
            </a:xfrm>
            <a:prstGeom prst="rect">
              <a:avLst/>
            </a:prstGeom>
            <a:noFill/>
            <a:ln>
              <a:noFill/>
            </a:ln>
            <a:effectLst/>
            <a:extLst/>
          </p:spPr>
        </p:pic>
      </p:grpSp>
      <p:cxnSp>
        <p:nvCxnSpPr>
          <p:cNvPr id="36" name="Gerade Verbindung mit Pfeil 35"/>
          <p:cNvCxnSpPr/>
          <p:nvPr/>
        </p:nvCxnSpPr>
        <p:spPr bwMode="auto">
          <a:xfrm flipV="1">
            <a:off x="4034775" y="1407291"/>
            <a:ext cx="2769473" cy="3317853"/>
          </a:xfrm>
          <a:prstGeom prst="straightConnector1">
            <a:avLst/>
          </a:prstGeom>
          <a:noFill/>
          <a:ln w="9525" cap="flat" cmpd="sng" algn="ctr">
            <a:solidFill>
              <a:schemeClr val="tx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Ellipse 36"/>
          <p:cNvSpPr/>
          <p:nvPr/>
        </p:nvSpPr>
        <p:spPr bwMode="auto">
          <a:xfrm>
            <a:off x="3707904" y="4653136"/>
            <a:ext cx="856247" cy="360040"/>
          </a:xfrm>
          <a:prstGeom prst="ellips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de-DE">
              <a:cs typeface="Arial" panose="020B0604020202020204" pitchFamily="34" charset="0"/>
            </a:endParaRPr>
          </a:p>
        </p:txBody>
      </p:sp>
      <p:sp>
        <p:nvSpPr>
          <p:cNvPr id="17" name="Rechteck 16"/>
          <p:cNvSpPr/>
          <p:nvPr/>
        </p:nvSpPr>
        <p:spPr bwMode="auto">
          <a:xfrm>
            <a:off x="5725859" y="1651911"/>
            <a:ext cx="214293" cy="406398"/>
          </a:xfrm>
          <a:prstGeom prst="rect">
            <a:avLst/>
          </a:prstGeom>
          <a:solidFill>
            <a:schemeClr val="bg1"/>
          </a:solidFill>
          <a:ln w="12700">
            <a:noFill/>
            <a:round/>
            <a:headEnd/>
            <a:tailEnd/>
          </a:ln>
          <a:effectLst/>
          <a:extLst/>
        </p:spPr>
        <p:txBody>
          <a:bodyPr rtlCol="0" anchor="ctr"/>
          <a:lstStyle/>
          <a:p>
            <a:pPr algn="ctr"/>
            <a:endParaRPr lang="en-US"/>
          </a:p>
        </p:txBody>
      </p:sp>
      <p:sp>
        <p:nvSpPr>
          <p:cNvPr id="29" name="Rechteck 28"/>
          <p:cNvSpPr/>
          <p:nvPr/>
        </p:nvSpPr>
        <p:spPr bwMode="auto">
          <a:xfrm>
            <a:off x="466725" y="1157314"/>
            <a:ext cx="214293" cy="406398"/>
          </a:xfrm>
          <a:prstGeom prst="rect">
            <a:avLst/>
          </a:prstGeom>
          <a:solidFill>
            <a:schemeClr val="bg1"/>
          </a:solidFill>
          <a:ln w="12700">
            <a:noFill/>
            <a:round/>
            <a:headEnd/>
            <a:tailEnd/>
          </a:ln>
          <a:effectLst/>
          <a:extLst/>
        </p:spPr>
        <p:txBody>
          <a:bodyPr rtlCol="0" anchor="ctr"/>
          <a:lstStyle/>
          <a:p>
            <a:pPr algn="ctr"/>
            <a:endParaRPr lang="en-US"/>
          </a:p>
        </p:txBody>
      </p:sp>
      <p:sp>
        <p:nvSpPr>
          <p:cNvPr id="19" name="Rechteck 18"/>
          <p:cNvSpPr/>
          <p:nvPr/>
        </p:nvSpPr>
        <p:spPr bwMode="auto">
          <a:xfrm>
            <a:off x="307628" y="1407291"/>
            <a:ext cx="373390" cy="352698"/>
          </a:xfrm>
          <a:prstGeom prst="rect">
            <a:avLst/>
          </a:prstGeom>
          <a:solidFill>
            <a:schemeClr val="bg1"/>
          </a:solidFill>
          <a:ln w="12700">
            <a:noFill/>
            <a:round/>
            <a:headEnd/>
            <a:tailEnd/>
          </a:ln>
          <a:effectLst/>
          <a:extLst/>
        </p:spPr>
        <p:txBody>
          <a:bodyPr rtlCol="0" anchor="ctr"/>
          <a:lstStyle/>
          <a:p>
            <a:pPr algn="ctr"/>
            <a:endParaRPr lang="en-US"/>
          </a:p>
        </p:txBody>
      </p:sp>
    </p:spTree>
    <p:extLst>
      <p:ext uri="{BB962C8B-B14F-4D97-AF65-F5344CB8AC3E}">
        <p14:creationId xmlns:p14="http://schemas.microsoft.com/office/powerpoint/2010/main" val="128242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subTnLst>
                                    <p:set>
                                      <p:cBhvr override="childStyle">
                                        <p:cTn dur="1" fill="hold" display="0" masterRel="nextClick" afterEffect="1"/>
                                        <p:tgtEl>
                                          <p:spTgt spid="36"/>
                                        </p:tgtEl>
                                        <p:attrNameLst>
                                          <p:attrName>style.visibility</p:attrName>
                                        </p:attrNameLst>
                                      </p:cBhvr>
                                      <p:to>
                                        <p:strVal val="hidden"/>
                                      </p:to>
                                    </p:set>
                                  </p:sub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8" grpId="0" animBg="1"/>
      <p:bldP spid="20" grpId="0" animBg="1"/>
      <p:bldP spid="21" grpId="0" animBg="1"/>
      <p:bldP spid="31" grpId="0" animBg="1"/>
      <p:bldP spid="32"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307777"/>
          </a:xfrm>
        </p:spPr>
        <p:txBody>
          <a:bodyPr/>
          <a:lstStyle/>
          <a:p>
            <a:pPr lvl="3" defTabSz="504000"/>
            <a:r>
              <a:rPr lang="en-GB" sz="2000" dirty="0" smtClean="0">
                <a:latin typeface="Arial" panose="020B0604020202020204" pitchFamily="34" charset="0"/>
                <a:cs typeface="Arial" panose="020B0604020202020204" pitchFamily="34" charset="0"/>
              </a:rPr>
              <a:t>Trick </a:t>
            </a:r>
            <a:r>
              <a:rPr lang="en-GB" sz="2000" dirty="0">
                <a:latin typeface="Arial" panose="020B0604020202020204" pitchFamily="34" charset="0"/>
                <a:cs typeface="Arial" panose="020B0604020202020204" pitchFamily="34" charset="0"/>
              </a:rPr>
              <a:t>the </a:t>
            </a:r>
            <a:r>
              <a:rPr lang="en-GB" sz="2000" dirty="0" smtClean="0">
                <a:latin typeface="Arial" panose="020B0604020202020204" pitchFamily="34" charset="0"/>
                <a:cs typeface="Arial" panose="020B0604020202020204" pitchFamily="34" charset="0"/>
              </a:rPr>
              <a:t>body: </a:t>
            </a:r>
            <a:r>
              <a:rPr lang="en-GB" sz="2000" i="1" dirty="0" smtClean="0">
                <a:latin typeface="Arial" panose="020B0604020202020204" pitchFamily="34" charset="0"/>
                <a:cs typeface="Arial" panose="020B0604020202020204" pitchFamily="34" charset="0"/>
              </a:rPr>
              <a:t>Nanoparticles </a:t>
            </a:r>
            <a:r>
              <a:rPr lang="en-GB" sz="2000" i="1" dirty="0">
                <a:latin typeface="Arial" panose="020B0604020202020204" pitchFamily="34" charset="0"/>
                <a:cs typeface="Arial" panose="020B0604020202020204" pitchFamily="34" charset="0"/>
              </a:rPr>
              <a:t>as drug </a:t>
            </a:r>
            <a:r>
              <a:rPr lang="en-GB" sz="2000" i="1" dirty="0" smtClean="0">
                <a:latin typeface="Arial" panose="020B0604020202020204" pitchFamily="34" charset="0"/>
                <a:cs typeface="Arial" panose="020B0604020202020204" pitchFamily="34" charset="0"/>
              </a:rPr>
              <a:t>carriers</a:t>
            </a:r>
            <a:endParaRPr lang="en-GB" sz="2000" dirty="0">
              <a:latin typeface="Arial" panose="020B0604020202020204" pitchFamily="34" charset="0"/>
              <a:cs typeface="Arial" panose="020B0604020202020204" pitchFamily="34" charset="0"/>
            </a:endParaRPr>
          </a:p>
        </p:txBody>
      </p:sp>
      <p:pic>
        <p:nvPicPr>
          <p:cNvPr id="7" name="Inhaltsplatzhalter 3"/>
          <p:cNvPicPr>
            <a:picLocks noGrp="1" noChangeAspect="1"/>
          </p:cNvPicPr>
          <p:nvPr>
            <p:ph idx="1"/>
          </p:nvPr>
        </p:nvPicPr>
        <p:blipFill rotWithShape="1">
          <a:blip r:embed="rId3"/>
          <a:srcRect r="35172"/>
          <a:stretch/>
        </p:blipFill>
        <p:spPr>
          <a:xfrm>
            <a:off x="406368" y="1340942"/>
            <a:ext cx="3540792" cy="2838453"/>
          </a:xfrm>
          <a:prstGeom prst="rect">
            <a:avLst/>
          </a:prstGeom>
          <a:ln>
            <a:noFill/>
          </a:ln>
        </p:spPr>
      </p:pic>
      <p:cxnSp>
        <p:nvCxnSpPr>
          <p:cNvPr id="8" name="Gerade Verbindung mit Pfeil 7"/>
          <p:cNvCxnSpPr/>
          <p:nvPr/>
        </p:nvCxnSpPr>
        <p:spPr bwMode="auto">
          <a:xfrm>
            <a:off x="611560" y="4509120"/>
            <a:ext cx="3168352" cy="0"/>
          </a:xfrm>
          <a:prstGeom prst="straightConnector1">
            <a:avLst/>
          </a:prstGeom>
          <a:noFill/>
          <a:ln w="12700" cap="flat" cmpd="sng" algn="ctr">
            <a:solidFill>
              <a:schemeClr val="tx1"/>
            </a:solidFill>
            <a:prstDash val="solid"/>
            <a:round/>
            <a:headEnd type="arrow"/>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feld 9"/>
          <p:cNvSpPr txBox="1"/>
          <p:nvPr/>
        </p:nvSpPr>
        <p:spPr>
          <a:xfrm>
            <a:off x="1666585" y="4509120"/>
            <a:ext cx="1058303" cy="307777"/>
          </a:xfrm>
          <a:prstGeom prst="rect">
            <a:avLst/>
          </a:prstGeom>
          <a:noFill/>
        </p:spPr>
        <p:txBody>
          <a:bodyPr wrap="none" rtlCol="0">
            <a:spAutoFit/>
          </a:bodyPr>
          <a:lstStyle/>
          <a:p>
            <a:pPr>
              <a:spcAft>
                <a:spcPct val="40000"/>
              </a:spcAft>
              <a:buFont typeface="Wingdings" pitchFamily="2" charset="2"/>
              <a:buNone/>
            </a:pPr>
            <a:r>
              <a:rPr lang="en-GB" b="0" dirty="0">
                <a:solidFill>
                  <a:srgbClr val="000000"/>
                </a:solidFill>
                <a:cs typeface="Arial" panose="020B0604020202020204" pitchFamily="34" charset="0"/>
              </a:rPr>
              <a:t>&lt; 1000 nm</a:t>
            </a:r>
          </a:p>
        </p:txBody>
      </p:sp>
      <p:pic>
        <p:nvPicPr>
          <p:cNvPr id="9" name="Grafik 8"/>
          <p:cNvPicPr>
            <a:picLocks noChangeAspect="1"/>
          </p:cNvPicPr>
          <p:nvPr/>
        </p:nvPicPr>
        <p:blipFill rotWithShape="1">
          <a:blip r:embed="rId4"/>
          <a:srcRect t="50000"/>
          <a:stretch/>
        </p:blipFill>
        <p:spPr>
          <a:xfrm>
            <a:off x="4788024" y="977864"/>
            <a:ext cx="4040430" cy="3685144"/>
          </a:xfrm>
          <a:prstGeom prst="rect">
            <a:avLst/>
          </a:prstGeom>
        </p:spPr>
      </p:pic>
      <p:sp>
        <p:nvSpPr>
          <p:cNvPr id="6" name="Textfeld 5"/>
          <p:cNvSpPr txBox="1"/>
          <p:nvPr/>
        </p:nvSpPr>
        <p:spPr>
          <a:xfrm>
            <a:off x="467544" y="5301208"/>
            <a:ext cx="8360910" cy="738664"/>
          </a:xfrm>
          <a:prstGeom prst="rect">
            <a:avLst/>
          </a:prstGeom>
          <a:noFill/>
        </p:spPr>
        <p:txBody>
          <a:bodyPr wrap="square" rtlCol="0">
            <a:spAutoFit/>
          </a:bodyPr>
          <a:lstStyle/>
          <a:p>
            <a:pPr>
              <a:spcAft>
                <a:spcPts val="0"/>
              </a:spcAft>
              <a:buFont typeface="Wingdings" pitchFamily="2" charset="2"/>
              <a:buNone/>
            </a:pPr>
            <a:r>
              <a:rPr lang="en-GB" dirty="0">
                <a:solidFill>
                  <a:srgbClr val="000000"/>
                </a:solidFill>
                <a:cs typeface="Arial" panose="020B0604020202020204" pitchFamily="34" charset="0"/>
              </a:rPr>
              <a:t>Minimal expectations for clinical application </a:t>
            </a:r>
            <a:r>
              <a:rPr lang="en-GB" b="0" dirty="0">
                <a:solidFill>
                  <a:srgbClr val="000000"/>
                </a:solidFill>
                <a:cs typeface="Arial" panose="020B0604020202020204" pitchFamily="34" charset="0"/>
              </a:rPr>
              <a:t>: </a:t>
            </a:r>
          </a:p>
          <a:p>
            <a:pPr>
              <a:spcAft>
                <a:spcPts val="0"/>
              </a:spcAft>
              <a:buFont typeface="Wingdings" pitchFamily="2" charset="2"/>
              <a:buNone/>
            </a:pPr>
            <a:r>
              <a:rPr lang="en-GB" b="0" dirty="0">
                <a:solidFill>
                  <a:srgbClr val="000000"/>
                </a:solidFill>
                <a:cs typeface="Arial" panose="020B0604020202020204" pitchFamily="34" charset="0"/>
              </a:rPr>
              <a:t>non-toxic, biodegradable, non-immunogenic, non-inflammatory, functionally targeted, </a:t>
            </a:r>
          </a:p>
          <a:p>
            <a:pPr>
              <a:spcAft>
                <a:spcPts val="0"/>
              </a:spcAft>
              <a:buFont typeface="Wingdings" pitchFamily="2" charset="2"/>
              <a:buNone/>
            </a:pPr>
            <a:r>
              <a:rPr lang="en-GB" b="0" dirty="0">
                <a:solidFill>
                  <a:srgbClr val="000000"/>
                </a:solidFill>
                <a:cs typeface="Arial" panose="020B0604020202020204" pitchFamily="34" charset="0"/>
              </a:rPr>
              <a:t>prolonged circulation in the bloodstream </a:t>
            </a:r>
          </a:p>
        </p:txBody>
      </p:sp>
      <p:sp>
        <p:nvSpPr>
          <p:cNvPr id="11" name="Rechteck 10"/>
          <p:cNvSpPr/>
          <p:nvPr/>
        </p:nvSpPr>
        <p:spPr>
          <a:xfrm>
            <a:off x="6673957" y="5933098"/>
            <a:ext cx="2135521" cy="223837"/>
          </a:xfrm>
          <a:prstGeom prst="rect">
            <a:avLst/>
          </a:prstGeom>
        </p:spPr>
        <p:txBody>
          <a:bodyPr wrap="none">
            <a:spAutoFit/>
          </a:bodyPr>
          <a:lstStyle/>
          <a:p>
            <a:pPr marL="228600" indent="-228600" algn="just">
              <a:spcAft>
                <a:spcPct val="40000"/>
              </a:spcAft>
              <a:buFont typeface="Wingdings" pitchFamily="2" charset="2"/>
              <a:buAutoNum type="alphaUcParenBoth"/>
            </a:pPr>
            <a:r>
              <a:rPr lang="en-GB" sz="1000" b="0" dirty="0">
                <a:solidFill>
                  <a:srgbClr val="000000">
                    <a:lumMod val="50000"/>
                    <a:lumOff val="50000"/>
                  </a:srgbClr>
                </a:solidFill>
                <a:cs typeface="Arial" panose="020B0604020202020204" pitchFamily="34" charset="0"/>
              </a:rPr>
              <a:t> modified after RE et al., 2012 </a:t>
            </a:r>
          </a:p>
        </p:txBody>
      </p:sp>
    </p:spTree>
    <p:extLst>
      <p:ext uri="{BB962C8B-B14F-4D97-AF65-F5344CB8AC3E}">
        <p14:creationId xmlns:p14="http://schemas.microsoft.com/office/powerpoint/2010/main" val="16165411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764704"/>
            <a:ext cx="8208000" cy="553998"/>
          </a:xfrm>
        </p:spPr>
        <p:txBody>
          <a:bodyPr/>
          <a:lstStyle/>
          <a:p>
            <a:pPr lvl="2"/>
            <a:r>
              <a:rPr lang="en-US" sz="1800" dirty="0">
                <a:latin typeface="Arial" panose="020B0604020202020204" pitchFamily="34" charset="0"/>
                <a:cs typeface="Arial" panose="020B0604020202020204" pitchFamily="34" charset="0"/>
              </a:rPr>
              <a:t>ApoE3</a:t>
            </a:r>
            <a:r>
              <a:rPr lang="en-US" sz="1050" b="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-modified nanoparticles bind to and enter brain endothelial cells </a:t>
            </a:r>
            <a:r>
              <a:rPr lang="de-DE" sz="1600" dirty="0">
                <a:latin typeface="Arial" panose="020B0604020202020204" pitchFamily="34" charset="0"/>
                <a:cs typeface="Arial" panose="020B0604020202020204" pitchFamily="34" charset="0"/>
              </a:rPr>
              <a:t/>
            </a:r>
            <a:br>
              <a:rPr lang="de-DE" sz="1600" dirty="0">
                <a:latin typeface="Arial" panose="020B0604020202020204" pitchFamily="34" charset="0"/>
                <a:cs typeface="Arial" panose="020B0604020202020204" pitchFamily="34" charset="0"/>
              </a:rPr>
            </a:br>
            <a:endParaRPr lang="de-DE" sz="1800" dirty="0">
              <a:latin typeface="Arial" panose="020B0604020202020204" pitchFamily="34" charset="0"/>
              <a:cs typeface="Arial" panose="020B0604020202020204" pitchFamily="34" charset="0"/>
            </a:endParaRPr>
          </a:p>
        </p:txBody>
      </p:sp>
      <p:pic>
        <p:nvPicPr>
          <p:cNvPr id="5" name="Inhaltsplatzhalter 4"/>
          <p:cNvPicPr>
            <a:picLocks noGrp="1" noChangeAspect="1"/>
          </p:cNvPicPr>
          <p:nvPr>
            <p:ph idx="1"/>
          </p:nvPr>
        </p:nvPicPr>
        <p:blipFill>
          <a:blip r:embed="rId3"/>
          <a:stretch>
            <a:fillRect/>
          </a:stretch>
        </p:blipFill>
        <p:spPr>
          <a:xfrm>
            <a:off x="935417" y="1844824"/>
            <a:ext cx="7270616" cy="3444395"/>
          </a:xfrm>
          <a:prstGeom prst="rect">
            <a:avLst/>
          </a:prstGeom>
        </p:spPr>
      </p:pic>
      <p:sp>
        <p:nvSpPr>
          <p:cNvPr id="6" name="Textfeld 5"/>
          <p:cNvSpPr txBox="1"/>
          <p:nvPr/>
        </p:nvSpPr>
        <p:spPr>
          <a:xfrm>
            <a:off x="3203848" y="5733256"/>
            <a:ext cx="4465315" cy="338554"/>
          </a:xfrm>
          <a:prstGeom prst="rect">
            <a:avLst/>
          </a:prstGeom>
          <a:noFill/>
        </p:spPr>
        <p:txBody>
          <a:bodyPr wrap="square" rtlCol="0">
            <a:spAutoFit/>
          </a:bodyPr>
          <a:lstStyle/>
          <a:p>
            <a:pPr>
              <a:spcAft>
                <a:spcPct val="40000"/>
              </a:spcAft>
              <a:buFont typeface="Wingdings" pitchFamily="2" charset="2"/>
              <a:buNone/>
            </a:pPr>
            <a:r>
              <a:rPr lang="de-DE" sz="1600" b="0" dirty="0">
                <a:solidFill>
                  <a:srgbClr val="000000"/>
                </a:solidFill>
                <a:cs typeface="Arial" panose="020B0604020202020204" pitchFamily="34" charset="0"/>
              </a:rPr>
              <a:t>Pilot </a:t>
            </a:r>
            <a:r>
              <a:rPr lang="de-DE" sz="1600" b="0" dirty="0" err="1">
                <a:solidFill>
                  <a:srgbClr val="000000"/>
                </a:solidFill>
                <a:cs typeface="Arial" panose="020B0604020202020204" pitchFamily="34" charset="0"/>
              </a:rPr>
              <a:t>experiments</a:t>
            </a:r>
            <a:r>
              <a:rPr lang="de-DE" sz="1600" b="0" dirty="0">
                <a:solidFill>
                  <a:srgbClr val="000000"/>
                </a:solidFill>
                <a:cs typeface="Arial" panose="020B0604020202020204" pitchFamily="34" charset="0"/>
              </a:rPr>
              <a:t> n=1</a:t>
            </a:r>
          </a:p>
        </p:txBody>
      </p:sp>
    </p:spTree>
    <p:extLst>
      <p:ext uri="{BB962C8B-B14F-4D97-AF65-F5344CB8AC3E}">
        <p14:creationId xmlns:p14="http://schemas.microsoft.com/office/powerpoint/2010/main" val="41923816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6725" y="334800"/>
            <a:ext cx="8208000" cy="369332"/>
          </a:xfrm>
        </p:spPr>
        <p:txBody>
          <a:bodyPr/>
          <a:lstStyle/>
          <a:p>
            <a:r>
              <a:rPr lang="en-US" dirty="0" smtClean="0">
                <a:latin typeface="Arial" panose="020B0604020202020204" pitchFamily="34" charset="0"/>
                <a:cs typeface="Arial" panose="020B0604020202020204" pitchFamily="34" charset="0"/>
              </a:rPr>
              <a:t>Résumé</a:t>
            </a:r>
            <a:endParaRPr lang="en-US" dirty="0">
              <a:latin typeface="Arial" panose="020B0604020202020204" pitchFamily="34" charset="0"/>
              <a:cs typeface="Arial" panose="020B0604020202020204" pitchFamily="34" charset="0"/>
            </a:endParaRPr>
          </a:p>
        </p:txBody>
      </p:sp>
      <p:sp>
        <p:nvSpPr>
          <p:cNvPr id="7" name="Inhaltsplatzhalter 6"/>
          <p:cNvSpPr>
            <a:spLocks noGrp="1"/>
          </p:cNvSpPr>
          <p:nvPr>
            <p:ph idx="1"/>
          </p:nvPr>
        </p:nvSpPr>
        <p:spPr>
          <a:xfrm>
            <a:off x="466725" y="980728"/>
            <a:ext cx="8208000" cy="5040660"/>
          </a:xfrm>
        </p:spPr>
        <p:txBody>
          <a:bodyPr/>
          <a:lstStyle/>
          <a:p>
            <a:r>
              <a:rPr lang="de-DE" dirty="0" smtClean="0">
                <a:latin typeface="Arial" panose="020B0604020202020204" pitchFamily="34" charset="0"/>
                <a:cs typeface="Arial" panose="020B0604020202020204" pitchFamily="34" charset="0"/>
              </a:rPr>
              <a:t>pBCEC </a:t>
            </a:r>
          </a:p>
          <a:p>
            <a:pPr lvl="1"/>
            <a:r>
              <a:rPr lang="de-DE" dirty="0">
                <a:latin typeface="Arial" panose="020B0604020202020204" pitchFamily="34" charset="0"/>
                <a:cs typeface="Arial" panose="020B0604020202020204" pitchFamily="34" charset="0"/>
              </a:rPr>
              <a:t>A</a:t>
            </a:r>
            <a:r>
              <a:rPr lang="de-DE" dirty="0" smtClean="0">
                <a:latin typeface="Arial" panose="020B0604020202020204" pitchFamily="34" charset="0"/>
                <a:cs typeface="Arial" panose="020B0604020202020204" pitchFamily="34" charset="0"/>
              </a:rPr>
              <a:t>re </a:t>
            </a:r>
            <a:r>
              <a:rPr lang="de-DE" dirty="0" err="1" smtClean="0">
                <a:latin typeface="Arial" panose="020B0604020202020204" pitchFamily="34" charset="0"/>
                <a:cs typeface="Arial" panose="020B0604020202020204" pitchFamily="34" charset="0"/>
              </a:rPr>
              <a:t>suited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as</a:t>
            </a:r>
            <a:r>
              <a:rPr lang="de-DE" dirty="0" smtClean="0">
                <a:latin typeface="Arial" panose="020B0604020202020204" pitchFamily="34" charset="0"/>
                <a:cs typeface="Arial" panose="020B0604020202020204" pitchFamily="34" charset="0"/>
              </a:rPr>
              <a:t> an </a:t>
            </a:r>
            <a:r>
              <a:rPr lang="de-DE" i="1" dirty="0" smtClean="0">
                <a:latin typeface="Arial" panose="020B0604020202020204" pitchFamily="34" charset="0"/>
                <a:cs typeface="Arial" panose="020B0604020202020204" pitchFamily="34" charset="0"/>
              </a:rPr>
              <a:t>in vitro </a:t>
            </a:r>
            <a:r>
              <a:rPr lang="de-DE" dirty="0" smtClean="0">
                <a:latin typeface="Arial" panose="020B0604020202020204" pitchFamily="34" charset="0"/>
                <a:cs typeface="Arial" panose="020B0604020202020204" pitchFamily="34" charset="0"/>
              </a:rPr>
              <a:t>BBB </a:t>
            </a:r>
            <a:r>
              <a:rPr lang="de-DE" dirty="0" err="1" smtClean="0">
                <a:latin typeface="Arial" panose="020B0604020202020204" pitchFamily="34" charset="0"/>
                <a:cs typeface="Arial" panose="020B0604020202020204" pitchFamily="34" charset="0"/>
              </a:rPr>
              <a:t>model</a:t>
            </a:r>
            <a:endParaRPr lang="de-DE" dirty="0" smtClean="0">
              <a:latin typeface="Arial" panose="020B0604020202020204" pitchFamily="34" charset="0"/>
              <a:cs typeface="Arial" panose="020B0604020202020204" pitchFamily="34" charset="0"/>
            </a:endParaRPr>
          </a:p>
          <a:p>
            <a:pPr lvl="1"/>
            <a:r>
              <a:rPr lang="de-DE" dirty="0" err="1">
                <a:latin typeface="Arial" panose="020B0604020202020204" pitchFamily="34" charset="0"/>
                <a:cs typeface="Arial" panose="020B0604020202020204" pitchFamily="34" charset="0"/>
              </a:rPr>
              <a:t>T</a:t>
            </a:r>
            <a:r>
              <a:rPr lang="de-DE" dirty="0" err="1" smtClean="0">
                <a:latin typeface="Arial" panose="020B0604020202020204" pitchFamily="34" charset="0"/>
                <a:cs typeface="Arial" panose="020B0604020202020204" pitchFamily="34" charset="0"/>
              </a:rPr>
              <a:t>olerate</a:t>
            </a:r>
            <a:r>
              <a:rPr lang="de-DE" dirty="0" smtClean="0">
                <a:latin typeface="Arial" panose="020B0604020202020204" pitchFamily="34" charset="0"/>
                <a:cs typeface="Arial" panose="020B0604020202020204" pitchFamily="34" charset="0"/>
              </a:rPr>
              <a:t> PLA-FBP NP</a:t>
            </a:r>
          </a:p>
          <a:p>
            <a:pPr lvl="1"/>
            <a:r>
              <a:rPr lang="de-DE" dirty="0" smtClean="0">
                <a:latin typeface="Arial" panose="020B0604020202020204" pitchFamily="34" charset="0"/>
                <a:cs typeface="Arial" panose="020B0604020202020204" pitchFamily="34" charset="0"/>
              </a:rPr>
              <a:t>Bind </a:t>
            </a:r>
            <a:r>
              <a:rPr lang="de-DE" dirty="0" err="1">
                <a:latin typeface="Arial" panose="020B0604020202020204" pitchFamily="34" charset="0"/>
                <a:cs typeface="Arial" panose="020B0604020202020204" pitchFamily="34" charset="0"/>
              </a:rPr>
              <a:t>to</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and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take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up</a:t>
            </a:r>
            <a:r>
              <a:rPr lang="de-DE" dirty="0">
                <a:latin typeface="Arial" panose="020B0604020202020204" pitchFamily="34" charset="0"/>
                <a:cs typeface="Arial" panose="020B0604020202020204" pitchFamily="34" charset="0"/>
              </a:rPr>
              <a:t> PLA-FBP NP </a:t>
            </a:r>
          </a:p>
          <a:p>
            <a:pPr lvl="1"/>
            <a:endParaRPr lang="de-DE" dirty="0" smtClean="0">
              <a:latin typeface="Arial" panose="020B0604020202020204" pitchFamily="34" charset="0"/>
              <a:cs typeface="Arial" panose="020B0604020202020204" pitchFamily="34" charset="0"/>
            </a:endParaRPr>
          </a:p>
          <a:p>
            <a:r>
              <a:rPr lang="de-DE" dirty="0" smtClean="0">
                <a:latin typeface="Arial" panose="020B0604020202020204" pitchFamily="34" charset="0"/>
                <a:cs typeface="Arial" panose="020B0604020202020204" pitchFamily="34" charset="0"/>
              </a:rPr>
              <a:t>PLA-FBP NP </a:t>
            </a:r>
          </a:p>
          <a:p>
            <a:pPr lvl="1"/>
            <a:r>
              <a:rPr lang="de-DE" dirty="0" smtClean="0">
                <a:latin typeface="Arial" panose="020B0604020202020204" pitchFamily="34" charset="0"/>
                <a:cs typeface="Arial" panose="020B0604020202020204" pitchFamily="34" charset="0"/>
              </a:rPr>
              <a:t>Do not impair </a:t>
            </a:r>
            <a:r>
              <a:rPr lang="de-DE" dirty="0" err="1" smtClean="0">
                <a:latin typeface="Arial" panose="020B0604020202020204" pitchFamily="34" charset="0"/>
                <a:cs typeface="Arial" panose="020B0604020202020204" pitchFamily="34" charset="0"/>
              </a:rPr>
              <a:t>barrier</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integrity</a:t>
            </a:r>
            <a:endParaRPr lang="de-DE" dirty="0" smtClean="0">
              <a:latin typeface="Arial" panose="020B0604020202020204" pitchFamily="34" charset="0"/>
              <a:cs typeface="Arial" panose="020B0604020202020204" pitchFamily="34" charset="0"/>
            </a:endParaRPr>
          </a:p>
          <a:p>
            <a:pPr lvl="1"/>
            <a:r>
              <a:rPr lang="de-DE" dirty="0" smtClean="0">
                <a:latin typeface="Arial" panose="020B0604020202020204" pitchFamily="34" charset="0"/>
                <a:cs typeface="Arial" panose="020B0604020202020204" pitchFamily="34" charset="0"/>
              </a:rPr>
              <a:t>Transport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incorporated </a:t>
            </a:r>
            <a:r>
              <a:rPr lang="de-DE" dirty="0" err="1" smtClean="0">
                <a:latin typeface="Arial" panose="020B0604020202020204" pitchFamily="34" charset="0"/>
                <a:cs typeface="Arial" panose="020B0604020202020204" pitchFamily="34" charset="0"/>
              </a:rPr>
              <a:t>drug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across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BBB </a:t>
            </a:r>
            <a:r>
              <a:rPr lang="de-DE" dirty="0" err="1" smtClean="0">
                <a:latin typeface="Arial" panose="020B0604020202020204" pitchFamily="34" charset="0"/>
                <a:cs typeface="Arial" panose="020B0604020202020204" pitchFamily="34" charset="0"/>
              </a:rPr>
              <a:t>model</a:t>
            </a:r>
            <a:endParaRPr lang="de-DE" dirty="0" smtClean="0">
              <a:latin typeface="Arial" panose="020B0604020202020204" pitchFamily="34" charset="0"/>
              <a:cs typeface="Arial" panose="020B0604020202020204" pitchFamily="34" charset="0"/>
            </a:endParaRPr>
          </a:p>
          <a:p>
            <a:pPr lvl="1"/>
            <a:r>
              <a:rPr lang="de-DE" dirty="0" err="1" smtClean="0">
                <a:latin typeface="Arial" panose="020B0604020202020204" pitchFamily="34" charset="0"/>
                <a:cs typeface="Arial" panose="020B0604020202020204" pitchFamily="34" charset="0"/>
              </a:rPr>
              <a:t>Reduce</a:t>
            </a:r>
            <a:r>
              <a:rPr lang="de-DE" dirty="0" smtClean="0">
                <a:latin typeface="Arial" panose="020B0604020202020204" pitchFamily="34" charset="0"/>
                <a:cs typeface="Arial" panose="020B0604020202020204" pitchFamily="34" charset="0"/>
              </a:rPr>
              <a:t> A</a:t>
            </a:r>
            <a:r>
              <a:rPr lang="el-GR" dirty="0" smtClean="0">
                <a:latin typeface="Arial" panose="020B0604020202020204" pitchFamily="34" charset="0"/>
                <a:cs typeface="Arial" panose="020B0604020202020204" pitchFamily="34" charset="0"/>
              </a:rPr>
              <a:t>β</a:t>
            </a:r>
            <a:r>
              <a:rPr lang="de-DE" dirty="0" smtClean="0">
                <a:latin typeface="Arial" panose="020B0604020202020204" pitchFamily="34" charset="0"/>
                <a:cs typeface="Arial" panose="020B0604020202020204" pitchFamily="34" charset="0"/>
              </a:rPr>
              <a:t>42 in </a:t>
            </a:r>
            <a:r>
              <a:rPr lang="de-DE" dirty="0" err="1" smtClean="0">
                <a:latin typeface="Arial" panose="020B0604020202020204" pitchFamily="34" charset="0"/>
                <a:cs typeface="Arial" panose="020B0604020202020204" pitchFamily="34" charset="0"/>
              </a:rPr>
              <a:t>the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brain</a:t>
            </a:r>
            <a:r>
              <a:rPr lang="de-DE" dirty="0" smtClean="0">
                <a:latin typeface="Arial" panose="020B0604020202020204" pitchFamily="34" charset="0"/>
                <a:cs typeface="Arial" panose="020B0604020202020204" pitchFamily="34" charset="0"/>
              </a:rPr>
              <a:t>“-</a:t>
            </a:r>
            <a:r>
              <a:rPr lang="de-DE" dirty="0" err="1" smtClean="0">
                <a:latin typeface="Arial" panose="020B0604020202020204" pitchFamily="34" charset="0"/>
                <a:cs typeface="Arial" panose="020B0604020202020204" pitchFamily="34" charset="0"/>
              </a:rPr>
              <a:t>compartment</a:t>
            </a:r>
            <a:endParaRPr lang="de-DE" dirty="0" smtClean="0">
              <a:latin typeface="Arial" panose="020B0604020202020204" pitchFamily="34" charset="0"/>
              <a:cs typeface="Arial" panose="020B0604020202020204" pitchFamily="34" charset="0"/>
            </a:endParaRPr>
          </a:p>
          <a:p>
            <a:pPr lvl="1"/>
            <a:endParaRPr lang="de-DE" dirty="0">
              <a:latin typeface="Arial" panose="020B0604020202020204" pitchFamily="34" charset="0"/>
              <a:cs typeface="Arial" panose="020B0604020202020204" pitchFamily="34" charset="0"/>
            </a:endParaRPr>
          </a:p>
          <a:p>
            <a:r>
              <a:rPr lang="de-DE" dirty="0" smtClean="0">
                <a:latin typeface="Arial" panose="020B0604020202020204" pitchFamily="34" charset="0"/>
                <a:cs typeface="Arial" panose="020B0604020202020204" pitchFamily="34" charset="0"/>
              </a:rPr>
              <a:t>ApoE</a:t>
            </a:r>
          </a:p>
          <a:p>
            <a:pPr lvl="1"/>
            <a:r>
              <a:rPr lang="de-DE" dirty="0" err="1" smtClean="0">
                <a:latin typeface="Arial" panose="020B0604020202020204" pitchFamily="34" charset="0"/>
                <a:cs typeface="Arial" panose="020B0604020202020204" pitchFamily="34" charset="0"/>
              </a:rPr>
              <a:t>Is</a:t>
            </a:r>
            <a:r>
              <a:rPr lang="de-DE" dirty="0" smtClean="0">
                <a:latin typeface="Arial" panose="020B0604020202020204" pitchFamily="34" charset="0"/>
                <a:cs typeface="Arial" panose="020B0604020202020204" pitchFamily="34" charset="0"/>
              </a:rPr>
              <a:t> a </a:t>
            </a:r>
            <a:r>
              <a:rPr lang="de-DE" dirty="0" err="1" smtClean="0">
                <a:latin typeface="Arial" panose="020B0604020202020204" pitchFamily="34" charset="0"/>
                <a:cs typeface="Arial" panose="020B0604020202020204" pitchFamily="34" charset="0"/>
              </a:rPr>
              <a:t>suitable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ligand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for</a:t>
            </a:r>
            <a:r>
              <a:rPr lang="de-DE" dirty="0" smtClean="0">
                <a:latin typeface="Arial" panose="020B0604020202020204" pitchFamily="34" charset="0"/>
                <a:cs typeface="Arial" panose="020B0604020202020204" pitchFamily="34" charset="0"/>
              </a:rPr>
              <a:t> PLA-FBP NP</a:t>
            </a:r>
          </a:p>
          <a:p>
            <a:pPr lvl="1"/>
            <a:r>
              <a:rPr lang="de-DE" dirty="0" err="1" smtClean="0">
                <a:latin typeface="Arial" panose="020B0604020202020204" pitchFamily="34" charset="0"/>
                <a:cs typeface="Arial" panose="020B0604020202020204" pitchFamily="34" charset="0"/>
              </a:rPr>
              <a:t>Increases</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binding</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and</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uptake</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capacity</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of</a:t>
            </a:r>
            <a:r>
              <a:rPr lang="de-DE" dirty="0" smtClean="0">
                <a:latin typeface="Arial" panose="020B0604020202020204" pitchFamily="34" charset="0"/>
                <a:cs typeface="Arial" panose="020B0604020202020204" pitchFamily="34" charset="0"/>
              </a:rPr>
              <a:t> PLA NP</a:t>
            </a:r>
          </a:p>
          <a:p>
            <a:pPr lvl="1"/>
            <a:endParaRPr lang="de-DE" dirty="0" smtClean="0">
              <a:latin typeface="Arial" panose="020B0604020202020204" pitchFamily="34" charset="0"/>
              <a:cs typeface="Arial" panose="020B0604020202020204" pitchFamily="34" charset="0"/>
            </a:endParaRPr>
          </a:p>
          <a:p>
            <a:pPr lvl="1"/>
            <a:endParaRPr lang="de-DE" dirty="0" smtClean="0">
              <a:latin typeface="Arial" panose="020B0604020202020204" pitchFamily="34" charset="0"/>
              <a:cs typeface="Arial" panose="020B0604020202020204" pitchFamily="34" charset="0"/>
            </a:endParaRPr>
          </a:p>
          <a:p>
            <a:pPr marL="0" indent="0">
              <a:buNone/>
            </a:pPr>
            <a:endParaRPr lang="de-DE" dirty="0">
              <a:latin typeface="Arial" panose="020B0604020202020204" pitchFamily="34" charset="0"/>
              <a:cs typeface="Arial" panose="020B0604020202020204" pitchFamily="34" charset="0"/>
            </a:endParaRPr>
          </a:p>
          <a:p>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dirty="0" smtClean="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3766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5"/>
          <p:cNvSpPr txBox="1">
            <a:spLocks noChangeArrowheads="1"/>
          </p:cNvSpPr>
          <p:nvPr/>
        </p:nvSpPr>
        <p:spPr bwMode="auto">
          <a:xfrm>
            <a:off x="460375" y="1141413"/>
            <a:ext cx="2589213"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chemeClr val="tx2"/>
              </a:buClr>
              <a:buFont typeface="Wingdings" panose="05000000000000000000" pitchFamily="2" charset="2"/>
              <a:buChar char="§"/>
            </a:pPr>
            <a:r>
              <a:rPr lang="en-US" altLang="de-DE"/>
              <a:t> Fraunhofer IBMT:</a:t>
            </a:r>
          </a:p>
          <a:p>
            <a:pPr lvl="1" eaLnBrk="1" hangingPunct="1">
              <a:spcAft>
                <a:spcPct val="20000"/>
              </a:spcAft>
              <a:buClr>
                <a:schemeClr val="tx2"/>
              </a:buClr>
              <a:buFontTx/>
              <a:buChar char="-"/>
            </a:pPr>
            <a:r>
              <a:rPr lang="en-US" altLang="de-DE" b="0"/>
              <a:t> H. von Briesen</a:t>
            </a:r>
          </a:p>
          <a:p>
            <a:pPr lvl="1" eaLnBrk="1" hangingPunct="1">
              <a:spcAft>
                <a:spcPct val="20000"/>
              </a:spcAft>
              <a:buClr>
                <a:schemeClr val="tx2"/>
              </a:buClr>
              <a:buFontTx/>
              <a:buChar char="-"/>
            </a:pPr>
            <a:r>
              <a:rPr lang="en-US" altLang="de-DE" b="0"/>
              <a:t> J. Bungert and S. Wien</a:t>
            </a:r>
          </a:p>
          <a:p>
            <a:pPr lvl="1" eaLnBrk="1" hangingPunct="1">
              <a:spcAft>
                <a:spcPct val="20000"/>
              </a:spcAft>
              <a:buClr>
                <a:schemeClr val="tx2"/>
              </a:buClr>
              <a:buFontTx/>
              <a:buChar char="-"/>
            </a:pPr>
            <a:r>
              <a:rPr lang="en-US" altLang="de-DE" b="0"/>
              <a:t> J. Stab</a:t>
            </a:r>
          </a:p>
        </p:txBody>
      </p:sp>
      <p:sp>
        <p:nvSpPr>
          <p:cNvPr id="22531" name="Rectangle 9"/>
          <p:cNvSpPr>
            <a:spLocks noChangeArrowheads="1"/>
          </p:cNvSpPr>
          <p:nvPr/>
        </p:nvSpPr>
        <p:spPr bwMode="auto">
          <a:xfrm>
            <a:off x="3962400" y="1141413"/>
            <a:ext cx="3654425" cy="102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chemeClr val="tx2"/>
              </a:buClr>
              <a:buFont typeface="Wingdings" panose="05000000000000000000" pitchFamily="2" charset="2"/>
              <a:buChar char="§"/>
            </a:pPr>
            <a:r>
              <a:rPr lang="en-US" altLang="de-DE" dirty="0">
                <a:solidFill>
                  <a:srgbClr val="000000"/>
                </a:solidFill>
              </a:rPr>
              <a:t> </a:t>
            </a:r>
            <a:r>
              <a:rPr lang="en-US" altLang="de-DE" dirty="0" err="1">
                <a:solidFill>
                  <a:srgbClr val="000000"/>
                </a:solidFill>
              </a:rPr>
              <a:t>Westfälische</a:t>
            </a:r>
            <a:r>
              <a:rPr lang="en-US" altLang="de-DE" dirty="0">
                <a:solidFill>
                  <a:srgbClr val="000000"/>
                </a:solidFill>
              </a:rPr>
              <a:t> </a:t>
            </a:r>
            <a:r>
              <a:rPr lang="en-US" altLang="de-DE" dirty="0" err="1">
                <a:solidFill>
                  <a:srgbClr val="000000"/>
                </a:solidFill>
              </a:rPr>
              <a:t>Wilhelms</a:t>
            </a:r>
            <a:r>
              <a:rPr lang="en-US" altLang="de-DE" dirty="0">
                <a:solidFill>
                  <a:srgbClr val="000000"/>
                </a:solidFill>
              </a:rPr>
              <a:t>-University:</a:t>
            </a:r>
          </a:p>
          <a:p>
            <a:pPr lvl="1" eaLnBrk="1" hangingPunct="1">
              <a:spcAft>
                <a:spcPct val="20000"/>
              </a:spcAft>
              <a:buClr>
                <a:schemeClr val="tx2"/>
              </a:buClr>
              <a:buFontTx/>
              <a:buChar char="-"/>
            </a:pPr>
            <a:r>
              <a:rPr lang="en-US" altLang="de-DE" b="0" dirty="0">
                <a:solidFill>
                  <a:srgbClr val="000000"/>
                </a:solidFill>
              </a:rPr>
              <a:t> K. Langer</a:t>
            </a:r>
          </a:p>
          <a:p>
            <a:pPr lvl="1" eaLnBrk="1" hangingPunct="1">
              <a:spcAft>
                <a:spcPct val="20000"/>
              </a:spcAft>
              <a:buClr>
                <a:schemeClr val="tx2"/>
              </a:buClr>
              <a:buFontTx/>
              <a:buChar char="-"/>
            </a:pPr>
            <a:r>
              <a:rPr lang="en-US" altLang="de-DE" b="0" dirty="0">
                <a:solidFill>
                  <a:srgbClr val="000000"/>
                </a:solidFill>
              </a:rPr>
              <a:t> I. </a:t>
            </a:r>
            <a:r>
              <a:rPr lang="en-US" altLang="de-DE" b="0" dirty="0" err="1" smtClean="0">
                <a:solidFill>
                  <a:srgbClr val="000000"/>
                </a:solidFill>
              </a:rPr>
              <a:t>Zlatev</a:t>
            </a:r>
            <a:endParaRPr lang="en-US" altLang="de-DE" b="0" dirty="0" smtClean="0">
              <a:solidFill>
                <a:srgbClr val="000000"/>
              </a:solidFill>
            </a:endParaRPr>
          </a:p>
          <a:p>
            <a:pPr lvl="1" eaLnBrk="1" hangingPunct="1">
              <a:spcAft>
                <a:spcPct val="20000"/>
              </a:spcAft>
              <a:buClr>
                <a:schemeClr val="tx2"/>
              </a:buClr>
              <a:buFontTx/>
              <a:buChar char="-"/>
            </a:pPr>
            <a:r>
              <a:rPr lang="de-DE" b="0" dirty="0">
                <a:solidFill>
                  <a:srgbClr val="000000"/>
                </a:solidFill>
                <a:cs typeface="Arial" panose="020B0604020202020204" pitchFamily="34" charset="0"/>
              </a:rPr>
              <a:t> </a:t>
            </a:r>
            <a:r>
              <a:rPr lang="de-DE" b="0" dirty="0" smtClean="0">
                <a:solidFill>
                  <a:srgbClr val="000000"/>
                </a:solidFill>
                <a:cs typeface="Arial" panose="020B0604020202020204" pitchFamily="34" charset="0"/>
              </a:rPr>
              <a:t>B. </a:t>
            </a:r>
            <a:r>
              <a:rPr lang="de-DE" b="0" dirty="0" err="1" smtClean="0">
                <a:solidFill>
                  <a:srgbClr val="000000"/>
                </a:solidFill>
                <a:cs typeface="Arial" panose="020B0604020202020204" pitchFamily="34" charset="0"/>
              </a:rPr>
              <a:t>Raudszus</a:t>
            </a:r>
            <a:endParaRPr lang="en-US" altLang="de-DE" b="0" dirty="0">
              <a:solidFill>
                <a:srgbClr val="000000"/>
              </a:solidFill>
            </a:endParaRPr>
          </a:p>
        </p:txBody>
      </p:sp>
      <p:sp>
        <p:nvSpPr>
          <p:cNvPr id="22532" name="Text Box 7"/>
          <p:cNvSpPr txBox="1">
            <a:spLocks noChangeArrowheads="1"/>
          </p:cNvSpPr>
          <p:nvPr/>
        </p:nvSpPr>
        <p:spPr bwMode="auto">
          <a:xfrm>
            <a:off x="460375" y="2570163"/>
            <a:ext cx="1773238" cy="124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chemeClr val="tx2"/>
              </a:buClr>
              <a:buFont typeface="Wingdings" panose="05000000000000000000" pitchFamily="2" charset="2"/>
              <a:buChar char="§"/>
            </a:pPr>
            <a:r>
              <a:rPr lang="en-US" altLang="de-DE">
                <a:solidFill>
                  <a:srgbClr val="000000"/>
                </a:solidFill>
              </a:rPr>
              <a:t> Goethe-University:</a:t>
            </a:r>
          </a:p>
          <a:p>
            <a:pPr lvl="1" eaLnBrk="1" hangingPunct="1">
              <a:spcAft>
                <a:spcPct val="20000"/>
              </a:spcAft>
              <a:buClr>
                <a:schemeClr val="tx2"/>
              </a:buClr>
              <a:buFontTx/>
              <a:buChar char="-"/>
            </a:pPr>
            <a:r>
              <a:rPr lang="en-US" altLang="de-DE" b="0">
                <a:solidFill>
                  <a:srgbClr val="000000"/>
                </a:solidFill>
              </a:rPr>
              <a:t> J. Kreuter</a:t>
            </a:r>
          </a:p>
          <a:p>
            <a:pPr lvl="1" eaLnBrk="1" hangingPunct="1">
              <a:spcAft>
                <a:spcPct val="20000"/>
              </a:spcAft>
              <a:buClr>
                <a:schemeClr val="tx2"/>
              </a:buClr>
              <a:buFontTx/>
              <a:buChar char="-"/>
            </a:pPr>
            <a:r>
              <a:rPr lang="en-US" altLang="de-DE" b="0">
                <a:solidFill>
                  <a:srgbClr val="000000"/>
                </a:solidFill>
              </a:rPr>
              <a:t> A. Zensi</a:t>
            </a:r>
          </a:p>
          <a:p>
            <a:pPr lvl="1" eaLnBrk="1" hangingPunct="1">
              <a:spcAft>
                <a:spcPct val="20000"/>
              </a:spcAft>
              <a:buClr>
                <a:schemeClr val="tx2"/>
              </a:buClr>
              <a:buFontTx/>
              <a:buChar char="-"/>
            </a:pPr>
            <a:r>
              <a:rPr lang="en-US" altLang="de-DE" b="0">
                <a:solidFill>
                  <a:srgbClr val="000000"/>
                </a:solidFill>
              </a:rPr>
              <a:t> J. Kufleitner</a:t>
            </a:r>
          </a:p>
          <a:p>
            <a:pPr lvl="1" eaLnBrk="1" hangingPunct="1">
              <a:spcAft>
                <a:spcPct val="20000"/>
              </a:spcAft>
              <a:buClr>
                <a:schemeClr val="tx2"/>
              </a:buClr>
              <a:buFontTx/>
              <a:buChar char="-"/>
            </a:pPr>
            <a:r>
              <a:rPr lang="en-US" altLang="de-DE" b="0">
                <a:solidFill>
                  <a:srgbClr val="000000"/>
                </a:solidFill>
              </a:rPr>
              <a:t> M. Dadparvar</a:t>
            </a:r>
          </a:p>
        </p:txBody>
      </p:sp>
      <p:sp>
        <p:nvSpPr>
          <p:cNvPr id="22533" name="Text Box 15"/>
          <p:cNvSpPr txBox="1">
            <a:spLocks noChangeArrowheads="1"/>
          </p:cNvSpPr>
          <p:nvPr/>
        </p:nvSpPr>
        <p:spPr bwMode="auto">
          <a:xfrm>
            <a:off x="460375" y="4257675"/>
            <a:ext cx="19796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chemeClr val="tx2"/>
              </a:buClr>
              <a:buFont typeface="Wingdings" panose="05000000000000000000" pitchFamily="2" charset="2"/>
              <a:buChar char="§"/>
            </a:pPr>
            <a:r>
              <a:rPr lang="en-US" altLang="de-DE">
                <a:solidFill>
                  <a:srgbClr val="000000"/>
                </a:solidFill>
              </a:rPr>
              <a:t> NIH:</a:t>
            </a:r>
          </a:p>
          <a:p>
            <a:pPr lvl="1" eaLnBrk="1" hangingPunct="1">
              <a:spcAft>
                <a:spcPct val="20000"/>
              </a:spcAft>
              <a:buClr>
                <a:schemeClr val="tx2"/>
              </a:buClr>
              <a:buFontTx/>
              <a:buChar char="-"/>
            </a:pPr>
            <a:r>
              <a:rPr lang="en-US" altLang="de-DE" b="0"/>
              <a:t> </a:t>
            </a:r>
            <a:r>
              <a:rPr lang="en-US" altLang="de-DE" b="0">
                <a:solidFill>
                  <a:srgbClr val="000000"/>
                </a:solidFill>
              </a:rPr>
              <a:t>T. Vogel</a:t>
            </a:r>
          </a:p>
        </p:txBody>
      </p:sp>
      <p:sp>
        <p:nvSpPr>
          <p:cNvPr id="22534" name="Text Box 23"/>
          <p:cNvSpPr txBox="1">
            <a:spLocks noChangeArrowheads="1"/>
          </p:cNvSpPr>
          <p:nvPr/>
        </p:nvSpPr>
        <p:spPr bwMode="auto">
          <a:xfrm>
            <a:off x="460375" y="5440363"/>
            <a:ext cx="8223250" cy="4746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marL="742950" indent="-285750"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rgbClr val="008080"/>
              </a:buClr>
              <a:buFontTx/>
              <a:buChar char="-"/>
            </a:pPr>
            <a:r>
              <a:rPr lang="en-US" altLang="de-DE" dirty="0"/>
              <a:t> </a:t>
            </a:r>
            <a:r>
              <a:rPr lang="en-US" altLang="de-DE" dirty="0" err="1"/>
              <a:t>Bundesministerium</a:t>
            </a:r>
            <a:r>
              <a:rPr lang="en-US" altLang="de-DE" dirty="0"/>
              <a:t> </a:t>
            </a:r>
            <a:r>
              <a:rPr lang="en-US" altLang="de-DE" dirty="0" err="1"/>
              <a:t>für</a:t>
            </a:r>
            <a:r>
              <a:rPr lang="en-US" altLang="de-DE" dirty="0"/>
              <a:t> </a:t>
            </a:r>
            <a:r>
              <a:rPr lang="en-US" altLang="de-DE" dirty="0" err="1"/>
              <a:t>Bildung</a:t>
            </a:r>
            <a:r>
              <a:rPr lang="en-US" altLang="de-DE" dirty="0"/>
              <a:t> und </a:t>
            </a:r>
            <a:r>
              <a:rPr lang="en-US" altLang="de-DE" dirty="0" err="1"/>
              <a:t>Forschung</a:t>
            </a:r>
            <a:r>
              <a:rPr lang="en-US" altLang="de-DE" dirty="0"/>
              <a:t> (BMBF) (Project 01EW1009 and 01EW1010) </a:t>
            </a:r>
          </a:p>
          <a:p>
            <a:pPr eaLnBrk="1" hangingPunct="1">
              <a:spcAft>
                <a:spcPct val="20000"/>
              </a:spcAft>
              <a:buClr>
                <a:srgbClr val="008080"/>
              </a:buClr>
              <a:buFontTx/>
              <a:buChar char="-"/>
            </a:pPr>
            <a:r>
              <a:rPr lang="en-US" altLang="de-DE" dirty="0"/>
              <a:t> </a:t>
            </a:r>
            <a:r>
              <a:rPr lang="en-US" altLang="de-DE" dirty="0" err="1"/>
              <a:t>Bundesamt</a:t>
            </a:r>
            <a:r>
              <a:rPr lang="en-US" altLang="de-DE" dirty="0"/>
              <a:t> </a:t>
            </a:r>
            <a:r>
              <a:rPr lang="en-US" altLang="de-DE" dirty="0" err="1"/>
              <a:t>für</a:t>
            </a:r>
            <a:r>
              <a:rPr lang="en-US" altLang="de-DE" dirty="0"/>
              <a:t> </a:t>
            </a:r>
            <a:r>
              <a:rPr lang="en-US" altLang="de-DE" dirty="0" err="1" smtClean="0"/>
              <a:t>Wehrtechnik</a:t>
            </a:r>
            <a:r>
              <a:rPr lang="en-US" altLang="de-DE" dirty="0" smtClean="0"/>
              <a:t> und </a:t>
            </a:r>
            <a:r>
              <a:rPr lang="en-US" altLang="de-DE" dirty="0" err="1" smtClean="0"/>
              <a:t>Beschaffung</a:t>
            </a:r>
            <a:r>
              <a:rPr lang="en-US" altLang="de-DE" dirty="0" smtClean="0"/>
              <a:t> </a:t>
            </a:r>
            <a:r>
              <a:rPr lang="en-US" altLang="de-DE" dirty="0" smtClean="0">
                <a:solidFill>
                  <a:srgbClr val="040000"/>
                </a:solidFill>
              </a:rPr>
              <a:t>(Project U2.3 E/UR3G/5G031/5A802)</a:t>
            </a:r>
            <a:endParaRPr lang="en-US" altLang="de-DE" dirty="0">
              <a:solidFill>
                <a:srgbClr val="040000"/>
              </a:solidFill>
            </a:endParaRPr>
          </a:p>
        </p:txBody>
      </p:sp>
      <p:sp>
        <p:nvSpPr>
          <p:cNvPr id="22535" name="Text Box 25"/>
          <p:cNvSpPr txBox="1">
            <a:spLocks noChangeArrowheads="1"/>
          </p:cNvSpPr>
          <p:nvPr/>
        </p:nvSpPr>
        <p:spPr bwMode="auto">
          <a:xfrm>
            <a:off x="3962400" y="4257675"/>
            <a:ext cx="5330825"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chemeClr val="tx2"/>
              </a:buClr>
              <a:buFont typeface="Wingdings" panose="05000000000000000000" pitchFamily="2" charset="2"/>
              <a:buChar char="§"/>
            </a:pPr>
            <a:r>
              <a:rPr lang="de-DE" altLang="de-DE" dirty="0" smtClean="0">
                <a:solidFill>
                  <a:srgbClr val="000000"/>
                </a:solidFill>
              </a:rPr>
              <a:t> Bundeswehr Institute of </a:t>
            </a:r>
            <a:r>
              <a:rPr lang="de-DE" altLang="de-DE" dirty="0" err="1" smtClean="0">
                <a:solidFill>
                  <a:srgbClr val="000000"/>
                </a:solidFill>
              </a:rPr>
              <a:t>Pharmacology</a:t>
            </a:r>
            <a:r>
              <a:rPr lang="de-DE" altLang="de-DE" dirty="0" smtClean="0">
                <a:solidFill>
                  <a:srgbClr val="000000"/>
                </a:solidFill>
              </a:rPr>
              <a:t> </a:t>
            </a:r>
            <a:r>
              <a:rPr lang="de-DE" altLang="de-DE" dirty="0" err="1" smtClean="0">
                <a:solidFill>
                  <a:srgbClr val="000000"/>
                </a:solidFill>
              </a:rPr>
              <a:t>and</a:t>
            </a:r>
            <a:r>
              <a:rPr lang="de-DE" altLang="de-DE" dirty="0" smtClean="0">
                <a:solidFill>
                  <a:srgbClr val="000000"/>
                </a:solidFill>
              </a:rPr>
              <a:t> </a:t>
            </a:r>
            <a:r>
              <a:rPr lang="de-DE" altLang="de-DE" dirty="0" err="1" smtClean="0">
                <a:solidFill>
                  <a:srgbClr val="000000"/>
                </a:solidFill>
              </a:rPr>
              <a:t>Toxicology</a:t>
            </a:r>
            <a:r>
              <a:rPr lang="de-DE" altLang="de-DE" dirty="0" smtClean="0">
                <a:solidFill>
                  <a:srgbClr val="000000"/>
                </a:solidFill>
              </a:rPr>
              <a:t>:</a:t>
            </a:r>
          </a:p>
          <a:p>
            <a:pPr lvl="1" eaLnBrk="1" hangingPunct="1">
              <a:spcAft>
                <a:spcPct val="20000"/>
              </a:spcAft>
              <a:buClr>
                <a:schemeClr val="tx2"/>
              </a:buClr>
              <a:buFontTx/>
              <a:buChar char="-"/>
            </a:pPr>
            <a:r>
              <a:rPr lang="de-DE" altLang="de-DE" b="0" dirty="0" smtClean="0"/>
              <a:t> </a:t>
            </a:r>
            <a:r>
              <a:rPr lang="de-DE" altLang="de-DE" b="0" dirty="0" smtClean="0">
                <a:solidFill>
                  <a:srgbClr val="000000"/>
                </a:solidFill>
              </a:rPr>
              <a:t>F. </a:t>
            </a:r>
            <a:r>
              <a:rPr lang="de-DE" altLang="de-DE" b="0" dirty="0" err="1" smtClean="0">
                <a:solidFill>
                  <a:srgbClr val="000000"/>
                </a:solidFill>
              </a:rPr>
              <a:t>Worek</a:t>
            </a:r>
            <a:endParaRPr lang="de-DE" altLang="de-DE" b="0" dirty="0">
              <a:solidFill>
                <a:srgbClr val="000000"/>
              </a:solidFill>
            </a:endParaRPr>
          </a:p>
        </p:txBody>
      </p:sp>
      <p:sp>
        <p:nvSpPr>
          <p:cNvPr id="22536" name="Text Box 26"/>
          <p:cNvSpPr txBox="1">
            <a:spLocks noChangeArrowheads="1"/>
          </p:cNvSpPr>
          <p:nvPr/>
        </p:nvSpPr>
        <p:spPr bwMode="auto">
          <a:xfrm>
            <a:off x="3962400" y="2570163"/>
            <a:ext cx="3806825"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400" b="1">
                <a:solidFill>
                  <a:schemeClr val="tx1"/>
                </a:solidFill>
                <a:latin typeface="Arial" panose="020B0604020202020204" pitchFamily="34" charset="0"/>
              </a:defRPr>
            </a:lvl1pPr>
            <a:lvl2pPr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20000"/>
              </a:spcAft>
              <a:buClr>
                <a:schemeClr val="tx2"/>
              </a:buClr>
              <a:buFont typeface="Wingdings" panose="05000000000000000000" pitchFamily="2" charset="2"/>
              <a:buChar char="§"/>
            </a:pPr>
            <a:r>
              <a:rPr lang="de-DE" altLang="de-DE" dirty="0">
                <a:solidFill>
                  <a:srgbClr val="000000"/>
                </a:solidFill>
              </a:rPr>
              <a:t> Johannes Gutenberg-University:</a:t>
            </a:r>
          </a:p>
          <a:p>
            <a:pPr lvl="1" eaLnBrk="1" hangingPunct="1">
              <a:spcAft>
                <a:spcPct val="20000"/>
              </a:spcAft>
              <a:buClr>
                <a:schemeClr val="tx2"/>
              </a:buClr>
              <a:buFontTx/>
              <a:buChar char="-"/>
            </a:pPr>
            <a:r>
              <a:rPr lang="de-DE" altLang="de-DE" b="0" dirty="0">
                <a:solidFill>
                  <a:srgbClr val="000000"/>
                </a:solidFill>
              </a:rPr>
              <a:t> C. </a:t>
            </a:r>
            <a:r>
              <a:rPr lang="de-DE" altLang="de-DE" b="0" dirty="0" err="1">
                <a:solidFill>
                  <a:srgbClr val="000000"/>
                </a:solidFill>
              </a:rPr>
              <a:t>Pietrzik</a:t>
            </a:r>
            <a:endParaRPr lang="de-DE" altLang="de-DE" b="0" dirty="0">
              <a:solidFill>
                <a:srgbClr val="000000"/>
              </a:solidFill>
            </a:endParaRPr>
          </a:p>
          <a:p>
            <a:pPr lvl="1" eaLnBrk="1" hangingPunct="1">
              <a:spcAft>
                <a:spcPct val="20000"/>
              </a:spcAft>
              <a:buClr>
                <a:schemeClr val="tx2"/>
              </a:buClr>
              <a:buFontTx/>
              <a:buChar char="-"/>
            </a:pPr>
            <a:r>
              <a:rPr lang="de-DE" altLang="de-DE" b="0" dirty="0">
                <a:solidFill>
                  <a:srgbClr val="000000"/>
                </a:solidFill>
              </a:rPr>
              <a:t> S. </a:t>
            </a:r>
            <a:r>
              <a:rPr lang="de-DE" altLang="de-DE" b="0" dirty="0" smtClean="0">
                <a:solidFill>
                  <a:srgbClr val="000000"/>
                </a:solidFill>
              </a:rPr>
              <a:t>Meister</a:t>
            </a:r>
            <a:endParaRPr lang="de-DE" altLang="de-DE" b="0" dirty="0">
              <a:solidFill>
                <a:srgbClr val="000000"/>
              </a:solidFill>
            </a:endParaRPr>
          </a:p>
          <a:p>
            <a:pPr lvl="1" eaLnBrk="1" hangingPunct="1">
              <a:spcAft>
                <a:spcPct val="20000"/>
              </a:spcAft>
              <a:buClr>
                <a:schemeClr val="tx2"/>
              </a:buClr>
              <a:buFontTx/>
              <a:buChar char="-"/>
            </a:pPr>
            <a:r>
              <a:rPr lang="de-DE" altLang="de-DE" b="0" dirty="0">
                <a:solidFill>
                  <a:srgbClr val="000000"/>
                </a:solidFill>
              </a:rPr>
              <a:t> W. Maier</a:t>
            </a:r>
          </a:p>
        </p:txBody>
      </p:sp>
      <p:sp>
        <p:nvSpPr>
          <p:cNvPr id="22537" name="Text Box 27"/>
          <p:cNvSpPr txBox="1">
            <a:spLocks noChangeArrowheads="1"/>
          </p:cNvSpPr>
          <p:nvPr/>
        </p:nvSpPr>
        <p:spPr bwMode="auto">
          <a:xfrm>
            <a:off x="531813" y="5070475"/>
            <a:ext cx="11176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400" b="1">
                <a:solidFill>
                  <a:schemeClr val="tx1"/>
                </a:solidFill>
                <a:latin typeface="Arial" panose="020B0604020202020204" pitchFamily="34" charset="0"/>
              </a:defRPr>
            </a:lvl1pPr>
            <a:lvl2pPr marL="742950" indent="-285750"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spcAft>
                <a:spcPct val="40000"/>
              </a:spcAft>
            </a:pPr>
            <a:r>
              <a:rPr lang="en-US" altLang="de-DE" sz="2200"/>
              <a:t>Funding</a:t>
            </a:r>
          </a:p>
        </p:txBody>
      </p:sp>
      <p:sp>
        <p:nvSpPr>
          <p:cNvPr id="22538" name="Text Box 2"/>
          <p:cNvSpPr txBox="1">
            <a:spLocks noChangeArrowheads="1"/>
          </p:cNvSpPr>
          <p:nvPr/>
        </p:nvSpPr>
        <p:spPr bwMode="auto">
          <a:xfrm>
            <a:off x="531813" y="612775"/>
            <a:ext cx="2498725" cy="33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lvl1pPr eaLnBrk="0" hangingPunct="0">
              <a:defRPr sz="1400" b="1">
                <a:solidFill>
                  <a:schemeClr val="tx1"/>
                </a:solidFill>
                <a:latin typeface="Arial" panose="020B0604020202020204" pitchFamily="34" charset="0"/>
              </a:defRPr>
            </a:lvl1pPr>
            <a:lvl2pPr marL="742950" indent="-285750" eaLnBrk="0" hangingPunct="0">
              <a:defRPr sz="1400" b="1">
                <a:solidFill>
                  <a:schemeClr val="tx1"/>
                </a:solidFill>
                <a:latin typeface="Arial" panose="020B0604020202020204" pitchFamily="34" charset="0"/>
              </a:defRPr>
            </a:lvl2pPr>
            <a:lvl3pPr marL="1143000" indent="-228600" eaLnBrk="0" hangingPunct="0">
              <a:defRPr sz="1400" b="1">
                <a:solidFill>
                  <a:schemeClr val="tx1"/>
                </a:solidFill>
                <a:latin typeface="Arial" panose="020B0604020202020204" pitchFamily="34" charset="0"/>
              </a:defRPr>
            </a:lvl3pPr>
            <a:lvl4pPr marL="1600200" indent="-228600" eaLnBrk="0" hangingPunct="0">
              <a:defRPr sz="1400" b="1">
                <a:solidFill>
                  <a:schemeClr val="tx1"/>
                </a:solidFill>
                <a:latin typeface="Arial" panose="020B0604020202020204" pitchFamily="34" charset="0"/>
              </a:defRPr>
            </a:lvl4pPr>
            <a:lvl5pPr marL="2057400" indent="-228600" eaLnBrk="0" hangingPunct="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eaLnBrk="1" hangingPunct="1"/>
            <a:r>
              <a:rPr lang="en-US" altLang="de-DE" sz="2200">
                <a:solidFill>
                  <a:srgbClr val="000000"/>
                </a:solidFill>
                <a:cs typeface="Arial" panose="020B0604020202020204" pitchFamily="34" charset="0"/>
              </a:rPr>
              <a:t>Acknowledgement</a:t>
            </a:r>
            <a:endParaRPr lang="de-DE" altLang="de-DE" sz="2200">
              <a:solidFill>
                <a:srgbClr val="000000"/>
              </a:solidFill>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x">
  <a:themeElements>
    <a:clrScheme name="">
      <a:dk1>
        <a:srgbClr val="000000"/>
      </a:dk1>
      <a:lt1>
        <a:srgbClr val="FFFFFF"/>
      </a:lt1>
      <a:dk2>
        <a:srgbClr val="179C7D"/>
      </a:dk2>
      <a:lt2>
        <a:srgbClr val="A8AFAF"/>
      </a:lt2>
      <a:accent1>
        <a:srgbClr val="EB6A0A"/>
      </a:accent1>
      <a:accent2>
        <a:srgbClr val="006E92"/>
      </a:accent2>
      <a:accent3>
        <a:srgbClr val="FFFFFF"/>
      </a:accent3>
      <a:accent4>
        <a:srgbClr val="000000"/>
      </a:accent4>
      <a:accent5>
        <a:srgbClr val="F3B9AA"/>
      </a:accent5>
      <a:accent6>
        <a:srgbClr val="006384"/>
      </a:accent6>
      <a:hlink>
        <a:srgbClr val="25BAE2"/>
      </a:hlink>
      <a:folHlink>
        <a:srgbClr val="B1C800"/>
      </a:folHlink>
    </a:clrScheme>
    <a:fontScheme name="x">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400" b="1" i="0" u="none" strike="noStrike" cap="none" normalizeH="0" baseline="0" smtClean="0">
            <a:ln>
              <a:noFill/>
            </a:ln>
            <a:solidFill>
              <a:schemeClr val="tx1"/>
            </a:solidFill>
            <a:effectLst/>
            <a:latin typeface="Arial" charset="0"/>
          </a:defRPr>
        </a:defPPr>
      </a:lstStyle>
    </a:lnDef>
  </a:objectDefaults>
  <a:extraClrSchemeLst>
    <a:extraClrScheme>
      <a:clrScheme name="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x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x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x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x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x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x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x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x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x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x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x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x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x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x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x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4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5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6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7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0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5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6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7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8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9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0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4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5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6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7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8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9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0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4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5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6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7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8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9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0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4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5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6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7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8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59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0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1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2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3_P10_120131_ppt_Master_Ges_de_4zu3-1">
  <a:themeElements>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fontScheme name="Bullets">
      <a:majorFont>
        <a:latin typeface="Frutiger LT Com 45 Light"/>
        <a:ea typeface=""/>
        <a:cs typeface=""/>
      </a:majorFont>
      <a:minorFont>
        <a:latin typeface="Frutiger LT Com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defPPr>
          <a:defRPr/>
        </a:defPPr>
      </a:lstStyle>
    </a:spDef>
    <a:lnDef>
      <a:spPr bwMode="auto">
        <a:noFill/>
        <a:ln w="9525"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llet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llet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llet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llet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llet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llet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llet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llet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llet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llet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llets 13">
        <a:dk1>
          <a:srgbClr val="000000"/>
        </a:dk1>
        <a:lt1>
          <a:srgbClr val="FFFFFF"/>
        </a:lt1>
        <a:dk2>
          <a:srgbClr val="000000"/>
        </a:dk2>
        <a:lt2>
          <a:srgbClr val="A8AFAF"/>
        </a:lt2>
        <a:accent1>
          <a:srgbClr val="009475"/>
        </a:accent1>
        <a:accent2>
          <a:srgbClr val="333399"/>
        </a:accent2>
        <a:accent3>
          <a:srgbClr val="FFFFFF"/>
        </a:accent3>
        <a:accent4>
          <a:srgbClr val="000000"/>
        </a:accent4>
        <a:accent5>
          <a:srgbClr val="AAC8B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llets 14">
        <a:dk1>
          <a:srgbClr val="000000"/>
        </a:dk1>
        <a:lt1>
          <a:srgbClr val="FFFFFF"/>
        </a:lt1>
        <a:dk2>
          <a:srgbClr val="000000"/>
        </a:dk2>
        <a:lt2>
          <a:srgbClr val="A8AFAF"/>
        </a:lt2>
        <a:accent1>
          <a:srgbClr val="009475"/>
        </a:accent1>
        <a:accent2>
          <a:srgbClr val="009475"/>
        </a:accent2>
        <a:accent3>
          <a:srgbClr val="FFFFFF"/>
        </a:accent3>
        <a:accent4>
          <a:srgbClr val="000000"/>
        </a:accent4>
        <a:accent5>
          <a:srgbClr val="AAC8BD"/>
        </a:accent5>
        <a:accent6>
          <a:srgbClr val="008669"/>
        </a:accent6>
        <a:hlink>
          <a:srgbClr val="009475"/>
        </a:hlink>
        <a:folHlink>
          <a:srgbClr val="009475"/>
        </a:folHlink>
      </a:clrScheme>
      <a:clrMap bg1="lt1" tx1="dk1" bg2="lt2" tx2="dk2" accent1="accent1" accent2="accent2" accent3="accent3" accent4="accent4" accent5="accent5" accent6="accent6" hlink="hlink" folHlink="folHlink"/>
    </a:extraClrScheme>
    <a:extraClrScheme>
      <a:clrScheme name="Bullets 15">
        <a:dk1>
          <a:srgbClr val="000000"/>
        </a:dk1>
        <a:lt1>
          <a:srgbClr val="FFFFFF"/>
        </a:lt1>
        <a:dk2>
          <a:srgbClr val="009475"/>
        </a:dk2>
        <a:lt2>
          <a:srgbClr val="A8AFAF"/>
        </a:lt2>
        <a:accent1>
          <a:srgbClr val="25BAE2"/>
        </a:accent1>
        <a:accent2>
          <a:srgbClr val="006E92"/>
        </a:accent2>
        <a:accent3>
          <a:srgbClr val="FFFFFF"/>
        </a:accent3>
        <a:accent4>
          <a:srgbClr val="000000"/>
        </a:accent4>
        <a:accent5>
          <a:srgbClr val="ACD9EE"/>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
      <a:clrScheme name="Bullets 16">
        <a:dk1>
          <a:srgbClr val="000000"/>
        </a:dk1>
        <a:lt1>
          <a:srgbClr val="FFFFFF"/>
        </a:lt1>
        <a:dk2>
          <a:srgbClr val="009475"/>
        </a:dk2>
        <a:lt2>
          <a:srgbClr val="25BAE2"/>
        </a:lt2>
        <a:accent1>
          <a:srgbClr val="009475"/>
        </a:accent1>
        <a:accent2>
          <a:srgbClr val="006E92"/>
        </a:accent2>
        <a:accent3>
          <a:srgbClr val="FFFFFF"/>
        </a:accent3>
        <a:accent4>
          <a:srgbClr val="000000"/>
        </a:accent4>
        <a:accent5>
          <a:srgbClr val="AAC8BD"/>
        </a:accent5>
        <a:accent6>
          <a:srgbClr val="006384"/>
        </a:accent6>
        <a:hlink>
          <a:srgbClr val="4C636F"/>
        </a:hlink>
        <a:folHlink>
          <a:srgbClr val="9E1C2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7.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raunhofer Farbpalette">
    <a:dk1>
      <a:srgbClr val="000000"/>
    </a:dk1>
    <a:lt1>
      <a:srgbClr val="FFFFFF"/>
    </a:lt1>
    <a:dk2>
      <a:srgbClr val="179C7D"/>
    </a:dk2>
    <a:lt2>
      <a:srgbClr val="A8AFAF"/>
    </a:lt2>
    <a:accent1>
      <a:srgbClr val="EB6A0A"/>
    </a:accent1>
    <a:accent2>
      <a:srgbClr val="006E92"/>
    </a:accent2>
    <a:accent3>
      <a:srgbClr val="25BAE2"/>
    </a:accent3>
    <a:accent4>
      <a:srgbClr val="B1C800"/>
    </a:accent4>
    <a:accent5>
      <a:srgbClr val="FEEFD6"/>
    </a:accent5>
    <a:accent6>
      <a:srgbClr val="E1E3E3"/>
    </a:accent6>
    <a:hlink>
      <a:srgbClr val="25BAE2"/>
    </a:hlink>
    <a:folHlink>
      <a:srgbClr val="B1C800"/>
    </a:folHlink>
  </a:clrScheme>
</a:themeOverride>
</file>

<file path=docProps/app.xml><?xml version="1.0" encoding="utf-8"?>
<Properties xmlns="http://schemas.openxmlformats.org/officeDocument/2006/extended-properties" xmlns:vt="http://schemas.openxmlformats.org/officeDocument/2006/docPropsVTypes">
  <Template/>
  <TotalTime>0</TotalTime>
  <Words>2275</Words>
  <Application>Microsoft Office PowerPoint</Application>
  <PresentationFormat>Bildschirmpräsentation (4:3)</PresentationFormat>
  <Paragraphs>341</Paragraphs>
  <Slides>21</Slides>
  <Notes>21</Notes>
  <HiddenSlides>0</HiddenSlides>
  <MMClips>0</MMClips>
  <ScaleCrop>false</ScaleCrop>
  <HeadingPairs>
    <vt:vector size="6" baseType="variant">
      <vt:variant>
        <vt:lpstr>Verwendete Schriftarten</vt:lpstr>
      </vt:variant>
      <vt:variant>
        <vt:i4>8</vt:i4>
      </vt:variant>
      <vt:variant>
        <vt:lpstr>Design</vt:lpstr>
      </vt:variant>
      <vt:variant>
        <vt:i4>65</vt:i4>
      </vt:variant>
      <vt:variant>
        <vt:lpstr>Folientitel</vt:lpstr>
      </vt:variant>
      <vt:variant>
        <vt:i4>21</vt:i4>
      </vt:variant>
    </vt:vector>
  </HeadingPairs>
  <TitlesOfParts>
    <vt:vector size="94" baseType="lpstr">
      <vt:lpstr>SimSun</vt:lpstr>
      <vt:lpstr>Arial</vt:lpstr>
      <vt:lpstr>Calibri</vt:lpstr>
      <vt:lpstr>Frutiger 45 Light</vt:lpstr>
      <vt:lpstr>Frutiger LT Com 45 Light</vt:lpstr>
      <vt:lpstr>Frutiger LT Com 55 Roman</vt:lpstr>
      <vt:lpstr>Times New Roman</vt:lpstr>
      <vt:lpstr>Wingdings</vt:lpstr>
      <vt:lpstr>x</vt:lpstr>
      <vt:lpstr>P10_120131_ppt_Master_Ges_de_4zu3-1</vt:lpstr>
      <vt:lpstr>1_P10_120131_ppt_Master_Ges_de_4zu3-1</vt:lpstr>
      <vt:lpstr>2_P10_120131_ppt_Master_Ges_de_4zu3-1</vt:lpstr>
      <vt:lpstr>3_P10_120131_ppt_Master_Ges_de_4zu3-1</vt:lpstr>
      <vt:lpstr>4_P10_120131_ppt_Master_Ges_de_4zu3-1</vt:lpstr>
      <vt:lpstr>5_P10_120131_ppt_Master_Ges_de_4zu3-1</vt:lpstr>
      <vt:lpstr>6_P10_120131_ppt_Master_Ges_de_4zu3-1</vt:lpstr>
      <vt:lpstr>7_P10_120131_ppt_Master_Ges_de_4zu3-1</vt:lpstr>
      <vt:lpstr>8_P10_120131_ppt_Master_Ges_de_4zu3-1</vt:lpstr>
      <vt:lpstr>9_P10_120131_ppt_Master_Ges_de_4zu3-1</vt:lpstr>
      <vt:lpstr>10_P10_120131_ppt_Master_Ges_de_4zu3-1</vt:lpstr>
      <vt:lpstr>11_P10_120131_ppt_Master_Ges_de_4zu3-1</vt:lpstr>
      <vt:lpstr>12_P10_120131_ppt_Master_Ges_de_4zu3-1</vt:lpstr>
      <vt:lpstr>13_P10_120131_ppt_Master_Ges_de_4zu3-1</vt:lpstr>
      <vt:lpstr>14_P10_120131_ppt_Master_Ges_de_4zu3-1</vt:lpstr>
      <vt:lpstr>15_P10_120131_ppt_Master_Ges_de_4zu3-1</vt:lpstr>
      <vt:lpstr>16_P10_120131_ppt_Master_Ges_de_4zu3-1</vt:lpstr>
      <vt:lpstr>17_P10_120131_ppt_Master_Ges_de_4zu3-1</vt:lpstr>
      <vt:lpstr>18_P10_120131_ppt_Master_Ges_de_4zu3-1</vt:lpstr>
      <vt:lpstr>19_P10_120131_ppt_Master_Ges_de_4zu3-1</vt:lpstr>
      <vt:lpstr>20_P10_120131_ppt_Master_Ges_de_4zu3-1</vt:lpstr>
      <vt:lpstr>21_P10_120131_ppt_Master_Ges_de_4zu3-1</vt:lpstr>
      <vt:lpstr>22_P10_120131_ppt_Master_Ges_de_4zu3-1</vt:lpstr>
      <vt:lpstr>23_P10_120131_ppt_Master_Ges_de_4zu3-1</vt:lpstr>
      <vt:lpstr>24_P10_120131_ppt_Master_Ges_de_4zu3-1</vt:lpstr>
      <vt:lpstr>25_P10_120131_ppt_Master_Ges_de_4zu3-1</vt:lpstr>
      <vt:lpstr>26_P10_120131_ppt_Master_Ges_de_4zu3-1</vt:lpstr>
      <vt:lpstr>27_P10_120131_ppt_Master_Ges_de_4zu3-1</vt:lpstr>
      <vt:lpstr>28_P10_120131_ppt_Master_Ges_de_4zu3-1</vt:lpstr>
      <vt:lpstr>29_P10_120131_ppt_Master_Ges_de_4zu3-1</vt:lpstr>
      <vt:lpstr>30_P10_120131_ppt_Master_Ges_de_4zu3-1</vt:lpstr>
      <vt:lpstr>31_P10_120131_ppt_Master_Ges_de_4zu3-1</vt:lpstr>
      <vt:lpstr>32_P10_120131_ppt_Master_Ges_de_4zu3-1</vt:lpstr>
      <vt:lpstr>33_P10_120131_ppt_Master_Ges_de_4zu3-1</vt:lpstr>
      <vt:lpstr>34_P10_120131_ppt_Master_Ges_de_4zu3-1</vt:lpstr>
      <vt:lpstr>35_P10_120131_ppt_Master_Ges_de_4zu3-1</vt:lpstr>
      <vt:lpstr>36_P10_120131_ppt_Master_Ges_de_4zu3-1</vt:lpstr>
      <vt:lpstr>37_P10_120131_ppt_Master_Ges_de_4zu3-1</vt:lpstr>
      <vt:lpstr>38_P10_120131_ppt_Master_Ges_de_4zu3-1</vt:lpstr>
      <vt:lpstr>39_P10_120131_ppt_Master_Ges_de_4zu3-1</vt:lpstr>
      <vt:lpstr>40_P10_120131_ppt_Master_Ges_de_4zu3-1</vt:lpstr>
      <vt:lpstr>41_P10_120131_ppt_Master_Ges_de_4zu3-1</vt:lpstr>
      <vt:lpstr>42_P10_120131_ppt_Master_Ges_de_4zu3-1</vt:lpstr>
      <vt:lpstr>43_P10_120131_ppt_Master_Ges_de_4zu3-1</vt:lpstr>
      <vt:lpstr>44_P10_120131_ppt_Master_Ges_de_4zu3-1</vt:lpstr>
      <vt:lpstr>45_P10_120131_ppt_Master_Ges_de_4zu3-1</vt:lpstr>
      <vt:lpstr>46_P10_120131_ppt_Master_Ges_de_4zu3-1</vt:lpstr>
      <vt:lpstr>47_P10_120131_ppt_Master_Ges_de_4zu3-1</vt:lpstr>
      <vt:lpstr>48_P10_120131_ppt_Master_Ges_de_4zu3-1</vt:lpstr>
      <vt:lpstr>49_P10_120131_ppt_Master_Ges_de_4zu3-1</vt:lpstr>
      <vt:lpstr>50_P10_120131_ppt_Master_Ges_de_4zu3-1</vt:lpstr>
      <vt:lpstr>51_P10_120131_ppt_Master_Ges_de_4zu3-1</vt:lpstr>
      <vt:lpstr>52_P10_120131_ppt_Master_Ges_de_4zu3-1</vt:lpstr>
      <vt:lpstr>53_P10_120131_ppt_Master_Ges_de_4zu3-1</vt:lpstr>
      <vt:lpstr>54_P10_120131_ppt_Master_Ges_de_4zu3-1</vt:lpstr>
      <vt:lpstr>55_P10_120131_ppt_Master_Ges_de_4zu3-1</vt:lpstr>
      <vt:lpstr>56_P10_120131_ppt_Master_Ges_de_4zu3-1</vt:lpstr>
      <vt:lpstr>57_P10_120131_ppt_Master_Ges_de_4zu3-1</vt:lpstr>
      <vt:lpstr>58_P10_120131_ppt_Master_Ges_de_4zu3-1</vt:lpstr>
      <vt:lpstr>59_P10_120131_ppt_Master_Ges_de_4zu3-1</vt:lpstr>
      <vt:lpstr>60_P10_120131_ppt_Master_Ges_de_4zu3-1</vt:lpstr>
      <vt:lpstr>61_P10_120131_ppt_Master_Ges_de_4zu3-1</vt:lpstr>
      <vt:lpstr>62_P10_120131_ppt_Master_Ges_de_4zu3-1</vt:lpstr>
      <vt:lpstr>63_P10_120131_ppt_Master_Ges_de_4zu3-1</vt:lpstr>
      <vt:lpstr>PowerPoint-Präsentation</vt:lpstr>
      <vt:lpstr>The shortage of drugs for the central nervous system  </vt:lpstr>
      <vt:lpstr>The blood-brain barrier guards our central nervous system</vt:lpstr>
      <vt:lpstr>One barrier with manifold faces: Physical, Transport  and Metabolic barrier</vt:lpstr>
      <vt:lpstr>Today’s strategies for blood-brain barrier circumvention</vt:lpstr>
      <vt:lpstr>Trick the body: Nanoparticles as drug carriers</vt:lpstr>
      <vt:lpstr>Trick the body: Nanoparticles as drug carriers</vt:lpstr>
      <vt:lpstr>A plethora of nanoparticle applications -   Painkillers for Alzheimer’s disease  </vt:lpstr>
      <vt:lpstr>Alzheimer’s disease pathology </vt:lpstr>
      <vt:lpstr>Who gets Alzheimer’s? Who doesn’t? </vt:lpstr>
      <vt:lpstr>PowerPoint-Präsentation</vt:lpstr>
      <vt:lpstr>A primary porcine in vitro blood-brain barrier model </vt:lpstr>
      <vt:lpstr>A primary porcine in vitro blood-brain barrier model – Quality checks</vt:lpstr>
      <vt:lpstr>PowerPoint-Präsentation</vt:lpstr>
      <vt:lpstr>Do pBCEC tolerate flurbiprofen-loaded nanoparticles (PLA-FBP NP)? </vt:lpstr>
      <vt:lpstr>PowerPoint-Präsentation</vt:lpstr>
      <vt:lpstr>PowerPoint-Präsentation</vt:lpstr>
      <vt:lpstr>Trick the body: Nanoparticles as drug carriers</vt:lpstr>
      <vt:lpstr>ApoE3 -modified nanoparticles bind to and enter brain endothelial cells  </vt:lpstr>
      <vt:lpstr>Résumé</vt:lpstr>
      <vt:lpstr>PowerPoint-Präsentation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Sylvia Wagner</dc:creator>
  <cp:lastModifiedBy>Sylvia Wagner</cp:lastModifiedBy>
  <cp:revision>347</cp:revision>
  <cp:lastPrinted>2015-08-11T14:24:29Z</cp:lastPrinted>
  <dcterms:created xsi:type="dcterms:W3CDTF">2009-05-22T06:46:16Z</dcterms:created>
  <dcterms:modified xsi:type="dcterms:W3CDTF">2015-08-11T14:26:55Z</dcterms:modified>
</cp:coreProperties>
</file>