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92" r:id="rId11"/>
    <p:sldId id="266" r:id="rId12"/>
    <p:sldId id="267" r:id="rId13"/>
    <p:sldId id="269" r:id="rId14"/>
    <p:sldId id="268" r:id="rId15"/>
    <p:sldId id="270" r:id="rId16"/>
    <p:sldId id="271" r:id="rId17"/>
    <p:sldId id="272" r:id="rId18"/>
    <p:sldId id="293" r:id="rId19"/>
    <p:sldId id="274" r:id="rId20"/>
    <p:sldId id="284" r:id="rId21"/>
    <p:sldId id="285" r:id="rId22"/>
    <p:sldId id="286" r:id="rId23"/>
    <p:sldId id="287" r:id="rId24"/>
    <p:sldId id="288" r:id="rId25"/>
    <p:sldId id="283" r:id="rId26"/>
    <p:sldId id="282" r:id="rId27"/>
    <p:sldId id="278" r:id="rId28"/>
    <p:sldId id="279" r:id="rId29"/>
    <p:sldId id="280" r:id="rId30"/>
    <p:sldId id="281" r:id="rId31"/>
    <p:sldId id="289" r:id="rId32"/>
    <p:sldId id="290" r:id="rId33"/>
    <p:sldId id="291" r:id="rId34"/>
    <p:sldId id="294" r:id="rId35"/>
    <p:sldId id="29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75" d="100"/>
          <a:sy n="75" d="100"/>
        </p:scale>
        <p:origin x="678"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024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F9A456-19E5-4C47-AE98-105522AC101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AEC580F-40D0-4B1C-8901-D07250C8DED0}">
      <dgm:prSet/>
      <dgm:spPr/>
      <dgm:t>
        <a:bodyPr/>
        <a:lstStyle/>
        <a:p>
          <a:pPr rtl="0"/>
          <a:r>
            <a:rPr lang="en-US" dirty="0" smtClean="0">
              <a:latin typeface="Times New Roman" panose="02020603050405020304" pitchFamily="18" charset="0"/>
              <a:cs typeface="Times New Roman" panose="02020603050405020304" pitchFamily="18" charset="0"/>
            </a:rPr>
            <a:t>Handwriting is an academic skill that allows individuals to express their thoughts and feelings and communicate with others. It is a “brain-based skill, not merely a mechanical or motor skill(Richards 2011).</a:t>
          </a:r>
          <a:endParaRPr lang="en-US" dirty="0">
            <a:latin typeface="Times New Roman" panose="02020603050405020304" pitchFamily="18" charset="0"/>
            <a:cs typeface="Times New Roman" panose="02020603050405020304" pitchFamily="18" charset="0"/>
          </a:endParaRPr>
        </a:p>
      </dgm:t>
    </dgm:pt>
    <dgm:pt modelId="{FAD9665A-93BF-4E84-9D16-750AEACC4375}" type="parTrans" cxnId="{3E5B896F-78E1-4546-BEBB-ABC0A06E8C28}">
      <dgm:prSet/>
      <dgm:spPr/>
      <dgm:t>
        <a:bodyPr/>
        <a:lstStyle/>
        <a:p>
          <a:endParaRPr lang="en-US"/>
        </a:p>
      </dgm:t>
    </dgm:pt>
    <dgm:pt modelId="{59EFCBA4-5366-4721-B7D1-5EBEE1C2F88B}" type="sibTrans" cxnId="{3E5B896F-78E1-4546-BEBB-ABC0A06E8C28}">
      <dgm:prSet/>
      <dgm:spPr/>
      <dgm:t>
        <a:bodyPr/>
        <a:lstStyle/>
        <a:p>
          <a:endParaRPr lang="en-US"/>
        </a:p>
      </dgm:t>
    </dgm:pt>
    <dgm:pt modelId="{BE4FFAAE-AAC2-43B1-9E80-FFF7D347A394}">
      <dgm:prSet/>
      <dgm:spPr/>
      <dgm:t>
        <a:bodyPr/>
        <a:lstStyle/>
        <a:p>
          <a:pPr rtl="0"/>
          <a:r>
            <a:rPr lang="en-US" dirty="0" smtClean="0">
              <a:latin typeface="Times New Roman" panose="02020603050405020304" pitchFamily="18" charset="0"/>
              <a:cs typeface="Times New Roman" panose="02020603050405020304" pitchFamily="18" charset="0"/>
            </a:rPr>
            <a:t>The skill of handwriting is also referred to as a “</a:t>
          </a:r>
          <a:r>
            <a:rPr lang="en-US" dirty="0" err="1" smtClean="0">
              <a:latin typeface="Times New Roman" panose="02020603050405020304" pitchFamily="18" charset="0"/>
              <a:cs typeface="Times New Roman" panose="02020603050405020304" pitchFamily="18" charset="0"/>
            </a:rPr>
            <a:t>graphomotor</a:t>
          </a:r>
          <a:r>
            <a:rPr lang="en-US" dirty="0" smtClean="0">
              <a:latin typeface="Times New Roman" panose="02020603050405020304" pitchFamily="18" charset="0"/>
              <a:cs typeface="Times New Roman" panose="02020603050405020304" pitchFamily="18" charset="0"/>
            </a:rPr>
            <a:t>” skill, including visual–perceptual, orthographic coding, motor planning and execution, kinesthetic feedback and visual–motor coordination.</a:t>
          </a:r>
          <a:endParaRPr lang="en-US" dirty="0">
            <a:latin typeface="Times New Roman" panose="02020603050405020304" pitchFamily="18" charset="0"/>
            <a:cs typeface="Times New Roman" panose="02020603050405020304" pitchFamily="18" charset="0"/>
          </a:endParaRPr>
        </a:p>
      </dgm:t>
    </dgm:pt>
    <dgm:pt modelId="{DD6EA0FD-698E-4DBE-AE47-C9E15743F013}" type="parTrans" cxnId="{6ACBCE97-1C91-4F64-B638-56E4F401EBBE}">
      <dgm:prSet/>
      <dgm:spPr/>
      <dgm:t>
        <a:bodyPr/>
        <a:lstStyle/>
        <a:p>
          <a:endParaRPr lang="en-US"/>
        </a:p>
      </dgm:t>
    </dgm:pt>
    <dgm:pt modelId="{A79295BD-C091-49DD-BD72-EC8E89B3E338}" type="sibTrans" cxnId="{6ACBCE97-1C91-4F64-B638-56E4F401EBBE}">
      <dgm:prSet/>
      <dgm:spPr/>
      <dgm:t>
        <a:bodyPr/>
        <a:lstStyle/>
        <a:p>
          <a:endParaRPr lang="en-US"/>
        </a:p>
      </dgm:t>
    </dgm:pt>
    <dgm:pt modelId="{B2DEE7D4-1C75-4E69-BB4F-8CC4DAE2F179}" type="pres">
      <dgm:prSet presAssocID="{ECF9A456-19E5-4C47-AE98-105522AC101B}" presName="linear" presStyleCnt="0">
        <dgm:presLayoutVars>
          <dgm:animLvl val="lvl"/>
          <dgm:resizeHandles val="exact"/>
        </dgm:presLayoutVars>
      </dgm:prSet>
      <dgm:spPr/>
      <dgm:t>
        <a:bodyPr/>
        <a:lstStyle/>
        <a:p>
          <a:endParaRPr lang="en-US"/>
        </a:p>
      </dgm:t>
    </dgm:pt>
    <dgm:pt modelId="{F9B198BE-9B27-4DE8-B155-202A7B235C8A}" type="pres">
      <dgm:prSet presAssocID="{1AEC580F-40D0-4B1C-8901-D07250C8DED0}" presName="parentText" presStyleLbl="node1" presStyleIdx="0" presStyleCnt="2">
        <dgm:presLayoutVars>
          <dgm:chMax val="0"/>
          <dgm:bulletEnabled val="1"/>
        </dgm:presLayoutVars>
      </dgm:prSet>
      <dgm:spPr/>
      <dgm:t>
        <a:bodyPr/>
        <a:lstStyle/>
        <a:p>
          <a:endParaRPr lang="en-US"/>
        </a:p>
      </dgm:t>
    </dgm:pt>
    <dgm:pt modelId="{C582E1CC-B617-4D82-8350-1C40129DABC7}" type="pres">
      <dgm:prSet presAssocID="{59EFCBA4-5366-4721-B7D1-5EBEE1C2F88B}" presName="spacer" presStyleCnt="0"/>
      <dgm:spPr/>
    </dgm:pt>
    <dgm:pt modelId="{9DF8A5DA-4746-484D-8780-917431627F85}" type="pres">
      <dgm:prSet presAssocID="{BE4FFAAE-AAC2-43B1-9E80-FFF7D347A394}" presName="parentText" presStyleLbl="node1" presStyleIdx="1" presStyleCnt="2">
        <dgm:presLayoutVars>
          <dgm:chMax val="0"/>
          <dgm:bulletEnabled val="1"/>
        </dgm:presLayoutVars>
      </dgm:prSet>
      <dgm:spPr/>
      <dgm:t>
        <a:bodyPr/>
        <a:lstStyle/>
        <a:p>
          <a:endParaRPr lang="en-US"/>
        </a:p>
      </dgm:t>
    </dgm:pt>
  </dgm:ptLst>
  <dgm:cxnLst>
    <dgm:cxn modelId="{3E5B896F-78E1-4546-BEBB-ABC0A06E8C28}" srcId="{ECF9A456-19E5-4C47-AE98-105522AC101B}" destId="{1AEC580F-40D0-4B1C-8901-D07250C8DED0}" srcOrd="0" destOrd="0" parTransId="{FAD9665A-93BF-4E84-9D16-750AEACC4375}" sibTransId="{59EFCBA4-5366-4721-B7D1-5EBEE1C2F88B}"/>
    <dgm:cxn modelId="{86FA0BE9-5F51-4585-B528-8C0692EA1B91}" type="presOf" srcId="{1AEC580F-40D0-4B1C-8901-D07250C8DED0}" destId="{F9B198BE-9B27-4DE8-B155-202A7B235C8A}" srcOrd="0" destOrd="0" presId="urn:microsoft.com/office/officeart/2005/8/layout/vList2"/>
    <dgm:cxn modelId="{B0E86C55-4563-4F56-B4AC-EC9248912C32}" type="presOf" srcId="{BE4FFAAE-AAC2-43B1-9E80-FFF7D347A394}" destId="{9DF8A5DA-4746-484D-8780-917431627F85}" srcOrd="0" destOrd="0" presId="urn:microsoft.com/office/officeart/2005/8/layout/vList2"/>
    <dgm:cxn modelId="{6ACBCE97-1C91-4F64-B638-56E4F401EBBE}" srcId="{ECF9A456-19E5-4C47-AE98-105522AC101B}" destId="{BE4FFAAE-AAC2-43B1-9E80-FFF7D347A394}" srcOrd="1" destOrd="0" parTransId="{DD6EA0FD-698E-4DBE-AE47-C9E15743F013}" sibTransId="{A79295BD-C091-49DD-BD72-EC8E89B3E338}"/>
    <dgm:cxn modelId="{EE09E1DE-ED86-4CAC-8027-3BCB77803989}" type="presOf" srcId="{ECF9A456-19E5-4C47-AE98-105522AC101B}" destId="{B2DEE7D4-1C75-4E69-BB4F-8CC4DAE2F179}" srcOrd="0" destOrd="0" presId="urn:microsoft.com/office/officeart/2005/8/layout/vList2"/>
    <dgm:cxn modelId="{511571F4-360B-422A-A027-C95EF6DD72E0}" type="presParOf" srcId="{B2DEE7D4-1C75-4E69-BB4F-8CC4DAE2F179}" destId="{F9B198BE-9B27-4DE8-B155-202A7B235C8A}" srcOrd="0" destOrd="0" presId="urn:microsoft.com/office/officeart/2005/8/layout/vList2"/>
    <dgm:cxn modelId="{B57D79EA-65FE-4176-8DF5-F4BEA282C4C5}" type="presParOf" srcId="{B2DEE7D4-1C75-4E69-BB4F-8CC4DAE2F179}" destId="{C582E1CC-B617-4D82-8350-1C40129DABC7}" srcOrd="1" destOrd="0" presId="urn:microsoft.com/office/officeart/2005/8/layout/vList2"/>
    <dgm:cxn modelId="{F028D2E1-C97E-4A6E-9957-7B5716306A5C}" type="presParOf" srcId="{B2DEE7D4-1C75-4E69-BB4F-8CC4DAE2F179}" destId="{9DF8A5DA-4746-484D-8780-917431627F8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39850D-4C08-4246-B271-4717734494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CF18B08-955D-46BD-BD55-126C3DA3919B}">
      <dgm:prSet/>
      <dgm:spPr/>
      <dgm:t>
        <a:bodyPr/>
        <a:lstStyle/>
        <a:p>
          <a:pPr rtl="0"/>
          <a:r>
            <a:rPr lang="en-US" dirty="0" smtClean="0">
              <a:latin typeface="Times New Roman" panose="02020603050405020304" pitchFamily="18" charset="0"/>
              <a:cs typeface="Times New Roman" panose="02020603050405020304" pitchFamily="18" charset="0"/>
            </a:rPr>
            <a:t>Children spend 31–60% of their classroom time performing handwriting and other fine motor tasks- Difficulty in handwriting can therefore influence academic achievement, which in turn affects self-esteem</a:t>
          </a:r>
          <a:endParaRPr lang="en-US" dirty="0">
            <a:latin typeface="Times New Roman" panose="02020603050405020304" pitchFamily="18" charset="0"/>
            <a:cs typeface="Times New Roman" panose="02020603050405020304" pitchFamily="18" charset="0"/>
          </a:endParaRPr>
        </a:p>
      </dgm:t>
    </dgm:pt>
    <dgm:pt modelId="{B1453D59-F436-4D8F-99A4-1BC6F536A2ED}" type="parTrans" cxnId="{D46D5FD9-D6C6-4BAD-AF19-4B63B8EF59EA}">
      <dgm:prSet/>
      <dgm:spPr/>
      <dgm:t>
        <a:bodyPr/>
        <a:lstStyle/>
        <a:p>
          <a:endParaRPr lang="en-US"/>
        </a:p>
      </dgm:t>
    </dgm:pt>
    <dgm:pt modelId="{97C870FE-CBC7-46DF-A3CE-71E2BC9A51CC}" type="sibTrans" cxnId="{D46D5FD9-D6C6-4BAD-AF19-4B63B8EF59EA}">
      <dgm:prSet/>
      <dgm:spPr/>
      <dgm:t>
        <a:bodyPr/>
        <a:lstStyle/>
        <a:p>
          <a:endParaRPr lang="en-US"/>
        </a:p>
      </dgm:t>
    </dgm:pt>
    <dgm:pt modelId="{5675359C-9793-4789-A78A-81C5A1F2939A}">
      <dgm:prSet/>
      <dgm:spPr/>
      <dgm:t>
        <a:bodyPr/>
        <a:lstStyle/>
        <a:p>
          <a:pPr rtl="0"/>
          <a:r>
            <a:rPr lang="en-US" dirty="0" smtClean="0">
              <a:latin typeface="Times New Roman" panose="02020603050405020304" pitchFamily="18" charset="0"/>
              <a:cs typeface="Times New Roman" panose="02020603050405020304" pitchFamily="18" charset="0"/>
            </a:rPr>
            <a:t>An estimate of  25–33% of students are struggling to achieve competency in this skill</a:t>
          </a:r>
          <a:endParaRPr lang="en-US" dirty="0">
            <a:latin typeface="Times New Roman" panose="02020603050405020304" pitchFamily="18" charset="0"/>
            <a:cs typeface="Times New Roman" panose="02020603050405020304" pitchFamily="18" charset="0"/>
          </a:endParaRPr>
        </a:p>
      </dgm:t>
    </dgm:pt>
    <dgm:pt modelId="{F94CF9D5-4954-43B0-9B75-1ABDD233A6DA}" type="parTrans" cxnId="{3CFF2248-25A0-4523-95B3-43F4A0D5DF48}">
      <dgm:prSet/>
      <dgm:spPr/>
      <dgm:t>
        <a:bodyPr/>
        <a:lstStyle/>
        <a:p>
          <a:endParaRPr lang="en-US"/>
        </a:p>
      </dgm:t>
    </dgm:pt>
    <dgm:pt modelId="{F4D736DB-1242-4C5F-BD60-EFFDE3F81F7F}" type="sibTrans" cxnId="{3CFF2248-25A0-4523-95B3-43F4A0D5DF48}">
      <dgm:prSet/>
      <dgm:spPr/>
      <dgm:t>
        <a:bodyPr/>
        <a:lstStyle/>
        <a:p>
          <a:endParaRPr lang="en-US"/>
        </a:p>
      </dgm:t>
    </dgm:pt>
    <dgm:pt modelId="{4962B1C4-6D76-4DB0-AE28-BB737DDFFDC7}" type="pres">
      <dgm:prSet presAssocID="{1F39850D-4C08-4246-B271-471773449433}" presName="linear" presStyleCnt="0">
        <dgm:presLayoutVars>
          <dgm:animLvl val="lvl"/>
          <dgm:resizeHandles val="exact"/>
        </dgm:presLayoutVars>
      </dgm:prSet>
      <dgm:spPr/>
      <dgm:t>
        <a:bodyPr/>
        <a:lstStyle/>
        <a:p>
          <a:endParaRPr lang="en-US"/>
        </a:p>
      </dgm:t>
    </dgm:pt>
    <dgm:pt modelId="{0CAE3234-1888-461C-B732-9250CFD50F5E}" type="pres">
      <dgm:prSet presAssocID="{CCF18B08-955D-46BD-BD55-126C3DA3919B}" presName="parentText" presStyleLbl="node1" presStyleIdx="0" presStyleCnt="2">
        <dgm:presLayoutVars>
          <dgm:chMax val="0"/>
          <dgm:bulletEnabled val="1"/>
        </dgm:presLayoutVars>
      </dgm:prSet>
      <dgm:spPr/>
      <dgm:t>
        <a:bodyPr/>
        <a:lstStyle/>
        <a:p>
          <a:endParaRPr lang="en-US"/>
        </a:p>
      </dgm:t>
    </dgm:pt>
    <dgm:pt modelId="{55A8F69C-87C7-40D4-852C-EFEBC647D1C9}" type="pres">
      <dgm:prSet presAssocID="{97C870FE-CBC7-46DF-A3CE-71E2BC9A51CC}" presName="spacer" presStyleCnt="0"/>
      <dgm:spPr/>
    </dgm:pt>
    <dgm:pt modelId="{75286D21-F716-4344-8765-26353CBBBF5F}" type="pres">
      <dgm:prSet presAssocID="{5675359C-9793-4789-A78A-81C5A1F2939A}" presName="parentText" presStyleLbl="node1" presStyleIdx="1" presStyleCnt="2">
        <dgm:presLayoutVars>
          <dgm:chMax val="0"/>
          <dgm:bulletEnabled val="1"/>
        </dgm:presLayoutVars>
      </dgm:prSet>
      <dgm:spPr/>
      <dgm:t>
        <a:bodyPr/>
        <a:lstStyle/>
        <a:p>
          <a:endParaRPr lang="en-US"/>
        </a:p>
      </dgm:t>
    </dgm:pt>
  </dgm:ptLst>
  <dgm:cxnLst>
    <dgm:cxn modelId="{4234E9C1-0BF7-4E77-8B7A-D0D79F8D2E99}" type="presOf" srcId="{1F39850D-4C08-4246-B271-471773449433}" destId="{4962B1C4-6D76-4DB0-AE28-BB737DDFFDC7}" srcOrd="0" destOrd="0" presId="urn:microsoft.com/office/officeart/2005/8/layout/vList2"/>
    <dgm:cxn modelId="{3CFF2248-25A0-4523-95B3-43F4A0D5DF48}" srcId="{1F39850D-4C08-4246-B271-471773449433}" destId="{5675359C-9793-4789-A78A-81C5A1F2939A}" srcOrd="1" destOrd="0" parTransId="{F94CF9D5-4954-43B0-9B75-1ABDD233A6DA}" sibTransId="{F4D736DB-1242-4C5F-BD60-EFFDE3F81F7F}"/>
    <dgm:cxn modelId="{E37E73B2-DE11-442F-AF15-14F7919DB2A3}" type="presOf" srcId="{5675359C-9793-4789-A78A-81C5A1F2939A}" destId="{75286D21-F716-4344-8765-26353CBBBF5F}" srcOrd="0" destOrd="0" presId="urn:microsoft.com/office/officeart/2005/8/layout/vList2"/>
    <dgm:cxn modelId="{D46D5FD9-D6C6-4BAD-AF19-4B63B8EF59EA}" srcId="{1F39850D-4C08-4246-B271-471773449433}" destId="{CCF18B08-955D-46BD-BD55-126C3DA3919B}" srcOrd="0" destOrd="0" parTransId="{B1453D59-F436-4D8F-99A4-1BC6F536A2ED}" sibTransId="{97C870FE-CBC7-46DF-A3CE-71E2BC9A51CC}"/>
    <dgm:cxn modelId="{B69DFA47-116C-4589-9ECE-81422A8645C2}" type="presOf" srcId="{CCF18B08-955D-46BD-BD55-126C3DA3919B}" destId="{0CAE3234-1888-461C-B732-9250CFD50F5E}" srcOrd="0" destOrd="0" presId="urn:microsoft.com/office/officeart/2005/8/layout/vList2"/>
    <dgm:cxn modelId="{F3F6624D-24B4-476B-934E-887DB5A60177}" type="presParOf" srcId="{4962B1C4-6D76-4DB0-AE28-BB737DDFFDC7}" destId="{0CAE3234-1888-461C-B732-9250CFD50F5E}" srcOrd="0" destOrd="0" presId="urn:microsoft.com/office/officeart/2005/8/layout/vList2"/>
    <dgm:cxn modelId="{6A9BC50F-67BE-494C-95C0-DF0037107F8E}" type="presParOf" srcId="{4962B1C4-6D76-4DB0-AE28-BB737DDFFDC7}" destId="{55A8F69C-87C7-40D4-852C-EFEBC647D1C9}" srcOrd="1" destOrd="0" presId="urn:microsoft.com/office/officeart/2005/8/layout/vList2"/>
    <dgm:cxn modelId="{C584A957-A0B6-4ADC-9872-AFCD960BD052}" type="presParOf" srcId="{4962B1C4-6D76-4DB0-AE28-BB737DDFFDC7}" destId="{75286D21-F716-4344-8765-26353CBBBF5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3E9729-7CEC-49E5-BF19-4B28B11BDD2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247AAE8-47F6-4591-B27A-9D0D4179DB75}">
      <dgm:prSet/>
      <dgm:spPr/>
      <dgm:t>
        <a:bodyPr/>
        <a:lstStyle/>
        <a:p>
          <a:pPr rtl="0"/>
          <a:r>
            <a:rPr lang="en-US" dirty="0" smtClean="0">
              <a:latin typeface="Times New Roman" panose="02020603050405020304" pitchFamily="18" charset="0"/>
              <a:cs typeface="Times New Roman" panose="02020603050405020304" pitchFamily="18" charset="0"/>
            </a:rPr>
            <a:t>The traditional art of letter writing is declining </a:t>
          </a:r>
          <a:endParaRPr lang="en-US" dirty="0">
            <a:latin typeface="Times New Roman" panose="02020603050405020304" pitchFamily="18" charset="0"/>
            <a:cs typeface="Times New Roman" panose="02020603050405020304" pitchFamily="18" charset="0"/>
          </a:endParaRPr>
        </a:p>
      </dgm:t>
    </dgm:pt>
    <dgm:pt modelId="{D2F1B0C1-364D-43A2-8CFF-81B43161D422}" type="parTrans" cxnId="{5F1C764C-2E8D-4132-9EC9-CE36EE253540}">
      <dgm:prSet/>
      <dgm:spPr/>
      <dgm:t>
        <a:bodyPr/>
        <a:lstStyle/>
        <a:p>
          <a:endParaRPr lang="en-US"/>
        </a:p>
      </dgm:t>
    </dgm:pt>
    <dgm:pt modelId="{61DDEFDB-07DD-494B-B1C0-D4AB6EAE0356}" type="sibTrans" cxnId="{5F1C764C-2E8D-4132-9EC9-CE36EE253540}">
      <dgm:prSet/>
      <dgm:spPr/>
      <dgm:t>
        <a:bodyPr/>
        <a:lstStyle/>
        <a:p>
          <a:endParaRPr lang="en-US"/>
        </a:p>
      </dgm:t>
    </dgm:pt>
    <dgm:pt modelId="{0814AB9E-8572-449A-B687-FC410D9D6BB0}">
      <dgm:prSet/>
      <dgm:spPr/>
      <dgm:t>
        <a:bodyPr/>
        <a:lstStyle/>
        <a:p>
          <a:pPr rtl="0"/>
          <a:r>
            <a:rPr lang="en-US" dirty="0" smtClean="0">
              <a:latin typeface="Times New Roman" panose="02020603050405020304" pitchFamily="18" charset="0"/>
              <a:cs typeface="Times New Roman" panose="02020603050405020304" pitchFamily="18" charset="0"/>
            </a:rPr>
            <a:t>Psychologists and neuroscientists say it is far too soon to declare handwriting a relic of yesteryear (Medwell J 2008). </a:t>
          </a:r>
          <a:endParaRPr lang="en-US" dirty="0">
            <a:latin typeface="Times New Roman" panose="02020603050405020304" pitchFamily="18" charset="0"/>
            <a:cs typeface="Times New Roman" panose="02020603050405020304" pitchFamily="18" charset="0"/>
          </a:endParaRPr>
        </a:p>
      </dgm:t>
    </dgm:pt>
    <dgm:pt modelId="{A259E285-381E-4BD5-BB49-DDF64B636137}" type="parTrans" cxnId="{9E49B050-FAEF-41A9-B3EF-DE66D7FCF6F4}">
      <dgm:prSet/>
      <dgm:spPr/>
      <dgm:t>
        <a:bodyPr/>
        <a:lstStyle/>
        <a:p>
          <a:endParaRPr lang="en-US"/>
        </a:p>
      </dgm:t>
    </dgm:pt>
    <dgm:pt modelId="{265BDE89-9D23-4B31-B1C2-B387046DA5F6}" type="sibTrans" cxnId="{9E49B050-FAEF-41A9-B3EF-DE66D7FCF6F4}">
      <dgm:prSet/>
      <dgm:spPr/>
      <dgm:t>
        <a:bodyPr/>
        <a:lstStyle/>
        <a:p>
          <a:endParaRPr lang="en-US"/>
        </a:p>
      </dgm:t>
    </dgm:pt>
    <dgm:pt modelId="{A9183EE3-EED6-4472-B110-9F0896B26D4E}">
      <dgm:prSet/>
      <dgm:spPr/>
      <dgm:t>
        <a:bodyPr/>
        <a:lstStyle/>
        <a:p>
          <a:pPr rtl="0"/>
          <a:r>
            <a:rPr lang="en-US" dirty="0" smtClean="0">
              <a:latin typeface="Times New Roman" panose="02020603050405020304" pitchFamily="18" charset="0"/>
              <a:cs typeface="Times New Roman" panose="02020603050405020304" pitchFamily="18" charset="0"/>
            </a:rPr>
            <a:t>New evidence suggests that the links between handwriting and broader educational development </a:t>
          </a:r>
          <a:r>
            <a:rPr lang="en-US" smtClean="0">
              <a:latin typeface="Times New Roman" panose="02020603050405020304" pitchFamily="18" charset="0"/>
              <a:cs typeface="Times New Roman" panose="02020603050405020304" pitchFamily="18" charset="0"/>
            </a:rPr>
            <a:t>run deep(Berninger 2009)</a:t>
          </a:r>
          <a:endParaRPr lang="en-US" dirty="0">
            <a:latin typeface="Times New Roman" panose="02020603050405020304" pitchFamily="18" charset="0"/>
            <a:cs typeface="Times New Roman" panose="02020603050405020304" pitchFamily="18" charset="0"/>
          </a:endParaRPr>
        </a:p>
      </dgm:t>
    </dgm:pt>
    <dgm:pt modelId="{334CE18B-7532-4778-839B-91A8D6CD2196}" type="parTrans" cxnId="{42C75EA5-875D-4E17-A27B-548B11B580D6}">
      <dgm:prSet/>
      <dgm:spPr/>
      <dgm:t>
        <a:bodyPr/>
        <a:lstStyle/>
        <a:p>
          <a:endParaRPr lang="en-US"/>
        </a:p>
      </dgm:t>
    </dgm:pt>
    <dgm:pt modelId="{9FC24069-50BF-4AFD-BDFD-010F62EA01AA}" type="sibTrans" cxnId="{42C75EA5-875D-4E17-A27B-548B11B580D6}">
      <dgm:prSet/>
      <dgm:spPr/>
      <dgm:t>
        <a:bodyPr/>
        <a:lstStyle/>
        <a:p>
          <a:endParaRPr lang="en-US"/>
        </a:p>
      </dgm:t>
    </dgm:pt>
    <dgm:pt modelId="{AA01A39E-A307-4195-9BDC-2CD57A29EF0A}" type="pres">
      <dgm:prSet presAssocID="{933E9729-7CEC-49E5-BF19-4B28B11BDD2F}" presName="linear" presStyleCnt="0">
        <dgm:presLayoutVars>
          <dgm:animLvl val="lvl"/>
          <dgm:resizeHandles val="exact"/>
        </dgm:presLayoutVars>
      </dgm:prSet>
      <dgm:spPr/>
      <dgm:t>
        <a:bodyPr/>
        <a:lstStyle/>
        <a:p>
          <a:endParaRPr lang="en-US"/>
        </a:p>
      </dgm:t>
    </dgm:pt>
    <dgm:pt modelId="{3F011329-DF9A-4CFB-AF78-49886663A5B5}" type="pres">
      <dgm:prSet presAssocID="{5247AAE8-47F6-4591-B27A-9D0D4179DB75}" presName="parentText" presStyleLbl="node1" presStyleIdx="0" presStyleCnt="3">
        <dgm:presLayoutVars>
          <dgm:chMax val="0"/>
          <dgm:bulletEnabled val="1"/>
        </dgm:presLayoutVars>
      </dgm:prSet>
      <dgm:spPr/>
      <dgm:t>
        <a:bodyPr/>
        <a:lstStyle/>
        <a:p>
          <a:endParaRPr lang="en-US"/>
        </a:p>
      </dgm:t>
    </dgm:pt>
    <dgm:pt modelId="{A8A910DD-D8FB-46A2-AD23-3BECBAF3222E}" type="pres">
      <dgm:prSet presAssocID="{61DDEFDB-07DD-494B-B1C0-D4AB6EAE0356}" presName="spacer" presStyleCnt="0"/>
      <dgm:spPr/>
    </dgm:pt>
    <dgm:pt modelId="{A2D29708-43D4-4381-82CF-EE187FC4BF09}" type="pres">
      <dgm:prSet presAssocID="{0814AB9E-8572-449A-B687-FC410D9D6BB0}" presName="parentText" presStyleLbl="node1" presStyleIdx="1" presStyleCnt="3">
        <dgm:presLayoutVars>
          <dgm:chMax val="0"/>
          <dgm:bulletEnabled val="1"/>
        </dgm:presLayoutVars>
      </dgm:prSet>
      <dgm:spPr/>
      <dgm:t>
        <a:bodyPr/>
        <a:lstStyle/>
        <a:p>
          <a:endParaRPr lang="en-US"/>
        </a:p>
      </dgm:t>
    </dgm:pt>
    <dgm:pt modelId="{659C62AE-3EB0-4DE9-BFDF-704DA941B5AA}" type="pres">
      <dgm:prSet presAssocID="{265BDE89-9D23-4B31-B1C2-B387046DA5F6}" presName="spacer" presStyleCnt="0"/>
      <dgm:spPr/>
    </dgm:pt>
    <dgm:pt modelId="{018BB943-1ECC-46CF-BE83-C0528C1CC008}" type="pres">
      <dgm:prSet presAssocID="{A9183EE3-EED6-4472-B110-9F0896B26D4E}" presName="parentText" presStyleLbl="node1" presStyleIdx="2" presStyleCnt="3">
        <dgm:presLayoutVars>
          <dgm:chMax val="0"/>
          <dgm:bulletEnabled val="1"/>
        </dgm:presLayoutVars>
      </dgm:prSet>
      <dgm:spPr/>
      <dgm:t>
        <a:bodyPr/>
        <a:lstStyle/>
        <a:p>
          <a:endParaRPr lang="en-US"/>
        </a:p>
      </dgm:t>
    </dgm:pt>
  </dgm:ptLst>
  <dgm:cxnLst>
    <dgm:cxn modelId="{6E1D232A-F578-4870-8DE4-8F8C7820B903}" type="presOf" srcId="{5247AAE8-47F6-4591-B27A-9D0D4179DB75}" destId="{3F011329-DF9A-4CFB-AF78-49886663A5B5}" srcOrd="0" destOrd="0" presId="urn:microsoft.com/office/officeart/2005/8/layout/vList2"/>
    <dgm:cxn modelId="{58864434-9941-4B13-91A8-69C618B5FA60}" type="presOf" srcId="{A9183EE3-EED6-4472-B110-9F0896B26D4E}" destId="{018BB943-1ECC-46CF-BE83-C0528C1CC008}" srcOrd="0" destOrd="0" presId="urn:microsoft.com/office/officeart/2005/8/layout/vList2"/>
    <dgm:cxn modelId="{4777944A-DB89-4C84-8E16-57A679994E3F}" type="presOf" srcId="{0814AB9E-8572-449A-B687-FC410D9D6BB0}" destId="{A2D29708-43D4-4381-82CF-EE187FC4BF09}" srcOrd="0" destOrd="0" presId="urn:microsoft.com/office/officeart/2005/8/layout/vList2"/>
    <dgm:cxn modelId="{9E49B050-FAEF-41A9-B3EF-DE66D7FCF6F4}" srcId="{933E9729-7CEC-49E5-BF19-4B28B11BDD2F}" destId="{0814AB9E-8572-449A-B687-FC410D9D6BB0}" srcOrd="1" destOrd="0" parTransId="{A259E285-381E-4BD5-BB49-DDF64B636137}" sibTransId="{265BDE89-9D23-4B31-B1C2-B387046DA5F6}"/>
    <dgm:cxn modelId="{42C75EA5-875D-4E17-A27B-548B11B580D6}" srcId="{933E9729-7CEC-49E5-BF19-4B28B11BDD2F}" destId="{A9183EE3-EED6-4472-B110-9F0896B26D4E}" srcOrd="2" destOrd="0" parTransId="{334CE18B-7532-4778-839B-91A8D6CD2196}" sibTransId="{9FC24069-50BF-4AFD-BDFD-010F62EA01AA}"/>
    <dgm:cxn modelId="{1A68D8DE-8743-4EB2-B25E-50713D6495A3}" type="presOf" srcId="{933E9729-7CEC-49E5-BF19-4B28B11BDD2F}" destId="{AA01A39E-A307-4195-9BDC-2CD57A29EF0A}" srcOrd="0" destOrd="0" presId="urn:microsoft.com/office/officeart/2005/8/layout/vList2"/>
    <dgm:cxn modelId="{5F1C764C-2E8D-4132-9EC9-CE36EE253540}" srcId="{933E9729-7CEC-49E5-BF19-4B28B11BDD2F}" destId="{5247AAE8-47F6-4591-B27A-9D0D4179DB75}" srcOrd="0" destOrd="0" parTransId="{D2F1B0C1-364D-43A2-8CFF-81B43161D422}" sibTransId="{61DDEFDB-07DD-494B-B1C0-D4AB6EAE0356}"/>
    <dgm:cxn modelId="{D1A208FD-11E7-4B82-AD88-0A1A437ADA2D}" type="presParOf" srcId="{AA01A39E-A307-4195-9BDC-2CD57A29EF0A}" destId="{3F011329-DF9A-4CFB-AF78-49886663A5B5}" srcOrd="0" destOrd="0" presId="urn:microsoft.com/office/officeart/2005/8/layout/vList2"/>
    <dgm:cxn modelId="{346045E0-4B3D-4118-9C37-D7DB7AD4484F}" type="presParOf" srcId="{AA01A39E-A307-4195-9BDC-2CD57A29EF0A}" destId="{A8A910DD-D8FB-46A2-AD23-3BECBAF3222E}" srcOrd="1" destOrd="0" presId="urn:microsoft.com/office/officeart/2005/8/layout/vList2"/>
    <dgm:cxn modelId="{182BAAD8-06E7-4270-8139-054285F0A360}" type="presParOf" srcId="{AA01A39E-A307-4195-9BDC-2CD57A29EF0A}" destId="{A2D29708-43D4-4381-82CF-EE187FC4BF09}" srcOrd="2" destOrd="0" presId="urn:microsoft.com/office/officeart/2005/8/layout/vList2"/>
    <dgm:cxn modelId="{8D60139A-0C88-4851-A4FF-C7BD9DDCFE86}" type="presParOf" srcId="{AA01A39E-A307-4195-9BDC-2CD57A29EF0A}" destId="{659C62AE-3EB0-4DE9-BFDF-704DA941B5AA}" srcOrd="3" destOrd="0" presId="urn:microsoft.com/office/officeart/2005/8/layout/vList2"/>
    <dgm:cxn modelId="{F93F1C99-625B-4F06-BD1F-413C9E835BE0}" type="presParOf" srcId="{AA01A39E-A307-4195-9BDC-2CD57A29EF0A}" destId="{018BB943-1ECC-46CF-BE83-C0528C1CC00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DCEB0E-799C-44AF-8798-065AF5E96C8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D89BDD9-8D45-4646-907D-D42888651DB2}">
      <dgm:prSet/>
      <dgm:spPr/>
      <dgm:t>
        <a:bodyPr/>
        <a:lstStyle/>
        <a:p>
          <a:pPr rtl="0"/>
          <a:r>
            <a:rPr lang="en-US" dirty="0" smtClean="0">
              <a:latin typeface="Times New Roman" panose="02020603050405020304" pitchFamily="18" charset="0"/>
              <a:cs typeface="Times New Roman" panose="02020603050405020304" pitchFamily="18" charset="0"/>
            </a:rPr>
            <a:t>Research states that learning how to write by hand is a necessary early motor exercise for other cognitive and physical skills. </a:t>
          </a:r>
          <a:endParaRPr lang="en-US" dirty="0">
            <a:latin typeface="Times New Roman" panose="02020603050405020304" pitchFamily="18" charset="0"/>
            <a:cs typeface="Times New Roman" panose="02020603050405020304" pitchFamily="18" charset="0"/>
          </a:endParaRPr>
        </a:p>
      </dgm:t>
    </dgm:pt>
    <dgm:pt modelId="{63916C9D-F795-4343-B9E7-1962BAE56E02}" type="parTrans" cxnId="{C644B22C-6799-46C0-8547-F46A97C912E2}">
      <dgm:prSet/>
      <dgm:spPr/>
      <dgm:t>
        <a:bodyPr/>
        <a:lstStyle/>
        <a:p>
          <a:endParaRPr lang="en-US"/>
        </a:p>
      </dgm:t>
    </dgm:pt>
    <dgm:pt modelId="{2EB204BC-F568-417F-8094-A9BE6B0C0EBF}" type="sibTrans" cxnId="{C644B22C-6799-46C0-8547-F46A97C912E2}">
      <dgm:prSet/>
      <dgm:spPr/>
      <dgm:t>
        <a:bodyPr/>
        <a:lstStyle/>
        <a:p>
          <a:endParaRPr lang="en-US"/>
        </a:p>
      </dgm:t>
    </dgm:pt>
    <dgm:pt modelId="{CA2E5873-6690-46DD-A49D-A94AB5F721D4}">
      <dgm:prSet/>
      <dgm:spPr/>
      <dgm:t>
        <a:bodyPr/>
        <a:lstStyle/>
        <a:p>
          <a:pPr rtl="0"/>
          <a:r>
            <a:rPr lang="en-US" dirty="0" smtClean="0">
              <a:latin typeface="Times New Roman" panose="02020603050405020304" pitchFamily="18" charset="0"/>
              <a:cs typeface="Times New Roman" panose="02020603050405020304" pitchFamily="18" charset="0"/>
            </a:rPr>
            <a:t>It helps develop eye-hand coordination skills and boosts brain development(Saperstein Associates 2012; James and Gauthier 2006; James 2012; Berninger 2012). </a:t>
          </a:r>
          <a:endParaRPr lang="en-US" dirty="0">
            <a:latin typeface="Times New Roman" panose="02020603050405020304" pitchFamily="18" charset="0"/>
            <a:cs typeface="Times New Roman" panose="02020603050405020304" pitchFamily="18" charset="0"/>
          </a:endParaRPr>
        </a:p>
      </dgm:t>
    </dgm:pt>
    <dgm:pt modelId="{8F3971B8-1B95-4CF7-B67F-DC6BD15A3A1D}" type="parTrans" cxnId="{A9118E37-272E-49D4-A699-88F94D89A59A}">
      <dgm:prSet/>
      <dgm:spPr/>
      <dgm:t>
        <a:bodyPr/>
        <a:lstStyle/>
        <a:p>
          <a:endParaRPr lang="en-US"/>
        </a:p>
      </dgm:t>
    </dgm:pt>
    <dgm:pt modelId="{1DE142DD-543C-4368-8CED-DE46D491D9A5}" type="sibTrans" cxnId="{A9118E37-272E-49D4-A699-88F94D89A59A}">
      <dgm:prSet/>
      <dgm:spPr/>
      <dgm:t>
        <a:bodyPr/>
        <a:lstStyle/>
        <a:p>
          <a:endParaRPr lang="en-US"/>
        </a:p>
      </dgm:t>
    </dgm:pt>
    <dgm:pt modelId="{8B6D35A1-B1AC-4F45-A774-3BDFB9A57570}">
      <dgm:prSet/>
      <dgm:spPr/>
      <dgm:t>
        <a:bodyPr/>
        <a:lstStyle/>
        <a:p>
          <a:pPr rtl="0"/>
          <a:r>
            <a:rPr lang="en-US" dirty="0" smtClean="0">
              <a:latin typeface="Times New Roman" panose="02020603050405020304" pitchFamily="18" charset="0"/>
              <a:cs typeface="Times New Roman" panose="02020603050405020304" pitchFamily="18" charset="0"/>
            </a:rPr>
            <a:t>Handwriting is a foundation skill that needs to be developed early as it affects students’ reading, writing, language use, and critical thinking.</a:t>
          </a:r>
          <a:endParaRPr lang="en-US" dirty="0">
            <a:latin typeface="Times New Roman" panose="02020603050405020304" pitchFamily="18" charset="0"/>
            <a:cs typeface="Times New Roman" panose="02020603050405020304" pitchFamily="18" charset="0"/>
          </a:endParaRPr>
        </a:p>
      </dgm:t>
    </dgm:pt>
    <dgm:pt modelId="{71305F49-BD9E-435B-961B-3B818B0018F7}" type="parTrans" cxnId="{31D30049-9A3F-4AB1-AC30-D58C33364862}">
      <dgm:prSet/>
      <dgm:spPr/>
      <dgm:t>
        <a:bodyPr/>
        <a:lstStyle/>
        <a:p>
          <a:endParaRPr lang="en-US"/>
        </a:p>
      </dgm:t>
    </dgm:pt>
    <dgm:pt modelId="{DE7B82AE-6FDB-4208-B156-C6C0E88799EF}" type="sibTrans" cxnId="{31D30049-9A3F-4AB1-AC30-D58C33364862}">
      <dgm:prSet/>
      <dgm:spPr/>
      <dgm:t>
        <a:bodyPr/>
        <a:lstStyle/>
        <a:p>
          <a:endParaRPr lang="en-US"/>
        </a:p>
      </dgm:t>
    </dgm:pt>
    <dgm:pt modelId="{F027512D-80F4-48C8-B8C9-DC55EC3D343B}" type="pres">
      <dgm:prSet presAssocID="{01DCEB0E-799C-44AF-8798-065AF5E96C82}" presName="linear" presStyleCnt="0">
        <dgm:presLayoutVars>
          <dgm:animLvl val="lvl"/>
          <dgm:resizeHandles val="exact"/>
        </dgm:presLayoutVars>
      </dgm:prSet>
      <dgm:spPr/>
      <dgm:t>
        <a:bodyPr/>
        <a:lstStyle/>
        <a:p>
          <a:endParaRPr lang="en-US"/>
        </a:p>
      </dgm:t>
    </dgm:pt>
    <dgm:pt modelId="{B4627E6B-95D6-45EE-91A8-5A9D62EBC318}" type="pres">
      <dgm:prSet presAssocID="{AD89BDD9-8D45-4646-907D-D42888651DB2}" presName="parentText" presStyleLbl="node1" presStyleIdx="0" presStyleCnt="3">
        <dgm:presLayoutVars>
          <dgm:chMax val="0"/>
          <dgm:bulletEnabled val="1"/>
        </dgm:presLayoutVars>
      </dgm:prSet>
      <dgm:spPr/>
      <dgm:t>
        <a:bodyPr/>
        <a:lstStyle/>
        <a:p>
          <a:endParaRPr lang="en-US"/>
        </a:p>
      </dgm:t>
    </dgm:pt>
    <dgm:pt modelId="{88AA9371-B905-4ACC-90ED-768AB8DD7C56}" type="pres">
      <dgm:prSet presAssocID="{2EB204BC-F568-417F-8094-A9BE6B0C0EBF}" presName="spacer" presStyleCnt="0"/>
      <dgm:spPr/>
    </dgm:pt>
    <dgm:pt modelId="{EFEC2E7D-6A9B-437C-ADDA-0F2068C1AD97}" type="pres">
      <dgm:prSet presAssocID="{CA2E5873-6690-46DD-A49D-A94AB5F721D4}" presName="parentText" presStyleLbl="node1" presStyleIdx="1" presStyleCnt="3">
        <dgm:presLayoutVars>
          <dgm:chMax val="0"/>
          <dgm:bulletEnabled val="1"/>
        </dgm:presLayoutVars>
      </dgm:prSet>
      <dgm:spPr/>
      <dgm:t>
        <a:bodyPr/>
        <a:lstStyle/>
        <a:p>
          <a:endParaRPr lang="en-US"/>
        </a:p>
      </dgm:t>
    </dgm:pt>
    <dgm:pt modelId="{B0974C73-2AA3-4013-922F-94B6790CD14D}" type="pres">
      <dgm:prSet presAssocID="{1DE142DD-543C-4368-8CED-DE46D491D9A5}" presName="spacer" presStyleCnt="0"/>
      <dgm:spPr/>
    </dgm:pt>
    <dgm:pt modelId="{6E4CC41B-ECAD-4D35-B024-BD2A1893AAF3}" type="pres">
      <dgm:prSet presAssocID="{8B6D35A1-B1AC-4F45-A774-3BDFB9A57570}" presName="parentText" presStyleLbl="node1" presStyleIdx="2" presStyleCnt="3">
        <dgm:presLayoutVars>
          <dgm:chMax val="0"/>
          <dgm:bulletEnabled val="1"/>
        </dgm:presLayoutVars>
      </dgm:prSet>
      <dgm:spPr/>
      <dgm:t>
        <a:bodyPr/>
        <a:lstStyle/>
        <a:p>
          <a:endParaRPr lang="en-US"/>
        </a:p>
      </dgm:t>
    </dgm:pt>
  </dgm:ptLst>
  <dgm:cxnLst>
    <dgm:cxn modelId="{A9118E37-272E-49D4-A699-88F94D89A59A}" srcId="{01DCEB0E-799C-44AF-8798-065AF5E96C82}" destId="{CA2E5873-6690-46DD-A49D-A94AB5F721D4}" srcOrd="1" destOrd="0" parTransId="{8F3971B8-1B95-4CF7-B67F-DC6BD15A3A1D}" sibTransId="{1DE142DD-543C-4368-8CED-DE46D491D9A5}"/>
    <dgm:cxn modelId="{442AA142-95A7-4AB8-8F95-E8F4355D3DA3}" type="presOf" srcId="{01DCEB0E-799C-44AF-8798-065AF5E96C82}" destId="{F027512D-80F4-48C8-B8C9-DC55EC3D343B}" srcOrd="0" destOrd="0" presId="urn:microsoft.com/office/officeart/2005/8/layout/vList2"/>
    <dgm:cxn modelId="{312D1939-A5E4-4B29-A535-09365F4DB4F8}" type="presOf" srcId="{CA2E5873-6690-46DD-A49D-A94AB5F721D4}" destId="{EFEC2E7D-6A9B-437C-ADDA-0F2068C1AD97}" srcOrd="0" destOrd="0" presId="urn:microsoft.com/office/officeart/2005/8/layout/vList2"/>
    <dgm:cxn modelId="{2BC3164D-20B8-4DF5-8AFB-506C3793C9A0}" type="presOf" srcId="{AD89BDD9-8D45-4646-907D-D42888651DB2}" destId="{B4627E6B-95D6-45EE-91A8-5A9D62EBC318}" srcOrd="0" destOrd="0" presId="urn:microsoft.com/office/officeart/2005/8/layout/vList2"/>
    <dgm:cxn modelId="{527A8FB0-8C1C-48D0-8AC6-D6D88A5F0ECD}" type="presOf" srcId="{8B6D35A1-B1AC-4F45-A774-3BDFB9A57570}" destId="{6E4CC41B-ECAD-4D35-B024-BD2A1893AAF3}" srcOrd="0" destOrd="0" presId="urn:microsoft.com/office/officeart/2005/8/layout/vList2"/>
    <dgm:cxn modelId="{C644B22C-6799-46C0-8547-F46A97C912E2}" srcId="{01DCEB0E-799C-44AF-8798-065AF5E96C82}" destId="{AD89BDD9-8D45-4646-907D-D42888651DB2}" srcOrd="0" destOrd="0" parTransId="{63916C9D-F795-4343-B9E7-1962BAE56E02}" sibTransId="{2EB204BC-F568-417F-8094-A9BE6B0C0EBF}"/>
    <dgm:cxn modelId="{31D30049-9A3F-4AB1-AC30-D58C33364862}" srcId="{01DCEB0E-799C-44AF-8798-065AF5E96C82}" destId="{8B6D35A1-B1AC-4F45-A774-3BDFB9A57570}" srcOrd="2" destOrd="0" parTransId="{71305F49-BD9E-435B-961B-3B818B0018F7}" sibTransId="{DE7B82AE-6FDB-4208-B156-C6C0E88799EF}"/>
    <dgm:cxn modelId="{D939E589-D1D8-4BF1-B603-3B25B0D62F99}" type="presParOf" srcId="{F027512D-80F4-48C8-B8C9-DC55EC3D343B}" destId="{B4627E6B-95D6-45EE-91A8-5A9D62EBC318}" srcOrd="0" destOrd="0" presId="urn:microsoft.com/office/officeart/2005/8/layout/vList2"/>
    <dgm:cxn modelId="{F3010F2B-100E-4910-9127-7A57F6368289}" type="presParOf" srcId="{F027512D-80F4-48C8-B8C9-DC55EC3D343B}" destId="{88AA9371-B905-4ACC-90ED-768AB8DD7C56}" srcOrd="1" destOrd="0" presId="urn:microsoft.com/office/officeart/2005/8/layout/vList2"/>
    <dgm:cxn modelId="{FD88305C-069A-4295-8733-643421247860}" type="presParOf" srcId="{F027512D-80F4-48C8-B8C9-DC55EC3D343B}" destId="{EFEC2E7D-6A9B-437C-ADDA-0F2068C1AD97}" srcOrd="2" destOrd="0" presId="urn:microsoft.com/office/officeart/2005/8/layout/vList2"/>
    <dgm:cxn modelId="{DD2E13A3-ABC6-4580-AD3E-C4B01561A6A0}" type="presParOf" srcId="{F027512D-80F4-48C8-B8C9-DC55EC3D343B}" destId="{B0974C73-2AA3-4013-922F-94B6790CD14D}" srcOrd="3" destOrd="0" presId="urn:microsoft.com/office/officeart/2005/8/layout/vList2"/>
    <dgm:cxn modelId="{7FC5D55F-160E-489B-8613-4E371305B390}" type="presParOf" srcId="{F027512D-80F4-48C8-B8C9-DC55EC3D343B}" destId="{6E4CC41B-ECAD-4D35-B024-BD2A1893AAF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EBABB6-5698-4C6C-8752-E25BEDBFE98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875DCF59-483A-494C-8CD5-D8F3164AE77D}">
      <dgm:prSet custT="1"/>
      <dgm:spPr/>
      <dgm:t>
        <a:bodyPr/>
        <a:lstStyle/>
        <a:p>
          <a:pPr rtl="0"/>
          <a:r>
            <a:rPr lang="en-US" sz="2800" dirty="0" smtClean="0">
              <a:latin typeface="Times New Roman" panose="02020603050405020304" pitchFamily="18" charset="0"/>
              <a:cs typeface="Times New Roman" panose="02020603050405020304" pitchFamily="18" charset="0"/>
            </a:rPr>
            <a:t>Positive impact of handwriting on the developing brain-</a:t>
          </a:r>
          <a:endParaRPr lang="en-US" sz="2800" dirty="0">
            <a:latin typeface="Times New Roman" panose="02020603050405020304" pitchFamily="18" charset="0"/>
            <a:cs typeface="Times New Roman" panose="02020603050405020304" pitchFamily="18" charset="0"/>
          </a:endParaRPr>
        </a:p>
      </dgm:t>
    </dgm:pt>
    <dgm:pt modelId="{8DCDBAB3-896D-41BB-8384-9B77BB91567C}" type="parTrans" cxnId="{0A05A55D-B56F-4246-93ED-BC73AB084D27}">
      <dgm:prSet/>
      <dgm:spPr/>
      <dgm:t>
        <a:bodyPr/>
        <a:lstStyle/>
        <a:p>
          <a:endParaRPr lang="en-US"/>
        </a:p>
      </dgm:t>
    </dgm:pt>
    <dgm:pt modelId="{76820262-D3DB-4A79-ADCC-072A3F99EB36}" type="sibTrans" cxnId="{0A05A55D-B56F-4246-93ED-BC73AB084D27}">
      <dgm:prSet/>
      <dgm:spPr/>
      <dgm:t>
        <a:bodyPr/>
        <a:lstStyle/>
        <a:p>
          <a:endParaRPr lang="en-US"/>
        </a:p>
      </dgm:t>
    </dgm:pt>
    <dgm:pt modelId="{800DD159-A988-423F-8250-F03BF3E2491D}">
      <dgm:prSet/>
      <dgm:spPr/>
      <dgm:t>
        <a:bodyPr/>
        <a:lstStyle/>
        <a:p>
          <a:pPr rtl="0"/>
          <a:r>
            <a:rPr lang="en-US" dirty="0" smtClean="0">
              <a:latin typeface="Times New Roman" panose="02020603050405020304" pitchFamily="18" charset="0"/>
              <a:cs typeface="Times New Roman" panose="02020603050405020304" pitchFamily="18" charset="0"/>
            </a:rPr>
            <a:t>MRI scans at Indiana University (done before and after letter instruction) found that when children practiced by hand, their neural activity was far more enhanced than those who had simply looked at their letters (Harman James 2010).</a:t>
          </a:r>
          <a:endParaRPr lang="en-US" dirty="0">
            <a:latin typeface="Times New Roman" panose="02020603050405020304" pitchFamily="18" charset="0"/>
            <a:cs typeface="Times New Roman" panose="02020603050405020304" pitchFamily="18" charset="0"/>
          </a:endParaRPr>
        </a:p>
      </dgm:t>
    </dgm:pt>
    <dgm:pt modelId="{6EF79ADB-A0BF-405A-A93D-A8AEF544073A}" type="parTrans" cxnId="{A60D8FE2-81B5-494D-887A-2361FFC2DDCF}">
      <dgm:prSet/>
      <dgm:spPr/>
      <dgm:t>
        <a:bodyPr/>
        <a:lstStyle/>
        <a:p>
          <a:endParaRPr lang="en-US"/>
        </a:p>
      </dgm:t>
    </dgm:pt>
    <dgm:pt modelId="{FA8F45C2-5C8A-4F9D-8664-C0E2B4A48552}" type="sibTrans" cxnId="{A60D8FE2-81B5-494D-887A-2361FFC2DDCF}">
      <dgm:prSet/>
      <dgm:spPr/>
      <dgm:t>
        <a:bodyPr/>
        <a:lstStyle/>
        <a:p>
          <a:endParaRPr lang="en-US"/>
        </a:p>
      </dgm:t>
    </dgm:pt>
    <dgm:pt modelId="{51CECD11-211F-4F83-B978-F716FCFDFF45}">
      <dgm:prSet/>
      <dgm:spPr/>
      <dgm:t>
        <a:bodyPr/>
        <a:lstStyle/>
        <a:p>
          <a:pPr rtl="0"/>
          <a:r>
            <a:rPr lang="en-US" dirty="0" smtClean="0">
              <a:latin typeface="Times New Roman" panose="02020603050405020304" pitchFamily="18" charset="0"/>
              <a:cs typeface="Times New Roman" panose="02020603050405020304" pitchFamily="18" charset="0"/>
            </a:rPr>
            <a:t>Significant impact in the areas of the brain related to literacy development (Berninger 2012; James 2012</a:t>
          </a:r>
          <a:r>
            <a:rPr lang="en-US" dirty="0" smtClean="0"/>
            <a:t>).</a:t>
          </a:r>
          <a:endParaRPr lang="en-US" dirty="0"/>
        </a:p>
      </dgm:t>
    </dgm:pt>
    <dgm:pt modelId="{9413E3FB-816F-4A35-A0D4-858ACA369E94}" type="parTrans" cxnId="{5E1CAED2-2FF6-4B04-814F-5E43DC9DE430}">
      <dgm:prSet/>
      <dgm:spPr/>
      <dgm:t>
        <a:bodyPr/>
        <a:lstStyle/>
        <a:p>
          <a:endParaRPr lang="en-US"/>
        </a:p>
      </dgm:t>
    </dgm:pt>
    <dgm:pt modelId="{1D01C430-776D-452C-9CD7-89B39F3916F5}" type="sibTrans" cxnId="{5E1CAED2-2FF6-4B04-814F-5E43DC9DE430}">
      <dgm:prSet/>
      <dgm:spPr/>
      <dgm:t>
        <a:bodyPr/>
        <a:lstStyle/>
        <a:p>
          <a:endParaRPr lang="en-US"/>
        </a:p>
      </dgm:t>
    </dgm:pt>
    <dgm:pt modelId="{1D836A5C-F8ED-491A-9771-0C0A22356948}" type="pres">
      <dgm:prSet presAssocID="{41EBABB6-5698-4C6C-8752-E25BEDBFE987}" presName="Name0" presStyleCnt="0">
        <dgm:presLayoutVars>
          <dgm:chMax val="7"/>
          <dgm:dir/>
          <dgm:animLvl val="lvl"/>
          <dgm:resizeHandles val="exact"/>
        </dgm:presLayoutVars>
      </dgm:prSet>
      <dgm:spPr/>
      <dgm:t>
        <a:bodyPr/>
        <a:lstStyle/>
        <a:p>
          <a:endParaRPr lang="en-US"/>
        </a:p>
      </dgm:t>
    </dgm:pt>
    <dgm:pt modelId="{A49C5DA9-EE46-4DC6-B4DD-DA1C0CFED7CB}" type="pres">
      <dgm:prSet presAssocID="{875DCF59-483A-494C-8CD5-D8F3164AE77D}" presName="circle1" presStyleLbl="node1" presStyleIdx="0" presStyleCnt="3"/>
      <dgm:spPr/>
    </dgm:pt>
    <dgm:pt modelId="{8A3C6B05-B9E2-4344-8A7F-3393B2AFCEB9}" type="pres">
      <dgm:prSet presAssocID="{875DCF59-483A-494C-8CD5-D8F3164AE77D}" presName="space" presStyleCnt="0"/>
      <dgm:spPr/>
    </dgm:pt>
    <dgm:pt modelId="{E795A3AD-2871-43C2-AEED-C0A3619BAA94}" type="pres">
      <dgm:prSet presAssocID="{875DCF59-483A-494C-8CD5-D8F3164AE77D}" presName="rect1" presStyleLbl="alignAcc1" presStyleIdx="0" presStyleCnt="3" custLinFactNeighborX="386"/>
      <dgm:spPr/>
      <dgm:t>
        <a:bodyPr/>
        <a:lstStyle/>
        <a:p>
          <a:endParaRPr lang="en-US"/>
        </a:p>
      </dgm:t>
    </dgm:pt>
    <dgm:pt modelId="{FBAC256F-AA80-4F94-B50D-F6D793206B3C}" type="pres">
      <dgm:prSet presAssocID="{800DD159-A988-423F-8250-F03BF3E2491D}" presName="vertSpace2" presStyleLbl="node1" presStyleIdx="0" presStyleCnt="3"/>
      <dgm:spPr/>
    </dgm:pt>
    <dgm:pt modelId="{20D4C00A-EBB9-4148-8CBA-3320216F78A9}" type="pres">
      <dgm:prSet presAssocID="{800DD159-A988-423F-8250-F03BF3E2491D}" presName="circle2" presStyleLbl="node1" presStyleIdx="1" presStyleCnt="3"/>
      <dgm:spPr/>
    </dgm:pt>
    <dgm:pt modelId="{6F50117B-FECD-470F-AA74-0ED9367215F2}" type="pres">
      <dgm:prSet presAssocID="{800DD159-A988-423F-8250-F03BF3E2491D}" presName="rect2" presStyleLbl="alignAcc1" presStyleIdx="1" presStyleCnt="3"/>
      <dgm:spPr/>
      <dgm:t>
        <a:bodyPr/>
        <a:lstStyle/>
        <a:p>
          <a:endParaRPr lang="en-US"/>
        </a:p>
      </dgm:t>
    </dgm:pt>
    <dgm:pt modelId="{70F5EE5B-D9D2-45A3-9A50-9CBE54725F51}" type="pres">
      <dgm:prSet presAssocID="{51CECD11-211F-4F83-B978-F716FCFDFF45}" presName="vertSpace3" presStyleLbl="node1" presStyleIdx="1" presStyleCnt="3"/>
      <dgm:spPr/>
    </dgm:pt>
    <dgm:pt modelId="{A303DDBA-E506-4B9C-BAE6-0BBAE8BB846C}" type="pres">
      <dgm:prSet presAssocID="{51CECD11-211F-4F83-B978-F716FCFDFF45}" presName="circle3" presStyleLbl="node1" presStyleIdx="2" presStyleCnt="3"/>
      <dgm:spPr/>
    </dgm:pt>
    <dgm:pt modelId="{216FEEAB-61EA-44AB-81EA-38831964205C}" type="pres">
      <dgm:prSet presAssocID="{51CECD11-211F-4F83-B978-F716FCFDFF45}" presName="rect3" presStyleLbl="alignAcc1" presStyleIdx="2" presStyleCnt="3"/>
      <dgm:spPr/>
      <dgm:t>
        <a:bodyPr/>
        <a:lstStyle/>
        <a:p>
          <a:endParaRPr lang="en-US"/>
        </a:p>
      </dgm:t>
    </dgm:pt>
    <dgm:pt modelId="{516329AA-6659-4A66-98C9-6A2899D3F103}" type="pres">
      <dgm:prSet presAssocID="{875DCF59-483A-494C-8CD5-D8F3164AE77D}" presName="rect1ParTxNoCh" presStyleLbl="alignAcc1" presStyleIdx="2" presStyleCnt="3">
        <dgm:presLayoutVars>
          <dgm:chMax val="1"/>
          <dgm:bulletEnabled val="1"/>
        </dgm:presLayoutVars>
      </dgm:prSet>
      <dgm:spPr/>
      <dgm:t>
        <a:bodyPr/>
        <a:lstStyle/>
        <a:p>
          <a:endParaRPr lang="en-US"/>
        </a:p>
      </dgm:t>
    </dgm:pt>
    <dgm:pt modelId="{CF2CECFD-A86C-4BE8-AAE6-1FCAD468B3A4}" type="pres">
      <dgm:prSet presAssocID="{800DD159-A988-423F-8250-F03BF3E2491D}" presName="rect2ParTxNoCh" presStyleLbl="alignAcc1" presStyleIdx="2" presStyleCnt="3">
        <dgm:presLayoutVars>
          <dgm:chMax val="1"/>
          <dgm:bulletEnabled val="1"/>
        </dgm:presLayoutVars>
      </dgm:prSet>
      <dgm:spPr/>
      <dgm:t>
        <a:bodyPr/>
        <a:lstStyle/>
        <a:p>
          <a:endParaRPr lang="en-US"/>
        </a:p>
      </dgm:t>
    </dgm:pt>
    <dgm:pt modelId="{45DFCDAF-14C8-4875-8176-EF8D83B2670B}" type="pres">
      <dgm:prSet presAssocID="{51CECD11-211F-4F83-B978-F716FCFDFF45}" presName="rect3ParTxNoCh" presStyleLbl="alignAcc1" presStyleIdx="2" presStyleCnt="3">
        <dgm:presLayoutVars>
          <dgm:chMax val="1"/>
          <dgm:bulletEnabled val="1"/>
        </dgm:presLayoutVars>
      </dgm:prSet>
      <dgm:spPr/>
      <dgm:t>
        <a:bodyPr/>
        <a:lstStyle/>
        <a:p>
          <a:endParaRPr lang="en-US"/>
        </a:p>
      </dgm:t>
    </dgm:pt>
  </dgm:ptLst>
  <dgm:cxnLst>
    <dgm:cxn modelId="{6986E3A0-68D5-4493-8BA8-406B4D111D2B}" type="presOf" srcId="{875DCF59-483A-494C-8CD5-D8F3164AE77D}" destId="{E795A3AD-2871-43C2-AEED-C0A3619BAA94}" srcOrd="0" destOrd="0" presId="urn:microsoft.com/office/officeart/2005/8/layout/target3"/>
    <dgm:cxn modelId="{0A05A55D-B56F-4246-93ED-BC73AB084D27}" srcId="{41EBABB6-5698-4C6C-8752-E25BEDBFE987}" destId="{875DCF59-483A-494C-8CD5-D8F3164AE77D}" srcOrd="0" destOrd="0" parTransId="{8DCDBAB3-896D-41BB-8384-9B77BB91567C}" sibTransId="{76820262-D3DB-4A79-ADCC-072A3F99EB36}"/>
    <dgm:cxn modelId="{C8BE4F14-457B-4CB6-9DC4-1158003A212C}" type="presOf" srcId="{41EBABB6-5698-4C6C-8752-E25BEDBFE987}" destId="{1D836A5C-F8ED-491A-9771-0C0A22356948}" srcOrd="0" destOrd="0" presId="urn:microsoft.com/office/officeart/2005/8/layout/target3"/>
    <dgm:cxn modelId="{CC8479CD-7148-4CA9-9DC6-D48D9866D660}" type="presOf" srcId="{51CECD11-211F-4F83-B978-F716FCFDFF45}" destId="{45DFCDAF-14C8-4875-8176-EF8D83B2670B}" srcOrd="1" destOrd="0" presId="urn:microsoft.com/office/officeart/2005/8/layout/target3"/>
    <dgm:cxn modelId="{7F8559FE-5086-4ED7-8AF8-3586F63145A2}" type="presOf" srcId="{800DD159-A988-423F-8250-F03BF3E2491D}" destId="{6F50117B-FECD-470F-AA74-0ED9367215F2}" srcOrd="0" destOrd="0" presId="urn:microsoft.com/office/officeart/2005/8/layout/target3"/>
    <dgm:cxn modelId="{E08AF550-85A6-4B25-ACDC-68242D289658}" type="presOf" srcId="{51CECD11-211F-4F83-B978-F716FCFDFF45}" destId="{216FEEAB-61EA-44AB-81EA-38831964205C}" srcOrd="0" destOrd="0" presId="urn:microsoft.com/office/officeart/2005/8/layout/target3"/>
    <dgm:cxn modelId="{306C0C32-E4EF-4154-8E8F-1229A830D368}" type="presOf" srcId="{800DD159-A988-423F-8250-F03BF3E2491D}" destId="{CF2CECFD-A86C-4BE8-AAE6-1FCAD468B3A4}" srcOrd="1" destOrd="0" presId="urn:microsoft.com/office/officeart/2005/8/layout/target3"/>
    <dgm:cxn modelId="{1D422A2B-DBDA-4D28-B925-8D48227C07F2}" type="presOf" srcId="{875DCF59-483A-494C-8CD5-D8F3164AE77D}" destId="{516329AA-6659-4A66-98C9-6A2899D3F103}" srcOrd="1" destOrd="0" presId="urn:microsoft.com/office/officeart/2005/8/layout/target3"/>
    <dgm:cxn modelId="{5E1CAED2-2FF6-4B04-814F-5E43DC9DE430}" srcId="{41EBABB6-5698-4C6C-8752-E25BEDBFE987}" destId="{51CECD11-211F-4F83-B978-F716FCFDFF45}" srcOrd="2" destOrd="0" parTransId="{9413E3FB-816F-4A35-A0D4-858ACA369E94}" sibTransId="{1D01C430-776D-452C-9CD7-89B39F3916F5}"/>
    <dgm:cxn modelId="{A60D8FE2-81B5-494D-887A-2361FFC2DDCF}" srcId="{41EBABB6-5698-4C6C-8752-E25BEDBFE987}" destId="{800DD159-A988-423F-8250-F03BF3E2491D}" srcOrd="1" destOrd="0" parTransId="{6EF79ADB-A0BF-405A-A93D-A8AEF544073A}" sibTransId="{FA8F45C2-5C8A-4F9D-8664-C0E2B4A48552}"/>
    <dgm:cxn modelId="{19C24BB6-F7A6-4CAD-BB0D-78DE8E0CD985}" type="presParOf" srcId="{1D836A5C-F8ED-491A-9771-0C0A22356948}" destId="{A49C5DA9-EE46-4DC6-B4DD-DA1C0CFED7CB}" srcOrd="0" destOrd="0" presId="urn:microsoft.com/office/officeart/2005/8/layout/target3"/>
    <dgm:cxn modelId="{F6B051EF-8191-4C5D-8C1C-C8C490BF93CF}" type="presParOf" srcId="{1D836A5C-F8ED-491A-9771-0C0A22356948}" destId="{8A3C6B05-B9E2-4344-8A7F-3393B2AFCEB9}" srcOrd="1" destOrd="0" presId="urn:microsoft.com/office/officeart/2005/8/layout/target3"/>
    <dgm:cxn modelId="{75ED1BAA-316E-4F1B-BA21-EBD0FC9703C5}" type="presParOf" srcId="{1D836A5C-F8ED-491A-9771-0C0A22356948}" destId="{E795A3AD-2871-43C2-AEED-C0A3619BAA94}" srcOrd="2" destOrd="0" presId="urn:microsoft.com/office/officeart/2005/8/layout/target3"/>
    <dgm:cxn modelId="{C2B821FD-8CDE-4562-A4D7-42E9B08EA3D4}" type="presParOf" srcId="{1D836A5C-F8ED-491A-9771-0C0A22356948}" destId="{FBAC256F-AA80-4F94-B50D-F6D793206B3C}" srcOrd="3" destOrd="0" presId="urn:microsoft.com/office/officeart/2005/8/layout/target3"/>
    <dgm:cxn modelId="{6226533D-7701-4920-A0FA-E7B8C9ABECFB}" type="presParOf" srcId="{1D836A5C-F8ED-491A-9771-0C0A22356948}" destId="{20D4C00A-EBB9-4148-8CBA-3320216F78A9}" srcOrd="4" destOrd="0" presId="urn:microsoft.com/office/officeart/2005/8/layout/target3"/>
    <dgm:cxn modelId="{5C755C36-C82F-47B3-A7A8-201CAADEA084}" type="presParOf" srcId="{1D836A5C-F8ED-491A-9771-0C0A22356948}" destId="{6F50117B-FECD-470F-AA74-0ED9367215F2}" srcOrd="5" destOrd="0" presId="urn:microsoft.com/office/officeart/2005/8/layout/target3"/>
    <dgm:cxn modelId="{89E90FF9-4778-4DB6-A8AA-43272A3A6A6C}" type="presParOf" srcId="{1D836A5C-F8ED-491A-9771-0C0A22356948}" destId="{70F5EE5B-D9D2-45A3-9A50-9CBE54725F51}" srcOrd="6" destOrd="0" presId="urn:microsoft.com/office/officeart/2005/8/layout/target3"/>
    <dgm:cxn modelId="{71705A17-54E7-4921-A4C7-0EAAD547E858}" type="presParOf" srcId="{1D836A5C-F8ED-491A-9771-0C0A22356948}" destId="{A303DDBA-E506-4B9C-BAE6-0BBAE8BB846C}" srcOrd="7" destOrd="0" presId="urn:microsoft.com/office/officeart/2005/8/layout/target3"/>
    <dgm:cxn modelId="{47D1F5EC-3071-413C-88B0-CEB69E0B4640}" type="presParOf" srcId="{1D836A5C-F8ED-491A-9771-0C0A22356948}" destId="{216FEEAB-61EA-44AB-81EA-38831964205C}" srcOrd="8" destOrd="0" presId="urn:microsoft.com/office/officeart/2005/8/layout/target3"/>
    <dgm:cxn modelId="{0F53FBF1-29BA-4ED1-8608-6887019A5C00}" type="presParOf" srcId="{1D836A5C-F8ED-491A-9771-0C0A22356948}" destId="{516329AA-6659-4A66-98C9-6A2899D3F103}" srcOrd="9" destOrd="0" presId="urn:microsoft.com/office/officeart/2005/8/layout/target3"/>
    <dgm:cxn modelId="{2E18B37B-16A4-4338-902D-2C4CF5FC17DB}" type="presParOf" srcId="{1D836A5C-F8ED-491A-9771-0C0A22356948}" destId="{CF2CECFD-A86C-4BE8-AAE6-1FCAD468B3A4}" srcOrd="10" destOrd="0" presId="urn:microsoft.com/office/officeart/2005/8/layout/target3"/>
    <dgm:cxn modelId="{77FDA7CE-E39F-4B40-9FC0-D3C22CD6EE91}" type="presParOf" srcId="{1D836A5C-F8ED-491A-9771-0C0A22356948}" destId="{45DFCDAF-14C8-4875-8176-EF8D83B2670B}"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591640-9E80-4BB4-9772-3390ACC80B3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8EDD2093-60BB-4FED-8A14-DAAC7FFCE067}">
      <dgm:prSet custT="1"/>
      <dgm:spPr/>
      <dgm:t>
        <a:bodyPr anchor="t"/>
        <a:lstStyle/>
        <a:p>
          <a:pPr algn="ctr" rtl="0"/>
          <a:r>
            <a:rPr lang="en-US" sz="4000" dirty="0" smtClean="0">
              <a:latin typeface="Times New Roman" panose="02020603050405020304" pitchFamily="18" charset="0"/>
              <a:cs typeface="Times New Roman" panose="02020603050405020304" pitchFamily="18" charset="0"/>
            </a:rPr>
            <a:t>Children with writing disorders have a tendency towards </a:t>
          </a:r>
        </a:p>
        <a:p>
          <a:pPr algn="just" rtl="0"/>
          <a:r>
            <a:rPr lang="en-US" sz="3300" dirty="0" smtClean="0">
              <a:latin typeface="Times New Roman" panose="02020603050405020304" pitchFamily="18" charset="0"/>
              <a:cs typeface="Times New Roman" panose="02020603050405020304" pitchFamily="18" charset="0"/>
            </a:rPr>
            <a:t>Lower mathematics achievement </a:t>
          </a:r>
        </a:p>
        <a:p>
          <a:pPr algn="just" rtl="0"/>
          <a:r>
            <a:rPr lang="en-US" sz="3300" dirty="0" smtClean="0">
              <a:latin typeface="Times New Roman" panose="02020603050405020304" pitchFamily="18" charset="0"/>
              <a:cs typeface="Times New Roman" panose="02020603050405020304" pitchFamily="18" charset="0"/>
            </a:rPr>
            <a:t>Low verbal IQ </a:t>
          </a:r>
        </a:p>
        <a:p>
          <a:pPr algn="just" rtl="0"/>
          <a:r>
            <a:rPr lang="en-US" sz="3300" dirty="0" smtClean="0">
              <a:latin typeface="Times New Roman" panose="02020603050405020304" pitchFamily="18" charset="0"/>
              <a:cs typeface="Times New Roman" panose="02020603050405020304" pitchFamily="18" charset="0"/>
            </a:rPr>
            <a:t>Increased attention difficulties and consistently achieve lower marks compared with peers.</a:t>
          </a:r>
          <a:endParaRPr lang="en-US" sz="3300" dirty="0">
            <a:latin typeface="Times New Roman" panose="02020603050405020304" pitchFamily="18" charset="0"/>
            <a:cs typeface="Times New Roman" panose="02020603050405020304" pitchFamily="18" charset="0"/>
          </a:endParaRPr>
        </a:p>
      </dgm:t>
    </dgm:pt>
    <dgm:pt modelId="{513E6C26-CD16-43A9-8E46-2E2AD7F8E32A}" type="parTrans" cxnId="{00768054-4E8A-4222-81F3-30AD61C0C217}">
      <dgm:prSet/>
      <dgm:spPr/>
      <dgm:t>
        <a:bodyPr/>
        <a:lstStyle/>
        <a:p>
          <a:endParaRPr lang="en-US"/>
        </a:p>
      </dgm:t>
    </dgm:pt>
    <dgm:pt modelId="{A1E7FCD6-3F78-4A6D-AC9D-97CE995DC9AB}" type="sibTrans" cxnId="{00768054-4E8A-4222-81F3-30AD61C0C217}">
      <dgm:prSet/>
      <dgm:spPr/>
      <dgm:t>
        <a:bodyPr/>
        <a:lstStyle/>
        <a:p>
          <a:endParaRPr lang="en-US"/>
        </a:p>
      </dgm:t>
    </dgm:pt>
    <dgm:pt modelId="{49D7ED17-4507-4C9A-B7E6-590667DBA38A}" type="pres">
      <dgm:prSet presAssocID="{F2591640-9E80-4BB4-9772-3390ACC80B36}" presName="diagram" presStyleCnt="0">
        <dgm:presLayoutVars>
          <dgm:chPref val="1"/>
          <dgm:dir/>
          <dgm:animOne val="branch"/>
          <dgm:animLvl val="lvl"/>
          <dgm:resizeHandles/>
        </dgm:presLayoutVars>
      </dgm:prSet>
      <dgm:spPr/>
      <dgm:t>
        <a:bodyPr/>
        <a:lstStyle/>
        <a:p>
          <a:endParaRPr lang="en-US"/>
        </a:p>
      </dgm:t>
    </dgm:pt>
    <dgm:pt modelId="{D8B1A837-8DDC-4310-87EC-80B426E33CAB}" type="pres">
      <dgm:prSet presAssocID="{8EDD2093-60BB-4FED-8A14-DAAC7FFCE067}" presName="root" presStyleCnt="0"/>
      <dgm:spPr/>
    </dgm:pt>
    <dgm:pt modelId="{7A33CCA5-81B4-43A2-8DEF-A40894F03DF2}" type="pres">
      <dgm:prSet presAssocID="{8EDD2093-60BB-4FED-8A14-DAAC7FFCE067}" presName="rootComposite" presStyleCnt="0"/>
      <dgm:spPr/>
    </dgm:pt>
    <dgm:pt modelId="{D4FAB33E-6F08-49BB-ADD0-6CE43DFC0334}" type="pres">
      <dgm:prSet presAssocID="{8EDD2093-60BB-4FED-8A14-DAAC7FFCE067}" presName="rootText" presStyleLbl="node1" presStyleIdx="0" presStyleCnt="1"/>
      <dgm:spPr/>
      <dgm:t>
        <a:bodyPr/>
        <a:lstStyle/>
        <a:p>
          <a:endParaRPr lang="en-US"/>
        </a:p>
      </dgm:t>
    </dgm:pt>
    <dgm:pt modelId="{42CBFC52-11A7-491E-88D7-2B2D7CEB7194}" type="pres">
      <dgm:prSet presAssocID="{8EDD2093-60BB-4FED-8A14-DAAC7FFCE067}" presName="rootConnector" presStyleLbl="node1" presStyleIdx="0" presStyleCnt="1"/>
      <dgm:spPr/>
      <dgm:t>
        <a:bodyPr/>
        <a:lstStyle/>
        <a:p>
          <a:endParaRPr lang="en-US"/>
        </a:p>
      </dgm:t>
    </dgm:pt>
    <dgm:pt modelId="{CC9C23D2-FED3-469D-A442-4F740E5688F1}" type="pres">
      <dgm:prSet presAssocID="{8EDD2093-60BB-4FED-8A14-DAAC7FFCE067}" presName="childShape" presStyleCnt="0"/>
      <dgm:spPr/>
    </dgm:pt>
  </dgm:ptLst>
  <dgm:cxnLst>
    <dgm:cxn modelId="{1895EEB8-AC77-440B-9A9E-1D1E17DE9746}" type="presOf" srcId="{8EDD2093-60BB-4FED-8A14-DAAC7FFCE067}" destId="{D4FAB33E-6F08-49BB-ADD0-6CE43DFC0334}" srcOrd="0" destOrd="0" presId="urn:microsoft.com/office/officeart/2005/8/layout/hierarchy3"/>
    <dgm:cxn modelId="{D3D11E9D-490B-4719-964B-688F0518A003}" type="presOf" srcId="{8EDD2093-60BB-4FED-8A14-DAAC7FFCE067}" destId="{42CBFC52-11A7-491E-88D7-2B2D7CEB7194}" srcOrd="1" destOrd="0" presId="urn:microsoft.com/office/officeart/2005/8/layout/hierarchy3"/>
    <dgm:cxn modelId="{74F315AD-48AB-4A84-9517-E78D816FCD4C}" type="presOf" srcId="{F2591640-9E80-4BB4-9772-3390ACC80B36}" destId="{49D7ED17-4507-4C9A-B7E6-590667DBA38A}" srcOrd="0" destOrd="0" presId="urn:microsoft.com/office/officeart/2005/8/layout/hierarchy3"/>
    <dgm:cxn modelId="{00768054-4E8A-4222-81F3-30AD61C0C217}" srcId="{F2591640-9E80-4BB4-9772-3390ACC80B36}" destId="{8EDD2093-60BB-4FED-8A14-DAAC7FFCE067}" srcOrd="0" destOrd="0" parTransId="{513E6C26-CD16-43A9-8E46-2E2AD7F8E32A}" sibTransId="{A1E7FCD6-3F78-4A6D-AC9D-97CE995DC9AB}"/>
    <dgm:cxn modelId="{E810AD16-3003-49EE-B42A-C6ACE1D58F52}" type="presParOf" srcId="{49D7ED17-4507-4C9A-B7E6-590667DBA38A}" destId="{D8B1A837-8DDC-4310-87EC-80B426E33CAB}" srcOrd="0" destOrd="0" presId="urn:microsoft.com/office/officeart/2005/8/layout/hierarchy3"/>
    <dgm:cxn modelId="{6E876021-8DC4-4362-930A-7A303A1BAB2A}" type="presParOf" srcId="{D8B1A837-8DDC-4310-87EC-80B426E33CAB}" destId="{7A33CCA5-81B4-43A2-8DEF-A40894F03DF2}" srcOrd="0" destOrd="0" presId="urn:microsoft.com/office/officeart/2005/8/layout/hierarchy3"/>
    <dgm:cxn modelId="{442FBC85-F54E-4F42-AF71-FCA1803E1F6D}" type="presParOf" srcId="{7A33CCA5-81B4-43A2-8DEF-A40894F03DF2}" destId="{D4FAB33E-6F08-49BB-ADD0-6CE43DFC0334}" srcOrd="0" destOrd="0" presId="urn:microsoft.com/office/officeart/2005/8/layout/hierarchy3"/>
    <dgm:cxn modelId="{5112BCB3-1FF6-4D03-A632-5A5B77F0C9A6}" type="presParOf" srcId="{7A33CCA5-81B4-43A2-8DEF-A40894F03DF2}" destId="{42CBFC52-11A7-491E-88D7-2B2D7CEB7194}" srcOrd="1" destOrd="0" presId="urn:microsoft.com/office/officeart/2005/8/layout/hierarchy3"/>
    <dgm:cxn modelId="{6E0253D6-631D-4D9A-BE79-4AEFA5338ECE}" type="presParOf" srcId="{D8B1A837-8DDC-4310-87EC-80B426E33CAB}" destId="{CC9C23D2-FED3-469D-A442-4F740E5688F1}"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635D95-CD97-4B61-8C5F-5836BE08FD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05CCFAE-0AD3-4F4D-AFA4-BB4BEA9AD01D}">
      <dgm:prSet/>
      <dgm:spPr/>
      <dgm:t>
        <a:bodyPr/>
        <a:lstStyle/>
        <a:p>
          <a:pPr rtl="0"/>
          <a:r>
            <a:rPr lang="en-US" dirty="0" smtClean="0">
              <a:latin typeface="Times New Roman" panose="02020603050405020304" pitchFamily="18" charset="0"/>
              <a:cs typeface="Times New Roman" panose="02020603050405020304" pitchFamily="18" charset="0"/>
            </a:rPr>
            <a:t>It is common for elementary-school children with handwriting difficulties to receive remedial education from their teacher or be referred to occupational therapy for evaluation and intervention.</a:t>
          </a:r>
          <a:endParaRPr lang="en-US" dirty="0">
            <a:latin typeface="Times New Roman" panose="02020603050405020304" pitchFamily="18" charset="0"/>
            <a:cs typeface="Times New Roman" panose="02020603050405020304" pitchFamily="18" charset="0"/>
          </a:endParaRPr>
        </a:p>
      </dgm:t>
    </dgm:pt>
    <dgm:pt modelId="{3E2ECA73-9015-4271-BC17-9839F51C294D}" type="parTrans" cxnId="{91AB7BAB-165F-47A5-998F-B02A56C46B8D}">
      <dgm:prSet/>
      <dgm:spPr/>
      <dgm:t>
        <a:bodyPr/>
        <a:lstStyle/>
        <a:p>
          <a:endParaRPr lang="en-US"/>
        </a:p>
      </dgm:t>
    </dgm:pt>
    <dgm:pt modelId="{BF854EA9-ECEB-459E-B4AE-88CE228B374D}" type="sibTrans" cxnId="{91AB7BAB-165F-47A5-998F-B02A56C46B8D}">
      <dgm:prSet/>
      <dgm:spPr/>
      <dgm:t>
        <a:bodyPr/>
        <a:lstStyle/>
        <a:p>
          <a:endParaRPr lang="en-US"/>
        </a:p>
      </dgm:t>
    </dgm:pt>
    <dgm:pt modelId="{0336EDB9-7151-43B0-85A0-FCA1DC25CC6B}" type="pres">
      <dgm:prSet presAssocID="{3A635D95-CD97-4B61-8C5F-5836BE08FDD9}" presName="linear" presStyleCnt="0">
        <dgm:presLayoutVars>
          <dgm:animLvl val="lvl"/>
          <dgm:resizeHandles val="exact"/>
        </dgm:presLayoutVars>
      </dgm:prSet>
      <dgm:spPr/>
      <dgm:t>
        <a:bodyPr/>
        <a:lstStyle/>
        <a:p>
          <a:endParaRPr lang="en-US"/>
        </a:p>
      </dgm:t>
    </dgm:pt>
    <dgm:pt modelId="{B4A853BB-FC81-4536-8D67-723174216375}" type="pres">
      <dgm:prSet presAssocID="{905CCFAE-0AD3-4F4D-AFA4-BB4BEA9AD01D}" presName="parentText" presStyleLbl="node1" presStyleIdx="0" presStyleCnt="1">
        <dgm:presLayoutVars>
          <dgm:chMax val="0"/>
          <dgm:bulletEnabled val="1"/>
        </dgm:presLayoutVars>
      </dgm:prSet>
      <dgm:spPr/>
      <dgm:t>
        <a:bodyPr/>
        <a:lstStyle/>
        <a:p>
          <a:endParaRPr lang="en-US"/>
        </a:p>
      </dgm:t>
    </dgm:pt>
  </dgm:ptLst>
  <dgm:cxnLst>
    <dgm:cxn modelId="{8754F193-0026-461C-801D-43032327A9D2}" type="presOf" srcId="{3A635D95-CD97-4B61-8C5F-5836BE08FDD9}" destId="{0336EDB9-7151-43B0-85A0-FCA1DC25CC6B}" srcOrd="0" destOrd="0" presId="urn:microsoft.com/office/officeart/2005/8/layout/vList2"/>
    <dgm:cxn modelId="{91AB7BAB-165F-47A5-998F-B02A56C46B8D}" srcId="{3A635D95-CD97-4B61-8C5F-5836BE08FDD9}" destId="{905CCFAE-0AD3-4F4D-AFA4-BB4BEA9AD01D}" srcOrd="0" destOrd="0" parTransId="{3E2ECA73-9015-4271-BC17-9839F51C294D}" sibTransId="{BF854EA9-ECEB-459E-B4AE-88CE228B374D}"/>
    <dgm:cxn modelId="{672ECF8E-5477-45B0-A94F-77C8D6B3433C}" type="presOf" srcId="{905CCFAE-0AD3-4F4D-AFA4-BB4BEA9AD01D}" destId="{B4A853BB-FC81-4536-8D67-723174216375}" srcOrd="0" destOrd="0" presId="urn:microsoft.com/office/officeart/2005/8/layout/vList2"/>
    <dgm:cxn modelId="{C78C8002-283F-4BB3-92B9-4E67567956F3}" type="presParOf" srcId="{0336EDB9-7151-43B0-85A0-FCA1DC25CC6B}" destId="{B4A853BB-FC81-4536-8D67-72317421637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3D6CE0C-8A28-4835-A777-FC15837AF4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6343C4B-D890-4C94-97D1-424722009505}">
      <dgm:prSet custT="1"/>
      <dgm:spPr/>
      <dgm:t>
        <a:bodyPr/>
        <a:lstStyle/>
        <a:p>
          <a:pPr rtl="0"/>
          <a:r>
            <a:rPr lang="en-US" sz="2400" dirty="0" smtClean="0">
              <a:latin typeface="Times New Roman" panose="02020603050405020304" pitchFamily="18" charset="0"/>
              <a:cs typeface="Times New Roman" panose="02020603050405020304" pitchFamily="18" charset="0"/>
            </a:rPr>
            <a:t>Identify students in school </a:t>
          </a:r>
          <a:r>
            <a:rPr lang="en-US" sz="2400" dirty="0" smtClean="0">
              <a:latin typeface="Times New Roman" panose="02020603050405020304" pitchFamily="18" charset="0"/>
              <a:cs typeface="Times New Roman" panose="02020603050405020304" pitchFamily="18" charset="0"/>
            </a:rPr>
            <a:t>with poor handwriting</a:t>
          </a:r>
          <a:endParaRPr lang="en-US" sz="2400" dirty="0">
            <a:latin typeface="Times New Roman" panose="02020603050405020304" pitchFamily="18" charset="0"/>
            <a:cs typeface="Times New Roman" panose="02020603050405020304" pitchFamily="18" charset="0"/>
          </a:endParaRPr>
        </a:p>
      </dgm:t>
    </dgm:pt>
    <dgm:pt modelId="{58335C56-4B46-4C41-8E82-980F23557081}" type="parTrans" cxnId="{01DE57F1-54D8-41E6-8FE0-1A829018DB45}">
      <dgm:prSet/>
      <dgm:spPr/>
      <dgm:t>
        <a:bodyPr/>
        <a:lstStyle/>
        <a:p>
          <a:endParaRPr lang="en-US"/>
        </a:p>
      </dgm:t>
    </dgm:pt>
    <dgm:pt modelId="{876D1C45-C431-4F0C-8F91-00266710616C}" type="sibTrans" cxnId="{01DE57F1-54D8-41E6-8FE0-1A829018DB45}">
      <dgm:prSet/>
      <dgm:spPr/>
      <dgm:t>
        <a:bodyPr/>
        <a:lstStyle/>
        <a:p>
          <a:endParaRPr lang="en-US"/>
        </a:p>
      </dgm:t>
    </dgm:pt>
    <dgm:pt modelId="{1170FED8-495E-4805-84A9-2DBEC3C1EC27}">
      <dgm:prSet custT="1"/>
      <dgm:spPr/>
      <dgm:t>
        <a:bodyPr/>
        <a:lstStyle/>
        <a:p>
          <a:pPr rtl="0"/>
          <a:r>
            <a:rPr lang="en-US" sz="2400" dirty="0" smtClean="0">
              <a:latin typeface="Times New Roman" panose="02020603050405020304" pitchFamily="18" charset="0"/>
              <a:cs typeface="Times New Roman" panose="02020603050405020304" pitchFamily="18" charset="0"/>
            </a:rPr>
            <a:t>To </a:t>
          </a:r>
          <a:r>
            <a:rPr lang="en-US" sz="2400" dirty="0" smtClean="0">
              <a:latin typeface="Times New Roman" panose="02020603050405020304" pitchFamily="18" charset="0"/>
              <a:cs typeface="Times New Roman" panose="02020603050405020304" pitchFamily="18" charset="0"/>
            </a:rPr>
            <a:t>evaluate the additive effects of sensorimotor intervention(SM) intervention on the child’s handwriting</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dgm:t>
    </dgm:pt>
    <dgm:pt modelId="{C1255FE7-5145-402F-A6B8-1B427E2452F4}" type="parTrans" cxnId="{F0D474B0-1710-415B-89C9-EE5BC82F6E5B}">
      <dgm:prSet/>
      <dgm:spPr/>
      <dgm:t>
        <a:bodyPr/>
        <a:lstStyle/>
        <a:p>
          <a:endParaRPr lang="en-US"/>
        </a:p>
      </dgm:t>
    </dgm:pt>
    <dgm:pt modelId="{28FD50BC-56A8-4A4D-96CF-5B3184B1406B}" type="sibTrans" cxnId="{F0D474B0-1710-415B-89C9-EE5BC82F6E5B}">
      <dgm:prSet/>
      <dgm:spPr/>
      <dgm:t>
        <a:bodyPr/>
        <a:lstStyle/>
        <a:p>
          <a:endParaRPr lang="en-US"/>
        </a:p>
      </dgm:t>
    </dgm:pt>
    <dgm:pt modelId="{2869E5DE-2BC3-4D66-86D4-85FA0FBC810E}" type="pres">
      <dgm:prSet presAssocID="{D3D6CE0C-8A28-4835-A777-FC15837AF480}" presName="linear" presStyleCnt="0">
        <dgm:presLayoutVars>
          <dgm:animLvl val="lvl"/>
          <dgm:resizeHandles val="exact"/>
        </dgm:presLayoutVars>
      </dgm:prSet>
      <dgm:spPr/>
      <dgm:t>
        <a:bodyPr/>
        <a:lstStyle/>
        <a:p>
          <a:endParaRPr lang="en-US"/>
        </a:p>
      </dgm:t>
    </dgm:pt>
    <dgm:pt modelId="{30E961FC-EEBE-48FC-8036-E19801196725}" type="pres">
      <dgm:prSet presAssocID="{46343C4B-D890-4C94-97D1-424722009505}" presName="parentText" presStyleLbl="node1" presStyleIdx="0" presStyleCnt="2" custScaleY="111996">
        <dgm:presLayoutVars>
          <dgm:chMax val="0"/>
          <dgm:bulletEnabled val="1"/>
        </dgm:presLayoutVars>
      </dgm:prSet>
      <dgm:spPr/>
      <dgm:t>
        <a:bodyPr/>
        <a:lstStyle/>
        <a:p>
          <a:endParaRPr lang="en-US"/>
        </a:p>
      </dgm:t>
    </dgm:pt>
    <dgm:pt modelId="{3DFE275E-6138-44CC-ABD8-89C116BD8713}" type="pres">
      <dgm:prSet presAssocID="{876D1C45-C431-4F0C-8F91-00266710616C}" presName="spacer" presStyleCnt="0"/>
      <dgm:spPr/>
    </dgm:pt>
    <dgm:pt modelId="{00AAF41C-8097-4FA3-93D8-EE80920E79A8}" type="pres">
      <dgm:prSet presAssocID="{1170FED8-495E-4805-84A9-2DBEC3C1EC27}" presName="parentText" presStyleLbl="node1" presStyleIdx="1" presStyleCnt="2" custScaleY="130402">
        <dgm:presLayoutVars>
          <dgm:chMax val="0"/>
          <dgm:bulletEnabled val="1"/>
        </dgm:presLayoutVars>
      </dgm:prSet>
      <dgm:spPr/>
      <dgm:t>
        <a:bodyPr/>
        <a:lstStyle/>
        <a:p>
          <a:endParaRPr lang="en-US"/>
        </a:p>
      </dgm:t>
    </dgm:pt>
  </dgm:ptLst>
  <dgm:cxnLst>
    <dgm:cxn modelId="{F0D474B0-1710-415B-89C9-EE5BC82F6E5B}" srcId="{D3D6CE0C-8A28-4835-A777-FC15837AF480}" destId="{1170FED8-495E-4805-84A9-2DBEC3C1EC27}" srcOrd="1" destOrd="0" parTransId="{C1255FE7-5145-402F-A6B8-1B427E2452F4}" sibTransId="{28FD50BC-56A8-4A4D-96CF-5B3184B1406B}"/>
    <dgm:cxn modelId="{85B0F45C-92CF-4678-A235-17EDB6EE1973}" type="presOf" srcId="{D3D6CE0C-8A28-4835-A777-FC15837AF480}" destId="{2869E5DE-2BC3-4D66-86D4-85FA0FBC810E}" srcOrd="0" destOrd="0" presId="urn:microsoft.com/office/officeart/2005/8/layout/vList2"/>
    <dgm:cxn modelId="{B8BB61A9-F71E-4198-B4A7-D9A480F47A47}" type="presOf" srcId="{1170FED8-495E-4805-84A9-2DBEC3C1EC27}" destId="{00AAF41C-8097-4FA3-93D8-EE80920E79A8}" srcOrd="0" destOrd="0" presId="urn:microsoft.com/office/officeart/2005/8/layout/vList2"/>
    <dgm:cxn modelId="{2BFCABFF-BC28-4D1F-9D7D-47E2B4122425}" type="presOf" srcId="{46343C4B-D890-4C94-97D1-424722009505}" destId="{30E961FC-EEBE-48FC-8036-E19801196725}" srcOrd="0" destOrd="0" presId="urn:microsoft.com/office/officeart/2005/8/layout/vList2"/>
    <dgm:cxn modelId="{01DE57F1-54D8-41E6-8FE0-1A829018DB45}" srcId="{D3D6CE0C-8A28-4835-A777-FC15837AF480}" destId="{46343C4B-D890-4C94-97D1-424722009505}" srcOrd="0" destOrd="0" parTransId="{58335C56-4B46-4C41-8E82-980F23557081}" sibTransId="{876D1C45-C431-4F0C-8F91-00266710616C}"/>
    <dgm:cxn modelId="{8B7040D3-DF54-4001-B4A2-F61D41A2D503}" type="presParOf" srcId="{2869E5DE-2BC3-4D66-86D4-85FA0FBC810E}" destId="{30E961FC-EEBE-48FC-8036-E19801196725}" srcOrd="0" destOrd="0" presId="urn:microsoft.com/office/officeart/2005/8/layout/vList2"/>
    <dgm:cxn modelId="{226800FB-6C91-429E-8B96-BC7C62ABB052}" type="presParOf" srcId="{2869E5DE-2BC3-4D66-86D4-85FA0FBC810E}" destId="{3DFE275E-6138-44CC-ABD8-89C116BD8713}" srcOrd="1" destOrd="0" presId="urn:microsoft.com/office/officeart/2005/8/layout/vList2"/>
    <dgm:cxn modelId="{4387780C-CD33-4D1E-B1F2-EF4D6B550506}" type="presParOf" srcId="{2869E5DE-2BC3-4D66-86D4-85FA0FBC810E}" destId="{00AAF41C-8097-4FA3-93D8-EE80920E79A8}"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E0B9B46-7A98-4464-A881-F03031BD18F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5B6E5BB-9B0F-4691-B64E-38AF21DC0D2B}">
      <dgm:prSet phldrT="[Text]"/>
      <dgm:spPr/>
      <dgm:t>
        <a:bodyPr/>
        <a:lstStyle/>
        <a:p>
          <a:r>
            <a:rPr lang="en-US" dirty="0" smtClean="0">
              <a:latin typeface="Times New Roman" panose="02020603050405020304" pitchFamily="18" charset="0"/>
              <a:cs typeface="Times New Roman" panose="02020603050405020304" pitchFamily="18" charset="0"/>
            </a:rPr>
            <a:t>What are the possible effects of the intervention on specific qualities of handwriting (legibility, form, alignment, size, and spacing) and on speed</a:t>
          </a:r>
          <a:endParaRPr lang="en-US" dirty="0"/>
        </a:p>
      </dgm:t>
    </dgm:pt>
    <dgm:pt modelId="{1C292172-F0F1-44E6-BEDC-6235E456379D}" type="parTrans" cxnId="{E4DD0D7F-82B5-4F70-9675-6C6C9E49002F}">
      <dgm:prSet/>
      <dgm:spPr/>
      <dgm:t>
        <a:bodyPr/>
        <a:lstStyle/>
        <a:p>
          <a:endParaRPr lang="en-US"/>
        </a:p>
      </dgm:t>
    </dgm:pt>
    <dgm:pt modelId="{42C7EBD6-6423-4F7A-B16A-D3CC0DEF40AB}" type="sibTrans" cxnId="{E4DD0D7F-82B5-4F70-9675-6C6C9E49002F}">
      <dgm:prSet/>
      <dgm:spPr/>
      <dgm:t>
        <a:bodyPr/>
        <a:lstStyle/>
        <a:p>
          <a:endParaRPr lang="en-US"/>
        </a:p>
      </dgm:t>
    </dgm:pt>
    <dgm:pt modelId="{ED8CE8B7-0CC8-4539-AF8E-65ABD493DA39}">
      <dgm:prSet phldrT="[Text]"/>
      <dgm:spPr/>
      <dgm:t>
        <a:bodyPr/>
        <a:lstStyle/>
        <a:p>
          <a:pPr rtl="0"/>
          <a:r>
            <a:rPr lang="en-US" dirty="0" smtClean="0">
              <a:latin typeface="Times New Roman" panose="02020603050405020304" pitchFamily="18" charset="0"/>
              <a:cs typeface="Times New Roman" panose="02020603050405020304" pitchFamily="18" charset="0"/>
            </a:rPr>
            <a:t>What would be the possible effect of training in teacher assessment using the Hand writing proficiency screening questionnaire(HPSQ) and grip strength</a:t>
          </a:r>
          <a:endParaRPr lang="en-US" dirty="0"/>
        </a:p>
      </dgm:t>
    </dgm:pt>
    <dgm:pt modelId="{9AD68956-7893-4F81-A9F3-72C5A459A300}" type="parTrans" cxnId="{9EF131E2-332C-4863-BA39-0C9967CE9680}">
      <dgm:prSet/>
      <dgm:spPr/>
      <dgm:t>
        <a:bodyPr/>
        <a:lstStyle/>
        <a:p>
          <a:endParaRPr lang="en-US"/>
        </a:p>
      </dgm:t>
    </dgm:pt>
    <dgm:pt modelId="{8F37321D-CEB9-4E44-A4B9-612F4CC2ABC9}" type="sibTrans" cxnId="{9EF131E2-332C-4863-BA39-0C9967CE9680}">
      <dgm:prSet/>
      <dgm:spPr/>
      <dgm:t>
        <a:bodyPr/>
        <a:lstStyle/>
        <a:p>
          <a:endParaRPr lang="en-US"/>
        </a:p>
      </dgm:t>
    </dgm:pt>
    <dgm:pt modelId="{9056DEFA-2590-4114-BDE4-B4DB512E9C0C}" type="pres">
      <dgm:prSet presAssocID="{5E0B9B46-7A98-4464-A881-F03031BD18F9}" presName="linear" presStyleCnt="0">
        <dgm:presLayoutVars>
          <dgm:animLvl val="lvl"/>
          <dgm:resizeHandles val="exact"/>
        </dgm:presLayoutVars>
      </dgm:prSet>
      <dgm:spPr/>
    </dgm:pt>
    <dgm:pt modelId="{257973D2-2448-4D88-B1E3-136C644975CA}" type="pres">
      <dgm:prSet presAssocID="{F5B6E5BB-9B0F-4691-B64E-38AF21DC0D2B}" presName="parentText" presStyleLbl="node1" presStyleIdx="0" presStyleCnt="2">
        <dgm:presLayoutVars>
          <dgm:chMax val="0"/>
          <dgm:bulletEnabled val="1"/>
        </dgm:presLayoutVars>
      </dgm:prSet>
      <dgm:spPr/>
      <dgm:t>
        <a:bodyPr/>
        <a:lstStyle/>
        <a:p>
          <a:endParaRPr lang="en-US"/>
        </a:p>
      </dgm:t>
    </dgm:pt>
    <dgm:pt modelId="{4AC0FB47-9D15-4A5C-A6E0-74D333F595C5}" type="pres">
      <dgm:prSet presAssocID="{42C7EBD6-6423-4F7A-B16A-D3CC0DEF40AB}" presName="spacer" presStyleCnt="0"/>
      <dgm:spPr/>
    </dgm:pt>
    <dgm:pt modelId="{63F0EF26-BDCF-4E48-A3FB-70F585CC21DC}" type="pres">
      <dgm:prSet presAssocID="{ED8CE8B7-0CC8-4539-AF8E-65ABD493DA39}" presName="parentText" presStyleLbl="node1" presStyleIdx="1" presStyleCnt="2">
        <dgm:presLayoutVars>
          <dgm:chMax val="0"/>
          <dgm:bulletEnabled val="1"/>
        </dgm:presLayoutVars>
      </dgm:prSet>
      <dgm:spPr/>
      <dgm:t>
        <a:bodyPr/>
        <a:lstStyle/>
        <a:p>
          <a:endParaRPr lang="en-US"/>
        </a:p>
      </dgm:t>
    </dgm:pt>
  </dgm:ptLst>
  <dgm:cxnLst>
    <dgm:cxn modelId="{C9F4459D-8355-4900-B314-87768C04615F}" type="presOf" srcId="{ED8CE8B7-0CC8-4539-AF8E-65ABD493DA39}" destId="{63F0EF26-BDCF-4E48-A3FB-70F585CC21DC}" srcOrd="0" destOrd="0" presId="urn:microsoft.com/office/officeart/2005/8/layout/vList2"/>
    <dgm:cxn modelId="{E4DD0D7F-82B5-4F70-9675-6C6C9E49002F}" srcId="{5E0B9B46-7A98-4464-A881-F03031BD18F9}" destId="{F5B6E5BB-9B0F-4691-B64E-38AF21DC0D2B}" srcOrd="0" destOrd="0" parTransId="{1C292172-F0F1-44E6-BEDC-6235E456379D}" sibTransId="{42C7EBD6-6423-4F7A-B16A-D3CC0DEF40AB}"/>
    <dgm:cxn modelId="{DD6E207F-265B-4C85-9587-CA94968EE9B8}" type="presOf" srcId="{F5B6E5BB-9B0F-4691-B64E-38AF21DC0D2B}" destId="{257973D2-2448-4D88-B1E3-136C644975CA}" srcOrd="0" destOrd="0" presId="urn:microsoft.com/office/officeart/2005/8/layout/vList2"/>
    <dgm:cxn modelId="{0413568F-31A9-4247-A56B-F02277D438B5}" type="presOf" srcId="{5E0B9B46-7A98-4464-A881-F03031BD18F9}" destId="{9056DEFA-2590-4114-BDE4-B4DB512E9C0C}" srcOrd="0" destOrd="0" presId="urn:microsoft.com/office/officeart/2005/8/layout/vList2"/>
    <dgm:cxn modelId="{9EF131E2-332C-4863-BA39-0C9967CE9680}" srcId="{5E0B9B46-7A98-4464-A881-F03031BD18F9}" destId="{ED8CE8B7-0CC8-4539-AF8E-65ABD493DA39}" srcOrd="1" destOrd="0" parTransId="{9AD68956-7893-4F81-A9F3-72C5A459A300}" sibTransId="{8F37321D-CEB9-4E44-A4B9-612F4CC2ABC9}"/>
    <dgm:cxn modelId="{2AF39732-E353-455F-B1F5-BB1FEDDE980B}" type="presParOf" srcId="{9056DEFA-2590-4114-BDE4-B4DB512E9C0C}" destId="{257973D2-2448-4D88-B1E3-136C644975CA}" srcOrd="0" destOrd="0" presId="urn:microsoft.com/office/officeart/2005/8/layout/vList2"/>
    <dgm:cxn modelId="{7B250796-6786-496F-9D3F-62F5E95D9A3E}" type="presParOf" srcId="{9056DEFA-2590-4114-BDE4-B4DB512E9C0C}" destId="{4AC0FB47-9D15-4A5C-A6E0-74D333F595C5}" srcOrd="1" destOrd="0" presId="urn:microsoft.com/office/officeart/2005/8/layout/vList2"/>
    <dgm:cxn modelId="{BCC7A667-AE4A-4D29-93E1-F43E918C7A96}" type="presParOf" srcId="{9056DEFA-2590-4114-BDE4-B4DB512E9C0C}" destId="{63F0EF26-BDCF-4E48-A3FB-70F585CC21D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DCD7A97-AD80-407E-943C-F59613EEBD65}"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2527127C-7F68-4F5D-8DA8-10246B4C6E9A}">
      <dgm:prSet custT="1"/>
      <dgm:spPr/>
      <dgm:t>
        <a:bodyPr/>
        <a:lstStyle/>
        <a:p>
          <a:r>
            <a:rPr lang="en-US" sz="1800" dirty="0" smtClean="0">
              <a:latin typeface="Times New Roman" panose="02020603050405020304" pitchFamily="18" charset="0"/>
              <a:cs typeface="Times New Roman" panose="02020603050405020304" pitchFamily="18" charset="0"/>
            </a:rPr>
            <a:t>Thirty-one(31) students (16 boys, 15 girls)- screened using the Minnesota Handwriting Assessment (MHA</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dgm:t>
    </dgm:pt>
    <dgm:pt modelId="{CE84ED84-7F66-43F8-8B40-2C579BD84CFF}" type="parTrans" cxnId="{4B795E8D-A9E0-4ADC-8443-1FE2FF4D7F0B}">
      <dgm:prSet/>
      <dgm:spPr/>
      <dgm:t>
        <a:bodyPr/>
        <a:lstStyle/>
        <a:p>
          <a:endParaRPr lang="en-US"/>
        </a:p>
      </dgm:t>
    </dgm:pt>
    <dgm:pt modelId="{A9F6DE35-0ACF-4A2C-875E-63CBDD3B60ED}" type="sibTrans" cxnId="{4B795E8D-A9E0-4ADC-8443-1FE2FF4D7F0B}">
      <dgm:prSet/>
      <dgm:spPr/>
      <dgm:t>
        <a:bodyPr/>
        <a:lstStyle/>
        <a:p>
          <a:endParaRPr lang="en-US"/>
        </a:p>
      </dgm:t>
    </dgm:pt>
    <dgm:pt modelId="{A140A340-D3D4-45B1-A4D1-A96F92D48F08}">
      <dgm:prSet phldrT="[Text]" custT="1"/>
      <dgm:spPr/>
      <dgm:t>
        <a:bodyPr/>
        <a:lstStyle/>
        <a:p>
          <a:r>
            <a:rPr lang="en-US" sz="1800" dirty="0" smtClean="0">
              <a:latin typeface="Times New Roman" panose="02020603050405020304" pitchFamily="18" charset="0"/>
              <a:cs typeface="Times New Roman" panose="02020603050405020304" pitchFamily="18" charset="0"/>
            </a:rPr>
            <a:t>Twenty students(21) fulfilled the inclusion criteria for performing somewhat below peers or performing well below peers in at least two components of the MHA.</a:t>
          </a:r>
          <a:endParaRPr lang="en-US" sz="1800" dirty="0">
            <a:latin typeface="Times New Roman" panose="02020603050405020304" pitchFamily="18" charset="0"/>
            <a:cs typeface="Times New Roman" panose="02020603050405020304" pitchFamily="18" charset="0"/>
          </a:endParaRPr>
        </a:p>
      </dgm:t>
    </dgm:pt>
    <dgm:pt modelId="{778ECC6F-A7D1-47A7-BA13-639493B55741}" type="parTrans" cxnId="{1E23DF19-890A-4F4B-B15F-7C0AA6C4AE29}">
      <dgm:prSet/>
      <dgm:spPr/>
      <dgm:t>
        <a:bodyPr/>
        <a:lstStyle/>
        <a:p>
          <a:endParaRPr lang="en-US"/>
        </a:p>
      </dgm:t>
    </dgm:pt>
    <dgm:pt modelId="{38F30829-8896-4228-B8E5-25CAEBAF4C70}" type="sibTrans" cxnId="{1E23DF19-890A-4F4B-B15F-7C0AA6C4AE29}">
      <dgm:prSet/>
      <dgm:spPr/>
      <dgm:t>
        <a:bodyPr/>
        <a:lstStyle/>
        <a:p>
          <a:endParaRPr lang="en-US"/>
        </a:p>
      </dgm:t>
    </dgm:pt>
    <dgm:pt modelId="{E765792E-21AF-4485-A46B-62FD1ABFC83F}">
      <dgm:prSet phldrT="[Text]" custT="1"/>
      <dgm:spPr/>
      <dgm:t>
        <a:bodyPr/>
        <a:lstStyle/>
        <a:p>
          <a:r>
            <a:rPr lang="en-US" sz="1800" dirty="0" smtClean="0">
              <a:latin typeface="Times New Roman" panose="02020603050405020304" pitchFamily="18" charset="0"/>
              <a:cs typeface="Times New Roman" panose="02020603050405020304" pitchFamily="18" charset="0"/>
            </a:rPr>
            <a:t>Finally, 10 students (seven boys, three girls) aged 6–8years (mean age, 77.1 ± 1.45 months) participated in </a:t>
          </a:r>
          <a:r>
            <a:rPr lang="en-US" sz="1800" dirty="0" smtClean="0">
              <a:latin typeface="Times New Roman" panose="02020603050405020304" pitchFamily="18" charset="0"/>
              <a:cs typeface="Times New Roman" panose="02020603050405020304" pitchFamily="18" charset="0"/>
            </a:rPr>
            <a:t>the intervention </a:t>
          </a:r>
          <a:r>
            <a:rPr lang="en-US" sz="1800" dirty="0" smtClean="0">
              <a:latin typeface="Times New Roman" panose="02020603050405020304" pitchFamily="18" charset="0"/>
              <a:cs typeface="Times New Roman" panose="02020603050405020304" pitchFamily="18" charset="0"/>
            </a:rPr>
            <a:t>program</a:t>
          </a:r>
          <a:endParaRPr lang="en-US" sz="1800" dirty="0">
            <a:latin typeface="Times New Roman" panose="02020603050405020304" pitchFamily="18" charset="0"/>
            <a:cs typeface="Times New Roman" panose="02020603050405020304" pitchFamily="18" charset="0"/>
          </a:endParaRPr>
        </a:p>
      </dgm:t>
    </dgm:pt>
    <dgm:pt modelId="{BFE5BCC5-2BC4-4070-886E-F483A4FC655B}" type="parTrans" cxnId="{3F5B30AF-87D0-48EA-B090-CA9CF4428D95}">
      <dgm:prSet/>
      <dgm:spPr/>
      <dgm:t>
        <a:bodyPr/>
        <a:lstStyle/>
        <a:p>
          <a:endParaRPr lang="en-US"/>
        </a:p>
      </dgm:t>
    </dgm:pt>
    <dgm:pt modelId="{2C406D6B-BE9D-4AA7-9C5E-FAC491A25A58}" type="sibTrans" cxnId="{3F5B30AF-87D0-48EA-B090-CA9CF4428D95}">
      <dgm:prSet/>
      <dgm:spPr/>
      <dgm:t>
        <a:bodyPr/>
        <a:lstStyle/>
        <a:p>
          <a:endParaRPr lang="en-US"/>
        </a:p>
      </dgm:t>
    </dgm:pt>
    <dgm:pt modelId="{FF2CEB42-EC7B-44E2-924A-027E4F10AC51}">
      <dgm:prSet phldrT="[Text]" custT="1"/>
      <dgm:spPr/>
      <dgm:t>
        <a:bodyPr/>
        <a:lstStyle/>
        <a:p>
          <a:r>
            <a:rPr lang="en-US" sz="1800" dirty="0" smtClean="0">
              <a:latin typeface="Times New Roman" panose="02020603050405020304" pitchFamily="18" charset="0"/>
              <a:cs typeface="Times New Roman" panose="02020603050405020304" pitchFamily="18" charset="0"/>
            </a:rPr>
            <a:t>Thirteen(13) </a:t>
          </a:r>
          <a:r>
            <a:rPr lang="en-US" sz="1800" dirty="0" smtClean="0">
              <a:latin typeface="Times New Roman" panose="02020603050405020304" pitchFamily="18" charset="0"/>
              <a:cs typeface="Times New Roman" panose="02020603050405020304" pitchFamily="18" charset="0"/>
            </a:rPr>
            <a:t>students- </a:t>
          </a:r>
          <a:r>
            <a:rPr lang="en-US" sz="1800" dirty="0" smtClean="0">
              <a:latin typeface="Times New Roman" panose="02020603050405020304" pitchFamily="18" charset="0"/>
              <a:cs typeface="Times New Roman" panose="02020603050405020304" pitchFamily="18" charset="0"/>
            </a:rPr>
            <a:t>agreed to </a:t>
          </a:r>
          <a:r>
            <a:rPr lang="en-US" sz="1800" dirty="0" smtClean="0">
              <a:latin typeface="Times New Roman" panose="02020603050405020304" pitchFamily="18" charset="0"/>
              <a:cs typeface="Times New Roman" panose="02020603050405020304" pitchFamily="18" charset="0"/>
            </a:rPr>
            <a:t>participate later two students left the school, and one student left the study before the actual intervention.</a:t>
          </a:r>
          <a:endParaRPr lang="en-US" sz="1800" dirty="0">
            <a:latin typeface="Times New Roman" panose="02020603050405020304" pitchFamily="18" charset="0"/>
            <a:cs typeface="Times New Roman" panose="02020603050405020304" pitchFamily="18" charset="0"/>
          </a:endParaRPr>
        </a:p>
      </dgm:t>
    </dgm:pt>
    <dgm:pt modelId="{302A951C-F44E-4FE4-8CB7-1E05D4033262}" type="parTrans" cxnId="{E13AD612-472E-4084-ADB4-3026F3CAD0A6}">
      <dgm:prSet/>
      <dgm:spPr/>
      <dgm:t>
        <a:bodyPr/>
        <a:lstStyle/>
        <a:p>
          <a:endParaRPr lang="en-US"/>
        </a:p>
      </dgm:t>
    </dgm:pt>
    <dgm:pt modelId="{40C29EBE-3ECF-4295-9D06-61042BE78F94}" type="sibTrans" cxnId="{E13AD612-472E-4084-ADB4-3026F3CAD0A6}">
      <dgm:prSet/>
      <dgm:spPr/>
      <dgm:t>
        <a:bodyPr/>
        <a:lstStyle/>
        <a:p>
          <a:endParaRPr lang="en-US"/>
        </a:p>
      </dgm:t>
    </dgm:pt>
    <dgm:pt modelId="{7F8D19E7-5D72-4A11-B16F-0B669776B8A8}" type="pres">
      <dgm:prSet presAssocID="{FDCD7A97-AD80-407E-943C-F59613EEBD65}" presName="outerComposite" presStyleCnt="0">
        <dgm:presLayoutVars>
          <dgm:chMax val="5"/>
          <dgm:dir/>
          <dgm:resizeHandles val="exact"/>
        </dgm:presLayoutVars>
      </dgm:prSet>
      <dgm:spPr/>
      <dgm:t>
        <a:bodyPr/>
        <a:lstStyle/>
        <a:p>
          <a:endParaRPr lang="en-US"/>
        </a:p>
      </dgm:t>
    </dgm:pt>
    <dgm:pt modelId="{7A3A736F-1041-4EEB-93AF-D3FF349B9B16}" type="pres">
      <dgm:prSet presAssocID="{FDCD7A97-AD80-407E-943C-F59613EEBD65}" presName="dummyMaxCanvas" presStyleCnt="0">
        <dgm:presLayoutVars/>
      </dgm:prSet>
      <dgm:spPr/>
    </dgm:pt>
    <dgm:pt modelId="{B8418A68-19DB-464D-A1F7-0F7F454A4B9C}" type="pres">
      <dgm:prSet presAssocID="{FDCD7A97-AD80-407E-943C-F59613EEBD65}" presName="FourNodes_1" presStyleLbl="node1" presStyleIdx="0" presStyleCnt="4" custLinFactNeighborY="3218">
        <dgm:presLayoutVars>
          <dgm:bulletEnabled val="1"/>
        </dgm:presLayoutVars>
      </dgm:prSet>
      <dgm:spPr/>
      <dgm:t>
        <a:bodyPr/>
        <a:lstStyle/>
        <a:p>
          <a:endParaRPr lang="en-US"/>
        </a:p>
      </dgm:t>
    </dgm:pt>
    <dgm:pt modelId="{10B88089-2483-4B01-8B74-1FDD5C65AEEE}" type="pres">
      <dgm:prSet presAssocID="{FDCD7A97-AD80-407E-943C-F59613EEBD65}" presName="FourNodes_2" presStyleLbl="node1" presStyleIdx="1" presStyleCnt="4">
        <dgm:presLayoutVars>
          <dgm:bulletEnabled val="1"/>
        </dgm:presLayoutVars>
      </dgm:prSet>
      <dgm:spPr/>
      <dgm:t>
        <a:bodyPr/>
        <a:lstStyle/>
        <a:p>
          <a:endParaRPr lang="en-US"/>
        </a:p>
      </dgm:t>
    </dgm:pt>
    <dgm:pt modelId="{B4486C7A-E876-47AD-AFDD-D6CC48648EC4}" type="pres">
      <dgm:prSet presAssocID="{FDCD7A97-AD80-407E-943C-F59613EEBD65}" presName="FourNodes_3" presStyleLbl="node1" presStyleIdx="2" presStyleCnt="4">
        <dgm:presLayoutVars>
          <dgm:bulletEnabled val="1"/>
        </dgm:presLayoutVars>
      </dgm:prSet>
      <dgm:spPr/>
      <dgm:t>
        <a:bodyPr/>
        <a:lstStyle/>
        <a:p>
          <a:endParaRPr lang="en-US"/>
        </a:p>
      </dgm:t>
    </dgm:pt>
    <dgm:pt modelId="{97068BEB-D9EA-45BB-99DA-831015B9941B}" type="pres">
      <dgm:prSet presAssocID="{FDCD7A97-AD80-407E-943C-F59613EEBD65}" presName="FourNodes_4" presStyleLbl="node1" presStyleIdx="3" presStyleCnt="4">
        <dgm:presLayoutVars>
          <dgm:bulletEnabled val="1"/>
        </dgm:presLayoutVars>
      </dgm:prSet>
      <dgm:spPr/>
      <dgm:t>
        <a:bodyPr/>
        <a:lstStyle/>
        <a:p>
          <a:endParaRPr lang="en-US"/>
        </a:p>
      </dgm:t>
    </dgm:pt>
    <dgm:pt modelId="{B6CE213B-B317-4746-B62C-8165892B5B50}" type="pres">
      <dgm:prSet presAssocID="{FDCD7A97-AD80-407E-943C-F59613EEBD65}" presName="FourConn_1-2" presStyleLbl="fgAccFollowNode1" presStyleIdx="0" presStyleCnt="3">
        <dgm:presLayoutVars>
          <dgm:bulletEnabled val="1"/>
        </dgm:presLayoutVars>
      </dgm:prSet>
      <dgm:spPr/>
      <dgm:t>
        <a:bodyPr/>
        <a:lstStyle/>
        <a:p>
          <a:endParaRPr lang="en-US"/>
        </a:p>
      </dgm:t>
    </dgm:pt>
    <dgm:pt modelId="{EBE093AC-69B3-4480-9745-B9379062886C}" type="pres">
      <dgm:prSet presAssocID="{FDCD7A97-AD80-407E-943C-F59613EEBD65}" presName="FourConn_2-3" presStyleLbl="fgAccFollowNode1" presStyleIdx="1" presStyleCnt="3" custLinFactNeighborX="4739" custLinFactNeighborY="2545">
        <dgm:presLayoutVars>
          <dgm:bulletEnabled val="1"/>
        </dgm:presLayoutVars>
      </dgm:prSet>
      <dgm:spPr/>
      <dgm:t>
        <a:bodyPr/>
        <a:lstStyle/>
        <a:p>
          <a:endParaRPr lang="en-US"/>
        </a:p>
      </dgm:t>
    </dgm:pt>
    <dgm:pt modelId="{8A0C4336-4F75-4B6C-A06A-49C4D3434065}" type="pres">
      <dgm:prSet presAssocID="{FDCD7A97-AD80-407E-943C-F59613EEBD65}" presName="FourConn_3-4" presStyleLbl="fgAccFollowNode1" presStyleIdx="2" presStyleCnt="3">
        <dgm:presLayoutVars>
          <dgm:bulletEnabled val="1"/>
        </dgm:presLayoutVars>
      </dgm:prSet>
      <dgm:spPr/>
      <dgm:t>
        <a:bodyPr/>
        <a:lstStyle/>
        <a:p>
          <a:endParaRPr lang="en-US"/>
        </a:p>
      </dgm:t>
    </dgm:pt>
    <dgm:pt modelId="{66F55479-E27A-45A4-A347-2E7A1BE0457F}" type="pres">
      <dgm:prSet presAssocID="{FDCD7A97-AD80-407E-943C-F59613EEBD65}" presName="FourNodes_1_text" presStyleLbl="node1" presStyleIdx="3" presStyleCnt="4">
        <dgm:presLayoutVars>
          <dgm:bulletEnabled val="1"/>
        </dgm:presLayoutVars>
      </dgm:prSet>
      <dgm:spPr/>
      <dgm:t>
        <a:bodyPr/>
        <a:lstStyle/>
        <a:p>
          <a:endParaRPr lang="en-US"/>
        </a:p>
      </dgm:t>
    </dgm:pt>
    <dgm:pt modelId="{F14C76E7-A665-4634-8BB6-6ABED9CF83C9}" type="pres">
      <dgm:prSet presAssocID="{FDCD7A97-AD80-407E-943C-F59613EEBD65}" presName="FourNodes_2_text" presStyleLbl="node1" presStyleIdx="3" presStyleCnt="4">
        <dgm:presLayoutVars>
          <dgm:bulletEnabled val="1"/>
        </dgm:presLayoutVars>
      </dgm:prSet>
      <dgm:spPr/>
      <dgm:t>
        <a:bodyPr/>
        <a:lstStyle/>
        <a:p>
          <a:endParaRPr lang="en-US"/>
        </a:p>
      </dgm:t>
    </dgm:pt>
    <dgm:pt modelId="{4DEA157F-6979-4A60-9BD9-8837A51FA3AC}" type="pres">
      <dgm:prSet presAssocID="{FDCD7A97-AD80-407E-943C-F59613EEBD65}" presName="FourNodes_3_text" presStyleLbl="node1" presStyleIdx="3" presStyleCnt="4">
        <dgm:presLayoutVars>
          <dgm:bulletEnabled val="1"/>
        </dgm:presLayoutVars>
      </dgm:prSet>
      <dgm:spPr/>
      <dgm:t>
        <a:bodyPr/>
        <a:lstStyle/>
        <a:p>
          <a:endParaRPr lang="en-US"/>
        </a:p>
      </dgm:t>
    </dgm:pt>
    <dgm:pt modelId="{D5ACB3A8-C903-41BD-A13D-AA8AEB3A4E15}" type="pres">
      <dgm:prSet presAssocID="{FDCD7A97-AD80-407E-943C-F59613EEBD65}" presName="FourNodes_4_text" presStyleLbl="node1" presStyleIdx="3" presStyleCnt="4">
        <dgm:presLayoutVars>
          <dgm:bulletEnabled val="1"/>
        </dgm:presLayoutVars>
      </dgm:prSet>
      <dgm:spPr/>
      <dgm:t>
        <a:bodyPr/>
        <a:lstStyle/>
        <a:p>
          <a:endParaRPr lang="en-US"/>
        </a:p>
      </dgm:t>
    </dgm:pt>
  </dgm:ptLst>
  <dgm:cxnLst>
    <dgm:cxn modelId="{3F5B30AF-87D0-48EA-B090-CA9CF4428D95}" srcId="{FDCD7A97-AD80-407E-943C-F59613EEBD65}" destId="{E765792E-21AF-4485-A46B-62FD1ABFC83F}" srcOrd="3" destOrd="0" parTransId="{BFE5BCC5-2BC4-4070-886E-F483A4FC655B}" sibTransId="{2C406D6B-BE9D-4AA7-9C5E-FAC491A25A58}"/>
    <dgm:cxn modelId="{6339343C-2BDD-40A0-983F-F4A4D3F01E01}" type="presOf" srcId="{A140A340-D3D4-45B1-A4D1-A96F92D48F08}" destId="{10B88089-2483-4B01-8B74-1FDD5C65AEEE}" srcOrd="0" destOrd="0" presId="urn:microsoft.com/office/officeart/2005/8/layout/vProcess5"/>
    <dgm:cxn modelId="{E13AD612-472E-4084-ADB4-3026F3CAD0A6}" srcId="{FDCD7A97-AD80-407E-943C-F59613EEBD65}" destId="{FF2CEB42-EC7B-44E2-924A-027E4F10AC51}" srcOrd="2" destOrd="0" parTransId="{302A951C-F44E-4FE4-8CB7-1E05D4033262}" sibTransId="{40C29EBE-3ECF-4295-9D06-61042BE78F94}"/>
    <dgm:cxn modelId="{D022EC89-5675-4665-BD7A-06CB4FC471F8}" type="presOf" srcId="{38F30829-8896-4228-B8E5-25CAEBAF4C70}" destId="{EBE093AC-69B3-4480-9745-B9379062886C}" srcOrd="0" destOrd="0" presId="urn:microsoft.com/office/officeart/2005/8/layout/vProcess5"/>
    <dgm:cxn modelId="{346A64C8-E830-44AA-A0A7-C67C3CED6297}" type="presOf" srcId="{A9F6DE35-0ACF-4A2C-875E-63CBDD3B60ED}" destId="{B6CE213B-B317-4746-B62C-8165892B5B50}" srcOrd="0" destOrd="0" presId="urn:microsoft.com/office/officeart/2005/8/layout/vProcess5"/>
    <dgm:cxn modelId="{4F59ACBE-8474-454C-8B3E-4F9021AA8788}" type="presOf" srcId="{E765792E-21AF-4485-A46B-62FD1ABFC83F}" destId="{97068BEB-D9EA-45BB-99DA-831015B9941B}" srcOrd="0" destOrd="0" presId="urn:microsoft.com/office/officeart/2005/8/layout/vProcess5"/>
    <dgm:cxn modelId="{8DDF3BD1-5F6A-4713-88E5-24EF2B1FB8A2}" type="presOf" srcId="{FDCD7A97-AD80-407E-943C-F59613EEBD65}" destId="{7F8D19E7-5D72-4A11-B16F-0B669776B8A8}" srcOrd="0" destOrd="0" presId="urn:microsoft.com/office/officeart/2005/8/layout/vProcess5"/>
    <dgm:cxn modelId="{1E23DF19-890A-4F4B-B15F-7C0AA6C4AE29}" srcId="{FDCD7A97-AD80-407E-943C-F59613EEBD65}" destId="{A140A340-D3D4-45B1-A4D1-A96F92D48F08}" srcOrd="1" destOrd="0" parTransId="{778ECC6F-A7D1-47A7-BA13-639493B55741}" sibTransId="{38F30829-8896-4228-B8E5-25CAEBAF4C70}"/>
    <dgm:cxn modelId="{11C24779-B6F2-49C2-ACC1-C10F3B3D19FC}" type="presOf" srcId="{A140A340-D3D4-45B1-A4D1-A96F92D48F08}" destId="{F14C76E7-A665-4634-8BB6-6ABED9CF83C9}" srcOrd="1" destOrd="0" presId="urn:microsoft.com/office/officeart/2005/8/layout/vProcess5"/>
    <dgm:cxn modelId="{50951BD5-34E9-49C1-BEE8-57B91D509910}" type="presOf" srcId="{2527127C-7F68-4F5D-8DA8-10246B4C6E9A}" destId="{66F55479-E27A-45A4-A347-2E7A1BE0457F}" srcOrd="1" destOrd="0" presId="urn:microsoft.com/office/officeart/2005/8/layout/vProcess5"/>
    <dgm:cxn modelId="{2A15158B-2694-4F43-8995-6AC162280B02}" type="presOf" srcId="{2527127C-7F68-4F5D-8DA8-10246B4C6E9A}" destId="{B8418A68-19DB-464D-A1F7-0F7F454A4B9C}" srcOrd="0" destOrd="0" presId="urn:microsoft.com/office/officeart/2005/8/layout/vProcess5"/>
    <dgm:cxn modelId="{18888AEA-DDA8-4A69-BD90-CD0C42E9C316}" type="presOf" srcId="{E765792E-21AF-4485-A46B-62FD1ABFC83F}" destId="{D5ACB3A8-C903-41BD-A13D-AA8AEB3A4E15}" srcOrd="1" destOrd="0" presId="urn:microsoft.com/office/officeart/2005/8/layout/vProcess5"/>
    <dgm:cxn modelId="{EE2D7930-A62C-4CF5-8C59-231FBBA05419}" type="presOf" srcId="{40C29EBE-3ECF-4295-9D06-61042BE78F94}" destId="{8A0C4336-4F75-4B6C-A06A-49C4D3434065}" srcOrd="0" destOrd="0" presId="urn:microsoft.com/office/officeart/2005/8/layout/vProcess5"/>
    <dgm:cxn modelId="{A26404B9-9B2D-459B-97A7-F21F200CCB78}" type="presOf" srcId="{FF2CEB42-EC7B-44E2-924A-027E4F10AC51}" destId="{4DEA157F-6979-4A60-9BD9-8837A51FA3AC}" srcOrd="1" destOrd="0" presId="urn:microsoft.com/office/officeart/2005/8/layout/vProcess5"/>
    <dgm:cxn modelId="{4B795E8D-A9E0-4ADC-8443-1FE2FF4D7F0B}" srcId="{FDCD7A97-AD80-407E-943C-F59613EEBD65}" destId="{2527127C-7F68-4F5D-8DA8-10246B4C6E9A}" srcOrd="0" destOrd="0" parTransId="{CE84ED84-7F66-43F8-8B40-2C579BD84CFF}" sibTransId="{A9F6DE35-0ACF-4A2C-875E-63CBDD3B60ED}"/>
    <dgm:cxn modelId="{F5BF526A-FA2A-45F3-A645-CB52706D2A3D}" type="presOf" srcId="{FF2CEB42-EC7B-44E2-924A-027E4F10AC51}" destId="{B4486C7A-E876-47AD-AFDD-D6CC48648EC4}" srcOrd="0" destOrd="0" presId="urn:microsoft.com/office/officeart/2005/8/layout/vProcess5"/>
    <dgm:cxn modelId="{422CEF35-BA19-430C-9A7C-B28D3A54C6ED}" type="presParOf" srcId="{7F8D19E7-5D72-4A11-B16F-0B669776B8A8}" destId="{7A3A736F-1041-4EEB-93AF-D3FF349B9B16}" srcOrd="0" destOrd="0" presId="urn:microsoft.com/office/officeart/2005/8/layout/vProcess5"/>
    <dgm:cxn modelId="{AC1BFA0F-88E5-4EB9-A119-6C4011653243}" type="presParOf" srcId="{7F8D19E7-5D72-4A11-B16F-0B669776B8A8}" destId="{B8418A68-19DB-464D-A1F7-0F7F454A4B9C}" srcOrd="1" destOrd="0" presId="urn:microsoft.com/office/officeart/2005/8/layout/vProcess5"/>
    <dgm:cxn modelId="{EEB843AF-FDD1-42DE-9A16-B60EDE60A9A1}" type="presParOf" srcId="{7F8D19E7-5D72-4A11-B16F-0B669776B8A8}" destId="{10B88089-2483-4B01-8B74-1FDD5C65AEEE}" srcOrd="2" destOrd="0" presId="urn:microsoft.com/office/officeart/2005/8/layout/vProcess5"/>
    <dgm:cxn modelId="{49A12E4E-6959-4796-9533-D84207F93791}" type="presParOf" srcId="{7F8D19E7-5D72-4A11-B16F-0B669776B8A8}" destId="{B4486C7A-E876-47AD-AFDD-D6CC48648EC4}" srcOrd="3" destOrd="0" presId="urn:microsoft.com/office/officeart/2005/8/layout/vProcess5"/>
    <dgm:cxn modelId="{180818AB-2C9D-4DC1-A63D-A8F7B4126C24}" type="presParOf" srcId="{7F8D19E7-5D72-4A11-B16F-0B669776B8A8}" destId="{97068BEB-D9EA-45BB-99DA-831015B9941B}" srcOrd="4" destOrd="0" presId="urn:microsoft.com/office/officeart/2005/8/layout/vProcess5"/>
    <dgm:cxn modelId="{901D7717-8700-44A1-9C00-ECF958D464E3}" type="presParOf" srcId="{7F8D19E7-5D72-4A11-B16F-0B669776B8A8}" destId="{B6CE213B-B317-4746-B62C-8165892B5B50}" srcOrd="5" destOrd="0" presId="urn:microsoft.com/office/officeart/2005/8/layout/vProcess5"/>
    <dgm:cxn modelId="{E7DB8DD6-4882-488E-86B8-A26B8B4FB35F}" type="presParOf" srcId="{7F8D19E7-5D72-4A11-B16F-0B669776B8A8}" destId="{EBE093AC-69B3-4480-9745-B9379062886C}" srcOrd="6" destOrd="0" presId="urn:microsoft.com/office/officeart/2005/8/layout/vProcess5"/>
    <dgm:cxn modelId="{E9B0904A-3EFD-45DC-BF9B-5638FA808792}" type="presParOf" srcId="{7F8D19E7-5D72-4A11-B16F-0B669776B8A8}" destId="{8A0C4336-4F75-4B6C-A06A-49C4D3434065}" srcOrd="7" destOrd="0" presId="urn:microsoft.com/office/officeart/2005/8/layout/vProcess5"/>
    <dgm:cxn modelId="{1A367406-3181-4774-BA71-36EFDED3CADE}" type="presParOf" srcId="{7F8D19E7-5D72-4A11-B16F-0B669776B8A8}" destId="{66F55479-E27A-45A4-A347-2E7A1BE0457F}" srcOrd="8" destOrd="0" presId="urn:microsoft.com/office/officeart/2005/8/layout/vProcess5"/>
    <dgm:cxn modelId="{CB8CA1F7-CC85-4F8D-AA2C-5243CB30AAD1}" type="presParOf" srcId="{7F8D19E7-5D72-4A11-B16F-0B669776B8A8}" destId="{F14C76E7-A665-4634-8BB6-6ABED9CF83C9}" srcOrd="9" destOrd="0" presId="urn:microsoft.com/office/officeart/2005/8/layout/vProcess5"/>
    <dgm:cxn modelId="{20EEDA5C-99A3-433A-AD03-9732F18072D5}" type="presParOf" srcId="{7F8D19E7-5D72-4A11-B16F-0B669776B8A8}" destId="{4DEA157F-6979-4A60-9BD9-8837A51FA3AC}" srcOrd="10" destOrd="0" presId="urn:microsoft.com/office/officeart/2005/8/layout/vProcess5"/>
    <dgm:cxn modelId="{8490F8C2-ACEF-4C45-BF1A-EA60B265867B}" type="presParOf" srcId="{7F8D19E7-5D72-4A11-B16F-0B669776B8A8}" destId="{D5ACB3A8-C903-41BD-A13D-AA8AEB3A4E15}"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198BE-9B27-4DE8-B155-202A7B235C8A}">
      <dsp:nvSpPr>
        <dsp:cNvPr id="0" name=""/>
        <dsp:cNvSpPr/>
      </dsp:nvSpPr>
      <dsp:spPr>
        <a:xfrm>
          <a:off x="0" y="322581"/>
          <a:ext cx="8229600" cy="190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Handwriting is an academic skill that allows individuals to express their thoughts and feelings and communicate with others. It is a “brain-based skill, not merely a mechanical or motor skill(Richards 2011).</a:t>
          </a:r>
          <a:endParaRPr lang="en-US" sz="2800" kern="1200" dirty="0">
            <a:latin typeface="Times New Roman" panose="02020603050405020304" pitchFamily="18" charset="0"/>
            <a:cs typeface="Times New Roman" panose="02020603050405020304" pitchFamily="18" charset="0"/>
          </a:endParaRPr>
        </a:p>
      </dsp:txBody>
      <dsp:txXfrm>
        <a:off x="92754" y="415335"/>
        <a:ext cx="8044092" cy="1714572"/>
      </dsp:txXfrm>
    </dsp:sp>
    <dsp:sp modelId="{9DF8A5DA-4746-484D-8780-917431627F85}">
      <dsp:nvSpPr>
        <dsp:cNvPr id="0" name=""/>
        <dsp:cNvSpPr/>
      </dsp:nvSpPr>
      <dsp:spPr>
        <a:xfrm>
          <a:off x="0" y="2303301"/>
          <a:ext cx="8229600" cy="190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The skill of handwriting is also referred to as a “</a:t>
          </a:r>
          <a:r>
            <a:rPr lang="en-US" sz="2800" kern="1200" dirty="0" err="1" smtClean="0">
              <a:latin typeface="Times New Roman" panose="02020603050405020304" pitchFamily="18" charset="0"/>
              <a:cs typeface="Times New Roman" panose="02020603050405020304" pitchFamily="18" charset="0"/>
            </a:rPr>
            <a:t>graphomotor</a:t>
          </a:r>
          <a:r>
            <a:rPr lang="en-US" sz="2800" kern="1200" dirty="0" smtClean="0">
              <a:latin typeface="Times New Roman" panose="02020603050405020304" pitchFamily="18" charset="0"/>
              <a:cs typeface="Times New Roman" panose="02020603050405020304" pitchFamily="18" charset="0"/>
            </a:rPr>
            <a:t>” skill, including visual–perceptual, orthographic coding, motor planning and execution, kinesthetic feedback and visual–motor coordination.</a:t>
          </a:r>
          <a:endParaRPr lang="en-US" sz="2800" kern="1200" dirty="0">
            <a:latin typeface="Times New Roman" panose="02020603050405020304" pitchFamily="18" charset="0"/>
            <a:cs typeface="Times New Roman" panose="02020603050405020304" pitchFamily="18" charset="0"/>
          </a:endParaRPr>
        </a:p>
      </dsp:txBody>
      <dsp:txXfrm>
        <a:off x="92754" y="2396055"/>
        <a:ext cx="8044092" cy="17145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E3234-1888-461C-B732-9250CFD50F5E}">
      <dsp:nvSpPr>
        <dsp:cNvPr id="0" name=""/>
        <dsp:cNvSpPr/>
      </dsp:nvSpPr>
      <dsp:spPr>
        <a:xfrm>
          <a:off x="0" y="391881"/>
          <a:ext cx="8229600" cy="18322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Children spend 31–60% of their classroom time performing handwriting and other fine motor tasks- Difficulty in handwriting can therefore influence academic achievement, which in turn affects self-esteem</a:t>
          </a:r>
          <a:endParaRPr lang="en-US" sz="2700" kern="1200" dirty="0">
            <a:latin typeface="Times New Roman" panose="02020603050405020304" pitchFamily="18" charset="0"/>
            <a:cs typeface="Times New Roman" panose="02020603050405020304" pitchFamily="18" charset="0"/>
          </a:endParaRPr>
        </a:p>
      </dsp:txBody>
      <dsp:txXfrm>
        <a:off x="89442" y="481323"/>
        <a:ext cx="8050716" cy="1653336"/>
      </dsp:txXfrm>
    </dsp:sp>
    <dsp:sp modelId="{75286D21-F716-4344-8765-26353CBBBF5F}">
      <dsp:nvSpPr>
        <dsp:cNvPr id="0" name=""/>
        <dsp:cNvSpPr/>
      </dsp:nvSpPr>
      <dsp:spPr>
        <a:xfrm>
          <a:off x="0" y="2301861"/>
          <a:ext cx="8229600" cy="18322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An estimate of  25–33% of students are struggling to achieve competency in this skill</a:t>
          </a:r>
          <a:endParaRPr lang="en-US" sz="2700" kern="1200" dirty="0">
            <a:latin typeface="Times New Roman" panose="02020603050405020304" pitchFamily="18" charset="0"/>
            <a:cs typeface="Times New Roman" panose="02020603050405020304" pitchFamily="18" charset="0"/>
          </a:endParaRPr>
        </a:p>
      </dsp:txBody>
      <dsp:txXfrm>
        <a:off x="89442" y="2391303"/>
        <a:ext cx="8050716" cy="16533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011329-DF9A-4CFB-AF78-49886663A5B5}">
      <dsp:nvSpPr>
        <dsp:cNvPr id="0" name=""/>
        <dsp:cNvSpPr/>
      </dsp:nvSpPr>
      <dsp:spPr>
        <a:xfrm>
          <a:off x="0" y="52896"/>
          <a:ext cx="8229600" cy="14215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The traditional art of letter writing is declining </a:t>
          </a:r>
          <a:endParaRPr lang="en-US" sz="2700" kern="1200" dirty="0">
            <a:latin typeface="Times New Roman" panose="02020603050405020304" pitchFamily="18" charset="0"/>
            <a:cs typeface="Times New Roman" panose="02020603050405020304" pitchFamily="18" charset="0"/>
          </a:endParaRPr>
        </a:p>
      </dsp:txBody>
      <dsp:txXfrm>
        <a:off x="69394" y="122290"/>
        <a:ext cx="8090812" cy="1282762"/>
      </dsp:txXfrm>
    </dsp:sp>
    <dsp:sp modelId="{A2D29708-43D4-4381-82CF-EE187FC4BF09}">
      <dsp:nvSpPr>
        <dsp:cNvPr id="0" name=""/>
        <dsp:cNvSpPr/>
      </dsp:nvSpPr>
      <dsp:spPr>
        <a:xfrm>
          <a:off x="0" y="1552206"/>
          <a:ext cx="8229600" cy="14215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Psychologists and neuroscientists say it is far too soon to declare handwriting a relic of yesteryear (Medwell J 2008). </a:t>
          </a:r>
          <a:endParaRPr lang="en-US" sz="2700" kern="1200" dirty="0">
            <a:latin typeface="Times New Roman" panose="02020603050405020304" pitchFamily="18" charset="0"/>
            <a:cs typeface="Times New Roman" panose="02020603050405020304" pitchFamily="18" charset="0"/>
          </a:endParaRPr>
        </a:p>
      </dsp:txBody>
      <dsp:txXfrm>
        <a:off x="69394" y="1621600"/>
        <a:ext cx="8090812" cy="1282762"/>
      </dsp:txXfrm>
    </dsp:sp>
    <dsp:sp modelId="{018BB943-1ECC-46CF-BE83-C0528C1CC008}">
      <dsp:nvSpPr>
        <dsp:cNvPr id="0" name=""/>
        <dsp:cNvSpPr/>
      </dsp:nvSpPr>
      <dsp:spPr>
        <a:xfrm>
          <a:off x="0" y="3051516"/>
          <a:ext cx="8229600" cy="14215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New evidence suggests that the links between handwriting and broader educational development </a:t>
          </a:r>
          <a:r>
            <a:rPr lang="en-US" sz="2700" kern="1200" smtClean="0">
              <a:latin typeface="Times New Roman" panose="02020603050405020304" pitchFamily="18" charset="0"/>
              <a:cs typeface="Times New Roman" panose="02020603050405020304" pitchFamily="18" charset="0"/>
            </a:rPr>
            <a:t>run deep(Berninger 2009)</a:t>
          </a:r>
          <a:endParaRPr lang="en-US" sz="2700" kern="1200" dirty="0">
            <a:latin typeface="Times New Roman" panose="02020603050405020304" pitchFamily="18" charset="0"/>
            <a:cs typeface="Times New Roman" panose="02020603050405020304" pitchFamily="18" charset="0"/>
          </a:endParaRPr>
        </a:p>
      </dsp:txBody>
      <dsp:txXfrm>
        <a:off x="69394" y="3120910"/>
        <a:ext cx="8090812" cy="12827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627E6B-95D6-45EE-91A8-5A9D62EBC318}">
      <dsp:nvSpPr>
        <dsp:cNvPr id="0" name=""/>
        <dsp:cNvSpPr/>
      </dsp:nvSpPr>
      <dsp:spPr>
        <a:xfrm>
          <a:off x="0" y="52896"/>
          <a:ext cx="8229600" cy="14215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Research states that learning how to write by hand is a necessary early motor exercise for other cognitive and physical skills. </a:t>
          </a:r>
          <a:endParaRPr lang="en-US" sz="2700" kern="1200" dirty="0">
            <a:latin typeface="Times New Roman" panose="02020603050405020304" pitchFamily="18" charset="0"/>
            <a:cs typeface="Times New Roman" panose="02020603050405020304" pitchFamily="18" charset="0"/>
          </a:endParaRPr>
        </a:p>
      </dsp:txBody>
      <dsp:txXfrm>
        <a:off x="69394" y="122290"/>
        <a:ext cx="8090812" cy="1282762"/>
      </dsp:txXfrm>
    </dsp:sp>
    <dsp:sp modelId="{EFEC2E7D-6A9B-437C-ADDA-0F2068C1AD97}">
      <dsp:nvSpPr>
        <dsp:cNvPr id="0" name=""/>
        <dsp:cNvSpPr/>
      </dsp:nvSpPr>
      <dsp:spPr>
        <a:xfrm>
          <a:off x="0" y="1552206"/>
          <a:ext cx="8229600" cy="14215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It helps develop eye-hand coordination skills and boosts brain development(Saperstein Associates 2012; James and Gauthier 2006; James 2012; Berninger 2012). </a:t>
          </a:r>
          <a:endParaRPr lang="en-US" sz="2700" kern="1200" dirty="0">
            <a:latin typeface="Times New Roman" panose="02020603050405020304" pitchFamily="18" charset="0"/>
            <a:cs typeface="Times New Roman" panose="02020603050405020304" pitchFamily="18" charset="0"/>
          </a:endParaRPr>
        </a:p>
      </dsp:txBody>
      <dsp:txXfrm>
        <a:off x="69394" y="1621600"/>
        <a:ext cx="8090812" cy="1282762"/>
      </dsp:txXfrm>
    </dsp:sp>
    <dsp:sp modelId="{6E4CC41B-ECAD-4D35-B024-BD2A1893AAF3}">
      <dsp:nvSpPr>
        <dsp:cNvPr id="0" name=""/>
        <dsp:cNvSpPr/>
      </dsp:nvSpPr>
      <dsp:spPr>
        <a:xfrm>
          <a:off x="0" y="3051516"/>
          <a:ext cx="8229600" cy="14215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Handwriting is a foundation skill that needs to be developed early as it affects students’ reading, writing, language use, and critical thinking.</a:t>
          </a:r>
          <a:endParaRPr lang="en-US" sz="2700" kern="1200" dirty="0">
            <a:latin typeface="Times New Roman" panose="02020603050405020304" pitchFamily="18" charset="0"/>
            <a:cs typeface="Times New Roman" panose="02020603050405020304" pitchFamily="18" charset="0"/>
          </a:endParaRPr>
        </a:p>
      </dsp:txBody>
      <dsp:txXfrm>
        <a:off x="69394" y="3120910"/>
        <a:ext cx="8090812" cy="12827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C5DA9-EE46-4DC6-B4DD-DA1C0CFED7CB}">
      <dsp:nvSpPr>
        <dsp:cNvPr id="0" name=""/>
        <dsp:cNvSpPr/>
      </dsp:nvSpPr>
      <dsp:spPr>
        <a:xfrm>
          <a:off x="0" y="0"/>
          <a:ext cx="4525963" cy="4525963"/>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95A3AD-2871-43C2-AEED-C0A3619BAA94}">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Positive impact of handwriting on the developing brain-</a:t>
          </a:r>
          <a:endParaRPr lang="en-US" sz="2800" kern="1200" dirty="0">
            <a:latin typeface="Times New Roman" panose="02020603050405020304" pitchFamily="18" charset="0"/>
            <a:cs typeface="Times New Roman" panose="02020603050405020304" pitchFamily="18" charset="0"/>
          </a:endParaRPr>
        </a:p>
      </dsp:txBody>
      <dsp:txXfrm>
        <a:off x="2262981" y="0"/>
        <a:ext cx="5966618" cy="1357791"/>
      </dsp:txXfrm>
    </dsp:sp>
    <dsp:sp modelId="{20D4C00A-EBB9-4148-8CBA-3320216F78A9}">
      <dsp:nvSpPr>
        <dsp:cNvPr id="0" name=""/>
        <dsp:cNvSpPr/>
      </dsp:nvSpPr>
      <dsp:spPr>
        <a:xfrm>
          <a:off x="792044" y="1357791"/>
          <a:ext cx="2941873" cy="2941873"/>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50117B-FECD-470F-AA74-0ED9367215F2}">
      <dsp:nvSpPr>
        <dsp:cNvPr id="0" name=""/>
        <dsp:cNvSpPr/>
      </dsp:nvSpPr>
      <dsp:spPr>
        <a:xfrm>
          <a:off x="2262981" y="1357791"/>
          <a:ext cx="5966618" cy="294187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MRI scans at Indiana University (done before and after letter instruction) found that when children practiced by hand, their neural activity was far more enhanced than those who had simply looked at their letters (Harman James 2010).</a:t>
          </a:r>
          <a:endParaRPr lang="en-US" sz="1800" kern="1200" dirty="0">
            <a:latin typeface="Times New Roman" panose="02020603050405020304" pitchFamily="18" charset="0"/>
            <a:cs typeface="Times New Roman" panose="02020603050405020304" pitchFamily="18" charset="0"/>
          </a:endParaRPr>
        </a:p>
      </dsp:txBody>
      <dsp:txXfrm>
        <a:off x="2262981" y="1357791"/>
        <a:ext cx="5966618" cy="1357787"/>
      </dsp:txXfrm>
    </dsp:sp>
    <dsp:sp modelId="{A303DDBA-E506-4B9C-BAE6-0BBAE8BB846C}">
      <dsp:nvSpPr>
        <dsp:cNvPr id="0" name=""/>
        <dsp:cNvSpPr/>
      </dsp:nvSpPr>
      <dsp:spPr>
        <a:xfrm>
          <a:off x="1584087" y="2715579"/>
          <a:ext cx="1357787" cy="1357787"/>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6FEEAB-61EA-44AB-81EA-38831964205C}">
      <dsp:nvSpPr>
        <dsp:cNvPr id="0" name=""/>
        <dsp:cNvSpPr/>
      </dsp:nvSpPr>
      <dsp:spPr>
        <a:xfrm>
          <a:off x="2262981" y="2715579"/>
          <a:ext cx="5966618" cy="1357787"/>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Significant impact in the areas of the brain related to literacy development (Berninger 2012; James 2012</a:t>
          </a:r>
          <a:r>
            <a:rPr lang="en-US" sz="1800" kern="1200" dirty="0" smtClean="0"/>
            <a:t>).</a:t>
          </a:r>
          <a:endParaRPr lang="en-US" sz="1800" kern="1200" dirty="0"/>
        </a:p>
      </dsp:txBody>
      <dsp:txXfrm>
        <a:off x="2262981" y="2715579"/>
        <a:ext cx="5966618" cy="13577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AB33E-6F08-49BB-ADD0-6CE43DFC0334}">
      <dsp:nvSpPr>
        <dsp:cNvPr id="0" name=""/>
        <dsp:cNvSpPr/>
      </dsp:nvSpPr>
      <dsp:spPr>
        <a:xfrm>
          <a:off x="0" y="205581"/>
          <a:ext cx="8229600" cy="411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t" anchorCtr="0">
          <a:noAutofit/>
        </a:bodyPr>
        <a:lstStyle/>
        <a:p>
          <a:pPr lvl="0" algn="ctr" defTabSz="1778000" rtl="0">
            <a:lnSpc>
              <a:spcPct val="90000"/>
            </a:lnSpc>
            <a:spcBef>
              <a:spcPct val="0"/>
            </a:spcBef>
            <a:spcAft>
              <a:spcPct val="35000"/>
            </a:spcAft>
          </a:pPr>
          <a:r>
            <a:rPr lang="en-US" sz="4000" kern="1200" dirty="0" smtClean="0">
              <a:latin typeface="Times New Roman" panose="02020603050405020304" pitchFamily="18" charset="0"/>
              <a:cs typeface="Times New Roman" panose="02020603050405020304" pitchFamily="18" charset="0"/>
            </a:rPr>
            <a:t>Children with writing disorders have a tendency towards </a:t>
          </a:r>
        </a:p>
        <a:p>
          <a:pPr lvl="0" algn="just" defTabSz="1778000" rtl="0">
            <a:lnSpc>
              <a:spcPct val="90000"/>
            </a:lnSpc>
            <a:spcBef>
              <a:spcPct val="0"/>
            </a:spcBef>
            <a:spcAft>
              <a:spcPct val="35000"/>
            </a:spcAft>
          </a:pPr>
          <a:r>
            <a:rPr lang="en-US" sz="3300" kern="1200" dirty="0" smtClean="0">
              <a:latin typeface="Times New Roman" panose="02020603050405020304" pitchFamily="18" charset="0"/>
              <a:cs typeface="Times New Roman" panose="02020603050405020304" pitchFamily="18" charset="0"/>
            </a:rPr>
            <a:t>Lower mathematics achievement </a:t>
          </a:r>
        </a:p>
        <a:p>
          <a:pPr lvl="0" algn="just" defTabSz="1778000" rtl="0">
            <a:lnSpc>
              <a:spcPct val="90000"/>
            </a:lnSpc>
            <a:spcBef>
              <a:spcPct val="0"/>
            </a:spcBef>
            <a:spcAft>
              <a:spcPct val="35000"/>
            </a:spcAft>
          </a:pPr>
          <a:r>
            <a:rPr lang="en-US" sz="3300" kern="1200" dirty="0" smtClean="0">
              <a:latin typeface="Times New Roman" panose="02020603050405020304" pitchFamily="18" charset="0"/>
              <a:cs typeface="Times New Roman" panose="02020603050405020304" pitchFamily="18" charset="0"/>
            </a:rPr>
            <a:t>Low verbal IQ </a:t>
          </a:r>
        </a:p>
        <a:p>
          <a:pPr lvl="0" algn="just" defTabSz="1778000" rtl="0">
            <a:lnSpc>
              <a:spcPct val="90000"/>
            </a:lnSpc>
            <a:spcBef>
              <a:spcPct val="0"/>
            </a:spcBef>
            <a:spcAft>
              <a:spcPct val="35000"/>
            </a:spcAft>
          </a:pPr>
          <a:r>
            <a:rPr lang="en-US" sz="3300" kern="1200" dirty="0" smtClean="0">
              <a:latin typeface="Times New Roman" panose="02020603050405020304" pitchFamily="18" charset="0"/>
              <a:cs typeface="Times New Roman" panose="02020603050405020304" pitchFamily="18" charset="0"/>
            </a:rPr>
            <a:t>Increased attention difficulties and consistently achieve lower marks compared with peers.</a:t>
          </a:r>
          <a:endParaRPr lang="en-US" sz="3300" kern="1200" dirty="0">
            <a:latin typeface="Times New Roman" panose="02020603050405020304" pitchFamily="18" charset="0"/>
            <a:cs typeface="Times New Roman" panose="02020603050405020304" pitchFamily="18" charset="0"/>
          </a:endParaRPr>
        </a:p>
      </dsp:txBody>
      <dsp:txXfrm>
        <a:off x="120518" y="326099"/>
        <a:ext cx="7988564" cy="38737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A853BB-FC81-4536-8D67-723174216375}">
      <dsp:nvSpPr>
        <dsp:cNvPr id="0" name=""/>
        <dsp:cNvSpPr/>
      </dsp:nvSpPr>
      <dsp:spPr>
        <a:xfrm>
          <a:off x="0" y="200271"/>
          <a:ext cx="8229600" cy="41254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rtl="0">
            <a:lnSpc>
              <a:spcPct val="90000"/>
            </a:lnSpc>
            <a:spcBef>
              <a:spcPct val="0"/>
            </a:spcBef>
            <a:spcAft>
              <a:spcPct val="35000"/>
            </a:spcAft>
          </a:pPr>
          <a:r>
            <a:rPr lang="en-US" sz="4300" kern="1200" dirty="0" smtClean="0">
              <a:latin typeface="Times New Roman" panose="02020603050405020304" pitchFamily="18" charset="0"/>
              <a:cs typeface="Times New Roman" panose="02020603050405020304" pitchFamily="18" charset="0"/>
            </a:rPr>
            <a:t>It is common for elementary-school children with handwriting difficulties to receive remedial education from their teacher or be referred to occupational therapy for evaluation and intervention.</a:t>
          </a:r>
          <a:endParaRPr lang="en-US" sz="4300" kern="1200" dirty="0">
            <a:latin typeface="Times New Roman" panose="02020603050405020304" pitchFamily="18" charset="0"/>
            <a:cs typeface="Times New Roman" panose="02020603050405020304" pitchFamily="18" charset="0"/>
          </a:endParaRPr>
        </a:p>
      </dsp:txBody>
      <dsp:txXfrm>
        <a:off x="201386" y="401657"/>
        <a:ext cx="7826828" cy="37226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961FC-EEBE-48FC-8036-E19801196725}">
      <dsp:nvSpPr>
        <dsp:cNvPr id="0" name=""/>
        <dsp:cNvSpPr/>
      </dsp:nvSpPr>
      <dsp:spPr>
        <a:xfrm>
          <a:off x="0" y="694632"/>
          <a:ext cx="8229600" cy="13627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Identify students in school </a:t>
          </a:r>
          <a:r>
            <a:rPr lang="en-US" sz="2400" kern="1200" dirty="0" smtClean="0">
              <a:latin typeface="Times New Roman" panose="02020603050405020304" pitchFamily="18" charset="0"/>
              <a:cs typeface="Times New Roman" panose="02020603050405020304" pitchFamily="18" charset="0"/>
            </a:rPr>
            <a:t>with poor handwriting</a:t>
          </a:r>
          <a:endParaRPr lang="en-US" sz="2400" kern="1200" dirty="0">
            <a:latin typeface="Times New Roman" panose="02020603050405020304" pitchFamily="18" charset="0"/>
            <a:cs typeface="Times New Roman" panose="02020603050405020304" pitchFamily="18" charset="0"/>
          </a:endParaRPr>
        </a:p>
      </dsp:txBody>
      <dsp:txXfrm>
        <a:off x="66525" y="761157"/>
        <a:ext cx="8096550" cy="1229717"/>
      </dsp:txXfrm>
    </dsp:sp>
    <dsp:sp modelId="{00AAF41C-8097-4FA3-93D8-EE80920E79A8}">
      <dsp:nvSpPr>
        <dsp:cNvPr id="0" name=""/>
        <dsp:cNvSpPr/>
      </dsp:nvSpPr>
      <dsp:spPr>
        <a:xfrm>
          <a:off x="0" y="2244599"/>
          <a:ext cx="8229600" cy="15867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To </a:t>
          </a:r>
          <a:r>
            <a:rPr lang="en-US" sz="2400" kern="1200" dirty="0" smtClean="0">
              <a:latin typeface="Times New Roman" panose="02020603050405020304" pitchFamily="18" charset="0"/>
              <a:cs typeface="Times New Roman" panose="02020603050405020304" pitchFamily="18" charset="0"/>
            </a:rPr>
            <a:t>evaluate the additive effects of sensorimotor intervention(SM) intervention on the child’s handwriting</a:t>
          </a:r>
          <a:r>
            <a:rPr lang="en-US" sz="2400" kern="1200" dirty="0" smtClean="0">
              <a:latin typeface="Times New Roman" panose="02020603050405020304" pitchFamily="18" charset="0"/>
              <a:cs typeface="Times New Roman" panose="02020603050405020304" pitchFamily="18" charset="0"/>
            </a:rPr>
            <a:t>.. </a:t>
          </a:r>
          <a:endParaRPr lang="en-US" sz="2400" kern="1200" dirty="0">
            <a:latin typeface="Times New Roman" panose="02020603050405020304" pitchFamily="18" charset="0"/>
            <a:cs typeface="Times New Roman" panose="02020603050405020304" pitchFamily="18" charset="0"/>
          </a:endParaRPr>
        </a:p>
      </dsp:txBody>
      <dsp:txXfrm>
        <a:off x="77458" y="2322057"/>
        <a:ext cx="8074684" cy="14318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973D2-2448-4D88-B1E3-136C644975CA}">
      <dsp:nvSpPr>
        <dsp:cNvPr id="0" name=""/>
        <dsp:cNvSpPr/>
      </dsp:nvSpPr>
      <dsp:spPr>
        <a:xfrm>
          <a:off x="0" y="45381"/>
          <a:ext cx="8229600" cy="21715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smtClean="0">
              <a:latin typeface="Times New Roman" panose="02020603050405020304" pitchFamily="18" charset="0"/>
              <a:cs typeface="Times New Roman" panose="02020603050405020304" pitchFamily="18" charset="0"/>
            </a:rPr>
            <a:t>What are the possible effects of the intervention on specific qualities of handwriting (legibility, form, alignment, size, and spacing) and on speed</a:t>
          </a:r>
          <a:endParaRPr lang="en-US" sz="3200" kern="1200" dirty="0"/>
        </a:p>
      </dsp:txBody>
      <dsp:txXfrm>
        <a:off x="106005" y="151386"/>
        <a:ext cx="8017590" cy="1959510"/>
      </dsp:txXfrm>
    </dsp:sp>
    <dsp:sp modelId="{63F0EF26-BDCF-4E48-A3FB-70F585CC21DC}">
      <dsp:nvSpPr>
        <dsp:cNvPr id="0" name=""/>
        <dsp:cNvSpPr/>
      </dsp:nvSpPr>
      <dsp:spPr>
        <a:xfrm>
          <a:off x="0" y="2309061"/>
          <a:ext cx="8229600" cy="21715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en-US" sz="3200" kern="1200" dirty="0" smtClean="0">
              <a:latin typeface="Times New Roman" panose="02020603050405020304" pitchFamily="18" charset="0"/>
              <a:cs typeface="Times New Roman" panose="02020603050405020304" pitchFamily="18" charset="0"/>
            </a:rPr>
            <a:t>What would be the possible effect of training in teacher assessment using the Hand writing proficiency screening questionnaire(HPSQ) and grip strength</a:t>
          </a:r>
          <a:endParaRPr lang="en-US" sz="3200" kern="1200" dirty="0"/>
        </a:p>
      </dsp:txBody>
      <dsp:txXfrm>
        <a:off x="106005" y="2415066"/>
        <a:ext cx="8017590" cy="195951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18A68-19DB-464D-A1F7-0F7F454A4B9C}">
      <dsp:nvSpPr>
        <dsp:cNvPr id="0" name=""/>
        <dsp:cNvSpPr/>
      </dsp:nvSpPr>
      <dsp:spPr>
        <a:xfrm>
          <a:off x="0" y="34199"/>
          <a:ext cx="6583680" cy="106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Thirty-one(31) students (16 boys, 15 girls)- screened using the Minnesota Handwriting Assessment (MHA</a:t>
          </a:r>
          <a:r>
            <a:rPr lang="en-US" sz="1800" kern="1200" dirty="0" smtClean="0">
              <a:latin typeface="Times New Roman" panose="02020603050405020304" pitchFamily="18" charset="0"/>
              <a:cs typeface="Times New Roman" panose="02020603050405020304" pitchFamily="18" charset="0"/>
            </a:rPr>
            <a:t>)</a:t>
          </a:r>
          <a:endParaRPr lang="en-US" sz="1800" kern="1200" dirty="0">
            <a:latin typeface="Times New Roman" panose="02020603050405020304" pitchFamily="18" charset="0"/>
            <a:cs typeface="Times New Roman" panose="02020603050405020304" pitchFamily="18" charset="0"/>
          </a:endParaRPr>
        </a:p>
      </dsp:txBody>
      <dsp:txXfrm>
        <a:off x="31127" y="65326"/>
        <a:ext cx="5347067" cy="1000513"/>
      </dsp:txXfrm>
    </dsp:sp>
    <dsp:sp modelId="{10B88089-2483-4B01-8B74-1FDD5C65AEEE}">
      <dsp:nvSpPr>
        <dsp:cNvPr id="0" name=""/>
        <dsp:cNvSpPr/>
      </dsp:nvSpPr>
      <dsp:spPr>
        <a:xfrm>
          <a:off x="551383" y="1255998"/>
          <a:ext cx="6583680" cy="106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Twenty students(21) fulfilled the inclusion criteria for performing somewhat below peers or performing well below peers in at least two components of the MHA.</a:t>
          </a:r>
          <a:endParaRPr lang="en-US" sz="1800" kern="1200" dirty="0">
            <a:latin typeface="Times New Roman" panose="02020603050405020304" pitchFamily="18" charset="0"/>
            <a:cs typeface="Times New Roman" panose="02020603050405020304" pitchFamily="18" charset="0"/>
          </a:endParaRPr>
        </a:p>
      </dsp:txBody>
      <dsp:txXfrm>
        <a:off x="582510" y="1287125"/>
        <a:ext cx="5279243" cy="1000513"/>
      </dsp:txXfrm>
    </dsp:sp>
    <dsp:sp modelId="{B4486C7A-E876-47AD-AFDD-D6CC48648EC4}">
      <dsp:nvSpPr>
        <dsp:cNvPr id="0" name=""/>
        <dsp:cNvSpPr/>
      </dsp:nvSpPr>
      <dsp:spPr>
        <a:xfrm>
          <a:off x="1094536" y="2511996"/>
          <a:ext cx="6583680" cy="106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Thirteen(13) </a:t>
          </a:r>
          <a:r>
            <a:rPr lang="en-US" sz="1800" kern="1200" dirty="0" smtClean="0">
              <a:latin typeface="Times New Roman" panose="02020603050405020304" pitchFamily="18" charset="0"/>
              <a:cs typeface="Times New Roman" panose="02020603050405020304" pitchFamily="18" charset="0"/>
            </a:rPr>
            <a:t>students- </a:t>
          </a:r>
          <a:r>
            <a:rPr lang="en-US" sz="1800" kern="1200" dirty="0" smtClean="0">
              <a:latin typeface="Times New Roman" panose="02020603050405020304" pitchFamily="18" charset="0"/>
              <a:cs typeface="Times New Roman" panose="02020603050405020304" pitchFamily="18" charset="0"/>
            </a:rPr>
            <a:t>agreed to </a:t>
          </a:r>
          <a:r>
            <a:rPr lang="en-US" sz="1800" kern="1200" dirty="0" smtClean="0">
              <a:latin typeface="Times New Roman" panose="02020603050405020304" pitchFamily="18" charset="0"/>
              <a:cs typeface="Times New Roman" panose="02020603050405020304" pitchFamily="18" charset="0"/>
            </a:rPr>
            <a:t>participate later two students left the school, and one student left the study before the actual intervention.</a:t>
          </a:r>
          <a:endParaRPr lang="en-US" sz="1800" kern="1200" dirty="0">
            <a:latin typeface="Times New Roman" panose="02020603050405020304" pitchFamily="18" charset="0"/>
            <a:cs typeface="Times New Roman" panose="02020603050405020304" pitchFamily="18" charset="0"/>
          </a:endParaRPr>
        </a:p>
      </dsp:txBody>
      <dsp:txXfrm>
        <a:off x="1125663" y="2543123"/>
        <a:ext cx="5287473" cy="1000513"/>
      </dsp:txXfrm>
    </dsp:sp>
    <dsp:sp modelId="{97068BEB-D9EA-45BB-99DA-831015B9941B}">
      <dsp:nvSpPr>
        <dsp:cNvPr id="0" name=""/>
        <dsp:cNvSpPr/>
      </dsp:nvSpPr>
      <dsp:spPr>
        <a:xfrm>
          <a:off x="1645920" y="3767994"/>
          <a:ext cx="6583680" cy="106276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Finally, 10 students (seven boys, three girls) aged 6–8years (mean age, 77.1 ± 1.45 months) participated in </a:t>
          </a:r>
          <a:r>
            <a:rPr lang="en-US" sz="1800" kern="1200" dirty="0" smtClean="0">
              <a:latin typeface="Times New Roman" panose="02020603050405020304" pitchFamily="18" charset="0"/>
              <a:cs typeface="Times New Roman" panose="02020603050405020304" pitchFamily="18" charset="0"/>
            </a:rPr>
            <a:t>the intervention </a:t>
          </a:r>
          <a:r>
            <a:rPr lang="en-US" sz="1800" kern="1200" dirty="0" smtClean="0">
              <a:latin typeface="Times New Roman" panose="02020603050405020304" pitchFamily="18" charset="0"/>
              <a:cs typeface="Times New Roman" panose="02020603050405020304" pitchFamily="18" charset="0"/>
            </a:rPr>
            <a:t>program</a:t>
          </a:r>
          <a:endParaRPr lang="en-US" sz="1800" kern="1200" dirty="0">
            <a:latin typeface="Times New Roman" panose="02020603050405020304" pitchFamily="18" charset="0"/>
            <a:cs typeface="Times New Roman" panose="02020603050405020304" pitchFamily="18" charset="0"/>
          </a:endParaRPr>
        </a:p>
      </dsp:txBody>
      <dsp:txXfrm>
        <a:off x="1677047" y="3799121"/>
        <a:ext cx="5279243" cy="1000513"/>
      </dsp:txXfrm>
    </dsp:sp>
    <dsp:sp modelId="{B6CE213B-B317-4746-B62C-8165892B5B50}">
      <dsp:nvSpPr>
        <dsp:cNvPr id="0" name=""/>
        <dsp:cNvSpPr/>
      </dsp:nvSpPr>
      <dsp:spPr>
        <a:xfrm>
          <a:off x="5892881" y="813983"/>
          <a:ext cx="690798" cy="69079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a:p>
      </dsp:txBody>
      <dsp:txXfrm>
        <a:off x="6048311" y="813983"/>
        <a:ext cx="379938" cy="519825"/>
      </dsp:txXfrm>
    </dsp:sp>
    <dsp:sp modelId="{EBE093AC-69B3-4480-9745-B9379062886C}">
      <dsp:nvSpPr>
        <dsp:cNvPr id="0" name=""/>
        <dsp:cNvSpPr/>
      </dsp:nvSpPr>
      <dsp:spPr>
        <a:xfrm>
          <a:off x="6477001" y="2087562"/>
          <a:ext cx="690798" cy="69079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a:p>
      </dsp:txBody>
      <dsp:txXfrm>
        <a:off x="6632431" y="2087562"/>
        <a:ext cx="379938" cy="519825"/>
      </dsp:txXfrm>
    </dsp:sp>
    <dsp:sp modelId="{8A0C4336-4F75-4B6C-A06A-49C4D3434065}">
      <dsp:nvSpPr>
        <dsp:cNvPr id="0" name=""/>
        <dsp:cNvSpPr/>
      </dsp:nvSpPr>
      <dsp:spPr>
        <a:xfrm>
          <a:off x="6987417" y="3325979"/>
          <a:ext cx="690798" cy="69079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a:p>
      </dsp:txBody>
      <dsp:txXfrm>
        <a:off x="7142847" y="3325979"/>
        <a:ext cx="379938" cy="51982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14400"/>
            <a:ext cx="7772400" cy="2381250"/>
          </a:xfrm>
        </p:spPr>
        <p:txBody>
          <a:bodyPr>
            <a:normAutofit/>
          </a:bodyPr>
          <a:lstStyle/>
          <a:p>
            <a:r>
              <a:rPr lang="en-US" sz="3600" i="1" dirty="0">
                <a:latin typeface="Adobe Garamond Pro Bold" pitchFamily="18" charset="0"/>
              </a:rPr>
              <a:t>Short-term sensorimotor-based intervention for handwriting</a:t>
            </a:r>
            <a:br>
              <a:rPr lang="en-US" sz="3600" i="1" dirty="0">
                <a:latin typeface="Adobe Garamond Pro Bold" pitchFamily="18" charset="0"/>
              </a:rPr>
            </a:br>
            <a:r>
              <a:rPr lang="en-US" sz="3600" i="1" dirty="0">
                <a:latin typeface="Adobe Garamond Pro Bold" pitchFamily="18" charset="0"/>
              </a:rPr>
              <a:t>performance in elementary school children</a:t>
            </a:r>
          </a:p>
        </p:txBody>
      </p:sp>
      <p:sp>
        <p:nvSpPr>
          <p:cNvPr id="3" name="Subtitle 2"/>
          <p:cNvSpPr>
            <a:spLocks noGrp="1"/>
          </p:cNvSpPr>
          <p:nvPr>
            <p:ph type="subTitle" idx="1"/>
          </p:nvPr>
        </p:nvSpPr>
        <p:spPr>
          <a:xfrm>
            <a:off x="1342736" y="3733800"/>
            <a:ext cx="6658264" cy="2133600"/>
          </a:xfrm>
        </p:spPr>
        <p:txBody>
          <a:bodyPr>
            <a:noAutofit/>
          </a:bodyPr>
          <a:lstStyle/>
          <a:p>
            <a:r>
              <a:rPr lang="en-US" sz="1800" b="1" dirty="0" smtClean="0">
                <a:solidFill>
                  <a:srgbClr val="FF0000"/>
                </a:solidFill>
                <a:latin typeface="Agency FB" panose="020B0503020202020204" pitchFamily="34" charset="0"/>
              </a:rPr>
              <a:t>Ganeswara </a:t>
            </a:r>
            <a:r>
              <a:rPr lang="en-US" sz="1800" b="1" dirty="0">
                <a:solidFill>
                  <a:srgbClr val="FF0000"/>
                </a:solidFill>
                <a:latin typeface="Agency FB" panose="020B0503020202020204" pitchFamily="34" charset="0"/>
              </a:rPr>
              <a:t>Rao </a:t>
            </a:r>
            <a:r>
              <a:rPr lang="en-US" sz="1800" b="1" dirty="0" smtClean="0">
                <a:solidFill>
                  <a:srgbClr val="FF0000"/>
                </a:solidFill>
                <a:latin typeface="Agency FB" panose="020B0503020202020204" pitchFamily="34" charset="0"/>
              </a:rPr>
              <a:t>Melam</a:t>
            </a:r>
          </a:p>
          <a:p>
            <a:r>
              <a:rPr lang="en-US" sz="1800" b="1" dirty="0" smtClean="0">
                <a:solidFill>
                  <a:srgbClr val="FF0000"/>
                </a:solidFill>
                <a:latin typeface="Agency FB" panose="020B0503020202020204" pitchFamily="34" charset="0"/>
              </a:rPr>
              <a:t> </a:t>
            </a:r>
            <a:r>
              <a:rPr lang="en-US" sz="1800" b="1" dirty="0" smtClean="0">
                <a:solidFill>
                  <a:srgbClr val="FF0000"/>
                </a:solidFill>
                <a:latin typeface="Agency FB" panose="020B0503020202020204" pitchFamily="34" charset="0"/>
              </a:rPr>
              <a:t>&amp; </a:t>
            </a:r>
            <a:endParaRPr lang="en-US" sz="1800" b="1" dirty="0" smtClean="0">
              <a:solidFill>
                <a:srgbClr val="FF0000"/>
              </a:solidFill>
              <a:latin typeface="Agency FB" panose="020B0503020202020204" pitchFamily="34" charset="0"/>
            </a:endParaRPr>
          </a:p>
          <a:p>
            <a:r>
              <a:rPr lang="en-US" sz="1800" b="1" dirty="0" smtClean="0">
                <a:solidFill>
                  <a:srgbClr val="FF0000"/>
                </a:solidFill>
                <a:latin typeface="Agency FB" panose="020B0503020202020204" pitchFamily="34" charset="0"/>
              </a:rPr>
              <a:t>Syamala </a:t>
            </a:r>
            <a:r>
              <a:rPr lang="en-US" sz="1800" b="1" dirty="0" smtClean="0">
                <a:solidFill>
                  <a:srgbClr val="FF0000"/>
                </a:solidFill>
                <a:latin typeface="Agency FB" panose="020B0503020202020204" pitchFamily="34" charset="0"/>
              </a:rPr>
              <a:t>Buragadda</a:t>
            </a:r>
            <a:endParaRPr lang="en-US" sz="1800" b="1" dirty="0">
              <a:solidFill>
                <a:srgbClr val="FF0000"/>
              </a:solidFill>
              <a:latin typeface="Agency FB" panose="020B0503020202020204" pitchFamily="34" charset="0"/>
            </a:endParaRPr>
          </a:p>
          <a:p>
            <a:r>
              <a:rPr lang="en-US" sz="1800" b="1" dirty="0" smtClean="0">
                <a:solidFill>
                  <a:schemeClr val="tx1"/>
                </a:solidFill>
                <a:latin typeface="Agency FB" panose="020B0503020202020204" pitchFamily="34" charset="0"/>
              </a:rPr>
              <a:t>Researchers,</a:t>
            </a:r>
          </a:p>
          <a:p>
            <a:r>
              <a:rPr lang="en-US" sz="1800" b="1" dirty="0" smtClean="0">
                <a:solidFill>
                  <a:schemeClr val="tx1"/>
                </a:solidFill>
                <a:latin typeface="Agency FB" panose="020B0503020202020204" pitchFamily="34" charset="0"/>
              </a:rPr>
              <a:t>Rehabilitation Health sciences,</a:t>
            </a:r>
          </a:p>
          <a:p>
            <a:r>
              <a:rPr lang="en-US" sz="1800" b="1" dirty="0" smtClean="0">
                <a:solidFill>
                  <a:schemeClr val="tx1"/>
                </a:solidFill>
                <a:latin typeface="Agency FB" panose="020B0503020202020204" pitchFamily="34" charset="0"/>
              </a:rPr>
              <a:t>College of Applied Medical Sciences</a:t>
            </a:r>
          </a:p>
          <a:p>
            <a:r>
              <a:rPr lang="en-US" sz="1800" b="1" dirty="0" smtClean="0">
                <a:solidFill>
                  <a:schemeClr val="tx1"/>
                </a:solidFill>
                <a:latin typeface="Agency FB" panose="020B0503020202020204" pitchFamily="34" charset="0"/>
              </a:rPr>
              <a:t>King Saud </a:t>
            </a:r>
            <a:r>
              <a:rPr lang="en-US" sz="1800" b="1" dirty="0" smtClean="0">
                <a:solidFill>
                  <a:schemeClr val="tx1"/>
                </a:solidFill>
                <a:latin typeface="Agency FB" panose="020B0503020202020204" pitchFamily="34" charset="0"/>
              </a:rPr>
              <a:t>University,</a:t>
            </a:r>
          </a:p>
          <a:p>
            <a:r>
              <a:rPr lang="en-US" sz="1800" b="1" dirty="0" smtClean="0">
                <a:solidFill>
                  <a:schemeClr val="tx1"/>
                </a:solidFill>
                <a:latin typeface="Agency FB" panose="020B0503020202020204" pitchFamily="34" charset="0"/>
              </a:rPr>
              <a:t> </a:t>
            </a:r>
            <a:r>
              <a:rPr lang="en-US" sz="1800" b="1" dirty="0" smtClean="0">
                <a:solidFill>
                  <a:schemeClr val="tx1"/>
                </a:solidFill>
                <a:latin typeface="Agency FB" panose="020B0503020202020204" pitchFamily="34" charset="0"/>
              </a:rPr>
              <a:t>Riyadh, Saudi Arabia</a:t>
            </a:r>
            <a:endParaRPr lang="en-US" sz="1800" b="1" dirty="0">
              <a:solidFill>
                <a:schemeClr val="tx1"/>
              </a:solidFill>
              <a:latin typeface="Agency FB" panose="020B0503020202020204" pitchFamily="34" charset="0"/>
            </a:endParaRPr>
          </a:p>
        </p:txBody>
      </p:sp>
      <p:pic>
        <p:nvPicPr>
          <p:cNvPr id="1026" name="Picture 2" descr="C:\Users\gmelam\Downloads\cams_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3522" y="20392"/>
            <a:ext cx="1629064" cy="1610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1686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Handwriting</a:t>
            </a:r>
            <a:endParaRPr lang="en-US"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2025003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026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F9B198BE-9B27-4DE8-B155-202A7B235C8A}"/>
                                            </p:graphicEl>
                                          </p:spTgt>
                                        </p:tgtEl>
                                        <p:attrNameLst>
                                          <p:attrName>style.color</p:attrName>
                                        </p:attrNameLst>
                                      </p:cBhvr>
                                      <p:to>
                                        <a:schemeClr val="accent2"/>
                                      </p:to>
                                    </p:animClr>
                                    <p:animClr clrSpc="rgb" dir="cw">
                                      <p:cBhvr>
                                        <p:cTn id="7" dur="500" fill="hold"/>
                                        <p:tgtEl>
                                          <p:spTgt spid="4">
                                            <p:graphicEl>
                                              <a:dgm id="{F9B198BE-9B27-4DE8-B155-202A7B235C8A}"/>
                                            </p:graphicEl>
                                          </p:spTgt>
                                        </p:tgtEl>
                                        <p:attrNameLst>
                                          <p:attrName>fillcolor</p:attrName>
                                        </p:attrNameLst>
                                      </p:cBhvr>
                                      <p:to>
                                        <a:schemeClr val="accent2"/>
                                      </p:to>
                                    </p:animClr>
                                    <p:set>
                                      <p:cBhvr>
                                        <p:cTn id="8" dur="500" fill="hold"/>
                                        <p:tgtEl>
                                          <p:spTgt spid="4">
                                            <p:graphicEl>
                                              <a:dgm id="{F9B198BE-9B27-4DE8-B155-202A7B235C8A}"/>
                                            </p:graphicEl>
                                          </p:spTgt>
                                        </p:tgtEl>
                                        <p:attrNameLst>
                                          <p:attrName>fill.type</p:attrName>
                                        </p:attrNameLst>
                                      </p:cBhvr>
                                      <p:to>
                                        <p:strVal val="solid"/>
                                      </p:to>
                                    </p:set>
                                    <p:set>
                                      <p:cBhvr>
                                        <p:cTn id="9" dur="500" fill="hold"/>
                                        <p:tgtEl>
                                          <p:spTgt spid="4">
                                            <p:graphicEl>
                                              <a:dgm id="{F9B198BE-9B27-4DE8-B155-202A7B235C8A}"/>
                                            </p:graphic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4">
                                            <p:graphicEl>
                                              <a:dgm id="{9DF8A5DA-4746-484D-8780-917431627F85}"/>
                                            </p:graphicEl>
                                          </p:spTgt>
                                        </p:tgtEl>
                                        <p:attrNameLst>
                                          <p:attrName>style.color</p:attrName>
                                        </p:attrNameLst>
                                      </p:cBhvr>
                                      <p:to>
                                        <a:schemeClr val="accent2"/>
                                      </p:to>
                                    </p:animClr>
                                    <p:animClr clrSpc="rgb" dir="cw">
                                      <p:cBhvr>
                                        <p:cTn id="14" dur="500" fill="hold"/>
                                        <p:tgtEl>
                                          <p:spTgt spid="4">
                                            <p:graphicEl>
                                              <a:dgm id="{9DF8A5DA-4746-484D-8780-917431627F85}"/>
                                            </p:graphicEl>
                                          </p:spTgt>
                                        </p:tgtEl>
                                        <p:attrNameLst>
                                          <p:attrName>fillcolor</p:attrName>
                                        </p:attrNameLst>
                                      </p:cBhvr>
                                      <p:to>
                                        <a:schemeClr val="accent2"/>
                                      </p:to>
                                    </p:animClr>
                                    <p:set>
                                      <p:cBhvr>
                                        <p:cTn id="15" dur="500" fill="hold"/>
                                        <p:tgtEl>
                                          <p:spTgt spid="4">
                                            <p:graphicEl>
                                              <a:dgm id="{9DF8A5DA-4746-484D-8780-917431627F85}"/>
                                            </p:graphicEl>
                                          </p:spTgt>
                                        </p:tgtEl>
                                        <p:attrNameLst>
                                          <p:attrName>fill.type</p:attrName>
                                        </p:attrNameLst>
                                      </p:cBhvr>
                                      <p:to>
                                        <p:strVal val="solid"/>
                                      </p:to>
                                    </p:set>
                                    <p:set>
                                      <p:cBhvr>
                                        <p:cTn id="16" dur="500" fill="hold"/>
                                        <p:tgtEl>
                                          <p:spTgt spid="4">
                                            <p:graphicEl>
                                              <a:dgm id="{9DF8A5DA-4746-484D-8780-917431627F85}"/>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Why hand writing is important?</a:t>
            </a:r>
            <a:endParaRPr lang="en-US"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1401249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976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0CAE3234-1888-461C-B732-9250CFD50F5E}"/>
                                            </p:graphicEl>
                                          </p:spTgt>
                                        </p:tgtEl>
                                        <p:attrNameLst>
                                          <p:attrName>style.color</p:attrName>
                                        </p:attrNameLst>
                                      </p:cBhvr>
                                      <p:to>
                                        <a:schemeClr val="accent2"/>
                                      </p:to>
                                    </p:animClr>
                                    <p:animClr clrSpc="rgb" dir="cw">
                                      <p:cBhvr>
                                        <p:cTn id="7" dur="500" fill="hold"/>
                                        <p:tgtEl>
                                          <p:spTgt spid="4">
                                            <p:graphicEl>
                                              <a:dgm id="{0CAE3234-1888-461C-B732-9250CFD50F5E}"/>
                                            </p:graphicEl>
                                          </p:spTgt>
                                        </p:tgtEl>
                                        <p:attrNameLst>
                                          <p:attrName>fillcolor</p:attrName>
                                        </p:attrNameLst>
                                      </p:cBhvr>
                                      <p:to>
                                        <a:schemeClr val="accent2"/>
                                      </p:to>
                                    </p:animClr>
                                    <p:set>
                                      <p:cBhvr>
                                        <p:cTn id="8" dur="500" fill="hold"/>
                                        <p:tgtEl>
                                          <p:spTgt spid="4">
                                            <p:graphicEl>
                                              <a:dgm id="{0CAE3234-1888-461C-B732-9250CFD50F5E}"/>
                                            </p:graphicEl>
                                          </p:spTgt>
                                        </p:tgtEl>
                                        <p:attrNameLst>
                                          <p:attrName>fill.type</p:attrName>
                                        </p:attrNameLst>
                                      </p:cBhvr>
                                      <p:to>
                                        <p:strVal val="solid"/>
                                      </p:to>
                                    </p:set>
                                    <p:set>
                                      <p:cBhvr>
                                        <p:cTn id="9" dur="500" fill="hold"/>
                                        <p:tgtEl>
                                          <p:spTgt spid="4">
                                            <p:graphicEl>
                                              <a:dgm id="{0CAE3234-1888-461C-B732-9250CFD50F5E}"/>
                                            </p:graphic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4">
                                            <p:graphicEl>
                                              <a:dgm id="{75286D21-F716-4344-8765-26353CBBBF5F}"/>
                                            </p:graphicEl>
                                          </p:spTgt>
                                        </p:tgtEl>
                                        <p:attrNameLst>
                                          <p:attrName>style.color</p:attrName>
                                        </p:attrNameLst>
                                      </p:cBhvr>
                                      <p:to>
                                        <a:schemeClr val="accent2"/>
                                      </p:to>
                                    </p:animClr>
                                    <p:animClr clrSpc="rgb" dir="cw">
                                      <p:cBhvr>
                                        <p:cTn id="14" dur="500" fill="hold"/>
                                        <p:tgtEl>
                                          <p:spTgt spid="4">
                                            <p:graphicEl>
                                              <a:dgm id="{75286D21-F716-4344-8765-26353CBBBF5F}"/>
                                            </p:graphicEl>
                                          </p:spTgt>
                                        </p:tgtEl>
                                        <p:attrNameLst>
                                          <p:attrName>fillcolor</p:attrName>
                                        </p:attrNameLst>
                                      </p:cBhvr>
                                      <p:to>
                                        <a:schemeClr val="accent2"/>
                                      </p:to>
                                    </p:animClr>
                                    <p:set>
                                      <p:cBhvr>
                                        <p:cTn id="15" dur="500" fill="hold"/>
                                        <p:tgtEl>
                                          <p:spTgt spid="4">
                                            <p:graphicEl>
                                              <a:dgm id="{75286D21-F716-4344-8765-26353CBBBF5F}"/>
                                            </p:graphicEl>
                                          </p:spTgt>
                                        </p:tgtEl>
                                        <p:attrNameLst>
                                          <p:attrName>fill.type</p:attrName>
                                        </p:attrNameLst>
                                      </p:cBhvr>
                                      <p:to>
                                        <p:strVal val="solid"/>
                                      </p:to>
                                    </p:set>
                                    <p:set>
                                      <p:cBhvr>
                                        <p:cTn id="16" dur="500" fill="hold"/>
                                        <p:tgtEl>
                                          <p:spTgt spid="4">
                                            <p:graphicEl>
                                              <a:dgm id="{75286D21-F716-4344-8765-26353CBBBF5F}"/>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Handwriting-forgotten skill </a:t>
            </a:r>
            <a:endParaRPr lang="en-US"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12849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58236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3F011329-DF9A-4CFB-AF78-49886663A5B5}"/>
                                            </p:graphicEl>
                                          </p:spTgt>
                                        </p:tgtEl>
                                        <p:attrNameLst>
                                          <p:attrName>style.color</p:attrName>
                                        </p:attrNameLst>
                                      </p:cBhvr>
                                      <p:to>
                                        <a:schemeClr val="accent2"/>
                                      </p:to>
                                    </p:animClr>
                                    <p:animClr clrSpc="rgb" dir="cw">
                                      <p:cBhvr>
                                        <p:cTn id="7" dur="500" fill="hold"/>
                                        <p:tgtEl>
                                          <p:spTgt spid="4">
                                            <p:graphicEl>
                                              <a:dgm id="{3F011329-DF9A-4CFB-AF78-49886663A5B5}"/>
                                            </p:graphicEl>
                                          </p:spTgt>
                                        </p:tgtEl>
                                        <p:attrNameLst>
                                          <p:attrName>fillcolor</p:attrName>
                                        </p:attrNameLst>
                                      </p:cBhvr>
                                      <p:to>
                                        <a:schemeClr val="accent2"/>
                                      </p:to>
                                    </p:animClr>
                                    <p:set>
                                      <p:cBhvr>
                                        <p:cTn id="8" dur="500" fill="hold"/>
                                        <p:tgtEl>
                                          <p:spTgt spid="4">
                                            <p:graphicEl>
                                              <a:dgm id="{3F011329-DF9A-4CFB-AF78-49886663A5B5}"/>
                                            </p:graphicEl>
                                          </p:spTgt>
                                        </p:tgtEl>
                                        <p:attrNameLst>
                                          <p:attrName>fill.type</p:attrName>
                                        </p:attrNameLst>
                                      </p:cBhvr>
                                      <p:to>
                                        <p:strVal val="solid"/>
                                      </p:to>
                                    </p:set>
                                    <p:set>
                                      <p:cBhvr>
                                        <p:cTn id="9" dur="500" fill="hold"/>
                                        <p:tgtEl>
                                          <p:spTgt spid="4">
                                            <p:graphicEl>
                                              <a:dgm id="{3F011329-DF9A-4CFB-AF78-49886663A5B5}"/>
                                            </p:graphic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4">
                                            <p:graphicEl>
                                              <a:dgm id="{A2D29708-43D4-4381-82CF-EE187FC4BF09}"/>
                                            </p:graphicEl>
                                          </p:spTgt>
                                        </p:tgtEl>
                                        <p:attrNameLst>
                                          <p:attrName>style.color</p:attrName>
                                        </p:attrNameLst>
                                      </p:cBhvr>
                                      <p:to>
                                        <a:schemeClr val="accent2"/>
                                      </p:to>
                                    </p:animClr>
                                    <p:animClr clrSpc="rgb" dir="cw">
                                      <p:cBhvr>
                                        <p:cTn id="14" dur="500" fill="hold"/>
                                        <p:tgtEl>
                                          <p:spTgt spid="4">
                                            <p:graphicEl>
                                              <a:dgm id="{A2D29708-43D4-4381-82CF-EE187FC4BF09}"/>
                                            </p:graphicEl>
                                          </p:spTgt>
                                        </p:tgtEl>
                                        <p:attrNameLst>
                                          <p:attrName>fillcolor</p:attrName>
                                        </p:attrNameLst>
                                      </p:cBhvr>
                                      <p:to>
                                        <a:schemeClr val="accent2"/>
                                      </p:to>
                                    </p:animClr>
                                    <p:set>
                                      <p:cBhvr>
                                        <p:cTn id="15" dur="500" fill="hold"/>
                                        <p:tgtEl>
                                          <p:spTgt spid="4">
                                            <p:graphicEl>
                                              <a:dgm id="{A2D29708-43D4-4381-82CF-EE187FC4BF09}"/>
                                            </p:graphicEl>
                                          </p:spTgt>
                                        </p:tgtEl>
                                        <p:attrNameLst>
                                          <p:attrName>fill.type</p:attrName>
                                        </p:attrNameLst>
                                      </p:cBhvr>
                                      <p:to>
                                        <p:strVal val="solid"/>
                                      </p:to>
                                    </p:set>
                                    <p:set>
                                      <p:cBhvr>
                                        <p:cTn id="16" dur="500" fill="hold"/>
                                        <p:tgtEl>
                                          <p:spTgt spid="4">
                                            <p:graphicEl>
                                              <a:dgm id="{A2D29708-43D4-4381-82CF-EE187FC4BF09}"/>
                                            </p:graphic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4">
                                            <p:graphicEl>
                                              <a:dgm id="{018BB943-1ECC-46CF-BE83-C0528C1CC008}"/>
                                            </p:graphicEl>
                                          </p:spTgt>
                                        </p:tgtEl>
                                        <p:attrNameLst>
                                          <p:attrName>style.color</p:attrName>
                                        </p:attrNameLst>
                                      </p:cBhvr>
                                      <p:to>
                                        <a:schemeClr val="accent2"/>
                                      </p:to>
                                    </p:animClr>
                                    <p:animClr clrSpc="rgb" dir="cw">
                                      <p:cBhvr>
                                        <p:cTn id="21" dur="500" fill="hold"/>
                                        <p:tgtEl>
                                          <p:spTgt spid="4">
                                            <p:graphicEl>
                                              <a:dgm id="{018BB943-1ECC-46CF-BE83-C0528C1CC008}"/>
                                            </p:graphicEl>
                                          </p:spTgt>
                                        </p:tgtEl>
                                        <p:attrNameLst>
                                          <p:attrName>fillcolor</p:attrName>
                                        </p:attrNameLst>
                                      </p:cBhvr>
                                      <p:to>
                                        <a:schemeClr val="accent2"/>
                                      </p:to>
                                    </p:animClr>
                                    <p:set>
                                      <p:cBhvr>
                                        <p:cTn id="22" dur="500" fill="hold"/>
                                        <p:tgtEl>
                                          <p:spTgt spid="4">
                                            <p:graphicEl>
                                              <a:dgm id="{018BB943-1ECC-46CF-BE83-C0528C1CC008}"/>
                                            </p:graphicEl>
                                          </p:spTgt>
                                        </p:tgtEl>
                                        <p:attrNameLst>
                                          <p:attrName>fill.type</p:attrName>
                                        </p:attrNameLst>
                                      </p:cBhvr>
                                      <p:to>
                                        <p:strVal val="solid"/>
                                      </p:to>
                                    </p:set>
                                    <p:set>
                                      <p:cBhvr>
                                        <p:cTn id="23" dur="500" fill="hold"/>
                                        <p:tgtEl>
                                          <p:spTgt spid="4">
                                            <p:graphicEl>
                                              <a:dgm id="{018BB943-1ECC-46CF-BE83-C0528C1CC008}"/>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Developmental Sequence of Handwriting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3674766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326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B4627E6B-95D6-45EE-91A8-5A9D62EBC318}"/>
                                            </p:graphicEl>
                                          </p:spTgt>
                                        </p:tgtEl>
                                        <p:attrNameLst>
                                          <p:attrName>style.color</p:attrName>
                                        </p:attrNameLst>
                                      </p:cBhvr>
                                      <p:to>
                                        <a:schemeClr val="accent2"/>
                                      </p:to>
                                    </p:animClr>
                                    <p:animClr clrSpc="rgb" dir="cw">
                                      <p:cBhvr>
                                        <p:cTn id="7" dur="500" fill="hold"/>
                                        <p:tgtEl>
                                          <p:spTgt spid="4">
                                            <p:graphicEl>
                                              <a:dgm id="{B4627E6B-95D6-45EE-91A8-5A9D62EBC318}"/>
                                            </p:graphicEl>
                                          </p:spTgt>
                                        </p:tgtEl>
                                        <p:attrNameLst>
                                          <p:attrName>fillcolor</p:attrName>
                                        </p:attrNameLst>
                                      </p:cBhvr>
                                      <p:to>
                                        <a:schemeClr val="accent2"/>
                                      </p:to>
                                    </p:animClr>
                                    <p:set>
                                      <p:cBhvr>
                                        <p:cTn id="8" dur="500" fill="hold"/>
                                        <p:tgtEl>
                                          <p:spTgt spid="4">
                                            <p:graphicEl>
                                              <a:dgm id="{B4627E6B-95D6-45EE-91A8-5A9D62EBC318}"/>
                                            </p:graphicEl>
                                          </p:spTgt>
                                        </p:tgtEl>
                                        <p:attrNameLst>
                                          <p:attrName>fill.type</p:attrName>
                                        </p:attrNameLst>
                                      </p:cBhvr>
                                      <p:to>
                                        <p:strVal val="solid"/>
                                      </p:to>
                                    </p:set>
                                    <p:set>
                                      <p:cBhvr>
                                        <p:cTn id="9" dur="500" fill="hold"/>
                                        <p:tgtEl>
                                          <p:spTgt spid="4">
                                            <p:graphicEl>
                                              <a:dgm id="{B4627E6B-95D6-45EE-91A8-5A9D62EBC318}"/>
                                            </p:graphic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4">
                                            <p:graphicEl>
                                              <a:dgm id="{EFEC2E7D-6A9B-437C-ADDA-0F2068C1AD97}"/>
                                            </p:graphicEl>
                                          </p:spTgt>
                                        </p:tgtEl>
                                        <p:attrNameLst>
                                          <p:attrName>style.color</p:attrName>
                                        </p:attrNameLst>
                                      </p:cBhvr>
                                      <p:to>
                                        <a:schemeClr val="accent2"/>
                                      </p:to>
                                    </p:animClr>
                                    <p:animClr clrSpc="rgb" dir="cw">
                                      <p:cBhvr>
                                        <p:cTn id="14" dur="500" fill="hold"/>
                                        <p:tgtEl>
                                          <p:spTgt spid="4">
                                            <p:graphicEl>
                                              <a:dgm id="{EFEC2E7D-6A9B-437C-ADDA-0F2068C1AD97}"/>
                                            </p:graphicEl>
                                          </p:spTgt>
                                        </p:tgtEl>
                                        <p:attrNameLst>
                                          <p:attrName>fillcolor</p:attrName>
                                        </p:attrNameLst>
                                      </p:cBhvr>
                                      <p:to>
                                        <a:schemeClr val="accent2"/>
                                      </p:to>
                                    </p:animClr>
                                    <p:set>
                                      <p:cBhvr>
                                        <p:cTn id="15" dur="500" fill="hold"/>
                                        <p:tgtEl>
                                          <p:spTgt spid="4">
                                            <p:graphicEl>
                                              <a:dgm id="{EFEC2E7D-6A9B-437C-ADDA-0F2068C1AD97}"/>
                                            </p:graphicEl>
                                          </p:spTgt>
                                        </p:tgtEl>
                                        <p:attrNameLst>
                                          <p:attrName>fill.type</p:attrName>
                                        </p:attrNameLst>
                                      </p:cBhvr>
                                      <p:to>
                                        <p:strVal val="solid"/>
                                      </p:to>
                                    </p:set>
                                    <p:set>
                                      <p:cBhvr>
                                        <p:cTn id="16" dur="500" fill="hold"/>
                                        <p:tgtEl>
                                          <p:spTgt spid="4">
                                            <p:graphicEl>
                                              <a:dgm id="{EFEC2E7D-6A9B-437C-ADDA-0F2068C1AD97}"/>
                                            </p:graphic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4">
                                            <p:graphicEl>
                                              <a:dgm id="{6E4CC41B-ECAD-4D35-B024-BD2A1893AAF3}"/>
                                            </p:graphicEl>
                                          </p:spTgt>
                                        </p:tgtEl>
                                        <p:attrNameLst>
                                          <p:attrName>style.color</p:attrName>
                                        </p:attrNameLst>
                                      </p:cBhvr>
                                      <p:to>
                                        <a:schemeClr val="accent2"/>
                                      </p:to>
                                    </p:animClr>
                                    <p:animClr clrSpc="rgb" dir="cw">
                                      <p:cBhvr>
                                        <p:cTn id="21" dur="500" fill="hold"/>
                                        <p:tgtEl>
                                          <p:spTgt spid="4">
                                            <p:graphicEl>
                                              <a:dgm id="{6E4CC41B-ECAD-4D35-B024-BD2A1893AAF3}"/>
                                            </p:graphicEl>
                                          </p:spTgt>
                                        </p:tgtEl>
                                        <p:attrNameLst>
                                          <p:attrName>fillcolor</p:attrName>
                                        </p:attrNameLst>
                                      </p:cBhvr>
                                      <p:to>
                                        <a:schemeClr val="accent2"/>
                                      </p:to>
                                    </p:animClr>
                                    <p:set>
                                      <p:cBhvr>
                                        <p:cTn id="22" dur="500" fill="hold"/>
                                        <p:tgtEl>
                                          <p:spTgt spid="4">
                                            <p:graphicEl>
                                              <a:dgm id="{6E4CC41B-ECAD-4D35-B024-BD2A1893AAF3}"/>
                                            </p:graphicEl>
                                          </p:spTgt>
                                        </p:tgtEl>
                                        <p:attrNameLst>
                                          <p:attrName>fill.type</p:attrName>
                                        </p:attrNameLst>
                                      </p:cBhvr>
                                      <p:to>
                                        <p:strVal val="solid"/>
                                      </p:to>
                                    </p:set>
                                    <p:set>
                                      <p:cBhvr>
                                        <p:cTn id="23" dur="500" fill="hold"/>
                                        <p:tgtEl>
                                          <p:spTgt spid="4">
                                            <p:graphicEl>
                                              <a:dgm id="{6E4CC41B-ECAD-4D35-B024-BD2A1893AAF3}"/>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229600" cy="1143000"/>
          </a:xfrm>
        </p:spPr>
        <p:txBody>
          <a:bodyPr/>
          <a:lstStyle/>
          <a:p>
            <a:r>
              <a:rPr lang="en-US" dirty="0">
                <a:latin typeface="Times New Roman" panose="02020603050405020304" pitchFamily="18" charset="0"/>
                <a:cs typeface="Times New Roman" panose="02020603050405020304" pitchFamily="18" charset="0"/>
              </a:rPr>
              <a:t>Handwriting and the Brain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309457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846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A49C5DA9-EE46-4DC6-B4DD-DA1C0CFED7CB}"/>
                                            </p:graphicEl>
                                          </p:spTgt>
                                        </p:tgtEl>
                                        <p:attrNameLst>
                                          <p:attrName>style.color</p:attrName>
                                        </p:attrNameLst>
                                      </p:cBhvr>
                                      <p:to>
                                        <a:schemeClr val="accent2"/>
                                      </p:to>
                                    </p:animClr>
                                    <p:animClr clrSpc="rgb" dir="cw">
                                      <p:cBhvr>
                                        <p:cTn id="7" dur="500" fill="hold"/>
                                        <p:tgtEl>
                                          <p:spTgt spid="4">
                                            <p:graphicEl>
                                              <a:dgm id="{A49C5DA9-EE46-4DC6-B4DD-DA1C0CFED7CB}"/>
                                            </p:graphicEl>
                                          </p:spTgt>
                                        </p:tgtEl>
                                        <p:attrNameLst>
                                          <p:attrName>fillcolor</p:attrName>
                                        </p:attrNameLst>
                                      </p:cBhvr>
                                      <p:to>
                                        <a:schemeClr val="accent2"/>
                                      </p:to>
                                    </p:animClr>
                                    <p:set>
                                      <p:cBhvr>
                                        <p:cTn id="8" dur="500" fill="hold"/>
                                        <p:tgtEl>
                                          <p:spTgt spid="4">
                                            <p:graphicEl>
                                              <a:dgm id="{A49C5DA9-EE46-4DC6-B4DD-DA1C0CFED7CB}"/>
                                            </p:graphicEl>
                                          </p:spTgt>
                                        </p:tgtEl>
                                        <p:attrNameLst>
                                          <p:attrName>fill.type</p:attrName>
                                        </p:attrNameLst>
                                      </p:cBhvr>
                                      <p:to>
                                        <p:strVal val="solid"/>
                                      </p:to>
                                    </p:set>
                                    <p:set>
                                      <p:cBhvr>
                                        <p:cTn id="9" dur="500" fill="hold"/>
                                        <p:tgtEl>
                                          <p:spTgt spid="4">
                                            <p:graphicEl>
                                              <a:dgm id="{A49C5DA9-EE46-4DC6-B4DD-DA1C0CFED7CB}"/>
                                            </p:graphicEl>
                                          </p:spTgt>
                                        </p:tgtEl>
                                        <p:attrNameLst>
                                          <p:attrName>fill.on</p:attrName>
                                        </p:attrNameLst>
                                      </p:cBhvr>
                                      <p:to>
                                        <p:strVal val="true"/>
                                      </p:to>
                                    </p:set>
                                  </p:childTnLst>
                                </p:cTn>
                              </p:par>
                              <p:par>
                                <p:cTn id="10" presetID="19" presetClass="emph" presetSubtype="0" fill="hold" grpId="0" nodeType="withEffect">
                                  <p:stCondLst>
                                    <p:cond delay="0"/>
                                  </p:stCondLst>
                                  <p:childTnLst>
                                    <p:animClr clrSpc="rgb" dir="cw">
                                      <p:cBhvr override="childStyle">
                                        <p:cTn id="11" dur="500" fill="hold"/>
                                        <p:tgtEl>
                                          <p:spTgt spid="4">
                                            <p:graphicEl>
                                              <a:dgm id="{E795A3AD-2871-43C2-AEED-C0A3619BAA94}"/>
                                            </p:graphicEl>
                                          </p:spTgt>
                                        </p:tgtEl>
                                        <p:attrNameLst>
                                          <p:attrName>style.color</p:attrName>
                                        </p:attrNameLst>
                                      </p:cBhvr>
                                      <p:to>
                                        <a:schemeClr val="accent2"/>
                                      </p:to>
                                    </p:animClr>
                                    <p:animClr clrSpc="rgb" dir="cw">
                                      <p:cBhvr>
                                        <p:cTn id="12" dur="500" fill="hold"/>
                                        <p:tgtEl>
                                          <p:spTgt spid="4">
                                            <p:graphicEl>
                                              <a:dgm id="{E795A3AD-2871-43C2-AEED-C0A3619BAA94}"/>
                                            </p:graphicEl>
                                          </p:spTgt>
                                        </p:tgtEl>
                                        <p:attrNameLst>
                                          <p:attrName>fillcolor</p:attrName>
                                        </p:attrNameLst>
                                      </p:cBhvr>
                                      <p:to>
                                        <a:schemeClr val="accent2"/>
                                      </p:to>
                                    </p:animClr>
                                    <p:set>
                                      <p:cBhvr>
                                        <p:cTn id="13" dur="500" fill="hold"/>
                                        <p:tgtEl>
                                          <p:spTgt spid="4">
                                            <p:graphicEl>
                                              <a:dgm id="{E795A3AD-2871-43C2-AEED-C0A3619BAA94}"/>
                                            </p:graphicEl>
                                          </p:spTgt>
                                        </p:tgtEl>
                                        <p:attrNameLst>
                                          <p:attrName>fill.type</p:attrName>
                                        </p:attrNameLst>
                                      </p:cBhvr>
                                      <p:to>
                                        <p:strVal val="solid"/>
                                      </p:to>
                                    </p:set>
                                    <p:set>
                                      <p:cBhvr>
                                        <p:cTn id="14" dur="500" fill="hold"/>
                                        <p:tgtEl>
                                          <p:spTgt spid="4">
                                            <p:graphicEl>
                                              <a:dgm id="{E795A3AD-2871-43C2-AEED-C0A3619BAA94}"/>
                                            </p:graphicEl>
                                          </p:spTgt>
                                        </p:tgtEl>
                                        <p:attrNameLst>
                                          <p:attrName>fill.on</p:attrName>
                                        </p:attrNameLst>
                                      </p:cBhvr>
                                      <p:to>
                                        <p:strVal val="true"/>
                                      </p:to>
                                    </p:set>
                                  </p:childTnLst>
                                </p:cTn>
                              </p:par>
                              <p:par>
                                <p:cTn id="15" presetID="19" presetClass="emph" presetSubtype="0" fill="hold" grpId="0" nodeType="withEffect">
                                  <p:stCondLst>
                                    <p:cond delay="0"/>
                                  </p:stCondLst>
                                  <p:childTnLst>
                                    <p:animClr clrSpc="rgb" dir="cw">
                                      <p:cBhvr override="childStyle">
                                        <p:cTn id="16" dur="500" fill="hold"/>
                                        <p:tgtEl>
                                          <p:spTgt spid="4">
                                            <p:graphicEl>
                                              <a:dgm id="{20D4C00A-EBB9-4148-8CBA-3320216F78A9}"/>
                                            </p:graphicEl>
                                          </p:spTgt>
                                        </p:tgtEl>
                                        <p:attrNameLst>
                                          <p:attrName>style.color</p:attrName>
                                        </p:attrNameLst>
                                      </p:cBhvr>
                                      <p:to>
                                        <a:schemeClr val="accent2"/>
                                      </p:to>
                                    </p:animClr>
                                    <p:animClr clrSpc="rgb" dir="cw">
                                      <p:cBhvr>
                                        <p:cTn id="17" dur="500" fill="hold"/>
                                        <p:tgtEl>
                                          <p:spTgt spid="4">
                                            <p:graphicEl>
                                              <a:dgm id="{20D4C00A-EBB9-4148-8CBA-3320216F78A9}"/>
                                            </p:graphicEl>
                                          </p:spTgt>
                                        </p:tgtEl>
                                        <p:attrNameLst>
                                          <p:attrName>fillcolor</p:attrName>
                                        </p:attrNameLst>
                                      </p:cBhvr>
                                      <p:to>
                                        <a:schemeClr val="accent2"/>
                                      </p:to>
                                    </p:animClr>
                                    <p:set>
                                      <p:cBhvr>
                                        <p:cTn id="18" dur="500" fill="hold"/>
                                        <p:tgtEl>
                                          <p:spTgt spid="4">
                                            <p:graphicEl>
                                              <a:dgm id="{20D4C00A-EBB9-4148-8CBA-3320216F78A9}"/>
                                            </p:graphicEl>
                                          </p:spTgt>
                                        </p:tgtEl>
                                        <p:attrNameLst>
                                          <p:attrName>fill.type</p:attrName>
                                        </p:attrNameLst>
                                      </p:cBhvr>
                                      <p:to>
                                        <p:strVal val="solid"/>
                                      </p:to>
                                    </p:set>
                                    <p:set>
                                      <p:cBhvr>
                                        <p:cTn id="19" dur="500" fill="hold"/>
                                        <p:tgtEl>
                                          <p:spTgt spid="4">
                                            <p:graphicEl>
                                              <a:dgm id="{20D4C00A-EBB9-4148-8CBA-3320216F78A9}"/>
                                            </p:graphicEl>
                                          </p:spTgt>
                                        </p:tgtEl>
                                        <p:attrNameLst>
                                          <p:attrName>fill.on</p:attrName>
                                        </p:attrNameLst>
                                      </p:cBhvr>
                                      <p:to>
                                        <p:strVal val="true"/>
                                      </p:to>
                                    </p:set>
                                  </p:childTnLst>
                                </p:cTn>
                              </p:par>
                              <p:par>
                                <p:cTn id="20" presetID="19" presetClass="emph" presetSubtype="0" fill="hold" grpId="0" nodeType="withEffect">
                                  <p:stCondLst>
                                    <p:cond delay="0"/>
                                  </p:stCondLst>
                                  <p:childTnLst>
                                    <p:animClr clrSpc="rgb" dir="cw">
                                      <p:cBhvr override="childStyle">
                                        <p:cTn id="21" dur="500" fill="hold"/>
                                        <p:tgtEl>
                                          <p:spTgt spid="4">
                                            <p:graphicEl>
                                              <a:dgm id="{6F50117B-FECD-470F-AA74-0ED9367215F2}"/>
                                            </p:graphicEl>
                                          </p:spTgt>
                                        </p:tgtEl>
                                        <p:attrNameLst>
                                          <p:attrName>style.color</p:attrName>
                                        </p:attrNameLst>
                                      </p:cBhvr>
                                      <p:to>
                                        <a:schemeClr val="accent2"/>
                                      </p:to>
                                    </p:animClr>
                                    <p:animClr clrSpc="rgb" dir="cw">
                                      <p:cBhvr>
                                        <p:cTn id="22" dur="500" fill="hold"/>
                                        <p:tgtEl>
                                          <p:spTgt spid="4">
                                            <p:graphicEl>
                                              <a:dgm id="{6F50117B-FECD-470F-AA74-0ED9367215F2}"/>
                                            </p:graphicEl>
                                          </p:spTgt>
                                        </p:tgtEl>
                                        <p:attrNameLst>
                                          <p:attrName>fillcolor</p:attrName>
                                        </p:attrNameLst>
                                      </p:cBhvr>
                                      <p:to>
                                        <a:schemeClr val="accent2"/>
                                      </p:to>
                                    </p:animClr>
                                    <p:set>
                                      <p:cBhvr>
                                        <p:cTn id="23" dur="500" fill="hold"/>
                                        <p:tgtEl>
                                          <p:spTgt spid="4">
                                            <p:graphicEl>
                                              <a:dgm id="{6F50117B-FECD-470F-AA74-0ED9367215F2}"/>
                                            </p:graphicEl>
                                          </p:spTgt>
                                        </p:tgtEl>
                                        <p:attrNameLst>
                                          <p:attrName>fill.type</p:attrName>
                                        </p:attrNameLst>
                                      </p:cBhvr>
                                      <p:to>
                                        <p:strVal val="solid"/>
                                      </p:to>
                                    </p:set>
                                    <p:set>
                                      <p:cBhvr>
                                        <p:cTn id="24" dur="500" fill="hold"/>
                                        <p:tgtEl>
                                          <p:spTgt spid="4">
                                            <p:graphicEl>
                                              <a:dgm id="{6F50117B-FECD-470F-AA74-0ED9367215F2}"/>
                                            </p:graphicEl>
                                          </p:spTgt>
                                        </p:tgtEl>
                                        <p:attrNameLst>
                                          <p:attrName>fill.on</p:attrName>
                                        </p:attrNameLst>
                                      </p:cBhvr>
                                      <p:to>
                                        <p:strVal val="true"/>
                                      </p:to>
                                    </p:set>
                                  </p:childTnLst>
                                </p:cTn>
                              </p:par>
                              <p:par>
                                <p:cTn id="25" presetID="19" presetClass="emph" presetSubtype="0" fill="hold" grpId="0" nodeType="withEffect">
                                  <p:stCondLst>
                                    <p:cond delay="0"/>
                                  </p:stCondLst>
                                  <p:childTnLst>
                                    <p:animClr clrSpc="rgb" dir="cw">
                                      <p:cBhvr override="childStyle">
                                        <p:cTn id="26" dur="500" fill="hold"/>
                                        <p:tgtEl>
                                          <p:spTgt spid="4">
                                            <p:graphicEl>
                                              <a:dgm id="{A303DDBA-E506-4B9C-BAE6-0BBAE8BB846C}"/>
                                            </p:graphicEl>
                                          </p:spTgt>
                                        </p:tgtEl>
                                        <p:attrNameLst>
                                          <p:attrName>style.color</p:attrName>
                                        </p:attrNameLst>
                                      </p:cBhvr>
                                      <p:to>
                                        <a:schemeClr val="accent2"/>
                                      </p:to>
                                    </p:animClr>
                                    <p:animClr clrSpc="rgb" dir="cw">
                                      <p:cBhvr>
                                        <p:cTn id="27" dur="500" fill="hold"/>
                                        <p:tgtEl>
                                          <p:spTgt spid="4">
                                            <p:graphicEl>
                                              <a:dgm id="{A303DDBA-E506-4B9C-BAE6-0BBAE8BB846C}"/>
                                            </p:graphicEl>
                                          </p:spTgt>
                                        </p:tgtEl>
                                        <p:attrNameLst>
                                          <p:attrName>fillcolor</p:attrName>
                                        </p:attrNameLst>
                                      </p:cBhvr>
                                      <p:to>
                                        <a:schemeClr val="accent2"/>
                                      </p:to>
                                    </p:animClr>
                                    <p:set>
                                      <p:cBhvr>
                                        <p:cTn id="28" dur="500" fill="hold"/>
                                        <p:tgtEl>
                                          <p:spTgt spid="4">
                                            <p:graphicEl>
                                              <a:dgm id="{A303DDBA-E506-4B9C-BAE6-0BBAE8BB846C}"/>
                                            </p:graphicEl>
                                          </p:spTgt>
                                        </p:tgtEl>
                                        <p:attrNameLst>
                                          <p:attrName>fill.type</p:attrName>
                                        </p:attrNameLst>
                                      </p:cBhvr>
                                      <p:to>
                                        <p:strVal val="solid"/>
                                      </p:to>
                                    </p:set>
                                    <p:set>
                                      <p:cBhvr>
                                        <p:cTn id="29" dur="500" fill="hold"/>
                                        <p:tgtEl>
                                          <p:spTgt spid="4">
                                            <p:graphicEl>
                                              <a:dgm id="{A303DDBA-E506-4B9C-BAE6-0BBAE8BB846C}"/>
                                            </p:graphicEl>
                                          </p:spTgt>
                                        </p:tgtEl>
                                        <p:attrNameLst>
                                          <p:attrName>fill.on</p:attrName>
                                        </p:attrNameLst>
                                      </p:cBhvr>
                                      <p:to>
                                        <p:strVal val="true"/>
                                      </p:to>
                                    </p:set>
                                  </p:childTnLst>
                                </p:cTn>
                              </p:par>
                              <p:par>
                                <p:cTn id="30" presetID="19" presetClass="emph" presetSubtype="0" fill="hold" grpId="0" nodeType="withEffect">
                                  <p:stCondLst>
                                    <p:cond delay="0"/>
                                  </p:stCondLst>
                                  <p:childTnLst>
                                    <p:animClr clrSpc="rgb" dir="cw">
                                      <p:cBhvr override="childStyle">
                                        <p:cTn id="31" dur="500" fill="hold"/>
                                        <p:tgtEl>
                                          <p:spTgt spid="4">
                                            <p:graphicEl>
                                              <a:dgm id="{216FEEAB-61EA-44AB-81EA-38831964205C}"/>
                                            </p:graphicEl>
                                          </p:spTgt>
                                        </p:tgtEl>
                                        <p:attrNameLst>
                                          <p:attrName>style.color</p:attrName>
                                        </p:attrNameLst>
                                      </p:cBhvr>
                                      <p:to>
                                        <a:schemeClr val="accent2"/>
                                      </p:to>
                                    </p:animClr>
                                    <p:animClr clrSpc="rgb" dir="cw">
                                      <p:cBhvr>
                                        <p:cTn id="32" dur="500" fill="hold"/>
                                        <p:tgtEl>
                                          <p:spTgt spid="4">
                                            <p:graphicEl>
                                              <a:dgm id="{216FEEAB-61EA-44AB-81EA-38831964205C}"/>
                                            </p:graphicEl>
                                          </p:spTgt>
                                        </p:tgtEl>
                                        <p:attrNameLst>
                                          <p:attrName>fillcolor</p:attrName>
                                        </p:attrNameLst>
                                      </p:cBhvr>
                                      <p:to>
                                        <a:schemeClr val="accent2"/>
                                      </p:to>
                                    </p:animClr>
                                    <p:set>
                                      <p:cBhvr>
                                        <p:cTn id="33" dur="500" fill="hold"/>
                                        <p:tgtEl>
                                          <p:spTgt spid="4">
                                            <p:graphicEl>
                                              <a:dgm id="{216FEEAB-61EA-44AB-81EA-38831964205C}"/>
                                            </p:graphicEl>
                                          </p:spTgt>
                                        </p:tgtEl>
                                        <p:attrNameLst>
                                          <p:attrName>fill.type</p:attrName>
                                        </p:attrNameLst>
                                      </p:cBhvr>
                                      <p:to>
                                        <p:strVal val="solid"/>
                                      </p:to>
                                    </p:set>
                                    <p:set>
                                      <p:cBhvr>
                                        <p:cTn id="34" dur="500" fill="hold"/>
                                        <p:tgtEl>
                                          <p:spTgt spid="4">
                                            <p:graphicEl>
                                              <a:dgm id="{216FEEAB-61EA-44AB-81EA-38831964205C}"/>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Handwriting </a:t>
            </a:r>
            <a:r>
              <a:rPr lang="en-US" dirty="0" smtClean="0">
                <a:latin typeface="Times New Roman" panose="02020603050405020304" pitchFamily="18" charset="0"/>
                <a:cs typeface="Times New Roman" panose="02020603050405020304" pitchFamily="18" charset="0"/>
              </a:rPr>
              <a:t>mastery </a:t>
            </a:r>
            <a:r>
              <a:rPr lang="en-US" dirty="0">
                <a:latin typeface="Times New Roman" panose="02020603050405020304" pitchFamily="18" charset="0"/>
                <a:cs typeface="Times New Roman" panose="02020603050405020304" pitchFamily="18" charset="0"/>
              </a:rPr>
              <a:t>b</a:t>
            </a:r>
            <a:r>
              <a:rPr lang="en-US" dirty="0" smtClean="0">
                <a:latin typeface="Times New Roman" panose="02020603050405020304" pitchFamily="18" charset="0"/>
                <a:cs typeface="Times New Roman" panose="02020603050405020304" pitchFamily="18" charset="0"/>
              </a:rPr>
              <a:t>uilds </a:t>
            </a:r>
            <a:r>
              <a:rPr lang="en-US" dirty="0">
                <a:latin typeface="Times New Roman" panose="02020603050405020304" pitchFamily="18" charset="0"/>
                <a:cs typeface="Times New Roman" panose="02020603050405020304" pitchFamily="18" charset="0"/>
              </a:rPr>
              <a:t>Academic </a:t>
            </a:r>
            <a:r>
              <a:rPr lang="en-US" dirty="0" smtClean="0">
                <a:latin typeface="Times New Roman" panose="02020603050405020304" pitchFamily="18" charset="0"/>
                <a:cs typeface="Times New Roman" panose="02020603050405020304" pitchFamily="18" charset="0"/>
              </a:rPr>
              <a:t>success </a:t>
            </a:r>
            <a:r>
              <a:rPr lang="en-US" dirty="0">
                <a:latin typeface="Times New Roman" panose="02020603050405020304" pitchFamily="18" charset="0"/>
                <a:cs typeface="Times New Roman" panose="02020603050405020304" pitchFamily="18" charset="0"/>
              </a:rPr>
              <a:t>in </a:t>
            </a:r>
            <a:r>
              <a:rPr lang="en-US" dirty="0" smtClean="0">
                <a:latin typeface="Times New Roman" panose="02020603050405020304" pitchFamily="18" charset="0"/>
                <a:cs typeface="Times New Roman" panose="02020603050405020304" pitchFamily="18" charset="0"/>
              </a:rPr>
              <a:t>all </a:t>
            </a:r>
            <a:r>
              <a:rPr lang="en-US" dirty="0">
                <a:latin typeface="Times New Roman" panose="02020603050405020304" pitchFamily="18" charset="0"/>
                <a:cs typeface="Times New Roman" panose="02020603050405020304" pitchFamily="18" charset="0"/>
              </a:rPr>
              <a:t>Subjects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916877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39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D4FAB33E-6F08-49BB-ADD0-6CE43DFC0334}"/>
                                            </p:graphicEl>
                                          </p:spTgt>
                                        </p:tgtEl>
                                        <p:attrNameLst>
                                          <p:attrName>style.color</p:attrName>
                                        </p:attrNameLst>
                                      </p:cBhvr>
                                      <p:to>
                                        <a:schemeClr val="accent2"/>
                                      </p:to>
                                    </p:animClr>
                                    <p:animClr clrSpc="rgb" dir="cw">
                                      <p:cBhvr>
                                        <p:cTn id="7" dur="500" fill="hold"/>
                                        <p:tgtEl>
                                          <p:spTgt spid="4">
                                            <p:graphicEl>
                                              <a:dgm id="{D4FAB33E-6F08-49BB-ADD0-6CE43DFC0334}"/>
                                            </p:graphicEl>
                                          </p:spTgt>
                                        </p:tgtEl>
                                        <p:attrNameLst>
                                          <p:attrName>fillcolor</p:attrName>
                                        </p:attrNameLst>
                                      </p:cBhvr>
                                      <p:to>
                                        <a:schemeClr val="accent2"/>
                                      </p:to>
                                    </p:animClr>
                                    <p:set>
                                      <p:cBhvr>
                                        <p:cTn id="8" dur="500" fill="hold"/>
                                        <p:tgtEl>
                                          <p:spTgt spid="4">
                                            <p:graphicEl>
                                              <a:dgm id="{D4FAB33E-6F08-49BB-ADD0-6CE43DFC0334}"/>
                                            </p:graphicEl>
                                          </p:spTgt>
                                        </p:tgtEl>
                                        <p:attrNameLst>
                                          <p:attrName>fill.type</p:attrName>
                                        </p:attrNameLst>
                                      </p:cBhvr>
                                      <p:to>
                                        <p:strVal val="solid"/>
                                      </p:to>
                                    </p:set>
                                    <p:set>
                                      <p:cBhvr>
                                        <p:cTn id="9" dur="500" fill="hold"/>
                                        <p:tgtEl>
                                          <p:spTgt spid="4">
                                            <p:graphicEl>
                                              <a:dgm id="{D4FAB33E-6F08-49BB-ADD0-6CE43DFC0334}"/>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Remediation of handwriting problems</a:t>
            </a:r>
            <a:endParaRPr lang="en-US"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9889676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774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B4A853BB-FC81-4536-8D67-723174216375}"/>
                                            </p:graphicEl>
                                          </p:spTgt>
                                        </p:tgtEl>
                                        <p:attrNameLst>
                                          <p:attrName>style.color</p:attrName>
                                        </p:attrNameLst>
                                      </p:cBhvr>
                                      <p:to>
                                        <a:schemeClr val="accent2"/>
                                      </p:to>
                                    </p:animClr>
                                    <p:animClr clrSpc="rgb" dir="cw">
                                      <p:cBhvr>
                                        <p:cTn id="7" dur="500" fill="hold"/>
                                        <p:tgtEl>
                                          <p:spTgt spid="4">
                                            <p:graphicEl>
                                              <a:dgm id="{B4A853BB-FC81-4536-8D67-723174216375}"/>
                                            </p:graphicEl>
                                          </p:spTgt>
                                        </p:tgtEl>
                                        <p:attrNameLst>
                                          <p:attrName>fillcolor</p:attrName>
                                        </p:attrNameLst>
                                      </p:cBhvr>
                                      <p:to>
                                        <a:schemeClr val="accent2"/>
                                      </p:to>
                                    </p:animClr>
                                    <p:set>
                                      <p:cBhvr>
                                        <p:cTn id="8" dur="500" fill="hold"/>
                                        <p:tgtEl>
                                          <p:spTgt spid="4">
                                            <p:graphicEl>
                                              <a:dgm id="{B4A853BB-FC81-4536-8D67-723174216375}"/>
                                            </p:graphicEl>
                                          </p:spTgt>
                                        </p:tgtEl>
                                        <p:attrNameLst>
                                          <p:attrName>fill.type</p:attrName>
                                        </p:attrNameLst>
                                      </p:cBhvr>
                                      <p:to>
                                        <p:strVal val="solid"/>
                                      </p:to>
                                    </p:set>
                                    <p:set>
                                      <p:cBhvr>
                                        <p:cTn id="9" dur="500" fill="hold"/>
                                        <p:tgtEl>
                                          <p:spTgt spid="4">
                                            <p:graphicEl>
                                              <a:dgm id="{B4A853BB-FC81-4536-8D67-723174216375}"/>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Purpose of the study</a:t>
            </a:r>
            <a:endParaRPr lang="en-US" b="1"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7570376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901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30E961FC-EEBE-48FC-8036-E19801196725}"/>
                                            </p:graphicEl>
                                          </p:spTgt>
                                        </p:tgtEl>
                                        <p:attrNameLst>
                                          <p:attrName>style.color</p:attrName>
                                        </p:attrNameLst>
                                      </p:cBhvr>
                                      <p:to>
                                        <a:schemeClr val="accent2"/>
                                      </p:to>
                                    </p:animClr>
                                    <p:animClr clrSpc="rgb" dir="cw">
                                      <p:cBhvr>
                                        <p:cTn id="7" dur="500" fill="hold"/>
                                        <p:tgtEl>
                                          <p:spTgt spid="4">
                                            <p:graphicEl>
                                              <a:dgm id="{30E961FC-EEBE-48FC-8036-E19801196725}"/>
                                            </p:graphicEl>
                                          </p:spTgt>
                                        </p:tgtEl>
                                        <p:attrNameLst>
                                          <p:attrName>fillcolor</p:attrName>
                                        </p:attrNameLst>
                                      </p:cBhvr>
                                      <p:to>
                                        <a:schemeClr val="accent2"/>
                                      </p:to>
                                    </p:animClr>
                                    <p:set>
                                      <p:cBhvr>
                                        <p:cTn id="8" dur="500" fill="hold"/>
                                        <p:tgtEl>
                                          <p:spTgt spid="4">
                                            <p:graphicEl>
                                              <a:dgm id="{30E961FC-EEBE-48FC-8036-E19801196725}"/>
                                            </p:graphicEl>
                                          </p:spTgt>
                                        </p:tgtEl>
                                        <p:attrNameLst>
                                          <p:attrName>fill.type</p:attrName>
                                        </p:attrNameLst>
                                      </p:cBhvr>
                                      <p:to>
                                        <p:strVal val="solid"/>
                                      </p:to>
                                    </p:set>
                                    <p:set>
                                      <p:cBhvr>
                                        <p:cTn id="9" dur="500" fill="hold"/>
                                        <p:tgtEl>
                                          <p:spTgt spid="4">
                                            <p:graphicEl>
                                              <a:dgm id="{30E961FC-EEBE-48FC-8036-E19801196725}"/>
                                            </p:graphic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4">
                                            <p:graphicEl>
                                              <a:dgm id="{00AAF41C-8097-4FA3-93D8-EE80920E79A8}"/>
                                            </p:graphicEl>
                                          </p:spTgt>
                                        </p:tgtEl>
                                        <p:attrNameLst>
                                          <p:attrName>style.color</p:attrName>
                                        </p:attrNameLst>
                                      </p:cBhvr>
                                      <p:to>
                                        <a:schemeClr val="accent2"/>
                                      </p:to>
                                    </p:animClr>
                                    <p:animClr clrSpc="rgb" dir="cw">
                                      <p:cBhvr>
                                        <p:cTn id="14" dur="500" fill="hold"/>
                                        <p:tgtEl>
                                          <p:spTgt spid="4">
                                            <p:graphicEl>
                                              <a:dgm id="{00AAF41C-8097-4FA3-93D8-EE80920E79A8}"/>
                                            </p:graphicEl>
                                          </p:spTgt>
                                        </p:tgtEl>
                                        <p:attrNameLst>
                                          <p:attrName>fillcolor</p:attrName>
                                        </p:attrNameLst>
                                      </p:cBhvr>
                                      <p:to>
                                        <a:schemeClr val="accent2"/>
                                      </p:to>
                                    </p:animClr>
                                    <p:set>
                                      <p:cBhvr>
                                        <p:cTn id="15" dur="500" fill="hold"/>
                                        <p:tgtEl>
                                          <p:spTgt spid="4">
                                            <p:graphicEl>
                                              <a:dgm id="{00AAF41C-8097-4FA3-93D8-EE80920E79A8}"/>
                                            </p:graphicEl>
                                          </p:spTgt>
                                        </p:tgtEl>
                                        <p:attrNameLst>
                                          <p:attrName>fill.type</p:attrName>
                                        </p:attrNameLst>
                                      </p:cBhvr>
                                      <p:to>
                                        <p:strVal val="solid"/>
                                      </p:to>
                                    </p:set>
                                    <p:set>
                                      <p:cBhvr>
                                        <p:cTn id="16" dur="500" fill="hold"/>
                                        <p:tgtEl>
                                          <p:spTgt spid="4">
                                            <p:graphicEl>
                                              <a:dgm id="{00AAF41C-8097-4FA3-93D8-EE80920E79A8}"/>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latin typeface="Times New Roman" panose="02020603050405020304" pitchFamily="18" charset="0"/>
                <a:cs typeface="Times New Roman" panose="02020603050405020304" pitchFamily="18" charset="0"/>
              </a:rPr>
              <a:t>Research </a:t>
            </a:r>
            <a:r>
              <a:rPr lang="en-US" dirty="0" smtClean="0">
                <a:latin typeface="Times New Roman" panose="02020603050405020304" pitchFamily="18" charset="0"/>
                <a:cs typeface="Times New Roman" panose="02020603050405020304" pitchFamily="18" charset="0"/>
              </a:rPr>
              <a:t>questions?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3258967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711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257973D2-2448-4D88-B1E3-136C644975CA}"/>
                                            </p:graphicEl>
                                          </p:spTgt>
                                        </p:tgtEl>
                                        <p:attrNameLst>
                                          <p:attrName>style.color</p:attrName>
                                        </p:attrNameLst>
                                      </p:cBhvr>
                                      <p:to>
                                        <a:schemeClr val="accent2"/>
                                      </p:to>
                                    </p:animClr>
                                    <p:animClr clrSpc="rgb" dir="cw">
                                      <p:cBhvr>
                                        <p:cTn id="7" dur="500" fill="hold"/>
                                        <p:tgtEl>
                                          <p:spTgt spid="4">
                                            <p:graphicEl>
                                              <a:dgm id="{257973D2-2448-4D88-B1E3-136C644975CA}"/>
                                            </p:graphicEl>
                                          </p:spTgt>
                                        </p:tgtEl>
                                        <p:attrNameLst>
                                          <p:attrName>fillcolor</p:attrName>
                                        </p:attrNameLst>
                                      </p:cBhvr>
                                      <p:to>
                                        <a:schemeClr val="accent2"/>
                                      </p:to>
                                    </p:animClr>
                                    <p:set>
                                      <p:cBhvr>
                                        <p:cTn id="8" dur="500" fill="hold"/>
                                        <p:tgtEl>
                                          <p:spTgt spid="4">
                                            <p:graphicEl>
                                              <a:dgm id="{257973D2-2448-4D88-B1E3-136C644975CA}"/>
                                            </p:graphicEl>
                                          </p:spTgt>
                                        </p:tgtEl>
                                        <p:attrNameLst>
                                          <p:attrName>fill.type</p:attrName>
                                        </p:attrNameLst>
                                      </p:cBhvr>
                                      <p:to>
                                        <p:strVal val="solid"/>
                                      </p:to>
                                    </p:set>
                                    <p:set>
                                      <p:cBhvr>
                                        <p:cTn id="9" dur="500" fill="hold"/>
                                        <p:tgtEl>
                                          <p:spTgt spid="4">
                                            <p:graphicEl>
                                              <a:dgm id="{257973D2-2448-4D88-B1E3-136C644975CA}"/>
                                            </p:graphic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4">
                                            <p:graphicEl>
                                              <a:dgm id="{63F0EF26-BDCF-4E48-A3FB-70F585CC21DC}"/>
                                            </p:graphicEl>
                                          </p:spTgt>
                                        </p:tgtEl>
                                        <p:attrNameLst>
                                          <p:attrName>style.color</p:attrName>
                                        </p:attrNameLst>
                                      </p:cBhvr>
                                      <p:to>
                                        <a:schemeClr val="accent2"/>
                                      </p:to>
                                    </p:animClr>
                                    <p:animClr clrSpc="rgb" dir="cw">
                                      <p:cBhvr>
                                        <p:cTn id="14" dur="500" fill="hold"/>
                                        <p:tgtEl>
                                          <p:spTgt spid="4">
                                            <p:graphicEl>
                                              <a:dgm id="{63F0EF26-BDCF-4E48-A3FB-70F585CC21DC}"/>
                                            </p:graphicEl>
                                          </p:spTgt>
                                        </p:tgtEl>
                                        <p:attrNameLst>
                                          <p:attrName>fillcolor</p:attrName>
                                        </p:attrNameLst>
                                      </p:cBhvr>
                                      <p:to>
                                        <a:schemeClr val="accent2"/>
                                      </p:to>
                                    </p:animClr>
                                    <p:set>
                                      <p:cBhvr>
                                        <p:cTn id="15" dur="500" fill="hold"/>
                                        <p:tgtEl>
                                          <p:spTgt spid="4">
                                            <p:graphicEl>
                                              <a:dgm id="{63F0EF26-BDCF-4E48-A3FB-70F585CC21DC}"/>
                                            </p:graphicEl>
                                          </p:spTgt>
                                        </p:tgtEl>
                                        <p:attrNameLst>
                                          <p:attrName>fill.type</p:attrName>
                                        </p:attrNameLst>
                                      </p:cBhvr>
                                      <p:to>
                                        <p:strVal val="solid"/>
                                      </p:to>
                                    </p:set>
                                    <p:set>
                                      <p:cBhvr>
                                        <p:cTn id="16" dur="500" fill="hold"/>
                                        <p:tgtEl>
                                          <p:spTgt spid="4">
                                            <p:graphicEl>
                                              <a:dgm id="{63F0EF26-BDCF-4E48-A3FB-70F585CC21DC}"/>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Methods</a:t>
            </a:r>
          </a:p>
        </p:txBody>
      </p:sp>
      <p:sp>
        <p:nvSpPr>
          <p:cNvPr id="3" name="Content Placeholder 2"/>
          <p:cNvSpPr>
            <a:spLocks noGrp="1"/>
          </p:cNvSpPr>
          <p:nvPr>
            <p:ph idx="1"/>
          </p:nvPr>
        </p:nvSpPr>
        <p:spPr/>
        <p:txBody>
          <a:bodyPr>
            <a:noAutofit/>
          </a:bodyPr>
          <a:lstStyle/>
          <a:p>
            <a:r>
              <a:rPr lang="en-US" sz="2800" b="1" i="1" dirty="0">
                <a:latin typeface="Times New Roman" panose="02020603050405020304" pitchFamily="18" charset="0"/>
                <a:cs typeface="Times New Roman" panose="02020603050405020304" pitchFamily="18" charset="0"/>
              </a:rPr>
              <a:t>Research </a:t>
            </a:r>
            <a:r>
              <a:rPr lang="en-US" sz="2800" b="1" i="1" dirty="0">
                <a:latin typeface="Times New Roman" panose="02020603050405020304" pitchFamily="18" charset="0"/>
                <a:cs typeface="Times New Roman" panose="02020603050405020304" pitchFamily="18" charset="0"/>
              </a:rPr>
              <a:t>design</a:t>
            </a:r>
            <a:r>
              <a:rPr lang="en-US" sz="2800" dirty="0">
                <a:latin typeface="Times New Roman" panose="02020603050405020304" pitchFamily="18" charset="0"/>
                <a:cs typeface="Times New Roman" panose="02020603050405020304" pitchFamily="18" charset="0"/>
              </a:rPr>
              <a:t>: prospective, </a:t>
            </a:r>
            <a:r>
              <a:rPr lang="en-US" sz="2800" dirty="0">
                <a:latin typeface="Times New Roman" panose="02020603050405020304" pitchFamily="18" charset="0"/>
                <a:cs typeface="Times New Roman" panose="02020603050405020304" pitchFamily="18" charset="0"/>
              </a:rPr>
              <a:t>one-group, pretest–post-test </a:t>
            </a:r>
            <a:r>
              <a:rPr lang="en-US" sz="2800" dirty="0">
                <a:latin typeface="Times New Roman" panose="02020603050405020304" pitchFamily="18" charset="0"/>
                <a:cs typeface="Times New Roman" panose="02020603050405020304" pitchFamily="18" charset="0"/>
              </a:rPr>
              <a:t>experimental design</a:t>
            </a:r>
          </a:p>
          <a:p>
            <a:r>
              <a:rPr lang="en-US" sz="2800" b="1" i="1" dirty="0">
                <a:latin typeface="Times New Roman" panose="02020603050405020304" pitchFamily="18" charset="0"/>
                <a:cs typeface="Times New Roman" panose="02020603050405020304" pitchFamily="18" charset="0"/>
              </a:rPr>
              <a:t>Sample:</a:t>
            </a:r>
            <a:r>
              <a:rPr lang="en-US" sz="2800" dirty="0">
                <a:latin typeface="Times New Roman" panose="02020603050405020304" pitchFamily="18" charset="0"/>
                <a:cs typeface="Times New Roman" panose="02020603050405020304" pitchFamily="18" charset="0"/>
              </a:rPr>
              <a:t> Students </a:t>
            </a:r>
            <a:r>
              <a:rPr lang="en-US" sz="2800" dirty="0">
                <a:latin typeface="Times New Roman" panose="02020603050405020304" pitchFamily="18" charset="0"/>
                <a:cs typeface="Times New Roman" panose="02020603050405020304" pitchFamily="18" charset="0"/>
              </a:rPr>
              <a:t>in two first grade </a:t>
            </a:r>
            <a:r>
              <a:rPr lang="en-US" sz="2800" dirty="0">
                <a:latin typeface="Times New Roman" panose="02020603050405020304" pitchFamily="18" charset="0"/>
                <a:cs typeface="Times New Roman" panose="02020603050405020304" pitchFamily="18" charset="0"/>
              </a:rPr>
              <a:t>classes(</a:t>
            </a:r>
            <a:r>
              <a:rPr lang="en-US" sz="2800" dirty="0">
                <a:latin typeface="Times New Roman" panose="02020603050405020304" pitchFamily="18" charset="0"/>
                <a:cs typeface="Times New Roman" panose="02020603050405020304" pitchFamily="18" charset="0"/>
              </a:rPr>
              <a:t>British International </a:t>
            </a:r>
            <a:r>
              <a:rPr lang="en-US" sz="2800" dirty="0">
                <a:latin typeface="Times New Roman" panose="02020603050405020304" pitchFamily="18" charset="0"/>
                <a:cs typeface="Times New Roman" panose="02020603050405020304" pitchFamily="18" charset="0"/>
              </a:rPr>
              <a:t>School, Riyadh, Saudi </a:t>
            </a:r>
            <a:r>
              <a:rPr lang="en-US" sz="2800" dirty="0" smtClean="0">
                <a:latin typeface="Times New Roman" panose="02020603050405020304" pitchFamily="18" charset="0"/>
                <a:cs typeface="Times New Roman" panose="02020603050405020304" pitchFamily="18" charset="0"/>
              </a:rPr>
              <a:t>Arabia) </a:t>
            </a:r>
            <a:r>
              <a:rPr lang="en-US" sz="2800" dirty="0">
                <a:latin typeface="Times New Roman" panose="02020603050405020304" pitchFamily="18" charset="0"/>
                <a:cs typeface="Times New Roman" panose="02020603050405020304" pitchFamily="18" charset="0"/>
              </a:rPr>
              <a:t>for whom English was </a:t>
            </a:r>
            <a:r>
              <a:rPr lang="en-US" sz="2800" dirty="0" smtClean="0">
                <a:latin typeface="Times New Roman" panose="02020603050405020304" pitchFamily="18" charset="0"/>
                <a:cs typeface="Times New Roman" panose="02020603050405020304" pitchFamily="18" charset="0"/>
              </a:rPr>
              <a:t>their first </a:t>
            </a:r>
            <a:r>
              <a:rPr lang="en-US" sz="2800" dirty="0">
                <a:latin typeface="Times New Roman" panose="02020603050405020304" pitchFamily="18" charset="0"/>
                <a:cs typeface="Times New Roman" panose="02020603050405020304" pitchFamily="18" charset="0"/>
              </a:rPr>
              <a:t>language, but who had no identified educational </a:t>
            </a:r>
            <a:r>
              <a:rPr lang="en-US" sz="2800" dirty="0" smtClean="0">
                <a:latin typeface="Times New Roman" panose="02020603050405020304" pitchFamily="18" charset="0"/>
                <a:cs typeface="Times New Roman" panose="02020603050405020304" pitchFamily="18" charset="0"/>
              </a:rPr>
              <a:t>need, were </a:t>
            </a:r>
            <a:r>
              <a:rPr lang="en-US" sz="2800" dirty="0">
                <a:latin typeface="Times New Roman" panose="02020603050405020304" pitchFamily="18" charset="0"/>
                <a:cs typeface="Times New Roman" panose="02020603050405020304" pitchFamily="18" charset="0"/>
              </a:rPr>
              <a:t>selected to participate in the study</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Excluded from </a:t>
            </a: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study- direct intervention for </a:t>
            </a:r>
            <a:r>
              <a:rPr lang="en-US" sz="2800" dirty="0">
                <a:latin typeface="Times New Roman" panose="02020603050405020304" pitchFamily="18" charset="0"/>
                <a:cs typeface="Times New Roman" panose="02020603050405020304" pitchFamily="18" charset="0"/>
              </a:rPr>
              <a:t>handwriting problems prior to the study, and who </a:t>
            </a:r>
            <a:r>
              <a:rPr lang="en-US" sz="2800" dirty="0" smtClean="0">
                <a:latin typeface="Times New Roman" panose="02020603050405020304" pitchFamily="18" charset="0"/>
                <a:cs typeface="Times New Roman" panose="02020603050405020304" pitchFamily="18" charset="0"/>
              </a:rPr>
              <a:t>missed more </a:t>
            </a:r>
            <a:r>
              <a:rPr lang="en-US" sz="2800" dirty="0">
                <a:latin typeface="Times New Roman" panose="02020603050405020304" pitchFamily="18" charset="0"/>
                <a:cs typeface="Times New Roman" panose="02020603050405020304" pitchFamily="18" charset="0"/>
              </a:rPr>
              <a:t>than two intervention sessions.</a:t>
            </a:r>
          </a:p>
        </p:txBody>
      </p:sp>
    </p:spTree>
    <p:extLst>
      <p:ext uri="{BB962C8B-B14F-4D97-AF65-F5344CB8AC3E}">
        <p14:creationId xmlns:p14="http://schemas.microsoft.com/office/powerpoint/2010/main" val="34664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accent2"/>
                                      </p:to>
                                    </p:animClr>
                                    <p:animClr clrSpc="rgb" dir="cw">
                                      <p:cBhvr>
                                        <p:cTn id="7" dur="500" fill="hold"/>
                                        <p:tgtEl>
                                          <p:spTgt spid="3">
                                            <p:txEl>
                                              <p:pRg st="0" end="0"/>
                                            </p:txEl>
                                          </p:spTgt>
                                        </p:tgtEl>
                                        <p:attrNameLst>
                                          <p:attrName>fillcolor</p:attrName>
                                        </p:attrNameLst>
                                      </p:cBhvr>
                                      <p:to>
                                        <a:schemeClr val="accent2"/>
                                      </p:to>
                                    </p:animClr>
                                    <p:set>
                                      <p:cBhvr>
                                        <p:cTn id="8" dur="500" fill="hold"/>
                                        <p:tgtEl>
                                          <p:spTgt spid="3">
                                            <p:txEl>
                                              <p:pRg st="0" end="0"/>
                                            </p:txEl>
                                          </p:spTgt>
                                        </p:tgtEl>
                                        <p:attrNameLst>
                                          <p:attrName>fill.type</p:attrName>
                                        </p:attrNameLst>
                                      </p:cBhvr>
                                      <p:to>
                                        <p:strVal val="solid"/>
                                      </p:to>
                                    </p:set>
                                    <p:set>
                                      <p:cBhvr>
                                        <p:cTn id="9" dur="500" fill="hold"/>
                                        <p:tgtEl>
                                          <p:spTgt spid="3">
                                            <p:txEl>
                                              <p:pRg st="0" end="0"/>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3">
                                            <p:txEl>
                                              <p:pRg st="1" end="1"/>
                                            </p:txEl>
                                          </p:spTgt>
                                        </p:tgtEl>
                                        <p:attrNameLst>
                                          <p:attrName>style.color</p:attrName>
                                        </p:attrNameLst>
                                      </p:cBhvr>
                                      <p:to>
                                        <a:schemeClr val="accent2"/>
                                      </p:to>
                                    </p:animClr>
                                    <p:animClr clrSpc="rgb" dir="cw">
                                      <p:cBhvr>
                                        <p:cTn id="14" dur="500" fill="hold"/>
                                        <p:tgtEl>
                                          <p:spTgt spid="3">
                                            <p:txEl>
                                              <p:pRg st="1" end="1"/>
                                            </p:txEl>
                                          </p:spTgt>
                                        </p:tgtEl>
                                        <p:attrNameLst>
                                          <p:attrName>fillcolor</p:attrName>
                                        </p:attrNameLst>
                                      </p:cBhvr>
                                      <p:to>
                                        <a:schemeClr val="accent2"/>
                                      </p:to>
                                    </p:animClr>
                                    <p:set>
                                      <p:cBhvr>
                                        <p:cTn id="15" dur="500" fill="hold"/>
                                        <p:tgtEl>
                                          <p:spTgt spid="3">
                                            <p:txEl>
                                              <p:pRg st="1" end="1"/>
                                            </p:txEl>
                                          </p:spTgt>
                                        </p:tgtEl>
                                        <p:attrNameLst>
                                          <p:attrName>fill.type</p:attrName>
                                        </p:attrNameLst>
                                      </p:cBhvr>
                                      <p:to>
                                        <p:strVal val="solid"/>
                                      </p:to>
                                    </p:set>
                                    <p:set>
                                      <p:cBhvr>
                                        <p:cTn id="16" dur="500" fill="hold"/>
                                        <p:tgtEl>
                                          <p:spTgt spid="3">
                                            <p:txEl>
                                              <p:pRg st="1" end="1"/>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3">
                                            <p:txEl>
                                              <p:pRg st="2" end="2"/>
                                            </p:txEl>
                                          </p:spTgt>
                                        </p:tgtEl>
                                        <p:attrNameLst>
                                          <p:attrName>style.color</p:attrName>
                                        </p:attrNameLst>
                                      </p:cBhvr>
                                      <p:to>
                                        <a:schemeClr val="accent2"/>
                                      </p:to>
                                    </p:animClr>
                                    <p:animClr clrSpc="rgb" dir="cw">
                                      <p:cBhvr>
                                        <p:cTn id="21" dur="500" fill="hold"/>
                                        <p:tgtEl>
                                          <p:spTgt spid="3">
                                            <p:txEl>
                                              <p:pRg st="2" end="2"/>
                                            </p:txEl>
                                          </p:spTgt>
                                        </p:tgtEl>
                                        <p:attrNameLst>
                                          <p:attrName>fillcolor</p:attrName>
                                        </p:attrNameLst>
                                      </p:cBhvr>
                                      <p:to>
                                        <a:schemeClr val="accent2"/>
                                      </p:to>
                                    </p:animClr>
                                    <p:set>
                                      <p:cBhvr>
                                        <p:cTn id="22" dur="500" fill="hold"/>
                                        <p:tgtEl>
                                          <p:spTgt spid="3">
                                            <p:txEl>
                                              <p:pRg st="2" end="2"/>
                                            </p:txEl>
                                          </p:spTgt>
                                        </p:tgtEl>
                                        <p:attrNameLst>
                                          <p:attrName>fill.type</p:attrName>
                                        </p:attrNameLst>
                                      </p:cBhvr>
                                      <p:to>
                                        <p:strVal val="solid"/>
                                      </p:to>
                                    </p:set>
                                    <p:set>
                                      <p:cBhvr>
                                        <p:cTn id="23" dur="500" fill="hold"/>
                                        <p:tgtEl>
                                          <p:spTgt spid="3">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b="1" dirty="0" smtClean="0">
                <a:latin typeface="Times New Roman" panose="02020603050405020304" pitchFamily="18" charset="0"/>
                <a:ea typeface="Calibri" panose="020F0502020204030204" pitchFamily="34" charset="0"/>
                <a:cs typeface="Times New Roman" panose="02020603050405020304" pitchFamily="18" charset="0"/>
              </a:rPr>
              <a:t>Screening </a:t>
            </a:r>
            <a:r>
              <a:rPr lang="en-US" sz="3200" b="1" dirty="0" smtClean="0">
                <a:latin typeface="Times New Roman" panose="02020603050405020304" pitchFamily="18" charset="0"/>
                <a:ea typeface="Calibri" panose="020F0502020204030204" pitchFamily="34" charset="0"/>
                <a:cs typeface="Times New Roman" panose="02020603050405020304" pitchFamily="18" charset="0"/>
              </a:rPr>
              <a:t>and recruitment of children </a:t>
            </a:r>
            <a:endParaRPr lang="en-US" sz="32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68270427"/>
              </p:ext>
            </p:extLst>
          </p:nvPr>
        </p:nvGraphicFramePr>
        <p:xfrm>
          <a:off x="457200" y="1417638"/>
          <a:ext cx="8229600" cy="4830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305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4">
                                            <p:graphicEl>
                                              <a:dgm id="{B8418A68-19DB-464D-A1F7-0F7F454A4B9C}"/>
                                            </p:graphicEl>
                                          </p:spTgt>
                                        </p:tgtEl>
                                        <p:attrNameLst>
                                          <p:attrName>style.color</p:attrName>
                                        </p:attrNameLst>
                                      </p:cBhvr>
                                      <p:to>
                                        <a:srgbClr val="002060"/>
                                      </p:to>
                                    </p:animClr>
                                    <p:animClr clrSpc="rgb" dir="cw">
                                      <p:cBhvr>
                                        <p:cTn id="7" dur="500" fill="hold"/>
                                        <p:tgtEl>
                                          <p:spTgt spid="4">
                                            <p:graphicEl>
                                              <a:dgm id="{B8418A68-19DB-464D-A1F7-0F7F454A4B9C}"/>
                                            </p:graphicEl>
                                          </p:spTgt>
                                        </p:tgtEl>
                                        <p:attrNameLst>
                                          <p:attrName>fillcolor</p:attrName>
                                        </p:attrNameLst>
                                      </p:cBhvr>
                                      <p:to>
                                        <a:srgbClr val="002060"/>
                                      </p:to>
                                    </p:animClr>
                                    <p:set>
                                      <p:cBhvr>
                                        <p:cTn id="8" dur="500" fill="hold"/>
                                        <p:tgtEl>
                                          <p:spTgt spid="4">
                                            <p:graphicEl>
                                              <a:dgm id="{B8418A68-19DB-464D-A1F7-0F7F454A4B9C}"/>
                                            </p:graphicEl>
                                          </p:spTgt>
                                        </p:tgtEl>
                                        <p:attrNameLst>
                                          <p:attrName>fill.type</p:attrName>
                                        </p:attrNameLst>
                                      </p:cBhvr>
                                      <p:to>
                                        <p:strVal val="solid"/>
                                      </p:to>
                                    </p:set>
                                    <p:set>
                                      <p:cBhvr>
                                        <p:cTn id="9" dur="500" fill="hold"/>
                                        <p:tgtEl>
                                          <p:spTgt spid="4">
                                            <p:graphicEl>
                                              <a:dgm id="{B8418A68-19DB-464D-A1F7-0F7F454A4B9C}"/>
                                            </p:graphic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4">
                                            <p:graphicEl>
                                              <a:dgm id="{B6CE213B-B317-4746-B62C-8165892B5B50}"/>
                                            </p:graphicEl>
                                          </p:spTgt>
                                        </p:tgtEl>
                                        <p:attrNameLst>
                                          <p:attrName>style.color</p:attrName>
                                        </p:attrNameLst>
                                      </p:cBhvr>
                                      <p:to>
                                        <a:srgbClr val="002060"/>
                                      </p:to>
                                    </p:animClr>
                                    <p:animClr clrSpc="rgb" dir="cw">
                                      <p:cBhvr>
                                        <p:cTn id="14" dur="500" fill="hold"/>
                                        <p:tgtEl>
                                          <p:spTgt spid="4">
                                            <p:graphicEl>
                                              <a:dgm id="{B6CE213B-B317-4746-B62C-8165892B5B50}"/>
                                            </p:graphicEl>
                                          </p:spTgt>
                                        </p:tgtEl>
                                        <p:attrNameLst>
                                          <p:attrName>fillcolor</p:attrName>
                                        </p:attrNameLst>
                                      </p:cBhvr>
                                      <p:to>
                                        <a:srgbClr val="002060"/>
                                      </p:to>
                                    </p:animClr>
                                    <p:set>
                                      <p:cBhvr>
                                        <p:cTn id="15" dur="500" fill="hold"/>
                                        <p:tgtEl>
                                          <p:spTgt spid="4">
                                            <p:graphicEl>
                                              <a:dgm id="{B6CE213B-B317-4746-B62C-8165892B5B50}"/>
                                            </p:graphicEl>
                                          </p:spTgt>
                                        </p:tgtEl>
                                        <p:attrNameLst>
                                          <p:attrName>fill.type</p:attrName>
                                        </p:attrNameLst>
                                      </p:cBhvr>
                                      <p:to>
                                        <p:strVal val="solid"/>
                                      </p:to>
                                    </p:set>
                                    <p:set>
                                      <p:cBhvr>
                                        <p:cTn id="16" dur="500" fill="hold"/>
                                        <p:tgtEl>
                                          <p:spTgt spid="4">
                                            <p:graphicEl>
                                              <a:dgm id="{B6CE213B-B317-4746-B62C-8165892B5B50}"/>
                                            </p:graphic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4">
                                            <p:graphicEl>
                                              <a:dgm id="{10B88089-2483-4B01-8B74-1FDD5C65AEEE}"/>
                                            </p:graphicEl>
                                          </p:spTgt>
                                        </p:tgtEl>
                                        <p:attrNameLst>
                                          <p:attrName>style.color</p:attrName>
                                        </p:attrNameLst>
                                      </p:cBhvr>
                                      <p:to>
                                        <a:srgbClr val="002060"/>
                                      </p:to>
                                    </p:animClr>
                                    <p:animClr clrSpc="rgb" dir="cw">
                                      <p:cBhvr>
                                        <p:cTn id="21" dur="500" fill="hold"/>
                                        <p:tgtEl>
                                          <p:spTgt spid="4">
                                            <p:graphicEl>
                                              <a:dgm id="{10B88089-2483-4B01-8B74-1FDD5C65AEEE}"/>
                                            </p:graphicEl>
                                          </p:spTgt>
                                        </p:tgtEl>
                                        <p:attrNameLst>
                                          <p:attrName>fillcolor</p:attrName>
                                        </p:attrNameLst>
                                      </p:cBhvr>
                                      <p:to>
                                        <a:srgbClr val="002060"/>
                                      </p:to>
                                    </p:animClr>
                                    <p:set>
                                      <p:cBhvr>
                                        <p:cTn id="22" dur="500" fill="hold"/>
                                        <p:tgtEl>
                                          <p:spTgt spid="4">
                                            <p:graphicEl>
                                              <a:dgm id="{10B88089-2483-4B01-8B74-1FDD5C65AEEE}"/>
                                            </p:graphicEl>
                                          </p:spTgt>
                                        </p:tgtEl>
                                        <p:attrNameLst>
                                          <p:attrName>fill.type</p:attrName>
                                        </p:attrNameLst>
                                      </p:cBhvr>
                                      <p:to>
                                        <p:strVal val="solid"/>
                                      </p:to>
                                    </p:set>
                                    <p:set>
                                      <p:cBhvr>
                                        <p:cTn id="23" dur="500" fill="hold"/>
                                        <p:tgtEl>
                                          <p:spTgt spid="4">
                                            <p:graphicEl>
                                              <a:dgm id="{10B88089-2483-4B01-8B74-1FDD5C65AEEE}"/>
                                            </p:graphicEl>
                                          </p:spTgt>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4">
                                            <p:graphicEl>
                                              <a:dgm id="{EBE093AC-69B3-4480-9745-B9379062886C}"/>
                                            </p:graphicEl>
                                          </p:spTgt>
                                        </p:tgtEl>
                                        <p:attrNameLst>
                                          <p:attrName>style.color</p:attrName>
                                        </p:attrNameLst>
                                      </p:cBhvr>
                                      <p:to>
                                        <a:srgbClr val="002060"/>
                                      </p:to>
                                    </p:animClr>
                                    <p:animClr clrSpc="rgb" dir="cw">
                                      <p:cBhvr>
                                        <p:cTn id="28" dur="500" fill="hold"/>
                                        <p:tgtEl>
                                          <p:spTgt spid="4">
                                            <p:graphicEl>
                                              <a:dgm id="{EBE093AC-69B3-4480-9745-B9379062886C}"/>
                                            </p:graphicEl>
                                          </p:spTgt>
                                        </p:tgtEl>
                                        <p:attrNameLst>
                                          <p:attrName>fillcolor</p:attrName>
                                        </p:attrNameLst>
                                      </p:cBhvr>
                                      <p:to>
                                        <a:srgbClr val="002060"/>
                                      </p:to>
                                    </p:animClr>
                                    <p:set>
                                      <p:cBhvr>
                                        <p:cTn id="29" dur="500" fill="hold"/>
                                        <p:tgtEl>
                                          <p:spTgt spid="4">
                                            <p:graphicEl>
                                              <a:dgm id="{EBE093AC-69B3-4480-9745-B9379062886C}"/>
                                            </p:graphicEl>
                                          </p:spTgt>
                                        </p:tgtEl>
                                        <p:attrNameLst>
                                          <p:attrName>fill.type</p:attrName>
                                        </p:attrNameLst>
                                      </p:cBhvr>
                                      <p:to>
                                        <p:strVal val="solid"/>
                                      </p:to>
                                    </p:set>
                                    <p:set>
                                      <p:cBhvr>
                                        <p:cTn id="30" dur="500" fill="hold"/>
                                        <p:tgtEl>
                                          <p:spTgt spid="4">
                                            <p:graphicEl>
                                              <a:dgm id="{EBE093AC-69B3-4480-9745-B9379062886C}"/>
                                            </p:graphicEl>
                                          </p:spTgt>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grpId="0" nodeType="clickEffect">
                                  <p:stCondLst>
                                    <p:cond delay="0"/>
                                  </p:stCondLst>
                                  <p:childTnLst>
                                    <p:animClr clrSpc="rgb" dir="cw">
                                      <p:cBhvr override="childStyle">
                                        <p:cTn id="34" dur="500" fill="hold"/>
                                        <p:tgtEl>
                                          <p:spTgt spid="4">
                                            <p:graphicEl>
                                              <a:dgm id="{B4486C7A-E876-47AD-AFDD-D6CC48648EC4}"/>
                                            </p:graphicEl>
                                          </p:spTgt>
                                        </p:tgtEl>
                                        <p:attrNameLst>
                                          <p:attrName>style.color</p:attrName>
                                        </p:attrNameLst>
                                      </p:cBhvr>
                                      <p:to>
                                        <a:srgbClr val="002060"/>
                                      </p:to>
                                    </p:animClr>
                                    <p:animClr clrSpc="rgb" dir="cw">
                                      <p:cBhvr>
                                        <p:cTn id="35" dur="500" fill="hold"/>
                                        <p:tgtEl>
                                          <p:spTgt spid="4">
                                            <p:graphicEl>
                                              <a:dgm id="{B4486C7A-E876-47AD-AFDD-D6CC48648EC4}"/>
                                            </p:graphicEl>
                                          </p:spTgt>
                                        </p:tgtEl>
                                        <p:attrNameLst>
                                          <p:attrName>fillcolor</p:attrName>
                                        </p:attrNameLst>
                                      </p:cBhvr>
                                      <p:to>
                                        <a:srgbClr val="002060"/>
                                      </p:to>
                                    </p:animClr>
                                    <p:set>
                                      <p:cBhvr>
                                        <p:cTn id="36" dur="500" fill="hold"/>
                                        <p:tgtEl>
                                          <p:spTgt spid="4">
                                            <p:graphicEl>
                                              <a:dgm id="{B4486C7A-E876-47AD-AFDD-D6CC48648EC4}"/>
                                            </p:graphicEl>
                                          </p:spTgt>
                                        </p:tgtEl>
                                        <p:attrNameLst>
                                          <p:attrName>fill.type</p:attrName>
                                        </p:attrNameLst>
                                      </p:cBhvr>
                                      <p:to>
                                        <p:strVal val="solid"/>
                                      </p:to>
                                    </p:set>
                                    <p:set>
                                      <p:cBhvr>
                                        <p:cTn id="37" dur="500" fill="hold"/>
                                        <p:tgtEl>
                                          <p:spTgt spid="4">
                                            <p:graphicEl>
                                              <a:dgm id="{B4486C7A-E876-47AD-AFDD-D6CC48648EC4}"/>
                                            </p:graphicEl>
                                          </p:spTgt>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grpId="0" nodeType="clickEffect">
                                  <p:stCondLst>
                                    <p:cond delay="0"/>
                                  </p:stCondLst>
                                  <p:childTnLst>
                                    <p:animClr clrSpc="rgb" dir="cw">
                                      <p:cBhvr override="childStyle">
                                        <p:cTn id="41" dur="500" fill="hold"/>
                                        <p:tgtEl>
                                          <p:spTgt spid="4">
                                            <p:graphicEl>
                                              <a:dgm id="{8A0C4336-4F75-4B6C-A06A-49C4D3434065}"/>
                                            </p:graphicEl>
                                          </p:spTgt>
                                        </p:tgtEl>
                                        <p:attrNameLst>
                                          <p:attrName>style.color</p:attrName>
                                        </p:attrNameLst>
                                      </p:cBhvr>
                                      <p:to>
                                        <a:srgbClr val="002060"/>
                                      </p:to>
                                    </p:animClr>
                                    <p:animClr clrSpc="rgb" dir="cw">
                                      <p:cBhvr>
                                        <p:cTn id="42" dur="500" fill="hold"/>
                                        <p:tgtEl>
                                          <p:spTgt spid="4">
                                            <p:graphicEl>
                                              <a:dgm id="{8A0C4336-4F75-4B6C-A06A-49C4D3434065}"/>
                                            </p:graphicEl>
                                          </p:spTgt>
                                        </p:tgtEl>
                                        <p:attrNameLst>
                                          <p:attrName>fillcolor</p:attrName>
                                        </p:attrNameLst>
                                      </p:cBhvr>
                                      <p:to>
                                        <a:srgbClr val="002060"/>
                                      </p:to>
                                    </p:animClr>
                                    <p:set>
                                      <p:cBhvr>
                                        <p:cTn id="43" dur="500" fill="hold"/>
                                        <p:tgtEl>
                                          <p:spTgt spid="4">
                                            <p:graphicEl>
                                              <a:dgm id="{8A0C4336-4F75-4B6C-A06A-49C4D3434065}"/>
                                            </p:graphicEl>
                                          </p:spTgt>
                                        </p:tgtEl>
                                        <p:attrNameLst>
                                          <p:attrName>fill.type</p:attrName>
                                        </p:attrNameLst>
                                      </p:cBhvr>
                                      <p:to>
                                        <p:strVal val="solid"/>
                                      </p:to>
                                    </p:set>
                                    <p:set>
                                      <p:cBhvr>
                                        <p:cTn id="44" dur="500" fill="hold"/>
                                        <p:tgtEl>
                                          <p:spTgt spid="4">
                                            <p:graphicEl>
                                              <a:dgm id="{8A0C4336-4F75-4B6C-A06A-49C4D3434065}"/>
                                            </p:graphicEl>
                                          </p:spTgt>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9" presetClass="emph" presetSubtype="0" fill="hold" grpId="0" nodeType="clickEffect">
                                  <p:stCondLst>
                                    <p:cond delay="0"/>
                                  </p:stCondLst>
                                  <p:childTnLst>
                                    <p:animClr clrSpc="rgb" dir="cw">
                                      <p:cBhvr override="childStyle">
                                        <p:cTn id="48" dur="500" fill="hold"/>
                                        <p:tgtEl>
                                          <p:spTgt spid="4">
                                            <p:graphicEl>
                                              <a:dgm id="{97068BEB-D9EA-45BB-99DA-831015B9941B}"/>
                                            </p:graphicEl>
                                          </p:spTgt>
                                        </p:tgtEl>
                                        <p:attrNameLst>
                                          <p:attrName>style.color</p:attrName>
                                        </p:attrNameLst>
                                      </p:cBhvr>
                                      <p:to>
                                        <a:srgbClr val="002060"/>
                                      </p:to>
                                    </p:animClr>
                                    <p:animClr clrSpc="rgb" dir="cw">
                                      <p:cBhvr>
                                        <p:cTn id="49" dur="500" fill="hold"/>
                                        <p:tgtEl>
                                          <p:spTgt spid="4">
                                            <p:graphicEl>
                                              <a:dgm id="{97068BEB-D9EA-45BB-99DA-831015B9941B}"/>
                                            </p:graphicEl>
                                          </p:spTgt>
                                        </p:tgtEl>
                                        <p:attrNameLst>
                                          <p:attrName>fillcolor</p:attrName>
                                        </p:attrNameLst>
                                      </p:cBhvr>
                                      <p:to>
                                        <a:srgbClr val="002060"/>
                                      </p:to>
                                    </p:animClr>
                                    <p:set>
                                      <p:cBhvr>
                                        <p:cTn id="50" dur="500" fill="hold"/>
                                        <p:tgtEl>
                                          <p:spTgt spid="4">
                                            <p:graphicEl>
                                              <a:dgm id="{97068BEB-D9EA-45BB-99DA-831015B9941B}"/>
                                            </p:graphicEl>
                                          </p:spTgt>
                                        </p:tgtEl>
                                        <p:attrNameLst>
                                          <p:attrName>fill.type</p:attrName>
                                        </p:attrNameLst>
                                      </p:cBhvr>
                                      <p:to>
                                        <p:strVal val="solid"/>
                                      </p:to>
                                    </p:set>
                                    <p:set>
                                      <p:cBhvr>
                                        <p:cTn id="51" dur="500" fill="hold"/>
                                        <p:tgtEl>
                                          <p:spTgt spid="4">
                                            <p:graphicEl>
                                              <a:dgm id="{97068BEB-D9EA-45BB-99DA-831015B9941B}"/>
                                            </p:graphic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85800" y="3124200"/>
            <a:ext cx="8229600" cy="1145142"/>
          </a:xfrm>
          <a:prstGeom prst="rect">
            <a:avLst/>
          </a:prstGeom>
        </p:spPr>
      </p:pic>
    </p:spTree>
    <p:extLst>
      <p:ext uri="{BB962C8B-B14F-4D97-AF65-F5344CB8AC3E}">
        <p14:creationId xmlns:p14="http://schemas.microsoft.com/office/powerpoint/2010/main" val="2536690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4"/>
                                        </p:tgtEl>
                                        <p:attrNameLst>
                                          <p:attrName>fillcolor</p:attrName>
                                        </p:attrNameLst>
                                      </p:cBhvr>
                                      <p:to>
                                        <a:srgbClr val="FAC08F"/>
                                      </p:to>
                                    </p:animClr>
                                    <p:set>
                                      <p:cBhvr>
                                        <p:cTn id="7" dur="2000" fill="hold"/>
                                        <p:tgtEl>
                                          <p:spTgt spid="4"/>
                                        </p:tgtEl>
                                        <p:attrNameLst>
                                          <p:attrName>fill.type</p:attrName>
                                        </p:attrNameLst>
                                      </p:cBhvr>
                                      <p:to>
                                        <p:strVal val="solid"/>
                                      </p:to>
                                    </p:set>
                                    <p:set>
                                      <p:cBhvr>
                                        <p:cTn id="8" dur="2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000" dirty="0">
                <a:latin typeface="Times New Roman" panose="02020603050405020304" pitchFamily="18" charset="0"/>
                <a:ea typeface="+mn-ea"/>
                <a:cs typeface="Times New Roman" panose="02020603050405020304" pitchFamily="18" charset="0"/>
              </a:rPr>
              <a:t>Minnesota Handwriting Assessment(MHA</a:t>
            </a:r>
            <a:r>
              <a:rPr lang="en-US" sz="3000" dirty="0" smtClean="0">
                <a:latin typeface="Times New Roman" panose="02020603050405020304" pitchFamily="18" charset="0"/>
                <a:ea typeface="+mn-ea"/>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84094" y="1417638"/>
            <a:ext cx="8229600" cy="4525963"/>
          </a:xfrm>
        </p:spPr>
        <p:txBody>
          <a:bodyPr>
            <a:normAutofit lnSpcReduction="10000"/>
          </a:bodyPr>
          <a:lstStyle/>
          <a:p>
            <a:r>
              <a:rPr lang="en-US" dirty="0" smtClean="0">
                <a:latin typeface="Times New Roman" panose="02020603050405020304" pitchFamily="18" charset="0"/>
                <a:cs typeface="Times New Roman" panose="02020603050405020304" pitchFamily="18" charset="0"/>
              </a:rPr>
              <a:t>It was used both as a </a:t>
            </a:r>
            <a:r>
              <a:rPr lang="en-US" dirty="0">
                <a:latin typeface="Times New Roman" panose="02020603050405020304" pitchFamily="18" charset="0"/>
                <a:cs typeface="Times New Roman" panose="02020603050405020304" pitchFamily="18" charset="0"/>
              </a:rPr>
              <a:t>screening </a:t>
            </a:r>
            <a:r>
              <a:rPr lang="en-US" dirty="0" smtClean="0">
                <a:latin typeface="Times New Roman" panose="02020603050405020304" pitchFamily="18" charset="0"/>
                <a:cs typeface="Times New Roman" panose="02020603050405020304" pitchFamily="18" charset="0"/>
              </a:rPr>
              <a:t>tool and </a:t>
            </a:r>
            <a:r>
              <a:rPr lang="en-US" dirty="0" smtClean="0">
                <a:latin typeface="Times New Roman" panose="02020603050405020304" pitchFamily="18" charset="0"/>
                <a:cs typeface="Times New Roman" panose="02020603050405020304" pitchFamily="18" charset="0"/>
              </a:rPr>
              <a:t>an </a:t>
            </a:r>
            <a:r>
              <a:rPr lang="en-US" dirty="0" smtClean="0">
                <a:latin typeface="Times New Roman" panose="02020603050405020304" pitchFamily="18" charset="0"/>
                <a:cs typeface="Times New Roman" panose="02020603050405020304" pitchFamily="18" charset="0"/>
              </a:rPr>
              <a:t>outcome</a:t>
            </a:r>
            <a:r>
              <a:rPr lang="en-US"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measure</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near-point copy </a:t>
            </a:r>
            <a:r>
              <a:rPr lang="en-US" dirty="0" smtClean="0">
                <a:latin typeface="Times New Roman" panose="02020603050405020304" pitchFamily="18" charset="0"/>
                <a:cs typeface="Times New Roman" panose="02020603050405020304" pitchFamily="18" charset="0"/>
              </a:rPr>
              <a:t>assessment analyzes </a:t>
            </a:r>
            <a:r>
              <a:rPr lang="en-US" dirty="0">
                <a:latin typeface="Times New Roman" panose="02020603050405020304" pitchFamily="18" charset="0"/>
                <a:cs typeface="Times New Roman" panose="02020603050405020304" pitchFamily="18" charset="0"/>
              </a:rPr>
              <a:t>Rate, Legibility, Form, Alignment, Size, and Spacing.</a:t>
            </a:r>
          </a:p>
          <a:p>
            <a:r>
              <a:rPr lang="en-US" dirty="0">
                <a:latin typeface="Times New Roman" panose="02020603050405020304" pitchFamily="18" charset="0"/>
                <a:cs typeface="Times New Roman" panose="02020603050405020304" pitchFamily="18" charset="0"/>
              </a:rPr>
              <a:t>Performance is then judged and classified </a:t>
            </a:r>
            <a:r>
              <a:rPr lang="en-US" dirty="0" smtClean="0">
                <a:latin typeface="Times New Roman" panose="02020603050405020304" pitchFamily="18" charset="0"/>
                <a:cs typeface="Times New Roman" panose="02020603050405020304" pitchFamily="18" charset="0"/>
              </a:rPr>
              <a:t>as:</a:t>
            </a:r>
          </a:p>
          <a:p>
            <a:pPr lvl="1">
              <a:buFont typeface="Wingdings" panose="05000000000000000000" pitchFamily="2" charset="2"/>
              <a:buChar char="ü"/>
            </a:pPr>
            <a:r>
              <a:rPr lang="en-US" dirty="0">
                <a:solidFill>
                  <a:schemeClr val="accent6">
                    <a:lumMod val="75000"/>
                  </a:schemeClr>
                </a:solidFill>
                <a:latin typeface="Times New Roman" panose="02020603050405020304" pitchFamily="18" charset="0"/>
                <a:cs typeface="Times New Roman" panose="02020603050405020304" pitchFamily="18" charset="0"/>
              </a:rPr>
              <a:t>	</a:t>
            </a:r>
            <a:r>
              <a:rPr lang="en-US" sz="2200" dirty="0" smtClean="0">
                <a:solidFill>
                  <a:schemeClr val="accent6">
                    <a:lumMod val="75000"/>
                  </a:schemeClr>
                </a:solidFill>
                <a:latin typeface="Times New Roman" panose="02020603050405020304" pitchFamily="18" charset="0"/>
                <a:cs typeface="Times New Roman" panose="02020603050405020304" pitchFamily="18" charset="0"/>
              </a:rPr>
              <a:t>performing </a:t>
            </a:r>
            <a:r>
              <a:rPr lang="en-US" sz="2200" dirty="0" smtClean="0">
                <a:solidFill>
                  <a:schemeClr val="accent6">
                    <a:lumMod val="75000"/>
                  </a:schemeClr>
                </a:solidFill>
                <a:latin typeface="Times New Roman" panose="02020603050405020304" pitchFamily="18" charset="0"/>
                <a:cs typeface="Times New Roman" panose="02020603050405020304" pitchFamily="18" charset="0"/>
              </a:rPr>
              <a:t>like peers </a:t>
            </a:r>
            <a:r>
              <a:rPr lang="en-US" sz="2200" dirty="0">
                <a:solidFill>
                  <a:schemeClr val="accent6">
                    <a:lumMod val="75000"/>
                  </a:schemeClr>
                </a:solidFill>
                <a:latin typeface="Times New Roman" panose="02020603050405020304" pitchFamily="18" charset="0"/>
                <a:cs typeface="Times New Roman" panose="02020603050405020304" pitchFamily="18" charset="0"/>
              </a:rPr>
              <a:t>(upper 75th percentile); </a:t>
            </a:r>
            <a:r>
              <a:rPr lang="en-US" sz="2200" dirty="0" smtClean="0">
                <a:solidFill>
                  <a:schemeClr val="accent6">
                    <a:lumMod val="75000"/>
                  </a:schemeClr>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ü"/>
            </a:pPr>
            <a:r>
              <a:rPr lang="en-US" sz="2200" dirty="0" smtClean="0">
                <a:solidFill>
                  <a:schemeClr val="accent6">
                    <a:lumMod val="75000"/>
                  </a:schemeClr>
                </a:solidFill>
                <a:latin typeface="Times New Roman" panose="02020603050405020304" pitchFamily="18" charset="0"/>
                <a:cs typeface="Times New Roman" panose="02020603050405020304" pitchFamily="18" charset="0"/>
              </a:rPr>
              <a:t>	performing </a:t>
            </a:r>
            <a:r>
              <a:rPr lang="en-US" sz="2200" dirty="0">
                <a:solidFill>
                  <a:schemeClr val="accent6">
                    <a:lumMod val="75000"/>
                  </a:schemeClr>
                </a:solidFill>
                <a:latin typeface="Times New Roman" panose="02020603050405020304" pitchFamily="18" charset="0"/>
                <a:cs typeface="Times New Roman" panose="02020603050405020304" pitchFamily="18" charset="0"/>
              </a:rPr>
              <a:t>below peers (</a:t>
            </a:r>
            <a:r>
              <a:rPr lang="en-US" sz="2200" dirty="0" smtClean="0">
                <a:solidFill>
                  <a:schemeClr val="accent6">
                    <a:lumMod val="75000"/>
                  </a:schemeClr>
                </a:solidFill>
                <a:latin typeface="Times New Roman" panose="02020603050405020304" pitchFamily="18" charset="0"/>
                <a:cs typeface="Times New Roman" panose="02020603050405020304" pitchFamily="18" charset="0"/>
              </a:rPr>
              <a:t>bottom</a:t>
            </a:r>
            <a:r>
              <a:rPr lang="en-US" sz="2200" dirty="0">
                <a:solidFill>
                  <a:schemeClr val="accent6">
                    <a:lumMod val="75000"/>
                  </a:schemeClr>
                </a:solidFill>
                <a:latin typeface="Times New Roman" panose="02020603050405020304" pitchFamily="18" charset="0"/>
                <a:cs typeface="Times New Roman" panose="02020603050405020304" pitchFamily="18" charset="0"/>
              </a:rPr>
              <a:t>5–25th percentile); </a:t>
            </a:r>
            <a:r>
              <a:rPr lang="en-US" sz="2200" dirty="0" smtClean="0">
                <a:solidFill>
                  <a:schemeClr val="accent6">
                    <a:lumMod val="75000"/>
                  </a:schemeClr>
                </a:solidFill>
                <a:latin typeface="Times New Roman" panose="02020603050405020304" pitchFamily="18" charset="0"/>
                <a:cs typeface="Times New Roman" panose="02020603050405020304" pitchFamily="18" charset="0"/>
              </a:rPr>
              <a:t> </a:t>
            </a:r>
          </a:p>
          <a:p>
            <a:pPr lvl="1">
              <a:buFont typeface="Wingdings" panose="05000000000000000000" pitchFamily="2" charset="2"/>
              <a:buChar char="ü"/>
            </a:pPr>
            <a:r>
              <a:rPr lang="en-US" sz="2200" dirty="0" smtClean="0">
                <a:solidFill>
                  <a:schemeClr val="accent6">
                    <a:lumMod val="75000"/>
                  </a:schemeClr>
                </a:solidFill>
                <a:latin typeface="Times New Roman" panose="02020603050405020304" pitchFamily="18" charset="0"/>
                <a:cs typeface="Times New Roman" panose="02020603050405020304" pitchFamily="18" charset="0"/>
              </a:rPr>
              <a:t>	performing </a:t>
            </a:r>
            <a:r>
              <a:rPr lang="en-US" sz="2200" dirty="0">
                <a:solidFill>
                  <a:schemeClr val="accent6">
                    <a:lumMod val="75000"/>
                  </a:schemeClr>
                </a:solidFill>
                <a:latin typeface="Times New Roman" panose="02020603050405020304" pitchFamily="18" charset="0"/>
                <a:cs typeface="Times New Roman" panose="02020603050405020304" pitchFamily="18" charset="0"/>
              </a:rPr>
              <a:t>well-below their </a:t>
            </a:r>
            <a:r>
              <a:rPr lang="en-US" sz="2200" dirty="0" smtClean="0">
                <a:solidFill>
                  <a:schemeClr val="accent6">
                    <a:lumMod val="75000"/>
                  </a:schemeClr>
                </a:solidFill>
                <a:latin typeface="Times New Roman" panose="02020603050405020304" pitchFamily="18" charset="0"/>
                <a:cs typeface="Times New Roman" panose="02020603050405020304" pitchFamily="18" charset="0"/>
              </a:rPr>
              <a:t>peers(bottom </a:t>
            </a:r>
            <a:r>
              <a:rPr lang="en-US" sz="2200" dirty="0">
                <a:solidFill>
                  <a:schemeClr val="accent6">
                    <a:lumMod val="75000"/>
                  </a:schemeClr>
                </a:solidFill>
                <a:latin typeface="Times New Roman" panose="02020603050405020304" pitchFamily="18" charset="0"/>
                <a:cs typeface="Times New Roman" panose="02020603050405020304" pitchFamily="18" charset="0"/>
              </a:rPr>
              <a:t>5th percentile).</a:t>
            </a:r>
          </a:p>
        </p:txBody>
      </p:sp>
    </p:spTree>
    <p:extLst>
      <p:ext uri="{BB962C8B-B14F-4D97-AF65-F5344CB8AC3E}">
        <p14:creationId xmlns:p14="http://schemas.microsoft.com/office/powerpoint/2010/main" val="78890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3">
                                            <p:txEl>
                                              <p:pRg st="0" end="0"/>
                                            </p:txEl>
                                          </p:spTgt>
                                        </p:tgtEl>
                                        <p:attrNameLst>
                                          <p:attrName>style.color</p:attrName>
                                        </p:attrNameLst>
                                      </p:cBhvr>
                                      <p:to>
                                        <p:clrVal>
                                          <a:schemeClr val="accent2"/>
                                        </p:clrVal>
                                      </p:to>
                                    </p:set>
                                    <p:set>
                                      <p:cBhvr>
                                        <p:cTn id="7" dur="500" fill="hold"/>
                                        <p:tgtEl>
                                          <p:spTgt spid="3">
                                            <p:txEl>
                                              <p:pRg st="0" end="0"/>
                                            </p:txEl>
                                          </p:spTgt>
                                        </p:tgtEl>
                                        <p:attrNameLst>
                                          <p:attrName>fillcolor</p:attrName>
                                        </p:attrNameLst>
                                      </p:cBhvr>
                                      <p:to>
                                        <p:clrVal>
                                          <a:schemeClr val="accent2"/>
                                        </p:clrVal>
                                      </p:to>
                                    </p:set>
                                    <p:set>
                                      <p:cBhvr>
                                        <p:cTn id="8" dur="500" fill="hold"/>
                                        <p:tgtEl>
                                          <p:spTgt spid="3">
                                            <p:txEl>
                                              <p:pRg st="0" end="0"/>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3">
                                            <p:txEl>
                                              <p:pRg st="1" end="1"/>
                                            </p:txEl>
                                          </p:spTgt>
                                        </p:tgtEl>
                                        <p:attrNameLst>
                                          <p:attrName>style.color</p:attrName>
                                        </p:attrNameLst>
                                      </p:cBhvr>
                                      <p:to>
                                        <p:clrVal>
                                          <a:schemeClr val="accent2"/>
                                        </p:clrVal>
                                      </p:to>
                                    </p:set>
                                    <p:set>
                                      <p:cBhvr>
                                        <p:cTn id="13" dur="500" fill="hold"/>
                                        <p:tgtEl>
                                          <p:spTgt spid="3">
                                            <p:txEl>
                                              <p:pRg st="1" end="1"/>
                                            </p:txEl>
                                          </p:spTgt>
                                        </p:tgtEl>
                                        <p:attrNameLst>
                                          <p:attrName>fillcolor</p:attrName>
                                        </p:attrNameLst>
                                      </p:cBhvr>
                                      <p:to>
                                        <p:clrVal>
                                          <a:schemeClr val="accent2"/>
                                        </p:clrVal>
                                      </p:to>
                                    </p:set>
                                    <p:set>
                                      <p:cBhvr>
                                        <p:cTn id="14" dur="500" fill="hold"/>
                                        <p:tgtEl>
                                          <p:spTgt spid="3">
                                            <p:txEl>
                                              <p:pRg st="1" end="1"/>
                                            </p:txEl>
                                          </p:spTgt>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16" presetClass="emph" presetSubtype="0" fill="hold" grpId="0" nodeType="clickEffect">
                                  <p:stCondLst>
                                    <p:cond delay="0"/>
                                  </p:stCondLst>
                                  <p:iterate type="lt">
                                    <p:tmPct val="4000"/>
                                  </p:iterate>
                                  <p:childTnLst>
                                    <p:set>
                                      <p:cBhvr override="childStyle">
                                        <p:cTn id="18" dur="500" fill="hold"/>
                                        <p:tgtEl>
                                          <p:spTgt spid="3">
                                            <p:txEl>
                                              <p:pRg st="2" end="2"/>
                                            </p:txEl>
                                          </p:spTgt>
                                        </p:tgtEl>
                                        <p:attrNameLst>
                                          <p:attrName>style.color</p:attrName>
                                        </p:attrNameLst>
                                      </p:cBhvr>
                                      <p:to>
                                        <p:clrVal>
                                          <a:schemeClr val="accent2"/>
                                        </p:clrVal>
                                      </p:to>
                                    </p:set>
                                    <p:set>
                                      <p:cBhvr>
                                        <p:cTn id="19" dur="500" fill="hold"/>
                                        <p:tgtEl>
                                          <p:spTgt spid="3">
                                            <p:txEl>
                                              <p:pRg st="2" end="2"/>
                                            </p:txEl>
                                          </p:spTgt>
                                        </p:tgtEl>
                                        <p:attrNameLst>
                                          <p:attrName>fillcolor</p:attrName>
                                        </p:attrNameLst>
                                      </p:cBhvr>
                                      <p:to>
                                        <p:clrVal>
                                          <a:schemeClr val="accent2"/>
                                        </p:clrVal>
                                      </p:to>
                                    </p:set>
                                    <p:set>
                                      <p:cBhvr>
                                        <p:cTn id="20" dur="500" fill="hold"/>
                                        <p:tgtEl>
                                          <p:spTgt spid="3">
                                            <p:txEl>
                                              <p:pRg st="2" end="2"/>
                                            </p:txEl>
                                          </p:spTgt>
                                        </p:tgtEl>
                                        <p:attrNameLst>
                                          <p:attrName>fill.type</p:attrName>
                                        </p:attrNameLst>
                                      </p:cBhvr>
                                      <p:to>
                                        <p:strVal val="solid"/>
                                      </p:to>
                                    </p:set>
                                  </p:childTnLst>
                                </p:cTn>
                              </p:par>
                              <p:par>
                                <p:cTn id="21" presetID="16" presetClass="emph" presetSubtype="0" fill="hold" grpId="0" nodeType="withEffect">
                                  <p:stCondLst>
                                    <p:cond delay="0"/>
                                  </p:stCondLst>
                                  <p:iterate type="lt">
                                    <p:tmPct val="4000"/>
                                  </p:iterate>
                                  <p:childTnLst>
                                    <p:set>
                                      <p:cBhvr override="childStyle">
                                        <p:cTn id="22" dur="500" fill="hold"/>
                                        <p:tgtEl>
                                          <p:spTgt spid="3">
                                            <p:txEl>
                                              <p:pRg st="3" end="3"/>
                                            </p:txEl>
                                          </p:spTgt>
                                        </p:tgtEl>
                                        <p:attrNameLst>
                                          <p:attrName>style.color</p:attrName>
                                        </p:attrNameLst>
                                      </p:cBhvr>
                                      <p:to>
                                        <p:clrVal>
                                          <a:schemeClr val="accent2"/>
                                        </p:clrVal>
                                      </p:to>
                                    </p:set>
                                    <p:set>
                                      <p:cBhvr>
                                        <p:cTn id="23" dur="500" fill="hold"/>
                                        <p:tgtEl>
                                          <p:spTgt spid="3">
                                            <p:txEl>
                                              <p:pRg st="3" end="3"/>
                                            </p:txEl>
                                          </p:spTgt>
                                        </p:tgtEl>
                                        <p:attrNameLst>
                                          <p:attrName>fillcolor</p:attrName>
                                        </p:attrNameLst>
                                      </p:cBhvr>
                                      <p:to>
                                        <p:clrVal>
                                          <a:schemeClr val="accent2"/>
                                        </p:clrVal>
                                      </p:to>
                                    </p:set>
                                    <p:set>
                                      <p:cBhvr>
                                        <p:cTn id="24" dur="500" fill="hold"/>
                                        <p:tgtEl>
                                          <p:spTgt spid="3">
                                            <p:txEl>
                                              <p:pRg st="3" end="3"/>
                                            </p:txEl>
                                          </p:spTgt>
                                        </p:tgtEl>
                                        <p:attrNameLst>
                                          <p:attrName>fill.type</p:attrName>
                                        </p:attrNameLst>
                                      </p:cBhvr>
                                      <p:to>
                                        <p:strVal val="solid"/>
                                      </p:to>
                                    </p:set>
                                  </p:childTnLst>
                                </p:cTn>
                              </p:par>
                              <p:par>
                                <p:cTn id="25" presetID="16" presetClass="emph" presetSubtype="0" fill="hold" grpId="0" nodeType="withEffect">
                                  <p:stCondLst>
                                    <p:cond delay="0"/>
                                  </p:stCondLst>
                                  <p:iterate type="lt">
                                    <p:tmPct val="4000"/>
                                  </p:iterate>
                                  <p:childTnLst>
                                    <p:set>
                                      <p:cBhvr override="childStyle">
                                        <p:cTn id="26" dur="500" fill="hold"/>
                                        <p:tgtEl>
                                          <p:spTgt spid="3">
                                            <p:txEl>
                                              <p:pRg st="4" end="4"/>
                                            </p:txEl>
                                          </p:spTgt>
                                        </p:tgtEl>
                                        <p:attrNameLst>
                                          <p:attrName>style.color</p:attrName>
                                        </p:attrNameLst>
                                      </p:cBhvr>
                                      <p:to>
                                        <p:clrVal>
                                          <a:schemeClr val="accent2"/>
                                        </p:clrVal>
                                      </p:to>
                                    </p:set>
                                    <p:set>
                                      <p:cBhvr>
                                        <p:cTn id="27" dur="500" fill="hold"/>
                                        <p:tgtEl>
                                          <p:spTgt spid="3">
                                            <p:txEl>
                                              <p:pRg st="4" end="4"/>
                                            </p:txEl>
                                          </p:spTgt>
                                        </p:tgtEl>
                                        <p:attrNameLst>
                                          <p:attrName>fillcolor</p:attrName>
                                        </p:attrNameLst>
                                      </p:cBhvr>
                                      <p:to>
                                        <p:clrVal>
                                          <a:schemeClr val="accent2"/>
                                        </p:clrVal>
                                      </p:to>
                                    </p:set>
                                    <p:set>
                                      <p:cBhvr>
                                        <p:cTn id="28" dur="500" fill="hold"/>
                                        <p:tgtEl>
                                          <p:spTgt spid="3">
                                            <p:txEl>
                                              <p:pRg st="4" end="4"/>
                                            </p:txEl>
                                          </p:spTgt>
                                        </p:tgtEl>
                                        <p:attrNameLst>
                                          <p:attrName>fill.type</p:attrName>
                                        </p:attrNameLst>
                                      </p:cBhvr>
                                      <p:to>
                                        <p:strVal val="solid"/>
                                      </p:to>
                                    </p:set>
                                  </p:childTnLst>
                                </p:cTn>
                              </p:par>
                              <p:par>
                                <p:cTn id="29" presetID="16" presetClass="emph" presetSubtype="0" fill="hold" grpId="0" nodeType="withEffect">
                                  <p:stCondLst>
                                    <p:cond delay="0"/>
                                  </p:stCondLst>
                                  <p:iterate type="lt">
                                    <p:tmPct val="4000"/>
                                  </p:iterate>
                                  <p:childTnLst>
                                    <p:set>
                                      <p:cBhvr override="childStyle">
                                        <p:cTn id="30" dur="500" fill="hold"/>
                                        <p:tgtEl>
                                          <p:spTgt spid="3">
                                            <p:txEl>
                                              <p:pRg st="5" end="5"/>
                                            </p:txEl>
                                          </p:spTgt>
                                        </p:tgtEl>
                                        <p:attrNameLst>
                                          <p:attrName>style.color</p:attrName>
                                        </p:attrNameLst>
                                      </p:cBhvr>
                                      <p:to>
                                        <p:clrVal>
                                          <a:schemeClr val="accent2"/>
                                        </p:clrVal>
                                      </p:to>
                                    </p:set>
                                    <p:set>
                                      <p:cBhvr>
                                        <p:cTn id="31" dur="500" fill="hold"/>
                                        <p:tgtEl>
                                          <p:spTgt spid="3">
                                            <p:txEl>
                                              <p:pRg st="5" end="5"/>
                                            </p:txEl>
                                          </p:spTgt>
                                        </p:tgtEl>
                                        <p:attrNameLst>
                                          <p:attrName>fillcolor</p:attrName>
                                        </p:attrNameLst>
                                      </p:cBhvr>
                                      <p:to>
                                        <p:clrVal>
                                          <a:schemeClr val="accent2"/>
                                        </p:clrVal>
                                      </p:to>
                                    </p:set>
                                    <p:set>
                                      <p:cBhvr>
                                        <p:cTn id="32" dur="500" fill="hold"/>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solidFill>
                  <a:srgbClr val="FF0000"/>
                </a:solidFill>
                <a:latin typeface="Times New Roman" panose="02020603050405020304" pitchFamily="18" charset="0"/>
                <a:cs typeface="Times New Roman" panose="02020603050405020304" pitchFamily="18" charset="0"/>
              </a:rPr>
              <a:t>Minnesota Handwriting Assessment(MHA</a:t>
            </a:r>
            <a:r>
              <a:rPr lang="en-US" sz="3000" dirty="0" smtClean="0">
                <a:solidFill>
                  <a:srgbClr val="FF0000"/>
                </a:solidFill>
                <a:latin typeface="Times New Roman" panose="02020603050405020304" pitchFamily="18" charset="0"/>
                <a:cs typeface="Times New Roman" panose="02020603050405020304" pitchFamily="18" charset="0"/>
              </a:rPr>
              <a:t>)-</a:t>
            </a:r>
            <a:r>
              <a:rPr lang="en-US" sz="3000" dirty="0">
                <a:solidFill>
                  <a:srgbClr val="FF0000"/>
                </a:solidFill>
                <a:latin typeface="Times New Roman" panose="02020603050405020304" pitchFamily="18" charset="0"/>
                <a:cs typeface="Times New Roman" panose="02020603050405020304" pitchFamily="18" charset="0"/>
              </a:rPr>
              <a:t>Manuscript </a:t>
            </a:r>
            <a:r>
              <a:rPr lang="en-US" sz="3000" dirty="0" smtClean="0">
                <a:solidFill>
                  <a:srgbClr val="FF0000"/>
                </a:solidFill>
                <a:latin typeface="Times New Roman" panose="02020603050405020304" pitchFamily="18" charset="0"/>
                <a:cs typeface="Times New Roman" panose="02020603050405020304" pitchFamily="18" charset="0"/>
              </a:rPr>
              <a:t>&amp; D’Nealian</a:t>
            </a:r>
            <a:r>
              <a:rPr lang="en-US" sz="3000" dirty="0">
                <a:solidFill>
                  <a:srgbClr val="FF0000"/>
                </a:solidFill>
                <a:latin typeface="Times New Roman" panose="02020603050405020304" pitchFamily="18" charset="0"/>
                <a:cs typeface="Times New Roman" panose="02020603050405020304" pitchFamily="18" charset="0"/>
              </a:rPr>
              <a:t> style</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600200"/>
            <a:ext cx="4267200" cy="4058930"/>
          </a:xfrm>
        </p:spPr>
      </p:pic>
      <p:sp>
        <p:nvSpPr>
          <p:cNvPr id="5" name="Rectangle 4"/>
          <p:cNvSpPr/>
          <p:nvPr/>
        </p:nvSpPr>
        <p:spPr>
          <a:xfrm>
            <a:off x="5943600" y="1981200"/>
            <a:ext cx="2286000" cy="427809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The handwriting sample was scored</a:t>
            </a:r>
          </a:p>
          <a:p>
            <a:r>
              <a:rPr lang="en-US" sz="1600" b="1" dirty="0">
                <a:latin typeface="Times New Roman" panose="02020603050405020304" pitchFamily="18" charset="0"/>
                <a:cs typeface="Times New Roman" panose="02020603050405020304" pitchFamily="18" charset="0"/>
              </a:rPr>
              <a:t>based on specific directions for each category (legibility, </a:t>
            </a:r>
            <a:r>
              <a:rPr lang="en-US" sz="1600" b="1" dirty="0" smtClean="0">
                <a:latin typeface="Times New Roman" panose="02020603050405020304" pitchFamily="18" charset="0"/>
                <a:cs typeface="Times New Roman" panose="02020603050405020304" pitchFamily="18" charset="0"/>
              </a:rPr>
              <a:t>form, alignment, </a:t>
            </a:r>
            <a:r>
              <a:rPr lang="en-US" sz="1600" b="1" dirty="0">
                <a:latin typeface="Times New Roman" panose="02020603050405020304" pitchFamily="18" charset="0"/>
                <a:cs typeface="Times New Roman" panose="02020603050405020304" pitchFamily="18" charset="0"/>
              </a:rPr>
              <a:t>size, and spacing) and rate</a:t>
            </a:r>
            <a:r>
              <a:rPr lang="en-US" sz="1600" b="1" dirty="0" smtClean="0">
                <a:latin typeface="Times New Roman" panose="02020603050405020304" pitchFamily="18" charset="0"/>
                <a:cs typeface="Times New Roman" panose="02020603050405020304" pitchFamily="18" charset="0"/>
              </a:rPr>
              <a:t>.</a:t>
            </a:r>
          </a:p>
          <a:p>
            <a:r>
              <a:rPr lang="en-US" sz="1600" b="1" dirty="0" smtClean="0">
                <a:latin typeface="Times New Roman" panose="02020603050405020304" pitchFamily="18" charset="0"/>
                <a:cs typeface="Times New Roman" panose="02020603050405020304" pitchFamily="18" charset="0"/>
              </a:rPr>
              <a:t> </a:t>
            </a:r>
          </a:p>
          <a:p>
            <a:r>
              <a:rPr lang="en-US" sz="1600" b="1" dirty="0" smtClean="0">
                <a:latin typeface="Times New Roman" panose="02020603050405020304" pitchFamily="18" charset="0"/>
                <a:cs typeface="Times New Roman" panose="02020603050405020304" pitchFamily="18" charset="0"/>
              </a:rPr>
              <a:t>Each </a:t>
            </a:r>
            <a:r>
              <a:rPr lang="en-US" sz="1600" b="1" dirty="0">
                <a:latin typeface="Times New Roman" panose="02020603050405020304" pitchFamily="18" charset="0"/>
                <a:cs typeface="Times New Roman" panose="02020603050405020304" pitchFamily="18" charset="0"/>
              </a:rPr>
              <a:t>category was</a:t>
            </a:r>
          </a:p>
          <a:p>
            <a:r>
              <a:rPr lang="en-US" sz="1600" b="1" dirty="0">
                <a:latin typeface="Times New Roman" panose="02020603050405020304" pitchFamily="18" charset="0"/>
                <a:cs typeface="Times New Roman" panose="02020603050405020304" pitchFamily="18" charset="0"/>
              </a:rPr>
              <a:t>scored based on the error rate with a maximum potential </a:t>
            </a:r>
            <a:r>
              <a:rPr lang="en-US" sz="1600" b="1" dirty="0" smtClean="0">
                <a:latin typeface="Times New Roman" panose="02020603050405020304" pitchFamily="18" charset="0"/>
                <a:cs typeface="Times New Roman" panose="02020603050405020304" pitchFamily="18" charset="0"/>
              </a:rPr>
              <a:t>score of </a:t>
            </a:r>
            <a:r>
              <a:rPr lang="en-US" sz="1600" b="1" dirty="0">
                <a:latin typeface="Times New Roman" panose="02020603050405020304" pitchFamily="18" charset="0"/>
                <a:cs typeface="Times New Roman" panose="02020603050405020304" pitchFamily="18" charset="0"/>
              </a:rPr>
              <a:t>34. Rate or speed was scored by counting the number </a:t>
            </a:r>
            <a:r>
              <a:rPr lang="en-US" sz="1600" b="1" dirty="0" smtClean="0">
                <a:latin typeface="Times New Roman" panose="02020603050405020304" pitchFamily="18" charset="0"/>
                <a:cs typeface="Times New Roman" panose="02020603050405020304" pitchFamily="18" charset="0"/>
              </a:rPr>
              <a:t>of letters </a:t>
            </a:r>
            <a:r>
              <a:rPr lang="en-US" sz="1600" b="1" dirty="0">
                <a:latin typeface="Times New Roman" panose="02020603050405020304" pitchFamily="18" charset="0"/>
                <a:cs typeface="Times New Roman" panose="02020603050405020304" pitchFamily="18" charset="0"/>
              </a:rPr>
              <a:t>completed in 2.5 </a:t>
            </a:r>
            <a:r>
              <a:rPr lang="en-US" sz="1600" b="1" dirty="0" smtClean="0">
                <a:latin typeface="Times New Roman" panose="02020603050405020304" pitchFamily="18" charset="0"/>
                <a:cs typeface="Times New Roman" panose="02020603050405020304" pitchFamily="18" charset="0"/>
              </a:rPr>
              <a:t>minutes</a:t>
            </a:r>
            <a:endParaRPr 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091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2400" dirty="0">
                <a:solidFill>
                  <a:srgbClr val="FF0000"/>
                </a:solidFill>
                <a:latin typeface="Times New Roman" panose="02020603050405020304" pitchFamily="18" charset="0"/>
                <a:cs typeface="Times New Roman" panose="02020603050405020304" pitchFamily="18" charset="0"/>
              </a:rPr>
              <a:t>Handwriting Proficiency Screening Questionnaire (HPSQ</a:t>
            </a:r>
            <a:r>
              <a:rPr lang="en-US" sz="2400" dirty="0" smtClean="0">
                <a:solidFill>
                  <a:srgbClr val="FF0000"/>
                </a:solidFill>
                <a:latin typeface="Times New Roman" panose="02020603050405020304" pitchFamily="18" charset="0"/>
                <a:cs typeface="Times New Roman" panose="02020603050405020304" pitchFamily="18" charset="0"/>
              </a:rPr>
              <a:t>)</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HPSQ was used to identify handwriting </a:t>
            </a:r>
            <a:r>
              <a:rPr lang="en-US" dirty="0" smtClean="0">
                <a:latin typeface="Times New Roman" panose="02020603050405020304" pitchFamily="18" charset="0"/>
                <a:cs typeface="Times New Roman" panose="02020603050405020304" pitchFamily="18" charset="0"/>
              </a:rPr>
              <a:t>deficiency among </a:t>
            </a:r>
            <a:r>
              <a:rPr lang="en-US" dirty="0">
                <a:latin typeface="Times New Roman" panose="02020603050405020304" pitchFamily="18" charset="0"/>
                <a:cs typeface="Times New Roman" panose="02020603050405020304" pitchFamily="18" charset="0"/>
              </a:rPr>
              <a:t>school-aged children and is appropriate for varied </a:t>
            </a:r>
            <a:r>
              <a:rPr lang="en-US" dirty="0" smtClean="0">
                <a:latin typeface="Times New Roman" panose="02020603050405020304" pitchFamily="18" charset="0"/>
                <a:cs typeface="Times New Roman" panose="02020603050405020304" pitchFamily="18" charset="0"/>
              </a:rPr>
              <a:t>academic and </a:t>
            </a:r>
            <a:r>
              <a:rPr lang="en-US" dirty="0">
                <a:latin typeface="Times New Roman" panose="02020603050405020304" pitchFamily="18" charset="0"/>
                <a:cs typeface="Times New Roman" panose="02020603050405020304" pitchFamily="18" charset="0"/>
              </a:rPr>
              <a:t>clinical purposes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Non-proficient handwriters were classified</a:t>
            </a:r>
          </a:p>
          <a:p>
            <a:pPr lvl="1">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score </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14</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non-proficient </a:t>
            </a:r>
            <a:r>
              <a:rPr lang="en-US" dirty="0" smtClean="0">
                <a:latin typeface="Times New Roman" panose="02020603050405020304" pitchFamily="18" charset="0"/>
                <a:cs typeface="Times New Roman" panose="02020603050405020304" pitchFamily="18" charset="0"/>
              </a:rPr>
              <a:t>hand writers</a:t>
            </a:r>
          </a:p>
          <a:p>
            <a:pPr lvl="1">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score </a:t>
            </a:r>
            <a:r>
              <a:rPr lang="en-US" dirty="0">
                <a:latin typeface="Times New Roman" panose="02020603050405020304" pitchFamily="18" charset="0"/>
                <a:cs typeface="Times New Roman" panose="02020603050405020304" pitchFamily="18" charset="0"/>
              </a:rPr>
              <a:t>&lt;14-proficient handwriters</a:t>
            </a:r>
          </a:p>
          <a:p>
            <a:pPr>
              <a:buFontTx/>
              <a:buChar char="-"/>
            </a:pPr>
            <a:endParaRPr lang="en-US" dirty="0"/>
          </a:p>
        </p:txBody>
      </p:sp>
    </p:spTree>
    <p:extLst>
      <p:ext uri="{BB962C8B-B14F-4D97-AF65-F5344CB8AC3E}">
        <p14:creationId xmlns:p14="http://schemas.microsoft.com/office/powerpoint/2010/main" val="216844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accent2"/>
                                      </p:to>
                                    </p:animClr>
                                    <p:animClr clrSpc="rgb" dir="cw">
                                      <p:cBhvr>
                                        <p:cTn id="7" dur="500" fill="hold"/>
                                        <p:tgtEl>
                                          <p:spTgt spid="3">
                                            <p:txEl>
                                              <p:pRg st="0" end="0"/>
                                            </p:txEl>
                                          </p:spTgt>
                                        </p:tgtEl>
                                        <p:attrNameLst>
                                          <p:attrName>fillcolor</p:attrName>
                                        </p:attrNameLst>
                                      </p:cBhvr>
                                      <p:to>
                                        <a:schemeClr val="accent2"/>
                                      </p:to>
                                    </p:animClr>
                                    <p:set>
                                      <p:cBhvr>
                                        <p:cTn id="8" dur="500" fill="hold"/>
                                        <p:tgtEl>
                                          <p:spTgt spid="3">
                                            <p:txEl>
                                              <p:pRg st="0" end="0"/>
                                            </p:txEl>
                                          </p:spTgt>
                                        </p:tgtEl>
                                        <p:attrNameLst>
                                          <p:attrName>fill.type</p:attrName>
                                        </p:attrNameLst>
                                      </p:cBhvr>
                                      <p:to>
                                        <p:strVal val="solid"/>
                                      </p:to>
                                    </p:set>
                                    <p:set>
                                      <p:cBhvr>
                                        <p:cTn id="9" dur="500" fill="hold"/>
                                        <p:tgtEl>
                                          <p:spTgt spid="3">
                                            <p:txEl>
                                              <p:pRg st="0" end="0"/>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3">
                                            <p:txEl>
                                              <p:pRg st="1" end="1"/>
                                            </p:txEl>
                                          </p:spTgt>
                                        </p:tgtEl>
                                        <p:attrNameLst>
                                          <p:attrName>style.color</p:attrName>
                                        </p:attrNameLst>
                                      </p:cBhvr>
                                      <p:to>
                                        <a:schemeClr val="accent2"/>
                                      </p:to>
                                    </p:animClr>
                                    <p:animClr clrSpc="rgb" dir="cw">
                                      <p:cBhvr>
                                        <p:cTn id="14" dur="500" fill="hold"/>
                                        <p:tgtEl>
                                          <p:spTgt spid="3">
                                            <p:txEl>
                                              <p:pRg st="1" end="1"/>
                                            </p:txEl>
                                          </p:spTgt>
                                        </p:tgtEl>
                                        <p:attrNameLst>
                                          <p:attrName>fillcolor</p:attrName>
                                        </p:attrNameLst>
                                      </p:cBhvr>
                                      <p:to>
                                        <a:schemeClr val="accent2"/>
                                      </p:to>
                                    </p:animClr>
                                    <p:set>
                                      <p:cBhvr>
                                        <p:cTn id="15" dur="500" fill="hold"/>
                                        <p:tgtEl>
                                          <p:spTgt spid="3">
                                            <p:txEl>
                                              <p:pRg st="1" end="1"/>
                                            </p:txEl>
                                          </p:spTgt>
                                        </p:tgtEl>
                                        <p:attrNameLst>
                                          <p:attrName>fill.type</p:attrName>
                                        </p:attrNameLst>
                                      </p:cBhvr>
                                      <p:to>
                                        <p:strVal val="solid"/>
                                      </p:to>
                                    </p:set>
                                    <p:set>
                                      <p:cBhvr>
                                        <p:cTn id="16" dur="500" fill="hold"/>
                                        <p:tgtEl>
                                          <p:spTgt spid="3">
                                            <p:txEl>
                                              <p:pRg st="1" end="1"/>
                                            </p:txEl>
                                          </p:spTgt>
                                        </p:tgtEl>
                                        <p:attrNameLst>
                                          <p:attrName>fill.on</p:attrName>
                                        </p:attrNameLst>
                                      </p:cBhvr>
                                      <p:to>
                                        <p:strVal val="true"/>
                                      </p:to>
                                    </p:set>
                                  </p:childTnLst>
                                </p:cTn>
                              </p:par>
                              <p:par>
                                <p:cTn id="17" presetID="19" presetClass="emph" presetSubtype="0" fill="hold" grpId="0" nodeType="withEffect">
                                  <p:stCondLst>
                                    <p:cond delay="0"/>
                                  </p:stCondLst>
                                  <p:childTnLst>
                                    <p:animClr clrSpc="rgb" dir="cw">
                                      <p:cBhvr override="childStyle">
                                        <p:cTn id="18" dur="500" fill="hold"/>
                                        <p:tgtEl>
                                          <p:spTgt spid="3">
                                            <p:txEl>
                                              <p:pRg st="2" end="2"/>
                                            </p:txEl>
                                          </p:spTgt>
                                        </p:tgtEl>
                                        <p:attrNameLst>
                                          <p:attrName>style.color</p:attrName>
                                        </p:attrNameLst>
                                      </p:cBhvr>
                                      <p:to>
                                        <a:schemeClr val="accent2"/>
                                      </p:to>
                                    </p:animClr>
                                    <p:animClr clrSpc="rgb" dir="cw">
                                      <p:cBhvr>
                                        <p:cTn id="19" dur="500" fill="hold"/>
                                        <p:tgtEl>
                                          <p:spTgt spid="3">
                                            <p:txEl>
                                              <p:pRg st="2" end="2"/>
                                            </p:txEl>
                                          </p:spTgt>
                                        </p:tgtEl>
                                        <p:attrNameLst>
                                          <p:attrName>fillcolor</p:attrName>
                                        </p:attrNameLst>
                                      </p:cBhvr>
                                      <p:to>
                                        <a:schemeClr val="accent2"/>
                                      </p:to>
                                    </p:animClr>
                                    <p:set>
                                      <p:cBhvr>
                                        <p:cTn id="20" dur="500" fill="hold"/>
                                        <p:tgtEl>
                                          <p:spTgt spid="3">
                                            <p:txEl>
                                              <p:pRg st="2" end="2"/>
                                            </p:txEl>
                                          </p:spTgt>
                                        </p:tgtEl>
                                        <p:attrNameLst>
                                          <p:attrName>fill.type</p:attrName>
                                        </p:attrNameLst>
                                      </p:cBhvr>
                                      <p:to>
                                        <p:strVal val="solid"/>
                                      </p:to>
                                    </p:set>
                                    <p:set>
                                      <p:cBhvr>
                                        <p:cTn id="21" dur="500" fill="hold"/>
                                        <p:tgtEl>
                                          <p:spTgt spid="3">
                                            <p:txEl>
                                              <p:pRg st="2" end="2"/>
                                            </p:txEl>
                                          </p:spTgt>
                                        </p:tgtEl>
                                        <p:attrNameLst>
                                          <p:attrName>fill.on</p:attrName>
                                        </p:attrNameLst>
                                      </p:cBhvr>
                                      <p:to>
                                        <p:strVal val="true"/>
                                      </p:to>
                                    </p:set>
                                  </p:childTnLst>
                                </p:cTn>
                              </p:par>
                              <p:par>
                                <p:cTn id="22" presetID="19" presetClass="emph" presetSubtype="0" fill="hold" grpId="0" nodeType="withEffect">
                                  <p:stCondLst>
                                    <p:cond delay="0"/>
                                  </p:stCondLst>
                                  <p:childTnLst>
                                    <p:animClr clrSpc="rgb" dir="cw">
                                      <p:cBhvr override="childStyle">
                                        <p:cTn id="23" dur="500" fill="hold"/>
                                        <p:tgtEl>
                                          <p:spTgt spid="3">
                                            <p:txEl>
                                              <p:pRg st="3" end="3"/>
                                            </p:txEl>
                                          </p:spTgt>
                                        </p:tgtEl>
                                        <p:attrNameLst>
                                          <p:attrName>style.color</p:attrName>
                                        </p:attrNameLst>
                                      </p:cBhvr>
                                      <p:to>
                                        <a:schemeClr val="accent2"/>
                                      </p:to>
                                    </p:animClr>
                                    <p:animClr clrSpc="rgb" dir="cw">
                                      <p:cBhvr>
                                        <p:cTn id="24" dur="500" fill="hold"/>
                                        <p:tgtEl>
                                          <p:spTgt spid="3">
                                            <p:txEl>
                                              <p:pRg st="3" end="3"/>
                                            </p:txEl>
                                          </p:spTgt>
                                        </p:tgtEl>
                                        <p:attrNameLst>
                                          <p:attrName>fillcolor</p:attrName>
                                        </p:attrNameLst>
                                      </p:cBhvr>
                                      <p:to>
                                        <a:schemeClr val="accent2"/>
                                      </p:to>
                                    </p:animClr>
                                    <p:set>
                                      <p:cBhvr>
                                        <p:cTn id="25" dur="500" fill="hold"/>
                                        <p:tgtEl>
                                          <p:spTgt spid="3">
                                            <p:txEl>
                                              <p:pRg st="3" end="3"/>
                                            </p:txEl>
                                          </p:spTgt>
                                        </p:tgtEl>
                                        <p:attrNameLst>
                                          <p:attrName>fill.type</p:attrName>
                                        </p:attrNameLst>
                                      </p:cBhvr>
                                      <p:to>
                                        <p:strVal val="solid"/>
                                      </p:to>
                                    </p:set>
                                    <p:set>
                                      <p:cBhvr>
                                        <p:cTn id="26" dur="500" fill="hold"/>
                                        <p:tgtEl>
                                          <p:spTgt spid="3">
                                            <p:txEl>
                                              <p:pRg st="3" end="3"/>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Times New Roman" panose="02020603050405020304" pitchFamily="18" charset="0"/>
                <a:cs typeface="Times New Roman" panose="02020603050405020304" pitchFamily="18" charset="0"/>
              </a:rPr>
              <a:t>Grip strength</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calibrated hydraulic hand-held </a:t>
            </a:r>
            <a:r>
              <a:rPr lang="en-US" dirty="0" smtClean="0">
                <a:latin typeface="Times New Roman" panose="02020603050405020304" pitchFamily="18" charset="0"/>
                <a:cs typeface="Times New Roman" panose="02020603050405020304" pitchFamily="18" charset="0"/>
              </a:rPr>
              <a:t>dynamometer </a:t>
            </a:r>
            <a:r>
              <a:rPr lang="en-US"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Jamar </a:t>
            </a:r>
            <a:r>
              <a:rPr lang="en-US" dirty="0" smtClean="0">
                <a:latin typeface="Times New Roman" panose="02020603050405020304" pitchFamily="18" charset="0"/>
                <a:cs typeface="Times New Roman" panose="02020603050405020304" pitchFamily="18" charset="0"/>
              </a:rPr>
              <a:t>hand-held </a:t>
            </a:r>
            <a:r>
              <a:rPr lang="en-US" dirty="0" smtClean="0">
                <a:latin typeface="Times New Roman" panose="02020603050405020304" pitchFamily="18" charset="0"/>
                <a:cs typeface="Times New Roman" panose="02020603050405020304" pitchFamily="18" charset="0"/>
              </a:rPr>
              <a:t>dynamometer), </a:t>
            </a:r>
            <a:r>
              <a:rPr lang="en-US" dirty="0">
                <a:latin typeface="Times New Roman" panose="02020603050405020304" pitchFamily="18" charset="0"/>
                <a:cs typeface="Times New Roman" panose="02020603050405020304" pitchFamily="18" charset="0"/>
              </a:rPr>
              <a:t>was used to measure isometric </a:t>
            </a:r>
            <a:r>
              <a:rPr lang="en-US" dirty="0" smtClean="0">
                <a:latin typeface="Times New Roman" panose="02020603050405020304" pitchFamily="18" charset="0"/>
                <a:cs typeface="Times New Roman" panose="02020603050405020304" pitchFamily="18" charset="0"/>
              </a:rPr>
              <a:t>grip strength </a:t>
            </a:r>
            <a:r>
              <a:rPr lang="en-US" dirty="0">
                <a:latin typeface="Times New Roman" panose="02020603050405020304" pitchFamily="18" charset="0"/>
                <a:cs typeface="Times New Roman" panose="02020603050405020304" pitchFamily="18" charset="0"/>
              </a:rPr>
              <a:t>for both the dominant and non-dominant hand.</a:t>
            </a:r>
          </a:p>
        </p:txBody>
      </p:sp>
    </p:spTree>
    <p:extLst>
      <p:ext uri="{BB962C8B-B14F-4D97-AF65-F5344CB8AC3E}">
        <p14:creationId xmlns:p14="http://schemas.microsoft.com/office/powerpoint/2010/main" val="415804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accent2"/>
                                      </p:to>
                                    </p:animClr>
                                    <p:animClr clrSpc="rgb" dir="cw">
                                      <p:cBhvr>
                                        <p:cTn id="7" dur="500" fill="hold"/>
                                        <p:tgtEl>
                                          <p:spTgt spid="3">
                                            <p:txEl>
                                              <p:pRg st="0" end="0"/>
                                            </p:txEl>
                                          </p:spTgt>
                                        </p:tgtEl>
                                        <p:attrNameLst>
                                          <p:attrName>fillcolor</p:attrName>
                                        </p:attrNameLst>
                                      </p:cBhvr>
                                      <p:to>
                                        <a:schemeClr val="accent2"/>
                                      </p:to>
                                    </p:animClr>
                                    <p:set>
                                      <p:cBhvr>
                                        <p:cTn id="8" dur="500" fill="hold"/>
                                        <p:tgtEl>
                                          <p:spTgt spid="3">
                                            <p:txEl>
                                              <p:pRg st="0" end="0"/>
                                            </p:txEl>
                                          </p:spTgt>
                                        </p:tgtEl>
                                        <p:attrNameLst>
                                          <p:attrName>fill.type</p:attrName>
                                        </p:attrNameLst>
                                      </p:cBhvr>
                                      <p:to>
                                        <p:strVal val="solid"/>
                                      </p:to>
                                    </p:set>
                                    <p:set>
                                      <p:cBhvr>
                                        <p:cTn id="9" dur="500" fill="hold"/>
                                        <p:tgtEl>
                                          <p:spTgt spid="3">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Procedure</a:t>
            </a:r>
            <a:endParaRPr lang="en-US" dirty="0"/>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Baseline measures:</a:t>
            </a:r>
          </a:p>
          <a:p>
            <a:pPr marL="0" indent="0">
              <a:buNone/>
            </a:pPr>
            <a:r>
              <a:rPr lang="en-US" sz="2400" dirty="0" smtClean="0">
                <a:latin typeface="Times New Roman" panose="02020603050405020304" pitchFamily="18" charset="0"/>
                <a:cs typeface="Times New Roman" panose="02020603050405020304" pitchFamily="18" charset="0"/>
              </a:rPr>
              <a:t>HPSQ</a:t>
            </a:r>
            <a:r>
              <a:rPr lang="en-US" sz="2400" dirty="0">
                <a:latin typeface="Times New Roman" panose="02020603050405020304" pitchFamily="18" charset="0"/>
                <a:cs typeface="Times New Roman" panose="02020603050405020304" pitchFamily="18" charset="0"/>
              </a:rPr>
              <a:t>, MHA and grip </a:t>
            </a:r>
            <a:r>
              <a:rPr lang="en-US" sz="2400" dirty="0" smtClean="0">
                <a:latin typeface="Times New Roman" panose="02020603050405020304" pitchFamily="18" charset="0"/>
                <a:cs typeface="Times New Roman" panose="02020603050405020304" pitchFamily="18" charset="0"/>
              </a:rPr>
              <a:t>strength</a:t>
            </a: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The same group of students acted as their own </a:t>
            </a:r>
            <a:r>
              <a:rPr lang="en-US" sz="2400" dirty="0" smtClean="0">
                <a:latin typeface="Times New Roman" panose="02020603050405020304" pitchFamily="18" charset="0"/>
                <a:cs typeface="Times New Roman" panose="02020603050405020304" pitchFamily="18" charset="0"/>
              </a:rPr>
              <a:t>controls</a:t>
            </a:r>
          </a:p>
          <a:p>
            <a:pPr marL="0" indent="0">
              <a:buNone/>
            </a:pPr>
            <a:r>
              <a:rPr lang="en-US" sz="2400" dirty="0" smtClean="0">
                <a:latin typeface="Times New Roman" panose="02020603050405020304" pitchFamily="18" charset="0"/>
                <a:cs typeface="Times New Roman" panose="02020603050405020304" pitchFamily="18" charset="0"/>
              </a:rPr>
              <a:t>Pre and post intervention assessment was done.</a:t>
            </a:r>
          </a:p>
          <a:p>
            <a:r>
              <a:rPr lang="en-US" sz="2400" dirty="0">
                <a:latin typeface="Times New Roman" panose="02020603050405020304" pitchFamily="18" charset="0"/>
                <a:cs typeface="Times New Roman" panose="02020603050405020304" pitchFamily="18" charset="0"/>
              </a:rPr>
              <a:t>The </a:t>
            </a:r>
            <a:r>
              <a:rPr lang="en-US" sz="2400" dirty="0" smtClean="0">
                <a:latin typeface="Times New Roman" panose="02020603050405020304" pitchFamily="18" charset="0"/>
                <a:cs typeface="Times New Roman" panose="02020603050405020304" pitchFamily="18" charset="0"/>
              </a:rPr>
              <a:t>Sensori motor (SM)-based </a:t>
            </a:r>
            <a:r>
              <a:rPr lang="en-US" sz="2400" dirty="0">
                <a:latin typeface="Times New Roman" panose="02020603050405020304" pitchFamily="18" charset="0"/>
                <a:cs typeface="Times New Roman" panose="02020603050405020304" pitchFamily="18" charset="0"/>
              </a:rPr>
              <a:t>intervention </a:t>
            </a:r>
            <a:r>
              <a:rPr lang="en-US" sz="2400" dirty="0" smtClean="0">
                <a:latin typeface="Times New Roman" panose="02020603050405020304" pitchFamily="18" charset="0"/>
                <a:cs typeface="Times New Roman" panose="02020603050405020304" pitchFamily="18" charset="0"/>
              </a:rPr>
              <a:t>group- twice weekly for 5 weeks during school hours</a:t>
            </a:r>
          </a:p>
          <a:p>
            <a:pPr algn="just"/>
            <a:r>
              <a:rPr lang="en-US" sz="2400" dirty="0">
                <a:latin typeface="Times New Roman" panose="02020603050405020304" pitchFamily="18" charset="0"/>
                <a:cs typeface="Times New Roman" panose="02020603050405020304" pitchFamily="18" charset="0"/>
              </a:rPr>
              <a:t>Each </a:t>
            </a:r>
            <a:r>
              <a:rPr lang="en-US" sz="2400" dirty="0" smtClean="0">
                <a:latin typeface="Times New Roman" panose="02020603050405020304" pitchFamily="18" charset="0"/>
                <a:cs typeface="Times New Roman" panose="02020603050405020304" pitchFamily="18" charset="0"/>
              </a:rPr>
              <a:t>session lasted for 40 min;</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-10 min of gross and fine motor warm-up </a:t>
            </a:r>
            <a:r>
              <a:rPr lang="en-US" sz="2400" dirty="0" smtClean="0">
                <a:latin typeface="Times New Roman" panose="02020603050405020304" pitchFamily="18" charset="0"/>
                <a:cs typeface="Times New Roman" panose="02020603050405020304" pitchFamily="18" charset="0"/>
              </a:rPr>
              <a:t>activities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	-followed by 30 min of SM component </a:t>
            </a:r>
            <a:r>
              <a:rPr lang="en-US" sz="2400" dirty="0" smtClean="0">
                <a:latin typeface="Times New Roman" panose="02020603050405020304" pitchFamily="18" charset="0"/>
                <a:cs typeface="Times New Roman" panose="02020603050405020304" pitchFamily="18" charset="0"/>
              </a:rPr>
              <a:t>activities </a:t>
            </a:r>
          </a:p>
          <a:p>
            <a:endParaRPr lang="en-US" sz="2400" dirty="0" smtClean="0">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95379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accent2"/>
                                      </p:to>
                                    </p:animClr>
                                    <p:animClr clrSpc="rgb" dir="cw">
                                      <p:cBhvr>
                                        <p:cTn id="7" dur="500" fill="hold"/>
                                        <p:tgtEl>
                                          <p:spTgt spid="3">
                                            <p:txEl>
                                              <p:pRg st="0" end="0"/>
                                            </p:txEl>
                                          </p:spTgt>
                                        </p:tgtEl>
                                        <p:attrNameLst>
                                          <p:attrName>fillcolor</p:attrName>
                                        </p:attrNameLst>
                                      </p:cBhvr>
                                      <p:to>
                                        <a:schemeClr val="accent2"/>
                                      </p:to>
                                    </p:animClr>
                                    <p:set>
                                      <p:cBhvr>
                                        <p:cTn id="8" dur="500" fill="hold"/>
                                        <p:tgtEl>
                                          <p:spTgt spid="3">
                                            <p:txEl>
                                              <p:pRg st="0" end="0"/>
                                            </p:txEl>
                                          </p:spTgt>
                                        </p:tgtEl>
                                        <p:attrNameLst>
                                          <p:attrName>fill.type</p:attrName>
                                        </p:attrNameLst>
                                      </p:cBhvr>
                                      <p:to>
                                        <p:strVal val="solid"/>
                                      </p:to>
                                    </p:set>
                                    <p:set>
                                      <p:cBhvr>
                                        <p:cTn id="9" dur="500" fill="hold"/>
                                        <p:tgtEl>
                                          <p:spTgt spid="3">
                                            <p:txEl>
                                              <p:pRg st="0" end="0"/>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3">
                                            <p:txEl>
                                              <p:pRg st="1" end="1"/>
                                            </p:txEl>
                                          </p:spTgt>
                                        </p:tgtEl>
                                        <p:attrNameLst>
                                          <p:attrName>style.color</p:attrName>
                                        </p:attrNameLst>
                                      </p:cBhvr>
                                      <p:to>
                                        <a:schemeClr val="accent2"/>
                                      </p:to>
                                    </p:animClr>
                                    <p:animClr clrSpc="rgb" dir="cw">
                                      <p:cBhvr>
                                        <p:cTn id="14" dur="500" fill="hold"/>
                                        <p:tgtEl>
                                          <p:spTgt spid="3">
                                            <p:txEl>
                                              <p:pRg st="1" end="1"/>
                                            </p:txEl>
                                          </p:spTgt>
                                        </p:tgtEl>
                                        <p:attrNameLst>
                                          <p:attrName>fillcolor</p:attrName>
                                        </p:attrNameLst>
                                      </p:cBhvr>
                                      <p:to>
                                        <a:schemeClr val="accent2"/>
                                      </p:to>
                                    </p:animClr>
                                    <p:set>
                                      <p:cBhvr>
                                        <p:cTn id="15" dur="500" fill="hold"/>
                                        <p:tgtEl>
                                          <p:spTgt spid="3">
                                            <p:txEl>
                                              <p:pRg st="1" end="1"/>
                                            </p:txEl>
                                          </p:spTgt>
                                        </p:tgtEl>
                                        <p:attrNameLst>
                                          <p:attrName>fill.type</p:attrName>
                                        </p:attrNameLst>
                                      </p:cBhvr>
                                      <p:to>
                                        <p:strVal val="solid"/>
                                      </p:to>
                                    </p:set>
                                    <p:set>
                                      <p:cBhvr>
                                        <p:cTn id="16" dur="500" fill="hold"/>
                                        <p:tgtEl>
                                          <p:spTgt spid="3">
                                            <p:txEl>
                                              <p:pRg st="1" end="1"/>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3">
                                            <p:txEl>
                                              <p:pRg st="2" end="2"/>
                                            </p:txEl>
                                          </p:spTgt>
                                        </p:tgtEl>
                                        <p:attrNameLst>
                                          <p:attrName>style.color</p:attrName>
                                        </p:attrNameLst>
                                      </p:cBhvr>
                                      <p:to>
                                        <a:schemeClr val="accent2"/>
                                      </p:to>
                                    </p:animClr>
                                    <p:animClr clrSpc="rgb" dir="cw">
                                      <p:cBhvr>
                                        <p:cTn id="21" dur="500" fill="hold"/>
                                        <p:tgtEl>
                                          <p:spTgt spid="3">
                                            <p:txEl>
                                              <p:pRg st="2" end="2"/>
                                            </p:txEl>
                                          </p:spTgt>
                                        </p:tgtEl>
                                        <p:attrNameLst>
                                          <p:attrName>fillcolor</p:attrName>
                                        </p:attrNameLst>
                                      </p:cBhvr>
                                      <p:to>
                                        <a:schemeClr val="accent2"/>
                                      </p:to>
                                    </p:animClr>
                                    <p:set>
                                      <p:cBhvr>
                                        <p:cTn id="22" dur="500" fill="hold"/>
                                        <p:tgtEl>
                                          <p:spTgt spid="3">
                                            <p:txEl>
                                              <p:pRg st="2" end="2"/>
                                            </p:txEl>
                                          </p:spTgt>
                                        </p:tgtEl>
                                        <p:attrNameLst>
                                          <p:attrName>fill.type</p:attrName>
                                        </p:attrNameLst>
                                      </p:cBhvr>
                                      <p:to>
                                        <p:strVal val="solid"/>
                                      </p:to>
                                    </p:set>
                                    <p:set>
                                      <p:cBhvr>
                                        <p:cTn id="23" dur="500" fill="hold"/>
                                        <p:tgtEl>
                                          <p:spTgt spid="3">
                                            <p:txEl>
                                              <p:pRg st="2" end="2"/>
                                            </p:txEl>
                                          </p:spTgt>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3">
                                            <p:txEl>
                                              <p:pRg st="3" end="3"/>
                                            </p:txEl>
                                          </p:spTgt>
                                        </p:tgtEl>
                                        <p:attrNameLst>
                                          <p:attrName>style.color</p:attrName>
                                        </p:attrNameLst>
                                      </p:cBhvr>
                                      <p:to>
                                        <a:schemeClr val="accent2"/>
                                      </p:to>
                                    </p:animClr>
                                    <p:animClr clrSpc="rgb" dir="cw">
                                      <p:cBhvr>
                                        <p:cTn id="28" dur="500" fill="hold"/>
                                        <p:tgtEl>
                                          <p:spTgt spid="3">
                                            <p:txEl>
                                              <p:pRg st="3" end="3"/>
                                            </p:txEl>
                                          </p:spTgt>
                                        </p:tgtEl>
                                        <p:attrNameLst>
                                          <p:attrName>fillcolor</p:attrName>
                                        </p:attrNameLst>
                                      </p:cBhvr>
                                      <p:to>
                                        <a:schemeClr val="accent2"/>
                                      </p:to>
                                    </p:animClr>
                                    <p:set>
                                      <p:cBhvr>
                                        <p:cTn id="29" dur="500" fill="hold"/>
                                        <p:tgtEl>
                                          <p:spTgt spid="3">
                                            <p:txEl>
                                              <p:pRg st="3" end="3"/>
                                            </p:txEl>
                                          </p:spTgt>
                                        </p:tgtEl>
                                        <p:attrNameLst>
                                          <p:attrName>fill.type</p:attrName>
                                        </p:attrNameLst>
                                      </p:cBhvr>
                                      <p:to>
                                        <p:strVal val="solid"/>
                                      </p:to>
                                    </p:set>
                                    <p:set>
                                      <p:cBhvr>
                                        <p:cTn id="30" dur="500" fill="hold"/>
                                        <p:tgtEl>
                                          <p:spTgt spid="3">
                                            <p:txEl>
                                              <p:pRg st="3" end="3"/>
                                            </p:txEl>
                                          </p:spTgt>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19" presetClass="emph" presetSubtype="0" fill="hold" grpId="0" nodeType="clickEffect">
                                  <p:stCondLst>
                                    <p:cond delay="0"/>
                                  </p:stCondLst>
                                  <p:childTnLst>
                                    <p:animClr clrSpc="rgb" dir="cw">
                                      <p:cBhvr override="childStyle">
                                        <p:cTn id="34" dur="500" fill="hold"/>
                                        <p:tgtEl>
                                          <p:spTgt spid="3">
                                            <p:txEl>
                                              <p:pRg st="4" end="4"/>
                                            </p:txEl>
                                          </p:spTgt>
                                        </p:tgtEl>
                                        <p:attrNameLst>
                                          <p:attrName>style.color</p:attrName>
                                        </p:attrNameLst>
                                      </p:cBhvr>
                                      <p:to>
                                        <a:schemeClr val="accent2"/>
                                      </p:to>
                                    </p:animClr>
                                    <p:animClr clrSpc="rgb" dir="cw">
                                      <p:cBhvr>
                                        <p:cTn id="35" dur="500" fill="hold"/>
                                        <p:tgtEl>
                                          <p:spTgt spid="3">
                                            <p:txEl>
                                              <p:pRg st="4" end="4"/>
                                            </p:txEl>
                                          </p:spTgt>
                                        </p:tgtEl>
                                        <p:attrNameLst>
                                          <p:attrName>fillcolor</p:attrName>
                                        </p:attrNameLst>
                                      </p:cBhvr>
                                      <p:to>
                                        <a:schemeClr val="accent2"/>
                                      </p:to>
                                    </p:animClr>
                                    <p:set>
                                      <p:cBhvr>
                                        <p:cTn id="36" dur="500" fill="hold"/>
                                        <p:tgtEl>
                                          <p:spTgt spid="3">
                                            <p:txEl>
                                              <p:pRg st="4" end="4"/>
                                            </p:txEl>
                                          </p:spTgt>
                                        </p:tgtEl>
                                        <p:attrNameLst>
                                          <p:attrName>fill.type</p:attrName>
                                        </p:attrNameLst>
                                      </p:cBhvr>
                                      <p:to>
                                        <p:strVal val="solid"/>
                                      </p:to>
                                    </p:set>
                                    <p:set>
                                      <p:cBhvr>
                                        <p:cTn id="37" dur="500" fill="hold"/>
                                        <p:tgtEl>
                                          <p:spTgt spid="3">
                                            <p:txEl>
                                              <p:pRg st="4" end="4"/>
                                            </p:txEl>
                                          </p:spTgt>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19" presetClass="emph" presetSubtype="0" fill="hold" grpId="0" nodeType="clickEffect">
                                  <p:stCondLst>
                                    <p:cond delay="0"/>
                                  </p:stCondLst>
                                  <p:childTnLst>
                                    <p:animClr clrSpc="rgb" dir="cw">
                                      <p:cBhvr override="childStyle">
                                        <p:cTn id="41" dur="500" fill="hold"/>
                                        <p:tgtEl>
                                          <p:spTgt spid="3">
                                            <p:txEl>
                                              <p:pRg st="5" end="5"/>
                                            </p:txEl>
                                          </p:spTgt>
                                        </p:tgtEl>
                                        <p:attrNameLst>
                                          <p:attrName>style.color</p:attrName>
                                        </p:attrNameLst>
                                      </p:cBhvr>
                                      <p:to>
                                        <a:schemeClr val="accent2"/>
                                      </p:to>
                                    </p:animClr>
                                    <p:animClr clrSpc="rgb" dir="cw">
                                      <p:cBhvr>
                                        <p:cTn id="42" dur="500" fill="hold"/>
                                        <p:tgtEl>
                                          <p:spTgt spid="3">
                                            <p:txEl>
                                              <p:pRg st="5" end="5"/>
                                            </p:txEl>
                                          </p:spTgt>
                                        </p:tgtEl>
                                        <p:attrNameLst>
                                          <p:attrName>fillcolor</p:attrName>
                                        </p:attrNameLst>
                                      </p:cBhvr>
                                      <p:to>
                                        <a:schemeClr val="accent2"/>
                                      </p:to>
                                    </p:animClr>
                                    <p:set>
                                      <p:cBhvr>
                                        <p:cTn id="43" dur="500" fill="hold"/>
                                        <p:tgtEl>
                                          <p:spTgt spid="3">
                                            <p:txEl>
                                              <p:pRg st="5" end="5"/>
                                            </p:txEl>
                                          </p:spTgt>
                                        </p:tgtEl>
                                        <p:attrNameLst>
                                          <p:attrName>fill.type</p:attrName>
                                        </p:attrNameLst>
                                      </p:cBhvr>
                                      <p:to>
                                        <p:strVal val="solid"/>
                                      </p:to>
                                    </p:set>
                                    <p:set>
                                      <p:cBhvr>
                                        <p:cTn id="44" dur="500" fill="hold"/>
                                        <p:tgtEl>
                                          <p:spTgt spid="3">
                                            <p:txEl>
                                              <p:pRg st="5" end="5"/>
                                            </p:txEl>
                                          </p:spTgt>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9" presetClass="emph" presetSubtype="0" fill="hold" grpId="0" nodeType="clickEffect">
                                  <p:stCondLst>
                                    <p:cond delay="0"/>
                                  </p:stCondLst>
                                  <p:childTnLst>
                                    <p:animClr clrSpc="rgb" dir="cw">
                                      <p:cBhvr override="childStyle">
                                        <p:cTn id="48" dur="500" fill="hold"/>
                                        <p:tgtEl>
                                          <p:spTgt spid="3">
                                            <p:txEl>
                                              <p:pRg st="6" end="6"/>
                                            </p:txEl>
                                          </p:spTgt>
                                        </p:tgtEl>
                                        <p:attrNameLst>
                                          <p:attrName>style.color</p:attrName>
                                        </p:attrNameLst>
                                      </p:cBhvr>
                                      <p:to>
                                        <a:schemeClr val="accent2"/>
                                      </p:to>
                                    </p:animClr>
                                    <p:animClr clrSpc="rgb" dir="cw">
                                      <p:cBhvr>
                                        <p:cTn id="49" dur="500" fill="hold"/>
                                        <p:tgtEl>
                                          <p:spTgt spid="3">
                                            <p:txEl>
                                              <p:pRg st="6" end="6"/>
                                            </p:txEl>
                                          </p:spTgt>
                                        </p:tgtEl>
                                        <p:attrNameLst>
                                          <p:attrName>fillcolor</p:attrName>
                                        </p:attrNameLst>
                                      </p:cBhvr>
                                      <p:to>
                                        <a:schemeClr val="accent2"/>
                                      </p:to>
                                    </p:animClr>
                                    <p:set>
                                      <p:cBhvr>
                                        <p:cTn id="50" dur="500" fill="hold"/>
                                        <p:tgtEl>
                                          <p:spTgt spid="3">
                                            <p:txEl>
                                              <p:pRg st="6" end="6"/>
                                            </p:txEl>
                                          </p:spTgt>
                                        </p:tgtEl>
                                        <p:attrNameLst>
                                          <p:attrName>fill.type</p:attrName>
                                        </p:attrNameLst>
                                      </p:cBhvr>
                                      <p:to>
                                        <p:strVal val="solid"/>
                                      </p:to>
                                    </p:set>
                                    <p:set>
                                      <p:cBhvr>
                                        <p:cTn id="51" dur="500" fill="hold"/>
                                        <p:tgtEl>
                                          <p:spTgt spid="3">
                                            <p:txEl>
                                              <p:pRg st="6" end="6"/>
                                            </p:txEl>
                                          </p:spTgt>
                                        </p:tgtEl>
                                        <p:attrNameLst>
                                          <p:attrName>fill.on</p:attrName>
                                        </p:attrNameLst>
                                      </p:cBhvr>
                                      <p:to>
                                        <p:strVal val="true"/>
                                      </p:to>
                                    </p:set>
                                  </p:childTnLst>
                                </p:cTn>
                              </p:par>
                            </p:childTnLst>
                          </p:cTn>
                        </p:par>
                      </p:childTnLst>
                    </p:cTn>
                  </p:par>
                  <p:par>
                    <p:cTn id="52" fill="hold">
                      <p:stCondLst>
                        <p:cond delay="indefinite"/>
                      </p:stCondLst>
                      <p:childTnLst>
                        <p:par>
                          <p:cTn id="53" fill="hold">
                            <p:stCondLst>
                              <p:cond delay="0"/>
                            </p:stCondLst>
                            <p:childTnLst>
                              <p:par>
                                <p:cTn id="54" presetID="19" presetClass="emph" presetSubtype="0" fill="hold" grpId="0" nodeType="clickEffect">
                                  <p:stCondLst>
                                    <p:cond delay="0"/>
                                  </p:stCondLst>
                                  <p:childTnLst>
                                    <p:animClr clrSpc="rgb" dir="cw">
                                      <p:cBhvr override="childStyle">
                                        <p:cTn id="55" dur="500" fill="hold"/>
                                        <p:tgtEl>
                                          <p:spTgt spid="3">
                                            <p:txEl>
                                              <p:pRg st="7" end="7"/>
                                            </p:txEl>
                                          </p:spTgt>
                                        </p:tgtEl>
                                        <p:attrNameLst>
                                          <p:attrName>style.color</p:attrName>
                                        </p:attrNameLst>
                                      </p:cBhvr>
                                      <p:to>
                                        <a:schemeClr val="accent2"/>
                                      </p:to>
                                    </p:animClr>
                                    <p:animClr clrSpc="rgb" dir="cw">
                                      <p:cBhvr>
                                        <p:cTn id="56" dur="500" fill="hold"/>
                                        <p:tgtEl>
                                          <p:spTgt spid="3">
                                            <p:txEl>
                                              <p:pRg st="7" end="7"/>
                                            </p:txEl>
                                          </p:spTgt>
                                        </p:tgtEl>
                                        <p:attrNameLst>
                                          <p:attrName>fillcolor</p:attrName>
                                        </p:attrNameLst>
                                      </p:cBhvr>
                                      <p:to>
                                        <a:schemeClr val="accent2"/>
                                      </p:to>
                                    </p:animClr>
                                    <p:set>
                                      <p:cBhvr>
                                        <p:cTn id="57" dur="500" fill="hold"/>
                                        <p:tgtEl>
                                          <p:spTgt spid="3">
                                            <p:txEl>
                                              <p:pRg st="7" end="7"/>
                                            </p:txEl>
                                          </p:spTgt>
                                        </p:tgtEl>
                                        <p:attrNameLst>
                                          <p:attrName>fill.type</p:attrName>
                                        </p:attrNameLst>
                                      </p:cBhvr>
                                      <p:to>
                                        <p:strVal val="solid"/>
                                      </p:to>
                                    </p:set>
                                    <p:set>
                                      <p:cBhvr>
                                        <p:cTn id="58" dur="500" fill="hold"/>
                                        <p:tgtEl>
                                          <p:spTgt spid="3">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Contd</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Therapists were </a:t>
            </a:r>
            <a:r>
              <a:rPr lang="en-US" dirty="0">
                <a:latin typeface="Times New Roman" panose="02020603050405020304" pitchFamily="18" charset="0"/>
                <a:cs typeface="Times New Roman" panose="02020603050405020304" pitchFamily="18" charset="0"/>
              </a:rPr>
              <a:t>supplied with a toolbox of games, </a:t>
            </a:r>
            <a:r>
              <a:rPr lang="en-US" dirty="0" smtClean="0">
                <a:latin typeface="Times New Roman" panose="02020603050405020304" pitchFamily="18" charset="0"/>
                <a:cs typeface="Times New Roman" panose="02020603050405020304" pitchFamily="18" charset="0"/>
              </a:rPr>
              <a:t>activity worksheets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equipment.</a:t>
            </a:r>
          </a:p>
          <a:p>
            <a:r>
              <a:rPr lang="en-US" dirty="0" smtClean="0">
                <a:latin typeface="Times New Roman" panose="02020603050405020304" pitchFamily="18" charset="0"/>
                <a:cs typeface="Times New Roman" panose="02020603050405020304" pitchFamily="18" charset="0"/>
              </a:rPr>
              <a:t>Therapists </a:t>
            </a:r>
            <a:r>
              <a:rPr lang="en-US" dirty="0">
                <a:latin typeface="Times New Roman" panose="02020603050405020304" pitchFamily="18" charset="0"/>
                <a:cs typeface="Times New Roman" panose="02020603050405020304" pitchFamily="18" charset="0"/>
              </a:rPr>
              <a:t>and teachers </a:t>
            </a:r>
            <a:r>
              <a:rPr lang="en-US" dirty="0" smtClean="0">
                <a:latin typeface="Times New Roman" panose="02020603050405020304" pitchFamily="18" charset="0"/>
                <a:cs typeface="Times New Roman" panose="02020603050405020304" pitchFamily="18" charset="0"/>
              </a:rPr>
              <a:t>were assigned </a:t>
            </a:r>
            <a:r>
              <a:rPr lang="en-US" dirty="0" smtClean="0">
                <a:latin typeface="Times New Roman" panose="02020603050405020304" pitchFamily="18" charset="0"/>
                <a:cs typeface="Times New Roman" panose="02020603050405020304" pitchFamily="18" charset="0"/>
              </a:rPr>
              <a:t>to the </a:t>
            </a:r>
            <a:r>
              <a:rPr lang="en-US" dirty="0" smtClean="0">
                <a:latin typeface="Times New Roman" panose="02020603050405020304" pitchFamily="18" charset="0"/>
                <a:cs typeface="Times New Roman" panose="02020603050405020304" pitchFamily="18" charset="0"/>
              </a:rPr>
              <a:t>stations</a:t>
            </a:r>
          </a:p>
          <a:p>
            <a:pPr marL="0" indent="0">
              <a:buNone/>
            </a:pPr>
            <a:r>
              <a:rPr lang="en-US" dirty="0">
                <a:latin typeface="Times New Roman" panose="02020603050405020304" pitchFamily="18" charset="0"/>
                <a:cs typeface="Times New Roman" panose="02020603050405020304" pitchFamily="18" charset="0"/>
              </a:rPr>
              <a:t>	T</a:t>
            </a:r>
            <a:r>
              <a:rPr lang="en-US" dirty="0" smtClean="0">
                <a:latin typeface="Times New Roman" panose="02020603050405020304" pitchFamily="18" charset="0"/>
                <a:cs typeface="Times New Roman" panose="02020603050405020304" pitchFamily="18" charset="0"/>
              </a:rPr>
              <a:t>o </a:t>
            </a:r>
            <a:r>
              <a:rPr lang="en-US" dirty="0">
                <a:latin typeface="Times New Roman" panose="02020603050405020304" pitchFamily="18" charset="0"/>
                <a:cs typeface="Times New Roman" panose="02020603050405020304" pitchFamily="18" charset="0"/>
              </a:rPr>
              <a:t>monitor students and provide specific </a:t>
            </a:r>
            <a:r>
              <a:rPr lang="en-US" dirty="0" smtClean="0">
                <a:latin typeface="Times New Roman" panose="02020603050405020304" pitchFamily="18" charset="0"/>
                <a:cs typeface="Times New Roman" panose="02020603050405020304" pitchFamily="18" charset="0"/>
              </a:rPr>
              <a:t>	feedback, support and instruction as 	needed. The students rotated through the 	stations in random order to perform the list 	of sensorimotor activities</a:t>
            </a:r>
          </a:p>
        </p:txBody>
      </p:sp>
    </p:spTree>
    <p:extLst>
      <p:ext uri="{BB962C8B-B14F-4D97-AF65-F5344CB8AC3E}">
        <p14:creationId xmlns:p14="http://schemas.microsoft.com/office/powerpoint/2010/main" val="257843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grpId="0"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accent2"/>
                                      </p:to>
                                    </p:animClr>
                                    <p:animClr clrSpc="rgb" dir="cw">
                                      <p:cBhvr>
                                        <p:cTn id="7" dur="500" fill="hold"/>
                                        <p:tgtEl>
                                          <p:spTgt spid="3">
                                            <p:txEl>
                                              <p:pRg st="0" end="0"/>
                                            </p:txEl>
                                          </p:spTgt>
                                        </p:tgtEl>
                                        <p:attrNameLst>
                                          <p:attrName>fillcolor</p:attrName>
                                        </p:attrNameLst>
                                      </p:cBhvr>
                                      <p:to>
                                        <a:schemeClr val="accent2"/>
                                      </p:to>
                                    </p:animClr>
                                    <p:set>
                                      <p:cBhvr>
                                        <p:cTn id="8" dur="500" fill="hold"/>
                                        <p:tgtEl>
                                          <p:spTgt spid="3">
                                            <p:txEl>
                                              <p:pRg st="0" end="0"/>
                                            </p:txEl>
                                          </p:spTgt>
                                        </p:tgtEl>
                                        <p:attrNameLst>
                                          <p:attrName>fill.type</p:attrName>
                                        </p:attrNameLst>
                                      </p:cBhvr>
                                      <p:to>
                                        <p:strVal val="solid"/>
                                      </p:to>
                                    </p:set>
                                    <p:set>
                                      <p:cBhvr>
                                        <p:cTn id="9" dur="500" fill="hold"/>
                                        <p:tgtEl>
                                          <p:spTgt spid="3">
                                            <p:txEl>
                                              <p:pRg st="0" end="0"/>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grpId="0" nodeType="clickEffect">
                                  <p:stCondLst>
                                    <p:cond delay="0"/>
                                  </p:stCondLst>
                                  <p:childTnLst>
                                    <p:animClr clrSpc="rgb" dir="cw">
                                      <p:cBhvr override="childStyle">
                                        <p:cTn id="13" dur="500" fill="hold"/>
                                        <p:tgtEl>
                                          <p:spTgt spid="3">
                                            <p:txEl>
                                              <p:pRg st="1" end="1"/>
                                            </p:txEl>
                                          </p:spTgt>
                                        </p:tgtEl>
                                        <p:attrNameLst>
                                          <p:attrName>style.color</p:attrName>
                                        </p:attrNameLst>
                                      </p:cBhvr>
                                      <p:to>
                                        <a:schemeClr val="accent2"/>
                                      </p:to>
                                    </p:animClr>
                                    <p:animClr clrSpc="rgb" dir="cw">
                                      <p:cBhvr>
                                        <p:cTn id="14" dur="500" fill="hold"/>
                                        <p:tgtEl>
                                          <p:spTgt spid="3">
                                            <p:txEl>
                                              <p:pRg st="1" end="1"/>
                                            </p:txEl>
                                          </p:spTgt>
                                        </p:tgtEl>
                                        <p:attrNameLst>
                                          <p:attrName>fillcolor</p:attrName>
                                        </p:attrNameLst>
                                      </p:cBhvr>
                                      <p:to>
                                        <a:schemeClr val="accent2"/>
                                      </p:to>
                                    </p:animClr>
                                    <p:set>
                                      <p:cBhvr>
                                        <p:cTn id="15" dur="500" fill="hold"/>
                                        <p:tgtEl>
                                          <p:spTgt spid="3">
                                            <p:txEl>
                                              <p:pRg st="1" end="1"/>
                                            </p:txEl>
                                          </p:spTgt>
                                        </p:tgtEl>
                                        <p:attrNameLst>
                                          <p:attrName>fill.type</p:attrName>
                                        </p:attrNameLst>
                                      </p:cBhvr>
                                      <p:to>
                                        <p:strVal val="solid"/>
                                      </p:to>
                                    </p:set>
                                    <p:set>
                                      <p:cBhvr>
                                        <p:cTn id="16" dur="500" fill="hold"/>
                                        <p:tgtEl>
                                          <p:spTgt spid="3">
                                            <p:txEl>
                                              <p:pRg st="1" end="1"/>
                                            </p:txEl>
                                          </p:spTgt>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3">
                                            <p:txEl>
                                              <p:pRg st="2" end="2"/>
                                            </p:txEl>
                                          </p:spTgt>
                                        </p:tgtEl>
                                        <p:attrNameLst>
                                          <p:attrName>style.color</p:attrName>
                                        </p:attrNameLst>
                                      </p:cBhvr>
                                      <p:to>
                                        <a:schemeClr val="accent2"/>
                                      </p:to>
                                    </p:animClr>
                                    <p:animClr clrSpc="rgb" dir="cw">
                                      <p:cBhvr>
                                        <p:cTn id="21" dur="500" fill="hold"/>
                                        <p:tgtEl>
                                          <p:spTgt spid="3">
                                            <p:txEl>
                                              <p:pRg st="2" end="2"/>
                                            </p:txEl>
                                          </p:spTgt>
                                        </p:tgtEl>
                                        <p:attrNameLst>
                                          <p:attrName>fillcolor</p:attrName>
                                        </p:attrNameLst>
                                      </p:cBhvr>
                                      <p:to>
                                        <a:schemeClr val="accent2"/>
                                      </p:to>
                                    </p:animClr>
                                    <p:set>
                                      <p:cBhvr>
                                        <p:cTn id="22" dur="500" fill="hold"/>
                                        <p:tgtEl>
                                          <p:spTgt spid="3">
                                            <p:txEl>
                                              <p:pRg st="2" end="2"/>
                                            </p:txEl>
                                          </p:spTgt>
                                        </p:tgtEl>
                                        <p:attrNameLst>
                                          <p:attrName>fill.type</p:attrName>
                                        </p:attrNameLst>
                                      </p:cBhvr>
                                      <p:to>
                                        <p:strVal val="solid"/>
                                      </p:to>
                                    </p:set>
                                    <p:set>
                                      <p:cBhvr>
                                        <p:cTn id="23" dur="500" fill="hold"/>
                                        <p:tgtEl>
                                          <p:spTgt spid="3">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solidFill>
                  <a:srgbClr val="FF0000"/>
                </a:solidFill>
                <a:latin typeface="Times New Roman" panose="02020603050405020304" pitchFamily="18" charset="0"/>
                <a:cs typeface="Times New Roman" panose="02020603050405020304" pitchFamily="18" charset="0"/>
              </a:rPr>
              <a:t>Sensori motor </a:t>
            </a:r>
            <a:r>
              <a:rPr lang="en-US" dirty="0">
                <a:solidFill>
                  <a:srgbClr val="FF0000"/>
                </a:solidFill>
                <a:latin typeface="Times New Roman" panose="02020603050405020304" pitchFamily="18" charset="0"/>
                <a:cs typeface="Times New Roman" panose="02020603050405020304" pitchFamily="18" charset="0"/>
              </a:rPr>
              <a:t>i</a:t>
            </a:r>
            <a:r>
              <a:rPr lang="en-US" dirty="0" smtClean="0">
                <a:solidFill>
                  <a:srgbClr val="FF0000"/>
                </a:solidFill>
                <a:latin typeface="Times New Roman" panose="02020603050405020304" pitchFamily="18" charset="0"/>
                <a:cs typeface="Times New Roman" panose="02020603050405020304" pitchFamily="18" charset="0"/>
              </a:rPr>
              <a:t>ntervention activities </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219200"/>
            <a:ext cx="8229600" cy="5029200"/>
          </a:xfrm>
        </p:spPr>
        <p:txBody>
          <a:bodyPr numCol="2">
            <a:normAutofit fontScale="92500" lnSpcReduction="10000"/>
          </a:bodyPr>
          <a:lstStyle/>
          <a:p>
            <a:pPr lvl="0" algn="just"/>
            <a:r>
              <a:rPr lang="en-US" sz="2200" b="1" dirty="0">
                <a:latin typeface="Times New Roman" panose="02020603050405020304" pitchFamily="18" charset="0"/>
                <a:cs typeface="Times New Roman" panose="02020603050405020304" pitchFamily="18" charset="0"/>
              </a:rPr>
              <a:t>Gross Motor Warm-up Activities (5 minutes)</a:t>
            </a:r>
            <a:endParaRPr lang="en-US" sz="2200" dirty="0">
              <a:latin typeface="Times New Roman" panose="02020603050405020304" pitchFamily="18" charset="0"/>
              <a:cs typeface="Times New Roman" panose="02020603050405020304" pitchFamily="18" charset="0"/>
            </a:endParaRPr>
          </a:p>
          <a:p>
            <a:pPr lvl="2" algn="just"/>
            <a:r>
              <a:rPr lang="en-US" sz="2200" dirty="0">
                <a:latin typeface="Times New Roman" panose="02020603050405020304" pitchFamily="18" charset="0"/>
                <a:cs typeface="Times New Roman" panose="02020603050405020304" pitchFamily="18" charset="0"/>
              </a:rPr>
              <a:t>Do jumping jacks</a:t>
            </a:r>
          </a:p>
          <a:p>
            <a:pPr lvl="2" algn="just"/>
            <a:r>
              <a:rPr lang="en-US" sz="2200" dirty="0">
                <a:latin typeface="Times New Roman" panose="02020603050405020304" pitchFamily="18" charset="0"/>
                <a:cs typeface="Times New Roman" panose="02020603050405020304" pitchFamily="18" charset="0"/>
              </a:rPr>
              <a:t>Do crab walk</a:t>
            </a:r>
          </a:p>
          <a:p>
            <a:pPr lvl="2" algn="just"/>
            <a:r>
              <a:rPr lang="en-US" sz="2200" dirty="0">
                <a:latin typeface="Times New Roman" panose="02020603050405020304" pitchFamily="18" charset="0"/>
                <a:cs typeface="Times New Roman" panose="02020603050405020304" pitchFamily="18" charset="0"/>
              </a:rPr>
              <a:t>Perform pushups on floor</a:t>
            </a:r>
          </a:p>
          <a:p>
            <a:pPr lvl="2" algn="just"/>
            <a:r>
              <a:rPr lang="en-US" sz="2200" dirty="0">
                <a:latin typeface="Times New Roman" panose="02020603050405020304" pitchFamily="18" charset="0"/>
                <a:cs typeface="Times New Roman" panose="02020603050405020304" pitchFamily="18" charset="0"/>
              </a:rPr>
              <a:t>Chair push-ups</a:t>
            </a:r>
          </a:p>
          <a:p>
            <a:pPr lvl="2" algn="just"/>
            <a:r>
              <a:rPr lang="en-US" sz="2200" dirty="0">
                <a:latin typeface="Times New Roman" panose="02020603050405020304" pitchFamily="18" charset="0"/>
                <a:cs typeface="Times New Roman" panose="02020603050405020304" pitchFamily="18" charset="0"/>
              </a:rPr>
              <a:t>Seated student places hands on either side of chair next to thighs.</a:t>
            </a:r>
          </a:p>
          <a:p>
            <a:pPr lvl="2" algn="just"/>
            <a:r>
              <a:rPr lang="en-US" sz="2200" dirty="0">
                <a:latin typeface="Times New Roman" panose="02020603050405020304" pitchFamily="18" charset="0"/>
                <a:cs typeface="Times New Roman" panose="02020603050405020304" pitchFamily="18" charset="0"/>
              </a:rPr>
              <a:t>Straightens arms and lifts bottom off the chair</a:t>
            </a:r>
          </a:p>
          <a:p>
            <a:pPr lvl="2" algn="just"/>
            <a:r>
              <a:rPr lang="en-US" sz="2200" dirty="0">
                <a:latin typeface="Times New Roman" panose="02020603050405020304" pitchFamily="18" charset="0"/>
                <a:cs typeface="Times New Roman" panose="02020603050405020304" pitchFamily="18" charset="0"/>
              </a:rPr>
              <a:t>Balance on one leg with eyes closed</a:t>
            </a:r>
          </a:p>
          <a:p>
            <a:pPr lvl="2" algn="just"/>
            <a:r>
              <a:rPr lang="en-US" sz="2200" dirty="0">
                <a:latin typeface="Times New Roman" panose="02020603050405020304" pitchFamily="18" charset="0"/>
                <a:cs typeface="Times New Roman" panose="02020603050405020304" pitchFamily="18" charset="0"/>
              </a:rPr>
              <a:t>Walk toe-to-heel on a masking tape line on the floor</a:t>
            </a:r>
          </a:p>
          <a:p>
            <a:pPr lvl="0" algn="just"/>
            <a:r>
              <a:rPr lang="en-US" sz="2200" b="1" dirty="0">
                <a:latin typeface="Times New Roman" panose="02020603050405020304" pitchFamily="18" charset="0"/>
                <a:cs typeface="Times New Roman" panose="02020603050405020304" pitchFamily="18" charset="0"/>
              </a:rPr>
              <a:t>Fine Motor Warm-up Activities (5 minutes)</a:t>
            </a:r>
            <a:endParaRPr lang="en-US" sz="2200" dirty="0">
              <a:latin typeface="Times New Roman" panose="02020603050405020304" pitchFamily="18" charset="0"/>
              <a:cs typeface="Times New Roman" panose="02020603050405020304" pitchFamily="18" charset="0"/>
            </a:endParaRPr>
          </a:p>
          <a:p>
            <a:pPr lvl="0" algn="just"/>
            <a:r>
              <a:rPr lang="en-US" sz="2200" dirty="0">
                <a:latin typeface="Times New Roman" panose="02020603050405020304" pitchFamily="18" charset="0"/>
                <a:cs typeface="Times New Roman" panose="02020603050405020304" pitchFamily="18" charset="0"/>
              </a:rPr>
              <a:t>Rub hands together</a:t>
            </a:r>
          </a:p>
          <a:p>
            <a:pPr lvl="0" algn="just"/>
            <a:r>
              <a:rPr lang="en-US" sz="2200" dirty="0">
                <a:latin typeface="Times New Roman" panose="02020603050405020304" pitchFamily="18" charset="0"/>
                <a:cs typeface="Times New Roman" panose="02020603050405020304" pitchFamily="18" charset="0"/>
              </a:rPr>
              <a:t>Squeeze tennis balls</a:t>
            </a:r>
          </a:p>
          <a:p>
            <a:pPr lvl="0" algn="just"/>
            <a:r>
              <a:rPr lang="en-US" sz="2200" dirty="0">
                <a:latin typeface="Times New Roman" panose="02020603050405020304" pitchFamily="18" charset="0"/>
                <a:cs typeface="Times New Roman" panose="02020603050405020304" pitchFamily="18" charset="0"/>
              </a:rPr>
              <a:t>Rub hands in circles on the carpet</a:t>
            </a:r>
          </a:p>
          <a:p>
            <a:pPr lvl="0" algn="just"/>
            <a:r>
              <a:rPr lang="en-US" sz="2200" dirty="0">
                <a:latin typeface="Times New Roman" panose="02020603050405020304" pitchFamily="18" charset="0"/>
                <a:cs typeface="Times New Roman" panose="02020603050405020304" pitchFamily="18" charset="0"/>
              </a:rPr>
              <a:t>Play with </a:t>
            </a:r>
            <a:r>
              <a:rPr lang="en-US" sz="2200" dirty="0" err="1">
                <a:latin typeface="Times New Roman" panose="02020603050405020304" pitchFamily="18" charset="0"/>
                <a:cs typeface="Times New Roman" panose="02020603050405020304" pitchFamily="18" charset="0"/>
              </a:rPr>
              <a:t>Wikki</a:t>
            </a:r>
            <a:r>
              <a:rPr lang="en-US" sz="2200" dirty="0">
                <a:latin typeface="Times New Roman" panose="02020603050405020304" pitchFamily="18" charset="0"/>
                <a:cs typeface="Times New Roman" panose="02020603050405020304" pitchFamily="18" charset="0"/>
              </a:rPr>
              <a:t> Stix</a:t>
            </a:r>
          </a:p>
          <a:p>
            <a:pPr lvl="0" algn="just"/>
            <a:r>
              <a:rPr lang="en-US" sz="2200" dirty="0">
                <a:latin typeface="Times New Roman" panose="02020603050405020304" pitchFamily="18" charset="0"/>
                <a:cs typeface="Times New Roman" panose="02020603050405020304" pitchFamily="18" charset="0"/>
              </a:rPr>
              <a:t>Build with small Lego blocks</a:t>
            </a:r>
          </a:p>
          <a:p>
            <a:pPr lvl="0" algn="just"/>
            <a:r>
              <a:rPr lang="en-US" sz="2200" dirty="0">
                <a:latin typeface="Times New Roman" panose="02020603050405020304" pitchFamily="18" charset="0"/>
                <a:cs typeface="Times New Roman" panose="02020603050405020304" pitchFamily="18" charset="0"/>
              </a:rPr>
              <a:t>String small beads</a:t>
            </a:r>
          </a:p>
          <a:p>
            <a:pPr lvl="0" algn="just"/>
            <a:r>
              <a:rPr lang="en-US" sz="2200" dirty="0">
                <a:latin typeface="Times New Roman" panose="02020603050405020304" pitchFamily="18" charset="0"/>
                <a:cs typeface="Times New Roman" panose="02020603050405020304" pitchFamily="18" charset="0"/>
              </a:rPr>
              <a:t>Roll clay between fingers</a:t>
            </a:r>
          </a:p>
          <a:p>
            <a:pPr lvl="0" algn="just"/>
            <a:r>
              <a:rPr lang="en-US" sz="2200" dirty="0">
                <a:latin typeface="Times New Roman" panose="02020603050405020304" pitchFamily="18" charset="0"/>
                <a:cs typeface="Times New Roman" panose="02020603050405020304" pitchFamily="18" charset="0"/>
              </a:rPr>
              <a:t>"Walk" fingers up and down the pencil</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186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cs typeface="Times New Roman" panose="02020603050405020304" pitchFamily="18" charset="0"/>
              </a:rPr>
              <a:t>Visual Perception Activities</a:t>
            </a:r>
            <a:r>
              <a:rPr lang="en-US" dirty="0"/>
              <a:t/>
            </a:r>
            <a:br>
              <a:rPr lang="en-US" dirty="0"/>
            </a:br>
            <a:endParaRPr lang="en-US" dirty="0"/>
          </a:p>
        </p:txBody>
      </p:sp>
      <p:sp>
        <p:nvSpPr>
          <p:cNvPr id="3" name="Content Placeholder 2"/>
          <p:cNvSpPr>
            <a:spLocks noGrp="1"/>
          </p:cNvSpPr>
          <p:nvPr>
            <p:ph idx="1"/>
          </p:nvPr>
        </p:nvSpPr>
        <p:spPr>
          <a:xfrm>
            <a:off x="457200" y="990600"/>
            <a:ext cx="8229600" cy="5867400"/>
          </a:xfrm>
        </p:spPr>
        <p:txBody>
          <a:bodyPr>
            <a:normAutofit fontScale="25000" lnSpcReduction="20000"/>
          </a:bodyPr>
          <a:lstStyle/>
          <a:p>
            <a:r>
              <a:rPr lang="en-IN" sz="5600" b="1" dirty="0" smtClean="0">
                <a:latin typeface="Times New Roman" panose="02020603050405020304" pitchFamily="18" charset="0"/>
                <a:cs typeface="Times New Roman" panose="02020603050405020304" pitchFamily="18" charset="0"/>
              </a:rPr>
              <a:t>Activities </a:t>
            </a:r>
            <a:r>
              <a:rPr lang="en-IN" sz="5600" b="1" dirty="0">
                <a:latin typeface="Times New Roman" panose="02020603050405020304" pitchFamily="18" charset="0"/>
                <a:cs typeface="Times New Roman" panose="02020603050405020304" pitchFamily="18" charset="0"/>
              </a:rPr>
              <a:t>included</a:t>
            </a:r>
            <a:r>
              <a:rPr lang="en-US" sz="5600" b="1" dirty="0">
                <a:latin typeface="Times New Roman" panose="02020603050405020304" pitchFamily="18" charset="0"/>
                <a:cs typeface="Times New Roman" panose="02020603050405020304" pitchFamily="18" charset="0"/>
              </a:rPr>
              <a:t> visual-closure; visual memory, figure ground and spatial relationships work </a:t>
            </a:r>
            <a:r>
              <a:rPr lang="en-US" sz="5600" b="1" dirty="0" smtClean="0">
                <a:latin typeface="Times New Roman" panose="02020603050405020304" pitchFamily="18" charset="0"/>
                <a:cs typeface="Times New Roman" panose="02020603050405020304" pitchFamily="18" charset="0"/>
              </a:rPr>
              <a:t>sheets</a:t>
            </a:r>
          </a:p>
          <a:p>
            <a:endParaRPr lang="en-US" sz="5600" b="1" dirty="0" smtClean="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Visual perceptual </a:t>
            </a:r>
            <a:r>
              <a:rPr lang="en-US" sz="5600" b="1" dirty="0" smtClean="0">
                <a:latin typeface="Times New Roman" panose="02020603050405020304" pitchFamily="18" charset="0"/>
                <a:cs typeface="Times New Roman" panose="02020603050405020304" pitchFamily="18" charset="0"/>
              </a:rPr>
              <a:t>workbook</a:t>
            </a:r>
          </a:p>
          <a:p>
            <a:pPr marL="0" lvl="0" indent="0">
              <a:buNone/>
            </a:pPr>
            <a:r>
              <a:rPr lang="en-US" sz="5600" b="1" dirty="0" smtClean="0">
                <a:latin typeface="Times New Roman" panose="02020603050405020304" pitchFamily="18" charset="0"/>
                <a:cs typeface="Times New Roman" panose="02020603050405020304" pitchFamily="18" charset="0"/>
              </a:rPr>
              <a:t> </a:t>
            </a:r>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Visual perceptual </a:t>
            </a:r>
            <a:r>
              <a:rPr lang="en-US" sz="5600" b="1" dirty="0" smtClean="0">
                <a:latin typeface="Times New Roman" panose="02020603050405020304" pitchFamily="18" charset="0"/>
                <a:cs typeface="Times New Roman" panose="02020603050405020304" pitchFamily="18" charset="0"/>
              </a:rPr>
              <a:t>games</a:t>
            </a:r>
          </a:p>
          <a:p>
            <a:pPr lvl="0"/>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Give the child a drinking straw in one hand and a strand of uncooked spaghetti in the other.  Tell the child to look straight ahead, as he brings his hands up in front of his face and slowly slides the spaghetti into the straw</a:t>
            </a:r>
            <a:r>
              <a:rPr lang="en-US" sz="5600" b="1" dirty="0" smtClean="0">
                <a:latin typeface="Times New Roman" panose="02020603050405020304" pitchFamily="18" charset="0"/>
                <a:cs typeface="Times New Roman" panose="02020603050405020304" pitchFamily="18" charset="0"/>
              </a:rPr>
              <a:t>.</a:t>
            </a:r>
          </a:p>
          <a:p>
            <a:pPr marL="0" lvl="0" indent="0">
              <a:buNone/>
            </a:pPr>
            <a:r>
              <a:rPr lang="en-US" sz="5600" b="1" dirty="0" smtClean="0">
                <a:latin typeface="Times New Roman" panose="02020603050405020304" pitchFamily="18" charset="0"/>
                <a:cs typeface="Times New Roman" panose="02020603050405020304" pitchFamily="18" charset="0"/>
              </a:rPr>
              <a:t> </a:t>
            </a:r>
            <a:r>
              <a:rPr lang="en-US" sz="5600" b="1" dirty="0">
                <a:latin typeface="Times New Roman" panose="02020603050405020304" pitchFamily="18" charset="0"/>
                <a:cs typeface="Times New Roman" panose="02020603050405020304" pitchFamily="18" charset="0"/>
              </a:rPr>
              <a:t> </a:t>
            </a:r>
          </a:p>
          <a:p>
            <a:pPr lvl="0"/>
            <a:r>
              <a:rPr lang="en-US" sz="5600" b="1" dirty="0">
                <a:latin typeface="Times New Roman" panose="02020603050405020304" pitchFamily="18" charset="0"/>
                <a:cs typeface="Times New Roman" panose="02020603050405020304" pitchFamily="18" charset="0"/>
              </a:rPr>
              <a:t>Play balloon tennis, either with rackets or </a:t>
            </a:r>
            <a:r>
              <a:rPr lang="en-US" sz="5600" b="1" dirty="0" smtClean="0">
                <a:latin typeface="Times New Roman" panose="02020603050405020304" pitchFamily="18" charset="0"/>
                <a:cs typeface="Times New Roman" panose="02020603050405020304" pitchFamily="18" charset="0"/>
              </a:rPr>
              <a:t>hands</a:t>
            </a:r>
          </a:p>
          <a:p>
            <a:pPr lvl="0"/>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Blow some bubbles.  Have the child chase  and pop </a:t>
            </a:r>
            <a:r>
              <a:rPr lang="en-US" sz="5600" b="1" dirty="0" smtClean="0">
                <a:latin typeface="Times New Roman" panose="02020603050405020304" pitchFamily="18" charset="0"/>
                <a:cs typeface="Times New Roman" panose="02020603050405020304" pitchFamily="18" charset="0"/>
              </a:rPr>
              <a:t>them</a:t>
            </a:r>
          </a:p>
          <a:p>
            <a:pPr lvl="0"/>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Play concentration, where the child has to turn over cards and find </a:t>
            </a:r>
            <a:r>
              <a:rPr lang="en-US" sz="5600" b="1" dirty="0" smtClean="0">
                <a:latin typeface="Times New Roman" panose="02020603050405020304" pitchFamily="18" charset="0"/>
                <a:cs typeface="Times New Roman" panose="02020603050405020304" pitchFamily="18" charset="0"/>
              </a:rPr>
              <a:t>matches</a:t>
            </a:r>
          </a:p>
          <a:p>
            <a:pPr lvl="0"/>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Play "What's different?”  Put 3 things on the table, have the child close his eyes, and then change one.  Have the child tell you, which one is different.  Use more objects as he gets more </a:t>
            </a:r>
            <a:r>
              <a:rPr lang="en-US" sz="5600" b="1" dirty="0" smtClean="0">
                <a:latin typeface="Times New Roman" panose="02020603050405020304" pitchFamily="18" charset="0"/>
                <a:cs typeface="Times New Roman" panose="02020603050405020304" pitchFamily="18" charset="0"/>
              </a:rPr>
              <a:t>skilled</a:t>
            </a:r>
          </a:p>
          <a:p>
            <a:pPr lvl="0"/>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Place a covered tray with a dozen or so objects on a table, let the child look at it for 30 seconds, cover the tray, and have the child write down or tell you everything that he </a:t>
            </a:r>
            <a:r>
              <a:rPr lang="en-US" sz="5600" b="1" dirty="0" smtClean="0">
                <a:latin typeface="Times New Roman" panose="02020603050405020304" pitchFamily="18" charset="0"/>
                <a:cs typeface="Times New Roman" panose="02020603050405020304" pitchFamily="18" charset="0"/>
              </a:rPr>
              <a:t>remembers</a:t>
            </a:r>
          </a:p>
          <a:p>
            <a:pPr lvl="0"/>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Nesting and stacking toys promote pattern recognition, which is critical for learning shapes of </a:t>
            </a:r>
            <a:r>
              <a:rPr lang="en-US" sz="5600" b="1" dirty="0" smtClean="0">
                <a:latin typeface="Times New Roman" panose="02020603050405020304" pitchFamily="18" charset="0"/>
                <a:cs typeface="Times New Roman" panose="02020603050405020304" pitchFamily="18" charset="0"/>
              </a:rPr>
              <a:t>letters</a:t>
            </a:r>
          </a:p>
          <a:p>
            <a:pPr lvl="0"/>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 Mazes, dot to dot, and tracing </a:t>
            </a:r>
            <a:r>
              <a:rPr lang="en-US" sz="5600" b="1" dirty="0" smtClean="0">
                <a:latin typeface="Times New Roman" panose="02020603050405020304" pitchFamily="18" charset="0"/>
                <a:cs typeface="Times New Roman" panose="02020603050405020304" pitchFamily="18" charset="0"/>
              </a:rPr>
              <a:t>activities</a:t>
            </a:r>
          </a:p>
          <a:p>
            <a:pPr lvl="0"/>
            <a:endParaRPr lang="en-US" sz="5600" b="1" dirty="0">
              <a:latin typeface="Times New Roman" panose="02020603050405020304" pitchFamily="18" charset="0"/>
              <a:cs typeface="Times New Roman" panose="02020603050405020304" pitchFamily="18" charset="0"/>
            </a:endParaRPr>
          </a:p>
          <a:p>
            <a:pPr lvl="0"/>
            <a:r>
              <a:rPr lang="en-US" sz="5600" b="1" dirty="0">
                <a:latin typeface="Times New Roman" panose="02020603050405020304" pitchFamily="18" charset="0"/>
                <a:cs typeface="Times New Roman" panose="02020603050405020304" pitchFamily="18" charset="0"/>
              </a:rPr>
              <a:t>Hide objects in an indoor sandbox:  fill a large container full of beans, rice, packing pellets, etc.  Hide little toys for the child to find. </a:t>
            </a:r>
          </a:p>
          <a:p>
            <a:endParaRPr lang="en-US" dirty="0"/>
          </a:p>
        </p:txBody>
      </p:sp>
    </p:spTree>
    <p:extLst>
      <p:ext uri="{BB962C8B-B14F-4D97-AF65-F5344CB8AC3E}">
        <p14:creationId xmlns:p14="http://schemas.microsoft.com/office/powerpoint/2010/main" val="19604014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3400"/>
          </a:xfrm>
        </p:spPr>
        <p:txBody>
          <a:bodyPr>
            <a:normAutofit fontScale="90000"/>
          </a:bodyPr>
          <a:lstStyle/>
          <a:p>
            <a:r>
              <a:rPr lang="en-US" dirty="0" smtClean="0"/>
              <a:t/>
            </a:r>
            <a:br>
              <a:rPr lang="en-US" dirty="0" smtClean="0"/>
            </a:br>
            <a:r>
              <a:rPr lang="en-US" sz="4000" dirty="0" smtClean="0">
                <a:latin typeface="Times New Roman" panose="02020603050405020304" pitchFamily="18" charset="0"/>
                <a:cs typeface="Times New Roman" panose="02020603050405020304" pitchFamily="18" charset="0"/>
              </a:rPr>
              <a:t>Visual-Motor </a:t>
            </a:r>
            <a:r>
              <a:rPr lang="en-US" sz="4000" dirty="0">
                <a:latin typeface="Times New Roman" panose="02020603050405020304" pitchFamily="18" charset="0"/>
                <a:cs typeface="Times New Roman" panose="02020603050405020304" pitchFamily="18" charset="0"/>
              </a:rPr>
              <a:t>Integration</a:t>
            </a:r>
            <a:r>
              <a:rPr lang="en-US" dirty="0"/>
              <a:t/>
            </a:r>
            <a:br>
              <a:rPr lang="en-US" dirty="0"/>
            </a:br>
            <a:endParaRPr lang="en-US" dirty="0"/>
          </a:p>
        </p:txBody>
      </p:sp>
      <p:sp>
        <p:nvSpPr>
          <p:cNvPr id="3" name="Content Placeholder 2"/>
          <p:cNvSpPr>
            <a:spLocks noGrp="1"/>
          </p:cNvSpPr>
          <p:nvPr>
            <p:ph idx="1"/>
          </p:nvPr>
        </p:nvSpPr>
        <p:spPr>
          <a:xfrm>
            <a:off x="457200" y="1096962"/>
            <a:ext cx="8229600" cy="5684838"/>
          </a:xfrm>
        </p:spPr>
        <p:txBody>
          <a:bodyPr>
            <a:normAutofit fontScale="25000" lnSpcReduction="20000"/>
          </a:bodyPr>
          <a:lstStyle/>
          <a:p>
            <a:r>
              <a:rPr lang="en-US" sz="6400" b="1" dirty="0" smtClean="0">
                <a:latin typeface="Times New Roman" panose="02020603050405020304" pitchFamily="18" charset="0"/>
                <a:cs typeface="Times New Roman" panose="02020603050405020304" pitchFamily="18" charset="0"/>
              </a:rPr>
              <a:t>Activities </a:t>
            </a:r>
            <a:r>
              <a:rPr lang="en-US" sz="6400" b="1" dirty="0">
                <a:latin typeface="Times New Roman" panose="02020603050405020304" pitchFamily="18" charset="0"/>
                <a:cs typeface="Times New Roman" panose="02020603050405020304" pitchFamily="18" charset="0"/>
              </a:rPr>
              <a:t>included: </a:t>
            </a:r>
          </a:p>
          <a:p>
            <a:pPr lvl="0"/>
            <a:r>
              <a:rPr lang="en-IN" sz="6400" b="1" dirty="0">
                <a:latin typeface="Times New Roman" panose="02020603050405020304" pitchFamily="18" charset="0"/>
                <a:cs typeface="Times New Roman" panose="02020603050405020304" pitchFamily="18" charset="0"/>
              </a:rPr>
              <a:t>Drawing within a large space, such as on a wall chalkboard, dry erase board or easel, helps children learn about the movement involved in the shapes and strokes they are learning</a:t>
            </a:r>
            <a:r>
              <a:rPr lang="en-IN" sz="6400" b="1" dirty="0" smtClean="0">
                <a:latin typeface="Times New Roman" panose="02020603050405020304" pitchFamily="18" charset="0"/>
                <a:cs typeface="Times New Roman" panose="02020603050405020304" pitchFamily="18" charset="0"/>
              </a:rPr>
              <a:t>.</a:t>
            </a:r>
          </a:p>
          <a:p>
            <a:pPr marL="0" lvl="0" indent="0">
              <a:buNone/>
            </a:pPr>
            <a:r>
              <a:rPr lang="en-IN" sz="6400" b="1" dirty="0" smtClean="0">
                <a:latin typeface="Times New Roman" panose="02020603050405020304" pitchFamily="18" charset="0"/>
                <a:cs typeface="Times New Roman" panose="02020603050405020304" pitchFamily="18" charset="0"/>
              </a:rPr>
              <a:t> </a:t>
            </a:r>
            <a:r>
              <a:rPr lang="en-IN" sz="6400" b="1" dirty="0">
                <a:latin typeface="Times New Roman" panose="02020603050405020304" pitchFamily="18" charset="0"/>
                <a:cs typeface="Times New Roman" panose="02020603050405020304" pitchFamily="18" charset="0"/>
              </a:rPr>
              <a:t> </a:t>
            </a:r>
            <a:endParaRPr lang="en-US" sz="6400" b="1" dirty="0">
              <a:latin typeface="Times New Roman" panose="02020603050405020304" pitchFamily="18" charset="0"/>
              <a:cs typeface="Times New Roman" panose="02020603050405020304" pitchFamily="18" charset="0"/>
            </a:endParaRPr>
          </a:p>
          <a:p>
            <a:pPr lvl="0"/>
            <a:r>
              <a:rPr lang="en-IN" sz="6400" b="1" dirty="0">
                <a:latin typeface="Times New Roman" panose="02020603050405020304" pitchFamily="18" charset="0"/>
                <a:cs typeface="Times New Roman" panose="02020603050405020304" pitchFamily="18" charset="0"/>
              </a:rPr>
              <a:t>Draw shapes within square boxes for using the attributes of a square as landmarks.  For example, cut the box in half by drawing a vertical line through the middle of it, then a horizontal line to make a cross.  </a:t>
            </a:r>
            <a:endParaRPr lang="en-IN" sz="6400" b="1" dirty="0" smtClean="0">
              <a:latin typeface="Times New Roman" panose="02020603050405020304" pitchFamily="18" charset="0"/>
              <a:cs typeface="Times New Roman" panose="02020603050405020304" pitchFamily="18" charset="0"/>
            </a:endParaRPr>
          </a:p>
          <a:p>
            <a:pPr marL="0" lvl="0" indent="0">
              <a:buNone/>
            </a:pPr>
            <a:endParaRPr lang="en-US" sz="6400" b="1" dirty="0">
              <a:latin typeface="Times New Roman" panose="02020603050405020304" pitchFamily="18" charset="0"/>
              <a:cs typeface="Times New Roman" panose="02020603050405020304" pitchFamily="18" charset="0"/>
            </a:endParaRPr>
          </a:p>
          <a:p>
            <a:pPr lvl="0"/>
            <a:r>
              <a:rPr lang="en-IN" sz="6400" b="1" dirty="0">
                <a:latin typeface="Times New Roman" panose="02020603050405020304" pitchFamily="18" charset="0"/>
                <a:cs typeface="Times New Roman" panose="02020603050405020304" pitchFamily="18" charset="0"/>
              </a:rPr>
              <a:t>Drawing diagonals is the most challenging to learn.  Play games that involve diagonal relationships such as checkers, Chinese checkers, Tic-Tac-Toe or Connect Four, as examples</a:t>
            </a:r>
            <a:r>
              <a:rPr lang="en-IN" sz="6400" b="1" dirty="0" smtClean="0">
                <a:latin typeface="Times New Roman" panose="02020603050405020304" pitchFamily="18" charset="0"/>
                <a:cs typeface="Times New Roman" panose="02020603050405020304" pitchFamily="18" charset="0"/>
              </a:rPr>
              <a:t>.</a:t>
            </a:r>
          </a:p>
          <a:p>
            <a:pPr marL="0" lvl="0" indent="0">
              <a:buNone/>
            </a:pPr>
            <a:endParaRPr lang="en-US" sz="6400" b="1" dirty="0">
              <a:latin typeface="Times New Roman" panose="02020603050405020304" pitchFamily="18" charset="0"/>
              <a:cs typeface="Times New Roman" panose="02020603050405020304" pitchFamily="18" charset="0"/>
            </a:endParaRPr>
          </a:p>
          <a:p>
            <a:pPr lvl="0"/>
            <a:r>
              <a:rPr lang="en-IN" sz="6400" b="1" dirty="0">
                <a:latin typeface="Times New Roman" panose="02020603050405020304" pitchFamily="18" charset="0"/>
                <a:cs typeface="Times New Roman" panose="02020603050405020304" pitchFamily="18" charset="0"/>
              </a:rPr>
              <a:t>Make shapes with sticks (toothpicks, popsicle sticks, </a:t>
            </a:r>
            <a:r>
              <a:rPr lang="en-IN" sz="6400" b="1" dirty="0" err="1">
                <a:latin typeface="Times New Roman" panose="02020603050405020304" pitchFamily="18" charset="0"/>
                <a:cs typeface="Times New Roman" panose="02020603050405020304" pitchFamily="18" charset="0"/>
              </a:rPr>
              <a:t>Wikki</a:t>
            </a:r>
            <a:r>
              <a:rPr lang="en-IN" sz="6400" b="1" dirty="0">
                <a:latin typeface="Times New Roman" panose="02020603050405020304" pitchFamily="18" charset="0"/>
                <a:cs typeface="Times New Roman" panose="02020603050405020304" pitchFamily="18" charset="0"/>
              </a:rPr>
              <a:t> Stix, etc.) for child to trace </a:t>
            </a:r>
            <a:r>
              <a:rPr lang="en-IN" sz="6400" b="1" dirty="0" smtClean="0">
                <a:latin typeface="Times New Roman" panose="02020603050405020304" pitchFamily="18" charset="0"/>
                <a:cs typeface="Times New Roman" panose="02020603050405020304" pitchFamily="18" charset="0"/>
              </a:rPr>
              <a:t>beside</a:t>
            </a:r>
          </a:p>
          <a:p>
            <a:pPr marL="0" lvl="0" indent="0">
              <a:buNone/>
            </a:pPr>
            <a:endParaRPr lang="en-US" sz="6400" b="1" dirty="0">
              <a:latin typeface="Times New Roman" panose="02020603050405020304" pitchFamily="18" charset="0"/>
              <a:cs typeface="Times New Roman" panose="02020603050405020304" pitchFamily="18" charset="0"/>
            </a:endParaRPr>
          </a:p>
          <a:p>
            <a:pPr lvl="0"/>
            <a:r>
              <a:rPr lang="en-IN" sz="6400" b="1" dirty="0">
                <a:latin typeface="Times New Roman" panose="02020603050405020304" pitchFamily="18" charset="0"/>
                <a:cs typeface="Times New Roman" panose="02020603050405020304" pitchFamily="18" charset="0"/>
              </a:rPr>
              <a:t>Stringing beads: copy bead patterns or create repeating </a:t>
            </a:r>
            <a:r>
              <a:rPr lang="en-IN" sz="6400" b="1" dirty="0" smtClean="0">
                <a:latin typeface="Times New Roman" panose="02020603050405020304" pitchFamily="18" charset="0"/>
                <a:cs typeface="Times New Roman" panose="02020603050405020304" pitchFamily="18" charset="0"/>
              </a:rPr>
              <a:t>patterns</a:t>
            </a:r>
          </a:p>
          <a:p>
            <a:pPr marL="0" lvl="0" indent="0">
              <a:buNone/>
            </a:pPr>
            <a:endParaRPr lang="en-US" sz="6400" b="1" dirty="0">
              <a:latin typeface="Times New Roman" panose="02020603050405020304" pitchFamily="18" charset="0"/>
              <a:cs typeface="Times New Roman" panose="02020603050405020304" pitchFamily="18" charset="0"/>
            </a:endParaRPr>
          </a:p>
          <a:p>
            <a:pPr lvl="0"/>
            <a:r>
              <a:rPr lang="en-IN" sz="6400" b="1" dirty="0">
                <a:latin typeface="Times New Roman" panose="02020603050405020304" pitchFamily="18" charset="0"/>
                <a:cs typeface="Times New Roman" panose="02020603050405020304" pitchFamily="18" charset="0"/>
              </a:rPr>
              <a:t>Dress up </a:t>
            </a:r>
            <a:r>
              <a:rPr lang="en-IN" sz="6400" b="1" dirty="0" smtClean="0">
                <a:latin typeface="Times New Roman" panose="02020603050405020304" pitchFamily="18" charset="0"/>
                <a:cs typeface="Times New Roman" panose="02020603050405020304" pitchFamily="18" charset="0"/>
              </a:rPr>
              <a:t>dolls</a:t>
            </a:r>
          </a:p>
          <a:p>
            <a:pPr marL="0" lvl="0" indent="0">
              <a:buNone/>
            </a:pPr>
            <a:endParaRPr lang="en-US" sz="6400" b="1" dirty="0">
              <a:latin typeface="Times New Roman" panose="02020603050405020304" pitchFamily="18" charset="0"/>
              <a:cs typeface="Times New Roman" panose="02020603050405020304" pitchFamily="18" charset="0"/>
            </a:endParaRPr>
          </a:p>
          <a:p>
            <a:pPr lvl="0"/>
            <a:r>
              <a:rPr lang="en-IN" sz="6400" b="1" dirty="0">
                <a:latin typeface="Times New Roman" panose="02020603050405020304" pitchFamily="18" charset="0"/>
                <a:cs typeface="Times New Roman" panose="02020603050405020304" pitchFamily="18" charset="0"/>
              </a:rPr>
              <a:t>Bean bag toss: Make a circle on the floor and ask them to toss the bean bags into the circle. Gradually increase the </a:t>
            </a:r>
            <a:r>
              <a:rPr lang="en-IN" sz="6400" b="1" dirty="0" smtClean="0">
                <a:latin typeface="Times New Roman" panose="02020603050405020304" pitchFamily="18" charset="0"/>
                <a:cs typeface="Times New Roman" panose="02020603050405020304" pitchFamily="18" charset="0"/>
              </a:rPr>
              <a:t>distance</a:t>
            </a:r>
          </a:p>
          <a:p>
            <a:pPr marL="0" lvl="0" indent="0">
              <a:buNone/>
            </a:pPr>
            <a:endParaRPr lang="en-US" sz="6400" b="1" dirty="0">
              <a:latin typeface="Times New Roman" panose="02020603050405020304" pitchFamily="18" charset="0"/>
              <a:cs typeface="Times New Roman" panose="02020603050405020304" pitchFamily="18" charset="0"/>
            </a:endParaRPr>
          </a:p>
          <a:p>
            <a:pPr lvl="0"/>
            <a:r>
              <a:rPr lang="en-IN" sz="6400" b="1" dirty="0">
                <a:latin typeface="Times New Roman" panose="02020603050405020304" pitchFamily="18" charset="0"/>
                <a:cs typeface="Times New Roman" panose="02020603050405020304" pitchFamily="18" charset="0"/>
              </a:rPr>
              <a:t>Origami design</a:t>
            </a:r>
            <a:endParaRPr lang="en-US" sz="6400" b="1" dirty="0">
              <a:latin typeface="Times New Roman" panose="02020603050405020304" pitchFamily="18" charset="0"/>
              <a:cs typeface="Times New Roman" panose="02020603050405020304" pitchFamily="18" charset="0"/>
            </a:endParaRPr>
          </a:p>
          <a:p>
            <a:endParaRPr lang="en-US" sz="6400" dirty="0"/>
          </a:p>
        </p:txBody>
      </p:sp>
    </p:spTree>
    <p:extLst>
      <p:ext uri="{BB962C8B-B14F-4D97-AF65-F5344CB8AC3E}">
        <p14:creationId xmlns:p14="http://schemas.microsoft.com/office/powerpoint/2010/main" val="8686316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
            </a:r>
            <a:br>
              <a:rPr lang="en-US" b="1" dirty="0" smtClean="0"/>
            </a:br>
            <a:r>
              <a:rPr lang="en-US" sz="3600" b="1" dirty="0" smtClean="0">
                <a:latin typeface="Times New Roman" panose="02020603050405020304" pitchFamily="18" charset="0"/>
                <a:cs typeface="Times New Roman" panose="02020603050405020304" pitchFamily="18" charset="0"/>
              </a:rPr>
              <a:t>Kinesthesia/Proprioception</a:t>
            </a:r>
            <a:r>
              <a:rPr lang="en-US" dirty="0"/>
              <a:t/>
            </a:r>
            <a:br>
              <a:rPr lang="en-US" dirty="0"/>
            </a:br>
            <a:endParaRPr lang="en-US" dirty="0"/>
          </a:p>
        </p:txBody>
      </p:sp>
      <p:sp>
        <p:nvSpPr>
          <p:cNvPr id="3" name="Content Placeholder 2"/>
          <p:cNvSpPr>
            <a:spLocks noGrp="1"/>
          </p:cNvSpPr>
          <p:nvPr>
            <p:ph idx="1"/>
          </p:nvPr>
        </p:nvSpPr>
        <p:spPr>
          <a:xfrm>
            <a:off x="457200" y="914400"/>
            <a:ext cx="8229600" cy="5943600"/>
          </a:xfrm>
        </p:spPr>
        <p:txBody>
          <a:bodyPr>
            <a:normAutofit fontScale="62500" lnSpcReduction="20000"/>
          </a:bodyPr>
          <a:lstStyle/>
          <a:p>
            <a:pPr marL="0" indent="0">
              <a:buNone/>
            </a:pPr>
            <a:r>
              <a:rPr lang="en-US" sz="4800" b="1" dirty="0" smtClean="0">
                <a:latin typeface="Times New Roman" panose="02020603050405020304" pitchFamily="18" charset="0"/>
                <a:cs typeface="Times New Roman" panose="02020603050405020304" pitchFamily="18" charset="0"/>
              </a:rPr>
              <a:t>Activities </a:t>
            </a:r>
            <a:r>
              <a:rPr lang="en-US" sz="4800" b="1" dirty="0">
                <a:latin typeface="Times New Roman" panose="02020603050405020304" pitchFamily="18" charset="0"/>
                <a:cs typeface="Times New Roman" panose="02020603050405020304" pitchFamily="18" charset="0"/>
              </a:rPr>
              <a:t>included: </a:t>
            </a:r>
            <a:endParaRPr lang="en-US" sz="4800" b="1" dirty="0" smtClean="0">
              <a:latin typeface="Times New Roman" panose="02020603050405020304" pitchFamily="18" charset="0"/>
              <a:cs typeface="Times New Roman" panose="02020603050405020304" pitchFamily="18" charset="0"/>
            </a:endParaRPr>
          </a:p>
          <a:p>
            <a:pPr marL="0" indent="0">
              <a:buNone/>
            </a:pPr>
            <a:endParaRPr lang="en-US" sz="4800" b="1" dirty="0">
              <a:latin typeface="Times New Roman" panose="02020603050405020304" pitchFamily="18" charset="0"/>
              <a:cs typeface="Times New Roman" panose="02020603050405020304" pitchFamily="18" charset="0"/>
            </a:endParaRPr>
          </a:p>
          <a:p>
            <a:pPr lvl="0"/>
            <a:r>
              <a:rPr lang="en-US" sz="4800" b="1" dirty="0">
                <a:latin typeface="Times New Roman" panose="02020603050405020304" pitchFamily="18" charset="0"/>
                <a:cs typeface="Times New Roman" panose="02020603050405020304" pitchFamily="18" charset="0"/>
              </a:rPr>
              <a:t>Weight </a:t>
            </a:r>
            <a:r>
              <a:rPr lang="en-US" sz="4800" b="1" dirty="0" smtClean="0">
                <a:latin typeface="Times New Roman" panose="02020603050405020304" pitchFamily="18" charset="0"/>
                <a:cs typeface="Times New Roman" panose="02020603050405020304" pitchFamily="18" charset="0"/>
              </a:rPr>
              <a:t>bearing </a:t>
            </a:r>
          </a:p>
          <a:p>
            <a:pPr lvl="0"/>
            <a:r>
              <a:rPr lang="en-US" sz="4800" b="1" dirty="0" smtClean="0">
                <a:latin typeface="Times New Roman" panose="02020603050405020304" pitchFamily="18" charset="0"/>
                <a:cs typeface="Times New Roman" panose="02020603050405020304" pitchFamily="18" charset="0"/>
              </a:rPr>
              <a:t>Pushing </a:t>
            </a:r>
            <a:r>
              <a:rPr lang="en-US" sz="4800" b="1" dirty="0">
                <a:latin typeface="Times New Roman" panose="02020603050405020304" pitchFamily="18" charset="0"/>
                <a:cs typeface="Times New Roman" panose="02020603050405020304" pitchFamily="18" charset="0"/>
              </a:rPr>
              <a:t>heavy objects (</a:t>
            </a:r>
            <a:r>
              <a:rPr lang="en-US" sz="3800" b="1" dirty="0">
                <a:latin typeface="Times New Roman" panose="02020603050405020304" pitchFamily="18" charset="0"/>
                <a:cs typeface="Times New Roman" panose="02020603050405020304" pitchFamily="18" charset="0"/>
              </a:rPr>
              <a:t>boxes, chairs, benches etc.)</a:t>
            </a:r>
          </a:p>
          <a:p>
            <a:pPr lvl="0"/>
            <a:r>
              <a:rPr lang="en-US" sz="4800" b="1" dirty="0">
                <a:latin typeface="Times New Roman" panose="02020603050405020304" pitchFamily="18" charset="0"/>
                <a:cs typeface="Times New Roman" panose="02020603050405020304" pitchFamily="18" charset="0"/>
              </a:rPr>
              <a:t>Pulling </a:t>
            </a:r>
            <a:r>
              <a:rPr lang="en-US" sz="3800" b="1" dirty="0">
                <a:latin typeface="Times New Roman" panose="02020603050405020304" pitchFamily="18" charset="0"/>
                <a:cs typeface="Times New Roman" panose="02020603050405020304" pitchFamily="18" charset="0"/>
              </a:rPr>
              <a:t>(tug of war)</a:t>
            </a:r>
          </a:p>
          <a:p>
            <a:pPr lvl="0"/>
            <a:r>
              <a:rPr lang="en-US" sz="4800" b="1" dirty="0">
                <a:latin typeface="Times New Roman" panose="02020603050405020304" pitchFamily="18" charset="0"/>
                <a:cs typeface="Times New Roman" panose="02020603050405020304" pitchFamily="18" charset="0"/>
              </a:rPr>
              <a:t>Pressing different parts of hand into clay</a:t>
            </a:r>
          </a:p>
          <a:p>
            <a:pPr lvl="0"/>
            <a:r>
              <a:rPr lang="en-US" sz="4800" b="1" dirty="0">
                <a:latin typeface="Times New Roman" panose="02020603050405020304" pitchFamily="18" charset="0"/>
                <a:cs typeface="Times New Roman" panose="02020603050405020304" pitchFamily="18" charset="0"/>
              </a:rPr>
              <a:t>Pushing fingers into clay or therapy putty</a:t>
            </a:r>
          </a:p>
          <a:p>
            <a:pPr lvl="0"/>
            <a:r>
              <a:rPr lang="en-US" sz="4800" b="1" dirty="0">
                <a:latin typeface="Times New Roman" panose="02020603050405020304" pitchFamily="18" charset="0"/>
                <a:cs typeface="Times New Roman" panose="02020603050405020304" pitchFamily="18" charset="0"/>
              </a:rPr>
              <a:t>Pushing shapes out of perforated cardboard</a:t>
            </a:r>
          </a:p>
          <a:p>
            <a:pPr lvl="0"/>
            <a:r>
              <a:rPr lang="en-US" sz="4800" b="1" dirty="0">
                <a:latin typeface="Times New Roman" panose="02020603050405020304" pitchFamily="18" charset="0"/>
                <a:cs typeface="Times New Roman" panose="02020603050405020304" pitchFamily="18" charset="0"/>
              </a:rPr>
              <a:t>Tearing package or boxes open</a:t>
            </a:r>
          </a:p>
          <a:p>
            <a:pPr lvl="0"/>
            <a:r>
              <a:rPr lang="en-US" sz="4800" b="1" dirty="0">
                <a:latin typeface="Times New Roman" panose="02020603050405020304" pitchFamily="18" charset="0"/>
                <a:cs typeface="Times New Roman" panose="02020603050405020304" pitchFamily="18" charset="0"/>
              </a:rPr>
              <a:t>Playing clapping games</a:t>
            </a:r>
          </a:p>
          <a:p>
            <a:pPr lvl="0"/>
            <a:r>
              <a:rPr lang="en-IN" sz="4800" b="1" dirty="0">
                <a:latin typeface="Times New Roman" panose="02020603050405020304" pitchFamily="18" charset="0"/>
                <a:cs typeface="Times New Roman" panose="02020603050405020304" pitchFamily="18" charset="0"/>
              </a:rPr>
              <a:t>Air writing </a:t>
            </a:r>
            <a:endParaRPr lang="en-IN" sz="4800" b="1" dirty="0">
              <a:latin typeface="Times New Roman" panose="02020603050405020304" pitchFamily="18" charset="0"/>
              <a:cs typeface="Times New Roman" panose="02020603050405020304" pitchFamily="18" charset="0"/>
            </a:endParaRPr>
          </a:p>
          <a:p>
            <a:pPr lvl="0"/>
            <a:r>
              <a:rPr lang="en-IN" sz="4800" b="1" dirty="0" smtClean="0">
                <a:latin typeface="Times New Roman" panose="02020603050405020304" pitchFamily="18" charset="0"/>
                <a:cs typeface="Times New Roman" panose="02020603050405020304" pitchFamily="18" charset="0"/>
              </a:rPr>
              <a:t>Mystery </a:t>
            </a:r>
            <a:r>
              <a:rPr lang="en-IN" sz="4800" b="1" dirty="0">
                <a:latin typeface="Times New Roman" panose="02020603050405020304" pitchFamily="18" charset="0"/>
                <a:cs typeface="Times New Roman" panose="02020603050405020304" pitchFamily="18" charset="0"/>
              </a:rPr>
              <a:t>writing </a:t>
            </a:r>
            <a:r>
              <a:rPr lang="en-IN" sz="4800" b="1" dirty="0" err="1" smtClean="0">
                <a:latin typeface="Times New Roman" panose="02020603050405020304" pitchFamily="18" charset="0"/>
                <a:cs typeface="Times New Roman" panose="02020603050405020304" pitchFamily="18" charset="0"/>
              </a:rPr>
              <a:t>etc</a:t>
            </a:r>
            <a:endParaRPr lang="en-US" dirty="0"/>
          </a:p>
        </p:txBody>
      </p:sp>
    </p:spTree>
    <p:extLst>
      <p:ext uri="{BB962C8B-B14F-4D97-AF65-F5344CB8AC3E}">
        <p14:creationId xmlns:p14="http://schemas.microsoft.com/office/powerpoint/2010/main" val="27011533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
            </a:r>
            <a:br>
              <a:rPr lang="en-US" b="1" dirty="0" smtClean="0"/>
            </a:br>
            <a:r>
              <a:rPr lang="en-US" b="1" dirty="0" smtClean="0">
                <a:latin typeface="Times New Roman" panose="02020603050405020304" pitchFamily="18" charset="0"/>
                <a:cs typeface="Times New Roman" panose="02020603050405020304" pitchFamily="18" charset="0"/>
              </a:rPr>
              <a:t>In-Hand </a:t>
            </a:r>
            <a:r>
              <a:rPr lang="en-US" b="1" dirty="0">
                <a:latin typeface="Times New Roman" panose="02020603050405020304" pitchFamily="18" charset="0"/>
                <a:cs typeface="Times New Roman" panose="02020603050405020304" pitchFamily="18" charset="0"/>
              </a:rPr>
              <a:t>Manipulation</a:t>
            </a:r>
            <a:r>
              <a:rPr lang="en-US" dirty="0"/>
              <a:t/>
            </a:r>
            <a:br>
              <a:rPr lang="en-US" dirty="0"/>
            </a:br>
            <a:endParaRPr lang="en-US" dirty="0"/>
          </a:p>
        </p:txBody>
      </p:sp>
      <p:sp>
        <p:nvSpPr>
          <p:cNvPr id="3" name="Content Placeholder 2"/>
          <p:cNvSpPr>
            <a:spLocks noGrp="1"/>
          </p:cNvSpPr>
          <p:nvPr>
            <p:ph idx="1"/>
          </p:nvPr>
        </p:nvSpPr>
        <p:spPr>
          <a:xfrm>
            <a:off x="457200" y="1219200"/>
            <a:ext cx="8229600" cy="4724400"/>
          </a:xfrm>
        </p:spPr>
        <p:txBody>
          <a:bodyPr>
            <a:normAutofit fontScale="47500" lnSpcReduction="20000"/>
          </a:bodyPr>
          <a:lstStyle/>
          <a:p>
            <a:pPr marL="0" indent="0">
              <a:buNone/>
            </a:pPr>
            <a:r>
              <a:rPr lang="en-US" sz="4200" b="1" dirty="0" smtClean="0">
                <a:latin typeface="Times New Roman" panose="02020603050405020304" pitchFamily="18" charset="0"/>
                <a:cs typeface="Times New Roman" panose="02020603050405020304" pitchFamily="18" charset="0"/>
              </a:rPr>
              <a:t>Activities </a:t>
            </a:r>
            <a:r>
              <a:rPr lang="en-US" sz="4200" b="1" dirty="0">
                <a:latin typeface="Times New Roman" panose="02020603050405020304" pitchFamily="18" charset="0"/>
                <a:cs typeface="Times New Roman" panose="02020603050405020304" pitchFamily="18" charset="0"/>
              </a:rPr>
              <a:t>included: </a:t>
            </a:r>
            <a:endParaRPr lang="en-US" sz="4200" b="1" dirty="0" smtClean="0">
              <a:latin typeface="Times New Roman" panose="02020603050405020304" pitchFamily="18" charset="0"/>
              <a:cs typeface="Times New Roman" panose="02020603050405020304" pitchFamily="18" charset="0"/>
            </a:endParaRPr>
          </a:p>
          <a:p>
            <a:pPr marL="0" indent="0">
              <a:buNone/>
            </a:pPr>
            <a:endParaRPr lang="en-US" b="1" dirty="0">
              <a:latin typeface="Times New Roman" panose="02020603050405020304" pitchFamily="18" charset="0"/>
              <a:cs typeface="Times New Roman" panose="02020603050405020304" pitchFamily="18" charset="0"/>
            </a:endParaRPr>
          </a:p>
          <a:p>
            <a:pPr lvl="0"/>
            <a:r>
              <a:rPr lang="en-US" sz="3400" b="1" dirty="0">
                <a:latin typeface="Times New Roman" panose="02020603050405020304" pitchFamily="18" charset="0"/>
                <a:cs typeface="Times New Roman" panose="02020603050405020304" pitchFamily="18" charset="0"/>
              </a:rPr>
              <a:t>Making ball by crumpling </a:t>
            </a:r>
            <a:r>
              <a:rPr lang="en-US" sz="3400" b="1" dirty="0" smtClean="0">
                <a:latin typeface="Times New Roman" panose="02020603050405020304" pitchFamily="18" charset="0"/>
                <a:cs typeface="Times New Roman" panose="02020603050405020304" pitchFamily="18" charset="0"/>
              </a:rPr>
              <a:t>paper</a:t>
            </a:r>
          </a:p>
          <a:p>
            <a:pPr marL="0" lvl="0" indent="0">
              <a:buNone/>
            </a:pPr>
            <a:endParaRPr lang="en-US" sz="3400" b="1" dirty="0">
              <a:latin typeface="Times New Roman" panose="02020603050405020304" pitchFamily="18" charset="0"/>
              <a:cs typeface="Times New Roman" panose="02020603050405020304" pitchFamily="18" charset="0"/>
            </a:endParaRPr>
          </a:p>
          <a:p>
            <a:pPr lvl="0"/>
            <a:r>
              <a:rPr lang="en-US" sz="3400" b="1" dirty="0">
                <a:latin typeface="Times New Roman" panose="02020603050405020304" pitchFamily="18" charset="0"/>
                <a:cs typeface="Times New Roman" panose="02020603050405020304" pitchFamily="18" charset="0"/>
              </a:rPr>
              <a:t>Rolling and moving the clay/putty from fingers to palm/making </a:t>
            </a:r>
            <a:r>
              <a:rPr lang="en-US" sz="3400" b="1" dirty="0" smtClean="0">
                <a:latin typeface="Times New Roman" panose="02020603050405020304" pitchFamily="18" charset="0"/>
                <a:cs typeface="Times New Roman" panose="02020603050405020304" pitchFamily="18" charset="0"/>
              </a:rPr>
              <a:t>balls</a:t>
            </a:r>
          </a:p>
          <a:p>
            <a:pPr marL="0" lvl="0" indent="0">
              <a:buNone/>
            </a:pPr>
            <a:endParaRPr lang="en-US" sz="3400" b="1" dirty="0">
              <a:latin typeface="Times New Roman" panose="02020603050405020304" pitchFamily="18" charset="0"/>
              <a:cs typeface="Times New Roman" panose="02020603050405020304" pitchFamily="18" charset="0"/>
            </a:endParaRPr>
          </a:p>
          <a:p>
            <a:pPr lvl="0"/>
            <a:r>
              <a:rPr lang="en-US" sz="3400" b="1" dirty="0">
                <a:latin typeface="Times New Roman" panose="02020603050405020304" pitchFamily="18" charset="0"/>
                <a:cs typeface="Times New Roman" panose="02020603050405020304" pitchFamily="18" charset="0"/>
              </a:rPr>
              <a:t>Moving coins from coin box to </a:t>
            </a:r>
            <a:r>
              <a:rPr lang="en-US" sz="3400" b="1" dirty="0" smtClean="0">
                <a:latin typeface="Times New Roman" panose="02020603050405020304" pitchFamily="18" charset="0"/>
                <a:cs typeface="Times New Roman" panose="02020603050405020304" pitchFamily="18" charset="0"/>
              </a:rPr>
              <a:t>palm</a:t>
            </a:r>
          </a:p>
          <a:p>
            <a:pPr marL="0" lvl="0" indent="0">
              <a:buNone/>
            </a:pPr>
            <a:endParaRPr lang="en-US" sz="3400" b="1" dirty="0">
              <a:latin typeface="Times New Roman" panose="02020603050405020304" pitchFamily="18" charset="0"/>
              <a:cs typeface="Times New Roman" panose="02020603050405020304" pitchFamily="18" charset="0"/>
            </a:endParaRPr>
          </a:p>
          <a:p>
            <a:pPr lvl="0"/>
            <a:r>
              <a:rPr lang="en-US" sz="3400" b="1" dirty="0">
                <a:latin typeface="Times New Roman" panose="02020603050405020304" pitchFamily="18" charset="0"/>
                <a:cs typeface="Times New Roman" panose="02020603050405020304" pitchFamily="18" charset="0"/>
              </a:rPr>
              <a:t>Getting a coin of a change </a:t>
            </a:r>
            <a:r>
              <a:rPr lang="en-US" sz="3400" b="1" dirty="0" smtClean="0">
                <a:latin typeface="Times New Roman" panose="02020603050405020304" pitchFamily="18" charset="0"/>
                <a:cs typeface="Times New Roman" panose="02020603050405020304" pitchFamily="18" charset="0"/>
              </a:rPr>
              <a:t>purse</a:t>
            </a:r>
          </a:p>
          <a:p>
            <a:pPr marL="0" lvl="0" indent="0">
              <a:buNone/>
            </a:pPr>
            <a:endParaRPr lang="en-US" sz="3400" b="1" dirty="0">
              <a:latin typeface="Times New Roman" panose="02020603050405020304" pitchFamily="18" charset="0"/>
              <a:cs typeface="Times New Roman" panose="02020603050405020304" pitchFamily="18" charset="0"/>
            </a:endParaRPr>
          </a:p>
          <a:p>
            <a:pPr lvl="0"/>
            <a:r>
              <a:rPr lang="en-US" sz="3400" b="1" dirty="0">
                <a:latin typeface="Times New Roman" panose="02020603050405020304" pitchFamily="18" charset="0"/>
                <a:cs typeface="Times New Roman" panose="02020603050405020304" pitchFamily="18" charset="0"/>
              </a:rPr>
              <a:t>Hiding a penny in the hand (magic trick</a:t>
            </a:r>
            <a:r>
              <a:rPr lang="en-US" sz="3400" b="1" dirty="0" smtClean="0">
                <a:latin typeface="Times New Roman" panose="02020603050405020304" pitchFamily="18" charset="0"/>
                <a:cs typeface="Times New Roman" panose="02020603050405020304" pitchFamily="18" charset="0"/>
              </a:rPr>
              <a:t>)</a:t>
            </a:r>
          </a:p>
          <a:p>
            <a:pPr marL="0" lvl="0" indent="0">
              <a:buNone/>
            </a:pPr>
            <a:endParaRPr lang="en-US" sz="3400" b="1" dirty="0">
              <a:latin typeface="Times New Roman" panose="02020603050405020304" pitchFamily="18" charset="0"/>
              <a:cs typeface="Times New Roman" panose="02020603050405020304" pitchFamily="18" charset="0"/>
            </a:endParaRPr>
          </a:p>
          <a:p>
            <a:pPr lvl="0"/>
            <a:r>
              <a:rPr lang="en-US" sz="3400" b="1" dirty="0">
                <a:latin typeface="Times New Roman" panose="02020603050405020304" pitchFamily="18" charset="0"/>
                <a:cs typeface="Times New Roman" panose="02020603050405020304" pitchFamily="18" charset="0"/>
              </a:rPr>
              <a:t>Picking up and bringing a small piece of food into the </a:t>
            </a:r>
            <a:r>
              <a:rPr lang="en-US" sz="3400" b="1" dirty="0" smtClean="0">
                <a:latin typeface="Times New Roman" panose="02020603050405020304" pitchFamily="18" charset="0"/>
                <a:cs typeface="Times New Roman" panose="02020603050405020304" pitchFamily="18" charset="0"/>
              </a:rPr>
              <a:t>palm</a:t>
            </a:r>
          </a:p>
          <a:p>
            <a:pPr marL="0" lvl="0" indent="0">
              <a:buNone/>
            </a:pPr>
            <a:endParaRPr lang="en-US" sz="3400" b="1" dirty="0">
              <a:latin typeface="Times New Roman" panose="02020603050405020304" pitchFamily="18" charset="0"/>
              <a:cs typeface="Times New Roman" panose="02020603050405020304" pitchFamily="18" charset="0"/>
            </a:endParaRPr>
          </a:p>
          <a:p>
            <a:pPr lvl="0"/>
            <a:r>
              <a:rPr lang="en-US" sz="3400" b="1" dirty="0">
                <a:latin typeface="Times New Roman" panose="02020603050405020304" pitchFamily="18" charset="0"/>
                <a:cs typeface="Times New Roman" panose="02020603050405020304" pitchFamily="18" charset="0"/>
              </a:rPr>
              <a:t>Getting two or more coins out of a change purse, one at a </a:t>
            </a:r>
            <a:r>
              <a:rPr lang="en-US" sz="3400" b="1" dirty="0" smtClean="0">
                <a:latin typeface="Times New Roman" panose="02020603050405020304" pitchFamily="18" charset="0"/>
                <a:cs typeface="Times New Roman" panose="02020603050405020304" pitchFamily="18" charset="0"/>
              </a:rPr>
              <a:t>time</a:t>
            </a:r>
          </a:p>
          <a:p>
            <a:pPr marL="0" lvl="0" indent="0">
              <a:buNone/>
            </a:pPr>
            <a:endParaRPr lang="en-US" sz="3400" b="1" dirty="0">
              <a:latin typeface="Times New Roman" panose="02020603050405020304" pitchFamily="18" charset="0"/>
              <a:cs typeface="Times New Roman" panose="02020603050405020304" pitchFamily="18" charset="0"/>
            </a:endParaRPr>
          </a:p>
          <a:p>
            <a:pPr lvl="0"/>
            <a:r>
              <a:rPr lang="en-US" sz="3400" b="1" dirty="0">
                <a:latin typeface="Times New Roman" panose="02020603050405020304" pitchFamily="18" charset="0"/>
                <a:cs typeface="Times New Roman" panose="02020603050405020304" pitchFamily="18" charset="0"/>
              </a:rPr>
              <a:t>Taking two or more chips off a magnetic wand, one at a </a:t>
            </a:r>
            <a:r>
              <a:rPr lang="en-US" sz="3400" b="1" dirty="0" smtClean="0">
                <a:latin typeface="Times New Roman" panose="02020603050405020304" pitchFamily="18" charset="0"/>
                <a:cs typeface="Times New Roman" panose="02020603050405020304" pitchFamily="18" charset="0"/>
              </a:rPr>
              <a:t>time</a:t>
            </a:r>
          </a:p>
          <a:p>
            <a:pPr marL="0" lvl="0" indent="0">
              <a:buNone/>
            </a:pPr>
            <a:endParaRPr lang="en-US" sz="3400" b="1" dirty="0">
              <a:latin typeface="Times New Roman" panose="02020603050405020304" pitchFamily="18" charset="0"/>
              <a:cs typeface="Times New Roman" panose="02020603050405020304" pitchFamily="18" charset="0"/>
            </a:endParaRPr>
          </a:p>
          <a:p>
            <a:r>
              <a:rPr lang="en-US" sz="3400" b="1" dirty="0">
                <a:latin typeface="Times New Roman" panose="02020603050405020304" pitchFamily="18" charset="0"/>
                <a:cs typeface="Times New Roman" panose="02020603050405020304" pitchFamily="18" charset="0"/>
              </a:rPr>
              <a:t>Playing with marbles</a:t>
            </a:r>
          </a:p>
        </p:txBody>
      </p:sp>
    </p:spTree>
    <p:extLst>
      <p:ext uri="{BB962C8B-B14F-4D97-AF65-F5344CB8AC3E}">
        <p14:creationId xmlns:p14="http://schemas.microsoft.com/office/powerpoint/2010/main" val="13631599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3124200" y="3200400"/>
            <a:ext cx="2298391" cy="1176630"/>
          </a:xfrm>
          <a:prstGeom prst="rect">
            <a:avLst/>
          </a:prstGeom>
        </p:spPr>
      </p:pic>
    </p:spTree>
    <p:extLst>
      <p:ext uri="{BB962C8B-B14F-4D97-AF65-F5344CB8AC3E}">
        <p14:creationId xmlns:p14="http://schemas.microsoft.com/office/powerpoint/2010/main" val="297357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4"/>
                                        </p:tgtEl>
                                        <p:attrNameLst>
                                          <p:attrName>fillcolor</p:attrName>
                                        </p:attrNameLst>
                                      </p:cBhvr>
                                      <p:to>
                                        <a:schemeClr val="accent2"/>
                                      </p:to>
                                    </p:animClr>
                                    <p:set>
                                      <p:cBhvr>
                                        <p:cTn id="7" dur="2000" fill="hold"/>
                                        <p:tgtEl>
                                          <p:spTgt spid="4"/>
                                        </p:tgtEl>
                                        <p:attrNameLst>
                                          <p:attrName>fill.type</p:attrName>
                                        </p:attrNameLst>
                                      </p:cBhvr>
                                      <p:to>
                                        <p:strVal val="solid"/>
                                      </p:to>
                                    </p:set>
                                    <p:set>
                                      <p:cBhvr>
                                        <p:cTn id="8" dur="2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85800"/>
          </a:xfrm>
        </p:spPr>
        <p:txBody>
          <a:bodyPr>
            <a:normAutofit fontScale="90000"/>
          </a:bodyPr>
          <a:lstStyle/>
          <a:p>
            <a:r>
              <a:rPr lang="en-US" sz="3100" dirty="0" smtClean="0">
                <a:latin typeface="AdvPTimes"/>
              </a:rPr>
              <a:t/>
            </a:r>
            <a:br>
              <a:rPr lang="en-US" sz="3100" dirty="0" smtClean="0">
                <a:latin typeface="AdvPTimes"/>
              </a:rPr>
            </a:br>
            <a:r>
              <a:rPr lang="en-US" sz="3100" dirty="0" smtClean="0">
                <a:latin typeface="Times New Roman" panose="02020603050405020304" pitchFamily="18" charset="0"/>
                <a:cs typeface="Times New Roman" panose="02020603050405020304" pitchFamily="18" charset="0"/>
              </a:rPr>
              <a:t>Subject </a:t>
            </a:r>
            <a:r>
              <a:rPr lang="en-US" sz="3100" dirty="0">
                <a:latin typeface="Times New Roman" panose="02020603050405020304" pitchFamily="18" charset="0"/>
                <a:cs typeface="Times New Roman" panose="02020603050405020304" pitchFamily="18" charset="0"/>
              </a:rPr>
              <a:t>characteristics</a:t>
            </a:r>
            <a:r>
              <a:rPr lang="en-US" altLang="en-US" dirty="0">
                <a:latin typeface="Times New Roman" panose="02020603050405020304" pitchFamily="18" charset="0"/>
                <a:cs typeface="Times New Roman" panose="02020603050405020304" pitchFamily="18" charset="0"/>
              </a:rPr>
              <a:t/>
            </a:r>
            <a:br>
              <a:rPr lang="en-US" alt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6909658"/>
              </p:ext>
            </p:extLst>
          </p:nvPr>
        </p:nvGraphicFramePr>
        <p:xfrm>
          <a:off x="457200" y="2438401"/>
          <a:ext cx="8229600" cy="2367888"/>
        </p:xfrm>
        <a:graphic>
          <a:graphicData uri="http://schemas.openxmlformats.org/drawingml/2006/table">
            <a:tbl>
              <a:tblPr>
                <a:tableStyleId>{5C22544A-7EE6-4342-B048-85BDC9FD1C3A}</a:tableStyleId>
              </a:tblPr>
              <a:tblGrid>
                <a:gridCol w="8229600"/>
              </a:tblGrid>
              <a:tr h="307526">
                <a:tc>
                  <a:txBody>
                    <a:bodyPr/>
                    <a:lstStyle/>
                    <a:p>
                      <a:pPr marL="0" marR="0">
                        <a:lnSpc>
                          <a:spcPct val="115000"/>
                        </a:lnSpc>
                        <a:spcBef>
                          <a:spcPts val="0"/>
                        </a:spcBef>
                        <a:spcAft>
                          <a:spcPts val="1000"/>
                        </a:spcAft>
                      </a:pPr>
                      <a:r>
                        <a:rPr lang="en-US" sz="2000" dirty="0">
                          <a:effectLst/>
                        </a:rPr>
                        <a:t>Characteristic                                                                                Group</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017368">
                <a:tc>
                  <a:txBody>
                    <a:bodyPr/>
                    <a:lstStyle/>
                    <a:p>
                      <a:pPr marL="0" marR="0">
                        <a:lnSpc>
                          <a:spcPct val="115000"/>
                        </a:lnSpc>
                        <a:spcBef>
                          <a:spcPts val="0"/>
                        </a:spcBef>
                        <a:spcAft>
                          <a:spcPts val="1000"/>
                        </a:spcAft>
                      </a:pPr>
                      <a:r>
                        <a:rPr lang="en-US" sz="2000" dirty="0">
                          <a:effectLst/>
                        </a:rPr>
                        <a:t>Mean age </a:t>
                      </a:r>
                      <a:r>
                        <a:rPr lang="en-US" sz="2000" dirty="0" smtClean="0">
                          <a:effectLst/>
                        </a:rPr>
                        <a:t>(months) </a:t>
                      </a:r>
                      <a:r>
                        <a:rPr lang="en-US" sz="2000" dirty="0">
                          <a:effectLst/>
                        </a:rPr>
                        <a:t>(N=10)                                                               77.1±1.45</a:t>
                      </a:r>
                    </a:p>
                    <a:p>
                      <a:pPr marL="0" marR="0">
                        <a:lnSpc>
                          <a:spcPct val="115000"/>
                        </a:lnSpc>
                        <a:spcBef>
                          <a:spcPts val="0"/>
                        </a:spcBef>
                        <a:spcAft>
                          <a:spcPts val="1000"/>
                        </a:spcAft>
                      </a:pPr>
                      <a:r>
                        <a:rPr lang="en-US" sz="2000" dirty="0">
                          <a:effectLst/>
                        </a:rPr>
                        <a:t>Hand dominance                                                                            Right-8  Left- 2</a:t>
                      </a:r>
                    </a:p>
                    <a:p>
                      <a:pPr marL="0" marR="0">
                        <a:lnSpc>
                          <a:spcPct val="115000"/>
                        </a:lnSpc>
                        <a:spcBef>
                          <a:spcPts val="0"/>
                        </a:spcBef>
                        <a:spcAft>
                          <a:spcPts val="1000"/>
                        </a:spcAft>
                      </a:pPr>
                      <a:r>
                        <a:rPr lang="en-US" sz="2000" dirty="0">
                          <a:effectLst/>
                        </a:rPr>
                        <a:t>Gender                                                                                            Male-7 Female -3 </a:t>
                      </a:r>
                    </a:p>
                    <a:p>
                      <a:pPr marL="0" marR="0">
                        <a:lnSpc>
                          <a:spcPct val="115000"/>
                        </a:lnSpc>
                        <a:spcBef>
                          <a:spcPts val="0"/>
                        </a:spcBef>
                        <a:spcAft>
                          <a:spcPts val="1000"/>
                        </a:spcAft>
                      </a:pPr>
                      <a:r>
                        <a:rPr lang="en-US" sz="2000" dirty="0">
                          <a:effectLst/>
                        </a:rPr>
                        <a:t>Ethnicity                                                                                         Arabic 8 British- 2</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40865297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76499324"/>
              </p:ext>
            </p:extLst>
          </p:nvPr>
        </p:nvGraphicFramePr>
        <p:xfrm>
          <a:off x="434788" y="1295400"/>
          <a:ext cx="8229600" cy="5257795"/>
        </p:xfrm>
        <a:graphic>
          <a:graphicData uri="http://schemas.openxmlformats.org/drawingml/2006/table">
            <a:tbl>
              <a:tblPr firstRow="1" firstCol="1" bandRow="1">
                <a:tableStyleId>{5C22544A-7EE6-4342-B048-85BDC9FD1C3A}</a:tableStyleId>
              </a:tblPr>
              <a:tblGrid>
                <a:gridCol w="1601480"/>
                <a:gridCol w="1726570"/>
                <a:gridCol w="1667317"/>
                <a:gridCol w="1632753"/>
                <a:gridCol w="1601480"/>
              </a:tblGrid>
              <a:tr h="266263">
                <a:tc>
                  <a:txBody>
                    <a:bodyPr/>
                    <a:lstStyle/>
                    <a:p>
                      <a:pPr marL="0" marR="0">
                        <a:lnSpc>
                          <a:spcPct val="115000"/>
                        </a:lnSpc>
                        <a:spcBef>
                          <a:spcPts val="0"/>
                        </a:spcBef>
                        <a:spcAft>
                          <a:spcPts val="0"/>
                        </a:spcAft>
                      </a:pPr>
                      <a:r>
                        <a:rPr lang="en-US" sz="1200" dirty="0">
                          <a:effectLst/>
                        </a:rPr>
                        <a:t>Manuscript (n=10)</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Time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M± SD</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F</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(p≤0. 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831922">
                <a:tc>
                  <a:txBody>
                    <a:bodyPr/>
                    <a:lstStyle/>
                    <a:p>
                      <a:pPr marL="0" marR="0">
                        <a:lnSpc>
                          <a:spcPct val="115000"/>
                        </a:lnSpc>
                        <a:spcBef>
                          <a:spcPts val="0"/>
                        </a:spcBef>
                        <a:spcAft>
                          <a:spcPts val="0"/>
                        </a:spcAft>
                      </a:pPr>
                      <a:r>
                        <a:rPr lang="en-US" sz="1200" dirty="0">
                          <a:effectLst/>
                        </a:rPr>
                        <a:t>Rate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Baseline</a:t>
                      </a:r>
                      <a:endParaRPr lang="en-US" sz="1100">
                        <a:effectLst/>
                      </a:endParaRPr>
                    </a:p>
                    <a:p>
                      <a:pPr marL="0" marR="0">
                        <a:lnSpc>
                          <a:spcPct val="115000"/>
                        </a:lnSpc>
                        <a:spcBef>
                          <a:spcPts val="0"/>
                        </a:spcBef>
                        <a:spcAft>
                          <a:spcPts val="0"/>
                        </a:spcAft>
                      </a:pPr>
                      <a:r>
                        <a:rPr lang="en-US" sz="1200">
                          <a:effectLst/>
                        </a:rPr>
                        <a:t>Pre-intervention</a:t>
                      </a:r>
                      <a:endParaRPr lang="en-US" sz="1100">
                        <a:effectLst/>
                      </a:endParaRPr>
                    </a:p>
                    <a:p>
                      <a:pPr marL="0" marR="0">
                        <a:lnSpc>
                          <a:spcPct val="115000"/>
                        </a:lnSpc>
                        <a:spcBef>
                          <a:spcPts val="0"/>
                        </a:spcBef>
                        <a:spcAft>
                          <a:spcPts val="0"/>
                        </a:spcAft>
                      </a:pPr>
                      <a:r>
                        <a:rPr lang="en-US" sz="1200">
                          <a:effectLst/>
                        </a:rPr>
                        <a:t>Post-intervention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20 ±7.77</a:t>
                      </a:r>
                      <a:endParaRPr lang="en-US" sz="1100">
                        <a:effectLst/>
                      </a:endParaRPr>
                    </a:p>
                    <a:p>
                      <a:pPr marL="0" marR="0">
                        <a:lnSpc>
                          <a:spcPct val="115000"/>
                        </a:lnSpc>
                        <a:spcBef>
                          <a:spcPts val="0"/>
                        </a:spcBef>
                        <a:spcAft>
                          <a:spcPts val="0"/>
                        </a:spcAft>
                      </a:pPr>
                      <a:r>
                        <a:rPr lang="en-US" sz="1200">
                          <a:effectLst/>
                        </a:rPr>
                        <a:t>21.3±3.31</a:t>
                      </a:r>
                      <a:endParaRPr lang="en-US" sz="1100">
                        <a:effectLst/>
                      </a:endParaRPr>
                    </a:p>
                    <a:p>
                      <a:pPr marL="0" marR="0">
                        <a:lnSpc>
                          <a:spcPct val="115000"/>
                        </a:lnSpc>
                        <a:spcBef>
                          <a:spcPts val="0"/>
                        </a:spcBef>
                        <a:spcAft>
                          <a:spcPts val="0"/>
                        </a:spcAft>
                      </a:pPr>
                      <a:r>
                        <a:rPr lang="en-US" sz="1200">
                          <a:effectLst/>
                        </a:rPr>
                        <a:t>27.4±7.94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3.886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.080**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831922">
                <a:tc>
                  <a:txBody>
                    <a:bodyPr/>
                    <a:lstStyle/>
                    <a:p>
                      <a:pPr marL="0" marR="0">
                        <a:lnSpc>
                          <a:spcPct val="115000"/>
                        </a:lnSpc>
                        <a:spcBef>
                          <a:spcPts val="0"/>
                        </a:spcBef>
                        <a:spcAft>
                          <a:spcPts val="0"/>
                        </a:spcAft>
                      </a:pPr>
                      <a:r>
                        <a:rPr lang="en-US" sz="1200" dirty="0">
                          <a:effectLst/>
                        </a:rPr>
                        <a:t>Legibility</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Baseline</a:t>
                      </a:r>
                      <a:endParaRPr lang="en-US" sz="1100" dirty="0">
                        <a:effectLst/>
                      </a:endParaRPr>
                    </a:p>
                    <a:p>
                      <a:pPr marL="0" marR="0">
                        <a:lnSpc>
                          <a:spcPct val="115000"/>
                        </a:lnSpc>
                        <a:spcBef>
                          <a:spcPts val="0"/>
                        </a:spcBef>
                        <a:spcAft>
                          <a:spcPts val="0"/>
                        </a:spcAft>
                      </a:pPr>
                      <a:r>
                        <a:rPr lang="en-US" sz="1200" dirty="0">
                          <a:effectLst/>
                        </a:rPr>
                        <a:t>Pre-intervention</a:t>
                      </a:r>
                      <a:endParaRPr lang="en-US" sz="1100" dirty="0">
                        <a:effectLst/>
                      </a:endParaRPr>
                    </a:p>
                    <a:p>
                      <a:pPr marL="0" marR="0">
                        <a:lnSpc>
                          <a:spcPct val="115000"/>
                        </a:lnSpc>
                        <a:spcBef>
                          <a:spcPts val="0"/>
                        </a:spcBef>
                        <a:spcAft>
                          <a:spcPts val="0"/>
                        </a:spcAft>
                      </a:pPr>
                      <a:r>
                        <a:rPr lang="en-US" sz="1200" dirty="0">
                          <a:effectLst/>
                        </a:rPr>
                        <a:t>Post-intervention</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21±8.52</a:t>
                      </a:r>
                      <a:endParaRPr lang="en-US" sz="1100">
                        <a:effectLst/>
                      </a:endParaRPr>
                    </a:p>
                    <a:p>
                      <a:pPr marL="0" marR="0">
                        <a:lnSpc>
                          <a:spcPct val="115000"/>
                        </a:lnSpc>
                        <a:spcBef>
                          <a:spcPts val="0"/>
                        </a:spcBef>
                        <a:spcAft>
                          <a:spcPts val="0"/>
                        </a:spcAft>
                      </a:pPr>
                      <a:r>
                        <a:rPr lang="en-US" sz="1200">
                          <a:effectLst/>
                        </a:rPr>
                        <a:t>26.5±7.42</a:t>
                      </a:r>
                      <a:endParaRPr lang="en-US" sz="1100">
                        <a:effectLst/>
                      </a:endParaRPr>
                    </a:p>
                    <a:p>
                      <a:pPr marL="0" marR="0">
                        <a:lnSpc>
                          <a:spcPct val="115000"/>
                        </a:lnSpc>
                        <a:spcBef>
                          <a:spcPts val="0"/>
                        </a:spcBef>
                        <a:spcAft>
                          <a:spcPts val="0"/>
                        </a:spcAft>
                      </a:pPr>
                      <a:r>
                        <a:rPr lang="en-US" sz="1200">
                          <a:effectLst/>
                        </a:rPr>
                        <a:t>33.7±0.68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22.965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831922">
                <a:tc>
                  <a:txBody>
                    <a:bodyPr/>
                    <a:lstStyle/>
                    <a:p>
                      <a:pPr marL="0" marR="0">
                        <a:lnSpc>
                          <a:spcPct val="115000"/>
                        </a:lnSpc>
                        <a:spcBef>
                          <a:spcPts val="0"/>
                        </a:spcBef>
                        <a:spcAft>
                          <a:spcPts val="0"/>
                        </a:spcAft>
                      </a:pPr>
                      <a:r>
                        <a:rPr lang="en-US" sz="1200">
                          <a:effectLst/>
                        </a:rPr>
                        <a:t>Form</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Baseline</a:t>
                      </a:r>
                      <a:endParaRPr lang="en-US" sz="1100" dirty="0">
                        <a:effectLst/>
                      </a:endParaRPr>
                    </a:p>
                    <a:p>
                      <a:pPr marL="0" marR="0">
                        <a:lnSpc>
                          <a:spcPct val="115000"/>
                        </a:lnSpc>
                        <a:spcBef>
                          <a:spcPts val="0"/>
                        </a:spcBef>
                        <a:spcAft>
                          <a:spcPts val="0"/>
                        </a:spcAft>
                      </a:pPr>
                      <a:r>
                        <a:rPr lang="en-US" sz="1200" dirty="0">
                          <a:effectLst/>
                        </a:rPr>
                        <a:t>Pre-intervention</a:t>
                      </a:r>
                      <a:endParaRPr lang="en-US" sz="1100" dirty="0">
                        <a:effectLst/>
                      </a:endParaRPr>
                    </a:p>
                    <a:p>
                      <a:pPr marL="0" marR="0">
                        <a:lnSpc>
                          <a:spcPct val="115000"/>
                        </a:lnSpc>
                        <a:spcBef>
                          <a:spcPts val="0"/>
                        </a:spcBef>
                        <a:spcAft>
                          <a:spcPts val="0"/>
                        </a:spcAft>
                      </a:pPr>
                      <a:r>
                        <a:rPr lang="en-US" sz="1200" dirty="0">
                          <a:effectLst/>
                        </a:rPr>
                        <a:t>Post-intervention</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17.50±5.29</a:t>
                      </a:r>
                      <a:endParaRPr lang="en-US" sz="1100">
                        <a:effectLst/>
                      </a:endParaRPr>
                    </a:p>
                    <a:p>
                      <a:pPr marL="0" marR="0">
                        <a:lnSpc>
                          <a:spcPct val="115000"/>
                        </a:lnSpc>
                        <a:spcBef>
                          <a:spcPts val="0"/>
                        </a:spcBef>
                        <a:spcAft>
                          <a:spcPts val="0"/>
                        </a:spcAft>
                      </a:pPr>
                      <a:r>
                        <a:rPr lang="en-US" sz="1200">
                          <a:effectLst/>
                        </a:rPr>
                        <a:t>20.80±5.54</a:t>
                      </a:r>
                      <a:endParaRPr lang="en-US" sz="1100">
                        <a:effectLst/>
                      </a:endParaRPr>
                    </a:p>
                    <a:p>
                      <a:pPr marL="0" marR="0">
                        <a:lnSpc>
                          <a:spcPct val="115000"/>
                        </a:lnSpc>
                        <a:spcBef>
                          <a:spcPts val="0"/>
                        </a:spcBef>
                        <a:spcAft>
                          <a:spcPts val="0"/>
                        </a:spcAft>
                      </a:pPr>
                      <a:r>
                        <a:rPr lang="en-US" sz="1200">
                          <a:effectLst/>
                        </a:rPr>
                        <a:t>30.80±2.15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61.682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831922">
                <a:tc>
                  <a:txBody>
                    <a:bodyPr/>
                    <a:lstStyle/>
                    <a:p>
                      <a:pPr marL="0" marR="0">
                        <a:lnSpc>
                          <a:spcPct val="115000"/>
                        </a:lnSpc>
                        <a:spcBef>
                          <a:spcPts val="0"/>
                        </a:spcBef>
                        <a:spcAft>
                          <a:spcPts val="0"/>
                        </a:spcAft>
                      </a:pPr>
                      <a:r>
                        <a:rPr lang="en-US" sz="1200">
                          <a:effectLst/>
                        </a:rPr>
                        <a:t>Alignment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Baseline</a:t>
                      </a:r>
                      <a:endParaRPr lang="en-US" sz="1100" dirty="0">
                        <a:effectLst/>
                      </a:endParaRPr>
                    </a:p>
                    <a:p>
                      <a:pPr marL="0" marR="0">
                        <a:lnSpc>
                          <a:spcPct val="115000"/>
                        </a:lnSpc>
                        <a:spcBef>
                          <a:spcPts val="0"/>
                        </a:spcBef>
                        <a:spcAft>
                          <a:spcPts val="0"/>
                        </a:spcAft>
                      </a:pPr>
                      <a:r>
                        <a:rPr lang="en-US" sz="1200" dirty="0">
                          <a:effectLst/>
                        </a:rPr>
                        <a:t>Pre-intervention</a:t>
                      </a:r>
                      <a:endParaRPr lang="en-US" sz="1100" dirty="0">
                        <a:effectLst/>
                      </a:endParaRPr>
                    </a:p>
                    <a:p>
                      <a:pPr marL="0" marR="0">
                        <a:lnSpc>
                          <a:spcPct val="115000"/>
                        </a:lnSpc>
                        <a:spcBef>
                          <a:spcPts val="0"/>
                        </a:spcBef>
                        <a:spcAft>
                          <a:spcPts val="0"/>
                        </a:spcAft>
                      </a:pPr>
                      <a:r>
                        <a:rPr lang="en-US" sz="1200" dirty="0">
                          <a:effectLst/>
                        </a:rPr>
                        <a:t>Post-intervention</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5.80±6.85</a:t>
                      </a:r>
                      <a:endParaRPr lang="en-US" sz="1100">
                        <a:effectLst/>
                      </a:endParaRPr>
                    </a:p>
                    <a:p>
                      <a:pPr marL="0" marR="0">
                        <a:lnSpc>
                          <a:spcPct val="115000"/>
                        </a:lnSpc>
                        <a:spcBef>
                          <a:spcPts val="0"/>
                        </a:spcBef>
                        <a:spcAft>
                          <a:spcPts val="0"/>
                        </a:spcAft>
                      </a:pPr>
                      <a:r>
                        <a:rPr lang="en-US" sz="1200">
                          <a:effectLst/>
                        </a:rPr>
                        <a:t>18.00±4.85</a:t>
                      </a:r>
                      <a:endParaRPr lang="en-US" sz="1100">
                        <a:effectLst/>
                      </a:endParaRPr>
                    </a:p>
                    <a:p>
                      <a:pPr marL="0" marR="0">
                        <a:lnSpc>
                          <a:spcPct val="115000"/>
                        </a:lnSpc>
                        <a:spcBef>
                          <a:spcPts val="0"/>
                        </a:spcBef>
                        <a:spcAft>
                          <a:spcPts val="0"/>
                        </a:spcAft>
                      </a:pPr>
                      <a:r>
                        <a:rPr lang="en-US" sz="1200">
                          <a:effectLst/>
                        </a:rPr>
                        <a:t>30.90±4.31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72.610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831922">
                <a:tc>
                  <a:txBody>
                    <a:bodyPr/>
                    <a:lstStyle/>
                    <a:p>
                      <a:pPr marL="0" marR="0">
                        <a:lnSpc>
                          <a:spcPct val="115000"/>
                        </a:lnSpc>
                        <a:spcBef>
                          <a:spcPts val="0"/>
                        </a:spcBef>
                        <a:spcAft>
                          <a:spcPts val="0"/>
                        </a:spcAft>
                      </a:pPr>
                      <a:r>
                        <a:rPr lang="en-US" sz="1200">
                          <a:effectLst/>
                        </a:rPr>
                        <a:t>Size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Baseline</a:t>
                      </a:r>
                      <a:endParaRPr lang="en-US" sz="1100">
                        <a:effectLst/>
                      </a:endParaRPr>
                    </a:p>
                    <a:p>
                      <a:pPr marL="0" marR="0">
                        <a:lnSpc>
                          <a:spcPct val="115000"/>
                        </a:lnSpc>
                        <a:spcBef>
                          <a:spcPts val="0"/>
                        </a:spcBef>
                        <a:spcAft>
                          <a:spcPts val="0"/>
                        </a:spcAft>
                      </a:pPr>
                      <a:r>
                        <a:rPr lang="en-US" sz="1200">
                          <a:effectLst/>
                        </a:rPr>
                        <a:t>Pre-intervention</a:t>
                      </a:r>
                      <a:endParaRPr lang="en-US" sz="1100">
                        <a:effectLst/>
                      </a:endParaRPr>
                    </a:p>
                    <a:p>
                      <a:pPr marL="0" marR="0">
                        <a:lnSpc>
                          <a:spcPct val="115000"/>
                        </a:lnSpc>
                        <a:spcBef>
                          <a:spcPts val="0"/>
                        </a:spcBef>
                        <a:spcAft>
                          <a:spcPts val="0"/>
                        </a:spcAft>
                      </a:pPr>
                      <a:r>
                        <a:rPr lang="en-US" sz="1200">
                          <a:effectLst/>
                        </a:rPr>
                        <a:t>Post-intervention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8.20±8.35</a:t>
                      </a:r>
                      <a:endParaRPr lang="en-US" sz="1100">
                        <a:effectLst/>
                      </a:endParaRPr>
                    </a:p>
                    <a:p>
                      <a:pPr marL="0" marR="0">
                        <a:lnSpc>
                          <a:spcPct val="115000"/>
                        </a:lnSpc>
                        <a:spcBef>
                          <a:spcPts val="0"/>
                        </a:spcBef>
                        <a:spcAft>
                          <a:spcPts val="0"/>
                        </a:spcAft>
                      </a:pPr>
                      <a:r>
                        <a:rPr lang="en-US" sz="1200">
                          <a:effectLst/>
                        </a:rPr>
                        <a:t>20.20±4.49</a:t>
                      </a:r>
                      <a:endParaRPr lang="en-US" sz="1100">
                        <a:effectLst/>
                      </a:endParaRPr>
                    </a:p>
                    <a:p>
                      <a:pPr marL="0" marR="0">
                        <a:lnSpc>
                          <a:spcPct val="115000"/>
                        </a:lnSpc>
                        <a:spcBef>
                          <a:spcPts val="0"/>
                        </a:spcBef>
                        <a:spcAft>
                          <a:spcPts val="0"/>
                        </a:spcAft>
                      </a:pPr>
                      <a:r>
                        <a:rPr lang="en-US" sz="1200">
                          <a:effectLst/>
                        </a:rPr>
                        <a:t>32.20±2.74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66.122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831922">
                <a:tc>
                  <a:txBody>
                    <a:bodyPr/>
                    <a:lstStyle/>
                    <a:p>
                      <a:pPr marL="0" marR="0">
                        <a:lnSpc>
                          <a:spcPct val="115000"/>
                        </a:lnSpc>
                        <a:spcBef>
                          <a:spcPts val="0"/>
                        </a:spcBef>
                        <a:spcAft>
                          <a:spcPts val="0"/>
                        </a:spcAft>
                      </a:pPr>
                      <a:r>
                        <a:rPr lang="en-US" sz="1200" dirty="0">
                          <a:effectLst/>
                        </a:rPr>
                        <a:t>Spacing</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Baseline</a:t>
                      </a:r>
                      <a:endParaRPr lang="en-US" sz="1100" dirty="0">
                        <a:effectLst/>
                      </a:endParaRPr>
                    </a:p>
                    <a:p>
                      <a:pPr marL="0" marR="0">
                        <a:lnSpc>
                          <a:spcPct val="115000"/>
                        </a:lnSpc>
                        <a:spcBef>
                          <a:spcPts val="0"/>
                        </a:spcBef>
                        <a:spcAft>
                          <a:spcPts val="0"/>
                        </a:spcAft>
                      </a:pPr>
                      <a:r>
                        <a:rPr lang="en-US" sz="1200" dirty="0">
                          <a:effectLst/>
                        </a:rPr>
                        <a:t>Pre-intervention</a:t>
                      </a:r>
                      <a:endParaRPr lang="en-US" sz="1100" dirty="0">
                        <a:effectLst/>
                      </a:endParaRPr>
                    </a:p>
                    <a:p>
                      <a:pPr marL="0" marR="0">
                        <a:lnSpc>
                          <a:spcPct val="115000"/>
                        </a:lnSpc>
                        <a:spcBef>
                          <a:spcPts val="0"/>
                        </a:spcBef>
                        <a:spcAft>
                          <a:spcPts val="0"/>
                        </a:spcAft>
                      </a:pPr>
                      <a:r>
                        <a:rPr lang="en-US" sz="1200" dirty="0">
                          <a:effectLst/>
                        </a:rPr>
                        <a:t>Post-intervention</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20.50±8.18</a:t>
                      </a:r>
                      <a:endParaRPr lang="en-US" sz="1100" dirty="0">
                        <a:effectLst/>
                      </a:endParaRPr>
                    </a:p>
                    <a:p>
                      <a:pPr marL="0" marR="0">
                        <a:lnSpc>
                          <a:spcPct val="115000"/>
                        </a:lnSpc>
                        <a:spcBef>
                          <a:spcPts val="0"/>
                        </a:spcBef>
                        <a:spcAft>
                          <a:spcPts val="0"/>
                        </a:spcAft>
                      </a:pPr>
                      <a:r>
                        <a:rPr lang="en-US" sz="1200" dirty="0">
                          <a:effectLst/>
                        </a:rPr>
                        <a:t>23.00±5.85</a:t>
                      </a:r>
                      <a:endParaRPr lang="en-US" sz="1100" dirty="0">
                        <a:effectLst/>
                      </a:endParaRPr>
                    </a:p>
                    <a:p>
                      <a:pPr marL="0" marR="0">
                        <a:lnSpc>
                          <a:spcPct val="115000"/>
                        </a:lnSpc>
                        <a:spcBef>
                          <a:spcPts val="0"/>
                        </a:spcBef>
                        <a:spcAft>
                          <a:spcPts val="0"/>
                        </a:spcAft>
                      </a:pPr>
                      <a:r>
                        <a:rPr lang="en-US" sz="1200" dirty="0">
                          <a:effectLst/>
                        </a:rPr>
                        <a:t>30.90±3.57</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13.183</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.005*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
        <p:nvSpPr>
          <p:cNvPr id="3" name="Title 2"/>
          <p:cNvSpPr>
            <a:spLocks noGrp="1"/>
          </p:cNvSpPr>
          <p:nvPr>
            <p:ph type="title"/>
          </p:nvPr>
        </p:nvSpPr>
        <p:spPr>
          <a:xfrm>
            <a:off x="457200" y="274638"/>
            <a:ext cx="8229600" cy="487362"/>
          </a:xfrm>
        </p:spPr>
        <p:txBody>
          <a:bodyPr>
            <a:noAutofit/>
          </a:bodyPr>
          <a:lstStyle/>
          <a:p>
            <a:r>
              <a:rPr lang="en-US" sz="2800" dirty="0">
                <a:latin typeface="Times New Roman" panose="02020603050405020304" pitchFamily="18" charset="0"/>
                <a:cs typeface="Times New Roman" panose="02020603050405020304" pitchFamily="18" charset="0"/>
              </a:rPr>
              <a:t>MHA scores for within-subjects factors (Manuscript)</a:t>
            </a:r>
          </a:p>
        </p:txBody>
      </p:sp>
      <p:sp>
        <p:nvSpPr>
          <p:cNvPr id="4" name="Content Placeholder 3"/>
          <p:cNvSpPr>
            <a:spLocks noGrp="1"/>
          </p:cNvSpPr>
          <p:nvPr>
            <p:ph idx="1"/>
          </p:nvPr>
        </p:nvSpPr>
        <p:spPr>
          <a:xfrm>
            <a:off x="457200" y="1295400"/>
            <a:ext cx="8229600" cy="5257795"/>
          </a:xfrm>
        </p:spPr>
        <p:txBody>
          <a:bodyPr/>
          <a:lstStyle/>
          <a:p>
            <a:endParaRPr lang="en-US" dirty="0"/>
          </a:p>
        </p:txBody>
      </p:sp>
    </p:spTree>
    <p:extLst>
      <p:ext uri="{BB962C8B-B14F-4D97-AF65-F5344CB8AC3E}">
        <p14:creationId xmlns:p14="http://schemas.microsoft.com/office/powerpoint/2010/main" val="669729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a:latin typeface="Times New Roman" panose="02020603050405020304" pitchFamily="18" charset="0"/>
                <a:cs typeface="Times New Roman" panose="02020603050405020304" pitchFamily="18" charset="0"/>
              </a:rPr>
              <a:t>MHA scores for within-subjects factors (D’Nealian)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26191010"/>
              </p:ext>
            </p:extLst>
          </p:nvPr>
        </p:nvGraphicFramePr>
        <p:xfrm>
          <a:off x="457200" y="1417638"/>
          <a:ext cx="8229600" cy="4678365"/>
        </p:xfrm>
        <a:graphic>
          <a:graphicData uri="http://schemas.openxmlformats.org/drawingml/2006/table">
            <a:tbl>
              <a:tblPr firstRow="1" firstCol="1" bandRow="1">
                <a:tableStyleId>{5C22544A-7EE6-4342-B048-85BDC9FD1C3A}</a:tableStyleId>
              </a:tblPr>
              <a:tblGrid>
                <a:gridCol w="1601480"/>
                <a:gridCol w="1726570"/>
                <a:gridCol w="1667317"/>
                <a:gridCol w="1632753"/>
                <a:gridCol w="1601480"/>
              </a:tblGrid>
              <a:tr h="236919">
                <a:tc>
                  <a:txBody>
                    <a:bodyPr/>
                    <a:lstStyle/>
                    <a:p>
                      <a:pPr marL="0" marR="0">
                        <a:lnSpc>
                          <a:spcPct val="115000"/>
                        </a:lnSpc>
                        <a:spcBef>
                          <a:spcPts val="0"/>
                        </a:spcBef>
                        <a:spcAft>
                          <a:spcPts val="0"/>
                        </a:spcAft>
                      </a:pPr>
                      <a:r>
                        <a:rPr lang="en-US" sz="1200">
                          <a:effectLst/>
                        </a:rPr>
                        <a:t>Manuscript (n=10)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Time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M± SD</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F</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(p≤0. 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740241">
                <a:tc>
                  <a:txBody>
                    <a:bodyPr/>
                    <a:lstStyle/>
                    <a:p>
                      <a:pPr marL="0" marR="0">
                        <a:lnSpc>
                          <a:spcPct val="115000"/>
                        </a:lnSpc>
                        <a:spcBef>
                          <a:spcPts val="0"/>
                        </a:spcBef>
                        <a:spcAft>
                          <a:spcPts val="0"/>
                        </a:spcAft>
                      </a:pPr>
                      <a:r>
                        <a:rPr lang="en-US" sz="1200">
                          <a:effectLst/>
                        </a:rPr>
                        <a:t>Rate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Baseline</a:t>
                      </a:r>
                      <a:endParaRPr lang="en-US" sz="1100">
                        <a:effectLst/>
                      </a:endParaRPr>
                    </a:p>
                    <a:p>
                      <a:pPr marL="0" marR="0">
                        <a:lnSpc>
                          <a:spcPct val="115000"/>
                        </a:lnSpc>
                        <a:spcBef>
                          <a:spcPts val="0"/>
                        </a:spcBef>
                        <a:spcAft>
                          <a:spcPts val="0"/>
                        </a:spcAft>
                      </a:pPr>
                      <a:r>
                        <a:rPr lang="en-US" sz="1200">
                          <a:effectLst/>
                        </a:rPr>
                        <a:t>Pre-intervention</a:t>
                      </a:r>
                      <a:endParaRPr lang="en-US" sz="1100">
                        <a:effectLst/>
                      </a:endParaRPr>
                    </a:p>
                    <a:p>
                      <a:pPr marL="0" marR="0">
                        <a:lnSpc>
                          <a:spcPct val="115000"/>
                        </a:lnSpc>
                        <a:spcBef>
                          <a:spcPts val="0"/>
                        </a:spcBef>
                        <a:spcAft>
                          <a:spcPts val="0"/>
                        </a:spcAft>
                      </a:pPr>
                      <a:r>
                        <a:rPr lang="en-US" sz="1200">
                          <a:effectLst/>
                        </a:rPr>
                        <a:t>Post-intervention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20.60±6.68</a:t>
                      </a:r>
                      <a:endParaRPr lang="en-US" sz="1100">
                        <a:effectLst/>
                      </a:endParaRPr>
                    </a:p>
                    <a:p>
                      <a:pPr marL="0" marR="0">
                        <a:lnSpc>
                          <a:spcPct val="115000"/>
                        </a:lnSpc>
                        <a:spcBef>
                          <a:spcPts val="0"/>
                        </a:spcBef>
                        <a:spcAft>
                          <a:spcPts val="0"/>
                        </a:spcAft>
                      </a:pPr>
                      <a:r>
                        <a:rPr lang="en-US" sz="1200">
                          <a:effectLst/>
                        </a:rPr>
                        <a:t>25.0±7.71</a:t>
                      </a:r>
                      <a:endParaRPr lang="en-US" sz="1100">
                        <a:effectLst/>
                      </a:endParaRPr>
                    </a:p>
                    <a:p>
                      <a:pPr marL="0" marR="0">
                        <a:lnSpc>
                          <a:spcPct val="115000"/>
                        </a:lnSpc>
                        <a:spcBef>
                          <a:spcPts val="0"/>
                        </a:spcBef>
                        <a:spcAft>
                          <a:spcPts val="0"/>
                        </a:spcAft>
                      </a:pPr>
                      <a:r>
                        <a:rPr lang="en-US" sz="1200">
                          <a:effectLst/>
                        </a:rPr>
                        <a:t>33.6±1.27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31.954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740241">
                <a:tc>
                  <a:txBody>
                    <a:bodyPr/>
                    <a:lstStyle/>
                    <a:p>
                      <a:pPr marL="0" marR="0">
                        <a:lnSpc>
                          <a:spcPct val="115000"/>
                        </a:lnSpc>
                        <a:spcBef>
                          <a:spcPts val="0"/>
                        </a:spcBef>
                        <a:spcAft>
                          <a:spcPts val="0"/>
                        </a:spcAft>
                      </a:pPr>
                      <a:r>
                        <a:rPr lang="en-US" sz="1200">
                          <a:effectLst/>
                        </a:rPr>
                        <a:t>Legibility</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Baseline</a:t>
                      </a:r>
                      <a:endParaRPr lang="en-US" sz="1100">
                        <a:effectLst/>
                      </a:endParaRPr>
                    </a:p>
                    <a:p>
                      <a:pPr marL="0" marR="0">
                        <a:lnSpc>
                          <a:spcPct val="115000"/>
                        </a:lnSpc>
                        <a:spcBef>
                          <a:spcPts val="0"/>
                        </a:spcBef>
                        <a:spcAft>
                          <a:spcPts val="0"/>
                        </a:spcAft>
                      </a:pPr>
                      <a:r>
                        <a:rPr lang="en-US" sz="1200">
                          <a:effectLst/>
                        </a:rPr>
                        <a:t>Pre-intervention</a:t>
                      </a:r>
                      <a:endParaRPr lang="en-US" sz="1100">
                        <a:effectLst/>
                      </a:endParaRPr>
                    </a:p>
                    <a:p>
                      <a:pPr marL="0" marR="0">
                        <a:lnSpc>
                          <a:spcPct val="115000"/>
                        </a:lnSpc>
                        <a:spcBef>
                          <a:spcPts val="0"/>
                        </a:spcBef>
                        <a:spcAft>
                          <a:spcPts val="0"/>
                        </a:spcAft>
                      </a:pPr>
                      <a:r>
                        <a:rPr lang="en-US" sz="1200">
                          <a:effectLst/>
                        </a:rPr>
                        <a:t>Post-intervention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26.7±5.58</a:t>
                      </a:r>
                      <a:endParaRPr lang="en-US" sz="1100">
                        <a:effectLst/>
                      </a:endParaRPr>
                    </a:p>
                    <a:p>
                      <a:pPr marL="0" marR="0">
                        <a:lnSpc>
                          <a:spcPct val="115000"/>
                        </a:lnSpc>
                        <a:spcBef>
                          <a:spcPts val="0"/>
                        </a:spcBef>
                        <a:spcAft>
                          <a:spcPts val="0"/>
                        </a:spcAft>
                      </a:pPr>
                      <a:r>
                        <a:rPr lang="en-US" sz="1200">
                          <a:effectLst/>
                        </a:rPr>
                        <a:t>27.0±6.18</a:t>
                      </a:r>
                      <a:endParaRPr lang="en-US" sz="1100">
                        <a:effectLst/>
                      </a:endParaRPr>
                    </a:p>
                    <a:p>
                      <a:pPr marL="0" marR="0">
                        <a:lnSpc>
                          <a:spcPct val="115000"/>
                        </a:lnSpc>
                        <a:spcBef>
                          <a:spcPts val="0"/>
                        </a:spcBef>
                        <a:spcAft>
                          <a:spcPts val="0"/>
                        </a:spcAft>
                      </a:pPr>
                      <a:r>
                        <a:rPr lang="en-US" sz="1200">
                          <a:effectLst/>
                        </a:rPr>
                        <a:t>33.8±0.42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15.281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740241">
                <a:tc>
                  <a:txBody>
                    <a:bodyPr/>
                    <a:lstStyle/>
                    <a:p>
                      <a:pPr marL="0" marR="0">
                        <a:lnSpc>
                          <a:spcPct val="115000"/>
                        </a:lnSpc>
                        <a:spcBef>
                          <a:spcPts val="0"/>
                        </a:spcBef>
                        <a:spcAft>
                          <a:spcPts val="0"/>
                        </a:spcAft>
                      </a:pPr>
                      <a:r>
                        <a:rPr lang="en-US" sz="1200">
                          <a:effectLst/>
                        </a:rPr>
                        <a:t>Form</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Baseline</a:t>
                      </a:r>
                      <a:endParaRPr lang="en-US" sz="1100">
                        <a:effectLst/>
                      </a:endParaRPr>
                    </a:p>
                    <a:p>
                      <a:pPr marL="0" marR="0">
                        <a:lnSpc>
                          <a:spcPct val="115000"/>
                        </a:lnSpc>
                        <a:spcBef>
                          <a:spcPts val="0"/>
                        </a:spcBef>
                        <a:spcAft>
                          <a:spcPts val="0"/>
                        </a:spcAft>
                      </a:pPr>
                      <a:r>
                        <a:rPr lang="en-US" sz="1200">
                          <a:effectLst/>
                        </a:rPr>
                        <a:t>Pre-intervention</a:t>
                      </a:r>
                      <a:endParaRPr lang="en-US" sz="1100">
                        <a:effectLst/>
                      </a:endParaRPr>
                    </a:p>
                    <a:p>
                      <a:pPr marL="0" marR="0">
                        <a:lnSpc>
                          <a:spcPct val="115000"/>
                        </a:lnSpc>
                        <a:spcBef>
                          <a:spcPts val="0"/>
                        </a:spcBef>
                        <a:spcAft>
                          <a:spcPts val="0"/>
                        </a:spcAft>
                      </a:pPr>
                      <a:r>
                        <a:rPr lang="en-US" sz="1200">
                          <a:effectLst/>
                        </a:rPr>
                        <a:t>Post-intervention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22.00±5.01</a:t>
                      </a:r>
                      <a:endParaRPr lang="en-US" sz="1100">
                        <a:effectLst/>
                      </a:endParaRPr>
                    </a:p>
                    <a:p>
                      <a:pPr marL="0" marR="0">
                        <a:lnSpc>
                          <a:spcPct val="115000"/>
                        </a:lnSpc>
                        <a:spcBef>
                          <a:spcPts val="0"/>
                        </a:spcBef>
                        <a:spcAft>
                          <a:spcPts val="0"/>
                        </a:spcAft>
                      </a:pPr>
                      <a:r>
                        <a:rPr lang="en-US" sz="1200">
                          <a:effectLst/>
                        </a:rPr>
                        <a:t>23.20±4.98</a:t>
                      </a:r>
                      <a:endParaRPr lang="en-US" sz="1100">
                        <a:effectLst/>
                      </a:endParaRPr>
                    </a:p>
                    <a:p>
                      <a:pPr marL="0" marR="0">
                        <a:lnSpc>
                          <a:spcPct val="115000"/>
                        </a:lnSpc>
                        <a:spcBef>
                          <a:spcPts val="0"/>
                        </a:spcBef>
                        <a:spcAft>
                          <a:spcPts val="0"/>
                        </a:spcAft>
                      </a:pPr>
                      <a:r>
                        <a:rPr lang="en-US" sz="1200">
                          <a:effectLst/>
                        </a:rPr>
                        <a:t>30.60±1.65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25.175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740241">
                <a:tc>
                  <a:txBody>
                    <a:bodyPr/>
                    <a:lstStyle/>
                    <a:p>
                      <a:pPr marL="0" marR="0">
                        <a:lnSpc>
                          <a:spcPct val="115000"/>
                        </a:lnSpc>
                        <a:spcBef>
                          <a:spcPts val="0"/>
                        </a:spcBef>
                        <a:spcAft>
                          <a:spcPts val="0"/>
                        </a:spcAft>
                      </a:pPr>
                      <a:r>
                        <a:rPr lang="en-US" sz="1200">
                          <a:effectLst/>
                        </a:rPr>
                        <a:t>Alignment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Baseline</a:t>
                      </a:r>
                      <a:endParaRPr lang="en-US" sz="1100">
                        <a:effectLst/>
                      </a:endParaRPr>
                    </a:p>
                    <a:p>
                      <a:pPr marL="0" marR="0">
                        <a:lnSpc>
                          <a:spcPct val="115000"/>
                        </a:lnSpc>
                        <a:spcBef>
                          <a:spcPts val="0"/>
                        </a:spcBef>
                        <a:spcAft>
                          <a:spcPts val="0"/>
                        </a:spcAft>
                      </a:pPr>
                      <a:r>
                        <a:rPr lang="en-US" sz="1200">
                          <a:effectLst/>
                        </a:rPr>
                        <a:t>Pre-intervention</a:t>
                      </a:r>
                      <a:endParaRPr lang="en-US" sz="1100">
                        <a:effectLst/>
                      </a:endParaRPr>
                    </a:p>
                    <a:p>
                      <a:pPr marL="0" marR="0">
                        <a:lnSpc>
                          <a:spcPct val="115000"/>
                        </a:lnSpc>
                        <a:spcBef>
                          <a:spcPts val="0"/>
                        </a:spcBef>
                        <a:spcAft>
                          <a:spcPts val="0"/>
                        </a:spcAft>
                      </a:pPr>
                      <a:r>
                        <a:rPr lang="en-US" sz="1200">
                          <a:effectLst/>
                        </a:rPr>
                        <a:t>Post-intervention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8.60±7.98</a:t>
                      </a:r>
                      <a:endParaRPr lang="en-US" sz="1100">
                        <a:effectLst/>
                      </a:endParaRPr>
                    </a:p>
                    <a:p>
                      <a:pPr marL="0" marR="0">
                        <a:lnSpc>
                          <a:spcPct val="115000"/>
                        </a:lnSpc>
                        <a:spcBef>
                          <a:spcPts val="0"/>
                        </a:spcBef>
                        <a:spcAft>
                          <a:spcPts val="0"/>
                        </a:spcAft>
                      </a:pPr>
                      <a:r>
                        <a:rPr lang="en-US" sz="1200">
                          <a:effectLst/>
                        </a:rPr>
                        <a:t>20.00±8.69</a:t>
                      </a:r>
                      <a:endParaRPr lang="en-US" sz="1100">
                        <a:effectLst/>
                      </a:endParaRPr>
                    </a:p>
                    <a:p>
                      <a:pPr marL="0" marR="0">
                        <a:lnSpc>
                          <a:spcPct val="115000"/>
                        </a:lnSpc>
                        <a:spcBef>
                          <a:spcPts val="0"/>
                        </a:spcBef>
                        <a:spcAft>
                          <a:spcPts val="0"/>
                        </a:spcAft>
                      </a:pPr>
                      <a:r>
                        <a:rPr lang="en-US" sz="1200">
                          <a:effectLst/>
                        </a:rPr>
                        <a:t>29.80±4.94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58.827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740241">
                <a:tc>
                  <a:txBody>
                    <a:bodyPr/>
                    <a:lstStyle/>
                    <a:p>
                      <a:pPr marL="0" marR="0">
                        <a:lnSpc>
                          <a:spcPct val="115000"/>
                        </a:lnSpc>
                        <a:spcBef>
                          <a:spcPts val="0"/>
                        </a:spcBef>
                        <a:spcAft>
                          <a:spcPts val="0"/>
                        </a:spcAft>
                      </a:pPr>
                      <a:r>
                        <a:rPr lang="en-US" sz="1200">
                          <a:effectLst/>
                        </a:rPr>
                        <a:t>Size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Baseline</a:t>
                      </a:r>
                      <a:endParaRPr lang="en-US" sz="1100">
                        <a:effectLst/>
                      </a:endParaRPr>
                    </a:p>
                    <a:p>
                      <a:pPr marL="0" marR="0">
                        <a:lnSpc>
                          <a:spcPct val="115000"/>
                        </a:lnSpc>
                        <a:spcBef>
                          <a:spcPts val="0"/>
                        </a:spcBef>
                        <a:spcAft>
                          <a:spcPts val="0"/>
                        </a:spcAft>
                      </a:pPr>
                      <a:r>
                        <a:rPr lang="en-US" sz="1200">
                          <a:effectLst/>
                        </a:rPr>
                        <a:t>Pre-intervention</a:t>
                      </a:r>
                      <a:endParaRPr lang="en-US" sz="1100">
                        <a:effectLst/>
                      </a:endParaRPr>
                    </a:p>
                    <a:p>
                      <a:pPr marL="0" marR="0">
                        <a:lnSpc>
                          <a:spcPct val="115000"/>
                        </a:lnSpc>
                        <a:spcBef>
                          <a:spcPts val="0"/>
                        </a:spcBef>
                        <a:spcAft>
                          <a:spcPts val="0"/>
                        </a:spcAft>
                      </a:pPr>
                      <a:r>
                        <a:rPr lang="en-US" sz="1200">
                          <a:effectLst/>
                        </a:rPr>
                        <a:t>Post-intervention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11.30±8.76</a:t>
                      </a:r>
                      <a:endParaRPr lang="en-US" sz="1100">
                        <a:effectLst/>
                      </a:endParaRPr>
                    </a:p>
                    <a:p>
                      <a:pPr marL="0" marR="0">
                        <a:lnSpc>
                          <a:spcPct val="115000"/>
                        </a:lnSpc>
                        <a:spcBef>
                          <a:spcPts val="0"/>
                        </a:spcBef>
                        <a:spcAft>
                          <a:spcPts val="0"/>
                        </a:spcAft>
                      </a:pPr>
                      <a:r>
                        <a:rPr lang="en-US" sz="1200">
                          <a:effectLst/>
                        </a:rPr>
                        <a:t>22.20±9.17</a:t>
                      </a:r>
                      <a:endParaRPr lang="en-US" sz="1100">
                        <a:effectLst/>
                      </a:endParaRPr>
                    </a:p>
                    <a:p>
                      <a:pPr marL="0" marR="0">
                        <a:lnSpc>
                          <a:spcPct val="115000"/>
                        </a:lnSpc>
                        <a:spcBef>
                          <a:spcPts val="0"/>
                        </a:spcBef>
                        <a:spcAft>
                          <a:spcPts val="0"/>
                        </a:spcAft>
                      </a:pPr>
                      <a:r>
                        <a:rPr lang="en-US" sz="1200">
                          <a:effectLst/>
                        </a:rPr>
                        <a:t>32.40±1.51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57.168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740241">
                <a:tc>
                  <a:txBody>
                    <a:bodyPr/>
                    <a:lstStyle/>
                    <a:p>
                      <a:pPr marL="0" marR="0">
                        <a:lnSpc>
                          <a:spcPct val="115000"/>
                        </a:lnSpc>
                        <a:spcBef>
                          <a:spcPts val="0"/>
                        </a:spcBef>
                        <a:spcAft>
                          <a:spcPts val="0"/>
                        </a:spcAft>
                      </a:pPr>
                      <a:r>
                        <a:rPr lang="en-US" sz="1200">
                          <a:effectLst/>
                        </a:rPr>
                        <a:t>Spacing</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Baseline</a:t>
                      </a:r>
                      <a:endParaRPr lang="en-US" sz="1100">
                        <a:effectLst/>
                      </a:endParaRPr>
                    </a:p>
                    <a:p>
                      <a:pPr marL="0" marR="0">
                        <a:lnSpc>
                          <a:spcPct val="115000"/>
                        </a:lnSpc>
                        <a:spcBef>
                          <a:spcPts val="0"/>
                        </a:spcBef>
                        <a:spcAft>
                          <a:spcPts val="0"/>
                        </a:spcAft>
                      </a:pPr>
                      <a:r>
                        <a:rPr lang="en-US" sz="1200">
                          <a:effectLst/>
                        </a:rPr>
                        <a:t>Pre-intervention</a:t>
                      </a:r>
                      <a:endParaRPr lang="en-US" sz="1100">
                        <a:effectLst/>
                      </a:endParaRPr>
                    </a:p>
                    <a:p>
                      <a:pPr marL="0" marR="0">
                        <a:lnSpc>
                          <a:spcPct val="115000"/>
                        </a:lnSpc>
                        <a:spcBef>
                          <a:spcPts val="0"/>
                        </a:spcBef>
                        <a:spcAft>
                          <a:spcPts val="0"/>
                        </a:spcAft>
                      </a:pPr>
                      <a:r>
                        <a:rPr lang="en-US" sz="1200">
                          <a:effectLst/>
                        </a:rPr>
                        <a:t>Post-intervention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25.50±6.67</a:t>
                      </a:r>
                      <a:endParaRPr lang="en-US" sz="1100">
                        <a:effectLst/>
                      </a:endParaRPr>
                    </a:p>
                    <a:p>
                      <a:pPr marL="0" marR="0">
                        <a:lnSpc>
                          <a:spcPct val="115000"/>
                        </a:lnSpc>
                        <a:spcBef>
                          <a:spcPts val="0"/>
                        </a:spcBef>
                        <a:spcAft>
                          <a:spcPts val="0"/>
                        </a:spcAft>
                      </a:pPr>
                      <a:r>
                        <a:rPr lang="en-US" sz="1200">
                          <a:effectLst/>
                        </a:rPr>
                        <a:t>25.70±5.36</a:t>
                      </a:r>
                      <a:endParaRPr lang="en-US" sz="1100">
                        <a:effectLst/>
                      </a:endParaRPr>
                    </a:p>
                    <a:p>
                      <a:pPr marL="0" marR="0">
                        <a:lnSpc>
                          <a:spcPct val="115000"/>
                        </a:lnSpc>
                        <a:spcBef>
                          <a:spcPts val="0"/>
                        </a:spcBef>
                        <a:spcAft>
                          <a:spcPts val="0"/>
                        </a:spcAft>
                      </a:pPr>
                      <a:r>
                        <a:rPr lang="en-US" sz="1200">
                          <a:effectLst/>
                        </a:rPr>
                        <a:t>31.00±1.76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a:effectLst/>
                        </a:rPr>
                        <a:t>8.288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1200" dirty="0">
                          <a:effectLst/>
                        </a:rPr>
                        <a:t>.018*</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16791996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latin typeface="Times New Roman" panose="02020603050405020304" pitchFamily="18" charset="0"/>
                <a:cs typeface="Times New Roman" panose="02020603050405020304" pitchFamily="18" charset="0"/>
              </a:rPr>
              <a:t>Post intervention changes in MHA for Manuscript &amp; D’Nealian style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74288013"/>
              </p:ext>
            </p:extLst>
          </p:nvPr>
        </p:nvGraphicFramePr>
        <p:xfrm>
          <a:off x="457200" y="1828794"/>
          <a:ext cx="8229601" cy="4114805"/>
        </p:xfrm>
        <a:graphic>
          <a:graphicData uri="http://schemas.openxmlformats.org/drawingml/2006/table">
            <a:tbl>
              <a:tblPr firstRow="1" firstCol="1" bandRow="1">
                <a:tableStyleId>{5C22544A-7EE6-4342-B048-85BDC9FD1C3A}</a:tableStyleId>
              </a:tblPr>
              <a:tblGrid>
                <a:gridCol w="2743749"/>
                <a:gridCol w="2743749"/>
                <a:gridCol w="2742103"/>
              </a:tblGrid>
              <a:tr h="250678">
                <a:tc>
                  <a:txBody>
                    <a:bodyPr/>
                    <a:lstStyle/>
                    <a:p>
                      <a:pPr marL="0" marR="0">
                        <a:lnSpc>
                          <a:spcPct val="107000"/>
                        </a:lnSpc>
                        <a:spcBef>
                          <a:spcPts val="0"/>
                        </a:spcBef>
                        <a:spcAft>
                          <a:spcPts val="800"/>
                        </a:spcAft>
                      </a:pPr>
                      <a:r>
                        <a:rPr lang="en-US" sz="1200">
                          <a:effectLst/>
                        </a:rPr>
                        <a:t>Manuscript (n=10)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(p≤0. 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Rate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-2.141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.061**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Legibility</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-2.951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.016*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Form</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-5.752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Alignment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-8.310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Size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-10.757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631495">
                <a:tc>
                  <a:txBody>
                    <a:bodyPr/>
                    <a:lstStyle/>
                    <a:p>
                      <a:pPr marL="0" marR="0">
                        <a:lnSpc>
                          <a:spcPct val="115000"/>
                        </a:lnSpc>
                        <a:spcBef>
                          <a:spcPts val="0"/>
                        </a:spcBef>
                        <a:spcAft>
                          <a:spcPts val="0"/>
                        </a:spcAft>
                      </a:pPr>
                      <a:r>
                        <a:rPr lang="en-US" sz="1200">
                          <a:effectLst/>
                        </a:rPr>
                        <a:t>Spacing</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-4.570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.001*</a:t>
                      </a:r>
                      <a:endParaRPr lang="en-US" sz="1100">
                        <a:effectLst/>
                      </a:endParaRPr>
                    </a:p>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D’Nealian (n=10)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Rate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-3.459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Legibility</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-3.374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Form</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-3.805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Alignment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-4.889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Size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-10.757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269386">
                <a:tc>
                  <a:txBody>
                    <a:bodyPr/>
                    <a:lstStyle/>
                    <a:p>
                      <a:pPr marL="0" marR="0">
                        <a:lnSpc>
                          <a:spcPct val="115000"/>
                        </a:lnSpc>
                        <a:spcBef>
                          <a:spcPts val="0"/>
                        </a:spcBef>
                        <a:spcAft>
                          <a:spcPts val="0"/>
                        </a:spcAft>
                      </a:pPr>
                      <a:r>
                        <a:rPr lang="en-US" sz="1200">
                          <a:effectLst/>
                        </a:rPr>
                        <a:t>Spacing</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-2.994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dirty="0">
                          <a:effectLst/>
                        </a:rPr>
                        <a:t>.015*</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7823901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a:latin typeface="Times New Roman" panose="02020603050405020304" pitchFamily="18" charset="0"/>
                <a:cs typeface="Times New Roman" panose="02020603050405020304" pitchFamily="18" charset="0"/>
              </a:rPr>
              <a:t>Paired Samples Test (HPSQ) and Grip strength</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03975584"/>
              </p:ext>
            </p:extLst>
          </p:nvPr>
        </p:nvGraphicFramePr>
        <p:xfrm>
          <a:off x="914399" y="1371602"/>
          <a:ext cx="7620000" cy="4648200"/>
        </p:xfrm>
        <a:graphic>
          <a:graphicData uri="http://schemas.openxmlformats.org/drawingml/2006/table">
            <a:tbl>
              <a:tblPr firstRow="1" firstCol="1" bandRow="1">
                <a:tableStyleId>{5C22544A-7EE6-4342-B048-85BDC9FD1C3A}</a:tableStyleId>
              </a:tblPr>
              <a:tblGrid>
                <a:gridCol w="1904593"/>
                <a:gridCol w="1904593"/>
                <a:gridCol w="1905407"/>
                <a:gridCol w="1905407"/>
              </a:tblGrid>
              <a:tr h="462684">
                <a:tc>
                  <a:txBody>
                    <a:bodyPr/>
                    <a:lstStyle/>
                    <a:p>
                      <a:pPr marL="0" marR="0">
                        <a:lnSpc>
                          <a:spcPct val="107000"/>
                        </a:lnSpc>
                        <a:spcBef>
                          <a:spcPts val="0"/>
                        </a:spcBef>
                        <a:spcAft>
                          <a:spcPts val="800"/>
                        </a:spcAft>
                      </a:pPr>
                      <a:r>
                        <a:rPr lang="en-US" sz="1200" dirty="0">
                          <a:effectLst/>
                        </a:rPr>
                        <a:t>Characteristics</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dirty="0">
                          <a:effectLst/>
                        </a:rPr>
                        <a:t>Pre</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Post</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(p≤0. 05)</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62684">
                <a:tc>
                  <a:txBody>
                    <a:bodyPr/>
                    <a:lstStyle/>
                    <a:p>
                      <a:pPr marL="0" marR="0">
                        <a:lnSpc>
                          <a:spcPct val="107000"/>
                        </a:lnSpc>
                        <a:spcBef>
                          <a:spcPts val="0"/>
                        </a:spcBef>
                        <a:spcAft>
                          <a:spcPts val="800"/>
                        </a:spcAft>
                      </a:pPr>
                      <a:r>
                        <a:rPr lang="en-US" sz="1200">
                          <a:effectLst/>
                        </a:rPr>
                        <a:t>HPSQ</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62684">
                <a:tc>
                  <a:txBody>
                    <a:bodyPr/>
                    <a:lstStyle/>
                    <a:p>
                      <a:pPr marL="0" marR="0">
                        <a:lnSpc>
                          <a:spcPct val="107000"/>
                        </a:lnSpc>
                        <a:spcBef>
                          <a:spcPts val="0"/>
                        </a:spcBef>
                        <a:spcAft>
                          <a:spcPts val="800"/>
                        </a:spcAft>
                      </a:pPr>
                      <a:r>
                        <a:rPr lang="en-US" sz="1200">
                          <a:effectLst/>
                        </a:rPr>
                        <a:t>Legibility domain</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5.80±3.58</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2.90±2.52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.020*</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62684">
                <a:tc>
                  <a:txBody>
                    <a:bodyPr/>
                    <a:lstStyle/>
                    <a:p>
                      <a:pPr marL="0" marR="0">
                        <a:lnSpc>
                          <a:spcPct val="107000"/>
                        </a:lnSpc>
                        <a:spcBef>
                          <a:spcPts val="0"/>
                        </a:spcBef>
                        <a:spcAft>
                          <a:spcPts val="800"/>
                        </a:spcAft>
                      </a:pPr>
                      <a:r>
                        <a:rPr lang="en-US" sz="1200">
                          <a:effectLst/>
                        </a:rPr>
                        <a:t>Time performance</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6.00±3.24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4.00±2.49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.019*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946728">
                <a:tc>
                  <a:txBody>
                    <a:bodyPr/>
                    <a:lstStyle/>
                    <a:p>
                      <a:pPr marL="0" marR="0">
                        <a:lnSpc>
                          <a:spcPct val="107000"/>
                        </a:lnSpc>
                        <a:spcBef>
                          <a:spcPts val="0"/>
                        </a:spcBef>
                        <a:spcAft>
                          <a:spcPts val="800"/>
                        </a:spcAft>
                      </a:pPr>
                      <a:r>
                        <a:rPr lang="en-US" sz="1200" dirty="0">
                          <a:effectLst/>
                        </a:rPr>
                        <a:t>Physical &amp; emotion wellbeing</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8.50±6.02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3.10±2.81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dirty="0">
                          <a:effectLst/>
                        </a:rPr>
                        <a:t>.012*</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62684">
                <a:tc>
                  <a:txBody>
                    <a:bodyPr/>
                    <a:lstStyle/>
                    <a:p>
                      <a:pPr marL="0" marR="0">
                        <a:lnSpc>
                          <a:spcPct val="107000"/>
                        </a:lnSpc>
                        <a:spcBef>
                          <a:spcPts val="0"/>
                        </a:spcBef>
                        <a:spcAft>
                          <a:spcPts val="800"/>
                        </a:spcAft>
                      </a:pPr>
                      <a:r>
                        <a:rPr lang="en-US" sz="1200">
                          <a:effectLst/>
                        </a:rPr>
                        <a:t>Total</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19.90±9.66</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10.00±6.47</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.002*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62684">
                <a:tc>
                  <a:txBody>
                    <a:bodyPr/>
                    <a:lstStyle/>
                    <a:p>
                      <a:pPr marL="0" marR="0">
                        <a:lnSpc>
                          <a:spcPct val="107000"/>
                        </a:lnSpc>
                        <a:spcBef>
                          <a:spcPts val="0"/>
                        </a:spcBef>
                        <a:spcAft>
                          <a:spcPts val="800"/>
                        </a:spcAft>
                      </a:pPr>
                      <a:r>
                        <a:rPr lang="en-US" sz="1200">
                          <a:effectLst/>
                        </a:rPr>
                        <a:t>Grip strength</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 </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62684">
                <a:tc>
                  <a:txBody>
                    <a:bodyPr/>
                    <a:lstStyle/>
                    <a:p>
                      <a:pPr marL="0" marR="0">
                        <a:lnSpc>
                          <a:spcPct val="107000"/>
                        </a:lnSpc>
                        <a:spcBef>
                          <a:spcPts val="0"/>
                        </a:spcBef>
                        <a:spcAft>
                          <a:spcPts val="800"/>
                        </a:spcAft>
                      </a:pPr>
                      <a:r>
                        <a:rPr lang="en-US" sz="1200">
                          <a:effectLst/>
                        </a:rPr>
                        <a:t>DOM_GRIP</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17.50±5.89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20.50±5.51</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.024*</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62684">
                <a:tc>
                  <a:txBody>
                    <a:bodyPr/>
                    <a:lstStyle/>
                    <a:p>
                      <a:pPr marL="0" marR="0">
                        <a:lnSpc>
                          <a:spcPct val="107000"/>
                        </a:lnSpc>
                        <a:spcBef>
                          <a:spcPts val="0"/>
                        </a:spcBef>
                        <a:spcAft>
                          <a:spcPts val="800"/>
                        </a:spcAft>
                      </a:pPr>
                      <a:r>
                        <a:rPr lang="en-US" sz="1200">
                          <a:effectLst/>
                        </a:rPr>
                        <a:t>NDOM_GRIP</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14.00±6.99</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a:effectLst/>
                        </a:rPr>
                        <a:t>18.00±4.22</a:t>
                      </a:r>
                      <a:endParaRPr lang="en-US"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800"/>
                        </a:spcAft>
                      </a:pPr>
                      <a:r>
                        <a:rPr lang="en-US" sz="1200" dirty="0">
                          <a:effectLst/>
                        </a:rPr>
                        <a:t>.022*</a:t>
                      </a:r>
                      <a:endParaRPr lang="en-US"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13254266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4000" dirty="0" smtClean="0">
                <a:latin typeface="Times New Roman" panose="02020603050405020304" pitchFamily="18" charset="0"/>
                <a:cs typeface="Times New Roman" panose="02020603050405020304" pitchFamily="18" charset="0"/>
              </a:rPr>
              <a:t>Discussion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8229600" cy="5059363"/>
          </a:xfrm>
        </p:spPr>
        <p:txBody>
          <a:bodyPr>
            <a:normAutofit/>
          </a:bodyPr>
          <a:lstStyle/>
          <a:p>
            <a:r>
              <a:rPr lang="en-US" sz="2000" dirty="0">
                <a:latin typeface="Times New Roman" panose="02020603050405020304" pitchFamily="18" charset="0"/>
                <a:ea typeface="Calibri" panose="020F0502020204030204" pitchFamily="34" charset="0"/>
              </a:rPr>
              <a:t>The results of the study showed that short-term training had beneficial effects on MHA scores of rate, legibility, form, alignment, size and spacing in both the manuscript and D’Nealian scripts</a:t>
            </a:r>
            <a:r>
              <a:rPr lang="en-US" sz="2000" dirty="0" smtClean="0">
                <a:latin typeface="Times New Roman" panose="02020603050405020304" pitchFamily="18" charset="0"/>
                <a:ea typeface="Calibri" panose="020F0502020204030204" pitchFamily="34" charset="0"/>
              </a:rPr>
              <a:t>.</a:t>
            </a:r>
          </a:p>
          <a:p>
            <a:r>
              <a:rPr lang="en-US" sz="2000" dirty="0" smtClean="0">
                <a:latin typeface="Times New Roman" panose="02020603050405020304" pitchFamily="18" charset="0"/>
                <a:ea typeface="Calibri" panose="020F0502020204030204" pitchFamily="34" charset="0"/>
              </a:rPr>
              <a:t>The </a:t>
            </a:r>
            <a:r>
              <a:rPr lang="en-US" sz="2000" dirty="0">
                <a:latin typeface="Times New Roman" panose="02020603050405020304" pitchFamily="18" charset="0"/>
                <a:ea typeface="Calibri" panose="020F0502020204030204" pitchFamily="34" charset="0"/>
              </a:rPr>
              <a:t>teacher perception of student handwriting assessed by Handwriting proficiency screening questionnaire (HPSQ) showed a significant difference in all the domains, i.e., Legibility, performance time, physical and emotional components after the intervention</a:t>
            </a:r>
            <a:r>
              <a:rPr lang="en-US" sz="2000" dirty="0" smtClean="0">
                <a:latin typeface="Times New Roman" panose="02020603050405020304" pitchFamily="18" charset="0"/>
                <a:ea typeface="Calibri" panose="020F0502020204030204" pitchFamily="34" charset="0"/>
              </a:rPr>
              <a:t>.</a:t>
            </a:r>
          </a:p>
          <a:p>
            <a:r>
              <a:rPr lang="en-US" sz="2000" dirty="0">
                <a:latin typeface="Times New Roman" panose="02020603050405020304" pitchFamily="18" charset="0"/>
                <a:ea typeface="Calibri" panose="020F0502020204030204" pitchFamily="34" charset="0"/>
              </a:rPr>
              <a:t> Apart from the sensorimotor approaches, the additional findings observed such </a:t>
            </a:r>
            <a:r>
              <a:rPr lang="en-US" sz="2000" dirty="0" smtClean="0">
                <a:latin typeface="Times New Roman" panose="02020603050405020304" pitchFamily="18" charset="0"/>
                <a:ea typeface="Calibri" panose="020F0502020204030204" pitchFamily="34" charset="0"/>
              </a:rPr>
              <a:t>as paper </a:t>
            </a:r>
            <a:r>
              <a:rPr lang="en-US" sz="2000" dirty="0">
                <a:latin typeface="Times New Roman" panose="02020603050405020304" pitchFamily="18" charset="0"/>
                <a:ea typeface="Calibri" panose="020F0502020204030204" pitchFamily="34" charset="0"/>
              </a:rPr>
              <a:t>position, writing surfaces, grip strength, and posture were considered. </a:t>
            </a:r>
            <a:endParaRPr lang="en-US" sz="2000" dirty="0" smtClean="0">
              <a:latin typeface="Times New Roman" panose="02020603050405020304" pitchFamily="18" charset="0"/>
              <a:ea typeface="Calibri" panose="020F0502020204030204" pitchFamily="34" charset="0"/>
            </a:endParaRPr>
          </a:p>
          <a:p>
            <a:r>
              <a:rPr lang="en-US" sz="2000" dirty="0">
                <a:latin typeface="Times New Roman" panose="02020603050405020304" pitchFamily="18" charset="0"/>
                <a:ea typeface="Calibri" panose="020F0502020204030204" pitchFamily="34" charset="0"/>
              </a:rPr>
              <a:t>Limitations</a:t>
            </a:r>
            <a:r>
              <a:rPr lang="en-US" sz="2000" dirty="0" smtClean="0">
                <a:latin typeface="Times New Roman" panose="02020603050405020304" pitchFamily="18" charset="0"/>
                <a:ea typeface="Calibri" panose="020F0502020204030204" pitchFamily="34" charset="0"/>
              </a:rPr>
              <a:t>: convenience </a:t>
            </a:r>
            <a:r>
              <a:rPr lang="en-US" sz="2000" dirty="0">
                <a:latin typeface="Times New Roman" panose="02020603050405020304" pitchFamily="18" charset="0"/>
                <a:ea typeface="Calibri" panose="020F0502020204030204" pitchFamily="34" charset="0"/>
              </a:rPr>
              <a:t>sample </a:t>
            </a:r>
            <a:r>
              <a:rPr lang="en-US" sz="2000" dirty="0" smtClean="0">
                <a:latin typeface="Times New Roman" panose="02020603050405020304" pitchFamily="18" charset="0"/>
                <a:ea typeface="Calibri" panose="020F0502020204030204" pitchFamily="34" charset="0"/>
              </a:rPr>
              <a:t>and size of sample is small, and design is quasi experimental.</a:t>
            </a:r>
            <a:endParaRPr lang="en-US" sz="2000" dirty="0"/>
          </a:p>
        </p:txBody>
      </p:sp>
    </p:spTree>
    <p:extLst>
      <p:ext uri="{BB962C8B-B14F-4D97-AF65-F5344CB8AC3E}">
        <p14:creationId xmlns:p14="http://schemas.microsoft.com/office/powerpoint/2010/main" val="329411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1800" dirty="0" err="1">
                <a:latin typeface="Times New Roman" panose="02020603050405020304" pitchFamily="18" charset="0"/>
                <a:cs typeface="Times New Roman" panose="02020603050405020304" pitchFamily="18" charset="0"/>
              </a:rPr>
              <a:t>Berninger</a:t>
            </a:r>
            <a:r>
              <a:rPr lang="en-US" sz="1800" dirty="0">
                <a:latin typeface="Times New Roman" panose="02020603050405020304" pitchFamily="18" charset="0"/>
                <a:cs typeface="Times New Roman" panose="02020603050405020304" pitchFamily="18" charset="0"/>
              </a:rPr>
              <a:t> VW, Richard T, Stock P et al 2009. fMRI activation related to nature of ideas generated and differences between good and poor writers during idea generation. Br. J. Educ. Psychol. Psychol. </a:t>
            </a:r>
            <a:r>
              <a:rPr lang="en-US" sz="1800" dirty="0" err="1">
                <a:latin typeface="Times New Roman" panose="02020603050405020304" pitchFamily="18" charset="0"/>
                <a:cs typeface="Times New Roman" panose="02020603050405020304" pitchFamily="18" charset="0"/>
              </a:rPr>
              <a:t>Monogr</a:t>
            </a:r>
            <a:r>
              <a:rPr lang="en-US" sz="1800" dirty="0">
                <a:latin typeface="Times New Roman" panose="02020603050405020304" pitchFamily="18" charset="0"/>
                <a:cs typeface="Times New Roman" panose="02020603050405020304" pitchFamily="18" charset="0"/>
              </a:rPr>
              <a:t>. Series II; 6: </a:t>
            </a:r>
            <a:r>
              <a:rPr lang="en-US" sz="1800" dirty="0" smtClean="0">
                <a:latin typeface="Times New Roman" panose="02020603050405020304" pitchFamily="18" charset="0"/>
                <a:cs typeface="Times New Roman" panose="02020603050405020304" pitchFamily="18" charset="0"/>
              </a:rPr>
              <a:t>77–93</a:t>
            </a:r>
          </a:p>
          <a:p>
            <a:pPr marL="0" indent="0">
              <a:buNone/>
            </a:pPr>
            <a:endParaRPr lang="en-US" sz="1800" dirty="0">
              <a:latin typeface="Times New Roman" panose="02020603050405020304" pitchFamily="18" charset="0"/>
              <a:cs typeface="Times New Roman" panose="02020603050405020304" pitchFamily="18" charset="0"/>
            </a:endParaRPr>
          </a:p>
          <a:p>
            <a:r>
              <a:rPr lang="en-US" sz="1800" dirty="0" err="1">
                <a:latin typeface="Times New Roman" panose="02020603050405020304" pitchFamily="18" charset="0"/>
                <a:cs typeface="Times New Roman" panose="02020603050405020304" pitchFamily="18" charset="0"/>
              </a:rPr>
              <a:t>Berninger</a:t>
            </a:r>
            <a:r>
              <a:rPr lang="en-US" sz="1800" dirty="0">
                <a:latin typeface="Times New Roman" panose="02020603050405020304" pitchFamily="18" charset="0"/>
                <a:cs typeface="Times New Roman" panose="02020603050405020304" pitchFamily="18" charset="0"/>
              </a:rPr>
              <a:t>, Virginia. 2012. “Evidence-based, developmentally appropriate writing skills K to 5: Teaching the orthographic loop of working memory to write letters so developing writers can spell words and express ideas.” Paper presented at Handwriting in the 21st Century? An Educational Summit, Washington, DC, January 23, </a:t>
            </a:r>
            <a:r>
              <a:rPr lang="en-US" sz="1800" dirty="0" smtClean="0">
                <a:latin typeface="Times New Roman" panose="02020603050405020304" pitchFamily="18" charset="0"/>
                <a:cs typeface="Times New Roman" panose="02020603050405020304" pitchFamily="18" charset="0"/>
              </a:rPr>
              <a:t>2012</a:t>
            </a:r>
          </a:p>
          <a:p>
            <a:pPr marL="0" indent="0">
              <a:buNone/>
            </a:pPr>
            <a:endParaRPr lang="en-US" sz="1800" dirty="0">
              <a:latin typeface="Times New Roman" panose="02020603050405020304" pitchFamily="18" charset="0"/>
              <a:cs typeface="Times New Roman" panose="02020603050405020304" pitchFamily="18" charset="0"/>
            </a:endParaRPr>
          </a:p>
          <a:p>
            <a:r>
              <a:rPr lang="en-US" sz="1800" dirty="0" smtClean="0">
                <a:latin typeface="Times New Roman" panose="02020603050405020304" pitchFamily="18" charset="0"/>
                <a:cs typeface="Times New Roman" panose="02020603050405020304" pitchFamily="18" charset="0"/>
              </a:rPr>
              <a:t>James</a:t>
            </a:r>
            <a:r>
              <a:rPr lang="en-US" sz="1800" dirty="0">
                <a:latin typeface="Times New Roman" panose="02020603050405020304" pitchFamily="18" charset="0"/>
                <a:cs typeface="Times New Roman" panose="02020603050405020304" pitchFamily="18" charset="0"/>
              </a:rPr>
              <a:t>, Karin Harman, and Isabel Gauthier. 2006. “Letter processing automatically recruits a sensory motor brain network.” </a:t>
            </a:r>
            <a:r>
              <a:rPr lang="en-US" sz="1800" dirty="0" err="1">
                <a:latin typeface="Times New Roman" panose="02020603050405020304" pitchFamily="18" charset="0"/>
                <a:cs typeface="Times New Roman" panose="02020603050405020304" pitchFamily="18" charset="0"/>
              </a:rPr>
              <a:t>Neuropsychologia</a:t>
            </a:r>
            <a:r>
              <a:rPr lang="en-US" sz="1800" dirty="0">
                <a:latin typeface="Times New Roman" panose="02020603050405020304" pitchFamily="18" charset="0"/>
                <a:cs typeface="Times New Roman" panose="02020603050405020304" pitchFamily="18" charset="0"/>
              </a:rPr>
              <a:t> 44 (14): 2937–2949</a:t>
            </a:r>
            <a:r>
              <a:rPr lang="en-US" sz="1800" dirty="0" smtClean="0">
                <a:latin typeface="Times New Roman" panose="02020603050405020304" pitchFamily="18" charset="0"/>
                <a:cs typeface="Times New Roman" panose="02020603050405020304" pitchFamily="18" charset="0"/>
              </a:rPr>
              <a:t>.</a:t>
            </a:r>
          </a:p>
          <a:p>
            <a:pPr marL="0" indent="0">
              <a:buNone/>
            </a:pPr>
            <a:endParaRPr lang="en-US" sz="1800" dirty="0" smtClean="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James, Karin Harman. 2012. “The neural correlates of handwriting and its affect on reading acquisition.” Paper presented at Handwriting in the 21st Century? An Educational Summit, Washington, DC, January 23, 2012</a:t>
            </a:r>
            <a:r>
              <a:rPr lang="en-US" sz="18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616504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90000"/>
              </a:lnSpc>
            </a:pPr>
            <a:r>
              <a:rPr lang="en-US" sz="1900" dirty="0">
                <a:latin typeface="Times New Roman" panose="02020603050405020304" pitchFamily="18" charset="0"/>
                <a:cs typeface="Times New Roman" panose="02020603050405020304" pitchFamily="18" charset="0"/>
              </a:rPr>
              <a:t>Medwell J, Wray D(2008). Handwriting: A forgotten language skill? Lang. </a:t>
            </a:r>
            <a:r>
              <a:rPr lang="en-US" sz="1900" dirty="0" err="1">
                <a:latin typeface="Times New Roman" panose="02020603050405020304" pitchFamily="18" charset="0"/>
                <a:cs typeface="Times New Roman" panose="02020603050405020304" pitchFamily="18" charset="0"/>
              </a:rPr>
              <a:t>Educ</a:t>
            </a:r>
            <a:r>
              <a:rPr lang="en-US" sz="1900" dirty="0">
                <a:latin typeface="Times New Roman" panose="02020603050405020304" pitchFamily="18" charset="0"/>
                <a:cs typeface="Times New Roman" panose="02020603050405020304" pitchFamily="18" charset="0"/>
              </a:rPr>
              <a:t>; 22: </a:t>
            </a:r>
            <a:r>
              <a:rPr lang="en-US" sz="1900">
                <a:latin typeface="Times New Roman" panose="02020603050405020304" pitchFamily="18" charset="0"/>
                <a:cs typeface="Times New Roman" panose="02020603050405020304" pitchFamily="18" charset="0"/>
              </a:rPr>
              <a:t>34–47</a:t>
            </a:r>
            <a:r>
              <a:rPr lang="en-US" sz="1900" smtClean="0">
                <a:latin typeface="Times New Roman" panose="02020603050405020304" pitchFamily="18" charset="0"/>
                <a:cs typeface="Times New Roman" panose="02020603050405020304" pitchFamily="18" charset="0"/>
              </a:rPr>
              <a:t>.</a:t>
            </a:r>
          </a:p>
          <a:p>
            <a:pPr marL="0" indent="0">
              <a:lnSpc>
                <a:spcPct val="90000"/>
              </a:lnSpc>
              <a:buNone/>
            </a:pPr>
            <a:endParaRPr lang="en-US" sz="1900" dirty="0">
              <a:latin typeface="Times New Roman" panose="02020603050405020304" pitchFamily="18" charset="0"/>
              <a:cs typeface="Times New Roman" panose="02020603050405020304" pitchFamily="18" charset="0"/>
            </a:endParaRPr>
          </a:p>
          <a:p>
            <a:pPr>
              <a:lnSpc>
                <a:spcPct val="90000"/>
              </a:lnSpc>
            </a:pPr>
            <a:r>
              <a:rPr lang="en-US" sz="1900" dirty="0">
                <a:latin typeface="Times New Roman" panose="02020603050405020304" pitchFamily="18" charset="0"/>
                <a:cs typeface="Times New Roman" panose="02020603050405020304" pitchFamily="18" charset="0"/>
              </a:rPr>
              <a:t>Richards TL, Berninger VW, Stock P et al(2011). Differences between good and poor child writers on fMRI contrasts for writing newly taught and highly practiced letterforms. </a:t>
            </a:r>
            <a:r>
              <a:rPr lang="en-US" sz="1900" dirty="0" err="1">
                <a:latin typeface="Times New Roman" panose="02020603050405020304" pitchFamily="18" charset="0"/>
                <a:cs typeface="Times New Roman" panose="02020603050405020304" pitchFamily="18" charset="0"/>
              </a:rPr>
              <a:t>Read.Writ</a:t>
            </a:r>
            <a:r>
              <a:rPr lang="en-US" sz="1900" dirty="0">
                <a:latin typeface="Times New Roman" panose="02020603050405020304" pitchFamily="18" charset="0"/>
                <a:cs typeface="Times New Roman" panose="02020603050405020304" pitchFamily="18" charset="0"/>
              </a:rPr>
              <a:t>.; 24: 493–516.</a:t>
            </a:r>
          </a:p>
        </p:txBody>
      </p:sp>
    </p:spTree>
    <p:extLst>
      <p:ext uri="{BB962C8B-B14F-4D97-AF65-F5344CB8AC3E}">
        <p14:creationId xmlns:p14="http://schemas.microsoft.com/office/powerpoint/2010/main" val="12102664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a:t>
            </a:r>
            <a:endParaRPr lang="en-US" dirty="0"/>
          </a:p>
        </p:txBody>
      </p:sp>
      <p:sp>
        <p:nvSpPr>
          <p:cNvPr id="5" name="Content Placeholder 4"/>
          <p:cNvSpPr>
            <a:spLocks noGrp="1"/>
          </p:cNvSpPr>
          <p:nvPr>
            <p:ph idx="1"/>
          </p:nvPr>
        </p:nvSpPr>
        <p:spPr/>
        <p:txBody>
          <a:bodyPr/>
          <a:lstStyle/>
          <a:p>
            <a:r>
              <a:rPr lang="en-US" dirty="0" smtClean="0"/>
              <a:t>Deanship </a:t>
            </a:r>
            <a:r>
              <a:rPr lang="en-US" dirty="0"/>
              <a:t>of Scientific Research at King Saud </a:t>
            </a:r>
            <a:r>
              <a:rPr lang="en-US" dirty="0" smtClean="0"/>
              <a:t>University (research </a:t>
            </a:r>
            <a:r>
              <a:rPr lang="en-US" dirty="0"/>
              <a:t>group no </a:t>
            </a:r>
            <a:r>
              <a:rPr lang="en-US" dirty="0" smtClean="0"/>
              <a:t>RGP-256)</a:t>
            </a:r>
          </a:p>
          <a:p>
            <a:r>
              <a:rPr lang="en-US" dirty="0"/>
              <a:t>British International School, </a:t>
            </a:r>
            <a:r>
              <a:rPr lang="en-US" dirty="0" smtClean="0"/>
              <a:t>Riyadh</a:t>
            </a:r>
          </a:p>
          <a:p>
            <a:r>
              <a:rPr lang="en-US" dirty="0" err="1"/>
              <a:t>Mr</a:t>
            </a:r>
            <a:r>
              <a:rPr lang="en-US" dirty="0"/>
              <a:t> </a:t>
            </a:r>
            <a:r>
              <a:rPr lang="en-US" dirty="0" err="1"/>
              <a:t>Emad</a:t>
            </a:r>
            <a:r>
              <a:rPr lang="en-US" dirty="0"/>
              <a:t> </a:t>
            </a:r>
            <a:r>
              <a:rPr lang="en-US" dirty="0" err="1" smtClean="0"/>
              <a:t>Takrouni</a:t>
            </a:r>
            <a:r>
              <a:rPr lang="en-US" dirty="0" smtClean="0"/>
              <a:t>, </a:t>
            </a:r>
            <a:r>
              <a:rPr lang="en-US" dirty="0" err="1" smtClean="0"/>
              <a:t>B.Sc</a:t>
            </a:r>
            <a:r>
              <a:rPr lang="en-US" dirty="0" smtClean="0"/>
              <a:t> PT </a:t>
            </a:r>
          </a:p>
          <a:p>
            <a:endParaRPr lang="en-US" dirty="0"/>
          </a:p>
        </p:txBody>
      </p:sp>
    </p:spTree>
    <p:extLst>
      <p:ext uri="{BB962C8B-B14F-4D97-AF65-F5344CB8AC3E}">
        <p14:creationId xmlns:p14="http://schemas.microsoft.com/office/powerpoint/2010/main" val="753274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1981200"/>
            <a:ext cx="5562599" cy="3947319"/>
          </a:xfrm>
        </p:spPr>
      </p:pic>
    </p:spTree>
    <p:extLst>
      <p:ext uri="{BB962C8B-B14F-4D97-AF65-F5344CB8AC3E}">
        <p14:creationId xmlns:p14="http://schemas.microsoft.com/office/powerpoint/2010/main" val="40232276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TotalTime>
  <Words>1989</Words>
  <Application>Microsoft Office PowerPoint</Application>
  <PresentationFormat>On-screen Show (4:3)</PresentationFormat>
  <Paragraphs>402</Paragraphs>
  <Slides>35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Adobe Garamond Pro Bold</vt:lpstr>
      <vt:lpstr>AdvPTimes</vt:lpstr>
      <vt:lpstr>Agency FB</vt:lpstr>
      <vt:lpstr>Arial</vt:lpstr>
      <vt:lpstr>Calibri</vt:lpstr>
      <vt:lpstr>Times New Roman</vt:lpstr>
      <vt:lpstr>Wingdings</vt:lpstr>
      <vt:lpstr>Office Theme</vt:lpstr>
      <vt:lpstr>Short-term sensorimotor-based intervention for handwriting performance in elementary school children</vt:lpstr>
      <vt:lpstr>Handwriting</vt:lpstr>
      <vt:lpstr>Why hand writing is important?</vt:lpstr>
      <vt:lpstr>Handwriting-forgotten skill </vt:lpstr>
      <vt:lpstr>Developmental Sequence of Handwriting </vt:lpstr>
      <vt:lpstr>Handwriting and the Brain</vt:lpstr>
      <vt:lpstr>Handwriting mastery builds Academic success in all Subjects</vt:lpstr>
      <vt:lpstr>Remediation of handwriting problems</vt:lpstr>
      <vt:lpstr>Purpose of the study</vt:lpstr>
      <vt:lpstr>Research questions?</vt:lpstr>
      <vt:lpstr>Methods</vt:lpstr>
      <vt:lpstr>Screening and recruitment of children </vt:lpstr>
      <vt:lpstr>PowerPoint Presentation</vt:lpstr>
      <vt:lpstr>Minnesota Handwriting Assessment(MHA)</vt:lpstr>
      <vt:lpstr>Minnesota Handwriting Assessment(MHA)-Manuscript &amp; D’Nealian style</vt:lpstr>
      <vt:lpstr>Handwriting Proficiency Screening Questionnaire (HPSQ)</vt:lpstr>
      <vt:lpstr>Grip strength</vt:lpstr>
      <vt:lpstr>Procedure</vt:lpstr>
      <vt:lpstr>Contd…</vt:lpstr>
      <vt:lpstr>Sensori motor intervention activities </vt:lpstr>
      <vt:lpstr> Visual Perception Activities </vt:lpstr>
      <vt:lpstr> Visual-Motor Integration </vt:lpstr>
      <vt:lpstr> Kinesthesia/Proprioception </vt:lpstr>
      <vt:lpstr> In-Hand Manipulation </vt:lpstr>
      <vt:lpstr>PowerPoint Presentation</vt:lpstr>
      <vt:lpstr> Subject characteristics </vt:lpstr>
      <vt:lpstr>MHA scores for within-subjects factors (Manuscript)</vt:lpstr>
      <vt:lpstr>MHA scores for within-subjects factors (D’Nealian)</vt:lpstr>
      <vt:lpstr>Post intervention changes in MHA for Manuscript &amp; D’Nealian style</vt:lpstr>
      <vt:lpstr>Paired Samples Test (HPSQ) and Grip strength</vt:lpstr>
      <vt:lpstr>Discussion</vt:lpstr>
      <vt:lpstr>References</vt:lpstr>
      <vt:lpstr>PowerPoint Presentation</vt:lpstr>
      <vt:lpstr>Acknowledgement</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Short-term sensorimotor-based intervention for handwriting performance in elementary school children</dc:title>
  <dc:creator>Ganeswara Rao Melam</dc:creator>
  <cp:lastModifiedBy>Ganeswara Rao</cp:lastModifiedBy>
  <cp:revision>89</cp:revision>
  <dcterms:created xsi:type="dcterms:W3CDTF">2006-08-16T00:00:00Z</dcterms:created>
  <dcterms:modified xsi:type="dcterms:W3CDTF">2017-03-17T12:06:56Z</dcterms:modified>
</cp:coreProperties>
</file>