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wdp" ContentType="image/vnd.ms-photo"/>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embeddings/oleObject1.bin" ContentType="application/vnd.openxmlformats-officedocument.oleObject"/>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7.xml" ContentType="application/vnd.openxmlformats-officedocument.presentationml.notesSlide+xml"/>
  <Override PartName="/ppt/embeddings/oleObject5.bin" ContentType="application/vnd.openxmlformats-officedocument.oleObject"/>
  <Override PartName="/ppt/notesSlides/notesSlide8.xml" ContentType="application/vnd.openxmlformats-officedocument.presentationml.notesSlide+xml"/>
  <Override PartName="/ppt/embeddings/oleObject6.bin" ContentType="application/vnd.openxmlformats-officedocument.oleObject"/>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Lst>
  <p:notesMasterIdLst>
    <p:notesMasterId r:id="rId33"/>
  </p:notesMasterIdLst>
  <p:handoutMasterIdLst>
    <p:handoutMasterId r:id="rId34"/>
  </p:handoutMasterIdLst>
  <p:sldIdLst>
    <p:sldId id="311" r:id="rId3"/>
    <p:sldId id="275" r:id="rId4"/>
    <p:sldId id="331" r:id="rId5"/>
    <p:sldId id="332" r:id="rId6"/>
    <p:sldId id="405" r:id="rId7"/>
    <p:sldId id="438" r:id="rId8"/>
    <p:sldId id="439" r:id="rId9"/>
    <p:sldId id="445" r:id="rId10"/>
    <p:sldId id="453" r:id="rId11"/>
    <p:sldId id="452" r:id="rId12"/>
    <p:sldId id="284" r:id="rId13"/>
    <p:sldId id="461" r:id="rId14"/>
    <p:sldId id="459" r:id="rId15"/>
    <p:sldId id="457" r:id="rId16"/>
    <p:sldId id="455" r:id="rId17"/>
    <p:sldId id="451" r:id="rId18"/>
    <p:sldId id="407" r:id="rId19"/>
    <p:sldId id="410" r:id="rId20"/>
    <p:sldId id="409" r:id="rId21"/>
    <p:sldId id="412" r:id="rId22"/>
    <p:sldId id="404" r:id="rId23"/>
    <p:sldId id="428" r:id="rId24"/>
    <p:sldId id="462" r:id="rId25"/>
    <p:sldId id="448" r:id="rId26"/>
    <p:sldId id="449" r:id="rId27"/>
    <p:sldId id="454" r:id="rId28"/>
    <p:sldId id="460" r:id="rId29"/>
    <p:sldId id="262" r:id="rId30"/>
    <p:sldId id="411" r:id="rId31"/>
    <p:sldId id="456" r:id="rId32"/>
  </p:sldIdLst>
  <p:sldSz cx="9144000" cy="6858000" type="screen4x3"/>
  <p:notesSz cx="6805613" cy="9944100"/>
  <p:defaultTex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6233" algn="l" rtl="0" fontAlgn="base">
      <a:spcBef>
        <a:spcPct val="0"/>
      </a:spcBef>
      <a:spcAft>
        <a:spcPct val="0"/>
      </a:spcAft>
      <a:defRPr sz="1200" kern="1200">
        <a:solidFill>
          <a:srgbClr val="0F5494"/>
        </a:solidFill>
        <a:latin typeface="Verdana" pitchFamily="34" charset="0"/>
        <a:ea typeface="+mn-ea"/>
        <a:cs typeface="+mn-cs"/>
      </a:defRPr>
    </a:lvl2pPr>
    <a:lvl3pPr marL="912466" algn="l" rtl="0" fontAlgn="base">
      <a:spcBef>
        <a:spcPct val="0"/>
      </a:spcBef>
      <a:spcAft>
        <a:spcPct val="0"/>
      </a:spcAft>
      <a:defRPr sz="1200" kern="1200">
        <a:solidFill>
          <a:srgbClr val="0F5494"/>
        </a:solidFill>
        <a:latin typeface="Verdana" pitchFamily="34" charset="0"/>
        <a:ea typeface="+mn-ea"/>
        <a:cs typeface="+mn-cs"/>
      </a:defRPr>
    </a:lvl3pPr>
    <a:lvl4pPr marL="1368699" algn="l" rtl="0" fontAlgn="base">
      <a:spcBef>
        <a:spcPct val="0"/>
      </a:spcBef>
      <a:spcAft>
        <a:spcPct val="0"/>
      </a:spcAft>
      <a:defRPr sz="1200" kern="1200">
        <a:solidFill>
          <a:srgbClr val="0F5494"/>
        </a:solidFill>
        <a:latin typeface="Verdana" pitchFamily="34" charset="0"/>
        <a:ea typeface="+mn-ea"/>
        <a:cs typeface="+mn-cs"/>
      </a:defRPr>
    </a:lvl4pPr>
    <a:lvl5pPr marL="1824933" algn="l" rtl="0" fontAlgn="base">
      <a:spcBef>
        <a:spcPct val="0"/>
      </a:spcBef>
      <a:spcAft>
        <a:spcPct val="0"/>
      </a:spcAft>
      <a:defRPr sz="1200" kern="1200">
        <a:solidFill>
          <a:srgbClr val="0F5494"/>
        </a:solidFill>
        <a:latin typeface="Verdana" pitchFamily="34" charset="0"/>
        <a:ea typeface="+mn-ea"/>
        <a:cs typeface="+mn-cs"/>
      </a:defRPr>
    </a:lvl5pPr>
    <a:lvl6pPr marL="2281163" algn="l" defTabSz="912466" rtl="0" eaLnBrk="1" latinLnBrk="0" hangingPunct="1">
      <a:defRPr sz="1200" kern="1200">
        <a:solidFill>
          <a:srgbClr val="0F5494"/>
        </a:solidFill>
        <a:latin typeface="Verdana" pitchFamily="34" charset="0"/>
        <a:ea typeface="+mn-ea"/>
        <a:cs typeface="+mn-cs"/>
      </a:defRPr>
    </a:lvl6pPr>
    <a:lvl7pPr marL="2737399" algn="l" defTabSz="912466" rtl="0" eaLnBrk="1" latinLnBrk="0" hangingPunct="1">
      <a:defRPr sz="1200" kern="1200">
        <a:solidFill>
          <a:srgbClr val="0F5494"/>
        </a:solidFill>
        <a:latin typeface="Verdana" pitchFamily="34" charset="0"/>
        <a:ea typeface="+mn-ea"/>
        <a:cs typeface="+mn-cs"/>
      </a:defRPr>
    </a:lvl7pPr>
    <a:lvl8pPr marL="3193630" algn="l" defTabSz="912466" rtl="0" eaLnBrk="1" latinLnBrk="0" hangingPunct="1">
      <a:defRPr sz="1200" kern="1200">
        <a:solidFill>
          <a:srgbClr val="0F5494"/>
        </a:solidFill>
        <a:latin typeface="Verdana" pitchFamily="34" charset="0"/>
        <a:ea typeface="+mn-ea"/>
        <a:cs typeface="+mn-cs"/>
      </a:defRPr>
    </a:lvl8pPr>
    <a:lvl9pPr marL="3649861" algn="l" defTabSz="912466" rtl="0" eaLnBrk="1" latinLnBrk="0" hangingPunct="1">
      <a:defRPr sz="1200" kern="1200">
        <a:solidFill>
          <a:srgbClr val="0F5494"/>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E6E"/>
    <a:srgbClr val="FFCC99"/>
    <a:srgbClr val="0F58B1"/>
    <a:srgbClr val="00A2C8"/>
    <a:srgbClr val="164194"/>
    <a:srgbClr val="525252"/>
    <a:srgbClr val="0F5494"/>
    <a:srgbClr val="18888D"/>
    <a:srgbClr val="F07006"/>
    <a:srgbClr val="1498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1886" autoAdjust="0"/>
  </p:normalViewPr>
  <p:slideViewPr>
    <p:cSldViewPr showGuides="1">
      <p:cViewPr>
        <p:scale>
          <a:sx n="66" d="100"/>
          <a:sy n="66" d="100"/>
        </p:scale>
        <p:origin x="-1832" y="-464"/>
      </p:cViewPr>
      <p:guideLst>
        <p:guide orient="horz" pos="1570"/>
        <p:guide orient="horz" pos="1298"/>
        <p:guide orient="horz" pos="845"/>
        <p:guide orient="horz" pos="1253"/>
        <p:guide orient="horz" pos="1979"/>
        <p:guide pos="340"/>
        <p:guide pos="2608"/>
        <p:guide pos="2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56"/>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Tabelle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Tabelle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Tabelle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Tabelle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0.0382448019674883"/>
          <c:y val="0.0284851301115242"/>
          <c:w val="0.961755198032512"/>
          <c:h val="0.384120612943828"/>
        </c:manualLayout>
      </c:layout>
      <c:bar3DChart>
        <c:barDir val="col"/>
        <c:grouping val="clustered"/>
        <c:varyColors val="0"/>
        <c:ser>
          <c:idx val="0"/>
          <c:order val="0"/>
          <c:tx>
            <c:strRef>
              <c:f>'TREATMENT GAPS CLINICAL TRIALS'!$A$109</c:f>
              <c:strCache>
                <c:ptCount val="1"/>
                <c:pt idx="0">
                  <c:v>R&amp;D PROJECTS</c:v>
                </c:pt>
              </c:strCache>
            </c:strRef>
          </c:tx>
          <c:spPr>
            <a:solidFill>
              <a:srgbClr val="00A2C8"/>
            </a:solidFill>
          </c:spPr>
          <c:invertIfNegative val="0"/>
          <c:cat>
            <c:multiLvlStrRef>
              <c:f>'TREATMENT GAPS CLINICAL TRIALS'!$B$107:$Q$108</c:f>
              <c:multiLvlStrCache>
                <c:ptCount val="16"/>
                <c:lvl>
                  <c:pt idx="0">
                    <c:v>Antibacterial resistance</c:v>
                  </c:pt>
                  <c:pt idx="1">
                    <c:v>Pandemic influenza</c:v>
                  </c:pt>
                  <c:pt idx="2">
                    <c:v>cardiovascular diseases inc Ischaemic heart disease</c:v>
                  </c:pt>
                  <c:pt idx="3">
                    <c:v>HIV/Aids</c:v>
                  </c:pt>
                  <c:pt idx="4">
                    <c:v>CANCER</c:v>
                  </c:pt>
                  <c:pt idx="5">
                    <c:v>Diabetes</c:v>
                  </c:pt>
                  <c:pt idx="6">
                    <c:v>Malaria</c:v>
                  </c:pt>
                  <c:pt idx="7">
                    <c:v>neglected tropical disease</c:v>
                  </c:pt>
                  <c:pt idx="8">
                    <c:v>Pneumonia, diarrhoeal diseases, neonatal diseases and conditions</c:v>
                  </c:pt>
                  <c:pt idx="9">
                    <c:v>stroke</c:v>
                  </c:pt>
                  <c:pt idx="10">
                    <c:v>Osteoarthritis</c:v>
                  </c:pt>
                  <c:pt idx="11">
                    <c:v>Alzheimerdisease and other dementias</c:v>
                  </c:pt>
                  <c:pt idx="12">
                    <c:v>chronic obstructive pulmonary disease</c:v>
                  </c:pt>
                  <c:pt idx="13">
                    <c:v>Hearing loss</c:v>
                  </c:pt>
                  <c:pt idx="14">
                    <c:v>Low back pain</c:v>
                  </c:pt>
                  <c:pt idx="15">
                    <c:v>basic concepts</c:v>
                  </c:pt>
                </c:lvl>
                <c:lvl>
                  <c:pt idx="0">
                    <c:v>TREATMENT GAP 1</c:v>
                  </c:pt>
                  <c:pt idx="2">
                    <c:v>TREATMENT GAP 2</c:v>
                  </c:pt>
                  <c:pt idx="9">
                    <c:v>TREATMENT GAP3</c:v>
                  </c:pt>
                </c:lvl>
              </c:multiLvlStrCache>
            </c:multiLvlStrRef>
          </c:cat>
          <c:val>
            <c:numRef>
              <c:f>'TREATMENT GAPS CLINICAL TRIALS'!$B$109:$Q$109</c:f>
              <c:numCache>
                <c:formatCode>General</c:formatCode>
                <c:ptCount val="16"/>
                <c:pt idx="0">
                  <c:v>12.0</c:v>
                </c:pt>
                <c:pt idx="1">
                  <c:v>0.0</c:v>
                </c:pt>
                <c:pt idx="2">
                  <c:v>14.0</c:v>
                </c:pt>
                <c:pt idx="3">
                  <c:v>3.0</c:v>
                </c:pt>
                <c:pt idx="4">
                  <c:v>31.0</c:v>
                </c:pt>
                <c:pt idx="5">
                  <c:v>4.0</c:v>
                </c:pt>
                <c:pt idx="6">
                  <c:v>1.0</c:v>
                </c:pt>
                <c:pt idx="7">
                  <c:v>1.0</c:v>
                </c:pt>
                <c:pt idx="8">
                  <c:v>1.0</c:v>
                </c:pt>
                <c:pt idx="9">
                  <c:v>1.0</c:v>
                </c:pt>
                <c:pt idx="10">
                  <c:v>8.0</c:v>
                </c:pt>
                <c:pt idx="11">
                  <c:v>10.0</c:v>
                </c:pt>
                <c:pt idx="12">
                  <c:v>1.0</c:v>
                </c:pt>
                <c:pt idx="13">
                  <c:v>2.0</c:v>
                </c:pt>
                <c:pt idx="14">
                  <c:v>2.0</c:v>
                </c:pt>
                <c:pt idx="15">
                  <c:v>26.0</c:v>
                </c:pt>
              </c:numCache>
            </c:numRef>
          </c:val>
        </c:ser>
        <c:ser>
          <c:idx val="1"/>
          <c:order val="1"/>
          <c:tx>
            <c:strRef>
              <c:f>'TREATMENT GAPS CLINICAL TRIALS'!$A$110</c:f>
              <c:strCache>
                <c:ptCount val="1"/>
                <c:pt idx="0">
                  <c:v>CLINICAL STUDIES</c:v>
                </c:pt>
              </c:strCache>
            </c:strRef>
          </c:tx>
          <c:spPr>
            <a:solidFill>
              <a:schemeClr val="bg2">
                <a:lumMod val="75000"/>
              </a:schemeClr>
            </a:solidFill>
          </c:spPr>
          <c:invertIfNegative val="0"/>
          <c:cat>
            <c:multiLvlStrRef>
              <c:f>'TREATMENT GAPS CLINICAL TRIALS'!$B$107:$Q$108</c:f>
              <c:multiLvlStrCache>
                <c:ptCount val="16"/>
                <c:lvl>
                  <c:pt idx="0">
                    <c:v>Antibacterial resistance</c:v>
                  </c:pt>
                  <c:pt idx="1">
                    <c:v>Pandemic influenza</c:v>
                  </c:pt>
                  <c:pt idx="2">
                    <c:v>cardiovascular diseases inc Ischaemic heart disease</c:v>
                  </c:pt>
                  <c:pt idx="3">
                    <c:v>HIV/Aids</c:v>
                  </c:pt>
                  <c:pt idx="4">
                    <c:v>CANCER</c:v>
                  </c:pt>
                  <c:pt idx="5">
                    <c:v>Diabetes</c:v>
                  </c:pt>
                  <c:pt idx="6">
                    <c:v>Malaria</c:v>
                  </c:pt>
                  <c:pt idx="7">
                    <c:v>neglected tropical disease</c:v>
                  </c:pt>
                  <c:pt idx="8">
                    <c:v>Pneumonia, diarrhoeal diseases, neonatal diseases and conditions</c:v>
                  </c:pt>
                  <c:pt idx="9">
                    <c:v>stroke</c:v>
                  </c:pt>
                  <c:pt idx="10">
                    <c:v>Osteoarthritis</c:v>
                  </c:pt>
                  <c:pt idx="11">
                    <c:v>Alzheimerdisease and other dementias</c:v>
                  </c:pt>
                  <c:pt idx="12">
                    <c:v>chronic obstructive pulmonary disease</c:v>
                  </c:pt>
                  <c:pt idx="13">
                    <c:v>Hearing loss</c:v>
                  </c:pt>
                  <c:pt idx="14">
                    <c:v>Low back pain</c:v>
                  </c:pt>
                  <c:pt idx="15">
                    <c:v>basic concepts</c:v>
                  </c:pt>
                </c:lvl>
                <c:lvl>
                  <c:pt idx="0">
                    <c:v>TREATMENT GAP 1</c:v>
                  </c:pt>
                  <c:pt idx="2">
                    <c:v>TREATMENT GAP 2</c:v>
                  </c:pt>
                  <c:pt idx="9">
                    <c:v>TREATMENT GAP3</c:v>
                  </c:pt>
                </c:lvl>
              </c:multiLvlStrCache>
            </c:multiLvlStrRef>
          </c:cat>
          <c:val>
            <c:numRef>
              <c:f>'TREATMENT GAPS CLINICAL TRIALS'!$B$110:$Q$110</c:f>
              <c:numCache>
                <c:formatCode>General</c:formatCode>
                <c:ptCount val="16"/>
                <c:pt idx="0">
                  <c:v>2.0</c:v>
                </c:pt>
                <c:pt idx="1">
                  <c:v>1.0</c:v>
                </c:pt>
                <c:pt idx="2">
                  <c:v>4.0</c:v>
                </c:pt>
                <c:pt idx="3">
                  <c:v>1.0</c:v>
                </c:pt>
                <c:pt idx="4">
                  <c:v>26.0</c:v>
                </c:pt>
                <c:pt idx="5">
                  <c:v>0.0</c:v>
                </c:pt>
                <c:pt idx="6">
                  <c:v>0.0</c:v>
                </c:pt>
                <c:pt idx="7">
                  <c:v>0.0</c:v>
                </c:pt>
                <c:pt idx="8">
                  <c:v>1.0</c:v>
                </c:pt>
                <c:pt idx="9">
                  <c:v>0.0</c:v>
                </c:pt>
                <c:pt idx="10">
                  <c:v>1.0</c:v>
                </c:pt>
                <c:pt idx="11">
                  <c:v>0.0</c:v>
                </c:pt>
                <c:pt idx="12">
                  <c:v>0.0</c:v>
                </c:pt>
                <c:pt idx="13">
                  <c:v>0.0</c:v>
                </c:pt>
                <c:pt idx="14">
                  <c:v>0.0</c:v>
                </c:pt>
                <c:pt idx="15">
                  <c:v>0.0</c:v>
                </c:pt>
              </c:numCache>
            </c:numRef>
          </c:val>
        </c:ser>
        <c:ser>
          <c:idx val="2"/>
          <c:order val="2"/>
          <c:tx>
            <c:strRef>
              <c:f>'TREATMENT GAPS CLINICAL TRIALS'!$A$111</c:f>
              <c:strCache>
                <c:ptCount val="1"/>
                <c:pt idx="0">
                  <c:v>AUTHORISED PRODUCTS</c:v>
                </c:pt>
              </c:strCache>
            </c:strRef>
          </c:tx>
          <c:spPr>
            <a:solidFill>
              <a:srgbClr val="FECE6E"/>
            </a:solidFill>
          </c:spPr>
          <c:invertIfNegative val="0"/>
          <c:cat>
            <c:multiLvlStrRef>
              <c:f>'TREATMENT GAPS CLINICAL TRIALS'!$B$107:$Q$108</c:f>
              <c:multiLvlStrCache>
                <c:ptCount val="16"/>
                <c:lvl>
                  <c:pt idx="0">
                    <c:v>Antibacterial resistance</c:v>
                  </c:pt>
                  <c:pt idx="1">
                    <c:v>Pandemic influenza</c:v>
                  </c:pt>
                  <c:pt idx="2">
                    <c:v>cardiovascular diseases inc Ischaemic heart disease</c:v>
                  </c:pt>
                  <c:pt idx="3">
                    <c:v>HIV/Aids</c:v>
                  </c:pt>
                  <c:pt idx="4">
                    <c:v>CANCER</c:v>
                  </c:pt>
                  <c:pt idx="5">
                    <c:v>Diabetes</c:v>
                  </c:pt>
                  <c:pt idx="6">
                    <c:v>Malaria</c:v>
                  </c:pt>
                  <c:pt idx="7">
                    <c:v>neglected tropical disease</c:v>
                  </c:pt>
                  <c:pt idx="8">
                    <c:v>Pneumonia, diarrhoeal diseases, neonatal diseases and conditions</c:v>
                  </c:pt>
                  <c:pt idx="9">
                    <c:v>stroke</c:v>
                  </c:pt>
                  <c:pt idx="10">
                    <c:v>Osteoarthritis</c:v>
                  </c:pt>
                  <c:pt idx="11">
                    <c:v>Alzheimerdisease and other dementias</c:v>
                  </c:pt>
                  <c:pt idx="12">
                    <c:v>chronic obstructive pulmonary disease</c:v>
                  </c:pt>
                  <c:pt idx="13">
                    <c:v>Hearing loss</c:v>
                  </c:pt>
                  <c:pt idx="14">
                    <c:v>Low back pain</c:v>
                  </c:pt>
                  <c:pt idx="15">
                    <c:v>basic concepts</c:v>
                  </c:pt>
                </c:lvl>
                <c:lvl>
                  <c:pt idx="0">
                    <c:v>TREATMENT GAP 1</c:v>
                  </c:pt>
                  <c:pt idx="2">
                    <c:v>TREATMENT GAP 2</c:v>
                  </c:pt>
                  <c:pt idx="9">
                    <c:v>TREATMENT GAP3</c:v>
                  </c:pt>
                </c:lvl>
              </c:multiLvlStrCache>
            </c:multiLvlStrRef>
          </c:cat>
          <c:val>
            <c:numRef>
              <c:f>'TREATMENT GAPS CLINICAL TRIALS'!$B$111:$Q$111</c:f>
              <c:numCache>
                <c:formatCode>General</c:formatCode>
                <c:ptCount val="16"/>
                <c:pt idx="0">
                  <c:v>0.0</c:v>
                </c:pt>
                <c:pt idx="1">
                  <c:v>0.0</c:v>
                </c:pt>
                <c:pt idx="2">
                  <c:v>1.0</c:v>
                </c:pt>
                <c:pt idx="3">
                  <c:v>1.0</c:v>
                </c:pt>
                <c:pt idx="4">
                  <c:v>9.0</c:v>
                </c:pt>
                <c:pt idx="5">
                  <c:v>0.0</c:v>
                </c:pt>
                <c:pt idx="6">
                  <c:v>0.0</c:v>
                </c:pt>
                <c:pt idx="7">
                  <c:v>0.0</c:v>
                </c:pt>
                <c:pt idx="8">
                  <c:v>0.0</c:v>
                </c:pt>
                <c:pt idx="9">
                  <c:v>0.0</c:v>
                </c:pt>
                <c:pt idx="10">
                  <c:v>0.0</c:v>
                </c:pt>
                <c:pt idx="11">
                  <c:v>0.0</c:v>
                </c:pt>
                <c:pt idx="12">
                  <c:v>0.0</c:v>
                </c:pt>
                <c:pt idx="13">
                  <c:v>0.0</c:v>
                </c:pt>
                <c:pt idx="14">
                  <c:v>0.0</c:v>
                </c:pt>
                <c:pt idx="15">
                  <c:v>0.0</c:v>
                </c:pt>
              </c:numCache>
            </c:numRef>
          </c:val>
        </c:ser>
        <c:dLbls>
          <c:showLegendKey val="0"/>
          <c:showVal val="0"/>
          <c:showCatName val="0"/>
          <c:showSerName val="0"/>
          <c:showPercent val="0"/>
          <c:showBubbleSize val="0"/>
        </c:dLbls>
        <c:gapWidth val="75"/>
        <c:shape val="cylinder"/>
        <c:axId val="2124699320"/>
        <c:axId val="2145653224"/>
        <c:axId val="0"/>
      </c:bar3DChart>
      <c:catAx>
        <c:axId val="2124699320"/>
        <c:scaling>
          <c:orientation val="minMax"/>
        </c:scaling>
        <c:delete val="0"/>
        <c:axPos val="b"/>
        <c:majorTickMark val="none"/>
        <c:minorTickMark val="none"/>
        <c:tickLblPos val="nextTo"/>
        <c:txPr>
          <a:bodyPr/>
          <a:lstStyle/>
          <a:p>
            <a:pPr>
              <a:defRPr sz="1100" b="0" baseline="0">
                <a:solidFill>
                  <a:schemeClr val="bg2">
                    <a:lumMod val="75000"/>
                  </a:schemeClr>
                </a:solidFill>
              </a:defRPr>
            </a:pPr>
            <a:endParaRPr lang="de-DE"/>
          </a:p>
        </c:txPr>
        <c:crossAx val="2145653224"/>
        <c:crosses val="autoZero"/>
        <c:auto val="1"/>
        <c:lblAlgn val="ctr"/>
        <c:lblOffset val="100"/>
        <c:noMultiLvlLbl val="0"/>
      </c:catAx>
      <c:valAx>
        <c:axId val="2145653224"/>
        <c:scaling>
          <c:orientation val="minMax"/>
        </c:scaling>
        <c:delete val="0"/>
        <c:axPos val="l"/>
        <c:majorGridlines>
          <c:spPr>
            <a:ln>
              <a:noFill/>
            </a:ln>
          </c:spPr>
        </c:majorGridlines>
        <c:numFmt formatCode="General" sourceLinked="1"/>
        <c:majorTickMark val="none"/>
        <c:minorTickMark val="none"/>
        <c:tickLblPos val="nextTo"/>
        <c:spPr>
          <a:ln w="9525">
            <a:noFill/>
          </a:ln>
        </c:spPr>
        <c:crossAx val="2124699320"/>
        <c:crosses val="autoZero"/>
        <c:crossBetween val="between"/>
      </c:valAx>
      <c:spPr>
        <a:solidFill>
          <a:schemeClr val="bg1">
            <a:lumMod val="85000"/>
          </a:schemeClr>
        </a:solidFill>
      </c:spPr>
    </c:plotArea>
    <c:legend>
      <c:legendPos val="b"/>
      <c:layout>
        <c:manualLayout>
          <c:xMode val="edge"/>
          <c:yMode val="edge"/>
          <c:x val="0.0732628000941958"/>
          <c:y val="0.95535342673368"/>
          <c:w val="0.838350064007111"/>
          <c:h val="0.0420141957692926"/>
        </c:manualLayout>
      </c:layout>
      <c:overlay val="0"/>
      <c:spPr>
        <a:solidFill>
          <a:schemeClr val="bg1">
            <a:lumMod val="65000"/>
          </a:schemeClr>
        </a:solidFill>
      </c:spPr>
      <c:txPr>
        <a:bodyPr/>
        <a:lstStyle/>
        <a:p>
          <a:pPr>
            <a:defRPr sz="1100" b="1"/>
          </a:pPr>
          <a:endParaRPr lang="de-DE"/>
        </a:p>
      </c:txPr>
    </c:legend>
    <c:plotVisOnly val="1"/>
    <c:dispBlanksAs val="gap"/>
    <c:showDLblsOverMax val="0"/>
  </c:chart>
  <c:txPr>
    <a:bodyPr/>
    <a:lstStyle/>
    <a:p>
      <a:pPr>
        <a:defRPr sz="800"/>
      </a:pPr>
      <a:endParaRPr lang="de-DE"/>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2000">
                <a:solidFill>
                  <a:schemeClr val="bg2">
                    <a:lumMod val="50000"/>
                  </a:schemeClr>
                </a:solidFill>
              </a:defRPr>
            </a:pPr>
            <a:r>
              <a:rPr lang="en-US" sz="2000">
                <a:solidFill>
                  <a:schemeClr val="bg2">
                    <a:lumMod val="50000"/>
                  </a:schemeClr>
                </a:solidFill>
              </a:rPr>
              <a:t>Applications</a:t>
            </a:r>
            <a:r>
              <a:rPr lang="en-US" sz="2000" baseline="0">
                <a:solidFill>
                  <a:schemeClr val="bg2">
                    <a:lumMod val="50000"/>
                  </a:schemeClr>
                </a:solidFill>
              </a:rPr>
              <a:t> for regulatory approval</a:t>
            </a:r>
            <a:endParaRPr lang="en-US" sz="2000">
              <a:solidFill>
                <a:schemeClr val="bg2">
                  <a:lumMod val="50000"/>
                </a:schemeClr>
              </a:solidFill>
            </a:endParaRPr>
          </a:p>
        </c:rich>
      </c:tx>
      <c:layout/>
      <c:overlay val="0"/>
    </c:title>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Content!$G$19</c:f>
              <c:strCache>
                <c:ptCount val="1"/>
                <c:pt idx="0">
                  <c:v>no application</c:v>
                </c:pt>
              </c:strCache>
            </c:strRef>
          </c:tx>
          <c:invertIfNegative val="0"/>
          <c:cat>
            <c:strRef>
              <c:f>Content!$H$16:$I$18</c:f>
              <c:strCache>
                <c:ptCount val="2"/>
                <c:pt idx="0">
                  <c:v>clinical trial applications </c:v>
                </c:pt>
                <c:pt idx="1">
                  <c:v>marketing authorisations</c:v>
                </c:pt>
              </c:strCache>
            </c:strRef>
          </c:cat>
          <c:val>
            <c:numRef>
              <c:f>Content!$H$19:$I$19</c:f>
              <c:numCache>
                <c:formatCode>General</c:formatCode>
                <c:ptCount val="2"/>
                <c:pt idx="0">
                  <c:v>3.0</c:v>
                </c:pt>
                <c:pt idx="1">
                  <c:v>4.0</c:v>
                </c:pt>
              </c:numCache>
            </c:numRef>
          </c:val>
        </c:ser>
        <c:ser>
          <c:idx val="1"/>
          <c:order val="1"/>
          <c:tx>
            <c:strRef>
              <c:f>Content!$G$20</c:f>
              <c:strCache>
                <c:ptCount val="1"/>
                <c:pt idx="0">
                  <c:v>1-5 applications</c:v>
                </c:pt>
              </c:strCache>
            </c:strRef>
          </c:tx>
          <c:invertIfNegative val="0"/>
          <c:cat>
            <c:strRef>
              <c:f>Content!$H$16:$I$18</c:f>
              <c:strCache>
                <c:ptCount val="2"/>
                <c:pt idx="0">
                  <c:v>clinical trial applications </c:v>
                </c:pt>
                <c:pt idx="1">
                  <c:v>marketing authorisations</c:v>
                </c:pt>
              </c:strCache>
            </c:strRef>
          </c:cat>
          <c:val>
            <c:numRef>
              <c:f>Content!$H$20:$I$20</c:f>
              <c:numCache>
                <c:formatCode>General</c:formatCode>
                <c:ptCount val="2"/>
                <c:pt idx="0">
                  <c:v>3.0</c:v>
                </c:pt>
                <c:pt idx="1">
                  <c:v>3.0</c:v>
                </c:pt>
              </c:numCache>
            </c:numRef>
          </c:val>
        </c:ser>
        <c:ser>
          <c:idx val="2"/>
          <c:order val="2"/>
          <c:tx>
            <c:strRef>
              <c:f>Content!$G$21</c:f>
              <c:strCache>
                <c:ptCount val="1"/>
                <c:pt idx="0">
                  <c:v>5-10 application</c:v>
                </c:pt>
              </c:strCache>
            </c:strRef>
          </c:tx>
          <c:invertIfNegative val="0"/>
          <c:cat>
            <c:strRef>
              <c:f>Content!$H$16:$I$18</c:f>
              <c:strCache>
                <c:ptCount val="2"/>
                <c:pt idx="0">
                  <c:v>clinical trial applications </c:v>
                </c:pt>
                <c:pt idx="1">
                  <c:v>marketing authorisations</c:v>
                </c:pt>
              </c:strCache>
            </c:strRef>
          </c:cat>
          <c:val>
            <c:numRef>
              <c:f>Content!$H$21:$I$21</c:f>
              <c:numCache>
                <c:formatCode>General</c:formatCode>
                <c:ptCount val="2"/>
                <c:pt idx="0">
                  <c:v>1.0</c:v>
                </c:pt>
                <c:pt idx="1">
                  <c:v>2.0</c:v>
                </c:pt>
              </c:numCache>
            </c:numRef>
          </c:val>
        </c:ser>
        <c:ser>
          <c:idx val="3"/>
          <c:order val="3"/>
          <c:tx>
            <c:strRef>
              <c:f>Content!$G$22</c:f>
              <c:strCache>
                <c:ptCount val="1"/>
                <c:pt idx="0">
                  <c:v>more than 10 applications</c:v>
                </c:pt>
              </c:strCache>
            </c:strRef>
          </c:tx>
          <c:invertIfNegative val="0"/>
          <c:cat>
            <c:strRef>
              <c:f>Content!$H$16:$I$18</c:f>
              <c:strCache>
                <c:ptCount val="2"/>
                <c:pt idx="0">
                  <c:v>clinical trial applications </c:v>
                </c:pt>
                <c:pt idx="1">
                  <c:v>marketing authorisations</c:v>
                </c:pt>
              </c:strCache>
            </c:strRef>
          </c:cat>
          <c:val>
            <c:numRef>
              <c:f>Content!$H$22:$I$22</c:f>
              <c:numCache>
                <c:formatCode>General</c:formatCode>
                <c:ptCount val="2"/>
                <c:pt idx="0">
                  <c:v>3.0</c:v>
                </c:pt>
                <c:pt idx="1">
                  <c:v>2.0</c:v>
                </c:pt>
              </c:numCache>
            </c:numRef>
          </c:val>
        </c:ser>
        <c:ser>
          <c:idx val="4"/>
          <c:order val="4"/>
          <c:tx>
            <c:strRef>
              <c:f>Content!$G$23</c:f>
              <c:strCache>
                <c:ptCount val="1"/>
                <c:pt idx="0">
                  <c:v>my institution is not responsible </c:v>
                </c:pt>
              </c:strCache>
            </c:strRef>
          </c:tx>
          <c:invertIfNegative val="0"/>
          <c:cat>
            <c:strRef>
              <c:f>Content!$H$16:$I$18</c:f>
              <c:strCache>
                <c:ptCount val="2"/>
                <c:pt idx="0">
                  <c:v>clinical trial applications </c:v>
                </c:pt>
                <c:pt idx="1">
                  <c:v>marketing authorisations</c:v>
                </c:pt>
              </c:strCache>
            </c:strRef>
          </c:cat>
          <c:val>
            <c:numRef>
              <c:f>Content!$H$23:$I$23</c:f>
              <c:numCache>
                <c:formatCode>General</c:formatCode>
                <c:ptCount val="2"/>
                <c:pt idx="0">
                  <c:v>1.0</c:v>
                </c:pt>
              </c:numCache>
            </c:numRef>
          </c:val>
        </c:ser>
        <c:dLbls>
          <c:showLegendKey val="0"/>
          <c:showVal val="0"/>
          <c:showCatName val="0"/>
          <c:showSerName val="0"/>
          <c:showPercent val="0"/>
          <c:showBubbleSize val="0"/>
        </c:dLbls>
        <c:gapWidth val="150"/>
        <c:shape val="box"/>
        <c:axId val="-2062540936"/>
        <c:axId val="-2033246056"/>
        <c:axId val="0"/>
      </c:bar3DChart>
      <c:catAx>
        <c:axId val="-2062540936"/>
        <c:scaling>
          <c:orientation val="minMax"/>
        </c:scaling>
        <c:delete val="0"/>
        <c:axPos val="b"/>
        <c:title>
          <c:tx>
            <c:rich>
              <a:bodyPr/>
              <a:lstStyle/>
              <a:p>
                <a:pPr>
                  <a:defRPr sz="1800">
                    <a:solidFill>
                      <a:schemeClr val="bg1">
                        <a:lumMod val="50000"/>
                      </a:schemeClr>
                    </a:solidFill>
                  </a:defRPr>
                </a:pPr>
                <a:r>
                  <a:rPr lang="en-GB" sz="1800" baseline="0">
                    <a:solidFill>
                      <a:schemeClr val="bg1">
                        <a:lumMod val="50000"/>
                      </a:schemeClr>
                    </a:solidFill>
                  </a:rPr>
                  <a:t>approval step</a:t>
                </a:r>
                <a:endParaRPr lang="en-GB" sz="1800">
                  <a:solidFill>
                    <a:schemeClr val="bg1">
                      <a:lumMod val="50000"/>
                    </a:schemeClr>
                  </a:solidFill>
                </a:endParaRPr>
              </a:p>
            </c:rich>
          </c:tx>
          <c:layout/>
          <c:overlay val="0"/>
        </c:title>
        <c:numFmt formatCode="General" sourceLinked="1"/>
        <c:majorTickMark val="none"/>
        <c:minorTickMark val="none"/>
        <c:tickLblPos val="nextTo"/>
        <c:txPr>
          <a:bodyPr/>
          <a:lstStyle/>
          <a:p>
            <a:pPr>
              <a:defRPr sz="1400"/>
            </a:pPr>
            <a:endParaRPr lang="de-DE"/>
          </a:p>
        </c:txPr>
        <c:crossAx val="-2033246056"/>
        <c:crosses val="autoZero"/>
        <c:auto val="1"/>
        <c:lblAlgn val="ctr"/>
        <c:lblOffset val="100"/>
        <c:noMultiLvlLbl val="0"/>
      </c:catAx>
      <c:valAx>
        <c:axId val="-2033246056"/>
        <c:scaling>
          <c:orientation val="minMax"/>
        </c:scaling>
        <c:delete val="0"/>
        <c:axPos val="l"/>
        <c:title>
          <c:tx>
            <c:rich>
              <a:bodyPr/>
              <a:lstStyle/>
              <a:p>
                <a:pPr>
                  <a:defRPr sz="1800"/>
                </a:pPr>
                <a:r>
                  <a:rPr lang="en-GB" sz="1800"/>
                  <a:t>No of agencies </a:t>
                </a:r>
              </a:p>
            </c:rich>
          </c:tx>
          <c:layout/>
          <c:overlay val="0"/>
        </c:title>
        <c:numFmt formatCode="General" sourceLinked="1"/>
        <c:majorTickMark val="out"/>
        <c:minorTickMark val="none"/>
        <c:tickLblPos val="nextTo"/>
        <c:crossAx val="-2062540936"/>
        <c:crosses val="autoZero"/>
        <c:crossBetween val="between"/>
        <c:majorUnit val="1.0"/>
      </c:valAx>
      <c:spPr>
        <a:noFill/>
        <a:ln w="25400">
          <a:noFill/>
        </a:ln>
      </c:spPr>
    </c:plotArea>
    <c:legend>
      <c:legendPos val="r"/>
      <c:layout/>
      <c:overlay val="0"/>
      <c:txPr>
        <a:bodyPr/>
        <a:lstStyle/>
        <a:p>
          <a:pPr>
            <a:defRPr sz="1600"/>
          </a:pPr>
          <a:endParaRPr lang="de-DE"/>
        </a:p>
      </c:txPr>
    </c:legend>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000">
              <a:solidFill>
                <a:schemeClr val="tx1">
                  <a:lumMod val="65000"/>
                  <a:lumOff val="35000"/>
                </a:schemeClr>
              </a:solidFill>
            </a:defRPr>
          </a:pPr>
          <a:endParaRPr lang="de-DE"/>
        </a:p>
      </c:txPr>
    </c:title>
    <c:autoTitleDeleted val="0"/>
    <c:view3D>
      <c:rotX val="15"/>
      <c:rotY val="20"/>
      <c:depthPercent val="10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Content!$E$59</c:f>
              <c:strCache>
                <c:ptCount val="1"/>
                <c:pt idx="0">
                  <c:v>Did a specific property of the nanomedicine trigger any additional testing in vivo/in vitro in applications that you have reviewed</c:v>
                </c:pt>
              </c:strCache>
            </c:strRef>
          </c:tx>
          <c:spPr>
            <a:solidFill>
              <a:srgbClr val="0F58B1"/>
            </a:solidFill>
          </c:spPr>
          <c:invertIfNegative val="0"/>
          <c:cat>
            <c:strRef>
              <c:f>Content!$D$60:$D$62</c:f>
              <c:strCache>
                <c:ptCount val="3"/>
                <c:pt idx="0">
                  <c:v>yes</c:v>
                </c:pt>
                <c:pt idx="1">
                  <c:v>no</c:v>
                </c:pt>
                <c:pt idx="2">
                  <c:v>no answer</c:v>
                </c:pt>
              </c:strCache>
            </c:strRef>
          </c:cat>
          <c:val>
            <c:numRef>
              <c:f>Content!$E$60:$E$62</c:f>
              <c:numCache>
                <c:formatCode>General</c:formatCode>
                <c:ptCount val="3"/>
                <c:pt idx="0">
                  <c:v>3.0</c:v>
                </c:pt>
                <c:pt idx="1">
                  <c:v>3.0</c:v>
                </c:pt>
                <c:pt idx="2">
                  <c:v>4.0</c:v>
                </c:pt>
              </c:numCache>
            </c:numRef>
          </c:val>
        </c:ser>
        <c:dLbls>
          <c:showLegendKey val="0"/>
          <c:showVal val="0"/>
          <c:showCatName val="0"/>
          <c:showSerName val="0"/>
          <c:showPercent val="0"/>
          <c:showBubbleSize val="0"/>
        </c:dLbls>
        <c:gapWidth val="150"/>
        <c:shape val="box"/>
        <c:axId val="-2146010696"/>
        <c:axId val="2145526008"/>
        <c:axId val="0"/>
      </c:bar3DChart>
      <c:catAx>
        <c:axId val="-2146010696"/>
        <c:scaling>
          <c:orientation val="minMax"/>
        </c:scaling>
        <c:delete val="0"/>
        <c:axPos val="b"/>
        <c:numFmt formatCode="General" sourceLinked="1"/>
        <c:majorTickMark val="none"/>
        <c:minorTickMark val="none"/>
        <c:tickLblPos val="nextTo"/>
        <c:txPr>
          <a:bodyPr/>
          <a:lstStyle/>
          <a:p>
            <a:pPr>
              <a:defRPr sz="1800"/>
            </a:pPr>
            <a:endParaRPr lang="de-DE"/>
          </a:p>
        </c:txPr>
        <c:crossAx val="2145526008"/>
        <c:crosses val="autoZero"/>
        <c:auto val="1"/>
        <c:lblAlgn val="ctr"/>
        <c:lblOffset val="100"/>
        <c:noMultiLvlLbl val="0"/>
      </c:catAx>
      <c:valAx>
        <c:axId val="2145526008"/>
        <c:scaling>
          <c:orientation val="minMax"/>
        </c:scaling>
        <c:delete val="0"/>
        <c:axPos val="l"/>
        <c:title>
          <c:tx>
            <c:rich>
              <a:bodyPr/>
              <a:lstStyle/>
              <a:p>
                <a:pPr>
                  <a:defRPr/>
                </a:pPr>
                <a:r>
                  <a:rPr lang="en-GB"/>
                  <a:t>No</a:t>
                </a:r>
                <a:r>
                  <a:rPr lang="en-GB" baseline="0"/>
                  <a:t> of agencies</a:t>
                </a:r>
                <a:endParaRPr lang="en-GB"/>
              </a:p>
            </c:rich>
          </c:tx>
          <c:layout>
            <c:manualLayout>
              <c:xMode val="edge"/>
              <c:yMode val="edge"/>
              <c:x val="0.0673669263856943"/>
              <c:y val="0.474112715077282"/>
            </c:manualLayout>
          </c:layout>
          <c:overlay val="0"/>
        </c:title>
        <c:numFmt formatCode="General" sourceLinked="1"/>
        <c:majorTickMark val="none"/>
        <c:minorTickMark val="none"/>
        <c:tickLblPos val="nextTo"/>
        <c:crossAx val="-2146010696"/>
        <c:crosses val="autoZero"/>
        <c:crossBetween val="between"/>
        <c:majorUnit val="1.0"/>
      </c:valAx>
      <c:spPr>
        <a:noFill/>
        <a:ln w="25400">
          <a:noFill/>
        </a:ln>
      </c:spPr>
    </c:plotArea>
    <c:plotVisOnly val="1"/>
    <c:dispBlanksAs val="gap"/>
    <c:showDLblsOverMax val="0"/>
  </c:chart>
  <c:spPr>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Content!$E$41</c:f>
              <c:strCache>
                <c:ptCount val="1"/>
                <c:pt idx="0">
                  <c:v>Some products containing nanomaterials are classified as medical devices in Europe and as medicinal product in the US (and vice versa). Is it relevant to harmonise testing requirements of medicinal products and medical devices for nanomedicines in the var</c:v>
                </c:pt>
              </c:strCache>
            </c:strRef>
          </c:tx>
          <c:spPr>
            <a:solidFill>
              <a:srgbClr val="FFCC99"/>
            </a:solidFill>
          </c:spPr>
          <c:invertIfNegative val="0"/>
          <c:cat>
            <c:strRef>
              <c:f>Content!$D$42:$D$46</c:f>
              <c:strCache>
                <c:ptCount val="5"/>
                <c:pt idx="0">
                  <c:v>relevant</c:v>
                </c:pt>
                <c:pt idx="1">
                  <c:v>not so relevant</c:v>
                </c:pt>
                <c:pt idx="2">
                  <c:v>not releant at all</c:v>
                </c:pt>
                <c:pt idx="3">
                  <c:v>do not know </c:v>
                </c:pt>
                <c:pt idx="4">
                  <c:v>no answer</c:v>
                </c:pt>
              </c:strCache>
            </c:strRef>
          </c:cat>
          <c:val>
            <c:numRef>
              <c:f>Content!$E$42:$E$46</c:f>
              <c:numCache>
                <c:formatCode>General</c:formatCode>
                <c:ptCount val="5"/>
                <c:pt idx="0">
                  <c:v>6.0</c:v>
                </c:pt>
                <c:pt idx="1">
                  <c:v>0.0</c:v>
                </c:pt>
                <c:pt idx="2">
                  <c:v>0.0</c:v>
                </c:pt>
                <c:pt idx="3">
                  <c:v>1.0</c:v>
                </c:pt>
                <c:pt idx="4">
                  <c:v>3.0</c:v>
                </c:pt>
              </c:numCache>
            </c:numRef>
          </c:val>
        </c:ser>
        <c:dLbls>
          <c:showLegendKey val="0"/>
          <c:showVal val="0"/>
          <c:showCatName val="0"/>
          <c:showSerName val="0"/>
          <c:showPercent val="0"/>
          <c:showBubbleSize val="0"/>
        </c:dLbls>
        <c:gapWidth val="150"/>
        <c:shape val="box"/>
        <c:axId val="-2145435864"/>
        <c:axId val="-2145433048"/>
        <c:axId val="0"/>
      </c:bar3DChart>
      <c:catAx>
        <c:axId val="-2145435864"/>
        <c:scaling>
          <c:orientation val="minMax"/>
        </c:scaling>
        <c:delete val="0"/>
        <c:axPos val="b"/>
        <c:majorTickMark val="none"/>
        <c:minorTickMark val="none"/>
        <c:tickLblPos val="nextTo"/>
        <c:crossAx val="-2145433048"/>
        <c:crosses val="autoZero"/>
        <c:auto val="1"/>
        <c:lblAlgn val="ctr"/>
        <c:lblOffset val="100"/>
        <c:noMultiLvlLbl val="0"/>
      </c:catAx>
      <c:valAx>
        <c:axId val="-2145433048"/>
        <c:scaling>
          <c:orientation val="minMax"/>
        </c:scaling>
        <c:delete val="0"/>
        <c:axPos val="l"/>
        <c:title>
          <c:tx>
            <c:rich>
              <a:bodyPr/>
              <a:lstStyle/>
              <a:p>
                <a:pPr>
                  <a:defRPr/>
                </a:pPr>
                <a:r>
                  <a:rPr lang="en-US" dirty="0"/>
                  <a:t> No of </a:t>
                </a:r>
                <a:r>
                  <a:rPr lang="en-US" dirty="0" smtClean="0"/>
                  <a:t>agencies</a:t>
                </a:r>
                <a:endParaRPr lang="en-US" dirty="0"/>
              </a:p>
            </c:rich>
          </c:tx>
          <c:layout/>
          <c:overlay val="0"/>
        </c:title>
        <c:numFmt formatCode="General" sourceLinked="1"/>
        <c:majorTickMark val="none"/>
        <c:minorTickMark val="none"/>
        <c:tickLblPos val="nextTo"/>
        <c:crossAx val="-2145435864"/>
        <c:crosses val="autoZero"/>
        <c:crossBetween val="between"/>
      </c:valAx>
    </c:plotArea>
    <c:plotVisOnly val="1"/>
    <c:dispBlanksAs val="gap"/>
    <c:showDLblsOverMax val="0"/>
  </c:chart>
  <c:spPr>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US"/>
          </a:p>
        </c:rich>
      </c:tx>
      <c:layout/>
      <c:overlay val="0"/>
    </c:title>
    <c:autoTitleDeleted val="0"/>
    <c:view3D>
      <c:rotX val="15"/>
      <c:rotY val="20"/>
      <c:depthPercent val="100"/>
      <c:rAngAx val="1"/>
    </c:view3D>
    <c:floor>
      <c:thickness val="0"/>
    </c:floor>
    <c:sideWall>
      <c:thickness val="0"/>
    </c:sideWall>
    <c:backWall>
      <c:thickness val="0"/>
    </c:backWall>
    <c:plotArea>
      <c:layout>
        <c:manualLayout>
          <c:layoutTarget val="inner"/>
          <c:xMode val="edge"/>
          <c:yMode val="edge"/>
          <c:x val="0.0773085991369723"/>
          <c:y val="0.250127470190185"/>
          <c:w val="0.901975769977905"/>
          <c:h val="0.539596247277601"/>
        </c:manualLayout>
      </c:layout>
      <c:bar3DChart>
        <c:barDir val="col"/>
        <c:grouping val="clustered"/>
        <c:varyColors val="0"/>
        <c:ser>
          <c:idx val="0"/>
          <c:order val="0"/>
          <c:tx>
            <c:strRef>
              <c:f>Content!#REF!</c:f>
              <c:strCache>
                <c:ptCount val="1"/>
                <c:pt idx="0">
                  <c:v>#REF!</c:v>
                </c:pt>
              </c:strCache>
            </c:strRef>
          </c:tx>
          <c:spPr>
            <a:solidFill>
              <a:schemeClr val="bg1">
                <a:lumMod val="50000"/>
              </a:schemeClr>
            </a:solidFill>
          </c:spPr>
          <c:invertIfNegative val="0"/>
          <c:cat>
            <c:strRef>
              <c:f>Content!$D$33:$D$38</c:f>
              <c:strCache>
                <c:ptCount val="6"/>
                <c:pt idx="0">
                  <c:v>testing laboratory</c:v>
                </c:pt>
                <c:pt idx="1">
                  <c:v>extended consultancy service</c:v>
                </c:pt>
                <c:pt idx="2">
                  <c:v>technology scouting</c:v>
                </c:pt>
                <c:pt idx="3">
                  <c:v>scientific advice</c:v>
                </c:pt>
                <c:pt idx="4">
                  <c:v>test method validation</c:v>
                </c:pt>
                <c:pt idx="5">
                  <c:v>no answer</c:v>
                </c:pt>
              </c:strCache>
            </c:strRef>
          </c:cat>
          <c:val>
            <c:numRef>
              <c:f>Content!$E$33:$E$38</c:f>
              <c:numCache>
                <c:formatCode>General</c:formatCode>
                <c:ptCount val="6"/>
                <c:pt idx="0">
                  <c:v>6.0</c:v>
                </c:pt>
                <c:pt idx="1">
                  <c:v>4.0</c:v>
                </c:pt>
                <c:pt idx="2">
                  <c:v>2.0</c:v>
                </c:pt>
                <c:pt idx="3">
                  <c:v>5.0</c:v>
                </c:pt>
                <c:pt idx="4">
                  <c:v>6.0</c:v>
                </c:pt>
                <c:pt idx="5">
                  <c:v>4.0</c:v>
                </c:pt>
              </c:numCache>
            </c:numRef>
          </c:val>
        </c:ser>
        <c:dLbls>
          <c:showLegendKey val="0"/>
          <c:showVal val="0"/>
          <c:showCatName val="0"/>
          <c:showSerName val="0"/>
          <c:showPercent val="0"/>
          <c:showBubbleSize val="0"/>
        </c:dLbls>
        <c:gapWidth val="150"/>
        <c:shape val="box"/>
        <c:axId val="-2145500984"/>
        <c:axId val="-2145506408"/>
        <c:axId val="0"/>
      </c:bar3DChart>
      <c:catAx>
        <c:axId val="-2145500984"/>
        <c:scaling>
          <c:orientation val="minMax"/>
        </c:scaling>
        <c:delete val="0"/>
        <c:axPos val="b"/>
        <c:numFmt formatCode="General" sourceLinked="1"/>
        <c:majorTickMark val="none"/>
        <c:minorTickMark val="none"/>
        <c:tickLblPos val="nextTo"/>
        <c:txPr>
          <a:bodyPr/>
          <a:lstStyle/>
          <a:p>
            <a:pPr>
              <a:defRPr sz="800"/>
            </a:pPr>
            <a:endParaRPr lang="de-DE"/>
          </a:p>
        </c:txPr>
        <c:crossAx val="-2145506408"/>
        <c:crosses val="autoZero"/>
        <c:auto val="1"/>
        <c:lblAlgn val="ctr"/>
        <c:lblOffset val="100"/>
        <c:noMultiLvlLbl val="0"/>
      </c:catAx>
      <c:valAx>
        <c:axId val="-2145506408"/>
        <c:scaling>
          <c:orientation val="minMax"/>
        </c:scaling>
        <c:delete val="0"/>
        <c:axPos val="l"/>
        <c:title>
          <c:tx>
            <c:rich>
              <a:bodyPr/>
              <a:lstStyle/>
              <a:p>
                <a:pPr>
                  <a:defRPr/>
                </a:pPr>
                <a:r>
                  <a:rPr lang="en-US"/>
                  <a:t>No of agncies  </a:t>
                </a:r>
              </a:p>
            </c:rich>
          </c:tx>
          <c:layout/>
          <c:overlay val="0"/>
        </c:title>
        <c:numFmt formatCode="General" sourceLinked="1"/>
        <c:majorTickMark val="none"/>
        <c:minorTickMark val="none"/>
        <c:tickLblPos val="nextTo"/>
        <c:crossAx val="-2145500984"/>
        <c:crosses val="autoZero"/>
        <c:crossBetween val="between"/>
      </c:valAx>
      <c:spPr>
        <a:noFill/>
        <a:ln w="25400">
          <a:noFill/>
        </a:ln>
      </c:spPr>
    </c:plotArea>
    <c:plotVisOnly val="1"/>
    <c:dispBlanksAs val="gap"/>
    <c:showDLblsOverMax val="0"/>
  </c:chart>
  <c:spPr>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EAC7A0-B8D0-4AD0-96E0-F86E37025B03}" type="doc">
      <dgm:prSet loTypeId="urn:microsoft.com/office/officeart/2005/8/layout/hierarchy4" loCatId="relationship" qsTypeId="urn:microsoft.com/office/officeart/2005/8/quickstyle/3d4" qsCatId="3D" csTypeId="urn:microsoft.com/office/officeart/2005/8/colors/accent1_2" csCatId="accent1" phldr="1"/>
      <dgm:spPr/>
      <dgm:t>
        <a:bodyPr/>
        <a:lstStyle/>
        <a:p>
          <a:endParaRPr lang="en-GB"/>
        </a:p>
      </dgm:t>
    </dgm:pt>
    <dgm:pt modelId="{1CF74694-F8A8-4E04-BE96-EC6F971015F5}">
      <dgm:prSet phldrT="[Text]" custT="1"/>
      <dgm:spPr/>
      <dgm:t>
        <a:bodyPr/>
        <a:lstStyle/>
        <a:p>
          <a:r>
            <a:rPr lang="en-GB" sz="2000" b="1" dirty="0" smtClean="0">
              <a:solidFill>
                <a:srgbClr val="014573"/>
              </a:solidFill>
            </a:rPr>
            <a:t>International Pharmaceutical Regulators Forum (working group "</a:t>
          </a:r>
          <a:r>
            <a:rPr lang="en-GB" sz="2000" b="1" dirty="0" err="1" smtClean="0">
              <a:solidFill>
                <a:srgbClr val="014573"/>
              </a:solidFill>
            </a:rPr>
            <a:t>nanomedicine</a:t>
          </a:r>
          <a:r>
            <a:rPr lang="en-GB" sz="2000" b="1" dirty="0" smtClean="0">
              <a:solidFill>
                <a:srgbClr val="014573"/>
              </a:solidFill>
            </a:rPr>
            <a:t>")</a:t>
          </a:r>
          <a:endParaRPr lang="en-GB" sz="2000" b="1" dirty="0">
            <a:solidFill>
              <a:srgbClr val="014573"/>
            </a:solidFill>
          </a:endParaRPr>
        </a:p>
      </dgm:t>
    </dgm:pt>
    <dgm:pt modelId="{5E8FA07C-F965-466A-A003-FEA410B3D6F8}" type="parTrans" cxnId="{A6E6EF9D-C633-4842-A986-671790665351}">
      <dgm:prSet/>
      <dgm:spPr/>
      <dgm:t>
        <a:bodyPr/>
        <a:lstStyle/>
        <a:p>
          <a:endParaRPr lang="en-GB"/>
        </a:p>
      </dgm:t>
    </dgm:pt>
    <dgm:pt modelId="{63CBE4DA-401C-4410-BD40-8C02E52C06C0}" type="sibTrans" cxnId="{A6E6EF9D-C633-4842-A986-671790665351}">
      <dgm:prSet/>
      <dgm:spPr/>
      <dgm:t>
        <a:bodyPr/>
        <a:lstStyle/>
        <a:p>
          <a:endParaRPr lang="en-GB"/>
        </a:p>
      </dgm:t>
    </dgm:pt>
    <dgm:pt modelId="{E080A003-1406-43A0-9ECD-C9DB444F3DD9}">
      <dgm:prSet phldrT="[Text]" custT="1"/>
      <dgm:spPr/>
      <dgm:t>
        <a:bodyPr/>
        <a:lstStyle/>
        <a:p>
          <a:r>
            <a:rPr lang="en-GB" sz="2000" b="1" dirty="0" smtClean="0">
              <a:solidFill>
                <a:srgbClr val="014573"/>
              </a:solidFill>
            </a:rPr>
            <a:t>European Medicines Agency and </a:t>
          </a:r>
        </a:p>
        <a:p>
          <a:r>
            <a:rPr lang="en-GB" sz="2000" b="1" dirty="0" smtClean="0">
              <a:solidFill>
                <a:srgbClr val="014573"/>
              </a:solidFill>
            </a:rPr>
            <a:t>EU Member States</a:t>
          </a:r>
          <a:endParaRPr lang="en-GB" sz="2000" b="1" dirty="0">
            <a:solidFill>
              <a:srgbClr val="014573"/>
            </a:solidFill>
          </a:endParaRPr>
        </a:p>
      </dgm:t>
    </dgm:pt>
    <dgm:pt modelId="{3D8F0949-672D-4ABD-94CF-3A2CEC031B56}" type="parTrans" cxnId="{9C6179AC-EC53-4CC2-B6BB-5F34C84C2D1D}">
      <dgm:prSet/>
      <dgm:spPr/>
      <dgm:t>
        <a:bodyPr/>
        <a:lstStyle/>
        <a:p>
          <a:endParaRPr lang="en-GB"/>
        </a:p>
      </dgm:t>
    </dgm:pt>
    <dgm:pt modelId="{53753A38-5FC1-42A7-A534-48A081F1C0AC}" type="sibTrans" cxnId="{9C6179AC-EC53-4CC2-B6BB-5F34C84C2D1D}">
      <dgm:prSet/>
      <dgm:spPr/>
      <dgm:t>
        <a:bodyPr/>
        <a:lstStyle/>
        <a:p>
          <a:endParaRPr lang="en-GB"/>
        </a:p>
      </dgm:t>
    </dgm:pt>
    <dgm:pt modelId="{6BDD79AD-8ED2-4525-A9E3-6EBD85BB9410}">
      <dgm:prSet phldrT="[Text]" custT="1"/>
      <dgm:spPr/>
      <dgm:t>
        <a:bodyPr/>
        <a:lstStyle/>
        <a:p>
          <a:r>
            <a:rPr lang="en-GB" sz="2000" b="1" dirty="0" smtClean="0">
              <a:solidFill>
                <a:srgbClr val="014573"/>
              </a:solidFill>
            </a:rPr>
            <a:t>EU-NCL</a:t>
          </a:r>
          <a:endParaRPr lang="en-GB" sz="2000" b="1" dirty="0">
            <a:solidFill>
              <a:srgbClr val="014573"/>
            </a:solidFill>
          </a:endParaRPr>
        </a:p>
      </dgm:t>
    </dgm:pt>
    <dgm:pt modelId="{FECD07EC-6CCE-4B15-868A-DB177993599D}" type="parTrans" cxnId="{8DFA4950-FC62-4460-934A-64669492F9F0}">
      <dgm:prSet/>
      <dgm:spPr/>
      <dgm:t>
        <a:bodyPr/>
        <a:lstStyle/>
        <a:p>
          <a:endParaRPr lang="en-GB"/>
        </a:p>
      </dgm:t>
    </dgm:pt>
    <dgm:pt modelId="{54E7BA2A-A8C5-4EAD-8434-162D0EC61942}" type="sibTrans" cxnId="{8DFA4950-FC62-4460-934A-64669492F9F0}">
      <dgm:prSet/>
      <dgm:spPr/>
      <dgm:t>
        <a:bodyPr/>
        <a:lstStyle/>
        <a:p>
          <a:endParaRPr lang="en-GB"/>
        </a:p>
      </dgm:t>
    </dgm:pt>
    <dgm:pt modelId="{99946B58-C222-4BC5-85AC-21CE84EB76F6}">
      <dgm:prSet phldrT="[Text]" custT="1"/>
      <dgm:spPr/>
      <dgm:t>
        <a:bodyPr/>
        <a:lstStyle/>
        <a:p>
          <a:r>
            <a:rPr lang="en-GB" sz="2000" b="1" dirty="0" smtClean="0">
              <a:solidFill>
                <a:srgbClr val="014573"/>
              </a:solidFill>
            </a:rPr>
            <a:t>Food and Drug Administration</a:t>
          </a:r>
          <a:endParaRPr lang="en-GB" sz="2000" b="1" dirty="0">
            <a:solidFill>
              <a:srgbClr val="014573"/>
            </a:solidFill>
          </a:endParaRPr>
        </a:p>
      </dgm:t>
    </dgm:pt>
    <dgm:pt modelId="{D6134E34-35D5-4AC3-9A89-E21F7EFD0436}" type="parTrans" cxnId="{D16CA804-97B3-4C62-A605-8FF15E762CBF}">
      <dgm:prSet/>
      <dgm:spPr/>
      <dgm:t>
        <a:bodyPr/>
        <a:lstStyle/>
        <a:p>
          <a:endParaRPr lang="en-GB"/>
        </a:p>
      </dgm:t>
    </dgm:pt>
    <dgm:pt modelId="{96DFD400-DCA8-4A82-A9CC-E803BA55117F}" type="sibTrans" cxnId="{D16CA804-97B3-4C62-A605-8FF15E762CBF}">
      <dgm:prSet/>
      <dgm:spPr/>
      <dgm:t>
        <a:bodyPr/>
        <a:lstStyle/>
        <a:p>
          <a:endParaRPr lang="en-GB"/>
        </a:p>
      </dgm:t>
    </dgm:pt>
    <dgm:pt modelId="{7A2FD11F-280D-447D-B504-7EF072B7E885}">
      <dgm:prSet phldrT="[Text]" custT="1"/>
      <dgm:spPr/>
      <dgm:t>
        <a:bodyPr/>
        <a:lstStyle/>
        <a:p>
          <a:r>
            <a:rPr lang="en-GB" sz="2000" b="1" dirty="0" smtClean="0">
              <a:solidFill>
                <a:srgbClr val="014573"/>
              </a:solidFill>
            </a:rPr>
            <a:t>NCI-</a:t>
          </a:r>
          <a:r>
            <a:rPr lang="en-GB" sz="2000" b="1" dirty="0" smtClean="0">
              <a:solidFill>
                <a:srgbClr val="014573"/>
              </a:solidFill>
            </a:rPr>
            <a:t>NCL</a:t>
          </a:r>
          <a:endParaRPr lang="en-GB" sz="2000" b="1" dirty="0">
            <a:solidFill>
              <a:srgbClr val="014573"/>
            </a:solidFill>
          </a:endParaRPr>
        </a:p>
      </dgm:t>
    </dgm:pt>
    <dgm:pt modelId="{AD1118F5-8EF7-41E5-A6B9-B4C3C4F9DFCC}" type="parTrans" cxnId="{DA7AC8FD-01B1-4513-B84E-77BF6D2C9CBC}">
      <dgm:prSet/>
      <dgm:spPr/>
      <dgm:t>
        <a:bodyPr/>
        <a:lstStyle/>
        <a:p>
          <a:endParaRPr lang="en-GB"/>
        </a:p>
      </dgm:t>
    </dgm:pt>
    <dgm:pt modelId="{E466A4C1-D3BD-45E6-A911-B51B6B906C24}" type="sibTrans" cxnId="{DA7AC8FD-01B1-4513-B84E-77BF6D2C9CBC}">
      <dgm:prSet/>
      <dgm:spPr/>
      <dgm:t>
        <a:bodyPr/>
        <a:lstStyle/>
        <a:p>
          <a:endParaRPr lang="en-GB"/>
        </a:p>
      </dgm:t>
    </dgm:pt>
    <dgm:pt modelId="{42FB2621-BC4D-4D39-84E1-B4FFEA51587A}" type="pres">
      <dgm:prSet presAssocID="{0BEAC7A0-B8D0-4AD0-96E0-F86E37025B03}" presName="Name0" presStyleCnt="0">
        <dgm:presLayoutVars>
          <dgm:chPref val="1"/>
          <dgm:dir/>
          <dgm:animOne val="branch"/>
          <dgm:animLvl val="lvl"/>
          <dgm:resizeHandles/>
        </dgm:presLayoutVars>
      </dgm:prSet>
      <dgm:spPr/>
      <dgm:t>
        <a:bodyPr/>
        <a:lstStyle/>
        <a:p>
          <a:endParaRPr lang="de-DE"/>
        </a:p>
      </dgm:t>
    </dgm:pt>
    <dgm:pt modelId="{B4668252-B477-4BA9-A143-6392EE2A179D}" type="pres">
      <dgm:prSet presAssocID="{1CF74694-F8A8-4E04-BE96-EC6F971015F5}" presName="vertOne" presStyleCnt="0"/>
      <dgm:spPr/>
      <dgm:t>
        <a:bodyPr/>
        <a:lstStyle/>
        <a:p>
          <a:endParaRPr lang="en-GB"/>
        </a:p>
      </dgm:t>
    </dgm:pt>
    <dgm:pt modelId="{2DBE5756-91A6-432B-AFBD-2563E9DA07C6}" type="pres">
      <dgm:prSet presAssocID="{1CF74694-F8A8-4E04-BE96-EC6F971015F5}" presName="txOne" presStyleLbl="node0" presStyleIdx="0" presStyleCnt="1" custScaleX="98254" custScaleY="110618">
        <dgm:presLayoutVars>
          <dgm:chPref val="3"/>
        </dgm:presLayoutVars>
      </dgm:prSet>
      <dgm:spPr/>
      <dgm:t>
        <a:bodyPr/>
        <a:lstStyle/>
        <a:p>
          <a:endParaRPr lang="en-GB"/>
        </a:p>
      </dgm:t>
    </dgm:pt>
    <dgm:pt modelId="{FB12CE94-B78E-4FBB-9FC8-E81766AF0BEE}" type="pres">
      <dgm:prSet presAssocID="{1CF74694-F8A8-4E04-BE96-EC6F971015F5}" presName="parTransOne" presStyleCnt="0"/>
      <dgm:spPr/>
      <dgm:t>
        <a:bodyPr/>
        <a:lstStyle/>
        <a:p>
          <a:endParaRPr lang="en-GB"/>
        </a:p>
      </dgm:t>
    </dgm:pt>
    <dgm:pt modelId="{78425FA1-1FAD-4920-A4D0-FD070783EEE2}" type="pres">
      <dgm:prSet presAssocID="{1CF74694-F8A8-4E04-BE96-EC6F971015F5}" presName="horzOne" presStyleCnt="0"/>
      <dgm:spPr/>
      <dgm:t>
        <a:bodyPr/>
        <a:lstStyle/>
        <a:p>
          <a:endParaRPr lang="en-GB"/>
        </a:p>
      </dgm:t>
    </dgm:pt>
    <dgm:pt modelId="{48051E8F-6584-4A97-9EA1-0CD8968920FC}" type="pres">
      <dgm:prSet presAssocID="{E080A003-1406-43A0-9ECD-C9DB444F3DD9}" presName="vertTwo" presStyleCnt="0"/>
      <dgm:spPr/>
      <dgm:t>
        <a:bodyPr/>
        <a:lstStyle/>
        <a:p>
          <a:endParaRPr lang="en-GB"/>
        </a:p>
      </dgm:t>
    </dgm:pt>
    <dgm:pt modelId="{3086BF20-1F5E-4E60-9532-1352B8DBE30B}" type="pres">
      <dgm:prSet presAssocID="{E080A003-1406-43A0-9ECD-C9DB444F3DD9}" presName="txTwo" presStyleLbl="node2" presStyleIdx="0" presStyleCnt="2">
        <dgm:presLayoutVars>
          <dgm:chPref val="3"/>
        </dgm:presLayoutVars>
      </dgm:prSet>
      <dgm:spPr/>
      <dgm:t>
        <a:bodyPr/>
        <a:lstStyle/>
        <a:p>
          <a:endParaRPr lang="en-GB"/>
        </a:p>
      </dgm:t>
    </dgm:pt>
    <dgm:pt modelId="{AA0268DF-7FE7-4F17-BCE7-9BFC69EC7F12}" type="pres">
      <dgm:prSet presAssocID="{E080A003-1406-43A0-9ECD-C9DB444F3DD9}" presName="parTransTwo" presStyleCnt="0"/>
      <dgm:spPr/>
      <dgm:t>
        <a:bodyPr/>
        <a:lstStyle/>
        <a:p>
          <a:endParaRPr lang="en-GB"/>
        </a:p>
      </dgm:t>
    </dgm:pt>
    <dgm:pt modelId="{1B912CF0-F00C-4274-883F-0942513972AE}" type="pres">
      <dgm:prSet presAssocID="{E080A003-1406-43A0-9ECD-C9DB444F3DD9}" presName="horzTwo" presStyleCnt="0"/>
      <dgm:spPr/>
      <dgm:t>
        <a:bodyPr/>
        <a:lstStyle/>
        <a:p>
          <a:endParaRPr lang="en-GB"/>
        </a:p>
      </dgm:t>
    </dgm:pt>
    <dgm:pt modelId="{3A27F056-C442-4FE7-B5BD-67E235449D75}" type="pres">
      <dgm:prSet presAssocID="{6BDD79AD-8ED2-4525-A9E3-6EBD85BB9410}" presName="vertThree" presStyleCnt="0"/>
      <dgm:spPr/>
      <dgm:t>
        <a:bodyPr/>
        <a:lstStyle/>
        <a:p>
          <a:endParaRPr lang="en-GB"/>
        </a:p>
      </dgm:t>
    </dgm:pt>
    <dgm:pt modelId="{609DDAB9-68A2-42D6-BC5B-3D164452B190}" type="pres">
      <dgm:prSet presAssocID="{6BDD79AD-8ED2-4525-A9E3-6EBD85BB9410}" presName="txThree" presStyleLbl="node3" presStyleIdx="0" presStyleCnt="2">
        <dgm:presLayoutVars>
          <dgm:chPref val="3"/>
        </dgm:presLayoutVars>
      </dgm:prSet>
      <dgm:spPr/>
      <dgm:t>
        <a:bodyPr/>
        <a:lstStyle/>
        <a:p>
          <a:endParaRPr lang="de-DE"/>
        </a:p>
      </dgm:t>
    </dgm:pt>
    <dgm:pt modelId="{8CB480FF-F9B9-4EFD-A456-6ED76B8C56AC}" type="pres">
      <dgm:prSet presAssocID="{6BDD79AD-8ED2-4525-A9E3-6EBD85BB9410}" presName="horzThree" presStyleCnt="0"/>
      <dgm:spPr/>
      <dgm:t>
        <a:bodyPr/>
        <a:lstStyle/>
        <a:p>
          <a:endParaRPr lang="en-GB"/>
        </a:p>
      </dgm:t>
    </dgm:pt>
    <dgm:pt modelId="{598FCD48-FAC1-4ABF-8C97-7616513B34A7}" type="pres">
      <dgm:prSet presAssocID="{53753A38-5FC1-42A7-A534-48A081F1C0AC}" presName="sibSpaceTwo" presStyleCnt="0"/>
      <dgm:spPr/>
      <dgm:t>
        <a:bodyPr/>
        <a:lstStyle/>
        <a:p>
          <a:endParaRPr lang="en-GB"/>
        </a:p>
      </dgm:t>
    </dgm:pt>
    <dgm:pt modelId="{A3AA4425-8F82-47BD-9716-E21B5F5EB233}" type="pres">
      <dgm:prSet presAssocID="{99946B58-C222-4BC5-85AC-21CE84EB76F6}" presName="vertTwo" presStyleCnt="0"/>
      <dgm:spPr/>
      <dgm:t>
        <a:bodyPr/>
        <a:lstStyle/>
        <a:p>
          <a:endParaRPr lang="en-GB"/>
        </a:p>
      </dgm:t>
    </dgm:pt>
    <dgm:pt modelId="{F7D18F17-4A97-4949-B4F9-E3CC4DDC4188}" type="pres">
      <dgm:prSet presAssocID="{99946B58-C222-4BC5-85AC-21CE84EB76F6}" presName="txTwo" presStyleLbl="node2" presStyleIdx="1" presStyleCnt="2">
        <dgm:presLayoutVars>
          <dgm:chPref val="3"/>
        </dgm:presLayoutVars>
      </dgm:prSet>
      <dgm:spPr/>
      <dgm:t>
        <a:bodyPr/>
        <a:lstStyle/>
        <a:p>
          <a:endParaRPr lang="en-GB"/>
        </a:p>
      </dgm:t>
    </dgm:pt>
    <dgm:pt modelId="{F1A11B42-69C2-473B-9DF3-2C9A15C29B40}" type="pres">
      <dgm:prSet presAssocID="{99946B58-C222-4BC5-85AC-21CE84EB76F6}" presName="parTransTwo" presStyleCnt="0"/>
      <dgm:spPr/>
      <dgm:t>
        <a:bodyPr/>
        <a:lstStyle/>
        <a:p>
          <a:endParaRPr lang="en-GB"/>
        </a:p>
      </dgm:t>
    </dgm:pt>
    <dgm:pt modelId="{092CE4ED-E4B2-472F-9195-95448FBE89C5}" type="pres">
      <dgm:prSet presAssocID="{99946B58-C222-4BC5-85AC-21CE84EB76F6}" presName="horzTwo" presStyleCnt="0"/>
      <dgm:spPr/>
      <dgm:t>
        <a:bodyPr/>
        <a:lstStyle/>
        <a:p>
          <a:endParaRPr lang="en-GB"/>
        </a:p>
      </dgm:t>
    </dgm:pt>
    <dgm:pt modelId="{24306814-05FA-43E5-B008-2C43541123E2}" type="pres">
      <dgm:prSet presAssocID="{7A2FD11F-280D-447D-B504-7EF072B7E885}" presName="vertThree" presStyleCnt="0"/>
      <dgm:spPr/>
      <dgm:t>
        <a:bodyPr/>
        <a:lstStyle/>
        <a:p>
          <a:endParaRPr lang="en-GB"/>
        </a:p>
      </dgm:t>
    </dgm:pt>
    <dgm:pt modelId="{3944D372-0555-4352-B145-AC3D520B5168}" type="pres">
      <dgm:prSet presAssocID="{7A2FD11F-280D-447D-B504-7EF072B7E885}" presName="txThree" presStyleLbl="node3" presStyleIdx="1" presStyleCnt="2">
        <dgm:presLayoutVars>
          <dgm:chPref val="3"/>
        </dgm:presLayoutVars>
      </dgm:prSet>
      <dgm:spPr/>
      <dgm:t>
        <a:bodyPr/>
        <a:lstStyle/>
        <a:p>
          <a:endParaRPr lang="de-DE"/>
        </a:p>
      </dgm:t>
    </dgm:pt>
    <dgm:pt modelId="{A6EED613-331E-429E-8097-ADE2ED7C4AA0}" type="pres">
      <dgm:prSet presAssocID="{7A2FD11F-280D-447D-B504-7EF072B7E885}" presName="horzThree" presStyleCnt="0"/>
      <dgm:spPr/>
      <dgm:t>
        <a:bodyPr/>
        <a:lstStyle/>
        <a:p>
          <a:endParaRPr lang="en-GB"/>
        </a:p>
      </dgm:t>
    </dgm:pt>
  </dgm:ptLst>
  <dgm:cxnLst>
    <dgm:cxn modelId="{A6E6EF9D-C633-4842-A986-671790665351}" srcId="{0BEAC7A0-B8D0-4AD0-96E0-F86E37025B03}" destId="{1CF74694-F8A8-4E04-BE96-EC6F971015F5}" srcOrd="0" destOrd="0" parTransId="{5E8FA07C-F965-466A-A003-FEA410B3D6F8}" sibTransId="{63CBE4DA-401C-4410-BD40-8C02E52C06C0}"/>
    <dgm:cxn modelId="{8CB13664-21E0-4F0B-92C6-14692D80D3E8}" type="presOf" srcId="{99946B58-C222-4BC5-85AC-21CE84EB76F6}" destId="{F7D18F17-4A97-4949-B4F9-E3CC4DDC4188}" srcOrd="0" destOrd="0" presId="urn:microsoft.com/office/officeart/2005/8/layout/hierarchy4"/>
    <dgm:cxn modelId="{2D102931-09B1-46C2-A080-4E458CD8385C}" type="presOf" srcId="{7A2FD11F-280D-447D-B504-7EF072B7E885}" destId="{3944D372-0555-4352-B145-AC3D520B5168}" srcOrd="0" destOrd="0" presId="urn:microsoft.com/office/officeart/2005/8/layout/hierarchy4"/>
    <dgm:cxn modelId="{9C6179AC-EC53-4CC2-B6BB-5F34C84C2D1D}" srcId="{1CF74694-F8A8-4E04-BE96-EC6F971015F5}" destId="{E080A003-1406-43A0-9ECD-C9DB444F3DD9}" srcOrd="0" destOrd="0" parTransId="{3D8F0949-672D-4ABD-94CF-3A2CEC031B56}" sibTransId="{53753A38-5FC1-42A7-A534-48A081F1C0AC}"/>
    <dgm:cxn modelId="{DA7AC8FD-01B1-4513-B84E-77BF6D2C9CBC}" srcId="{99946B58-C222-4BC5-85AC-21CE84EB76F6}" destId="{7A2FD11F-280D-447D-B504-7EF072B7E885}" srcOrd="0" destOrd="0" parTransId="{AD1118F5-8EF7-41E5-A6B9-B4C3C4F9DFCC}" sibTransId="{E466A4C1-D3BD-45E6-A911-B51B6B906C24}"/>
    <dgm:cxn modelId="{D16CA804-97B3-4C62-A605-8FF15E762CBF}" srcId="{1CF74694-F8A8-4E04-BE96-EC6F971015F5}" destId="{99946B58-C222-4BC5-85AC-21CE84EB76F6}" srcOrd="1" destOrd="0" parTransId="{D6134E34-35D5-4AC3-9A89-E21F7EFD0436}" sibTransId="{96DFD400-DCA8-4A82-A9CC-E803BA55117F}"/>
    <dgm:cxn modelId="{8DFA4950-FC62-4460-934A-64669492F9F0}" srcId="{E080A003-1406-43A0-9ECD-C9DB444F3DD9}" destId="{6BDD79AD-8ED2-4525-A9E3-6EBD85BB9410}" srcOrd="0" destOrd="0" parTransId="{FECD07EC-6CCE-4B15-868A-DB177993599D}" sibTransId="{54E7BA2A-A8C5-4EAD-8434-162D0EC61942}"/>
    <dgm:cxn modelId="{B3DB7DE3-4441-4CA3-B981-E903E8758CE0}" type="presOf" srcId="{E080A003-1406-43A0-9ECD-C9DB444F3DD9}" destId="{3086BF20-1F5E-4E60-9532-1352B8DBE30B}" srcOrd="0" destOrd="0" presId="urn:microsoft.com/office/officeart/2005/8/layout/hierarchy4"/>
    <dgm:cxn modelId="{06102D0E-901C-4375-B2D8-15A4EC43FA2E}" type="presOf" srcId="{1CF74694-F8A8-4E04-BE96-EC6F971015F5}" destId="{2DBE5756-91A6-432B-AFBD-2563E9DA07C6}" srcOrd="0" destOrd="0" presId="urn:microsoft.com/office/officeart/2005/8/layout/hierarchy4"/>
    <dgm:cxn modelId="{088BFE83-5A51-4047-AEC2-80621434C0A9}" type="presOf" srcId="{0BEAC7A0-B8D0-4AD0-96E0-F86E37025B03}" destId="{42FB2621-BC4D-4D39-84E1-B4FFEA51587A}" srcOrd="0" destOrd="0" presId="urn:microsoft.com/office/officeart/2005/8/layout/hierarchy4"/>
    <dgm:cxn modelId="{AF9E96F0-5A8A-4E80-8C0E-0946D8FB19E6}" type="presOf" srcId="{6BDD79AD-8ED2-4525-A9E3-6EBD85BB9410}" destId="{609DDAB9-68A2-42D6-BC5B-3D164452B190}" srcOrd="0" destOrd="0" presId="urn:microsoft.com/office/officeart/2005/8/layout/hierarchy4"/>
    <dgm:cxn modelId="{96FE632A-CD5A-4F91-B3E8-1F91D84105FC}" type="presParOf" srcId="{42FB2621-BC4D-4D39-84E1-B4FFEA51587A}" destId="{B4668252-B477-4BA9-A143-6392EE2A179D}" srcOrd="0" destOrd="0" presId="urn:microsoft.com/office/officeart/2005/8/layout/hierarchy4"/>
    <dgm:cxn modelId="{3E7158A7-E5CD-4A4F-8EC2-C8DE261E40A4}" type="presParOf" srcId="{B4668252-B477-4BA9-A143-6392EE2A179D}" destId="{2DBE5756-91A6-432B-AFBD-2563E9DA07C6}" srcOrd="0" destOrd="0" presId="urn:microsoft.com/office/officeart/2005/8/layout/hierarchy4"/>
    <dgm:cxn modelId="{2F939E8E-E73D-40AF-8461-C0C09526123A}" type="presParOf" srcId="{B4668252-B477-4BA9-A143-6392EE2A179D}" destId="{FB12CE94-B78E-4FBB-9FC8-E81766AF0BEE}" srcOrd="1" destOrd="0" presId="urn:microsoft.com/office/officeart/2005/8/layout/hierarchy4"/>
    <dgm:cxn modelId="{AA150943-839B-4CA5-9561-AA59E9FCC0FC}" type="presParOf" srcId="{B4668252-B477-4BA9-A143-6392EE2A179D}" destId="{78425FA1-1FAD-4920-A4D0-FD070783EEE2}" srcOrd="2" destOrd="0" presId="urn:microsoft.com/office/officeart/2005/8/layout/hierarchy4"/>
    <dgm:cxn modelId="{344DCAEB-1D5A-409B-948A-F655CF930095}" type="presParOf" srcId="{78425FA1-1FAD-4920-A4D0-FD070783EEE2}" destId="{48051E8F-6584-4A97-9EA1-0CD8968920FC}" srcOrd="0" destOrd="0" presId="urn:microsoft.com/office/officeart/2005/8/layout/hierarchy4"/>
    <dgm:cxn modelId="{5400BB24-4E25-43F3-9DAF-B6CD60B243C6}" type="presParOf" srcId="{48051E8F-6584-4A97-9EA1-0CD8968920FC}" destId="{3086BF20-1F5E-4E60-9532-1352B8DBE30B}" srcOrd="0" destOrd="0" presId="urn:microsoft.com/office/officeart/2005/8/layout/hierarchy4"/>
    <dgm:cxn modelId="{E215D734-FBC7-4B4D-949C-F95369E0718F}" type="presParOf" srcId="{48051E8F-6584-4A97-9EA1-0CD8968920FC}" destId="{AA0268DF-7FE7-4F17-BCE7-9BFC69EC7F12}" srcOrd="1" destOrd="0" presId="urn:microsoft.com/office/officeart/2005/8/layout/hierarchy4"/>
    <dgm:cxn modelId="{70AE607B-B4FC-4218-9531-85CD6B498727}" type="presParOf" srcId="{48051E8F-6584-4A97-9EA1-0CD8968920FC}" destId="{1B912CF0-F00C-4274-883F-0942513972AE}" srcOrd="2" destOrd="0" presId="urn:microsoft.com/office/officeart/2005/8/layout/hierarchy4"/>
    <dgm:cxn modelId="{8B0FB12D-12D7-40FC-A8E3-7F557F2B3AC0}" type="presParOf" srcId="{1B912CF0-F00C-4274-883F-0942513972AE}" destId="{3A27F056-C442-4FE7-B5BD-67E235449D75}" srcOrd="0" destOrd="0" presId="urn:microsoft.com/office/officeart/2005/8/layout/hierarchy4"/>
    <dgm:cxn modelId="{C75345FD-A2F4-4286-A246-2DD7390639F0}" type="presParOf" srcId="{3A27F056-C442-4FE7-B5BD-67E235449D75}" destId="{609DDAB9-68A2-42D6-BC5B-3D164452B190}" srcOrd="0" destOrd="0" presId="urn:microsoft.com/office/officeart/2005/8/layout/hierarchy4"/>
    <dgm:cxn modelId="{FE5A837D-4930-406D-A5F3-50A04C9EE909}" type="presParOf" srcId="{3A27F056-C442-4FE7-B5BD-67E235449D75}" destId="{8CB480FF-F9B9-4EFD-A456-6ED76B8C56AC}" srcOrd="1" destOrd="0" presId="urn:microsoft.com/office/officeart/2005/8/layout/hierarchy4"/>
    <dgm:cxn modelId="{DFC2817C-0A49-463F-8CB2-D66B9D3D8BCB}" type="presParOf" srcId="{78425FA1-1FAD-4920-A4D0-FD070783EEE2}" destId="{598FCD48-FAC1-4ABF-8C97-7616513B34A7}" srcOrd="1" destOrd="0" presId="urn:microsoft.com/office/officeart/2005/8/layout/hierarchy4"/>
    <dgm:cxn modelId="{3CE53D4E-15DC-4F7A-AAF1-9A754B556E24}" type="presParOf" srcId="{78425FA1-1FAD-4920-A4D0-FD070783EEE2}" destId="{A3AA4425-8F82-47BD-9716-E21B5F5EB233}" srcOrd="2" destOrd="0" presId="urn:microsoft.com/office/officeart/2005/8/layout/hierarchy4"/>
    <dgm:cxn modelId="{D6694903-4C06-4634-9276-1A8F4C25A3EF}" type="presParOf" srcId="{A3AA4425-8F82-47BD-9716-E21B5F5EB233}" destId="{F7D18F17-4A97-4949-B4F9-E3CC4DDC4188}" srcOrd="0" destOrd="0" presId="urn:microsoft.com/office/officeart/2005/8/layout/hierarchy4"/>
    <dgm:cxn modelId="{01733815-F22A-4124-AB76-ACD71CD82A44}" type="presParOf" srcId="{A3AA4425-8F82-47BD-9716-E21B5F5EB233}" destId="{F1A11B42-69C2-473B-9DF3-2C9A15C29B40}" srcOrd="1" destOrd="0" presId="urn:microsoft.com/office/officeart/2005/8/layout/hierarchy4"/>
    <dgm:cxn modelId="{8C9F02BC-A6F3-48CA-9ED1-3850578001A8}" type="presParOf" srcId="{A3AA4425-8F82-47BD-9716-E21B5F5EB233}" destId="{092CE4ED-E4B2-472F-9195-95448FBE89C5}" srcOrd="2" destOrd="0" presId="urn:microsoft.com/office/officeart/2005/8/layout/hierarchy4"/>
    <dgm:cxn modelId="{E65C7D8D-98C0-4A06-84BF-C9EDEB331D7F}" type="presParOf" srcId="{092CE4ED-E4B2-472F-9195-95448FBE89C5}" destId="{24306814-05FA-43E5-B008-2C43541123E2}" srcOrd="0" destOrd="0" presId="urn:microsoft.com/office/officeart/2005/8/layout/hierarchy4"/>
    <dgm:cxn modelId="{11A32951-733B-4CF2-8EF4-EE7E840E8223}" type="presParOf" srcId="{24306814-05FA-43E5-B008-2C43541123E2}" destId="{3944D372-0555-4352-B145-AC3D520B5168}" srcOrd="0" destOrd="0" presId="urn:microsoft.com/office/officeart/2005/8/layout/hierarchy4"/>
    <dgm:cxn modelId="{565BE9C7-15CA-4068-A6A9-71B5A80F44DD}" type="presParOf" srcId="{24306814-05FA-43E5-B008-2C43541123E2}" destId="{A6EED613-331E-429E-8097-ADE2ED7C4AA0}"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5756-91A6-432B-AFBD-2563E9DA07C6}">
      <dsp:nvSpPr>
        <dsp:cNvPr id="0" name=""/>
        <dsp:cNvSpPr/>
      </dsp:nvSpPr>
      <dsp:spPr>
        <a:xfrm>
          <a:off x="70733" y="1223"/>
          <a:ext cx="7637683" cy="1304687"/>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smtClean="0">
              <a:solidFill>
                <a:srgbClr val="014573"/>
              </a:solidFill>
            </a:rPr>
            <a:t>International Pharmaceutical Regulators Forum (working group "</a:t>
          </a:r>
          <a:r>
            <a:rPr lang="en-GB" sz="2000" b="1" kern="1200" dirty="0" err="1" smtClean="0">
              <a:solidFill>
                <a:srgbClr val="014573"/>
              </a:solidFill>
            </a:rPr>
            <a:t>nanomedicine</a:t>
          </a:r>
          <a:r>
            <a:rPr lang="en-GB" sz="2000" b="1" kern="1200" dirty="0" smtClean="0">
              <a:solidFill>
                <a:srgbClr val="014573"/>
              </a:solidFill>
            </a:rPr>
            <a:t>")</a:t>
          </a:r>
          <a:endParaRPr lang="en-GB" sz="2000" b="1" kern="1200" dirty="0">
            <a:solidFill>
              <a:srgbClr val="014573"/>
            </a:solidFill>
          </a:endParaRPr>
        </a:p>
      </dsp:txBody>
      <dsp:txXfrm>
        <a:off x="108946" y="39436"/>
        <a:ext cx="7561257" cy="1228261"/>
      </dsp:txXfrm>
    </dsp:sp>
    <dsp:sp modelId="{3086BF20-1F5E-4E60-9532-1352B8DBE30B}">
      <dsp:nvSpPr>
        <dsp:cNvPr id="0" name=""/>
        <dsp:cNvSpPr/>
      </dsp:nvSpPr>
      <dsp:spPr>
        <a:xfrm>
          <a:off x="2871" y="1436728"/>
          <a:ext cx="3730041" cy="1179453"/>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smtClean="0">
              <a:solidFill>
                <a:srgbClr val="014573"/>
              </a:solidFill>
            </a:rPr>
            <a:t>European Medicines Agency and </a:t>
          </a:r>
        </a:p>
        <a:p>
          <a:pPr lvl="0" algn="ctr" defTabSz="889000">
            <a:lnSpc>
              <a:spcPct val="90000"/>
            </a:lnSpc>
            <a:spcBef>
              <a:spcPct val="0"/>
            </a:spcBef>
            <a:spcAft>
              <a:spcPct val="35000"/>
            </a:spcAft>
          </a:pPr>
          <a:r>
            <a:rPr lang="en-GB" sz="2000" b="1" kern="1200" dirty="0" smtClean="0">
              <a:solidFill>
                <a:srgbClr val="014573"/>
              </a:solidFill>
            </a:rPr>
            <a:t>EU Member States</a:t>
          </a:r>
          <a:endParaRPr lang="en-GB" sz="2000" b="1" kern="1200" dirty="0">
            <a:solidFill>
              <a:srgbClr val="014573"/>
            </a:solidFill>
          </a:endParaRPr>
        </a:p>
      </dsp:txBody>
      <dsp:txXfrm>
        <a:off x="37416" y="1471273"/>
        <a:ext cx="3660951" cy="1110363"/>
      </dsp:txXfrm>
    </dsp:sp>
    <dsp:sp modelId="{609DDAB9-68A2-42D6-BC5B-3D164452B190}">
      <dsp:nvSpPr>
        <dsp:cNvPr id="0" name=""/>
        <dsp:cNvSpPr/>
      </dsp:nvSpPr>
      <dsp:spPr>
        <a:xfrm>
          <a:off x="2871" y="2746999"/>
          <a:ext cx="3730041" cy="1179453"/>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smtClean="0">
              <a:solidFill>
                <a:srgbClr val="014573"/>
              </a:solidFill>
            </a:rPr>
            <a:t>EU-NCL</a:t>
          </a:r>
          <a:endParaRPr lang="en-GB" sz="2000" b="1" kern="1200" dirty="0">
            <a:solidFill>
              <a:srgbClr val="014573"/>
            </a:solidFill>
          </a:endParaRPr>
        </a:p>
      </dsp:txBody>
      <dsp:txXfrm>
        <a:off x="37416" y="2781544"/>
        <a:ext cx="3660951" cy="1110363"/>
      </dsp:txXfrm>
    </dsp:sp>
    <dsp:sp modelId="{F7D18F17-4A97-4949-B4F9-E3CC4DDC4188}">
      <dsp:nvSpPr>
        <dsp:cNvPr id="0" name=""/>
        <dsp:cNvSpPr/>
      </dsp:nvSpPr>
      <dsp:spPr>
        <a:xfrm>
          <a:off x="4046236" y="1436728"/>
          <a:ext cx="3730041" cy="1179453"/>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smtClean="0">
              <a:solidFill>
                <a:srgbClr val="014573"/>
              </a:solidFill>
            </a:rPr>
            <a:t>Food and Drug Administration</a:t>
          </a:r>
          <a:endParaRPr lang="en-GB" sz="2000" b="1" kern="1200" dirty="0">
            <a:solidFill>
              <a:srgbClr val="014573"/>
            </a:solidFill>
          </a:endParaRPr>
        </a:p>
      </dsp:txBody>
      <dsp:txXfrm>
        <a:off x="4080781" y="1471273"/>
        <a:ext cx="3660951" cy="1110363"/>
      </dsp:txXfrm>
    </dsp:sp>
    <dsp:sp modelId="{3944D372-0555-4352-B145-AC3D520B5168}">
      <dsp:nvSpPr>
        <dsp:cNvPr id="0" name=""/>
        <dsp:cNvSpPr/>
      </dsp:nvSpPr>
      <dsp:spPr>
        <a:xfrm>
          <a:off x="4046236" y="2746999"/>
          <a:ext cx="3730041" cy="1179453"/>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1" kern="1200" dirty="0" smtClean="0">
              <a:solidFill>
                <a:srgbClr val="014573"/>
              </a:solidFill>
            </a:rPr>
            <a:t>NCI-</a:t>
          </a:r>
          <a:r>
            <a:rPr lang="en-GB" sz="2000" b="1" kern="1200" dirty="0" smtClean="0">
              <a:solidFill>
                <a:srgbClr val="014573"/>
              </a:solidFill>
            </a:rPr>
            <a:t>NCL</a:t>
          </a:r>
          <a:endParaRPr lang="en-GB" sz="2000" b="1" kern="1200" dirty="0">
            <a:solidFill>
              <a:srgbClr val="014573"/>
            </a:solidFill>
          </a:endParaRPr>
        </a:p>
      </dsp:txBody>
      <dsp:txXfrm>
        <a:off x="4080781" y="2781544"/>
        <a:ext cx="3660951" cy="11103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image" Target="../media/image3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s>
</file>

<file path=ppt/drawings/drawing1.xml><?xml version="1.0" encoding="utf-8"?>
<c:userShapes xmlns:c="http://schemas.openxmlformats.org/drawingml/2006/chart">
  <cdr:relSizeAnchor xmlns:cdr="http://schemas.openxmlformats.org/drawingml/2006/chartDrawing">
    <cdr:from>
      <cdr:x>1.10662E-7</cdr:x>
      <cdr:y>0.04348</cdr:y>
    </cdr:from>
    <cdr:to>
      <cdr:x>0.03406</cdr:x>
      <cdr:y>0.41967</cdr:y>
    </cdr:to>
    <cdr:sp macro="" textlink="">
      <cdr:nvSpPr>
        <cdr:cNvPr id="2" name="TextBox 1"/>
        <cdr:cNvSpPr txBox="1"/>
      </cdr:nvSpPr>
      <cdr:spPr>
        <a:xfrm xmlns:a="http://schemas.openxmlformats.org/drawingml/2006/main" rot="16200000">
          <a:off x="-780667" y="996693"/>
          <a:ext cx="1869120" cy="307783"/>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GB" sz="1400" b="1" dirty="0"/>
            <a:t>projects/products*</a:t>
          </a:r>
        </a:p>
      </cdr:txBody>
    </cdr:sp>
  </cdr:relSizeAnchor>
  <cdr:relSizeAnchor xmlns:cdr="http://schemas.openxmlformats.org/drawingml/2006/chartDrawing">
    <cdr:from>
      <cdr:x>0.32267</cdr:x>
      <cdr:y>0.04478</cdr:y>
    </cdr:from>
    <cdr:to>
      <cdr:x>0.37048</cdr:x>
      <cdr:y>0.56716</cdr:y>
    </cdr:to>
    <cdr:sp macro="" textlink="">
      <cdr:nvSpPr>
        <cdr:cNvPr id="3" name="Oval 2"/>
        <cdr:cNvSpPr/>
      </cdr:nvSpPr>
      <cdr:spPr bwMode="auto">
        <a:xfrm xmlns:a="http://schemas.openxmlformats.org/drawingml/2006/main">
          <a:off x="2915816" y="216024"/>
          <a:ext cx="432048" cy="2520280"/>
        </a:xfrm>
        <a:prstGeom xmlns:a="http://schemas.openxmlformats.org/drawingml/2006/main" prst="ellipse">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vertOverflow="clip" vert="horz" wrap="square" lIns="91440" tIns="45720" rIns="91440" bIns="45720" numCol="1" anchor="ctr" anchorCtr="0" compatLnSpc="1">
          <a:prstTxWarp prst="textNoShape">
            <a:avLst/>
          </a:prstTxWarp>
        </a:bodyPr>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defRPr>
                <a:solidFill>
                  <a:schemeClr val="tx1"/>
                </a:solidFill>
                <a:latin typeface="Arial" charset="0"/>
              </a:defRPr>
            </a:lvl1pPr>
          </a:lstStyle>
          <a:p>
            <a:endParaRPr lang="en-GB" altLang="en-US"/>
          </a:p>
        </p:txBody>
      </p:sp>
      <p:sp>
        <p:nvSpPr>
          <p:cNvPr id="37891" name="Rectangle 3"/>
          <p:cNvSpPr>
            <a:spLocks noGrp="1" noChangeArrowheads="1"/>
          </p:cNvSpPr>
          <p:nvPr>
            <p:ph type="dt" sz="quarter" idx="1"/>
          </p:nvPr>
        </p:nvSpPr>
        <p:spPr bwMode="auto">
          <a:xfrm>
            <a:off x="3854183"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lgn="r">
              <a:defRPr>
                <a:solidFill>
                  <a:schemeClr val="tx1"/>
                </a:solidFill>
                <a:latin typeface="Arial" charset="0"/>
              </a:defRPr>
            </a:lvl1pPr>
          </a:lstStyle>
          <a:p>
            <a:endParaRPr lang="en-GB" altLang="en-US"/>
          </a:p>
        </p:txBody>
      </p:sp>
      <p:sp>
        <p:nvSpPr>
          <p:cNvPr id="37892" name="Rectangle 4"/>
          <p:cNvSpPr>
            <a:spLocks noGrp="1" noChangeArrowheads="1"/>
          </p:cNvSpPr>
          <p:nvPr>
            <p:ph type="ftr" sz="quarter" idx="2"/>
          </p:nvPr>
        </p:nvSpPr>
        <p:spPr bwMode="auto">
          <a:xfrm>
            <a:off x="0"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defRPr>
                <a:solidFill>
                  <a:schemeClr val="tx1"/>
                </a:solidFill>
                <a:latin typeface="Arial" charset="0"/>
              </a:defRPr>
            </a:lvl1pPr>
          </a:lstStyle>
          <a:p>
            <a:endParaRPr lang="en-GB" altLang="en-US"/>
          </a:p>
        </p:txBody>
      </p:sp>
      <p:sp>
        <p:nvSpPr>
          <p:cNvPr id="37893" name="Rectangle 5"/>
          <p:cNvSpPr>
            <a:spLocks noGrp="1" noChangeArrowheads="1"/>
          </p:cNvSpPr>
          <p:nvPr>
            <p:ph type="sldNum" sz="quarter" idx="3"/>
          </p:nvPr>
        </p:nvSpPr>
        <p:spPr bwMode="auto">
          <a:xfrm>
            <a:off x="3854183"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lgn="r">
              <a:defRPr>
                <a:solidFill>
                  <a:schemeClr val="tx1"/>
                </a:solidFill>
                <a:latin typeface="Arial" charset="0"/>
              </a:defRPr>
            </a:lvl1pPr>
          </a:lstStyle>
          <a:p>
            <a:fld id="{FED45814-836F-4D02-9B3F-C8895E045233}" type="slidenum">
              <a:rPr lang="en-GB" altLang="en-US"/>
              <a:pPr/>
              <a:t>‹Nr.›</a:t>
            </a:fld>
            <a:endParaRPr lang="en-GB" altLang="en-US"/>
          </a:p>
        </p:txBody>
      </p:sp>
    </p:spTree>
    <p:extLst>
      <p:ext uri="{BB962C8B-B14F-4D97-AF65-F5344CB8AC3E}">
        <p14:creationId xmlns:p14="http://schemas.microsoft.com/office/powerpoint/2010/main" val="237645859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defRPr>
                <a:solidFill>
                  <a:schemeClr val="tx1"/>
                </a:solidFill>
                <a:latin typeface="Arial" charset="0"/>
              </a:defRPr>
            </a:lvl1pPr>
          </a:lstStyle>
          <a:p>
            <a:endParaRPr lang="en-GB" altLang="en-US"/>
          </a:p>
        </p:txBody>
      </p:sp>
      <p:sp>
        <p:nvSpPr>
          <p:cNvPr id="36867" name="Rectangle 3"/>
          <p:cNvSpPr>
            <a:spLocks noGrp="1" noChangeArrowheads="1"/>
          </p:cNvSpPr>
          <p:nvPr>
            <p:ph type="dt" idx="1"/>
          </p:nvPr>
        </p:nvSpPr>
        <p:spPr bwMode="auto">
          <a:xfrm>
            <a:off x="3854183"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lvl1pPr algn="r">
              <a:defRPr>
                <a:solidFill>
                  <a:schemeClr val="tx1"/>
                </a:solidFill>
                <a:latin typeface="Arial" charset="0"/>
              </a:defRPr>
            </a:lvl1pPr>
          </a:lstStyle>
          <a:p>
            <a:endParaRPr lang="en-GB" altLang="en-US"/>
          </a:p>
        </p:txBody>
      </p:sp>
      <p:sp>
        <p:nvSpPr>
          <p:cNvPr id="36868" name="Rectangle 4"/>
          <p:cNvSpPr>
            <a:spLocks noGrp="1" noRot="1" noChangeAspect="1" noChangeArrowheads="1" noTextEdit="1"/>
          </p:cNvSpPr>
          <p:nvPr>
            <p:ph type="sldImg" idx="2"/>
          </p:nvPr>
        </p:nvSpPr>
        <p:spPr bwMode="auto">
          <a:xfrm>
            <a:off x="917575" y="746125"/>
            <a:ext cx="4972050"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p:cNvSpPr>
            <a:spLocks noGrp="1" noChangeArrowheads="1"/>
          </p:cNvSpPr>
          <p:nvPr>
            <p:ph type="body" sz="quarter" idx="3"/>
          </p:nvPr>
        </p:nvSpPr>
        <p:spPr bwMode="auto">
          <a:xfrm>
            <a:off x="680244" y="4723170"/>
            <a:ext cx="5445126" cy="4475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36870" name="Rectangle 6"/>
          <p:cNvSpPr>
            <a:spLocks noGrp="1" noChangeArrowheads="1"/>
          </p:cNvSpPr>
          <p:nvPr>
            <p:ph type="ftr" sz="quarter" idx="4"/>
          </p:nvPr>
        </p:nvSpPr>
        <p:spPr bwMode="auto">
          <a:xfrm>
            <a:off x="0"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defRPr>
                <a:solidFill>
                  <a:schemeClr val="tx1"/>
                </a:solidFill>
                <a:latin typeface="Arial" charset="0"/>
              </a:defRPr>
            </a:lvl1pPr>
          </a:lstStyle>
          <a:p>
            <a:endParaRPr lang="en-GB" altLang="en-US"/>
          </a:p>
        </p:txBody>
      </p:sp>
      <p:sp>
        <p:nvSpPr>
          <p:cNvPr id="36871" name="Rectangle 7"/>
          <p:cNvSpPr>
            <a:spLocks noGrp="1" noChangeArrowheads="1"/>
          </p:cNvSpPr>
          <p:nvPr>
            <p:ph type="sldNum" sz="quarter" idx="5"/>
          </p:nvPr>
        </p:nvSpPr>
        <p:spPr bwMode="auto">
          <a:xfrm>
            <a:off x="3854183" y="9444749"/>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77" tIns="45789" rIns="91577" bIns="45789" numCol="1" anchor="b" anchorCtr="0" compatLnSpc="1">
            <a:prstTxWarp prst="textNoShape">
              <a:avLst/>
            </a:prstTxWarp>
          </a:bodyPr>
          <a:lstStyle>
            <a:lvl1pPr algn="r">
              <a:defRPr>
                <a:solidFill>
                  <a:schemeClr val="tx1"/>
                </a:solidFill>
                <a:latin typeface="Arial" charset="0"/>
              </a:defRPr>
            </a:lvl1pPr>
          </a:lstStyle>
          <a:p>
            <a:fld id="{220961ED-B8B5-4C64-9727-6F12A830C91B}" type="slidenum">
              <a:rPr lang="en-GB" altLang="en-US"/>
              <a:pPr/>
              <a:t>‹Nr.›</a:t>
            </a:fld>
            <a:endParaRPr lang="en-GB" altLang="en-US"/>
          </a:p>
        </p:txBody>
      </p:sp>
    </p:spTree>
    <p:extLst>
      <p:ext uri="{BB962C8B-B14F-4D97-AF65-F5344CB8AC3E}">
        <p14:creationId xmlns:p14="http://schemas.microsoft.com/office/powerpoint/2010/main" val="1432761380"/>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charset="0"/>
        <a:ea typeface="+mn-ea"/>
        <a:cs typeface="+mn-cs"/>
      </a:defRPr>
    </a:lvl1pPr>
    <a:lvl2pPr marL="456233" algn="l" rtl="0" fontAlgn="base">
      <a:spcBef>
        <a:spcPct val="30000"/>
      </a:spcBef>
      <a:spcAft>
        <a:spcPct val="0"/>
      </a:spcAft>
      <a:defRPr sz="1200" kern="1200">
        <a:solidFill>
          <a:schemeClr val="tx1"/>
        </a:solidFill>
        <a:latin typeface="Arial" charset="0"/>
        <a:ea typeface="+mn-ea"/>
        <a:cs typeface="+mn-cs"/>
      </a:defRPr>
    </a:lvl2pPr>
    <a:lvl3pPr marL="912466" algn="l" rtl="0" fontAlgn="base">
      <a:spcBef>
        <a:spcPct val="30000"/>
      </a:spcBef>
      <a:spcAft>
        <a:spcPct val="0"/>
      </a:spcAft>
      <a:defRPr sz="1200" kern="1200">
        <a:solidFill>
          <a:schemeClr val="tx1"/>
        </a:solidFill>
        <a:latin typeface="Arial" charset="0"/>
        <a:ea typeface="+mn-ea"/>
        <a:cs typeface="+mn-cs"/>
      </a:defRPr>
    </a:lvl3pPr>
    <a:lvl4pPr marL="1368699" algn="l" rtl="0" fontAlgn="base">
      <a:spcBef>
        <a:spcPct val="30000"/>
      </a:spcBef>
      <a:spcAft>
        <a:spcPct val="0"/>
      </a:spcAft>
      <a:defRPr sz="1200" kern="1200">
        <a:solidFill>
          <a:schemeClr val="tx1"/>
        </a:solidFill>
        <a:latin typeface="Arial" charset="0"/>
        <a:ea typeface="+mn-ea"/>
        <a:cs typeface="+mn-cs"/>
      </a:defRPr>
    </a:lvl4pPr>
    <a:lvl5pPr marL="1824933" algn="l" rtl="0" fontAlgn="base">
      <a:spcBef>
        <a:spcPct val="30000"/>
      </a:spcBef>
      <a:spcAft>
        <a:spcPct val="0"/>
      </a:spcAft>
      <a:defRPr sz="1200" kern="1200">
        <a:solidFill>
          <a:schemeClr val="tx1"/>
        </a:solidFill>
        <a:latin typeface="Arial" charset="0"/>
        <a:ea typeface="+mn-ea"/>
        <a:cs typeface="+mn-cs"/>
      </a:defRPr>
    </a:lvl5pPr>
    <a:lvl6pPr marL="2281163" algn="l" defTabSz="912466" rtl="0" eaLnBrk="1" latinLnBrk="0" hangingPunct="1">
      <a:defRPr sz="1200" kern="1200">
        <a:solidFill>
          <a:schemeClr val="tx1"/>
        </a:solidFill>
        <a:latin typeface="+mn-lt"/>
        <a:ea typeface="+mn-ea"/>
        <a:cs typeface="+mn-cs"/>
      </a:defRPr>
    </a:lvl6pPr>
    <a:lvl7pPr marL="2737399" algn="l" defTabSz="912466" rtl="0" eaLnBrk="1" latinLnBrk="0" hangingPunct="1">
      <a:defRPr sz="1200" kern="1200">
        <a:solidFill>
          <a:schemeClr val="tx1"/>
        </a:solidFill>
        <a:latin typeface="+mn-lt"/>
        <a:ea typeface="+mn-ea"/>
        <a:cs typeface="+mn-cs"/>
      </a:defRPr>
    </a:lvl7pPr>
    <a:lvl8pPr marL="3193630" algn="l" defTabSz="912466" rtl="0" eaLnBrk="1" latinLnBrk="0" hangingPunct="1">
      <a:defRPr sz="1200" kern="1200">
        <a:solidFill>
          <a:schemeClr val="tx1"/>
        </a:solidFill>
        <a:latin typeface="+mn-lt"/>
        <a:ea typeface="+mn-ea"/>
        <a:cs typeface="+mn-cs"/>
      </a:defRPr>
    </a:lvl8pPr>
    <a:lvl9pPr marL="3649861" algn="l" defTabSz="91246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a:t>
            </a:fld>
            <a:endParaRPr lang="en-GB"/>
          </a:p>
        </p:txBody>
      </p:sp>
    </p:spTree>
    <p:extLst>
      <p:ext uri="{BB962C8B-B14F-4D97-AF65-F5344CB8AC3E}">
        <p14:creationId xmlns:p14="http://schemas.microsoft.com/office/powerpoint/2010/main" val="3569468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6125"/>
            <a:ext cx="4972050" cy="3729038"/>
          </a:xfrm>
        </p:spPr>
      </p:sp>
      <p:sp>
        <p:nvSpPr>
          <p:cNvPr id="3" name="Notes Placeholder 2"/>
          <p:cNvSpPr>
            <a:spLocks noGrp="1"/>
          </p:cNvSpPr>
          <p:nvPr>
            <p:ph type="body" idx="1"/>
          </p:nvPr>
        </p:nvSpPr>
        <p:spPr/>
        <p:txBody>
          <a:bodyPr/>
          <a:lstStyle/>
          <a:p>
            <a:pPr>
              <a:lnSpc>
                <a:spcPct val="110000"/>
              </a:lnSpc>
              <a:buClr>
                <a:srgbClr val="33ACE3"/>
              </a:buClr>
              <a:buFont typeface="Wingdings" panose="05000000000000000000" pitchFamily="2" charset="2"/>
              <a:buChar char="§"/>
            </a:pPr>
            <a:r>
              <a:rPr lang="en-US" sz="1200" b="1" i="0" dirty="0" smtClean="0">
                <a:solidFill>
                  <a:schemeClr val="bg2">
                    <a:lumMod val="75000"/>
                  </a:schemeClr>
                </a:solidFill>
              </a:rPr>
              <a:t>7 institutes </a:t>
            </a:r>
            <a:r>
              <a:rPr lang="en-US" sz="1200" i="0" dirty="0" smtClean="0">
                <a:solidFill>
                  <a:schemeClr val="bg2">
                    <a:lumMod val="75000"/>
                  </a:schemeClr>
                </a:solidFill>
              </a:rPr>
              <a:t>in 6 locations</a:t>
            </a:r>
          </a:p>
          <a:p>
            <a:pPr>
              <a:lnSpc>
                <a:spcPct val="110000"/>
              </a:lnSpc>
              <a:buClr>
                <a:srgbClr val="33ACE3"/>
              </a:buClr>
              <a:buFont typeface="Wingdings" panose="05000000000000000000" pitchFamily="2" charset="2"/>
              <a:buChar char="§"/>
            </a:pPr>
            <a:r>
              <a:rPr lang="en-US" sz="1200" b="1" i="0" dirty="0" smtClean="0">
                <a:solidFill>
                  <a:schemeClr val="bg2">
                    <a:lumMod val="75000"/>
                  </a:schemeClr>
                </a:solidFill>
              </a:rPr>
              <a:t>Around 3000 staff,</a:t>
            </a:r>
            <a:r>
              <a:rPr lang="en-US" sz="1200" i="0" dirty="0" smtClean="0">
                <a:solidFill>
                  <a:schemeClr val="bg2">
                    <a:lumMod val="75000"/>
                  </a:schemeClr>
                </a:solidFill>
              </a:rPr>
              <a:t> including PhDs and visiting scientists</a:t>
            </a:r>
          </a:p>
          <a:p>
            <a:pPr>
              <a:lnSpc>
                <a:spcPct val="110000"/>
              </a:lnSpc>
              <a:buClr>
                <a:srgbClr val="33ACE3"/>
              </a:buClr>
              <a:buFont typeface="Wingdings" panose="05000000000000000000" pitchFamily="2" charset="2"/>
              <a:buChar char="§"/>
            </a:pPr>
            <a:r>
              <a:rPr lang="en-US" sz="1200" b="1" i="0" dirty="0" smtClean="0">
                <a:solidFill>
                  <a:schemeClr val="bg2">
                    <a:lumMod val="75000"/>
                  </a:schemeClr>
                </a:solidFill>
              </a:rPr>
              <a:t>1370 publications</a:t>
            </a:r>
            <a:r>
              <a:rPr lang="en-US" sz="1200" i="0" dirty="0" smtClean="0">
                <a:solidFill>
                  <a:schemeClr val="bg2">
                    <a:lumMod val="75000"/>
                  </a:schemeClr>
                </a:solidFill>
              </a:rPr>
              <a:t> in 2014</a:t>
            </a:r>
          </a:p>
          <a:p>
            <a:r>
              <a:rPr lang="en-GB" sz="1200" kern="1200" dirty="0" smtClean="0">
                <a:solidFill>
                  <a:schemeClr val="tx1"/>
                </a:solidFill>
                <a:effectLst/>
                <a:latin typeface="Arial" charset="0"/>
                <a:ea typeface="+mn-ea"/>
                <a:cs typeface="+mn-cs"/>
              </a:rPr>
              <a:t>Directorate F – Health, Consumers and Reference Materials</a:t>
            </a:r>
          </a:p>
          <a:p>
            <a:r>
              <a:rPr lang="en-GB" sz="1200" kern="1200" dirty="0" smtClean="0">
                <a:solidFill>
                  <a:schemeClr val="tx1"/>
                </a:solidFill>
                <a:effectLst/>
                <a:latin typeface="Arial" charset="0"/>
                <a:ea typeface="+mn-ea"/>
                <a:cs typeface="+mn-cs"/>
              </a:rPr>
              <a:t>Consumer Products Safety</a:t>
            </a:r>
          </a:p>
          <a:p>
            <a:pPr>
              <a:lnSpc>
                <a:spcPct val="110000"/>
              </a:lnSpc>
              <a:buClr>
                <a:srgbClr val="33ACE3"/>
              </a:buClr>
              <a:buFont typeface="Wingdings" panose="05000000000000000000" pitchFamily="2" charset="2"/>
              <a:buChar char="§"/>
            </a:pPr>
            <a:endParaRPr lang="en-US" sz="1200" i="0" dirty="0" smtClean="0">
              <a:solidFill>
                <a:schemeClr val="bg2">
                  <a:lumMod val="75000"/>
                </a:schemeClr>
              </a:solidFill>
            </a:endParaRPr>
          </a:p>
          <a:p>
            <a:endParaRPr lang="en-GB" dirty="0"/>
          </a:p>
        </p:txBody>
      </p:sp>
    </p:spTree>
    <p:extLst>
      <p:ext uri="{BB962C8B-B14F-4D97-AF65-F5344CB8AC3E}">
        <p14:creationId xmlns:p14="http://schemas.microsoft.com/office/powerpoint/2010/main" val="27111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Stimulate</a:t>
            </a:r>
            <a:r>
              <a:rPr lang="en-GB" baseline="0" dirty="0" smtClean="0"/>
              <a:t> </a:t>
            </a:r>
            <a:r>
              <a:rPr lang="en-GB" baseline="0" dirty="0" err="1" smtClean="0"/>
              <a:t>inovation</a:t>
            </a:r>
            <a:r>
              <a:rPr lang="en-GB" baseline="0" dirty="0" smtClean="0"/>
              <a:t> through the development of new </a:t>
            </a:r>
            <a:r>
              <a:rPr lang="en-GB" baseline="0" dirty="0" err="1" smtClean="0"/>
              <a:t>standardssuch</a:t>
            </a:r>
            <a:r>
              <a:rPr lang="en-GB" baseline="0" dirty="0" smtClean="0"/>
              <a:t> as methods, reference materials </a:t>
            </a:r>
            <a:r>
              <a:rPr lang="en-GB" baseline="0" dirty="0" err="1" smtClean="0"/>
              <a:t>etc</a:t>
            </a:r>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4</a:t>
            </a:fld>
            <a:endParaRPr lang="en-GB"/>
          </a:p>
        </p:txBody>
      </p:sp>
    </p:spTree>
    <p:extLst>
      <p:ext uri="{BB962C8B-B14F-4D97-AF65-F5344CB8AC3E}">
        <p14:creationId xmlns:p14="http://schemas.microsoft.com/office/powerpoint/2010/main" val="3408603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88258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1" dirty="0" err="1"/>
              <a:t>Authorised</a:t>
            </a:r>
            <a:r>
              <a:rPr lang="de-DE" sz="1100" b="1" dirty="0"/>
              <a:t> </a:t>
            </a:r>
            <a:r>
              <a:rPr lang="de-DE" sz="1100" b="1" dirty="0" err="1"/>
              <a:t>products</a:t>
            </a:r>
            <a:r>
              <a:rPr lang="de-DE" sz="1100" b="1" dirty="0"/>
              <a:t>: </a:t>
            </a:r>
            <a:r>
              <a:rPr lang="de-DE" sz="1100" b="1" dirty="0" err="1"/>
              <a:t>nanocrystals</a:t>
            </a:r>
            <a:r>
              <a:rPr lang="de-DE" sz="1100" b="1" dirty="0"/>
              <a:t> (</a:t>
            </a:r>
            <a:r>
              <a:rPr lang="de-DE" sz="1100" b="1" dirty="0" err="1"/>
              <a:t>rapamune</a:t>
            </a:r>
            <a:r>
              <a:rPr lang="de-DE" sz="1100" b="1" dirty="0"/>
              <a:t>) </a:t>
            </a:r>
            <a:r>
              <a:rPr lang="de-DE" sz="1100" b="1" dirty="0" err="1"/>
              <a:t>increased</a:t>
            </a:r>
            <a:r>
              <a:rPr lang="de-DE" sz="1100" b="1" dirty="0"/>
              <a:t> </a:t>
            </a:r>
            <a:r>
              <a:rPr lang="de-DE" sz="1100" b="1" dirty="0" err="1"/>
              <a:t>solubility</a:t>
            </a:r>
            <a:endParaRPr lang="de-DE" sz="1100" b="1" dirty="0"/>
          </a:p>
          <a:p>
            <a:r>
              <a:rPr lang="de-DE" sz="1100" b="1" dirty="0" err="1"/>
              <a:t>Calyx-doxil</a:t>
            </a:r>
            <a:r>
              <a:rPr lang="de-DE" sz="1100" b="1" dirty="0"/>
              <a:t> </a:t>
            </a:r>
            <a:r>
              <a:rPr lang="de-DE" sz="1100" b="1" dirty="0" err="1"/>
              <a:t>patents</a:t>
            </a:r>
            <a:r>
              <a:rPr lang="de-DE" sz="1100" b="1" dirty="0"/>
              <a:t> </a:t>
            </a:r>
            <a:r>
              <a:rPr lang="de-DE" sz="1100" b="1" dirty="0" err="1"/>
              <a:t>expired</a:t>
            </a:r>
            <a:r>
              <a:rPr lang="de-DE" sz="1100" b="1" dirty="0"/>
              <a:t> </a:t>
            </a:r>
            <a:r>
              <a:rPr lang="de-DE" sz="1100" b="1" dirty="0" err="1"/>
              <a:t>generics</a:t>
            </a:r>
            <a:r>
              <a:rPr lang="de-DE" sz="1100" b="1" dirty="0"/>
              <a:t> </a:t>
            </a:r>
            <a:r>
              <a:rPr lang="de-DE" sz="1100" b="1" dirty="0" err="1"/>
              <a:t>are</a:t>
            </a:r>
            <a:r>
              <a:rPr lang="de-DE" sz="1100" b="1" dirty="0"/>
              <a:t> </a:t>
            </a:r>
            <a:r>
              <a:rPr lang="de-DE" sz="1100" b="1" dirty="0" err="1"/>
              <a:t>approaching</a:t>
            </a:r>
            <a:r>
              <a:rPr lang="de-DE" sz="1100" b="1" dirty="0"/>
              <a:t> </a:t>
            </a:r>
            <a:r>
              <a:rPr lang="de-DE" sz="1100" b="1" dirty="0" err="1"/>
              <a:t>the</a:t>
            </a:r>
            <a:r>
              <a:rPr lang="de-DE" sz="1100" b="1" dirty="0"/>
              <a:t> </a:t>
            </a:r>
            <a:r>
              <a:rPr lang="de-DE" sz="1100" b="1" dirty="0" err="1"/>
              <a:t>market</a:t>
            </a:r>
            <a:endParaRPr lang="de-DE" sz="1100" b="1" dirty="0"/>
          </a:p>
          <a:p>
            <a:r>
              <a:rPr lang="de-DE" sz="1100" b="1" dirty="0"/>
              <a:t>Clinical </a:t>
            </a:r>
            <a:r>
              <a:rPr lang="de-DE" sz="1100" b="1" dirty="0" err="1"/>
              <a:t>trials</a:t>
            </a:r>
            <a:endParaRPr lang="de-DE" sz="1100" b="1" dirty="0"/>
          </a:p>
          <a:p>
            <a:r>
              <a:rPr lang="de-DE" sz="1100" b="1" dirty="0" err="1"/>
              <a:t>Magnetic</a:t>
            </a:r>
            <a:r>
              <a:rPr lang="de-DE" sz="1100" b="1" dirty="0"/>
              <a:t> </a:t>
            </a:r>
            <a:r>
              <a:rPr lang="de-DE" sz="1100" b="1" dirty="0" err="1"/>
              <a:t>Nanoparticle</a:t>
            </a:r>
            <a:r>
              <a:rPr lang="de-DE" sz="1100" b="1" dirty="0"/>
              <a:t> Thermoablation-Retention </a:t>
            </a:r>
            <a:r>
              <a:rPr lang="de-DE" sz="1100" b="1" dirty="0" err="1"/>
              <a:t>prostate</a:t>
            </a:r>
            <a:r>
              <a:rPr lang="de-DE" sz="1100" b="1" dirty="0"/>
              <a:t> </a:t>
            </a:r>
            <a:r>
              <a:rPr lang="de-DE" sz="1100" b="1" dirty="0" err="1"/>
              <a:t>cancer</a:t>
            </a:r>
            <a:r>
              <a:rPr lang="de-DE" sz="1100" b="1" dirty="0"/>
              <a:t> </a:t>
            </a:r>
            <a:r>
              <a:rPr lang="de-DE" sz="1100" b="1" dirty="0" err="1"/>
              <a:t>phase</a:t>
            </a:r>
            <a:r>
              <a:rPr lang="de-DE" sz="1100" b="1" dirty="0"/>
              <a:t> 0 </a:t>
            </a:r>
            <a:r>
              <a:rPr lang="de-DE" sz="1100" b="1" dirty="0" err="1"/>
              <a:t>safety</a:t>
            </a:r>
            <a:r>
              <a:rPr lang="de-DE" sz="1100" b="1" dirty="0"/>
              <a:t> </a:t>
            </a:r>
            <a:r>
              <a:rPr lang="de-DE" sz="1100" b="1" dirty="0" err="1"/>
              <a:t>study</a:t>
            </a:r>
            <a:r>
              <a:rPr lang="de-DE" sz="1100" b="1" dirty="0"/>
              <a:t> </a:t>
            </a:r>
            <a:r>
              <a:rPr lang="de-DE" sz="1100" b="1" dirty="0" err="1"/>
              <a:t>magnablate</a:t>
            </a:r>
            <a:endParaRPr lang="de-DE" sz="1100" b="1" dirty="0"/>
          </a:p>
          <a:p>
            <a:r>
              <a:rPr lang="de-DE" sz="1100" dirty="0" err="1"/>
              <a:t>ferumoxytol</a:t>
            </a:r>
            <a:r>
              <a:rPr lang="de-DE" sz="1100" dirty="0"/>
              <a:t> </a:t>
            </a:r>
            <a:r>
              <a:rPr lang="de-DE" sz="1100" dirty="0" err="1"/>
              <a:t>for</a:t>
            </a:r>
            <a:r>
              <a:rPr lang="de-DE" sz="1100" dirty="0"/>
              <a:t> </a:t>
            </a:r>
            <a:r>
              <a:rPr lang="de-DE" sz="1100" dirty="0" err="1"/>
              <a:t>imaging</a:t>
            </a:r>
            <a:r>
              <a:rPr lang="de-DE" sz="1100" dirty="0"/>
              <a:t> </a:t>
            </a:r>
            <a:r>
              <a:rPr lang="de-DE" sz="1100" dirty="0" err="1"/>
              <a:t>cardiovascular</a:t>
            </a:r>
            <a:r>
              <a:rPr lang="de-DE" sz="1100" dirty="0"/>
              <a:t> </a:t>
            </a:r>
            <a:r>
              <a:rPr lang="de-DE" sz="1100" dirty="0" err="1"/>
              <a:t>inflammation</a:t>
            </a:r>
            <a:r>
              <a:rPr lang="de-DE" sz="1100" dirty="0"/>
              <a:t> </a:t>
            </a:r>
            <a:r>
              <a:rPr lang="de-DE" sz="1100" dirty="0" err="1"/>
              <a:t>phase</a:t>
            </a:r>
            <a:r>
              <a:rPr lang="de-DE" sz="1100" dirty="0"/>
              <a:t> 2 </a:t>
            </a:r>
            <a:r>
              <a:rPr lang="de-DE" sz="1100" dirty="0" err="1"/>
              <a:t>before</a:t>
            </a:r>
            <a:r>
              <a:rPr lang="de-DE" sz="1100" dirty="0"/>
              <a:t> </a:t>
            </a:r>
            <a:r>
              <a:rPr lang="de-DE" sz="1100" dirty="0" err="1"/>
              <a:t>it</a:t>
            </a:r>
            <a:r>
              <a:rPr lang="de-DE" sz="1100" dirty="0"/>
              <a:t> was </a:t>
            </a:r>
            <a:r>
              <a:rPr lang="de-DE" sz="1100" dirty="0" err="1"/>
              <a:t>used</a:t>
            </a:r>
            <a:r>
              <a:rPr lang="de-DE" sz="1100" dirty="0"/>
              <a:t> </a:t>
            </a:r>
            <a:r>
              <a:rPr lang="de-DE" sz="1100" dirty="0" err="1"/>
              <a:t>to</a:t>
            </a:r>
            <a:r>
              <a:rPr lang="de-DE" sz="1100" dirty="0"/>
              <a:t> </a:t>
            </a:r>
            <a:r>
              <a:rPr lang="de-DE" sz="1100" dirty="0" err="1"/>
              <a:t>treat</a:t>
            </a:r>
            <a:r>
              <a:rPr lang="de-DE" sz="1100" dirty="0"/>
              <a:t> </a:t>
            </a:r>
            <a:r>
              <a:rPr lang="de-DE" sz="1100" dirty="0" err="1"/>
              <a:t>iron</a:t>
            </a:r>
            <a:r>
              <a:rPr lang="de-DE" sz="1100" dirty="0"/>
              <a:t> </a:t>
            </a:r>
            <a:r>
              <a:rPr lang="de-DE" sz="1100" dirty="0" err="1"/>
              <a:t>deficiency</a:t>
            </a:r>
            <a:r>
              <a:rPr lang="de-DE" sz="1100" dirty="0"/>
              <a:t> in </a:t>
            </a:r>
            <a:r>
              <a:rPr lang="de-DE" sz="1100" dirty="0" err="1"/>
              <a:t>chronic</a:t>
            </a:r>
            <a:r>
              <a:rPr lang="de-DE" sz="1100" dirty="0"/>
              <a:t> </a:t>
            </a:r>
            <a:r>
              <a:rPr lang="de-DE" sz="1100" dirty="0" err="1"/>
              <a:t>kidney</a:t>
            </a:r>
            <a:r>
              <a:rPr lang="de-DE" sz="1100" dirty="0"/>
              <a:t> </a:t>
            </a:r>
            <a:r>
              <a:rPr lang="de-DE" sz="1100" dirty="0" err="1"/>
              <a:t>diseases</a:t>
            </a:r>
            <a:endParaRPr lang="de-DE" sz="1100" dirty="0"/>
          </a:p>
          <a:p>
            <a:endParaRPr lang="de-DE" dirty="0"/>
          </a:p>
        </p:txBody>
      </p:sp>
      <p:sp>
        <p:nvSpPr>
          <p:cNvPr id="4" name="Datumsplatzhalter 3"/>
          <p:cNvSpPr>
            <a:spLocks noGrp="1"/>
          </p:cNvSpPr>
          <p:nvPr>
            <p:ph type="dt" idx="10"/>
          </p:nvPr>
        </p:nvSpPr>
        <p:spPr/>
        <p:txBody>
          <a:bodyPr/>
          <a:lstStyle/>
          <a:p>
            <a:pPr>
              <a:defRPr/>
            </a:pPr>
            <a:endParaRPr lang="en-GB"/>
          </a:p>
        </p:txBody>
      </p:sp>
      <p:sp>
        <p:nvSpPr>
          <p:cNvPr id="5" name="Foliennummernplatzhalter 4"/>
          <p:cNvSpPr>
            <a:spLocks noGrp="1"/>
          </p:cNvSpPr>
          <p:nvPr>
            <p:ph type="sldNum" sz="quarter" idx="11"/>
          </p:nvPr>
        </p:nvSpPr>
        <p:spPr/>
        <p:txBody>
          <a:bodyPr/>
          <a:lstStyle/>
          <a:p>
            <a:pPr>
              <a:defRPr/>
            </a:pPr>
            <a:fld id="{01F77E7F-7244-4DC3-9CD2-BD75C8929FA3}" type="slidenum">
              <a:rPr lang="en-US" smtClean="0"/>
              <a:pPr>
                <a:defRPr/>
              </a:pPr>
              <a:t>8</a:t>
            </a:fld>
            <a:endParaRPr lang="en-US"/>
          </a:p>
        </p:txBody>
      </p:sp>
    </p:spTree>
    <p:extLst>
      <p:ext uri="{BB962C8B-B14F-4D97-AF65-F5344CB8AC3E}">
        <p14:creationId xmlns:p14="http://schemas.microsoft.com/office/powerpoint/2010/main" val="901834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1pPr>
            <a:lvl2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2pPr>
            <a:lvl3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3pPr>
            <a:lvl4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4pPr>
            <a:lvl5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5pPr>
            <a:lvl6pPr marL="2518624"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6pPr>
            <a:lvl7pPr marL="2976555"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7pPr>
            <a:lvl8pPr marL="3434488"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8pPr>
            <a:lvl9pPr marL="3892419"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9pPr>
          </a:lstStyle>
          <a:p>
            <a:pPr eaLnBrk="1" hangingPunct="1">
              <a:spcBef>
                <a:spcPct val="0"/>
              </a:spcBef>
            </a:pPr>
            <a:fld id="{DDEF464D-57FC-401C-88FB-299B3A3F50C4}" type="slidenum">
              <a:rPr lang="de-DE" altLang="en-US" smtClean="0">
                <a:latin typeface="Arial" charset="0"/>
                <a:ea typeface="ＭＳ Ｐゴシック" pitchFamily="34" charset="-128"/>
              </a:rPr>
              <a:pPr eaLnBrk="1" hangingPunct="1">
                <a:spcBef>
                  <a:spcPct val="0"/>
                </a:spcBef>
              </a:pPr>
              <a:t>10</a:t>
            </a:fld>
            <a:endParaRPr lang="de-DE" altLang="en-US" smtClean="0">
              <a:latin typeface="Arial" charset="0"/>
              <a:ea typeface="ＭＳ Ｐゴシック" pitchFamily="34" charset="-128"/>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latin typeface="Times New Roman" pitchFamily="18" charset="0"/>
            </a:endParaRPr>
          </a:p>
        </p:txBody>
      </p:sp>
    </p:spTree>
    <p:extLst>
      <p:ext uri="{BB962C8B-B14F-4D97-AF65-F5344CB8AC3E}">
        <p14:creationId xmlns:p14="http://schemas.microsoft.com/office/powerpoint/2010/main" val="1206572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
        <p:nvSpPr>
          <p:cNvPr id="75780" name="Slide Number Placeholder 3"/>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1pPr>
            <a:lvl2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2pPr>
            <a:lvl3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3pPr>
            <a:lvl4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4pPr>
            <a:lvl5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5pPr>
            <a:lvl6pPr marL="2518624"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6pPr>
            <a:lvl7pPr marL="2976555"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7pPr>
            <a:lvl8pPr marL="3434488"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8pPr>
            <a:lvl9pPr marL="3892419"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9pPr>
          </a:lstStyle>
          <a:p>
            <a:pPr eaLnBrk="1" hangingPunct="1">
              <a:spcBef>
                <a:spcPct val="0"/>
              </a:spcBef>
            </a:pPr>
            <a:fld id="{021BA5F8-761C-4109-B5D2-485D6E95DB12}" type="slidenum">
              <a:rPr lang="en-GB" altLang="en-US" smtClean="0">
                <a:latin typeface="Arial" charset="0"/>
                <a:ea typeface="ＭＳ Ｐゴシック" pitchFamily="34" charset="-128"/>
              </a:rPr>
              <a:pPr eaLnBrk="1" hangingPunct="1">
                <a:spcBef>
                  <a:spcPct val="0"/>
                </a:spcBef>
              </a:pPr>
              <a:t>14</a:t>
            </a:fld>
            <a:endParaRPr lang="en-GB" altLang="en-US" smtClean="0">
              <a:latin typeface="Arial" charset="0"/>
              <a:ea typeface="ＭＳ Ｐゴシック" pitchFamily="34" charset="-128"/>
            </a:endParaRPr>
          </a:p>
        </p:txBody>
      </p:sp>
    </p:spTree>
    <p:extLst>
      <p:ext uri="{BB962C8B-B14F-4D97-AF65-F5344CB8AC3E}">
        <p14:creationId xmlns:p14="http://schemas.microsoft.com/office/powerpoint/2010/main" val="3393006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serum free media the uptake is much higher compared with</a:t>
            </a:r>
            <a:r>
              <a:rPr lang="en-GB" baseline="0" dirty="0" smtClean="0"/>
              <a:t> the uptake when in complete CCM</a:t>
            </a:r>
            <a:endParaRPr lang="en-GB" dirty="0"/>
          </a:p>
        </p:txBody>
      </p:sp>
      <p:sp>
        <p:nvSpPr>
          <p:cNvPr id="4" name="Slide Number Placeholder 3"/>
          <p:cNvSpPr>
            <a:spLocks noGrp="1"/>
          </p:cNvSpPr>
          <p:nvPr>
            <p:ph type="sldNum" sz="quarter" idx="10"/>
          </p:nvPr>
        </p:nvSpPr>
        <p:spPr/>
        <p:txBody>
          <a:bodyPr/>
          <a:lstStyle/>
          <a:p>
            <a:pPr>
              <a:defRPr/>
            </a:pPr>
            <a:fld id="{36441B25-C4D1-47DB-817D-B9C4FC5392FB}" type="slidenum">
              <a:rPr lang="en-GB" smtClean="0"/>
              <a:pPr>
                <a:defRPr/>
              </a:pPr>
              <a:t>15</a:t>
            </a:fld>
            <a:endParaRPr lang="en-GB"/>
          </a:p>
        </p:txBody>
      </p:sp>
    </p:spTree>
    <p:extLst>
      <p:ext uri="{BB962C8B-B14F-4D97-AF65-F5344CB8AC3E}">
        <p14:creationId xmlns:p14="http://schemas.microsoft.com/office/powerpoint/2010/main" val="2054874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4400" y="742950"/>
            <a:ext cx="4978400" cy="3733800"/>
          </a:xfrm>
        </p:spPr>
      </p:sp>
      <p:sp>
        <p:nvSpPr>
          <p:cNvPr id="3" name="Notizenplatzhalter 2"/>
          <p:cNvSpPr>
            <a:spLocks noGrp="1"/>
          </p:cNvSpPr>
          <p:nvPr>
            <p:ph type="body" idx="1"/>
          </p:nvPr>
        </p:nvSpPr>
        <p:spPr/>
        <p:txBody>
          <a:bodyPr/>
          <a:lstStyle/>
          <a:p>
            <a:pPr marL="299062" indent="-299062">
              <a:buFont typeface="Arial" panose="020B0604020202020204" pitchFamily="34" charset="0"/>
              <a:buChar char="•"/>
            </a:pPr>
            <a:r>
              <a:rPr lang="en-GB" sz="1300" dirty="0">
                <a:cs typeface="Arial Narrow"/>
              </a:rPr>
              <a:t>Recommendations of the Scientific Committee on Emerging and Newly Identified Health Risks (SCENIHR)</a:t>
            </a:r>
          </a:p>
          <a:p>
            <a:pPr marL="299062" indent="-299062">
              <a:buFont typeface="Arial" panose="020B0604020202020204" pitchFamily="34" charset="0"/>
              <a:buChar char="•"/>
            </a:pPr>
            <a:r>
              <a:rPr lang="en-GB" sz="1300" dirty="0">
                <a:cs typeface="Arial Narrow"/>
              </a:rPr>
              <a:t>EMA's reflection paper relevant for </a:t>
            </a:r>
            <a:r>
              <a:rPr lang="en-GB" sz="1300" dirty="0" err="1">
                <a:cs typeface="Arial Narrow"/>
              </a:rPr>
              <a:t>nanomedicines</a:t>
            </a:r>
            <a:endParaRPr lang="en-GB" sz="1300" dirty="0">
              <a:cs typeface="Arial Narrow"/>
            </a:endParaRPr>
          </a:p>
          <a:p>
            <a:pPr marL="299062" indent="-299062">
              <a:buFont typeface="Arial" panose="020B0604020202020204" pitchFamily="34" charset="0"/>
              <a:buChar char="•"/>
            </a:pPr>
            <a:r>
              <a:rPr lang="en-GB" sz="1300" dirty="0">
                <a:cs typeface="Arial Narrow"/>
              </a:rPr>
              <a:t>Similar Survey performed within </a:t>
            </a:r>
            <a:r>
              <a:rPr lang="en-GB" sz="1300" dirty="0" err="1">
                <a:cs typeface="Arial Narrow"/>
              </a:rPr>
              <a:t>NanoReg</a:t>
            </a:r>
            <a:endParaRPr lang="en-GB" sz="1300" dirty="0">
              <a:cs typeface="Arial Narrow"/>
            </a:endParaRPr>
          </a:p>
          <a:p>
            <a:endParaRPr lang="de-DE" dirty="0"/>
          </a:p>
        </p:txBody>
      </p:sp>
      <p:sp>
        <p:nvSpPr>
          <p:cNvPr id="4" name="Foliennummernplatzhalter 3"/>
          <p:cNvSpPr>
            <a:spLocks noGrp="1"/>
          </p:cNvSpPr>
          <p:nvPr>
            <p:ph type="sldNum" sz="quarter" idx="10"/>
          </p:nvPr>
        </p:nvSpPr>
        <p:spPr/>
        <p:txBody>
          <a:bodyPr/>
          <a:lstStyle/>
          <a:p>
            <a:fld id="{FA33EA27-299C-4242-AB83-148475C556F2}" type="slidenum">
              <a:rPr lang="fr-FR" smtClean="0">
                <a:solidFill>
                  <a:srgbClr val="000000"/>
                </a:solidFill>
              </a:rPr>
              <a:pPr/>
              <a:t>22</a:t>
            </a:fld>
            <a:endParaRPr lang="fr-FR">
              <a:solidFill>
                <a:srgbClr val="000000"/>
              </a:solidFill>
            </a:endParaRPr>
          </a:p>
        </p:txBody>
      </p:sp>
    </p:spTree>
    <p:extLst>
      <p:ext uri="{BB962C8B-B14F-4D97-AF65-F5344CB8AC3E}">
        <p14:creationId xmlns:p14="http://schemas.microsoft.com/office/powerpoint/2010/main" val="2051330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4400" y="742950"/>
            <a:ext cx="4978400" cy="3733800"/>
          </a:xfrm>
        </p:spPr>
      </p:sp>
      <p:sp>
        <p:nvSpPr>
          <p:cNvPr id="3" name="Notizenplatzhalter 2"/>
          <p:cNvSpPr>
            <a:spLocks noGrp="1"/>
          </p:cNvSpPr>
          <p:nvPr>
            <p:ph type="body" idx="1"/>
          </p:nvPr>
        </p:nvSpPr>
        <p:spPr/>
        <p:txBody>
          <a:bodyPr/>
          <a:lstStyle/>
          <a:p>
            <a:pPr marL="299062" indent="-299062">
              <a:buFont typeface="Arial" panose="020B0604020202020204" pitchFamily="34" charset="0"/>
              <a:buChar char="•"/>
            </a:pPr>
            <a:r>
              <a:rPr lang="en-GB" sz="1300" dirty="0">
                <a:cs typeface="Arial Narrow"/>
              </a:rPr>
              <a:t>Recommendations of the Scientific Committee on Emerging and Newly Identified Health Risks (SCENIHR)</a:t>
            </a:r>
          </a:p>
          <a:p>
            <a:pPr marL="299062" indent="-299062">
              <a:buFont typeface="Arial" panose="020B0604020202020204" pitchFamily="34" charset="0"/>
              <a:buChar char="•"/>
            </a:pPr>
            <a:r>
              <a:rPr lang="en-GB" sz="1300" dirty="0">
                <a:cs typeface="Arial Narrow"/>
              </a:rPr>
              <a:t>EMA's reflection paper relevant for </a:t>
            </a:r>
            <a:r>
              <a:rPr lang="en-GB" sz="1300" dirty="0" err="1">
                <a:cs typeface="Arial Narrow"/>
              </a:rPr>
              <a:t>nanomedicines</a:t>
            </a:r>
            <a:endParaRPr lang="en-GB" sz="1300" dirty="0">
              <a:cs typeface="Arial Narrow"/>
            </a:endParaRPr>
          </a:p>
          <a:p>
            <a:pPr marL="299062" indent="-299062">
              <a:buFont typeface="Arial" panose="020B0604020202020204" pitchFamily="34" charset="0"/>
              <a:buChar char="•"/>
            </a:pPr>
            <a:r>
              <a:rPr lang="en-GB" sz="1300" dirty="0">
                <a:cs typeface="Arial Narrow"/>
              </a:rPr>
              <a:t>Similar Survey performed within </a:t>
            </a:r>
            <a:r>
              <a:rPr lang="en-GB" sz="1300" dirty="0" err="1">
                <a:cs typeface="Arial Narrow"/>
              </a:rPr>
              <a:t>NanoReg</a:t>
            </a:r>
            <a:endParaRPr lang="en-GB" sz="1300" dirty="0">
              <a:cs typeface="Arial Narrow"/>
            </a:endParaRPr>
          </a:p>
          <a:p>
            <a:endParaRPr lang="de-DE" dirty="0"/>
          </a:p>
        </p:txBody>
      </p:sp>
      <p:sp>
        <p:nvSpPr>
          <p:cNvPr id="4" name="Foliennummernplatzhalter 3"/>
          <p:cNvSpPr>
            <a:spLocks noGrp="1"/>
          </p:cNvSpPr>
          <p:nvPr>
            <p:ph type="sldNum" sz="quarter" idx="10"/>
          </p:nvPr>
        </p:nvSpPr>
        <p:spPr/>
        <p:txBody>
          <a:bodyPr/>
          <a:lstStyle/>
          <a:p>
            <a:fld id="{FA33EA27-299C-4242-AB83-148475C556F2}" type="slidenum">
              <a:rPr lang="fr-FR" smtClean="0">
                <a:solidFill>
                  <a:srgbClr val="000000"/>
                </a:solidFill>
              </a:rPr>
              <a:pPr/>
              <a:t>23</a:t>
            </a:fld>
            <a:endParaRPr lang="fr-FR">
              <a:solidFill>
                <a:srgbClr val="000000"/>
              </a:solidFill>
            </a:endParaRPr>
          </a:p>
        </p:txBody>
      </p:sp>
    </p:spTree>
    <p:extLst>
      <p:ext uri="{BB962C8B-B14F-4D97-AF65-F5344CB8AC3E}">
        <p14:creationId xmlns:p14="http://schemas.microsoft.com/office/powerpoint/2010/main" val="2051330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27332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1pPr>
            <a:lvl2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2pPr>
            <a:lvl3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3pPr>
            <a:lvl4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4pPr>
            <a:lvl5pPr eaLnBrk="0" hangingPunct="0">
              <a:spcBef>
                <a:spcPct val="30000"/>
              </a:spcBef>
              <a:tabLst>
                <a:tab pos="725059" algn="l"/>
                <a:tab pos="1450117" algn="l"/>
                <a:tab pos="2175175" algn="l"/>
                <a:tab pos="2900234" algn="l"/>
              </a:tabLst>
              <a:defRPr sz="1200">
                <a:solidFill>
                  <a:srgbClr val="000000"/>
                </a:solidFill>
                <a:latin typeface="Times New Roman" pitchFamily="18" charset="0"/>
              </a:defRPr>
            </a:lvl5pPr>
            <a:lvl6pPr marL="2518624"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6pPr>
            <a:lvl7pPr marL="2976555"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7pPr>
            <a:lvl8pPr marL="3434488"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8pPr>
            <a:lvl9pPr marL="3892419" indent="-228966" defTabSz="449982" eaLnBrk="0" fontAlgn="base" hangingPunct="0">
              <a:spcBef>
                <a:spcPct val="30000"/>
              </a:spcBef>
              <a:spcAft>
                <a:spcPct val="0"/>
              </a:spcAft>
              <a:buClr>
                <a:srgbClr val="000000"/>
              </a:buClr>
              <a:buSzPct val="100000"/>
              <a:buFont typeface="Times New Roman" pitchFamily="18" charset="0"/>
              <a:tabLst>
                <a:tab pos="725059" algn="l"/>
                <a:tab pos="1450117" algn="l"/>
                <a:tab pos="2175175" algn="l"/>
                <a:tab pos="2900234" algn="l"/>
              </a:tabLst>
              <a:defRPr sz="1200">
                <a:solidFill>
                  <a:srgbClr val="000000"/>
                </a:solidFill>
                <a:latin typeface="Times New Roman" pitchFamily="18" charset="0"/>
              </a:defRPr>
            </a:lvl9pPr>
          </a:lstStyle>
          <a:p>
            <a:pPr eaLnBrk="1" hangingPunct="1">
              <a:spcBef>
                <a:spcPct val="0"/>
              </a:spcBef>
            </a:pPr>
            <a:fld id="{EBB3F056-D3E5-48A4-88BF-1598DF3A8497}" type="slidenum">
              <a:rPr lang="de-DE" altLang="en-US" smtClean="0">
                <a:latin typeface="Arial" charset="0"/>
                <a:ea typeface="ＭＳ Ｐゴシック" pitchFamily="34" charset="-128"/>
              </a:rPr>
              <a:pPr eaLnBrk="1" hangingPunct="1">
                <a:spcBef>
                  <a:spcPct val="0"/>
                </a:spcBef>
              </a:pPr>
              <a:t>30</a:t>
            </a:fld>
            <a:endParaRPr lang="de-DE" altLang="en-US" smtClean="0">
              <a:latin typeface="Arial" charset="0"/>
              <a:ea typeface="ＭＳ Ｐゴシック" pitchFamily="34" charset="-128"/>
            </a:endParaRPr>
          </a:p>
        </p:txBody>
      </p:sp>
      <p:sp>
        <p:nvSpPr>
          <p:cNvPr id="53251" name="Rectangle 7"/>
          <p:cNvSpPr txBox="1">
            <a:spLocks noGrp="1" noChangeArrowheads="1"/>
          </p:cNvSpPr>
          <p:nvPr/>
        </p:nvSpPr>
        <p:spPr bwMode="auto">
          <a:xfrm>
            <a:off x="3856673" y="9444671"/>
            <a:ext cx="2947350" cy="49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03" tIns="47450" rIns="94903" bIns="47450" anchor="b"/>
          <a:lstStyle>
            <a:lvl1pPr defTabSz="966788" eaLnBrk="0" hangingPunct="0">
              <a:spcBef>
                <a:spcPct val="30000"/>
              </a:spcBef>
              <a:defRPr sz="1200">
                <a:solidFill>
                  <a:srgbClr val="000000"/>
                </a:solidFill>
                <a:latin typeface="Times New Roman" pitchFamily="18" charset="0"/>
              </a:defRPr>
            </a:lvl1pPr>
            <a:lvl2pPr marL="37931725" indent="-37474525" defTabSz="966788" eaLnBrk="0" hangingPunct="0">
              <a:spcBef>
                <a:spcPct val="30000"/>
              </a:spcBef>
              <a:defRPr sz="1200">
                <a:solidFill>
                  <a:srgbClr val="000000"/>
                </a:solidFill>
                <a:latin typeface="Times New Roman" pitchFamily="18" charset="0"/>
              </a:defRPr>
            </a:lvl2pPr>
            <a:lvl3pPr defTabSz="966788" eaLnBrk="0" hangingPunct="0">
              <a:spcBef>
                <a:spcPct val="30000"/>
              </a:spcBef>
              <a:defRPr sz="1200">
                <a:solidFill>
                  <a:srgbClr val="000000"/>
                </a:solidFill>
                <a:latin typeface="Times New Roman" pitchFamily="18" charset="0"/>
              </a:defRPr>
            </a:lvl3pPr>
            <a:lvl4pPr defTabSz="966788" eaLnBrk="0" hangingPunct="0">
              <a:spcBef>
                <a:spcPct val="30000"/>
              </a:spcBef>
              <a:defRPr sz="1200">
                <a:solidFill>
                  <a:srgbClr val="000000"/>
                </a:solidFill>
                <a:latin typeface="Times New Roman" pitchFamily="18" charset="0"/>
              </a:defRPr>
            </a:lvl4pPr>
            <a:lvl5pPr defTabSz="966788" eaLnBrk="0" hangingPunct="0">
              <a:spcBef>
                <a:spcPct val="30000"/>
              </a:spcBef>
              <a:defRPr sz="1200">
                <a:solidFill>
                  <a:srgbClr val="000000"/>
                </a:solidFill>
                <a:latin typeface="Times New Roman" pitchFamily="18" charset="0"/>
              </a:defRPr>
            </a:lvl5pPr>
            <a:lvl6pPr marL="2514600" indent="-228600" defTabSz="9667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667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667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667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pPr>
            <a:fld id="{0773A09A-E4EB-4B50-8352-990EBB2D6F8D}" type="slidenum">
              <a:rPr lang="de-DE" altLang="en-US" sz="7300">
                <a:solidFill>
                  <a:schemeClr val="tx1"/>
                </a:solidFill>
                <a:latin typeface="Arial" charset="0"/>
              </a:rPr>
              <a:pPr algn="r" eaLnBrk="1" hangingPunct="1">
                <a:spcBef>
                  <a:spcPct val="0"/>
                </a:spcBef>
              </a:pPr>
              <a:t>30</a:t>
            </a:fld>
            <a:endParaRPr lang="de-DE" altLang="en-US" sz="7300">
              <a:solidFill>
                <a:schemeClr val="tx1"/>
              </a:solidFill>
              <a:latin typeface="Arial" charset="0"/>
            </a:endParaRPr>
          </a:p>
        </p:txBody>
      </p:sp>
      <p:sp>
        <p:nvSpPr>
          <p:cNvPr id="53252" name="Rectangle 2"/>
          <p:cNvSpPr>
            <a:spLocks noGrp="1" noRot="1" noChangeAspect="1" noChangeArrowheads="1" noTextEdit="1"/>
          </p:cNvSpPr>
          <p:nvPr>
            <p:ph type="sldImg"/>
          </p:nvPr>
        </p:nvSpPr>
        <p:spPr>
          <a:xfrm>
            <a:off x="919163" y="746125"/>
            <a:ext cx="4967287" cy="3727450"/>
          </a:xfrm>
          <a:ln/>
        </p:spPr>
      </p:sp>
      <p:sp>
        <p:nvSpPr>
          <p:cNvPr id="53253" name="Rectangle 3"/>
          <p:cNvSpPr>
            <a:spLocks noGrp="1" noChangeArrowheads="1"/>
          </p:cNvSpPr>
          <p:nvPr>
            <p:ph type="body" idx="1"/>
          </p:nvPr>
        </p:nvSpPr>
        <p:spPr>
          <a:xfrm>
            <a:off x="909324" y="4720744"/>
            <a:ext cx="4986968" cy="447898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03" tIns="47450" rIns="94903" bIns="47450"/>
          <a:lstStyle/>
          <a:p>
            <a:endParaRPr lang="en-GB" altLang="en-US" smtClean="0">
              <a:latin typeface="Times New Roman" pitchFamily="18" charset="0"/>
            </a:endParaRPr>
          </a:p>
        </p:txBody>
      </p:sp>
    </p:spTree>
    <p:extLst>
      <p:ext uri="{BB962C8B-B14F-4D97-AF65-F5344CB8AC3E}">
        <p14:creationId xmlns:p14="http://schemas.microsoft.com/office/powerpoint/2010/main" val="3223559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emf"/><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4.emf"/><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18256" y="981075"/>
            <a:ext cx="9180513" cy="5876925"/>
          </a:xfrm>
          <a:prstGeom prst="rect">
            <a:avLst/>
          </a:prstGeom>
          <a:solidFill>
            <a:srgbClr val="0F5494"/>
          </a:solidFill>
          <a:ln w="25400" algn="ctr">
            <a:noFill/>
            <a:miter lim="800000"/>
            <a:headEnd/>
            <a:tailEnd/>
          </a:ln>
          <a:effectLst>
            <a:outerShdw dist="23000" dir="5400000" rotWithShape="0">
              <a:srgbClr val="000000">
                <a:alpha val="34999"/>
              </a:srgbClr>
            </a:outerShdw>
          </a:effectLst>
        </p:spPr>
        <p:txBody>
          <a:bodyPr lIns="91248" tIns="45624" rIns="91248" bIns="45624" anchor="ctr"/>
          <a:lstStyle/>
          <a:p>
            <a:pPr algn="ctr" defTabSz="456233" fontAlgn="auto">
              <a:spcBef>
                <a:spcPts val="0"/>
              </a:spcBef>
              <a:spcAft>
                <a:spcPts val="0"/>
              </a:spcAft>
              <a:defRPr/>
            </a:pPr>
            <a:endParaRPr lang="en-US" sz="1800">
              <a:solidFill>
                <a:schemeClr val="lt1"/>
              </a:solidFill>
              <a:latin typeface="+mn-lt"/>
            </a:endParaRPr>
          </a:p>
        </p:txBody>
      </p:sp>
      <p:sp>
        <p:nvSpPr>
          <p:cNvPr id="3076" name="Rectangle 4"/>
          <p:cNvSpPr>
            <a:spLocks noGrp="1" noChangeArrowheads="1"/>
          </p:cNvSpPr>
          <p:nvPr>
            <p:ph type="ctrTitle"/>
          </p:nvPr>
        </p:nvSpPr>
        <p:spPr>
          <a:xfrm>
            <a:off x="4859826" y="1628800"/>
            <a:ext cx="3816631" cy="1944216"/>
          </a:xfrm>
          <a:prstGeom prst="rect">
            <a:avLst/>
          </a:prstGeom>
        </p:spPr>
        <p:txBody>
          <a:bodyPr lIns="0" tIns="0" rIns="0" bIns="0"/>
          <a:lstStyle>
            <a:lvl1pPr marL="0">
              <a:lnSpc>
                <a:spcPct val="110000"/>
              </a:lnSpc>
              <a:defRPr sz="3000">
                <a:solidFill>
                  <a:schemeClr val="bg1"/>
                </a:solidFill>
              </a:defRPr>
            </a:lvl1pPr>
          </a:lstStyle>
          <a:p>
            <a:pPr lvl="0"/>
            <a:endParaRPr lang="en-GB" altLang="en-US" noProof="0" dirty="0" smtClean="0"/>
          </a:p>
        </p:txBody>
      </p:sp>
      <p:sp>
        <p:nvSpPr>
          <p:cNvPr id="3077" name="Rectangle 5"/>
          <p:cNvSpPr>
            <a:spLocks noGrp="1" noChangeArrowheads="1"/>
          </p:cNvSpPr>
          <p:nvPr>
            <p:ph type="subTitle" idx="1"/>
          </p:nvPr>
        </p:nvSpPr>
        <p:spPr>
          <a:xfrm>
            <a:off x="4859338" y="3645024"/>
            <a:ext cx="3817118" cy="1368152"/>
          </a:xfrm>
          <a:prstGeom prst="rect">
            <a:avLst/>
          </a:prstGeom>
        </p:spPr>
        <p:txBody>
          <a:bodyPr lIns="0" tIns="0" rIns="91248" bIns="0"/>
          <a:lstStyle>
            <a:lvl1pPr marL="0" indent="0">
              <a:lnSpc>
                <a:spcPct val="110000"/>
              </a:lnSpc>
              <a:spcBef>
                <a:spcPts val="0"/>
              </a:spcBef>
              <a:buFontTx/>
              <a:buNone/>
              <a:defRPr sz="2400" b="1" i="0">
                <a:solidFill>
                  <a:srgbClr val="FFFFFF"/>
                </a:solidFill>
              </a:defRPr>
            </a:lvl1pPr>
          </a:lstStyle>
          <a:p>
            <a:pPr lvl="0"/>
            <a:r>
              <a:rPr lang="en-US" altLang="en-US" noProof="0" dirty="0" smtClean="0"/>
              <a:t>Click to edit Master subtitle style</a:t>
            </a:r>
            <a:endParaRPr lang="en-GB" altLang="en-US" noProof="0" dirty="0" smtClean="0"/>
          </a:p>
        </p:txBody>
      </p:sp>
      <p:pic>
        <p:nvPicPr>
          <p:cNvPr id="1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23928" y="273552"/>
            <a:ext cx="1440000" cy="99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txBox="1">
            <a:spLocks/>
          </p:cNvSpPr>
          <p:nvPr userDrawn="1"/>
        </p:nvSpPr>
        <p:spPr>
          <a:xfrm>
            <a:off x="4859350" y="5301209"/>
            <a:ext cx="3923929" cy="648072"/>
          </a:xfrm>
          <a:prstGeom prst="rect">
            <a:avLst/>
          </a:prstGeom>
        </p:spPr>
        <p:txBody>
          <a:bodyPr lIns="0" tIns="0" rIns="0" bIns="0"/>
          <a:lstStyle>
            <a:lvl1pPr algn="r" rtl="0" eaLnBrk="0" fontAlgn="base" hangingPunct="0">
              <a:spcBef>
                <a:spcPct val="0"/>
              </a:spcBef>
              <a:spcAft>
                <a:spcPct val="0"/>
              </a:spcAft>
              <a:defRPr sz="28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algn="l">
              <a:lnSpc>
                <a:spcPct val="100000"/>
              </a:lnSpc>
            </a:pPr>
            <a:r>
              <a:rPr lang="en-US" sz="1600" kern="0" dirty="0" smtClean="0">
                <a:solidFill>
                  <a:srgbClr val="FFFFFF"/>
                </a:solidFill>
              </a:rPr>
              <a:t>Joint Research</a:t>
            </a:r>
            <a:r>
              <a:rPr lang="en-US" sz="1600" kern="0" baseline="0" dirty="0" smtClean="0">
                <a:solidFill>
                  <a:srgbClr val="FFFFFF"/>
                </a:solidFill>
              </a:rPr>
              <a:t> Centre</a:t>
            </a:r>
          </a:p>
          <a:p>
            <a:pPr algn="l">
              <a:lnSpc>
                <a:spcPct val="110000"/>
              </a:lnSpc>
            </a:pPr>
            <a:r>
              <a:rPr lang="en-GB" sz="1200" b="0" kern="0" dirty="0" smtClean="0">
                <a:solidFill>
                  <a:srgbClr val="FFFFFF"/>
                </a:solidFill>
              </a:rPr>
              <a:t>the European Commission's </a:t>
            </a:r>
            <a:br>
              <a:rPr lang="en-GB" sz="1200" b="0" kern="0" dirty="0" smtClean="0">
                <a:solidFill>
                  <a:srgbClr val="FFFFFF"/>
                </a:solidFill>
              </a:rPr>
            </a:br>
            <a:r>
              <a:rPr lang="en-GB" sz="1200" b="0" kern="0" dirty="0" smtClean="0">
                <a:solidFill>
                  <a:srgbClr val="FFFFFF"/>
                </a:solidFill>
              </a:rPr>
              <a:t>in-house science service</a:t>
            </a:r>
          </a:p>
        </p:txBody>
      </p:sp>
      <p:pic>
        <p:nvPicPr>
          <p:cNvPr id="15" name="Picture 6" descr="H:\Desktop\NS_Visuals\Ppt\JRC ppt\2015 04 14 VS Expo\web-0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859338" y="6021288"/>
            <a:ext cx="284526" cy="2861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5219378" y="6084004"/>
            <a:ext cx="3529086" cy="369332"/>
          </a:xfrm>
          <a:prstGeom prst="rect">
            <a:avLst/>
          </a:prstGeom>
          <a:noFill/>
        </p:spPr>
        <p:txBody>
          <a:bodyPr wrap="square" lIns="0" tIns="0" rIns="91248" bIns="0" rtlCol="0">
            <a:spAutoFit/>
          </a:bodyPr>
          <a:lstStyle/>
          <a:p>
            <a:pPr marL="0" marR="0" indent="0" algn="l" defTabSz="912466" rtl="0" eaLnBrk="1" fontAlgn="base" latinLnBrk="0" hangingPunct="1">
              <a:lnSpc>
                <a:spcPct val="100000"/>
              </a:lnSpc>
              <a:spcBef>
                <a:spcPct val="0"/>
              </a:spcBef>
              <a:spcAft>
                <a:spcPct val="0"/>
              </a:spcAft>
              <a:buClrTx/>
              <a:buSzTx/>
              <a:buFontTx/>
              <a:buNone/>
              <a:tabLst/>
              <a:defRPr/>
            </a:pPr>
            <a:r>
              <a:rPr lang="en-GB" sz="1200" dirty="0" smtClean="0">
                <a:solidFill>
                  <a:srgbClr val="FFFFFF"/>
                </a:solidFill>
              </a:rPr>
              <a:t>JRC Science Hub</a:t>
            </a:r>
            <a:r>
              <a:rPr lang="en-GB" sz="1200" b="0" dirty="0" smtClean="0">
                <a:solidFill>
                  <a:srgbClr val="FFFFFF"/>
                </a:solidFill>
              </a:rPr>
              <a:t>: </a:t>
            </a:r>
            <a:r>
              <a:rPr lang="en-GB" sz="1200" b="1" i="1" kern="0" dirty="0" err="1" smtClean="0">
                <a:solidFill>
                  <a:srgbClr val="FFFFFF"/>
                </a:solidFill>
              </a:rPr>
              <a:t>ec.europa.eu</a:t>
            </a:r>
            <a:r>
              <a:rPr lang="en-GB" sz="1200" b="1" i="1" kern="0" dirty="0" smtClean="0">
                <a:solidFill>
                  <a:srgbClr val="FFFFFF"/>
                </a:solidFill>
              </a:rPr>
              <a:t>/</a:t>
            </a:r>
            <a:r>
              <a:rPr lang="en-GB" sz="1200" b="1" i="1" kern="0" dirty="0" err="1" smtClean="0">
                <a:solidFill>
                  <a:srgbClr val="FFFFFF"/>
                </a:solidFill>
              </a:rPr>
              <a:t>jrc</a:t>
            </a:r>
            <a:endParaRPr lang="en-GB" sz="1200" b="1" i="1" kern="0" dirty="0" smtClean="0">
              <a:solidFill>
                <a:srgbClr val="FFFFFF"/>
              </a:solidFill>
            </a:endParaRPr>
          </a:p>
          <a:p>
            <a:endParaRPr lang="en-US" dirty="0"/>
          </a:p>
        </p:txBody>
      </p:sp>
      <p:sp>
        <p:nvSpPr>
          <p:cNvPr id="25" name="Picture Placeholder 6"/>
          <p:cNvSpPr>
            <a:spLocks noGrp="1"/>
          </p:cNvSpPr>
          <p:nvPr>
            <p:ph type="pic" sz="quarter" idx="10"/>
          </p:nvPr>
        </p:nvSpPr>
        <p:spPr>
          <a:xfrm>
            <a:off x="-17828" y="980728"/>
            <a:ext cx="4229788" cy="5877272"/>
          </a:xfrm>
          <a:prstGeom prst="rect">
            <a:avLst/>
          </a:prstGeom>
        </p:spPr>
        <p:txBody>
          <a:bodyPr lIns="91248" tIns="45624" rIns="91248" bIns="45624"/>
          <a:lstStyle/>
          <a:p>
            <a:endParaRPr lang="en-GB" dirty="0"/>
          </a:p>
        </p:txBody>
      </p:sp>
      <p:pic>
        <p:nvPicPr>
          <p:cNvPr id="27" name="Picture 9"/>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11960" y="6439895"/>
            <a:ext cx="63000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1" name="Picture 10" descr="Poster A4-landscape_JRC-tree_yellow-01.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9097"/>
          <a:stretch/>
        </p:blipFill>
        <p:spPr>
          <a:xfrm>
            <a:off x="0" y="981663"/>
            <a:ext cx="9144000" cy="5876338"/>
          </a:xfrm>
          <a:prstGeom prst="rect">
            <a:avLst/>
          </a:prstGeom>
        </p:spPr>
      </p:pic>
      <p:sp>
        <p:nvSpPr>
          <p:cNvPr id="3076" name="Rectangle 4"/>
          <p:cNvSpPr>
            <a:spLocks noGrp="1" noChangeArrowheads="1"/>
          </p:cNvSpPr>
          <p:nvPr>
            <p:ph type="ctrTitle"/>
          </p:nvPr>
        </p:nvSpPr>
        <p:spPr>
          <a:xfrm>
            <a:off x="4859826" y="1628800"/>
            <a:ext cx="3816631" cy="1944216"/>
          </a:xfrm>
          <a:prstGeom prst="rect">
            <a:avLst/>
          </a:prstGeom>
        </p:spPr>
        <p:txBody>
          <a:bodyPr lIns="0" tIns="0" rIns="0" bIns="0"/>
          <a:lstStyle>
            <a:lvl1pPr marL="0">
              <a:lnSpc>
                <a:spcPct val="110000"/>
              </a:lnSpc>
              <a:defRPr sz="3000">
                <a:solidFill>
                  <a:srgbClr val="164194"/>
                </a:solidFill>
              </a:defRPr>
            </a:lvl1pPr>
          </a:lstStyle>
          <a:p>
            <a:pPr lvl="0"/>
            <a:endParaRPr lang="en-GB" altLang="en-US" noProof="0" dirty="0" smtClean="0"/>
          </a:p>
        </p:txBody>
      </p:sp>
      <p:sp>
        <p:nvSpPr>
          <p:cNvPr id="3077" name="Rectangle 5"/>
          <p:cNvSpPr>
            <a:spLocks noGrp="1" noChangeArrowheads="1"/>
          </p:cNvSpPr>
          <p:nvPr>
            <p:ph type="subTitle" idx="1"/>
          </p:nvPr>
        </p:nvSpPr>
        <p:spPr>
          <a:xfrm>
            <a:off x="4859338" y="3645024"/>
            <a:ext cx="3817118" cy="1368152"/>
          </a:xfrm>
          <a:prstGeom prst="rect">
            <a:avLst/>
          </a:prstGeom>
        </p:spPr>
        <p:txBody>
          <a:bodyPr lIns="0" tIns="0" rIns="91248" bIns="0"/>
          <a:lstStyle>
            <a:lvl1pPr marL="0" indent="0">
              <a:lnSpc>
                <a:spcPct val="110000"/>
              </a:lnSpc>
              <a:spcBef>
                <a:spcPts val="0"/>
              </a:spcBef>
              <a:buFontTx/>
              <a:buNone/>
              <a:defRPr sz="2400" b="1" i="0">
                <a:solidFill>
                  <a:srgbClr val="164194"/>
                </a:solidFill>
              </a:defRPr>
            </a:lvl1pPr>
          </a:lstStyle>
          <a:p>
            <a:pPr lvl="0"/>
            <a:r>
              <a:rPr lang="en-US" altLang="en-US" noProof="0" dirty="0" smtClean="0"/>
              <a:t>Click to edit Master subtitle style</a:t>
            </a:r>
            <a:endParaRPr lang="en-GB" altLang="en-US" noProof="0" dirty="0" smtClean="0"/>
          </a:p>
        </p:txBody>
      </p:sp>
      <p:pic>
        <p:nvPicPr>
          <p:cNvPr id="12" name="Picture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23928" y="273552"/>
            <a:ext cx="1440000" cy="99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9"/>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11960" y="6439895"/>
            <a:ext cx="63000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txBox="1">
            <a:spLocks/>
          </p:cNvSpPr>
          <p:nvPr userDrawn="1"/>
        </p:nvSpPr>
        <p:spPr>
          <a:xfrm>
            <a:off x="4859350" y="5589240"/>
            <a:ext cx="3923929" cy="648072"/>
          </a:xfrm>
          <a:prstGeom prst="rect">
            <a:avLst/>
          </a:prstGeom>
        </p:spPr>
        <p:txBody>
          <a:bodyPr lIns="0" tIns="0" rIns="0" bIns="0"/>
          <a:lstStyle>
            <a:lvl1pPr algn="r" rtl="0" eaLnBrk="0" fontAlgn="base" hangingPunct="0">
              <a:spcBef>
                <a:spcPct val="0"/>
              </a:spcBef>
              <a:spcAft>
                <a:spcPct val="0"/>
              </a:spcAft>
              <a:defRPr sz="28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algn="l">
              <a:lnSpc>
                <a:spcPct val="100000"/>
              </a:lnSpc>
            </a:pPr>
            <a:r>
              <a:rPr lang="en-US" sz="1600" kern="0" dirty="0" smtClean="0">
                <a:solidFill>
                  <a:srgbClr val="164194"/>
                </a:solidFill>
              </a:rPr>
              <a:t>Joint Research</a:t>
            </a:r>
            <a:r>
              <a:rPr lang="en-US" sz="1600" kern="0" baseline="0" dirty="0" smtClean="0">
                <a:solidFill>
                  <a:srgbClr val="164194"/>
                </a:solidFill>
              </a:rPr>
              <a:t> Centre</a:t>
            </a:r>
          </a:p>
          <a:p>
            <a:pPr algn="l">
              <a:lnSpc>
                <a:spcPct val="110000"/>
              </a:lnSpc>
            </a:pPr>
            <a:r>
              <a:rPr lang="en-GB" sz="1200" b="0" kern="0" dirty="0" smtClean="0">
                <a:solidFill>
                  <a:srgbClr val="164194"/>
                </a:solidFill>
              </a:rPr>
              <a:t>the European Commission's </a:t>
            </a:r>
            <a:br>
              <a:rPr lang="en-GB" sz="1200" b="0" kern="0" dirty="0" smtClean="0">
                <a:solidFill>
                  <a:srgbClr val="164194"/>
                </a:solidFill>
              </a:rPr>
            </a:br>
            <a:r>
              <a:rPr lang="en-GB" sz="1200" b="0" kern="0" dirty="0" smtClean="0">
                <a:solidFill>
                  <a:srgbClr val="164194"/>
                </a:solidFill>
              </a:rPr>
              <a:t>in-house science service</a:t>
            </a:r>
          </a:p>
        </p:txBody>
      </p:sp>
    </p:spTree>
    <p:extLst>
      <p:ext uri="{BB962C8B-B14F-4D97-AF65-F5344CB8AC3E}">
        <p14:creationId xmlns:p14="http://schemas.microsoft.com/office/powerpoint/2010/main" val="4259307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466724" y="334842"/>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
        <p:nvSpPr>
          <p:cNvPr id="5" name="Content Placeholder 2"/>
          <p:cNvSpPr>
            <a:spLocks noGrp="1"/>
          </p:cNvSpPr>
          <p:nvPr>
            <p:ph idx="1"/>
          </p:nvPr>
        </p:nvSpPr>
        <p:spPr>
          <a:xfrm>
            <a:off x="467544" y="1053505"/>
            <a:ext cx="8208144" cy="4899620"/>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173" indent="-342173">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67870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1"/>
          <p:cNvSpPr>
            <a:spLocks noGrp="1"/>
          </p:cNvSpPr>
          <p:nvPr>
            <p:ph type="title"/>
          </p:nvPr>
        </p:nvSpPr>
        <p:spPr>
          <a:xfrm>
            <a:off x="466724" y="334842"/>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
        <p:nvSpPr>
          <p:cNvPr id="8" name="Content Placeholder 2"/>
          <p:cNvSpPr>
            <a:spLocks noGrp="1"/>
          </p:cNvSpPr>
          <p:nvPr>
            <p:ph idx="1"/>
          </p:nvPr>
        </p:nvSpPr>
        <p:spPr>
          <a:xfrm>
            <a:off x="467547" y="1053505"/>
            <a:ext cx="3960440" cy="4899620"/>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173" indent="-342173">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9" name="Content Placeholder 2"/>
          <p:cNvSpPr>
            <a:spLocks noGrp="1"/>
          </p:cNvSpPr>
          <p:nvPr>
            <p:ph idx="12"/>
          </p:nvPr>
        </p:nvSpPr>
        <p:spPr>
          <a:xfrm>
            <a:off x="4715247" y="1053505"/>
            <a:ext cx="3960440" cy="4899620"/>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173" indent="-342173">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611566806"/>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_picture">
    <p:spTree>
      <p:nvGrpSpPr>
        <p:cNvPr id="1" name=""/>
        <p:cNvGrpSpPr/>
        <p:nvPr/>
      </p:nvGrpSpPr>
      <p:grpSpPr>
        <a:xfrm>
          <a:off x="0" y="0"/>
          <a:ext cx="0" cy="0"/>
          <a:chOff x="0" y="0"/>
          <a:chExt cx="0" cy="0"/>
        </a:xfrm>
      </p:grpSpPr>
      <p:sp>
        <p:nvSpPr>
          <p:cNvPr id="6" name="Picture Placeholder 6"/>
          <p:cNvSpPr>
            <a:spLocks noGrp="1"/>
          </p:cNvSpPr>
          <p:nvPr>
            <p:ph type="pic" sz="quarter" idx="12"/>
          </p:nvPr>
        </p:nvSpPr>
        <p:spPr>
          <a:xfrm>
            <a:off x="4860034" y="404817"/>
            <a:ext cx="4320480" cy="5544467"/>
          </a:xfrm>
          <a:prstGeom prst="rect">
            <a:avLst/>
          </a:prstGeom>
        </p:spPr>
        <p:txBody>
          <a:bodyPr lIns="91248" tIns="45624" rIns="91248" bIns="45624"/>
          <a:lstStyle/>
          <a:p>
            <a:endParaRPr lang="en-GB" dirty="0"/>
          </a:p>
        </p:txBody>
      </p:sp>
      <p:sp>
        <p:nvSpPr>
          <p:cNvPr id="11" name="Content Placeholder 2"/>
          <p:cNvSpPr>
            <a:spLocks noGrp="1"/>
          </p:cNvSpPr>
          <p:nvPr>
            <p:ph idx="13"/>
          </p:nvPr>
        </p:nvSpPr>
        <p:spPr>
          <a:xfrm>
            <a:off x="467546" y="1416671"/>
            <a:ext cx="3959994" cy="4536455"/>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173" indent="-342173">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itle 1"/>
          <p:cNvSpPr>
            <a:spLocks noGrp="1"/>
          </p:cNvSpPr>
          <p:nvPr>
            <p:ph type="title"/>
          </p:nvPr>
        </p:nvSpPr>
        <p:spPr>
          <a:xfrm>
            <a:off x="466725" y="334838"/>
            <a:ext cx="3961260" cy="1005930"/>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2868214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_text">
    <p:spTree>
      <p:nvGrpSpPr>
        <p:cNvPr id="1" name=""/>
        <p:cNvGrpSpPr/>
        <p:nvPr/>
      </p:nvGrpSpPr>
      <p:grpSpPr>
        <a:xfrm>
          <a:off x="0" y="0"/>
          <a:ext cx="0" cy="0"/>
          <a:chOff x="0" y="0"/>
          <a:chExt cx="0" cy="0"/>
        </a:xfrm>
      </p:grpSpPr>
      <p:sp>
        <p:nvSpPr>
          <p:cNvPr id="11" name="Picture Placeholder 6"/>
          <p:cNvSpPr>
            <a:spLocks noGrp="1"/>
          </p:cNvSpPr>
          <p:nvPr>
            <p:ph type="pic" sz="quarter" idx="10"/>
          </p:nvPr>
        </p:nvSpPr>
        <p:spPr>
          <a:xfrm>
            <a:off x="-17828" y="0"/>
            <a:ext cx="4229788" cy="6858000"/>
          </a:xfrm>
          <a:prstGeom prst="rect">
            <a:avLst/>
          </a:prstGeom>
        </p:spPr>
        <p:txBody>
          <a:bodyPr lIns="91248" tIns="45624" rIns="91248" bIns="45624"/>
          <a:lstStyle/>
          <a:p>
            <a:endParaRPr lang="en-GB" dirty="0"/>
          </a:p>
        </p:txBody>
      </p:sp>
      <p:sp>
        <p:nvSpPr>
          <p:cNvPr id="12" name="Content Placeholder 2"/>
          <p:cNvSpPr>
            <a:spLocks noGrp="1"/>
          </p:cNvSpPr>
          <p:nvPr>
            <p:ph idx="13"/>
          </p:nvPr>
        </p:nvSpPr>
        <p:spPr>
          <a:xfrm>
            <a:off x="4716015" y="1416671"/>
            <a:ext cx="3960000" cy="4536455"/>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173" indent="-342173">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Title 1"/>
          <p:cNvSpPr>
            <a:spLocks noGrp="1"/>
          </p:cNvSpPr>
          <p:nvPr>
            <p:ph type="title"/>
          </p:nvPr>
        </p:nvSpPr>
        <p:spPr>
          <a:xfrm>
            <a:off x="4714755" y="334838"/>
            <a:ext cx="3961260" cy="1005930"/>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920610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below-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7828" y="1"/>
            <a:ext cx="9161828" cy="2204864"/>
          </a:xfrm>
          <a:prstGeom prst="rect">
            <a:avLst/>
          </a:prstGeom>
        </p:spPr>
        <p:txBody>
          <a:bodyPr lIns="91248" tIns="45624" rIns="91248" bIns="45624"/>
          <a:lstStyle/>
          <a:p>
            <a:endParaRPr lang="en-GB" dirty="0"/>
          </a:p>
        </p:txBody>
      </p:sp>
      <p:sp>
        <p:nvSpPr>
          <p:cNvPr id="10" name="Content Placeholder 2"/>
          <p:cNvSpPr>
            <a:spLocks noGrp="1"/>
          </p:cNvSpPr>
          <p:nvPr>
            <p:ph idx="1"/>
          </p:nvPr>
        </p:nvSpPr>
        <p:spPr>
          <a:xfrm>
            <a:off x="467544" y="3283571"/>
            <a:ext cx="8208144" cy="2669554"/>
          </a:xfrm>
          <a:prstGeom prst="rect">
            <a:avLst/>
          </a:prstGeom>
        </p:spPr>
        <p:txBody>
          <a:bodyPr lIns="0" tIns="0" rIns="0" bIns="0"/>
          <a:lstStyle>
            <a:lvl1pPr marL="0" indent="0">
              <a:lnSpc>
                <a:spcPct val="110000"/>
              </a:lnSpc>
              <a:spcBef>
                <a:spcPts val="0"/>
              </a:spcBef>
              <a:buClr>
                <a:srgbClr val="33ACE3"/>
              </a:buClr>
              <a:buFont typeface="Arial"/>
              <a:buNone/>
              <a:defRPr sz="2400" b="0" i="0">
                <a:solidFill>
                  <a:srgbClr val="164194"/>
                </a:solidFill>
              </a:defRPr>
            </a:lvl1pPr>
            <a:lvl2pPr marL="342173" indent="-342173">
              <a:lnSpc>
                <a:spcPct val="110000"/>
              </a:lnSpc>
              <a:spcBef>
                <a:spcPts val="0"/>
              </a:spcBef>
              <a:buClr>
                <a:srgbClr val="33ACE3"/>
              </a:buClr>
              <a:buFont typeface="Arial"/>
              <a:buChar char="•"/>
              <a:defRPr sz="2000">
                <a:solidFill>
                  <a:srgbClr val="164194"/>
                </a:solidFill>
              </a:defRPr>
            </a:lvl2pPr>
            <a:lvl3pPr marL="0" indent="0">
              <a:lnSpc>
                <a:spcPct val="110000"/>
              </a:lnSpc>
              <a:spcBef>
                <a:spcPts val="0"/>
              </a:spcBef>
              <a:buClr>
                <a:srgbClr val="33ACE3"/>
              </a:buClr>
              <a:buFont typeface="Arial"/>
              <a:buNone/>
              <a:defRPr sz="1600">
                <a:solidFill>
                  <a:srgbClr val="164194"/>
                </a:solidFill>
              </a:defRPr>
            </a:lvl3pPr>
            <a:lvl4pPr marL="0">
              <a:spcBef>
                <a:spcPts val="0"/>
              </a:spcBef>
              <a:defRPr/>
            </a:lvl4pPr>
            <a:lvl5pPr marL="0">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3" name="Title 1"/>
          <p:cNvSpPr>
            <a:spLocks noGrp="1"/>
          </p:cNvSpPr>
          <p:nvPr>
            <p:ph type="title"/>
          </p:nvPr>
        </p:nvSpPr>
        <p:spPr>
          <a:xfrm>
            <a:off x="466724" y="2564906"/>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4212345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466724" y="334842"/>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968985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0135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4" name="Picture 3" descr="header-0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22136" b="13625"/>
          <a:stretch/>
        </p:blipFill>
        <p:spPr>
          <a:xfrm>
            <a:off x="0" y="0"/>
            <a:ext cx="9144000" cy="1957214"/>
          </a:xfrm>
          <a:prstGeom prst="rect">
            <a:avLst/>
          </a:prstGeom>
        </p:spPr>
      </p:pic>
      <p:sp>
        <p:nvSpPr>
          <p:cNvPr id="5" name="Title 1"/>
          <p:cNvSpPr>
            <a:spLocks noGrp="1"/>
          </p:cNvSpPr>
          <p:nvPr>
            <p:ph type="title"/>
          </p:nvPr>
        </p:nvSpPr>
        <p:spPr>
          <a:xfrm>
            <a:off x="466724" y="2564906"/>
            <a:ext cx="8208963" cy="648072"/>
          </a:xfrm>
          <a:prstGeom prst="rect">
            <a:avLst/>
          </a:prstGeom>
        </p:spPr>
        <p:txBody>
          <a:bodyPr lIns="0" tIns="0" rIns="0" bIns="0"/>
          <a:lstStyle>
            <a:lvl1pPr>
              <a:lnSpc>
                <a:spcPct val="110000"/>
              </a:lnSpc>
              <a:defRPr sz="2800">
                <a:solidFill>
                  <a:srgbClr val="164194"/>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180343751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itle 1"/>
          <p:cNvSpPr>
            <a:spLocks noGrp="1"/>
          </p:cNvSpPr>
          <p:nvPr>
            <p:ph type="title"/>
          </p:nvPr>
        </p:nvSpPr>
        <p:spPr>
          <a:xfrm>
            <a:off x="4716016" y="2276872"/>
            <a:ext cx="4176464" cy="1800200"/>
          </a:xfrm>
          <a:prstGeom prst="rect">
            <a:avLst/>
          </a:prstGeom>
        </p:spPr>
        <p:txBody>
          <a:bodyPr lIns="0" tIns="900000" rIns="0" bIns="0" anchor="t"/>
          <a:lstStyle>
            <a:lvl1pPr algn="r">
              <a:defRPr sz="2800"/>
            </a:lvl1pPr>
          </a:lstStyle>
          <a:p>
            <a:r>
              <a:rPr lang="en-US" dirty="0" smtClean="0"/>
              <a:t>Click to edit Master title style</a:t>
            </a:r>
            <a:endParaRPr lang="en-GB" dirty="0"/>
          </a:p>
        </p:txBody>
      </p:sp>
      <p:sp>
        <p:nvSpPr>
          <p:cNvPr id="10" name="Content Placeholder 2"/>
          <p:cNvSpPr>
            <a:spLocks noGrp="1"/>
          </p:cNvSpPr>
          <p:nvPr>
            <p:ph idx="1"/>
          </p:nvPr>
        </p:nvSpPr>
        <p:spPr>
          <a:xfrm>
            <a:off x="4714017" y="4077072"/>
            <a:ext cx="4178464" cy="915318"/>
          </a:xfrm>
          <a:prstGeom prst="rect">
            <a:avLst/>
          </a:prstGeom>
        </p:spPr>
        <p:txBody>
          <a:bodyPr lIns="0" tIns="360000" rIns="0"/>
          <a:lstStyle>
            <a:lvl1pPr marL="0" indent="0" algn="r">
              <a:buClr>
                <a:srgbClr val="1E4494"/>
              </a:buClr>
              <a:buFont typeface="Arial" panose="020B0604020202020204" pitchFamily="34" charset="0"/>
              <a:buNone/>
              <a:defRPr sz="1800" b="1"/>
            </a:lvl1pPr>
            <a:lvl2pPr marL="228600" indent="-228600" algn="r">
              <a:buClr>
                <a:srgbClr val="1E4494"/>
              </a:buClr>
              <a:buFont typeface="Arial" panose="020B0604020202020204" pitchFamily="34" charset="0"/>
              <a:buChar char="•"/>
              <a:defRPr sz="1800"/>
            </a:lvl2pPr>
            <a:lvl3pPr marL="457200" indent="-228600" algn="r">
              <a:buClr>
                <a:srgbClr val="1E4494"/>
              </a:buClr>
              <a:buFont typeface="Arial" panose="020B0604020202020204" pitchFamily="34" charset="0"/>
              <a:buChar char="•"/>
              <a:defRPr/>
            </a:lvl3pPr>
            <a:lvl4pPr marL="685800" indent="-228600" algn="r">
              <a:buClr>
                <a:srgbClr val="1E4494"/>
              </a:buClr>
              <a:buFont typeface="Arial" panose="020B0604020202020204" pitchFamily="34" charset="0"/>
              <a:buChar char="•"/>
              <a:defRPr/>
            </a:lvl4pPr>
            <a:lvl5pPr marL="914400" indent="-228600" algn="r">
              <a:buClr>
                <a:srgbClr val="1E4494"/>
              </a:buClr>
              <a:buFont typeface="Arial" panose="020B0604020202020204" pitchFamily="34" charset="0"/>
              <a:buChar char="•"/>
              <a:defRPr/>
            </a:lvl5pPr>
          </a:lstStyle>
          <a:p>
            <a:pPr lvl="0"/>
            <a:r>
              <a:rPr lang="en-US" dirty="0" smtClean="0"/>
              <a:t>Click to edit Master text styles</a:t>
            </a:r>
          </a:p>
          <a:p>
            <a:pPr lvl="1"/>
            <a:r>
              <a:rPr lang="en-US" dirty="0" smtClean="0"/>
              <a:t>Second level</a:t>
            </a:r>
          </a:p>
        </p:txBody>
      </p:sp>
      <p:sp>
        <p:nvSpPr>
          <p:cNvPr id="11" name="Content Placeholder 2"/>
          <p:cNvSpPr>
            <a:spLocks noGrp="1"/>
          </p:cNvSpPr>
          <p:nvPr>
            <p:ph idx="10"/>
          </p:nvPr>
        </p:nvSpPr>
        <p:spPr>
          <a:xfrm>
            <a:off x="4716016" y="5517232"/>
            <a:ext cx="4178464" cy="648072"/>
          </a:xfrm>
          <a:prstGeom prst="rect">
            <a:avLst/>
          </a:prstGeom>
        </p:spPr>
        <p:txBody>
          <a:bodyPr lIns="0" rIns="0" bIns="360000" anchor="b"/>
          <a:lstStyle>
            <a:lvl1pPr marL="0" indent="0" algn="r">
              <a:buClr>
                <a:srgbClr val="1E4494"/>
              </a:buClr>
              <a:buFont typeface="Arial" panose="020B0604020202020204" pitchFamily="34" charset="0"/>
              <a:buNone/>
              <a:defRPr sz="1600" b="1"/>
            </a:lvl1pPr>
            <a:lvl2pPr marL="228600" indent="-228600" algn="r">
              <a:buClr>
                <a:srgbClr val="1E4494"/>
              </a:buClr>
              <a:buFont typeface="Arial" panose="020B0604020202020204" pitchFamily="34" charset="0"/>
              <a:buChar char="•"/>
              <a:defRPr sz="1600"/>
            </a:lvl2pPr>
            <a:lvl3pPr marL="457200" indent="-228600" algn="r">
              <a:buClr>
                <a:srgbClr val="1E4494"/>
              </a:buClr>
              <a:buFont typeface="Arial" panose="020B0604020202020204" pitchFamily="34" charset="0"/>
              <a:buChar char="•"/>
              <a:defRPr/>
            </a:lvl3pPr>
            <a:lvl4pPr marL="685800" indent="-228600" algn="r">
              <a:buClr>
                <a:srgbClr val="1E4494"/>
              </a:buClr>
              <a:buFont typeface="Arial" panose="020B0604020202020204" pitchFamily="34" charset="0"/>
              <a:buChar char="•"/>
              <a:defRPr/>
            </a:lvl4pPr>
            <a:lvl5pPr marL="914400" indent="-228600" algn="r">
              <a:buClr>
                <a:srgbClr val="1E4494"/>
              </a:buClr>
              <a:buFont typeface="Arial" panose="020B0604020202020204" pitchFamily="34" charset="0"/>
              <a:buChar char="•"/>
              <a:defRPr/>
            </a:lvl5pPr>
          </a:lstStyle>
          <a:p>
            <a:pPr lvl="0"/>
            <a:r>
              <a:rPr lang="en-US" dirty="0" smtClean="0"/>
              <a:t>Click to edit Master text styles</a:t>
            </a:r>
          </a:p>
        </p:txBody>
      </p:sp>
    </p:spTree>
    <p:extLst>
      <p:ext uri="{BB962C8B-B14F-4D97-AF65-F5344CB8AC3E}">
        <p14:creationId xmlns:p14="http://schemas.microsoft.com/office/powerpoint/2010/main" val="23607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4" name="Picture 10" descr="JRC_Slides_Foot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5613" y="6461125"/>
            <a:ext cx="61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0"/>
            <a:ext cx="9144000" cy="957263"/>
          </a:xfrm>
          <a:prstGeom prst="rect">
            <a:avLst/>
          </a:prstGeom>
          <a:solidFill>
            <a:srgbClr val="37ACDE"/>
          </a:solidFill>
          <a:ln>
            <a:solidFill>
              <a:srgbClr val="37ACD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pic>
        <p:nvPicPr>
          <p:cNvPr id="6" name="Picture 10" descr="JRC_Slides_Logo_EN.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1925" y="258763"/>
            <a:ext cx="14351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
          <p:cNvSpPr>
            <a:spLocks noGrp="1" noChangeArrowheads="1"/>
          </p:cNvSpPr>
          <p:nvPr>
            <p:ph type="title"/>
          </p:nvPr>
        </p:nvSpPr>
        <p:spPr bwMode="auto">
          <a:xfrm>
            <a:off x="637200" y="1612255"/>
            <a:ext cx="78696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lvl="0"/>
            <a:r>
              <a:rPr lang="en-GB"/>
              <a:t>Title</a:t>
            </a:r>
          </a:p>
        </p:txBody>
      </p:sp>
      <p:sp>
        <p:nvSpPr>
          <p:cNvPr id="25" name="Content Placeholder 2"/>
          <p:cNvSpPr>
            <a:spLocks noGrp="1"/>
          </p:cNvSpPr>
          <p:nvPr>
            <p:ph idx="10"/>
          </p:nvPr>
        </p:nvSpPr>
        <p:spPr>
          <a:xfrm>
            <a:off x="637200" y="2416175"/>
            <a:ext cx="7869600" cy="302647"/>
          </a:xfrm>
          <a:prstGeom prst="rect">
            <a:avLst/>
          </a:prstGeom>
        </p:spPr>
        <p:txBody>
          <a:bodyPr/>
          <a:lstStyle>
            <a:lvl1pPr algn="r">
              <a:defRPr/>
            </a:lvl1pPr>
            <a:lvl2pPr marL="228600" indent="-228600">
              <a:buFont typeface="Wingdings" charset="2"/>
              <a:buChar char="§"/>
              <a:defRPr sz="1800" b="0" i="0" baseline="0">
                <a:latin typeface="Verdana"/>
              </a:defRPr>
            </a:lvl2pPr>
            <a:lvl3pPr marL="457200" indent="-228600">
              <a:buClr>
                <a:srgbClr val="37ACDE"/>
              </a:buClr>
              <a:buFont typeface="Verdana"/>
              <a:buChar char="•"/>
              <a:defRPr sz="1600" baseline="0">
                <a:latin typeface="Verdana"/>
              </a:defRPr>
            </a:lvl3pPr>
            <a:lvl4pPr marL="685800" indent="-228600">
              <a:lnSpc>
                <a:spcPts val="2400"/>
              </a:lnSpc>
              <a:spcBef>
                <a:spcPts val="0"/>
              </a:spcBef>
              <a:buClr>
                <a:srgbClr val="37ACDE"/>
              </a:buClr>
              <a:buFont typeface="Arial"/>
              <a:buChar char="•"/>
              <a:defRPr sz="1600" baseline="0">
                <a:solidFill>
                  <a:srgbClr val="004494"/>
                </a:solidFill>
                <a:latin typeface="Verdana"/>
              </a:defRPr>
            </a:lvl4pPr>
            <a:lvl5pPr marL="914400" indent="-228600">
              <a:lnSpc>
                <a:spcPts val="2400"/>
              </a:lnSpc>
              <a:spcBef>
                <a:spcPts val="0"/>
              </a:spcBef>
              <a:buClr>
                <a:srgbClr val="37ACDE"/>
              </a:buClr>
              <a:buFont typeface="Verdana"/>
              <a:buChar char="–"/>
              <a:defRPr sz="1600" baseline="0">
                <a:solidFill>
                  <a:srgbClr val="004494"/>
                </a:solidFill>
                <a:latin typeface="Verdana"/>
              </a:defRPr>
            </a:lvl5pPr>
          </a:lstStyle>
          <a:p>
            <a:pPr lvl="0"/>
            <a:r>
              <a:rPr lang="en-US"/>
              <a:t>Click to edit Master text styles</a:t>
            </a:r>
          </a:p>
        </p:txBody>
      </p:sp>
      <p:sp>
        <p:nvSpPr>
          <p:cNvPr id="7" name="Slide Number Placeholder 6"/>
          <p:cNvSpPr>
            <a:spLocks noGrp="1" noChangeArrowheads="1"/>
          </p:cNvSpPr>
          <p:nvPr>
            <p:ph type="sldNum" sz="quarter" idx="11"/>
          </p:nvPr>
        </p:nvSpPr>
        <p:spPr>
          <a:xfrm>
            <a:off x="6373813" y="6426200"/>
            <a:ext cx="2133600" cy="153988"/>
          </a:xfrm>
          <a:prstGeom prst="rect">
            <a:avLst/>
          </a:prstGeom>
        </p:spPr>
        <p:txBody>
          <a:bodyPr/>
          <a:lstStyle>
            <a:lvl1pPr>
              <a:defRPr/>
            </a:lvl1pPr>
          </a:lstStyle>
          <a:p>
            <a:fld id="{78AB8815-C516-47DB-AB74-178C2B0935A3}" type="slidenum">
              <a:rPr lang="en-GB" altLang="en-US"/>
              <a:pPr/>
              <a:t>‹Nr.›</a:t>
            </a:fld>
            <a:endParaRPr lang="en-GB" altLang="en-US"/>
          </a:p>
        </p:txBody>
      </p:sp>
      <p:sp>
        <p:nvSpPr>
          <p:cNvPr id="8" name="Rectangle 4"/>
          <p:cNvSpPr>
            <a:spLocks noGrp="1" noChangeArrowheads="1"/>
          </p:cNvSpPr>
          <p:nvPr>
            <p:ph type="dt" sz="half" idx="12"/>
          </p:nvPr>
        </p:nvSpPr>
        <p:spPr>
          <a:xfrm>
            <a:off x="636588" y="6426200"/>
            <a:ext cx="2133600" cy="153988"/>
          </a:xfrm>
          <a:prstGeom prst="rect">
            <a:avLst/>
          </a:prstGeom>
        </p:spPr>
        <p:txBody>
          <a:bodyPr/>
          <a:lstStyle>
            <a:lvl1pPr>
              <a:defRPr/>
            </a:lvl1pPr>
          </a:lstStyle>
          <a:p>
            <a:fld id="{B12DFBC7-06DC-402A-B286-C0A5D433EA96}" type="datetime3">
              <a:rPr lang="en-US" altLang="en-US"/>
              <a:pPr/>
              <a:t>21 Oktober 2016</a:t>
            </a:fld>
            <a:endParaRPr lang="en-GB" altLang="en-US"/>
          </a:p>
        </p:txBody>
      </p:sp>
    </p:spTree>
    <p:extLst>
      <p:ext uri="{BB962C8B-B14F-4D97-AF65-F5344CB8AC3E}">
        <p14:creationId xmlns:p14="http://schemas.microsoft.com/office/powerpoint/2010/main" val="3377037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1" name="Content Placeholder 1"/>
          <p:cNvSpPr>
            <a:spLocks noGrp="1"/>
          </p:cNvSpPr>
          <p:nvPr>
            <p:ph idx="11"/>
          </p:nvPr>
        </p:nvSpPr>
        <p:spPr>
          <a:xfrm>
            <a:off x="0" y="2852937"/>
            <a:ext cx="9144000" cy="4005064"/>
          </a:xfrm>
          <a:prstGeom prst="rect">
            <a:avLst/>
          </a:prstGeom>
        </p:spPr>
        <p:txBody>
          <a:bodyPr lIns="360000" tIns="288000" rIns="0" bIns="0"/>
          <a:lstStyle>
            <a:lvl1pPr>
              <a:lnSpc>
                <a:spcPct val="150000"/>
              </a:lnSpc>
              <a:defRPr sz="1600" b="1"/>
            </a:lvl1pPr>
            <a:lvl2pPr>
              <a:lnSpc>
                <a:spcPct val="150000"/>
              </a:lnSpc>
              <a:defRPr sz="1600"/>
            </a:lvl2pPr>
            <a:lvl3pPr>
              <a:lnSpc>
                <a:spcPct val="150000"/>
              </a:lnSpc>
              <a:defRPr/>
            </a:lvl3pPr>
            <a:lvl4pPr>
              <a:lnSpc>
                <a:spcPct val="150000"/>
              </a:lnSpc>
              <a:defRPr/>
            </a:lvl4pPr>
            <a:lvl5pPr>
              <a:lnSpc>
                <a:spcPct val="15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Picture Placeholder 7"/>
          <p:cNvSpPr>
            <a:spLocks noGrp="1"/>
          </p:cNvSpPr>
          <p:nvPr>
            <p:ph type="pic" idx="1"/>
          </p:nvPr>
        </p:nvSpPr>
        <p:spPr>
          <a:xfrm>
            <a:off x="0" y="3473"/>
            <a:ext cx="9144000" cy="2232248"/>
          </a:xfrm>
          <a:prstGeom prst="rect">
            <a:avLst/>
          </a:prstGeom>
        </p:spPr>
      </p:sp>
      <p:sp>
        <p:nvSpPr>
          <p:cNvPr id="7" name="Title 4"/>
          <p:cNvSpPr>
            <a:spLocks noGrp="1"/>
          </p:cNvSpPr>
          <p:nvPr>
            <p:ph type="title"/>
          </p:nvPr>
        </p:nvSpPr>
        <p:spPr>
          <a:xfrm>
            <a:off x="0" y="2232248"/>
            <a:ext cx="9144000" cy="620688"/>
          </a:xfrm>
          <a:prstGeom prst="rect">
            <a:avLst/>
          </a:prstGeom>
        </p:spPr>
        <p:txBody>
          <a:bodyPr lIns="360000" tIns="216000" rIns="0" bIns="0"/>
          <a:lstStyle/>
          <a:p>
            <a:r>
              <a:rPr lang="en-GB" altLang="en-US" dirty="0" smtClean="0">
                <a:latin typeface="+mj-lt"/>
              </a:rPr>
              <a:t>JRC Role. Facts </a:t>
            </a:r>
            <a:r>
              <a:rPr lang="en-GB" altLang="en-US" dirty="0">
                <a:latin typeface="+mj-lt"/>
              </a:rPr>
              <a:t>&amp; </a:t>
            </a:r>
            <a:r>
              <a:rPr lang="en-GB" altLang="en-US" dirty="0" smtClean="0">
                <a:latin typeface="+mj-lt"/>
              </a:rPr>
              <a:t>Figures</a:t>
            </a:r>
            <a:endParaRPr lang="en-GB" dirty="0">
              <a:latin typeface="+mj-lt"/>
            </a:endParaRPr>
          </a:p>
        </p:txBody>
      </p:sp>
    </p:spTree>
    <p:extLst>
      <p:ext uri="{BB962C8B-B14F-4D97-AF65-F5344CB8AC3E}">
        <p14:creationId xmlns:p14="http://schemas.microsoft.com/office/powerpoint/2010/main" val="2216348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6588" y="1612900"/>
            <a:ext cx="7870825" cy="43021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37200" y="2416175"/>
            <a:ext cx="7869600" cy="1528624"/>
          </a:xfrm>
          <a:prstGeom prst="rect">
            <a:avLst/>
          </a:prstGeom>
        </p:spPr>
        <p:txBody>
          <a:bodyPr/>
          <a:lstStyle>
            <a:lvl2pPr marL="228600" indent="-228600">
              <a:buFont typeface="Verdana"/>
              <a:buChar char="•"/>
              <a:defRPr sz="1800" b="0" i="0" baseline="0">
                <a:latin typeface="Verdana"/>
              </a:defRPr>
            </a:lvl2pPr>
            <a:lvl3pPr marL="457200" indent="-228600">
              <a:buClr>
                <a:srgbClr val="37ACDE"/>
              </a:buClr>
              <a:buFont typeface="Wingdings" charset="2"/>
              <a:buChar char="§"/>
              <a:defRPr sz="1600" baseline="0">
                <a:latin typeface="Verdana"/>
              </a:defRPr>
            </a:lvl3pPr>
            <a:lvl4pPr marL="685800" indent="-228600">
              <a:lnSpc>
                <a:spcPts val="2400"/>
              </a:lnSpc>
              <a:spcBef>
                <a:spcPts val="0"/>
              </a:spcBef>
              <a:buClr>
                <a:srgbClr val="37ACDE"/>
              </a:buClr>
              <a:buFont typeface="Arial"/>
              <a:buChar char="•"/>
              <a:defRPr sz="1600" baseline="0">
                <a:solidFill>
                  <a:srgbClr val="004494"/>
                </a:solidFill>
                <a:latin typeface="Verdana"/>
              </a:defRPr>
            </a:lvl4pPr>
            <a:lvl5pPr marL="914400" indent="-228600">
              <a:lnSpc>
                <a:spcPts val="2400"/>
              </a:lnSpc>
              <a:spcBef>
                <a:spcPts val="0"/>
              </a:spcBef>
              <a:buClr>
                <a:srgbClr val="37ACDE"/>
              </a:buClr>
              <a:buFont typeface="Verdana"/>
              <a:buChar char="–"/>
              <a:defRPr sz="1600" baseline="0">
                <a:solidFill>
                  <a:srgbClr val="004494"/>
                </a:solidFill>
                <a:latin typeface="Verdan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xfrm>
            <a:off x="6373813" y="6426200"/>
            <a:ext cx="2133600" cy="153988"/>
          </a:xfrm>
          <a:prstGeom prst="rect">
            <a:avLst/>
          </a:prstGeom>
          <a:ln/>
        </p:spPr>
        <p:txBody>
          <a:bodyPr/>
          <a:lstStyle>
            <a:lvl1pPr>
              <a:defRPr/>
            </a:lvl1pPr>
          </a:lstStyle>
          <a:p>
            <a:pPr>
              <a:defRPr/>
            </a:pPr>
            <a:fld id="{22E3A1CF-69FB-41BF-A689-8A27707BC301}" type="slidenum">
              <a:rPr lang="en-GB" altLang="en-US"/>
              <a:pPr>
                <a:defRPr/>
              </a:pPr>
              <a:t>‹Nr.›</a:t>
            </a:fld>
            <a:endParaRPr lang="en-GB" altLang="en-US"/>
          </a:p>
        </p:txBody>
      </p:sp>
      <p:sp>
        <p:nvSpPr>
          <p:cNvPr id="5" name="Date Placeholder 4"/>
          <p:cNvSpPr>
            <a:spLocks noGrp="1" noChangeArrowheads="1"/>
          </p:cNvSpPr>
          <p:nvPr>
            <p:ph type="dt" sz="half" idx="11"/>
          </p:nvPr>
        </p:nvSpPr>
        <p:spPr>
          <a:xfrm>
            <a:off x="636588" y="6426200"/>
            <a:ext cx="2133600" cy="153988"/>
          </a:xfrm>
          <a:prstGeom prst="rect">
            <a:avLst/>
          </a:prstGeom>
          <a:ln/>
        </p:spPr>
        <p:txBody>
          <a:bodyPr/>
          <a:lstStyle>
            <a:lvl1pPr>
              <a:defRPr/>
            </a:lvl1pPr>
          </a:lstStyle>
          <a:p>
            <a:pPr>
              <a:defRPr/>
            </a:pPr>
            <a:fld id="{0DD18851-2DBE-4902-B789-ED67CCD5441E}" type="datetime3">
              <a:rPr lang="en-US" altLang="en-US"/>
              <a:pPr>
                <a:defRPr/>
              </a:pPr>
              <a:t>21 Oktober 2016</a:t>
            </a:fld>
            <a:endParaRPr lang="en-GB" altLang="en-US"/>
          </a:p>
        </p:txBody>
      </p:sp>
    </p:spTree>
    <p:extLst>
      <p:ext uri="{BB962C8B-B14F-4D97-AF65-F5344CB8AC3E}">
        <p14:creationId xmlns:p14="http://schemas.microsoft.com/office/powerpoint/2010/main" val="1761016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8538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GB"/>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GB"/>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E298787B-66A9-495C-AF27-0E252DD4DAEF}" type="slidenum">
              <a:rPr lang="en-GB"/>
              <a:pPr/>
              <a:t>‹Nr.›</a:t>
            </a:fld>
            <a:endParaRPr lang="en-GB"/>
          </a:p>
        </p:txBody>
      </p:sp>
    </p:spTree>
    <p:extLst>
      <p:ext uri="{BB962C8B-B14F-4D97-AF65-F5344CB8AC3E}">
        <p14:creationId xmlns:p14="http://schemas.microsoft.com/office/powerpoint/2010/main" val="1378690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0" descr="JRC_Slides_Footer.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5613" y="6461125"/>
            <a:ext cx="61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0"/>
          <p:cNvSpPr/>
          <p:nvPr/>
        </p:nvSpPr>
        <p:spPr>
          <a:xfrm>
            <a:off x="0" y="0"/>
            <a:ext cx="9144000" cy="957263"/>
          </a:xfrm>
          <a:prstGeom prst="rect">
            <a:avLst/>
          </a:prstGeom>
          <a:solidFill>
            <a:srgbClr val="37ACDE"/>
          </a:solidFill>
          <a:ln>
            <a:solidFill>
              <a:srgbClr val="37ACD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solidFill>
                <a:srgbClr val="FFFFFF"/>
              </a:solidFill>
            </a:endParaRPr>
          </a:p>
        </p:txBody>
      </p:sp>
      <p:pic>
        <p:nvPicPr>
          <p:cNvPr id="6" name="Picture 10" descr="JRC_Slides_Logo_EN.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1925" y="258763"/>
            <a:ext cx="14351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
          <p:cNvSpPr>
            <a:spLocks noGrp="1" noChangeArrowheads="1"/>
          </p:cNvSpPr>
          <p:nvPr>
            <p:ph type="title"/>
          </p:nvPr>
        </p:nvSpPr>
        <p:spPr bwMode="auto">
          <a:xfrm>
            <a:off x="637200" y="1612255"/>
            <a:ext cx="78696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lvl="0"/>
            <a:r>
              <a:rPr lang="en-GB"/>
              <a:t>Title</a:t>
            </a:r>
          </a:p>
        </p:txBody>
      </p:sp>
      <p:sp>
        <p:nvSpPr>
          <p:cNvPr id="25" name="Content Placeholder 2"/>
          <p:cNvSpPr>
            <a:spLocks noGrp="1"/>
          </p:cNvSpPr>
          <p:nvPr>
            <p:ph idx="10"/>
          </p:nvPr>
        </p:nvSpPr>
        <p:spPr>
          <a:xfrm>
            <a:off x="637200" y="2416175"/>
            <a:ext cx="7869600" cy="302647"/>
          </a:xfrm>
        </p:spPr>
        <p:txBody>
          <a:bodyPr/>
          <a:lstStyle>
            <a:lvl1pPr algn="r">
              <a:defRPr/>
            </a:lvl1pPr>
            <a:lvl2pPr marL="228600" indent="-228600">
              <a:buFont typeface="Wingdings" charset="2"/>
              <a:buChar char="§"/>
              <a:defRPr sz="1800" b="0" i="0" baseline="0">
                <a:latin typeface="Verdana"/>
              </a:defRPr>
            </a:lvl2pPr>
            <a:lvl3pPr marL="457200" indent="-228600">
              <a:buClr>
                <a:srgbClr val="37ACDE"/>
              </a:buClr>
              <a:buFont typeface="Verdana"/>
              <a:buChar char="•"/>
              <a:defRPr sz="1600" baseline="0">
                <a:latin typeface="Verdana"/>
              </a:defRPr>
            </a:lvl3pPr>
            <a:lvl4pPr marL="685800" indent="-228600">
              <a:lnSpc>
                <a:spcPts val="2400"/>
              </a:lnSpc>
              <a:spcBef>
                <a:spcPts val="0"/>
              </a:spcBef>
              <a:buClr>
                <a:srgbClr val="37ACDE"/>
              </a:buClr>
              <a:buFont typeface="Arial"/>
              <a:buChar char="•"/>
              <a:defRPr sz="1600" baseline="0">
                <a:solidFill>
                  <a:srgbClr val="004494"/>
                </a:solidFill>
                <a:latin typeface="Verdana"/>
              </a:defRPr>
            </a:lvl4pPr>
            <a:lvl5pPr marL="914400" indent="-228600">
              <a:lnSpc>
                <a:spcPts val="2400"/>
              </a:lnSpc>
              <a:spcBef>
                <a:spcPts val="0"/>
              </a:spcBef>
              <a:buClr>
                <a:srgbClr val="37ACDE"/>
              </a:buClr>
              <a:buFont typeface="Verdana"/>
              <a:buChar char="–"/>
              <a:defRPr sz="1600" baseline="0">
                <a:solidFill>
                  <a:srgbClr val="004494"/>
                </a:solidFill>
                <a:latin typeface="Verdana"/>
              </a:defRPr>
            </a:lvl5pPr>
          </a:lstStyle>
          <a:p>
            <a:pPr lvl="0"/>
            <a:r>
              <a:rPr lang="en-US"/>
              <a:t>Click to edit Master text styles</a:t>
            </a:r>
          </a:p>
        </p:txBody>
      </p:sp>
      <p:sp>
        <p:nvSpPr>
          <p:cNvPr id="7" name="Rectangle 6"/>
          <p:cNvSpPr>
            <a:spLocks noGrp="1" noChangeArrowheads="1"/>
          </p:cNvSpPr>
          <p:nvPr>
            <p:ph type="sldNum" sz="quarter" idx="11"/>
          </p:nvPr>
        </p:nvSpPr>
        <p:spPr/>
        <p:txBody>
          <a:bodyPr/>
          <a:lstStyle>
            <a:lvl1pPr>
              <a:defRPr/>
            </a:lvl1pPr>
          </a:lstStyle>
          <a:p>
            <a:pPr>
              <a:defRPr/>
            </a:pPr>
            <a:fld id="{AFC7D7AE-D6D4-406B-9F5D-6A1B9E2771C7}" type="slidenum">
              <a:rPr lang="en-GB"/>
              <a:pPr>
                <a:defRPr/>
              </a:pPr>
              <a:t>‹Nr.›</a:t>
            </a:fld>
            <a:endParaRPr lang="en-GB"/>
          </a:p>
        </p:txBody>
      </p:sp>
      <p:sp>
        <p:nvSpPr>
          <p:cNvPr id="8" name="Rectangle 4"/>
          <p:cNvSpPr>
            <a:spLocks noGrp="1" noChangeArrowheads="1"/>
          </p:cNvSpPr>
          <p:nvPr>
            <p:ph type="dt" sz="half" idx="12"/>
          </p:nvPr>
        </p:nvSpPr>
        <p:spPr/>
        <p:txBody>
          <a:bodyPr/>
          <a:lstStyle>
            <a:lvl1pPr>
              <a:defRPr/>
            </a:lvl1pPr>
          </a:lstStyle>
          <a:p>
            <a:pPr>
              <a:defRPr/>
            </a:pPr>
            <a:fld id="{89632505-3631-4496-AF95-CFC532AD4F87}" type="datetime3">
              <a:rPr lang="en-US"/>
              <a:pPr>
                <a:defRPr/>
              </a:pPr>
              <a:t>21 Oktober 2016</a:t>
            </a:fld>
            <a:endParaRPr lang="en-GB"/>
          </a:p>
        </p:txBody>
      </p:sp>
    </p:spTree>
    <p:extLst>
      <p:ext uri="{BB962C8B-B14F-4D97-AF65-F5344CB8AC3E}">
        <p14:creationId xmlns:p14="http://schemas.microsoft.com/office/powerpoint/2010/main" val="2525714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37200" y="2416175"/>
            <a:ext cx="7869600" cy="1528624"/>
          </a:xfrm>
        </p:spPr>
        <p:txBody>
          <a:bodyPr/>
          <a:lstStyle>
            <a:lvl2pPr marL="228600" indent="-228600">
              <a:buFont typeface="Verdana"/>
              <a:buChar char="•"/>
              <a:defRPr sz="1800" b="0" i="0" baseline="0">
                <a:latin typeface="Verdana"/>
              </a:defRPr>
            </a:lvl2pPr>
            <a:lvl3pPr marL="457200" indent="-228600">
              <a:buClr>
                <a:srgbClr val="37ACDE"/>
              </a:buClr>
              <a:buFont typeface="Wingdings" charset="2"/>
              <a:buChar char="§"/>
              <a:defRPr sz="1600" baseline="0">
                <a:latin typeface="Verdana"/>
              </a:defRPr>
            </a:lvl3pPr>
            <a:lvl4pPr marL="685800" indent="-228600">
              <a:lnSpc>
                <a:spcPts val="2400"/>
              </a:lnSpc>
              <a:spcBef>
                <a:spcPts val="0"/>
              </a:spcBef>
              <a:buClr>
                <a:srgbClr val="37ACDE"/>
              </a:buClr>
              <a:buFont typeface="Arial"/>
              <a:buChar char="•"/>
              <a:defRPr sz="1600" baseline="0">
                <a:solidFill>
                  <a:srgbClr val="004494"/>
                </a:solidFill>
                <a:latin typeface="Verdana"/>
              </a:defRPr>
            </a:lvl4pPr>
            <a:lvl5pPr marL="914400" indent="-228600">
              <a:lnSpc>
                <a:spcPts val="2400"/>
              </a:lnSpc>
              <a:spcBef>
                <a:spcPts val="0"/>
              </a:spcBef>
              <a:buClr>
                <a:srgbClr val="37ACDE"/>
              </a:buClr>
              <a:buFont typeface="Verdana"/>
              <a:buChar char="–"/>
              <a:defRPr sz="1600" baseline="0">
                <a:solidFill>
                  <a:srgbClr val="004494"/>
                </a:solidFill>
                <a:latin typeface="Verdan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EABE3F72-DFB6-4C81-A890-BB3082A6F1E3}" type="slidenum">
              <a:rPr lang="en-GB"/>
              <a:pPr>
                <a:defRPr/>
              </a:pPr>
              <a:t>‹Nr.›</a:t>
            </a:fld>
            <a:endParaRPr lang="en-GB"/>
          </a:p>
        </p:txBody>
      </p:sp>
      <p:sp>
        <p:nvSpPr>
          <p:cNvPr id="5" name="Rectangle 4"/>
          <p:cNvSpPr>
            <a:spLocks noGrp="1" noChangeArrowheads="1"/>
          </p:cNvSpPr>
          <p:nvPr>
            <p:ph type="dt" sz="half" idx="11"/>
          </p:nvPr>
        </p:nvSpPr>
        <p:spPr>
          <a:ln/>
        </p:spPr>
        <p:txBody>
          <a:bodyPr/>
          <a:lstStyle>
            <a:lvl1pPr>
              <a:defRPr/>
            </a:lvl1pPr>
          </a:lstStyle>
          <a:p>
            <a:pPr>
              <a:defRPr/>
            </a:pPr>
            <a:fld id="{04C866F4-2BD6-48E1-B02E-D763874FF089}" type="datetime3">
              <a:rPr lang="en-US"/>
              <a:pPr>
                <a:defRPr/>
              </a:pPr>
              <a:t>21 Oktober 2016</a:t>
            </a:fld>
            <a:endParaRPr lang="en-GB"/>
          </a:p>
        </p:txBody>
      </p:sp>
    </p:spTree>
    <p:extLst>
      <p:ext uri="{BB962C8B-B14F-4D97-AF65-F5344CB8AC3E}">
        <p14:creationId xmlns:p14="http://schemas.microsoft.com/office/powerpoint/2010/main" val="1729974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430887"/>
          </a:xfrm>
        </p:spPr>
        <p:txBody>
          <a:bodyPr/>
          <a:lstStyle>
            <a:lvl1pPr algn="l">
              <a:defRPr sz="2800" b="1" cap="all" baseline="0"/>
            </a:lvl1pPr>
          </a:lstStyle>
          <a:p>
            <a:r>
              <a:rPr lang="en-US"/>
              <a:t>Click to edit Master title style</a:t>
            </a:r>
          </a:p>
        </p:txBody>
      </p:sp>
      <p:sp>
        <p:nvSpPr>
          <p:cNvPr id="3" name="Text Placeholder 2"/>
          <p:cNvSpPr>
            <a:spLocks noGrp="1"/>
          </p:cNvSpPr>
          <p:nvPr>
            <p:ph type="body" idx="1"/>
          </p:nvPr>
        </p:nvSpPr>
        <p:spPr>
          <a:xfrm>
            <a:off x="722313" y="4104253"/>
            <a:ext cx="7772400" cy="302647"/>
          </a:xfrm>
        </p:spPr>
        <p:txBody>
          <a:bodyPr anchor="b"/>
          <a:lstStyle>
            <a:lvl1pPr marL="0" indent="0">
              <a:buNone/>
              <a:defRPr sz="1800" baseline="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9114DF08-81CB-45C1-81BC-859ED839E455}" type="slidenum">
              <a:rPr lang="en-GB"/>
              <a:pPr>
                <a:defRPr/>
              </a:pPr>
              <a:t>‹Nr.›</a:t>
            </a:fld>
            <a:endParaRPr lang="en-GB"/>
          </a:p>
        </p:txBody>
      </p:sp>
      <p:sp>
        <p:nvSpPr>
          <p:cNvPr id="5" name="Rectangle 4"/>
          <p:cNvSpPr>
            <a:spLocks noGrp="1" noChangeArrowheads="1"/>
          </p:cNvSpPr>
          <p:nvPr>
            <p:ph type="dt" sz="half" idx="11"/>
          </p:nvPr>
        </p:nvSpPr>
        <p:spPr>
          <a:ln/>
        </p:spPr>
        <p:txBody>
          <a:bodyPr/>
          <a:lstStyle>
            <a:lvl1pPr>
              <a:defRPr/>
            </a:lvl1pPr>
          </a:lstStyle>
          <a:p>
            <a:pPr>
              <a:defRPr/>
            </a:pPr>
            <a:fld id="{4FE8ABC1-D996-4935-995E-2EEA56394B8C}" type="datetime3">
              <a:rPr lang="en-US"/>
              <a:pPr>
                <a:defRPr/>
              </a:pPr>
              <a:t>21 Oktober 2016</a:t>
            </a:fld>
            <a:endParaRPr lang="en-GB"/>
          </a:p>
        </p:txBody>
      </p:sp>
    </p:spTree>
    <p:extLst>
      <p:ext uri="{BB962C8B-B14F-4D97-AF65-F5344CB8AC3E}">
        <p14:creationId xmlns:p14="http://schemas.microsoft.com/office/powerpoint/2010/main" val="4016458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37200" y="1612255"/>
            <a:ext cx="7869600" cy="430887"/>
          </a:xfrm>
        </p:spPr>
        <p:txBody>
          <a:bodyPr/>
          <a:lstStyle/>
          <a:p>
            <a:r>
              <a:rPr lang="en-US"/>
              <a:t>Click to edit Master title style</a:t>
            </a:r>
          </a:p>
        </p:txBody>
      </p:sp>
      <p:sp>
        <p:nvSpPr>
          <p:cNvPr id="3" name="Content Placeholder 2"/>
          <p:cNvSpPr>
            <a:spLocks noGrp="1"/>
          </p:cNvSpPr>
          <p:nvPr>
            <p:ph sz="half" idx="1"/>
          </p:nvPr>
        </p:nvSpPr>
        <p:spPr>
          <a:xfrm>
            <a:off x="637200" y="2492375"/>
            <a:ext cx="3819600" cy="1528624"/>
          </a:xfrm>
        </p:spPr>
        <p:txBody>
          <a:bodyPr/>
          <a:lstStyle>
            <a:lvl1pPr>
              <a:defRPr sz="1800"/>
            </a:lvl1pPr>
            <a:lvl2pPr marL="228600" indent="-228600">
              <a:buFont typeface="Verdana"/>
              <a:buChar char="•"/>
              <a:defRPr sz="1800" baseline="0"/>
            </a:lvl2pPr>
            <a:lvl3pPr marL="457200" indent="-228600">
              <a:buFont typeface="Wingdings" charset="2"/>
              <a:buChar char="§"/>
              <a:defRPr sz="1600"/>
            </a:lvl3pPr>
            <a:lvl4pPr>
              <a:defRPr sz="1600" baseline="0"/>
            </a:lvl4pPr>
            <a:lvl5pPr marL="914400">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7200" y="2492375"/>
            <a:ext cx="3819600" cy="1533753"/>
          </a:xfrm>
        </p:spPr>
        <p:txBody>
          <a:bodyPr/>
          <a:lstStyle>
            <a:lvl1pPr>
              <a:defRPr sz="1800"/>
            </a:lvl1pPr>
            <a:lvl2pPr marL="228600" indent="-228600">
              <a:buFont typeface="Verdana"/>
              <a:buChar char="•"/>
              <a:defRPr sz="1800"/>
            </a:lvl2pPr>
            <a:lvl3pPr marL="457200" indent="-228600">
              <a:buFont typeface="Wingdings" charset="2"/>
              <a:buChar char="§"/>
              <a:defRPr sz="1600"/>
            </a:lvl3pPr>
            <a:lvl4pPr>
              <a:defRPr sz="1600" baseline="0"/>
            </a:lvl4pPr>
            <a:lvl5pPr>
              <a:defRPr sz="1600" baseline="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444B4420-BDA5-467C-B3B2-6CA63B239E0D}" type="slidenum">
              <a:rPr lang="en-GB"/>
              <a:pPr>
                <a:defRPr/>
              </a:pPr>
              <a:t>‹Nr.›</a:t>
            </a:fld>
            <a:endParaRPr lang="en-GB"/>
          </a:p>
        </p:txBody>
      </p:sp>
      <p:sp>
        <p:nvSpPr>
          <p:cNvPr id="6" name="Rectangle 4"/>
          <p:cNvSpPr>
            <a:spLocks noGrp="1" noChangeArrowheads="1"/>
          </p:cNvSpPr>
          <p:nvPr>
            <p:ph type="dt" sz="half" idx="11"/>
          </p:nvPr>
        </p:nvSpPr>
        <p:spPr>
          <a:ln/>
        </p:spPr>
        <p:txBody>
          <a:bodyPr/>
          <a:lstStyle>
            <a:lvl1pPr>
              <a:defRPr/>
            </a:lvl1pPr>
          </a:lstStyle>
          <a:p>
            <a:pPr>
              <a:defRPr/>
            </a:pPr>
            <a:fld id="{C56D64DE-42E7-4E29-A9C9-B6DB467D2241}" type="datetime3">
              <a:rPr lang="en-US"/>
              <a:pPr>
                <a:defRPr/>
              </a:pPr>
              <a:t>21 Oktober 2016</a:t>
            </a:fld>
            <a:endParaRPr lang="en-GB"/>
          </a:p>
        </p:txBody>
      </p:sp>
    </p:spTree>
    <p:extLst>
      <p:ext uri="{BB962C8B-B14F-4D97-AF65-F5344CB8AC3E}">
        <p14:creationId xmlns:p14="http://schemas.microsoft.com/office/powerpoint/2010/main" val="6121922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1D3CF32D-53E6-475A-8C5D-3C4121ABF21F}" type="slidenum">
              <a:rPr lang="en-GB"/>
              <a:pPr>
                <a:defRPr/>
              </a:pPr>
              <a:t>‹Nr.›</a:t>
            </a:fld>
            <a:endParaRPr lang="en-GB"/>
          </a:p>
        </p:txBody>
      </p:sp>
      <p:sp>
        <p:nvSpPr>
          <p:cNvPr id="4" name="Rectangle 4"/>
          <p:cNvSpPr>
            <a:spLocks noGrp="1" noChangeArrowheads="1"/>
          </p:cNvSpPr>
          <p:nvPr>
            <p:ph type="dt" sz="half" idx="11"/>
          </p:nvPr>
        </p:nvSpPr>
        <p:spPr>
          <a:ln/>
        </p:spPr>
        <p:txBody>
          <a:bodyPr/>
          <a:lstStyle>
            <a:lvl1pPr>
              <a:defRPr/>
            </a:lvl1pPr>
          </a:lstStyle>
          <a:p>
            <a:pPr>
              <a:defRPr/>
            </a:pPr>
            <a:fld id="{BE86714F-0B52-44B5-8C39-590FFF0FF91F}" type="datetime3">
              <a:rPr lang="en-US"/>
              <a:pPr>
                <a:defRPr/>
              </a:pPr>
              <a:t>21 Oktober 2016</a:t>
            </a:fld>
            <a:endParaRPr lang="en-GB"/>
          </a:p>
        </p:txBody>
      </p:sp>
    </p:spTree>
    <p:extLst>
      <p:ext uri="{BB962C8B-B14F-4D97-AF65-F5344CB8AC3E}">
        <p14:creationId xmlns:p14="http://schemas.microsoft.com/office/powerpoint/2010/main" val="2511522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E292C1F-032D-4E8A-B8BE-640876073CE3}" type="slidenum">
              <a:rPr lang="en-GB"/>
              <a:pPr>
                <a:defRPr/>
              </a:pPr>
              <a:t>‹Nr.›</a:t>
            </a:fld>
            <a:endParaRPr lang="en-GB"/>
          </a:p>
        </p:txBody>
      </p:sp>
      <p:sp>
        <p:nvSpPr>
          <p:cNvPr id="3" name="Rectangle 4"/>
          <p:cNvSpPr>
            <a:spLocks noGrp="1" noChangeArrowheads="1"/>
          </p:cNvSpPr>
          <p:nvPr>
            <p:ph type="dt" sz="half" idx="11"/>
          </p:nvPr>
        </p:nvSpPr>
        <p:spPr>
          <a:ln/>
        </p:spPr>
        <p:txBody>
          <a:bodyPr/>
          <a:lstStyle>
            <a:lvl1pPr>
              <a:defRPr/>
            </a:lvl1pPr>
          </a:lstStyle>
          <a:p>
            <a:pPr>
              <a:defRPr/>
            </a:pPr>
            <a:fld id="{8F7534D2-9C42-4B8A-ACFF-0D64FF70DA06}" type="datetime3">
              <a:rPr lang="en-US"/>
              <a:pPr>
                <a:defRPr/>
              </a:pPr>
              <a:t>21 Oktober 2016</a:t>
            </a:fld>
            <a:endParaRPr lang="en-GB"/>
          </a:p>
        </p:txBody>
      </p:sp>
    </p:spTree>
    <p:extLst>
      <p:ext uri="{BB962C8B-B14F-4D97-AF65-F5344CB8AC3E}">
        <p14:creationId xmlns:p14="http://schemas.microsoft.com/office/powerpoint/2010/main" val="32803019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37200" y="1612255"/>
            <a:ext cx="2520000" cy="615553"/>
          </a:xfrm>
        </p:spPr>
        <p:txBody>
          <a:bodyPr/>
          <a:lstStyle>
            <a:lvl1pPr>
              <a:defRPr sz="2000"/>
            </a:lvl1pPr>
          </a:lstStyle>
          <a:p>
            <a:r>
              <a:rPr lang="en-US"/>
              <a:t>Click to edit Master title style</a:t>
            </a:r>
          </a:p>
        </p:txBody>
      </p:sp>
      <p:sp>
        <p:nvSpPr>
          <p:cNvPr id="3" name="Content Placeholder 2"/>
          <p:cNvSpPr>
            <a:spLocks noGrp="1"/>
          </p:cNvSpPr>
          <p:nvPr>
            <p:ph sz="half" idx="1"/>
          </p:nvPr>
        </p:nvSpPr>
        <p:spPr>
          <a:xfrm>
            <a:off x="637200" y="2492374"/>
            <a:ext cx="2520000" cy="3432176"/>
          </a:xfrm>
        </p:spPr>
        <p:txBody>
          <a:bodyPr/>
          <a:lstStyle>
            <a:lvl1pPr>
              <a:defRPr sz="1800"/>
            </a:lvl1pPr>
            <a:lvl2pPr marL="228600" indent="-228600">
              <a:buFont typeface="Verdana"/>
              <a:buChar char="•"/>
              <a:defRPr sz="1800" baseline="0"/>
            </a:lvl2pPr>
            <a:lvl3pPr marL="457200" indent="-228600">
              <a:buFont typeface="Wingdings" charset="2"/>
              <a:buChar char="§"/>
              <a:defRPr sz="1600"/>
            </a:lvl3pPr>
            <a:lvl4pPr>
              <a:defRPr sz="1600" baseline="0"/>
            </a:lvl4pPr>
            <a:lvl5pPr marL="914400">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66800" y="1612255"/>
            <a:ext cx="5040000" cy="4314412"/>
          </a:xfrm>
        </p:spPr>
        <p:txBody>
          <a:bodyPr/>
          <a:lstStyle>
            <a:lvl1pPr>
              <a:defRPr sz="1800"/>
            </a:lvl1pPr>
            <a:lvl2pPr marL="228600" indent="-228600">
              <a:buFont typeface="Verdana"/>
              <a:buChar char="•"/>
              <a:defRPr sz="1800"/>
            </a:lvl2pPr>
            <a:lvl3pPr marL="457200" indent="-228600">
              <a:buFont typeface="Wingdings" charset="2"/>
              <a:buChar char="§"/>
              <a:defRPr sz="1600"/>
            </a:lvl3pPr>
            <a:lvl4pPr>
              <a:defRPr sz="1600" baseline="0"/>
            </a:lvl4pPr>
            <a:lvl5pPr>
              <a:defRPr sz="1600" baseline="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316B8E37-5717-45DD-BB1D-AC7FFB174EEA}" type="slidenum">
              <a:rPr lang="en-GB"/>
              <a:pPr>
                <a:defRPr/>
              </a:pPr>
              <a:t>‹Nr.›</a:t>
            </a:fld>
            <a:endParaRPr lang="en-GB"/>
          </a:p>
        </p:txBody>
      </p:sp>
      <p:sp>
        <p:nvSpPr>
          <p:cNvPr id="6" name="Rectangle 4"/>
          <p:cNvSpPr>
            <a:spLocks noGrp="1" noChangeArrowheads="1"/>
          </p:cNvSpPr>
          <p:nvPr>
            <p:ph type="dt" sz="half" idx="11"/>
          </p:nvPr>
        </p:nvSpPr>
        <p:spPr>
          <a:ln/>
        </p:spPr>
        <p:txBody>
          <a:bodyPr/>
          <a:lstStyle>
            <a:lvl1pPr>
              <a:defRPr/>
            </a:lvl1pPr>
          </a:lstStyle>
          <a:p>
            <a:pPr>
              <a:defRPr/>
            </a:pPr>
            <a:fld id="{B148C5E5-999A-4825-95DB-22769A223DFA}" type="datetime3">
              <a:rPr lang="en-US"/>
              <a:pPr>
                <a:defRPr/>
              </a:pPr>
              <a:t>21 Oktober 2016</a:t>
            </a:fld>
            <a:endParaRPr lang="en-GB"/>
          </a:p>
        </p:txBody>
      </p:sp>
    </p:spTree>
    <p:extLst>
      <p:ext uri="{BB962C8B-B14F-4D97-AF65-F5344CB8AC3E}">
        <p14:creationId xmlns:p14="http://schemas.microsoft.com/office/powerpoint/2010/main" val="1616254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28800" y="1612800"/>
            <a:ext cx="5486400" cy="31783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828800" y="5367337"/>
            <a:ext cx="5486400" cy="557213"/>
          </a:xfrm>
        </p:spPr>
        <p:txBody>
          <a:bodyPr/>
          <a:lstStyle>
            <a:lvl1pPr marL="0" indent="0">
              <a:lnSpc>
                <a:spcPts val="18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AB497AD1-6689-4548-BB80-980CF33E5A8A}" type="slidenum">
              <a:rPr lang="en-GB"/>
              <a:pPr>
                <a:defRPr/>
              </a:pPr>
              <a:t>‹Nr.›</a:t>
            </a:fld>
            <a:endParaRPr lang="en-GB"/>
          </a:p>
        </p:txBody>
      </p:sp>
      <p:sp>
        <p:nvSpPr>
          <p:cNvPr id="6" name="Rectangle 4"/>
          <p:cNvSpPr>
            <a:spLocks noGrp="1" noChangeArrowheads="1"/>
          </p:cNvSpPr>
          <p:nvPr>
            <p:ph type="dt" sz="half" idx="11"/>
          </p:nvPr>
        </p:nvSpPr>
        <p:spPr>
          <a:ln/>
        </p:spPr>
        <p:txBody>
          <a:bodyPr/>
          <a:lstStyle>
            <a:lvl1pPr>
              <a:defRPr/>
            </a:lvl1pPr>
          </a:lstStyle>
          <a:p>
            <a:pPr>
              <a:defRPr/>
            </a:pPr>
            <a:fld id="{A8DF39AE-2E98-4731-8989-86CA7132755C}" type="datetime3">
              <a:rPr lang="en-US"/>
              <a:pPr>
                <a:defRPr/>
              </a:pPr>
              <a:t>21 Oktober 2016</a:t>
            </a:fld>
            <a:endParaRPr lang="en-GB"/>
          </a:p>
        </p:txBody>
      </p:sp>
    </p:spTree>
    <p:extLst>
      <p:ext uri="{BB962C8B-B14F-4D97-AF65-F5344CB8AC3E}">
        <p14:creationId xmlns:p14="http://schemas.microsoft.com/office/powerpoint/2010/main" val="25767518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A9A4646-40F8-437C-8CDB-4DED7FEB0F8E}" type="slidenum">
              <a:rPr lang="en-GB"/>
              <a:pPr>
                <a:defRPr/>
              </a:pPr>
              <a:t>‹Nr.›</a:t>
            </a:fld>
            <a:endParaRPr lang="en-GB"/>
          </a:p>
        </p:txBody>
      </p:sp>
      <p:sp>
        <p:nvSpPr>
          <p:cNvPr id="5" name="Rectangle 4"/>
          <p:cNvSpPr>
            <a:spLocks noGrp="1" noChangeArrowheads="1"/>
          </p:cNvSpPr>
          <p:nvPr>
            <p:ph type="dt" sz="half" idx="11"/>
          </p:nvPr>
        </p:nvSpPr>
        <p:spPr>
          <a:ln/>
        </p:spPr>
        <p:txBody>
          <a:bodyPr/>
          <a:lstStyle>
            <a:lvl1pPr>
              <a:defRPr/>
            </a:lvl1pPr>
          </a:lstStyle>
          <a:p>
            <a:pPr>
              <a:defRPr/>
            </a:pPr>
            <a:fld id="{5E21A724-1295-434B-82B7-3DFA2717DCA8}" type="datetime3">
              <a:rPr lang="en-US"/>
              <a:pPr>
                <a:defRPr/>
              </a:pPr>
              <a:t>21 Oktober 2016</a:t>
            </a:fld>
            <a:endParaRPr lang="en-GB"/>
          </a:p>
        </p:txBody>
      </p:sp>
    </p:spTree>
    <p:extLst>
      <p:ext uri="{BB962C8B-B14F-4D97-AF65-F5344CB8AC3E}">
        <p14:creationId xmlns:p14="http://schemas.microsoft.com/office/powerpoint/2010/main" val="32325853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7A69C246-783D-47BD-AE80-505D9F94A909}" type="slidenum">
              <a:rPr lang="en-GB"/>
              <a:pPr>
                <a:defRPr/>
              </a:pPr>
              <a:t>‹Nr.›</a:t>
            </a:fld>
            <a:endParaRPr lang="en-GB"/>
          </a:p>
        </p:txBody>
      </p:sp>
      <p:sp>
        <p:nvSpPr>
          <p:cNvPr id="5" name="Rectangle 4"/>
          <p:cNvSpPr>
            <a:spLocks noGrp="1" noChangeArrowheads="1"/>
          </p:cNvSpPr>
          <p:nvPr>
            <p:ph type="dt" sz="half" idx="11"/>
          </p:nvPr>
        </p:nvSpPr>
        <p:spPr>
          <a:ln/>
        </p:spPr>
        <p:txBody>
          <a:bodyPr/>
          <a:lstStyle>
            <a:lvl1pPr>
              <a:defRPr/>
            </a:lvl1pPr>
          </a:lstStyle>
          <a:p>
            <a:pPr>
              <a:defRPr/>
            </a:pPr>
            <a:fld id="{FC67516B-953B-40C1-933C-97715640D047}" type="datetime3">
              <a:rPr lang="en-US"/>
              <a:pPr>
                <a:defRPr/>
              </a:pPr>
              <a:t>21 Oktober 2016</a:t>
            </a:fld>
            <a:endParaRPr lang="en-GB"/>
          </a:p>
        </p:txBody>
      </p:sp>
    </p:spTree>
    <p:extLst>
      <p:ext uri="{BB962C8B-B14F-4D97-AF65-F5344CB8AC3E}">
        <p14:creationId xmlns:p14="http://schemas.microsoft.com/office/powerpoint/2010/main" val="27473440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11" name="Content Placeholder 1"/>
          <p:cNvSpPr>
            <a:spLocks noGrp="1"/>
          </p:cNvSpPr>
          <p:nvPr>
            <p:ph idx="11"/>
          </p:nvPr>
        </p:nvSpPr>
        <p:spPr>
          <a:xfrm>
            <a:off x="0" y="2852937"/>
            <a:ext cx="9144000" cy="4005064"/>
          </a:xfrm>
          <a:prstGeom prst="rect">
            <a:avLst/>
          </a:prstGeom>
        </p:spPr>
        <p:txBody>
          <a:bodyPr lIns="360000" tIns="288000"/>
          <a:lstStyle>
            <a:lvl1pPr>
              <a:lnSpc>
                <a:spcPct val="150000"/>
              </a:lnSpc>
              <a:defRPr sz="1600" b="1"/>
            </a:lvl1pPr>
            <a:lvl2pPr>
              <a:lnSpc>
                <a:spcPct val="150000"/>
              </a:lnSpc>
              <a:defRPr sz="1600"/>
            </a:lvl2pPr>
            <a:lvl3pPr>
              <a:lnSpc>
                <a:spcPct val="150000"/>
              </a:lnSpc>
              <a:defRPr/>
            </a:lvl3pPr>
            <a:lvl4pPr>
              <a:lnSpc>
                <a:spcPct val="150000"/>
              </a:lnSpc>
              <a:defRPr/>
            </a:lvl4pPr>
            <a:lvl5pPr>
              <a:lnSpc>
                <a:spcPct val="15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Picture Placeholder 7"/>
          <p:cNvSpPr>
            <a:spLocks noGrp="1"/>
          </p:cNvSpPr>
          <p:nvPr>
            <p:ph type="pic" idx="1"/>
          </p:nvPr>
        </p:nvSpPr>
        <p:spPr>
          <a:xfrm>
            <a:off x="0" y="3473"/>
            <a:ext cx="9144000" cy="2232248"/>
          </a:xfrm>
          <a:prstGeom prst="rect">
            <a:avLst/>
          </a:prstGeom>
        </p:spPr>
      </p:sp>
      <p:sp>
        <p:nvSpPr>
          <p:cNvPr id="7" name="Title 4"/>
          <p:cNvSpPr>
            <a:spLocks noGrp="1"/>
          </p:cNvSpPr>
          <p:nvPr>
            <p:ph type="title"/>
          </p:nvPr>
        </p:nvSpPr>
        <p:spPr>
          <a:xfrm>
            <a:off x="0" y="2232248"/>
            <a:ext cx="9144000" cy="620688"/>
          </a:xfrm>
          <a:prstGeom prst="rect">
            <a:avLst/>
          </a:prstGeom>
        </p:spPr>
        <p:txBody>
          <a:bodyPr lIns="360000" tIns="216000"/>
          <a:lstStyle/>
          <a:p>
            <a:r>
              <a:rPr lang="en-GB" altLang="en-US" dirty="0" smtClean="0"/>
              <a:t>JRC Role. Facts </a:t>
            </a:r>
            <a:r>
              <a:rPr lang="en-GB" altLang="en-US" dirty="0"/>
              <a:t>&amp; </a:t>
            </a:r>
            <a:r>
              <a:rPr lang="en-GB" altLang="en-US" dirty="0" smtClean="0"/>
              <a:t>Figures</a:t>
            </a:r>
            <a:endParaRPr lang="en-GB" dirty="0"/>
          </a:p>
        </p:txBody>
      </p:sp>
    </p:spTree>
    <p:extLst>
      <p:ext uri="{BB962C8B-B14F-4D97-AF65-F5344CB8AC3E}">
        <p14:creationId xmlns:p14="http://schemas.microsoft.com/office/powerpoint/2010/main" val="5999547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theme" Target="../theme/theme2.xml"/><Relationship Id="rId13" Type="http://schemas.openxmlformats.org/officeDocument/2006/relationships/image" Target="../media/image9.png"/><Relationship Id="rId14" Type="http://schemas.openxmlformats.org/officeDocument/2006/relationships/image" Target="../media/image8.png"/><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C-logo_JRC_horizonatal_EN-01.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87817" y="6021288"/>
            <a:ext cx="2648691" cy="87084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55" r:id="rId5"/>
    <p:sldLayoutId id="2147483656" r:id="rId6"/>
    <p:sldLayoutId id="2147483659" r:id="rId7"/>
    <p:sldLayoutId id="2147483654" r:id="rId8"/>
    <p:sldLayoutId id="2147483660" r:id="rId9"/>
    <p:sldLayoutId id="2147483657" r:id="rId10"/>
    <p:sldLayoutId id="2147483662" r:id="rId11"/>
    <p:sldLayoutId id="2147483663" r:id="rId12"/>
    <p:sldLayoutId id="2147483664" r:id="rId13"/>
    <p:sldLayoutId id="2147483691" r:id="rId14"/>
    <p:sldLayoutId id="2147483692" r:id="rId15"/>
    <p:sldLayoutId id="2147483693" r:id="rId16"/>
  </p:sldLayoutIdLst>
  <p:hf sldNum="0" hdr="0" ftr="0" dt="0"/>
  <p:txStyles>
    <p:titleStyle>
      <a:lvl1pPr marL="0" algn="l" rtl="0" eaLnBrk="1" fontAlgn="base" hangingPunct="1">
        <a:spcBef>
          <a:spcPct val="0"/>
        </a:spcBef>
        <a:spcAft>
          <a:spcPct val="0"/>
        </a:spcAft>
        <a:defRPr sz="2400" b="1">
          <a:solidFill>
            <a:srgbClr val="0F5494"/>
          </a:solidFill>
          <a:latin typeface="+mj-lt"/>
          <a:ea typeface="+mj-ea"/>
          <a:cs typeface="+mj-cs"/>
        </a:defRPr>
      </a:lvl1pPr>
      <a:lvl2pPr marL="358013" algn="l" rtl="0" eaLnBrk="1" fontAlgn="base" hangingPunct="1">
        <a:spcBef>
          <a:spcPct val="0"/>
        </a:spcBef>
        <a:spcAft>
          <a:spcPct val="0"/>
        </a:spcAft>
        <a:defRPr sz="3000" b="1">
          <a:solidFill>
            <a:srgbClr val="0F5494"/>
          </a:solidFill>
          <a:latin typeface="Verdana" pitchFamily="34" charset="0"/>
        </a:defRPr>
      </a:lvl2pPr>
      <a:lvl3pPr marL="358013" algn="l" rtl="0" eaLnBrk="1" fontAlgn="base" hangingPunct="1">
        <a:spcBef>
          <a:spcPct val="0"/>
        </a:spcBef>
        <a:spcAft>
          <a:spcPct val="0"/>
        </a:spcAft>
        <a:defRPr sz="3000" b="1">
          <a:solidFill>
            <a:srgbClr val="0F5494"/>
          </a:solidFill>
          <a:latin typeface="Verdana" pitchFamily="34" charset="0"/>
        </a:defRPr>
      </a:lvl3pPr>
      <a:lvl4pPr marL="358013" algn="l" rtl="0" eaLnBrk="1" fontAlgn="base" hangingPunct="1">
        <a:spcBef>
          <a:spcPct val="0"/>
        </a:spcBef>
        <a:spcAft>
          <a:spcPct val="0"/>
        </a:spcAft>
        <a:defRPr sz="3000" b="1">
          <a:solidFill>
            <a:srgbClr val="0F5494"/>
          </a:solidFill>
          <a:latin typeface="Verdana" pitchFamily="34" charset="0"/>
        </a:defRPr>
      </a:lvl4pPr>
      <a:lvl5pPr marL="358013" algn="l" rtl="0" eaLnBrk="1" fontAlgn="base" hangingPunct="1">
        <a:spcBef>
          <a:spcPct val="0"/>
        </a:spcBef>
        <a:spcAft>
          <a:spcPct val="0"/>
        </a:spcAft>
        <a:defRPr sz="3000" b="1">
          <a:solidFill>
            <a:srgbClr val="0F5494"/>
          </a:solidFill>
          <a:latin typeface="Verdana" pitchFamily="34" charset="0"/>
        </a:defRPr>
      </a:lvl5pPr>
      <a:lvl6pPr marL="814248" algn="l" rtl="0" eaLnBrk="1" fontAlgn="base" hangingPunct="1">
        <a:spcBef>
          <a:spcPct val="0"/>
        </a:spcBef>
        <a:spcAft>
          <a:spcPct val="0"/>
        </a:spcAft>
        <a:defRPr sz="3000" b="1">
          <a:solidFill>
            <a:srgbClr val="0F5494"/>
          </a:solidFill>
          <a:latin typeface="Verdana" pitchFamily="34" charset="0"/>
        </a:defRPr>
      </a:lvl6pPr>
      <a:lvl7pPr marL="1270482" algn="l" rtl="0" eaLnBrk="1" fontAlgn="base" hangingPunct="1">
        <a:spcBef>
          <a:spcPct val="0"/>
        </a:spcBef>
        <a:spcAft>
          <a:spcPct val="0"/>
        </a:spcAft>
        <a:defRPr sz="3000" b="1">
          <a:solidFill>
            <a:srgbClr val="0F5494"/>
          </a:solidFill>
          <a:latin typeface="Verdana" pitchFamily="34" charset="0"/>
        </a:defRPr>
      </a:lvl7pPr>
      <a:lvl8pPr marL="1726716" algn="l" rtl="0" eaLnBrk="1" fontAlgn="base" hangingPunct="1">
        <a:spcBef>
          <a:spcPct val="0"/>
        </a:spcBef>
        <a:spcAft>
          <a:spcPct val="0"/>
        </a:spcAft>
        <a:defRPr sz="3000" b="1">
          <a:solidFill>
            <a:srgbClr val="0F5494"/>
          </a:solidFill>
          <a:latin typeface="Verdana" pitchFamily="34" charset="0"/>
        </a:defRPr>
      </a:lvl8pPr>
      <a:lvl9pPr marL="2182948" algn="l" rtl="0" eaLnBrk="1" fontAlgn="base" hangingPunct="1">
        <a:spcBef>
          <a:spcPct val="0"/>
        </a:spcBef>
        <a:spcAft>
          <a:spcPct val="0"/>
        </a:spcAft>
        <a:defRPr sz="3000" b="1">
          <a:solidFill>
            <a:srgbClr val="0F5494"/>
          </a:solidFill>
          <a:latin typeface="Verdana" pitchFamily="34" charset="0"/>
        </a:defRPr>
      </a:lvl9pPr>
    </p:titleStyle>
    <p:bodyStyle>
      <a:lvl1pPr marL="342173" indent="-342173"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1378" indent="-285150" algn="l" rtl="0" eaLnBrk="1" fontAlgn="base" hangingPunct="1">
        <a:spcBef>
          <a:spcPct val="20000"/>
        </a:spcBef>
        <a:spcAft>
          <a:spcPct val="0"/>
        </a:spcAft>
        <a:buClr>
          <a:srgbClr val="009FBA"/>
        </a:buClr>
        <a:buChar char="•"/>
        <a:defRPr sz="2000" b="1">
          <a:solidFill>
            <a:srgbClr val="0F5494"/>
          </a:solidFill>
          <a:latin typeface="+mn-lt"/>
        </a:defRPr>
      </a:lvl2pPr>
      <a:lvl3pPr marL="1140582" indent="-228116" algn="l" rtl="0" eaLnBrk="1" fontAlgn="base" hangingPunct="1">
        <a:spcBef>
          <a:spcPct val="20000"/>
        </a:spcBef>
        <a:spcAft>
          <a:spcPct val="0"/>
        </a:spcAft>
        <a:defRPr sz="1400">
          <a:solidFill>
            <a:srgbClr val="0F5494"/>
          </a:solidFill>
          <a:latin typeface="+mn-lt"/>
        </a:defRPr>
      </a:lvl3pPr>
      <a:lvl4pPr marL="1596816" indent="-228116" algn="l" rtl="0" eaLnBrk="1" fontAlgn="base" hangingPunct="1">
        <a:spcBef>
          <a:spcPct val="20000"/>
        </a:spcBef>
        <a:spcAft>
          <a:spcPct val="0"/>
        </a:spcAft>
        <a:buChar char="–"/>
        <a:defRPr sz="2000">
          <a:solidFill>
            <a:schemeClr val="tx1"/>
          </a:solidFill>
          <a:latin typeface="Arial" charset="0"/>
        </a:defRPr>
      </a:lvl4pPr>
      <a:lvl5pPr marL="2053050" indent="-228116" algn="l" rtl="0" eaLnBrk="1" fontAlgn="base" hangingPunct="1">
        <a:spcBef>
          <a:spcPct val="20000"/>
        </a:spcBef>
        <a:spcAft>
          <a:spcPct val="0"/>
        </a:spcAft>
        <a:buChar char="»"/>
        <a:defRPr sz="2000">
          <a:solidFill>
            <a:schemeClr val="tx1"/>
          </a:solidFill>
          <a:latin typeface="Arial" charset="0"/>
        </a:defRPr>
      </a:lvl5pPr>
      <a:lvl6pPr marL="2509280" indent="-228116" algn="l" rtl="0" eaLnBrk="1" fontAlgn="base" hangingPunct="1">
        <a:spcBef>
          <a:spcPct val="20000"/>
        </a:spcBef>
        <a:spcAft>
          <a:spcPct val="0"/>
        </a:spcAft>
        <a:buChar char="»"/>
        <a:defRPr sz="2000">
          <a:solidFill>
            <a:schemeClr val="tx1"/>
          </a:solidFill>
          <a:latin typeface="Arial" charset="0"/>
        </a:defRPr>
      </a:lvl6pPr>
      <a:lvl7pPr marL="2965513" indent="-228116" algn="l" rtl="0" eaLnBrk="1" fontAlgn="base" hangingPunct="1">
        <a:spcBef>
          <a:spcPct val="20000"/>
        </a:spcBef>
        <a:spcAft>
          <a:spcPct val="0"/>
        </a:spcAft>
        <a:buChar char="»"/>
        <a:defRPr sz="2000">
          <a:solidFill>
            <a:schemeClr val="tx1"/>
          </a:solidFill>
          <a:latin typeface="Arial" charset="0"/>
        </a:defRPr>
      </a:lvl7pPr>
      <a:lvl8pPr marL="3421748" indent="-228116" algn="l" rtl="0" eaLnBrk="1" fontAlgn="base" hangingPunct="1">
        <a:spcBef>
          <a:spcPct val="20000"/>
        </a:spcBef>
        <a:spcAft>
          <a:spcPct val="0"/>
        </a:spcAft>
        <a:buChar char="»"/>
        <a:defRPr sz="2000">
          <a:solidFill>
            <a:schemeClr val="tx1"/>
          </a:solidFill>
          <a:latin typeface="Arial" charset="0"/>
        </a:defRPr>
      </a:lvl8pPr>
      <a:lvl9pPr marL="3877980" indent="-228116"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2466" rtl="0" eaLnBrk="1" latinLnBrk="0" hangingPunct="1">
        <a:defRPr sz="1800" kern="1200">
          <a:solidFill>
            <a:schemeClr val="tx1"/>
          </a:solidFill>
          <a:latin typeface="+mn-lt"/>
          <a:ea typeface="+mn-ea"/>
          <a:cs typeface="+mn-cs"/>
        </a:defRPr>
      </a:lvl1pPr>
      <a:lvl2pPr marL="456233" algn="l" defTabSz="912466" rtl="0" eaLnBrk="1" latinLnBrk="0" hangingPunct="1">
        <a:defRPr sz="1800" kern="1200">
          <a:solidFill>
            <a:schemeClr val="tx1"/>
          </a:solidFill>
          <a:latin typeface="+mn-lt"/>
          <a:ea typeface="+mn-ea"/>
          <a:cs typeface="+mn-cs"/>
        </a:defRPr>
      </a:lvl2pPr>
      <a:lvl3pPr marL="912466" algn="l" defTabSz="912466" rtl="0" eaLnBrk="1" latinLnBrk="0" hangingPunct="1">
        <a:defRPr sz="1800" kern="1200">
          <a:solidFill>
            <a:schemeClr val="tx1"/>
          </a:solidFill>
          <a:latin typeface="+mn-lt"/>
          <a:ea typeface="+mn-ea"/>
          <a:cs typeface="+mn-cs"/>
        </a:defRPr>
      </a:lvl3pPr>
      <a:lvl4pPr marL="1368699" algn="l" defTabSz="912466" rtl="0" eaLnBrk="1" latinLnBrk="0" hangingPunct="1">
        <a:defRPr sz="1800" kern="1200">
          <a:solidFill>
            <a:schemeClr val="tx1"/>
          </a:solidFill>
          <a:latin typeface="+mn-lt"/>
          <a:ea typeface="+mn-ea"/>
          <a:cs typeface="+mn-cs"/>
        </a:defRPr>
      </a:lvl4pPr>
      <a:lvl5pPr marL="1824933" algn="l" defTabSz="912466" rtl="0" eaLnBrk="1" latinLnBrk="0" hangingPunct="1">
        <a:defRPr sz="1800" kern="1200">
          <a:solidFill>
            <a:schemeClr val="tx1"/>
          </a:solidFill>
          <a:latin typeface="+mn-lt"/>
          <a:ea typeface="+mn-ea"/>
          <a:cs typeface="+mn-cs"/>
        </a:defRPr>
      </a:lvl5pPr>
      <a:lvl6pPr marL="2281163" algn="l" defTabSz="912466" rtl="0" eaLnBrk="1" latinLnBrk="0" hangingPunct="1">
        <a:defRPr sz="1800" kern="1200">
          <a:solidFill>
            <a:schemeClr val="tx1"/>
          </a:solidFill>
          <a:latin typeface="+mn-lt"/>
          <a:ea typeface="+mn-ea"/>
          <a:cs typeface="+mn-cs"/>
        </a:defRPr>
      </a:lvl6pPr>
      <a:lvl7pPr marL="2737399" algn="l" defTabSz="912466" rtl="0" eaLnBrk="1" latinLnBrk="0" hangingPunct="1">
        <a:defRPr sz="1800" kern="1200">
          <a:solidFill>
            <a:schemeClr val="tx1"/>
          </a:solidFill>
          <a:latin typeface="+mn-lt"/>
          <a:ea typeface="+mn-ea"/>
          <a:cs typeface="+mn-cs"/>
        </a:defRPr>
      </a:lvl7pPr>
      <a:lvl8pPr marL="3193630" algn="l" defTabSz="912466" rtl="0" eaLnBrk="1" latinLnBrk="0" hangingPunct="1">
        <a:defRPr sz="1800" kern="1200">
          <a:solidFill>
            <a:schemeClr val="tx1"/>
          </a:solidFill>
          <a:latin typeface="+mn-lt"/>
          <a:ea typeface="+mn-ea"/>
          <a:cs typeface="+mn-cs"/>
        </a:defRPr>
      </a:lvl8pPr>
      <a:lvl9pPr marL="3649861" algn="l" defTabSz="91246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6588" y="1612900"/>
            <a:ext cx="7870825"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p>
            <a:pPr lvl="0"/>
            <a:r>
              <a:rPr lang="en-GB"/>
              <a:t>Title</a:t>
            </a:r>
          </a:p>
        </p:txBody>
      </p:sp>
      <p:sp>
        <p:nvSpPr>
          <p:cNvPr id="1027" name="Rectangle 3"/>
          <p:cNvSpPr>
            <a:spLocks noGrp="1" noChangeArrowheads="1"/>
          </p:cNvSpPr>
          <p:nvPr>
            <p:ph type="body" idx="1"/>
          </p:nvPr>
        </p:nvSpPr>
        <p:spPr bwMode="auto">
          <a:xfrm>
            <a:off x="636588" y="2416175"/>
            <a:ext cx="7870825" cy="182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p>
            <a:r>
              <a:rPr lang="en-US"/>
              <a:t>First level</a:t>
            </a:r>
          </a:p>
          <a:p>
            <a:pPr lvl="1"/>
            <a:r>
              <a:rPr lang="en-US"/>
              <a:t>Second level</a:t>
            </a:r>
          </a:p>
          <a:p>
            <a:pPr lvl="2"/>
            <a:r>
              <a:rPr lang="en-US"/>
              <a:t>Third level</a:t>
            </a:r>
          </a:p>
          <a:p>
            <a:pPr lvl="3"/>
            <a:r>
              <a:rPr lang="en-US"/>
              <a:t>Fourth level</a:t>
            </a:r>
          </a:p>
          <a:p>
            <a:pPr lvl="4"/>
            <a:r>
              <a:rPr lang="en-US"/>
              <a:t>Fifth level</a:t>
            </a:r>
          </a:p>
          <a:p>
            <a:endParaRPr lang="en-US"/>
          </a:p>
        </p:txBody>
      </p:sp>
      <p:sp>
        <p:nvSpPr>
          <p:cNvPr id="1030" name="Rectangle 6"/>
          <p:cNvSpPr>
            <a:spLocks noGrp="1" noChangeArrowheads="1"/>
          </p:cNvSpPr>
          <p:nvPr>
            <p:ph type="sldNum" sz="quarter" idx="4"/>
          </p:nvPr>
        </p:nvSpPr>
        <p:spPr bwMode="auto">
          <a:xfrm>
            <a:off x="6373813" y="6426200"/>
            <a:ext cx="21336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lvl1pPr algn="r">
              <a:defRPr sz="1000" b="0">
                <a:ea typeface="MS PGothic" pitchFamily="34" charset="-128"/>
              </a:defRPr>
            </a:lvl1pPr>
          </a:lstStyle>
          <a:p>
            <a:pPr>
              <a:defRPr/>
            </a:pPr>
            <a:fld id="{4F7193A2-A19E-4B19-96C2-3A268362FF4D}" type="slidenum">
              <a:rPr lang="en-GB">
                <a:solidFill>
                  <a:srgbClr val="004494"/>
                </a:solidFill>
              </a:rPr>
              <a:pPr>
                <a:defRPr/>
              </a:pPr>
              <a:t>‹Nr.›</a:t>
            </a:fld>
            <a:endParaRPr lang="en-GB">
              <a:solidFill>
                <a:srgbClr val="004494"/>
              </a:solidFill>
            </a:endParaRPr>
          </a:p>
        </p:txBody>
      </p:sp>
      <p:sp>
        <p:nvSpPr>
          <p:cNvPr id="15" name="Rectangle 14"/>
          <p:cNvSpPr/>
          <p:nvPr/>
        </p:nvSpPr>
        <p:spPr>
          <a:xfrm>
            <a:off x="0" y="0"/>
            <a:ext cx="9144000" cy="957263"/>
          </a:xfrm>
          <a:prstGeom prst="rect">
            <a:avLst/>
          </a:prstGeom>
          <a:solidFill>
            <a:srgbClr val="37ACDE"/>
          </a:solidFill>
          <a:ln>
            <a:solidFill>
              <a:srgbClr val="37ACDE"/>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solidFill>
                <a:srgbClr val="FFFFFF"/>
              </a:solidFill>
            </a:endParaRPr>
          </a:p>
        </p:txBody>
      </p:sp>
      <p:pic>
        <p:nvPicPr>
          <p:cNvPr id="2" name="Picture 5" descr="JRC_Slides_Footer.pn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65613" y="6461125"/>
            <a:ext cx="6127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1" descr="JRC_Slides_Logo_EN.pn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71925" y="258763"/>
            <a:ext cx="14351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4"/>
          <p:cNvSpPr>
            <a:spLocks noGrp="1" noChangeArrowheads="1"/>
          </p:cNvSpPr>
          <p:nvPr>
            <p:ph type="dt" sz="half" idx="2"/>
          </p:nvPr>
        </p:nvSpPr>
        <p:spPr bwMode="auto">
          <a:xfrm>
            <a:off x="636588" y="6426200"/>
            <a:ext cx="2133600" cy="1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0" tIns="0" rIns="0" bIns="0" numCol="1" anchor="t" anchorCtr="0" compatLnSpc="1">
            <a:prstTxWarp prst="textNoShape">
              <a:avLst/>
            </a:prstTxWarp>
            <a:spAutoFit/>
          </a:bodyPr>
          <a:lstStyle>
            <a:lvl1pPr>
              <a:defRPr sz="1000" b="0">
                <a:ea typeface="MS PGothic" pitchFamily="34" charset="-128"/>
              </a:defRPr>
            </a:lvl1pPr>
          </a:lstStyle>
          <a:p>
            <a:pPr>
              <a:defRPr/>
            </a:pPr>
            <a:fld id="{4262E7F1-2E43-478F-94E9-D0D331249234}" type="datetime3">
              <a:rPr lang="en-US">
                <a:solidFill>
                  <a:srgbClr val="004494"/>
                </a:solidFill>
              </a:rPr>
              <a:pPr>
                <a:defRPr/>
              </a:pPr>
              <a:t>21 Oktober 2016</a:t>
            </a:fld>
            <a:endParaRPr lang="en-GB">
              <a:solidFill>
                <a:srgbClr val="004494"/>
              </a:solidFill>
            </a:endParaRPr>
          </a:p>
        </p:txBody>
      </p:sp>
    </p:spTree>
    <p:extLst>
      <p:ext uri="{BB962C8B-B14F-4D97-AF65-F5344CB8AC3E}">
        <p14:creationId xmlns:p14="http://schemas.microsoft.com/office/powerpoint/2010/main" val="207069171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lvl1pPr algn="l" rtl="0" eaLnBrk="0" fontAlgn="base" hangingPunct="0">
        <a:spcBef>
          <a:spcPct val="0"/>
        </a:spcBef>
        <a:spcAft>
          <a:spcPct val="0"/>
        </a:spcAft>
        <a:defRPr sz="2800" b="1">
          <a:solidFill>
            <a:srgbClr val="004494"/>
          </a:solidFill>
          <a:latin typeface="Verdana"/>
          <a:ea typeface="ＭＳ Ｐゴシック"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ＭＳ Ｐゴシック"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ＭＳ Ｐゴシック"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ＭＳ Ｐゴシック"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ＭＳ Ｐゴシック"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p:titleStyle>
    <p:bodyStyle>
      <a:lvl1pPr marL="342900" indent="-342900" algn="l" rtl="0" eaLnBrk="0" fontAlgn="base" hangingPunct="0">
        <a:lnSpc>
          <a:spcPts val="2400"/>
        </a:lnSpc>
        <a:spcBef>
          <a:spcPct val="0"/>
        </a:spcBef>
        <a:spcAft>
          <a:spcPct val="0"/>
        </a:spcAft>
        <a:buClr>
          <a:srgbClr val="37ACDE"/>
        </a:buClr>
        <a:buFont typeface="Verdana" pitchFamily="34" charset="0"/>
        <a:defRPr>
          <a:solidFill>
            <a:srgbClr val="004494"/>
          </a:solidFill>
          <a:latin typeface="Verdana"/>
          <a:ea typeface="ＭＳ Ｐゴシック" pitchFamily="34" charset="-128"/>
          <a:cs typeface="ＭＳ Ｐゴシック" charset="0"/>
        </a:defRPr>
      </a:lvl1pPr>
      <a:lvl2pPr marL="228600" indent="-228600" algn="l" rtl="0" eaLnBrk="0" fontAlgn="base" hangingPunct="0">
        <a:lnSpc>
          <a:spcPts val="2400"/>
        </a:lnSpc>
        <a:spcBef>
          <a:spcPct val="0"/>
        </a:spcBef>
        <a:spcAft>
          <a:spcPct val="0"/>
        </a:spcAft>
        <a:buClr>
          <a:srgbClr val="37ACDE"/>
        </a:buClr>
        <a:buFont typeface="Verdana" pitchFamily="34" charset="0"/>
        <a:buChar char="•"/>
        <a:defRPr>
          <a:solidFill>
            <a:srgbClr val="004494"/>
          </a:solidFill>
          <a:latin typeface="Verdana"/>
          <a:ea typeface="ＭＳ Ｐゴシック" pitchFamily="34" charset="-128"/>
        </a:defRPr>
      </a:lvl2pPr>
      <a:lvl3pPr marL="457200" indent="-228600" algn="l" rtl="0" eaLnBrk="0" fontAlgn="base" hangingPunct="0">
        <a:lnSpc>
          <a:spcPts val="2400"/>
        </a:lnSpc>
        <a:spcBef>
          <a:spcPct val="0"/>
        </a:spcBef>
        <a:spcAft>
          <a:spcPct val="0"/>
        </a:spcAft>
        <a:buClr>
          <a:srgbClr val="37ACDE"/>
        </a:buClr>
        <a:buFont typeface="Wingdings" pitchFamily="2" charset="2"/>
        <a:buChar char="§"/>
        <a:defRPr sz="1600">
          <a:solidFill>
            <a:srgbClr val="004494"/>
          </a:solidFill>
          <a:latin typeface="Verdana"/>
          <a:ea typeface="ＭＳ Ｐゴシック" pitchFamily="34" charset="-128"/>
        </a:defRPr>
      </a:lvl3pPr>
      <a:lvl4pPr marL="685800" indent="-228600" algn="l" rtl="0" eaLnBrk="0" fontAlgn="base" hangingPunct="0">
        <a:lnSpc>
          <a:spcPts val="2400"/>
        </a:lnSpc>
        <a:spcBef>
          <a:spcPct val="0"/>
        </a:spcBef>
        <a:spcAft>
          <a:spcPct val="0"/>
        </a:spcAft>
        <a:buClr>
          <a:srgbClr val="37ACDE"/>
        </a:buClr>
        <a:buFont typeface="Arial" pitchFamily="34" charset="0"/>
        <a:buChar char="•"/>
        <a:defRPr sz="1600">
          <a:solidFill>
            <a:srgbClr val="004494"/>
          </a:solidFill>
          <a:latin typeface="Verdana"/>
          <a:ea typeface="ＭＳ Ｐゴシック" pitchFamily="34" charset="-128"/>
        </a:defRPr>
      </a:lvl4pPr>
      <a:lvl5pPr marL="914400" indent="-228600" algn="l" rtl="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a:ea typeface="ＭＳ Ｐゴシック" pitchFamily="34" charset="-128"/>
        </a:defRPr>
      </a:lvl5pPr>
      <a:lvl6pPr marL="2514600" indent="-228600" algn="l" rtl="0" fontAlgn="base">
        <a:spcBef>
          <a:spcPct val="20000"/>
        </a:spcBef>
        <a:spcAft>
          <a:spcPct val="0"/>
        </a:spcAft>
        <a:buChar char="»"/>
        <a:defRPr sz="2000">
          <a:solidFill>
            <a:schemeClr val="tx1"/>
          </a:solidFill>
          <a:latin typeface="Arial" charset="0"/>
          <a:ea typeface="+mn-ea"/>
        </a:defRPr>
      </a:lvl6pPr>
      <a:lvl7pPr marL="2971800" indent="-228600" algn="l" rtl="0" fontAlgn="base">
        <a:spcBef>
          <a:spcPct val="20000"/>
        </a:spcBef>
        <a:spcAft>
          <a:spcPct val="0"/>
        </a:spcAft>
        <a:buChar char="»"/>
        <a:defRPr sz="2000">
          <a:solidFill>
            <a:schemeClr val="tx1"/>
          </a:solidFill>
          <a:latin typeface="Arial" charset="0"/>
          <a:ea typeface="+mn-ea"/>
        </a:defRPr>
      </a:lvl7pPr>
      <a:lvl8pPr marL="3429000" indent="-228600" algn="l" rtl="0" fontAlgn="base">
        <a:spcBef>
          <a:spcPct val="20000"/>
        </a:spcBef>
        <a:spcAft>
          <a:spcPct val="0"/>
        </a:spcAft>
        <a:buChar char="»"/>
        <a:defRPr sz="2000">
          <a:solidFill>
            <a:schemeClr val="tx1"/>
          </a:solidFill>
          <a:latin typeface="Arial" charset="0"/>
          <a:ea typeface="+mn-ea"/>
        </a:defRPr>
      </a:lvl8pPr>
      <a:lvl9pPr marL="3886200" indent="-228600" algn="l" rtl="0" fontAlgn="base">
        <a:spcBef>
          <a:spcPct val="20000"/>
        </a:spcBef>
        <a:spcAft>
          <a:spcPct val="0"/>
        </a:spcAft>
        <a:buChar char="»"/>
        <a:defRPr sz="2000">
          <a:solidFill>
            <a:schemeClr val="tx1"/>
          </a:solidFill>
          <a:latin typeface="Arial" charset="0"/>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g"/><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3.xml.rels><?xml version="1.0" encoding="UTF-8" standalone="yes"?>
<Relationships xmlns="http://schemas.openxmlformats.org/package/2006/relationships"><Relationship Id="rId11" Type="http://schemas.openxmlformats.org/officeDocument/2006/relationships/image" Target="../media/image24.jpeg"/><Relationship Id="rId12" Type="http://schemas.microsoft.com/office/2007/relationships/hdphoto" Target="../media/hdphoto2.wdp"/><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7.jpg"/><Relationship Id="rId4" Type="http://schemas.openxmlformats.org/officeDocument/2006/relationships/image" Target="../media/image18.jpeg"/><Relationship Id="rId5" Type="http://schemas.microsoft.com/office/2007/relationships/hdphoto" Target="../media/hdphoto1.wdp"/><Relationship Id="rId6" Type="http://schemas.openxmlformats.org/officeDocument/2006/relationships/image" Target="../media/image19.jpg"/><Relationship Id="rId7" Type="http://schemas.openxmlformats.org/officeDocument/2006/relationships/image" Target="../media/image20.jpg"/><Relationship Id="rId8" Type="http://schemas.openxmlformats.org/officeDocument/2006/relationships/image" Target="../media/image21.jpeg"/><Relationship Id="rId9" Type="http://schemas.openxmlformats.org/officeDocument/2006/relationships/image" Target="../media/image22.png"/><Relationship Id="rId10"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5.jp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jpg"/><Relationship Id="rId1" Type="http://schemas.openxmlformats.org/officeDocument/2006/relationships/slideLayout" Target="../slideLayouts/slideLayout3.xml"/><Relationship Id="rId2"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4" Type="http://schemas.openxmlformats.org/officeDocument/2006/relationships/image" Target="../media/image30.JPG"/><Relationship Id="rId1" Type="http://schemas.openxmlformats.org/officeDocument/2006/relationships/slideLayout" Target="../slideLayouts/slideLayout14.xml"/><Relationship Id="rId2"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31.jpg"/><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4" Type="http://schemas.microsoft.com/office/2007/relationships/hdphoto" Target="../media/hdphoto4.wdp"/><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3.png"/></Relationships>
</file>

<file path=ppt/slides/_rels/slide10.xml.rels><?xml version="1.0" encoding="UTF-8" standalone="yes"?>
<Relationships xmlns="http://schemas.openxmlformats.org/package/2006/relationships"><Relationship Id="rId11" Type="http://schemas.openxmlformats.org/officeDocument/2006/relationships/image" Target="../media/image38.jpeg"/><Relationship Id="rId12" Type="http://schemas.openxmlformats.org/officeDocument/2006/relationships/image" Target="../media/image39.png"/><Relationship Id="rId13" Type="http://schemas.openxmlformats.org/officeDocument/2006/relationships/image" Target="../media/image40.jpeg"/><Relationship Id="rId1" Type="http://schemas.openxmlformats.org/officeDocument/2006/relationships/vmlDrawing" Target="../drawings/vmlDrawing1.vml"/><Relationship Id="rId2" Type="http://schemas.openxmlformats.org/officeDocument/2006/relationships/slideLayout" Target="../slideLayouts/slideLayout14.xml"/><Relationship Id="rId3" Type="http://schemas.openxmlformats.org/officeDocument/2006/relationships/notesSlide" Target="../notesSlides/notesSlide6.xml"/><Relationship Id="rId4" Type="http://schemas.openxmlformats.org/officeDocument/2006/relationships/image" Target="../media/image37.emf"/><Relationship Id="rId5" Type="http://schemas.openxmlformats.org/officeDocument/2006/relationships/oleObject" Target="../embeddings/oleObject2.bin"/><Relationship Id="rId6" Type="http://schemas.openxmlformats.org/officeDocument/2006/relationships/image" Target="../media/image34.png"/><Relationship Id="rId7" Type="http://schemas.openxmlformats.org/officeDocument/2006/relationships/oleObject" Target="../embeddings/oleObject3.bin"/><Relationship Id="rId8" Type="http://schemas.openxmlformats.org/officeDocument/2006/relationships/image" Target="../media/image35.png"/><Relationship Id="rId9" Type="http://schemas.openxmlformats.org/officeDocument/2006/relationships/oleObject" Target="../embeddings/oleObject4.bin"/><Relationship Id="rId10"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2.jp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1" Type="http://schemas.openxmlformats.org/officeDocument/2006/relationships/slideLayout" Target="../slideLayouts/slideLayout16.xml"/><Relationship Id="rId2"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48.png"/><Relationship Id="rId5" Type="http://schemas.openxmlformats.org/officeDocument/2006/relationships/oleObject" Target="../embeddings/oleObject5.bin"/><Relationship Id="rId6" Type="http://schemas.openxmlformats.org/officeDocument/2006/relationships/image" Target="../media/image47.emf"/><Relationship Id="rId1" Type="http://schemas.openxmlformats.org/officeDocument/2006/relationships/vmlDrawing" Target="../drawings/vmlDrawing2.vml"/><Relationship Id="rId2"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6.bin"/><Relationship Id="rId5" Type="http://schemas.openxmlformats.org/officeDocument/2006/relationships/image" Target="../media/image49.png"/><Relationship Id="rId6" Type="http://schemas.openxmlformats.org/officeDocument/2006/relationships/oleObject" Target="../embeddings/Microsoft_Excel-Diagramm1.xls"/><Relationship Id="rId7" Type="http://schemas.openxmlformats.org/officeDocument/2006/relationships/image" Target="../media/image50.png"/><Relationship Id="rId8" Type="http://schemas.openxmlformats.org/officeDocument/2006/relationships/image" Target="../media/image51.png"/><Relationship Id="rId1" Type="http://schemas.openxmlformats.org/officeDocument/2006/relationships/vmlDrawing" Target="../drawings/vmlDrawing3.vml"/><Relationship Id="rId2"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2.png"/><Relationship Id="rId3" Type="http://schemas.openxmlformats.org/officeDocument/2006/relationships/image" Target="../media/image4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4.jpe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jpeg"/><Relationship Id="rId6" Type="http://schemas.openxmlformats.org/officeDocument/2006/relationships/image" Target="../media/image59.png"/><Relationship Id="rId7" Type="http://schemas.openxmlformats.org/officeDocument/2006/relationships/image" Target="../media/image53.jpeg"/><Relationship Id="rId8" Type="http://schemas.openxmlformats.org/officeDocument/2006/relationships/image" Target="../media/image60.png"/><Relationship Id="rId1" Type="http://schemas.openxmlformats.org/officeDocument/2006/relationships/slideLayout" Target="../slideLayouts/slideLayout3.xml"/><Relationship Id="rId2"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62.jpeg"/><Relationship Id="rId4" Type="http://schemas.openxmlformats.org/officeDocument/2006/relationships/image" Target="../media/image63.jpeg"/><Relationship Id="rId5" Type="http://schemas.openxmlformats.org/officeDocument/2006/relationships/image" Target="../media/image64.jpeg"/><Relationship Id="rId6" Type="http://schemas.openxmlformats.org/officeDocument/2006/relationships/image" Target="../media/image65.jpeg"/><Relationship Id="rId7" Type="http://schemas.openxmlformats.org/officeDocument/2006/relationships/image" Target="../media/image66.jpeg"/><Relationship Id="rId1" Type="http://schemas.openxmlformats.org/officeDocument/2006/relationships/slideLayout" Target="../slideLayouts/slideLayout3.xml"/><Relationship Id="rId2"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67.jpeg"/><Relationship Id="rId1" Type="http://schemas.openxmlformats.org/officeDocument/2006/relationships/slideLayout" Target="../slideLayouts/slideLayout15.xml"/><Relationship Id="rId2"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chart" Target="../charts/chart2.xml"/><Relationship Id="rId5" Type="http://schemas.openxmlformats.org/officeDocument/2006/relationships/image" Target="../media/image70.jpg"/><Relationship Id="rId6" Type="http://schemas.openxmlformats.org/officeDocument/2006/relationships/image" Target="../media/image62.jpeg"/><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24.xml.rels><?xml version="1.0" encoding="UTF-8" standalone="yes"?>
<Relationships xmlns="http://schemas.openxmlformats.org/package/2006/relationships"><Relationship Id="rId3" Type="http://schemas.openxmlformats.org/officeDocument/2006/relationships/image" Target="../media/image71.jpg"/><Relationship Id="rId4" Type="http://schemas.openxmlformats.org/officeDocument/2006/relationships/image" Target="../media/image62.jpeg"/><Relationship Id="rId1" Type="http://schemas.openxmlformats.org/officeDocument/2006/relationships/slideLayout" Target="../slideLayouts/slideLayout14.xml"/><Relationship Id="rId2"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image" Target="../media/image67.jpeg"/><Relationship Id="rId5" Type="http://schemas.openxmlformats.org/officeDocument/2006/relationships/image" Target="../media/image62.jpeg"/><Relationship Id="rId1" Type="http://schemas.openxmlformats.org/officeDocument/2006/relationships/slideLayout" Target="../slideLayouts/slideLayout14.xml"/><Relationship Id="rId2" Type="http://schemas.openxmlformats.org/officeDocument/2006/relationships/chart" Target="../charts/char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3.png"/><Relationship Id="rId3" Type="http://schemas.openxmlformats.org/officeDocument/2006/relationships/image" Target="../media/image74.jpeg"/></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6" Type="http://schemas.openxmlformats.org/officeDocument/2006/relationships/image" Target="../media/image78.png"/><Relationship Id="rId7" Type="http://schemas.openxmlformats.org/officeDocument/2006/relationships/image" Target="../media/image79.emf"/><Relationship Id="rId8" Type="http://schemas.openxmlformats.org/officeDocument/2006/relationships/image" Target="../media/image80.png"/><Relationship Id="rId9" Type="http://schemas.openxmlformats.org/officeDocument/2006/relationships/image" Target="../media/image81.png"/><Relationship Id="rId1" Type="http://schemas.openxmlformats.org/officeDocument/2006/relationships/slideLayout" Target="../slideLayouts/slideLayout10.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2.png"/><Relationship Id="rId3" Type="http://schemas.openxmlformats.org/officeDocument/2006/relationships/image" Target="../media/image83.png"/></Relationships>
</file>

<file path=ppt/slides/_rels/slide30.xml.rels><?xml version="1.0" encoding="UTF-8" standalone="yes"?>
<Relationships xmlns="http://schemas.openxmlformats.org/package/2006/relationships"><Relationship Id="rId3" Type="http://schemas.openxmlformats.org/officeDocument/2006/relationships/image" Target="../media/image84.jpeg"/><Relationship Id="rId4" Type="http://schemas.openxmlformats.org/officeDocument/2006/relationships/image" Target="../media/image85.jpeg"/><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064" y="8140"/>
            <a:ext cx="9135870" cy="6851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211960" y="1556792"/>
            <a:ext cx="4680520" cy="1368152"/>
          </a:xfrm>
        </p:spPr>
        <p:txBody>
          <a:bodyPr/>
          <a:lstStyle/>
          <a:p>
            <a:pPr>
              <a:lnSpc>
                <a:spcPts val="2800"/>
              </a:lnSpc>
              <a:defRPr/>
            </a:pPr>
            <a:r>
              <a:rPr lang="en-US" sz="2000" dirty="0" err="1" smtClean="0">
                <a:solidFill>
                  <a:srgbClr val="1E4494"/>
                </a:solidFill>
                <a:latin typeface="Verdana" panose="020B0604030504040204" pitchFamily="34" charset="0"/>
                <a:ea typeface="Verdana" panose="020B0604030504040204" pitchFamily="34" charset="0"/>
                <a:cs typeface="Verdana" panose="020B0604030504040204" pitchFamily="34" charset="0"/>
              </a:rPr>
              <a:t>Nanomedicines</a:t>
            </a:r>
            <a:r>
              <a:rPr lang="en-US" sz="2000" dirty="0" smtClean="0">
                <a:solidFill>
                  <a:srgbClr val="1E4494"/>
                </a:solidFill>
                <a:latin typeface="Verdana" panose="020B0604030504040204" pitchFamily="34" charset="0"/>
                <a:ea typeface="Verdana" panose="020B0604030504040204" pitchFamily="34" charset="0"/>
                <a:cs typeface="Verdana" panose="020B0604030504040204" pitchFamily="34" charset="0"/>
              </a:rPr>
              <a:t> in the European Translational </a:t>
            </a:r>
            <a:r>
              <a:rPr lang="en-US" sz="2000" dirty="0" smtClean="0">
                <a:solidFill>
                  <a:srgbClr val="1E4494"/>
                </a:solidFill>
                <a:latin typeface="Verdana" panose="020B0604030504040204" pitchFamily="34" charset="0"/>
                <a:ea typeface="Verdana" panose="020B0604030504040204" pitchFamily="34" charset="0"/>
                <a:cs typeface="Verdana" panose="020B0604030504040204" pitchFamily="34" charset="0"/>
              </a:rPr>
              <a:t>Process</a:t>
            </a:r>
            <a:br>
              <a:rPr lang="en-US" sz="2000" dirty="0" smtClean="0">
                <a:solidFill>
                  <a:srgbClr val="1E4494"/>
                </a:solidFill>
                <a:latin typeface="Verdana" panose="020B0604030504040204" pitchFamily="34" charset="0"/>
                <a:ea typeface="Verdana" panose="020B0604030504040204" pitchFamily="34" charset="0"/>
                <a:cs typeface="Verdana" panose="020B0604030504040204" pitchFamily="34" charset="0"/>
              </a:rPr>
            </a:br>
            <a:r>
              <a:rPr lang="en-US" sz="2000" dirty="0">
                <a:solidFill>
                  <a:srgbClr val="1E4494"/>
                </a:solidFill>
                <a:latin typeface="Verdana" panose="020B0604030504040204" pitchFamily="34" charset="0"/>
                <a:ea typeface="Verdana" panose="020B0604030504040204" pitchFamily="34" charset="0"/>
                <a:cs typeface="Verdana" panose="020B0604030504040204" pitchFamily="34" charset="0"/>
              </a:rPr>
              <a:t/>
            </a:r>
            <a:br>
              <a:rPr lang="en-US" sz="2000" dirty="0">
                <a:solidFill>
                  <a:srgbClr val="1E4494"/>
                </a:solidFill>
                <a:latin typeface="Verdana" panose="020B0604030504040204" pitchFamily="34" charset="0"/>
                <a:ea typeface="Verdana" panose="020B0604030504040204" pitchFamily="34" charset="0"/>
                <a:cs typeface="Verdana" panose="020B0604030504040204" pitchFamily="34" charset="0"/>
              </a:rPr>
            </a:br>
            <a:r>
              <a:rPr lang="en-US" sz="1800" b="0" dirty="0" smtClean="0">
                <a:solidFill>
                  <a:srgbClr val="1E4494"/>
                </a:solidFill>
                <a:latin typeface="Verdana" panose="020B0604030504040204" pitchFamily="34" charset="0"/>
                <a:ea typeface="Verdana" panose="020B0604030504040204" pitchFamily="34" charset="0"/>
                <a:cs typeface="Verdana" panose="020B0604030504040204" pitchFamily="34" charset="0"/>
              </a:rPr>
              <a:t>Susanne Bremer-Hofmann</a:t>
            </a:r>
            <a:endParaRPr lang="en-US" sz="1800" b="0" dirty="0">
              <a:solidFill>
                <a:srgbClr val="1E4494"/>
              </a:solidFill>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275856" y="3861048"/>
            <a:ext cx="5616625" cy="1080120"/>
          </a:xfrm>
        </p:spPr>
        <p:txBody>
          <a:bodyPr/>
          <a:lstStyle/>
          <a:p>
            <a:pPr>
              <a:lnSpc>
                <a:spcPct val="150000"/>
              </a:lnSpc>
            </a:pPr>
            <a:r>
              <a:rPr lang="en-US" dirty="0" smtClean="0">
                <a:solidFill>
                  <a:schemeClr val="tx1">
                    <a:lumMod val="65000"/>
                    <a:lumOff val="35000"/>
                  </a:schemeClr>
                </a:solidFill>
              </a:rPr>
              <a:t>JRC-Directorate F:</a:t>
            </a:r>
          </a:p>
          <a:p>
            <a:pPr>
              <a:lnSpc>
                <a:spcPct val="150000"/>
              </a:lnSpc>
            </a:pPr>
            <a:r>
              <a:rPr lang="en-US" dirty="0" smtClean="0">
                <a:solidFill>
                  <a:schemeClr val="tx1">
                    <a:lumMod val="65000"/>
                    <a:lumOff val="35000"/>
                  </a:schemeClr>
                </a:solidFill>
              </a:rPr>
              <a:t>Health, Consumers and </a:t>
            </a:r>
          </a:p>
          <a:p>
            <a:pPr>
              <a:lnSpc>
                <a:spcPct val="150000"/>
              </a:lnSpc>
            </a:pPr>
            <a:r>
              <a:rPr lang="en-US" dirty="0" smtClean="0">
                <a:solidFill>
                  <a:schemeClr val="tx1">
                    <a:lumMod val="65000"/>
                    <a:lumOff val="35000"/>
                  </a:schemeClr>
                </a:solidFill>
              </a:rPr>
              <a:t>Reference Materials</a:t>
            </a:r>
            <a:endParaRPr lang="en-GB" dirty="0">
              <a:solidFill>
                <a:schemeClr val="tx1">
                  <a:lumMod val="65000"/>
                  <a:lumOff val="35000"/>
                </a:schemeClr>
              </a:solidFill>
            </a:endParaRPr>
          </a:p>
          <a:p>
            <a:endParaRPr lang="en-GB" dirty="0"/>
          </a:p>
        </p:txBody>
      </p:sp>
      <p:pic>
        <p:nvPicPr>
          <p:cNvPr id="7" name="Picture 17"/>
          <p:cNvPicPr>
            <a:picLocks noChangeAspect="1" noChangeArrowheads="1"/>
          </p:cNvPicPr>
          <p:nvPr/>
        </p:nvPicPr>
        <p:blipFill>
          <a:blip r:embed="rId4" cstate="print"/>
          <a:srcRect/>
          <a:stretch>
            <a:fillRect/>
          </a:stretch>
        </p:blipFill>
        <p:spPr bwMode="auto">
          <a:xfrm>
            <a:off x="6577013" y="6145213"/>
            <a:ext cx="2243137" cy="596900"/>
          </a:xfrm>
          <a:prstGeom prst="rect">
            <a:avLst/>
          </a:prstGeom>
          <a:noFill/>
          <a:ln w="9525">
            <a:noFill/>
            <a:miter lim="800000"/>
            <a:headEnd/>
            <a:tailEnd/>
          </a:ln>
        </p:spPr>
      </p:pic>
      <p:sp>
        <p:nvSpPr>
          <p:cNvPr id="8" name="Title 1"/>
          <p:cNvSpPr txBox="1">
            <a:spLocks/>
          </p:cNvSpPr>
          <p:nvPr/>
        </p:nvSpPr>
        <p:spPr>
          <a:xfrm>
            <a:off x="251521" y="548680"/>
            <a:ext cx="8568630" cy="1800200"/>
          </a:xfrm>
          <a:prstGeom prst="rect">
            <a:avLst/>
          </a:prstGeom>
        </p:spPr>
        <p:txBody>
          <a:bodyPr lIns="0" tIns="46800" rIns="0"/>
          <a:lstStyle>
            <a:lvl1pPr algn="r" rtl="0" eaLnBrk="0" fontAlgn="base" hangingPunct="0">
              <a:spcBef>
                <a:spcPct val="0"/>
              </a:spcBef>
              <a:spcAft>
                <a:spcPct val="0"/>
              </a:spcAft>
              <a:defRPr sz="28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a:lnSpc>
                <a:spcPts val="3400"/>
              </a:lnSpc>
            </a:pPr>
            <a:r>
              <a:rPr lang="en-GB" sz="2400" kern="0" baseline="0" dirty="0" smtClean="0"/>
              <a:t>The European Commission’s</a:t>
            </a:r>
          </a:p>
          <a:p>
            <a:pPr>
              <a:lnSpc>
                <a:spcPts val="3400"/>
              </a:lnSpc>
            </a:pPr>
            <a:r>
              <a:rPr lang="en-GB" sz="2400" kern="0" baseline="0" dirty="0" smtClean="0"/>
              <a:t>science and knowledge service</a:t>
            </a:r>
          </a:p>
          <a:p>
            <a:pPr>
              <a:lnSpc>
                <a:spcPct val="200000"/>
              </a:lnSpc>
            </a:pPr>
            <a:r>
              <a:rPr lang="en-US" sz="2000" b="0" kern="0" dirty="0" smtClean="0"/>
              <a:t>Joint Research</a:t>
            </a:r>
            <a:r>
              <a:rPr lang="en-US" sz="2000" b="0" kern="0" baseline="0" dirty="0" smtClean="0"/>
              <a:t> Centre</a:t>
            </a:r>
          </a:p>
        </p:txBody>
      </p:sp>
      <p:pic>
        <p:nvPicPr>
          <p:cNvPr id="10" name="Picture 11" descr="pomodor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8739" y="4149080"/>
            <a:ext cx="348072" cy="384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11772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80"/>
          <p:cNvSpPr>
            <a:spLocks noChangeShapeType="1"/>
          </p:cNvSpPr>
          <p:nvPr/>
        </p:nvSpPr>
        <p:spPr bwMode="auto">
          <a:xfrm>
            <a:off x="4625975" y="2770212"/>
            <a:ext cx="950913"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lIns="96634" tIns="47525" rIns="96634" bIns="47525" anchor="ctr"/>
          <a:lstStyle/>
          <a:p>
            <a:endParaRPr lang="en-GB"/>
          </a:p>
        </p:txBody>
      </p:sp>
      <p:sp>
        <p:nvSpPr>
          <p:cNvPr id="6" name="Line 79"/>
          <p:cNvSpPr>
            <a:spLocks noChangeShapeType="1"/>
          </p:cNvSpPr>
          <p:nvPr/>
        </p:nvSpPr>
        <p:spPr bwMode="auto">
          <a:xfrm>
            <a:off x="6732588" y="4778400"/>
            <a:ext cx="0" cy="385762"/>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lIns="96634" tIns="47525" rIns="96634" bIns="47525" anchor="ctr"/>
          <a:lstStyle/>
          <a:p>
            <a:endParaRPr lang="en-GB"/>
          </a:p>
        </p:txBody>
      </p:sp>
      <p:sp>
        <p:nvSpPr>
          <p:cNvPr id="7" name="Line 78"/>
          <p:cNvSpPr>
            <a:spLocks noChangeShapeType="1"/>
          </p:cNvSpPr>
          <p:nvPr/>
        </p:nvSpPr>
        <p:spPr bwMode="auto">
          <a:xfrm>
            <a:off x="3544888" y="4584725"/>
            <a:ext cx="0" cy="385762"/>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lIns="96634" tIns="47525" rIns="96634" bIns="47525" anchor="ctr"/>
          <a:lstStyle/>
          <a:p>
            <a:endParaRPr lang="en-GB"/>
          </a:p>
        </p:txBody>
      </p:sp>
      <p:sp>
        <p:nvSpPr>
          <p:cNvPr id="8" name="Line 75"/>
          <p:cNvSpPr>
            <a:spLocks noChangeShapeType="1"/>
          </p:cNvSpPr>
          <p:nvPr/>
        </p:nvSpPr>
        <p:spPr bwMode="auto">
          <a:xfrm>
            <a:off x="6732588" y="2840074"/>
            <a:ext cx="0" cy="485775"/>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lIns="96634" tIns="47525" rIns="96634" bIns="47525" anchor="ctr"/>
          <a:lstStyle/>
          <a:p>
            <a:endParaRPr lang="en-GB"/>
          </a:p>
        </p:txBody>
      </p:sp>
      <p:sp>
        <p:nvSpPr>
          <p:cNvPr id="9" name="AutoShape 40"/>
          <p:cNvSpPr>
            <a:spLocks noChangeArrowheads="1"/>
          </p:cNvSpPr>
          <p:nvPr/>
        </p:nvSpPr>
        <p:spPr bwMode="auto">
          <a:xfrm>
            <a:off x="1898662" y="2257835"/>
            <a:ext cx="6608763" cy="3816423"/>
          </a:xfrm>
          <a:prstGeom prst="roundRect">
            <a:avLst/>
          </a:prstGeom>
          <a:noFill/>
          <a:ln w="28575">
            <a:solidFill>
              <a:schemeClr val="bg2"/>
            </a:solidFill>
            <a:miter lim="800000"/>
            <a:headEnd/>
            <a:tailEnd/>
          </a:ln>
          <a:extLst/>
        </p:spPr>
        <p:txBody>
          <a:bodyPr lIns="95574" tIns="47791" rIns="95574"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nSpc>
                <a:spcPct val="100000"/>
              </a:lnSpc>
              <a:buClrTx/>
              <a:buFontTx/>
              <a:buNone/>
            </a:pPr>
            <a:endParaRPr lang="de-DE" altLang="en-US" sz="1700">
              <a:solidFill>
                <a:schemeClr val="tx1">
                  <a:lumMod val="50000"/>
                  <a:lumOff val="50000"/>
                </a:schemeClr>
              </a:solidFill>
              <a:latin typeface="Arial" charset="0"/>
            </a:endParaRPr>
          </a:p>
        </p:txBody>
      </p:sp>
      <p:sp>
        <p:nvSpPr>
          <p:cNvPr id="10" name="AutoShape 73"/>
          <p:cNvSpPr>
            <a:spLocks noChangeArrowheads="1"/>
          </p:cNvSpPr>
          <p:nvPr/>
        </p:nvSpPr>
        <p:spPr bwMode="auto">
          <a:xfrm>
            <a:off x="5146675" y="3259166"/>
            <a:ext cx="2660650" cy="835025"/>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95574" tIns="47791" rIns="95574"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nSpc>
                <a:spcPct val="100000"/>
              </a:lnSpc>
              <a:buClrTx/>
              <a:buFontTx/>
              <a:buNone/>
            </a:pPr>
            <a:endParaRPr lang="de-DE" altLang="en-US" sz="1700">
              <a:solidFill>
                <a:srgbClr val="0F3277"/>
              </a:solidFill>
              <a:latin typeface="Arial" charset="0"/>
            </a:endParaRPr>
          </a:p>
        </p:txBody>
      </p:sp>
      <p:sp>
        <p:nvSpPr>
          <p:cNvPr id="11" name="AutoShape 72"/>
          <p:cNvSpPr>
            <a:spLocks noChangeArrowheads="1"/>
          </p:cNvSpPr>
          <p:nvPr/>
        </p:nvSpPr>
        <p:spPr bwMode="auto">
          <a:xfrm>
            <a:off x="4865688" y="3371887"/>
            <a:ext cx="2660650" cy="833437"/>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95574" tIns="47791" rIns="95574"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nSpc>
                <a:spcPct val="100000"/>
              </a:lnSpc>
              <a:buClrTx/>
              <a:buFontTx/>
              <a:buNone/>
            </a:pPr>
            <a:endParaRPr lang="de-DE" altLang="en-US" sz="1700">
              <a:solidFill>
                <a:srgbClr val="0F3277"/>
              </a:solidFill>
              <a:latin typeface="Arial" charset="0"/>
            </a:endParaRPr>
          </a:p>
        </p:txBody>
      </p:sp>
      <p:sp>
        <p:nvSpPr>
          <p:cNvPr id="12" name="AutoShape 71"/>
          <p:cNvSpPr>
            <a:spLocks noChangeArrowheads="1"/>
          </p:cNvSpPr>
          <p:nvPr/>
        </p:nvSpPr>
        <p:spPr bwMode="auto">
          <a:xfrm>
            <a:off x="4584700" y="3483012"/>
            <a:ext cx="2660650" cy="833437"/>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95574" tIns="47791" rIns="95574"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nSpc>
                <a:spcPct val="100000"/>
              </a:lnSpc>
              <a:buClrTx/>
              <a:buFontTx/>
              <a:buNone/>
            </a:pPr>
            <a:endParaRPr lang="de-DE" altLang="en-US" sz="1700">
              <a:solidFill>
                <a:srgbClr val="0F3277"/>
              </a:solidFill>
              <a:latin typeface="Arial" charset="0"/>
            </a:endParaRPr>
          </a:p>
        </p:txBody>
      </p:sp>
      <p:sp>
        <p:nvSpPr>
          <p:cNvPr id="13" name="AutoShape 70"/>
          <p:cNvSpPr>
            <a:spLocks noChangeArrowheads="1"/>
          </p:cNvSpPr>
          <p:nvPr/>
        </p:nvSpPr>
        <p:spPr bwMode="auto">
          <a:xfrm>
            <a:off x="4303713" y="3594137"/>
            <a:ext cx="2660650" cy="833437"/>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95574" tIns="47791" rIns="95574"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nSpc>
                <a:spcPct val="100000"/>
              </a:lnSpc>
              <a:buClrTx/>
              <a:buFontTx/>
              <a:buNone/>
            </a:pPr>
            <a:endParaRPr lang="de-DE" altLang="en-US" sz="1700">
              <a:solidFill>
                <a:srgbClr val="0F3277"/>
              </a:solidFill>
              <a:latin typeface="Arial" charset="0"/>
            </a:endParaRPr>
          </a:p>
        </p:txBody>
      </p:sp>
      <p:sp>
        <p:nvSpPr>
          <p:cNvPr id="14" name="AutoShape 69"/>
          <p:cNvSpPr>
            <a:spLocks noChangeArrowheads="1"/>
          </p:cNvSpPr>
          <p:nvPr/>
        </p:nvSpPr>
        <p:spPr bwMode="auto">
          <a:xfrm>
            <a:off x="4022725" y="3705250"/>
            <a:ext cx="2660650" cy="835025"/>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95574" tIns="47791" rIns="95574"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nSpc>
                <a:spcPct val="100000"/>
              </a:lnSpc>
              <a:buClrTx/>
              <a:buFontTx/>
              <a:buNone/>
            </a:pPr>
            <a:endParaRPr lang="de-DE" altLang="en-US" sz="1700">
              <a:solidFill>
                <a:srgbClr val="0F3277"/>
              </a:solidFill>
              <a:latin typeface="Arial" charset="0"/>
            </a:endParaRPr>
          </a:p>
        </p:txBody>
      </p:sp>
      <p:sp>
        <p:nvSpPr>
          <p:cNvPr id="15" name="AutoShape 41"/>
          <p:cNvSpPr>
            <a:spLocks noChangeArrowheads="1"/>
          </p:cNvSpPr>
          <p:nvPr/>
        </p:nvSpPr>
        <p:spPr bwMode="auto">
          <a:xfrm>
            <a:off x="2187575" y="3797325"/>
            <a:ext cx="3068638" cy="835025"/>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0" tIns="47791" rIns="0"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gn="ctr">
              <a:lnSpc>
                <a:spcPts val="1799"/>
              </a:lnSpc>
              <a:buClrTx/>
            </a:pPr>
            <a:r>
              <a:rPr lang="en-GB" altLang="en-US" sz="1400" dirty="0">
                <a:solidFill>
                  <a:schemeClr val="bg2">
                    <a:lumMod val="75000"/>
                  </a:schemeClr>
                </a:solidFill>
              </a:rPr>
              <a:t>Commissioner for Education, Culture, Youth and Sport</a:t>
            </a:r>
          </a:p>
          <a:p>
            <a:pPr algn="ctr">
              <a:lnSpc>
                <a:spcPts val="1799"/>
              </a:lnSpc>
              <a:buClrTx/>
            </a:pPr>
            <a:r>
              <a:rPr lang="en-GB" altLang="en-US" sz="1400" dirty="0">
                <a:solidFill>
                  <a:srgbClr val="164194"/>
                </a:solidFill>
              </a:rPr>
              <a:t>Tibor NAVRACSICS</a:t>
            </a:r>
          </a:p>
        </p:txBody>
      </p:sp>
      <p:sp>
        <p:nvSpPr>
          <p:cNvPr id="16" name="AutoShape 50"/>
          <p:cNvSpPr>
            <a:spLocks noChangeArrowheads="1"/>
          </p:cNvSpPr>
          <p:nvPr/>
        </p:nvSpPr>
        <p:spPr bwMode="auto">
          <a:xfrm>
            <a:off x="2187575" y="2490812"/>
            <a:ext cx="3068638" cy="835025"/>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95574" tIns="82629" rIns="95574"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gn="ctr">
              <a:lnSpc>
                <a:spcPts val="1799"/>
              </a:lnSpc>
              <a:buClrTx/>
            </a:pPr>
            <a:r>
              <a:rPr lang="en-GB" altLang="en-US" sz="1400" dirty="0">
                <a:solidFill>
                  <a:schemeClr val="bg2">
                    <a:lumMod val="75000"/>
                  </a:schemeClr>
                </a:solidFill>
              </a:rPr>
              <a:t>President</a:t>
            </a:r>
          </a:p>
          <a:p>
            <a:pPr algn="ctr">
              <a:lnSpc>
                <a:spcPts val="1799"/>
              </a:lnSpc>
              <a:buClrTx/>
            </a:pPr>
            <a:r>
              <a:rPr lang="en-GB" altLang="en-US" sz="1400" dirty="0">
                <a:solidFill>
                  <a:srgbClr val="164194"/>
                </a:solidFill>
              </a:rPr>
              <a:t>Jean-Claude JUNCKER</a:t>
            </a:r>
          </a:p>
        </p:txBody>
      </p:sp>
      <p:sp>
        <p:nvSpPr>
          <p:cNvPr id="17" name="AutoShape 65"/>
          <p:cNvSpPr>
            <a:spLocks noChangeArrowheads="1"/>
          </p:cNvSpPr>
          <p:nvPr/>
        </p:nvSpPr>
        <p:spPr bwMode="auto">
          <a:xfrm>
            <a:off x="5402263" y="2416200"/>
            <a:ext cx="2660650" cy="708025"/>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95574" tIns="47791" rIns="95574" bIns="47791" anchor="ctr"/>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gn="ctr">
              <a:lnSpc>
                <a:spcPct val="100000"/>
              </a:lnSpc>
              <a:buClrTx/>
              <a:buFontTx/>
              <a:buNone/>
            </a:pPr>
            <a:r>
              <a:rPr lang="en-GB" altLang="en-US" dirty="0">
                <a:solidFill>
                  <a:schemeClr val="bg2">
                    <a:lumMod val="75000"/>
                  </a:schemeClr>
                </a:solidFill>
              </a:rPr>
              <a:t>28 Commission Members </a:t>
            </a:r>
            <a:r>
              <a:rPr lang="en-GB" altLang="en-US" b="0" dirty="0">
                <a:solidFill>
                  <a:schemeClr val="bg2">
                    <a:lumMod val="75000"/>
                  </a:schemeClr>
                </a:solidFill>
              </a:rPr>
              <a:t>(President, 7 Vice Presidents + 20 Commissioners)</a:t>
            </a:r>
          </a:p>
        </p:txBody>
      </p:sp>
      <p:sp>
        <p:nvSpPr>
          <p:cNvPr id="18" name="AutoShape 66"/>
          <p:cNvSpPr>
            <a:spLocks noChangeArrowheads="1"/>
          </p:cNvSpPr>
          <p:nvPr/>
        </p:nvSpPr>
        <p:spPr bwMode="auto">
          <a:xfrm>
            <a:off x="5402263" y="4930800"/>
            <a:ext cx="2787650" cy="641350"/>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0" tIns="47791" rIns="0" bIns="47791" anchor="ctr"/>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gn="ctr">
              <a:lnSpc>
                <a:spcPct val="100000"/>
              </a:lnSpc>
              <a:buClrTx/>
            </a:pPr>
            <a:r>
              <a:rPr lang="en-GB" altLang="en-US" sz="1400" dirty="0">
                <a:solidFill>
                  <a:schemeClr val="bg2">
                    <a:lumMod val="75000"/>
                  </a:schemeClr>
                </a:solidFill>
              </a:rPr>
              <a:t>DG Education and Culture</a:t>
            </a:r>
          </a:p>
        </p:txBody>
      </p:sp>
      <p:sp>
        <p:nvSpPr>
          <p:cNvPr id="19" name="Line 83"/>
          <p:cNvSpPr>
            <a:spLocks noChangeShapeType="1"/>
          </p:cNvSpPr>
          <p:nvPr/>
        </p:nvSpPr>
        <p:spPr bwMode="auto">
          <a:xfrm>
            <a:off x="3529025" y="4795862"/>
            <a:ext cx="3203575"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lIns="96634" tIns="47525" rIns="96634" bIns="47525" anchor="ctr"/>
          <a:lstStyle/>
          <a:p>
            <a:endParaRPr lang="en-GB"/>
          </a:p>
        </p:txBody>
      </p:sp>
      <p:sp>
        <p:nvSpPr>
          <p:cNvPr id="20" name="AutoShape 41"/>
          <p:cNvSpPr>
            <a:spLocks noChangeArrowheads="1"/>
          </p:cNvSpPr>
          <p:nvPr/>
        </p:nvSpPr>
        <p:spPr bwMode="auto">
          <a:xfrm>
            <a:off x="2187575" y="4930812"/>
            <a:ext cx="3068638" cy="833437"/>
          </a:xfrm>
          <a:prstGeom prst="flowChartAlternateProcess">
            <a:avLst/>
          </a:prstGeom>
          <a:solidFill>
            <a:schemeClr val="bg1">
              <a:lumMod val="95000"/>
            </a:schemeClr>
          </a:solidFill>
          <a:ln>
            <a:headEnd/>
            <a:tailEnd/>
          </a:ln>
        </p:spPr>
        <p:style>
          <a:lnRef idx="1">
            <a:schemeClr val="accent4"/>
          </a:lnRef>
          <a:fillRef idx="2">
            <a:schemeClr val="accent4"/>
          </a:fillRef>
          <a:effectRef idx="1">
            <a:schemeClr val="accent4"/>
          </a:effectRef>
          <a:fontRef idx="minor">
            <a:schemeClr val="dk1"/>
          </a:fontRef>
        </p:style>
        <p:txBody>
          <a:bodyPr lIns="0" tIns="47791" rIns="0" bIns="47791"/>
          <a:lstStyle>
            <a:lvl1pPr defTabSz="957263">
              <a:lnSpc>
                <a:spcPts val="2400"/>
              </a:lnSpc>
              <a:buClr>
                <a:srgbClr val="37ACDE"/>
              </a:buClr>
              <a:buFont typeface="Verdana" pitchFamily="34" charset="0"/>
              <a:tabLst>
                <a:tab pos="2279650" algn="r"/>
              </a:tabLst>
              <a:defRPr>
                <a:solidFill>
                  <a:srgbClr val="004494"/>
                </a:solidFill>
                <a:latin typeface="Verdana" pitchFamily="34" charset="0"/>
                <a:ea typeface="ＭＳ Ｐゴシック" pitchFamily="34" charset="-128"/>
              </a:defRPr>
            </a:lvl1pPr>
            <a:lvl2pPr marL="742950" indent="-285750" defTabSz="957263">
              <a:lnSpc>
                <a:spcPts val="2400"/>
              </a:lnSpc>
              <a:buClr>
                <a:srgbClr val="37ACDE"/>
              </a:buClr>
              <a:buFont typeface="Verdana" pitchFamily="34" charset="0"/>
              <a:buChar char="•"/>
              <a:tabLst>
                <a:tab pos="2279650" algn="r"/>
              </a:tabLst>
              <a:defRPr>
                <a:solidFill>
                  <a:srgbClr val="004494"/>
                </a:solidFill>
                <a:latin typeface="Verdana" pitchFamily="34" charset="0"/>
                <a:ea typeface="ＭＳ Ｐゴシック" pitchFamily="34" charset="-128"/>
              </a:defRPr>
            </a:lvl2pPr>
            <a:lvl3pPr marL="1143000" indent="-228600" defTabSz="957263">
              <a:lnSpc>
                <a:spcPts val="2400"/>
              </a:lnSpc>
              <a:buClr>
                <a:srgbClr val="37ACDE"/>
              </a:buClr>
              <a:buFont typeface="Wingdings" pitchFamily="2" charset="2"/>
              <a:buChar char="§"/>
              <a:tabLst>
                <a:tab pos="2279650" algn="r"/>
              </a:tabLst>
              <a:defRPr sz="1600">
                <a:solidFill>
                  <a:srgbClr val="004494"/>
                </a:solidFill>
                <a:latin typeface="Verdana" pitchFamily="34" charset="0"/>
                <a:ea typeface="ＭＳ Ｐゴシック" pitchFamily="34" charset="-128"/>
              </a:defRPr>
            </a:lvl3pPr>
            <a:lvl4pPr marL="1600200" indent="-228600" defTabSz="957263">
              <a:lnSpc>
                <a:spcPts val="2400"/>
              </a:lnSpc>
              <a:buClr>
                <a:srgbClr val="37ACDE"/>
              </a:buClr>
              <a:buFont typeface="Arial" charset="0"/>
              <a:buChar char="•"/>
              <a:tabLst>
                <a:tab pos="2279650" algn="r"/>
              </a:tabLst>
              <a:defRPr sz="1600">
                <a:solidFill>
                  <a:srgbClr val="004494"/>
                </a:solidFill>
                <a:latin typeface="Verdana" pitchFamily="34" charset="0"/>
                <a:ea typeface="ＭＳ Ｐゴシック" pitchFamily="34" charset="-128"/>
              </a:defRPr>
            </a:lvl4pPr>
            <a:lvl5pPr marL="2057400" indent="-228600" defTabSz="957263">
              <a:lnSpc>
                <a:spcPts val="2400"/>
              </a:lnSpc>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5pPr>
            <a:lvl6pPr marL="25146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6pPr>
            <a:lvl7pPr marL="29718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7pPr>
            <a:lvl8pPr marL="34290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8pPr>
            <a:lvl9pPr marL="3886200" indent="-228600" defTabSz="957263" eaLnBrk="0" fontAlgn="base" hangingPunct="0">
              <a:lnSpc>
                <a:spcPts val="2400"/>
              </a:lnSpc>
              <a:spcBef>
                <a:spcPct val="0"/>
              </a:spcBef>
              <a:spcAft>
                <a:spcPct val="0"/>
              </a:spcAft>
              <a:buClr>
                <a:srgbClr val="37ACDE"/>
              </a:buClr>
              <a:buFont typeface="Verdana" pitchFamily="34" charset="0"/>
              <a:buChar char="–"/>
              <a:tabLst>
                <a:tab pos="2279650" algn="r"/>
              </a:tabLst>
              <a:defRPr sz="1600">
                <a:solidFill>
                  <a:srgbClr val="004494"/>
                </a:solidFill>
                <a:latin typeface="Verdana" pitchFamily="34" charset="0"/>
                <a:ea typeface="ＭＳ Ｐゴシック" pitchFamily="34" charset="-128"/>
              </a:defRPr>
            </a:lvl9pPr>
          </a:lstStyle>
          <a:p>
            <a:pPr algn="ctr">
              <a:lnSpc>
                <a:spcPts val="1799"/>
              </a:lnSpc>
              <a:buClrTx/>
            </a:pPr>
            <a:r>
              <a:rPr lang="en-GB" altLang="en-US" sz="1400" dirty="0">
                <a:solidFill>
                  <a:schemeClr val="bg2">
                    <a:lumMod val="75000"/>
                  </a:schemeClr>
                </a:solidFill>
              </a:rPr>
              <a:t>Joint Research Centre</a:t>
            </a:r>
          </a:p>
          <a:p>
            <a:pPr algn="ctr">
              <a:lnSpc>
                <a:spcPts val="1799"/>
              </a:lnSpc>
              <a:buClrTx/>
            </a:pPr>
            <a:r>
              <a:rPr lang="en-GB" altLang="en-US" sz="1400" dirty="0">
                <a:solidFill>
                  <a:schemeClr val="bg2">
                    <a:lumMod val="75000"/>
                  </a:schemeClr>
                </a:solidFill>
              </a:rPr>
              <a:t>Director-General</a:t>
            </a:r>
          </a:p>
          <a:p>
            <a:pPr algn="ctr">
              <a:lnSpc>
                <a:spcPts val="1799"/>
              </a:lnSpc>
              <a:buClrTx/>
            </a:pPr>
            <a:r>
              <a:rPr lang="en-GB" altLang="en-US" sz="1400" dirty="0" err="1">
                <a:solidFill>
                  <a:srgbClr val="164194"/>
                </a:solidFill>
              </a:rPr>
              <a:t>Vladimír</a:t>
            </a:r>
            <a:r>
              <a:rPr lang="en-GB" altLang="en-US" sz="1400" dirty="0">
                <a:solidFill>
                  <a:srgbClr val="164194"/>
                </a:solidFill>
              </a:rPr>
              <a:t> ŠUCHA</a:t>
            </a:r>
          </a:p>
        </p:txBody>
      </p:sp>
      <p:pic>
        <p:nvPicPr>
          <p:cNvPr id="2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9300" y="4859362"/>
            <a:ext cx="1006475"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7091" t="5791" r="29488" b="8351"/>
          <a:stretch/>
        </p:blipFill>
        <p:spPr bwMode="auto">
          <a:xfrm>
            <a:off x="649288" y="2174481"/>
            <a:ext cx="990600" cy="130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9291" y="3532212"/>
            <a:ext cx="998537"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le 3"/>
          <p:cNvSpPr txBox="1">
            <a:spLocks/>
          </p:cNvSpPr>
          <p:nvPr/>
        </p:nvSpPr>
        <p:spPr>
          <a:xfrm>
            <a:off x="404813" y="459879"/>
            <a:ext cx="8748712" cy="648072"/>
          </a:xfrm>
          <a:prstGeom prst="rect">
            <a:avLst/>
          </a:prstGeom>
        </p:spPr>
        <p:txBody>
          <a:bodyPr lIns="91248" tIns="45624" rIns="91248" bIns="45624"/>
          <a:lstStyle>
            <a:lvl1pPr marL="0" algn="l" rtl="0" eaLnBrk="1" fontAlgn="base" hangingPunct="1">
              <a:spcBef>
                <a:spcPct val="0"/>
              </a:spcBef>
              <a:spcAft>
                <a:spcPct val="0"/>
              </a:spcAft>
              <a:defRPr sz="24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a:lnSpc>
                <a:spcPct val="110000"/>
              </a:lnSpc>
              <a:defRPr/>
            </a:pPr>
            <a:endParaRPr lang="en-US" dirty="0">
              <a:solidFill>
                <a:srgbClr val="00B0F0"/>
              </a:solidFill>
            </a:endParaRPr>
          </a:p>
        </p:txBody>
      </p:sp>
      <p:sp>
        <p:nvSpPr>
          <p:cNvPr id="3" name="TextBox 2"/>
          <p:cNvSpPr txBox="1"/>
          <p:nvPr/>
        </p:nvSpPr>
        <p:spPr>
          <a:xfrm rot="16200000">
            <a:off x="-1065416" y="742913"/>
            <a:ext cx="2304256" cy="169085"/>
          </a:xfrm>
          <a:prstGeom prst="rect">
            <a:avLst/>
          </a:prstGeom>
          <a:noFill/>
        </p:spPr>
        <p:txBody>
          <a:bodyPr wrap="square" rtlCol="0">
            <a:spAutoFit/>
          </a:bodyPr>
          <a:lstStyle/>
          <a:p>
            <a:pPr>
              <a:lnSpc>
                <a:spcPct val="110000"/>
              </a:lnSpc>
            </a:pPr>
            <a:r>
              <a:rPr lang="en-GB" sz="500" dirty="0" smtClean="0">
                <a:solidFill>
                  <a:schemeClr val="bg1"/>
                </a:solidFill>
              </a:rPr>
              <a:t>©XXX</a:t>
            </a:r>
          </a:p>
        </p:txBody>
      </p:sp>
      <p:sp>
        <p:nvSpPr>
          <p:cNvPr id="2" name="Rectangle 1"/>
          <p:cNvSpPr/>
          <p:nvPr/>
        </p:nvSpPr>
        <p:spPr>
          <a:xfrm>
            <a:off x="8693341" y="1824922"/>
            <a:ext cx="447558" cy="153888"/>
          </a:xfrm>
          <a:prstGeom prst="rect">
            <a:avLst/>
          </a:prstGeom>
        </p:spPr>
        <p:txBody>
          <a:bodyPr wrap="none">
            <a:spAutoFit/>
          </a:bodyPr>
          <a:lstStyle/>
          <a:p>
            <a:r>
              <a:rPr lang="en-GB" sz="400" dirty="0">
                <a:solidFill>
                  <a:schemeClr val="bg1"/>
                </a:solidFill>
              </a:rPr>
              <a:t>© </a:t>
            </a:r>
            <a:r>
              <a:rPr lang="en-GB" sz="400" dirty="0" err="1">
                <a:solidFill>
                  <a:schemeClr val="bg1"/>
                </a:solidFill>
              </a:rPr>
              <a:t>artjazz</a:t>
            </a:r>
            <a:r>
              <a:rPr lang="en-GB" sz="400" dirty="0">
                <a:solidFill>
                  <a:schemeClr val="bg1"/>
                </a:solidFill>
              </a:rPr>
              <a:t> </a:t>
            </a:r>
          </a:p>
        </p:txBody>
      </p:sp>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362" y="1216"/>
            <a:ext cx="9190037" cy="1986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1386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963" y="4999582"/>
            <a:ext cx="1228770" cy="7786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b="6909"/>
          <a:stretch/>
        </p:blipFill>
        <p:spPr>
          <a:xfrm>
            <a:off x="2195736" y="1753236"/>
            <a:ext cx="4535333" cy="4412069"/>
          </a:xfrm>
          <a:prstGeom prst="rect">
            <a:avLst/>
          </a:prstGeom>
        </p:spPr>
      </p:pic>
      <p:sp>
        <p:nvSpPr>
          <p:cNvPr id="8" name="Title 3"/>
          <p:cNvSpPr txBox="1">
            <a:spLocks/>
          </p:cNvSpPr>
          <p:nvPr/>
        </p:nvSpPr>
        <p:spPr>
          <a:xfrm>
            <a:off x="877863" y="922050"/>
            <a:ext cx="8767787" cy="648072"/>
          </a:xfrm>
          <a:prstGeom prst="rect">
            <a:avLst/>
          </a:prstGeom>
        </p:spPr>
        <p:txBody>
          <a:bodyPr lIns="91248" tIns="45624" rIns="91248" bIns="45624"/>
          <a:lstStyle>
            <a:lvl1pPr marL="0" algn="l" rtl="0" eaLnBrk="1" fontAlgn="base" hangingPunct="1">
              <a:spcBef>
                <a:spcPct val="0"/>
              </a:spcBef>
              <a:spcAft>
                <a:spcPct val="0"/>
              </a:spcAft>
              <a:defRPr sz="24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a:defRPr/>
            </a:pPr>
            <a:endParaRPr lang="en-GB" dirty="0">
              <a:solidFill>
                <a:srgbClr val="00B0F0"/>
              </a:solidFill>
            </a:endParaRPr>
          </a:p>
        </p:txBody>
      </p:sp>
      <p:sp>
        <p:nvSpPr>
          <p:cNvPr id="3" name="Rectangle 2"/>
          <p:cNvSpPr/>
          <p:nvPr/>
        </p:nvSpPr>
        <p:spPr>
          <a:xfrm>
            <a:off x="7244509" y="3363252"/>
            <a:ext cx="1899491" cy="1138579"/>
          </a:xfrm>
          <a:prstGeom prst="rect">
            <a:avLst/>
          </a:prstGeom>
        </p:spPr>
        <p:txBody>
          <a:bodyPr wrap="none" lIns="91248" tIns="45624" rIns="91248" bIns="45624">
            <a:spAutoFit/>
          </a:bodyPr>
          <a:lstStyle/>
          <a:p>
            <a:pPr>
              <a:buClr>
                <a:srgbClr val="33ACE3"/>
              </a:buClr>
            </a:pPr>
            <a:r>
              <a:rPr lang="en-US" sz="3600" b="1" dirty="0" smtClean="0">
                <a:solidFill>
                  <a:srgbClr val="00B050"/>
                </a:solidFill>
              </a:rPr>
              <a:t>&gt;1000</a:t>
            </a:r>
          </a:p>
          <a:p>
            <a:pPr>
              <a:buClr>
                <a:srgbClr val="33ACE3"/>
              </a:buClr>
            </a:pPr>
            <a:r>
              <a:rPr lang="en-US" sz="1600" dirty="0" smtClean="0">
                <a:solidFill>
                  <a:schemeClr val="bg2">
                    <a:lumMod val="75000"/>
                  </a:schemeClr>
                </a:solidFill>
              </a:rPr>
              <a:t> Publications </a:t>
            </a:r>
          </a:p>
          <a:p>
            <a:pPr>
              <a:buClr>
                <a:srgbClr val="33ACE3"/>
              </a:buClr>
            </a:pPr>
            <a:r>
              <a:rPr lang="en-US" sz="1600" dirty="0" smtClean="0">
                <a:solidFill>
                  <a:schemeClr val="bg2">
                    <a:lumMod val="75000"/>
                  </a:schemeClr>
                </a:solidFill>
              </a:rPr>
              <a:t> per year</a:t>
            </a:r>
            <a:endParaRPr lang="en-US" sz="1600" dirty="0">
              <a:solidFill>
                <a:schemeClr val="bg2">
                  <a:lumMod val="75000"/>
                </a:schemeClr>
              </a:solidFill>
            </a:endParaRPr>
          </a:p>
        </p:txBody>
      </p:sp>
      <p:sp>
        <p:nvSpPr>
          <p:cNvPr id="4" name="Rectangle 3"/>
          <p:cNvSpPr/>
          <p:nvPr/>
        </p:nvSpPr>
        <p:spPr>
          <a:xfrm>
            <a:off x="7140768" y="1756980"/>
            <a:ext cx="1886450" cy="1138579"/>
          </a:xfrm>
          <a:prstGeom prst="rect">
            <a:avLst/>
          </a:prstGeom>
        </p:spPr>
        <p:txBody>
          <a:bodyPr wrap="square" lIns="91248" tIns="45624" rIns="91248" bIns="45624">
            <a:spAutoFit/>
          </a:bodyPr>
          <a:lstStyle/>
          <a:p>
            <a:pPr>
              <a:buClr>
                <a:srgbClr val="33ACE3"/>
              </a:buClr>
            </a:pPr>
            <a:r>
              <a:rPr lang="en-US" sz="1600" dirty="0">
                <a:solidFill>
                  <a:schemeClr val="bg2">
                    <a:lumMod val="75000"/>
                  </a:schemeClr>
                </a:solidFill>
              </a:rPr>
              <a:t>Around </a:t>
            </a:r>
            <a:endParaRPr lang="en-US" sz="1600" dirty="0" smtClean="0">
              <a:solidFill>
                <a:schemeClr val="bg2">
                  <a:lumMod val="75000"/>
                </a:schemeClr>
              </a:solidFill>
            </a:endParaRPr>
          </a:p>
          <a:p>
            <a:pPr>
              <a:buClr>
                <a:srgbClr val="33ACE3"/>
              </a:buClr>
            </a:pPr>
            <a:r>
              <a:rPr lang="en-US" sz="3600" b="1" dirty="0" smtClean="0">
                <a:solidFill>
                  <a:srgbClr val="A7197E"/>
                </a:solidFill>
              </a:rPr>
              <a:t>3000</a:t>
            </a:r>
          </a:p>
          <a:p>
            <a:pPr>
              <a:buClr>
                <a:srgbClr val="33ACE3"/>
              </a:buClr>
            </a:pPr>
            <a:r>
              <a:rPr lang="en-US" sz="1600" dirty="0">
                <a:solidFill>
                  <a:schemeClr val="bg2">
                    <a:lumMod val="75000"/>
                  </a:schemeClr>
                </a:solidFill>
              </a:rPr>
              <a:t>S</a:t>
            </a:r>
            <a:r>
              <a:rPr lang="en-US" sz="1600" dirty="0" smtClean="0">
                <a:solidFill>
                  <a:schemeClr val="bg2">
                    <a:lumMod val="75000"/>
                  </a:schemeClr>
                </a:solidFill>
              </a:rPr>
              <a:t>taff</a:t>
            </a:r>
            <a:endParaRPr lang="en-US" sz="1600" dirty="0">
              <a:solidFill>
                <a:schemeClr val="bg2">
                  <a:lumMod val="75000"/>
                </a:schemeClr>
              </a:solidFill>
            </a:endParaRPr>
          </a:p>
        </p:txBody>
      </p:sp>
      <p:sp>
        <p:nvSpPr>
          <p:cNvPr id="32" name="Title 3"/>
          <p:cNvSpPr txBox="1">
            <a:spLocks/>
          </p:cNvSpPr>
          <p:nvPr/>
        </p:nvSpPr>
        <p:spPr>
          <a:xfrm>
            <a:off x="80963" y="965240"/>
            <a:ext cx="8761263" cy="648072"/>
          </a:xfrm>
          <a:prstGeom prst="rect">
            <a:avLst/>
          </a:prstGeom>
        </p:spPr>
        <p:txBody>
          <a:bodyPr lIns="91248" tIns="45624" rIns="91248" bIns="45624"/>
          <a:lstStyle>
            <a:lvl1pPr marL="0" algn="l" rtl="0" eaLnBrk="1" fontAlgn="base" hangingPunct="1">
              <a:spcBef>
                <a:spcPct val="0"/>
              </a:spcBef>
              <a:spcAft>
                <a:spcPct val="0"/>
              </a:spcAft>
              <a:defRPr sz="24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a:defRPr/>
            </a:pPr>
            <a:endParaRPr lang="en-GB" dirty="0">
              <a:solidFill>
                <a:srgbClr val="00B0F0"/>
              </a:solidFill>
            </a:endParaRPr>
          </a:p>
        </p:txBody>
      </p:sp>
      <p:sp>
        <p:nvSpPr>
          <p:cNvPr id="11" name="Rectangle 10"/>
          <p:cNvSpPr/>
          <p:nvPr/>
        </p:nvSpPr>
        <p:spPr>
          <a:xfrm>
            <a:off x="1861670" y="1728428"/>
            <a:ext cx="1610951" cy="892358"/>
          </a:xfrm>
          <a:prstGeom prst="rect">
            <a:avLst/>
          </a:prstGeom>
        </p:spPr>
        <p:txBody>
          <a:bodyPr wrap="none" lIns="91248" tIns="45624" rIns="91248" bIns="45624">
            <a:spAutoFit/>
          </a:bodyPr>
          <a:lstStyle/>
          <a:p>
            <a:pPr>
              <a:buClr>
                <a:srgbClr val="33ACE3"/>
              </a:buClr>
            </a:pPr>
            <a:r>
              <a:rPr lang="en-US" sz="1600" dirty="0">
                <a:solidFill>
                  <a:schemeClr val="bg2">
                    <a:lumMod val="75000"/>
                  </a:schemeClr>
                </a:solidFill>
              </a:rPr>
              <a:t>Established in</a:t>
            </a:r>
          </a:p>
          <a:p>
            <a:pPr>
              <a:buClr>
                <a:srgbClr val="33ACE3"/>
              </a:buClr>
            </a:pPr>
            <a:r>
              <a:rPr lang="en-US" sz="3600" b="1" dirty="0" smtClean="0">
                <a:solidFill>
                  <a:srgbClr val="E37921"/>
                </a:solidFill>
              </a:rPr>
              <a:t>1957</a:t>
            </a:r>
            <a:endParaRPr lang="en-US" sz="3600" b="1" dirty="0">
              <a:solidFill>
                <a:srgbClr val="E37921"/>
              </a:solidFill>
            </a:endParaRPr>
          </a:p>
        </p:txBody>
      </p:sp>
      <p:sp>
        <p:nvSpPr>
          <p:cNvPr id="17" name="Rectangle 16"/>
          <p:cNvSpPr/>
          <p:nvPr/>
        </p:nvSpPr>
        <p:spPr>
          <a:xfrm>
            <a:off x="1309733" y="4690426"/>
            <a:ext cx="512894" cy="646137"/>
          </a:xfrm>
          <a:prstGeom prst="rect">
            <a:avLst/>
          </a:prstGeom>
        </p:spPr>
        <p:txBody>
          <a:bodyPr wrap="none" lIns="91248" tIns="45624" rIns="91248" bIns="45624">
            <a:spAutoFit/>
          </a:bodyPr>
          <a:lstStyle/>
          <a:p>
            <a:pPr>
              <a:buClr>
                <a:srgbClr val="33ACE3"/>
              </a:buClr>
            </a:pPr>
            <a:r>
              <a:rPr lang="en-US" sz="3600" b="1" dirty="0" smtClean="0">
                <a:solidFill>
                  <a:srgbClr val="C00000"/>
                </a:solidFill>
              </a:rPr>
              <a:t>6</a:t>
            </a:r>
            <a:endParaRPr lang="en-US" sz="1600" dirty="0">
              <a:solidFill>
                <a:srgbClr val="C00000"/>
              </a:solidFill>
            </a:endParaRPr>
          </a:p>
        </p:txBody>
      </p:sp>
      <p:sp>
        <p:nvSpPr>
          <p:cNvPr id="20" name="Content Placeholder 8"/>
          <p:cNvSpPr txBox="1">
            <a:spLocks/>
          </p:cNvSpPr>
          <p:nvPr/>
        </p:nvSpPr>
        <p:spPr>
          <a:xfrm>
            <a:off x="361562" y="616016"/>
            <a:ext cx="6696992" cy="1260140"/>
          </a:xfrm>
          <a:prstGeom prst="rect">
            <a:avLst/>
          </a:prstGeom>
        </p:spPr>
        <p:txBody>
          <a:bodyPr lIns="91248" tIns="359234" rIns="359234" bIns="45624"/>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nSpc>
                <a:spcPct val="110000"/>
              </a:lnSpc>
              <a:buClr>
                <a:srgbClr val="33ACE3"/>
              </a:buClr>
              <a:buNone/>
            </a:pPr>
            <a:r>
              <a:rPr lang="en-US" b="1" i="0" dirty="0" smtClean="0">
                <a:solidFill>
                  <a:srgbClr val="164194"/>
                </a:solidFill>
              </a:rPr>
              <a:t>DG Joint Research Centre</a:t>
            </a:r>
          </a:p>
        </p:txBody>
      </p:sp>
      <p:pic>
        <p:nvPicPr>
          <p:cNvPr id="24"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984166" y="3547804"/>
            <a:ext cx="1156602" cy="64188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860063" y="1799021"/>
            <a:ext cx="1198491" cy="1064650"/>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laeneje\Downloads\fotolia_95966163.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346" t="15789" r="10582" b="12013"/>
          <a:stretch/>
        </p:blipFill>
        <p:spPr bwMode="auto">
          <a:xfrm>
            <a:off x="456354" y="1764753"/>
            <a:ext cx="1059476" cy="96734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27431" y="4037531"/>
            <a:ext cx="233460" cy="264798"/>
          </a:xfrm>
          <a:prstGeom prst="rect">
            <a:avLst/>
          </a:prstGeom>
        </p:spPr>
      </p:pic>
      <p:pic>
        <p:nvPicPr>
          <p:cNvPr id="33" name="Picture 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51618" y="4189688"/>
            <a:ext cx="223558" cy="253567"/>
          </a:xfrm>
          <a:prstGeom prst="rect">
            <a:avLst/>
          </a:prstGeom>
        </p:spPr>
      </p:pic>
      <p:pic>
        <p:nvPicPr>
          <p:cNvPr id="34" name="Picture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83324" y="4213419"/>
            <a:ext cx="233460" cy="264798"/>
          </a:xfrm>
          <a:prstGeom prst="rect">
            <a:avLst/>
          </a:prstGeom>
        </p:spPr>
      </p:pic>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84562" y="4476876"/>
            <a:ext cx="233460" cy="264798"/>
          </a:xfrm>
          <a:prstGeom prst="rect">
            <a:avLst/>
          </a:prstGeom>
        </p:spPr>
      </p:pic>
      <p:pic>
        <p:nvPicPr>
          <p:cNvPr id="36" name="Picture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73515" y="4754082"/>
            <a:ext cx="233460" cy="264798"/>
          </a:xfrm>
          <a:prstGeom prst="rect">
            <a:avLst/>
          </a:prstGeom>
        </p:spPr>
      </p:pic>
      <p:pic>
        <p:nvPicPr>
          <p:cNvPr id="37" name="Picture 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23723" y="5333244"/>
            <a:ext cx="233460" cy="264798"/>
          </a:xfrm>
          <a:prstGeom prst="rect">
            <a:avLst/>
          </a:prstGeom>
        </p:spPr>
      </p:pic>
      <p:sp>
        <p:nvSpPr>
          <p:cNvPr id="29" name="Rectangle 28"/>
          <p:cNvSpPr/>
          <p:nvPr/>
        </p:nvSpPr>
        <p:spPr>
          <a:xfrm>
            <a:off x="1211978" y="3454990"/>
            <a:ext cx="1439045" cy="892358"/>
          </a:xfrm>
          <a:prstGeom prst="rect">
            <a:avLst/>
          </a:prstGeom>
        </p:spPr>
        <p:txBody>
          <a:bodyPr wrap="none" lIns="91248" tIns="45624" rIns="91248" bIns="45624">
            <a:spAutoFit/>
          </a:bodyPr>
          <a:lstStyle/>
          <a:p>
            <a:pPr>
              <a:buClr>
                <a:srgbClr val="33ACE3"/>
              </a:buClr>
            </a:pPr>
            <a:r>
              <a:rPr lang="en-US" sz="3600" b="1" dirty="0" smtClean="0">
                <a:solidFill>
                  <a:schemeClr val="bg2">
                    <a:lumMod val="75000"/>
                  </a:schemeClr>
                </a:solidFill>
              </a:rPr>
              <a:t>10 </a:t>
            </a:r>
          </a:p>
          <a:p>
            <a:pPr>
              <a:buClr>
                <a:srgbClr val="33ACE3"/>
              </a:buClr>
            </a:pPr>
            <a:r>
              <a:rPr lang="en-US" sz="1600" dirty="0" smtClean="0">
                <a:solidFill>
                  <a:schemeClr val="bg2">
                    <a:lumMod val="75000"/>
                  </a:schemeClr>
                </a:solidFill>
              </a:rPr>
              <a:t>Directorates</a:t>
            </a:r>
            <a:endParaRPr lang="en-US" sz="1600" dirty="0">
              <a:solidFill>
                <a:schemeClr val="bg2">
                  <a:lumMod val="75000"/>
                </a:schemeClr>
              </a:solidFill>
            </a:endParaRPr>
          </a:p>
        </p:txBody>
      </p:sp>
      <p:sp>
        <p:nvSpPr>
          <p:cNvPr id="30" name="Rectangle 29"/>
          <p:cNvSpPr/>
          <p:nvPr/>
        </p:nvSpPr>
        <p:spPr>
          <a:xfrm>
            <a:off x="1245353" y="5224852"/>
            <a:ext cx="1478370" cy="830803"/>
          </a:xfrm>
          <a:prstGeom prst="rect">
            <a:avLst/>
          </a:prstGeom>
        </p:spPr>
        <p:txBody>
          <a:bodyPr wrap="square" lIns="91248" tIns="45624" rIns="91248" bIns="45624">
            <a:spAutoFit/>
          </a:bodyPr>
          <a:lstStyle/>
          <a:p>
            <a:pPr>
              <a:buClr>
                <a:srgbClr val="33ACE3"/>
              </a:buClr>
            </a:pPr>
            <a:r>
              <a:rPr lang="en-US" sz="1600" dirty="0" smtClean="0">
                <a:solidFill>
                  <a:schemeClr val="bg2">
                    <a:lumMod val="75000"/>
                  </a:schemeClr>
                </a:solidFill>
              </a:rPr>
              <a:t>Locations in 5 Member States</a:t>
            </a:r>
            <a:endParaRPr lang="en-US" sz="1600" dirty="0">
              <a:solidFill>
                <a:schemeClr val="bg2">
                  <a:lumMod val="75000"/>
                </a:schemeClr>
              </a:solidFill>
            </a:endParaRPr>
          </a:p>
        </p:txBody>
      </p:sp>
      <p:sp>
        <p:nvSpPr>
          <p:cNvPr id="2" name="TextBox 1"/>
          <p:cNvSpPr txBox="1"/>
          <p:nvPr/>
        </p:nvSpPr>
        <p:spPr>
          <a:xfrm>
            <a:off x="6779890" y="4821919"/>
            <a:ext cx="1420582" cy="1243417"/>
          </a:xfrm>
          <a:prstGeom prst="rect">
            <a:avLst/>
          </a:prstGeom>
          <a:noFill/>
        </p:spPr>
        <p:txBody>
          <a:bodyPr wrap="none" rtlCol="0">
            <a:spAutoFit/>
          </a:bodyPr>
          <a:lstStyle/>
          <a:p>
            <a:pPr>
              <a:lnSpc>
                <a:spcPct val="110000"/>
              </a:lnSpc>
            </a:pPr>
            <a:r>
              <a:rPr lang="en-US" sz="3600" b="1" dirty="0" smtClean="0">
                <a:solidFill>
                  <a:srgbClr val="164194"/>
                </a:solidFill>
              </a:rPr>
              <a:t>42 </a:t>
            </a:r>
          </a:p>
          <a:p>
            <a:pPr>
              <a:lnSpc>
                <a:spcPct val="110000"/>
              </a:lnSpc>
            </a:pPr>
            <a:r>
              <a:rPr lang="en-US" sz="1600" dirty="0">
                <a:solidFill>
                  <a:schemeClr val="tx1">
                    <a:lumMod val="65000"/>
                    <a:lumOff val="35000"/>
                  </a:schemeClr>
                </a:solidFill>
              </a:rPr>
              <a:t>L</a:t>
            </a:r>
            <a:r>
              <a:rPr lang="en-US" sz="1600" dirty="0" smtClean="0">
                <a:solidFill>
                  <a:schemeClr val="tx1">
                    <a:lumMod val="65000"/>
                    <a:lumOff val="35000"/>
                  </a:schemeClr>
                </a:solidFill>
              </a:rPr>
              <a:t>arge scale </a:t>
            </a:r>
          </a:p>
          <a:p>
            <a:pPr>
              <a:lnSpc>
                <a:spcPct val="110000"/>
              </a:lnSpc>
            </a:pPr>
            <a:r>
              <a:rPr lang="en-US" sz="1600" dirty="0" smtClean="0">
                <a:solidFill>
                  <a:schemeClr val="tx1">
                    <a:lumMod val="65000"/>
                    <a:lumOff val="35000"/>
                  </a:schemeClr>
                </a:solidFill>
              </a:rPr>
              <a:t>facilities</a:t>
            </a:r>
            <a:endParaRPr lang="en-GB" sz="1600" dirty="0" smtClean="0">
              <a:solidFill>
                <a:schemeClr val="tx1">
                  <a:lumMod val="65000"/>
                  <a:lumOff val="35000"/>
                </a:schemeClr>
              </a:solidFill>
            </a:endParaRPr>
          </a:p>
        </p:txBody>
      </p:sp>
      <p:pic>
        <p:nvPicPr>
          <p:cNvPr id="31" name="Picture 2"/>
          <p:cNvPicPr>
            <a:picLocks noChangeAspect="1" noChangeArrowheads="1"/>
          </p:cNvPicPr>
          <p:nvPr/>
        </p:nvPicPr>
        <p:blipFill>
          <a:blip r:embed="rId11">
            <a:extLst>
              <a:ext uri="{BEBA8EAE-BF5A-486C-A8C5-ECC9F3942E4B}">
                <a14:imgProps xmlns:a14="http://schemas.microsoft.com/office/drawing/2010/main">
                  <a14:imgLayer r:embed="rId12">
                    <a14:imgEffect>
                      <a14:saturation sat="200000"/>
                    </a14:imgEffect>
                  </a14:imgLayer>
                </a14:imgProps>
              </a:ext>
              <a:ext uri="{28A0092B-C50C-407E-A947-70E740481C1C}">
                <a14:useLocalDpi xmlns:a14="http://schemas.microsoft.com/office/drawing/2010/main" val="0"/>
              </a:ext>
            </a:extLst>
          </a:blip>
          <a:stretch>
            <a:fillRect/>
          </a:stretch>
        </p:blipFill>
        <p:spPr bwMode="auto">
          <a:xfrm>
            <a:off x="350127" y="3449135"/>
            <a:ext cx="766506" cy="790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20186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1"/>
          </p:nvPr>
        </p:nvSpPr>
        <p:spPr>
          <a:xfrm>
            <a:off x="28956" y="1628901"/>
            <a:ext cx="8964488" cy="5184576"/>
          </a:xfrm>
        </p:spPr>
        <p:txBody>
          <a:bodyPr tIns="648000" anchor="t"/>
          <a:lstStyle/>
          <a:p>
            <a:pPr marL="0" indent="0" algn="ctr">
              <a:lnSpc>
                <a:spcPts val="2500"/>
              </a:lnSpc>
              <a:spcBef>
                <a:spcPts val="600"/>
              </a:spcBef>
              <a:buClr>
                <a:srgbClr val="0050A0"/>
              </a:buClr>
              <a:defRPr/>
            </a:pPr>
            <a:endParaRPr lang="en-GB" sz="2800" b="0" i="1" dirty="0" smtClean="0">
              <a:ea typeface="ＭＳ Ｐゴシック" charset="-128"/>
            </a:endParaRPr>
          </a:p>
          <a:p>
            <a:pPr marL="0" indent="0">
              <a:lnSpc>
                <a:spcPts val="2500"/>
              </a:lnSpc>
              <a:spcBef>
                <a:spcPts val="600"/>
              </a:spcBef>
              <a:buClr>
                <a:srgbClr val="0050A0"/>
              </a:buClr>
              <a:buNone/>
              <a:defRPr/>
            </a:pPr>
            <a:r>
              <a:rPr lang="en-GB" sz="2400" i="0" dirty="0" smtClean="0">
                <a:ea typeface="ＭＳ Ｐゴシック" charset="-128"/>
              </a:rPr>
              <a:t>DG JRC's Vision: </a:t>
            </a:r>
          </a:p>
          <a:p>
            <a:pPr marL="0" indent="0">
              <a:lnSpc>
                <a:spcPts val="2500"/>
              </a:lnSpc>
              <a:spcBef>
                <a:spcPts val="600"/>
              </a:spcBef>
              <a:buClr>
                <a:srgbClr val="0050A0"/>
              </a:buClr>
              <a:buNone/>
              <a:defRPr/>
            </a:pPr>
            <a:r>
              <a:rPr lang="en-GB" sz="1800" i="0" dirty="0" smtClean="0">
                <a:solidFill>
                  <a:schemeClr val="tx1">
                    <a:lumMod val="65000"/>
                    <a:lumOff val="35000"/>
                  </a:schemeClr>
                </a:solidFill>
                <a:ea typeface="ＭＳ Ｐゴシック" charset="-128"/>
              </a:rPr>
              <a:t>"To </a:t>
            </a:r>
            <a:r>
              <a:rPr lang="en-GB" sz="1800" i="0" dirty="0">
                <a:solidFill>
                  <a:schemeClr val="tx1">
                    <a:lumMod val="65000"/>
                    <a:lumOff val="35000"/>
                  </a:schemeClr>
                </a:solidFill>
                <a:ea typeface="ＭＳ Ｐゴシック" charset="-128"/>
              </a:rPr>
              <a:t>play a central role in creating, managing and making sense of the collective scientific knowledge for better EU </a:t>
            </a:r>
            <a:r>
              <a:rPr lang="en-GB" sz="1800" i="0" dirty="0" smtClean="0">
                <a:solidFill>
                  <a:schemeClr val="tx1">
                    <a:lumMod val="65000"/>
                    <a:lumOff val="35000"/>
                  </a:schemeClr>
                </a:solidFill>
                <a:ea typeface="ＭＳ Ｐゴシック" charset="-128"/>
              </a:rPr>
              <a:t>policy."</a:t>
            </a:r>
          </a:p>
          <a:p>
            <a:pPr marL="0" indent="0">
              <a:lnSpc>
                <a:spcPts val="2500"/>
              </a:lnSpc>
              <a:spcBef>
                <a:spcPts val="600"/>
              </a:spcBef>
              <a:buClr>
                <a:srgbClr val="0050A0"/>
              </a:buClr>
              <a:defRPr/>
            </a:pPr>
            <a:endParaRPr lang="en-US" sz="1800" i="0" dirty="0" smtClean="0">
              <a:solidFill>
                <a:schemeClr val="tx1">
                  <a:lumMod val="65000"/>
                  <a:lumOff val="35000"/>
                </a:schemeClr>
              </a:solidFill>
              <a:ea typeface="ＭＳ Ｐゴシック" charset="-128"/>
            </a:endParaRPr>
          </a:p>
          <a:p>
            <a:pPr marL="0" indent="0">
              <a:lnSpc>
                <a:spcPts val="2500"/>
              </a:lnSpc>
              <a:spcBef>
                <a:spcPts val="600"/>
              </a:spcBef>
              <a:buClr>
                <a:srgbClr val="0050A0"/>
              </a:buClr>
              <a:defRPr/>
            </a:pPr>
            <a:endParaRPr lang="en-GB" sz="1800" i="0" dirty="0">
              <a:ea typeface="ＭＳ Ｐゴシック" charset="-128"/>
            </a:endParaRPr>
          </a:p>
          <a:p>
            <a:pPr marL="0" indent="0">
              <a:lnSpc>
                <a:spcPts val="2500"/>
              </a:lnSpc>
              <a:spcBef>
                <a:spcPts val="600"/>
              </a:spcBef>
              <a:buClr>
                <a:srgbClr val="0050A0"/>
              </a:buClr>
              <a:buNone/>
              <a:defRPr/>
            </a:pPr>
            <a:r>
              <a:rPr lang="en-GB" sz="2400" i="0" dirty="0" smtClean="0">
                <a:ea typeface="ＭＳ Ｐゴシック" charset="-128"/>
              </a:rPr>
              <a:t>DG JRC's Mission</a:t>
            </a:r>
            <a:r>
              <a:rPr lang="en-GB" sz="2400" i="0" dirty="0">
                <a:ea typeface="ＭＳ Ｐゴシック" charset="-128"/>
              </a:rPr>
              <a:t>: </a:t>
            </a:r>
            <a:endParaRPr lang="en-GB" sz="2400" i="0" dirty="0" smtClean="0">
              <a:ea typeface="ＭＳ Ｐゴシック" charset="-128"/>
            </a:endParaRPr>
          </a:p>
          <a:p>
            <a:pPr marL="0" indent="0">
              <a:lnSpc>
                <a:spcPts val="2500"/>
              </a:lnSpc>
              <a:spcBef>
                <a:spcPts val="600"/>
              </a:spcBef>
              <a:buClr>
                <a:srgbClr val="0050A0"/>
              </a:buClr>
              <a:buNone/>
              <a:defRPr/>
            </a:pPr>
            <a:r>
              <a:rPr lang="en-GB" sz="1800" i="0" dirty="0" smtClean="0">
                <a:solidFill>
                  <a:schemeClr val="tx1">
                    <a:lumMod val="65000"/>
                    <a:lumOff val="35000"/>
                  </a:schemeClr>
                </a:solidFill>
                <a:ea typeface="ＭＳ Ｐゴシック" charset="-128"/>
              </a:rPr>
              <a:t>"</a:t>
            </a:r>
            <a:r>
              <a:rPr lang="en-GB" sz="1800" i="0" dirty="0">
                <a:solidFill>
                  <a:schemeClr val="tx1">
                    <a:lumMod val="65000"/>
                    <a:lumOff val="35000"/>
                  </a:schemeClr>
                </a:solidFill>
                <a:ea typeface="ＭＳ Ｐゴシック" charset="-128"/>
              </a:rPr>
              <a:t>As the science and knowledge service of the Commission our mission is to support EU policies with independent evidence throughout the whole policy cycle."</a:t>
            </a:r>
          </a:p>
          <a:p>
            <a:pPr marL="0" indent="0">
              <a:lnSpc>
                <a:spcPts val="2500"/>
              </a:lnSpc>
              <a:spcBef>
                <a:spcPts val="600"/>
              </a:spcBef>
              <a:buClr>
                <a:srgbClr val="0050A0"/>
              </a:buClr>
              <a:defRPr/>
            </a:pPr>
            <a:endParaRPr lang="en-GB" sz="2500" i="1" dirty="0">
              <a:ea typeface="ＭＳ Ｐゴシック" charset="-128"/>
            </a:endParaRPr>
          </a:p>
          <a:p>
            <a:pPr marL="0" indent="0">
              <a:lnSpc>
                <a:spcPts val="2500"/>
              </a:lnSpc>
              <a:spcBef>
                <a:spcPts val="600"/>
              </a:spcBef>
              <a:buClr>
                <a:srgbClr val="0050A0"/>
              </a:buClr>
              <a:defRPr/>
            </a:pPr>
            <a:endParaRPr lang="en-GB" sz="2000" b="0" dirty="0">
              <a:solidFill>
                <a:srgbClr val="1E4494"/>
              </a:solidFill>
              <a:latin typeface="+mn-lt"/>
              <a:ea typeface="Verdana" panose="020B0604030504040204" pitchFamily="34" charset="0"/>
              <a:cs typeface="Verdana" panose="020B0604030504040204" pitchFamily="34" charset="0"/>
            </a:endParaRPr>
          </a:p>
        </p:txBody>
      </p:sp>
      <p:sp>
        <p:nvSpPr>
          <p:cNvPr id="6" name="Title 4"/>
          <p:cNvSpPr txBox="1">
            <a:spLocks/>
          </p:cNvSpPr>
          <p:nvPr/>
        </p:nvSpPr>
        <p:spPr>
          <a:xfrm>
            <a:off x="-2420" y="0"/>
            <a:ext cx="9144000" cy="1700808"/>
          </a:xfrm>
          <a:prstGeom prst="rect">
            <a:avLst/>
          </a:prstGeom>
        </p:spPr>
        <p:txBody>
          <a:bodyPr lIns="360000" tIns="720000" rIns="0" bIns="0"/>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endParaRPr lang="en-GB" sz="2600" kern="0" dirty="0">
              <a:solidFill>
                <a:srgbClr val="1E4494"/>
              </a:solidFill>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882"/>
            <a:ext cx="9156551" cy="1987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964760"/>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Pictures\white paper nanomedicines.jpg"/>
          <p:cNvPicPr>
            <a:picLocks noChangeAspect="1" noChangeArrowheads="1"/>
          </p:cNvPicPr>
          <p:nvPr/>
        </p:nvPicPr>
        <p:blipFill>
          <a:blip r:embed="rId2"/>
          <a:srcRect/>
          <a:stretch>
            <a:fillRect/>
          </a:stretch>
        </p:blipFill>
        <p:spPr bwMode="auto">
          <a:xfrm rot="419424">
            <a:off x="6791839" y="4012720"/>
            <a:ext cx="1908175" cy="27035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7587" name="Picture 10"/>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7544" y="2492896"/>
            <a:ext cx="7026275" cy="4103687"/>
          </a:xfrm>
          <a:prstGeom prst="rect">
            <a:avLst/>
          </a:prstGeom>
          <a:noFill/>
          <a:ln>
            <a:noFill/>
          </a:ln>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43608" y="1556644"/>
            <a:ext cx="7200800" cy="830997"/>
          </a:xfrm>
          <a:prstGeom prst="rect">
            <a:avLst/>
          </a:prstGeom>
          <a:noFill/>
        </p:spPr>
        <p:txBody>
          <a:bodyPr wrap="square">
            <a:spAutoFit/>
          </a:bodyPr>
          <a:lstStyle/>
          <a:p>
            <a:pPr algn="ctr">
              <a:defRPr/>
            </a:pPr>
            <a:r>
              <a:rPr lang="en-GB" sz="2400" b="1" dirty="0" err="1">
                <a:latin typeface="+mn-lt"/>
                <a:ea typeface="+mj-ea"/>
                <a:cs typeface="Calibri"/>
              </a:rPr>
              <a:t>Nanomedicines</a:t>
            </a:r>
            <a:r>
              <a:rPr lang="en-GB" sz="2400" b="1" dirty="0">
                <a:latin typeface="+mn-lt"/>
                <a:ea typeface="+mj-ea"/>
                <a:cs typeface="Calibri"/>
              </a:rPr>
              <a:t> in the European Translational </a:t>
            </a:r>
            <a:r>
              <a:rPr lang="en-GB" sz="2400" b="1" dirty="0" smtClean="0">
                <a:latin typeface="+mn-lt"/>
                <a:ea typeface="+mj-ea"/>
                <a:cs typeface="Calibri"/>
              </a:rPr>
              <a:t>Process (2014)</a:t>
            </a:r>
            <a:endParaRPr lang="en-GB" sz="2400" b="1" dirty="0">
              <a:latin typeface="+mn-lt"/>
              <a:ea typeface="+mj-ea"/>
              <a:cs typeface="Calibri"/>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21"/>
            <a:ext cx="9144000" cy="1339847"/>
          </a:xfrm>
          <a:prstGeom prst="rect">
            <a:avLst/>
          </a:prstGeom>
        </p:spPr>
      </p:pic>
    </p:spTree>
    <p:extLst>
      <p:ext uri="{BB962C8B-B14F-4D97-AF65-F5344CB8AC3E}">
        <p14:creationId xmlns:p14="http://schemas.microsoft.com/office/powerpoint/2010/main" val="36214951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752135698"/>
              </p:ext>
            </p:extLst>
          </p:nvPr>
        </p:nvGraphicFramePr>
        <p:xfrm>
          <a:off x="251520" y="1637844"/>
          <a:ext cx="8784976" cy="5247540"/>
        </p:xfrm>
        <a:graphic>
          <a:graphicData uri="http://schemas.openxmlformats.org/drawingml/2006/table">
            <a:tbl>
              <a:tblPr firstRow="1" firstCol="1" bandRow="1">
                <a:tableStyleId>{69C7853C-536D-4A76-A0AE-DD22124D55A5}</a:tableStyleId>
              </a:tblPr>
              <a:tblGrid>
                <a:gridCol w="2542361"/>
                <a:gridCol w="6242615"/>
              </a:tblGrid>
              <a:tr h="574317">
                <a:tc>
                  <a:txBody>
                    <a:bodyPr/>
                    <a:lstStyle/>
                    <a:p>
                      <a:pPr algn="just">
                        <a:spcAft>
                          <a:spcPts val="0"/>
                        </a:spcAft>
                      </a:pPr>
                      <a:r>
                        <a:rPr lang="en-GB" sz="1800" dirty="0">
                          <a:effectLst/>
                        </a:rPr>
                        <a:t> </a:t>
                      </a:r>
                      <a:endParaRPr lang="en-GB" sz="1800" dirty="0">
                        <a:effectLst/>
                        <a:latin typeface="Calibri"/>
                        <a:ea typeface="Calibri"/>
                        <a:cs typeface="Times New Roman"/>
                      </a:endParaRPr>
                    </a:p>
                  </a:txBody>
                  <a:tcPr marL="62769" marR="62769" marT="0" marB="0"/>
                </a:tc>
                <a:tc>
                  <a:txBody>
                    <a:bodyPr/>
                    <a:lstStyle/>
                    <a:p>
                      <a:pPr algn="just">
                        <a:spcAft>
                          <a:spcPts val="0"/>
                        </a:spcAft>
                      </a:pPr>
                      <a:r>
                        <a:rPr lang="en-GB" sz="1800" dirty="0">
                          <a:effectLst/>
                        </a:rPr>
                        <a:t>Reference Documents and Databases</a:t>
                      </a:r>
                      <a:endParaRPr lang="en-GB" sz="1800" dirty="0">
                        <a:effectLst/>
                        <a:latin typeface="Calibri"/>
                        <a:ea typeface="Calibri"/>
                        <a:cs typeface="Times New Roman"/>
                      </a:endParaRPr>
                    </a:p>
                  </a:txBody>
                  <a:tcPr marL="62769" marR="62769" marT="0" marB="0"/>
                </a:tc>
              </a:tr>
              <a:tr h="1655703">
                <a:tc>
                  <a:txBody>
                    <a:bodyPr/>
                    <a:lstStyle/>
                    <a:p>
                      <a:pPr algn="l">
                        <a:spcAft>
                          <a:spcPts val="0"/>
                        </a:spcAft>
                      </a:pPr>
                      <a:r>
                        <a:rPr lang="en-GB" sz="2000" dirty="0" smtClean="0">
                          <a:solidFill>
                            <a:srgbClr val="606060"/>
                          </a:solidFill>
                          <a:effectLst/>
                          <a:latin typeface="Arial Narrow" panose="020B0606020202030204" pitchFamily="34" charset="0"/>
                        </a:rPr>
                        <a:t>Drug</a:t>
                      </a:r>
                      <a:r>
                        <a:rPr lang="en-GB" sz="2000" baseline="0" dirty="0" smtClean="0">
                          <a:solidFill>
                            <a:srgbClr val="606060"/>
                          </a:solidFill>
                          <a:effectLst/>
                          <a:latin typeface="Arial Narrow" panose="020B0606020202030204" pitchFamily="34" charset="0"/>
                        </a:rPr>
                        <a:t> </a:t>
                      </a:r>
                      <a:r>
                        <a:rPr lang="en-GB" sz="2000" dirty="0" smtClean="0">
                          <a:solidFill>
                            <a:srgbClr val="606060"/>
                          </a:solidFill>
                          <a:effectLst/>
                          <a:latin typeface="Arial Narrow" panose="020B0606020202030204" pitchFamily="34" charset="0"/>
                        </a:rPr>
                        <a:t>development </a:t>
                      </a:r>
                      <a:r>
                        <a:rPr lang="en-GB" sz="2000" dirty="0">
                          <a:solidFill>
                            <a:srgbClr val="606060"/>
                          </a:solidFill>
                          <a:effectLst/>
                          <a:latin typeface="Arial Narrow" panose="020B0606020202030204" pitchFamily="34" charset="0"/>
                        </a:rPr>
                        <a:t>projects </a:t>
                      </a:r>
                    </a:p>
                    <a:p>
                      <a:pPr algn="just">
                        <a:spcAft>
                          <a:spcPts val="0"/>
                        </a:spcAft>
                      </a:pPr>
                      <a:r>
                        <a:rPr lang="en-GB" sz="2000" dirty="0">
                          <a:solidFill>
                            <a:srgbClr val="606060"/>
                          </a:solidFill>
                          <a:effectLst/>
                          <a:latin typeface="Arial Narrow" panose="020B0606020202030204" pitchFamily="34" charset="0"/>
                        </a:rPr>
                        <a:t>(n= 131)</a:t>
                      </a:r>
                      <a:endParaRPr lang="en-GB" sz="2000" dirty="0">
                        <a:solidFill>
                          <a:srgbClr val="606060"/>
                        </a:solidFill>
                        <a:effectLst/>
                        <a:latin typeface="Arial Narrow" panose="020B0606020202030204" pitchFamily="34" charset="0"/>
                        <a:ea typeface="Calibri"/>
                        <a:cs typeface="Times New Roman"/>
                      </a:endParaRPr>
                    </a:p>
                  </a:txBody>
                  <a:tcPr marL="62769" marR="62769" marT="0" marB="0"/>
                </a:tc>
                <a:tc>
                  <a:txBody>
                    <a:bodyPr/>
                    <a:lstStyle/>
                    <a:p>
                      <a:pPr algn="just">
                        <a:spcAft>
                          <a:spcPts val="0"/>
                        </a:spcAft>
                      </a:pPr>
                      <a:r>
                        <a:rPr lang="en-GB" sz="2200" dirty="0">
                          <a:solidFill>
                            <a:srgbClr val="0F5494"/>
                          </a:solidFill>
                          <a:effectLst/>
                          <a:latin typeface="Arial Narrow" panose="020B0606020202030204" pitchFamily="34" charset="0"/>
                        </a:rPr>
                        <a:t>Community Research and Development Information Service (</a:t>
                      </a:r>
                      <a:r>
                        <a:rPr lang="en-GB" sz="2200" dirty="0" err="1">
                          <a:solidFill>
                            <a:srgbClr val="0F5494"/>
                          </a:solidFill>
                          <a:effectLst/>
                          <a:latin typeface="Arial Narrow" panose="020B0606020202030204" pitchFamily="34" charset="0"/>
                        </a:rPr>
                        <a:t>Cordis</a:t>
                      </a:r>
                      <a:r>
                        <a:rPr lang="en-GB" sz="2200" dirty="0">
                          <a:solidFill>
                            <a:srgbClr val="0F5494"/>
                          </a:solidFill>
                          <a:effectLst/>
                          <a:latin typeface="Arial Narrow" panose="020B0606020202030204" pitchFamily="34" charset="0"/>
                        </a:rPr>
                        <a:t>) </a:t>
                      </a:r>
                    </a:p>
                    <a:p>
                      <a:pPr algn="just">
                        <a:spcAft>
                          <a:spcPts val="0"/>
                        </a:spcAft>
                      </a:pPr>
                      <a:r>
                        <a:rPr lang="en-GB" sz="2200" dirty="0" smtClean="0">
                          <a:solidFill>
                            <a:srgbClr val="0F5494"/>
                          </a:solidFill>
                          <a:effectLst/>
                          <a:latin typeface="Arial Narrow" panose="020B0606020202030204" pitchFamily="34" charset="0"/>
                        </a:rPr>
                        <a:t>Project </a:t>
                      </a:r>
                      <a:r>
                        <a:rPr lang="en-GB" sz="2200" dirty="0">
                          <a:solidFill>
                            <a:srgbClr val="0F5494"/>
                          </a:solidFill>
                          <a:effectLst/>
                          <a:latin typeface="Arial Narrow" panose="020B0606020202030204" pitchFamily="34" charset="0"/>
                        </a:rPr>
                        <a:t>specific websites  </a:t>
                      </a:r>
                      <a:endParaRPr lang="en-GB" sz="2200" dirty="0" smtClean="0">
                        <a:solidFill>
                          <a:srgbClr val="0F5494"/>
                        </a:solidFill>
                        <a:effectLst/>
                        <a:latin typeface="Arial Narrow" panose="020B0606020202030204" pitchFamily="34" charset="0"/>
                      </a:endParaRPr>
                    </a:p>
                    <a:p>
                      <a:pPr algn="just">
                        <a:spcAft>
                          <a:spcPts val="0"/>
                        </a:spcAft>
                      </a:pPr>
                      <a:r>
                        <a:rPr lang="en-GB" sz="2200" dirty="0" smtClean="0">
                          <a:solidFill>
                            <a:srgbClr val="0F5494"/>
                          </a:solidFill>
                          <a:effectLst/>
                          <a:latin typeface="Arial Narrow" panose="020B0606020202030204" pitchFamily="34" charset="0"/>
                        </a:rPr>
                        <a:t>Information retrieved from </a:t>
                      </a:r>
                      <a:r>
                        <a:rPr lang="en-GB" sz="2200" dirty="0" err="1" smtClean="0">
                          <a:solidFill>
                            <a:srgbClr val="0F5494"/>
                          </a:solidFill>
                          <a:effectLst/>
                          <a:latin typeface="Arial Narrow" panose="020B0606020202030204" pitchFamily="34" charset="0"/>
                        </a:rPr>
                        <a:t>Frima</a:t>
                      </a:r>
                      <a:r>
                        <a:rPr lang="en-GB" sz="2200" dirty="0" smtClean="0">
                          <a:solidFill>
                            <a:srgbClr val="0F5494"/>
                          </a:solidFill>
                          <a:effectLst/>
                          <a:latin typeface="Arial Narrow" panose="020B0606020202030204" pitchFamily="34" charset="0"/>
                        </a:rPr>
                        <a:t> et al 2012</a:t>
                      </a:r>
                      <a:endParaRPr lang="en-GB" sz="2200" dirty="0">
                        <a:solidFill>
                          <a:srgbClr val="0F5494"/>
                        </a:solidFill>
                        <a:effectLst/>
                        <a:latin typeface="Arial Narrow" panose="020B0606020202030204" pitchFamily="34" charset="0"/>
                        <a:ea typeface="Calibri"/>
                        <a:cs typeface="Times New Roman"/>
                      </a:endParaRPr>
                    </a:p>
                  </a:txBody>
                  <a:tcPr marL="62769" marR="62769" marT="0" marB="0"/>
                </a:tc>
              </a:tr>
              <a:tr h="1655703">
                <a:tc>
                  <a:txBody>
                    <a:bodyPr/>
                    <a:lstStyle/>
                    <a:p>
                      <a:pPr algn="just">
                        <a:spcAft>
                          <a:spcPts val="0"/>
                        </a:spcAft>
                      </a:pPr>
                      <a:r>
                        <a:rPr lang="en-GB" sz="2000" dirty="0">
                          <a:solidFill>
                            <a:srgbClr val="606060"/>
                          </a:solidFill>
                          <a:effectLst/>
                          <a:latin typeface="Arial Narrow" panose="020B0606020202030204" pitchFamily="34" charset="0"/>
                        </a:rPr>
                        <a:t>Clinical trials</a:t>
                      </a:r>
                    </a:p>
                    <a:p>
                      <a:pPr algn="just">
                        <a:spcAft>
                          <a:spcPts val="0"/>
                        </a:spcAft>
                      </a:pPr>
                      <a:r>
                        <a:rPr lang="en-GB" sz="2000" dirty="0">
                          <a:solidFill>
                            <a:srgbClr val="606060"/>
                          </a:solidFill>
                          <a:effectLst/>
                          <a:latin typeface="Arial Narrow" panose="020B0606020202030204" pitchFamily="34" charset="0"/>
                        </a:rPr>
                        <a:t>(n=69)</a:t>
                      </a:r>
                      <a:endParaRPr lang="en-GB" sz="2000" dirty="0">
                        <a:solidFill>
                          <a:srgbClr val="606060"/>
                        </a:solidFill>
                        <a:effectLst/>
                        <a:latin typeface="Arial Narrow" panose="020B0606020202030204" pitchFamily="34" charset="0"/>
                        <a:ea typeface="Calibri"/>
                        <a:cs typeface="Times New Roman"/>
                      </a:endParaRPr>
                    </a:p>
                  </a:txBody>
                  <a:tcPr marL="62769" marR="62769" marT="0" marB="0"/>
                </a:tc>
                <a:tc>
                  <a:txBody>
                    <a:bodyPr/>
                    <a:lstStyle/>
                    <a:p>
                      <a:pPr algn="just">
                        <a:spcAft>
                          <a:spcPts val="0"/>
                        </a:spcAft>
                      </a:pPr>
                      <a:r>
                        <a:rPr lang="en-GB" sz="2200" dirty="0">
                          <a:solidFill>
                            <a:srgbClr val="0F5494"/>
                          </a:solidFill>
                          <a:effectLst/>
                          <a:latin typeface="Arial Narrow" panose="020B0606020202030204" pitchFamily="34" charset="0"/>
                        </a:rPr>
                        <a:t>Information retrieved from the </a:t>
                      </a:r>
                      <a:endParaRPr lang="en-GB" sz="2200" dirty="0" smtClean="0">
                        <a:solidFill>
                          <a:srgbClr val="0F5494"/>
                        </a:solidFill>
                        <a:effectLst/>
                        <a:latin typeface="Arial Narrow" panose="020B0606020202030204" pitchFamily="34" charset="0"/>
                      </a:endParaRPr>
                    </a:p>
                    <a:p>
                      <a:pPr algn="just">
                        <a:spcAft>
                          <a:spcPts val="0"/>
                        </a:spcAft>
                      </a:pPr>
                      <a:r>
                        <a:rPr lang="en-GB" sz="2200" dirty="0" smtClean="0">
                          <a:solidFill>
                            <a:srgbClr val="0F5494"/>
                          </a:solidFill>
                          <a:effectLst/>
                          <a:latin typeface="Arial Narrow" panose="020B0606020202030204" pitchFamily="34" charset="0"/>
                        </a:rPr>
                        <a:t>databases </a:t>
                      </a:r>
                      <a:r>
                        <a:rPr lang="en-GB" sz="2200" dirty="0">
                          <a:solidFill>
                            <a:srgbClr val="0F5494"/>
                          </a:solidFill>
                          <a:effectLst/>
                          <a:latin typeface="Arial Narrow" panose="020B0606020202030204" pitchFamily="34" charset="0"/>
                        </a:rPr>
                        <a:t>of Etheridge et </a:t>
                      </a:r>
                      <a:r>
                        <a:rPr lang="en-GB" sz="2200" dirty="0" smtClean="0">
                          <a:solidFill>
                            <a:srgbClr val="0F5494"/>
                          </a:solidFill>
                          <a:effectLst/>
                          <a:latin typeface="Arial Narrow" panose="020B0606020202030204" pitchFamily="34" charset="0"/>
                        </a:rPr>
                        <a:t>al 2013</a:t>
                      </a:r>
                      <a:r>
                        <a:rPr lang="en-GB" sz="2200" baseline="30000" dirty="0" smtClean="0">
                          <a:solidFill>
                            <a:srgbClr val="0F5494"/>
                          </a:solidFill>
                          <a:effectLst/>
                          <a:latin typeface="Arial Narrow" panose="020B0606020202030204" pitchFamily="34" charset="0"/>
                        </a:rPr>
                        <a:t>;</a:t>
                      </a:r>
                    </a:p>
                    <a:p>
                      <a:pPr algn="just">
                        <a:spcAft>
                          <a:spcPts val="0"/>
                        </a:spcAft>
                      </a:pPr>
                      <a:r>
                        <a:rPr lang="en-GB" sz="2200" dirty="0" err="1" smtClean="0">
                          <a:solidFill>
                            <a:srgbClr val="0F5494"/>
                          </a:solidFill>
                          <a:effectLst/>
                          <a:latin typeface="Arial Narrow" panose="020B0606020202030204" pitchFamily="34" charset="0"/>
                        </a:rPr>
                        <a:t>Hafner</a:t>
                      </a:r>
                      <a:r>
                        <a:rPr lang="en-GB" sz="2200" dirty="0" smtClean="0">
                          <a:solidFill>
                            <a:srgbClr val="0F5494"/>
                          </a:solidFill>
                          <a:effectLst/>
                          <a:latin typeface="Arial Narrow" panose="020B0606020202030204" pitchFamily="34" charset="0"/>
                        </a:rPr>
                        <a:t> </a:t>
                      </a:r>
                      <a:r>
                        <a:rPr lang="en-GB" sz="2200" dirty="0">
                          <a:solidFill>
                            <a:srgbClr val="0F5494"/>
                          </a:solidFill>
                          <a:effectLst/>
                          <a:latin typeface="Arial Narrow" panose="020B0606020202030204" pitchFamily="34" charset="0"/>
                        </a:rPr>
                        <a:t>et </a:t>
                      </a:r>
                      <a:r>
                        <a:rPr lang="en-GB" sz="2200" dirty="0" smtClean="0">
                          <a:solidFill>
                            <a:srgbClr val="0F5494"/>
                          </a:solidFill>
                          <a:effectLst/>
                          <a:latin typeface="Arial Narrow" panose="020B0606020202030204" pitchFamily="34" charset="0"/>
                        </a:rPr>
                        <a:t>al 2014</a:t>
                      </a:r>
                      <a:r>
                        <a:rPr lang="en-GB" sz="2200" baseline="0" dirty="0" smtClean="0">
                          <a:solidFill>
                            <a:srgbClr val="0F5494"/>
                          </a:solidFill>
                          <a:effectLst/>
                          <a:latin typeface="Arial Narrow" panose="020B0606020202030204" pitchFamily="34" charset="0"/>
                        </a:rPr>
                        <a:t> </a:t>
                      </a:r>
                    </a:p>
                    <a:p>
                      <a:pPr algn="just">
                        <a:spcAft>
                          <a:spcPts val="0"/>
                        </a:spcAft>
                      </a:pPr>
                      <a:r>
                        <a:rPr lang="pt-PT" sz="2200" dirty="0" smtClean="0">
                          <a:solidFill>
                            <a:srgbClr val="0F5494"/>
                          </a:solidFill>
                          <a:effectLst/>
                          <a:latin typeface="Arial Narrow" panose="020B0606020202030204" pitchFamily="34" charset="0"/>
                        </a:rPr>
                        <a:t>EU </a:t>
                      </a:r>
                      <a:r>
                        <a:rPr lang="pt-PT" sz="2200" dirty="0" err="1">
                          <a:solidFill>
                            <a:srgbClr val="0F5494"/>
                          </a:solidFill>
                          <a:effectLst/>
                          <a:latin typeface="Arial Narrow" panose="020B0606020202030204" pitchFamily="34" charset="0"/>
                        </a:rPr>
                        <a:t>Clinical</a:t>
                      </a:r>
                      <a:r>
                        <a:rPr lang="pt-PT" sz="2200" dirty="0">
                          <a:solidFill>
                            <a:srgbClr val="0F5494"/>
                          </a:solidFill>
                          <a:effectLst/>
                          <a:latin typeface="Arial Narrow" panose="020B0606020202030204" pitchFamily="34" charset="0"/>
                        </a:rPr>
                        <a:t> </a:t>
                      </a:r>
                      <a:r>
                        <a:rPr lang="pt-PT" sz="2200" dirty="0" err="1">
                          <a:solidFill>
                            <a:srgbClr val="0F5494"/>
                          </a:solidFill>
                          <a:effectLst/>
                          <a:latin typeface="Arial Narrow" panose="020B0606020202030204" pitchFamily="34" charset="0"/>
                        </a:rPr>
                        <a:t>Trials</a:t>
                      </a:r>
                      <a:r>
                        <a:rPr lang="pt-PT" sz="2200" dirty="0">
                          <a:solidFill>
                            <a:srgbClr val="0F5494"/>
                          </a:solidFill>
                          <a:effectLst/>
                          <a:latin typeface="Arial Narrow" panose="020B0606020202030204" pitchFamily="34" charset="0"/>
                        </a:rPr>
                        <a:t> </a:t>
                      </a:r>
                      <a:r>
                        <a:rPr lang="pt-PT" sz="2200" dirty="0" err="1">
                          <a:solidFill>
                            <a:srgbClr val="0F5494"/>
                          </a:solidFill>
                          <a:effectLst/>
                          <a:latin typeface="Arial Narrow" panose="020B0606020202030204" pitchFamily="34" charset="0"/>
                        </a:rPr>
                        <a:t>Register</a:t>
                      </a:r>
                      <a:r>
                        <a:rPr lang="pt-PT" sz="2200" dirty="0">
                          <a:solidFill>
                            <a:srgbClr val="0F5494"/>
                          </a:solidFill>
                          <a:effectLst/>
                          <a:latin typeface="Arial Narrow" panose="020B0606020202030204" pitchFamily="34" charset="0"/>
                        </a:rPr>
                        <a:t> </a:t>
                      </a:r>
                      <a:endParaRPr lang="pt-PT" sz="2200" dirty="0" smtClean="0">
                        <a:solidFill>
                          <a:srgbClr val="0F5494"/>
                        </a:solidFill>
                        <a:effectLst/>
                        <a:latin typeface="Arial Narrow" panose="020B0606020202030204" pitchFamily="34" charset="0"/>
                      </a:endParaRPr>
                    </a:p>
                    <a:p>
                      <a:pPr algn="just">
                        <a:spcAft>
                          <a:spcPts val="0"/>
                        </a:spcAft>
                      </a:pPr>
                      <a:endParaRPr lang="en-GB" sz="2200" kern="1200" dirty="0">
                        <a:solidFill>
                          <a:srgbClr val="0F5494"/>
                        </a:solidFill>
                        <a:effectLst/>
                        <a:latin typeface="Arial Narrow" panose="020B0606020202030204" pitchFamily="34" charset="0"/>
                        <a:ea typeface="+mn-ea"/>
                        <a:cs typeface="+mn-cs"/>
                      </a:endParaRPr>
                    </a:p>
                  </a:txBody>
                  <a:tcPr marL="62769" marR="62769" marT="0" marB="0"/>
                </a:tc>
              </a:tr>
              <a:tr h="1324562">
                <a:tc>
                  <a:txBody>
                    <a:bodyPr/>
                    <a:lstStyle/>
                    <a:p>
                      <a:pPr algn="just">
                        <a:spcAft>
                          <a:spcPts val="0"/>
                        </a:spcAft>
                      </a:pPr>
                      <a:r>
                        <a:rPr lang="en-GB" sz="2000" dirty="0">
                          <a:solidFill>
                            <a:srgbClr val="606060"/>
                          </a:solidFill>
                          <a:effectLst/>
                          <a:latin typeface="Arial Narrow" panose="020B0606020202030204" pitchFamily="34" charset="0"/>
                        </a:rPr>
                        <a:t>Authorisation</a:t>
                      </a:r>
                    </a:p>
                    <a:p>
                      <a:pPr algn="just">
                        <a:spcAft>
                          <a:spcPts val="0"/>
                        </a:spcAft>
                      </a:pPr>
                      <a:r>
                        <a:rPr lang="en-GB" sz="2000" dirty="0">
                          <a:solidFill>
                            <a:srgbClr val="606060"/>
                          </a:solidFill>
                          <a:effectLst/>
                          <a:latin typeface="Arial Narrow" panose="020B0606020202030204" pitchFamily="34" charset="0"/>
                        </a:rPr>
                        <a:t>(n= 30)</a:t>
                      </a:r>
                      <a:endParaRPr lang="en-GB" sz="2000" dirty="0">
                        <a:solidFill>
                          <a:srgbClr val="606060"/>
                        </a:solidFill>
                        <a:effectLst/>
                        <a:latin typeface="Arial Narrow" panose="020B0606020202030204" pitchFamily="34" charset="0"/>
                        <a:ea typeface="Calibri"/>
                        <a:cs typeface="Times New Roman"/>
                      </a:endParaRPr>
                    </a:p>
                  </a:txBody>
                  <a:tcPr marL="62769" marR="62769" marT="0" marB="0"/>
                </a:tc>
                <a:tc>
                  <a:txBody>
                    <a:bodyPr/>
                    <a:lstStyle/>
                    <a:p>
                      <a:pPr algn="just">
                        <a:spcAft>
                          <a:spcPts val="0"/>
                        </a:spcAft>
                      </a:pPr>
                      <a:r>
                        <a:rPr lang="en-GB" sz="2200" dirty="0">
                          <a:solidFill>
                            <a:srgbClr val="0F5494"/>
                          </a:solidFill>
                          <a:effectLst/>
                          <a:latin typeface="Arial Narrow" panose="020B0606020202030204" pitchFamily="34" charset="0"/>
                        </a:rPr>
                        <a:t>European Medicines Agency</a:t>
                      </a:r>
                      <a:r>
                        <a:rPr lang="en-GB" sz="2200" u="none" strike="noStrike" baseline="30000" dirty="0">
                          <a:solidFill>
                            <a:srgbClr val="0F5494"/>
                          </a:solidFill>
                          <a:effectLst/>
                          <a:latin typeface="Arial Narrow" panose="020B0606020202030204" pitchFamily="34" charset="0"/>
                        </a:rPr>
                        <a:t> </a:t>
                      </a:r>
                      <a:r>
                        <a:rPr lang="en-GB" sz="2200" u="none" strike="noStrike" dirty="0">
                          <a:solidFill>
                            <a:srgbClr val="0F5494"/>
                          </a:solidFill>
                          <a:effectLst/>
                          <a:latin typeface="Arial Narrow" panose="020B0606020202030204" pitchFamily="34" charset="0"/>
                        </a:rPr>
                        <a:t> </a:t>
                      </a:r>
                      <a:endParaRPr lang="en-GB" sz="2200" dirty="0">
                        <a:solidFill>
                          <a:srgbClr val="0F5494"/>
                        </a:solidFill>
                        <a:effectLst/>
                        <a:latin typeface="Arial Narrow" panose="020B0606020202030204" pitchFamily="34" charset="0"/>
                      </a:endParaRPr>
                    </a:p>
                    <a:p>
                      <a:pPr algn="just">
                        <a:spcAft>
                          <a:spcPts val="0"/>
                        </a:spcAft>
                      </a:pPr>
                      <a:r>
                        <a:rPr lang="en-GB" sz="2200" dirty="0">
                          <a:solidFill>
                            <a:srgbClr val="0F5494"/>
                          </a:solidFill>
                          <a:effectLst/>
                          <a:latin typeface="Arial Narrow" panose="020B0606020202030204" pitchFamily="34" charset="0"/>
                        </a:rPr>
                        <a:t>Heads of Medicines Agencies</a:t>
                      </a:r>
                      <a:r>
                        <a:rPr lang="en-GB" sz="2200" baseline="30000" dirty="0">
                          <a:solidFill>
                            <a:srgbClr val="0F5494"/>
                          </a:solidFill>
                          <a:effectLst/>
                          <a:latin typeface="Arial Narrow" panose="020B0606020202030204" pitchFamily="34" charset="0"/>
                        </a:rPr>
                        <a:t> </a:t>
                      </a:r>
                      <a:endParaRPr lang="en-GB" sz="2200" dirty="0">
                        <a:solidFill>
                          <a:srgbClr val="0F5494"/>
                        </a:solidFill>
                        <a:effectLst/>
                        <a:latin typeface="Arial Narrow" panose="020B0606020202030204" pitchFamily="34" charset="0"/>
                      </a:endParaRPr>
                    </a:p>
                    <a:p>
                      <a:pPr algn="just">
                        <a:spcAft>
                          <a:spcPts val="0"/>
                        </a:spcAft>
                      </a:pPr>
                      <a:r>
                        <a:rPr lang="en-GB" sz="2200" dirty="0">
                          <a:solidFill>
                            <a:srgbClr val="0F5494"/>
                          </a:solidFill>
                          <a:effectLst/>
                          <a:latin typeface="Arial Narrow" panose="020B0606020202030204" pitchFamily="34" charset="0"/>
                        </a:rPr>
                        <a:t> </a:t>
                      </a:r>
                    </a:p>
                    <a:p>
                      <a:pPr algn="just">
                        <a:spcAft>
                          <a:spcPts val="0"/>
                        </a:spcAft>
                      </a:pPr>
                      <a:r>
                        <a:rPr lang="en-GB" sz="2200" dirty="0">
                          <a:solidFill>
                            <a:srgbClr val="0F5494"/>
                          </a:solidFill>
                          <a:effectLst/>
                          <a:latin typeface="Arial Narrow" panose="020B0606020202030204" pitchFamily="34" charset="0"/>
                        </a:rPr>
                        <a:t> </a:t>
                      </a:r>
                      <a:endParaRPr lang="en-GB" sz="2200" dirty="0">
                        <a:solidFill>
                          <a:srgbClr val="0F5494"/>
                        </a:solidFill>
                        <a:effectLst/>
                        <a:latin typeface="Arial Narrow" panose="020B0606020202030204" pitchFamily="34" charset="0"/>
                        <a:ea typeface="Calibri"/>
                        <a:cs typeface="Times New Roman"/>
                      </a:endParaRPr>
                    </a:p>
                  </a:txBody>
                  <a:tcPr marL="62769" marR="62769" marT="0" marB="0"/>
                </a:tc>
              </a:tr>
            </a:tbl>
          </a:graphicData>
        </a:graphic>
      </p:graphicFrame>
      <p:sp>
        <p:nvSpPr>
          <p:cNvPr id="2" name="Title 1"/>
          <p:cNvSpPr>
            <a:spLocks noGrp="1"/>
          </p:cNvSpPr>
          <p:nvPr>
            <p:ph type="title"/>
          </p:nvPr>
        </p:nvSpPr>
        <p:spPr>
          <a:xfrm>
            <a:off x="457200" y="1484784"/>
            <a:ext cx="8229600" cy="936625"/>
          </a:xfrm>
        </p:spPr>
        <p:txBody>
          <a:bodyPr/>
          <a:lstStyle/>
          <a:p>
            <a:pPr algn="ctr"/>
            <a:r>
              <a:rPr lang="en-GB" sz="2800" dirty="0" smtClean="0">
                <a:solidFill>
                  <a:srgbClr val="606060"/>
                </a:solidFill>
                <a:latin typeface="Arial Narrow" panose="020B0606020202030204" pitchFamily="34" charset="0"/>
              </a:rPr>
              <a:t>Methodology</a:t>
            </a:r>
            <a:endParaRPr lang="en-GB" sz="2800" dirty="0">
              <a:solidFill>
                <a:srgbClr val="606060"/>
              </a:solidFill>
              <a:latin typeface="Arial Narrow" panose="020B0606020202030204" pitchFamily="34" charset="0"/>
            </a:endParaRPr>
          </a:p>
        </p:txBody>
      </p:sp>
      <p:pic>
        <p:nvPicPr>
          <p:cNvPr id="4" name="Content Placeholder 3"/>
          <p:cNvPicPr>
            <a:picLocks noGrp="1" noChangeAspect="1" noChangeArrowheads="1"/>
          </p:cNvPicPr>
          <p:nvPr>
            <p:ph idx="1"/>
          </p:nvPr>
        </p:nvPicPr>
        <p:blipFill>
          <a:blip r:embed="rId2" cstate="print">
            <a:extLst>
              <a:ext uri="{BEBA8EAE-BF5A-486C-A8C5-ECC9F3942E4B}">
                <a14:imgProps xmlns:a14="http://schemas.microsoft.com/office/drawing/2010/main">
                  <a14:imgLayer r:embed="rId3">
                    <a14:imgEffect>
                      <a14:sharpenSoften amount="40000"/>
                    </a14:imgEffect>
                    <a14:imgEffect>
                      <a14:brightnessContrast bright="6000" contrast="2000"/>
                    </a14:imgEffect>
                  </a14:imgLayer>
                </a14:imgProps>
              </a:ext>
              <a:ext uri="{28A0092B-C50C-407E-A947-70E740481C1C}">
                <a14:useLocalDpi xmlns:a14="http://schemas.microsoft.com/office/drawing/2010/main" val="0"/>
              </a:ext>
            </a:extLst>
          </a:blip>
          <a:stretch>
            <a:fillRect/>
          </a:stretch>
        </p:blipFill>
        <p:spPr bwMode="auto">
          <a:xfrm rot="342899">
            <a:off x="6711215" y="3798419"/>
            <a:ext cx="1762282" cy="25581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2479" b="6743"/>
          <a:stretch/>
        </p:blipFill>
        <p:spPr>
          <a:xfrm>
            <a:off x="0" y="1"/>
            <a:ext cx="9144000" cy="1340767"/>
          </a:xfrm>
          <a:prstGeom prst="rect">
            <a:avLst/>
          </a:prstGeom>
        </p:spPr>
      </p:pic>
    </p:spTree>
    <p:extLst>
      <p:ext uri="{BB962C8B-B14F-4D97-AF65-F5344CB8AC3E}">
        <p14:creationId xmlns:p14="http://schemas.microsoft.com/office/powerpoint/2010/main" val="29742491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383840217"/>
              </p:ext>
            </p:extLst>
          </p:nvPr>
        </p:nvGraphicFramePr>
        <p:xfrm>
          <a:off x="0" y="1844824"/>
          <a:ext cx="9036496" cy="496855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0" y="1492832"/>
            <a:ext cx="9144000" cy="400110"/>
          </a:xfrm>
          <a:prstGeom prst="rect">
            <a:avLst/>
          </a:prstGeom>
          <a:noFill/>
        </p:spPr>
        <p:txBody>
          <a:bodyPr wrap="square" rtlCol="0">
            <a:spAutoFit/>
          </a:bodyPr>
          <a:lstStyle/>
          <a:p>
            <a:pPr algn="ctr"/>
            <a:r>
              <a:rPr lang="en-GB" sz="2000" b="1" dirty="0" err="1" smtClean="0">
                <a:solidFill>
                  <a:schemeClr val="bg2">
                    <a:lumMod val="75000"/>
                  </a:schemeClr>
                </a:solidFill>
                <a:latin typeface="+mj-lt"/>
                <a:ea typeface="+mj-ea"/>
                <a:cs typeface="+mj-cs"/>
              </a:rPr>
              <a:t>Nanomedicines</a:t>
            </a:r>
            <a:r>
              <a:rPr lang="en-GB" sz="2000" b="1" dirty="0" smtClean="0">
                <a:solidFill>
                  <a:schemeClr val="bg2">
                    <a:lumMod val="75000"/>
                  </a:schemeClr>
                </a:solidFill>
                <a:latin typeface="+mj-lt"/>
                <a:ea typeface="+mj-ea"/>
                <a:cs typeface="+mj-cs"/>
              </a:rPr>
              <a:t> </a:t>
            </a:r>
            <a:r>
              <a:rPr lang="en-GB" sz="2000" b="1" dirty="0" smtClean="0">
                <a:solidFill>
                  <a:schemeClr val="bg2">
                    <a:lumMod val="75000"/>
                  </a:schemeClr>
                </a:solidFill>
                <a:latin typeface="+mj-lt"/>
                <a:ea typeface="+mj-ea"/>
                <a:cs typeface="+mj-cs"/>
              </a:rPr>
              <a:t>addressing WHO </a:t>
            </a:r>
            <a:r>
              <a:rPr lang="en-GB" sz="2000" b="1" dirty="0" smtClean="0">
                <a:solidFill>
                  <a:schemeClr val="bg2">
                    <a:lumMod val="75000"/>
                  </a:schemeClr>
                </a:solidFill>
                <a:latin typeface="+mj-lt"/>
                <a:ea typeface="+mj-ea"/>
                <a:cs typeface="+mj-cs"/>
              </a:rPr>
              <a:t>identified treatment gaps</a:t>
            </a:r>
            <a:endParaRPr lang="en-GB" sz="2000" b="1" dirty="0">
              <a:solidFill>
                <a:schemeClr val="bg2">
                  <a:lumMod val="75000"/>
                </a:schemeClr>
              </a:solidFill>
              <a:latin typeface="+mj-lt"/>
              <a:ea typeface="+mj-ea"/>
              <a:cs typeface="+mj-cs"/>
            </a:endParaRPr>
          </a:p>
        </p:txBody>
      </p:sp>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3969"/>
            <a:ext cx="9166300" cy="1305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18797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60" y="1846659"/>
            <a:ext cx="8800622" cy="430213"/>
          </a:xfrm>
          <a:solidFill>
            <a:srgbClr val="FFFFFF"/>
          </a:solidFill>
        </p:spPr>
        <p:txBody>
          <a:bodyPr/>
          <a:lstStyle/>
          <a:p>
            <a:pPr algn="ctr"/>
            <a:r>
              <a:rPr lang="de-DE" sz="2000" dirty="0" smtClean="0">
                <a:solidFill>
                  <a:srgbClr val="606060"/>
                </a:solidFill>
              </a:rPr>
              <a:t>Evolution </a:t>
            </a:r>
            <a:r>
              <a:rPr lang="de-DE" sz="2000" dirty="0" err="1" smtClean="0">
                <a:solidFill>
                  <a:srgbClr val="606060"/>
                </a:solidFill>
              </a:rPr>
              <a:t>of</a:t>
            </a:r>
            <a:r>
              <a:rPr lang="de-DE" sz="2000" dirty="0" smtClean="0">
                <a:solidFill>
                  <a:srgbClr val="606060"/>
                </a:solidFill>
              </a:rPr>
              <a:t> </a:t>
            </a:r>
            <a:r>
              <a:rPr lang="de-DE" sz="2000" dirty="0" err="1" smtClean="0">
                <a:solidFill>
                  <a:srgbClr val="606060"/>
                </a:solidFill>
              </a:rPr>
              <a:t>nanotechnology</a:t>
            </a:r>
            <a:r>
              <a:rPr lang="de-DE" sz="2000" dirty="0" smtClean="0">
                <a:solidFill>
                  <a:srgbClr val="606060"/>
                </a:solidFill>
              </a:rPr>
              <a:t> </a:t>
            </a:r>
            <a:r>
              <a:rPr lang="de-DE" sz="2000" dirty="0" err="1" smtClean="0">
                <a:solidFill>
                  <a:srgbClr val="606060"/>
                </a:solidFill>
              </a:rPr>
              <a:t>applications</a:t>
            </a:r>
            <a:r>
              <a:rPr lang="de-DE" sz="2000" dirty="0" smtClean="0">
                <a:solidFill>
                  <a:srgbClr val="606060"/>
                </a:solidFill>
              </a:rPr>
              <a:t> in </a:t>
            </a:r>
            <a:r>
              <a:rPr lang="de-DE" sz="2000" dirty="0" err="1" smtClean="0">
                <a:solidFill>
                  <a:srgbClr val="606060"/>
                </a:solidFill>
              </a:rPr>
              <a:t>medicinal</a:t>
            </a:r>
            <a:r>
              <a:rPr lang="de-DE" sz="2000" dirty="0">
                <a:solidFill>
                  <a:srgbClr val="606060"/>
                </a:solidFill>
              </a:rPr>
              <a:t> </a:t>
            </a:r>
            <a:r>
              <a:rPr lang="de-DE" sz="2000" dirty="0" err="1" smtClean="0">
                <a:solidFill>
                  <a:srgbClr val="606060"/>
                </a:solidFill>
              </a:rPr>
              <a:t>products</a:t>
            </a:r>
            <a:r>
              <a:rPr lang="de-DE" sz="2000" dirty="0" smtClean="0">
                <a:solidFill>
                  <a:srgbClr val="606060"/>
                </a:solidFill>
              </a:rPr>
              <a:t> </a:t>
            </a:r>
            <a:br>
              <a:rPr lang="de-DE" sz="2000" dirty="0" smtClean="0">
                <a:solidFill>
                  <a:srgbClr val="606060"/>
                </a:solidFill>
              </a:rPr>
            </a:br>
            <a:r>
              <a:rPr lang="de-DE" sz="2000" dirty="0" smtClean="0">
                <a:solidFill>
                  <a:srgbClr val="606060"/>
                </a:solidFill>
              </a:rPr>
              <a:t>(1996-2014)</a:t>
            </a:r>
            <a:endParaRPr lang="de-DE" sz="2000" dirty="0">
              <a:solidFill>
                <a:srgbClr val="606060"/>
              </a:solidFill>
            </a:endParaRPr>
          </a:p>
        </p:txBody>
      </p:sp>
      <p:grpSp>
        <p:nvGrpSpPr>
          <p:cNvPr id="7" name="Gruppierung 6"/>
          <p:cNvGrpSpPr/>
          <p:nvPr/>
        </p:nvGrpSpPr>
        <p:grpSpPr>
          <a:xfrm>
            <a:off x="176162" y="2317154"/>
            <a:ext cx="8967837" cy="3776142"/>
            <a:chOff x="-27600" y="2836548"/>
            <a:chExt cx="8710000" cy="755606"/>
          </a:xfrm>
        </p:grpSpPr>
        <p:sp>
          <p:nvSpPr>
            <p:cNvPr id="4" name="Pfeil nach rechts 3"/>
            <p:cNvSpPr/>
            <p:nvPr/>
          </p:nvSpPr>
          <p:spPr bwMode="auto">
            <a:xfrm>
              <a:off x="-27600" y="2836548"/>
              <a:ext cx="8710000" cy="755606"/>
            </a:xfrm>
            <a:prstGeom prst="rightArrow">
              <a:avLst>
                <a:gd name="adj1" fmla="val 66144"/>
                <a:gd name="adj2" fmla="val 51027"/>
              </a:avLst>
            </a:prstGeom>
            <a:gradFill flip="none" rotWithShape="1">
              <a:gsLst>
                <a:gs pos="12000">
                  <a:srgbClr val="FF0000">
                    <a:alpha val="32000"/>
                  </a:srgbClr>
                </a:gs>
                <a:gs pos="100000">
                  <a:srgbClr val="008000"/>
                </a:gs>
                <a:gs pos="60000">
                  <a:srgbClr val="FFFF00">
                    <a:alpha val="32000"/>
                  </a:srgbClr>
                </a:gs>
              </a:gsLst>
              <a:path path="circle">
                <a:fillToRect l="100000" t="100000"/>
              </a:path>
              <a:tileRect r="-100000" b="-100000"/>
            </a:gradFill>
            <a:ln>
              <a:noFill/>
            </a:ln>
            <a:effectLst/>
            <a:scene3d>
              <a:camera prst="orthographicFront"/>
              <a:lightRig rig="threePt" dir="t"/>
            </a:scene3d>
            <a:sp3d>
              <a:bevelT/>
            </a:sp3d>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de-DE" sz="7600" b="1" i="0" u="none" strike="noStrike" cap="none" normalizeH="0" baseline="0">
                <a:ln>
                  <a:noFill/>
                </a:ln>
                <a:solidFill>
                  <a:srgbClr val="FFD624"/>
                </a:solidFill>
                <a:effectLst/>
                <a:latin typeface="Verdana" charset="0"/>
                <a:ea typeface="ＭＳ Ｐゴシック" charset="0"/>
              </a:endParaRPr>
            </a:p>
          </p:txBody>
        </p:sp>
        <p:sp>
          <p:nvSpPr>
            <p:cNvPr id="91" name="Rechteck 90"/>
            <p:cNvSpPr/>
            <p:nvPr/>
          </p:nvSpPr>
          <p:spPr>
            <a:xfrm>
              <a:off x="103204" y="2977475"/>
              <a:ext cx="2200003" cy="114448"/>
            </a:xfrm>
            <a:prstGeom prst="rect">
              <a:avLst/>
            </a:prstGeom>
          </p:spPr>
          <p:txBody>
            <a:bodyPr wrap="square">
              <a:spAutoFit/>
            </a:bodyPr>
            <a:lstStyle/>
            <a:p>
              <a:pPr marL="3175" lvl="0" algn="ctr"/>
              <a:r>
                <a:rPr lang="de-DE" sz="1800" dirty="0" err="1" smtClean="0">
                  <a:solidFill>
                    <a:schemeClr val="tx1"/>
                  </a:solidFill>
                  <a:latin typeface="Arial Narrow"/>
                  <a:ea typeface="ＭＳ Ｐゴシック" charset="0"/>
                  <a:cs typeface="Arial Narrow"/>
                </a:rPr>
                <a:t>Authorised</a:t>
              </a:r>
              <a:r>
                <a:rPr lang="de-DE" sz="1800" dirty="0" smtClean="0">
                  <a:solidFill>
                    <a:schemeClr val="tx1"/>
                  </a:solidFill>
                  <a:latin typeface="Arial Narrow"/>
                  <a:ea typeface="ＭＳ Ｐゴシック" charset="0"/>
                  <a:cs typeface="Arial Narrow"/>
                </a:rPr>
                <a:t> </a:t>
              </a:r>
              <a:r>
                <a:rPr lang="de-DE" sz="1800" dirty="0" err="1" smtClean="0">
                  <a:solidFill>
                    <a:schemeClr val="tx1"/>
                  </a:solidFill>
                  <a:latin typeface="Arial Narrow"/>
                  <a:ea typeface="ＭＳ Ｐゴシック" charset="0"/>
                  <a:cs typeface="Arial Narrow"/>
                </a:rPr>
                <a:t>products</a:t>
              </a:r>
              <a:endParaRPr lang="de-DE" sz="1800" dirty="0" smtClean="0">
                <a:solidFill>
                  <a:schemeClr val="tx1"/>
                </a:solidFill>
                <a:latin typeface="Arial Narrow"/>
                <a:ea typeface="ＭＳ Ｐゴシック" charset="0"/>
                <a:cs typeface="Arial Narrow"/>
              </a:endParaRPr>
            </a:p>
            <a:p>
              <a:pPr marL="3175" lvl="0" algn="ctr"/>
              <a:r>
                <a:rPr lang="de-DE" sz="1600" b="0" dirty="0" smtClean="0">
                  <a:solidFill>
                    <a:schemeClr val="tx1"/>
                  </a:solidFill>
                  <a:latin typeface="Arial Narrow"/>
                  <a:ea typeface="ＭＳ Ｐゴシック" charset="0"/>
                  <a:cs typeface="Arial Narrow"/>
                </a:rPr>
                <a:t> (</a:t>
              </a:r>
              <a:r>
                <a:rPr lang="de-DE" sz="1600" b="0" dirty="0" err="1" smtClean="0">
                  <a:solidFill>
                    <a:schemeClr val="tx1"/>
                  </a:solidFill>
                  <a:latin typeface="Arial Narrow"/>
                  <a:ea typeface="ＭＳ Ｐゴシック" charset="0"/>
                  <a:cs typeface="Arial Narrow"/>
                </a:rPr>
                <a:t>n</a:t>
              </a:r>
              <a:r>
                <a:rPr lang="de-DE" sz="1600" b="0" dirty="0" smtClean="0">
                  <a:solidFill>
                    <a:schemeClr val="tx1"/>
                  </a:solidFill>
                  <a:latin typeface="Arial Narrow"/>
                  <a:ea typeface="ＭＳ Ｐゴシック" charset="0"/>
                  <a:cs typeface="Arial Narrow"/>
                </a:rPr>
                <a:t>≈ 30)</a:t>
              </a:r>
              <a:endParaRPr lang="de-DE" sz="1600" b="0" dirty="0">
                <a:solidFill>
                  <a:schemeClr val="tx1"/>
                </a:solidFill>
                <a:latin typeface="Arial Narrow"/>
                <a:ea typeface="ＭＳ Ｐゴシック" charset="0"/>
                <a:cs typeface="Arial Narrow"/>
              </a:endParaRPr>
            </a:p>
          </p:txBody>
        </p:sp>
        <p:sp>
          <p:nvSpPr>
            <p:cNvPr id="93" name="Rechteck 92"/>
            <p:cNvSpPr/>
            <p:nvPr/>
          </p:nvSpPr>
          <p:spPr>
            <a:xfrm>
              <a:off x="2563348" y="2977475"/>
              <a:ext cx="3086100" cy="114448"/>
            </a:xfrm>
            <a:prstGeom prst="rect">
              <a:avLst/>
            </a:prstGeom>
          </p:spPr>
          <p:txBody>
            <a:bodyPr wrap="square">
              <a:spAutoFit/>
            </a:bodyPr>
            <a:lstStyle/>
            <a:p>
              <a:pPr marL="3175" lvl="0" algn="ctr"/>
              <a:r>
                <a:rPr lang="de-DE" sz="1800" dirty="0">
                  <a:solidFill>
                    <a:srgbClr val="000000"/>
                  </a:solidFill>
                  <a:latin typeface="Arial Narrow"/>
                  <a:ea typeface="ＭＳ Ｐゴシック" charset="0"/>
                  <a:cs typeface="Arial Narrow"/>
                </a:rPr>
                <a:t>Clinical </a:t>
              </a:r>
              <a:r>
                <a:rPr lang="de-DE" sz="1800" dirty="0" smtClean="0">
                  <a:solidFill>
                    <a:srgbClr val="000000"/>
                  </a:solidFill>
                  <a:latin typeface="Arial Narrow"/>
                  <a:ea typeface="ＭＳ Ｐゴシック" charset="0"/>
                  <a:cs typeface="Arial Narrow"/>
                </a:rPr>
                <a:t>Trials</a:t>
              </a:r>
            </a:p>
            <a:p>
              <a:pPr marL="3175" lvl="0" algn="ctr"/>
              <a:r>
                <a:rPr lang="de-DE" sz="1600" b="0" dirty="0" smtClean="0">
                  <a:solidFill>
                    <a:srgbClr val="000000"/>
                  </a:solidFill>
                  <a:latin typeface="Arial Narrow"/>
                  <a:ea typeface="ＭＳ Ｐゴシック" charset="0"/>
                  <a:cs typeface="Arial Narrow"/>
                </a:rPr>
                <a:t> (</a:t>
              </a:r>
              <a:r>
                <a:rPr lang="de-DE" sz="1600" b="0" dirty="0" err="1" smtClean="0">
                  <a:solidFill>
                    <a:srgbClr val="000000"/>
                  </a:solidFill>
                  <a:latin typeface="Arial Narrow"/>
                  <a:ea typeface="ＭＳ Ｐゴシック" charset="0"/>
                  <a:cs typeface="Arial Narrow"/>
                </a:rPr>
                <a:t>n</a:t>
              </a:r>
              <a:r>
                <a:rPr lang="de-DE" sz="1600" b="0" dirty="0" smtClean="0">
                  <a:solidFill>
                    <a:srgbClr val="000000"/>
                  </a:solidFill>
                  <a:latin typeface="Arial Narrow"/>
                  <a:ea typeface="ＭＳ Ｐゴシック" charset="0"/>
                  <a:cs typeface="Arial Narrow"/>
                </a:rPr>
                <a:t>&gt;120)</a:t>
              </a:r>
              <a:endParaRPr lang="de-DE" sz="1600" b="0" dirty="0">
                <a:solidFill>
                  <a:srgbClr val="000000"/>
                </a:solidFill>
                <a:latin typeface="Arial Narrow"/>
                <a:ea typeface="ＭＳ Ｐゴシック" charset="0"/>
                <a:cs typeface="Arial Narrow"/>
              </a:endParaRPr>
            </a:p>
          </p:txBody>
        </p:sp>
        <p:sp>
          <p:nvSpPr>
            <p:cNvPr id="94" name="Rechteck 93"/>
            <p:cNvSpPr/>
            <p:nvPr/>
          </p:nvSpPr>
          <p:spPr>
            <a:xfrm>
              <a:off x="5220979" y="2977475"/>
              <a:ext cx="2063569" cy="114448"/>
            </a:xfrm>
            <a:prstGeom prst="rect">
              <a:avLst/>
            </a:prstGeom>
          </p:spPr>
          <p:txBody>
            <a:bodyPr wrap="square">
              <a:spAutoFit/>
            </a:bodyPr>
            <a:lstStyle/>
            <a:p>
              <a:pPr marL="3175" lvl="0" algn="ctr"/>
              <a:r>
                <a:rPr lang="de-DE" sz="1800" dirty="0">
                  <a:solidFill>
                    <a:srgbClr val="000000"/>
                  </a:solidFill>
                  <a:latin typeface="Arial Narrow"/>
                  <a:ea typeface="ＭＳ Ｐゴシック" charset="0"/>
                  <a:cs typeface="Arial Narrow"/>
                </a:rPr>
                <a:t>R&amp;</a:t>
              </a:r>
              <a:r>
                <a:rPr lang="de-DE" sz="1800" dirty="0" smtClean="0">
                  <a:solidFill>
                    <a:srgbClr val="000000"/>
                  </a:solidFill>
                  <a:latin typeface="Arial Narrow"/>
                  <a:ea typeface="ＭＳ Ｐゴシック" charset="0"/>
                  <a:cs typeface="Arial Narrow"/>
                </a:rPr>
                <a:t>D </a:t>
              </a:r>
            </a:p>
            <a:p>
              <a:pPr marL="3175" lvl="0" algn="ctr"/>
              <a:r>
                <a:rPr lang="de-DE" sz="1600" b="0" dirty="0" smtClean="0">
                  <a:solidFill>
                    <a:srgbClr val="000000"/>
                  </a:solidFill>
                  <a:latin typeface="Arial Narrow"/>
                  <a:ea typeface="ＭＳ Ｐゴシック" charset="0"/>
                  <a:cs typeface="Arial Narrow"/>
                </a:rPr>
                <a:t>(</a:t>
              </a:r>
              <a:r>
                <a:rPr lang="de-DE" sz="1600" b="0" dirty="0" err="1" smtClean="0">
                  <a:solidFill>
                    <a:srgbClr val="000000"/>
                  </a:solidFill>
                  <a:latin typeface="Arial Narrow"/>
                  <a:ea typeface="ＭＳ Ｐゴシック" charset="0"/>
                  <a:cs typeface="Arial Narrow"/>
                </a:rPr>
                <a:t>n</a:t>
              </a:r>
              <a:r>
                <a:rPr lang="de-DE" sz="1600" b="0" dirty="0" smtClean="0">
                  <a:solidFill>
                    <a:srgbClr val="000000"/>
                  </a:solidFill>
                  <a:latin typeface="Arial Narrow"/>
                  <a:ea typeface="ＭＳ Ｐゴシック" charset="0"/>
                  <a:cs typeface="Arial Narrow"/>
                </a:rPr>
                <a:t>&gt;130 FP7 </a:t>
              </a:r>
              <a:r>
                <a:rPr lang="de-DE" sz="1600" b="0" dirty="0" err="1" smtClean="0">
                  <a:solidFill>
                    <a:srgbClr val="000000"/>
                  </a:solidFill>
                  <a:latin typeface="Arial Narrow"/>
                  <a:ea typeface="ＭＳ Ｐゴシック" charset="0"/>
                  <a:cs typeface="Arial Narrow"/>
                </a:rPr>
                <a:t>projects</a:t>
              </a:r>
              <a:r>
                <a:rPr lang="de-DE" sz="1600" b="0" dirty="0" smtClean="0">
                  <a:solidFill>
                    <a:srgbClr val="000000"/>
                  </a:solidFill>
                  <a:latin typeface="Arial Narrow"/>
                  <a:ea typeface="ＭＳ Ｐゴシック" charset="0"/>
                  <a:cs typeface="Arial Narrow"/>
                </a:rPr>
                <a:t>)</a:t>
              </a:r>
              <a:endParaRPr lang="de-DE" sz="1600" b="0" dirty="0">
                <a:solidFill>
                  <a:srgbClr val="000000"/>
                </a:solidFill>
                <a:latin typeface="Arial Narrow"/>
                <a:ea typeface="ＭＳ Ｐゴシック" charset="0"/>
                <a:cs typeface="Arial Narrow"/>
              </a:endParaRPr>
            </a:p>
          </p:txBody>
        </p:sp>
      </p:grpSp>
      <p:grpSp>
        <p:nvGrpSpPr>
          <p:cNvPr id="12" name="Gruppierung 11"/>
          <p:cNvGrpSpPr/>
          <p:nvPr/>
        </p:nvGrpSpPr>
        <p:grpSpPr>
          <a:xfrm>
            <a:off x="179512" y="3508844"/>
            <a:ext cx="8359478" cy="1914988"/>
            <a:chOff x="395056" y="2573866"/>
            <a:chExt cx="8359478" cy="1863120"/>
          </a:xfrm>
        </p:grpSpPr>
        <p:sp>
          <p:nvSpPr>
            <p:cNvPr id="6" name="Textfeld 5"/>
            <p:cNvSpPr txBox="1"/>
            <p:nvPr/>
          </p:nvSpPr>
          <p:spPr>
            <a:xfrm>
              <a:off x="395056" y="2712804"/>
              <a:ext cx="2698750" cy="1167817"/>
            </a:xfrm>
            <a:prstGeom prst="rect">
              <a:avLst/>
            </a:prstGeom>
            <a:noFill/>
            <a:ln>
              <a:noFill/>
            </a:ln>
          </p:spPr>
          <p:txBody>
            <a:bodyPr wrap="square" rtlCol="0">
              <a:spAutoFit/>
            </a:bodyPr>
            <a:lstStyle/>
            <a:p>
              <a:pPr marL="285750" indent="-285750">
                <a:buFont typeface="Arial"/>
                <a:buChar char="•"/>
              </a:pPr>
              <a:endParaRPr lang="de-DE" sz="1800" b="0" dirty="0" smtClean="0">
                <a:solidFill>
                  <a:srgbClr val="000000"/>
                </a:solidFill>
                <a:latin typeface="Arial Narrow"/>
                <a:cs typeface="Arial Narrow"/>
              </a:endParaRPr>
            </a:p>
            <a:p>
              <a:pPr marL="285750" indent="-285750">
                <a:buFont typeface="Arial"/>
                <a:buChar char="•"/>
              </a:pPr>
              <a:r>
                <a:rPr lang="de-DE" sz="1800" b="0" dirty="0" err="1" smtClean="0">
                  <a:solidFill>
                    <a:srgbClr val="000000"/>
                  </a:solidFill>
                  <a:latin typeface="Arial Narrow"/>
                  <a:cs typeface="Arial Narrow"/>
                </a:rPr>
                <a:t>Reduction</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of</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side</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effects</a:t>
              </a:r>
              <a:endParaRPr lang="de-DE" sz="1800" b="0" dirty="0" smtClean="0">
                <a:solidFill>
                  <a:srgbClr val="000000"/>
                </a:solidFill>
                <a:latin typeface="Arial Narrow"/>
                <a:cs typeface="Arial Narrow"/>
              </a:endParaRPr>
            </a:p>
            <a:p>
              <a:pPr marL="285750" indent="-285750">
                <a:buFont typeface="Arial"/>
                <a:buChar char="•"/>
              </a:pPr>
              <a:r>
                <a:rPr lang="de-DE" sz="1800" b="0" dirty="0" err="1" smtClean="0">
                  <a:solidFill>
                    <a:srgbClr val="000000"/>
                  </a:solidFill>
                  <a:latin typeface="Arial Narrow"/>
                  <a:cs typeface="Arial Narrow"/>
                </a:rPr>
                <a:t>Stability</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solubility</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etc</a:t>
              </a:r>
              <a:endParaRPr lang="de-DE" sz="1800" b="0" dirty="0" smtClean="0">
                <a:solidFill>
                  <a:srgbClr val="000000"/>
                </a:solidFill>
                <a:latin typeface="Arial Narrow"/>
                <a:cs typeface="Arial Narrow"/>
              </a:endParaRPr>
            </a:p>
            <a:p>
              <a:pPr marL="285750" indent="-285750">
                <a:buFont typeface="Arial"/>
                <a:buChar char="•"/>
              </a:pPr>
              <a:r>
                <a:rPr lang="de-DE" sz="1800" b="0" dirty="0" err="1" smtClean="0">
                  <a:solidFill>
                    <a:srgbClr val="000000"/>
                  </a:solidFill>
                  <a:latin typeface="Arial Narrow"/>
                  <a:cs typeface="Arial Narrow"/>
                </a:rPr>
                <a:t>Increased</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bioavailability</a:t>
              </a:r>
              <a:r>
                <a:rPr lang="de-DE" sz="1800" b="0" dirty="0" smtClean="0">
                  <a:solidFill>
                    <a:srgbClr val="000000"/>
                  </a:solidFill>
                  <a:latin typeface="Arial Narrow"/>
                  <a:cs typeface="Arial Narrow"/>
                </a:rPr>
                <a:t> </a:t>
              </a:r>
              <a:endParaRPr lang="de-DE" sz="1800" b="0" dirty="0">
                <a:solidFill>
                  <a:srgbClr val="000000"/>
                </a:solidFill>
                <a:latin typeface="Arial Narrow"/>
                <a:cs typeface="Arial Narrow"/>
              </a:endParaRPr>
            </a:p>
          </p:txBody>
        </p:sp>
        <p:sp>
          <p:nvSpPr>
            <p:cNvPr id="8" name="Textfeld 7"/>
            <p:cNvSpPr txBox="1"/>
            <p:nvPr/>
          </p:nvSpPr>
          <p:spPr>
            <a:xfrm>
              <a:off x="5854700" y="2730177"/>
              <a:ext cx="2533243" cy="1706809"/>
            </a:xfrm>
            <a:prstGeom prst="rect">
              <a:avLst/>
            </a:prstGeom>
            <a:noFill/>
            <a:ln>
              <a:noFill/>
            </a:ln>
          </p:spPr>
          <p:txBody>
            <a:bodyPr wrap="square" rtlCol="0">
              <a:spAutoFit/>
            </a:bodyPr>
            <a:lstStyle/>
            <a:p>
              <a:pPr marL="285750" indent="-285750">
                <a:buFont typeface="Arial"/>
                <a:buChar char="•"/>
              </a:pPr>
              <a:r>
                <a:rPr lang="de-DE" sz="1800" b="0" dirty="0" err="1" smtClean="0">
                  <a:solidFill>
                    <a:srgbClr val="000000"/>
                  </a:solidFill>
                  <a:latin typeface="Arial Narrow"/>
                  <a:cs typeface="Arial Narrow"/>
                </a:rPr>
                <a:t>Theranostics</a:t>
              </a:r>
              <a:endParaRPr lang="de-DE" sz="1800" b="0" dirty="0" smtClean="0">
                <a:solidFill>
                  <a:srgbClr val="000000"/>
                </a:solidFill>
                <a:latin typeface="Arial Narrow"/>
                <a:cs typeface="Arial Narrow"/>
              </a:endParaRPr>
            </a:p>
            <a:p>
              <a:pPr marL="285750" indent="-285750">
                <a:buFont typeface="Arial"/>
                <a:buChar char="•"/>
              </a:pPr>
              <a:r>
                <a:rPr lang="de-DE" sz="1800" b="0" dirty="0" err="1" smtClean="0">
                  <a:solidFill>
                    <a:srgbClr val="000000"/>
                  </a:solidFill>
                  <a:latin typeface="Arial Narrow"/>
                  <a:cs typeface="Arial Narrow"/>
                </a:rPr>
                <a:t>Combination</a:t>
              </a:r>
              <a:r>
                <a:rPr lang="de-DE" sz="1800" b="0" dirty="0" smtClean="0">
                  <a:solidFill>
                    <a:srgbClr val="000000"/>
                  </a:solidFill>
                  <a:latin typeface="Arial Narrow"/>
                  <a:cs typeface="Arial Narrow"/>
                </a:rPr>
                <a:t>/</a:t>
              </a:r>
              <a:r>
                <a:rPr lang="de-DE" sz="1800" b="0" dirty="0" err="1" smtClean="0">
                  <a:solidFill>
                    <a:srgbClr val="000000"/>
                  </a:solidFill>
                  <a:latin typeface="Arial Narrow"/>
                  <a:cs typeface="Arial Narrow"/>
                </a:rPr>
                <a:t>borderline</a:t>
              </a:r>
              <a:endParaRPr lang="de-DE" sz="1800" b="0" dirty="0" smtClean="0">
                <a:solidFill>
                  <a:srgbClr val="000000"/>
                </a:solidFill>
                <a:latin typeface="Arial Narrow"/>
                <a:cs typeface="Arial Narrow"/>
              </a:endParaRPr>
            </a:p>
            <a:p>
              <a:pPr marL="285750" indent="-285750">
                <a:buFont typeface="Arial"/>
                <a:buChar char="•"/>
              </a:pPr>
              <a:r>
                <a:rPr lang="de-DE" sz="1800" dirty="0" err="1" smtClean="0">
                  <a:solidFill>
                    <a:srgbClr val="000000"/>
                  </a:solidFill>
                  <a:latin typeface="Arial Narrow"/>
                  <a:cs typeface="Arial Narrow"/>
                </a:rPr>
                <a:t>products</a:t>
              </a:r>
              <a:r>
                <a:rPr lang="de-DE" sz="1800" b="0" dirty="0" smtClean="0">
                  <a:solidFill>
                    <a:srgbClr val="000000"/>
                  </a:solidFill>
                  <a:latin typeface="Arial Narrow"/>
                  <a:cs typeface="Arial Narrow"/>
                </a:rPr>
                <a:t> </a:t>
              </a:r>
            </a:p>
            <a:p>
              <a:pPr marL="285750" indent="-285750">
                <a:buFont typeface="Arial"/>
                <a:buChar char="•"/>
              </a:pPr>
              <a:r>
                <a:rPr lang="de-DE" sz="1800" b="0" dirty="0" err="1" smtClean="0">
                  <a:solidFill>
                    <a:srgbClr val="000000"/>
                  </a:solidFill>
                  <a:latin typeface="Arial Narrow"/>
                  <a:cs typeface="Arial Narrow"/>
                </a:rPr>
                <a:t>Multifunctionalisation</a:t>
              </a:r>
              <a:endParaRPr lang="de-DE" sz="1800" b="0" dirty="0" smtClean="0">
                <a:solidFill>
                  <a:srgbClr val="000000"/>
                </a:solidFill>
                <a:latin typeface="Arial Narrow"/>
                <a:cs typeface="Arial Narrow"/>
              </a:endParaRPr>
            </a:p>
            <a:p>
              <a:pPr marL="285750" indent="-285750">
                <a:buFont typeface="Arial"/>
                <a:buChar char="•"/>
              </a:pPr>
              <a:r>
                <a:rPr lang="de-DE" sz="1800" dirty="0" smtClean="0">
                  <a:solidFill>
                    <a:srgbClr val="000000"/>
                  </a:solidFill>
                  <a:latin typeface="Arial Narrow"/>
                  <a:cs typeface="Arial Narrow"/>
                </a:rPr>
                <a:t>Remote </a:t>
              </a:r>
              <a:r>
                <a:rPr lang="de-DE" sz="1800" dirty="0" err="1" smtClean="0">
                  <a:solidFill>
                    <a:srgbClr val="000000"/>
                  </a:solidFill>
                  <a:latin typeface="Arial Narrow"/>
                  <a:cs typeface="Arial Narrow"/>
                </a:rPr>
                <a:t>control</a:t>
              </a:r>
              <a:r>
                <a:rPr lang="de-DE" sz="1800" dirty="0" smtClean="0">
                  <a:solidFill>
                    <a:srgbClr val="000000"/>
                  </a:solidFill>
                  <a:latin typeface="Arial Narrow"/>
                  <a:cs typeface="Arial Narrow"/>
                </a:rPr>
                <a:t> </a:t>
              </a:r>
              <a:r>
                <a:rPr lang="de-DE" sz="1800" dirty="0" err="1" smtClean="0">
                  <a:solidFill>
                    <a:srgbClr val="000000"/>
                  </a:solidFill>
                  <a:latin typeface="Arial Narrow"/>
                  <a:cs typeface="Arial Narrow"/>
                </a:rPr>
                <a:t>of</a:t>
              </a:r>
              <a:r>
                <a:rPr lang="de-DE" sz="1800" dirty="0" smtClean="0">
                  <a:solidFill>
                    <a:srgbClr val="000000"/>
                  </a:solidFill>
                  <a:latin typeface="Arial Narrow"/>
                  <a:cs typeface="Arial Narrow"/>
                </a:rPr>
                <a:t> </a:t>
              </a:r>
              <a:r>
                <a:rPr lang="de-DE" sz="1800" dirty="0" err="1" smtClean="0">
                  <a:solidFill>
                    <a:srgbClr val="000000"/>
                  </a:solidFill>
                  <a:latin typeface="Arial Narrow"/>
                  <a:cs typeface="Arial Narrow"/>
                </a:rPr>
                <a:t>therapeutic</a:t>
              </a:r>
              <a:r>
                <a:rPr lang="de-DE" sz="1800" dirty="0" smtClean="0">
                  <a:solidFill>
                    <a:srgbClr val="000000"/>
                  </a:solidFill>
                  <a:latin typeface="Arial Narrow"/>
                  <a:cs typeface="Arial Narrow"/>
                </a:rPr>
                <a:t> </a:t>
              </a:r>
              <a:r>
                <a:rPr lang="de-DE" sz="1800" dirty="0" err="1" smtClean="0">
                  <a:solidFill>
                    <a:srgbClr val="000000"/>
                  </a:solidFill>
                  <a:latin typeface="Arial Narrow"/>
                  <a:cs typeface="Arial Narrow"/>
                </a:rPr>
                <a:t>action</a:t>
              </a:r>
              <a:r>
                <a:rPr lang="de-DE" sz="1800" b="0" dirty="0" smtClean="0">
                  <a:solidFill>
                    <a:srgbClr val="000000"/>
                  </a:solidFill>
                  <a:latin typeface="Arial Narrow"/>
                  <a:cs typeface="Arial Narrow"/>
                </a:rPr>
                <a:t> </a:t>
              </a:r>
            </a:p>
          </p:txBody>
        </p:sp>
        <p:sp>
          <p:nvSpPr>
            <p:cNvPr id="20" name="Textfeld 19"/>
            <p:cNvSpPr txBox="1"/>
            <p:nvPr/>
          </p:nvSpPr>
          <p:spPr>
            <a:xfrm>
              <a:off x="3105783" y="2712804"/>
              <a:ext cx="2731262" cy="1437314"/>
            </a:xfrm>
            <a:prstGeom prst="rect">
              <a:avLst/>
            </a:prstGeom>
            <a:noFill/>
            <a:ln>
              <a:noFill/>
            </a:ln>
          </p:spPr>
          <p:txBody>
            <a:bodyPr wrap="square" rtlCol="0">
              <a:spAutoFit/>
            </a:bodyPr>
            <a:lstStyle/>
            <a:p>
              <a:pPr marL="285750" indent="-285750">
                <a:buFont typeface="Arial"/>
                <a:buChar char="•"/>
              </a:pPr>
              <a:r>
                <a:rPr lang="de-DE" sz="1800" b="0" dirty="0" smtClean="0">
                  <a:solidFill>
                    <a:srgbClr val="000000"/>
                  </a:solidFill>
                  <a:latin typeface="Arial Narrow"/>
                  <a:cs typeface="Arial Narrow"/>
                </a:rPr>
                <a:t>In vivo </a:t>
              </a:r>
              <a:r>
                <a:rPr lang="de-DE" sz="1800" b="0" dirty="0" err="1" smtClean="0">
                  <a:solidFill>
                    <a:srgbClr val="000000"/>
                  </a:solidFill>
                  <a:latin typeface="Arial Narrow"/>
                  <a:cs typeface="Arial Narrow"/>
                </a:rPr>
                <a:t>diagnostics</a:t>
              </a:r>
              <a:endParaRPr lang="de-DE" sz="1800" b="0" dirty="0" smtClean="0">
                <a:solidFill>
                  <a:srgbClr val="000000"/>
                </a:solidFill>
                <a:latin typeface="Arial Narrow"/>
                <a:cs typeface="Arial Narrow"/>
              </a:endParaRPr>
            </a:p>
            <a:p>
              <a:pPr marL="285750" indent="-285750">
                <a:buFont typeface="Arial"/>
                <a:buChar char="•"/>
              </a:pPr>
              <a:r>
                <a:rPr lang="de-DE" sz="1800" b="0" dirty="0" smtClean="0">
                  <a:solidFill>
                    <a:srgbClr val="000000"/>
                  </a:solidFill>
                  <a:latin typeface="Arial Narrow"/>
                  <a:cs typeface="Arial Narrow"/>
                </a:rPr>
                <a:t>Change/</a:t>
              </a:r>
              <a:r>
                <a:rPr lang="de-DE" sz="1800" b="0" dirty="0" err="1" smtClean="0">
                  <a:solidFill>
                    <a:srgbClr val="000000"/>
                  </a:solidFill>
                  <a:latin typeface="Arial Narrow"/>
                  <a:cs typeface="Arial Narrow"/>
                </a:rPr>
                <a:t>enlargement</a:t>
              </a:r>
              <a:r>
                <a:rPr lang="de-DE" sz="1800" b="0" dirty="0" smtClean="0">
                  <a:solidFill>
                    <a:srgbClr val="000000"/>
                  </a:solidFill>
                  <a:latin typeface="Arial Narrow"/>
                  <a:cs typeface="Arial Narrow"/>
                </a:rPr>
                <a:t> in </a:t>
              </a:r>
              <a:r>
                <a:rPr lang="de-DE" sz="1800" b="0" dirty="0" err="1" smtClean="0">
                  <a:solidFill>
                    <a:srgbClr val="000000"/>
                  </a:solidFill>
                  <a:latin typeface="Arial Narrow"/>
                  <a:cs typeface="Arial Narrow"/>
                </a:rPr>
                <a:t>applications</a:t>
              </a:r>
              <a:endParaRPr lang="de-DE" sz="1800" b="0" dirty="0" smtClean="0">
                <a:solidFill>
                  <a:srgbClr val="000000"/>
                </a:solidFill>
                <a:latin typeface="Arial Narrow"/>
                <a:cs typeface="Arial Narrow"/>
              </a:endParaRPr>
            </a:p>
            <a:p>
              <a:pPr marL="285750" indent="-285750">
                <a:buFont typeface="Arial"/>
                <a:buChar char="•"/>
              </a:pPr>
              <a:r>
                <a:rPr lang="de-DE" sz="1800" b="0" dirty="0" smtClean="0">
                  <a:solidFill>
                    <a:srgbClr val="000000"/>
                  </a:solidFill>
                  <a:latin typeface="Arial Narrow"/>
                  <a:cs typeface="Arial Narrow"/>
                </a:rPr>
                <a:t>New </a:t>
              </a:r>
              <a:r>
                <a:rPr lang="de-DE" sz="1800" b="0" dirty="0" err="1" smtClean="0">
                  <a:solidFill>
                    <a:srgbClr val="000000"/>
                  </a:solidFill>
                  <a:latin typeface="Arial Narrow"/>
                  <a:cs typeface="Arial Narrow"/>
                </a:rPr>
                <a:t>therapeutic</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concepts</a:t>
              </a:r>
              <a:r>
                <a:rPr lang="de-DE" sz="1800" b="0" dirty="0" smtClean="0">
                  <a:solidFill>
                    <a:srgbClr val="000000"/>
                  </a:solidFill>
                  <a:latin typeface="Arial Narrow"/>
                  <a:cs typeface="Arial Narrow"/>
                </a:rPr>
                <a:t> </a:t>
              </a:r>
              <a:r>
                <a:rPr lang="de-DE" sz="1800" b="0" dirty="0" err="1" smtClean="0">
                  <a:solidFill>
                    <a:srgbClr val="000000"/>
                  </a:solidFill>
                  <a:latin typeface="Arial Narrow"/>
                  <a:cs typeface="Arial Narrow"/>
                </a:rPr>
                <a:t>based</a:t>
              </a:r>
              <a:r>
                <a:rPr lang="de-DE" sz="1800" b="0" dirty="0" smtClean="0">
                  <a:solidFill>
                    <a:srgbClr val="000000"/>
                  </a:solidFill>
                  <a:latin typeface="Arial Narrow"/>
                  <a:cs typeface="Arial Narrow"/>
                </a:rPr>
                <a:t> on phys. </a:t>
              </a:r>
              <a:r>
                <a:rPr lang="de-DE" sz="1800" b="0" dirty="0" err="1" smtClean="0">
                  <a:solidFill>
                    <a:srgbClr val="000000"/>
                  </a:solidFill>
                  <a:latin typeface="Arial Narrow"/>
                  <a:cs typeface="Arial Narrow"/>
                </a:rPr>
                <a:t>properties</a:t>
              </a:r>
              <a:endParaRPr lang="de-DE" sz="1800" b="0" dirty="0" smtClean="0">
                <a:solidFill>
                  <a:srgbClr val="000000"/>
                </a:solidFill>
                <a:latin typeface="Arial Narrow"/>
                <a:cs typeface="Arial Narrow"/>
              </a:endParaRPr>
            </a:p>
          </p:txBody>
        </p:sp>
        <p:sp>
          <p:nvSpPr>
            <p:cNvPr id="11" name="Pfeil nach rechts 10"/>
            <p:cNvSpPr/>
            <p:nvPr/>
          </p:nvSpPr>
          <p:spPr bwMode="auto">
            <a:xfrm>
              <a:off x="6011334" y="2573866"/>
              <a:ext cx="2743200" cy="1748376"/>
            </a:xfrm>
            <a:prstGeom prst="rightArrow">
              <a:avLst>
                <a:gd name="adj1" fmla="val 68220"/>
                <a:gd name="adj2" fmla="val 42251"/>
              </a:avLst>
            </a:prstGeom>
            <a:no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de-DE" sz="1800" b="1" i="0" u="none" strike="noStrike" cap="none" normalizeH="0" baseline="0">
                <a:ln>
                  <a:noFill/>
                </a:ln>
                <a:solidFill>
                  <a:srgbClr val="FFD624"/>
                </a:solidFill>
                <a:effectLst/>
                <a:latin typeface="Arial Narrow"/>
                <a:ea typeface="ＭＳ Ｐゴシック" charset="0"/>
                <a:cs typeface="Arial Narrow"/>
              </a:endParaRPr>
            </a:p>
          </p:txBody>
        </p:sp>
      </p:grpSp>
      <p:pic>
        <p:nvPicPr>
          <p:cNvPr id="13" name="Picture 12"/>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34872" b="13542"/>
          <a:stretch/>
        </p:blipFill>
        <p:spPr>
          <a:xfrm>
            <a:off x="7144" y="-15829"/>
            <a:ext cx="9144000" cy="1284589"/>
          </a:xfrm>
          <a:prstGeom prst="rect">
            <a:avLst/>
          </a:prstGeom>
        </p:spPr>
      </p:pic>
    </p:spTree>
    <p:extLst>
      <p:ext uri="{BB962C8B-B14F-4D97-AF65-F5344CB8AC3E}">
        <p14:creationId xmlns:p14="http://schemas.microsoft.com/office/powerpoint/2010/main" val="203268521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9512" y="1254239"/>
            <a:ext cx="2460024" cy="1323439"/>
          </a:xfrm>
          <a:prstGeom prst="rect">
            <a:avLst/>
          </a:prstGeom>
          <a:noFill/>
        </p:spPr>
        <p:txBody>
          <a:bodyPr wrap="square" rtlCol="0">
            <a:spAutoFit/>
          </a:bodyPr>
          <a:lstStyle/>
          <a:p>
            <a:r>
              <a:rPr lang="en-GB" sz="1600" b="1" dirty="0" smtClean="0">
                <a:solidFill>
                  <a:srgbClr val="0F5494"/>
                </a:solidFill>
              </a:rPr>
              <a:t>Nanoparticle core:</a:t>
            </a:r>
          </a:p>
          <a:p>
            <a:r>
              <a:rPr lang="en-GB" sz="1600" b="1" dirty="0" smtClean="0">
                <a:solidFill>
                  <a:srgbClr val="0F5494"/>
                </a:solidFill>
              </a:rPr>
              <a:t> </a:t>
            </a:r>
          </a:p>
          <a:p>
            <a:pPr marL="342900" indent="-342900">
              <a:buFont typeface="Wingdings" pitchFamily="2" charset="2"/>
              <a:buChar char="§"/>
            </a:pPr>
            <a:r>
              <a:rPr lang="en-GB" sz="1600" dirty="0" smtClean="0"/>
              <a:t>Inorganic</a:t>
            </a:r>
            <a:endParaRPr lang="en-GB" sz="1600" b="0" dirty="0" smtClean="0">
              <a:solidFill>
                <a:srgbClr val="0F5494"/>
              </a:solidFill>
            </a:endParaRPr>
          </a:p>
          <a:p>
            <a:pPr marL="342900" indent="-342900">
              <a:buFont typeface="Wingdings" pitchFamily="2" charset="2"/>
              <a:buChar char="§"/>
            </a:pPr>
            <a:r>
              <a:rPr lang="en-GB" sz="1600" dirty="0" smtClean="0"/>
              <a:t>P</a:t>
            </a:r>
            <a:r>
              <a:rPr lang="en-GB" sz="1600" b="0" dirty="0" smtClean="0">
                <a:solidFill>
                  <a:srgbClr val="0F5494"/>
                </a:solidFill>
              </a:rPr>
              <a:t>olymeric</a:t>
            </a:r>
          </a:p>
          <a:p>
            <a:pPr marL="342900" indent="-342900">
              <a:buFont typeface="Wingdings" pitchFamily="2" charset="2"/>
              <a:buChar char="§"/>
            </a:pPr>
            <a:r>
              <a:rPr lang="en-GB" sz="1600" dirty="0" smtClean="0"/>
              <a:t>Lipid based</a:t>
            </a:r>
            <a:endParaRPr lang="en-GB" sz="1600" dirty="0">
              <a:solidFill>
                <a:srgbClr val="0F5494"/>
              </a:solidFill>
            </a:endParaRPr>
          </a:p>
        </p:txBody>
      </p:sp>
      <p:cxnSp>
        <p:nvCxnSpPr>
          <p:cNvPr id="8" name="Straight Arrow Connector 7"/>
          <p:cNvCxnSpPr/>
          <p:nvPr/>
        </p:nvCxnSpPr>
        <p:spPr bwMode="auto">
          <a:xfrm flipV="1">
            <a:off x="6269437" y="2125451"/>
            <a:ext cx="360040" cy="331585"/>
          </a:xfrm>
          <a:prstGeom prst="straightConnector1">
            <a:avLst/>
          </a:prstGeom>
          <a:solidFill>
            <a:schemeClr val="accent1"/>
          </a:solidFill>
          <a:ln w="2540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p:nvPr/>
        </p:nvCxnSpPr>
        <p:spPr bwMode="auto">
          <a:xfrm flipH="1" flipV="1">
            <a:off x="2098946" y="2282930"/>
            <a:ext cx="864096" cy="353982"/>
          </a:xfrm>
          <a:prstGeom prst="straightConnector1">
            <a:avLst/>
          </a:prstGeom>
          <a:solidFill>
            <a:schemeClr val="accent1"/>
          </a:solidFill>
          <a:ln w="2540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7099621" y="1539949"/>
            <a:ext cx="1992853" cy="1569660"/>
          </a:xfrm>
          <a:prstGeom prst="rect">
            <a:avLst/>
          </a:prstGeom>
          <a:noFill/>
        </p:spPr>
        <p:txBody>
          <a:bodyPr wrap="none" rtlCol="0">
            <a:spAutoFit/>
          </a:bodyPr>
          <a:lstStyle/>
          <a:p>
            <a:r>
              <a:rPr lang="en-GB" sz="1600" b="1" dirty="0" smtClean="0">
                <a:solidFill>
                  <a:srgbClr val="0F5494"/>
                </a:solidFill>
              </a:rPr>
              <a:t>Medium: </a:t>
            </a:r>
          </a:p>
          <a:p>
            <a:endParaRPr lang="en-GB" sz="1600" b="1" dirty="0" smtClean="0">
              <a:solidFill>
                <a:srgbClr val="0F5494"/>
              </a:solidFill>
            </a:endParaRPr>
          </a:p>
          <a:p>
            <a:pPr marL="342900" indent="-342900">
              <a:buFont typeface="Wingdings" pitchFamily="2" charset="2"/>
              <a:buChar char="§"/>
            </a:pPr>
            <a:r>
              <a:rPr lang="en-GB" sz="1600" b="0" dirty="0" smtClean="0">
                <a:solidFill>
                  <a:srgbClr val="0F5494"/>
                </a:solidFill>
              </a:rPr>
              <a:t>water</a:t>
            </a:r>
          </a:p>
          <a:p>
            <a:pPr marL="342900" indent="-342900">
              <a:buFont typeface="Wingdings" pitchFamily="2" charset="2"/>
              <a:buChar char="§"/>
            </a:pPr>
            <a:r>
              <a:rPr lang="en-GB" sz="1600" b="0" dirty="0" smtClean="0">
                <a:solidFill>
                  <a:srgbClr val="0F5494"/>
                </a:solidFill>
              </a:rPr>
              <a:t>buffer</a:t>
            </a:r>
          </a:p>
          <a:p>
            <a:pPr marL="342900" indent="-342900">
              <a:buFont typeface="Wingdings" pitchFamily="2" charset="2"/>
              <a:buChar char="§"/>
            </a:pPr>
            <a:r>
              <a:rPr lang="en-GB" sz="1600" b="0" dirty="0" smtClean="0">
                <a:solidFill>
                  <a:srgbClr val="0F5494"/>
                </a:solidFill>
              </a:rPr>
              <a:t>serum</a:t>
            </a:r>
          </a:p>
          <a:p>
            <a:pPr marL="342900" indent="-342900">
              <a:buFont typeface="Wingdings" pitchFamily="2" charset="2"/>
              <a:buChar char="§"/>
            </a:pPr>
            <a:r>
              <a:rPr lang="en-GB" sz="1600" b="0" dirty="0" smtClean="0">
                <a:solidFill>
                  <a:srgbClr val="0F5494"/>
                </a:solidFill>
              </a:rPr>
              <a:t>biological </a:t>
            </a:r>
            <a:r>
              <a:rPr lang="en-GB" sz="1600" b="0" dirty="0" smtClean="0">
                <a:solidFill>
                  <a:srgbClr val="0F5494"/>
                </a:solidFill>
              </a:rPr>
              <a:t>fluid</a:t>
            </a:r>
            <a:endParaRPr lang="en-GB" sz="1600" b="0" dirty="0" smtClean="0">
              <a:solidFill>
                <a:srgbClr val="0F5494"/>
              </a:solidFill>
            </a:endParaRPr>
          </a:p>
        </p:txBody>
      </p:sp>
      <p:sp>
        <p:nvSpPr>
          <p:cNvPr id="12" name="TextBox 11"/>
          <p:cNvSpPr txBox="1"/>
          <p:nvPr/>
        </p:nvSpPr>
        <p:spPr>
          <a:xfrm>
            <a:off x="221357" y="4708882"/>
            <a:ext cx="4278635" cy="2308324"/>
          </a:xfrm>
          <a:prstGeom prst="rect">
            <a:avLst/>
          </a:prstGeom>
          <a:noFill/>
        </p:spPr>
        <p:txBody>
          <a:bodyPr wrap="square" rtlCol="0">
            <a:spAutoFit/>
          </a:bodyPr>
          <a:lstStyle/>
          <a:p>
            <a:r>
              <a:rPr lang="en-GB" sz="1600" b="1" dirty="0" smtClean="0">
                <a:solidFill>
                  <a:srgbClr val="0F5494"/>
                </a:solidFill>
              </a:rPr>
              <a:t>Shell, surface: </a:t>
            </a:r>
          </a:p>
          <a:p>
            <a:endParaRPr lang="en-GB" sz="1600" b="1" dirty="0" smtClean="0">
              <a:solidFill>
                <a:srgbClr val="0F5494"/>
              </a:solidFill>
            </a:endParaRPr>
          </a:p>
          <a:p>
            <a:pPr marL="342900" indent="-342900">
              <a:buFont typeface="Wingdings" pitchFamily="2" charset="2"/>
              <a:buChar char="§"/>
            </a:pPr>
            <a:r>
              <a:rPr lang="en-GB" sz="1600" b="0" dirty="0" smtClean="0">
                <a:solidFill>
                  <a:srgbClr val="0F5494"/>
                </a:solidFill>
              </a:rPr>
              <a:t>passivating molecules </a:t>
            </a:r>
            <a:endParaRPr lang="en-GB" sz="1600" b="0" dirty="0" smtClean="0">
              <a:solidFill>
                <a:srgbClr val="0F5494"/>
              </a:solidFill>
            </a:endParaRPr>
          </a:p>
          <a:p>
            <a:pPr marL="342900" indent="-342900">
              <a:buFont typeface="Wingdings" pitchFamily="2" charset="2"/>
              <a:buChar char="§"/>
            </a:pPr>
            <a:r>
              <a:rPr lang="en-GB" sz="1600" b="0" dirty="0" smtClean="0">
                <a:solidFill>
                  <a:srgbClr val="0F5494"/>
                </a:solidFill>
              </a:rPr>
              <a:t>functionalization </a:t>
            </a:r>
            <a:r>
              <a:rPr lang="en-GB" sz="1600" b="0" dirty="0" smtClean="0">
                <a:solidFill>
                  <a:srgbClr val="0F5494"/>
                </a:solidFill>
              </a:rPr>
              <a:t>(e.g. –COOH,-</a:t>
            </a:r>
            <a:r>
              <a:rPr lang="en-GB" sz="1600" b="0" dirty="0" smtClean="0">
                <a:solidFill>
                  <a:srgbClr val="0F5494"/>
                </a:solidFill>
              </a:rPr>
              <a:t>NH2, targeting moieties)</a:t>
            </a:r>
            <a:endParaRPr lang="en-GB" sz="1600" b="0" dirty="0" smtClean="0">
              <a:solidFill>
                <a:srgbClr val="0F5494"/>
              </a:solidFill>
            </a:endParaRPr>
          </a:p>
          <a:p>
            <a:pPr marL="342900" indent="-342900">
              <a:buFont typeface="Wingdings" pitchFamily="2" charset="2"/>
              <a:buChar char="§"/>
            </a:pPr>
            <a:r>
              <a:rPr lang="en-GB" sz="1600" b="0" dirty="0" smtClean="0">
                <a:solidFill>
                  <a:srgbClr val="0F5494"/>
                </a:solidFill>
              </a:rPr>
              <a:t>surface properties (surface charge, hydrophobicity)</a:t>
            </a:r>
          </a:p>
          <a:p>
            <a:pPr marL="342900" indent="-342900">
              <a:buFont typeface="Wingdings" pitchFamily="2" charset="2"/>
              <a:buChar char="§"/>
            </a:pPr>
            <a:r>
              <a:rPr lang="en-GB" sz="1600" b="0" dirty="0" smtClean="0">
                <a:solidFill>
                  <a:srgbClr val="0F5494"/>
                </a:solidFill>
              </a:rPr>
              <a:t>protein </a:t>
            </a:r>
            <a:r>
              <a:rPr lang="en-GB" sz="1600" b="0" dirty="0" smtClean="0">
                <a:solidFill>
                  <a:srgbClr val="0F5494"/>
                </a:solidFill>
              </a:rPr>
              <a:t>corona</a:t>
            </a:r>
          </a:p>
          <a:p>
            <a:endParaRPr lang="en-GB" sz="1600" dirty="0" smtClean="0">
              <a:solidFill>
                <a:srgbClr val="0F5494"/>
              </a:solidFill>
            </a:endParaRPr>
          </a:p>
        </p:txBody>
      </p:sp>
      <p:pic>
        <p:nvPicPr>
          <p:cNvPr id="2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1124744"/>
            <a:ext cx="4145709" cy="3559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cxnSp>
        <p:nvCxnSpPr>
          <p:cNvPr id="31" name="Straight Arrow Connector 30"/>
          <p:cNvCxnSpPr/>
          <p:nvPr/>
        </p:nvCxnSpPr>
        <p:spPr bwMode="auto">
          <a:xfrm flipH="1">
            <a:off x="2190562" y="4069880"/>
            <a:ext cx="680864" cy="600264"/>
          </a:xfrm>
          <a:prstGeom prst="straightConnector1">
            <a:avLst/>
          </a:prstGeom>
          <a:solidFill>
            <a:schemeClr val="accent1"/>
          </a:solidFill>
          <a:ln w="2540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Right Arrow 34"/>
          <p:cNvSpPr/>
          <p:nvPr/>
        </p:nvSpPr>
        <p:spPr bwMode="auto">
          <a:xfrm rot="2849738">
            <a:off x="6707883" y="3959817"/>
            <a:ext cx="547552" cy="615793"/>
          </a:xfrm>
          <a:prstGeom prst="rightArrow">
            <a:avLst/>
          </a:prstGeom>
          <a:solidFill>
            <a:srgbClr val="C00000"/>
          </a:solidFill>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it-IT" sz="1200" b="0" i="0" u="none" strike="noStrike" cap="none" normalizeH="0" baseline="0" smtClean="0">
              <a:ln>
                <a:noFill/>
              </a:ln>
              <a:solidFill>
                <a:srgbClr val="0F5494"/>
              </a:solidFill>
              <a:effectLst/>
              <a:latin typeface="Verdana" pitchFamily="34" charset="0"/>
            </a:endParaRPr>
          </a:p>
        </p:txBody>
      </p:sp>
      <p:sp>
        <p:nvSpPr>
          <p:cNvPr id="2" name="TextBox 1"/>
          <p:cNvSpPr txBox="1"/>
          <p:nvPr/>
        </p:nvSpPr>
        <p:spPr>
          <a:xfrm>
            <a:off x="1182370" y="188640"/>
            <a:ext cx="7276601" cy="461665"/>
          </a:xfrm>
          <a:prstGeom prst="rect">
            <a:avLst/>
          </a:prstGeom>
          <a:noFill/>
        </p:spPr>
        <p:txBody>
          <a:bodyPr wrap="none" rtlCol="0">
            <a:spAutoFit/>
          </a:bodyPr>
          <a:lstStyle/>
          <a:p>
            <a:r>
              <a:rPr lang="en-GB" sz="2400" b="1" kern="0" dirty="0">
                <a:solidFill>
                  <a:srgbClr val="0F5494"/>
                </a:solidFill>
                <a:latin typeface="+mj-lt"/>
                <a:ea typeface="+mj-ea"/>
                <a:cs typeface="+mj-cs"/>
              </a:rPr>
              <a:t>What makes </a:t>
            </a:r>
            <a:r>
              <a:rPr lang="en-GB" sz="2400" b="1" kern="0" dirty="0" smtClean="0">
                <a:latin typeface="+mj-lt"/>
                <a:ea typeface="+mj-ea"/>
                <a:cs typeface="+mj-cs"/>
              </a:rPr>
              <a:t>toxicity testing </a:t>
            </a:r>
            <a:r>
              <a:rPr lang="en-GB" sz="2400" b="1" kern="0" dirty="0" smtClean="0">
                <a:solidFill>
                  <a:srgbClr val="0F5494"/>
                </a:solidFill>
                <a:latin typeface="+mj-lt"/>
                <a:ea typeface="+mj-ea"/>
                <a:cs typeface="+mj-cs"/>
              </a:rPr>
              <a:t>so </a:t>
            </a:r>
            <a:r>
              <a:rPr lang="en-GB" sz="2400" b="1" kern="0" dirty="0" smtClean="0">
                <a:solidFill>
                  <a:srgbClr val="0F5494"/>
                </a:solidFill>
                <a:latin typeface="+mj-lt"/>
                <a:ea typeface="+mj-ea"/>
                <a:cs typeface="+mj-cs"/>
              </a:rPr>
              <a:t>complex? </a:t>
            </a:r>
            <a:endParaRPr lang="it-IT" sz="2400" b="1" kern="0" dirty="0">
              <a:solidFill>
                <a:srgbClr val="0F5494"/>
              </a:solidFill>
              <a:latin typeface="+mj-lt"/>
              <a:ea typeface="+mj-ea"/>
              <a:cs typeface="+mj-cs"/>
            </a:endParaRPr>
          </a:p>
        </p:txBody>
      </p:sp>
      <p:sp>
        <p:nvSpPr>
          <p:cNvPr id="4" name="Title 1"/>
          <p:cNvSpPr>
            <a:spLocks noGrp="1"/>
          </p:cNvSpPr>
          <p:nvPr>
            <p:ph type="title"/>
          </p:nvPr>
        </p:nvSpPr>
        <p:spPr>
          <a:xfrm>
            <a:off x="5274229" y="4677578"/>
            <a:ext cx="3888432" cy="1368152"/>
          </a:xfrm>
        </p:spPr>
        <p:txBody>
          <a:bodyPr/>
          <a:lstStyle/>
          <a:p>
            <a:pPr algn="ctr"/>
            <a:r>
              <a:rPr lang="en-GB" sz="1600" dirty="0" smtClean="0">
                <a:solidFill>
                  <a:srgbClr val="0F5494"/>
                </a:solidFill>
              </a:rPr>
              <a:t>Complexity of </a:t>
            </a:r>
            <a:r>
              <a:rPr lang="en-US" sz="1600" dirty="0" smtClean="0">
                <a:solidFill>
                  <a:srgbClr val="0F5494"/>
                </a:solidFill>
              </a:rPr>
              <a:t>C</a:t>
            </a:r>
            <a:r>
              <a:rPr lang="en-US" altLang="en-US" sz="1600" dirty="0" smtClean="0">
                <a:solidFill>
                  <a:srgbClr val="0F5494"/>
                </a:solidFill>
              </a:rPr>
              <a:t>haracterization of nanomaterial in contact with biological fluid</a:t>
            </a:r>
            <a:r>
              <a:rPr lang="en-US" altLang="en-US" sz="1600" dirty="0">
                <a:solidFill>
                  <a:srgbClr val="0F5494"/>
                </a:solidFill>
              </a:rPr>
              <a:t/>
            </a:r>
            <a:br>
              <a:rPr lang="en-US" altLang="en-US" sz="1600" dirty="0">
                <a:solidFill>
                  <a:srgbClr val="0F5494"/>
                </a:solidFill>
              </a:rPr>
            </a:br>
            <a:r>
              <a:rPr lang="en-US" altLang="en-US" sz="1400" dirty="0" smtClean="0">
                <a:solidFill>
                  <a:srgbClr val="0F5494"/>
                </a:solidFill>
              </a:rPr>
              <a:t/>
            </a:r>
            <a:br>
              <a:rPr lang="en-US" altLang="en-US" sz="1400" dirty="0" smtClean="0">
                <a:solidFill>
                  <a:srgbClr val="0F5494"/>
                </a:solidFill>
              </a:rPr>
            </a:br>
            <a:r>
              <a:rPr lang="en-US" altLang="en-US" sz="1400" dirty="0" smtClean="0">
                <a:solidFill>
                  <a:srgbClr val="0F5494"/>
                </a:solidFill>
              </a:rPr>
              <a:t/>
            </a:r>
            <a:br>
              <a:rPr lang="en-US" altLang="en-US" sz="1400" dirty="0" smtClean="0">
                <a:solidFill>
                  <a:srgbClr val="0F5494"/>
                </a:solidFill>
              </a:rPr>
            </a:br>
            <a:endParaRPr lang="en-US" altLang="en-US" sz="1400" dirty="0">
              <a:solidFill>
                <a:srgbClr val="0F5494"/>
              </a:solidFill>
            </a:endParaRPr>
          </a:p>
        </p:txBody>
      </p:sp>
      <p:cxnSp>
        <p:nvCxnSpPr>
          <p:cNvPr id="13" name="Straight Arrow Connector 9"/>
          <p:cNvCxnSpPr/>
          <p:nvPr/>
        </p:nvCxnSpPr>
        <p:spPr bwMode="auto">
          <a:xfrm flipV="1">
            <a:off x="6430611" y="2207422"/>
            <a:ext cx="689990" cy="429490"/>
          </a:xfrm>
          <a:prstGeom prst="straightConnector1">
            <a:avLst/>
          </a:prstGeom>
          <a:solidFill>
            <a:schemeClr val="accent1"/>
          </a:solidFill>
          <a:ln w="25400"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itle 1"/>
          <p:cNvSpPr txBox="1">
            <a:spLocks/>
          </p:cNvSpPr>
          <p:nvPr/>
        </p:nvSpPr>
        <p:spPr>
          <a:xfrm>
            <a:off x="5274229" y="5372055"/>
            <a:ext cx="3888432" cy="1368152"/>
          </a:xfrm>
          <a:prstGeom prst="rect">
            <a:avLst/>
          </a:prstGeom>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algn="ctr"/>
            <a:r>
              <a:rPr lang="en-US" altLang="en-US" sz="1400" kern="0" dirty="0" smtClean="0">
                <a:solidFill>
                  <a:srgbClr val="0F5494"/>
                </a:solidFill>
              </a:rPr>
              <a:t/>
            </a:r>
            <a:br>
              <a:rPr lang="en-US" altLang="en-US" sz="1400" kern="0" dirty="0" smtClean="0">
                <a:solidFill>
                  <a:srgbClr val="0F5494"/>
                </a:solidFill>
              </a:rPr>
            </a:br>
            <a:r>
              <a:rPr lang="en-US" altLang="en-US" sz="1800" kern="0" dirty="0" smtClean="0">
                <a:solidFill>
                  <a:srgbClr val="FF0000"/>
                </a:solidFill>
              </a:rPr>
              <a:t>What is the relation with observed cellular effects?  </a:t>
            </a:r>
            <a:r>
              <a:rPr lang="en-US" altLang="en-US" sz="1400" kern="0" dirty="0" smtClean="0">
                <a:solidFill>
                  <a:srgbClr val="0F5494"/>
                </a:solidFill>
              </a:rPr>
              <a:t/>
            </a:r>
            <a:br>
              <a:rPr lang="en-US" altLang="en-US" sz="1400" kern="0" dirty="0" smtClean="0">
                <a:solidFill>
                  <a:srgbClr val="0F5494"/>
                </a:solidFill>
              </a:rPr>
            </a:br>
            <a:endParaRPr lang="en-US" altLang="en-US" sz="1400" kern="0" dirty="0">
              <a:solidFill>
                <a:srgbClr val="0F5494"/>
              </a:solidFill>
            </a:endParaRPr>
          </a:p>
        </p:txBody>
      </p:sp>
    </p:spTree>
    <p:extLst>
      <p:ext uri="{BB962C8B-B14F-4D97-AF65-F5344CB8AC3E}">
        <p14:creationId xmlns:p14="http://schemas.microsoft.com/office/powerpoint/2010/main" val="343289030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188640"/>
            <a:ext cx="8921750" cy="708025"/>
          </a:xfrm>
          <a:solidFill>
            <a:schemeClr val="bg1"/>
          </a:solidFill>
        </p:spPr>
        <p:txBody>
          <a:bodyPr anchor="ctr"/>
          <a:lstStyle/>
          <a:p>
            <a:pPr algn="ctr"/>
            <a:r>
              <a:rPr lang="en-US" altLang="en-US" sz="2600" dirty="0" smtClean="0"/>
              <a:t>Nanomaterials: what makes them different?</a:t>
            </a:r>
          </a:p>
        </p:txBody>
      </p:sp>
      <p:sp>
        <p:nvSpPr>
          <p:cNvPr id="710659" name="Rectangle 3"/>
          <p:cNvSpPr>
            <a:spLocks noGrp="1" noChangeArrowheads="1"/>
          </p:cNvSpPr>
          <p:nvPr>
            <p:ph type="body" idx="1"/>
          </p:nvPr>
        </p:nvSpPr>
        <p:spPr>
          <a:xfrm>
            <a:off x="1115616" y="1315742"/>
            <a:ext cx="5298343" cy="4777554"/>
          </a:xfrm>
        </p:spPr>
        <p:txBody>
          <a:bodyPr/>
          <a:lstStyle/>
          <a:p>
            <a:pPr marL="0" indent="0">
              <a:buClr>
                <a:srgbClr val="0F5494"/>
              </a:buClr>
              <a:buSzPct val="150000"/>
              <a:buNone/>
              <a:defRPr/>
            </a:pPr>
            <a:endParaRPr lang="en-US" altLang="en-US" sz="2000" dirty="0"/>
          </a:p>
          <a:p>
            <a:pPr>
              <a:buClr>
                <a:srgbClr val="0F5494"/>
              </a:buClr>
              <a:buSzPct val="150000"/>
              <a:buFont typeface="Arial" panose="020B0604020202020204" pitchFamily="34" charset="0"/>
              <a:buChar char="•"/>
              <a:defRPr/>
            </a:pPr>
            <a:r>
              <a:rPr lang="en-US" altLang="en-US" sz="2000" dirty="0" smtClean="0"/>
              <a:t>Large </a:t>
            </a:r>
            <a:r>
              <a:rPr lang="en-US" altLang="en-US" sz="2000" dirty="0"/>
              <a:t>specific </a:t>
            </a:r>
            <a:r>
              <a:rPr lang="en-US" altLang="en-US" sz="2000" dirty="0" smtClean="0"/>
              <a:t>surface area</a:t>
            </a:r>
          </a:p>
          <a:p>
            <a:pPr>
              <a:buClr>
                <a:srgbClr val="0F5494"/>
              </a:buClr>
              <a:buSzPct val="150000"/>
              <a:buFont typeface="Arial" panose="020B0604020202020204" pitchFamily="34" charset="0"/>
              <a:buChar char="•"/>
              <a:defRPr/>
            </a:pPr>
            <a:endParaRPr lang="en-US" altLang="en-US" sz="2000" dirty="0"/>
          </a:p>
          <a:p>
            <a:pPr>
              <a:buClr>
                <a:srgbClr val="0F5494"/>
              </a:buClr>
              <a:buSzPct val="150000"/>
              <a:buFont typeface="Arial" panose="020B0604020202020204" pitchFamily="34" charset="0"/>
              <a:buChar char="•"/>
              <a:defRPr/>
            </a:pPr>
            <a:r>
              <a:rPr lang="en-US" altLang="en-US" sz="2000" dirty="0" smtClean="0"/>
              <a:t>Chemical reactivity different </a:t>
            </a:r>
            <a:r>
              <a:rPr lang="en-US" altLang="en-US" sz="2000" dirty="0"/>
              <a:t>compared to </a:t>
            </a:r>
            <a:r>
              <a:rPr lang="en-US" altLang="en-US" sz="2000" dirty="0" smtClean="0"/>
              <a:t>bulk material</a:t>
            </a:r>
          </a:p>
          <a:p>
            <a:pPr marL="0" indent="0">
              <a:buClr>
                <a:srgbClr val="0F5494"/>
              </a:buClr>
              <a:buSzPct val="150000"/>
              <a:buNone/>
              <a:defRPr/>
            </a:pPr>
            <a:r>
              <a:rPr lang="en-US" altLang="en-US" sz="2000" dirty="0" smtClean="0"/>
              <a:t> </a:t>
            </a:r>
            <a:endParaRPr lang="en-US" altLang="en-US" sz="2000" dirty="0"/>
          </a:p>
          <a:p>
            <a:pPr>
              <a:buClr>
                <a:srgbClr val="0F5494"/>
              </a:buClr>
              <a:buSzPct val="150000"/>
              <a:buFont typeface="Arial" panose="020B0604020202020204" pitchFamily="34" charset="0"/>
              <a:buChar char="•"/>
              <a:defRPr/>
            </a:pPr>
            <a:r>
              <a:rPr lang="en-US" altLang="en-US" sz="2000" dirty="0" smtClean="0"/>
              <a:t>Quantum </a:t>
            </a:r>
            <a:r>
              <a:rPr lang="en-US" altLang="en-US" sz="2000" dirty="0"/>
              <a:t>effects lead to special properties (electronic, </a:t>
            </a:r>
            <a:r>
              <a:rPr lang="en-US" altLang="en-US" sz="2000" dirty="0" smtClean="0"/>
              <a:t>magnetic, mechanical</a:t>
            </a:r>
            <a:r>
              <a:rPr lang="en-US" altLang="en-US" sz="2000" dirty="0"/>
              <a:t>, </a:t>
            </a:r>
            <a:r>
              <a:rPr lang="en-US" altLang="en-US" sz="2000" dirty="0" smtClean="0"/>
              <a:t>optical) </a:t>
            </a:r>
          </a:p>
          <a:p>
            <a:pPr marL="0" indent="0">
              <a:buClr>
                <a:srgbClr val="0F5494"/>
              </a:buClr>
              <a:buSzPct val="150000"/>
              <a:buNone/>
              <a:defRPr/>
            </a:pPr>
            <a:endParaRPr lang="en-US" altLang="en-US" sz="2000" dirty="0"/>
          </a:p>
          <a:p>
            <a:pPr>
              <a:buClr>
                <a:srgbClr val="0F5494"/>
              </a:buClr>
              <a:buSzPct val="150000"/>
              <a:buFont typeface="Arial" panose="020B0604020202020204" pitchFamily="34" charset="0"/>
              <a:buChar char="•"/>
              <a:defRPr/>
            </a:pPr>
            <a:r>
              <a:rPr lang="en-US" altLang="en-US" sz="2000" dirty="0" smtClean="0"/>
              <a:t>Many </a:t>
            </a:r>
            <a:r>
              <a:rPr lang="en-US" altLang="en-US" sz="2000" dirty="0"/>
              <a:t>forms: spherical nanoparticles</a:t>
            </a:r>
            <a:r>
              <a:rPr lang="en-US" altLang="en-US" sz="2000" dirty="0" smtClean="0"/>
              <a:t>, </a:t>
            </a:r>
            <a:r>
              <a:rPr lang="en-US" altLang="en-US" sz="2000" dirty="0" err="1" smtClean="0"/>
              <a:t>nanorods</a:t>
            </a:r>
            <a:r>
              <a:rPr lang="en-US" altLang="en-US" sz="2000" dirty="0" smtClean="0"/>
              <a:t>, fullerenes</a:t>
            </a:r>
            <a:r>
              <a:rPr lang="en-US" altLang="en-US" sz="2000" dirty="0"/>
              <a:t>, </a:t>
            </a:r>
            <a:r>
              <a:rPr lang="en-US" altLang="en-US" sz="2000" dirty="0" smtClean="0"/>
              <a:t>nanotubes</a:t>
            </a:r>
            <a:r>
              <a:rPr lang="en-US" altLang="en-US" sz="2000" dirty="0"/>
              <a:t>, </a:t>
            </a:r>
            <a:r>
              <a:rPr lang="en-US" altLang="en-US" sz="2000" dirty="0" err="1" smtClean="0"/>
              <a:t>nanoplates</a:t>
            </a:r>
            <a:r>
              <a:rPr lang="en-US" altLang="en-US" sz="2000" dirty="0" smtClean="0"/>
              <a:t>, </a:t>
            </a:r>
            <a:r>
              <a:rPr lang="en-US" altLang="en-US" sz="2000" dirty="0" err="1" smtClean="0"/>
              <a:t>nano</a:t>
            </a:r>
            <a:r>
              <a:rPr lang="en-US" altLang="en-US" sz="2000" dirty="0" smtClean="0"/>
              <a:t>-encapsulates</a:t>
            </a:r>
            <a:r>
              <a:rPr lang="en-US" altLang="en-US" sz="2000" dirty="0"/>
              <a:t>, </a:t>
            </a:r>
            <a:r>
              <a:rPr lang="en-US" altLang="en-US" sz="2000" dirty="0" smtClean="0"/>
              <a:t>…….</a:t>
            </a:r>
            <a:endParaRPr lang="en-US" altLang="en-US" sz="2000" dirty="0"/>
          </a:p>
        </p:txBody>
      </p:sp>
      <p:pic>
        <p:nvPicPr>
          <p:cNvPr id="1843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l="5995" t="6296" r="29784" b="5540"/>
          <a:stretch>
            <a:fillRect/>
          </a:stretch>
        </p:blipFill>
        <p:spPr bwMode="auto">
          <a:xfrm>
            <a:off x="6606267" y="1118644"/>
            <a:ext cx="2489200" cy="2097087"/>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437" name="Group 5"/>
          <p:cNvGrpSpPr>
            <a:grpSpLocks/>
          </p:cNvGrpSpPr>
          <p:nvPr/>
        </p:nvGrpSpPr>
        <p:grpSpPr bwMode="auto">
          <a:xfrm>
            <a:off x="217520" y="1261519"/>
            <a:ext cx="863600" cy="4927600"/>
            <a:chOff x="113" y="1071"/>
            <a:chExt cx="544" cy="3104"/>
          </a:xfrm>
        </p:grpSpPr>
        <p:graphicFrame>
          <p:nvGraphicFramePr>
            <p:cNvPr id="18446" name="Object 6"/>
            <p:cNvGraphicFramePr>
              <a:graphicFrameLocks noChangeAspect="1"/>
            </p:cNvGraphicFramePr>
            <p:nvPr/>
          </p:nvGraphicFramePr>
          <p:xfrm>
            <a:off x="158" y="3751"/>
            <a:ext cx="454" cy="424"/>
          </p:xfrm>
          <a:graphic>
            <a:graphicData uri="http://schemas.openxmlformats.org/presentationml/2006/ole">
              <mc:AlternateContent xmlns:mc="http://schemas.openxmlformats.org/markup-compatibility/2006">
                <mc:Choice xmlns:v="urn:schemas-microsoft-com:vml" Requires="v">
                  <p:oleObj spid="_x0000_s1159" name="Photo Editor Photo" r:id="rId5" imgW="2161905" imgH="2019048" progId="MSPhotoEd.3">
                    <p:embed/>
                  </p:oleObj>
                </mc:Choice>
                <mc:Fallback>
                  <p:oleObj name="Photo Editor Photo" r:id="rId5" imgW="2161905" imgH="2019048"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 y="3751"/>
                          <a:ext cx="454" cy="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47" name="Object 7"/>
            <p:cNvGraphicFramePr>
              <a:graphicFrameLocks noChangeAspect="1"/>
            </p:cNvGraphicFramePr>
            <p:nvPr/>
          </p:nvGraphicFramePr>
          <p:xfrm>
            <a:off x="169" y="3070"/>
            <a:ext cx="433" cy="484"/>
          </p:xfrm>
          <a:graphic>
            <a:graphicData uri="http://schemas.openxmlformats.org/presentationml/2006/ole">
              <mc:AlternateContent xmlns:mc="http://schemas.openxmlformats.org/markup-compatibility/2006">
                <mc:Choice xmlns:v="urn:schemas-microsoft-com:vml" Requires="v">
                  <p:oleObj spid="_x0000_s1160" name="Photo Editor Photo" r:id="rId7" imgW="8430802" imgH="9409524" progId="MSPhotoEd.3">
                    <p:embed/>
                  </p:oleObj>
                </mc:Choice>
                <mc:Fallback>
                  <p:oleObj name="Photo Editor Photo" r:id="rId7" imgW="8430802" imgH="9409524"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 y="3070"/>
                          <a:ext cx="433" cy="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48" name="Object 8"/>
            <p:cNvGraphicFramePr>
              <a:graphicFrameLocks noChangeAspect="1"/>
            </p:cNvGraphicFramePr>
            <p:nvPr/>
          </p:nvGraphicFramePr>
          <p:xfrm>
            <a:off x="113" y="1071"/>
            <a:ext cx="544" cy="408"/>
          </p:xfrm>
          <a:graphic>
            <a:graphicData uri="http://schemas.openxmlformats.org/presentationml/2006/ole">
              <mc:AlternateContent xmlns:mc="http://schemas.openxmlformats.org/markup-compatibility/2006">
                <mc:Choice xmlns:v="urn:schemas-microsoft-com:vml" Requires="v">
                  <p:oleObj spid="_x0000_s1161" name="Photo Editor Photo" r:id="rId9" imgW="9752381" imgH="7314286" progId="MSPhotoEd.3">
                    <p:embed/>
                  </p:oleObj>
                </mc:Choice>
                <mc:Fallback>
                  <p:oleObj name="Photo Editor Photo" r:id="rId9" imgW="9752381" imgH="7314286" progId="MSPhotoEd.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3" y="1071"/>
                          <a:ext cx="544" cy="408"/>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8449" name="Picture 9" descr="micelles (swri"/>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3" y="1675"/>
              <a:ext cx="544"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0" name="Picture 10" descr="nutralease"/>
            <p:cNvPicPr>
              <a:picLocks noChangeAspect="1" noChangeArrowheads="1"/>
            </p:cNvPicPr>
            <p:nvPr/>
          </p:nvPicPr>
          <p:blipFill>
            <a:blip r:embed="rId12">
              <a:extLst>
                <a:ext uri="{28A0092B-C50C-407E-A947-70E740481C1C}">
                  <a14:useLocalDpi xmlns:a14="http://schemas.microsoft.com/office/drawing/2010/main" val="0"/>
                </a:ext>
              </a:extLst>
            </a:blip>
            <a:srcRect l="29086" r="29086" b="22432"/>
            <a:stretch>
              <a:fillRect/>
            </a:stretch>
          </p:blipFill>
          <p:spPr bwMode="auto">
            <a:xfrm>
              <a:off x="113" y="2302"/>
              <a:ext cx="544" cy="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38" name="Text Box 18"/>
          <p:cNvSpPr txBox="1">
            <a:spLocks noChangeArrowheads="1"/>
          </p:cNvSpPr>
          <p:nvPr/>
        </p:nvSpPr>
        <p:spPr bwMode="auto">
          <a:xfrm>
            <a:off x="6654924" y="5757416"/>
            <a:ext cx="2741612"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100" dirty="0">
                <a:solidFill>
                  <a:schemeClr val="tx1"/>
                </a:solidFill>
              </a:rPr>
              <a:t>Increasing Au nanoparticle size </a:t>
            </a:r>
          </a:p>
        </p:txBody>
      </p:sp>
      <p:sp>
        <p:nvSpPr>
          <p:cNvPr id="18439" name="Line 19"/>
          <p:cNvSpPr>
            <a:spLocks noChangeShapeType="1"/>
          </p:cNvSpPr>
          <p:nvPr/>
        </p:nvSpPr>
        <p:spPr bwMode="auto">
          <a:xfrm>
            <a:off x="6129370" y="5689154"/>
            <a:ext cx="2074863" cy="0"/>
          </a:xfrm>
          <a:prstGeom prst="line">
            <a:avLst/>
          </a:prstGeom>
          <a:noFill/>
          <a:ln w="19050">
            <a:solidFill>
              <a:schemeClr val="tx1"/>
            </a:solidFill>
            <a:round/>
            <a:headEnd type="none" w="sm" len="sm"/>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8440" name="Group 13"/>
          <p:cNvGrpSpPr>
            <a:grpSpLocks/>
          </p:cNvGrpSpPr>
          <p:nvPr/>
        </p:nvGrpSpPr>
        <p:grpSpPr bwMode="auto">
          <a:xfrm>
            <a:off x="6353175" y="3573016"/>
            <a:ext cx="2827337" cy="2019300"/>
            <a:chOff x="3136900" y="2222500"/>
            <a:chExt cx="3235417" cy="2444592"/>
          </a:xfrm>
        </p:grpSpPr>
        <p:pic>
          <p:nvPicPr>
            <p:cNvPr id="18441" name="Picture 17" descr="P1010496"/>
            <p:cNvPicPr>
              <a:picLocks noChangeAspect="1" noChangeArrowheads="1"/>
            </p:cNvPicPr>
            <p:nvPr/>
          </p:nvPicPr>
          <p:blipFill>
            <a:blip r:embed="rId13">
              <a:extLst>
                <a:ext uri="{28A0092B-C50C-407E-A947-70E740481C1C}">
                  <a14:useLocalDpi xmlns:a14="http://schemas.microsoft.com/office/drawing/2010/main" val="0"/>
                </a:ext>
              </a:extLst>
            </a:blip>
            <a:srcRect l="16660" t="9842" r="13605" b="23828"/>
            <a:stretch>
              <a:fillRect/>
            </a:stretch>
          </p:blipFill>
          <p:spPr bwMode="auto">
            <a:xfrm>
              <a:off x="3136900" y="2222500"/>
              <a:ext cx="3163292" cy="244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 Box 20"/>
            <p:cNvSpPr txBox="1">
              <a:spLocks noChangeArrowheads="1"/>
            </p:cNvSpPr>
            <p:nvPr/>
          </p:nvSpPr>
          <p:spPr bwMode="auto">
            <a:xfrm>
              <a:off x="3275856" y="4365104"/>
              <a:ext cx="74251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000">
                  <a:solidFill>
                    <a:schemeClr val="tx1"/>
                  </a:solidFill>
                </a:rPr>
                <a:t>2-3 nm </a:t>
              </a:r>
            </a:p>
          </p:txBody>
        </p:sp>
        <p:sp>
          <p:nvSpPr>
            <p:cNvPr id="18443" name="Text Box 21"/>
            <p:cNvSpPr txBox="1">
              <a:spLocks noChangeArrowheads="1"/>
            </p:cNvSpPr>
            <p:nvPr/>
          </p:nvSpPr>
          <p:spPr bwMode="auto">
            <a:xfrm>
              <a:off x="3995936" y="4365104"/>
              <a:ext cx="74251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000">
                  <a:solidFill>
                    <a:schemeClr val="tx1"/>
                  </a:solidFill>
                </a:rPr>
                <a:t>4-6 nm </a:t>
              </a:r>
            </a:p>
          </p:txBody>
        </p:sp>
        <p:sp>
          <p:nvSpPr>
            <p:cNvPr id="18444" name="Text Box 22"/>
            <p:cNvSpPr txBox="1">
              <a:spLocks noChangeArrowheads="1"/>
            </p:cNvSpPr>
            <p:nvPr/>
          </p:nvSpPr>
          <p:spPr bwMode="auto">
            <a:xfrm>
              <a:off x="4644008" y="4365104"/>
              <a:ext cx="92525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000">
                  <a:solidFill>
                    <a:schemeClr val="tx1"/>
                  </a:solidFill>
                </a:rPr>
                <a:t>10-20 nm </a:t>
              </a:r>
            </a:p>
          </p:txBody>
        </p:sp>
        <p:sp>
          <p:nvSpPr>
            <p:cNvPr id="18445" name="Text Box 23"/>
            <p:cNvSpPr txBox="1">
              <a:spLocks noChangeArrowheads="1"/>
            </p:cNvSpPr>
            <p:nvPr/>
          </p:nvSpPr>
          <p:spPr bwMode="auto">
            <a:xfrm>
              <a:off x="5580112" y="4365104"/>
              <a:ext cx="79220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000">
                  <a:solidFill>
                    <a:schemeClr val="tx1"/>
                  </a:solidFill>
                </a:rPr>
                <a:t>&gt;30 nm </a:t>
              </a:r>
            </a:p>
          </p:txBody>
        </p:sp>
      </p:grpSp>
    </p:spTree>
    <p:extLst>
      <p:ext uri="{BB962C8B-B14F-4D97-AF65-F5344CB8AC3E}">
        <p14:creationId xmlns:p14="http://schemas.microsoft.com/office/powerpoint/2010/main" val="6136104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3"/>
          <p:cNvSpPr txBox="1">
            <a:spLocks noChangeArrowheads="1"/>
          </p:cNvSpPr>
          <p:nvPr/>
        </p:nvSpPr>
        <p:spPr bwMode="auto">
          <a:xfrm>
            <a:off x="425461" y="2901702"/>
            <a:ext cx="8404535" cy="4400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248" tIns="45624" rIns="91248" bIns="45624">
            <a:spAutoFit/>
          </a:bodyPr>
          <a:lstStyle>
            <a:lvl1pPr marL="3175" eaLnBrk="0" hangingPunct="0">
              <a:defRPr b="1">
                <a:solidFill>
                  <a:srgbClr val="004494"/>
                </a:solidFill>
                <a:latin typeface="Verdana" pitchFamily="34" charset="0"/>
                <a:ea typeface="MS PGothic" pitchFamily="34" charset="-128"/>
              </a:defRPr>
            </a:lvl1pPr>
            <a:lvl2pPr marL="742950" indent="-285750" eaLnBrk="0" hangingPunct="0">
              <a:defRPr b="1">
                <a:solidFill>
                  <a:srgbClr val="004494"/>
                </a:solidFill>
                <a:latin typeface="Verdana" pitchFamily="34" charset="0"/>
                <a:ea typeface="MS PGothic" pitchFamily="34" charset="-128"/>
              </a:defRPr>
            </a:lvl2pPr>
            <a:lvl3pPr marL="1143000" indent="-228600" eaLnBrk="0" hangingPunct="0">
              <a:defRPr b="1">
                <a:solidFill>
                  <a:srgbClr val="004494"/>
                </a:solidFill>
                <a:latin typeface="Verdana" pitchFamily="34" charset="0"/>
                <a:ea typeface="MS PGothic" pitchFamily="34" charset="-128"/>
              </a:defRPr>
            </a:lvl3pPr>
            <a:lvl4pPr marL="1600200" indent="-228600" eaLnBrk="0" hangingPunct="0">
              <a:defRPr b="1">
                <a:solidFill>
                  <a:srgbClr val="004494"/>
                </a:solidFill>
                <a:latin typeface="Verdana" pitchFamily="34" charset="0"/>
                <a:ea typeface="MS PGothic" pitchFamily="34" charset="-128"/>
              </a:defRPr>
            </a:lvl4pPr>
            <a:lvl5pPr marL="2057400" indent="-228600" eaLnBrk="0" hangingPunct="0">
              <a:defRPr b="1">
                <a:solidFill>
                  <a:srgbClr val="004494"/>
                </a:solidFill>
                <a:latin typeface="Verdana" pitchFamily="34" charset="0"/>
                <a:ea typeface="MS PGothic" pitchFamily="34" charset="-128"/>
              </a:defRPr>
            </a:lvl5pPr>
            <a:lvl6pPr marL="2514600" indent="-228600" eaLnBrk="0" fontAlgn="base" hangingPunct="0">
              <a:spcBef>
                <a:spcPct val="0"/>
              </a:spcBef>
              <a:spcAft>
                <a:spcPct val="0"/>
              </a:spcAft>
              <a:defRPr b="1">
                <a:solidFill>
                  <a:srgbClr val="004494"/>
                </a:solidFill>
                <a:latin typeface="Verdana" pitchFamily="34" charset="0"/>
                <a:ea typeface="MS PGothic" pitchFamily="34" charset="-128"/>
              </a:defRPr>
            </a:lvl6pPr>
            <a:lvl7pPr marL="2971800" indent="-228600" eaLnBrk="0" fontAlgn="base" hangingPunct="0">
              <a:spcBef>
                <a:spcPct val="0"/>
              </a:spcBef>
              <a:spcAft>
                <a:spcPct val="0"/>
              </a:spcAft>
              <a:defRPr b="1">
                <a:solidFill>
                  <a:srgbClr val="004494"/>
                </a:solidFill>
                <a:latin typeface="Verdana" pitchFamily="34" charset="0"/>
                <a:ea typeface="MS PGothic" pitchFamily="34" charset="-128"/>
              </a:defRPr>
            </a:lvl7pPr>
            <a:lvl8pPr marL="3429000" indent="-228600" eaLnBrk="0" fontAlgn="base" hangingPunct="0">
              <a:spcBef>
                <a:spcPct val="0"/>
              </a:spcBef>
              <a:spcAft>
                <a:spcPct val="0"/>
              </a:spcAft>
              <a:defRPr b="1">
                <a:solidFill>
                  <a:srgbClr val="004494"/>
                </a:solidFill>
                <a:latin typeface="Verdana" pitchFamily="34" charset="0"/>
                <a:ea typeface="MS PGothic" pitchFamily="34" charset="-128"/>
              </a:defRPr>
            </a:lvl8pPr>
            <a:lvl9pPr marL="3886200" indent="-228600" eaLnBrk="0" fontAlgn="base" hangingPunct="0">
              <a:spcBef>
                <a:spcPct val="0"/>
              </a:spcBef>
              <a:spcAft>
                <a:spcPct val="0"/>
              </a:spcAft>
              <a:defRPr b="1">
                <a:solidFill>
                  <a:srgbClr val="004494"/>
                </a:solidFill>
                <a:latin typeface="Verdana" pitchFamily="34" charset="0"/>
                <a:ea typeface="MS PGothic" pitchFamily="34" charset="-128"/>
              </a:defRPr>
            </a:lvl9pPr>
          </a:lstStyle>
          <a:p>
            <a:pPr marL="285150" indent="-285150" eaLnBrk="1" hangingPunct="1">
              <a:spcBef>
                <a:spcPts val="600"/>
              </a:spcBef>
              <a:spcAft>
                <a:spcPts val="600"/>
              </a:spcAft>
              <a:buClr>
                <a:srgbClr val="0F5494"/>
              </a:buClr>
              <a:buFont typeface="Wingdings" panose="05000000000000000000" pitchFamily="2" charset="2"/>
              <a:buChar char="§"/>
              <a:defRPr/>
            </a:pPr>
            <a:r>
              <a:rPr lang="en-GB" sz="2000" kern="0" dirty="0">
                <a:solidFill>
                  <a:schemeClr val="bg2">
                    <a:lumMod val="75000"/>
                  </a:schemeClr>
                </a:solidFill>
                <a:latin typeface="Verdana" charset="0"/>
                <a:ea typeface="ＭＳ Ｐゴシック" charset="0"/>
              </a:rPr>
              <a:t>State-of-the-art </a:t>
            </a:r>
            <a:r>
              <a:rPr lang="en-GB" sz="2000" kern="0" dirty="0" smtClean="0">
                <a:solidFill>
                  <a:schemeClr val="bg2">
                    <a:lumMod val="75000"/>
                  </a:schemeClr>
                </a:solidFill>
                <a:latin typeface="Verdana" charset="0"/>
                <a:ea typeface="ＭＳ Ｐゴシック" charset="0"/>
              </a:rPr>
              <a:t>laboratories for analytical chemistry, toxicology, </a:t>
            </a:r>
            <a:r>
              <a:rPr lang="en-GB" sz="2000" kern="0" dirty="0" err="1" smtClean="0">
                <a:solidFill>
                  <a:schemeClr val="bg2">
                    <a:lumMod val="75000"/>
                  </a:schemeClr>
                </a:solidFill>
                <a:latin typeface="Verdana" charset="0"/>
                <a:ea typeface="ＭＳ Ｐゴシック" charset="0"/>
              </a:rPr>
              <a:t>nano</a:t>
            </a:r>
            <a:r>
              <a:rPr lang="en-GB" sz="2000" kern="0" dirty="0" smtClean="0">
                <a:solidFill>
                  <a:schemeClr val="bg2">
                    <a:lumMod val="75000"/>
                  </a:schemeClr>
                </a:solidFill>
                <a:latin typeface="Verdana" charset="0"/>
                <a:ea typeface="ＭＳ Ｐゴシック" charset="0"/>
              </a:rPr>
              <a:t>-biosciences and molecular biology</a:t>
            </a:r>
          </a:p>
          <a:p>
            <a:pPr marL="285150" indent="-285150" eaLnBrk="1" hangingPunct="1">
              <a:spcBef>
                <a:spcPts val="600"/>
              </a:spcBef>
              <a:spcAft>
                <a:spcPts val="600"/>
              </a:spcAft>
              <a:buClr>
                <a:srgbClr val="0F5494"/>
              </a:buClr>
              <a:buFont typeface="Wingdings" panose="05000000000000000000" pitchFamily="2" charset="2"/>
              <a:buChar char="§"/>
              <a:defRPr/>
            </a:pPr>
            <a:r>
              <a:rPr lang="en-US" sz="2000" kern="0" dirty="0" smtClean="0">
                <a:solidFill>
                  <a:schemeClr val="bg2">
                    <a:lumMod val="75000"/>
                  </a:schemeClr>
                </a:solidFill>
                <a:latin typeface="Verdana" charset="0"/>
                <a:ea typeface="ＭＳ Ｐゴシック" charset="0"/>
              </a:rPr>
              <a:t>Modern infrastructure for production of reference materials</a:t>
            </a:r>
          </a:p>
          <a:p>
            <a:pPr marL="285150" indent="-285150" eaLnBrk="1" hangingPunct="1">
              <a:spcBef>
                <a:spcPts val="600"/>
              </a:spcBef>
              <a:spcAft>
                <a:spcPts val="600"/>
              </a:spcAft>
              <a:buClr>
                <a:srgbClr val="0F5494"/>
              </a:buClr>
              <a:buFont typeface="Wingdings" panose="05000000000000000000" pitchFamily="2" charset="2"/>
              <a:buChar char="§"/>
              <a:defRPr/>
            </a:pPr>
            <a:r>
              <a:rPr lang="en-US" sz="2000" kern="0" dirty="0" smtClean="0">
                <a:solidFill>
                  <a:schemeClr val="bg2">
                    <a:lumMod val="75000"/>
                  </a:schemeClr>
                </a:solidFill>
                <a:latin typeface="Verdana" charset="0"/>
                <a:ea typeface="ＭＳ Ｐゴシック" charset="0"/>
              </a:rPr>
              <a:t>Cell production facility</a:t>
            </a:r>
          </a:p>
          <a:p>
            <a:pPr marL="285150" indent="-285150" eaLnBrk="1" hangingPunct="1">
              <a:spcBef>
                <a:spcPts val="600"/>
              </a:spcBef>
              <a:spcAft>
                <a:spcPts val="600"/>
              </a:spcAft>
              <a:buClr>
                <a:srgbClr val="0F5494"/>
              </a:buClr>
              <a:buFont typeface="Wingdings" panose="05000000000000000000" pitchFamily="2" charset="2"/>
              <a:buChar char="§"/>
              <a:defRPr/>
            </a:pPr>
            <a:r>
              <a:rPr lang="en-US" sz="2000" kern="0" dirty="0" smtClean="0">
                <a:solidFill>
                  <a:schemeClr val="bg2">
                    <a:lumMod val="75000"/>
                  </a:schemeClr>
                </a:solidFill>
                <a:latin typeface="Verdana" charset="0"/>
                <a:ea typeface="ＭＳ Ｐゴシック" charset="0"/>
              </a:rPr>
              <a:t>High-throughput screening facility</a:t>
            </a:r>
          </a:p>
          <a:p>
            <a:pPr marL="285150" indent="-285150" eaLnBrk="1" hangingPunct="1">
              <a:spcBef>
                <a:spcPts val="600"/>
              </a:spcBef>
              <a:spcAft>
                <a:spcPts val="600"/>
              </a:spcAft>
              <a:buClr>
                <a:srgbClr val="0F5494"/>
              </a:buClr>
              <a:buFont typeface="Wingdings" panose="05000000000000000000" pitchFamily="2" charset="2"/>
              <a:buChar char="§"/>
              <a:defRPr/>
            </a:pPr>
            <a:r>
              <a:rPr lang="en-US" sz="2000" kern="0" dirty="0" smtClean="0">
                <a:solidFill>
                  <a:schemeClr val="bg2">
                    <a:lumMod val="75000"/>
                  </a:schemeClr>
                </a:solidFill>
                <a:latin typeface="Verdana" charset="0"/>
                <a:ea typeface="ＭＳ Ｐゴシック" charset="0"/>
              </a:rPr>
              <a:t>Nuclear magnetic resonance spectrometers, other spectroscopic techniques, electron microscopes</a:t>
            </a:r>
          </a:p>
          <a:p>
            <a:pPr marL="285150" indent="-285150" eaLnBrk="1" hangingPunct="1">
              <a:lnSpc>
                <a:spcPct val="150000"/>
              </a:lnSpc>
              <a:spcBef>
                <a:spcPts val="0"/>
              </a:spcBef>
              <a:spcAft>
                <a:spcPts val="1799"/>
              </a:spcAft>
              <a:buClr>
                <a:srgbClr val="3088D0"/>
              </a:buClr>
              <a:buFont typeface="Wingdings" panose="05000000000000000000" pitchFamily="2" charset="2"/>
              <a:buChar char="§"/>
              <a:defRPr/>
            </a:pPr>
            <a:endParaRPr lang="en-GB" sz="2000" b="0" kern="0" dirty="0">
              <a:solidFill>
                <a:schemeClr val="bg2">
                  <a:lumMod val="75000"/>
                </a:schemeClr>
              </a:solidFill>
              <a:latin typeface="Verdana" charset="0"/>
              <a:ea typeface="ＭＳ Ｐゴシック" charset="0"/>
            </a:endParaRPr>
          </a:p>
          <a:p>
            <a:pPr eaLnBrk="1" hangingPunct="1">
              <a:spcBef>
                <a:spcPct val="50000"/>
              </a:spcBef>
              <a:buFontTx/>
              <a:buChar char="•"/>
              <a:defRPr/>
            </a:pPr>
            <a:endParaRPr lang="en-GB" sz="2000" dirty="0" smtClean="0">
              <a:solidFill>
                <a:schemeClr val="tx1">
                  <a:lumMod val="50000"/>
                  <a:lumOff val="50000"/>
                </a:schemeClr>
              </a:solidFill>
            </a:endParaRPr>
          </a:p>
        </p:txBody>
      </p:sp>
      <p:sp>
        <p:nvSpPr>
          <p:cNvPr id="2" name="Rectangle 2"/>
          <p:cNvSpPr txBox="1">
            <a:spLocks noChangeArrowheads="1"/>
          </p:cNvSpPr>
          <p:nvPr/>
        </p:nvSpPr>
        <p:spPr>
          <a:xfrm>
            <a:off x="64690" y="5589240"/>
            <a:ext cx="8669338" cy="717550"/>
          </a:xfrm>
          <a:prstGeom prst="rect">
            <a:avLst/>
          </a:prstGeo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1248" tIns="45624" rIns="91248" bIns="45624"/>
          <a:lstStyle>
            <a:lvl1pPr marL="0" algn="l" rtl="0" eaLnBrk="1" fontAlgn="base" hangingPunct="1">
              <a:spcBef>
                <a:spcPct val="0"/>
              </a:spcBef>
              <a:spcAft>
                <a:spcPct val="0"/>
              </a:spcAft>
              <a:defRPr sz="24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algn="ctr">
              <a:defRPr/>
            </a:pPr>
            <a:endParaRPr lang="en-GB" kern="0" dirty="0">
              <a:solidFill>
                <a:srgbClr val="37ACDE"/>
              </a:solidFill>
              <a:latin typeface="Verdana" charset="0"/>
              <a:ea typeface="ＭＳ Ｐゴシック" charset="0"/>
            </a:endParaRPr>
          </a:p>
        </p:txBody>
      </p:sp>
      <p:sp>
        <p:nvSpPr>
          <p:cNvPr id="9" name="Title 3"/>
          <p:cNvSpPr txBox="1">
            <a:spLocks/>
          </p:cNvSpPr>
          <p:nvPr/>
        </p:nvSpPr>
        <p:spPr>
          <a:xfrm>
            <a:off x="211546" y="2482670"/>
            <a:ext cx="8748712" cy="648072"/>
          </a:xfrm>
          <a:prstGeom prst="rect">
            <a:avLst/>
          </a:prstGeom>
        </p:spPr>
        <p:txBody>
          <a:bodyPr lIns="91248" tIns="45624" rIns="91248" bIns="45624"/>
          <a:lstStyle>
            <a:lvl1pPr marL="0" algn="l" rtl="0" eaLnBrk="1" fontAlgn="base" hangingPunct="1">
              <a:spcBef>
                <a:spcPct val="0"/>
              </a:spcBef>
              <a:spcAft>
                <a:spcPct val="0"/>
              </a:spcAft>
              <a:defRPr sz="24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a:defRPr/>
            </a:pPr>
            <a:endParaRPr lang="en-GB" dirty="0">
              <a:solidFill>
                <a:srgbClr val="00B0F0"/>
              </a:solidFill>
            </a:endParaRPr>
          </a:p>
        </p:txBody>
      </p:sp>
      <p:sp>
        <p:nvSpPr>
          <p:cNvPr id="11" name="Rectangle 10"/>
          <p:cNvSpPr/>
          <p:nvPr/>
        </p:nvSpPr>
        <p:spPr bwMode="auto">
          <a:xfrm>
            <a:off x="11" y="1980580"/>
            <a:ext cx="9170945" cy="576064"/>
          </a:xfrm>
          <a:prstGeom prst="rect">
            <a:avLst/>
          </a:prstGeom>
          <a:solidFill>
            <a:schemeClr val="bg1"/>
          </a:solidFill>
          <a:ln>
            <a:noFill/>
          </a:ln>
          <a:effectLst/>
          <a:extLst/>
        </p:spPr>
        <p:txBody>
          <a:bodyPr rot="0" spcFirstLastPara="0" vertOverflow="overflow" horzOverflow="overflow" vert="horz" wrap="square" lIns="91248" tIns="45624" rIns="91248" bIns="45624" numCol="1" spcCol="0" rtlCol="0" fromWordArt="0" anchor="ctr" anchorCtr="0" forceAA="0" compatLnSpc="1">
            <a:prstTxWarp prst="textNoShape">
              <a:avLst/>
            </a:prstTxWarp>
            <a:noAutofit/>
          </a:bodyPr>
          <a:lstStyle/>
          <a:p>
            <a:pPr marL="3175" defTabSz="912466"/>
            <a:endParaRPr lang="en-GB"/>
          </a:p>
        </p:txBody>
      </p:sp>
      <p:sp>
        <p:nvSpPr>
          <p:cNvPr id="18" name="TextBox 1"/>
          <p:cNvSpPr txBox="1">
            <a:spLocks noChangeArrowheads="1"/>
          </p:cNvSpPr>
          <p:nvPr/>
        </p:nvSpPr>
        <p:spPr bwMode="auto">
          <a:xfrm>
            <a:off x="425462" y="2143824"/>
            <a:ext cx="8544333" cy="523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48" tIns="45624" rIns="91248" bIns="45624">
            <a:spAutoFit/>
          </a:bodyPr>
          <a:lstStyle>
            <a:lvl1pPr>
              <a:lnSpc>
                <a:spcPts val="2400"/>
              </a:lnSpc>
              <a:buClr>
                <a:srgbClr val="37ACDE"/>
              </a:buClr>
              <a:buFont typeface="Verdana" pitchFamily="34" charset="0"/>
              <a:defRPr>
                <a:solidFill>
                  <a:srgbClr val="004494"/>
                </a:solidFill>
                <a:latin typeface="Verdana" pitchFamily="34" charset="0"/>
                <a:ea typeface="ＭＳ Ｐゴシック" pitchFamily="34" charset="-128"/>
              </a:defRPr>
            </a:lvl1pPr>
            <a:lvl2pPr marL="742950" indent="-285750">
              <a:lnSpc>
                <a:spcPts val="2400"/>
              </a:lnSpc>
              <a:buClr>
                <a:srgbClr val="37ACDE"/>
              </a:buClr>
              <a:buFont typeface="Verdana" pitchFamily="34" charset="0"/>
              <a:buChar char="•"/>
              <a:defRPr>
                <a:solidFill>
                  <a:srgbClr val="004494"/>
                </a:solidFill>
                <a:latin typeface="Verdana" pitchFamily="34" charset="0"/>
                <a:ea typeface="ＭＳ Ｐゴシック" pitchFamily="34" charset="-128"/>
              </a:defRPr>
            </a:lvl2pPr>
            <a:lvl3pPr marL="1143000" indent="-228600">
              <a:lnSpc>
                <a:spcPts val="2400"/>
              </a:lnSpc>
              <a:buClr>
                <a:srgbClr val="37ACDE"/>
              </a:buClr>
              <a:buFont typeface="Wingdings" pitchFamily="2" charset="2"/>
              <a:buChar char="§"/>
              <a:defRPr sz="1600">
                <a:solidFill>
                  <a:srgbClr val="004494"/>
                </a:solidFill>
                <a:latin typeface="Verdana" pitchFamily="34" charset="0"/>
                <a:ea typeface="ＭＳ Ｐゴシック" pitchFamily="34" charset="-128"/>
              </a:defRPr>
            </a:lvl3pPr>
            <a:lvl4pPr marL="1600200" indent="-228600">
              <a:lnSpc>
                <a:spcPts val="2400"/>
              </a:lnSpc>
              <a:buClr>
                <a:srgbClr val="37ACDE"/>
              </a:buClr>
              <a:buFont typeface="Arial" charset="0"/>
              <a:buChar char="•"/>
              <a:defRPr sz="1600">
                <a:solidFill>
                  <a:srgbClr val="004494"/>
                </a:solidFill>
                <a:latin typeface="Verdana" pitchFamily="34" charset="0"/>
                <a:ea typeface="ＭＳ Ｐゴシック" pitchFamily="34" charset="-128"/>
              </a:defRPr>
            </a:lvl4pPr>
            <a:lvl5pPr marL="2057400" indent="-228600">
              <a:lnSpc>
                <a:spcPts val="2400"/>
              </a:lnSpc>
              <a:buClr>
                <a:srgbClr val="37ACDE"/>
              </a:buClr>
              <a:buFont typeface="Verdana" pitchFamily="34" charset="0"/>
              <a:buChar char="–"/>
              <a:defRPr sz="1600">
                <a:solidFill>
                  <a:srgbClr val="004494"/>
                </a:solidFill>
                <a:latin typeface="Verdana" pitchFamily="34" charset="0"/>
                <a:ea typeface="ＭＳ Ｐゴシック" pitchFamily="34" charset="-128"/>
              </a:defRPr>
            </a:lvl5pPr>
            <a:lvl6pPr marL="25146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6pPr>
            <a:lvl7pPr marL="29718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7pPr>
            <a:lvl8pPr marL="34290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8pPr>
            <a:lvl9pPr marL="38862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fr-FR" altLang="en-US" sz="2800" b="1" dirty="0" err="1">
                <a:solidFill>
                  <a:srgbClr val="0F5494"/>
                </a:solidFill>
                <a:latin typeface="+mj-lt"/>
                <a:ea typeface="+mj-ea"/>
                <a:cs typeface="+mj-cs"/>
              </a:rPr>
              <a:t>Scientific</a:t>
            </a:r>
            <a:r>
              <a:rPr lang="fr-FR" altLang="en-US" sz="2800" b="1" dirty="0">
                <a:solidFill>
                  <a:srgbClr val="0F5494"/>
                </a:solidFill>
                <a:latin typeface="+mj-lt"/>
                <a:ea typeface="+mj-ea"/>
                <a:cs typeface="+mj-cs"/>
              </a:rPr>
              <a:t> infrastructure </a:t>
            </a:r>
            <a:r>
              <a:rPr lang="fr-FR" altLang="en-US" sz="2800" b="1" dirty="0" err="1" smtClean="0">
                <a:solidFill>
                  <a:srgbClr val="0F5494"/>
                </a:solidFill>
                <a:latin typeface="+mj-lt"/>
                <a:ea typeface="+mj-ea"/>
                <a:cs typeface="+mj-cs"/>
              </a:rPr>
              <a:t>facilities</a:t>
            </a:r>
            <a:endParaRPr lang="fr-FR" altLang="en-US" sz="2800" b="1" dirty="0">
              <a:solidFill>
                <a:srgbClr val="0F5494"/>
              </a:solidFill>
              <a:latin typeface="+mj-lt"/>
              <a:ea typeface="+mj-ea"/>
              <a:cs typeface="+mj-cs"/>
            </a:endParaRPr>
          </a:p>
        </p:txBody>
      </p:sp>
      <p:pic>
        <p:nvPicPr>
          <p:cNvPr id="8" name="Picture 4" descr="\\net1.cec.eu.int\jrc-gee\SHARED\D00-PO\Programme Office\Communications\Photos IRMMcollections\2011\110221-PAU_2905 RMPB hall 1.jpg"/>
          <p:cNvPicPr>
            <a:picLocks noChangeAspect="1" noChangeArrowheads="1"/>
          </p:cNvPicPr>
          <p:nvPr/>
        </p:nvPicPr>
        <p:blipFill rotWithShape="1">
          <a:blip r:embed="rId2">
            <a:extLst>
              <a:ext uri="{28A0092B-C50C-407E-A947-70E740481C1C}">
                <a14:useLocalDpi xmlns:a14="http://schemas.microsoft.com/office/drawing/2010/main" val="0"/>
              </a:ext>
            </a:extLst>
          </a:blip>
          <a:srcRect b="12696"/>
          <a:stretch/>
        </p:blipFill>
        <p:spPr bwMode="auto">
          <a:xfrm>
            <a:off x="3251" y="8558"/>
            <a:ext cx="9182207" cy="1980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58792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000" y="2060848"/>
            <a:ext cx="9001000" cy="4608512"/>
          </a:xfrm>
          <a:solidFill>
            <a:schemeClr val="bg1"/>
          </a:solidFill>
        </p:spPr>
        <p:txBody>
          <a:bodyPr/>
          <a:lstStyle/>
          <a:p>
            <a:pPr marL="868050" lvl="2">
              <a:lnSpc>
                <a:spcPct val="100000"/>
              </a:lnSpc>
              <a:spcBef>
                <a:spcPts val="600"/>
              </a:spcBef>
              <a:spcAft>
                <a:spcPts val="600"/>
              </a:spcAft>
              <a:buClr>
                <a:schemeClr val="accent6"/>
              </a:buClr>
              <a:buSzPct val="150000"/>
              <a:buFont typeface="Arial" panose="020B0604020202020204" pitchFamily="34" charset="0"/>
              <a:buChar char="•"/>
              <a:defRPr/>
            </a:pPr>
            <a:r>
              <a:rPr lang="en-GB" sz="2000" dirty="0" smtClean="0"/>
              <a:t>Identification of the NMs, </a:t>
            </a:r>
            <a:r>
              <a:rPr lang="en-GB" sz="2000" dirty="0" err="1" smtClean="0"/>
              <a:t>phys-chem</a:t>
            </a:r>
            <a:r>
              <a:rPr lang="en-GB" sz="2000" dirty="0" smtClean="0"/>
              <a:t> characterisation of NMs</a:t>
            </a:r>
          </a:p>
          <a:p>
            <a:pPr marL="868050" lvl="2">
              <a:lnSpc>
                <a:spcPct val="100000"/>
              </a:lnSpc>
              <a:spcBef>
                <a:spcPts val="600"/>
              </a:spcBef>
              <a:spcAft>
                <a:spcPts val="600"/>
              </a:spcAft>
              <a:buClr>
                <a:schemeClr val="accent6"/>
              </a:buClr>
              <a:buSzPct val="150000"/>
              <a:buFont typeface="Arial" panose="020B0604020202020204" pitchFamily="34" charset="0"/>
              <a:buChar char="•"/>
              <a:defRPr/>
            </a:pPr>
            <a:r>
              <a:rPr lang="en-GB" sz="2000" dirty="0" smtClean="0"/>
              <a:t>Relation </a:t>
            </a:r>
            <a:r>
              <a:rPr lang="en-GB" sz="2000" dirty="0"/>
              <a:t>of the phys-chem characteristics to the </a:t>
            </a:r>
            <a:r>
              <a:rPr lang="en-GB" sz="2000" dirty="0" smtClean="0"/>
              <a:t>biological effects </a:t>
            </a:r>
            <a:r>
              <a:rPr lang="en-GB" sz="2000" dirty="0"/>
              <a:t>observed</a:t>
            </a:r>
          </a:p>
          <a:p>
            <a:pPr marL="868050" lvl="2">
              <a:lnSpc>
                <a:spcPct val="100000"/>
              </a:lnSpc>
              <a:spcBef>
                <a:spcPts val="600"/>
              </a:spcBef>
              <a:spcAft>
                <a:spcPts val="600"/>
              </a:spcAft>
              <a:buClr>
                <a:schemeClr val="accent6"/>
              </a:buClr>
              <a:buSzPct val="150000"/>
              <a:buFont typeface="Arial" panose="020B0604020202020204" pitchFamily="34" charset="0"/>
              <a:buChar char="•"/>
              <a:defRPr/>
            </a:pPr>
            <a:r>
              <a:rPr lang="en-GB" sz="2000" dirty="0" smtClean="0"/>
              <a:t>Testing </a:t>
            </a:r>
            <a:r>
              <a:rPr lang="en-GB" sz="2000" dirty="0" smtClean="0"/>
              <a:t>of possible interferences with the biological test system </a:t>
            </a:r>
          </a:p>
          <a:p>
            <a:pPr marL="868050" lvl="2">
              <a:lnSpc>
                <a:spcPct val="100000"/>
              </a:lnSpc>
              <a:spcBef>
                <a:spcPts val="600"/>
              </a:spcBef>
              <a:spcAft>
                <a:spcPts val="600"/>
              </a:spcAft>
              <a:buClr>
                <a:schemeClr val="accent6"/>
              </a:buClr>
              <a:buSzPct val="150000"/>
              <a:buFont typeface="Arial" panose="020B0604020202020204" pitchFamily="34" charset="0"/>
              <a:buChar char="•"/>
              <a:defRPr/>
            </a:pPr>
            <a:r>
              <a:rPr lang="en-GB" sz="2000" dirty="0" smtClean="0"/>
              <a:t>Contamination (e.g. chemical impurities, endotoxin)</a:t>
            </a:r>
          </a:p>
          <a:p>
            <a:pPr marL="868050" lvl="2">
              <a:lnSpc>
                <a:spcPct val="100000"/>
              </a:lnSpc>
              <a:spcBef>
                <a:spcPts val="600"/>
              </a:spcBef>
              <a:spcAft>
                <a:spcPts val="600"/>
              </a:spcAft>
              <a:buClr>
                <a:schemeClr val="accent6"/>
              </a:buClr>
              <a:buSzPct val="150000"/>
              <a:buFont typeface="Arial" panose="020B0604020202020204" pitchFamily="34" charset="0"/>
              <a:buChar char="•"/>
              <a:defRPr/>
            </a:pPr>
            <a:r>
              <a:rPr lang="en-GB" sz="2000" dirty="0" smtClean="0"/>
              <a:t>NMs dispersion before and during the </a:t>
            </a:r>
            <a:r>
              <a:rPr lang="en-GB" sz="2000" i="1" dirty="0" smtClean="0"/>
              <a:t>in vitro </a:t>
            </a:r>
            <a:r>
              <a:rPr lang="en-GB" sz="2000" dirty="0" smtClean="0"/>
              <a:t>test</a:t>
            </a:r>
          </a:p>
          <a:p>
            <a:pPr marL="868050" lvl="2">
              <a:lnSpc>
                <a:spcPct val="100000"/>
              </a:lnSpc>
              <a:spcBef>
                <a:spcPts val="600"/>
              </a:spcBef>
              <a:spcAft>
                <a:spcPts val="600"/>
              </a:spcAft>
              <a:buClr>
                <a:schemeClr val="accent6"/>
              </a:buClr>
              <a:buSzPct val="150000"/>
              <a:buFont typeface="Arial" panose="020B0604020202020204" pitchFamily="34" charset="0"/>
              <a:buChar char="•"/>
              <a:defRPr/>
            </a:pPr>
            <a:r>
              <a:rPr lang="en-GB" sz="2000" dirty="0" smtClean="0"/>
              <a:t>Dosimetry </a:t>
            </a:r>
            <a:r>
              <a:rPr lang="en-GB" sz="2000" dirty="0"/>
              <a:t>of nanomaterials, calculation of cellular dose</a:t>
            </a:r>
          </a:p>
          <a:p>
            <a:pPr marL="868050" lvl="2">
              <a:lnSpc>
                <a:spcPct val="100000"/>
              </a:lnSpc>
              <a:spcBef>
                <a:spcPts val="600"/>
              </a:spcBef>
              <a:spcAft>
                <a:spcPts val="600"/>
              </a:spcAft>
              <a:buClr>
                <a:schemeClr val="accent6"/>
              </a:buClr>
              <a:buSzPct val="150000"/>
              <a:buFont typeface="Arial" panose="020B0604020202020204" pitchFamily="34" charset="0"/>
              <a:buChar char="•"/>
              <a:defRPr/>
            </a:pPr>
            <a:r>
              <a:rPr lang="en-GB" sz="2000" dirty="0"/>
              <a:t>Cellular uptake, bioaccumulation, cellular </a:t>
            </a:r>
            <a:r>
              <a:rPr lang="en-GB" sz="2000" dirty="0" smtClean="0"/>
              <a:t>fate</a:t>
            </a:r>
            <a:endParaRPr lang="en-GB" sz="2000" dirty="0" smtClean="0"/>
          </a:p>
        </p:txBody>
      </p:sp>
      <p:sp>
        <p:nvSpPr>
          <p:cNvPr id="5" name="Title 1"/>
          <p:cNvSpPr txBox="1">
            <a:spLocks/>
          </p:cNvSpPr>
          <p:nvPr/>
        </p:nvSpPr>
        <p:spPr>
          <a:xfrm>
            <a:off x="70992" y="1412776"/>
            <a:ext cx="9073008" cy="1008112"/>
          </a:xfrm>
          <a:prstGeom prst="rect">
            <a:avLst/>
          </a:prstGeom>
        </p:spPr>
        <p:txBody>
          <a:bodyPr/>
          <a:lstStyle>
            <a:lvl1pPr algn="l" rtl="0" eaLnBrk="0" fontAlgn="base" hangingPunct="0">
              <a:spcBef>
                <a:spcPct val="0"/>
              </a:spcBef>
              <a:spcAft>
                <a:spcPct val="0"/>
              </a:spcAft>
              <a:defRPr sz="2400" b="1">
                <a:solidFill>
                  <a:srgbClr val="004494"/>
                </a:solidFill>
                <a:latin typeface="Verdana"/>
                <a:ea typeface="MS PGothic" pitchFamily="34" charset="-128"/>
                <a:cs typeface="ＭＳ Ｐゴシック" charset="0"/>
              </a:defRPr>
            </a:lvl1pPr>
            <a:lvl2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2pPr>
            <a:lvl3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3pPr>
            <a:lvl4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4pPr>
            <a:lvl5pPr algn="l" rtl="0" eaLnBrk="0" fontAlgn="base" hangingPunct="0">
              <a:spcBef>
                <a:spcPct val="0"/>
              </a:spcBef>
              <a:spcAft>
                <a:spcPct val="0"/>
              </a:spcAft>
              <a:defRPr sz="2800" b="1">
                <a:solidFill>
                  <a:srgbClr val="004494"/>
                </a:solidFill>
                <a:latin typeface="Verdana" charset="0"/>
                <a:ea typeface="MS PGothic" pitchFamily="34" charset="-128"/>
                <a:cs typeface="ＭＳ Ｐゴシック" charset="0"/>
              </a:defRPr>
            </a:lvl5pPr>
            <a:lvl6pPr marL="815975" algn="l" rtl="0" fontAlgn="base">
              <a:spcBef>
                <a:spcPct val="0"/>
              </a:spcBef>
              <a:spcAft>
                <a:spcPct val="0"/>
              </a:spcAft>
              <a:defRPr sz="3000" b="1">
                <a:solidFill>
                  <a:srgbClr val="0F5494"/>
                </a:solidFill>
                <a:latin typeface="Verdana" charset="0"/>
                <a:ea typeface="ＭＳ Ｐゴシック" charset="0"/>
              </a:defRPr>
            </a:lvl6pPr>
            <a:lvl7pPr marL="1273175" algn="l" rtl="0" fontAlgn="base">
              <a:spcBef>
                <a:spcPct val="0"/>
              </a:spcBef>
              <a:spcAft>
                <a:spcPct val="0"/>
              </a:spcAft>
              <a:defRPr sz="3000" b="1">
                <a:solidFill>
                  <a:srgbClr val="0F5494"/>
                </a:solidFill>
                <a:latin typeface="Verdana" charset="0"/>
                <a:ea typeface="ＭＳ Ｐゴシック" charset="0"/>
              </a:defRPr>
            </a:lvl7pPr>
            <a:lvl8pPr marL="1730375" algn="l" rtl="0" fontAlgn="base">
              <a:spcBef>
                <a:spcPct val="0"/>
              </a:spcBef>
              <a:spcAft>
                <a:spcPct val="0"/>
              </a:spcAft>
              <a:defRPr sz="3000" b="1">
                <a:solidFill>
                  <a:srgbClr val="0F5494"/>
                </a:solidFill>
                <a:latin typeface="Verdana" charset="0"/>
                <a:ea typeface="ＭＳ Ｐゴシック" charset="0"/>
              </a:defRPr>
            </a:lvl8pPr>
            <a:lvl9pPr marL="2187575" algn="l" rtl="0" fontAlgn="base">
              <a:spcBef>
                <a:spcPct val="0"/>
              </a:spcBef>
              <a:spcAft>
                <a:spcPct val="0"/>
              </a:spcAft>
              <a:defRPr sz="3000" b="1">
                <a:solidFill>
                  <a:srgbClr val="0F5494"/>
                </a:solidFill>
                <a:latin typeface="Verdana" charset="0"/>
                <a:ea typeface="ＭＳ Ｐゴシック" charset="0"/>
              </a:defRPr>
            </a:lvl9pPr>
          </a:lstStyle>
          <a:p>
            <a:pPr algn="ctr"/>
            <a:r>
              <a:rPr lang="en-GB" altLang="en-US" sz="2600" kern="0" dirty="0" smtClean="0"/>
              <a:t>Toxicity testing of </a:t>
            </a:r>
            <a:r>
              <a:rPr lang="en-GB" altLang="en-US" sz="2600" kern="0" dirty="0" err="1" smtClean="0"/>
              <a:t>nanomaterials</a:t>
            </a:r>
            <a:r>
              <a:rPr lang="en-GB" altLang="en-US" sz="2600" kern="0" dirty="0" smtClean="0"/>
              <a:t> in vitro</a:t>
            </a:r>
            <a:endParaRPr lang="en-GB" altLang="en-US" sz="2600" kern="0" dirty="0" smtClean="0"/>
          </a:p>
        </p:txBody>
      </p:sp>
      <p:sp>
        <p:nvSpPr>
          <p:cNvPr id="4" name="TextBox 1"/>
          <p:cNvSpPr txBox="1">
            <a:spLocks noChangeArrowheads="1"/>
          </p:cNvSpPr>
          <p:nvPr/>
        </p:nvSpPr>
        <p:spPr bwMode="auto">
          <a:xfrm>
            <a:off x="395536" y="6488180"/>
            <a:ext cx="24513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100" b="0" i="1" dirty="0" smtClean="0">
                <a:solidFill>
                  <a:srgbClr val="004494"/>
                </a:solidFill>
              </a:rPr>
              <a:t>H. Krug, </a:t>
            </a:r>
            <a:r>
              <a:rPr lang="en-US" altLang="en-US" sz="1100" b="0" i="1" dirty="0" err="1" smtClean="0">
                <a:solidFill>
                  <a:srgbClr val="004494"/>
                </a:solidFill>
              </a:rPr>
              <a:t>Angew.Chem</a:t>
            </a:r>
            <a:r>
              <a:rPr lang="en-US" altLang="en-US" sz="1100" b="0" i="1" dirty="0" smtClean="0">
                <a:solidFill>
                  <a:srgbClr val="004494"/>
                </a:solidFill>
              </a:rPr>
              <a:t> 53, </a:t>
            </a:r>
            <a:r>
              <a:rPr lang="en-US" altLang="en-US" sz="1100" b="0" i="1" dirty="0">
                <a:solidFill>
                  <a:srgbClr val="004494"/>
                </a:solidFill>
              </a:rPr>
              <a:t>2014</a:t>
            </a:r>
          </a:p>
        </p:txBody>
      </p:sp>
      <p:sp>
        <p:nvSpPr>
          <p:cNvPr id="2" name="TextBox 1"/>
          <p:cNvSpPr txBox="1"/>
          <p:nvPr/>
        </p:nvSpPr>
        <p:spPr>
          <a:xfrm>
            <a:off x="467544" y="5949280"/>
            <a:ext cx="8424936" cy="707886"/>
          </a:xfrm>
          <a:prstGeom prst="rect">
            <a:avLst/>
          </a:prstGeom>
          <a:noFill/>
        </p:spPr>
        <p:txBody>
          <a:bodyPr wrap="square" rtlCol="0">
            <a:spAutoFit/>
          </a:bodyPr>
          <a:lstStyle/>
          <a:p>
            <a:pPr marL="0" lvl="2" algn="ctr"/>
            <a:r>
              <a:rPr lang="en-GB" sz="2000" i="1" dirty="0">
                <a:solidFill>
                  <a:srgbClr val="FF0000"/>
                </a:solidFill>
              </a:rPr>
              <a:t>HARMONISATION OF PROTOCOLS AND TEST CONDITIONS!!!! </a:t>
            </a:r>
          </a:p>
          <a:p>
            <a:pPr algn="ctr"/>
            <a:endParaRPr lang="en-GB" sz="2000"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496" y="-27384"/>
            <a:ext cx="9180512"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88501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831" y="1207452"/>
            <a:ext cx="3816424" cy="2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183" y="4228356"/>
            <a:ext cx="3870667"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l="60"/>
          <a:stretch>
            <a:fillRect/>
          </a:stretch>
        </p:blipFill>
        <p:spPr bwMode="auto">
          <a:xfrm>
            <a:off x="4857625" y="1188939"/>
            <a:ext cx="3816424" cy="240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913436" y="873364"/>
            <a:ext cx="3195215" cy="307777"/>
          </a:xfrm>
          <a:prstGeom prst="rect">
            <a:avLst/>
          </a:prstGeom>
          <a:noFill/>
        </p:spPr>
        <p:txBody>
          <a:bodyPr wrap="square">
            <a:spAutoFit/>
          </a:bodyPr>
          <a:lstStyle/>
          <a:p>
            <a:pPr algn="ctr" fontAlgn="auto">
              <a:spcBef>
                <a:spcPts val="0"/>
              </a:spcBef>
              <a:spcAft>
                <a:spcPts val="0"/>
              </a:spcAft>
              <a:defRPr/>
            </a:pPr>
            <a:r>
              <a:rPr lang="en-US" sz="1400" dirty="0" smtClean="0">
                <a:solidFill>
                  <a:srgbClr val="0F5494"/>
                </a:solidFill>
                <a:latin typeface="Calibri" pitchFamily="34" charset="0"/>
                <a:ea typeface="+mn-ea"/>
                <a:cs typeface="Calibri" pitchFamily="34" charset="0"/>
              </a:rPr>
              <a:t>SiO</a:t>
            </a:r>
            <a:r>
              <a:rPr lang="en-US" sz="1400" baseline="-25000" dirty="0" smtClean="0">
                <a:solidFill>
                  <a:srgbClr val="0F5494"/>
                </a:solidFill>
                <a:latin typeface="Calibri" pitchFamily="34" charset="0"/>
                <a:ea typeface="+mn-ea"/>
                <a:cs typeface="Calibri" pitchFamily="34" charset="0"/>
              </a:rPr>
              <a:t>2</a:t>
            </a:r>
            <a:r>
              <a:rPr lang="en-US" sz="1400" dirty="0" smtClean="0">
                <a:solidFill>
                  <a:srgbClr val="0F5494"/>
                </a:solidFill>
                <a:latin typeface="Calibri" pitchFamily="34" charset="0"/>
                <a:ea typeface="+mn-ea"/>
                <a:cs typeface="Calibri" pitchFamily="34" charset="0"/>
              </a:rPr>
              <a:t> 30 nm  A549 </a:t>
            </a:r>
            <a:r>
              <a:rPr lang="en-US" sz="1400" dirty="0">
                <a:solidFill>
                  <a:srgbClr val="0F5494"/>
                </a:solidFill>
                <a:latin typeface="Calibri" pitchFamily="34" charset="0"/>
                <a:ea typeface="+mn-ea"/>
                <a:cs typeface="Calibri" pitchFamily="34" charset="0"/>
              </a:rPr>
              <a:t>CCM</a:t>
            </a:r>
            <a:endParaRPr lang="it-IT" sz="1400" dirty="0">
              <a:solidFill>
                <a:srgbClr val="0F5494"/>
              </a:solidFill>
              <a:latin typeface="Calibri" pitchFamily="34" charset="0"/>
              <a:ea typeface="+mn-ea"/>
              <a:cs typeface="Calibri" pitchFamily="34" charset="0"/>
            </a:endParaRPr>
          </a:p>
        </p:txBody>
      </p:sp>
      <p:sp>
        <p:nvSpPr>
          <p:cNvPr id="7" name="TextBox 6"/>
          <p:cNvSpPr txBox="1"/>
          <p:nvPr/>
        </p:nvSpPr>
        <p:spPr>
          <a:xfrm>
            <a:off x="5744157" y="836712"/>
            <a:ext cx="2043360" cy="307777"/>
          </a:xfrm>
          <a:prstGeom prst="rect">
            <a:avLst/>
          </a:prstGeom>
          <a:noFill/>
        </p:spPr>
        <p:txBody>
          <a:bodyPr wrap="square">
            <a:spAutoFit/>
          </a:bodyPr>
          <a:lstStyle/>
          <a:p>
            <a:pPr fontAlgn="auto">
              <a:spcBef>
                <a:spcPts val="0"/>
              </a:spcBef>
              <a:spcAft>
                <a:spcPts val="0"/>
              </a:spcAft>
              <a:defRPr/>
            </a:pPr>
            <a:r>
              <a:rPr lang="en-US" sz="1400" dirty="0" smtClean="0">
                <a:solidFill>
                  <a:srgbClr val="0F5494"/>
                </a:solidFill>
                <a:latin typeface="Calibri" pitchFamily="34" charset="0"/>
                <a:ea typeface="+mn-ea"/>
                <a:cs typeface="Calibri" pitchFamily="34" charset="0"/>
              </a:rPr>
              <a:t>SiO</a:t>
            </a:r>
            <a:r>
              <a:rPr lang="en-US" sz="1400" baseline="-25000" dirty="0" smtClean="0">
                <a:solidFill>
                  <a:srgbClr val="0F5494"/>
                </a:solidFill>
                <a:latin typeface="Calibri" pitchFamily="34" charset="0"/>
                <a:ea typeface="+mn-ea"/>
                <a:cs typeface="Calibri" pitchFamily="34" charset="0"/>
              </a:rPr>
              <a:t>2</a:t>
            </a:r>
            <a:r>
              <a:rPr lang="en-US" sz="1400" dirty="0" smtClean="0">
                <a:solidFill>
                  <a:srgbClr val="0F5494"/>
                </a:solidFill>
                <a:latin typeface="Calibri" pitchFamily="34" charset="0"/>
                <a:ea typeface="+mn-ea"/>
                <a:cs typeface="Calibri" pitchFamily="34" charset="0"/>
              </a:rPr>
              <a:t> 30 nm CaCo-2 </a:t>
            </a:r>
            <a:r>
              <a:rPr lang="en-US" sz="1400" dirty="0">
                <a:solidFill>
                  <a:srgbClr val="0F5494"/>
                </a:solidFill>
                <a:latin typeface="Calibri" pitchFamily="34" charset="0"/>
                <a:ea typeface="+mn-ea"/>
                <a:cs typeface="Calibri" pitchFamily="34" charset="0"/>
              </a:rPr>
              <a:t>CCM</a:t>
            </a:r>
            <a:endParaRPr lang="it-IT" sz="1400" dirty="0">
              <a:solidFill>
                <a:srgbClr val="0F5494"/>
              </a:solidFill>
              <a:latin typeface="Calibri" pitchFamily="34" charset="0"/>
              <a:ea typeface="+mn-ea"/>
              <a:cs typeface="Calibri" pitchFamily="34" charset="0"/>
            </a:endParaRPr>
          </a:p>
        </p:txBody>
      </p:sp>
      <p:sp>
        <p:nvSpPr>
          <p:cNvPr id="10" name="TextBox 11"/>
          <p:cNvSpPr txBox="1">
            <a:spLocks noChangeArrowheads="1"/>
          </p:cNvSpPr>
          <p:nvPr/>
        </p:nvSpPr>
        <p:spPr bwMode="auto">
          <a:xfrm>
            <a:off x="683568" y="251356"/>
            <a:ext cx="820891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449263" eaLnBrk="0" hangingPunct="0">
              <a:defRPr sz="7600" b="1">
                <a:solidFill>
                  <a:srgbClr val="FFD624"/>
                </a:solidFill>
                <a:latin typeface="Verdana" pitchFamily="34" charset="0"/>
                <a:ea typeface="ＭＳ Ｐゴシック" pitchFamily="34" charset="-128"/>
              </a:defRPr>
            </a:lvl1pPr>
            <a:lvl2pPr marL="742950" indent="-285750" defTabSz="449263" eaLnBrk="0" hangingPunct="0">
              <a:defRPr sz="7600" b="1">
                <a:solidFill>
                  <a:srgbClr val="FFD624"/>
                </a:solidFill>
                <a:latin typeface="Verdana" pitchFamily="34" charset="0"/>
                <a:ea typeface="ＭＳ Ｐゴシック" pitchFamily="34" charset="-128"/>
              </a:defRPr>
            </a:lvl2pPr>
            <a:lvl3pPr marL="1143000" indent="-228600" defTabSz="449263" eaLnBrk="0" hangingPunct="0">
              <a:defRPr sz="7600" b="1">
                <a:solidFill>
                  <a:srgbClr val="FFD624"/>
                </a:solidFill>
                <a:latin typeface="Verdana" pitchFamily="34" charset="0"/>
                <a:ea typeface="ＭＳ Ｐゴシック" pitchFamily="34" charset="-128"/>
              </a:defRPr>
            </a:lvl3pPr>
            <a:lvl4pPr marL="1600200" indent="-228600" defTabSz="449263" eaLnBrk="0" hangingPunct="0">
              <a:defRPr sz="7600" b="1">
                <a:solidFill>
                  <a:srgbClr val="FFD624"/>
                </a:solidFill>
                <a:latin typeface="Verdana" pitchFamily="34" charset="0"/>
                <a:ea typeface="ＭＳ Ｐゴシック" pitchFamily="34" charset="-128"/>
              </a:defRPr>
            </a:lvl4pPr>
            <a:lvl5pPr marL="2057400" indent="-228600" defTabSz="449263" eaLnBrk="0" hangingPunct="0">
              <a:defRPr sz="7600" b="1">
                <a:solidFill>
                  <a:srgbClr val="FFD624"/>
                </a:solidFill>
                <a:latin typeface="Verdana" pitchFamily="34" charset="0"/>
                <a:ea typeface="ＭＳ Ｐゴシック" pitchFamily="34" charset="-128"/>
              </a:defRPr>
            </a:lvl5pPr>
            <a:lvl6pPr marL="25146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6pPr>
            <a:lvl7pPr marL="29718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7pPr>
            <a:lvl8pPr marL="34290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8pPr>
            <a:lvl9pPr marL="38862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9pPr>
          </a:lstStyle>
          <a:p>
            <a:pPr algn="ctr">
              <a:buClr>
                <a:srgbClr val="000000"/>
              </a:buClr>
              <a:buSzPct val="100000"/>
              <a:buFont typeface="Times New Roman" pitchFamily="18" charset="0"/>
              <a:buNone/>
            </a:pPr>
            <a:r>
              <a:rPr lang="en-US" sz="2800" dirty="0">
                <a:solidFill>
                  <a:srgbClr val="004494"/>
                </a:solidFill>
                <a:ea typeface="+mj-ea"/>
              </a:rPr>
              <a:t>SIO</a:t>
            </a:r>
            <a:r>
              <a:rPr lang="en-US" sz="2800" baseline="-25000" dirty="0">
                <a:solidFill>
                  <a:srgbClr val="004494"/>
                </a:solidFill>
                <a:ea typeface="+mj-ea"/>
              </a:rPr>
              <a:t>2 </a:t>
            </a:r>
            <a:r>
              <a:rPr lang="en-US" sz="2800" dirty="0" smtClean="0">
                <a:solidFill>
                  <a:srgbClr val="004494"/>
                </a:solidFill>
                <a:ea typeface="+mj-ea"/>
              </a:rPr>
              <a:t>NPs: size </a:t>
            </a:r>
            <a:r>
              <a:rPr lang="en-US" sz="2800" dirty="0">
                <a:solidFill>
                  <a:srgbClr val="004494"/>
                </a:solidFill>
                <a:ea typeface="+mj-ea"/>
              </a:rPr>
              <a:t>distribution in </a:t>
            </a:r>
            <a:r>
              <a:rPr lang="en-US" sz="2800" dirty="0" smtClean="0">
                <a:solidFill>
                  <a:srgbClr val="004494"/>
                </a:solidFill>
                <a:ea typeface="+mj-ea"/>
              </a:rPr>
              <a:t>medium</a:t>
            </a:r>
            <a:endParaRPr lang="it-IT" sz="2800" dirty="0">
              <a:solidFill>
                <a:srgbClr val="004494"/>
              </a:solidFill>
              <a:ea typeface="+mj-ea"/>
            </a:endParaRPr>
          </a:p>
        </p:txBody>
      </p:sp>
      <p:grpSp>
        <p:nvGrpSpPr>
          <p:cNvPr id="36" name="Group 35"/>
          <p:cNvGrpSpPr/>
          <p:nvPr/>
        </p:nvGrpSpPr>
        <p:grpSpPr>
          <a:xfrm>
            <a:off x="3070566" y="2201071"/>
            <a:ext cx="307975" cy="284163"/>
            <a:chOff x="2935288" y="1565275"/>
            <a:chExt cx="307975" cy="284163"/>
          </a:xfrm>
        </p:grpSpPr>
        <p:sp>
          <p:nvSpPr>
            <p:cNvPr id="11" name="Oval 12"/>
            <p:cNvSpPr>
              <a:spLocks noChangeAspect="1"/>
            </p:cNvSpPr>
            <p:nvPr/>
          </p:nvSpPr>
          <p:spPr bwMode="auto">
            <a:xfrm>
              <a:off x="2935288" y="1565275"/>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3" name="Oval 21"/>
            <p:cNvSpPr>
              <a:spLocks noChangeAspect="1"/>
            </p:cNvSpPr>
            <p:nvPr/>
          </p:nvSpPr>
          <p:spPr bwMode="auto">
            <a:xfrm>
              <a:off x="2989263" y="1685925"/>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4" name="Oval 22"/>
            <p:cNvSpPr>
              <a:spLocks noChangeAspect="1"/>
            </p:cNvSpPr>
            <p:nvPr/>
          </p:nvSpPr>
          <p:spPr bwMode="auto">
            <a:xfrm>
              <a:off x="3027363" y="1587500"/>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5" name="Oval 23"/>
            <p:cNvSpPr>
              <a:spLocks noChangeAspect="1"/>
            </p:cNvSpPr>
            <p:nvPr/>
          </p:nvSpPr>
          <p:spPr bwMode="auto">
            <a:xfrm>
              <a:off x="3097213" y="1665288"/>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6" name="Oval 24"/>
            <p:cNvSpPr>
              <a:spLocks noChangeAspect="1"/>
            </p:cNvSpPr>
            <p:nvPr/>
          </p:nvSpPr>
          <p:spPr bwMode="auto">
            <a:xfrm>
              <a:off x="3135313" y="1577975"/>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7" name="Oval 25"/>
            <p:cNvSpPr>
              <a:spLocks noChangeAspect="1"/>
            </p:cNvSpPr>
            <p:nvPr/>
          </p:nvSpPr>
          <p:spPr bwMode="auto">
            <a:xfrm>
              <a:off x="3057525" y="1739900"/>
              <a:ext cx="107950" cy="109538"/>
            </a:xfrm>
            <a:prstGeom prst="ellipse">
              <a:avLst/>
            </a:prstGeom>
            <a:solidFill>
              <a:srgbClr val="FF0000"/>
            </a:solidFill>
            <a:ln w="9525" algn="ctr">
              <a:solidFill>
                <a:srgbClr val="C00000"/>
              </a:solidFill>
              <a:round/>
              <a:headEnd/>
              <a:tailEnd/>
            </a:ln>
          </p:spPr>
          <p:txBody>
            <a:bodyPr anchor="ctr"/>
            <a:lstStyle/>
            <a:p>
              <a:pPr marL="3175"/>
              <a:endParaRPr lang="it-IT"/>
            </a:p>
          </p:txBody>
        </p:sp>
      </p:grpSp>
      <p:sp>
        <p:nvSpPr>
          <p:cNvPr id="18" name="Oval 26"/>
          <p:cNvSpPr>
            <a:spLocks noChangeAspect="1"/>
          </p:cNvSpPr>
          <p:nvPr/>
        </p:nvSpPr>
        <p:spPr bwMode="auto">
          <a:xfrm>
            <a:off x="1309488" y="4788742"/>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grpSp>
        <p:nvGrpSpPr>
          <p:cNvPr id="9" name="Gruppo 8"/>
          <p:cNvGrpSpPr/>
          <p:nvPr/>
        </p:nvGrpSpPr>
        <p:grpSpPr>
          <a:xfrm>
            <a:off x="6880650" y="1927406"/>
            <a:ext cx="307975" cy="284163"/>
            <a:chOff x="5868144" y="2136725"/>
            <a:chExt cx="307975" cy="284163"/>
          </a:xfrm>
        </p:grpSpPr>
        <p:sp>
          <p:nvSpPr>
            <p:cNvPr id="25" name="Oval 33"/>
            <p:cNvSpPr>
              <a:spLocks noChangeAspect="1"/>
            </p:cNvSpPr>
            <p:nvPr/>
          </p:nvSpPr>
          <p:spPr bwMode="auto">
            <a:xfrm>
              <a:off x="5940152" y="2163142"/>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26" name="Oval 34"/>
            <p:cNvSpPr>
              <a:spLocks noChangeAspect="1"/>
            </p:cNvSpPr>
            <p:nvPr/>
          </p:nvSpPr>
          <p:spPr bwMode="auto">
            <a:xfrm>
              <a:off x="6010002" y="2240930"/>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grpSp>
          <p:nvGrpSpPr>
            <p:cNvPr id="8" name="Gruppo 7"/>
            <p:cNvGrpSpPr/>
            <p:nvPr/>
          </p:nvGrpSpPr>
          <p:grpSpPr>
            <a:xfrm>
              <a:off x="5868144" y="2136725"/>
              <a:ext cx="307975" cy="284163"/>
              <a:chOff x="6938963" y="1848693"/>
              <a:chExt cx="307975" cy="284163"/>
            </a:xfrm>
          </p:grpSpPr>
          <p:sp>
            <p:nvSpPr>
              <p:cNvPr id="23" name="Oval 31"/>
              <p:cNvSpPr>
                <a:spLocks noChangeAspect="1"/>
              </p:cNvSpPr>
              <p:nvPr/>
            </p:nvSpPr>
            <p:spPr bwMode="auto">
              <a:xfrm>
                <a:off x="6938963" y="1848693"/>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24" name="Oval 32"/>
              <p:cNvSpPr>
                <a:spLocks noChangeAspect="1"/>
              </p:cNvSpPr>
              <p:nvPr/>
            </p:nvSpPr>
            <p:spPr bwMode="auto">
              <a:xfrm>
                <a:off x="6992938" y="1970931"/>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27" name="Oval 35"/>
              <p:cNvSpPr>
                <a:spLocks noChangeAspect="1"/>
              </p:cNvSpPr>
              <p:nvPr/>
            </p:nvSpPr>
            <p:spPr bwMode="auto">
              <a:xfrm>
                <a:off x="7138988" y="1862981"/>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28" name="Oval 36"/>
              <p:cNvSpPr>
                <a:spLocks noChangeAspect="1"/>
              </p:cNvSpPr>
              <p:nvPr/>
            </p:nvSpPr>
            <p:spPr bwMode="auto">
              <a:xfrm>
                <a:off x="7061200" y="2024906"/>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grpSp>
      </p:grpSp>
      <p:sp>
        <p:nvSpPr>
          <p:cNvPr id="31" name="Oval 12"/>
          <p:cNvSpPr>
            <a:spLocks noChangeAspect="1"/>
          </p:cNvSpPr>
          <p:nvPr/>
        </p:nvSpPr>
        <p:spPr bwMode="auto">
          <a:xfrm>
            <a:off x="1525388" y="1347931"/>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32" name="Oval 31"/>
          <p:cNvSpPr>
            <a:spLocks noChangeAspect="1"/>
          </p:cNvSpPr>
          <p:nvPr/>
        </p:nvSpPr>
        <p:spPr bwMode="auto">
          <a:xfrm>
            <a:off x="5341931" y="1333504"/>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33" name="Oval 18"/>
          <p:cNvSpPr>
            <a:spLocks noChangeAspect="1"/>
          </p:cNvSpPr>
          <p:nvPr/>
        </p:nvSpPr>
        <p:spPr bwMode="auto">
          <a:xfrm>
            <a:off x="1139992" y="4428090"/>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35" name="Oval 18"/>
          <p:cNvSpPr>
            <a:spLocks noChangeAspect="1"/>
          </p:cNvSpPr>
          <p:nvPr/>
        </p:nvSpPr>
        <p:spPr bwMode="auto">
          <a:xfrm>
            <a:off x="967481" y="5118412"/>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38" name="TextBox 37"/>
          <p:cNvSpPr txBox="1"/>
          <p:nvPr/>
        </p:nvSpPr>
        <p:spPr>
          <a:xfrm>
            <a:off x="882909" y="3930015"/>
            <a:ext cx="3195215" cy="307777"/>
          </a:xfrm>
          <a:prstGeom prst="rect">
            <a:avLst/>
          </a:prstGeom>
          <a:noFill/>
        </p:spPr>
        <p:txBody>
          <a:bodyPr wrap="square">
            <a:spAutoFit/>
          </a:bodyPr>
          <a:lstStyle/>
          <a:p>
            <a:pPr algn="ctr" fontAlgn="auto">
              <a:spcBef>
                <a:spcPts val="0"/>
              </a:spcBef>
              <a:spcAft>
                <a:spcPts val="0"/>
              </a:spcAft>
              <a:defRPr/>
            </a:pPr>
            <a:r>
              <a:rPr lang="en-US" sz="1400" dirty="0" smtClean="0">
                <a:solidFill>
                  <a:srgbClr val="0F5494"/>
                </a:solidFill>
                <a:latin typeface="Calibri" pitchFamily="34" charset="0"/>
                <a:ea typeface="+mn-ea"/>
                <a:cs typeface="Calibri" pitchFamily="34" charset="0"/>
              </a:rPr>
              <a:t>SiO</a:t>
            </a:r>
            <a:r>
              <a:rPr lang="en-US" sz="1400" baseline="-25000" dirty="0" smtClean="0">
                <a:solidFill>
                  <a:srgbClr val="0F5494"/>
                </a:solidFill>
                <a:latin typeface="Calibri" pitchFamily="34" charset="0"/>
                <a:ea typeface="+mn-ea"/>
                <a:cs typeface="Calibri" pitchFamily="34" charset="0"/>
              </a:rPr>
              <a:t>2</a:t>
            </a:r>
            <a:r>
              <a:rPr lang="en-US" sz="1400" dirty="0" smtClean="0">
                <a:solidFill>
                  <a:srgbClr val="0F5494"/>
                </a:solidFill>
                <a:latin typeface="Calibri" pitchFamily="34" charset="0"/>
                <a:ea typeface="+mn-ea"/>
                <a:cs typeface="Calibri" pitchFamily="34" charset="0"/>
              </a:rPr>
              <a:t> 80 nm  A549 </a:t>
            </a:r>
            <a:r>
              <a:rPr lang="en-US" sz="1400" dirty="0">
                <a:solidFill>
                  <a:srgbClr val="0F5494"/>
                </a:solidFill>
                <a:latin typeface="Calibri" pitchFamily="34" charset="0"/>
                <a:ea typeface="+mn-ea"/>
                <a:cs typeface="Calibri" pitchFamily="34" charset="0"/>
              </a:rPr>
              <a:t>CCM</a:t>
            </a:r>
            <a:endParaRPr lang="it-IT" sz="1400" dirty="0">
              <a:solidFill>
                <a:srgbClr val="0F5494"/>
              </a:solidFill>
              <a:latin typeface="Calibri" pitchFamily="34" charset="0"/>
              <a:ea typeface="+mn-ea"/>
              <a:cs typeface="Calibri" pitchFamily="34" charset="0"/>
            </a:endParaRPr>
          </a:p>
        </p:txBody>
      </p:sp>
      <p:sp>
        <p:nvSpPr>
          <p:cNvPr id="39" name="TextBox 38"/>
          <p:cNvSpPr txBox="1"/>
          <p:nvPr/>
        </p:nvSpPr>
        <p:spPr>
          <a:xfrm>
            <a:off x="5745360" y="3911776"/>
            <a:ext cx="2043360" cy="307777"/>
          </a:xfrm>
          <a:prstGeom prst="rect">
            <a:avLst/>
          </a:prstGeom>
          <a:noFill/>
        </p:spPr>
        <p:txBody>
          <a:bodyPr wrap="square">
            <a:spAutoFit/>
          </a:bodyPr>
          <a:lstStyle/>
          <a:p>
            <a:pPr fontAlgn="auto">
              <a:spcBef>
                <a:spcPts val="0"/>
              </a:spcBef>
              <a:spcAft>
                <a:spcPts val="0"/>
              </a:spcAft>
              <a:defRPr/>
            </a:pPr>
            <a:r>
              <a:rPr lang="en-US" sz="1400" dirty="0" smtClean="0">
                <a:solidFill>
                  <a:srgbClr val="0F5494"/>
                </a:solidFill>
                <a:latin typeface="Calibri" pitchFamily="34" charset="0"/>
                <a:ea typeface="+mn-ea"/>
                <a:cs typeface="Calibri" pitchFamily="34" charset="0"/>
              </a:rPr>
              <a:t>SiO</a:t>
            </a:r>
            <a:r>
              <a:rPr lang="en-US" sz="1400" baseline="-25000" dirty="0" smtClean="0">
                <a:solidFill>
                  <a:srgbClr val="0F5494"/>
                </a:solidFill>
                <a:latin typeface="Calibri" pitchFamily="34" charset="0"/>
                <a:ea typeface="+mn-ea"/>
                <a:cs typeface="Calibri" pitchFamily="34" charset="0"/>
              </a:rPr>
              <a:t>2</a:t>
            </a:r>
            <a:r>
              <a:rPr lang="en-US" sz="1400" dirty="0" smtClean="0">
                <a:solidFill>
                  <a:srgbClr val="0F5494"/>
                </a:solidFill>
                <a:latin typeface="Calibri" pitchFamily="34" charset="0"/>
                <a:ea typeface="+mn-ea"/>
                <a:cs typeface="Calibri" pitchFamily="34" charset="0"/>
              </a:rPr>
              <a:t> 80 nm CaCo-2 </a:t>
            </a:r>
            <a:r>
              <a:rPr lang="en-US" sz="1400" dirty="0">
                <a:solidFill>
                  <a:srgbClr val="0F5494"/>
                </a:solidFill>
                <a:latin typeface="Calibri" pitchFamily="34" charset="0"/>
                <a:ea typeface="+mn-ea"/>
                <a:cs typeface="Calibri" pitchFamily="34" charset="0"/>
              </a:rPr>
              <a:t>CCM</a:t>
            </a:r>
            <a:endParaRPr lang="it-IT" sz="1400" dirty="0">
              <a:solidFill>
                <a:srgbClr val="0F5494"/>
              </a:solidFill>
              <a:latin typeface="Calibri" pitchFamily="34" charset="0"/>
              <a:ea typeface="+mn-ea"/>
              <a:cs typeface="Calibri" pitchFamily="34" charset="0"/>
            </a:endParaRPr>
          </a:p>
        </p:txBody>
      </p:sp>
      <p:sp>
        <p:nvSpPr>
          <p:cNvPr id="30" name="Rettangolo 29"/>
          <p:cNvSpPr/>
          <p:nvPr/>
        </p:nvSpPr>
        <p:spPr bwMode="auto">
          <a:xfrm>
            <a:off x="5832112" y="5297799"/>
            <a:ext cx="3236241" cy="1507753"/>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it-IT" sz="7600" b="1" i="0" u="none" strike="noStrike" cap="none" normalizeH="0" baseline="0">
              <a:ln>
                <a:noFill/>
              </a:ln>
              <a:solidFill>
                <a:srgbClr val="FFD624"/>
              </a:solidFill>
              <a:effectLst/>
              <a:latin typeface="Verdana" charset="0"/>
              <a:ea typeface="ＭＳ Ｐゴシック" charset="0"/>
            </a:endParaRPr>
          </a:p>
        </p:txBody>
      </p:sp>
      <p:grpSp>
        <p:nvGrpSpPr>
          <p:cNvPr id="37" name="Gruppo 36"/>
          <p:cNvGrpSpPr/>
          <p:nvPr/>
        </p:nvGrpSpPr>
        <p:grpSpPr>
          <a:xfrm>
            <a:off x="4857625" y="4220102"/>
            <a:ext cx="3818831" cy="2419666"/>
            <a:chOff x="4857625" y="4220102"/>
            <a:chExt cx="3818831" cy="2419666"/>
          </a:xfrm>
        </p:grpSpPr>
        <p:pic>
          <p:nvPicPr>
            <p:cNvPr id="3" name="Picture 3"/>
            <p:cNvPicPr>
              <a:picLocks noChangeArrowheads="1"/>
            </p:cNvPicPr>
            <p:nvPr/>
          </p:nvPicPr>
          <p:blipFill>
            <a:blip r:embed="rId5" cstate="print">
              <a:extLst>
                <a:ext uri="{28A0092B-C50C-407E-A947-70E740481C1C}">
                  <a14:useLocalDpi xmlns:a14="http://schemas.microsoft.com/office/drawing/2010/main" val="0"/>
                </a:ext>
              </a:extLst>
            </a:blip>
            <a:srcRect l="56"/>
            <a:stretch>
              <a:fillRect/>
            </a:stretch>
          </p:blipFill>
          <p:spPr bwMode="auto">
            <a:xfrm>
              <a:off x="4857625" y="4220102"/>
              <a:ext cx="3818831" cy="2419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8"/>
            <p:cNvSpPr>
              <a:spLocks noChangeAspect="1"/>
            </p:cNvSpPr>
            <p:nvPr/>
          </p:nvSpPr>
          <p:spPr bwMode="auto">
            <a:xfrm>
              <a:off x="5246646" y="4729599"/>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9" name="Oval 27"/>
            <p:cNvSpPr>
              <a:spLocks noChangeAspect="1"/>
            </p:cNvSpPr>
            <p:nvPr/>
          </p:nvSpPr>
          <p:spPr bwMode="auto">
            <a:xfrm>
              <a:off x="5705434" y="4820087"/>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grpSp>
          <p:nvGrpSpPr>
            <p:cNvPr id="29" name="Gruppo 28"/>
            <p:cNvGrpSpPr/>
            <p:nvPr/>
          </p:nvGrpSpPr>
          <p:grpSpPr>
            <a:xfrm>
              <a:off x="6840962" y="5253349"/>
              <a:ext cx="539750" cy="468313"/>
              <a:chOff x="6910388" y="4631689"/>
              <a:chExt cx="539750" cy="468313"/>
            </a:xfrm>
          </p:grpSpPr>
          <p:sp>
            <p:nvSpPr>
              <p:cNvPr id="20" name="Oval 28"/>
              <p:cNvSpPr>
                <a:spLocks noChangeAspect="1"/>
              </p:cNvSpPr>
              <p:nvPr/>
            </p:nvSpPr>
            <p:spPr bwMode="auto">
              <a:xfrm>
                <a:off x="6910388" y="4631689"/>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21" name="Oval 29"/>
              <p:cNvSpPr>
                <a:spLocks noChangeAspect="1"/>
              </p:cNvSpPr>
              <p:nvPr/>
            </p:nvSpPr>
            <p:spPr bwMode="auto">
              <a:xfrm>
                <a:off x="7180263" y="4676139"/>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22" name="Oval 30"/>
              <p:cNvSpPr>
                <a:spLocks noChangeAspect="1"/>
              </p:cNvSpPr>
              <p:nvPr/>
            </p:nvSpPr>
            <p:spPr bwMode="auto">
              <a:xfrm>
                <a:off x="6980238" y="4830127"/>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grpSp>
        <p:sp>
          <p:nvSpPr>
            <p:cNvPr id="34" name="Oval 28"/>
            <p:cNvSpPr>
              <a:spLocks noChangeAspect="1"/>
            </p:cNvSpPr>
            <p:nvPr/>
          </p:nvSpPr>
          <p:spPr bwMode="auto">
            <a:xfrm>
              <a:off x="5615928" y="4370070"/>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grpSp>
      <p:sp>
        <p:nvSpPr>
          <p:cNvPr id="40" name="TextBox 39"/>
          <p:cNvSpPr txBox="1">
            <a:spLocks noChangeArrowheads="1"/>
          </p:cNvSpPr>
          <p:nvPr/>
        </p:nvSpPr>
        <p:spPr bwMode="auto">
          <a:xfrm>
            <a:off x="4420748" y="6608385"/>
            <a:ext cx="44117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altLang="en-US" sz="1100" b="0" i="1" dirty="0" err="1" smtClean="0">
                <a:solidFill>
                  <a:srgbClr val="004494"/>
                </a:solidFill>
              </a:rPr>
              <a:t>Halamoda</a:t>
            </a:r>
            <a:r>
              <a:rPr lang="en-GB" altLang="en-US" sz="1100" b="0" i="1" dirty="0" smtClean="0">
                <a:solidFill>
                  <a:srgbClr val="004494"/>
                </a:solidFill>
              </a:rPr>
              <a:t> B, </a:t>
            </a:r>
            <a:r>
              <a:rPr lang="en-GB" altLang="en-US" sz="1100" b="0" i="1" dirty="0" err="1" smtClean="0">
                <a:solidFill>
                  <a:srgbClr val="004494"/>
                </a:solidFill>
              </a:rPr>
              <a:t>Kinsner-Ovaskainen</a:t>
            </a:r>
            <a:r>
              <a:rPr lang="en-GB" altLang="en-US" sz="1100" b="0" i="1" dirty="0" smtClean="0">
                <a:solidFill>
                  <a:srgbClr val="004494"/>
                </a:solidFill>
              </a:rPr>
              <a:t> A </a:t>
            </a:r>
            <a:r>
              <a:rPr lang="en-GB" altLang="en-US" sz="1100" b="0" i="1" dirty="0">
                <a:solidFill>
                  <a:srgbClr val="004494"/>
                </a:solidFill>
              </a:rPr>
              <a:t>et al, </a:t>
            </a:r>
            <a:r>
              <a:rPr lang="en-GB" altLang="en-US" sz="1100" b="0" i="1" dirty="0" smtClean="0">
                <a:solidFill>
                  <a:srgbClr val="004494"/>
                </a:solidFill>
              </a:rPr>
              <a:t>PLOS One (2015)</a:t>
            </a:r>
            <a:endParaRPr lang="en-GB" altLang="en-US" sz="1100" b="0" i="1" dirty="0">
              <a:solidFill>
                <a:srgbClr val="004494"/>
              </a:solidFill>
            </a:endParaRPr>
          </a:p>
        </p:txBody>
      </p:sp>
    </p:spTree>
    <p:extLst>
      <p:ext uri="{BB962C8B-B14F-4D97-AF65-F5344CB8AC3E}">
        <p14:creationId xmlns:p14="http://schemas.microsoft.com/office/powerpoint/2010/main" val="207911118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Rectangle 214"/>
          <p:cNvSpPr/>
          <p:nvPr/>
        </p:nvSpPr>
        <p:spPr bwMode="auto">
          <a:xfrm>
            <a:off x="4756399" y="1463452"/>
            <a:ext cx="3098800" cy="1230313"/>
          </a:xfrm>
          <a:prstGeom prst="rect">
            <a:avLst/>
          </a:pr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anchor="ctr"/>
          <a:lstStyle/>
          <a:p>
            <a:pPr marL="3175">
              <a:defRPr/>
            </a:pPr>
            <a:endParaRPr lang="fr-FR" sz="1200">
              <a:solidFill>
                <a:srgbClr val="0F5494"/>
              </a:solidFill>
              <a:ea typeface="+mn-ea"/>
            </a:endParaRPr>
          </a:p>
        </p:txBody>
      </p:sp>
      <p:sp>
        <p:nvSpPr>
          <p:cNvPr id="48131" name="TextBox 2"/>
          <p:cNvSpPr txBox="1">
            <a:spLocks noChangeArrowheads="1"/>
          </p:cNvSpPr>
          <p:nvPr/>
        </p:nvSpPr>
        <p:spPr bwMode="auto">
          <a:xfrm>
            <a:off x="1375024" y="1587277"/>
            <a:ext cx="1019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200">
                <a:solidFill>
                  <a:srgbClr val="0F5494"/>
                </a:solidFill>
              </a:rPr>
              <a:t>Chemicals </a:t>
            </a:r>
            <a:endParaRPr lang="fr-FR" altLang="en-US" sz="1200">
              <a:solidFill>
                <a:srgbClr val="0F5494"/>
              </a:solidFill>
            </a:endParaRPr>
          </a:p>
        </p:txBody>
      </p:sp>
      <p:sp>
        <p:nvSpPr>
          <p:cNvPr id="48132" name="Freeform 5"/>
          <p:cNvSpPr>
            <a:spLocks/>
          </p:cNvSpPr>
          <p:nvPr/>
        </p:nvSpPr>
        <p:spPr bwMode="auto">
          <a:xfrm>
            <a:off x="5375524" y="2574702"/>
            <a:ext cx="542925" cy="134938"/>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33" name="Oval 6"/>
          <p:cNvSpPr>
            <a:spLocks noChangeArrowheads="1"/>
          </p:cNvSpPr>
          <p:nvPr/>
        </p:nvSpPr>
        <p:spPr bwMode="auto">
          <a:xfrm>
            <a:off x="5556499" y="2663602"/>
            <a:ext cx="123825" cy="46038"/>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34" name="Freeform 5"/>
          <p:cNvSpPr>
            <a:spLocks/>
          </p:cNvSpPr>
          <p:nvPr/>
        </p:nvSpPr>
        <p:spPr bwMode="auto">
          <a:xfrm>
            <a:off x="5943849" y="2574702"/>
            <a:ext cx="539750" cy="134938"/>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35" name="Oval 12"/>
          <p:cNvSpPr>
            <a:spLocks noChangeArrowheads="1"/>
          </p:cNvSpPr>
          <p:nvPr/>
        </p:nvSpPr>
        <p:spPr bwMode="auto">
          <a:xfrm>
            <a:off x="6121649" y="2663602"/>
            <a:ext cx="127000" cy="46038"/>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36" name="Freeform 5"/>
          <p:cNvSpPr>
            <a:spLocks/>
          </p:cNvSpPr>
          <p:nvPr/>
        </p:nvSpPr>
        <p:spPr bwMode="auto">
          <a:xfrm>
            <a:off x="6623299" y="2574702"/>
            <a:ext cx="539750" cy="134938"/>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37" name="Oval 14"/>
          <p:cNvSpPr>
            <a:spLocks noChangeArrowheads="1"/>
          </p:cNvSpPr>
          <p:nvPr/>
        </p:nvSpPr>
        <p:spPr bwMode="auto">
          <a:xfrm>
            <a:off x="6801099" y="2663602"/>
            <a:ext cx="127000" cy="46038"/>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38" name="Freeform 5"/>
          <p:cNvSpPr>
            <a:spLocks/>
          </p:cNvSpPr>
          <p:nvPr/>
        </p:nvSpPr>
        <p:spPr bwMode="auto">
          <a:xfrm>
            <a:off x="7197974" y="2574702"/>
            <a:ext cx="539750" cy="134938"/>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39" name="Oval 16"/>
          <p:cNvSpPr>
            <a:spLocks noChangeArrowheads="1"/>
          </p:cNvSpPr>
          <p:nvPr/>
        </p:nvSpPr>
        <p:spPr bwMode="auto">
          <a:xfrm>
            <a:off x="7375774" y="2663602"/>
            <a:ext cx="127000" cy="46038"/>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40" name="TextBox 7"/>
          <p:cNvSpPr txBox="1">
            <a:spLocks noChangeArrowheads="1"/>
          </p:cNvSpPr>
          <p:nvPr/>
        </p:nvSpPr>
        <p:spPr bwMode="auto">
          <a:xfrm>
            <a:off x="4510336" y="2750915"/>
            <a:ext cx="40909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400" dirty="0">
                <a:solidFill>
                  <a:srgbClr val="0F5494"/>
                </a:solidFill>
              </a:rPr>
              <a:t>Administrated dose &gt;&gt; cellular dose  </a:t>
            </a:r>
            <a:endParaRPr lang="fr-FR" altLang="en-US" sz="1400" dirty="0">
              <a:solidFill>
                <a:srgbClr val="0F5494"/>
              </a:solidFill>
            </a:endParaRPr>
          </a:p>
        </p:txBody>
      </p:sp>
      <p:sp>
        <p:nvSpPr>
          <p:cNvPr id="226" name="Rectangle 225"/>
          <p:cNvSpPr/>
          <p:nvPr/>
        </p:nvSpPr>
        <p:spPr bwMode="auto">
          <a:xfrm>
            <a:off x="705099" y="1457102"/>
            <a:ext cx="2941637" cy="121285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anchor="ctr"/>
          <a:lstStyle/>
          <a:p>
            <a:pPr marL="3175">
              <a:defRPr/>
            </a:pPr>
            <a:endParaRPr lang="fr-FR" sz="1200">
              <a:solidFill>
                <a:srgbClr val="0F5494"/>
              </a:solidFill>
              <a:ea typeface="+mn-ea"/>
            </a:endParaRPr>
          </a:p>
        </p:txBody>
      </p:sp>
      <p:sp>
        <p:nvSpPr>
          <p:cNvPr id="48142" name="TextBox 27"/>
          <p:cNvSpPr txBox="1">
            <a:spLocks noChangeArrowheads="1"/>
          </p:cNvSpPr>
          <p:nvPr/>
        </p:nvSpPr>
        <p:spPr bwMode="auto">
          <a:xfrm>
            <a:off x="4677024" y="1196752"/>
            <a:ext cx="1431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200" dirty="0">
                <a:solidFill>
                  <a:srgbClr val="0F5494"/>
                </a:solidFill>
              </a:rPr>
              <a:t>Nanoparticles </a:t>
            </a:r>
            <a:endParaRPr lang="fr-FR" altLang="en-US" sz="1200" dirty="0">
              <a:solidFill>
                <a:srgbClr val="0F5494"/>
              </a:solidFill>
            </a:endParaRPr>
          </a:p>
        </p:txBody>
      </p:sp>
      <p:sp>
        <p:nvSpPr>
          <p:cNvPr id="236" name="Oval 8"/>
          <p:cNvSpPr>
            <a:spLocks noChangeArrowheads="1"/>
          </p:cNvSpPr>
          <p:nvPr/>
        </p:nvSpPr>
        <p:spPr bwMode="auto">
          <a:xfrm>
            <a:off x="4781799" y="1733327"/>
            <a:ext cx="71437"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37" name="Oval 29"/>
          <p:cNvSpPr>
            <a:spLocks noChangeArrowheads="1"/>
          </p:cNvSpPr>
          <p:nvPr/>
        </p:nvSpPr>
        <p:spPr bwMode="auto">
          <a:xfrm>
            <a:off x="5119936" y="1550765"/>
            <a:ext cx="71438"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38" name="Oval 30"/>
          <p:cNvSpPr>
            <a:spLocks noChangeArrowheads="1"/>
          </p:cNvSpPr>
          <p:nvPr/>
        </p:nvSpPr>
        <p:spPr bwMode="auto">
          <a:xfrm>
            <a:off x="4884986" y="1898427"/>
            <a:ext cx="71438" cy="71438"/>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46" name="Oval 31"/>
          <p:cNvSpPr>
            <a:spLocks noChangeArrowheads="1"/>
          </p:cNvSpPr>
          <p:nvPr/>
        </p:nvSpPr>
        <p:spPr bwMode="auto">
          <a:xfrm>
            <a:off x="5105649" y="1895252"/>
            <a:ext cx="71437"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40" name="Oval 32"/>
          <p:cNvSpPr>
            <a:spLocks noChangeArrowheads="1"/>
          </p:cNvSpPr>
          <p:nvPr/>
        </p:nvSpPr>
        <p:spPr bwMode="auto">
          <a:xfrm>
            <a:off x="4961186" y="1857152"/>
            <a:ext cx="73025"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41" name="Oval 33"/>
          <p:cNvSpPr>
            <a:spLocks noChangeArrowheads="1"/>
          </p:cNvSpPr>
          <p:nvPr/>
        </p:nvSpPr>
        <p:spPr bwMode="auto">
          <a:xfrm>
            <a:off x="5118349" y="1669827"/>
            <a:ext cx="73025"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44" name="Oval 36"/>
          <p:cNvSpPr>
            <a:spLocks noChangeArrowheads="1"/>
          </p:cNvSpPr>
          <p:nvPr/>
        </p:nvSpPr>
        <p:spPr bwMode="auto">
          <a:xfrm>
            <a:off x="4962774" y="1628552"/>
            <a:ext cx="71437" cy="71438"/>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45" name="Oval 37"/>
          <p:cNvSpPr>
            <a:spLocks noChangeArrowheads="1"/>
          </p:cNvSpPr>
          <p:nvPr/>
        </p:nvSpPr>
        <p:spPr bwMode="auto">
          <a:xfrm>
            <a:off x="4816724" y="1609502"/>
            <a:ext cx="71437"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47" name="Oval 39"/>
          <p:cNvSpPr>
            <a:spLocks noChangeArrowheads="1"/>
          </p:cNvSpPr>
          <p:nvPr/>
        </p:nvSpPr>
        <p:spPr bwMode="auto">
          <a:xfrm>
            <a:off x="5208836" y="1798415"/>
            <a:ext cx="71438" cy="71437"/>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52" name="Oval 40"/>
          <p:cNvSpPr>
            <a:spLocks noChangeArrowheads="1"/>
          </p:cNvSpPr>
          <p:nvPr/>
        </p:nvSpPr>
        <p:spPr bwMode="auto">
          <a:xfrm>
            <a:off x="4970711" y="1750790"/>
            <a:ext cx="71438"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49" name="Oval 41"/>
          <p:cNvSpPr>
            <a:spLocks noChangeArrowheads="1"/>
          </p:cNvSpPr>
          <p:nvPr/>
        </p:nvSpPr>
        <p:spPr bwMode="auto">
          <a:xfrm>
            <a:off x="4923086" y="1806352"/>
            <a:ext cx="71438" cy="71438"/>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52" name="Oval 44"/>
          <p:cNvSpPr>
            <a:spLocks noChangeArrowheads="1"/>
          </p:cNvSpPr>
          <p:nvPr/>
        </p:nvSpPr>
        <p:spPr bwMode="auto">
          <a:xfrm>
            <a:off x="5229474" y="1703165"/>
            <a:ext cx="71437" cy="71437"/>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53" name="Oval 45"/>
          <p:cNvSpPr>
            <a:spLocks noChangeArrowheads="1"/>
          </p:cNvSpPr>
          <p:nvPr/>
        </p:nvSpPr>
        <p:spPr bwMode="auto">
          <a:xfrm>
            <a:off x="4989761" y="1933352"/>
            <a:ext cx="71438"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56" name="Oval 48"/>
          <p:cNvSpPr>
            <a:spLocks noChangeArrowheads="1"/>
          </p:cNvSpPr>
          <p:nvPr/>
        </p:nvSpPr>
        <p:spPr bwMode="auto">
          <a:xfrm>
            <a:off x="5053261" y="1958752"/>
            <a:ext cx="71438" cy="71438"/>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58" name="Oval 50"/>
          <p:cNvSpPr>
            <a:spLocks noChangeArrowheads="1"/>
          </p:cNvSpPr>
          <p:nvPr/>
        </p:nvSpPr>
        <p:spPr bwMode="auto">
          <a:xfrm>
            <a:off x="5194549" y="1622202"/>
            <a:ext cx="71437" cy="74613"/>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62" name="Oval 54"/>
          <p:cNvSpPr>
            <a:spLocks noChangeArrowheads="1"/>
          </p:cNvSpPr>
          <p:nvPr/>
        </p:nvSpPr>
        <p:spPr bwMode="auto">
          <a:xfrm>
            <a:off x="5042149" y="1646015"/>
            <a:ext cx="73025"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65" name="Oval 57"/>
          <p:cNvSpPr>
            <a:spLocks noChangeArrowheads="1"/>
          </p:cNvSpPr>
          <p:nvPr/>
        </p:nvSpPr>
        <p:spPr bwMode="auto">
          <a:xfrm>
            <a:off x="5146924" y="1784127"/>
            <a:ext cx="73025" cy="71438"/>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66" name="Oval 58"/>
          <p:cNvSpPr>
            <a:spLocks noChangeArrowheads="1"/>
          </p:cNvSpPr>
          <p:nvPr/>
        </p:nvSpPr>
        <p:spPr bwMode="auto">
          <a:xfrm>
            <a:off x="5040561" y="1863502"/>
            <a:ext cx="71438" cy="71438"/>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67" name="Oval 59"/>
          <p:cNvSpPr>
            <a:spLocks noChangeArrowheads="1"/>
          </p:cNvSpPr>
          <p:nvPr/>
        </p:nvSpPr>
        <p:spPr bwMode="auto">
          <a:xfrm>
            <a:off x="4969124" y="1506315"/>
            <a:ext cx="71437"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68" name="Oval 60"/>
          <p:cNvSpPr>
            <a:spLocks noChangeArrowheads="1"/>
          </p:cNvSpPr>
          <p:nvPr/>
        </p:nvSpPr>
        <p:spPr bwMode="auto">
          <a:xfrm>
            <a:off x="5034211" y="1550765"/>
            <a:ext cx="71438" cy="71437"/>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63" name="Oval 61"/>
          <p:cNvSpPr>
            <a:spLocks noChangeArrowheads="1"/>
          </p:cNvSpPr>
          <p:nvPr/>
        </p:nvSpPr>
        <p:spPr bwMode="auto">
          <a:xfrm>
            <a:off x="5183436" y="1903190"/>
            <a:ext cx="73025"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71" name="Oval 63"/>
          <p:cNvSpPr>
            <a:spLocks noChangeArrowheads="1"/>
          </p:cNvSpPr>
          <p:nvPr/>
        </p:nvSpPr>
        <p:spPr bwMode="auto">
          <a:xfrm>
            <a:off x="5069136" y="1766665"/>
            <a:ext cx="71438" cy="71437"/>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72" name="Oval 64"/>
          <p:cNvSpPr>
            <a:spLocks noChangeArrowheads="1"/>
          </p:cNvSpPr>
          <p:nvPr/>
        </p:nvSpPr>
        <p:spPr bwMode="auto">
          <a:xfrm>
            <a:off x="4819899" y="1798415"/>
            <a:ext cx="71437" cy="73025"/>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275" name="Oval 67"/>
          <p:cNvSpPr>
            <a:spLocks noChangeArrowheads="1"/>
          </p:cNvSpPr>
          <p:nvPr/>
        </p:nvSpPr>
        <p:spPr bwMode="auto">
          <a:xfrm>
            <a:off x="4888161" y="1703165"/>
            <a:ext cx="71438" cy="71437"/>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67" name="Oval 69"/>
          <p:cNvSpPr>
            <a:spLocks noChangeArrowheads="1"/>
          </p:cNvSpPr>
          <p:nvPr/>
        </p:nvSpPr>
        <p:spPr bwMode="auto">
          <a:xfrm>
            <a:off x="4891336" y="1552352"/>
            <a:ext cx="71438" cy="71438"/>
          </a:xfrm>
          <a:prstGeom prst="ellipse">
            <a:avLst/>
          </a:prstGeom>
          <a:solidFill>
            <a:schemeClr val="tx1"/>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68" name="TextBox 72"/>
          <p:cNvSpPr txBox="1">
            <a:spLocks noChangeArrowheads="1"/>
          </p:cNvSpPr>
          <p:nvPr/>
        </p:nvSpPr>
        <p:spPr bwMode="auto">
          <a:xfrm>
            <a:off x="395536" y="2758852"/>
            <a:ext cx="3763963"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400">
                <a:solidFill>
                  <a:srgbClr val="0F5494"/>
                </a:solidFill>
              </a:rPr>
              <a:t>Administrated dose ≈ cellular dose </a:t>
            </a:r>
            <a:endParaRPr lang="fr-FR" altLang="en-US" sz="1400">
              <a:solidFill>
                <a:srgbClr val="0F5494"/>
              </a:solidFill>
            </a:endParaRPr>
          </a:p>
        </p:txBody>
      </p:sp>
      <p:sp>
        <p:nvSpPr>
          <p:cNvPr id="281" name="Rectangle 280"/>
          <p:cNvSpPr/>
          <p:nvPr/>
        </p:nvSpPr>
        <p:spPr bwMode="auto">
          <a:xfrm>
            <a:off x="622549" y="1669827"/>
            <a:ext cx="3079750" cy="114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nchor="ctr"/>
          <a:lstStyle/>
          <a:p>
            <a:pPr marL="3175">
              <a:defRPr/>
            </a:pPr>
            <a:endParaRPr lang="en-GB">
              <a:latin typeface="Verdana" charset="0"/>
              <a:ea typeface="ＭＳ Ｐゴシック" charset="0"/>
            </a:endParaRPr>
          </a:p>
        </p:txBody>
      </p:sp>
      <p:cxnSp>
        <p:nvCxnSpPr>
          <p:cNvPr id="290" name="Straight Arrow Connector 289"/>
          <p:cNvCxnSpPr/>
          <p:nvPr/>
        </p:nvCxnSpPr>
        <p:spPr bwMode="auto">
          <a:xfrm>
            <a:off x="7990136" y="2119090"/>
            <a:ext cx="0" cy="404812"/>
          </a:xfrm>
          <a:prstGeom prst="straightConnector1">
            <a:avLst/>
          </a:prstGeom>
          <a:noFill/>
          <a:ln w="12700" cap="flat" cmpd="sng" algn="ctr">
            <a:solidFill>
              <a:srgbClr val="FF33CC"/>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8171" name="TextBox 92"/>
          <p:cNvSpPr txBox="1">
            <a:spLocks noChangeArrowheads="1"/>
          </p:cNvSpPr>
          <p:nvPr/>
        </p:nvSpPr>
        <p:spPr bwMode="auto">
          <a:xfrm>
            <a:off x="7931399" y="2138140"/>
            <a:ext cx="68103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100">
                <a:solidFill>
                  <a:srgbClr val="FF33CC"/>
                </a:solidFill>
              </a:rPr>
              <a:t>gravity</a:t>
            </a:r>
            <a:endParaRPr lang="en-GB" altLang="en-US" sz="1100">
              <a:solidFill>
                <a:srgbClr val="FF33CC"/>
              </a:solidFill>
            </a:endParaRPr>
          </a:p>
        </p:txBody>
      </p:sp>
      <p:sp>
        <p:nvSpPr>
          <p:cNvPr id="48172" name="TextBox 27"/>
          <p:cNvSpPr txBox="1">
            <a:spLocks noChangeArrowheads="1"/>
          </p:cNvSpPr>
          <p:nvPr/>
        </p:nvSpPr>
        <p:spPr bwMode="auto">
          <a:xfrm>
            <a:off x="705099" y="1198340"/>
            <a:ext cx="10604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200" dirty="0">
                <a:solidFill>
                  <a:srgbClr val="0F5494"/>
                </a:solidFill>
              </a:rPr>
              <a:t>Chemicals</a:t>
            </a:r>
            <a:endParaRPr lang="fr-FR" altLang="en-US" sz="1200" dirty="0">
              <a:solidFill>
                <a:srgbClr val="0F5494"/>
              </a:solidFill>
            </a:endParaRPr>
          </a:p>
        </p:txBody>
      </p:sp>
      <p:grpSp>
        <p:nvGrpSpPr>
          <p:cNvPr id="48173" name="Group 2"/>
          <p:cNvGrpSpPr>
            <a:grpSpLocks/>
          </p:cNvGrpSpPr>
          <p:nvPr/>
        </p:nvGrpSpPr>
        <p:grpSpPr bwMode="auto">
          <a:xfrm>
            <a:off x="1219449" y="2539777"/>
            <a:ext cx="2359025" cy="136525"/>
            <a:chOff x="1585119" y="5582390"/>
            <a:chExt cx="2360612" cy="136525"/>
          </a:xfrm>
        </p:grpSpPr>
        <p:sp>
          <p:nvSpPr>
            <p:cNvPr id="48181" name="Freeform 5"/>
            <p:cNvSpPr>
              <a:spLocks/>
            </p:cNvSpPr>
            <p:nvPr/>
          </p:nvSpPr>
          <p:spPr bwMode="auto">
            <a:xfrm>
              <a:off x="1585119" y="5582390"/>
              <a:ext cx="541337" cy="136525"/>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82" name="Oval 20"/>
            <p:cNvSpPr>
              <a:spLocks noChangeArrowheads="1"/>
            </p:cNvSpPr>
            <p:nvPr/>
          </p:nvSpPr>
          <p:spPr bwMode="auto">
            <a:xfrm>
              <a:off x="1764506" y="5655415"/>
              <a:ext cx="127000" cy="47625"/>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83" name="Freeform 5"/>
            <p:cNvSpPr>
              <a:spLocks/>
            </p:cNvSpPr>
            <p:nvPr/>
          </p:nvSpPr>
          <p:spPr bwMode="auto">
            <a:xfrm>
              <a:off x="2151856" y="5582390"/>
              <a:ext cx="539750" cy="136525"/>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84" name="Oval 22"/>
            <p:cNvSpPr>
              <a:spLocks noChangeArrowheads="1"/>
            </p:cNvSpPr>
            <p:nvPr/>
          </p:nvSpPr>
          <p:spPr bwMode="auto">
            <a:xfrm>
              <a:off x="2331244" y="5655415"/>
              <a:ext cx="127000" cy="47625"/>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85" name="Freeform 5"/>
            <p:cNvSpPr>
              <a:spLocks/>
            </p:cNvSpPr>
            <p:nvPr/>
          </p:nvSpPr>
          <p:spPr bwMode="auto">
            <a:xfrm>
              <a:off x="2832894" y="5582390"/>
              <a:ext cx="539750" cy="136525"/>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86" name="Oval 24"/>
            <p:cNvSpPr>
              <a:spLocks noChangeArrowheads="1"/>
            </p:cNvSpPr>
            <p:nvPr/>
          </p:nvSpPr>
          <p:spPr bwMode="auto">
            <a:xfrm>
              <a:off x="3012281" y="5655415"/>
              <a:ext cx="125413" cy="47625"/>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sp>
          <p:nvSpPr>
            <p:cNvPr id="48187" name="Freeform 5"/>
            <p:cNvSpPr>
              <a:spLocks/>
            </p:cNvSpPr>
            <p:nvPr/>
          </p:nvSpPr>
          <p:spPr bwMode="auto">
            <a:xfrm>
              <a:off x="3405981" y="5582390"/>
              <a:ext cx="539750" cy="136525"/>
            </a:xfrm>
            <a:custGeom>
              <a:avLst/>
              <a:gdLst>
                <a:gd name="T0" fmla="*/ 2147483647 w 1428"/>
                <a:gd name="T1" fmla="*/ 2147483647 h 339"/>
                <a:gd name="T2" fmla="*/ 2147483647 w 1428"/>
                <a:gd name="T3" fmla="*/ 2147483647 h 339"/>
                <a:gd name="T4" fmla="*/ 2147483647 w 1428"/>
                <a:gd name="T5" fmla="*/ 2147483647 h 339"/>
                <a:gd name="T6" fmla="*/ 2147483647 w 1428"/>
                <a:gd name="T7" fmla="*/ 2147483647 h 339"/>
                <a:gd name="T8" fmla="*/ 2147483647 w 1428"/>
                <a:gd name="T9" fmla="*/ 2147483647 h 339"/>
                <a:gd name="T10" fmla="*/ 2147483647 w 1428"/>
                <a:gd name="T11" fmla="*/ 2147483647 h 339"/>
                <a:gd name="T12" fmla="*/ 2147483647 w 1428"/>
                <a:gd name="T13" fmla="*/ 2147483647 h 339"/>
                <a:gd name="T14" fmla="*/ 2147483647 w 1428"/>
                <a:gd name="T15" fmla="*/ 2147483647 h 339"/>
                <a:gd name="T16" fmla="*/ 2147483647 w 1428"/>
                <a:gd name="T17" fmla="*/ 2147483647 h 339"/>
                <a:gd name="T18" fmla="*/ 2147483647 w 1428"/>
                <a:gd name="T19" fmla="*/ 2147483647 h 339"/>
                <a:gd name="T20" fmla="*/ 2147483647 w 1428"/>
                <a:gd name="T21" fmla="*/ 2147483647 h 339"/>
                <a:gd name="T22" fmla="*/ 2147483647 w 1428"/>
                <a:gd name="T23" fmla="*/ 2147483647 h 339"/>
                <a:gd name="T24" fmla="*/ 2147483647 w 1428"/>
                <a:gd name="T25" fmla="*/ 2147483647 h 339"/>
                <a:gd name="T26" fmla="*/ 2147483647 w 1428"/>
                <a:gd name="T27" fmla="*/ 2147483647 h 339"/>
                <a:gd name="T28" fmla="*/ 2147483647 w 1428"/>
                <a:gd name="T29" fmla="*/ 2147483647 h 339"/>
                <a:gd name="T30" fmla="*/ 2147483647 w 1428"/>
                <a:gd name="T31" fmla="*/ 2147483647 h 339"/>
                <a:gd name="T32" fmla="*/ 2147483647 w 1428"/>
                <a:gd name="T33" fmla="*/ 2147483647 h 339"/>
                <a:gd name="T34" fmla="*/ 2147483647 w 1428"/>
                <a:gd name="T35" fmla="*/ 2147483647 h 3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8"/>
                <a:gd name="T55" fmla="*/ 0 h 339"/>
                <a:gd name="T56" fmla="*/ 1428 w 1428"/>
                <a:gd name="T57" fmla="*/ 339 h 3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8" h="339">
                  <a:moveTo>
                    <a:pt x="28" y="307"/>
                  </a:moveTo>
                  <a:cubicBezTo>
                    <a:pt x="414" y="301"/>
                    <a:pt x="787" y="307"/>
                    <a:pt x="1172" y="315"/>
                  </a:cubicBezTo>
                  <a:cubicBezTo>
                    <a:pt x="1245" y="339"/>
                    <a:pt x="1351" y="313"/>
                    <a:pt x="1428" y="307"/>
                  </a:cubicBezTo>
                  <a:cubicBezTo>
                    <a:pt x="1403" y="269"/>
                    <a:pt x="1392" y="243"/>
                    <a:pt x="1356" y="219"/>
                  </a:cubicBezTo>
                  <a:cubicBezTo>
                    <a:pt x="1313" y="155"/>
                    <a:pt x="1193" y="138"/>
                    <a:pt x="1124" y="115"/>
                  </a:cubicBezTo>
                  <a:cubicBezTo>
                    <a:pt x="1106" y="109"/>
                    <a:pt x="1095" y="88"/>
                    <a:pt x="1076" y="83"/>
                  </a:cubicBezTo>
                  <a:cubicBezTo>
                    <a:pt x="1065" y="80"/>
                    <a:pt x="1055" y="78"/>
                    <a:pt x="1044" y="75"/>
                  </a:cubicBezTo>
                  <a:cubicBezTo>
                    <a:pt x="986" y="36"/>
                    <a:pt x="919" y="40"/>
                    <a:pt x="852" y="35"/>
                  </a:cubicBezTo>
                  <a:cubicBezTo>
                    <a:pt x="748" y="0"/>
                    <a:pt x="503" y="13"/>
                    <a:pt x="436" y="11"/>
                  </a:cubicBezTo>
                  <a:cubicBezTo>
                    <a:pt x="425" y="14"/>
                    <a:pt x="415" y="16"/>
                    <a:pt x="404" y="19"/>
                  </a:cubicBezTo>
                  <a:cubicBezTo>
                    <a:pt x="396" y="21"/>
                    <a:pt x="388" y="25"/>
                    <a:pt x="380" y="27"/>
                  </a:cubicBezTo>
                  <a:cubicBezTo>
                    <a:pt x="359" y="33"/>
                    <a:pt x="316" y="43"/>
                    <a:pt x="316" y="43"/>
                  </a:cubicBezTo>
                  <a:cubicBezTo>
                    <a:pt x="301" y="53"/>
                    <a:pt x="258" y="84"/>
                    <a:pt x="236" y="91"/>
                  </a:cubicBezTo>
                  <a:cubicBezTo>
                    <a:pt x="220" y="96"/>
                    <a:pt x="204" y="95"/>
                    <a:pt x="188" y="99"/>
                  </a:cubicBezTo>
                  <a:cubicBezTo>
                    <a:pt x="180" y="101"/>
                    <a:pt x="172" y="104"/>
                    <a:pt x="164" y="107"/>
                  </a:cubicBezTo>
                  <a:cubicBezTo>
                    <a:pt x="145" y="136"/>
                    <a:pt x="128" y="136"/>
                    <a:pt x="100" y="155"/>
                  </a:cubicBezTo>
                  <a:cubicBezTo>
                    <a:pt x="91" y="183"/>
                    <a:pt x="51" y="220"/>
                    <a:pt x="28" y="243"/>
                  </a:cubicBezTo>
                  <a:cubicBezTo>
                    <a:pt x="10" y="298"/>
                    <a:pt x="0" y="279"/>
                    <a:pt x="28" y="307"/>
                  </a:cubicBezTo>
                  <a:close/>
                </a:path>
              </a:pathLst>
            </a:custGeom>
            <a:solidFill>
              <a:schemeClr val="accent1"/>
            </a:solidFill>
            <a:ln w="9525">
              <a:solidFill>
                <a:schemeClr val="tx1"/>
              </a:solidFill>
              <a:round/>
              <a:headEnd/>
              <a:tailEnd/>
            </a:ln>
          </p:spPr>
          <p:txBody>
            <a:bodyPr/>
            <a:lstStyle/>
            <a:p>
              <a:endParaRPr lang="en-GB"/>
            </a:p>
          </p:txBody>
        </p:sp>
        <p:sp>
          <p:nvSpPr>
            <p:cNvPr id="48188" name="Oval 26"/>
            <p:cNvSpPr>
              <a:spLocks noChangeArrowheads="1"/>
            </p:cNvSpPr>
            <p:nvPr/>
          </p:nvSpPr>
          <p:spPr bwMode="auto">
            <a:xfrm>
              <a:off x="3585369" y="5655415"/>
              <a:ext cx="125412" cy="47625"/>
            </a:xfrm>
            <a:prstGeom prst="ellipse">
              <a:avLst/>
            </a:prstGeom>
            <a:solidFill>
              <a:srgbClr val="FFC000"/>
            </a:solidFill>
            <a:ln w="9525" algn="ctr">
              <a:solidFill>
                <a:schemeClr val="tx1"/>
              </a:solidFill>
              <a:round/>
              <a:headEnd/>
              <a:tailEnd/>
            </a:ln>
          </p:spPr>
          <p:txBody>
            <a:bodyPr anchor="ctr"/>
            <a:lstStyle>
              <a:lvl1pPr marL="3175"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endParaRPr lang="fr-FR" altLang="en-US" sz="1200">
                <a:solidFill>
                  <a:srgbClr val="0F5494"/>
                </a:solidFill>
                <a:latin typeface="Arial" charset="0"/>
              </a:endParaRPr>
            </a:p>
          </p:txBody>
        </p:sp>
      </p:grpSp>
      <p:cxnSp>
        <p:nvCxnSpPr>
          <p:cNvPr id="58" name="Straight Arrow Connector 57"/>
          <p:cNvCxnSpPr/>
          <p:nvPr/>
        </p:nvCxnSpPr>
        <p:spPr bwMode="auto">
          <a:xfrm>
            <a:off x="8085386" y="1907952"/>
            <a:ext cx="66675" cy="106363"/>
          </a:xfrm>
          <a:prstGeom prst="straightConnector1">
            <a:avLst/>
          </a:prstGeom>
          <a:noFill/>
          <a:ln w="12700" cap="flat" cmpd="sng" algn="ctr">
            <a:solidFill>
              <a:srgbClr val="00B0F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59" name="Straight Arrow Connector 58"/>
          <p:cNvCxnSpPr/>
          <p:nvPr/>
        </p:nvCxnSpPr>
        <p:spPr bwMode="auto">
          <a:xfrm flipH="1">
            <a:off x="7917111" y="1895252"/>
            <a:ext cx="68263" cy="106363"/>
          </a:xfrm>
          <a:prstGeom prst="straightConnector1">
            <a:avLst/>
          </a:prstGeom>
          <a:noFill/>
          <a:ln w="12700" cap="flat" cmpd="sng" algn="ctr">
            <a:solidFill>
              <a:srgbClr val="00B0F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60" name="Straight Arrow Connector 59"/>
          <p:cNvCxnSpPr/>
          <p:nvPr/>
        </p:nvCxnSpPr>
        <p:spPr bwMode="auto">
          <a:xfrm flipV="1">
            <a:off x="8101261" y="1666652"/>
            <a:ext cx="66675" cy="106363"/>
          </a:xfrm>
          <a:prstGeom prst="straightConnector1">
            <a:avLst/>
          </a:prstGeom>
          <a:noFill/>
          <a:ln w="12700" cap="flat" cmpd="sng" algn="ctr">
            <a:solidFill>
              <a:srgbClr val="00B0F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61" name="Straight Arrow Connector 60"/>
          <p:cNvCxnSpPr/>
          <p:nvPr/>
        </p:nvCxnSpPr>
        <p:spPr bwMode="auto">
          <a:xfrm flipH="1" flipV="1">
            <a:off x="7932986" y="1653952"/>
            <a:ext cx="66675" cy="106363"/>
          </a:xfrm>
          <a:prstGeom prst="straightConnector1">
            <a:avLst/>
          </a:prstGeom>
          <a:noFill/>
          <a:ln w="12700" cap="flat" cmpd="sng" algn="ctr">
            <a:solidFill>
              <a:srgbClr val="00B0F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48179" name="TextBox 14"/>
          <p:cNvSpPr txBox="1">
            <a:spLocks noChangeArrowheads="1"/>
          </p:cNvSpPr>
          <p:nvPr/>
        </p:nvSpPr>
        <p:spPr bwMode="auto">
          <a:xfrm>
            <a:off x="8066336" y="1695227"/>
            <a:ext cx="787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100">
                <a:solidFill>
                  <a:srgbClr val="00B0F0"/>
                </a:solidFill>
              </a:rPr>
              <a:t>diffusion</a:t>
            </a:r>
            <a:endParaRPr lang="en-GB" altLang="en-US" sz="1100">
              <a:solidFill>
                <a:srgbClr val="00B0F0"/>
              </a:solidFill>
            </a:endParaRPr>
          </a:p>
        </p:txBody>
      </p:sp>
      <p:sp>
        <p:nvSpPr>
          <p:cNvPr id="74" name="Rettangolo 73"/>
          <p:cNvSpPr/>
          <p:nvPr/>
        </p:nvSpPr>
        <p:spPr bwMode="auto">
          <a:xfrm>
            <a:off x="5832112" y="5297799"/>
            <a:ext cx="3236241" cy="1507753"/>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it-IT" sz="7600" b="1" i="0" u="none" strike="noStrike" cap="none" normalizeH="0" baseline="0">
              <a:ln>
                <a:noFill/>
              </a:ln>
              <a:solidFill>
                <a:srgbClr val="FFD624"/>
              </a:solidFill>
              <a:effectLst/>
              <a:latin typeface="Verdana" charset="0"/>
              <a:ea typeface="ＭＳ Ｐゴシック" charset="0"/>
            </a:endParaRPr>
          </a:p>
        </p:txBody>
      </p:sp>
      <p:sp>
        <p:nvSpPr>
          <p:cNvPr id="77" name="Rectangle 1"/>
          <p:cNvSpPr>
            <a:spLocks noChangeArrowheads="1"/>
          </p:cNvSpPr>
          <p:nvPr/>
        </p:nvSpPr>
        <p:spPr bwMode="auto">
          <a:xfrm>
            <a:off x="7573666" y="3978275"/>
            <a:ext cx="1600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GB" altLang="en-US" sz="1400" dirty="0">
                <a:latin typeface="Arial" charset="0"/>
              </a:rPr>
              <a:t>Cellular dose is an essential parameter for obtaining reliable results from NPs toxicity studies </a:t>
            </a:r>
            <a:r>
              <a:rPr lang="en-GB" altLang="en-US" sz="1400" i="1" dirty="0">
                <a:latin typeface="Arial" charset="0"/>
              </a:rPr>
              <a:t>in vitro</a:t>
            </a:r>
            <a:endParaRPr lang="en-US" altLang="en-US" sz="1400" dirty="0">
              <a:latin typeface="Arial" charset="0"/>
            </a:endParaRPr>
          </a:p>
        </p:txBody>
      </p:sp>
      <p:sp>
        <p:nvSpPr>
          <p:cNvPr id="78" name="TextBox 1"/>
          <p:cNvSpPr txBox="1">
            <a:spLocks noChangeArrowheads="1"/>
          </p:cNvSpPr>
          <p:nvPr/>
        </p:nvSpPr>
        <p:spPr bwMode="auto">
          <a:xfrm>
            <a:off x="2296978" y="3462114"/>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400" dirty="0"/>
              <a:t>Gold NPs 80 nm</a:t>
            </a:r>
            <a:endParaRPr lang="en-GB" altLang="en-US" sz="1400" dirty="0"/>
          </a:p>
        </p:txBody>
      </p:sp>
      <p:sp>
        <p:nvSpPr>
          <p:cNvPr id="79" name="TextBox 9"/>
          <p:cNvSpPr txBox="1">
            <a:spLocks noChangeArrowheads="1"/>
          </p:cNvSpPr>
          <p:nvPr/>
        </p:nvSpPr>
        <p:spPr bwMode="auto">
          <a:xfrm>
            <a:off x="5859191" y="3473680"/>
            <a:ext cx="1787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400" dirty="0"/>
              <a:t>Gold NPs 20 nm</a:t>
            </a:r>
            <a:endParaRPr lang="en-GB" altLang="en-US" sz="1400" dirty="0"/>
          </a:p>
        </p:txBody>
      </p:sp>
      <p:sp>
        <p:nvSpPr>
          <p:cNvPr id="80" name="Right Arrow 21"/>
          <p:cNvSpPr>
            <a:spLocks noChangeArrowheads="1"/>
          </p:cNvSpPr>
          <p:nvPr/>
        </p:nvSpPr>
        <p:spPr bwMode="auto">
          <a:xfrm rot="5400000">
            <a:off x="8059093" y="3349402"/>
            <a:ext cx="504825" cy="533400"/>
          </a:xfrm>
          <a:prstGeom prst="rightArrow">
            <a:avLst>
              <a:gd name="adj1" fmla="val 50000"/>
              <a:gd name="adj2" fmla="val 50000"/>
            </a:avLst>
          </a:prstGeom>
          <a:solidFill>
            <a:srgbClr val="FF0000"/>
          </a:solidFill>
          <a:ln w="9525" algn="ctr">
            <a:solidFill>
              <a:schemeClr val="tx1"/>
            </a:solidFill>
            <a:round/>
            <a:headEnd/>
            <a:tailEnd/>
          </a:ln>
        </p:spPr>
        <p:txBody>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pPr>
            <a:endParaRPr lang="en-US" altLang="en-US">
              <a:solidFill>
                <a:schemeClr val="bg1"/>
              </a:solidFill>
            </a:endParaRPr>
          </a:p>
        </p:txBody>
      </p:sp>
      <p:sp>
        <p:nvSpPr>
          <p:cNvPr id="81" name="TextBox 1"/>
          <p:cNvSpPr txBox="1">
            <a:spLocks noChangeArrowheads="1"/>
          </p:cNvSpPr>
          <p:nvPr/>
        </p:nvSpPr>
        <p:spPr bwMode="auto">
          <a:xfrm>
            <a:off x="705099" y="6165304"/>
            <a:ext cx="35788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Tx/>
              <a:buNone/>
            </a:pPr>
            <a:r>
              <a:rPr lang="en-US" altLang="en-US" sz="1200" dirty="0">
                <a:solidFill>
                  <a:srgbClr val="FF0000"/>
                </a:solidFill>
              </a:rPr>
              <a:t>80% </a:t>
            </a:r>
            <a:r>
              <a:rPr lang="en-US" altLang="en-US" sz="1200" dirty="0">
                <a:solidFill>
                  <a:srgbClr val="0F5494"/>
                </a:solidFill>
              </a:rPr>
              <a:t>of the dose of 80 nm NPs is in contact with </a:t>
            </a:r>
            <a:r>
              <a:rPr lang="en-US" altLang="en-US" sz="1200" dirty="0" smtClean="0">
                <a:solidFill>
                  <a:srgbClr val="0F5494"/>
                </a:solidFill>
              </a:rPr>
              <a:t>A549 cells </a:t>
            </a:r>
            <a:r>
              <a:rPr lang="en-US" altLang="en-US" sz="1200" dirty="0">
                <a:solidFill>
                  <a:srgbClr val="0F5494"/>
                </a:solidFill>
              </a:rPr>
              <a:t>after 72 hours</a:t>
            </a:r>
            <a:endParaRPr lang="en-GB" altLang="en-US" sz="1200" dirty="0">
              <a:solidFill>
                <a:srgbClr val="0F5494"/>
              </a:solidFill>
            </a:endParaRPr>
          </a:p>
        </p:txBody>
      </p:sp>
      <p:sp>
        <p:nvSpPr>
          <p:cNvPr id="82" name="TextBox 1"/>
          <p:cNvSpPr txBox="1">
            <a:spLocks noChangeArrowheads="1"/>
          </p:cNvSpPr>
          <p:nvPr/>
        </p:nvSpPr>
        <p:spPr bwMode="auto">
          <a:xfrm>
            <a:off x="4653211" y="6165304"/>
            <a:ext cx="3658294" cy="6771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buClrTx/>
              <a:buFont typeface="Verdana" pitchFamily="34" charset="0"/>
              <a:buNone/>
            </a:pPr>
            <a:r>
              <a:rPr lang="en-US" altLang="en-US" sz="1200" dirty="0" smtClean="0">
                <a:solidFill>
                  <a:srgbClr val="FF0000"/>
                </a:solidFill>
              </a:rPr>
              <a:t>12% </a:t>
            </a:r>
            <a:r>
              <a:rPr lang="en-US" altLang="en-US" sz="1200" dirty="0">
                <a:solidFill>
                  <a:srgbClr val="0F5494"/>
                </a:solidFill>
              </a:rPr>
              <a:t>of the dose of 20 nm NPs is in contact with </a:t>
            </a:r>
            <a:r>
              <a:rPr lang="en-US" altLang="en-US" sz="1200" dirty="0" smtClean="0">
                <a:solidFill>
                  <a:srgbClr val="0F5494"/>
                </a:solidFill>
              </a:rPr>
              <a:t>A549 cells </a:t>
            </a:r>
            <a:r>
              <a:rPr lang="en-US" altLang="en-US" sz="1200" dirty="0">
                <a:solidFill>
                  <a:srgbClr val="0F5494"/>
                </a:solidFill>
              </a:rPr>
              <a:t>after 72 hours</a:t>
            </a:r>
          </a:p>
          <a:p>
            <a:pPr eaLnBrk="1" hangingPunct="1">
              <a:lnSpc>
                <a:spcPct val="100000"/>
              </a:lnSpc>
              <a:buClrTx/>
              <a:buFontTx/>
              <a:buNone/>
            </a:pPr>
            <a:endParaRPr lang="en-GB" altLang="en-US" sz="1400" dirty="0"/>
          </a:p>
        </p:txBody>
      </p:sp>
      <p:sp>
        <p:nvSpPr>
          <p:cNvPr id="83" name="Oval 3"/>
          <p:cNvSpPr>
            <a:spLocks noChangeArrowheads="1"/>
          </p:cNvSpPr>
          <p:nvPr/>
        </p:nvSpPr>
        <p:spPr bwMode="auto">
          <a:xfrm rot="16200000">
            <a:off x="6717896" y="4697396"/>
            <a:ext cx="914619" cy="600848"/>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pPr>
            <a:endParaRPr lang="en-US" altLang="en-US">
              <a:solidFill>
                <a:schemeClr val="bg1"/>
              </a:solidFill>
            </a:endParaRPr>
          </a:p>
        </p:txBody>
      </p:sp>
      <p:sp>
        <p:nvSpPr>
          <p:cNvPr id="84" name="Oval 89"/>
          <p:cNvSpPr>
            <a:spLocks noChangeArrowheads="1"/>
          </p:cNvSpPr>
          <p:nvPr/>
        </p:nvSpPr>
        <p:spPr bwMode="auto">
          <a:xfrm>
            <a:off x="2920865" y="3746688"/>
            <a:ext cx="594977" cy="865187"/>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pPr>
            <a:endParaRPr lang="en-US" altLang="en-US">
              <a:solidFill>
                <a:schemeClr val="bg1"/>
              </a:solidFill>
            </a:endParaRPr>
          </a:p>
        </p:txBody>
      </p:sp>
      <p:sp>
        <p:nvSpPr>
          <p:cNvPr id="85" name="TextBox 6"/>
          <p:cNvSpPr txBox="1">
            <a:spLocks noChangeArrowheads="1"/>
          </p:cNvSpPr>
          <p:nvPr/>
        </p:nvSpPr>
        <p:spPr bwMode="auto">
          <a:xfrm>
            <a:off x="4382928" y="6567714"/>
            <a:ext cx="46955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altLang="en-US" sz="1100" b="0" i="1" dirty="0" smtClean="0">
                <a:solidFill>
                  <a:srgbClr val="004494"/>
                </a:solidFill>
              </a:rPr>
              <a:t>Rischitor G., Colpo P.  </a:t>
            </a:r>
            <a:r>
              <a:rPr lang="en-GB" altLang="en-US" sz="1100" b="0" i="1" dirty="0">
                <a:solidFill>
                  <a:srgbClr val="004494"/>
                </a:solidFill>
              </a:rPr>
              <a:t>et al, </a:t>
            </a:r>
            <a:r>
              <a:rPr lang="en-GB" altLang="en-US" sz="1100" b="0" i="1" dirty="0" smtClean="0">
                <a:solidFill>
                  <a:srgbClr val="004494"/>
                </a:solidFill>
              </a:rPr>
              <a:t>2016 </a:t>
            </a:r>
            <a:r>
              <a:rPr lang="en-GB" sz="1100" b="0" i="1" dirty="0">
                <a:solidFill>
                  <a:srgbClr val="034EA2"/>
                </a:solidFill>
              </a:rPr>
              <a:t>Particle and Fibre </a:t>
            </a:r>
            <a:r>
              <a:rPr lang="en-GB" sz="1100" b="0" i="1" dirty="0" smtClean="0">
                <a:solidFill>
                  <a:srgbClr val="034EA2"/>
                </a:solidFill>
              </a:rPr>
              <a:t>Toxicology</a:t>
            </a:r>
            <a:endParaRPr lang="en-GB" altLang="en-US" sz="1100" b="0" i="1" dirty="0">
              <a:solidFill>
                <a:srgbClr val="004494"/>
              </a:solidFill>
            </a:endParaRPr>
          </a:p>
        </p:txBody>
      </p:sp>
      <p:sp>
        <p:nvSpPr>
          <p:cNvPr id="86" name="TextBox 84"/>
          <p:cNvSpPr txBox="1"/>
          <p:nvPr/>
        </p:nvSpPr>
        <p:spPr>
          <a:xfrm>
            <a:off x="1043608" y="332656"/>
            <a:ext cx="7378943" cy="523220"/>
          </a:xfrm>
          <a:prstGeom prst="rect">
            <a:avLst/>
          </a:prstGeom>
          <a:noFill/>
        </p:spPr>
        <p:txBody>
          <a:bodyPr wrap="none">
            <a:spAutoFit/>
          </a:bodyPr>
          <a:lstStyle/>
          <a:p>
            <a:pPr>
              <a:defRPr/>
            </a:pPr>
            <a:r>
              <a:rPr lang="en-US" sz="2800" b="1" dirty="0" smtClean="0">
                <a:solidFill>
                  <a:srgbClr val="0F5494"/>
                </a:solidFill>
                <a:ea typeface="ＭＳ Ｐゴシック" pitchFamily="34" charset="-128"/>
              </a:rPr>
              <a:t>Dosimetry of nanomaterials </a:t>
            </a:r>
            <a:r>
              <a:rPr lang="en-US" sz="2800" b="1" i="1" dirty="0" smtClean="0">
                <a:solidFill>
                  <a:srgbClr val="0F5494"/>
                </a:solidFill>
                <a:ea typeface="ＭＳ Ｐゴシック" pitchFamily="34" charset="-128"/>
              </a:rPr>
              <a:t>in vitro</a:t>
            </a:r>
            <a:endParaRPr lang="en-GB" sz="2800" b="1" i="1" dirty="0">
              <a:solidFill>
                <a:srgbClr val="0F5494"/>
              </a:solidFill>
              <a:ea typeface="ＭＳ Ｐゴシック" pitchFamily="34" charset="-128"/>
            </a:endParaRPr>
          </a:p>
        </p:txBody>
      </p:sp>
      <p:pic>
        <p:nvPicPr>
          <p:cNvPr id="10329" name="Picture 8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3863" y="3313884"/>
            <a:ext cx="4121446" cy="3136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Object 3"/>
          <p:cNvGraphicFramePr>
            <a:graphicFrameLocks noChangeAspect="1"/>
          </p:cNvGraphicFramePr>
          <p:nvPr>
            <p:extLst>
              <p:ext uri="{D42A27DB-BD31-4B8C-83A1-F6EECF244321}">
                <p14:modId xmlns:p14="http://schemas.microsoft.com/office/powerpoint/2010/main" val="705153684"/>
              </p:ext>
            </p:extLst>
          </p:nvPr>
        </p:nvGraphicFramePr>
        <p:xfrm>
          <a:off x="77552" y="3212976"/>
          <a:ext cx="4081947" cy="3164112"/>
        </p:xfrm>
        <a:graphic>
          <a:graphicData uri="http://schemas.openxmlformats.org/presentationml/2006/ole">
            <mc:AlternateContent xmlns:mc="http://schemas.openxmlformats.org/markup-compatibility/2006">
              <mc:Choice xmlns:v="urn:schemas-microsoft-com:vml" Requires="v">
                <p:oleObj spid="_x0000_s3094" name="Graph" r:id="rId5" imgW="4538484" imgH="3473768" progId="Origin50.Graph">
                  <p:embed/>
                </p:oleObj>
              </mc:Choice>
              <mc:Fallback>
                <p:oleObj name="Graph" r:id="rId5" imgW="4538484" imgH="3473768" progId="Origin50.Grap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552" y="3212976"/>
                        <a:ext cx="4081947" cy="316411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0299460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tangolo 19"/>
          <p:cNvSpPr/>
          <p:nvPr/>
        </p:nvSpPr>
        <p:spPr bwMode="auto">
          <a:xfrm>
            <a:off x="5832112" y="5297799"/>
            <a:ext cx="3236241" cy="1507753"/>
          </a:xfrm>
          <a:prstGeom prst="rect">
            <a:avLst/>
          </a:prstGeom>
          <a:solidFill>
            <a:schemeClr val="bg1"/>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it-IT" sz="7600" b="1" i="0" u="none" strike="noStrike" cap="none" normalizeH="0" baseline="0">
              <a:ln>
                <a:noFill/>
              </a:ln>
              <a:solidFill>
                <a:srgbClr val="FFD624"/>
              </a:solidFill>
              <a:effectLst/>
              <a:latin typeface="Verdana" charset="0"/>
              <a:ea typeface="ＭＳ Ｐゴシック" charset="0"/>
            </a:endParaRPr>
          </a:p>
        </p:txBody>
      </p:sp>
      <p:graphicFrame>
        <p:nvGraphicFramePr>
          <p:cNvPr id="46082" name="Chart 3"/>
          <p:cNvGraphicFramePr>
            <a:graphicFrameLocks/>
          </p:cNvGraphicFramePr>
          <p:nvPr>
            <p:extLst>
              <p:ext uri="{D42A27DB-BD31-4B8C-83A1-F6EECF244321}">
                <p14:modId xmlns:p14="http://schemas.microsoft.com/office/powerpoint/2010/main" val="3915855527"/>
              </p:ext>
            </p:extLst>
          </p:nvPr>
        </p:nvGraphicFramePr>
        <p:xfrm>
          <a:off x="372964" y="1556792"/>
          <a:ext cx="3683000" cy="2387600"/>
        </p:xfrm>
        <a:graphic>
          <a:graphicData uri="http://schemas.openxmlformats.org/presentationml/2006/ole">
            <mc:AlternateContent xmlns:mc="http://schemas.openxmlformats.org/markup-compatibility/2006">
              <mc:Choice xmlns:v="urn:schemas-microsoft-com:vml" Requires="v">
                <p:oleObj spid="_x0000_s2091" r:id="rId4" imgW="3682303" imgH="2383743" progId="Excel.Chart.8">
                  <p:embed/>
                </p:oleObj>
              </mc:Choice>
              <mc:Fallback>
                <p:oleObj r:id="rId4" imgW="3682303" imgH="2383743"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964" y="1556792"/>
                        <a:ext cx="36830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83" name="Chart 4"/>
          <p:cNvGraphicFramePr>
            <a:graphicFrameLocks/>
          </p:cNvGraphicFramePr>
          <p:nvPr>
            <p:extLst>
              <p:ext uri="{D42A27DB-BD31-4B8C-83A1-F6EECF244321}">
                <p14:modId xmlns:p14="http://schemas.microsoft.com/office/powerpoint/2010/main" val="2069661340"/>
              </p:ext>
            </p:extLst>
          </p:nvPr>
        </p:nvGraphicFramePr>
        <p:xfrm>
          <a:off x="4813329" y="1556792"/>
          <a:ext cx="3835400" cy="2311400"/>
        </p:xfrm>
        <a:graphic>
          <a:graphicData uri="http://schemas.openxmlformats.org/presentationml/2006/ole">
            <mc:AlternateContent xmlns:mc="http://schemas.openxmlformats.org/markup-compatibility/2006">
              <mc:Choice xmlns:v="urn:schemas-microsoft-com:vml" Requires="v">
                <p:oleObj spid="_x0000_s2092" name="Diagramm" r:id="rId6" imgW="3834716" imgH="2310584" progId="Excel.Chart.8">
                  <p:embed/>
                </p:oleObj>
              </mc:Choice>
              <mc:Fallback>
                <p:oleObj name="Diagramm" r:id="rId6" imgW="3834716" imgH="2310584"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3329" y="1556792"/>
                        <a:ext cx="3835400"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7" name="TextBox 8"/>
          <p:cNvSpPr txBox="1">
            <a:spLocks noChangeArrowheads="1"/>
          </p:cNvSpPr>
          <p:nvPr/>
        </p:nvSpPr>
        <p:spPr bwMode="auto">
          <a:xfrm>
            <a:off x="6172199" y="4509120"/>
            <a:ext cx="28638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7600" b="1">
                <a:solidFill>
                  <a:srgbClr val="FFD624"/>
                </a:solidFill>
                <a:latin typeface="Verdana" pitchFamily="34" charset="0"/>
                <a:ea typeface="ＭＳ Ｐゴシック" pitchFamily="34" charset="-128"/>
              </a:defRPr>
            </a:lvl1pPr>
            <a:lvl2pPr marL="742950" indent="-285750" eaLnBrk="0" hangingPunct="0">
              <a:defRPr sz="7600" b="1">
                <a:solidFill>
                  <a:srgbClr val="FFD624"/>
                </a:solidFill>
                <a:latin typeface="Verdana" pitchFamily="34" charset="0"/>
                <a:ea typeface="ＭＳ Ｐゴシック" pitchFamily="34" charset="-128"/>
              </a:defRPr>
            </a:lvl2pPr>
            <a:lvl3pPr marL="1143000" indent="-228600" eaLnBrk="0" hangingPunct="0">
              <a:defRPr sz="7600" b="1">
                <a:solidFill>
                  <a:srgbClr val="FFD624"/>
                </a:solidFill>
                <a:latin typeface="Verdana" pitchFamily="34" charset="0"/>
                <a:ea typeface="ＭＳ Ｐゴシック" pitchFamily="34" charset="-128"/>
              </a:defRPr>
            </a:lvl3pPr>
            <a:lvl4pPr marL="1600200" indent="-228600" eaLnBrk="0" hangingPunct="0">
              <a:defRPr sz="7600" b="1">
                <a:solidFill>
                  <a:srgbClr val="FFD624"/>
                </a:solidFill>
                <a:latin typeface="Verdana" pitchFamily="34" charset="0"/>
                <a:ea typeface="ＭＳ Ｐゴシック" pitchFamily="34" charset="-128"/>
              </a:defRPr>
            </a:lvl4pPr>
            <a:lvl5pPr marL="2057400" indent="-228600" eaLnBrk="0" hangingPunct="0">
              <a:defRPr sz="7600" b="1">
                <a:solidFill>
                  <a:srgbClr val="FFD624"/>
                </a:solidFill>
                <a:latin typeface="Verdana" pitchFamily="34" charset="0"/>
                <a:ea typeface="ＭＳ Ｐゴシック" pitchFamily="34" charset="-128"/>
              </a:defRPr>
            </a:lvl5pPr>
            <a:lvl6pPr marL="2514600" indent="-228600" eaLnBrk="0" fontAlgn="base" hangingPunct="0">
              <a:spcBef>
                <a:spcPct val="0"/>
              </a:spcBef>
              <a:spcAft>
                <a:spcPct val="0"/>
              </a:spcAft>
              <a:defRPr sz="7600" b="1">
                <a:solidFill>
                  <a:srgbClr val="FFD624"/>
                </a:solidFill>
                <a:latin typeface="Verdana" pitchFamily="34" charset="0"/>
                <a:ea typeface="ＭＳ Ｐゴシック" pitchFamily="34" charset="-128"/>
              </a:defRPr>
            </a:lvl6pPr>
            <a:lvl7pPr marL="2971800" indent="-228600" eaLnBrk="0" fontAlgn="base" hangingPunct="0">
              <a:spcBef>
                <a:spcPct val="0"/>
              </a:spcBef>
              <a:spcAft>
                <a:spcPct val="0"/>
              </a:spcAft>
              <a:defRPr sz="7600" b="1">
                <a:solidFill>
                  <a:srgbClr val="FFD624"/>
                </a:solidFill>
                <a:latin typeface="Verdana" pitchFamily="34" charset="0"/>
                <a:ea typeface="ＭＳ Ｐゴシック" pitchFamily="34" charset="-128"/>
              </a:defRPr>
            </a:lvl7pPr>
            <a:lvl8pPr marL="3429000" indent="-228600" eaLnBrk="0" fontAlgn="base" hangingPunct="0">
              <a:spcBef>
                <a:spcPct val="0"/>
              </a:spcBef>
              <a:spcAft>
                <a:spcPct val="0"/>
              </a:spcAft>
              <a:defRPr sz="7600" b="1">
                <a:solidFill>
                  <a:srgbClr val="FFD624"/>
                </a:solidFill>
                <a:latin typeface="Verdana" pitchFamily="34" charset="0"/>
                <a:ea typeface="ＭＳ Ｐゴシック" pitchFamily="34" charset="-128"/>
              </a:defRPr>
            </a:lvl8pPr>
            <a:lvl9pPr marL="3886200" indent="-228600" eaLnBrk="0" fontAlgn="base" hangingPunct="0">
              <a:spcBef>
                <a:spcPct val="0"/>
              </a:spcBef>
              <a:spcAft>
                <a:spcPct val="0"/>
              </a:spcAft>
              <a:defRPr sz="7600" b="1">
                <a:solidFill>
                  <a:srgbClr val="FFD624"/>
                </a:solidFill>
                <a:latin typeface="Verdana" pitchFamily="34" charset="0"/>
                <a:ea typeface="ＭＳ Ｐゴシック" pitchFamily="34" charset="-128"/>
              </a:defRPr>
            </a:lvl9pPr>
          </a:lstStyle>
          <a:p>
            <a:pPr eaLnBrk="1" hangingPunct="1"/>
            <a:r>
              <a:rPr lang="en-US" sz="1800" b="0" dirty="0">
                <a:solidFill>
                  <a:srgbClr val="0F5494"/>
                </a:solidFill>
              </a:rPr>
              <a:t>Increased and fast cell uptake of SiO</a:t>
            </a:r>
            <a:r>
              <a:rPr lang="en-US" sz="1800" b="0" baseline="-25000" dirty="0">
                <a:solidFill>
                  <a:srgbClr val="0F5494"/>
                </a:solidFill>
              </a:rPr>
              <a:t>2</a:t>
            </a:r>
            <a:r>
              <a:rPr lang="en-US" sz="1800" b="0" dirty="0">
                <a:solidFill>
                  <a:srgbClr val="0F5494"/>
                </a:solidFill>
              </a:rPr>
              <a:t> NPs in serum-free conditions in both cell lines</a:t>
            </a:r>
          </a:p>
        </p:txBody>
      </p:sp>
      <p:sp>
        <p:nvSpPr>
          <p:cNvPr id="9" name="Oval 31"/>
          <p:cNvSpPr>
            <a:spLocks noChangeAspect="1"/>
          </p:cNvSpPr>
          <p:nvPr/>
        </p:nvSpPr>
        <p:spPr bwMode="auto">
          <a:xfrm>
            <a:off x="3786089" y="3484389"/>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0" name="Oval 32"/>
          <p:cNvSpPr>
            <a:spLocks noChangeAspect="1"/>
          </p:cNvSpPr>
          <p:nvPr/>
        </p:nvSpPr>
        <p:spPr bwMode="auto">
          <a:xfrm>
            <a:off x="3840064" y="3606627"/>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1" name="Oval 33"/>
          <p:cNvSpPr>
            <a:spLocks noChangeAspect="1"/>
          </p:cNvSpPr>
          <p:nvPr/>
        </p:nvSpPr>
        <p:spPr bwMode="auto">
          <a:xfrm>
            <a:off x="3878164" y="3506614"/>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2" name="Oval 34"/>
          <p:cNvSpPr>
            <a:spLocks noChangeAspect="1"/>
          </p:cNvSpPr>
          <p:nvPr/>
        </p:nvSpPr>
        <p:spPr bwMode="auto">
          <a:xfrm>
            <a:off x="3948014" y="3584402"/>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3" name="Oval 35"/>
          <p:cNvSpPr>
            <a:spLocks noChangeAspect="1"/>
          </p:cNvSpPr>
          <p:nvPr/>
        </p:nvSpPr>
        <p:spPr bwMode="auto">
          <a:xfrm>
            <a:off x="3351734" y="2162845"/>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4" name="Oval 36"/>
          <p:cNvSpPr>
            <a:spLocks noChangeAspect="1"/>
          </p:cNvSpPr>
          <p:nvPr/>
        </p:nvSpPr>
        <p:spPr bwMode="auto">
          <a:xfrm>
            <a:off x="3908326" y="3660602"/>
            <a:ext cx="107950" cy="107950"/>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5" name="Oval 28"/>
          <p:cNvSpPr>
            <a:spLocks noChangeAspect="1"/>
          </p:cNvSpPr>
          <p:nvPr/>
        </p:nvSpPr>
        <p:spPr bwMode="auto">
          <a:xfrm>
            <a:off x="7744222" y="2162845"/>
            <a:ext cx="269875" cy="269875"/>
          </a:xfrm>
          <a:prstGeom prst="ellipse">
            <a:avLst/>
          </a:prstGeom>
          <a:solidFill>
            <a:srgbClr val="FF0000"/>
          </a:solidFill>
          <a:ln w="9525" algn="ctr">
            <a:solidFill>
              <a:srgbClr val="C00000"/>
            </a:solidFill>
            <a:round/>
            <a:headEnd/>
            <a:tailEnd/>
          </a:ln>
        </p:spPr>
        <p:txBody>
          <a:bodyPr anchor="ctr"/>
          <a:lstStyle/>
          <a:p>
            <a:pPr marL="3175"/>
            <a:endParaRPr lang="it-IT"/>
          </a:p>
        </p:txBody>
      </p:sp>
      <p:sp>
        <p:nvSpPr>
          <p:cNvPr id="16" name="TextBox 1"/>
          <p:cNvSpPr txBox="1">
            <a:spLocks noChangeArrowheads="1"/>
          </p:cNvSpPr>
          <p:nvPr/>
        </p:nvSpPr>
        <p:spPr bwMode="auto">
          <a:xfrm>
            <a:off x="-61496" y="116632"/>
            <a:ext cx="89644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49263" eaLnBrk="0" hangingPunct="0">
              <a:defRPr sz="7600" b="1">
                <a:solidFill>
                  <a:srgbClr val="FFD624"/>
                </a:solidFill>
                <a:latin typeface="Verdana" pitchFamily="34" charset="0"/>
                <a:ea typeface="ＭＳ Ｐゴシック" pitchFamily="34" charset="-128"/>
              </a:defRPr>
            </a:lvl1pPr>
            <a:lvl2pPr marL="742950" indent="-285750" defTabSz="449263" eaLnBrk="0" hangingPunct="0">
              <a:defRPr sz="7600" b="1">
                <a:solidFill>
                  <a:srgbClr val="FFD624"/>
                </a:solidFill>
                <a:latin typeface="Verdana" pitchFamily="34" charset="0"/>
                <a:ea typeface="ＭＳ Ｐゴシック" pitchFamily="34" charset="-128"/>
              </a:defRPr>
            </a:lvl2pPr>
            <a:lvl3pPr marL="1143000" indent="-228600" defTabSz="449263" eaLnBrk="0" hangingPunct="0">
              <a:defRPr sz="7600" b="1">
                <a:solidFill>
                  <a:srgbClr val="FFD624"/>
                </a:solidFill>
                <a:latin typeface="Verdana" pitchFamily="34" charset="0"/>
                <a:ea typeface="ＭＳ Ｐゴシック" pitchFamily="34" charset="-128"/>
              </a:defRPr>
            </a:lvl3pPr>
            <a:lvl4pPr marL="1600200" indent="-228600" defTabSz="449263" eaLnBrk="0" hangingPunct="0">
              <a:defRPr sz="7600" b="1">
                <a:solidFill>
                  <a:srgbClr val="FFD624"/>
                </a:solidFill>
                <a:latin typeface="Verdana" pitchFamily="34" charset="0"/>
                <a:ea typeface="ＭＳ Ｐゴシック" pitchFamily="34" charset="-128"/>
              </a:defRPr>
            </a:lvl4pPr>
            <a:lvl5pPr marL="2057400" indent="-228600" defTabSz="449263" eaLnBrk="0" hangingPunct="0">
              <a:defRPr sz="7600" b="1">
                <a:solidFill>
                  <a:srgbClr val="FFD624"/>
                </a:solidFill>
                <a:latin typeface="Verdana" pitchFamily="34" charset="0"/>
                <a:ea typeface="ＭＳ Ｐゴシック" pitchFamily="34" charset="-128"/>
              </a:defRPr>
            </a:lvl5pPr>
            <a:lvl6pPr marL="25146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6pPr>
            <a:lvl7pPr marL="29718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7pPr>
            <a:lvl8pPr marL="34290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8pPr>
            <a:lvl9pPr marL="3886200" indent="-228600" defTabSz="449263" eaLnBrk="0" fontAlgn="base" hangingPunct="0">
              <a:spcBef>
                <a:spcPct val="0"/>
              </a:spcBef>
              <a:spcAft>
                <a:spcPct val="0"/>
              </a:spcAft>
              <a:defRPr sz="7600" b="1">
                <a:solidFill>
                  <a:srgbClr val="FFD624"/>
                </a:solidFill>
                <a:latin typeface="Verdana" pitchFamily="34" charset="0"/>
                <a:ea typeface="ＭＳ Ｐゴシック" pitchFamily="34" charset="-128"/>
              </a:defRPr>
            </a:lvl9pPr>
          </a:lstStyle>
          <a:p>
            <a:pPr algn="ctr" eaLnBrk="1" hangingPunct="1">
              <a:buClr>
                <a:srgbClr val="004494"/>
              </a:buClr>
              <a:buSzPct val="150000"/>
              <a:buFont typeface="Times New Roman" pitchFamily="18" charset="0"/>
              <a:buNone/>
            </a:pPr>
            <a:r>
              <a:rPr lang="en-US" sz="2800" dirty="0" smtClean="0">
                <a:solidFill>
                  <a:srgbClr val="0F5494"/>
                </a:solidFill>
              </a:rPr>
              <a:t>Kinetics </a:t>
            </a:r>
            <a:r>
              <a:rPr lang="en-US" sz="2800" dirty="0">
                <a:solidFill>
                  <a:srgbClr val="0F5494"/>
                </a:solidFill>
              </a:rPr>
              <a:t>of the </a:t>
            </a:r>
            <a:r>
              <a:rPr lang="en-US" sz="2800" dirty="0" smtClean="0">
                <a:solidFill>
                  <a:srgbClr val="0F5494"/>
                </a:solidFill>
              </a:rPr>
              <a:t>NPs cell </a:t>
            </a:r>
            <a:r>
              <a:rPr lang="en-US" sz="2800" dirty="0">
                <a:solidFill>
                  <a:srgbClr val="0F5494"/>
                </a:solidFill>
              </a:rPr>
              <a:t>uptake </a:t>
            </a:r>
            <a:endParaRPr lang="en-US" sz="2800" dirty="0" smtClean="0">
              <a:solidFill>
                <a:srgbClr val="0F5494"/>
              </a:solidFill>
            </a:endParaRPr>
          </a:p>
          <a:p>
            <a:pPr algn="ctr" eaLnBrk="1" hangingPunct="1">
              <a:buClr>
                <a:srgbClr val="004494"/>
              </a:buClr>
              <a:buSzPct val="150000"/>
              <a:buFont typeface="Times New Roman" pitchFamily="18" charset="0"/>
              <a:buNone/>
            </a:pPr>
            <a:r>
              <a:rPr lang="en-US" sz="2800" dirty="0" smtClean="0">
                <a:solidFill>
                  <a:srgbClr val="0F5494"/>
                </a:solidFill>
              </a:rPr>
              <a:t>in serum-free medium</a:t>
            </a:r>
            <a:endParaRPr lang="it-IT" sz="2800" dirty="0">
              <a:solidFill>
                <a:srgbClr val="0F5494"/>
              </a:solidFill>
            </a:endParaRPr>
          </a:p>
        </p:txBody>
      </p:sp>
      <p:sp>
        <p:nvSpPr>
          <p:cNvPr id="17" name="TextBox 5"/>
          <p:cNvSpPr txBox="1"/>
          <p:nvPr/>
        </p:nvSpPr>
        <p:spPr>
          <a:xfrm>
            <a:off x="898236" y="1212721"/>
            <a:ext cx="3195215" cy="400110"/>
          </a:xfrm>
          <a:prstGeom prst="rect">
            <a:avLst/>
          </a:prstGeom>
          <a:noFill/>
        </p:spPr>
        <p:txBody>
          <a:bodyPr wrap="square">
            <a:spAutoFit/>
          </a:bodyPr>
          <a:lstStyle/>
          <a:p>
            <a:pPr algn="ctr" fontAlgn="auto">
              <a:spcBef>
                <a:spcPts val="0"/>
              </a:spcBef>
              <a:spcAft>
                <a:spcPts val="0"/>
              </a:spcAft>
              <a:defRPr/>
            </a:pPr>
            <a:r>
              <a:rPr lang="en-US" sz="2000" dirty="0" smtClean="0">
                <a:solidFill>
                  <a:srgbClr val="0F5494"/>
                </a:solidFill>
                <a:latin typeface="Calibri" pitchFamily="34" charset="0"/>
                <a:ea typeface="+mn-ea"/>
                <a:cs typeface="Calibri" pitchFamily="34" charset="0"/>
              </a:rPr>
              <a:t>SiO</a:t>
            </a:r>
            <a:r>
              <a:rPr lang="en-US" sz="2000" baseline="-25000" dirty="0" smtClean="0">
                <a:solidFill>
                  <a:srgbClr val="0F5494"/>
                </a:solidFill>
                <a:latin typeface="Calibri" pitchFamily="34" charset="0"/>
                <a:ea typeface="+mn-ea"/>
                <a:cs typeface="Calibri" pitchFamily="34" charset="0"/>
              </a:rPr>
              <a:t>2</a:t>
            </a:r>
            <a:r>
              <a:rPr lang="en-US" sz="2000" dirty="0" smtClean="0">
                <a:solidFill>
                  <a:srgbClr val="0F5494"/>
                </a:solidFill>
                <a:latin typeface="Calibri" pitchFamily="34" charset="0"/>
                <a:ea typeface="+mn-ea"/>
                <a:cs typeface="Calibri" pitchFamily="34" charset="0"/>
              </a:rPr>
              <a:t> NPs 30 nm</a:t>
            </a:r>
            <a:endParaRPr lang="it-IT" sz="2000" dirty="0">
              <a:solidFill>
                <a:srgbClr val="0F5494"/>
              </a:solidFill>
              <a:latin typeface="Calibri" pitchFamily="34" charset="0"/>
              <a:ea typeface="+mn-ea"/>
              <a:cs typeface="Calibri" pitchFamily="34" charset="0"/>
            </a:endParaRPr>
          </a:p>
        </p:txBody>
      </p:sp>
      <p:sp>
        <p:nvSpPr>
          <p:cNvPr id="18" name="TextBox 5"/>
          <p:cNvSpPr txBox="1"/>
          <p:nvPr/>
        </p:nvSpPr>
        <p:spPr>
          <a:xfrm>
            <a:off x="5133422" y="1212721"/>
            <a:ext cx="3195215" cy="400110"/>
          </a:xfrm>
          <a:prstGeom prst="rect">
            <a:avLst/>
          </a:prstGeom>
          <a:noFill/>
        </p:spPr>
        <p:txBody>
          <a:bodyPr wrap="square">
            <a:spAutoFit/>
          </a:bodyPr>
          <a:lstStyle/>
          <a:p>
            <a:pPr algn="ctr" fontAlgn="auto">
              <a:spcBef>
                <a:spcPts val="0"/>
              </a:spcBef>
              <a:spcAft>
                <a:spcPts val="0"/>
              </a:spcAft>
              <a:defRPr/>
            </a:pPr>
            <a:r>
              <a:rPr lang="en-US" sz="2000" dirty="0" smtClean="0">
                <a:solidFill>
                  <a:srgbClr val="0F5494"/>
                </a:solidFill>
                <a:latin typeface="Calibri" pitchFamily="34" charset="0"/>
                <a:ea typeface="+mn-ea"/>
                <a:cs typeface="Calibri" pitchFamily="34" charset="0"/>
              </a:rPr>
              <a:t>SiO</a:t>
            </a:r>
            <a:r>
              <a:rPr lang="en-US" sz="2000" baseline="-25000" dirty="0" smtClean="0">
                <a:solidFill>
                  <a:srgbClr val="0F5494"/>
                </a:solidFill>
                <a:latin typeface="Calibri" pitchFamily="34" charset="0"/>
                <a:ea typeface="+mn-ea"/>
                <a:cs typeface="Calibri" pitchFamily="34" charset="0"/>
              </a:rPr>
              <a:t>2</a:t>
            </a:r>
            <a:r>
              <a:rPr lang="en-US" sz="2000" dirty="0" smtClean="0">
                <a:solidFill>
                  <a:srgbClr val="0F5494"/>
                </a:solidFill>
                <a:latin typeface="Calibri" pitchFamily="34" charset="0"/>
                <a:ea typeface="+mn-ea"/>
                <a:cs typeface="Calibri" pitchFamily="34" charset="0"/>
              </a:rPr>
              <a:t> NPs 80 nm</a:t>
            </a:r>
            <a:endParaRPr lang="it-IT" sz="2000" dirty="0">
              <a:solidFill>
                <a:srgbClr val="0F5494"/>
              </a:solidFill>
              <a:latin typeface="Calibri" pitchFamily="34" charset="0"/>
              <a:ea typeface="+mn-ea"/>
              <a:cs typeface="Calibri" pitchFamily="34" charset="0"/>
            </a:endParaRPr>
          </a:p>
        </p:txBody>
      </p:sp>
      <p:pic>
        <p:nvPicPr>
          <p:cNvPr id="19" name="Picture 3"/>
          <p:cNvPicPr>
            <a:picLocks noChangeAspect="1" noChangeArrowheads="1"/>
          </p:cNvPicPr>
          <p:nvPr/>
        </p:nvPicPr>
        <p:blipFill>
          <a:blip r:embed="rId8">
            <a:extLst>
              <a:ext uri="{28A0092B-C50C-407E-A947-70E740481C1C}">
                <a14:useLocalDpi xmlns:a14="http://schemas.microsoft.com/office/drawing/2010/main" val="0"/>
              </a:ext>
            </a:extLst>
          </a:blip>
          <a:srcRect b="31029"/>
          <a:stretch>
            <a:fillRect/>
          </a:stretch>
        </p:blipFill>
        <p:spPr bwMode="auto">
          <a:xfrm>
            <a:off x="336298" y="3915155"/>
            <a:ext cx="5849288" cy="276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p:cNvSpPr txBox="1">
            <a:spLocks noChangeArrowheads="1"/>
          </p:cNvSpPr>
          <p:nvPr/>
        </p:nvSpPr>
        <p:spPr bwMode="auto">
          <a:xfrm>
            <a:off x="4420748" y="6608385"/>
            <a:ext cx="44117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altLang="en-US" sz="1100" b="0" i="1" dirty="0" err="1" smtClean="0">
                <a:solidFill>
                  <a:srgbClr val="004494"/>
                </a:solidFill>
              </a:rPr>
              <a:t>Halamoda</a:t>
            </a:r>
            <a:r>
              <a:rPr lang="en-GB" altLang="en-US" sz="1100" b="0" i="1" dirty="0" smtClean="0">
                <a:solidFill>
                  <a:srgbClr val="004494"/>
                </a:solidFill>
              </a:rPr>
              <a:t> B, </a:t>
            </a:r>
            <a:r>
              <a:rPr lang="en-GB" altLang="en-US" sz="1100" b="0" i="1" dirty="0" err="1" smtClean="0">
                <a:solidFill>
                  <a:srgbClr val="004494"/>
                </a:solidFill>
              </a:rPr>
              <a:t>Kinsner-Ovaskainen</a:t>
            </a:r>
            <a:r>
              <a:rPr lang="en-GB" altLang="en-US" sz="1100" b="0" i="1" dirty="0" smtClean="0">
                <a:solidFill>
                  <a:srgbClr val="004494"/>
                </a:solidFill>
              </a:rPr>
              <a:t> A </a:t>
            </a:r>
            <a:r>
              <a:rPr lang="en-GB" altLang="en-US" sz="1100" b="0" i="1" dirty="0">
                <a:solidFill>
                  <a:srgbClr val="004494"/>
                </a:solidFill>
              </a:rPr>
              <a:t>et al, </a:t>
            </a:r>
            <a:r>
              <a:rPr lang="en-GB" altLang="en-US" sz="1100" b="0" i="1" dirty="0" smtClean="0">
                <a:solidFill>
                  <a:srgbClr val="004494"/>
                </a:solidFill>
              </a:rPr>
              <a:t>PLOS One (2015)</a:t>
            </a:r>
            <a:endParaRPr lang="en-GB" altLang="en-US" sz="1100" b="0" i="1" dirty="0">
              <a:solidFill>
                <a:srgbClr val="004494"/>
              </a:solidFill>
            </a:endParaRPr>
          </a:p>
        </p:txBody>
      </p:sp>
    </p:spTree>
    <p:extLst>
      <p:ext uri="{BB962C8B-B14F-4D97-AF65-F5344CB8AC3E}">
        <p14:creationId xmlns:p14="http://schemas.microsoft.com/office/powerpoint/2010/main" val="302796908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700808"/>
            <a:ext cx="7870825" cy="430213"/>
          </a:xfrm>
        </p:spPr>
        <p:txBody>
          <a:bodyPr/>
          <a:lstStyle/>
          <a:p>
            <a:r>
              <a:rPr lang="en-GB" sz="2000" dirty="0" smtClean="0"/>
              <a:t>How </a:t>
            </a:r>
            <a:r>
              <a:rPr lang="en-GB" sz="2000" dirty="0" err="1"/>
              <a:t>p</a:t>
            </a:r>
            <a:r>
              <a:rPr lang="en-GB" sz="2000" dirty="0" err="1" smtClean="0"/>
              <a:t>hys.chem</a:t>
            </a:r>
            <a:r>
              <a:rPr lang="en-GB" sz="2000" dirty="0" smtClean="0"/>
              <a:t> parameter contribute to toxicity</a:t>
            </a:r>
            <a:endParaRPr lang="en-GB"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607" y="2253893"/>
            <a:ext cx="5301298" cy="4175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07504" y="6429400"/>
            <a:ext cx="3275256" cy="307777"/>
          </a:xfrm>
          <a:prstGeom prst="rect">
            <a:avLst/>
          </a:prstGeom>
          <a:noFill/>
        </p:spPr>
        <p:txBody>
          <a:bodyPr wrap="none" rtlCol="0">
            <a:spAutoFit/>
          </a:bodyPr>
          <a:lstStyle/>
          <a:p>
            <a:r>
              <a:rPr lang="en-GB" sz="1400" dirty="0" smtClean="0">
                <a:solidFill>
                  <a:srgbClr val="004494"/>
                </a:solidFill>
              </a:rPr>
              <a:t>Graph </a:t>
            </a:r>
            <a:r>
              <a:rPr lang="en-GB" sz="1400" dirty="0" err="1" smtClean="0">
                <a:solidFill>
                  <a:srgbClr val="004494"/>
                </a:solidFill>
              </a:rPr>
              <a:t>S.McNeill</a:t>
            </a:r>
            <a:r>
              <a:rPr lang="en-GB" sz="1400" dirty="0" smtClean="0">
                <a:solidFill>
                  <a:srgbClr val="004494"/>
                </a:solidFill>
              </a:rPr>
              <a:t> Head NCI-NCL</a:t>
            </a:r>
            <a:endParaRPr lang="en-GB" sz="1400" dirty="0">
              <a:solidFill>
                <a:srgbClr val="004494"/>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9144000" cy="1646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698477"/>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4"/>
          <p:cNvSpPr txBox="1">
            <a:spLocks/>
          </p:cNvSpPr>
          <p:nvPr/>
        </p:nvSpPr>
        <p:spPr>
          <a:xfrm>
            <a:off x="179512" y="2975749"/>
            <a:ext cx="7772400" cy="1470025"/>
          </a:xfrm>
          <a:prstGeom prst="rect">
            <a:avLst/>
          </a:prstGeom>
        </p:spPr>
        <p:txBody>
          <a:bodyPr/>
          <a:lstStyle>
            <a:lvl1pPr marL="358775" algn="l" rtl="0" eaLnBrk="1" fontAlgn="base" hangingPunct="1">
              <a:spcBef>
                <a:spcPct val="0"/>
              </a:spcBef>
              <a:spcAft>
                <a:spcPct val="0"/>
              </a:spcAft>
              <a:defRPr sz="30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r>
              <a:rPr lang="en-US" sz="2800" kern="0" dirty="0" smtClean="0"/>
              <a:t>EU </a:t>
            </a:r>
            <a:r>
              <a:rPr lang="en-US" sz="2800" kern="0" dirty="0" err="1" smtClean="0"/>
              <a:t>Nanomedicine</a:t>
            </a:r>
            <a:r>
              <a:rPr lang="en-US" sz="2800" kern="0" dirty="0" smtClean="0"/>
              <a:t> Characterization Laboratory </a:t>
            </a:r>
            <a:br>
              <a:rPr lang="en-US" sz="2800" kern="0" dirty="0" smtClean="0"/>
            </a:br>
            <a:r>
              <a:rPr lang="en-US" sz="2800" kern="0" dirty="0" smtClean="0"/>
              <a:t>(EU-NCL)</a:t>
            </a:r>
            <a:br>
              <a:rPr lang="en-US" sz="2800" kern="0" dirty="0" smtClean="0"/>
            </a:br>
            <a:endParaRPr lang="en-US" sz="2800" kern="0" dirty="0" smtClean="0"/>
          </a:p>
        </p:txBody>
      </p:sp>
      <p:sp>
        <p:nvSpPr>
          <p:cNvPr id="3" name="Subtitle 3"/>
          <p:cNvSpPr txBox="1">
            <a:spLocks/>
          </p:cNvSpPr>
          <p:nvPr/>
        </p:nvSpPr>
        <p:spPr>
          <a:xfrm>
            <a:off x="467544" y="4653136"/>
            <a:ext cx="6400800" cy="1752600"/>
          </a:xfrm>
          <a:prstGeom prst="rect">
            <a:avLst/>
          </a:prstGeom>
        </p:spPr>
        <p:txBody>
          <a:bodyPr/>
          <a:lst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pitchFamily="34" charset="0"/>
              </a:defRPr>
            </a:lvl4pPr>
            <a:lvl5pPr marL="2057400" indent="-228600" algn="l" rtl="0" eaLnBrk="1" fontAlgn="base" hangingPunct="1">
              <a:spcBef>
                <a:spcPct val="20000"/>
              </a:spcBef>
              <a:spcAft>
                <a:spcPct val="0"/>
              </a:spcAft>
              <a:buChar char="»"/>
              <a:defRPr sz="2000">
                <a:solidFill>
                  <a:schemeClr val="tx1"/>
                </a:solidFill>
                <a:latin typeface="Arial" pitchFamily="34" charset="0"/>
              </a:defRPr>
            </a:lvl5pPr>
            <a:lvl6pPr marL="2514600" indent="-228600" algn="l" rtl="0" eaLnBrk="1" fontAlgn="base" hangingPunct="1">
              <a:spcBef>
                <a:spcPct val="20000"/>
              </a:spcBef>
              <a:spcAft>
                <a:spcPct val="0"/>
              </a:spcAft>
              <a:buChar char="»"/>
              <a:defRPr sz="2000">
                <a:solidFill>
                  <a:schemeClr val="tx1"/>
                </a:solidFill>
                <a:latin typeface="Arial" pitchFamily="34" charset="0"/>
              </a:defRPr>
            </a:lvl6pPr>
            <a:lvl7pPr marL="2971800" indent="-228600" algn="l" rtl="0" eaLnBrk="1" fontAlgn="base" hangingPunct="1">
              <a:spcBef>
                <a:spcPct val="20000"/>
              </a:spcBef>
              <a:spcAft>
                <a:spcPct val="0"/>
              </a:spcAft>
              <a:buChar char="»"/>
              <a:defRPr sz="2000">
                <a:solidFill>
                  <a:schemeClr val="tx1"/>
                </a:solidFill>
                <a:latin typeface="Arial" pitchFamily="34" charset="0"/>
              </a:defRPr>
            </a:lvl7pPr>
            <a:lvl8pPr marL="3429000" indent="-228600" algn="l" rtl="0" eaLnBrk="1" fontAlgn="base" hangingPunct="1">
              <a:spcBef>
                <a:spcPct val="20000"/>
              </a:spcBef>
              <a:spcAft>
                <a:spcPct val="0"/>
              </a:spcAft>
              <a:buChar char="»"/>
              <a:defRPr sz="2000">
                <a:solidFill>
                  <a:schemeClr val="tx1"/>
                </a:solidFill>
                <a:latin typeface="Arial" pitchFamily="34" charset="0"/>
              </a:defRPr>
            </a:lvl8pPr>
            <a:lvl9pPr marL="3886200" indent="-228600" algn="l" rtl="0" eaLnBrk="1" fontAlgn="base" hangingPunct="1">
              <a:spcBef>
                <a:spcPct val="20000"/>
              </a:spcBef>
              <a:spcAft>
                <a:spcPct val="0"/>
              </a:spcAft>
              <a:buChar char="»"/>
              <a:defRPr sz="2000">
                <a:solidFill>
                  <a:schemeClr val="tx1"/>
                </a:solidFill>
                <a:latin typeface="Arial" pitchFamily="34" charset="0"/>
              </a:defRPr>
            </a:lvl9pPr>
          </a:lstStyle>
          <a:p>
            <a:pPr>
              <a:buFont typeface="Arial" charset="0"/>
              <a:buNone/>
              <a:defRPr/>
            </a:pPr>
            <a:r>
              <a:rPr lang="en-GB" sz="2800" kern="0" dirty="0" smtClean="0"/>
              <a:t>the first European transnational</a:t>
            </a:r>
          </a:p>
          <a:p>
            <a:pPr>
              <a:buFont typeface="Arial" charset="0"/>
              <a:buNone/>
              <a:defRPr/>
            </a:pPr>
            <a:r>
              <a:rPr lang="en-GB" sz="2800" kern="0" dirty="0" smtClean="0"/>
              <a:t>infrastructure in </a:t>
            </a:r>
            <a:r>
              <a:rPr lang="en-GB" sz="2800" kern="0" dirty="0" err="1" smtClean="0"/>
              <a:t>nanomedicine</a:t>
            </a:r>
            <a:r>
              <a:rPr lang="en-GB" sz="2800" kern="0" dirty="0" smtClean="0"/>
              <a:t>-</a:t>
            </a:r>
            <a:endParaRPr lang="en-GB" sz="2800" kern="0" dirty="0"/>
          </a:p>
        </p:txBody>
      </p:sp>
      <p:pic>
        <p:nvPicPr>
          <p:cNvPr id="4" name="Bild 2" descr="EUNCL_Logo_Masterbr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961256"/>
            <a:ext cx="2514600"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726355"/>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68313" y="765175"/>
            <a:ext cx="8229600" cy="1143000"/>
          </a:xfrm>
        </p:spPr>
        <p:txBody>
          <a:bodyPr/>
          <a:lstStyle/>
          <a:p>
            <a:r>
              <a:rPr lang="en-GB" sz="2000" b="1" dirty="0" smtClean="0">
                <a:solidFill>
                  <a:srgbClr val="002060"/>
                </a:solidFill>
              </a:rPr>
              <a:t>Our Objectives</a:t>
            </a:r>
          </a:p>
        </p:txBody>
      </p:sp>
      <p:sp>
        <p:nvSpPr>
          <p:cNvPr id="3" name="Content Placeholder 2"/>
          <p:cNvSpPr>
            <a:spLocks noGrp="1"/>
          </p:cNvSpPr>
          <p:nvPr>
            <p:ph idx="1"/>
          </p:nvPr>
        </p:nvSpPr>
        <p:spPr>
          <a:xfrm>
            <a:off x="273050" y="1700213"/>
            <a:ext cx="8640763" cy="3960812"/>
          </a:xfrm>
        </p:spPr>
        <p:txBody>
          <a:bodyPr>
            <a:noAutofit/>
          </a:bodyPr>
          <a:lstStyle/>
          <a:p>
            <a:pPr>
              <a:buFont typeface="Arial" charset="0"/>
              <a:buChar char="•"/>
              <a:defRPr/>
            </a:pPr>
            <a:r>
              <a:rPr lang="en-GB" sz="2000" i="0" dirty="0">
                <a:solidFill>
                  <a:srgbClr val="002060"/>
                </a:solidFill>
              </a:rPr>
              <a:t>To perform and standardize the pre-clinical characterization of </a:t>
            </a:r>
            <a:r>
              <a:rPr lang="en-GB" sz="2000" i="0" dirty="0" smtClean="0">
                <a:solidFill>
                  <a:srgbClr val="002060"/>
                </a:solidFill>
              </a:rPr>
              <a:t>nanomaterials </a:t>
            </a:r>
            <a:r>
              <a:rPr lang="en-GB" sz="2000" i="0" dirty="0">
                <a:solidFill>
                  <a:srgbClr val="002060"/>
                </a:solidFill>
              </a:rPr>
              <a:t>intended for medical therapies  in  Europe</a:t>
            </a:r>
          </a:p>
          <a:p>
            <a:pPr>
              <a:buFont typeface="Arial" charset="0"/>
              <a:buChar char="•"/>
              <a:defRPr/>
            </a:pPr>
            <a:endParaRPr lang="en-GB" sz="2000" i="0" dirty="0">
              <a:solidFill>
                <a:srgbClr val="002060"/>
              </a:solidFill>
            </a:endParaRPr>
          </a:p>
          <a:p>
            <a:pPr>
              <a:buFont typeface="Arial" charset="0"/>
              <a:buChar char="•"/>
              <a:defRPr/>
            </a:pPr>
            <a:r>
              <a:rPr lang="en-GB" sz="2000" i="0" dirty="0" smtClean="0">
                <a:solidFill>
                  <a:srgbClr val="002060"/>
                </a:solidFill>
              </a:rPr>
              <a:t>To </a:t>
            </a:r>
            <a:r>
              <a:rPr lang="en-GB" sz="2000" i="0" dirty="0">
                <a:solidFill>
                  <a:srgbClr val="002060"/>
                </a:solidFill>
              </a:rPr>
              <a:t>accelerate translation of engineered nanoparticles for medicine applications </a:t>
            </a:r>
            <a:r>
              <a:rPr lang="en-GB" sz="2000" i="0" dirty="0" smtClean="0">
                <a:solidFill>
                  <a:srgbClr val="002060"/>
                </a:solidFill>
              </a:rPr>
              <a:t>to medicinal </a:t>
            </a:r>
            <a:r>
              <a:rPr lang="en-GB" sz="2000" i="0" dirty="0">
                <a:solidFill>
                  <a:srgbClr val="002060"/>
                </a:solidFill>
              </a:rPr>
              <a:t>products</a:t>
            </a:r>
          </a:p>
          <a:p>
            <a:pPr>
              <a:defRPr/>
            </a:pPr>
            <a:endParaRPr lang="en-GB" sz="2000" i="0" dirty="0">
              <a:solidFill>
                <a:srgbClr val="002060"/>
              </a:solidFill>
            </a:endParaRPr>
          </a:p>
          <a:p>
            <a:pPr>
              <a:buFont typeface="Arial" charset="0"/>
              <a:buChar char="•"/>
              <a:defRPr/>
            </a:pPr>
            <a:r>
              <a:rPr lang="en-GB" sz="2000" i="0" dirty="0" smtClean="0">
                <a:solidFill>
                  <a:srgbClr val="002060"/>
                </a:solidFill>
              </a:rPr>
              <a:t>To </a:t>
            </a:r>
            <a:r>
              <a:rPr lang="en-GB" sz="2000" i="0" dirty="0">
                <a:solidFill>
                  <a:srgbClr val="002060"/>
                </a:solidFill>
              </a:rPr>
              <a:t>support product developer by addressing feedback of decision makers </a:t>
            </a:r>
            <a:r>
              <a:rPr lang="en-GB" sz="2000" i="0" dirty="0" smtClean="0">
                <a:solidFill>
                  <a:srgbClr val="002060"/>
                </a:solidFill>
              </a:rPr>
              <a:t>regarding </a:t>
            </a:r>
            <a:r>
              <a:rPr lang="en-GB" sz="2000" i="0" dirty="0" err="1" smtClean="0">
                <a:solidFill>
                  <a:srgbClr val="002060"/>
                </a:solidFill>
              </a:rPr>
              <a:t>nanospecific</a:t>
            </a:r>
            <a:r>
              <a:rPr lang="en-GB" sz="2000" i="0" dirty="0" smtClean="0">
                <a:solidFill>
                  <a:srgbClr val="002060"/>
                </a:solidFill>
              </a:rPr>
              <a:t> </a:t>
            </a:r>
            <a:r>
              <a:rPr lang="en-GB" sz="2000" i="0" dirty="0">
                <a:solidFill>
                  <a:srgbClr val="002060"/>
                </a:solidFill>
              </a:rPr>
              <a:t>properties</a:t>
            </a:r>
          </a:p>
          <a:p>
            <a:pPr>
              <a:buFont typeface="Arial" charset="0"/>
              <a:buChar char="•"/>
              <a:defRPr/>
            </a:pPr>
            <a:endParaRPr lang="en-GB" sz="2000" i="0" dirty="0">
              <a:solidFill>
                <a:srgbClr val="002060"/>
              </a:solidFill>
            </a:endParaRPr>
          </a:p>
          <a:p>
            <a:pPr>
              <a:buFont typeface="Arial" charset="0"/>
              <a:buChar char="•"/>
              <a:defRPr/>
            </a:pPr>
            <a:r>
              <a:rPr lang="en-GB" sz="2000" i="0" dirty="0" smtClean="0">
                <a:solidFill>
                  <a:srgbClr val="002060"/>
                </a:solidFill>
              </a:rPr>
              <a:t>To </a:t>
            </a:r>
            <a:r>
              <a:rPr lang="en-GB" sz="2000" i="0" dirty="0">
                <a:solidFill>
                  <a:srgbClr val="002060"/>
                </a:solidFill>
              </a:rPr>
              <a:t>identify and to characterize critical parameter related to </a:t>
            </a:r>
            <a:endParaRPr lang="en-GB" sz="2000" i="0" dirty="0" smtClean="0">
              <a:solidFill>
                <a:srgbClr val="002060"/>
              </a:solidFill>
            </a:endParaRPr>
          </a:p>
          <a:p>
            <a:pPr marL="0" indent="0">
              <a:buFont typeface="Arial" charset="0"/>
              <a:buNone/>
              <a:defRPr/>
            </a:pPr>
            <a:r>
              <a:rPr lang="en-GB" sz="2000" i="0" dirty="0">
                <a:solidFill>
                  <a:srgbClr val="002060"/>
                </a:solidFill>
              </a:rPr>
              <a:t> </a:t>
            </a:r>
            <a:r>
              <a:rPr lang="en-GB" sz="2000" i="0" dirty="0" smtClean="0">
                <a:solidFill>
                  <a:srgbClr val="002060"/>
                </a:solidFill>
              </a:rPr>
              <a:t>     nanomaterial </a:t>
            </a:r>
            <a:r>
              <a:rPr lang="en-GB" sz="2000" i="0" dirty="0">
                <a:solidFill>
                  <a:srgbClr val="002060"/>
                </a:solidFill>
              </a:rPr>
              <a:t>interaction </a:t>
            </a:r>
            <a:r>
              <a:rPr lang="en-GB" sz="2000" i="0" dirty="0" smtClean="0">
                <a:solidFill>
                  <a:srgbClr val="002060"/>
                </a:solidFill>
              </a:rPr>
              <a:t>with biological </a:t>
            </a:r>
            <a:r>
              <a:rPr lang="en-GB" sz="2000" i="0" dirty="0">
                <a:solidFill>
                  <a:srgbClr val="002060"/>
                </a:solidFill>
              </a:rPr>
              <a:t>systems</a:t>
            </a:r>
          </a:p>
          <a:p>
            <a:pPr>
              <a:buFont typeface="Arial" charset="0"/>
              <a:buChar char="•"/>
              <a:defRPr/>
            </a:pPr>
            <a:endParaRPr lang="en-GB" sz="2000" i="0" dirty="0">
              <a:solidFill>
                <a:srgbClr val="002060"/>
              </a:solidFill>
            </a:endParaRPr>
          </a:p>
        </p:txBody>
      </p:sp>
      <p:sp>
        <p:nvSpPr>
          <p:cNvPr id="4" name="Footer Placeholder 3"/>
          <p:cNvSpPr>
            <a:spLocks noGrp="1"/>
          </p:cNvSpPr>
          <p:nvPr>
            <p:ph type="ftr" sz="quarter" idx="4294967295"/>
          </p:nvPr>
        </p:nvSpPr>
        <p:spPr>
          <a:xfrm>
            <a:off x="3124200" y="6245225"/>
            <a:ext cx="2895600" cy="476250"/>
          </a:xfrm>
          <a:prstGeom prst="rect">
            <a:avLst/>
          </a:prstGeom>
        </p:spPr>
        <p:txBody>
          <a:bodyPr/>
          <a:lstStyle/>
          <a:p>
            <a:pPr>
              <a:defRPr/>
            </a:pPr>
            <a:r>
              <a:rPr lang="en-GB" smtClean="0">
                <a:solidFill>
                  <a:schemeClr val="bg1"/>
                </a:solidFill>
              </a:rPr>
              <a:t>Nano4Life 2015, Swansea, UK</a:t>
            </a:r>
            <a:endParaRPr lang="en-GB">
              <a:solidFill>
                <a:schemeClr val="bg1"/>
              </a:solidFill>
            </a:endParaRPr>
          </a:p>
        </p:txBody>
      </p:sp>
      <p:pic>
        <p:nvPicPr>
          <p:cNvPr id="17414" name="Bild 2" descr="EUNCL_Logo_Masterbra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5445224"/>
            <a:ext cx="2627338" cy="131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30141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GB" sz="2400" b="1" dirty="0" smtClean="0">
                <a:solidFill>
                  <a:srgbClr val="002060"/>
                </a:solidFill>
              </a:rPr>
              <a:t>Who we are </a:t>
            </a:r>
          </a:p>
        </p:txBody>
      </p:sp>
      <p:pic>
        <p:nvPicPr>
          <p:cNvPr id="6" name="Image 54"/>
          <p:cNvPicPr>
            <a:picLocks noGrp="1" noChangeAspect="1" noChangeArrowheads="1"/>
          </p:cNvPicPr>
          <p:nvPr>
            <p:ph idx="1"/>
          </p:nvPr>
        </p:nvPicPr>
        <p:blipFill>
          <a:blip r:embed="rId2"/>
          <a:srcRect/>
          <a:stretch>
            <a:fillRect/>
          </a:stretch>
        </p:blipFill>
        <p:spPr>
          <a:xfrm>
            <a:off x="395536" y="260648"/>
            <a:ext cx="7643812" cy="4273550"/>
          </a:xfrm>
          <a:effectLst>
            <a:outerShdw blurRad="292100" dist="139700" dir="2700000" algn="tl" rotWithShape="0">
              <a:srgbClr val="333333">
                <a:alpha val="65000"/>
              </a:srgbClr>
            </a:outerShdw>
          </a:effectLst>
          <a:extLst/>
        </p:spPr>
      </p:pic>
      <p:grpSp>
        <p:nvGrpSpPr>
          <p:cNvPr id="16390" name="Groupe 5"/>
          <p:cNvGrpSpPr>
            <a:grpSpLocks/>
          </p:cNvGrpSpPr>
          <p:nvPr/>
        </p:nvGrpSpPr>
        <p:grpSpPr bwMode="auto">
          <a:xfrm>
            <a:off x="323528" y="5013176"/>
            <a:ext cx="8583613" cy="457200"/>
            <a:chOff x="718810" y="3755737"/>
            <a:chExt cx="7170562" cy="380366"/>
          </a:xfrm>
          <a:solidFill>
            <a:schemeClr val="bg1"/>
          </a:solidFill>
        </p:grpSpPr>
        <p:sp>
          <p:nvSpPr>
            <p:cNvPr id="29" name="Ellipse 9"/>
            <p:cNvSpPr/>
            <p:nvPr/>
          </p:nvSpPr>
          <p:spPr>
            <a:xfrm>
              <a:off x="718810" y="3792717"/>
              <a:ext cx="351434" cy="342066"/>
            </a:xfrm>
            <a:prstGeom prst="ellipse">
              <a:avLst/>
            </a:prstGeom>
            <a:grpFill/>
            <a:ln w="25400" cap="flat" cmpd="sng" algn="ctr">
              <a:solidFill>
                <a:srgbClr val="4F81BD"/>
              </a:solidFill>
              <a:prstDash val="solid"/>
            </a:ln>
            <a:effectLst/>
          </p:spPr>
          <p:txBody>
            <a:bodyPr anchor="ctr"/>
            <a:lstStyle/>
            <a:p>
              <a:pPr algn="ctr" eaLnBrk="1" fontAlgn="auto" hangingPunct="1">
                <a:spcBef>
                  <a:spcPts val="0"/>
                </a:spcBef>
                <a:spcAft>
                  <a:spcPts val="0"/>
                </a:spcAft>
                <a:defRPr/>
              </a:pPr>
              <a:endParaRPr lang="fr-FR" kern="0">
                <a:solidFill>
                  <a:sysClr val="windowText" lastClr="000000"/>
                </a:solidFill>
                <a:latin typeface="Arial" panose="020B0604020202020204" pitchFamily="34" charset="0"/>
              </a:endParaRPr>
            </a:p>
          </p:txBody>
        </p:sp>
        <p:grpSp>
          <p:nvGrpSpPr>
            <p:cNvPr id="16395" name="Groupe 11"/>
            <p:cNvGrpSpPr>
              <a:grpSpLocks/>
            </p:cNvGrpSpPr>
            <p:nvPr/>
          </p:nvGrpSpPr>
          <p:grpSpPr bwMode="auto">
            <a:xfrm>
              <a:off x="2790243" y="3795482"/>
              <a:ext cx="1888421" cy="340621"/>
              <a:chOff x="6220090" y="8240342"/>
              <a:chExt cx="2144104" cy="378239"/>
            </a:xfrm>
            <a:grpFill/>
          </p:grpSpPr>
          <p:sp>
            <p:nvSpPr>
              <p:cNvPr id="23" name="ZoneTexte 12"/>
              <p:cNvSpPr txBox="1"/>
              <p:nvPr/>
            </p:nvSpPr>
            <p:spPr>
              <a:xfrm>
                <a:off x="6671843" y="8275403"/>
                <a:ext cx="1692427" cy="341712"/>
              </a:xfrm>
              <a:prstGeom prst="rect">
                <a:avLst/>
              </a:prstGeom>
              <a:grpFill/>
            </p:spPr>
            <p:txBody>
              <a:bodyPr wrap="none">
                <a:spAutoFit/>
              </a:bodyPr>
              <a:lstStyle/>
              <a:p>
                <a:pPr>
                  <a:defRPr/>
                </a:pPr>
                <a:r>
                  <a:rPr lang="fr-FR" b="1" dirty="0" err="1">
                    <a:solidFill>
                      <a:schemeClr val="bg1">
                        <a:lumMod val="50000"/>
                      </a:schemeClr>
                    </a:solidFill>
                    <a:latin typeface="Arial Narrow" panose="020B0606020202030204" pitchFamily="34" charset="0"/>
                  </a:rPr>
                  <a:t>Biological</a:t>
                </a:r>
                <a:r>
                  <a:rPr lang="fr-FR" b="1" dirty="0">
                    <a:solidFill>
                      <a:schemeClr val="bg1">
                        <a:lumMod val="50000"/>
                      </a:schemeClr>
                    </a:solidFill>
                    <a:latin typeface="Arial Narrow" panose="020B0606020202030204" pitchFamily="34" charset="0"/>
                  </a:rPr>
                  <a:t> </a:t>
                </a:r>
                <a:r>
                  <a:rPr lang="fr-FR" b="1" i="1" dirty="0">
                    <a:solidFill>
                      <a:schemeClr val="bg1">
                        <a:lumMod val="50000"/>
                      </a:schemeClr>
                    </a:solidFill>
                    <a:latin typeface="Arial Narrow" panose="020B0606020202030204" pitchFamily="34" charset="0"/>
                  </a:rPr>
                  <a:t>in-vitro</a:t>
                </a:r>
              </a:p>
            </p:txBody>
          </p:sp>
          <p:grpSp>
            <p:nvGrpSpPr>
              <p:cNvPr id="16407" name="Groupe 13"/>
              <p:cNvGrpSpPr>
                <a:grpSpLocks/>
              </p:cNvGrpSpPr>
              <p:nvPr/>
            </p:nvGrpSpPr>
            <p:grpSpPr bwMode="auto">
              <a:xfrm>
                <a:off x="6220090" y="8240342"/>
                <a:ext cx="390732" cy="378239"/>
                <a:chOff x="5986198" y="7891698"/>
                <a:chExt cx="572070" cy="553780"/>
              </a:xfrm>
              <a:grpFill/>
            </p:grpSpPr>
            <p:sp>
              <p:nvSpPr>
                <p:cNvPr id="25" name="Ellipse 14"/>
                <p:cNvSpPr/>
                <p:nvPr/>
              </p:nvSpPr>
              <p:spPr>
                <a:xfrm>
                  <a:off x="5986254" y="7891498"/>
                  <a:ext cx="573175" cy="553980"/>
                </a:xfrm>
                <a:prstGeom prst="ellipse">
                  <a:avLst/>
                </a:prstGeom>
                <a:grpFill/>
                <a:ln w="25400" cap="flat" cmpd="sng" algn="ctr">
                  <a:solidFill>
                    <a:srgbClr val="8064A2"/>
                  </a:solidFill>
                  <a:prstDash val="solid"/>
                </a:ln>
                <a:effectLst/>
              </p:spPr>
              <p:txBody>
                <a:bodyPr anchor="ctr"/>
                <a:lstStyle/>
                <a:p>
                  <a:pPr algn="ctr" eaLnBrk="1" fontAlgn="auto" hangingPunct="1">
                    <a:spcBef>
                      <a:spcPts val="0"/>
                    </a:spcBef>
                    <a:spcAft>
                      <a:spcPts val="0"/>
                    </a:spcAft>
                    <a:defRPr/>
                  </a:pPr>
                  <a:endParaRPr lang="fr-FR" kern="0">
                    <a:solidFill>
                      <a:sysClr val="windowText" lastClr="000000"/>
                    </a:solidFill>
                    <a:latin typeface="Arial" panose="020B0604020202020204" pitchFamily="34" charset="0"/>
                  </a:endParaRPr>
                </a:p>
              </p:txBody>
            </p:sp>
            <p:pic>
              <p:nvPicPr>
                <p:cNvPr id="16409" name="Picture 6" descr="http://www.clker.com/cliparts/u/U/b/D/Q/F/chemistry-flash-yellow-falcon-tube-md.png"/>
                <p:cNvPicPr>
                  <a:picLocks noChangeAspect="1" noChangeArrowheads="1"/>
                </p:cNvPicPr>
                <p:nvPr/>
              </p:nvPicPr>
              <p:blipFill>
                <a:blip r:embed="rId3">
                  <a:extLst>
                    <a:ext uri="{28A0092B-C50C-407E-A947-70E740481C1C}">
                      <a14:useLocalDpi xmlns:a14="http://schemas.microsoft.com/office/drawing/2010/main" val="0"/>
                    </a:ext>
                  </a:extLst>
                </a:blip>
                <a:srcRect r="68961"/>
                <a:stretch>
                  <a:fillRect/>
                </a:stretch>
              </p:blipFill>
              <p:spPr bwMode="auto">
                <a:xfrm>
                  <a:off x="6175034" y="7979410"/>
                  <a:ext cx="211678" cy="410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grpSp>
          <p:nvGrpSpPr>
            <p:cNvPr id="16396" name="Groupe 16"/>
            <p:cNvGrpSpPr>
              <a:grpSpLocks/>
            </p:cNvGrpSpPr>
            <p:nvPr/>
          </p:nvGrpSpPr>
          <p:grpSpPr bwMode="auto">
            <a:xfrm>
              <a:off x="4822659" y="3792845"/>
              <a:ext cx="1861002" cy="343009"/>
              <a:chOff x="10678885" y="7673669"/>
              <a:chExt cx="2128370" cy="378240"/>
            </a:xfrm>
            <a:grpFill/>
          </p:grpSpPr>
          <p:sp>
            <p:nvSpPr>
              <p:cNvPr id="19" name="ZoneTexte 17"/>
              <p:cNvSpPr txBox="1"/>
              <p:nvPr/>
            </p:nvSpPr>
            <p:spPr>
              <a:xfrm>
                <a:off x="11131574" y="7708481"/>
                <a:ext cx="1675943" cy="339334"/>
              </a:xfrm>
              <a:prstGeom prst="rect">
                <a:avLst/>
              </a:prstGeom>
              <a:grpFill/>
            </p:spPr>
            <p:txBody>
              <a:bodyPr wrap="none">
                <a:spAutoFit/>
              </a:bodyPr>
              <a:lstStyle/>
              <a:p>
                <a:pPr>
                  <a:defRPr/>
                </a:pPr>
                <a:r>
                  <a:rPr lang="fr-FR" b="1" dirty="0" err="1">
                    <a:solidFill>
                      <a:schemeClr val="bg1">
                        <a:lumMod val="50000"/>
                      </a:schemeClr>
                    </a:solidFill>
                    <a:latin typeface="Arial Narrow" panose="020B0606020202030204" pitchFamily="34" charset="0"/>
                  </a:rPr>
                  <a:t>Biological</a:t>
                </a:r>
                <a:r>
                  <a:rPr lang="fr-FR" b="1" dirty="0">
                    <a:solidFill>
                      <a:schemeClr val="bg1">
                        <a:lumMod val="50000"/>
                      </a:schemeClr>
                    </a:solidFill>
                    <a:latin typeface="Arial Narrow" panose="020B0606020202030204" pitchFamily="34" charset="0"/>
                  </a:rPr>
                  <a:t> </a:t>
                </a:r>
                <a:r>
                  <a:rPr lang="fr-FR" b="1" i="1" dirty="0">
                    <a:solidFill>
                      <a:schemeClr val="bg1">
                        <a:lumMod val="50000"/>
                      </a:schemeClr>
                    </a:solidFill>
                    <a:latin typeface="Arial Narrow" panose="020B0606020202030204" pitchFamily="34" charset="0"/>
                  </a:rPr>
                  <a:t>in-vivo</a:t>
                </a:r>
              </a:p>
            </p:txBody>
          </p:sp>
          <p:grpSp>
            <p:nvGrpSpPr>
              <p:cNvPr id="16403" name="Groupe 18"/>
              <p:cNvGrpSpPr>
                <a:grpSpLocks/>
              </p:cNvGrpSpPr>
              <p:nvPr/>
            </p:nvGrpSpPr>
            <p:grpSpPr bwMode="auto">
              <a:xfrm>
                <a:off x="10678885" y="7673669"/>
                <a:ext cx="390732" cy="378240"/>
                <a:chOff x="9954367" y="7051327"/>
                <a:chExt cx="572070" cy="553781"/>
              </a:xfrm>
              <a:grpFill/>
            </p:grpSpPr>
            <p:sp>
              <p:nvSpPr>
                <p:cNvPr id="21" name="Ellipse 19"/>
                <p:cNvSpPr/>
                <p:nvPr/>
              </p:nvSpPr>
              <p:spPr>
                <a:xfrm>
                  <a:off x="9955413" y="7051120"/>
                  <a:ext cx="572911" cy="554389"/>
                </a:xfrm>
                <a:prstGeom prst="ellipse">
                  <a:avLst/>
                </a:prstGeom>
                <a:grpFill/>
                <a:ln w="25400" cap="flat" cmpd="sng" algn="ctr">
                  <a:solidFill>
                    <a:srgbClr val="F79646"/>
                  </a:solidFill>
                  <a:prstDash val="solid"/>
                </a:ln>
                <a:effectLst/>
              </p:spPr>
              <p:txBody>
                <a:bodyPr anchor="ctr"/>
                <a:lstStyle/>
                <a:p>
                  <a:pPr algn="ctr" eaLnBrk="1" fontAlgn="auto" hangingPunct="1">
                    <a:spcBef>
                      <a:spcPts val="0"/>
                    </a:spcBef>
                    <a:spcAft>
                      <a:spcPts val="0"/>
                    </a:spcAft>
                    <a:defRPr/>
                  </a:pPr>
                  <a:endParaRPr lang="fr-FR" kern="0">
                    <a:solidFill>
                      <a:sysClr val="windowText" lastClr="000000"/>
                    </a:solidFill>
                    <a:latin typeface="Arial" panose="020B0604020202020204" pitchFamily="34" charset="0"/>
                  </a:endParaRPr>
                </a:p>
              </p:txBody>
            </p:sp>
            <p:pic>
              <p:nvPicPr>
                <p:cNvPr id="16405" name="Picture 10" descr="http://www.clker.com/cliparts/4/b/3/3/12154415481161002556lemmling_Simple_cartoon_mouse_2.svg.m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4255" y="7163075"/>
                  <a:ext cx="371497" cy="3665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grpSp>
          <p:nvGrpSpPr>
            <p:cNvPr id="16397" name="Groupe 21"/>
            <p:cNvGrpSpPr>
              <a:grpSpLocks/>
            </p:cNvGrpSpPr>
            <p:nvPr/>
          </p:nvGrpSpPr>
          <p:grpSpPr bwMode="auto">
            <a:xfrm>
              <a:off x="6785377" y="3755737"/>
              <a:ext cx="1103995" cy="361920"/>
              <a:chOff x="15295403" y="7100288"/>
              <a:chExt cx="1343575" cy="416063"/>
            </a:xfrm>
            <a:grpFill/>
          </p:grpSpPr>
          <p:sp>
            <p:nvSpPr>
              <p:cNvPr id="15" name="ZoneTexte 22"/>
              <p:cNvSpPr txBox="1"/>
              <p:nvPr/>
            </p:nvSpPr>
            <p:spPr>
              <a:xfrm>
                <a:off x="15798106" y="7154947"/>
                <a:ext cx="840872" cy="353763"/>
              </a:xfrm>
              <a:prstGeom prst="rect">
                <a:avLst/>
              </a:prstGeom>
              <a:grpFill/>
            </p:spPr>
            <p:txBody>
              <a:bodyPr wrap="none">
                <a:spAutoFit/>
              </a:bodyPr>
              <a:lstStyle/>
              <a:p>
                <a:pPr>
                  <a:defRPr/>
                </a:pPr>
                <a:r>
                  <a:rPr lang="fr-FR" b="1" dirty="0" err="1">
                    <a:solidFill>
                      <a:schemeClr val="bg1">
                        <a:lumMod val="50000"/>
                      </a:schemeClr>
                    </a:solidFill>
                    <a:latin typeface="Arial Narrow" panose="020B0606020202030204" pitchFamily="34" charset="0"/>
                  </a:rPr>
                  <a:t>Quality</a:t>
                </a:r>
                <a:endParaRPr lang="fr-FR" b="1" i="1" dirty="0">
                  <a:solidFill>
                    <a:schemeClr val="bg1">
                      <a:lumMod val="50000"/>
                    </a:schemeClr>
                  </a:solidFill>
                  <a:latin typeface="Arial Narrow" panose="020B0606020202030204" pitchFamily="34" charset="0"/>
                </a:endParaRPr>
              </a:p>
            </p:txBody>
          </p:sp>
          <p:grpSp>
            <p:nvGrpSpPr>
              <p:cNvPr id="16399" name="Groupe 23"/>
              <p:cNvGrpSpPr>
                <a:grpSpLocks/>
              </p:cNvGrpSpPr>
              <p:nvPr/>
            </p:nvGrpSpPr>
            <p:grpSpPr bwMode="auto">
              <a:xfrm>
                <a:off x="15295403" y="7100288"/>
                <a:ext cx="429804" cy="416063"/>
                <a:chOff x="13462490" y="6124386"/>
                <a:chExt cx="572069" cy="553780"/>
              </a:xfrm>
              <a:grpFill/>
            </p:grpSpPr>
            <p:sp>
              <p:nvSpPr>
                <p:cNvPr id="17" name="Ellipse 24"/>
                <p:cNvSpPr/>
                <p:nvPr/>
              </p:nvSpPr>
              <p:spPr>
                <a:xfrm>
                  <a:off x="13463506" y="6124386"/>
                  <a:ext cx="571414" cy="553713"/>
                </a:xfrm>
                <a:prstGeom prst="ellipse">
                  <a:avLst/>
                </a:prstGeom>
                <a:grpFill/>
                <a:ln w="25400" cap="flat" cmpd="sng" algn="ctr">
                  <a:solidFill>
                    <a:srgbClr val="9BBB59"/>
                  </a:solidFill>
                  <a:prstDash val="solid"/>
                </a:ln>
                <a:effectLst/>
              </p:spPr>
              <p:txBody>
                <a:bodyPr anchor="ctr"/>
                <a:lstStyle/>
                <a:p>
                  <a:pPr algn="ctr" eaLnBrk="1" fontAlgn="auto" hangingPunct="1">
                    <a:spcBef>
                      <a:spcPts val="0"/>
                    </a:spcBef>
                    <a:spcAft>
                      <a:spcPts val="0"/>
                    </a:spcAft>
                    <a:defRPr/>
                  </a:pPr>
                  <a:endParaRPr lang="fr-FR" kern="0">
                    <a:solidFill>
                      <a:sysClr val="windowText" lastClr="000000"/>
                    </a:solidFill>
                    <a:latin typeface="Arial" panose="020B0604020202020204" pitchFamily="34" charset="0"/>
                  </a:endParaRPr>
                </a:p>
              </p:txBody>
            </p:sp>
            <p:pic>
              <p:nvPicPr>
                <p:cNvPr id="16401" name="Picture 12" descr="http://products.dandb.com/leadadvisor/images/icon02.jpg"/>
                <p:cNvPicPr>
                  <a:picLocks noChangeAspect="1" noChangeArrowheads="1"/>
                </p:cNvPicPr>
                <p:nvPr/>
              </p:nvPicPr>
              <p:blipFill>
                <a:blip r:embed="rId5">
                  <a:grayscl/>
                  <a:biLevel thresh="50000"/>
                  <a:extLst>
                    <a:ext uri="{28A0092B-C50C-407E-A947-70E740481C1C}">
                      <a14:useLocalDpi xmlns:a14="http://schemas.microsoft.com/office/drawing/2010/main" val="0"/>
                    </a:ext>
                  </a:extLst>
                </a:blip>
                <a:srcRect/>
                <a:stretch>
                  <a:fillRect/>
                </a:stretch>
              </p:blipFill>
              <p:spPr bwMode="auto">
                <a:xfrm>
                  <a:off x="13619964" y="6268853"/>
                  <a:ext cx="280168" cy="2880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grpSp>
      <p:sp>
        <p:nvSpPr>
          <p:cNvPr id="31" name="Titre 1"/>
          <p:cNvSpPr txBox="1">
            <a:spLocks/>
          </p:cNvSpPr>
          <p:nvPr/>
        </p:nvSpPr>
        <p:spPr bwMode="auto">
          <a:xfrm>
            <a:off x="539552" y="5949280"/>
            <a:ext cx="6039842" cy="43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tx1"/>
                </a:solidFill>
                <a:latin typeface="+mj-lt"/>
                <a:ea typeface="+mj-ea"/>
                <a:cs typeface="+mj-cs"/>
              </a:defRPr>
            </a:lvl1pPr>
            <a:lvl2pPr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2pPr>
            <a:lvl3pPr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3pPr>
            <a:lvl4pPr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4pPr>
            <a:lvl5pPr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5pPr>
            <a:lvl6pPr marL="457200"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6pPr>
            <a:lvl7pPr marL="914400"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7pPr>
            <a:lvl8pPr marL="1371600"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8pPr>
            <a:lvl9pPr marL="1828800" algn="l" defTabSz="449263" rtl="0" eaLnBrk="1" fontAlgn="base" hangingPunct="1">
              <a:lnSpc>
                <a:spcPct val="93000"/>
              </a:lnSpc>
              <a:spcBef>
                <a:spcPct val="0"/>
              </a:spcBef>
              <a:spcAft>
                <a:spcPct val="0"/>
              </a:spcAft>
              <a:buClr>
                <a:srgbClr val="000000"/>
              </a:buClr>
              <a:buSzPct val="100000"/>
              <a:buFont typeface="Times New Roman" pitchFamily="18" charset="0"/>
              <a:defRPr sz="2600" b="1">
                <a:solidFill>
                  <a:schemeClr val="bg1"/>
                </a:solidFill>
                <a:latin typeface="Arial" charset="0"/>
                <a:ea typeface="Arial Unicode MS" pitchFamily="34" charset="-128"/>
                <a:cs typeface="Arial Unicode MS" pitchFamily="34" charset="-128"/>
              </a:defRPr>
            </a:lvl9pPr>
          </a:lstStyle>
          <a:p>
            <a:pPr algn="ctr">
              <a:defRPr/>
            </a:pPr>
            <a:r>
              <a:rPr lang="fr-FR" sz="2000" dirty="0">
                <a:solidFill>
                  <a:schemeClr val="tx1">
                    <a:lumMod val="75000"/>
                    <a:lumOff val="25000"/>
                  </a:schemeClr>
                </a:solidFill>
                <a:latin typeface="Arial Narrow" panose="020B0606020202030204" pitchFamily="34" charset="0"/>
                <a:cs typeface="Calibri" pitchFamily="34" charset="0"/>
              </a:rPr>
              <a:t>EU-NCL: a </a:t>
            </a:r>
            <a:r>
              <a:rPr lang="fr-FR" sz="2000" dirty="0" err="1">
                <a:solidFill>
                  <a:schemeClr val="tx1">
                    <a:lumMod val="75000"/>
                    <a:lumOff val="25000"/>
                  </a:schemeClr>
                </a:solidFill>
                <a:latin typeface="Arial Narrow" panose="020B0606020202030204" pitchFamily="34" charset="0"/>
                <a:cs typeface="Calibri" pitchFamily="34" charset="0"/>
              </a:rPr>
              <a:t>distributed</a:t>
            </a:r>
            <a:r>
              <a:rPr lang="fr-FR" sz="2000" dirty="0">
                <a:solidFill>
                  <a:schemeClr val="tx1">
                    <a:lumMod val="75000"/>
                    <a:lumOff val="25000"/>
                  </a:schemeClr>
                </a:solidFill>
                <a:latin typeface="Arial Narrow" panose="020B0606020202030204" pitchFamily="34" charset="0"/>
                <a:cs typeface="Calibri" pitchFamily="34" charset="0"/>
              </a:rPr>
              <a:t> </a:t>
            </a:r>
            <a:r>
              <a:rPr lang="fr-FR" sz="2000" dirty="0" smtClean="0">
                <a:solidFill>
                  <a:schemeClr val="tx1">
                    <a:lumMod val="75000"/>
                    <a:lumOff val="25000"/>
                  </a:schemeClr>
                </a:solidFill>
                <a:latin typeface="Arial Narrow" panose="020B0606020202030204" pitchFamily="34" charset="0"/>
                <a:cs typeface="Calibri" pitchFamily="34" charset="0"/>
              </a:rPr>
              <a:t>infrastructure </a:t>
            </a:r>
            <a:r>
              <a:rPr lang="fr-FR" sz="2000" dirty="0" err="1" smtClean="0">
                <a:solidFill>
                  <a:schemeClr val="tx1">
                    <a:lumMod val="75000"/>
                    <a:lumOff val="25000"/>
                  </a:schemeClr>
                </a:solidFill>
                <a:latin typeface="Arial Narrow" panose="020B0606020202030204" pitchFamily="34" charset="0"/>
                <a:cs typeface="Calibri" pitchFamily="34" charset="0"/>
              </a:rPr>
              <a:t>combining</a:t>
            </a:r>
            <a:r>
              <a:rPr lang="fr-FR" sz="2000" dirty="0" smtClean="0">
                <a:solidFill>
                  <a:schemeClr val="tx1">
                    <a:lumMod val="75000"/>
                    <a:lumOff val="25000"/>
                  </a:schemeClr>
                </a:solidFill>
                <a:latin typeface="Arial Narrow" panose="020B0606020202030204" pitchFamily="34" charset="0"/>
                <a:cs typeface="Calibri" pitchFamily="34" charset="0"/>
              </a:rPr>
              <a:t> </a:t>
            </a:r>
            <a:r>
              <a:rPr lang="fr-FR" sz="2000" dirty="0" err="1" smtClean="0">
                <a:solidFill>
                  <a:schemeClr val="tx1">
                    <a:lumMod val="75000"/>
                    <a:lumOff val="25000"/>
                  </a:schemeClr>
                </a:solidFill>
                <a:latin typeface="Arial Narrow" panose="020B0606020202030204" pitchFamily="34" charset="0"/>
                <a:cs typeface="Calibri" pitchFamily="34" charset="0"/>
              </a:rPr>
              <a:t>complementary</a:t>
            </a:r>
            <a:r>
              <a:rPr lang="fr-FR" sz="2000" dirty="0" smtClean="0">
                <a:solidFill>
                  <a:schemeClr val="tx1">
                    <a:lumMod val="75000"/>
                    <a:lumOff val="25000"/>
                  </a:schemeClr>
                </a:solidFill>
                <a:latin typeface="Arial Narrow" panose="020B0606020202030204" pitchFamily="34" charset="0"/>
                <a:cs typeface="Calibri" pitchFamily="34" charset="0"/>
              </a:rPr>
              <a:t> expertise</a:t>
            </a:r>
            <a:endParaRPr lang="fr-FR" sz="2000" dirty="0">
              <a:solidFill>
                <a:schemeClr val="tx1">
                  <a:lumMod val="75000"/>
                  <a:lumOff val="25000"/>
                </a:schemeClr>
              </a:solidFill>
              <a:latin typeface="Arial Narrow" panose="020B0606020202030204" pitchFamily="34" charset="0"/>
              <a:cs typeface="Calibri" pitchFamily="34" charset="0"/>
            </a:endParaRPr>
          </a:p>
        </p:txBody>
      </p:sp>
      <p:sp>
        <p:nvSpPr>
          <p:cNvPr id="32" name="ZoneTexte 7"/>
          <p:cNvSpPr txBox="1"/>
          <p:nvPr/>
        </p:nvSpPr>
        <p:spPr>
          <a:xfrm>
            <a:off x="755576" y="5157192"/>
            <a:ext cx="1870075" cy="369888"/>
          </a:xfrm>
          <a:prstGeom prst="rect">
            <a:avLst/>
          </a:prstGeom>
          <a:noFill/>
        </p:spPr>
        <p:txBody>
          <a:bodyPr wrap="none">
            <a:spAutoFit/>
          </a:bodyPr>
          <a:lstStyle/>
          <a:p>
            <a:pPr>
              <a:defRPr/>
            </a:pPr>
            <a:r>
              <a:rPr lang="fr-FR" b="1" dirty="0">
                <a:solidFill>
                  <a:schemeClr val="bg1">
                    <a:lumMod val="50000"/>
                  </a:schemeClr>
                </a:solidFill>
                <a:latin typeface="Arial Narrow" panose="020B0606020202030204" pitchFamily="34" charset="0"/>
              </a:rPr>
              <a:t>Physico-</a:t>
            </a:r>
            <a:r>
              <a:rPr lang="fr-FR" b="1" dirty="0" err="1">
                <a:solidFill>
                  <a:schemeClr val="bg1">
                    <a:lumMod val="50000"/>
                  </a:schemeClr>
                </a:solidFill>
                <a:latin typeface="Arial Narrow" panose="020B0606020202030204" pitchFamily="34" charset="0"/>
              </a:rPr>
              <a:t>chemistry</a:t>
            </a:r>
            <a:endParaRPr lang="fr-FR" b="1" dirty="0">
              <a:solidFill>
                <a:schemeClr val="bg1">
                  <a:lumMod val="50000"/>
                </a:schemeClr>
              </a:solidFill>
              <a:latin typeface="Arial Narrow" panose="020B0606020202030204" pitchFamily="34" charset="0"/>
            </a:endParaRPr>
          </a:p>
        </p:txBody>
      </p:sp>
      <p:pic>
        <p:nvPicPr>
          <p:cNvPr id="33" name="Picture 19" descr="http://www.codewarriorprincess.com/imd330/sites/default/files/pictures/MicroscopeIcon.png"/>
          <p:cNvPicPr>
            <a:picLocks noChangeAspect="1" noChangeArrowheads="1"/>
          </p:cNvPicPr>
          <p:nvPr/>
        </p:nvPicPr>
        <p:blipFill>
          <a:blip r:embed="rId6" cstate="print">
            <a:clrChange>
              <a:clrFrom>
                <a:srgbClr val="FFFFFF"/>
              </a:clrFrom>
              <a:clrTo>
                <a:srgbClr val="FFFFFF">
                  <a:alpha val="0"/>
                </a:srgbClr>
              </a:clrTo>
            </a:clrChange>
            <a:duotone>
              <a:prstClr val="black"/>
              <a:srgbClr val="1F497D">
                <a:tint val="45000"/>
                <a:satMod val="400000"/>
              </a:srgbClr>
            </a:duotone>
            <a:extLst>
              <a:ext uri="{28A0092B-C50C-407E-A947-70E740481C1C}">
                <a14:useLocalDpi xmlns:a14="http://schemas.microsoft.com/office/drawing/2010/main" val="0"/>
              </a:ext>
            </a:extLst>
          </a:blip>
          <a:srcRect/>
          <a:stretch>
            <a:fillRect/>
          </a:stretch>
        </p:blipFill>
        <p:spPr bwMode="auto">
          <a:xfrm>
            <a:off x="395536" y="5085184"/>
            <a:ext cx="349991" cy="354136"/>
          </a:xfrm>
          <a:prstGeom prst="rect">
            <a:avLst/>
          </a:prstGeom>
          <a:noFill/>
          <a:extLst>
            <a:ext uri="{909E8E84-426E-40dd-AFC4-6F175D3DCCD1}">
              <a14:hiddenFill xmlns:a14="http://schemas.microsoft.com/office/drawing/2010/main">
                <a:solidFill>
                  <a:srgbClr val="FFFFFF"/>
                </a:solidFill>
              </a14:hiddenFill>
            </a:ext>
          </a:extLst>
        </p:spPr>
      </p:pic>
      <p:pic>
        <p:nvPicPr>
          <p:cNvPr id="26" name="Bild 2" descr="EUNCL_Logo_Masterbran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224" y="5445224"/>
            <a:ext cx="2304256" cy="129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d 1"/>
          <p:cNvPicPr>
            <a:picLocks noChangeAspect="1"/>
          </p:cNvPicPr>
          <p:nvPr/>
        </p:nvPicPr>
        <p:blipFill>
          <a:blip r:embed="rId8"/>
          <a:stretch>
            <a:fillRect/>
          </a:stretch>
        </p:blipFill>
        <p:spPr>
          <a:xfrm>
            <a:off x="7668344" y="5013176"/>
            <a:ext cx="304800" cy="419100"/>
          </a:xfrm>
          <a:prstGeom prst="rect">
            <a:avLst/>
          </a:prstGeom>
        </p:spPr>
      </p:pic>
    </p:spTree>
    <p:extLst>
      <p:ext uri="{BB962C8B-B14F-4D97-AF65-F5344CB8AC3E}">
        <p14:creationId xmlns:p14="http://schemas.microsoft.com/office/powerpoint/2010/main" val="350130983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6"/>
          <p:cNvSpPr>
            <a:spLocks noGrp="1"/>
          </p:cNvSpPr>
          <p:nvPr>
            <p:ph type="title"/>
          </p:nvPr>
        </p:nvSpPr>
        <p:spPr>
          <a:xfrm>
            <a:off x="237456" y="1484784"/>
            <a:ext cx="8229600" cy="936625"/>
          </a:xfrm>
        </p:spPr>
        <p:txBody>
          <a:bodyPr/>
          <a:lstStyle/>
          <a:p>
            <a:r>
              <a:rPr lang="en-GB" sz="2000" b="1" dirty="0" smtClean="0">
                <a:solidFill>
                  <a:srgbClr val="002060"/>
                </a:solidFill>
              </a:rPr>
              <a:t>What will the EU-NCL offer</a:t>
            </a:r>
          </a:p>
        </p:txBody>
      </p:sp>
      <p:sp>
        <p:nvSpPr>
          <p:cNvPr id="4" name="Footer Placeholder 3"/>
          <p:cNvSpPr>
            <a:spLocks noGrp="1"/>
          </p:cNvSpPr>
          <p:nvPr>
            <p:ph type="ftr" sz="quarter" idx="4294967295"/>
          </p:nvPr>
        </p:nvSpPr>
        <p:spPr>
          <a:xfrm>
            <a:off x="3124200" y="6245225"/>
            <a:ext cx="2895600" cy="476250"/>
          </a:xfrm>
          <a:prstGeom prst="rect">
            <a:avLst/>
          </a:prstGeom>
        </p:spPr>
        <p:txBody>
          <a:bodyPr/>
          <a:lstStyle/>
          <a:p>
            <a:pPr>
              <a:defRPr/>
            </a:pPr>
            <a:r>
              <a:rPr lang="en-GB" smtClean="0">
                <a:solidFill>
                  <a:schemeClr val="bg1"/>
                </a:solidFill>
              </a:rPr>
              <a:t>Nano4Life 2015, Swansea, UK</a:t>
            </a:r>
            <a:endParaRPr lang="en-GB">
              <a:solidFill>
                <a:schemeClr val="bg1"/>
              </a:solidFill>
            </a:endParaRPr>
          </a:p>
        </p:txBody>
      </p:sp>
      <p:pic>
        <p:nvPicPr>
          <p:cNvPr id="19460" name="Picture 3"/>
          <p:cNvPicPr>
            <a:picLocks noChangeAspect="1" noChangeArrowheads="1"/>
          </p:cNvPicPr>
          <p:nvPr/>
        </p:nvPicPr>
        <p:blipFill>
          <a:blip r:embed="rId2">
            <a:extLst>
              <a:ext uri="{28A0092B-C50C-407E-A947-70E740481C1C}">
                <a14:useLocalDpi xmlns:a14="http://schemas.microsoft.com/office/drawing/2010/main" val="0"/>
              </a:ext>
            </a:extLst>
          </a:blip>
          <a:srcRect t="40964" b="27802"/>
          <a:stretch>
            <a:fillRect/>
          </a:stretch>
        </p:blipFill>
        <p:spPr bwMode="auto">
          <a:xfrm>
            <a:off x="179512" y="1377970"/>
            <a:ext cx="8345488" cy="50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Bild 2" descr="EUNCL_Logo_Masterbr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5589240"/>
            <a:ext cx="2448272" cy="124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net1.cec.eu.int\JRC_NEW\JRC.F\JRC.F.2\Ex NBS\Communication\JRC Virtual Tour\5-external company - photos and correspondence\1st post production - DRAFT\DSC_7268 Panoram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384"/>
            <a:ext cx="2328591" cy="112515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net1.cec.eu.int\JRC_NEW\JRC.F\JRC.F.2\Ex NBS\Communication\JRC Virtual Tour\5-external company - photos and correspondence\1st post production - DRAFT\DSC_7413 Panoram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8800" y="0"/>
            <a:ext cx="2438276" cy="11251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net1.cec.eu.int\JRC_NEW\JRC.F\JRC.F.2\Ex NBS\Communication\JRC Virtual Tour\5-external company - photos and correspondence\1st post production - DRAFT\DSC_7575 Panoram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82412" y="-5869"/>
            <a:ext cx="2484880" cy="11466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net1.cec.eu.int\JRC_NEW\JRC.F\JRC.F.2\Ex NBS\Communication\JRC Virtual Tour\5-external company - photos and correspondence\1st post production - DRAFT\DSC_7603 Panoram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68544" y="0"/>
            <a:ext cx="2475456" cy="1140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573101"/>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697478642"/>
              </p:ext>
            </p:extLst>
          </p:nvPr>
        </p:nvGraphicFramePr>
        <p:xfrm>
          <a:off x="639502" y="2162541"/>
          <a:ext cx="7779150" cy="39276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Left-Right Arrow 4"/>
          <p:cNvSpPr/>
          <p:nvPr/>
        </p:nvSpPr>
        <p:spPr bwMode="auto">
          <a:xfrm rot="16200000">
            <a:off x="2280240" y="4721999"/>
            <a:ext cx="509287" cy="281652"/>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7" name="Left-Right Arrow 6"/>
          <p:cNvSpPr/>
          <p:nvPr/>
        </p:nvSpPr>
        <p:spPr bwMode="auto">
          <a:xfrm rot="5400000">
            <a:off x="6345336" y="4697887"/>
            <a:ext cx="509285" cy="329879"/>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8" name="Left-Right Arrow 7"/>
          <p:cNvSpPr/>
          <p:nvPr/>
        </p:nvSpPr>
        <p:spPr bwMode="auto">
          <a:xfrm>
            <a:off x="4081790" y="4019699"/>
            <a:ext cx="831449" cy="405114"/>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9" name="Left-Right Arrow 8"/>
          <p:cNvSpPr/>
          <p:nvPr/>
        </p:nvSpPr>
        <p:spPr bwMode="auto">
          <a:xfrm>
            <a:off x="4129750" y="5256644"/>
            <a:ext cx="849776" cy="405114"/>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11" name="Left-Right Arrow 10"/>
          <p:cNvSpPr/>
          <p:nvPr/>
        </p:nvSpPr>
        <p:spPr bwMode="auto">
          <a:xfrm rot="5400000">
            <a:off x="6301934" y="3342394"/>
            <a:ext cx="498672" cy="329879"/>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12" name="Left-Right Arrow 11"/>
          <p:cNvSpPr/>
          <p:nvPr/>
        </p:nvSpPr>
        <p:spPr bwMode="auto">
          <a:xfrm rot="16200000">
            <a:off x="2322682" y="3375296"/>
            <a:ext cx="424403" cy="281650"/>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13" name="Rounded Rectangle 12"/>
          <p:cNvSpPr/>
          <p:nvPr/>
        </p:nvSpPr>
        <p:spPr bwMode="auto">
          <a:xfrm>
            <a:off x="7824486" y="1447496"/>
            <a:ext cx="914400" cy="9144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2" name="Rectangle 1"/>
          <p:cNvSpPr/>
          <p:nvPr/>
        </p:nvSpPr>
        <p:spPr>
          <a:xfrm>
            <a:off x="277806" y="344656"/>
            <a:ext cx="4572000" cy="461665"/>
          </a:xfrm>
          <a:prstGeom prst="rect">
            <a:avLst/>
          </a:prstGeom>
        </p:spPr>
        <p:txBody>
          <a:bodyPr>
            <a:spAutoFit/>
          </a:bodyPr>
          <a:lstStyle/>
          <a:p>
            <a:r>
              <a:rPr lang="de-DE" sz="2400" dirty="0">
                <a:solidFill>
                  <a:schemeClr val="bg1"/>
                </a:solidFill>
              </a:rPr>
              <a:t>N</a:t>
            </a:r>
            <a:r>
              <a:rPr lang="de-DE" sz="2400" dirty="0" smtClean="0">
                <a:solidFill>
                  <a:schemeClr val="bg1"/>
                </a:solidFill>
              </a:rPr>
              <a:t>etworking</a:t>
            </a:r>
            <a:endParaRPr lang="de-DE" sz="2400" dirty="0">
              <a:solidFill>
                <a:schemeClr val="bg1"/>
              </a:solidFill>
            </a:endParaRPr>
          </a:p>
        </p:txBody>
      </p:sp>
      <p:grpSp>
        <p:nvGrpSpPr>
          <p:cNvPr id="14" name="Group 13"/>
          <p:cNvGrpSpPr/>
          <p:nvPr/>
        </p:nvGrpSpPr>
        <p:grpSpPr>
          <a:xfrm>
            <a:off x="731520" y="1375695"/>
            <a:ext cx="7550167" cy="650921"/>
            <a:chOff x="147159" y="-1712159"/>
            <a:chExt cx="7637683" cy="1304687"/>
          </a:xfrm>
          <a:scene3d>
            <a:camera prst="orthographicFront"/>
            <a:lightRig rig="chilly" dir="t"/>
          </a:scene3d>
        </p:grpSpPr>
        <p:sp>
          <p:nvSpPr>
            <p:cNvPr id="15" name="Rounded Rectangle 14"/>
            <p:cNvSpPr/>
            <p:nvPr/>
          </p:nvSpPr>
          <p:spPr>
            <a:xfrm>
              <a:off x="147159" y="-1712159"/>
              <a:ext cx="7637683" cy="1304687"/>
            </a:xfrm>
            <a:prstGeom prst="roundRect">
              <a:avLst>
                <a:gd name="adj" fmla="val 10000"/>
              </a:avLst>
            </a:prstGeom>
            <a:sp3d prstMaterial="translucentPowder">
              <a:bevelT w="127000" h="25400" prst="softRound"/>
            </a:sp3d>
          </p:spPr>
          <p:style>
            <a:lnRef idx="0">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Rounded Rectangle 4"/>
            <p:cNvSpPr/>
            <p:nvPr/>
          </p:nvSpPr>
          <p:spPr>
            <a:xfrm>
              <a:off x="491055" y="-1631088"/>
              <a:ext cx="7217361" cy="96639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000" kern="1200" dirty="0" smtClean="0">
                  <a:solidFill>
                    <a:srgbClr val="014573"/>
                  </a:solidFill>
                </a:rPr>
                <a:t>International regulatory bodies</a:t>
              </a:r>
              <a:endParaRPr lang="en-GB" sz="2000" kern="1200" dirty="0">
                <a:solidFill>
                  <a:srgbClr val="014573"/>
                </a:solidFill>
              </a:endParaRPr>
            </a:p>
          </p:txBody>
        </p:sp>
      </p:grpSp>
      <p:sp>
        <p:nvSpPr>
          <p:cNvPr id="17" name="Left-Right Arrow 16"/>
          <p:cNvSpPr/>
          <p:nvPr/>
        </p:nvSpPr>
        <p:spPr bwMode="auto">
          <a:xfrm rot="16200000">
            <a:off x="4285314" y="1964132"/>
            <a:ext cx="424403" cy="281650"/>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18" name="Left-Right Arrow 17"/>
          <p:cNvSpPr/>
          <p:nvPr/>
        </p:nvSpPr>
        <p:spPr bwMode="auto">
          <a:xfrm rot="16200000">
            <a:off x="2322683" y="1976978"/>
            <a:ext cx="424403" cy="281650"/>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sp>
        <p:nvSpPr>
          <p:cNvPr id="19" name="Left-Right Arrow 18"/>
          <p:cNvSpPr/>
          <p:nvPr/>
        </p:nvSpPr>
        <p:spPr bwMode="auto">
          <a:xfrm rot="16200000">
            <a:off x="6329518" y="1961434"/>
            <a:ext cx="424403" cy="281650"/>
          </a:xfrm>
          <a:prstGeom prst="leftRightArrow">
            <a:avLst/>
          </a:prstGeom>
          <a:solidFill>
            <a:schemeClr val="accent1">
              <a:lumMod val="50000"/>
            </a:schemeClr>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7600" b="1" i="0" u="none" strike="noStrike" cap="none" normalizeH="0" baseline="0">
              <a:ln>
                <a:noFill/>
              </a:ln>
              <a:solidFill>
                <a:srgbClr val="FFD624"/>
              </a:solidFill>
              <a:effectLst/>
              <a:latin typeface="Verdana" charset="0"/>
              <a:ea typeface="ＭＳ Ｐゴシック" charset="0"/>
            </a:endParaRPr>
          </a:p>
        </p:txBody>
      </p:sp>
      <p:pic>
        <p:nvPicPr>
          <p:cNvPr id="20" name="Picture 2" descr="Z:\SHARED\D00-PO\Programme Office\Communications\Photos IRMMcollections\royalfree photos bought online\Fotolia PR pictures\2016\2016-03-10 hands together people\low_(© Andrey Popov - Fotolia.com) Fotolia_96318044_Subscription_Monthly_XXL.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4" t="41854" r="2971" b="26522"/>
          <a:stretch/>
        </p:blipFill>
        <p:spPr bwMode="auto">
          <a:xfrm>
            <a:off x="7239" y="-68224"/>
            <a:ext cx="9144000" cy="1408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151494"/>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76672"/>
            <a:ext cx="4716016" cy="3539430"/>
          </a:xfrm>
          <a:prstGeom prst="rect">
            <a:avLst/>
          </a:prstGeom>
          <a:noFill/>
        </p:spPr>
        <p:txBody>
          <a:bodyPr wrap="square" rtlCol="0">
            <a:spAutoFit/>
          </a:bodyPr>
          <a:lstStyle/>
          <a:p>
            <a:pPr algn="l">
              <a:lnSpc>
                <a:spcPct val="100000"/>
              </a:lnSpc>
            </a:pPr>
            <a:endParaRPr lang="en-GB" sz="1600" u="sng" dirty="0" smtClean="0">
              <a:solidFill>
                <a:srgbClr val="014573"/>
              </a:solidFill>
              <a:cs typeface="Arial Narrow"/>
            </a:endParaRPr>
          </a:p>
          <a:p>
            <a:pPr algn="ctr">
              <a:lnSpc>
                <a:spcPct val="100000"/>
              </a:lnSpc>
            </a:pPr>
            <a:r>
              <a:rPr lang="en-GB" sz="1600" b="1" u="sng" dirty="0" smtClean="0">
                <a:solidFill>
                  <a:srgbClr val="014573"/>
                </a:solidFill>
                <a:cs typeface="Arial Narrow"/>
              </a:rPr>
              <a:t>30 Questions to the working group "</a:t>
            </a:r>
            <a:r>
              <a:rPr lang="en-GB" sz="1600" b="1" u="sng" dirty="0" err="1" smtClean="0">
                <a:solidFill>
                  <a:srgbClr val="014573"/>
                </a:solidFill>
                <a:cs typeface="Arial Narrow"/>
              </a:rPr>
              <a:t>nanomedicine</a:t>
            </a:r>
            <a:r>
              <a:rPr lang="en-GB" sz="1600" b="1" u="sng" dirty="0" smtClean="0">
                <a:solidFill>
                  <a:srgbClr val="014573"/>
                </a:solidFill>
                <a:cs typeface="Arial Narrow"/>
              </a:rPr>
              <a:t>" of IPRF:</a:t>
            </a:r>
          </a:p>
          <a:p>
            <a:pPr algn="l">
              <a:lnSpc>
                <a:spcPct val="100000"/>
              </a:lnSpc>
            </a:pPr>
            <a:endParaRPr lang="en-GB" sz="1600" u="sng" dirty="0" smtClean="0">
              <a:solidFill>
                <a:srgbClr val="014573"/>
              </a:solidFill>
              <a:cs typeface="Arial Narrow"/>
            </a:endParaRPr>
          </a:p>
          <a:p>
            <a:pPr marL="285750" indent="-285750" algn="l">
              <a:lnSpc>
                <a:spcPct val="100000"/>
              </a:lnSpc>
              <a:buFont typeface="Arial"/>
              <a:buChar char="•"/>
            </a:pPr>
            <a:r>
              <a:rPr lang="en-GB" sz="1600" dirty="0" smtClean="0">
                <a:solidFill>
                  <a:srgbClr val="014573"/>
                </a:solidFill>
                <a:cs typeface="Arial Narrow"/>
              </a:rPr>
              <a:t>Addressing current status </a:t>
            </a:r>
            <a:r>
              <a:rPr lang="en-GB" sz="1600" dirty="0">
                <a:solidFill>
                  <a:srgbClr val="014573"/>
                </a:solidFill>
                <a:cs typeface="Arial Narrow"/>
              </a:rPr>
              <a:t>o</a:t>
            </a:r>
            <a:r>
              <a:rPr lang="en-GB" sz="1600" dirty="0" smtClean="0">
                <a:solidFill>
                  <a:srgbClr val="014573"/>
                </a:solidFill>
                <a:cs typeface="Arial Narrow"/>
              </a:rPr>
              <a:t>f applications</a:t>
            </a:r>
          </a:p>
          <a:p>
            <a:pPr marL="285750" indent="-285750" algn="l">
              <a:lnSpc>
                <a:spcPct val="100000"/>
              </a:lnSpc>
              <a:buFont typeface="Arial"/>
              <a:buChar char="•"/>
            </a:pPr>
            <a:r>
              <a:rPr lang="en-GB" sz="1600" dirty="0" smtClean="0">
                <a:solidFill>
                  <a:srgbClr val="014573"/>
                </a:solidFill>
                <a:cs typeface="Arial Narrow"/>
              </a:rPr>
              <a:t>First recommendations of the regulators on information needs</a:t>
            </a:r>
          </a:p>
          <a:p>
            <a:pPr marL="285750" indent="-285750" algn="l">
              <a:lnSpc>
                <a:spcPct val="100000"/>
              </a:lnSpc>
              <a:buFont typeface="Arial"/>
              <a:buChar char="•"/>
            </a:pPr>
            <a:r>
              <a:rPr lang="en-GB" sz="1600" dirty="0" smtClean="0">
                <a:solidFill>
                  <a:srgbClr val="014573"/>
                </a:solidFill>
                <a:cs typeface="Arial Narrow"/>
              </a:rPr>
              <a:t>Expectations of regulators </a:t>
            </a:r>
          </a:p>
          <a:p>
            <a:pPr algn="l">
              <a:lnSpc>
                <a:spcPct val="100000"/>
              </a:lnSpc>
            </a:pPr>
            <a:endParaRPr lang="en-GB" sz="1600" dirty="0" smtClean="0">
              <a:solidFill>
                <a:srgbClr val="014573"/>
              </a:solidFill>
              <a:cs typeface="Arial Narrow"/>
            </a:endParaRPr>
          </a:p>
          <a:p>
            <a:pPr algn="l">
              <a:lnSpc>
                <a:spcPct val="100000"/>
              </a:lnSpc>
            </a:pPr>
            <a:r>
              <a:rPr lang="en-GB" sz="1600" u="sng" dirty="0">
                <a:solidFill>
                  <a:srgbClr val="014573"/>
                </a:solidFill>
                <a:cs typeface="Arial Narrow"/>
              </a:rPr>
              <a:t>Survey management</a:t>
            </a:r>
          </a:p>
          <a:p>
            <a:pPr marL="285750" indent="-285750" algn="l">
              <a:lnSpc>
                <a:spcPct val="100000"/>
              </a:lnSpc>
              <a:buFont typeface="Arial" panose="020B0604020202020204" pitchFamily="34" charset="0"/>
              <a:buChar char="•"/>
            </a:pPr>
            <a:r>
              <a:rPr lang="en-GB" sz="1600" dirty="0">
                <a:solidFill>
                  <a:srgbClr val="014573"/>
                </a:solidFill>
                <a:cs typeface="Arial Narrow"/>
              </a:rPr>
              <a:t>The European Commission's management tool "</a:t>
            </a:r>
            <a:r>
              <a:rPr lang="en-GB" sz="1600" dirty="0" err="1">
                <a:solidFill>
                  <a:srgbClr val="014573"/>
                </a:solidFill>
                <a:cs typeface="Arial Narrow"/>
              </a:rPr>
              <a:t>EUSurvey</a:t>
            </a:r>
            <a:r>
              <a:rPr lang="en-GB" sz="1600" dirty="0">
                <a:solidFill>
                  <a:srgbClr val="014573"/>
                </a:solidFill>
                <a:cs typeface="Arial Narrow"/>
              </a:rPr>
              <a:t>"</a:t>
            </a:r>
          </a:p>
          <a:p>
            <a:pPr marL="285750" indent="-285750" algn="l">
              <a:lnSpc>
                <a:spcPct val="100000"/>
              </a:lnSpc>
              <a:buFont typeface="Arial" panose="020B0604020202020204" pitchFamily="34" charset="0"/>
              <a:buChar char="•"/>
            </a:pPr>
            <a:r>
              <a:rPr lang="en-GB" sz="1600" dirty="0">
                <a:solidFill>
                  <a:srgbClr val="014573"/>
                </a:solidFill>
                <a:cs typeface="Arial Narrow"/>
              </a:rPr>
              <a:t>Launch from October 2015 until November 2015</a:t>
            </a:r>
            <a:r>
              <a:rPr lang="en-GB" sz="1600" dirty="0" smtClean="0">
                <a:solidFill>
                  <a:srgbClr val="014573"/>
                </a:solidFill>
                <a:cs typeface="Arial Narrow"/>
              </a:rPr>
              <a:t>.</a:t>
            </a:r>
          </a:p>
        </p:txBody>
      </p:sp>
      <p:graphicFrame>
        <p:nvGraphicFramePr>
          <p:cNvPr id="7" name="Table 6"/>
          <p:cNvGraphicFramePr>
            <a:graphicFrameLocks noGrp="1"/>
          </p:cNvGraphicFramePr>
          <p:nvPr>
            <p:extLst>
              <p:ext uri="{D42A27DB-BD31-4B8C-83A1-F6EECF244321}">
                <p14:modId xmlns:p14="http://schemas.microsoft.com/office/powerpoint/2010/main" val="1256779215"/>
              </p:ext>
            </p:extLst>
          </p:nvPr>
        </p:nvGraphicFramePr>
        <p:xfrm>
          <a:off x="4576171" y="404664"/>
          <a:ext cx="4567829" cy="6245740"/>
        </p:xfrm>
        <a:graphic>
          <a:graphicData uri="http://schemas.openxmlformats.org/drawingml/2006/table">
            <a:tbl>
              <a:tblPr firstRow="1" firstCol="1" bandRow="1"/>
              <a:tblGrid>
                <a:gridCol w="4567829"/>
              </a:tblGrid>
              <a:tr h="426396">
                <a:tc>
                  <a:txBody>
                    <a:bodyPr/>
                    <a:lstStyle/>
                    <a:p>
                      <a:pPr algn="l">
                        <a:lnSpc>
                          <a:spcPct val="150000"/>
                        </a:lnSpc>
                        <a:spcBef>
                          <a:spcPts val="600"/>
                        </a:spcBef>
                        <a:spcAft>
                          <a:spcPts val="0"/>
                        </a:spcAft>
                      </a:pPr>
                      <a:r>
                        <a:rPr lang="en-GB" sz="1100" b="0" dirty="0">
                          <a:solidFill>
                            <a:srgbClr val="FFFFFF"/>
                          </a:solidFill>
                          <a:effectLst/>
                          <a:latin typeface="Verdana"/>
                          <a:ea typeface="MS Mincho"/>
                          <a:cs typeface="Times New Roman"/>
                        </a:rPr>
                        <a:t>Governmental organisation</a:t>
                      </a:r>
                      <a:endParaRPr lang="en-GB" sz="1100" b="0" dirty="0">
                        <a:effectLst/>
                        <a:latin typeface="Verdana"/>
                        <a:ea typeface="MS Mincho"/>
                        <a:cs typeface="Times New Roman"/>
                      </a:endParaRP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65F91"/>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Health Canada </a:t>
                      </a:r>
                      <a:r>
                        <a:rPr lang="en-GB" sz="1100" b="0" dirty="0" smtClean="0">
                          <a:effectLst/>
                          <a:latin typeface="Verdana"/>
                          <a:ea typeface="MS Mincho"/>
                          <a:cs typeface="Times New Roman"/>
                        </a:rPr>
                        <a:t>(Market Health Products</a:t>
                      </a:r>
                      <a:r>
                        <a:rPr lang="en-GB" sz="1100" b="0" dirty="0">
                          <a:effectLst/>
                          <a:latin typeface="Verdana"/>
                          <a:ea typeface="MS Mincho"/>
                          <a:cs typeface="Times New Roman"/>
                        </a:rPr>
                        <a:t>), Canada</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European Medicines Agency</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Swiss Agency for Therapeutic Products (Switzerland)</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87225">
                <a:tc>
                  <a:txBody>
                    <a:bodyPr/>
                    <a:lstStyle/>
                    <a:p>
                      <a:pPr algn="l">
                        <a:lnSpc>
                          <a:spcPct val="150000"/>
                        </a:lnSpc>
                        <a:spcBef>
                          <a:spcPts val="600"/>
                        </a:spcBef>
                        <a:spcAft>
                          <a:spcPts val="0"/>
                        </a:spcAft>
                      </a:pPr>
                      <a:r>
                        <a:rPr lang="en-GB" sz="1100" b="0" dirty="0">
                          <a:effectLst/>
                          <a:latin typeface="Verdana"/>
                          <a:ea typeface="MS Mincho"/>
                          <a:cs typeface="Times New Roman"/>
                        </a:rPr>
                        <a:t>Health Canada </a:t>
                      </a:r>
                      <a:r>
                        <a:rPr lang="en-GB" sz="1100" b="0" dirty="0" smtClean="0">
                          <a:effectLst/>
                          <a:latin typeface="Verdana"/>
                          <a:ea typeface="MS Mincho"/>
                          <a:cs typeface="Times New Roman"/>
                        </a:rPr>
                        <a:t>(Health Products </a:t>
                      </a:r>
                      <a:r>
                        <a:rPr lang="en-GB" sz="1100" b="0" dirty="0">
                          <a:effectLst/>
                          <a:latin typeface="Verdana"/>
                          <a:ea typeface="MS Mincho"/>
                          <a:cs typeface="Times New Roman"/>
                        </a:rPr>
                        <a:t>and </a:t>
                      </a:r>
                      <a:r>
                        <a:rPr lang="en-GB" sz="1100" b="0" dirty="0" smtClean="0">
                          <a:effectLst/>
                          <a:latin typeface="Verdana"/>
                          <a:ea typeface="MS Mincho"/>
                          <a:cs typeface="Times New Roman"/>
                        </a:rPr>
                        <a:t>Food Branch</a:t>
                      </a:r>
                      <a:r>
                        <a:rPr lang="en-GB" sz="1100" b="0" dirty="0">
                          <a:effectLst/>
                          <a:latin typeface="Verdana"/>
                          <a:ea typeface="MS Mincho"/>
                          <a:cs typeface="Times New Roman"/>
                        </a:rPr>
                        <a:t>), Canada</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United States Food and Drug Administration, USA</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438972">
                <a:tc>
                  <a:txBody>
                    <a:bodyPr/>
                    <a:lstStyle/>
                    <a:p>
                      <a:pPr algn="l">
                        <a:lnSpc>
                          <a:spcPct val="150000"/>
                        </a:lnSpc>
                        <a:spcBef>
                          <a:spcPts val="600"/>
                        </a:spcBef>
                        <a:spcAft>
                          <a:spcPts val="0"/>
                        </a:spcAft>
                      </a:pPr>
                      <a:r>
                        <a:rPr lang="en-GB" sz="1100" b="0" dirty="0">
                          <a:effectLst/>
                          <a:latin typeface="Verdana"/>
                          <a:ea typeface="MS Mincho"/>
                          <a:cs typeface="Times New Roman"/>
                        </a:rPr>
                        <a:t>Pharmaceuticals and Medical Devices Agency, Office of New Drug II; Japan</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Brazilian Health Surveillance Agency, Brazil</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Ministry of Food and Drug Administration, Korea</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err="1">
                          <a:effectLst/>
                          <a:latin typeface="Verdana"/>
                          <a:ea typeface="MS Mincho"/>
                          <a:cs typeface="Times New Roman"/>
                        </a:rPr>
                        <a:t>Center</a:t>
                      </a:r>
                      <a:r>
                        <a:rPr lang="en-GB" sz="1100" b="0" dirty="0">
                          <a:effectLst/>
                          <a:latin typeface="Verdana"/>
                          <a:ea typeface="MS Mincho"/>
                          <a:cs typeface="Times New Roman"/>
                        </a:rPr>
                        <a:t> for Drug Evaluation, Taiwan</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438972">
                <a:tc>
                  <a:txBody>
                    <a:bodyPr/>
                    <a:lstStyle/>
                    <a:p>
                      <a:pPr algn="l">
                        <a:lnSpc>
                          <a:spcPct val="150000"/>
                        </a:lnSpc>
                        <a:spcBef>
                          <a:spcPts val="600"/>
                        </a:spcBef>
                        <a:spcAft>
                          <a:spcPts val="0"/>
                        </a:spcAft>
                      </a:pPr>
                      <a:r>
                        <a:rPr lang="en-GB" sz="1100" b="0" dirty="0">
                          <a:effectLst/>
                          <a:latin typeface="Verdana"/>
                          <a:ea typeface="MS Mincho"/>
                          <a:cs typeface="Times New Roman"/>
                        </a:rPr>
                        <a:t>National Institute for Public Health and the Environment, Netherlands</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Federal Institute for Drugs and Medical devices, Germany</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438972">
                <a:tc>
                  <a:txBody>
                    <a:bodyPr/>
                    <a:lstStyle/>
                    <a:p>
                      <a:pPr algn="l">
                        <a:lnSpc>
                          <a:spcPct val="150000"/>
                        </a:lnSpc>
                        <a:spcBef>
                          <a:spcPts val="600"/>
                        </a:spcBef>
                        <a:spcAft>
                          <a:spcPts val="0"/>
                        </a:spcAft>
                      </a:pPr>
                      <a:r>
                        <a:rPr lang="en-GB" sz="1100" b="0" dirty="0">
                          <a:effectLst/>
                          <a:latin typeface="Verdana"/>
                          <a:ea typeface="MS Mincho"/>
                          <a:cs typeface="Times New Roman"/>
                        </a:rPr>
                        <a:t>The Medicines and Healthcare products Regulatory Agency, United Kingdom</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National Health laboratory, Luxembourg</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Spanish Medicines Agency, Spain</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Ministry of Health, labour and welfare, Japan</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487680">
                <a:tc>
                  <a:txBody>
                    <a:bodyPr/>
                    <a:lstStyle/>
                    <a:p>
                      <a:pPr algn="l">
                        <a:lnSpc>
                          <a:spcPct val="150000"/>
                        </a:lnSpc>
                        <a:spcBef>
                          <a:spcPts val="600"/>
                        </a:spcBef>
                        <a:spcAft>
                          <a:spcPts val="0"/>
                        </a:spcAft>
                      </a:pPr>
                      <a:r>
                        <a:rPr lang="en-GB" sz="1100" b="0" dirty="0">
                          <a:effectLst/>
                          <a:latin typeface="Verdana"/>
                          <a:ea typeface="MS Mincho"/>
                          <a:cs typeface="Times New Roman"/>
                        </a:rPr>
                        <a:t>Australian Government, department of Health therapeutic goods administration, Australia</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438972">
                <a:tc>
                  <a:txBody>
                    <a:bodyPr/>
                    <a:lstStyle/>
                    <a:p>
                      <a:pPr algn="l">
                        <a:lnSpc>
                          <a:spcPct val="150000"/>
                        </a:lnSpc>
                        <a:spcBef>
                          <a:spcPts val="600"/>
                        </a:spcBef>
                        <a:spcAft>
                          <a:spcPts val="0"/>
                        </a:spcAft>
                      </a:pPr>
                      <a:r>
                        <a:rPr lang="en-GB" sz="1100" b="0" dirty="0">
                          <a:effectLst/>
                          <a:latin typeface="Verdana"/>
                          <a:ea typeface="MS Mincho"/>
                          <a:cs typeface="Times New Roman"/>
                        </a:rPr>
                        <a:t>National Agency for food and drug administration and control, Lagos</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r h="243840">
                <a:tc>
                  <a:txBody>
                    <a:bodyPr/>
                    <a:lstStyle/>
                    <a:p>
                      <a:pPr algn="l">
                        <a:lnSpc>
                          <a:spcPct val="150000"/>
                        </a:lnSpc>
                        <a:spcBef>
                          <a:spcPts val="600"/>
                        </a:spcBef>
                        <a:spcAft>
                          <a:spcPts val="0"/>
                        </a:spcAft>
                      </a:pPr>
                      <a:r>
                        <a:rPr lang="en-GB" sz="1100" b="0" dirty="0">
                          <a:effectLst/>
                          <a:latin typeface="Verdana"/>
                          <a:ea typeface="MS Mincho"/>
                          <a:cs typeface="Times New Roman"/>
                        </a:rPr>
                        <a:t>Health Science Authority, Singapore</a:t>
                      </a:r>
                    </a:p>
                  </a:txBody>
                  <a:tcPr marL="34549" marR="34549" marT="0" marB="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B8CCE4"/>
                    </a:solidFill>
                  </a:tcPr>
                </a:tc>
              </a:tr>
            </a:tbl>
          </a:graphicData>
        </a:graphic>
      </p:graphicFrame>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59899">
            <a:off x="7005217" y="204468"/>
            <a:ext cx="1693367" cy="707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1"/>
          <p:cNvSpPr/>
          <p:nvPr/>
        </p:nvSpPr>
        <p:spPr>
          <a:xfrm>
            <a:off x="107504" y="159947"/>
            <a:ext cx="4572000" cy="461665"/>
          </a:xfrm>
          <a:prstGeom prst="rect">
            <a:avLst/>
          </a:prstGeom>
        </p:spPr>
        <p:txBody>
          <a:bodyPr>
            <a:spAutoFit/>
          </a:bodyPr>
          <a:lstStyle/>
          <a:p>
            <a:pPr algn="l">
              <a:lnSpc>
                <a:spcPct val="100000"/>
              </a:lnSpc>
            </a:pPr>
            <a:r>
              <a:rPr lang="de-DE" sz="2400" b="1" dirty="0" smtClean="0">
                <a:solidFill>
                  <a:schemeClr val="bg1">
                    <a:lumMod val="50000"/>
                  </a:schemeClr>
                </a:solidFill>
                <a:cs typeface="+mn-cs"/>
              </a:rPr>
              <a:t>Survey </a:t>
            </a:r>
            <a:r>
              <a:rPr lang="de-DE" sz="2400" b="1" dirty="0" err="1" smtClean="0">
                <a:solidFill>
                  <a:schemeClr val="bg1">
                    <a:lumMod val="50000"/>
                  </a:schemeClr>
                </a:solidFill>
                <a:cs typeface="+mn-cs"/>
              </a:rPr>
              <a:t>with</a:t>
            </a:r>
            <a:r>
              <a:rPr lang="de-DE" sz="2400" b="1" dirty="0" smtClean="0">
                <a:solidFill>
                  <a:schemeClr val="bg1">
                    <a:lumMod val="50000"/>
                  </a:schemeClr>
                </a:solidFill>
                <a:cs typeface="+mn-cs"/>
              </a:rPr>
              <a:t> Regulators</a:t>
            </a:r>
            <a:endParaRPr lang="de-DE" sz="2400" b="1" dirty="0">
              <a:solidFill>
                <a:schemeClr val="bg1">
                  <a:lumMod val="50000"/>
                </a:schemeClr>
              </a:solidFill>
              <a:cs typeface="+mn-cs"/>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5616" y="4077072"/>
            <a:ext cx="1913974" cy="26593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2611108"/>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59899">
            <a:off x="394666" y="5970142"/>
            <a:ext cx="1293940" cy="540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1"/>
          <p:cNvSpPr/>
          <p:nvPr/>
        </p:nvSpPr>
        <p:spPr>
          <a:xfrm>
            <a:off x="277806" y="344680"/>
            <a:ext cx="4572000" cy="461665"/>
          </a:xfrm>
          <a:prstGeom prst="rect">
            <a:avLst/>
          </a:prstGeom>
        </p:spPr>
        <p:txBody>
          <a:bodyPr>
            <a:spAutoFit/>
          </a:bodyPr>
          <a:lstStyle/>
          <a:p>
            <a:pPr algn="l">
              <a:lnSpc>
                <a:spcPct val="100000"/>
              </a:lnSpc>
            </a:pPr>
            <a:r>
              <a:rPr lang="de-DE" sz="2400" b="1" dirty="0" smtClean="0">
                <a:solidFill>
                  <a:srgbClr val="FFFFFF"/>
                </a:solidFill>
                <a:cs typeface="+mn-cs"/>
              </a:rPr>
              <a:t>Results</a:t>
            </a:r>
            <a:endParaRPr lang="de-DE" sz="2400" b="1" dirty="0">
              <a:solidFill>
                <a:srgbClr val="FFFFFF"/>
              </a:solidFill>
              <a:cs typeface="+mn-cs"/>
            </a:endParaRPr>
          </a:p>
        </p:txBody>
      </p:sp>
      <p:graphicFrame>
        <p:nvGraphicFramePr>
          <p:cNvPr id="6" name="Chart 5"/>
          <p:cNvGraphicFramePr/>
          <p:nvPr>
            <p:extLst>
              <p:ext uri="{D42A27DB-BD31-4B8C-83A1-F6EECF244321}">
                <p14:modId xmlns:p14="http://schemas.microsoft.com/office/powerpoint/2010/main" val="1251510518"/>
              </p:ext>
            </p:extLst>
          </p:nvPr>
        </p:nvGraphicFramePr>
        <p:xfrm>
          <a:off x="611560" y="1700808"/>
          <a:ext cx="8064896" cy="4618189"/>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0" y="920"/>
            <a:ext cx="9144000" cy="1339848"/>
          </a:xfrm>
          <a:prstGeom prst="rect">
            <a:avLst/>
          </a:prstGeom>
          <a:noFill/>
          <a:extLst>
            <a:ext uri="{909E8E84-426E-40dd-AFC4-6F175D3DCCD1}">
              <a14:hiddenFill xmlns:a14="http://schemas.microsoft.com/office/drawing/2010/main">
                <a:solidFill>
                  <a:srgbClr val="FFFFFF"/>
                </a:solidFill>
              </a14:hiddenFill>
            </a:ext>
          </a:extLst>
        </p:spPr>
      </p:pic>
      <p:pic>
        <p:nvPicPr>
          <p:cNvPr id="7" name="Bild 6" descr="EUNCL_Logo_Masterbra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056" y="6093296"/>
            <a:ext cx="1440160" cy="730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7956429"/>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772861834"/>
              </p:ext>
            </p:extLst>
          </p:nvPr>
        </p:nvGraphicFramePr>
        <p:xfrm>
          <a:off x="755576" y="1484784"/>
          <a:ext cx="7632848" cy="475252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926"/>
            <a:ext cx="9144000" cy="1483858"/>
          </a:xfrm>
          <a:prstGeom prst="rect">
            <a:avLst/>
          </a:prstGeom>
          <a:noFill/>
          <a:extLst>
            <a:ext uri="{909E8E84-426E-40dd-AFC4-6F175D3DCCD1}">
              <a14:hiddenFill xmlns:a14="http://schemas.microsoft.com/office/drawing/2010/main">
                <a:solidFill>
                  <a:srgbClr val="FFFFFF"/>
                </a:solidFill>
              </a14:hiddenFill>
            </a:ext>
          </a:extLst>
        </p:spPr>
      </p:pic>
      <p:pic>
        <p:nvPicPr>
          <p:cNvPr id="4" name="Bild 3" descr="EUNCL_Logo_Masterbr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6106417"/>
            <a:ext cx="1440160" cy="730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377612"/>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34225" y="1571382"/>
            <a:ext cx="3287712" cy="993140"/>
          </a:xfrm>
        </p:spPr>
        <p:txBody>
          <a:bodyPr/>
          <a:lstStyle/>
          <a:p>
            <a:pPr algn="ctr"/>
            <a:r>
              <a:rPr lang="en-US" sz="1600" dirty="0">
                <a:effectLst/>
              </a:rPr>
              <a:t>Is it relevant to </a:t>
            </a:r>
            <a:r>
              <a:rPr lang="en-US" sz="1600" dirty="0" err="1">
                <a:effectLst/>
              </a:rPr>
              <a:t>harmonise</a:t>
            </a:r>
            <a:r>
              <a:rPr lang="en-US" sz="1600" dirty="0">
                <a:effectLst/>
              </a:rPr>
              <a:t> testing requirements of medicinal products </a:t>
            </a:r>
            <a:r>
              <a:rPr lang="en-US" sz="1600" dirty="0" smtClean="0">
                <a:effectLst/>
              </a:rPr>
              <a:t>and medical devices for </a:t>
            </a:r>
            <a:r>
              <a:rPr lang="en-US" sz="1600" dirty="0" err="1" smtClean="0">
                <a:effectLst/>
              </a:rPr>
              <a:t>nanomedicines</a:t>
            </a:r>
            <a:r>
              <a:rPr lang="en-US" sz="1600" dirty="0" smtClean="0">
                <a:effectLst/>
              </a:rPr>
              <a:t> in the various regions</a:t>
            </a:r>
            <a:endParaRPr lang="de-DE" sz="1600" dirty="0">
              <a:effectLst/>
            </a:endParaRPr>
          </a:p>
        </p:txBody>
      </p:sp>
      <p:graphicFrame>
        <p:nvGraphicFramePr>
          <p:cNvPr id="4" name="Chart 195"/>
          <p:cNvGraphicFramePr>
            <a:graphicFrameLocks noGrp="1"/>
          </p:cNvGraphicFramePr>
          <p:nvPr>
            <p:ph idx="1"/>
            <p:extLst>
              <p:ext uri="{D42A27DB-BD31-4B8C-83A1-F6EECF244321}">
                <p14:modId xmlns:p14="http://schemas.microsoft.com/office/powerpoint/2010/main" val="1715975491"/>
              </p:ext>
            </p:extLst>
          </p:nvPr>
        </p:nvGraphicFramePr>
        <p:xfrm>
          <a:off x="297180" y="3162300"/>
          <a:ext cx="3467100" cy="32385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209"/>
          <p:cNvGraphicFramePr>
            <a:graphicFrameLocks/>
          </p:cNvGraphicFramePr>
          <p:nvPr>
            <p:extLst>
              <p:ext uri="{D42A27DB-BD31-4B8C-83A1-F6EECF244321}">
                <p14:modId xmlns:p14="http://schemas.microsoft.com/office/powerpoint/2010/main" val="1017648949"/>
              </p:ext>
            </p:extLst>
          </p:nvPr>
        </p:nvGraphicFramePr>
        <p:xfrm>
          <a:off x="3558540" y="2651760"/>
          <a:ext cx="5440680" cy="356616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251960" y="1637065"/>
            <a:ext cx="4587240" cy="1323439"/>
          </a:xfrm>
          <a:prstGeom prst="rect">
            <a:avLst/>
          </a:prstGeom>
          <a:noFill/>
        </p:spPr>
        <p:txBody>
          <a:bodyPr wrap="square" rtlCol="0">
            <a:spAutoFit/>
          </a:bodyPr>
          <a:lstStyle/>
          <a:p>
            <a:pPr algn="ctr"/>
            <a:r>
              <a:rPr lang="en-GB" sz="1600" b="1" dirty="0">
                <a:solidFill>
                  <a:srgbClr val="004494"/>
                </a:solidFill>
                <a:latin typeface="Verdana"/>
                <a:cs typeface="ＭＳ Ｐゴシック" charset="0"/>
              </a:rPr>
              <a:t>What functions could an </a:t>
            </a:r>
            <a:r>
              <a:rPr lang="en-GB" sz="1600" b="1" dirty="0" smtClean="0">
                <a:solidFill>
                  <a:srgbClr val="004494"/>
                </a:solidFill>
                <a:latin typeface="Verdana"/>
                <a:cs typeface="ＭＳ Ｐゴシック" charset="0"/>
              </a:rPr>
              <a:t>EU NCL </a:t>
            </a:r>
            <a:r>
              <a:rPr lang="en-GB" sz="1600" b="1" dirty="0" err="1">
                <a:solidFill>
                  <a:srgbClr val="004494"/>
                </a:solidFill>
                <a:latin typeface="Verdana"/>
                <a:cs typeface="ＭＳ Ｐゴシック" charset="0"/>
              </a:rPr>
              <a:t>fullfill</a:t>
            </a:r>
            <a:r>
              <a:rPr lang="en-GB" sz="1600" b="1" dirty="0">
                <a:solidFill>
                  <a:srgbClr val="004494"/>
                </a:solidFill>
                <a:latin typeface="Verdana"/>
                <a:cs typeface="ＭＳ Ｐゴシック" charset="0"/>
              </a:rPr>
              <a:t> to support regulatory authorities, </a:t>
            </a:r>
            <a:r>
              <a:rPr lang="en-GB" sz="1600" b="1" dirty="0" smtClean="0">
                <a:solidFill>
                  <a:srgbClr val="004494"/>
                </a:solidFill>
                <a:latin typeface="Verdana"/>
                <a:cs typeface="ＭＳ Ｐゴシック" charset="0"/>
              </a:rPr>
              <a:t>whit </a:t>
            </a:r>
            <a:r>
              <a:rPr lang="en-GB" sz="1600" b="1" dirty="0">
                <a:solidFill>
                  <a:srgbClr val="004494"/>
                </a:solidFill>
                <a:latin typeface="Verdana"/>
                <a:cs typeface="ＭＳ Ｐゴシック" charset="0"/>
              </a:rPr>
              <a:t>the aim of facilitating the introduction of </a:t>
            </a:r>
            <a:r>
              <a:rPr lang="en-GB" sz="1600" b="1" dirty="0" err="1">
                <a:solidFill>
                  <a:srgbClr val="004494"/>
                </a:solidFill>
                <a:latin typeface="Verdana"/>
                <a:cs typeface="ＭＳ Ｐゴシック" charset="0"/>
              </a:rPr>
              <a:t>nanomedicines</a:t>
            </a:r>
            <a:r>
              <a:rPr lang="en-GB" sz="1600" b="1" dirty="0">
                <a:solidFill>
                  <a:srgbClr val="004494"/>
                </a:solidFill>
                <a:latin typeface="Verdana"/>
                <a:cs typeface="ＭＳ Ｐゴシック" charset="0"/>
              </a:rPr>
              <a:t> into clinical trials and on the market </a:t>
            </a:r>
          </a:p>
        </p:txBody>
      </p:sp>
      <p:pic>
        <p:nvPicPr>
          <p:cNvPr id="8" name="Picture 2" descr="Z:\SHARED\D00-PO\Programme Office\Communications\Photos IRMMcollections\royalfree photos bought online\Fotolia PR pictures\2016\2016-03-10 hands together people\low_(© Andrey Popov - Fotolia.com) Fotolia_96318044_Subscription_Monthly_XX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 t="41854" r="2971" b="26522"/>
          <a:stretch/>
        </p:blipFill>
        <p:spPr bwMode="auto">
          <a:xfrm>
            <a:off x="7239" y="-68224"/>
            <a:ext cx="9144000" cy="1408992"/>
          </a:xfrm>
          <a:prstGeom prst="rect">
            <a:avLst/>
          </a:prstGeom>
          <a:noFill/>
          <a:extLst>
            <a:ext uri="{909E8E84-426E-40dd-AFC4-6F175D3DCCD1}">
              <a14:hiddenFill xmlns:a14="http://schemas.microsoft.com/office/drawing/2010/main">
                <a:solidFill>
                  <a:srgbClr val="FFFFFF"/>
                </a:solidFill>
              </a14:hiddenFill>
            </a:ext>
          </a:extLst>
        </p:spPr>
      </p:pic>
      <p:pic>
        <p:nvPicPr>
          <p:cNvPr id="7" name="Bild 6" descr="EUNCL_Logo_Masterbr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6106417"/>
            <a:ext cx="1440160" cy="730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05346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a:xfrm>
            <a:off x="3927901" y="684680"/>
            <a:ext cx="5107533" cy="6187092"/>
          </a:xfrm>
          <a:solidFill>
            <a:schemeClr val="bg1"/>
          </a:solidFill>
        </p:spPr>
        <p:txBody>
          <a:bodyPr/>
          <a:lstStyle/>
          <a:p>
            <a:pPr>
              <a:buClr>
                <a:srgbClr val="164194"/>
              </a:buClr>
            </a:pPr>
            <a:r>
              <a:rPr lang="en-GB" sz="2000" i="0" dirty="0" err="1" smtClean="0"/>
              <a:t>Nanomedicines</a:t>
            </a:r>
            <a:r>
              <a:rPr lang="en-GB" sz="2000" i="0" dirty="0" smtClean="0"/>
              <a:t> are promising to address unmet medical needs</a:t>
            </a:r>
          </a:p>
          <a:p>
            <a:pPr>
              <a:buClr>
                <a:srgbClr val="164194"/>
              </a:buClr>
            </a:pPr>
            <a:endParaRPr lang="en-GB" sz="2000" i="0" dirty="0" smtClean="0"/>
          </a:p>
          <a:p>
            <a:pPr>
              <a:buClr>
                <a:srgbClr val="164194"/>
              </a:buClr>
            </a:pPr>
            <a:r>
              <a:rPr lang="en-GB" sz="2000" i="0" dirty="0" smtClean="0"/>
              <a:t>They are highly complex with a sophisticated manufacturing process</a:t>
            </a:r>
          </a:p>
          <a:p>
            <a:pPr>
              <a:buClr>
                <a:srgbClr val="164194"/>
              </a:buClr>
            </a:pPr>
            <a:endParaRPr lang="en-GB" sz="2000" i="0" dirty="0" smtClean="0"/>
          </a:p>
          <a:p>
            <a:pPr>
              <a:buClr>
                <a:srgbClr val="164194"/>
              </a:buClr>
            </a:pPr>
            <a:r>
              <a:rPr lang="en-GB" sz="2000" i="0" dirty="0" smtClean="0"/>
              <a:t>The European </a:t>
            </a:r>
            <a:r>
              <a:rPr lang="en-GB" sz="2000" i="0" dirty="0" err="1"/>
              <a:t>N</a:t>
            </a:r>
            <a:r>
              <a:rPr lang="en-GB" sz="2000" i="0" dirty="0" err="1" smtClean="0"/>
              <a:t>anomedicine</a:t>
            </a:r>
            <a:r>
              <a:rPr lang="en-GB" sz="2000" i="0" dirty="0" smtClean="0"/>
              <a:t> Laboratory offers the characterisation of </a:t>
            </a:r>
            <a:r>
              <a:rPr lang="en-GB" sz="2000" i="0" dirty="0" err="1" smtClean="0"/>
              <a:t>nanomedicines</a:t>
            </a:r>
            <a:r>
              <a:rPr lang="en-GB" sz="2000" i="0" dirty="0" smtClean="0"/>
              <a:t> free of charge</a:t>
            </a:r>
          </a:p>
          <a:p>
            <a:pPr>
              <a:buClr>
                <a:srgbClr val="164194"/>
              </a:buClr>
            </a:pPr>
            <a:endParaRPr lang="en-GB" sz="2000" i="0" dirty="0" smtClean="0"/>
          </a:p>
          <a:p>
            <a:pPr>
              <a:buClr>
                <a:srgbClr val="164194"/>
              </a:buClr>
            </a:pPr>
            <a:r>
              <a:rPr lang="en-GB" sz="2000" i="0" dirty="0" smtClean="0"/>
              <a:t>The regulatory community is well aware of the need to define the information requirements </a:t>
            </a:r>
            <a:r>
              <a:rPr lang="en-GB" sz="2000" i="0" dirty="0" smtClean="0"/>
              <a:t>and standardisation needs</a:t>
            </a:r>
            <a:endParaRPr lang="en-GB" sz="2000" i="0" dirty="0" smtClean="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34217" r="28420"/>
          <a:stretch/>
        </p:blipFill>
        <p:spPr>
          <a:xfrm>
            <a:off x="0" y="0"/>
            <a:ext cx="3851275" cy="6871772"/>
          </a:xfrm>
          <a:prstGeom prst="rect">
            <a:avLst/>
          </a:prstGeom>
        </p:spPr>
      </p:pic>
      <p:sp>
        <p:nvSpPr>
          <p:cNvPr id="5" name="TextBox 4"/>
          <p:cNvSpPr txBox="1"/>
          <p:nvPr/>
        </p:nvSpPr>
        <p:spPr>
          <a:xfrm>
            <a:off x="5292080" y="188639"/>
            <a:ext cx="2379177" cy="522259"/>
          </a:xfrm>
          <a:prstGeom prst="rect">
            <a:avLst/>
          </a:prstGeom>
          <a:noFill/>
        </p:spPr>
        <p:txBody>
          <a:bodyPr wrap="none" rtlCol="0">
            <a:spAutoFit/>
          </a:bodyPr>
          <a:lstStyle/>
          <a:p>
            <a:pPr>
              <a:lnSpc>
                <a:spcPct val="110000"/>
              </a:lnSpc>
            </a:pPr>
            <a:r>
              <a:rPr lang="en-GB" sz="2800" b="1" dirty="0">
                <a:solidFill>
                  <a:srgbClr val="164194"/>
                </a:solidFill>
              </a:rPr>
              <a:t>C</a:t>
            </a:r>
            <a:r>
              <a:rPr lang="en-GB" sz="2800" b="1" dirty="0" smtClean="0">
                <a:solidFill>
                  <a:srgbClr val="164194"/>
                </a:solidFill>
              </a:rPr>
              <a:t>onclusion</a:t>
            </a:r>
          </a:p>
        </p:txBody>
      </p:sp>
    </p:spTree>
    <p:extLst>
      <p:ext uri="{BB962C8B-B14F-4D97-AF65-F5344CB8AC3E}">
        <p14:creationId xmlns:p14="http://schemas.microsoft.com/office/powerpoint/2010/main" val="2117717503"/>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926" y="3014663"/>
            <a:ext cx="5193943" cy="384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rot="818230">
            <a:off x="1899048" y="5336574"/>
            <a:ext cx="4205780" cy="1040285"/>
          </a:xfrm>
          <a:prstGeom prst="rect">
            <a:avLst/>
          </a:prstGeom>
          <a:noFill/>
        </p:spPr>
        <p:txBody>
          <a:bodyPr wrap="square" rtlCol="0">
            <a:spAutoFit/>
          </a:bodyPr>
          <a:lstStyle/>
          <a:p>
            <a:pPr algn="ctr">
              <a:lnSpc>
                <a:spcPct val="110000"/>
              </a:lnSpc>
            </a:pPr>
            <a:r>
              <a:rPr lang="en-GB" sz="2800" b="1" dirty="0" smtClean="0">
                <a:solidFill>
                  <a:srgbClr val="FF0000"/>
                </a:solidFill>
              </a:rPr>
              <a:t>Thank you for your attention</a:t>
            </a:r>
            <a:r>
              <a:rPr lang="en-GB" sz="2400" b="1" dirty="0" smtClean="0">
                <a:solidFill>
                  <a:srgbClr val="FF0000"/>
                </a:solidFill>
              </a:rPr>
              <a:t>!</a:t>
            </a:r>
          </a:p>
        </p:txBody>
      </p:sp>
      <p:pic>
        <p:nvPicPr>
          <p:cNvPr id="4" name="Picture 3" descr="U:\6.Communication\Unit photos\2016 07 1st Unit Meeting\F2 Unit Meeting 20160714 -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50" y="0"/>
            <a:ext cx="9226550" cy="301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36534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624347" y="2916766"/>
            <a:ext cx="4073281" cy="2770168"/>
          </a:xfrm>
          <a:prstGeom prst="rect">
            <a:avLst/>
          </a:prstGeom>
        </p:spPr>
        <p:txBody>
          <a:bodyPr lIns="0" tIns="0" rIns="0" bIns="0"/>
          <a:lstStyle>
            <a:lvl1pPr marL="0" indent="0" algn="l" rtl="0" eaLnBrk="1" fontAlgn="base" hangingPunct="1">
              <a:spcBef>
                <a:spcPts val="0"/>
              </a:spcBef>
              <a:spcAft>
                <a:spcPct val="0"/>
              </a:spcAft>
              <a:buClr>
                <a:schemeClr val="bg1"/>
              </a:buClr>
              <a:buNone/>
              <a:defRPr sz="1400" b="0" i="0">
                <a:solidFill>
                  <a:srgbClr val="0F5494"/>
                </a:solidFill>
                <a:latin typeface="+mn-lt"/>
                <a:ea typeface="+mn-ea"/>
                <a:cs typeface="+mn-cs"/>
              </a:defRPr>
            </a:lvl1pPr>
            <a:lvl2pPr marL="0" indent="-285750" algn="l" rtl="0" eaLnBrk="1" fontAlgn="base" hangingPunct="1">
              <a:spcBef>
                <a:spcPts val="0"/>
              </a:spcBef>
              <a:spcAft>
                <a:spcPct val="0"/>
              </a:spcAft>
              <a:buClr>
                <a:srgbClr val="33ACE3"/>
              </a:buClr>
              <a:buChar char="•"/>
              <a:defRPr sz="1600" b="1">
                <a:solidFill>
                  <a:srgbClr val="0F5494"/>
                </a:solidFill>
                <a:latin typeface="+mn-lt"/>
              </a:defRPr>
            </a:lvl2pPr>
            <a:lvl3pPr marL="0" indent="-228600" algn="l" rtl="0" eaLnBrk="1" fontAlgn="base" hangingPunct="1">
              <a:spcBef>
                <a:spcPts val="0"/>
              </a:spcBef>
              <a:spcAft>
                <a:spcPct val="0"/>
              </a:spcAft>
              <a:defRPr sz="1200">
                <a:solidFill>
                  <a:srgbClr val="0F5494"/>
                </a:solidFill>
                <a:latin typeface="+mn-lt"/>
              </a:defRPr>
            </a:lvl3pPr>
            <a:lvl4pPr marL="0" indent="-228600" algn="l" rtl="0" eaLnBrk="1" fontAlgn="base" hangingPunct="1">
              <a:spcBef>
                <a:spcPts val="0"/>
              </a:spcBef>
              <a:spcAft>
                <a:spcPct val="0"/>
              </a:spcAft>
              <a:buChar char="–"/>
              <a:defRPr sz="2000">
                <a:solidFill>
                  <a:schemeClr val="tx1"/>
                </a:solidFill>
                <a:latin typeface="Arial" charset="0"/>
              </a:defRPr>
            </a:lvl4pPr>
            <a:lvl5pPr marL="0" indent="-228600" algn="l" rtl="0" eaLnBrk="1" fontAlgn="base" hangingPunct="1">
              <a:spcBef>
                <a:spcPts val="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lnSpc>
                <a:spcPct val="110000"/>
              </a:lnSpc>
            </a:pPr>
            <a:r>
              <a:rPr lang="en-US" sz="1600" dirty="0" smtClean="0">
                <a:solidFill>
                  <a:srgbClr val="164194"/>
                </a:solidFill>
              </a:rPr>
              <a:t>JRC Science Hub:</a:t>
            </a:r>
            <a:br>
              <a:rPr lang="en-US" sz="1600" dirty="0" smtClean="0">
                <a:solidFill>
                  <a:srgbClr val="164194"/>
                </a:solidFill>
              </a:rPr>
            </a:br>
            <a:r>
              <a:rPr lang="en-US" sz="1600" i="1" dirty="0" err="1" smtClean="0">
                <a:solidFill>
                  <a:srgbClr val="164194"/>
                </a:solidFill>
              </a:rPr>
              <a:t>ec.europa.eu</a:t>
            </a:r>
            <a:r>
              <a:rPr lang="en-US" sz="1600" i="1" dirty="0" smtClean="0">
                <a:solidFill>
                  <a:srgbClr val="164194"/>
                </a:solidFill>
              </a:rPr>
              <a:t>/</a:t>
            </a:r>
            <a:r>
              <a:rPr lang="en-US" sz="1600" i="1" dirty="0" err="1" smtClean="0">
                <a:solidFill>
                  <a:srgbClr val="164194"/>
                </a:solidFill>
              </a:rPr>
              <a:t>jrc</a:t>
            </a:r>
            <a:endParaRPr lang="en-US" sz="1600" i="1" dirty="0" smtClean="0">
              <a:solidFill>
                <a:srgbClr val="164194"/>
              </a:solidFill>
            </a:endParaRPr>
          </a:p>
          <a:p>
            <a:pPr>
              <a:lnSpc>
                <a:spcPct val="110000"/>
              </a:lnSpc>
            </a:pPr>
            <a:endParaRPr lang="en-US" sz="1600" dirty="0" smtClean="0">
              <a:solidFill>
                <a:srgbClr val="164194"/>
              </a:solidFill>
            </a:endParaRPr>
          </a:p>
          <a:p>
            <a:pPr>
              <a:lnSpc>
                <a:spcPct val="110000"/>
              </a:lnSpc>
            </a:pPr>
            <a:r>
              <a:rPr lang="en-US" sz="1600" dirty="0" smtClean="0">
                <a:solidFill>
                  <a:srgbClr val="164194"/>
                </a:solidFill>
              </a:rPr>
              <a:t>Twitter and Facebook: </a:t>
            </a:r>
          </a:p>
          <a:p>
            <a:pPr>
              <a:lnSpc>
                <a:spcPct val="110000"/>
              </a:lnSpc>
            </a:pPr>
            <a:r>
              <a:rPr lang="en-US" sz="1600" i="1" dirty="0" smtClean="0">
                <a:solidFill>
                  <a:srgbClr val="164194"/>
                </a:solidFill>
              </a:rPr>
              <a:t>@</a:t>
            </a:r>
            <a:r>
              <a:rPr lang="en-US" sz="1600" i="1" dirty="0" err="1" smtClean="0">
                <a:solidFill>
                  <a:srgbClr val="164194"/>
                </a:solidFill>
              </a:rPr>
              <a:t>EU_ScienceHub</a:t>
            </a:r>
            <a:r>
              <a:rPr lang="en-US" sz="1600" i="1" dirty="0" smtClean="0">
                <a:solidFill>
                  <a:srgbClr val="164194"/>
                </a:solidFill>
              </a:rPr>
              <a:t> </a:t>
            </a:r>
          </a:p>
          <a:p>
            <a:pPr>
              <a:lnSpc>
                <a:spcPct val="110000"/>
              </a:lnSpc>
            </a:pPr>
            <a:endParaRPr lang="en-US" sz="1600" dirty="0" smtClean="0">
              <a:solidFill>
                <a:srgbClr val="164194"/>
              </a:solidFill>
            </a:endParaRPr>
          </a:p>
          <a:p>
            <a:pPr>
              <a:lnSpc>
                <a:spcPct val="110000"/>
              </a:lnSpc>
            </a:pPr>
            <a:r>
              <a:rPr lang="en-US" sz="1600" dirty="0" smtClean="0">
                <a:solidFill>
                  <a:srgbClr val="164194"/>
                </a:solidFill>
              </a:rPr>
              <a:t>LinkedIn: </a:t>
            </a:r>
          </a:p>
          <a:p>
            <a:pPr>
              <a:lnSpc>
                <a:spcPct val="110000"/>
              </a:lnSpc>
            </a:pPr>
            <a:r>
              <a:rPr lang="en-US" sz="1500" i="1" dirty="0" err="1" smtClean="0">
                <a:solidFill>
                  <a:srgbClr val="164194"/>
                </a:solidFill>
              </a:rPr>
              <a:t>european</a:t>
            </a:r>
            <a:r>
              <a:rPr lang="en-US" sz="1500" i="1" dirty="0" smtClean="0">
                <a:solidFill>
                  <a:srgbClr val="164194"/>
                </a:solidFill>
              </a:rPr>
              <a:t>-commission-joint-research-</a:t>
            </a:r>
            <a:r>
              <a:rPr lang="en-US" sz="1500" i="1" dirty="0" err="1" smtClean="0">
                <a:solidFill>
                  <a:srgbClr val="164194"/>
                </a:solidFill>
              </a:rPr>
              <a:t>centre</a:t>
            </a:r>
            <a:endParaRPr lang="en-US" sz="1500" i="1" dirty="0" smtClean="0">
              <a:solidFill>
                <a:srgbClr val="164194"/>
              </a:solidFill>
            </a:endParaRPr>
          </a:p>
        </p:txBody>
      </p:sp>
      <p:pic>
        <p:nvPicPr>
          <p:cNvPr id="14" name="Picture 13" descr="H:\Desktop\NS_Visuals\Ppt\JRC ppt\2015 04 14 VS Expo\linkedin-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351" y="4454668"/>
            <a:ext cx="389785" cy="39205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Desktop\NS_Visuals\Ppt\JRC ppt\2015 04 14 VS Expo\vimeo-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3817" y="5852754"/>
            <a:ext cx="384974" cy="38721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H:\Desktop\NS_Visuals\Ppt\JRC ppt\2015 04 14 VS Expo\youtube-0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0779" y="5389493"/>
            <a:ext cx="382258" cy="3844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H:\Desktop\NS_Visuals\Ppt\JRC ppt\2015 04 14 VS Expo\web-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1603" y="2905654"/>
            <a:ext cx="344277" cy="346285"/>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2"/>
          <p:cNvSpPr txBox="1">
            <a:spLocks/>
          </p:cNvSpPr>
          <p:nvPr/>
        </p:nvSpPr>
        <p:spPr>
          <a:xfrm>
            <a:off x="624347" y="5411906"/>
            <a:ext cx="3239591" cy="1656133"/>
          </a:xfrm>
          <a:prstGeom prst="rect">
            <a:avLst/>
          </a:prstGeom>
        </p:spPr>
        <p:txBody>
          <a:bodyPr lIns="0" tIns="0" rIns="0" bIns="0"/>
          <a:lstStyle>
            <a:lvl1pPr marL="0" indent="0" algn="l" rtl="0" eaLnBrk="1" fontAlgn="base" hangingPunct="1">
              <a:lnSpc>
                <a:spcPct val="100000"/>
              </a:lnSpc>
              <a:spcBef>
                <a:spcPts val="0"/>
              </a:spcBef>
              <a:spcAft>
                <a:spcPct val="0"/>
              </a:spcAft>
              <a:buClr>
                <a:schemeClr val="bg1"/>
              </a:buClr>
              <a:buNone/>
              <a:defRPr sz="1400" b="0" i="0">
                <a:solidFill>
                  <a:srgbClr val="0F5494"/>
                </a:solidFill>
                <a:latin typeface="+mn-lt"/>
                <a:ea typeface="+mn-ea"/>
                <a:cs typeface="+mn-cs"/>
              </a:defRPr>
            </a:lvl1pPr>
            <a:lvl2pPr marL="0" indent="-285750" algn="l" rtl="0" eaLnBrk="1" fontAlgn="base" hangingPunct="1">
              <a:spcBef>
                <a:spcPts val="0"/>
              </a:spcBef>
              <a:spcAft>
                <a:spcPct val="0"/>
              </a:spcAft>
              <a:buClr>
                <a:srgbClr val="33ACE3"/>
              </a:buClr>
              <a:buChar char="•"/>
              <a:defRPr sz="1600" b="1">
                <a:solidFill>
                  <a:srgbClr val="0F5494"/>
                </a:solidFill>
                <a:latin typeface="+mn-lt"/>
              </a:defRPr>
            </a:lvl2pPr>
            <a:lvl3pPr marL="0" indent="-228600" algn="l" rtl="0" eaLnBrk="1" fontAlgn="base" hangingPunct="1">
              <a:spcBef>
                <a:spcPts val="0"/>
              </a:spcBef>
              <a:spcAft>
                <a:spcPct val="0"/>
              </a:spcAft>
              <a:defRPr sz="1200">
                <a:solidFill>
                  <a:srgbClr val="0F5494"/>
                </a:solidFill>
                <a:latin typeface="+mn-lt"/>
              </a:defRPr>
            </a:lvl3pPr>
            <a:lvl4pPr marL="0" indent="-228600" algn="l" rtl="0" eaLnBrk="1" fontAlgn="base" hangingPunct="1">
              <a:spcBef>
                <a:spcPts val="0"/>
              </a:spcBef>
              <a:spcAft>
                <a:spcPct val="0"/>
              </a:spcAft>
              <a:buChar char="–"/>
              <a:defRPr sz="2000">
                <a:solidFill>
                  <a:schemeClr val="tx1"/>
                </a:solidFill>
                <a:latin typeface="Arial" charset="0"/>
              </a:defRPr>
            </a:lvl4pPr>
            <a:lvl5pPr marL="0" indent="-228600" algn="l" rtl="0" eaLnBrk="1" fontAlgn="base" hangingPunct="1">
              <a:spcBef>
                <a:spcPts val="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lnSpc>
                <a:spcPct val="110000"/>
              </a:lnSpc>
            </a:pPr>
            <a:r>
              <a:rPr lang="en-US" sz="1600" dirty="0" smtClean="0"/>
              <a:t>YouTube: </a:t>
            </a:r>
          </a:p>
          <a:p>
            <a:pPr>
              <a:lnSpc>
                <a:spcPct val="110000"/>
              </a:lnSpc>
            </a:pPr>
            <a:r>
              <a:rPr lang="en-US" sz="1600" i="1" dirty="0" smtClean="0"/>
              <a:t>JRC Audiovisuals</a:t>
            </a:r>
          </a:p>
          <a:p>
            <a:pPr>
              <a:lnSpc>
                <a:spcPct val="110000"/>
              </a:lnSpc>
            </a:pPr>
            <a:endParaRPr lang="en-US" sz="1600" dirty="0" smtClean="0"/>
          </a:p>
          <a:p>
            <a:pPr>
              <a:lnSpc>
                <a:spcPct val="110000"/>
              </a:lnSpc>
            </a:pPr>
            <a:r>
              <a:rPr lang="en-US" sz="1600" dirty="0" err="1" smtClean="0"/>
              <a:t>Vimeo</a:t>
            </a:r>
            <a:r>
              <a:rPr lang="en-US" sz="1600" dirty="0" smtClean="0"/>
              <a:t>: </a:t>
            </a:r>
          </a:p>
          <a:p>
            <a:pPr>
              <a:lnSpc>
                <a:spcPct val="110000"/>
              </a:lnSpc>
            </a:pPr>
            <a:r>
              <a:rPr lang="en-US" sz="1600" i="1" dirty="0" err="1" smtClean="0"/>
              <a:t>Science@EC</a:t>
            </a:r>
            <a:endParaRPr lang="en-US" sz="1600" i="1" dirty="0" smtClean="0"/>
          </a:p>
        </p:txBody>
      </p:sp>
      <p:pic>
        <p:nvPicPr>
          <p:cNvPr id="19" name="Picture 18"/>
          <p:cNvPicPr>
            <a:picLocks noChangeAspect="1"/>
          </p:cNvPicPr>
          <p:nvPr/>
        </p:nvPicPr>
        <p:blipFill>
          <a:blip r:embed="rId7"/>
          <a:stretch>
            <a:fillRect/>
          </a:stretch>
        </p:blipFill>
        <p:spPr>
          <a:xfrm>
            <a:off x="169603" y="4040212"/>
            <a:ext cx="360000" cy="360000"/>
          </a:xfrm>
          <a:prstGeom prst="rect">
            <a:avLst/>
          </a:prstGeom>
        </p:spPr>
      </p:pic>
      <p:pic>
        <p:nvPicPr>
          <p:cNvPr id="20" name="Picture 3" descr="H:\Desktop\NS_Visuals\Ppt\JRC ppt\2015 04 14 VS Expo\twitter-0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1603" y="3641904"/>
            <a:ext cx="396000" cy="39830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
          <p:cNvSpPr txBox="1">
            <a:spLocks noChangeArrowheads="1"/>
          </p:cNvSpPr>
          <p:nvPr/>
        </p:nvSpPr>
        <p:spPr bwMode="auto">
          <a:xfrm>
            <a:off x="425462" y="2147673"/>
            <a:ext cx="8544333" cy="84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48" tIns="45624" rIns="91248" bIns="45624">
            <a:spAutoFit/>
          </a:bodyPr>
          <a:lstStyle>
            <a:lvl1pPr>
              <a:lnSpc>
                <a:spcPts val="2400"/>
              </a:lnSpc>
              <a:buClr>
                <a:srgbClr val="37ACDE"/>
              </a:buClr>
              <a:buFont typeface="Verdana" pitchFamily="34" charset="0"/>
              <a:defRPr>
                <a:solidFill>
                  <a:srgbClr val="004494"/>
                </a:solidFill>
                <a:latin typeface="Verdana" pitchFamily="34" charset="0"/>
                <a:ea typeface="ＭＳ Ｐゴシック" pitchFamily="34" charset="-128"/>
              </a:defRPr>
            </a:lvl1pPr>
            <a:lvl2pPr marL="742950" indent="-285750">
              <a:lnSpc>
                <a:spcPts val="2400"/>
              </a:lnSpc>
              <a:buClr>
                <a:srgbClr val="37ACDE"/>
              </a:buClr>
              <a:buFont typeface="Verdana" pitchFamily="34" charset="0"/>
              <a:buChar char="•"/>
              <a:defRPr>
                <a:solidFill>
                  <a:srgbClr val="004494"/>
                </a:solidFill>
                <a:latin typeface="Verdana" pitchFamily="34" charset="0"/>
                <a:ea typeface="ＭＳ Ｐゴシック" pitchFamily="34" charset="-128"/>
              </a:defRPr>
            </a:lvl2pPr>
            <a:lvl3pPr marL="1143000" indent="-228600">
              <a:lnSpc>
                <a:spcPts val="2400"/>
              </a:lnSpc>
              <a:buClr>
                <a:srgbClr val="37ACDE"/>
              </a:buClr>
              <a:buFont typeface="Wingdings" pitchFamily="2" charset="2"/>
              <a:buChar char="§"/>
              <a:defRPr sz="1600">
                <a:solidFill>
                  <a:srgbClr val="004494"/>
                </a:solidFill>
                <a:latin typeface="Verdana" pitchFamily="34" charset="0"/>
                <a:ea typeface="ＭＳ Ｐゴシック" pitchFamily="34" charset="-128"/>
              </a:defRPr>
            </a:lvl3pPr>
            <a:lvl4pPr marL="1600200" indent="-228600">
              <a:lnSpc>
                <a:spcPts val="2400"/>
              </a:lnSpc>
              <a:buClr>
                <a:srgbClr val="37ACDE"/>
              </a:buClr>
              <a:buFont typeface="Arial" charset="0"/>
              <a:buChar char="•"/>
              <a:defRPr sz="1600">
                <a:solidFill>
                  <a:srgbClr val="004494"/>
                </a:solidFill>
                <a:latin typeface="Verdana" pitchFamily="34" charset="0"/>
                <a:ea typeface="ＭＳ Ｐゴシック" pitchFamily="34" charset="-128"/>
              </a:defRPr>
            </a:lvl4pPr>
            <a:lvl5pPr marL="2057400" indent="-228600">
              <a:lnSpc>
                <a:spcPts val="2400"/>
              </a:lnSpc>
              <a:buClr>
                <a:srgbClr val="37ACDE"/>
              </a:buClr>
              <a:buFont typeface="Verdana" pitchFamily="34" charset="0"/>
              <a:buChar char="–"/>
              <a:defRPr sz="1600">
                <a:solidFill>
                  <a:srgbClr val="004494"/>
                </a:solidFill>
                <a:latin typeface="Verdana" pitchFamily="34" charset="0"/>
                <a:ea typeface="ＭＳ Ｐゴシック" pitchFamily="34" charset="-128"/>
              </a:defRPr>
            </a:lvl5pPr>
            <a:lvl6pPr marL="25146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6pPr>
            <a:lvl7pPr marL="29718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7pPr>
            <a:lvl8pPr marL="34290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8pPr>
            <a:lvl9pPr marL="3886200" indent="-228600"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ＭＳ Ｐゴシック" pitchFamily="34" charset="-128"/>
              </a:defRPr>
            </a:lvl9pPr>
          </a:lstStyle>
          <a:p>
            <a:pPr>
              <a:lnSpc>
                <a:spcPct val="100000"/>
              </a:lnSpc>
              <a:buClrTx/>
            </a:pPr>
            <a:r>
              <a:rPr lang="en-GB" altLang="en-US" sz="2400" b="1" dirty="0" smtClean="0">
                <a:solidFill>
                  <a:srgbClr val="0F5494"/>
                </a:solidFill>
              </a:rPr>
              <a:t>Stay in touch!</a:t>
            </a:r>
            <a:endParaRPr lang="en-GB" altLang="en-US" sz="2400" b="1" dirty="0">
              <a:solidFill>
                <a:srgbClr val="0F5494"/>
              </a:solidFill>
            </a:endParaRPr>
          </a:p>
          <a:p>
            <a:pPr eaLnBrk="1" hangingPunct="1">
              <a:lnSpc>
                <a:spcPct val="100000"/>
              </a:lnSpc>
              <a:buClrTx/>
              <a:buFontTx/>
              <a:buNone/>
            </a:pPr>
            <a:endParaRPr lang="fr-FR" altLang="en-US" sz="2400" b="1" dirty="0">
              <a:solidFill>
                <a:srgbClr val="00B0F0"/>
              </a:solidFill>
              <a:latin typeface="+mj-lt"/>
              <a:ea typeface="+mj-ea"/>
              <a:cs typeface="+mj-cs"/>
            </a:endParaRPr>
          </a:p>
        </p:txBody>
      </p:sp>
      <p:pic>
        <p:nvPicPr>
          <p:cNvPr id="205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5976" y="2262912"/>
            <a:ext cx="4613819" cy="3774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499992" y="6058385"/>
            <a:ext cx="1754006" cy="363176"/>
          </a:xfrm>
          <a:prstGeom prst="rect">
            <a:avLst/>
          </a:prstGeom>
          <a:noFill/>
        </p:spPr>
        <p:txBody>
          <a:bodyPr wrap="none" rtlCol="0">
            <a:spAutoFit/>
          </a:bodyPr>
          <a:lstStyle/>
          <a:p>
            <a:pPr>
              <a:lnSpc>
                <a:spcPct val="110000"/>
              </a:lnSpc>
            </a:pPr>
            <a:r>
              <a:rPr lang="en-GB" sz="1600" dirty="0" smtClean="0">
                <a:solidFill>
                  <a:srgbClr val="164194"/>
                </a:solidFill>
              </a:rPr>
              <a:t>http://euncl.eu</a:t>
            </a:r>
          </a:p>
        </p:txBody>
      </p:sp>
    </p:spTree>
    <p:extLst>
      <p:ext uri="{BB962C8B-B14F-4D97-AF65-F5344CB8AC3E}">
        <p14:creationId xmlns:p14="http://schemas.microsoft.com/office/powerpoint/2010/main" val="4076864076"/>
      </p:ext>
    </p:extLst>
  </p:cSld>
  <p:clrMapOvr>
    <a:masterClrMapping/>
  </p:clrMapOvr>
  <p:transition xmlns:p14="http://schemas.microsoft.com/office/powerpoint/2010/main" spd="slow">
    <p:push dir="u"/>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79375" y="981075"/>
            <a:ext cx="9144000" cy="490538"/>
          </a:xfrm>
        </p:spPr>
        <p:txBody>
          <a:bodyPr/>
          <a:lstStyle/>
          <a:p>
            <a:r>
              <a:rPr lang="fr-FR" sz="2000" b="1" dirty="0" smtClean="0">
                <a:solidFill>
                  <a:srgbClr val="002060"/>
                </a:solidFill>
                <a:ea typeface="Calibri" pitchFamily="34" charset="0"/>
                <a:cs typeface="Calibri" pitchFamily="34" charset="0"/>
              </a:rPr>
              <a:t>EU-NCL Concept</a:t>
            </a:r>
          </a:p>
        </p:txBody>
      </p:sp>
      <p:grpSp>
        <p:nvGrpSpPr>
          <p:cNvPr id="18435" name="Groupe 3"/>
          <p:cNvGrpSpPr>
            <a:grpSpLocks/>
          </p:cNvGrpSpPr>
          <p:nvPr/>
        </p:nvGrpSpPr>
        <p:grpSpPr bwMode="auto">
          <a:xfrm>
            <a:off x="1042988" y="1919288"/>
            <a:ext cx="7416800" cy="4344987"/>
            <a:chOff x="827584" y="731487"/>
            <a:chExt cx="7992888" cy="5314168"/>
          </a:xfrm>
        </p:grpSpPr>
        <p:pic>
          <p:nvPicPr>
            <p:cNvPr id="8" name="Image 7"/>
            <p:cNvPicPr>
              <a:picLocks noChangeAspect="1"/>
            </p:cNvPicPr>
            <p:nvPr/>
          </p:nvPicPr>
          <p:blipFill rotWithShape="1">
            <a:blip r:embed="rId2">
              <a:extLst>
                <a:ext uri="{28A0092B-C50C-407E-A947-70E740481C1C}">
                  <a14:useLocalDpi xmlns:a14="http://schemas.microsoft.com/office/drawing/2010/main" val="0"/>
                </a:ext>
              </a:extLst>
            </a:blip>
            <a:srcRect b="9400"/>
            <a:stretch/>
          </p:blipFill>
          <p:spPr bwMode="auto">
            <a:xfrm>
              <a:off x="827584" y="741057"/>
              <a:ext cx="7992888" cy="5304598"/>
            </a:xfrm>
            <a:prstGeom prst="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1" name="Rectangle à coins arrondis 10"/>
            <p:cNvSpPr/>
            <p:nvPr/>
          </p:nvSpPr>
          <p:spPr>
            <a:xfrm>
              <a:off x="4714844" y="731487"/>
              <a:ext cx="2571278" cy="533497"/>
            </a:xfrm>
            <a:prstGeom prst="roundRect">
              <a:avLst/>
            </a:prstGeom>
            <a:solidFill>
              <a:srgbClr val="FFC00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1600" b="1" dirty="0">
                  <a:solidFill>
                    <a:srgbClr val="000000"/>
                  </a:solidFill>
                  <a:latin typeface="Arial Narrow" pitchFamily="34" charset="0"/>
                </a:rPr>
                <a:t>Regulators </a:t>
              </a:r>
            </a:p>
            <a:p>
              <a:pPr algn="ctr">
                <a:defRPr/>
              </a:pPr>
              <a:r>
                <a:rPr lang="en-US" sz="1400" b="1" dirty="0">
                  <a:solidFill>
                    <a:srgbClr val="000000"/>
                  </a:solidFill>
                  <a:latin typeface="Arial Narrow" pitchFamily="34" charset="0"/>
                </a:rPr>
                <a:t>(EMA, FDA, National Agencies)</a:t>
              </a:r>
            </a:p>
          </p:txBody>
        </p:sp>
      </p:grpSp>
      <p:pic>
        <p:nvPicPr>
          <p:cNvPr id="18436" name="Image 9"/>
          <p:cNvPicPr>
            <a:picLocks noChangeAspect="1" noChangeArrowheads="1"/>
          </p:cNvPicPr>
          <p:nvPr/>
        </p:nvPicPr>
        <p:blipFill>
          <a:blip r:embed="rId3" cstate="print">
            <a:extLst>
              <a:ext uri="{28A0092B-C50C-407E-A947-70E740481C1C}">
                <a14:useLocalDpi xmlns:a14="http://schemas.microsoft.com/office/drawing/2010/main" val="0"/>
              </a:ext>
            </a:extLst>
          </a:blip>
          <a:srcRect t="91420"/>
          <a:stretch>
            <a:fillRect/>
          </a:stretch>
        </p:blipFill>
        <p:spPr bwMode="auto">
          <a:xfrm>
            <a:off x="4302125" y="6381750"/>
            <a:ext cx="44862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54241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0" name="Text Box 2"/>
          <p:cNvSpPr txBox="1">
            <a:spLocks noChangeArrowheads="1"/>
          </p:cNvSpPr>
          <p:nvPr/>
        </p:nvSpPr>
        <p:spPr bwMode="auto">
          <a:xfrm>
            <a:off x="8970" y="216642"/>
            <a:ext cx="9143999" cy="93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55600" algn="l" defTabSz="839788">
              <a:spcBef>
                <a:spcPct val="0"/>
              </a:spcBef>
              <a:defRPr>
                <a:solidFill>
                  <a:schemeClr val="tx1"/>
                </a:solidFill>
                <a:latin typeface="Arial" charset="0"/>
              </a:defRPr>
            </a:lvl1pPr>
            <a:lvl2pPr marL="34259838" indent="-33847088" algn="l" defTabSz="839788">
              <a:spcBef>
                <a:spcPct val="0"/>
              </a:spcBef>
              <a:defRPr>
                <a:solidFill>
                  <a:schemeClr val="tx1"/>
                </a:solidFill>
                <a:latin typeface="Arial" charset="0"/>
              </a:defRPr>
            </a:lvl2pPr>
            <a:lvl3pPr marL="46696313" indent="-45870813" algn="l" defTabSz="839788">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a:defRPr/>
            </a:pPr>
            <a:r>
              <a:rPr lang="en-GB" altLang="en-US" sz="2800" kern="0" dirty="0" smtClean="0">
                <a:solidFill>
                  <a:srgbClr val="0F5494"/>
                </a:solidFill>
                <a:latin typeface="+mj-lt"/>
                <a:ea typeface="+mj-ea"/>
                <a:cs typeface="+mj-cs"/>
              </a:rPr>
              <a:t>Nanomaterials phys-chem characterisation</a:t>
            </a:r>
            <a:r>
              <a:rPr lang="en-US" altLang="en-US" sz="2800" kern="0" dirty="0" smtClean="0">
                <a:solidFill>
                  <a:srgbClr val="0F5494"/>
                </a:solidFill>
                <a:latin typeface="+mj-lt"/>
                <a:ea typeface="+mj-ea"/>
                <a:cs typeface="+mj-cs"/>
              </a:rPr>
              <a:t> </a:t>
            </a:r>
            <a:r>
              <a:rPr lang="en-US" altLang="en-US" sz="2400" dirty="0">
                <a:solidFill>
                  <a:srgbClr val="000066"/>
                </a:solidFill>
                <a:latin typeface="Arial Narrow" pitchFamily="34" charset="0"/>
                <a:ea typeface="宋体" charset="-122"/>
              </a:rPr>
              <a:t>	</a:t>
            </a:r>
          </a:p>
          <a:p>
            <a:pPr algn="ctr">
              <a:defRPr/>
            </a:pPr>
            <a:endParaRPr lang="en-GB" altLang="en-US" sz="2400" dirty="0">
              <a:solidFill>
                <a:srgbClr val="000066"/>
              </a:solidFill>
              <a:latin typeface="Arial Narrow" pitchFamily="34" charset="0"/>
              <a:ea typeface="宋体" charset="-122"/>
            </a:endParaRPr>
          </a:p>
        </p:txBody>
      </p:sp>
      <p:pic>
        <p:nvPicPr>
          <p:cNvPr id="24580" name="Picture 19" descr="Ag_nanoprisms_Thierry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3003757"/>
            <a:ext cx="1414462"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38" descr="Silica_SEM_Dougl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6336" y="4529651"/>
            <a:ext cx="1414462"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p:cNvSpPr txBox="1">
            <a:spLocks noChangeArrowheads="1"/>
          </p:cNvSpPr>
          <p:nvPr/>
        </p:nvSpPr>
        <p:spPr bwMode="auto">
          <a:xfrm>
            <a:off x="464665" y="1429238"/>
            <a:ext cx="7838902" cy="460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6838" tIns="47625" rIns="96838" bIns="47625">
            <a:spAutoFit/>
          </a:bodyPr>
          <a:lstStyle>
            <a:lvl1pPr defTabSz="966788" eaLnBrk="0" hangingPunct="0">
              <a:lnSpc>
                <a:spcPts val="2400"/>
              </a:lnSpc>
              <a:buClr>
                <a:srgbClr val="37ACDE"/>
              </a:buClr>
              <a:buFont typeface="Verdana" pitchFamily="34" charset="0"/>
              <a:defRPr sz="2400">
                <a:solidFill>
                  <a:srgbClr val="004494"/>
                </a:solidFill>
                <a:latin typeface="Verdana" pitchFamily="34" charset="0"/>
                <a:ea typeface="MS PGothic" pitchFamily="34" charset="-128"/>
              </a:defRPr>
            </a:lvl1pPr>
            <a:lvl2pPr marL="742950" indent="-285750" defTabSz="966788" eaLnBrk="0" hangingPunct="0">
              <a:lnSpc>
                <a:spcPts val="2400"/>
              </a:lnSpc>
              <a:buClr>
                <a:srgbClr val="37ACDE"/>
              </a:buClr>
              <a:buFont typeface="Verdana" pitchFamily="34" charset="0"/>
              <a:buChar char="•"/>
              <a:defRPr sz="2000">
                <a:solidFill>
                  <a:srgbClr val="004494"/>
                </a:solidFill>
                <a:latin typeface="Verdana" pitchFamily="34" charset="0"/>
                <a:ea typeface="MS PGothic" pitchFamily="34" charset="-128"/>
              </a:defRPr>
            </a:lvl2pPr>
            <a:lvl3pPr marL="1143000" indent="-228600" defTabSz="966788" eaLnBrk="0" hangingPunct="0">
              <a:lnSpc>
                <a:spcPts val="2400"/>
              </a:lnSpc>
              <a:buClr>
                <a:srgbClr val="37ACDE"/>
              </a:buClr>
              <a:buFont typeface="Wingdings" pitchFamily="2" charset="2"/>
              <a:buChar char="§"/>
              <a:defRPr>
                <a:solidFill>
                  <a:srgbClr val="004494"/>
                </a:solidFill>
                <a:latin typeface="Verdana" pitchFamily="34" charset="0"/>
                <a:ea typeface="MS PGothic" pitchFamily="34" charset="-128"/>
              </a:defRPr>
            </a:lvl3pPr>
            <a:lvl4pPr marL="1600200" indent="-228600" defTabSz="966788" eaLnBrk="0" hangingPunct="0">
              <a:lnSpc>
                <a:spcPts val="2400"/>
              </a:lnSpc>
              <a:buClr>
                <a:srgbClr val="37ACDE"/>
              </a:buClr>
              <a:buFont typeface="Arial" pitchFamily="34" charset="0"/>
              <a:buChar char="•"/>
              <a:defRPr sz="1600">
                <a:solidFill>
                  <a:srgbClr val="004494"/>
                </a:solidFill>
                <a:latin typeface="Verdana" pitchFamily="34" charset="0"/>
                <a:ea typeface="MS PGothic" pitchFamily="34" charset="-128"/>
              </a:defRPr>
            </a:lvl4pPr>
            <a:lvl5pPr marL="2057400" indent="-228600" defTabSz="966788" eaLnBrk="0" hangingPunct="0">
              <a:lnSpc>
                <a:spcPts val="2400"/>
              </a:lnSpc>
              <a:buClr>
                <a:srgbClr val="37ACDE"/>
              </a:buClr>
              <a:buFont typeface="Verdana" pitchFamily="34" charset="0"/>
              <a:buChar char="–"/>
              <a:defRPr sz="1600">
                <a:solidFill>
                  <a:srgbClr val="004494"/>
                </a:solidFill>
                <a:latin typeface="Verdana" pitchFamily="34" charset="0"/>
                <a:ea typeface="MS PGothic" pitchFamily="34" charset="-128"/>
              </a:defRPr>
            </a:lvl5pPr>
            <a:lvl6pPr marL="2514600" indent="-228600" defTabSz="966788"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MS PGothic" pitchFamily="34" charset="-128"/>
              </a:defRPr>
            </a:lvl6pPr>
            <a:lvl7pPr marL="2971800" indent="-228600" defTabSz="966788"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MS PGothic" pitchFamily="34" charset="-128"/>
              </a:defRPr>
            </a:lvl7pPr>
            <a:lvl8pPr marL="3429000" indent="-228600" defTabSz="966788"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MS PGothic" pitchFamily="34" charset="-128"/>
              </a:defRPr>
            </a:lvl8pPr>
            <a:lvl9pPr marL="3886200" indent="-228600" defTabSz="966788" eaLnBrk="0" fontAlgn="base" hangingPunct="0">
              <a:lnSpc>
                <a:spcPts val="2400"/>
              </a:lnSpc>
              <a:spcBef>
                <a:spcPct val="0"/>
              </a:spcBef>
              <a:spcAft>
                <a:spcPct val="0"/>
              </a:spcAft>
              <a:buClr>
                <a:srgbClr val="37ACDE"/>
              </a:buClr>
              <a:buFont typeface="Verdana" pitchFamily="34" charset="0"/>
              <a:buChar char="–"/>
              <a:defRPr sz="1600">
                <a:solidFill>
                  <a:srgbClr val="004494"/>
                </a:solidFill>
                <a:latin typeface="Verdana" pitchFamily="34" charset="0"/>
                <a:ea typeface="MS PGothic" pitchFamily="34" charset="-128"/>
              </a:defRPr>
            </a:lvl9pPr>
          </a:lstStyle>
          <a:p>
            <a:pPr eaLnBrk="1" hangingPunct="1">
              <a:lnSpc>
                <a:spcPct val="150000"/>
              </a:lnSpc>
              <a:spcBef>
                <a:spcPct val="50000"/>
              </a:spcBef>
              <a:buClrTx/>
              <a:buFontTx/>
              <a:buNone/>
            </a:pPr>
            <a:r>
              <a:rPr lang="en-GB" altLang="en-US" sz="2200" dirty="0" smtClean="0">
                <a:solidFill>
                  <a:srgbClr val="034EA2"/>
                </a:solidFill>
                <a:latin typeface="+mn-lt"/>
                <a:ea typeface="SimSun" pitchFamily="2" charset="-122"/>
              </a:rPr>
              <a:t>Parameter</a:t>
            </a:r>
            <a:r>
              <a:rPr lang="en-GB" altLang="en-US" sz="1600" dirty="0" smtClean="0">
                <a:solidFill>
                  <a:srgbClr val="034EA2"/>
                </a:solidFill>
                <a:latin typeface="+mn-lt"/>
                <a:ea typeface="SimSun" pitchFamily="2" charset="-122"/>
              </a:rPr>
              <a:t>			</a:t>
            </a:r>
            <a:r>
              <a:rPr lang="en-GB" altLang="en-US" sz="2200" dirty="0" smtClean="0">
                <a:solidFill>
                  <a:srgbClr val="034EA2"/>
                </a:solidFill>
                <a:latin typeface="+mn-lt"/>
                <a:ea typeface="SimSun" pitchFamily="2" charset="-122"/>
              </a:rPr>
              <a:t>Technique/Instrument</a:t>
            </a:r>
          </a:p>
          <a:p>
            <a:pPr eaLnBrk="1" hangingPunct="1">
              <a:lnSpc>
                <a:spcPct val="150000"/>
              </a:lnSpc>
              <a:spcBef>
                <a:spcPct val="50000"/>
              </a:spcBef>
              <a:buClrTx/>
              <a:buFontTx/>
              <a:buNone/>
            </a:pPr>
            <a:endParaRPr lang="en-GB" altLang="en-US" sz="800" dirty="0" smtClean="0">
              <a:solidFill>
                <a:srgbClr val="034EA2"/>
              </a:solidFill>
              <a:latin typeface="+mn-lt"/>
              <a:ea typeface="SimSun" pitchFamily="2" charset="-122"/>
            </a:endParaRPr>
          </a:p>
          <a:p>
            <a:pPr eaLnBrk="1" hangingPunct="1">
              <a:lnSpc>
                <a:spcPct val="150000"/>
              </a:lnSpc>
              <a:spcBef>
                <a:spcPct val="50000"/>
              </a:spcBef>
              <a:buClrTx/>
              <a:buFontTx/>
              <a:buNone/>
            </a:pPr>
            <a:r>
              <a:rPr lang="en-GB" altLang="en-US" sz="1600" dirty="0" smtClean="0">
                <a:solidFill>
                  <a:srgbClr val="034EA2"/>
                </a:solidFill>
                <a:latin typeface="+mn-lt"/>
                <a:ea typeface="SimSun" pitchFamily="2" charset="-122"/>
              </a:rPr>
              <a:t>Size </a:t>
            </a:r>
            <a:r>
              <a:rPr lang="en-GB" altLang="en-US" sz="1600" dirty="0">
                <a:solidFill>
                  <a:srgbClr val="034EA2"/>
                </a:solidFill>
                <a:latin typeface="+mn-lt"/>
                <a:ea typeface="SimSun" pitchFamily="2" charset="-122"/>
              </a:rPr>
              <a:t>				</a:t>
            </a:r>
            <a:r>
              <a:rPr lang="en-GB" altLang="en-US" sz="1600" dirty="0" smtClean="0">
                <a:solidFill>
                  <a:srgbClr val="034EA2"/>
                </a:solidFill>
                <a:latin typeface="+mn-lt"/>
                <a:ea typeface="SimSun" pitchFamily="2" charset="-122"/>
              </a:rPr>
              <a:t>DLS</a:t>
            </a:r>
            <a:r>
              <a:rPr lang="en-GB" altLang="en-US" sz="1600" dirty="0">
                <a:solidFill>
                  <a:srgbClr val="034EA2"/>
                </a:solidFill>
                <a:latin typeface="+mn-lt"/>
                <a:ea typeface="SimSun" pitchFamily="2" charset="-122"/>
              </a:rPr>
              <a:t>, SEM, TEM, DSC</a:t>
            </a:r>
            <a:r>
              <a:rPr lang="en-GB" altLang="en-US" sz="1600" dirty="0" smtClean="0">
                <a:solidFill>
                  <a:srgbClr val="034EA2"/>
                </a:solidFill>
                <a:latin typeface="+mn-lt"/>
                <a:ea typeface="SimSun" pitchFamily="2" charset="-122"/>
              </a:rPr>
              <a:t>, PTA, CPS</a:t>
            </a:r>
            <a:endParaRPr lang="en-GB" altLang="en-US" sz="1600" dirty="0">
              <a:solidFill>
                <a:srgbClr val="034EA2"/>
              </a:solidFill>
              <a:latin typeface="+mn-lt"/>
              <a:ea typeface="SimSun" pitchFamily="2" charset="-122"/>
            </a:endParaRPr>
          </a:p>
          <a:p>
            <a:pPr eaLnBrk="1" hangingPunct="1">
              <a:lnSpc>
                <a:spcPct val="150000"/>
              </a:lnSpc>
              <a:buClrTx/>
              <a:buFontTx/>
              <a:buNone/>
            </a:pPr>
            <a:endParaRPr lang="en-GB" altLang="en-US" sz="1600" dirty="0">
              <a:solidFill>
                <a:srgbClr val="034EA2"/>
              </a:solidFill>
              <a:latin typeface="+mn-lt"/>
              <a:ea typeface="SimSun" pitchFamily="2" charset="-122"/>
            </a:endParaRPr>
          </a:p>
          <a:p>
            <a:pPr eaLnBrk="1" hangingPunct="1">
              <a:lnSpc>
                <a:spcPct val="150000"/>
              </a:lnSpc>
              <a:buClrTx/>
              <a:buFontTx/>
              <a:buNone/>
            </a:pPr>
            <a:r>
              <a:rPr lang="en-GB" altLang="en-US" sz="1600" dirty="0" smtClean="0">
                <a:solidFill>
                  <a:srgbClr val="034EA2"/>
                </a:solidFill>
                <a:latin typeface="+mn-lt"/>
                <a:ea typeface="SimSun" pitchFamily="2" charset="-122"/>
              </a:rPr>
              <a:t>Morphology </a:t>
            </a:r>
            <a:r>
              <a:rPr lang="en-GB" altLang="en-US" sz="1600" dirty="0">
                <a:solidFill>
                  <a:srgbClr val="034EA2"/>
                </a:solidFill>
                <a:latin typeface="+mn-lt"/>
                <a:ea typeface="SimSun" pitchFamily="2" charset="-122"/>
              </a:rPr>
              <a:t>			</a:t>
            </a:r>
            <a:r>
              <a:rPr lang="en-GB" altLang="en-US" sz="1600" dirty="0" smtClean="0">
                <a:solidFill>
                  <a:srgbClr val="034EA2"/>
                </a:solidFill>
                <a:latin typeface="+mn-lt"/>
                <a:ea typeface="SimSun" pitchFamily="2" charset="-122"/>
              </a:rPr>
              <a:t>SEM </a:t>
            </a:r>
            <a:r>
              <a:rPr lang="en-GB" altLang="en-US" sz="1600" dirty="0">
                <a:solidFill>
                  <a:srgbClr val="034EA2"/>
                </a:solidFill>
                <a:latin typeface="+mn-lt"/>
                <a:ea typeface="SimSun" pitchFamily="2" charset="-122"/>
              </a:rPr>
              <a:t>, STEM, TEM</a:t>
            </a:r>
          </a:p>
          <a:p>
            <a:pPr eaLnBrk="1" hangingPunct="1">
              <a:lnSpc>
                <a:spcPct val="150000"/>
              </a:lnSpc>
              <a:buClrTx/>
              <a:buFontTx/>
              <a:buNone/>
            </a:pPr>
            <a:r>
              <a:rPr lang="en-GB" altLang="en-US" sz="1600" dirty="0">
                <a:solidFill>
                  <a:srgbClr val="034EA2"/>
                </a:solidFill>
                <a:latin typeface="+mn-lt"/>
                <a:ea typeface="SimSun" pitchFamily="2" charset="-122"/>
              </a:rPr>
              <a:t>Phase				</a:t>
            </a:r>
            <a:r>
              <a:rPr lang="en-GB" altLang="en-US" sz="1600" dirty="0" smtClean="0">
                <a:solidFill>
                  <a:srgbClr val="034EA2"/>
                </a:solidFill>
                <a:latin typeface="+mn-lt"/>
                <a:ea typeface="SimSun" pitchFamily="2" charset="-122"/>
              </a:rPr>
              <a:t>XRD</a:t>
            </a:r>
            <a:endParaRPr lang="en-GB" altLang="en-US" sz="1600" dirty="0">
              <a:solidFill>
                <a:srgbClr val="034EA2"/>
              </a:solidFill>
              <a:latin typeface="+mn-lt"/>
              <a:ea typeface="SimSun" pitchFamily="2" charset="-122"/>
            </a:endParaRPr>
          </a:p>
          <a:p>
            <a:pPr eaLnBrk="1" hangingPunct="1">
              <a:lnSpc>
                <a:spcPct val="150000"/>
              </a:lnSpc>
              <a:buClrTx/>
              <a:buFontTx/>
              <a:buNone/>
            </a:pPr>
            <a:r>
              <a:rPr lang="en-GB" altLang="en-US" sz="1600" dirty="0">
                <a:solidFill>
                  <a:srgbClr val="034EA2"/>
                </a:solidFill>
                <a:latin typeface="+mn-lt"/>
                <a:ea typeface="SimSun" pitchFamily="2" charset="-122"/>
              </a:rPr>
              <a:t>Surface Charge			</a:t>
            </a:r>
            <a:r>
              <a:rPr lang="en-GB" altLang="en-US" sz="1600" dirty="0" err="1" smtClean="0">
                <a:solidFill>
                  <a:srgbClr val="034EA2"/>
                </a:solidFill>
                <a:latin typeface="+mn-lt"/>
                <a:ea typeface="SimSun" pitchFamily="2" charset="-122"/>
              </a:rPr>
              <a:t>Zpotential</a:t>
            </a:r>
            <a:endParaRPr lang="en-GB" altLang="en-US" sz="1600" dirty="0">
              <a:solidFill>
                <a:srgbClr val="034EA2"/>
              </a:solidFill>
              <a:latin typeface="+mn-lt"/>
              <a:ea typeface="SimSun" pitchFamily="2" charset="-122"/>
            </a:endParaRPr>
          </a:p>
          <a:p>
            <a:pPr eaLnBrk="1" hangingPunct="1">
              <a:lnSpc>
                <a:spcPct val="150000"/>
              </a:lnSpc>
              <a:buClrTx/>
              <a:buFontTx/>
              <a:buNone/>
            </a:pPr>
            <a:r>
              <a:rPr lang="en-GB" altLang="en-US" sz="1600" dirty="0">
                <a:solidFill>
                  <a:srgbClr val="034EA2"/>
                </a:solidFill>
                <a:latin typeface="+mn-lt"/>
                <a:ea typeface="SimSun" pitchFamily="2" charset="-122"/>
              </a:rPr>
              <a:t>Concentration, Purity, solubility 	</a:t>
            </a:r>
            <a:r>
              <a:rPr lang="en-GB" altLang="en-US" sz="1600" dirty="0" smtClean="0">
                <a:solidFill>
                  <a:srgbClr val="034EA2"/>
                </a:solidFill>
                <a:latin typeface="+mn-lt"/>
                <a:ea typeface="SimSun" pitchFamily="2" charset="-122"/>
              </a:rPr>
              <a:t>ICP-MS </a:t>
            </a:r>
            <a:endParaRPr lang="en-GB" altLang="en-US" sz="1600" dirty="0">
              <a:solidFill>
                <a:srgbClr val="034EA2"/>
              </a:solidFill>
              <a:latin typeface="+mn-lt"/>
              <a:ea typeface="SimSun" pitchFamily="2" charset="-122"/>
            </a:endParaRPr>
          </a:p>
          <a:p>
            <a:pPr eaLnBrk="1" hangingPunct="1">
              <a:lnSpc>
                <a:spcPct val="150000"/>
              </a:lnSpc>
              <a:buClrTx/>
              <a:buFontTx/>
              <a:buNone/>
            </a:pPr>
            <a:r>
              <a:rPr lang="en-GB" altLang="en-US" sz="1600" dirty="0">
                <a:solidFill>
                  <a:srgbClr val="034EA2"/>
                </a:solidFill>
                <a:latin typeface="+mn-lt"/>
                <a:ea typeface="SimSun" pitchFamily="2" charset="-122"/>
              </a:rPr>
              <a:t>Surface composition		</a:t>
            </a:r>
            <a:r>
              <a:rPr lang="en-GB" altLang="en-US" sz="1600" dirty="0" smtClean="0">
                <a:solidFill>
                  <a:srgbClr val="034EA2"/>
                </a:solidFill>
                <a:latin typeface="+mn-lt"/>
                <a:ea typeface="SimSun" pitchFamily="2" charset="-122"/>
              </a:rPr>
              <a:t>XPS</a:t>
            </a:r>
            <a:r>
              <a:rPr lang="en-GB" altLang="en-US" sz="1600" dirty="0">
                <a:solidFill>
                  <a:srgbClr val="034EA2"/>
                </a:solidFill>
                <a:latin typeface="+mn-lt"/>
                <a:ea typeface="SimSun" pitchFamily="2" charset="-122"/>
              </a:rPr>
              <a:t>, </a:t>
            </a:r>
            <a:r>
              <a:rPr lang="en-GB" altLang="en-US" sz="1600" dirty="0" err="1">
                <a:solidFill>
                  <a:srgbClr val="034EA2"/>
                </a:solidFill>
                <a:latin typeface="+mn-lt"/>
                <a:ea typeface="SimSun" pitchFamily="2" charset="-122"/>
              </a:rPr>
              <a:t>ToF</a:t>
            </a:r>
            <a:r>
              <a:rPr lang="en-GB" altLang="en-US" sz="1600" dirty="0">
                <a:solidFill>
                  <a:srgbClr val="034EA2"/>
                </a:solidFill>
                <a:latin typeface="+mn-lt"/>
                <a:ea typeface="SimSun" pitchFamily="2" charset="-122"/>
              </a:rPr>
              <a:t> SIMS</a:t>
            </a:r>
          </a:p>
          <a:p>
            <a:pPr eaLnBrk="1" hangingPunct="1">
              <a:lnSpc>
                <a:spcPct val="150000"/>
              </a:lnSpc>
              <a:buClrTx/>
              <a:buFontTx/>
              <a:buNone/>
            </a:pPr>
            <a:r>
              <a:rPr lang="en-GB" altLang="en-US" sz="1600" dirty="0">
                <a:solidFill>
                  <a:srgbClr val="034EA2"/>
                </a:solidFill>
                <a:latin typeface="+mn-lt"/>
                <a:ea typeface="SimSun" pitchFamily="2" charset="-122"/>
              </a:rPr>
              <a:t>Specific area			</a:t>
            </a:r>
            <a:r>
              <a:rPr lang="en-GB" altLang="en-US" sz="1600" dirty="0" smtClean="0">
                <a:solidFill>
                  <a:srgbClr val="034EA2"/>
                </a:solidFill>
                <a:latin typeface="+mn-lt"/>
                <a:ea typeface="SimSun" pitchFamily="2" charset="-122"/>
              </a:rPr>
              <a:t>BET</a:t>
            </a:r>
            <a:r>
              <a:rPr lang="en-GB" altLang="en-US" sz="1600" dirty="0">
                <a:solidFill>
                  <a:srgbClr val="034EA2"/>
                </a:solidFill>
                <a:latin typeface="+mn-lt"/>
                <a:ea typeface="SimSun" pitchFamily="2" charset="-122"/>
              </a:rPr>
              <a:t>,</a:t>
            </a:r>
          </a:p>
          <a:p>
            <a:pPr eaLnBrk="1" hangingPunct="1">
              <a:lnSpc>
                <a:spcPct val="150000"/>
              </a:lnSpc>
              <a:buClrTx/>
              <a:buFontTx/>
              <a:buNone/>
            </a:pPr>
            <a:r>
              <a:rPr lang="en-GB" altLang="en-US" sz="1600" dirty="0">
                <a:solidFill>
                  <a:srgbClr val="034EA2"/>
                </a:solidFill>
                <a:latin typeface="+mn-lt"/>
                <a:ea typeface="SimSun" pitchFamily="2" charset="-122"/>
              </a:rPr>
              <a:t>Chemistry			</a:t>
            </a:r>
            <a:r>
              <a:rPr lang="en-GB" altLang="en-US" sz="1600" dirty="0" smtClean="0">
                <a:solidFill>
                  <a:srgbClr val="034EA2"/>
                </a:solidFill>
                <a:latin typeface="+mn-lt"/>
                <a:ea typeface="SimSun" pitchFamily="2" charset="-122"/>
              </a:rPr>
              <a:t>FTIR</a:t>
            </a:r>
            <a:r>
              <a:rPr lang="en-GB" altLang="en-US" sz="1600" dirty="0">
                <a:solidFill>
                  <a:srgbClr val="034EA2"/>
                </a:solidFill>
                <a:latin typeface="+mn-lt"/>
                <a:ea typeface="SimSun" pitchFamily="2" charset="-122"/>
              </a:rPr>
              <a:t>, Raman</a:t>
            </a:r>
          </a:p>
          <a:p>
            <a:pPr eaLnBrk="1" hangingPunct="1">
              <a:lnSpc>
                <a:spcPct val="100000"/>
              </a:lnSpc>
              <a:buClrTx/>
              <a:buFontTx/>
              <a:buNone/>
            </a:pPr>
            <a:r>
              <a:rPr lang="en-GB" altLang="en-US" sz="2000" dirty="0">
                <a:solidFill>
                  <a:srgbClr val="034EA2"/>
                </a:solidFill>
                <a:latin typeface="Arial" pitchFamily="34" charset="0"/>
                <a:ea typeface="SimSun" pitchFamily="2" charset="-122"/>
              </a:rPr>
              <a:t>…</a:t>
            </a:r>
            <a:r>
              <a:rPr lang="en-GB" altLang="en-US" sz="1800" dirty="0">
                <a:solidFill>
                  <a:srgbClr val="034EA2"/>
                </a:solidFill>
                <a:latin typeface="Arial" pitchFamily="34" charset="0"/>
                <a:ea typeface="SimSun" pitchFamily="2" charset="-122"/>
              </a:rPr>
              <a:t>	</a:t>
            </a:r>
            <a:endParaRPr lang="en-US" altLang="en-US" sz="2000" dirty="0">
              <a:solidFill>
                <a:srgbClr val="034EA2"/>
              </a:solidFill>
              <a:latin typeface="Arial" pitchFamily="34" charset="0"/>
              <a:ea typeface="SimSun" pitchFamily="2" charset="-122"/>
            </a:endParaRPr>
          </a:p>
        </p:txBody>
      </p:sp>
      <p:sp>
        <p:nvSpPr>
          <p:cNvPr id="9" name="Oval 3"/>
          <p:cNvSpPr>
            <a:spLocks noChangeArrowheads="1"/>
          </p:cNvSpPr>
          <p:nvPr/>
        </p:nvSpPr>
        <p:spPr bwMode="auto">
          <a:xfrm>
            <a:off x="4211960" y="2204864"/>
            <a:ext cx="4091606" cy="798893"/>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pPr>
            <a:endParaRPr lang="en-US" altLang="en-US">
              <a:solidFill>
                <a:schemeClr val="bg1"/>
              </a:solidFill>
            </a:endParaRPr>
          </a:p>
        </p:txBody>
      </p:sp>
      <p:sp>
        <p:nvSpPr>
          <p:cNvPr id="10" name="Oval 3"/>
          <p:cNvSpPr>
            <a:spLocks noChangeArrowheads="1"/>
          </p:cNvSpPr>
          <p:nvPr/>
        </p:nvSpPr>
        <p:spPr bwMode="auto">
          <a:xfrm>
            <a:off x="179512" y="2204864"/>
            <a:ext cx="1475656" cy="648072"/>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ts val="2375"/>
              </a:lnSpc>
              <a:defRPr>
                <a:solidFill>
                  <a:srgbClr val="004494"/>
                </a:solidFill>
                <a:latin typeface="Verdana" pitchFamily="34" charset="0"/>
                <a:ea typeface="ＭＳ Ｐゴシック" pitchFamily="34" charset="-128"/>
              </a:defRPr>
            </a:lvl1pPr>
            <a:lvl2pPr eaLnBrk="0" hangingPunct="0">
              <a:lnSpc>
                <a:spcPts val="2375"/>
              </a:lnSpc>
              <a:defRPr>
                <a:solidFill>
                  <a:srgbClr val="004494"/>
                </a:solidFill>
                <a:latin typeface="Verdana" pitchFamily="34" charset="0"/>
                <a:ea typeface="ＭＳ Ｐゴシック" pitchFamily="34" charset="-128"/>
              </a:defRPr>
            </a:lvl2pPr>
            <a:lvl3pPr eaLnBrk="0" hangingPunct="0">
              <a:lnSpc>
                <a:spcPts val="2375"/>
              </a:lnSpc>
              <a:defRPr sz="1600">
                <a:solidFill>
                  <a:srgbClr val="004494"/>
                </a:solidFill>
                <a:latin typeface="Verdana" pitchFamily="34" charset="0"/>
                <a:ea typeface="ＭＳ Ｐゴシック" pitchFamily="34" charset="-128"/>
              </a:defRPr>
            </a:lvl3pPr>
            <a:lvl4pPr eaLnBrk="0" hangingPunct="0">
              <a:lnSpc>
                <a:spcPts val="2375"/>
              </a:lnSpc>
              <a:defRPr sz="1600">
                <a:solidFill>
                  <a:srgbClr val="004494"/>
                </a:solidFill>
                <a:latin typeface="Verdana" pitchFamily="34" charset="0"/>
                <a:ea typeface="ＭＳ Ｐゴシック" pitchFamily="34" charset="-128"/>
              </a:defRPr>
            </a:lvl4pPr>
            <a:lvl5pPr eaLnBrk="0" hangingPunct="0">
              <a:lnSpc>
                <a:spcPts val="2375"/>
              </a:lnSpc>
              <a:defRPr sz="1600">
                <a:solidFill>
                  <a:srgbClr val="004494"/>
                </a:solidFill>
                <a:latin typeface="Verdana" pitchFamily="34" charset="0"/>
                <a:ea typeface="ＭＳ Ｐゴシック" pitchFamily="34" charset="-128"/>
              </a:defRPr>
            </a:lvl5pPr>
            <a:lvl6pPr marL="25146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6pPr>
            <a:lvl7pPr marL="29718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7pPr>
            <a:lvl8pPr marL="34290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8pPr>
            <a:lvl9pPr marL="3886200" indent="-228600" defTabSz="449263" eaLnBrk="0" fontAlgn="base" hangingPunct="0">
              <a:lnSpc>
                <a:spcPts val="2375"/>
              </a:lnSpc>
              <a:spcBef>
                <a:spcPct val="0"/>
              </a:spcBef>
              <a:spcAft>
                <a:spcPct val="0"/>
              </a:spcAft>
              <a:buClr>
                <a:srgbClr val="000000"/>
              </a:buClr>
              <a:buSzPct val="100000"/>
              <a:buFont typeface="Times New Roman" pitchFamily="18" charset="0"/>
              <a:defRPr sz="1600">
                <a:solidFill>
                  <a:srgbClr val="004494"/>
                </a:solidFill>
                <a:latin typeface="Verdana" pitchFamily="34" charset="0"/>
                <a:ea typeface="ＭＳ Ｐゴシック" pitchFamily="34" charset="-128"/>
              </a:defRPr>
            </a:lvl9pPr>
          </a:lstStyle>
          <a:p>
            <a:pPr eaLnBrk="1" hangingPunct="1">
              <a:lnSpc>
                <a:spcPct val="100000"/>
              </a:lnSpc>
            </a:pPr>
            <a:endParaRPr lang="en-US" altLang="en-US">
              <a:solidFill>
                <a:schemeClr val="bg1"/>
              </a:solidFill>
            </a:endParaRPr>
          </a:p>
        </p:txBody>
      </p:sp>
    </p:spTree>
    <p:extLst>
      <p:ext uri="{BB962C8B-B14F-4D97-AF65-F5344CB8AC3E}">
        <p14:creationId xmlns:p14="http://schemas.microsoft.com/office/powerpoint/2010/main" val="2980909842"/>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theme/theme1.xml><?xml version="1.0" encoding="utf-8"?>
<a:theme xmlns:a="http://schemas.openxmlformats.org/drawingml/2006/main" name="Blank">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33ACE3"/>
        </a:solidFill>
        <a:ln>
          <a:noFill/>
        </a:ln>
        <a:effectLs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3175" marR="0" indent="0" algn="l" defTabSz="914400" rtl="0" eaLnBrk="1" fontAlgn="base" latinLnBrk="0" hangingPunct="1">
          <a:lnSpc>
            <a:spcPct val="100000"/>
          </a:lnSpc>
          <a:spcBef>
            <a:spcPct val="0"/>
          </a:spcBef>
          <a:spcAft>
            <a:spcPct val="0"/>
          </a:spcAft>
          <a:buClrTx/>
          <a:buSzTx/>
          <a:buFontTx/>
          <a:buNone/>
          <a:tabLst/>
          <a:defRPr kumimoji="0" sz="1200" b="0" i="0" u="none" strike="noStrike" cap="none" normalizeH="0" baseline="0" smtClean="0">
            <a:ln>
              <a:noFill/>
            </a:ln>
            <a:solidFill>
              <a:srgbClr val="0F5494"/>
            </a:solidFill>
            <a:effectLst/>
            <a:latin typeface="Verdana" pitchFamily="34" charset="0"/>
          </a:defRPr>
        </a:defPPr>
      </a:lstStyle>
    </a:spDef>
    <a:lnDef>
      <a:spPr bwMode="auto">
        <a:noFill/>
        <a:ln w="9525" cap="flat" cmpd="sng" algn="ctr">
          <a:solidFill>
            <a:srgbClr val="33ACE3"/>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lnSpc>
            <a:spcPct val="110000"/>
          </a:lnSpc>
          <a:defRPr sz="2400" dirty="0" smtClean="0">
            <a:solidFill>
              <a:srgbClr val="164194"/>
            </a:solidFill>
          </a:defRPr>
        </a:defPPr>
      </a:lstStyle>
    </a:tx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ntent slides">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a:ln>
              <a:noFill/>
            </a:ln>
            <a:solidFill>
              <a:srgbClr val="FFD624"/>
            </a:solidFill>
            <a:effectLst/>
            <a:latin typeface="Verdana"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a:ln>
              <a:noFill/>
            </a:ln>
            <a:solidFill>
              <a:srgbClr val="FFD624"/>
            </a:solidFill>
            <a:effectLst/>
            <a:latin typeface="Verdana" charset="0"/>
            <a:ea typeface="ＭＳ Ｐゴシック"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1503</Words>
  <Application>Microsoft Macintosh PowerPoint</Application>
  <PresentationFormat>Bildschirmpräsentation (4:3)</PresentationFormat>
  <Paragraphs>298</Paragraphs>
  <Slides>30</Slides>
  <Notes>12</Notes>
  <HiddenSlides>0</HiddenSlides>
  <MMClips>0</MMClips>
  <ScaleCrop>false</ScaleCrop>
  <HeadingPairs>
    <vt:vector size="6" baseType="variant">
      <vt:variant>
        <vt:lpstr>Design</vt:lpstr>
      </vt:variant>
      <vt:variant>
        <vt:i4>2</vt:i4>
      </vt:variant>
      <vt:variant>
        <vt:lpstr>Eingebettete OLE-Server</vt:lpstr>
      </vt:variant>
      <vt:variant>
        <vt:i4>4</vt:i4>
      </vt:variant>
      <vt:variant>
        <vt:lpstr>Folientitel</vt:lpstr>
      </vt:variant>
      <vt:variant>
        <vt:i4>30</vt:i4>
      </vt:variant>
    </vt:vector>
  </HeadingPairs>
  <TitlesOfParts>
    <vt:vector size="36" baseType="lpstr">
      <vt:lpstr>Blank</vt:lpstr>
      <vt:lpstr>Content slides</vt:lpstr>
      <vt:lpstr>Photo Editor Photo</vt:lpstr>
      <vt:lpstr>Excel.Chart.8</vt:lpstr>
      <vt:lpstr>Microsoft Excel-Diagramm</vt:lpstr>
      <vt:lpstr>Graph</vt:lpstr>
      <vt:lpstr>Nanomedicines in the European Translational Process  Susanne Bremer-Hofmann</vt:lpstr>
      <vt:lpstr>PowerPoint-Präsentation</vt:lpstr>
      <vt:lpstr>PowerPoint-Präsentation</vt:lpstr>
      <vt:lpstr>PowerPoint-Präsentation</vt:lpstr>
      <vt:lpstr>PowerPoint-Präsentation</vt:lpstr>
      <vt:lpstr>Methodology</vt:lpstr>
      <vt:lpstr>PowerPoint-Präsentation</vt:lpstr>
      <vt:lpstr>Evolution of nanotechnology applications in medicinal products  (1996-2014)</vt:lpstr>
      <vt:lpstr>Complexity of Characterization of nanomaterial in contact with biological fluid   </vt:lpstr>
      <vt:lpstr>Nanomaterials: what makes them different?</vt:lpstr>
      <vt:lpstr>PowerPoint-Präsentation</vt:lpstr>
      <vt:lpstr>PowerPoint-Präsentation</vt:lpstr>
      <vt:lpstr>PowerPoint-Präsentation</vt:lpstr>
      <vt:lpstr>PowerPoint-Präsentation</vt:lpstr>
      <vt:lpstr>PowerPoint-Präsentation</vt:lpstr>
      <vt:lpstr>How phys.chem parameter contribute to toxicity</vt:lpstr>
      <vt:lpstr>PowerPoint-Präsentation</vt:lpstr>
      <vt:lpstr>Our Objectives</vt:lpstr>
      <vt:lpstr>Who we are </vt:lpstr>
      <vt:lpstr>What will the EU-NCL offer</vt:lpstr>
      <vt:lpstr>PowerPoint-Präsentation</vt:lpstr>
      <vt:lpstr>PowerPoint-Präsentation</vt:lpstr>
      <vt:lpstr>PowerPoint-Präsentation</vt:lpstr>
      <vt:lpstr>PowerPoint-Präsentation</vt:lpstr>
      <vt:lpstr>Is it relevant to harmonise testing requirements of medicinal products and medical devices for nanomedicines in the various regions</vt:lpstr>
      <vt:lpstr>Conclusion:</vt:lpstr>
      <vt:lpstr>PowerPoint-Präsentation</vt:lpstr>
      <vt:lpstr>PowerPoint-Präsentation</vt:lpstr>
      <vt:lpstr>EU-NCL Concept</vt:lpstr>
      <vt:lpstr>PowerPoint-Präsentation</vt:lpstr>
    </vt:vector>
  </TitlesOfParts>
  <Company>European Commission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JRC Visitors'Centre: May – Nov 2015</dc:title>
  <dc:creator>DURA Adelaide (JRC-ISPRA)</dc:creator>
  <cp:lastModifiedBy>Susanne Bremer</cp:lastModifiedBy>
  <cp:revision>474</cp:revision>
  <cp:lastPrinted>2016-03-16T16:26:44Z</cp:lastPrinted>
  <dcterms:created xsi:type="dcterms:W3CDTF">2015-11-03T14:12:48Z</dcterms:created>
  <dcterms:modified xsi:type="dcterms:W3CDTF">2016-10-23T16:49:01Z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pdateToken">
    <vt:lpwstr>5</vt:lpwstr>
  </property>
  <property fmtid="{D5CDD505-2E9C-101B-9397-08002B2CF9AE}" pid="3" name="Offisync_ProviderInitializationData">
    <vt:lpwstr>https://connected.cnect.cec.eu.int</vt:lpwstr>
  </property>
  <property fmtid="{D5CDD505-2E9C-101B-9397-08002B2CF9AE}" pid="4" name="Jive_LatestUserAccountName">
    <vt:lpwstr>laeneje</vt:lpwstr>
  </property>
  <property fmtid="{D5CDD505-2E9C-101B-9397-08002B2CF9AE}" pid="5" name="Jive_VersionGuid">
    <vt:lpwstr>3d9adf5f-ad0c-471c-80ef-c85e2d4c6b25</vt:lpwstr>
  </property>
  <property fmtid="{D5CDD505-2E9C-101B-9397-08002B2CF9AE}" pid="6" name="Offisync_ServerID">
    <vt:lpwstr>0d3b22a6-6203-4efc-8e8e-b5279256493b</vt:lpwstr>
  </property>
  <property fmtid="{D5CDD505-2E9C-101B-9397-08002B2CF9AE}" pid="7" name="Offisync_UniqueId">
    <vt:lpwstr>64605</vt:lpwstr>
  </property>
  <property fmtid="{D5CDD505-2E9C-101B-9397-08002B2CF9AE}" pid="8" name="Jive_ModifiedButNotPublished">
    <vt:lpwstr>True</vt:lpwstr>
  </property>
</Properties>
</file>