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84" r:id="rId1"/>
  </p:sldMasterIdLst>
  <p:notesMasterIdLst>
    <p:notesMasterId r:id="rId38"/>
  </p:notesMasterIdLst>
  <p:handoutMasterIdLst>
    <p:handoutMasterId r:id="rId39"/>
  </p:handoutMasterIdLst>
  <p:sldIdLst>
    <p:sldId id="256" r:id="rId2"/>
    <p:sldId id="365" r:id="rId3"/>
    <p:sldId id="367" r:id="rId4"/>
    <p:sldId id="327" r:id="rId5"/>
    <p:sldId id="324" r:id="rId6"/>
    <p:sldId id="325" r:id="rId7"/>
    <p:sldId id="331" r:id="rId8"/>
    <p:sldId id="330" r:id="rId9"/>
    <p:sldId id="266" r:id="rId10"/>
    <p:sldId id="368" r:id="rId11"/>
    <p:sldId id="364" r:id="rId12"/>
    <p:sldId id="370" r:id="rId13"/>
    <p:sldId id="333" r:id="rId14"/>
    <p:sldId id="334" r:id="rId15"/>
    <p:sldId id="336" r:id="rId16"/>
    <p:sldId id="337" r:id="rId17"/>
    <p:sldId id="338" r:id="rId18"/>
    <p:sldId id="369" r:id="rId19"/>
    <p:sldId id="362" r:id="rId20"/>
    <p:sldId id="363" r:id="rId21"/>
    <p:sldId id="342" r:id="rId22"/>
    <p:sldId id="343" r:id="rId23"/>
    <p:sldId id="344" r:id="rId24"/>
    <p:sldId id="366" r:id="rId25"/>
    <p:sldId id="345" r:id="rId26"/>
    <p:sldId id="360" r:id="rId27"/>
    <p:sldId id="355" r:id="rId28"/>
    <p:sldId id="346" r:id="rId29"/>
    <p:sldId id="347" r:id="rId30"/>
    <p:sldId id="348" r:id="rId31"/>
    <p:sldId id="349" r:id="rId32"/>
    <p:sldId id="358" r:id="rId33"/>
    <p:sldId id="351" r:id="rId34"/>
    <p:sldId id="352" r:id="rId35"/>
    <p:sldId id="353" r:id="rId36"/>
    <p:sldId id="371" r:id="rId37"/>
  </p:sldIdLst>
  <p:sldSz cx="9144000" cy="6858000" type="screen4x3"/>
  <p:notesSz cx="7102475" cy="9369425"/>
  <p:defaultTextStyle>
    <a:defPPr marR="0" algn="l" rtl="0">
      <a:lnSpc>
        <a:spcPct val="100000"/>
      </a:lnSpc>
      <a:spcBef>
        <a:spcPts val="0"/>
      </a:spcBef>
      <a:spcAft>
        <a:spcPts val="0"/>
      </a:spcAft>
    </a:defPPr>
    <a:lvl1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1pPr>
    <a:lvl2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2pPr>
    <a:lvl3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3pPr>
    <a:lvl4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4pPr>
    <a:lvl5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5pPr>
    <a:lvl6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6pPr>
    <a:lvl7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7pPr>
    <a:lvl8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8pPr>
    <a:lvl9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Kelsey" initials="K" lastIdx="12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CBFC2"/>
    <a:srgbClr val="B1078D"/>
    <a:srgbClr val="85B26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70DAEBB2-9BDE-4EE3-92E0-F590FF8B9D45}">
  <a:tblStyle styleId="{70DAEBB2-9BDE-4EE3-92E0-F590FF8B9D45}" styleName="Table_0"/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487" autoAdjust="0"/>
    <p:restoredTop sz="76542" autoAdjust="0"/>
  </p:normalViewPr>
  <p:slideViewPr>
    <p:cSldViewPr>
      <p:cViewPr varScale="1">
        <p:scale>
          <a:sx n="70" d="100"/>
          <a:sy n="70" d="100"/>
        </p:scale>
        <p:origin x="2124" y="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commentAuthors" Target="commentAuthor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4_2">
  <dgm:title val=""/>
  <dgm:desc val=""/>
  <dgm:catLst>
    <dgm:cat type="accent4" pri="112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4"/>
    </dgm:fillClrLst>
    <dgm:linClrLst meth="repeat">
      <a:schemeClr val="accent4"/>
    </dgm:linClrLst>
    <dgm:effectClrLst/>
    <dgm:txLinClrLst/>
    <dgm:txFillClrLst/>
    <dgm:txEffectClrLst/>
  </dgm:styleLbl>
  <dgm:styleLbl name="lnNode1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/>
    </dgm:fillClrLst>
    <dgm:linClrLst meth="repeat">
      <a:schemeClr val="accent4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/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/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8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59BF509-4F49-460D-8284-EED78F8D3FCF}" type="doc">
      <dgm:prSet loTypeId="urn:microsoft.com/office/officeart/2005/8/layout/hProcess9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10C54734-D549-4078-9D23-23F361AF2F45}">
      <dgm:prSet phldrT="[Text]"/>
      <dgm:spPr>
        <a:xfrm>
          <a:off x="943" y="1809751"/>
          <a:ext cx="2028936" cy="1114422"/>
        </a:xfrm>
        <a:solidFill>
          <a:srgbClr val="92D050"/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gm:spPr>
      <dgm:t>
        <a:bodyPr/>
        <a:lstStyle/>
        <a:p>
          <a:r>
            <a:rPr lang="en-US" b="1" dirty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Trauma</a:t>
          </a:r>
          <a:r>
            <a:rPr lang="en-US" dirty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 (.174)</a:t>
          </a:r>
        </a:p>
      </dgm:t>
    </dgm:pt>
    <dgm:pt modelId="{0325CCA6-75DC-45EF-93B5-86068D4A0CB6}" type="parTrans" cxnId="{7C020725-AA78-482F-A848-541B7FC7D3C4}">
      <dgm:prSet/>
      <dgm:spPr/>
      <dgm:t>
        <a:bodyPr/>
        <a:lstStyle/>
        <a:p>
          <a:endParaRPr lang="en-US"/>
        </a:p>
      </dgm:t>
    </dgm:pt>
    <dgm:pt modelId="{DC2C0716-D556-459A-AFFA-C38F7E31D529}" type="sibTrans" cxnId="{7C020725-AA78-482F-A848-541B7FC7D3C4}">
      <dgm:prSet/>
      <dgm:spPr/>
      <dgm:t>
        <a:bodyPr/>
        <a:lstStyle/>
        <a:p>
          <a:endParaRPr lang="en-US"/>
        </a:p>
      </dgm:t>
    </dgm:pt>
    <dgm:pt modelId="{7649D099-02FD-4A05-A428-BC7CD4C6A68A}">
      <dgm:prSet phldrT="[Text]"/>
      <dgm:spPr>
        <a:xfrm>
          <a:off x="2141055" y="1666871"/>
          <a:ext cx="2028936" cy="1400181"/>
        </a:xfrm>
        <a:solidFill>
          <a:srgbClr val="F2B212"/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gm:spPr>
      <dgm:t>
        <a:bodyPr/>
        <a:lstStyle/>
        <a:p>
          <a:r>
            <a:rPr lang="en-US" b="1" dirty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Burnout</a:t>
          </a:r>
          <a:r>
            <a:rPr lang="en-US" dirty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 </a:t>
          </a:r>
        </a:p>
        <a:p>
          <a:r>
            <a:rPr lang="en-US" dirty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(-.650)</a:t>
          </a:r>
        </a:p>
      </dgm:t>
    </dgm:pt>
    <dgm:pt modelId="{8F4FB51E-2521-4D48-8620-177FD05D0D11}" type="parTrans" cxnId="{9274EF65-3E50-4138-A5A5-E0B041985316}">
      <dgm:prSet/>
      <dgm:spPr/>
      <dgm:t>
        <a:bodyPr/>
        <a:lstStyle/>
        <a:p>
          <a:endParaRPr lang="en-US"/>
        </a:p>
      </dgm:t>
    </dgm:pt>
    <dgm:pt modelId="{7728C7D8-1F4E-4880-97FE-FE85B946C653}" type="sibTrans" cxnId="{9274EF65-3E50-4138-A5A5-E0B041985316}">
      <dgm:prSet/>
      <dgm:spPr/>
      <dgm:t>
        <a:bodyPr/>
        <a:lstStyle/>
        <a:p>
          <a:endParaRPr lang="en-US"/>
        </a:p>
      </dgm:t>
    </dgm:pt>
    <dgm:pt modelId="{9C97E108-DE56-448A-81BF-17821CAD6E83}">
      <dgm:prSet phldrT="[Text]"/>
      <dgm:spPr>
        <a:xfrm>
          <a:off x="4281166" y="1152521"/>
          <a:ext cx="2042489" cy="2428882"/>
        </a:xfrm>
        <a:solidFill>
          <a:srgbClr val="7030A0"/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gm:spPr>
      <dgm:t>
        <a:bodyPr/>
        <a:lstStyle/>
        <a:p>
          <a:r>
            <a:rPr lang="en-US" b="1" dirty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Compassion Fatigue</a:t>
          </a:r>
        </a:p>
      </dgm:t>
    </dgm:pt>
    <dgm:pt modelId="{122DD994-4CFB-49CB-AF97-1DD14EBC9A3C}" type="parTrans" cxnId="{9CFD5927-976A-4D83-9DC8-B2295E79C5CF}">
      <dgm:prSet/>
      <dgm:spPr/>
      <dgm:t>
        <a:bodyPr/>
        <a:lstStyle/>
        <a:p>
          <a:endParaRPr lang="en-US"/>
        </a:p>
      </dgm:t>
    </dgm:pt>
    <dgm:pt modelId="{EFE62BFD-E9D4-4EB8-9827-6E05278A6DDD}" type="sibTrans" cxnId="{9CFD5927-976A-4D83-9DC8-B2295E79C5CF}">
      <dgm:prSet/>
      <dgm:spPr/>
      <dgm:t>
        <a:bodyPr/>
        <a:lstStyle/>
        <a:p>
          <a:endParaRPr lang="en-US"/>
        </a:p>
      </dgm:t>
    </dgm:pt>
    <dgm:pt modelId="{EA233794-7505-468C-BF05-4BB3FF7B7948}" type="pres">
      <dgm:prSet presAssocID="{459BF509-4F49-460D-8284-EED78F8D3FCF}" presName="CompostProcess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C61FF479-65DA-43B2-9839-33ABCC5C56D1}" type="pres">
      <dgm:prSet presAssocID="{459BF509-4F49-460D-8284-EED78F8D3FCF}" presName="arrow" presStyleLbl="bgShp" presStyleIdx="0" presStyleCnt="1" custScaleX="117647" custLinFactNeighborX="0" custLinFactNeighborY="-27"/>
      <dgm:spPr>
        <a:xfrm>
          <a:off x="3" y="0"/>
          <a:ext cx="6324596" cy="4733925"/>
        </a:xfrm>
        <a:prstGeom prst="rightArrow">
          <a:avLst/>
        </a:prstGeom>
        <a:solidFill>
          <a:srgbClr val="4F81BD">
            <a:tint val="40000"/>
            <a:hueOff val="0"/>
            <a:satOff val="0"/>
            <a:lumOff val="0"/>
            <a:alphaOff val="0"/>
          </a:srgbClr>
        </a:solidFill>
        <a:ln>
          <a:noFill/>
        </a:ln>
        <a:effectLst/>
      </dgm:spPr>
      <dgm:t>
        <a:bodyPr/>
        <a:lstStyle/>
        <a:p>
          <a:endParaRPr lang="en-US"/>
        </a:p>
      </dgm:t>
    </dgm:pt>
    <dgm:pt modelId="{2F3B131A-830A-4654-8190-4333CC2B341A}" type="pres">
      <dgm:prSet presAssocID="{459BF509-4F49-460D-8284-EED78F8D3FCF}" presName="linearProcess" presStyleCnt="0"/>
      <dgm:spPr/>
    </dgm:pt>
    <dgm:pt modelId="{E1F2DD89-A9EE-4AFA-897C-531A8AD7FE44}" type="pres">
      <dgm:prSet presAssocID="{10C54734-D549-4078-9D23-23F361AF2F45}" presName="textNode" presStyleLbl="node1" presStyleIdx="0" presStyleCnt="3" custScaleX="64121" custScaleY="58853" custLinFactX="-3720" custLinFactNeighborX="-100000" custLinFactNeighborY="-373">
        <dgm:presLayoutVars>
          <dgm:bulletEnabled val="1"/>
        </dgm:presLayoutVars>
      </dgm:prSet>
      <dgm:spPr>
        <a:prstGeom prst="roundRect">
          <a:avLst/>
        </a:prstGeom>
      </dgm:spPr>
      <dgm:t>
        <a:bodyPr/>
        <a:lstStyle/>
        <a:p>
          <a:endParaRPr lang="en-US"/>
        </a:p>
      </dgm:t>
    </dgm:pt>
    <dgm:pt modelId="{834CDE2B-C2CE-4F4A-BF82-EE3BE49E4A23}" type="pres">
      <dgm:prSet presAssocID="{DC2C0716-D556-459A-AFFA-C38F7E31D529}" presName="sibTrans" presStyleCnt="0"/>
      <dgm:spPr/>
    </dgm:pt>
    <dgm:pt modelId="{CF30AC55-10EA-40FB-AA39-C400BDB0C4D3}" type="pres">
      <dgm:prSet presAssocID="{7649D099-02FD-4A05-A428-BC7CD4C6A68A}" presName="textNode" presStyleLbl="node1" presStyleIdx="1" presStyleCnt="3" custScaleX="78486" custScaleY="73944" custLinFactNeighborX="-84148" custLinFactNeighborY="1927">
        <dgm:presLayoutVars>
          <dgm:bulletEnabled val="1"/>
        </dgm:presLayoutVars>
      </dgm:prSet>
      <dgm:spPr>
        <a:prstGeom prst="roundRect">
          <a:avLst/>
        </a:prstGeom>
      </dgm:spPr>
      <dgm:t>
        <a:bodyPr/>
        <a:lstStyle/>
        <a:p>
          <a:endParaRPr lang="en-US"/>
        </a:p>
      </dgm:t>
    </dgm:pt>
    <dgm:pt modelId="{59945368-1882-4CAA-BC11-D48777BBBFAA}" type="pres">
      <dgm:prSet presAssocID="{7728C7D8-1F4E-4880-97FE-FE85B946C653}" presName="sibTrans" presStyleCnt="0"/>
      <dgm:spPr/>
    </dgm:pt>
    <dgm:pt modelId="{495460E0-9CFB-405E-B1D9-30C737D2C45B}" type="pres">
      <dgm:prSet presAssocID="{9C97E108-DE56-448A-81BF-17821CAD6E83}" presName="textNode" presStyleLbl="node1" presStyleIdx="2" presStyleCnt="3" custScaleX="74330" custScaleY="128270">
        <dgm:presLayoutVars>
          <dgm:bulletEnabled val="1"/>
        </dgm:presLayoutVars>
      </dgm:prSet>
      <dgm:spPr>
        <a:prstGeom prst="roundRect">
          <a:avLst/>
        </a:prstGeom>
      </dgm:spPr>
      <dgm:t>
        <a:bodyPr/>
        <a:lstStyle/>
        <a:p>
          <a:endParaRPr lang="en-US"/>
        </a:p>
      </dgm:t>
    </dgm:pt>
  </dgm:ptLst>
  <dgm:cxnLst>
    <dgm:cxn modelId="{038C5EA5-B893-455B-B132-B63D5216E792}" type="presOf" srcId="{459BF509-4F49-460D-8284-EED78F8D3FCF}" destId="{EA233794-7505-468C-BF05-4BB3FF7B7948}" srcOrd="0" destOrd="0" presId="urn:microsoft.com/office/officeart/2005/8/layout/hProcess9"/>
    <dgm:cxn modelId="{7C020725-AA78-482F-A848-541B7FC7D3C4}" srcId="{459BF509-4F49-460D-8284-EED78F8D3FCF}" destId="{10C54734-D549-4078-9D23-23F361AF2F45}" srcOrd="0" destOrd="0" parTransId="{0325CCA6-75DC-45EF-93B5-86068D4A0CB6}" sibTransId="{DC2C0716-D556-459A-AFFA-C38F7E31D529}"/>
    <dgm:cxn modelId="{E5376085-1F98-481E-B552-F5741FEEABA5}" type="presOf" srcId="{9C97E108-DE56-448A-81BF-17821CAD6E83}" destId="{495460E0-9CFB-405E-B1D9-30C737D2C45B}" srcOrd="0" destOrd="0" presId="urn:microsoft.com/office/officeart/2005/8/layout/hProcess9"/>
    <dgm:cxn modelId="{B37F5438-4172-4363-A4F4-E8C9BF82540F}" type="presOf" srcId="{7649D099-02FD-4A05-A428-BC7CD4C6A68A}" destId="{CF30AC55-10EA-40FB-AA39-C400BDB0C4D3}" srcOrd="0" destOrd="0" presId="urn:microsoft.com/office/officeart/2005/8/layout/hProcess9"/>
    <dgm:cxn modelId="{D539D8A8-D671-43F5-9D44-CE76E4731231}" type="presOf" srcId="{10C54734-D549-4078-9D23-23F361AF2F45}" destId="{E1F2DD89-A9EE-4AFA-897C-531A8AD7FE44}" srcOrd="0" destOrd="0" presId="urn:microsoft.com/office/officeart/2005/8/layout/hProcess9"/>
    <dgm:cxn modelId="{9CFD5927-976A-4D83-9DC8-B2295E79C5CF}" srcId="{459BF509-4F49-460D-8284-EED78F8D3FCF}" destId="{9C97E108-DE56-448A-81BF-17821CAD6E83}" srcOrd="2" destOrd="0" parTransId="{122DD994-4CFB-49CB-AF97-1DD14EBC9A3C}" sibTransId="{EFE62BFD-E9D4-4EB8-9827-6E05278A6DDD}"/>
    <dgm:cxn modelId="{9274EF65-3E50-4138-A5A5-E0B041985316}" srcId="{459BF509-4F49-460D-8284-EED78F8D3FCF}" destId="{7649D099-02FD-4A05-A428-BC7CD4C6A68A}" srcOrd="1" destOrd="0" parTransId="{8F4FB51E-2521-4D48-8620-177FD05D0D11}" sibTransId="{7728C7D8-1F4E-4880-97FE-FE85B946C653}"/>
    <dgm:cxn modelId="{1FA09321-4B63-45EC-B6F4-CAD9CA71A361}" type="presParOf" srcId="{EA233794-7505-468C-BF05-4BB3FF7B7948}" destId="{C61FF479-65DA-43B2-9839-33ABCC5C56D1}" srcOrd="0" destOrd="0" presId="urn:microsoft.com/office/officeart/2005/8/layout/hProcess9"/>
    <dgm:cxn modelId="{C2FC4030-CE6A-4B3D-BB78-4C77BD0FBF28}" type="presParOf" srcId="{EA233794-7505-468C-BF05-4BB3FF7B7948}" destId="{2F3B131A-830A-4654-8190-4333CC2B341A}" srcOrd="1" destOrd="0" presId="urn:microsoft.com/office/officeart/2005/8/layout/hProcess9"/>
    <dgm:cxn modelId="{75309910-61A2-4A20-BDD2-E90E944449E7}" type="presParOf" srcId="{2F3B131A-830A-4654-8190-4333CC2B341A}" destId="{E1F2DD89-A9EE-4AFA-897C-531A8AD7FE44}" srcOrd="0" destOrd="0" presId="urn:microsoft.com/office/officeart/2005/8/layout/hProcess9"/>
    <dgm:cxn modelId="{831F9846-C8C7-41CA-9DE0-AB08C0730F45}" type="presParOf" srcId="{2F3B131A-830A-4654-8190-4333CC2B341A}" destId="{834CDE2B-C2CE-4F4A-BF82-EE3BE49E4A23}" srcOrd="1" destOrd="0" presId="urn:microsoft.com/office/officeart/2005/8/layout/hProcess9"/>
    <dgm:cxn modelId="{F2EE54EA-67E6-4AB5-B080-A513B77A73D4}" type="presParOf" srcId="{2F3B131A-830A-4654-8190-4333CC2B341A}" destId="{CF30AC55-10EA-40FB-AA39-C400BDB0C4D3}" srcOrd="2" destOrd="0" presId="urn:microsoft.com/office/officeart/2005/8/layout/hProcess9"/>
    <dgm:cxn modelId="{BEDA27DC-0175-4BF3-9EE7-E13FA1A84B40}" type="presParOf" srcId="{2F3B131A-830A-4654-8190-4333CC2B341A}" destId="{59945368-1882-4CAA-BC11-D48777BBBFAA}" srcOrd="3" destOrd="0" presId="urn:microsoft.com/office/officeart/2005/8/layout/hProcess9"/>
    <dgm:cxn modelId="{41BE1608-0291-438B-AC8D-2B79CD2740F1}" type="presParOf" srcId="{2F3B131A-830A-4654-8190-4333CC2B341A}" destId="{495460E0-9CFB-405E-B1D9-30C737D2C45B}" srcOrd="4" destOrd="0" presId="urn:microsoft.com/office/officeart/2005/8/layout/hProcess9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0722A49B-D4DB-43DA-8803-0F8177DA863D}" type="doc">
      <dgm:prSet loTypeId="urn:microsoft.com/office/officeart/2005/8/layout/vList6" loCatId="list" qsTypeId="urn:microsoft.com/office/officeart/2005/8/quickstyle/simple4" qsCatId="simple" csTypeId="urn:microsoft.com/office/officeart/2005/8/colors/accent4_2" csCatId="accent4" phldr="1"/>
      <dgm:spPr/>
      <dgm:t>
        <a:bodyPr/>
        <a:lstStyle/>
        <a:p>
          <a:endParaRPr lang="en-US"/>
        </a:p>
      </dgm:t>
    </dgm:pt>
    <dgm:pt modelId="{6C607767-50EC-4217-99BE-8E4CCEF7AE37}">
      <dgm:prSet phldrT="[Text]" custT="1"/>
      <dgm:spPr/>
      <dgm:t>
        <a:bodyPr/>
        <a:lstStyle/>
        <a:p>
          <a:r>
            <a:rPr lang="en-US" sz="2000" b="1" dirty="0" smtClean="0"/>
            <a:t>Compassion Satisfaction</a:t>
          </a:r>
          <a:endParaRPr lang="en-US" sz="2000" b="1" dirty="0"/>
        </a:p>
      </dgm:t>
    </dgm:pt>
    <dgm:pt modelId="{9CE9F37D-F5F2-4B92-B28F-02B18C47D268}" type="parTrans" cxnId="{4E60A601-7C10-4F89-9EBA-9DCDCD4458E9}">
      <dgm:prSet/>
      <dgm:spPr/>
      <dgm:t>
        <a:bodyPr/>
        <a:lstStyle/>
        <a:p>
          <a:endParaRPr lang="en-US"/>
        </a:p>
      </dgm:t>
    </dgm:pt>
    <dgm:pt modelId="{F104B797-784D-415D-A427-CB7031F79737}" type="sibTrans" cxnId="{4E60A601-7C10-4F89-9EBA-9DCDCD4458E9}">
      <dgm:prSet/>
      <dgm:spPr/>
      <dgm:t>
        <a:bodyPr/>
        <a:lstStyle/>
        <a:p>
          <a:endParaRPr lang="en-US"/>
        </a:p>
      </dgm:t>
    </dgm:pt>
    <dgm:pt modelId="{9AFF7E10-F1D2-4408-9EFE-ABD66910C9D6}">
      <dgm:prSet phldrT="[Text]" custT="1"/>
      <dgm:spPr/>
      <dgm:t>
        <a:bodyPr/>
        <a:lstStyle/>
        <a:p>
          <a:endParaRPr lang="en-US" sz="2000" b="1" dirty="0"/>
        </a:p>
      </dgm:t>
    </dgm:pt>
    <dgm:pt modelId="{CF8DCFBA-4FA0-4A01-B316-D8B7F3298384}" type="parTrans" cxnId="{54BCF73D-9CA2-42FB-97EC-34A19CD1ECDD}">
      <dgm:prSet/>
      <dgm:spPr/>
      <dgm:t>
        <a:bodyPr/>
        <a:lstStyle/>
        <a:p>
          <a:endParaRPr lang="en-US"/>
        </a:p>
      </dgm:t>
    </dgm:pt>
    <dgm:pt modelId="{7C70EFA4-F62E-43F6-BEA7-B23489FFBF1F}" type="sibTrans" cxnId="{54BCF73D-9CA2-42FB-97EC-34A19CD1ECDD}">
      <dgm:prSet/>
      <dgm:spPr/>
      <dgm:t>
        <a:bodyPr/>
        <a:lstStyle/>
        <a:p>
          <a:endParaRPr lang="en-US"/>
        </a:p>
      </dgm:t>
    </dgm:pt>
    <dgm:pt modelId="{E9E767D8-C979-4228-8F39-C8AFE26C10BD}">
      <dgm:prSet phldrT="[Text]"/>
      <dgm:spPr/>
      <dgm:t>
        <a:bodyPr/>
        <a:lstStyle/>
        <a:p>
          <a:r>
            <a:rPr lang="en-US" b="1" dirty="0" smtClean="0"/>
            <a:t>Compassion Satisfaction</a:t>
          </a:r>
          <a:endParaRPr lang="en-US" b="1" dirty="0"/>
        </a:p>
      </dgm:t>
    </dgm:pt>
    <dgm:pt modelId="{8636EF1D-9455-4359-87B9-69517464A796}" type="parTrans" cxnId="{12C735DF-68AB-45FA-8D0C-C8FCD4D014A0}">
      <dgm:prSet/>
      <dgm:spPr/>
      <dgm:t>
        <a:bodyPr/>
        <a:lstStyle/>
        <a:p>
          <a:endParaRPr lang="en-US"/>
        </a:p>
      </dgm:t>
    </dgm:pt>
    <dgm:pt modelId="{77E5EF2E-8BEB-4D7E-861F-F85EF97F1153}" type="sibTrans" cxnId="{12C735DF-68AB-45FA-8D0C-C8FCD4D014A0}">
      <dgm:prSet/>
      <dgm:spPr/>
      <dgm:t>
        <a:bodyPr/>
        <a:lstStyle/>
        <a:p>
          <a:endParaRPr lang="en-US"/>
        </a:p>
      </dgm:t>
    </dgm:pt>
    <dgm:pt modelId="{E49A2FD9-0E95-4807-AD69-4A0CD6DD3EDD}">
      <dgm:prSet phldrT="[Text]" custT="1"/>
      <dgm:spPr/>
      <dgm:t>
        <a:bodyPr/>
        <a:lstStyle/>
        <a:p>
          <a:endParaRPr lang="en-US" sz="2000" b="1" dirty="0"/>
        </a:p>
      </dgm:t>
    </dgm:pt>
    <dgm:pt modelId="{7F3A448F-D49E-4D47-9605-1E750BC9F115}" type="parTrans" cxnId="{069DBB1C-6B73-4345-9E97-BCF165C85846}">
      <dgm:prSet/>
      <dgm:spPr/>
      <dgm:t>
        <a:bodyPr/>
        <a:lstStyle/>
        <a:p>
          <a:endParaRPr lang="en-US"/>
        </a:p>
      </dgm:t>
    </dgm:pt>
    <dgm:pt modelId="{E3D2361E-A51B-4FC4-BC85-DFBB1ECAF85C}" type="sibTrans" cxnId="{069DBB1C-6B73-4345-9E97-BCF165C85846}">
      <dgm:prSet/>
      <dgm:spPr/>
      <dgm:t>
        <a:bodyPr/>
        <a:lstStyle/>
        <a:p>
          <a:endParaRPr lang="en-US"/>
        </a:p>
      </dgm:t>
    </dgm:pt>
    <dgm:pt modelId="{53279C7B-1AF7-485B-808F-7FD7F138E4D0}" type="pres">
      <dgm:prSet presAssocID="{0722A49B-D4DB-43DA-8803-0F8177DA863D}" presName="Name0" presStyleCnt="0">
        <dgm:presLayoutVars>
          <dgm:dir/>
          <dgm:animLvl val="lvl"/>
          <dgm:resizeHandles/>
        </dgm:presLayoutVars>
      </dgm:prSet>
      <dgm:spPr/>
      <dgm:t>
        <a:bodyPr/>
        <a:lstStyle/>
        <a:p>
          <a:endParaRPr lang="en-US"/>
        </a:p>
      </dgm:t>
    </dgm:pt>
    <dgm:pt modelId="{95FC07AC-F1A8-4A00-B638-E3CED83552E0}" type="pres">
      <dgm:prSet presAssocID="{6C607767-50EC-4217-99BE-8E4CCEF7AE37}" presName="linNode" presStyleCnt="0"/>
      <dgm:spPr/>
    </dgm:pt>
    <dgm:pt modelId="{7F2ED67C-CD82-47B2-B35E-0E6041475F76}" type="pres">
      <dgm:prSet presAssocID="{6C607767-50EC-4217-99BE-8E4CCEF7AE37}" presName="parentShp" presStyleLbl="node1" presStyleIdx="0" presStyleCnt="2" custLinFactNeighborX="590" custLinFactNeighborY="-278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8FE595D-0DBF-4EF2-8650-8E6F0A2B1AD3}" type="pres">
      <dgm:prSet presAssocID="{6C607767-50EC-4217-99BE-8E4CCEF7AE37}" presName="childShp" presStyleLbl="bgAccFollowNode1" presStyleIdx="0" presStyleCnt="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9D3D5C4-C789-4D6D-915A-2C840C811B72}" type="pres">
      <dgm:prSet presAssocID="{F104B797-784D-415D-A427-CB7031F79737}" presName="spacing" presStyleCnt="0"/>
      <dgm:spPr/>
    </dgm:pt>
    <dgm:pt modelId="{395F66DB-CA52-4519-AF0C-16D05B18F154}" type="pres">
      <dgm:prSet presAssocID="{E9E767D8-C979-4228-8F39-C8AFE26C10BD}" presName="linNode" presStyleCnt="0"/>
      <dgm:spPr/>
    </dgm:pt>
    <dgm:pt modelId="{ED79257F-94CE-442A-903C-9AE088B02E3B}" type="pres">
      <dgm:prSet presAssocID="{E9E767D8-C979-4228-8F39-C8AFE26C10BD}" presName="parentShp" presStyleLbl="node1" presStyleIdx="1" presStyleCnt="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FEAEB63-E044-4D3A-ADD4-41FAB79EA77A}" type="pres">
      <dgm:prSet presAssocID="{E9E767D8-C979-4228-8F39-C8AFE26C10BD}" presName="childShp" presStyleLbl="bgAccFollowNode1" presStyleIdx="1" presStyleCnt="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069DBB1C-6B73-4345-9E97-BCF165C85846}" srcId="{E9E767D8-C979-4228-8F39-C8AFE26C10BD}" destId="{E49A2FD9-0E95-4807-AD69-4A0CD6DD3EDD}" srcOrd="0" destOrd="0" parTransId="{7F3A448F-D49E-4D47-9605-1E750BC9F115}" sibTransId="{E3D2361E-A51B-4FC4-BC85-DFBB1ECAF85C}"/>
    <dgm:cxn modelId="{54BCF73D-9CA2-42FB-97EC-34A19CD1ECDD}" srcId="{6C607767-50EC-4217-99BE-8E4CCEF7AE37}" destId="{9AFF7E10-F1D2-4408-9EFE-ABD66910C9D6}" srcOrd="0" destOrd="0" parTransId="{CF8DCFBA-4FA0-4A01-B316-D8B7F3298384}" sibTransId="{7C70EFA4-F62E-43F6-BEA7-B23489FFBF1F}"/>
    <dgm:cxn modelId="{3D0A57E3-E074-40A1-9C0B-3959DED3E386}" type="presOf" srcId="{E49A2FD9-0E95-4807-AD69-4A0CD6DD3EDD}" destId="{BFEAEB63-E044-4D3A-ADD4-41FAB79EA77A}" srcOrd="0" destOrd="0" presId="urn:microsoft.com/office/officeart/2005/8/layout/vList6"/>
    <dgm:cxn modelId="{12C735DF-68AB-45FA-8D0C-C8FCD4D014A0}" srcId="{0722A49B-D4DB-43DA-8803-0F8177DA863D}" destId="{E9E767D8-C979-4228-8F39-C8AFE26C10BD}" srcOrd="1" destOrd="0" parTransId="{8636EF1D-9455-4359-87B9-69517464A796}" sibTransId="{77E5EF2E-8BEB-4D7E-861F-F85EF97F1153}"/>
    <dgm:cxn modelId="{94487758-2A76-4D9B-A6E0-B3890A691AB3}" type="presOf" srcId="{6C607767-50EC-4217-99BE-8E4CCEF7AE37}" destId="{7F2ED67C-CD82-47B2-B35E-0E6041475F76}" srcOrd="0" destOrd="0" presId="urn:microsoft.com/office/officeart/2005/8/layout/vList6"/>
    <dgm:cxn modelId="{2ACF6D1F-F736-46F1-A276-669FF3F5184A}" type="presOf" srcId="{9AFF7E10-F1D2-4408-9EFE-ABD66910C9D6}" destId="{C8FE595D-0DBF-4EF2-8650-8E6F0A2B1AD3}" srcOrd="0" destOrd="0" presId="urn:microsoft.com/office/officeart/2005/8/layout/vList6"/>
    <dgm:cxn modelId="{9974582B-6334-4D16-B16C-D9FF0348D87F}" type="presOf" srcId="{E9E767D8-C979-4228-8F39-C8AFE26C10BD}" destId="{ED79257F-94CE-442A-903C-9AE088B02E3B}" srcOrd="0" destOrd="0" presId="urn:microsoft.com/office/officeart/2005/8/layout/vList6"/>
    <dgm:cxn modelId="{52F13A10-D270-49CC-ABE6-B4774F0933E9}" type="presOf" srcId="{0722A49B-D4DB-43DA-8803-0F8177DA863D}" destId="{53279C7B-1AF7-485B-808F-7FD7F138E4D0}" srcOrd="0" destOrd="0" presId="urn:microsoft.com/office/officeart/2005/8/layout/vList6"/>
    <dgm:cxn modelId="{4E60A601-7C10-4F89-9EBA-9DCDCD4458E9}" srcId="{0722A49B-D4DB-43DA-8803-0F8177DA863D}" destId="{6C607767-50EC-4217-99BE-8E4CCEF7AE37}" srcOrd="0" destOrd="0" parTransId="{9CE9F37D-F5F2-4B92-B28F-02B18C47D268}" sibTransId="{F104B797-784D-415D-A427-CB7031F79737}"/>
    <dgm:cxn modelId="{905FAA87-2216-4B98-BCB7-ADC3B06F05A1}" type="presParOf" srcId="{53279C7B-1AF7-485B-808F-7FD7F138E4D0}" destId="{95FC07AC-F1A8-4A00-B638-E3CED83552E0}" srcOrd="0" destOrd="0" presId="urn:microsoft.com/office/officeart/2005/8/layout/vList6"/>
    <dgm:cxn modelId="{C0E3BCF7-A4D5-4B27-98EB-CF0A0435579B}" type="presParOf" srcId="{95FC07AC-F1A8-4A00-B638-E3CED83552E0}" destId="{7F2ED67C-CD82-47B2-B35E-0E6041475F76}" srcOrd="0" destOrd="0" presId="urn:microsoft.com/office/officeart/2005/8/layout/vList6"/>
    <dgm:cxn modelId="{9306F072-C012-458E-9659-240797703174}" type="presParOf" srcId="{95FC07AC-F1A8-4A00-B638-E3CED83552E0}" destId="{C8FE595D-0DBF-4EF2-8650-8E6F0A2B1AD3}" srcOrd="1" destOrd="0" presId="urn:microsoft.com/office/officeart/2005/8/layout/vList6"/>
    <dgm:cxn modelId="{D898E1D9-DEFD-4AEC-8BC7-939A8D4F17C2}" type="presParOf" srcId="{53279C7B-1AF7-485B-808F-7FD7F138E4D0}" destId="{29D3D5C4-C789-4D6D-915A-2C840C811B72}" srcOrd="1" destOrd="0" presId="urn:microsoft.com/office/officeart/2005/8/layout/vList6"/>
    <dgm:cxn modelId="{66494C08-DEC8-4E81-A074-CE3B7FD1D9EA}" type="presParOf" srcId="{53279C7B-1AF7-485B-808F-7FD7F138E4D0}" destId="{395F66DB-CA52-4519-AF0C-16D05B18F154}" srcOrd="2" destOrd="0" presId="urn:microsoft.com/office/officeart/2005/8/layout/vList6"/>
    <dgm:cxn modelId="{4214BCD5-04DC-4450-8A97-CA16E38B9839}" type="presParOf" srcId="{395F66DB-CA52-4519-AF0C-16D05B18F154}" destId="{ED79257F-94CE-442A-903C-9AE088B02E3B}" srcOrd="0" destOrd="0" presId="urn:microsoft.com/office/officeart/2005/8/layout/vList6"/>
    <dgm:cxn modelId="{BF0143B8-F18E-4828-B33F-D2F426618938}" type="presParOf" srcId="{395F66DB-CA52-4519-AF0C-16D05B18F154}" destId="{BFEAEB63-E044-4D3A-ADD4-41FAB79EA77A}" srcOrd="1" destOrd="0" presId="urn:microsoft.com/office/officeart/2005/8/layout/vList6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61FF479-65DA-43B2-9839-33ABCC5C56D1}">
      <dsp:nvSpPr>
        <dsp:cNvPr id="0" name=""/>
        <dsp:cNvSpPr/>
      </dsp:nvSpPr>
      <dsp:spPr>
        <a:xfrm>
          <a:off x="1" y="0"/>
          <a:ext cx="6781796" cy="4733925"/>
        </a:xfrm>
        <a:prstGeom prst="rightArrow">
          <a:avLst/>
        </a:prstGeom>
        <a:solidFill>
          <a:srgbClr val="4F81BD">
            <a:tint val="40000"/>
            <a:hueOff val="0"/>
            <a:satOff val="0"/>
            <a:lumOff val="0"/>
            <a:alphaOff val="0"/>
          </a:srgb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1F2DD89-A9EE-4AFA-897C-531A8AD7FE44}">
      <dsp:nvSpPr>
        <dsp:cNvPr id="0" name=""/>
        <dsp:cNvSpPr/>
      </dsp:nvSpPr>
      <dsp:spPr>
        <a:xfrm>
          <a:off x="413145" y="1802688"/>
          <a:ext cx="1491844" cy="1114422"/>
        </a:xfrm>
        <a:prstGeom prst="roundRect">
          <a:avLst/>
        </a:prstGeom>
        <a:solidFill>
          <a:srgbClr val="92D050"/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100" b="1" kern="1200" dirty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Trauma</a:t>
          </a:r>
          <a:r>
            <a:rPr lang="en-US" sz="2100" kern="1200" dirty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 (.174)</a:t>
          </a:r>
        </a:p>
      </dsp:txBody>
      <dsp:txXfrm>
        <a:off x="467547" y="1857090"/>
        <a:ext cx="1383040" cy="1005618"/>
      </dsp:txXfrm>
    </dsp:sp>
    <dsp:sp modelId="{CF30AC55-10EA-40FB-AA39-C400BDB0C4D3}">
      <dsp:nvSpPr>
        <dsp:cNvPr id="0" name=""/>
        <dsp:cNvSpPr/>
      </dsp:nvSpPr>
      <dsp:spPr>
        <a:xfrm>
          <a:off x="2204456" y="1703360"/>
          <a:ext cx="1826061" cy="1400181"/>
        </a:xfrm>
        <a:prstGeom prst="roundRect">
          <a:avLst/>
        </a:prstGeom>
        <a:solidFill>
          <a:srgbClr val="F2B212"/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100" b="1" kern="1200" dirty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Burnout</a:t>
          </a:r>
          <a:r>
            <a:rPr lang="en-US" sz="2100" kern="1200" dirty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 </a:t>
          </a:r>
        </a:p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100" kern="1200" dirty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(-.650)</a:t>
          </a:r>
        </a:p>
      </dsp:txBody>
      <dsp:txXfrm>
        <a:off x="2272807" y="1771711"/>
        <a:ext cx="1689359" cy="1263479"/>
      </dsp:txXfrm>
    </dsp:sp>
    <dsp:sp modelId="{495460E0-9CFB-405E-B1D9-30C737D2C45B}">
      <dsp:nvSpPr>
        <dsp:cNvPr id="0" name=""/>
        <dsp:cNvSpPr/>
      </dsp:nvSpPr>
      <dsp:spPr>
        <a:xfrm>
          <a:off x="4368953" y="1152521"/>
          <a:ext cx="1729367" cy="2428882"/>
        </a:xfrm>
        <a:prstGeom prst="roundRect">
          <a:avLst/>
        </a:prstGeom>
        <a:solidFill>
          <a:srgbClr val="7030A0"/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100" b="1" kern="1200" dirty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Compassion Fatigue</a:t>
          </a:r>
        </a:p>
      </dsp:txBody>
      <dsp:txXfrm>
        <a:off x="4453374" y="1236942"/>
        <a:ext cx="1560525" cy="226004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8FE595D-0DBF-4EF2-8650-8E6F0A2B1AD3}">
      <dsp:nvSpPr>
        <dsp:cNvPr id="0" name=""/>
        <dsp:cNvSpPr/>
      </dsp:nvSpPr>
      <dsp:spPr>
        <a:xfrm>
          <a:off x="1838827" y="317"/>
          <a:ext cx="2758242" cy="1237181"/>
        </a:xfrm>
        <a:prstGeom prst="rightArrow">
          <a:avLst>
            <a:gd name="adj1" fmla="val 75000"/>
            <a:gd name="adj2" fmla="val 50000"/>
          </a:avLst>
        </a:prstGeom>
        <a:solidFill>
          <a:schemeClr val="accent4">
            <a:alpha val="90000"/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4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12700" rIns="12700" bIns="12700" numCol="1" spcCol="1270" anchor="t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en-US" sz="2000" b="1" kern="1200" dirty="0"/>
        </a:p>
      </dsp:txBody>
      <dsp:txXfrm>
        <a:off x="1838827" y="154965"/>
        <a:ext cx="2294299" cy="927885"/>
      </dsp:txXfrm>
    </dsp:sp>
    <dsp:sp modelId="{7F2ED67C-CD82-47B2-B35E-0E6041475F76}">
      <dsp:nvSpPr>
        <dsp:cNvPr id="0" name=""/>
        <dsp:cNvSpPr/>
      </dsp:nvSpPr>
      <dsp:spPr>
        <a:xfrm>
          <a:off x="16273" y="0"/>
          <a:ext cx="1838828" cy="1237181"/>
        </a:xfrm>
        <a:prstGeom prst="round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100000"/>
                <a:shade val="100000"/>
                <a:satMod val="100000"/>
                <a:lumMod val="9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tint val="95000"/>
                <a:shade val="100000"/>
                <a:satMod val="110000"/>
                <a:lumMod val="105000"/>
              </a:schemeClr>
            </a:gs>
          </a:gsLst>
          <a:path path="circle">
            <a:fillToRect l="40000" t="100000" r="40000" b="100000"/>
          </a:path>
        </a:gradFill>
        <a:ln>
          <a:noFill/>
        </a:ln>
        <a:effectLst>
          <a:outerShdw blurRad="50800" dist="12700" dir="5400000" rotWithShape="0">
            <a:srgbClr val="000000">
              <a:alpha val="37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38100" rIns="76200" bIns="381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b="1" kern="1200" dirty="0" smtClean="0"/>
            <a:t>Compassion Satisfaction</a:t>
          </a:r>
          <a:endParaRPr lang="en-US" sz="2000" b="1" kern="1200" dirty="0"/>
        </a:p>
      </dsp:txBody>
      <dsp:txXfrm>
        <a:off x="76667" y="60394"/>
        <a:ext cx="1718040" cy="1116393"/>
      </dsp:txXfrm>
    </dsp:sp>
    <dsp:sp modelId="{BFEAEB63-E044-4D3A-ADD4-41FAB79EA77A}">
      <dsp:nvSpPr>
        <dsp:cNvPr id="0" name=""/>
        <dsp:cNvSpPr/>
      </dsp:nvSpPr>
      <dsp:spPr>
        <a:xfrm>
          <a:off x="1838827" y="1361217"/>
          <a:ext cx="2758242" cy="1237181"/>
        </a:xfrm>
        <a:prstGeom prst="rightArrow">
          <a:avLst>
            <a:gd name="adj1" fmla="val 75000"/>
            <a:gd name="adj2" fmla="val 50000"/>
          </a:avLst>
        </a:prstGeom>
        <a:solidFill>
          <a:schemeClr val="accent4">
            <a:alpha val="90000"/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4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12700" rIns="12700" bIns="12700" numCol="1" spcCol="1270" anchor="t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en-US" sz="2000" b="1" kern="1200" dirty="0"/>
        </a:p>
      </dsp:txBody>
      <dsp:txXfrm>
        <a:off x="1838827" y="1515865"/>
        <a:ext cx="2294299" cy="927885"/>
      </dsp:txXfrm>
    </dsp:sp>
    <dsp:sp modelId="{ED79257F-94CE-442A-903C-9AE088B02E3B}">
      <dsp:nvSpPr>
        <dsp:cNvPr id="0" name=""/>
        <dsp:cNvSpPr/>
      </dsp:nvSpPr>
      <dsp:spPr>
        <a:xfrm>
          <a:off x="0" y="1361217"/>
          <a:ext cx="1838828" cy="1237181"/>
        </a:xfrm>
        <a:prstGeom prst="round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100000"/>
                <a:shade val="100000"/>
                <a:satMod val="100000"/>
                <a:lumMod val="9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tint val="95000"/>
                <a:shade val="100000"/>
                <a:satMod val="110000"/>
                <a:lumMod val="105000"/>
              </a:schemeClr>
            </a:gs>
          </a:gsLst>
          <a:path path="circle">
            <a:fillToRect l="40000" t="100000" r="40000" b="100000"/>
          </a:path>
        </a:gradFill>
        <a:ln>
          <a:noFill/>
        </a:ln>
        <a:effectLst>
          <a:outerShdw blurRad="50800" dist="12700" dir="5400000" rotWithShape="0">
            <a:srgbClr val="000000">
              <a:alpha val="37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0010" tIns="40005" rIns="80010" bIns="40005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100" b="1" kern="1200" dirty="0" smtClean="0"/>
            <a:t>Compassion Satisfaction</a:t>
          </a:r>
          <a:endParaRPr lang="en-US" sz="2100" b="1" kern="1200" dirty="0"/>
        </a:p>
      </dsp:txBody>
      <dsp:txXfrm>
        <a:off x="60394" y="1421611"/>
        <a:ext cx="1718040" cy="111639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6">
  <dgm:title val=""/>
  <dgm:desc val=""/>
  <dgm:catLst>
    <dgm:cat type="process" pri="22000"/>
    <dgm:cat type="list" pri="1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w" for="ch" forName="linNode" refType="w"/>
      <dgm:constr type="h" for="ch" forName="linNode" refType="h"/>
      <dgm:constr type="h" for="ch" forName="spacing" refType="h" refFor="ch" refForName="linNode" fact="0.1"/>
      <dgm:constr type="primFontSz" for="des" forName="parentShp" op="equ" val="65"/>
      <dgm:constr type="primFontSz" for="des" forName="childShp" op="equ" val="65"/>
    </dgm:constrLst>
    <dgm:ruleLst/>
    <dgm:forEach name="Name1" axis="ch" ptType="node">
      <dgm:layoutNode name="linNode">
        <dgm:choose name="Name2">
          <dgm:if name="Name3" func="var" arg="dir" op="equ" val="norm">
            <dgm:alg type="lin">
              <dgm:param type="linDir" val="fromL"/>
            </dgm:alg>
          </dgm:if>
          <dgm:else name="Name4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hoose name="Name5">
          <dgm:if name="Name6" func="var" arg="dir" op="equ" val="norm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if>
          <dgm:else name="Name7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else>
        </dgm:choose>
        <dgm:ruleLst/>
        <dgm:layoutNode name="parentShp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childShp" styleLbl="bgAccFollowNode1">
          <dgm:varLst>
            <dgm:bulletEnabled val="1"/>
          </dgm:varLst>
          <dgm:alg type="tx">
            <dgm:param type="stBulletLvl" val="1"/>
          </dgm:alg>
          <dgm:choose name="Name8">
            <dgm:if name="Name9" func="var" arg="dir" op="equ" val="norm">
              <dgm:shape xmlns:r="http://schemas.openxmlformats.org/officeDocument/2006/relationships" type="rightArrow" r:blip="" zOrderOff="-2">
                <dgm:adjLst>
                  <dgm:adj idx="1" val="0.75"/>
                </dgm:adjLst>
              </dgm:shape>
            </dgm:if>
            <dgm:else name="Name10">
              <dgm:shape xmlns:r="http://schemas.openxmlformats.org/officeDocument/2006/relationships" rot="180" type="rightArrow" r:blip="" zOrderOff="-2">
                <dgm:adjLst>
                  <dgm:adj idx="1" val="0.75"/>
                </dgm:adjLst>
              </dgm:shape>
            </dgm:else>
          </dgm:choose>
          <dgm:presOf axis="des" ptType="node"/>
          <dgm:constrLst>
            <dgm:constr type="secFontSz" refType="primFontSz"/>
            <dgm:constr type="tMarg" refType="primFontSz" fact="0.05"/>
            <dgm:constr type="bMarg" refType="primFontSz" fact="0.05"/>
            <dgm:constr type="lMarg" refType="primFontSz" fact="0.05"/>
            <dgm:constr type="rMarg" refType="primFontSz" fact="0.05"/>
          </dgm:constrLst>
          <dgm:ruleLst>
            <dgm:rule type="primFontSz" val="5" fact="NaN" max="NaN"/>
          </dgm:ruleLst>
        </dgm:layoutNode>
      </dgm:layoutNode>
      <dgm:forEach name="Name11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7739" cy="468471"/>
          </a:xfrm>
          <a:prstGeom prst="rect">
            <a:avLst/>
          </a:prstGeom>
        </p:spPr>
        <p:txBody>
          <a:bodyPr vert="horz" lIns="94119" tIns="47060" rIns="94119" bIns="4706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4023092" y="0"/>
            <a:ext cx="3077739" cy="468471"/>
          </a:xfrm>
          <a:prstGeom prst="rect">
            <a:avLst/>
          </a:prstGeom>
        </p:spPr>
        <p:txBody>
          <a:bodyPr vert="horz" lIns="94119" tIns="47060" rIns="94119" bIns="47060" rtlCol="0"/>
          <a:lstStyle>
            <a:lvl1pPr algn="r">
              <a:defRPr sz="1200"/>
            </a:lvl1pPr>
          </a:lstStyle>
          <a:p>
            <a:fld id="{944B0A30-4CEB-4031-B0DC-3BB30F7CE01D}" type="datetimeFigureOut">
              <a:rPr lang="en-US" smtClean="0"/>
              <a:t>8/10/2015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99328"/>
            <a:ext cx="3077739" cy="468471"/>
          </a:xfrm>
          <a:prstGeom prst="rect">
            <a:avLst/>
          </a:prstGeom>
        </p:spPr>
        <p:txBody>
          <a:bodyPr vert="horz" lIns="94119" tIns="47060" rIns="94119" bIns="4706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4023092" y="8899328"/>
            <a:ext cx="3077739" cy="468471"/>
          </a:xfrm>
          <a:prstGeom prst="rect">
            <a:avLst/>
          </a:prstGeom>
        </p:spPr>
        <p:txBody>
          <a:bodyPr vert="horz" lIns="94119" tIns="47060" rIns="94119" bIns="47060" rtlCol="0" anchor="b"/>
          <a:lstStyle>
            <a:lvl1pPr algn="r">
              <a:defRPr sz="1200"/>
            </a:lvl1pPr>
          </a:lstStyle>
          <a:p>
            <a:fld id="{8EDB11AA-5A9B-4FC5-92B0-E5F98E374B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942227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>
            <a:spLocks noGrp="1" noRot="1" noChangeAspect="1"/>
          </p:cNvSpPr>
          <p:nvPr>
            <p:ph type="sldImg" idx="2"/>
          </p:nvPr>
        </p:nvSpPr>
        <p:spPr>
          <a:xfrm>
            <a:off x="1209675" y="703263"/>
            <a:ext cx="4684713" cy="3513137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" name="Shape 3"/>
          <p:cNvSpPr txBox="1">
            <a:spLocks noGrp="1"/>
          </p:cNvSpPr>
          <p:nvPr>
            <p:ph type="body" idx="1"/>
          </p:nvPr>
        </p:nvSpPr>
        <p:spPr>
          <a:xfrm>
            <a:off x="710248" y="4450477"/>
            <a:ext cx="5681979" cy="4216241"/>
          </a:xfrm>
          <a:prstGeom prst="rect">
            <a:avLst/>
          </a:prstGeom>
        </p:spPr>
        <p:txBody>
          <a:bodyPr lIns="94104" tIns="94104" rIns="94104" bIns="94104" anchor="t" anchorCtr="0"/>
          <a:lstStyle>
            <a:lvl1pPr>
              <a:defRPr sz="1100"/>
            </a:lvl1pPr>
            <a:lvl2pPr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  <a:lvl6pPr>
              <a:defRPr sz="1100"/>
            </a:lvl6pPr>
            <a:lvl7pPr>
              <a:defRPr sz="1100"/>
            </a:lvl7pPr>
            <a:lvl8pPr>
              <a:defRPr sz="1100"/>
            </a:lvl8pPr>
            <a:lvl9pPr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710315625"/>
      </p:ext>
    </p:extLst>
  </p:cSld>
  <p:clrMap bg1="lt1" tx1="dk1" bg2="dk2" tx2="lt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Shape 101"/>
          <p:cNvSpPr>
            <a:spLocks noGrp="1" noRot="1" noChangeAspect="1"/>
          </p:cNvSpPr>
          <p:nvPr>
            <p:ph type="sldImg" idx="2"/>
          </p:nvPr>
        </p:nvSpPr>
        <p:spPr>
          <a:xfrm>
            <a:off x="1209675" y="703263"/>
            <a:ext cx="4683125" cy="3513137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2" name="Shape 102"/>
          <p:cNvSpPr txBox="1">
            <a:spLocks noGrp="1"/>
          </p:cNvSpPr>
          <p:nvPr>
            <p:ph type="body" idx="1"/>
          </p:nvPr>
        </p:nvSpPr>
        <p:spPr>
          <a:xfrm>
            <a:off x="710248" y="4450477"/>
            <a:ext cx="5681979" cy="359323"/>
          </a:xfrm>
          <a:prstGeom prst="rect">
            <a:avLst/>
          </a:prstGeom>
        </p:spPr>
        <p:txBody>
          <a:bodyPr lIns="94104" tIns="94104" rIns="94104" bIns="94104" anchor="t" anchorCtr="0">
            <a:spAutoFit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40701881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5216196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2429774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/>
          <a:lstStyle/>
          <a:p>
            <a:fld id="{7D147553-B5EE-4AAF-88ED-51BFFF2A6556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394147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Shape 164"/>
          <p:cNvSpPr>
            <a:spLocks noGrp="1" noRot="1" noChangeAspect="1"/>
          </p:cNvSpPr>
          <p:nvPr>
            <p:ph type="sldImg" idx="2"/>
          </p:nvPr>
        </p:nvSpPr>
        <p:spPr>
          <a:xfrm>
            <a:off x="1209675" y="703263"/>
            <a:ext cx="4683125" cy="3513137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5" name="Shape 165"/>
          <p:cNvSpPr txBox="1">
            <a:spLocks noGrp="1"/>
          </p:cNvSpPr>
          <p:nvPr>
            <p:ph type="body" idx="1"/>
          </p:nvPr>
        </p:nvSpPr>
        <p:spPr>
          <a:xfrm>
            <a:off x="710248" y="4450477"/>
            <a:ext cx="5681979" cy="359323"/>
          </a:xfrm>
          <a:prstGeom prst="rect">
            <a:avLst/>
          </a:prstGeom>
        </p:spPr>
        <p:txBody>
          <a:bodyPr lIns="94104" tIns="94104" rIns="94104" bIns="94104" anchor="t" anchorCtr="0">
            <a:spAutoFit/>
          </a:bodyPr>
          <a:lstStyle/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28477806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3864107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Shape 170"/>
          <p:cNvSpPr>
            <a:spLocks noGrp="1" noRot="1" noChangeAspect="1"/>
          </p:cNvSpPr>
          <p:nvPr>
            <p:ph type="sldImg" idx="2"/>
          </p:nvPr>
        </p:nvSpPr>
        <p:spPr>
          <a:xfrm>
            <a:off x="1209675" y="703263"/>
            <a:ext cx="4683125" cy="3513137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1" name="Shape 171"/>
          <p:cNvSpPr txBox="1">
            <a:spLocks noGrp="1"/>
          </p:cNvSpPr>
          <p:nvPr>
            <p:ph type="body" idx="1"/>
          </p:nvPr>
        </p:nvSpPr>
        <p:spPr>
          <a:xfrm>
            <a:off x="710248" y="4450477"/>
            <a:ext cx="5681979" cy="528600"/>
          </a:xfrm>
          <a:prstGeom prst="rect">
            <a:avLst/>
          </a:prstGeom>
        </p:spPr>
        <p:txBody>
          <a:bodyPr lIns="94104" tIns="94104" rIns="94104" bIns="94104" anchor="t" anchorCtr="0">
            <a:spAutoFit/>
          </a:bodyPr>
          <a:lstStyle/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33679610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Shape 170"/>
          <p:cNvSpPr>
            <a:spLocks noGrp="1" noRot="1" noChangeAspect="1"/>
          </p:cNvSpPr>
          <p:nvPr>
            <p:ph type="sldImg" idx="2"/>
          </p:nvPr>
        </p:nvSpPr>
        <p:spPr>
          <a:xfrm>
            <a:off x="1209675" y="703263"/>
            <a:ext cx="4683125" cy="3513137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1" name="Shape 171"/>
          <p:cNvSpPr txBox="1">
            <a:spLocks noGrp="1"/>
          </p:cNvSpPr>
          <p:nvPr>
            <p:ph type="body" idx="1"/>
          </p:nvPr>
        </p:nvSpPr>
        <p:spPr>
          <a:xfrm>
            <a:off x="710248" y="4450477"/>
            <a:ext cx="5681979" cy="528600"/>
          </a:xfrm>
          <a:prstGeom prst="rect">
            <a:avLst/>
          </a:prstGeom>
        </p:spPr>
        <p:txBody>
          <a:bodyPr lIns="94104" tIns="94104" rIns="94104" bIns="94104" anchor="t" anchorCtr="0">
            <a:spAutoFit/>
          </a:bodyPr>
          <a:lstStyle/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0237971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Shape 170"/>
          <p:cNvSpPr>
            <a:spLocks noGrp="1" noRot="1" noChangeAspect="1"/>
          </p:cNvSpPr>
          <p:nvPr>
            <p:ph type="sldImg" idx="2"/>
          </p:nvPr>
        </p:nvSpPr>
        <p:spPr>
          <a:xfrm>
            <a:off x="1209675" y="703263"/>
            <a:ext cx="4683125" cy="3513137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1" name="Shape 171"/>
          <p:cNvSpPr txBox="1">
            <a:spLocks noGrp="1"/>
          </p:cNvSpPr>
          <p:nvPr>
            <p:ph type="body" idx="1"/>
          </p:nvPr>
        </p:nvSpPr>
        <p:spPr>
          <a:xfrm>
            <a:off x="710248" y="4450477"/>
            <a:ext cx="5681979" cy="528600"/>
          </a:xfrm>
          <a:prstGeom prst="rect">
            <a:avLst/>
          </a:prstGeom>
        </p:spPr>
        <p:txBody>
          <a:bodyPr lIns="94104" tIns="94104" rIns="94104" bIns="94104" anchor="t" anchorCtr="0">
            <a:spAutoFit/>
          </a:bodyPr>
          <a:lstStyle/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43521384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Shape 170"/>
          <p:cNvSpPr>
            <a:spLocks noGrp="1" noRot="1" noChangeAspect="1"/>
          </p:cNvSpPr>
          <p:nvPr>
            <p:ph type="sldImg" idx="2"/>
          </p:nvPr>
        </p:nvSpPr>
        <p:spPr>
          <a:xfrm>
            <a:off x="1209675" y="703263"/>
            <a:ext cx="4683125" cy="3513137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1" name="Shape 171"/>
          <p:cNvSpPr txBox="1">
            <a:spLocks noGrp="1"/>
          </p:cNvSpPr>
          <p:nvPr>
            <p:ph type="body" idx="1"/>
          </p:nvPr>
        </p:nvSpPr>
        <p:spPr>
          <a:xfrm>
            <a:off x="710248" y="4450477"/>
            <a:ext cx="5681979" cy="528600"/>
          </a:xfrm>
          <a:prstGeom prst="rect">
            <a:avLst/>
          </a:prstGeom>
        </p:spPr>
        <p:txBody>
          <a:bodyPr lIns="94104" tIns="94104" rIns="94104" bIns="94104" anchor="t" anchorCtr="0">
            <a:spAutoFit/>
          </a:bodyPr>
          <a:lstStyle/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38690700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Shape 170"/>
          <p:cNvSpPr>
            <a:spLocks noGrp="1" noRot="1" noChangeAspect="1"/>
          </p:cNvSpPr>
          <p:nvPr>
            <p:ph type="sldImg" idx="2"/>
          </p:nvPr>
        </p:nvSpPr>
        <p:spPr>
          <a:xfrm>
            <a:off x="1209675" y="703263"/>
            <a:ext cx="4683125" cy="3513137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1" name="Shape 171"/>
          <p:cNvSpPr txBox="1">
            <a:spLocks noGrp="1"/>
          </p:cNvSpPr>
          <p:nvPr>
            <p:ph type="body" idx="1"/>
          </p:nvPr>
        </p:nvSpPr>
        <p:spPr>
          <a:xfrm>
            <a:off x="710248" y="4450477"/>
            <a:ext cx="5681979" cy="528600"/>
          </a:xfrm>
          <a:prstGeom prst="rect">
            <a:avLst/>
          </a:prstGeom>
        </p:spPr>
        <p:txBody>
          <a:bodyPr lIns="94104" tIns="94104" rIns="94104" bIns="94104" anchor="t" anchorCtr="0">
            <a:spAutoFit/>
          </a:bodyPr>
          <a:lstStyle/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8670125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Shape 170"/>
          <p:cNvSpPr>
            <a:spLocks noGrp="1" noRot="1" noChangeAspect="1"/>
          </p:cNvSpPr>
          <p:nvPr>
            <p:ph type="sldImg" idx="2"/>
          </p:nvPr>
        </p:nvSpPr>
        <p:spPr>
          <a:xfrm>
            <a:off x="1209675" y="703263"/>
            <a:ext cx="4683125" cy="3513137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1" name="Shape 171"/>
          <p:cNvSpPr txBox="1">
            <a:spLocks noGrp="1"/>
          </p:cNvSpPr>
          <p:nvPr>
            <p:ph type="body" idx="1"/>
          </p:nvPr>
        </p:nvSpPr>
        <p:spPr>
          <a:xfrm>
            <a:off x="710248" y="4450477"/>
            <a:ext cx="5681979" cy="528600"/>
          </a:xfrm>
          <a:prstGeom prst="rect">
            <a:avLst/>
          </a:prstGeom>
        </p:spPr>
        <p:txBody>
          <a:bodyPr lIns="94104" tIns="94104" rIns="94104" bIns="94104" anchor="t" anchorCtr="0">
            <a:spAutoFit/>
          </a:bodyPr>
          <a:lstStyle/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09736575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5" name="Shape 295"/>
          <p:cNvSpPr>
            <a:spLocks noGrp="1" noRot="1" noChangeAspect="1"/>
          </p:cNvSpPr>
          <p:nvPr>
            <p:ph type="sldImg" idx="2"/>
          </p:nvPr>
        </p:nvSpPr>
        <p:spPr>
          <a:xfrm>
            <a:off x="1209675" y="703263"/>
            <a:ext cx="4683125" cy="3513137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6" name="Shape 296"/>
          <p:cNvSpPr txBox="1">
            <a:spLocks noGrp="1"/>
          </p:cNvSpPr>
          <p:nvPr>
            <p:ph type="body" idx="1"/>
          </p:nvPr>
        </p:nvSpPr>
        <p:spPr>
          <a:xfrm>
            <a:off x="710248" y="4450477"/>
            <a:ext cx="5681979" cy="359323"/>
          </a:xfrm>
          <a:prstGeom prst="rect">
            <a:avLst/>
          </a:prstGeom>
        </p:spPr>
        <p:txBody>
          <a:bodyPr lIns="94104" tIns="94104" rIns="94104" bIns="94104" anchor="t" anchorCtr="0">
            <a:spAutoFit/>
          </a:bodyPr>
          <a:lstStyle/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51390563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9517067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jnsch\Desktop\O14ThemesHandoffs\WorkingFiles\FinalHanoff\Sketchbook\Cover.jpg"/>
          <p:cNvPicPr>
            <a:picLocks noChangeAspect="1" noChangeArrowheads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lum bright="2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grpSp>
        <p:nvGrpSpPr>
          <p:cNvPr id="16" name="Group 15"/>
          <p:cNvGrpSpPr/>
          <p:nvPr/>
        </p:nvGrpSpPr>
        <p:grpSpPr>
          <a:xfrm rot="20533676">
            <a:off x="618027" y="3923015"/>
            <a:ext cx="2508736" cy="2527488"/>
            <a:chOff x="494947" y="417279"/>
            <a:chExt cx="2417578" cy="2421351"/>
          </a:xfrm>
        </p:grpSpPr>
        <p:sp>
          <p:nvSpPr>
            <p:cNvPr id="12" name="Freeform 11"/>
            <p:cNvSpPr/>
            <p:nvPr/>
          </p:nvSpPr>
          <p:spPr>
            <a:xfrm>
              <a:off x="494947" y="494484"/>
              <a:ext cx="2328384" cy="2344146"/>
            </a:xfrm>
            <a:custGeom>
              <a:avLst/>
              <a:gdLst>
                <a:gd name="connsiteX0" fmla="*/ 94077 w 2328384"/>
                <a:gd name="connsiteY0" fmla="*/ 0 h 2344146"/>
                <a:gd name="connsiteX1" fmla="*/ 0 w 2328384"/>
                <a:gd name="connsiteY1" fmla="*/ 2344146 h 2344146"/>
                <a:gd name="connsiteX2" fmla="*/ 2328384 w 2328384"/>
                <a:gd name="connsiteY2" fmla="*/ 2250067 h 2344146"/>
                <a:gd name="connsiteX3" fmla="*/ 94077 w 2328384"/>
                <a:gd name="connsiteY3" fmla="*/ 0 h 23441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328384" h="2344146">
                  <a:moveTo>
                    <a:pt x="94077" y="0"/>
                  </a:moveTo>
                  <a:lnTo>
                    <a:pt x="0" y="2344146"/>
                  </a:lnTo>
                  <a:lnTo>
                    <a:pt x="2328384" y="2250067"/>
                  </a:lnTo>
                  <a:lnTo>
                    <a:pt x="94077" y="0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000100">
                    <a:alpha val="31000"/>
                  </a:srgbClr>
                </a:gs>
                <a:gs pos="49000">
                  <a:srgbClr val="FEFFFF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  <a:effectLst>
              <a:outerShdw blurRad="50800" dist="12700" dir="5400000" rotWithShape="0">
                <a:srgbClr val="000000">
                  <a:alpha val="37000"/>
                </a:srgbClr>
              </a:outerShdw>
              <a:softEdge rad="38100"/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Rectangle 10"/>
            <p:cNvSpPr/>
            <p:nvPr/>
          </p:nvSpPr>
          <p:spPr>
            <a:xfrm>
              <a:off x="590935" y="417279"/>
              <a:ext cx="2321590" cy="2321590"/>
            </a:xfrm>
            <a:prstGeom prst="rect">
              <a:avLst/>
            </a:prstGeom>
            <a:gradFill flip="none" rotWithShape="1">
              <a:gsLst>
                <a:gs pos="0">
                  <a:srgbClr val="FAE148"/>
                </a:gs>
                <a:gs pos="100000">
                  <a:srgbClr val="FFEB63"/>
                </a:gs>
              </a:gsLst>
              <a:lin ang="16200000" scaled="0"/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4" name="Picture 13" descr="stickie-shadow.png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14456" y="436040"/>
              <a:ext cx="404704" cy="461174"/>
            </a:xfrm>
            <a:prstGeom prst="rect">
              <a:avLst/>
            </a:prstGeom>
          </p:spPr>
        </p:pic>
        <p:pic>
          <p:nvPicPr>
            <p:cNvPr id="15" name="Picture 14" descr="stickie-shadow.png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rot="16200000">
              <a:off x="637932" y="2282410"/>
              <a:ext cx="404704" cy="461174"/>
            </a:xfrm>
            <a:prstGeom prst="rect">
              <a:avLst/>
            </a:prstGeom>
          </p:spPr>
        </p:pic>
      </p:grpSp>
      <p:pic>
        <p:nvPicPr>
          <p:cNvPr id="8" name="Picture 7" descr="TitleCar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343346">
            <a:off x="2856203" y="2587842"/>
            <a:ext cx="5773084" cy="3850817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 rot="360000">
            <a:off x="3339809" y="3015792"/>
            <a:ext cx="4847038" cy="1599722"/>
          </a:xfrm>
        </p:spPr>
        <p:txBody>
          <a:bodyPr anchor="b"/>
          <a:lstStyle>
            <a:lvl1pPr>
              <a:defRPr sz="4800">
                <a:solidFill>
                  <a:srgbClr val="000100"/>
                </a:solidFill>
                <a:effectLst>
                  <a:outerShdw blurRad="63500" sx="102000" sy="102000" algn="ctr" rotWithShape="0">
                    <a:srgbClr val="FFFFFF">
                      <a:alpha val="40000"/>
                    </a:srgbClr>
                  </a:outerShdw>
                </a:effectLst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 rot="360000">
            <a:off x="3200499" y="4766916"/>
            <a:ext cx="4836456" cy="1040845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rgbClr val="000100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 rot="20520000">
            <a:off x="963292" y="5061539"/>
            <a:ext cx="1968535" cy="534991"/>
          </a:xfrm>
        </p:spPr>
        <p:txBody>
          <a:bodyPr anchor="t"/>
          <a:lstStyle>
            <a:lvl1pPr algn="ctr">
              <a:defRPr sz="2200">
                <a:solidFill>
                  <a:schemeClr val="accent1"/>
                </a:solidFill>
              </a:defRPr>
            </a:lvl1pPr>
          </a:lstStyle>
          <a:p>
            <a:fld id="{B4D926BC-8E78-4CCF-A7B2-8DF8460C404D}" type="datetime1">
              <a:rPr lang="en-US" smtClean="0"/>
              <a:pPr/>
              <a:t>8/10/2015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 rot="20520000">
            <a:off x="647592" y="4135346"/>
            <a:ext cx="2085881" cy="835010"/>
          </a:xfrm>
        </p:spPr>
        <p:txBody>
          <a:bodyPr anchor="ctr"/>
          <a:lstStyle>
            <a:lvl1pPr algn="l">
              <a:defRPr sz="1600">
                <a:solidFill>
                  <a:schemeClr val="accent5">
                    <a:lumMod val="5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 rot="20520000">
            <a:off x="1981439" y="5509808"/>
            <a:ext cx="738180" cy="426607"/>
          </a:xfrm>
        </p:spPr>
        <p:txBody>
          <a:bodyPr/>
          <a:lstStyle>
            <a:lvl1pPr algn="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fld id="{FA84A37A-AFC2-4A01-80A1-FC20F2C0D5BB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9" name="Picture 8" descr="coverBan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5880100"/>
            <a:ext cx="9144000" cy="330200"/>
          </a:xfrm>
          <a:prstGeom prst="rect">
            <a:avLst/>
          </a:prstGeom>
          <a:effectLst>
            <a:outerShdw blurRad="63500" dist="38100" dir="5400000" algn="t" rotWithShape="0">
              <a:prstClr val="black">
                <a:alpha val="59000"/>
              </a:prstClr>
            </a:outerShdw>
          </a:effectLst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3250A7-F2AC-4A3A-BAC6-4433188AF404}" type="datetime1">
              <a:rPr lang="en-US" smtClean="0"/>
              <a:pPr/>
              <a:t>8/10/2015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84A37A-AFC2-4A01-80A1-FC20F2C0D5B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1280" y="1497993"/>
            <a:ext cx="8041439" cy="2097259"/>
          </a:xfrm>
        </p:spPr>
        <p:txBody>
          <a:bodyPr anchor="b"/>
          <a:lstStyle>
            <a:lvl1pPr algn="ctr">
              <a:defRPr sz="48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199" y="3754402"/>
            <a:ext cx="7467601" cy="1500187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8785BE-30D6-45E9-9828-9A90A2D6DF6D}" type="datetime1">
              <a:rPr lang="en-US" smtClean="0"/>
              <a:pPr/>
              <a:t>8/10/2015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84A37A-AFC2-4A01-80A1-FC20F2C0D5B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F603B8-852C-4305-A8B5-259A7A1815FE}" type="datetime1">
              <a:rPr lang="en-US" smtClean="0"/>
              <a:pPr/>
              <a:t>8/10/2015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84A37A-AFC2-4A01-80A1-FC20F2C0D5B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841248" y="2039112"/>
            <a:ext cx="3657600" cy="395020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039112"/>
            <a:ext cx="3657600" cy="395020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41248" y="2038388"/>
            <a:ext cx="3017520" cy="542395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>
                <a:solidFill>
                  <a:schemeClr val="tx2"/>
                </a:solidFill>
                <a:latin typeface="+mn-lt"/>
                <a:cs typeface="Bradley Hand ITC TT-Bold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291091" y="2038387"/>
            <a:ext cx="3014708" cy="542394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>
                <a:solidFill>
                  <a:schemeClr val="tx2"/>
                </a:solidFill>
                <a:latin typeface="+mn-lt"/>
                <a:cs typeface="Bradley Hand ITC TT-Bold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3025EA-66B7-4B75-BC7E-E841861BC2EE}" type="datetime1">
              <a:rPr lang="en-US" smtClean="0"/>
              <a:pPr/>
              <a:t>8/10/2015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84A37A-AFC2-4A01-80A1-FC20F2C0D5B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6" name="Freeform 22"/>
          <p:cNvSpPr>
            <a:spLocks/>
          </p:cNvSpPr>
          <p:nvPr/>
        </p:nvSpPr>
        <p:spPr bwMode="auto">
          <a:xfrm rot="20274567">
            <a:off x="3933637" y="4281002"/>
            <a:ext cx="1288495" cy="722529"/>
          </a:xfrm>
          <a:custGeom>
            <a:avLst/>
            <a:gdLst/>
            <a:ahLst/>
            <a:cxnLst/>
            <a:rect l="l" t="t" r="r" b="b"/>
            <a:pathLst>
              <a:path w="1288494" h="722529">
                <a:moveTo>
                  <a:pt x="548461" y="537763"/>
                </a:moveTo>
                <a:lnTo>
                  <a:pt x="548461" y="537763"/>
                </a:lnTo>
                <a:lnTo>
                  <a:pt x="548461" y="537763"/>
                </a:lnTo>
                <a:close/>
                <a:moveTo>
                  <a:pt x="547489" y="536791"/>
                </a:moveTo>
                <a:lnTo>
                  <a:pt x="548461" y="537763"/>
                </a:lnTo>
                <a:lnTo>
                  <a:pt x="546516" y="536791"/>
                </a:lnTo>
                <a:lnTo>
                  <a:pt x="544572" y="535818"/>
                </a:lnTo>
                <a:close/>
                <a:moveTo>
                  <a:pt x="338413" y="443436"/>
                </a:moveTo>
                <a:lnTo>
                  <a:pt x="340357" y="444408"/>
                </a:lnTo>
                <a:lnTo>
                  <a:pt x="339385" y="444408"/>
                </a:lnTo>
                <a:close/>
                <a:moveTo>
                  <a:pt x="337440" y="442463"/>
                </a:moveTo>
                <a:lnTo>
                  <a:pt x="338413" y="443436"/>
                </a:lnTo>
                <a:lnTo>
                  <a:pt x="338412" y="443436"/>
                </a:lnTo>
                <a:close/>
                <a:moveTo>
                  <a:pt x="334522" y="440518"/>
                </a:moveTo>
                <a:lnTo>
                  <a:pt x="334523" y="441491"/>
                </a:lnTo>
                <a:lnTo>
                  <a:pt x="333550" y="441491"/>
                </a:lnTo>
                <a:lnTo>
                  <a:pt x="331605" y="439546"/>
                </a:lnTo>
                <a:close/>
                <a:moveTo>
                  <a:pt x="644733" y="565964"/>
                </a:moveTo>
                <a:lnTo>
                  <a:pt x="642788" y="565964"/>
                </a:lnTo>
                <a:lnTo>
                  <a:pt x="641816" y="565964"/>
                </a:lnTo>
                <a:lnTo>
                  <a:pt x="641816" y="565964"/>
                </a:lnTo>
                <a:close/>
                <a:moveTo>
                  <a:pt x="457051" y="488168"/>
                </a:moveTo>
                <a:lnTo>
                  <a:pt x="458996" y="489140"/>
                </a:lnTo>
                <a:lnTo>
                  <a:pt x="458993" y="489139"/>
                </a:lnTo>
                <a:close/>
                <a:moveTo>
                  <a:pt x="243112" y="383144"/>
                </a:moveTo>
                <a:lnTo>
                  <a:pt x="244085" y="384117"/>
                </a:lnTo>
                <a:lnTo>
                  <a:pt x="244085" y="384117"/>
                </a:lnTo>
                <a:close/>
                <a:moveTo>
                  <a:pt x="781848" y="599027"/>
                </a:moveTo>
                <a:lnTo>
                  <a:pt x="781848" y="599027"/>
                </a:lnTo>
                <a:lnTo>
                  <a:pt x="780876" y="599027"/>
                </a:lnTo>
                <a:close/>
                <a:moveTo>
                  <a:pt x="242140" y="366612"/>
                </a:moveTo>
                <a:lnTo>
                  <a:pt x="244085" y="368557"/>
                </a:lnTo>
                <a:lnTo>
                  <a:pt x="241797" y="366956"/>
                </a:lnTo>
                <a:close/>
                <a:moveTo>
                  <a:pt x="141978" y="301458"/>
                </a:moveTo>
                <a:lnTo>
                  <a:pt x="141978" y="301459"/>
                </a:lnTo>
                <a:lnTo>
                  <a:pt x="141977" y="301459"/>
                </a:lnTo>
                <a:close/>
                <a:moveTo>
                  <a:pt x="142950" y="301458"/>
                </a:moveTo>
                <a:lnTo>
                  <a:pt x="142950" y="302430"/>
                </a:lnTo>
                <a:lnTo>
                  <a:pt x="141978" y="301459"/>
                </a:lnTo>
                <a:close/>
                <a:moveTo>
                  <a:pt x="979256" y="620421"/>
                </a:moveTo>
                <a:lnTo>
                  <a:pt x="979165" y="620512"/>
                </a:lnTo>
                <a:lnTo>
                  <a:pt x="978283" y="620421"/>
                </a:lnTo>
                <a:close/>
                <a:moveTo>
                  <a:pt x="93355" y="247974"/>
                </a:moveTo>
                <a:lnTo>
                  <a:pt x="94328" y="248946"/>
                </a:lnTo>
                <a:lnTo>
                  <a:pt x="94328" y="249919"/>
                </a:lnTo>
                <a:close/>
                <a:moveTo>
                  <a:pt x="1075528" y="637925"/>
                </a:moveTo>
                <a:lnTo>
                  <a:pt x="1075528" y="637925"/>
                </a:lnTo>
                <a:lnTo>
                  <a:pt x="1074555" y="637925"/>
                </a:lnTo>
                <a:close/>
                <a:moveTo>
                  <a:pt x="47650" y="177958"/>
                </a:moveTo>
                <a:lnTo>
                  <a:pt x="49595" y="178930"/>
                </a:lnTo>
                <a:lnTo>
                  <a:pt x="49595" y="180875"/>
                </a:lnTo>
                <a:lnTo>
                  <a:pt x="51540" y="183792"/>
                </a:lnTo>
                <a:lnTo>
                  <a:pt x="50568" y="184764"/>
                </a:lnTo>
                <a:lnTo>
                  <a:pt x="49595" y="184765"/>
                </a:lnTo>
                <a:lnTo>
                  <a:pt x="48623" y="183792"/>
                </a:lnTo>
                <a:lnTo>
                  <a:pt x="46678" y="182820"/>
                </a:lnTo>
                <a:lnTo>
                  <a:pt x="45705" y="179903"/>
                </a:lnTo>
                <a:lnTo>
                  <a:pt x="46678" y="179902"/>
                </a:lnTo>
                <a:lnTo>
                  <a:pt x="46678" y="178930"/>
                </a:lnTo>
                <a:close/>
                <a:moveTo>
                  <a:pt x="35008" y="156564"/>
                </a:moveTo>
                <a:lnTo>
                  <a:pt x="36953" y="159157"/>
                </a:lnTo>
                <a:lnTo>
                  <a:pt x="36953" y="159481"/>
                </a:lnTo>
                <a:close/>
                <a:moveTo>
                  <a:pt x="25284" y="133225"/>
                </a:moveTo>
                <a:lnTo>
                  <a:pt x="28201" y="141005"/>
                </a:lnTo>
                <a:lnTo>
                  <a:pt x="30146" y="144894"/>
                </a:lnTo>
                <a:lnTo>
                  <a:pt x="33063" y="147811"/>
                </a:lnTo>
                <a:lnTo>
                  <a:pt x="33063" y="146839"/>
                </a:lnTo>
                <a:lnTo>
                  <a:pt x="34036" y="148784"/>
                </a:lnTo>
                <a:lnTo>
                  <a:pt x="35008" y="151701"/>
                </a:lnTo>
                <a:lnTo>
                  <a:pt x="34036" y="149756"/>
                </a:lnTo>
                <a:lnTo>
                  <a:pt x="33064" y="148784"/>
                </a:lnTo>
                <a:lnTo>
                  <a:pt x="32091" y="149756"/>
                </a:lnTo>
                <a:lnTo>
                  <a:pt x="25284" y="137114"/>
                </a:lnTo>
                <a:lnTo>
                  <a:pt x="26256" y="137115"/>
                </a:lnTo>
                <a:lnTo>
                  <a:pt x="25284" y="136142"/>
                </a:lnTo>
                <a:close/>
                <a:moveTo>
                  <a:pt x="1277796" y="622366"/>
                </a:moveTo>
                <a:lnTo>
                  <a:pt x="1283631" y="625284"/>
                </a:lnTo>
                <a:lnTo>
                  <a:pt x="1285576" y="628201"/>
                </a:lnTo>
                <a:lnTo>
                  <a:pt x="1287521" y="630146"/>
                </a:lnTo>
                <a:lnTo>
                  <a:pt x="1288494" y="634036"/>
                </a:lnTo>
                <a:lnTo>
                  <a:pt x="1287521" y="637926"/>
                </a:lnTo>
                <a:lnTo>
                  <a:pt x="1285576" y="642788"/>
                </a:lnTo>
                <a:lnTo>
                  <a:pt x="1282659" y="646677"/>
                </a:lnTo>
                <a:lnTo>
                  <a:pt x="1277797" y="650567"/>
                </a:lnTo>
                <a:lnTo>
                  <a:pt x="1271962" y="654457"/>
                </a:lnTo>
                <a:lnTo>
                  <a:pt x="1264183" y="658347"/>
                </a:lnTo>
                <a:lnTo>
                  <a:pt x="1255431" y="662237"/>
                </a:lnTo>
                <a:lnTo>
                  <a:pt x="1235982" y="670016"/>
                </a:lnTo>
                <a:lnTo>
                  <a:pt x="1215560" y="676824"/>
                </a:lnTo>
                <a:lnTo>
                  <a:pt x="1207780" y="680713"/>
                </a:lnTo>
                <a:lnTo>
                  <a:pt x="1199028" y="685575"/>
                </a:lnTo>
                <a:lnTo>
                  <a:pt x="1179579" y="698217"/>
                </a:lnTo>
                <a:lnTo>
                  <a:pt x="1146516" y="722528"/>
                </a:lnTo>
                <a:lnTo>
                  <a:pt x="1140681" y="722529"/>
                </a:lnTo>
                <a:lnTo>
                  <a:pt x="1137764" y="721556"/>
                </a:lnTo>
                <a:lnTo>
                  <a:pt x="1129985" y="714748"/>
                </a:lnTo>
                <a:lnTo>
                  <a:pt x="1137764" y="708914"/>
                </a:lnTo>
                <a:lnTo>
                  <a:pt x="1146516" y="703079"/>
                </a:lnTo>
                <a:lnTo>
                  <a:pt x="1156241" y="696273"/>
                </a:lnTo>
                <a:lnTo>
                  <a:pt x="1168883" y="690437"/>
                </a:lnTo>
                <a:lnTo>
                  <a:pt x="1209726" y="669044"/>
                </a:lnTo>
                <a:lnTo>
                  <a:pt x="1220422" y="662237"/>
                </a:lnTo>
                <a:lnTo>
                  <a:pt x="1229174" y="655429"/>
                </a:lnTo>
                <a:lnTo>
                  <a:pt x="1237926" y="647649"/>
                </a:lnTo>
                <a:lnTo>
                  <a:pt x="1243761" y="639870"/>
                </a:lnTo>
                <a:lnTo>
                  <a:pt x="1243761" y="639870"/>
                </a:lnTo>
                <a:lnTo>
                  <a:pt x="1245706" y="638898"/>
                </a:lnTo>
                <a:lnTo>
                  <a:pt x="1243275" y="638898"/>
                </a:lnTo>
                <a:lnTo>
                  <a:pt x="1242789" y="637925"/>
                </a:lnTo>
                <a:lnTo>
                  <a:pt x="1240844" y="635981"/>
                </a:lnTo>
                <a:lnTo>
                  <a:pt x="1237926" y="634036"/>
                </a:lnTo>
                <a:lnTo>
                  <a:pt x="1226257" y="630145"/>
                </a:lnTo>
                <a:lnTo>
                  <a:pt x="1207780" y="625284"/>
                </a:lnTo>
                <a:lnTo>
                  <a:pt x="1182496" y="620421"/>
                </a:lnTo>
                <a:lnTo>
                  <a:pt x="1113453" y="607780"/>
                </a:lnTo>
                <a:lnTo>
                  <a:pt x="1074555" y="600000"/>
                </a:lnTo>
                <a:lnTo>
                  <a:pt x="1060940" y="596110"/>
                </a:lnTo>
                <a:lnTo>
                  <a:pt x="1048299" y="592221"/>
                </a:lnTo>
                <a:lnTo>
                  <a:pt x="1036630" y="587358"/>
                </a:lnTo>
                <a:lnTo>
                  <a:pt x="1027877" y="583469"/>
                </a:lnTo>
                <a:lnTo>
                  <a:pt x="1020098" y="579579"/>
                </a:lnTo>
                <a:lnTo>
                  <a:pt x="1014263" y="574716"/>
                </a:lnTo>
                <a:lnTo>
                  <a:pt x="1009401" y="569854"/>
                </a:lnTo>
                <a:lnTo>
                  <a:pt x="1006483" y="564992"/>
                </a:lnTo>
                <a:lnTo>
                  <a:pt x="1002594" y="554295"/>
                </a:lnTo>
                <a:lnTo>
                  <a:pt x="1030795" y="566937"/>
                </a:lnTo>
                <a:lnTo>
                  <a:pt x="1058996" y="577634"/>
                </a:lnTo>
                <a:lnTo>
                  <a:pt x="1087197" y="587358"/>
                </a:lnTo>
                <a:lnTo>
                  <a:pt x="1116371" y="596110"/>
                </a:lnTo>
                <a:lnTo>
                  <a:pt x="1145544" y="602917"/>
                </a:lnTo>
                <a:lnTo>
                  <a:pt x="1174717" y="609725"/>
                </a:lnTo>
                <a:lnTo>
                  <a:pt x="1204863" y="614587"/>
                </a:lnTo>
                <a:lnTo>
                  <a:pt x="1234036" y="618476"/>
                </a:lnTo>
                <a:lnTo>
                  <a:pt x="1248623" y="618476"/>
                </a:lnTo>
                <a:lnTo>
                  <a:pt x="1260293" y="619449"/>
                </a:lnTo>
                <a:lnTo>
                  <a:pt x="1270017" y="620422"/>
                </a:lnTo>
                <a:close/>
                <a:moveTo>
                  <a:pt x="13614" y="101134"/>
                </a:moveTo>
                <a:lnTo>
                  <a:pt x="15560" y="104051"/>
                </a:lnTo>
                <a:lnTo>
                  <a:pt x="16532" y="104052"/>
                </a:lnTo>
                <a:lnTo>
                  <a:pt x="15559" y="105024"/>
                </a:lnTo>
                <a:lnTo>
                  <a:pt x="16532" y="109886"/>
                </a:lnTo>
                <a:lnTo>
                  <a:pt x="16532" y="110859"/>
                </a:lnTo>
                <a:lnTo>
                  <a:pt x="15559" y="110858"/>
                </a:lnTo>
                <a:lnTo>
                  <a:pt x="14587" y="108913"/>
                </a:lnTo>
                <a:lnTo>
                  <a:pt x="15559" y="108913"/>
                </a:lnTo>
                <a:lnTo>
                  <a:pt x="15559" y="106969"/>
                </a:lnTo>
                <a:lnTo>
                  <a:pt x="14587" y="105024"/>
                </a:lnTo>
                <a:lnTo>
                  <a:pt x="14587" y="103079"/>
                </a:lnTo>
                <a:close/>
                <a:moveTo>
                  <a:pt x="5835" y="22366"/>
                </a:moveTo>
                <a:lnTo>
                  <a:pt x="5835" y="23338"/>
                </a:lnTo>
                <a:lnTo>
                  <a:pt x="5658" y="22542"/>
                </a:lnTo>
                <a:close/>
                <a:moveTo>
                  <a:pt x="3890" y="14586"/>
                </a:moveTo>
                <a:lnTo>
                  <a:pt x="4862" y="15559"/>
                </a:lnTo>
                <a:lnTo>
                  <a:pt x="4862" y="18476"/>
                </a:lnTo>
                <a:lnTo>
                  <a:pt x="4668" y="18087"/>
                </a:lnTo>
                <a:close/>
                <a:moveTo>
                  <a:pt x="1884" y="3039"/>
                </a:moveTo>
                <a:lnTo>
                  <a:pt x="3890" y="9724"/>
                </a:lnTo>
                <a:lnTo>
                  <a:pt x="3890" y="10697"/>
                </a:lnTo>
                <a:lnTo>
                  <a:pt x="2917" y="9724"/>
                </a:lnTo>
                <a:lnTo>
                  <a:pt x="2917" y="8752"/>
                </a:lnTo>
                <a:lnTo>
                  <a:pt x="1945" y="8751"/>
                </a:lnTo>
                <a:lnTo>
                  <a:pt x="1945" y="13613"/>
                </a:lnTo>
                <a:lnTo>
                  <a:pt x="2917" y="13613"/>
                </a:lnTo>
                <a:lnTo>
                  <a:pt x="2917" y="14586"/>
                </a:lnTo>
                <a:lnTo>
                  <a:pt x="4668" y="18087"/>
                </a:lnTo>
                <a:lnTo>
                  <a:pt x="5658" y="22542"/>
                </a:lnTo>
                <a:lnTo>
                  <a:pt x="4862" y="23338"/>
                </a:lnTo>
                <a:lnTo>
                  <a:pt x="4862" y="24310"/>
                </a:lnTo>
                <a:lnTo>
                  <a:pt x="5835" y="25283"/>
                </a:lnTo>
                <a:lnTo>
                  <a:pt x="6807" y="27228"/>
                </a:lnTo>
                <a:lnTo>
                  <a:pt x="7780" y="34035"/>
                </a:lnTo>
                <a:lnTo>
                  <a:pt x="7780" y="36952"/>
                </a:lnTo>
                <a:lnTo>
                  <a:pt x="8752" y="40842"/>
                </a:lnTo>
                <a:lnTo>
                  <a:pt x="9725" y="44732"/>
                </a:lnTo>
                <a:lnTo>
                  <a:pt x="9724" y="48622"/>
                </a:lnTo>
                <a:lnTo>
                  <a:pt x="7780" y="44732"/>
                </a:lnTo>
                <a:lnTo>
                  <a:pt x="5835" y="40842"/>
                </a:lnTo>
                <a:lnTo>
                  <a:pt x="6807" y="48622"/>
                </a:lnTo>
                <a:lnTo>
                  <a:pt x="8752" y="50567"/>
                </a:lnTo>
                <a:lnTo>
                  <a:pt x="10697" y="55429"/>
                </a:lnTo>
                <a:lnTo>
                  <a:pt x="10697" y="56401"/>
                </a:lnTo>
                <a:lnTo>
                  <a:pt x="12642" y="60291"/>
                </a:lnTo>
                <a:lnTo>
                  <a:pt x="13614" y="62236"/>
                </a:lnTo>
                <a:lnTo>
                  <a:pt x="14587" y="65153"/>
                </a:lnTo>
                <a:lnTo>
                  <a:pt x="17504" y="79740"/>
                </a:lnTo>
                <a:lnTo>
                  <a:pt x="20422" y="91410"/>
                </a:lnTo>
                <a:lnTo>
                  <a:pt x="19449" y="92382"/>
                </a:lnTo>
                <a:lnTo>
                  <a:pt x="22367" y="96271"/>
                </a:lnTo>
                <a:lnTo>
                  <a:pt x="23339" y="100162"/>
                </a:lnTo>
                <a:lnTo>
                  <a:pt x="27229" y="109886"/>
                </a:lnTo>
                <a:lnTo>
                  <a:pt x="29174" y="116693"/>
                </a:lnTo>
                <a:lnTo>
                  <a:pt x="32091" y="123501"/>
                </a:lnTo>
                <a:lnTo>
                  <a:pt x="35008" y="129335"/>
                </a:lnTo>
                <a:lnTo>
                  <a:pt x="35981" y="133225"/>
                </a:lnTo>
                <a:lnTo>
                  <a:pt x="41816" y="144894"/>
                </a:lnTo>
                <a:lnTo>
                  <a:pt x="47650" y="154619"/>
                </a:lnTo>
                <a:lnTo>
                  <a:pt x="58347" y="176013"/>
                </a:lnTo>
                <a:lnTo>
                  <a:pt x="56402" y="174068"/>
                </a:lnTo>
                <a:lnTo>
                  <a:pt x="57375" y="176012"/>
                </a:lnTo>
                <a:lnTo>
                  <a:pt x="57375" y="176985"/>
                </a:lnTo>
                <a:lnTo>
                  <a:pt x="57374" y="177957"/>
                </a:lnTo>
                <a:lnTo>
                  <a:pt x="58347" y="178930"/>
                </a:lnTo>
                <a:lnTo>
                  <a:pt x="58347" y="177957"/>
                </a:lnTo>
                <a:lnTo>
                  <a:pt x="59319" y="179902"/>
                </a:lnTo>
                <a:lnTo>
                  <a:pt x="63209" y="183792"/>
                </a:lnTo>
                <a:lnTo>
                  <a:pt x="66127" y="188654"/>
                </a:lnTo>
                <a:lnTo>
                  <a:pt x="70017" y="194489"/>
                </a:lnTo>
                <a:lnTo>
                  <a:pt x="76824" y="203241"/>
                </a:lnTo>
                <a:lnTo>
                  <a:pt x="76823" y="204213"/>
                </a:lnTo>
                <a:lnTo>
                  <a:pt x="79741" y="208103"/>
                </a:lnTo>
                <a:lnTo>
                  <a:pt x="83631" y="212966"/>
                </a:lnTo>
                <a:lnTo>
                  <a:pt x="90438" y="223662"/>
                </a:lnTo>
                <a:lnTo>
                  <a:pt x="90438" y="225607"/>
                </a:lnTo>
                <a:lnTo>
                  <a:pt x="92383" y="228525"/>
                </a:lnTo>
                <a:lnTo>
                  <a:pt x="97245" y="232415"/>
                </a:lnTo>
                <a:lnTo>
                  <a:pt x="102107" y="238249"/>
                </a:lnTo>
                <a:lnTo>
                  <a:pt x="113776" y="251863"/>
                </a:lnTo>
                <a:lnTo>
                  <a:pt x="133226" y="272285"/>
                </a:lnTo>
                <a:lnTo>
                  <a:pt x="142950" y="282982"/>
                </a:lnTo>
                <a:lnTo>
                  <a:pt x="153647" y="292707"/>
                </a:lnTo>
                <a:lnTo>
                  <a:pt x="153647" y="294651"/>
                </a:lnTo>
                <a:lnTo>
                  <a:pt x="165316" y="303403"/>
                </a:lnTo>
                <a:lnTo>
                  <a:pt x="176013" y="314100"/>
                </a:lnTo>
                <a:lnTo>
                  <a:pt x="187683" y="323824"/>
                </a:lnTo>
                <a:lnTo>
                  <a:pt x="197407" y="332577"/>
                </a:lnTo>
                <a:lnTo>
                  <a:pt x="195462" y="332576"/>
                </a:lnTo>
                <a:lnTo>
                  <a:pt x="201297" y="337439"/>
                </a:lnTo>
                <a:lnTo>
                  <a:pt x="203242" y="338411"/>
                </a:lnTo>
                <a:lnTo>
                  <a:pt x="204214" y="338411"/>
                </a:lnTo>
                <a:lnTo>
                  <a:pt x="204214" y="337439"/>
                </a:lnTo>
                <a:lnTo>
                  <a:pt x="211021" y="343273"/>
                </a:lnTo>
                <a:lnTo>
                  <a:pt x="213939" y="346191"/>
                </a:lnTo>
                <a:lnTo>
                  <a:pt x="215883" y="348136"/>
                </a:lnTo>
                <a:lnTo>
                  <a:pt x="220746" y="352026"/>
                </a:lnTo>
                <a:lnTo>
                  <a:pt x="225608" y="353970"/>
                </a:lnTo>
                <a:lnTo>
                  <a:pt x="234360" y="361750"/>
                </a:lnTo>
                <a:lnTo>
                  <a:pt x="241797" y="366956"/>
                </a:lnTo>
                <a:lnTo>
                  <a:pt x="241167" y="367584"/>
                </a:lnTo>
                <a:lnTo>
                  <a:pt x="243112" y="368557"/>
                </a:lnTo>
                <a:lnTo>
                  <a:pt x="248947" y="373420"/>
                </a:lnTo>
                <a:lnTo>
                  <a:pt x="250892" y="374392"/>
                </a:lnTo>
                <a:lnTo>
                  <a:pt x="251864" y="374392"/>
                </a:lnTo>
                <a:lnTo>
                  <a:pt x="251864" y="373419"/>
                </a:lnTo>
                <a:lnTo>
                  <a:pt x="257699" y="378282"/>
                </a:lnTo>
                <a:lnTo>
                  <a:pt x="265479" y="383144"/>
                </a:lnTo>
                <a:lnTo>
                  <a:pt x="273258" y="388006"/>
                </a:lnTo>
                <a:lnTo>
                  <a:pt x="279093" y="392869"/>
                </a:lnTo>
                <a:lnTo>
                  <a:pt x="280065" y="392868"/>
                </a:lnTo>
                <a:lnTo>
                  <a:pt x="282010" y="393841"/>
                </a:lnTo>
                <a:lnTo>
                  <a:pt x="293679" y="401621"/>
                </a:lnTo>
                <a:lnTo>
                  <a:pt x="299514" y="404538"/>
                </a:lnTo>
                <a:lnTo>
                  <a:pt x="304376" y="407455"/>
                </a:lnTo>
                <a:lnTo>
                  <a:pt x="304377" y="408428"/>
                </a:lnTo>
                <a:lnTo>
                  <a:pt x="303404" y="408427"/>
                </a:lnTo>
                <a:lnTo>
                  <a:pt x="305349" y="409400"/>
                </a:lnTo>
                <a:lnTo>
                  <a:pt x="306321" y="409400"/>
                </a:lnTo>
                <a:lnTo>
                  <a:pt x="308266" y="409400"/>
                </a:lnTo>
                <a:lnTo>
                  <a:pt x="317991" y="415235"/>
                </a:lnTo>
                <a:lnTo>
                  <a:pt x="326743" y="421069"/>
                </a:lnTo>
                <a:lnTo>
                  <a:pt x="335495" y="427876"/>
                </a:lnTo>
                <a:lnTo>
                  <a:pt x="345219" y="432738"/>
                </a:lnTo>
                <a:lnTo>
                  <a:pt x="408428" y="464829"/>
                </a:lnTo>
                <a:lnTo>
                  <a:pt x="408429" y="465802"/>
                </a:lnTo>
                <a:lnTo>
                  <a:pt x="414263" y="467747"/>
                </a:lnTo>
                <a:lnTo>
                  <a:pt x="420098" y="470664"/>
                </a:lnTo>
                <a:lnTo>
                  <a:pt x="424960" y="473582"/>
                </a:lnTo>
                <a:lnTo>
                  <a:pt x="430795" y="475527"/>
                </a:lnTo>
                <a:lnTo>
                  <a:pt x="433712" y="477472"/>
                </a:lnTo>
                <a:lnTo>
                  <a:pt x="435657" y="477471"/>
                </a:lnTo>
                <a:lnTo>
                  <a:pt x="435657" y="478444"/>
                </a:lnTo>
                <a:lnTo>
                  <a:pt x="440519" y="480389"/>
                </a:lnTo>
                <a:lnTo>
                  <a:pt x="446354" y="483306"/>
                </a:lnTo>
                <a:lnTo>
                  <a:pt x="452189" y="486223"/>
                </a:lnTo>
                <a:lnTo>
                  <a:pt x="458993" y="489139"/>
                </a:lnTo>
                <a:lnTo>
                  <a:pt x="462885" y="491085"/>
                </a:lnTo>
                <a:lnTo>
                  <a:pt x="468720" y="493031"/>
                </a:lnTo>
                <a:lnTo>
                  <a:pt x="481362" y="498865"/>
                </a:lnTo>
                <a:lnTo>
                  <a:pt x="477472" y="497893"/>
                </a:lnTo>
                <a:lnTo>
                  <a:pt x="480389" y="499838"/>
                </a:lnTo>
                <a:lnTo>
                  <a:pt x="483307" y="499837"/>
                </a:lnTo>
                <a:lnTo>
                  <a:pt x="486225" y="500810"/>
                </a:lnTo>
                <a:lnTo>
                  <a:pt x="487197" y="502755"/>
                </a:lnTo>
                <a:lnTo>
                  <a:pt x="489142" y="502755"/>
                </a:lnTo>
                <a:lnTo>
                  <a:pt x="488169" y="501782"/>
                </a:lnTo>
                <a:lnTo>
                  <a:pt x="502756" y="508590"/>
                </a:lnTo>
                <a:lnTo>
                  <a:pt x="517343" y="513452"/>
                </a:lnTo>
                <a:lnTo>
                  <a:pt x="548461" y="524149"/>
                </a:lnTo>
                <a:lnTo>
                  <a:pt x="554296" y="527066"/>
                </a:lnTo>
                <a:lnTo>
                  <a:pt x="555268" y="528039"/>
                </a:lnTo>
                <a:lnTo>
                  <a:pt x="555268" y="529011"/>
                </a:lnTo>
                <a:lnTo>
                  <a:pt x="560130" y="529984"/>
                </a:lnTo>
                <a:lnTo>
                  <a:pt x="561103" y="529984"/>
                </a:lnTo>
                <a:lnTo>
                  <a:pt x="564020" y="530956"/>
                </a:lnTo>
                <a:lnTo>
                  <a:pt x="565965" y="532901"/>
                </a:lnTo>
                <a:lnTo>
                  <a:pt x="567910" y="533873"/>
                </a:lnTo>
                <a:lnTo>
                  <a:pt x="570827" y="534846"/>
                </a:lnTo>
                <a:lnTo>
                  <a:pt x="570827" y="533873"/>
                </a:lnTo>
                <a:lnTo>
                  <a:pt x="571800" y="533873"/>
                </a:lnTo>
                <a:lnTo>
                  <a:pt x="573745" y="533873"/>
                </a:lnTo>
                <a:lnTo>
                  <a:pt x="582497" y="538735"/>
                </a:lnTo>
                <a:lnTo>
                  <a:pt x="586386" y="539708"/>
                </a:lnTo>
                <a:lnTo>
                  <a:pt x="591248" y="541653"/>
                </a:lnTo>
                <a:lnTo>
                  <a:pt x="590276" y="541653"/>
                </a:lnTo>
                <a:lnTo>
                  <a:pt x="597084" y="542625"/>
                </a:lnTo>
                <a:lnTo>
                  <a:pt x="603891" y="544570"/>
                </a:lnTo>
                <a:lnTo>
                  <a:pt x="609725" y="546515"/>
                </a:lnTo>
                <a:lnTo>
                  <a:pt x="615560" y="546515"/>
                </a:lnTo>
                <a:lnTo>
                  <a:pt x="650568" y="556239"/>
                </a:lnTo>
                <a:lnTo>
                  <a:pt x="684604" y="565964"/>
                </a:lnTo>
                <a:lnTo>
                  <a:pt x="752675" y="581523"/>
                </a:lnTo>
                <a:lnTo>
                  <a:pt x="786711" y="589303"/>
                </a:lnTo>
                <a:lnTo>
                  <a:pt x="819774" y="596110"/>
                </a:lnTo>
                <a:lnTo>
                  <a:pt x="888818" y="608752"/>
                </a:lnTo>
                <a:lnTo>
                  <a:pt x="899515" y="611669"/>
                </a:lnTo>
                <a:lnTo>
                  <a:pt x="912157" y="613614"/>
                </a:lnTo>
                <a:lnTo>
                  <a:pt x="911184" y="613614"/>
                </a:lnTo>
                <a:lnTo>
                  <a:pt x="913129" y="613614"/>
                </a:lnTo>
                <a:lnTo>
                  <a:pt x="916046" y="613614"/>
                </a:lnTo>
                <a:lnTo>
                  <a:pt x="918964" y="613614"/>
                </a:lnTo>
                <a:lnTo>
                  <a:pt x="921881" y="613614"/>
                </a:lnTo>
                <a:lnTo>
                  <a:pt x="946193" y="617504"/>
                </a:lnTo>
                <a:lnTo>
                  <a:pt x="972448" y="620421"/>
                </a:lnTo>
                <a:lnTo>
                  <a:pt x="969531" y="620421"/>
                </a:lnTo>
                <a:lnTo>
                  <a:pt x="969531" y="621394"/>
                </a:lnTo>
                <a:lnTo>
                  <a:pt x="971476" y="621394"/>
                </a:lnTo>
                <a:lnTo>
                  <a:pt x="975366" y="620421"/>
                </a:lnTo>
                <a:lnTo>
                  <a:pt x="975366" y="621393"/>
                </a:lnTo>
                <a:lnTo>
                  <a:pt x="978283" y="621394"/>
                </a:lnTo>
                <a:lnTo>
                  <a:pt x="979165" y="620512"/>
                </a:lnTo>
                <a:lnTo>
                  <a:pt x="1044409" y="627228"/>
                </a:lnTo>
                <a:lnTo>
                  <a:pt x="1077472" y="631118"/>
                </a:lnTo>
                <a:lnTo>
                  <a:pt x="1110536" y="633063"/>
                </a:lnTo>
                <a:lnTo>
                  <a:pt x="1119288" y="634036"/>
                </a:lnTo>
                <a:lnTo>
                  <a:pt x="1129013" y="634035"/>
                </a:lnTo>
                <a:lnTo>
                  <a:pt x="1147489" y="635008"/>
                </a:lnTo>
                <a:lnTo>
                  <a:pt x="1171801" y="636953"/>
                </a:lnTo>
                <a:lnTo>
                  <a:pt x="1196111" y="638897"/>
                </a:lnTo>
                <a:lnTo>
                  <a:pt x="1220423" y="638898"/>
                </a:lnTo>
                <a:lnTo>
                  <a:pt x="1243275" y="638898"/>
                </a:lnTo>
                <a:lnTo>
                  <a:pt x="1243761" y="639870"/>
                </a:lnTo>
                <a:lnTo>
                  <a:pt x="1241817" y="640842"/>
                </a:lnTo>
                <a:lnTo>
                  <a:pt x="1235982" y="642788"/>
                </a:lnTo>
                <a:lnTo>
                  <a:pt x="1227230" y="643760"/>
                </a:lnTo>
                <a:lnTo>
                  <a:pt x="1212643" y="644732"/>
                </a:lnTo>
                <a:lnTo>
                  <a:pt x="1197084" y="644732"/>
                </a:lnTo>
                <a:lnTo>
                  <a:pt x="1180552" y="644732"/>
                </a:lnTo>
                <a:lnTo>
                  <a:pt x="1164993" y="644732"/>
                </a:lnTo>
                <a:lnTo>
                  <a:pt x="1164021" y="644732"/>
                </a:lnTo>
                <a:lnTo>
                  <a:pt x="1164021" y="643760"/>
                </a:lnTo>
                <a:lnTo>
                  <a:pt x="1163048" y="642788"/>
                </a:lnTo>
                <a:lnTo>
                  <a:pt x="1161103" y="642788"/>
                </a:lnTo>
                <a:lnTo>
                  <a:pt x="1144571" y="643760"/>
                </a:lnTo>
                <a:lnTo>
                  <a:pt x="1126095" y="642788"/>
                </a:lnTo>
                <a:lnTo>
                  <a:pt x="1106646" y="640843"/>
                </a:lnTo>
                <a:lnTo>
                  <a:pt x="1088170" y="637926"/>
                </a:lnTo>
                <a:lnTo>
                  <a:pt x="1089142" y="637925"/>
                </a:lnTo>
                <a:lnTo>
                  <a:pt x="1082335" y="637926"/>
                </a:lnTo>
                <a:lnTo>
                  <a:pt x="1075528" y="637925"/>
                </a:lnTo>
                <a:lnTo>
                  <a:pt x="1075528" y="636953"/>
                </a:lnTo>
                <a:lnTo>
                  <a:pt x="1073583" y="636953"/>
                </a:lnTo>
                <a:lnTo>
                  <a:pt x="1069693" y="636953"/>
                </a:lnTo>
                <a:lnTo>
                  <a:pt x="1064831" y="637926"/>
                </a:lnTo>
                <a:lnTo>
                  <a:pt x="1062886" y="636953"/>
                </a:lnTo>
                <a:lnTo>
                  <a:pt x="1060942" y="635981"/>
                </a:lnTo>
                <a:lnTo>
                  <a:pt x="1058024" y="636953"/>
                </a:lnTo>
                <a:lnTo>
                  <a:pt x="1051217" y="636953"/>
                </a:lnTo>
                <a:lnTo>
                  <a:pt x="1044409" y="636953"/>
                </a:lnTo>
                <a:lnTo>
                  <a:pt x="1036630" y="635980"/>
                </a:lnTo>
                <a:lnTo>
                  <a:pt x="1028850" y="635008"/>
                </a:lnTo>
                <a:lnTo>
                  <a:pt x="1029823" y="635008"/>
                </a:lnTo>
                <a:lnTo>
                  <a:pt x="1017181" y="634036"/>
                </a:lnTo>
                <a:lnTo>
                  <a:pt x="1002594" y="633063"/>
                </a:lnTo>
                <a:lnTo>
                  <a:pt x="974393" y="631118"/>
                </a:lnTo>
                <a:lnTo>
                  <a:pt x="975366" y="630146"/>
                </a:lnTo>
                <a:lnTo>
                  <a:pt x="975365" y="629173"/>
                </a:lnTo>
                <a:lnTo>
                  <a:pt x="973421" y="630146"/>
                </a:lnTo>
                <a:lnTo>
                  <a:pt x="970504" y="630146"/>
                </a:lnTo>
                <a:lnTo>
                  <a:pt x="963696" y="630145"/>
                </a:lnTo>
                <a:lnTo>
                  <a:pt x="960779" y="629173"/>
                </a:lnTo>
                <a:lnTo>
                  <a:pt x="957862" y="629173"/>
                </a:lnTo>
                <a:lnTo>
                  <a:pt x="953972" y="629173"/>
                </a:lnTo>
                <a:lnTo>
                  <a:pt x="949111" y="628201"/>
                </a:lnTo>
                <a:lnTo>
                  <a:pt x="950082" y="628201"/>
                </a:lnTo>
                <a:lnTo>
                  <a:pt x="949110" y="628201"/>
                </a:lnTo>
                <a:lnTo>
                  <a:pt x="949111" y="628201"/>
                </a:lnTo>
                <a:lnTo>
                  <a:pt x="947165" y="628201"/>
                </a:lnTo>
                <a:lnTo>
                  <a:pt x="944247" y="628201"/>
                </a:lnTo>
                <a:lnTo>
                  <a:pt x="942303" y="627228"/>
                </a:lnTo>
                <a:lnTo>
                  <a:pt x="940358" y="628201"/>
                </a:lnTo>
                <a:lnTo>
                  <a:pt x="937441" y="626256"/>
                </a:lnTo>
                <a:lnTo>
                  <a:pt x="935496" y="627228"/>
                </a:lnTo>
                <a:lnTo>
                  <a:pt x="933550" y="626256"/>
                </a:lnTo>
                <a:lnTo>
                  <a:pt x="930633" y="625283"/>
                </a:lnTo>
                <a:lnTo>
                  <a:pt x="927716" y="625283"/>
                </a:lnTo>
                <a:lnTo>
                  <a:pt x="923826" y="625283"/>
                </a:lnTo>
                <a:lnTo>
                  <a:pt x="919936" y="624311"/>
                </a:lnTo>
                <a:lnTo>
                  <a:pt x="911184" y="622366"/>
                </a:lnTo>
                <a:lnTo>
                  <a:pt x="909239" y="622366"/>
                </a:lnTo>
                <a:lnTo>
                  <a:pt x="908267" y="623339"/>
                </a:lnTo>
                <a:lnTo>
                  <a:pt x="908267" y="622366"/>
                </a:lnTo>
                <a:lnTo>
                  <a:pt x="910212" y="622366"/>
                </a:lnTo>
                <a:lnTo>
                  <a:pt x="912157" y="622366"/>
                </a:lnTo>
                <a:lnTo>
                  <a:pt x="911184" y="621394"/>
                </a:lnTo>
                <a:lnTo>
                  <a:pt x="893680" y="619449"/>
                </a:lnTo>
                <a:lnTo>
                  <a:pt x="875204" y="617504"/>
                </a:lnTo>
                <a:lnTo>
                  <a:pt x="840196" y="610697"/>
                </a:lnTo>
                <a:lnTo>
                  <a:pt x="836306" y="609725"/>
                </a:lnTo>
                <a:lnTo>
                  <a:pt x="835333" y="608752"/>
                </a:lnTo>
                <a:lnTo>
                  <a:pt x="829499" y="607779"/>
                </a:lnTo>
                <a:lnTo>
                  <a:pt x="823664" y="607779"/>
                </a:lnTo>
                <a:lnTo>
                  <a:pt x="821719" y="605834"/>
                </a:lnTo>
                <a:lnTo>
                  <a:pt x="818802" y="605834"/>
                </a:lnTo>
                <a:lnTo>
                  <a:pt x="816856" y="605835"/>
                </a:lnTo>
                <a:lnTo>
                  <a:pt x="814912" y="605834"/>
                </a:lnTo>
                <a:lnTo>
                  <a:pt x="811994" y="605835"/>
                </a:lnTo>
                <a:lnTo>
                  <a:pt x="813939" y="604862"/>
                </a:lnTo>
                <a:lnTo>
                  <a:pt x="813939" y="603889"/>
                </a:lnTo>
                <a:lnTo>
                  <a:pt x="807132" y="603890"/>
                </a:lnTo>
                <a:lnTo>
                  <a:pt x="799352" y="602917"/>
                </a:lnTo>
                <a:lnTo>
                  <a:pt x="801298" y="602917"/>
                </a:lnTo>
                <a:lnTo>
                  <a:pt x="801297" y="601945"/>
                </a:lnTo>
                <a:lnTo>
                  <a:pt x="797407" y="601944"/>
                </a:lnTo>
                <a:lnTo>
                  <a:pt x="794490" y="600972"/>
                </a:lnTo>
                <a:lnTo>
                  <a:pt x="787683" y="600000"/>
                </a:lnTo>
                <a:lnTo>
                  <a:pt x="789628" y="599027"/>
                </a:lnTo>
                <a:lnTo>
                  <a:pt x="785738" y="598055"/>
                </a:lnTo>
                <a:lnTo>
                  <a:pt x="784765" y="599027"/>
                </a:lnTo>
                <a:lnTo>
                  <a:pt x="783793" y="599027"/>
                </a:lnTo>
                <a:lnTo>
                  <a:pt x="781848" y="599027"/>
                </a:lnTo>
                <a:lnTo>
                  <a:pt x="781849" y="598055"/>
                </a:lnTo>
                <a:lnTo>
                  <a:pt x="776986" y="598055"/>
                </a:lnTo>
                <a:lnTo>
                  <a:pt x="771152" y="597082"/>
                </a:lnTo>
                <a:lnTo>
                  <a:pt x="760455" y="595137"/>
                </a:lnTo>
                <a:lnTo>
                  <a:pt x="750730" y="592220"/>
                </a:lnTo>
                <a:lnTo>
                  <a:pt x="741006" y="590275"/>
                </a:lnTo>
                <a:lnTo>
                  <a:pt x="740034" y="589303"/>
                </a:lnTo>
                <a:lnTo>
                  <a:pt x="739061" y="589303"/>
                </a:lnTo>
                <a:lnTo>
                  <a:pt x="738088" y="588330"/>
                </a:lnTo>
                <a:lnTo>
                  <a:pt x="735171" y="587358"/>
                </a:lnTo>
                <a:lnTo>
                  <a:pt x="734199" y="587358"/>
                </a:lnTo>
                <a:lnTo>
                  <a:pt x="733226" y="587358"/>
                </a:lnTo>
                <a:lnTo>
                  <a:pt x="729336" y="587358"/>
                </a:lnTo>
                <a:lnTo>
                  <a:pt x="726419" y="587358"/>
                </a:lnTo>
                <a:lnTo>
                  <a:pt x="727392" y="588331"/>
                </a:lnTo>
                <a:lnTo>
                  <a:pt x="716694" y="585413"/>
                </a:lnTo>
                <a:lnTo>
                  <a:pt x="707942" y="583468"/>
                </a:lnTo>
                <a:lnTo>
                  <a:pt x="708915" y="582496"/>
                </a:lnTo>
                <a:lnTo>
                  <a:pt x="708915" y="581523"/>
                </a:lnTo>
                <a:lnTo>
                  <a:pt x="710860" y="581523"/>
                </a:lnTo>
                <a:lnTo>
                  <a:pt x="707942" y="579578"/>
                </a:lnTo>
                <a:lnTo>
                  <a:pt x="709888" y="579578"/>
                </a:lnTo>
                <a:lnTo>
                  <a:pt x="704052" y="578606"/>
                </a:lnTo>
                <a:lnTo>
                  <a:pt x="699190" y="577634"/>
                </a:lnTo>
                <a:lnTo>
                  <a:pt x="691411" y="577633"/>
                </a:lnTo>
                <a:lnTo>
                  <a:pt x="687521" y="576661"/>
                </a:lnTo>
                <a:lnTo>
                  <a:pt x="682659" y="575689"/>
                </a:lnTo>
                <a:lnTo>
                  <a:pt x="683631" y="575688"/>
                </a:lnTo>
                <a:lnTo>
                  <a:pt x="683631" y="574716"/>
                </a:lnTo>
                <a:lnTo>
                  <a:pt x="682659" y="574716"/>
                </a:lnTo>
                <a:lnTo>
                  <a:pt x="683632" y="573744"/>
                </a:lnTo>
                <a:lnTo>
                  <a:pt x="672934" y="574716"/>
                </a:lnTo>
                <a:lnTo>
                  <a:pt x="670990" y="573744"/>
                </a:lnTo>
                <a:lnTo>
                  <a:pt x="670990" y="572771"/>
                </a:lnTo>
                <a:lnTo>
                  <a:pt x="669045" y="572771"/>
                </a:lnTo>
                <a:lnTo>
                  <a:pt x="668072" y="572771"/>
                </a:lnTo>
                <a:lnTo>
                  <a:pt x="666127" y="572771"/>
                </a:lnTo>
                <a:lnTo>
                  <a:pt x="660292" y="571799"/>
                </a:lnTo>
                <a:lnTo>
                  <a:pt x="657375" y="569854"/>
                </a:lnTo>
                <a:lnTo>
                  <a:pt x="655430" y="568882"/>
                </a:lnTo>
                <a:lnTo>
                  <a:pt x="657375" y="568881"/>
                </a:lnTo>
                <a:lnTo>
                  <a:pt x="657375" y="567909"/>
                </a:lnTo>
                <a:lnTo>
                  <a:pt x="647651" y="565964"/>
                </a:lnTo>
                <a:lnTo>
                  <a:pt x="642788" y="564992"/>
                </a:lnTo>
                <a:lnTo>
                  <a:pt x="641816" y="564992"/>
                </a:lnTo>
                <a:lnTo>
                  <a:pt x="641816" y="565964"/>
                </a:lnTo>
                <a:lnTo>
                  <a:pt x="638899" y="565964"/>
                </a:lnTo>
                <a:lnTo>
                  <a:pt x="633064" y="564020"/>
                </a:lnTo>
                <a:lnTo>
                  <a:pt x="634036" y="564019"/>
                </a:lnTo>
                <a:lnTo>
                  <a:pt x="635009" y="563047"/>
                </a:lnTo>
                <a:lnTo>
                  <a:pt x="625284" y="562075"/>
                </a:lnTo>
                <a:lnTo>
                  <a:pt x="615560" y="560129"/>
                </a:lnTo>
                <a:lnTo>
                  <a:pt x="617505" y="560130"/>
                </a:lnTo>
                <a:lnTo>
                  <a:pt x="619450" y="560129"/>
                </a:lnTo>
                <a:lnTo>
                  <a:pt x="613615" y="558185"/>
                </a:lnTo>
                <a:lnTo>
                  <a:pt x="606808" y="556240"/>
                </a:lnTo>
                <a:lnTo>
                  <a:pt x="600973" y="554295"/>
                </a:lnTo>
                <a:lnTo>
                  <a:pt x="595138" y="552350"/>
                </a:lnTo>
                <a:lnTo>
                  <a:pt x="596111" y="553322"/>
                </a:lnTo>
                <a:lnTo>
                  <a:pt x="595139" y="553323"/>
                </a:lnTo>
                <a:lnTo>
                  <a:pt x="592221" y="551377"/>
                </a:lnTo>
                <a:lnTo>
                  <a:pt x="589304" y="550405"/>
                </a:lnTo>
                <a:lnTo>
                  <a:pt x="587359" y="549432"/>
                </a:lnTo>
                <a:lnTo>
                  <a:pt x="583469" y="548460"/>
                </a:lnTo>
                <a:lnTo>
                  <a:pt x="582497" y="548460"/>
                </a:lnTo>
                <a:lnTo>
                  <a:pt x="585414" y="549432"/>
                </a:lnTo>
                <a:lnTo>
                  <a:pt x="572772" y="545542"/>
                </a:lnTo>
                <a:lnTo>
                  <a:pt x="564993" y="543597"/>
                </a:lnTo>
                <a:lnTo>
                  <a:pt x="557213" y="540680"/>
                </a:lnTo>
                <a:lnTo>
                  <a:pt x="554295" y="540680"/>
                </a:lnTo>
                <a:lnTo>
                  <a:pt x="549433" y="539708"/>
                </a:lnTo>
                <a:lnTo>
                  <a:pt x="550406" y="538735"/>
                </a:lnTo>
                <a:lnTo>
                  <a:pt x="548461" y="537763"/>
                </a:lnTo>
                <a:lnTo>
                  <a:pt x="550406" y="537763"/>
                </a:lnTo>
                <a:lnTo>
                  <a:pt x="554296" y="538735"/>
                </a:lnTo>
                <a:lnTo>
                  <a:pt x="553323" y="537763"/>
                </a:lnTo>
                <a:lnTo>
                  <a:pt x="550406" y="537763"/>
                </a:lnTo>
                <a:lnTo>
                  <a:pt x="544572" y="535818"/>
                </a:lnTo>
                <a:lnTo>
                  <a:pt x="544572" y="535818"/>
                </a:lnTo>
                <a:lnTo>
                  <a:pt x="544572" y="535818"/>
                </a:lnTo>
                <a:lnTo>
                  <a:pt x="541654" y="534845"/>
                </a:lnTo>
                <a:lnTo>
                  <a:pt x="538736" y="533873"/>
                </a:lnTo>
                <a:lnTo>
                  <a:pt x="536792" y="532901"/>
                </a:lnTo>
                <a:lnTo>
                  <a:pt x="537764" y="532901"/>
                </a:lnTo>
                <a:lnTo>
                  <a:pt x="538737" y="531928"/>
                </a:lnTo>
                <a:lnTo>
                  <a:pt x="536792" y="531928"/>
                </a:lnTo>
                <a:lnTo>
                  <a:pt x="532902" y="530956"/>
                </a:lnTo>
                <a:lnTo>
                  <a:pt x="529985" y="529983"/>
                </a:lnTo>
                <a:lnTo>
                  <a:pt x="527067" y="529011"/>
                </a:lnTo>
                <a:lnTo>
                  <a:pt x="526095" y="529011"/>
                </a:lnTo>
                <a:lnTo>
                  <a:pt x="525122" y="529011"/>
                </a:lnTo>
                <a:lnTo>
                  <a:pt x="524150" y="529011"/>
                </a:lnTo>
                <a:lnTo>
                  <a:pt x="523178" y="528039"/>
                </a:lnTo>
                <a:lnTo>
                  <a:pt x="520260" y="527066"/>
                </a:lnTo>
                <a:lnTo>
                  <a:pt x="517342" y="526094"/>
                </a:lnTo>
                <a:lnTo>
                  <a:pt x="517343" y="525122"/>
                </a:lnTo>
                <a:lnTo>
                  <a:pt x="518315" y="524149"/>
                </a:lnTo>
                <a:lnTo>
                  <a:pt x="514425" y="524149"/>
                </a:lnTo>
                <a:lnTo>
                  <a:pt x="511508" y="524149"/>
                </a:lnTo>
                <a:lnTo>
                  <a:pt x="511508" y="523176"/>
                </a:lnTo>
                <a:lnTo>
                  <a:pt x="509563" y="523177"/>
                </a:lnTo>
                <a:lnTo>
                  <a:pt x="507619" y="522204"/>
                </a:lnTo>
                <a:lnTo>
                  <a:pt x="504701" y="521232"/>
                </a:lnTo>
                <a:lnTo>
                  <a:pt x="501783" y="521232"/>
                </a:lnTo>
                <a:lnTo>
                  <a:pt x="494004" y="517342"/>
                </a:lnTo>
                <a:lnTo>
                  <a:pt x="490114" y="515396"/>
                </a:lnTo>
                <a:lnTo>
                  <a:pt x="487197" y="513452"/>
                </a:lnTo>
                <a:lnTo>
                  <a:pt x="481362" y="512480"/>
                </a:lnTo>
                <a:lnTo>
                  <a:pt x="475527" y="509562"/>
                </a:lnTo>
                <a:lnTo>
                  <a:pt x="477472" y="509562"/>
                </a:lnTo>
                <a:lnTo>
                  <a:pt x="474555" y="508590"/>
                </a:lnTo>
                <a:lnTo>
                  <a:pt x="471638" y="507617"/>
                </a:lnTo>
                <a:lnTo>
                  <a:pt x="468720" y="505672"/>
                </a:lnTo>
                <a:lnTo>
                  <a:pt x="463858" y="502755"/>
                </a:lnTo>
                <a:lnTo>
                  <a:pt x="461913" y="501783"/>
                </a:lnTo>
                <a:lnTo>
                  <a:pt x="460941" y="502755"/>
                </a:lnTo>
                <a:lnTo>
                  <a:pt x="459968" y="503727"/>
                </a:lnTo>
                <a:lnTo>
                  <a:pt x="457051" y="501783"/>
                </a:lnTo>
                <a:lnTo>
                  <a:pt x="453161" y="499838"/>
                </a:lnTo>
                <a:lnTo>
                  <a:pt x="448299" y="498865"/>
                </a:lnTo>
                <a:lnTo>
                  <a:pt x="445381" y="495948"/>
                </a:lnTo>
                <a:lnTo>
                  <a:pt x="448299" y="496920"/>
                </a:lnTo>
                <a:lnTo>
                  <a:pt x="449271" y="496921"/>
                </a:lnTo>
                <a:lnTo>
                  <a:pt x="448299" y="495948"/>
                </a:lnTo>
                <a:lnTo>
                  <a:pt x="445381" y="494003"/>
                </a:lnTo>
                <a:lnTo>
                  <a:pt x="442464" y="493031"/>
                </a:lnTo>
                <a:lnTo>
                  <a:pt x="439547" y="492058"/>
                </a:lnTo>
                <a:lnTo>
                  <a:pt x="435657" y="491086"/>
                </a:lnTo>
                <a:lnTo>
                  <a:pt x="436630" y="493030"/>
                </a:lnTo>
                <a:lnTo>
                  <a:pt x="433712" y="491086"/>
                </a:lnTo>
                <a:lnTo>
                  <a:pt x="431767" y="490113"/>
                </a:lnTo>
                <a:lnTo>
                  <a:pt x="428850" y="490113"/>
                </a:lnTo>
                <a:lnTo>
                  <a:pt x="428850" y="489141"/>
                </a:lnTo>
                <a:lnTo>
                  <a:pt x="424960" y="487196"/>
                </a:lnTo>
                <a:lnTo>
                  <a:pt x="423015" y="486223"/>
                </a:lnTo>
                <a:lnTo>
                  <a:pt x="422043" y="487196"/>
                </a:lnTo>
                <a:lnTo>
                  <a:pt x="415236" y="483306"/>
                </a:lnTo>
                <a:lnTo>
                  <a:pt x="407456" y="479416"/>
                </a:lnTo>
                <a:lnTo>
                  <a:pt x="400649" y="475527"/>
                </a:lnTo>
                <a:lnTo>
                  <a:pt x="397732" y="473582"/>
                </a:lnTo>
                <a:lnTo>
                  <a:pt x="395787" y="471637"/>
                </a:lnTo>
                <a:lnTo>
                  <a:pt x="392869" y="470664"/>
                </a:lnTo>
                <a:lnTo>
                  <a:pt x="391897" y="470664"/>
                </a:lnTo>
                <a:lnTo>
                  <a:pt x="392869" y="471637"/>
                </a:lnTo>
                <a:lnTo>
                  <a:pt x="393842" y="471636"/>
                </a:lnTo>
                <a:lnTo>
                  <a:pt x="395787" y="472609"/>
                </a:lnTo>
                <a:lnTo>
                  <a:pt x="393842" y="472609"/>
                </a:lnTo>
                <a:lnTo>
                  <a:pt x="390925" y="470664"/>
                </a:lnTo>
                <a:lnTo>
                  <a:pt x="390924" y="469691"/>
                </a:lnTo>
                <a:lnTo>
                  <a:pt x="391897" y="469692"/>
                </a:lnTo>
                <a:lnTo>
                  <a:pt x="388007" y="467747"/>
                </a:lnTo>
                <a:lnTo>
                  <a:pt x="385090" y="466774"/>
                </a:lnTo>
                <a:lnTo>
                  <a:pt x="381200" y="466774"/>
                </a:lnTo>
                <a:lnTo>
                  <a:pt x="377310" y="463857"/>
                </a:lnTo>
                <a:lnTo>
                  <a:pt x="374393" y="461913"/>
                </a:lnTo>
                <a:lnTo>
                  <a:pt x="369531" y="460940"/>
                </a:lnTo>
                <a:lnTo>
                  <a:pt x="367586" y="458995"/>
                </a:lnTo>
                <a:lnTo>
                  <a:pt x="366613" y="458994"/>
                </a:lnTo>
                <a:lnTo>
                  <a:pt x="367586" y="457050"/>
                </a:lnTo>
                <a:lnTo>
                  <a:pt x="363696" y="455105"/>
                </a:lnTo>
                <a:lnTo>
                  <a:pt x="360779" y="454133"/>
                </a:lnTo>
                <a:lnTo>
                  <a:pt x="357861" y="451215"/>
                </a:lnTo>
                <a:lnTo>
                  <a:pt x="357861" y="452187"/>
                </a:lnTo>
                <a:lnTo>
                  <a:pt x="356889" y="451216"/>
                </a:lnTo>
                <a:lnTo>
                  <a:pt x="353971" y="450243"/>
                </a:lnTo>
                <a:lnTo>
                  <a:pt x="354944" y="450243"/>
                </a:lnTo>
                <a:lnTo>
                  <a:pt x="352999" y="449270"/>
                </a:lnTo>
                <a:lnTo>
                  <a:pt x="350081" y="447325"/>
                </a:lnTo>
                <a:lnTo>
                  <a:pt x="352026" y="449270"/>
                </a:lnTo>
                <a:lnTo>
                  <a:pt x="354944" y="451215"/>
                </a:lnTo>
                <a:lnTo>
                  <a:pt x="349109" y="449271"/>
                </a:lnTo>
                <a:lnTo>
                  <a:pt x="347164" y="447325"/>
                </a:lnTo>
                <a:lnTo>
                  <a:pt x="343274" y="445381"/>
                </a:lnTo>
                <a:lnTo>
                  <a:pt x="340357" y="444408"/>
                </a:lnTo>
                <a:lnTo>
                  <a:pt x="339385" y="442463"/>
                </a:lnTo>
                <a:lnTo>
                  <a:pt x="336468" y="440518"/>
                </a:lnTo>
                <a:lnTo>
                  <a:pt x="334522" y="440518"/>
                </a:lnTo>
                <a:lnTo>
                  <a:pt x="330633" y="437601"/>
                </a:lnTo>
                <a:lnTo>
                  <a:pt x="329660" y="437601"/>
                </a:lnTo>
                <a:lnTo>
                  <a:pt x="327715" y="436628"/>
                </a:lnTo>
                <a:lnTo>
                  <a:pt x="324798" y="435656"/>
                </a:lnTo>
                <a:lnTo>
                  <a:pt x="322853" y="434683"/>
                </a:lnTo>
                <a:lnTo>
                  <a:pt x="320908" y="434683"/>
                </a:lnTo>
                <a:lnTo>
                  <a:pt x="314101" y="429822"/>
                </a:lnTo>
                <a:lnTo>
                  <a:pt x="315073" y="429821"/>
                </a:lnTo>
                <a:lnTo>
                  <a:pt x="311184" y="426904"/>
                </a:lnTo>
                <a:lnTo>
                  <a:pt x="306322" y="424959"/>
                </a:lnTo>
                <a:lnTo>
                  <a:pt x="307294" y="424959"/>
                </a:lnTo>
                <a:lnTo>
                  <a:pt x="303404" y="423014"/>
                </a:lnTo>
                <a:lnTo>
                  <a:pt x="300487" y="421069"/>
                </a:lnTo>
                <a:lnTo>
                  <a:pt x="298542" y="420097"/>
                </a:lnTo>
                <a:lnTo>
                  <a:pt x="298542" y="418152"/>
                </a:lnTo>
                <a:lnTo>
                  <a:pt x="298542" y="417180"/>
                </a:lnTo>
                <a:lnTo>
                  <a:pt x="296597" y="416207"/>
                </a:lnTo>
                <a:lnTo>
                  <a:pt x="293679" y="415235"/>
                </a:lnTo>
                <a:lnTo>
                  <a:pt x="291735" y="414262"/>
                </a:lnTo>
                <a:lnTo>
                  <a:pt x="290762" y="415235"/>
                </a:lnTo>
                <a:lnTo>
                  <a:pt x="290762" y="416207"/>
                </a:lnTo>
                <a:lnTo>
                  <a:pt x="281038" y="409400"/>
                </a:lnTo>
                <a:lnTo>
                  <a:pt x="276175" y="406483"/>
                </a:lnTo>
                <a:lnTo>
                  <a:pt x="271313" y="402592"/>
                </a:lnTo>
                <a:lnTo>
                  <a:pt x="270341" y="402593"/>
                </a:lnTo>
                <a:lnTo>
                  <a:pt x="269368" y="401620"/>
                </a:lnTo>
                <a:lnTo>
                  <a:pt x="254782" y="392868"/>
                </a:lnTo>
                <a:lnTo>
                  <a:pt x="247975" y="388006"/>
                </a:lnTo>
                <a:lnTo>
                  <a:pt x="244085" y="384117"/>
                </a:lnTo>
                <a:lnTo>
                  <a:pt x="244085" y="383144"/>
                </a:lnTo>
                <a:lnTo>
                  <a:pt x="244085" y="382172"/>
                </a:lnTo>
                <a:lnTo>
                  <a:pt x="242140" y="381199"/>
                </a:lnTo>
                <a:lnTo>
                  <a:pt x="241167" y="380227"/>
                </a:lnTo>
                <a:lnTo>
                  <a:pt x="240195" y="380226"/>
                </a:lnTo>
                <a:lnTo>
                  <a:pt x="240195" y="381199"/>
                </a:lnTo>
                <a:lnTo>
                  <a:pt x="241167" y="383144"/>
                </a:lnTo>
                <a:lnTo>
                  <a:pt x="232415" y="376337"/>
                </a:lnTo>
                <a:lnTo>
                  <a:pt x="225608" y="370502"/>
                </a:lnTo>
                <a:lnTo>
                  <a:pt x="225608" y="371474"/>
                </a:lnTo>
                <a:lnTo>
                  <a:pt x="223663" y="370502"/>
                </a:lnTo>
                <a:lnTo>
                  <a:pt x="223663" y="369530"/>
                </a:lnTo>
                <a:lnTo>
                  <a:pt x="222691" y="368557"/>
                </a:lnTo>
                <a:lnTo>
                  <a:pt x="217829" y="364668"/>
                </a:lnTo>
                <a:lnTo>
                  <a:pt x="216856" y="365640"/>
                </a:lnTo>
                <a:lnTo>
                  <a:pt x="215883" y="363695"/>
                </a:lnTo>
                <a:lnTo>
                  <a:pt x="213939" y="362722"/>
                </a:lnTo>
                <a:lnTo>
                  <a:pt x="212966" y="362723"/>
                </a:lnTo>
                <a:lnTo>
                  <a:pt x="211021" y="360777"/>
                </a:lnTo>
                <a:lnTo>
                  <a:pt x="211022" y="359805"/>
                </a:lnTo>
                <a:lnTo>
                  <a:pt x="205187" y="356888"/>
                </a:lnTo>
                <a:lnTo>
                  <a:pt x="199352" y="352025"/>
                </a:lnTo>
                <a:lnTo>
                  <a:pt x="198380" y="349108"/>
                </a:lnTo>
                <a:lnTo>
                  <a:pt x="195462" y="348136"/>
                </a:lnTo>
                <a:lnTo>
                  <a:pt x="195462" y="349108"/>
                </a:lnTo>
                <a:lnTo>
                  <a:pt x="189628" y="342301"/>
                </a:lnTo>
                <a:lnTo>
                  <a:pt x="186710" y="338411"/>
                </a:lnTo>
                <a:lnTo>
                  <a:pt x="177958" y="333549"/>
                </a:lnTo>
                <a:lnTo>
                  <a:pt x="169206" y="326742"/>
                </a:lnTo>
                <a:lnTo>
                  <a:pt x="151702" y="311183"/>
                </a:lnTo>
                <a:lnTo>
                  <a:pt x="152674" y="311182"/>
                </a:lnTo>
                <a:lnTo>
                  <a:pt x="150730" y="309238"/>
                </a:lnTo>
                <a:lnTo>
                  <a:pt x="149757" y="309238"/>
                </a:lnTo>
                <a:lnTo>
                  <a:pt x="148785" y="308265"/>
                </a:lnTo>
                <a:lnTo>
                  <a:pt x="148785" y="307293"/>
                </a:lnTo>
                <a:lnTo>
                  <a:pt x="148785" y="306320"/>
                </a:lnTo>
                <a:lnTo>
                  <a:pt x="150730" y="306320"/>
                </a:lnTo>
                <a:lnTo>
                  <a:pt x="147812" y="304375"/>
                </a:lnTo>
                <a:lnTo>
                  <a:pt x="145867" y="302431"/>
                </a:lnTo>
                <a:lnTo>
                  <a:pt x="141978" y="300486"/>
                </a:lnTo>
                <a:lnTo>
                  <a:pt x="141978" y="301458"/>
                </a:lnTo>
                <a:lnTo>
                  <a:pt x="140033" y="299513"/>
                </a:lnTo>
                <a:lnTo>
                  <a:pt x="138088" y="297569"/>
                </a:lnTo>
                <a:lnTo>
                  <a:pt x="136143" y="296596"/>
                </a:lnTo>
                <a:lnTo>
                  <a:pt x="136143" y="295623"/>
                </a:lnTo>
                <a:lnTo>
                  <a:pt x="137115" y="295624"/>
                </a:lnTo>
                <a:lnTo>
                  <a:pt x="138088" y="295624"/>
                </a:lnTo>
                <a:lnTo>
                  <a:pt x="135171" y="293679"/>
                </a:lnTo>
                <a:lnTo>
                  <a:pt x="135170" y="292706"/>
                </a:lnTo>
                <a:lnTo>
                  <a:pt x="136143" y="292706"/>
                </a:lnTo>
                <a:lnTo>
                  <a:pt x="139060" y="293679"/>
                </a:lnTo>
                <a:lnTo>
                  <a:pt x="141977" y="294651"/>
                </a:lnTo>
                <a:lnTo>
                  <a:pt x="141978" y="293679"/>
                </a:lnTo>
                <a:lnTo>
                  <a:pt x="140033" y="291734"/>
                </a:lnTo>
                <a:lnTo>
                  <a:pt x="140033" y="290761"/>
                </a:lnTo>
                <a:lnTo>
                  <a:pt x="141005" y="290761"/>
                </a:lnTo>
                <a:lnTo>
                  <a:pt x="141978" y="291734"/>
                </a:lnTo>
                <a:lnTo>
                  <a:pt x="143922" y="292707"/>
                </a:lnTo>
                <a:lnTo>
                  <a:pt x="141978" y="290761"/>
                </a:lnTo>
                <a:lnTo>
                  <a:pt x="138088" y="288817"/>
                </a:lnTo>
                <a:lnTo>
                  <a:pt x="137115" y="288816"/>
                </a:lnTo>
                <a:lnTo>
                  <a:pt x="137116" y="290761"/>
                </a:lnTo>
                <a:lnTo>
                  <a:pt x="134198" y="287844"/>
                </a:lnTo>
                <a:lnTo>
                  <a:pt x="132253" y="287844"/>
                </a:lnTo>
                <a:lnTo>
                  <a:pt x="131281" y="287358"/>
                </a:lnTo>
                <a:lnTo>
                  <a:pt x="130308" y="286872"/>
                </a:lnTo>
                <a:lnTo>
                  <a:pt x="127391" y="284927"/>
                </a:lnTo>
                <a:lnTo>
                  <a:pt x="127391" y="283954"/>
                </a:lnTo>
                <a:lnTo>
                  <a:pt x="128363" y="284926"/>
                </a:lnTo>
                <a:lnTo>
                  <a:pt x="129336" y="285899"/>
                </a:lnTo>
                <a:lnTo>
                  <a:pt x="131281" y="286871"/>
                </a:lnTo>
                <a:lnTo>
                  <a:pt x="130308" y="284927"/>
                </a:lnTo>
                <a:lnTo>
                  <a:pt x="128363" y="282981"/>
                </a:lnTo>
                <a:lnTo>
                  <a:pt x="124473" y="280065"/>
                </a:lnTo>
                <a:lnTo>
                  <a:pt x="125446" y="281037"/>
                </a:lnTo>
                <a:lnTo>
                  <a:pt x="124474" y="282009"/>
                </a:lnTo>
                <a:lnTo>
                  <a:pt x="121556" y="280064"/>
                </a:lnTo>
                <a:lnTo>
                  <a:pt x="121556" y="279092"/>
                </a:lnTo>
                <a:lnTo>
                  <a:pt x="122529" y="279092"/>
                </a:lnTo>
                <a:lnTo>
                  <a:pt x="120584" y="277147"/>
                </a:lnTo>
                <a:lnTo>
                  <a:pt x="117666" y="276175"/>
                </a:lnTo>
                <a:lnTo>
                  <a:pt x="118639" y="277147"/>
                </a:lnTo>
                <a:lnTo>
                  <a:pt x="116694" y="276174"/>
                </a:lnTo>
                <a:lnTo>
                  <a:pt x="114749" y="275202"/>
                </a:lnTo>
                <a:lnTo>
                  <a:pt x="113777" y="273257"/>
                </a:lnTo>
                <a:lnTo>
                  <a:pt x="111832" y="271312"/>
                </a:lnTo>
                <a:lnTo>
                  <a:pt x="112804" y="270340"/>
                </a:lnTo>
                <a:lnTo>
                  <a:pt x="114749" y="271312"/>
                </a:lnTo>
                <a:lnTo>
                  <a:pt x="115721" y="271312"/>
                </a:lnTo>
                <a:lnTo>
                  <a:pt x="114749" y="268395"/>
                </a:lnTo>
                <a:lnTo>
                  <a:pt x="113777" y="268395"/>
                </a:lnTo>
                <a:lnTo>
                  <a:pt x="110859" y="267423"/>
                </a:lnTo>
                <a:lnTo>
                  <a:pt x="109887" y="266450"/>
                </a:lnTo>
                <a:lnTo>
                  <a:pt x="108914" y="266451"/>
                </a:lnTo>
                <a:lnTo>
                  <a:pt x="108914" y="267423"/>
                </a:lnTo>
                <a:lnTo>
                  <a:pt x="108915" y="265478"/>
                </a:lnTo>
                <a:lnTo>
                  <a:pt x="109887" y="265478"/>
                </a:lnTo>
                <a:lnTo>
                  <a:pt x="107942" y="263533"/>
                </a:lnTo>
                <a:lnTo>
                  <a:pt x="105997" y="261588"/>
                </a:lnTo>
                <a:lnTo>
                  <a:pt x="104052" y="260616"/>
                </a:lnTo>
                <a:lnTo>
                  <a:pt x="104052" y="258671"/>
                </a:lnTo>
                <a:lnTo>
                  <a:pt x="102107" y="258670"/>
                </a:lnTo>
                <a:lnTo>
                  <a:pt x="101135" y="254781"/>
                </a:lnTo>
                <a:lnTo>
                  <a:pt x="96273" y="250891"/>
                </a:lnTo>
                <a:lnTo>
                  <a:pt x="95300" y="248946"/>
                </a:lnTo>
                <a:lnTo>
                  <a:pt x="94328" y="247974"/>
                </a:lnTo>
                <a:lnTo>
                  <a:pt x="95300" y="247001"/>
                </a:lnTo>
                <a:lnTo>
                  <a:pt x="92383" y="244084"/>
                </a:lnTo>
                <a:lnTo>
                  <a:pt x="91410" y="243111"/>
                </a:lnTo>
                <a:lnTo>
                  <a:pt x="90438" y="244084"/>
                </a:lnTo>
                <a:lnTo>
                  <a:pt x="92383" y="246029"/>
                </a:lnTo>
                <a:lnTo>
                  <a:pt x="93355" y="247974"/>
                </a:lnTo>
                <a:lnTo>
                  <a:pt x="92383" y="247001"/>
                </a:lnTo>
                <a:lnTo>
                  <a:pt x="88493" y="244084"/>
                </a:lnTo>
                <a:lnTo>
                  <a:pt x="89465" y="243111"/>
                </a:lnTo>
                <a:lnTo>
                  <a:pt x="87520" y="241167"/>
                </a:lnTo>
                <a:lnTo>
                  <a:pt x="85576" y="239221"/>
                </a:lnTo>
                <a:lnTo>
                  <a:pt x="85576" y="238249"/>
                </a:lnTo>
                <a:lnTo>
                  <a:pt x="83631" y="237277"/>
                </a:lnTo>
                <a:lnTo>
                  <a:pt x="82658" y="235332"/>
                </a:lnTo>
                <a:lnTo>
                  <a:pt x="82658" y="234360"/>
                </a:lnTo>
                <a:lnTo>
                  <a:pt x="82658" y="233387"/>
                </a:lnTo>
                <a:lnTo>
                  <a:pt x="80713" y="231442"/>
                </a:lnTo>
                <a:lnTo>
                  <a:pt x="84603" y="234359"/>
                </a:lnTo>
                <a:lnTo>
                  <a:pt x="82658" y="232415"/>
                </a:lnTo>
                <a:lnTo>
                  <a:pt x="81686" y="229497"/>
                </a:lnTo>
                <a:lnTo>
                  <a:pt x="76824" y="227552"/>
                </a:lnTo>
                <a:lnTo>
                  <a:pt x="75851" y="226580"/>
                </a:lnTo>
                <a:lnTo>
                  <a:pt x="74879" y="225607"/>
                </a:lnTo>
                <a:lnTo>
                  <a:pt x="74879" y="224635"/>
                </a:lnTo>
                <a:lnTo>
                  <a:pt x="73906" y="223663"/>
                </a:lnTo>
                <a:lnTo>
                  <a:pt x="76824" y="226580"/>
                </a:lnTo>
                <a:lnTo>
                  <a:pt x="76823" y="224635"/>
                </a:lnTo>
                <a:lnTo>
                  <a:pt x="73906" y="219773"/>
                </a:lnTo>
                <a:lnTo>
                  <a:pt x="70989" y="217828"/>
                </a:lnTo>
                <a:lnTo>
                  <a:pt x="70017" y="217827"/>
                </a:lnTo>
                <a:lnTo>
                  <a:pt x="69044" y="216855"/>
                </a:lnTo>
                <a:lnTo>
                  <a:pt x="69044" y="215882"/>
                </a:lnTo>
                <a:lnTo>
                  <a:pt x="70016" y="215883"/>
                </a:lnTo>
                <a:lnTo>
                  <a:pt x="69044" y="213938"/>
                </a:lnTo>
                <a:lnTo>
                  <a:pt x="68072" y="213938"/>
                </a:lnTo>
                <a:lnTo>
                  <a:pt x="68071" y="214911"/>
                </a:lnTo>
                <a:lnTo>
                  <a:pt x="67099" y="213938"/>
                </a:lnTo>
                <a:lnTo>
                  <a:pt x="63209" y="203241"/>
                </a:lnTo>
                <a:lnTo>
                  <a:pt x="67099" y="206158"/>
                </a:lnTo>
                <a:lnTo>
                  <a:pt x="65154" y="204214"/>
                </a:lnTo>
                <a:lnTo>
                  <a:pt x="67099" y="204213"/>
                </a:lnTo>
                <a:lnTo>
                  <a:pt x="67099" y="203241"/>
                </a:lnTo>
                <a:lnTo>
                  <a:pt x="67099" y="202269"/>
                </a:lnTo>
                <a:lnTo>
                  <a:pt x="68072" y="202269"/>
                </a:lnTo>
                <a:lnTo>
                  <a:pt x="66127" y="200324"/>
                </a:lnTo>
                <a:lnTo>
                  <a:pt x="64182" y="197406"/>
                </a:lnTo>
                <a:lnTo>
                  <a:pt x="64182" y="199351"/>
                </a:lnTo>
                <a:lnTo>
                  <a:pt x="63209" y="199351"/>
                </a:lnTo>
                <a:lnTo>
                  <a:pt x="61264" y="198379"/>
                </a:lnTo>
                <a:lnTo>
                  <a:pt x="58347" y="196434"/>
                </a:lnTo>
                <a:lnTo>
                  <a:pt x="57374" y="195461"/>
                </a:lnTo>
                <a:lnTo>
                  <a:pt x="56402" y="196434"/>
                </a:lnTo>
                <a:lnTo>
                  <a:pt x="54457" y="192544"/>
                </a:lnTo>
                <a:lnTo>
                  <a:pt x="54457" y="189627"/>
                </a:lnTo>
                <a:lnTo>
                  <a:pt x="54457" y="187682"/>
                </a:lnTo>
                <a:lnTo>
                  <a:pt x="51540" y="183792"/>
                </a:lnTo>
                <a:lnTo>
                  <a:pt x="51540" y="181847"/>
                </a:lnTo>
                <a:lnTo>
                  <a:pt x="51540" y="180875"/>
                </a:lnTo>
                <a:lnTo>
                  <a:pt x="50567" y="177958"/>
                </a:lnTo>
                <a:lnTo>
                  <a:pt x="48623" y="174067"/>
                </a:lnTo>
                <a:lnTo>
                  <a:pt x="46678" y="173095"/>
                </a:lnTo>
                <a:lnTo>
                  <a:pt x="46678" y="174068"/>
                </a:lnTo>
                <a:lnTo>
                  <a:pt x="46678" y="175040"/>
                </a:lnTo>
                <a:lnTo>
                  <a:pt x="47650" y="176013"/>
                </a:lnTo>
                <a:lnTo>
                  <a:pt x="46678" y="176012"/>
                </a:lnTo>
                <a:lnTo>
                  <a:pt x="43760" y="170178"/>
                </a:lnTo>
                <a:lnTo>
                  <a:pt x="42788" y="169206"/>
                </a:lnTo>
                <a:lnTo>
                  <a:pt x="41815" y="167261"/>
                </a:lnTo>
                <a:lnTo>
                  <a:pt x="42788" y="171150"/>
                </a:lnTo>
                <a:lnTo>
                  <a:pt x="41815" y="173095"/>
                </a:lnTo>
                <a:lnTo>
                  <a:pt x="39870" y="169205"/>
                </a:lnTo>
                <a:lnTo>
                  <a:pt x="40843" y="169205"/>
                </a:lnTo>
                <a:lnTo>
                  <a:pt x="38898" y="166288"/>
                </a:lnTo>
                <a:lnTo>
                  <a:pt x="37926" y="165315"/>
                </a:lnTo>
                <a:lnTo>
                  <a:pt x="36953" y="164343"/>
                </a:lnTo>
                <a:lnTo>
                  <a:pt x="35008" y="161426"/>
                </a:lnTo>
                <a:lnTo>
                  <a:pt x="35008" y="158508"/>
                </a:lnTo>
                <a:lnTo>
                  <a:pt x="36953" y="160453"/>
                </a:lnTo>
                <a:lnTo>
                  <a:pt x="37926" y="163371"/>
                </a:lnTo>
                <a:lnTo>
                  <a:pt x="39871" y="165316"/>
                </a:lnTo>
                <a:lnTo>
                  <a:pt x="40843" y="165316"/>
                </a:lnTo>
                <a:lnTo>
                  <a:pt x="37926" y="160453"/>
                </a:lnTo>
                <a:lnTo>
                  <a:pt x="36953" y="159157"/>
                </a:lnTo>
                <a:lnTo>
                  <a:pt x="36953" y="155591"/>
                </a:lnTo>
                <a:lnTo>
                  <a:pt x="35981" y="153647"/>
                </a:lnTo>
                <a:lnTo>
                  <a:pt x="35008" y="151701"/>
                </a:lnTo>
                <a:lnTo>
                  <a:pt x="36953" y="153646"/>
                </a:lnTo>
                <a:lnTo>
                  <a:pt x="35981" y="149756"/>
                </a:lnTo>
                <a:lnTo>
                  <a:pt x="35981" y="147811"/>
                </a:lnTo>
                <a:lnTo>
                  <a:pt x="36953" y="145867"/>
                </a:lnTo>
                <a:lnTo>
                  <a:pt x="35008" y="142949"/>
                </a:lnTo>
                <a:lnTo>
                  <a:pt x="34036" y="142949"/>
                </a:lnTo>
                <a:lnTo>
                  <a:pt x="34036" y="143921"/>
                </a:lnTo>
                <a:lnTo>
                  <a:pt x="33063" y="144894"/>
                </a:lnTo>
                <a:lnTo>
                  <a:pt x="29174" y="136142"/>
                </a:lnTo>
                <a:lnTo>
                  <a:pt x="25284" y="130307"/>
                </a:lnTo>
                <a:lnTo>
                  <a:pt x="25284" y="129335"/>
                </a:lnTo>
                <a:lnTo>
                  <a:pt x="26256" y="128362"/>
                </a:lnTo>
                <a:lnTo>
                  <a:pt x="28201" y="130307"/>
                </a:lnTo>
                <a:lnTo>
                  <a:pt x="23339" y="119611"/>
                </a:lnTo>
                <a:lnTo>
                  <a:pt x="19449" y="108913"/>
                </a:lnTo>
                <a:lnTo>
                  <a:pt x="19449" y="109886"/>
                </a:lnTo>
                <a:lnTo>
                  <a:pt x="18477" y="109886"/>
                </a:lnTo>
                <a:lnTo>
                  <a:pt x="17504" y="106969"/>
                </a:lnTo>
                <a:lnTo>
                  <a:pt x="16532" y="104052"/>
                </a:lnTo>
                <a:lnTo>
                  <a:pt x="16532" y="103079"/>
                </a:lnTo>
                <a:lnTo>
                  <a:pt x="17504" y="103079"/>
                </a:lnTo>
                <a:lnTo>
                  <a:pt x="16532" y="101134"/>
                </a:lnTo>
                <a:lnTo>
                  <a:pt x="17504" y="100161"/>
                </a:lnTo>
                <a:lnTo>
                  <a:pt x="17504" y="98217"/>
                </a:lnTo>
                <a:lnTo>
                  <a:pt x="13614" y="90438"/>
                </a:lnTo>
                <a:lnTo>
                  <a:pt x="10697" y="82658"/>
                </a:lnTo>
                <a:lnTo>
                  <a:pt x="9725" y="75850"/>
                </a:lnTo>
                <a:lnTo>
                  <a:pt x="7780" y="70016"/>
                </a:lnTo>
                <a:lnTo>
                  <a:pt x="4862" y="58346"/>
                </a:lnTo>
                <a:lnTo>
                  <a:pt x="4862" y="56402"/>
                </a:lnTo>
                <a:lnTo>
                  <a:pt x="5835" y="55429"/>
                </a:lnTo>
                <a:lnTo>
                  <a:pt x="6807" y="55429"/>
                </a:lnTo>
                <a:lnTo>
                  <a:pt x="6807" y="53484"/>
                </a:lnTo>
                <a:lnTo>
                  <a:pt x="5835" y="51539"/>
                </a:lnTo>
                <a:lnTo>
                  <a:pt x="5835" y="52511"/>
                </a:lnTo>
                <a:lnTo>
                  <a:pt x="4862" y="52512"/>
                </a:lnTo>
                <a:lnTo>
                  <a:pt x="4863" y="50566"/>
                </a:lnTo>
                <a:lnTo>
                  <a:pt x="4862" y="44732"/>
                </a:lnTo>
                <a:lnTo>
                  <a:pt x="3890" y="39870"/>
                </a:lnTo>
                <a:lnTo>
                  <a:pt x="2918" y="35980"/>
                </a:lnTo>
                <a:lnTo>
                  <a:pt x="3890" y="35980"/>
                </a:lnTo>
                <a:lnTo>
                  <a:pt x="4862" y="36952"/>
                </a:lnTo>
                <a:lnTo>
                  <a:pt x="4863" y="34035"/>
                </a:lnTo>
                <a:lnTo>
                  <a:pt x="3890" y="31118"/>
                </a:lnTo>
                <a:lnTo>
                  <a:pt x="2918" y="24311"/>
                </a:lnTo>
                <a:lnTo>
                  <a:pt x="1945" y="27228"/>
                </a:lnTo>
                <a:lnTo>
                  <a:pt x="973" y="22365"/>
                </a:lnTo>
                <a:lnTo>
                  <a:pt x="972" y="17504"/>
                </a:lnTo>
                <a:lnTo>
                  <a:pt x="0" y="8751"/>
                </a:lnTo>
                <a:lnTo>
                  <a:pt x="972" y="8751"/>
                </a:lnTo>
                <a:lnTo>
                  <a:pt x="973" y="4861"/>
                </a:lnTo>
                <a:close/>
                <a:moveTo>
                  <a:pt x="972" y="0"/>
                </a:moveTo>
                <a:lnTo>
                  <a:pt x="1945" y="2917"/>
                </a:lnTo>
                <a:lnTo>
                  <a:pt x="1884" y="3039"/>
                </a:lnTo>
                <a:close/>
              </a:path>
            </a:pathLst>
          </a:custGeom>
          <a:solidFill>
            <a:schemeClr val="accent1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7" name="Freeform 33"/>
          <p:cNvSpPr>
            <a:spLocks/>
          </p:cNvSpPr>
          <p:nvPr/>
        </p:nvSpPr>
        <p:spPr bwMode="auto">
          <a:xfrm rot="9377604">
            <a:off x="3925861" y="3316840"/>
            <a:ext cx="1288495" cy="722529"/>
          </a:xfrm>
          <a:custGeom>
            <a:avLst/>
            <a:gdLst/>
            <a:ahLst/>
            <a:cxnLst/>
            <a:rect l="l" t="t" r="r" b="b"/>
            <a:pathLst>
              <a:path w="1288494" h="722529">
                <a:moveTo>
                  <a:pt x="1884" y="3038"/>
                </a:moveTo>
                <a:lnTo>
                  <a:pt x="972" y="0"/>
                </a:lnTo>
                <a:lnTo>
                  <a:pt x="1944" y="2917"/>
                </a:lnTo>
                <a:close/>
                <a:moveTo>
                  <a:pt x="4861" y="18476"/>
                </a:moveTo>
                <a:lnTo>
                  <a:pt x="4667" y="18087"/>
                </a:lnTo>
                <a:lnTo>
                  <a:pt x="3889" y="14587"/>
                </a:lnTo>
                <a:lnTo>
                  <a:pt x="4861" y="15559"/>
                </a:lnTo>
                <a:close/>
                <a:moveTo>
                  <a:pt x="5834" y="23339"/>
                </a:moveTo>
                <a:lnTo>
                  <a:pt x="5658" y="22543"/>
                </a:lnTo>
                <a:lnTo>
                  <a:pt x="5834" y="22366"/>
                </a:lnTo>
                <a:close/>
                <a:moveTo>
                  <a:pt x="15559" y="110859"/>
                </a:moveTo>
                <a:lnTo>
                  <a:pt x="14586" y="108914"/>
                </a:lnTo>
                <a:lnTo>
                  <a:pt x="15559" y="108914"/>
                </a:lnTo>
                <a:lnTo>
                  <a:pt x="15558" y="106969"/>
                </a:lnTo>
                <a:lnTo>
                  <a:pt x="14586" y="105024"/>
                </a:lnTo>
                <a:lnTo>
                  <a:pt x="14586" y="103079"/>
                </a:lnTo>
                <a:lnTo>
                  <a:pt x="13614" y="101134"/>
                </a:lnTo>
                <a:lnTo>
                  <a:pt x="15558" y="104052"/>
                </a:lnTo>
                <a:lnTo>
                  <a:pt x="16531" y="104052"/>
                </a:lnTo>
                <a:lnTo>
                  <a:pt x="15558" y="105024"/>
                </a:lnTo>
                <a:lnTo>
                  <a:pt x="16531" y="109887"/>
                </a:lnTo>
                <a:lnTo>
                  <a:pt x="16531" y="110859"/>
                </a:lnTo>
                <a:close/>
                <a:moveTo>
                  <a:pt x="35007" y="151701"/>
                </a:moveTo>
                <a:lnTo>
                  <a:pt x="34035" y="149757"/>
                </a:lnTo>
                <a:lnTo>
                  <a:pt x="33063" y="148784"/>
                </a:lnTo>
                <a:lnTo>
                  <a:pt x="32090" y="149757"/>
                </a:lnTo>
                <a:lnTo>
                  <a:pt x="25283" y="137115"/>
                </a:lnTo>
                <a:lnTo>
                  <a:pt x="26256" y="137115"/>
                </a:lnTo>
                <a:lnTo>
                  <a:pt x="25283" y="136142"/>
                </a:lnTo>
                <a:lnTo>
                  <a:pt x="25283" y="133225"/>
                </a:lnTo>
                <a:lnTo>
                  <a:pt x="28201" y="141005"/>
                </a:lnTo>
                <a:lnTo>
                  <a:pt x="30146" y="144895"/>
                </a:lnTo>
                <a:lnTo>
                  <a:pt x="33063" y="147812"/>
                </a:lnTo>
                <a:lnTo>
                  <a:pt x="33063" y="146839"/>
                </a:lnTo>
                <a:lnTo>
                  <a:pt x="34035" y="148785"/>
                </a:lnTo>
                <a:close/>
                <a:moveTo>
                  <a:pt x="35007" y="151702"/>
                </a:moveTo>
                <a:lnTo>
                  <a:pt x="35007" y="151702"/>
                </a:lnTo>
                <a:lnTo>
                  <a:pt x="35007" y="151701"/>
                </a:lnTo>
                <a:close/>
                <a:moveTo>
                  <a:pt x="36953" y="159481"/>
                </a:moveTo>
                <a:lnTo>
                  <a:pt x="35007" y="156564"/>
                </a:lnTo>
                <a:lnTo>
                  <a:pt x="36953" y="159158"/>
                </a:lnTo>
                <a:close/>
                <a:moveTo>
                  <a:pt x="49595" y="184765"/>
                </a:moveTo>
                <a:lnTo>
                  <a:pt x="48622" y="183793"/>
                </a:lnTo>
                <a:lnTo>
                  <a:pt x="46677" y="182820"/>
                </a:lnTo>
                <a:lnTo>
                  <a:pt x="45705" y="179903"/>
                </a:lnTo>
                <a:lnTo>
                  <a:pt x="46677" y="179903"/>
                </a:lnTo>
                <a:lnTo>
                  <a:pt x="46677" y="178930"/>
                </a:lnTo>
                <a:lnTo>
                  <a:pt x="47649" y="177958"/>
                </a:lnTo>
                <a:lnTo>
                  <a:pt x="49594" y="178930"/>
                </a:lnTo>
                <a:lnTo>
                  <a:pt x="49595" y="180875"/>
                </a:lnTo>
                <a:lnTo>
                  <a:pt x="51539" y="183792"/>
                </a:lnTo>
                <a:lnTo>
                  <a:pt x="50567" y="184765"/>
                </a:lnTo>
                <a:close/>
                <a:moveTo>
                  <a:pt x="70988" y="218801"/>
                </a:moveTo>
                <a:lnTo>
                  <a:pt x="70016" y="217828"/>
                </a:lnTo>
                <a:lnTo>
                  <a:pt x="70016" y="217828"/>
                </a:lnTo>
                <a:close/>
                <a:moveTo>
                  <a:pt x="978282" y="620422"/>
                </a:moveTo>
                <a:lnTo>
                  <a:pt x="979254" y="620422"/>
                </a:lnTo>
                <a:lnTo>
                  <a:pt x="979164" y="620513"/>
                </a:lnTo>
                <a:close/>
                <a:moveTo>
                  <a:pt x="94327" y="249919"/>
                </a:moveTo>
                <a:lnTo>
                  <a:pt x="93354" y="247974"/>
                </a:lnTo>
                <a:lnTo>
                  <a:pt x="94327" y="248946"/>
                </a:lnTo>
                <a:close/>
                <a:moveTo>
                  <a:pt x="1137764" y="721557"/>
                </a:moveTo>
                <a:lnTo>
                  <a:pt x="1129985" y="714750"/>
                </a:lnTo>
                <a:lnTo>
                  <a:pt x="1137764" y="708915"/>
                </a:lnTo>
                <a:lnTo>
                  <a:pt x="1146516" y="703081"/>
                </a:lnTo>
                <a:lnTo>
                  <a:pt x="1156241" y="696273"/>
                </a:lnTo>
                <a:lnTo>
                  <a:pt x="1168883" y="690439"/>
                </a:lnTo>
                <a:lnTo>
                  <a:pt x="1209725" y="669045"/>
                </a:lnTo>
                <a:lnTo>
                  <a:pt x="1220422" y="662238"/>
                </a:lnTo>
                <a:lnTo>
                  <a:pt x="1229175" y="655431"/>
                </a:lnTo>
                <a:lnTo>
                  <a:pt x="1237927" y="647651"/>
                </a:lnTo>
                <a:lnTo>
                  <a:pt x="1243761" y="639872"/>
                </a:lnTo>
                <a:lnTo>
                  <a:pt x="1243761" y="639871"/>
                </a:lnTo>
                <a:lnTo>
                  <a:pt x="1245706" y="638899"/>
                </a:lnTo>
                <a:lnTo>
                  <a:pt x="1243275" y="638899"/>
                </a:lnTo>
                <a:lnTo>
                  <a:pt x="1242789" y="637927"/>
                </a:lnTo>
                <a:lnTo>
                  <a:pt x="1240844" y="635982"/>
                </a:lnTo>
                <a:lnTo>
                  <a:pt x="1237926" y="634037"/>
                </a:lnTo>
                <a:lnTo>
                  <a:pt x="1226257" y="630147"/>
                </a:lnTo>
                <a:lnTo>
                  <a:pt x="1207781" y="625285"/>
                </a:lnTo>
                <a:lnTo>
                  <a:pt x="1182497" y="620423"/>
                </a:lnTo>
                <a:lnTo>
                  <a:pt x="1113453" y="607781"/>
                </a:lnTo>
                <a:lnTo>
                  <a:pt x="1074555" y="600001"/>
                </a:lnTo>
                <a:lnTo>
                  <a:pt x="1060941" y="596111"/>
                </a:lnTo>
                <a:lnTo>
                  <a:pt x="1048299" y="592222"/>
                </a:lnTo>
                <a:lnTo>
                  <a:pt x="1036630" y="587359"/>
                </a:lnTo>
                <a:lnTo>
                  <a:pt x="1027878" y="583470"/>
                </a:lnTo>
                <a:lnTo>
                  <a:pt x="1020098" y="579580"/>
                </a:lnTo>
                <a:lnTo>
                  <a:pt x="1014263" y="574718"/>
                </a:lnTo>
                <a:lnTo>
                  <a:pt x="1009401" y="569855"/>
                </a:lnTo>
                <a:lnTo>
                  <a:pt x="1006484" y="564993"/>
                </a:lnTo>
                <a:lnTo>
                  <a:pt x="1002594" y="554296"/>
                </a:lnTo>
                <a:lnTo>
                  <a:pt x="1030795" y="566938"/>
                </a:lnTo>
                <a:lnTo>
                  <a:pt x="1058996" y="577635"/>
                </a:lnTo>
                <a:lnTo>
                  <a:pt x="1087197" y="587360"/>
                </a:lnTo>
                <a:lnTo>
                  <a:pt x="1116370" y="596112"/>
                </a:lnTo>
                <a:lnTo>
                  <a:pt x="1145544" y="602918"/>
                </a:lnTo>
                <a:lnTo>
                  <a:pt x="1174717" y="609726"/>
                </a:lnTo>
                <a:lnTo>
                  <a:pt x="1204863" y="614588"/>
                </a:lnTo>
                <a:lnTo>
                  <a:pt x="1234037" y="618478"/>
                </a:lnTo>
                <a:lnTo>
                  <a:pt x="1248623" y="618478"/>
                </a:lnTo>
                <a:lnTo>
                  <a:pt x="1260293" y="619450"/>
                </a:lnTo>
                <a:lnTo>
                  <a:pt x="1270017" y="620422"/>
                </a:lnTo>
                <a:lnTo>
                  <a:pt x="1277797" y="622368"/>
                </a:lnTo>
                <a:lnTo>
                  <a:pt x="1283632" y="625285"/>
                </a:lnTo>
                <a:lnTo>
                  <a:pt x="1285577" y="628202"/>
                </a:lnTo>
                <a:lnTo>
                  <a:pt x="1287521" y="630147"/>
                </a:lnTo>
                <a:lnTo>
                  <a:pt x="1288494" y="634037"/>
                </a:lnTo>
                <a:lnTo>
                  <a:pt x="1287522" y="637927"/>
                </a:lnTo>
                <a:lnTo>
                  <a:pt x="1285577" y="642789"/>
                </a:lnTo>
                <a:lnTo>
                  <a:pt x="1282659" y="646679"/>
                </a:lnTo>
                <a:lnTo>
                  <a:pt x="1277797" y="650569"/>
                </a:lnTo>
                <a:lnTo>
                  <a:pt x="1271962" y="654458"/>
                </a:lnTo>
                <a:lnTo>
                  <a:pt x="1264183" y="658348"/>
                </a:lnTo>
                <a:lnTo>
                  <a:pt x="1255431" y="662238"/>
                </a:lnTo>
                <a:lnTo>
                  <a:pt x="1235982" y="670017"/>
                </a:lnTo>
                <a:lnTo>
                  <a:pt x="1215560" y="676825"/>
                </a:lnTo>
                <a:lnTo>
                  <a:pt x="1207781" y="680714"/>
                </a:lnTo>
                <a:lnTo>
                  <a:pt x="1199029" y="685576"/>
                </a:lnTo>
                <a:lnTo>
                  <a:pt x="1179580" y="698218"/>
                </a:lnTo>
                <a:lnTo>
                  <a:pt x="1146516" y="722529"/>
                </a:lnTo>
                <a:lnTo>
                  <a:pt x="1140682" y="722529"/>
                </a:lnTo>
                <a:close/>
                <a:moveTo>
                  <a:pt x="909238" y="622367"/>
                </a:moveTo>
                <a:lnTo>
                  <a:pt x="909238" y="622367"/>
                </a:lnTo>
                <a:lnTo>
                  <a:pt x="909463" y="622367"/>
                </a:lnTo>
                <a:close/>
                <a:moveTo>
                  <a:pt x="908266" y="623340"/>
                </a:moveTo>
                <a:lnTo>
                  <a:pt x="908266" y="622367"/>
                </a:lnTo>
                <a:lnTo>
                  <a:pt x="909238" y="622367"/>
                </a:lnTo>
                <a:close/>
                <a:moveTo>
                  <a:pt x="141977" y="301459"/>
                </a:moveTo>
                <a:lnTo>
                  <a:pt x="141977" y="301459"/>
                </a:lnTo>
                <a:lnTo>
                  <a:pt x="141977" y="301459"/>
                </a:lnTo>
                <a:close/>
                <a:moveTo>
                  <a:pt x="142949" y="302431"/>
                </a:moveTo>
                <a:lnTo>
                  <a:pt x="141977" y="301459"/>
                </a:lnTo>
                <a:lnTo>
                  <a:pt x="142949" y="301459"/>
                </a:lnTo>
                <a:close/>
                <a:moveTo>
                  <a:pt x="244084" y="368557"/>
                </a:moveTo>
                <a:lnTo>
                  <a:pt x="241795" y="366956"/>
                </a:lnTo>
                <a:lnTo>
                  <a:pt x="242139" y="366613"/>
                </a:lnTo>
                <a:close/>
                <a:moveTo>
                  <a:pt x="641815" y="565965"/>
                </a:moveTo>
                <a:lnTo>
                  <a:pt x="641815" y="565965"/>
                </a:lnTo>
                <a:lnTo>
                  <a:pt x="644732" y="565965"/>
                </a:lnTo>
                <a:lnTo>
                  <a:pt x="642787" y="565965"/>
                </a:lnTo>
                <a:close/>
                <a:moveTo>
                  <a:pt x="458992" y="489140"/>
                </a:moveTo>
                <a:lnTo>
                  <a:pt x="457050" y="488169"/>
                </a:lnTo>
                <a:lnTo>
                  <a:pt x="458995" y="489141"/>
                </a:lnTo>
                <a:close/>
                <a:moveTo>
                  <a:pt x="333549" y="441491"/>
                </a:moveTo>
                <a:lnTo>
                  <a:pt x="331604" y="439546"/>
                </a:lnTo>
                <a:lnTo>
                  <a:pt x="334521" y="440519"/>
                </a:lnTo>
                <a:lnTo>
                  <a:pt x="334521" y="441491"/>
                </a:lnTo>
                <a:close/>
                <a:moveTo>
                  <a:pt x="339384" y="444409"/>
                </a:moveTo>
                <a:lnTo>
                  <a:pt x="337439" y="442464"/>
                </a:lnTo>
                <a:lnTo>
                  <a:pt x="338411" y="443436"/>
                </a:lnTo>
                <a:lnTo>
                  <a:pt x="340356" y="444408"/>
                </a:lnTo>
                <a:close/>
                <a:moveTo>
                  <a:pt x="448298" y="498866"/>
                </a:moveTo>
                <a:lnTo>
                  <a:pt x="445381" y="495948"/>
                </a:lnTo>
                <a:lnTo>
                  <a:pt x="448298" y="496921"/>
                </a:lnTo>
                <a:lnTo>
                  <a:pt x="449271" y="496921"/>
                </a:lnTo>
                <a:lnTo>
                  <a:pt x="448298" y="495948"/>
                </a:lnTo>
                <a:lnTo>
                  <a:pt x="445381" y="494003"/>
                </a:lnTo>
                <a:lnTo>
                  <a:pt x="442463" y="493031"/>
                </a:lnTo>
                <a:lnTo>
                  <a:pt x="439546" y="492059"/>
                </a:lnTo>
                <a:lnTo>
                  <a:pt x="435656" y="491086"/>
                </a:lnTo>
                <a:lnTo>
                  <a:pt x="436629" y="493031"/>
                </a:lnTo>
                <a:lnTo>
                  <a:pt x="433711" y="491086"/>
                </a:lnTo>
                <a:lnTo>
                  <a:pt x="431766" y="490113"/>
                </a:lnTo>
                <a:lnTo>
                  <a:pt x="428849" y="490114"/>
                </a:lnTo>
                <a:lnTo>
                  <a:pt x="428849" y="489141"/>
                </a:lnTo>
                <a:lnTo>
                  <a:pt x="424959" y="487196"/>
                </a:lnTo>
                <a:lnTo>
                  <a:pt x="423014" y="486224"/>
                </a:lnTo>
                <a:lnTo>
                  <a:pt x="422042" y="487196"/>
                </a:lnTo>
                <a:lnTo>
                  <a:pt x="415235" y="483306"/>
                </a:lnTo>
                <a:lnTo>
                  <a:pt x="407455" y="479417"/>
                </a:lnTo>
                <a:lnTo>
                  <a:pt x="400648" y="475527"/>
                </a:lnTo>
                <a:lnTo>
                  <a:pt x="397730" y="473582"/>
                </a:lnTo>
                <a:lnTo>
                  <a:pt x="395786" y="471637"/>
                </a:lnTo>
                <a:lnTo>
                  <a:pt x="392869" y="470665"/>
                </a:lnTo>
                <a:lnTo>
                  <a:pt x="391896" y="470664"/>
                </a:lnTo>
                <a:lnTo>
                  <a:pt x="392868" y="471637"/>
                </a:lnTo>
                <a:lnTo>
                  <a:pt x="393841" y="471637"/>
                </a:lnTo>
                <a:lnTo>
                  <a:pt x="395786" y="472610"/>
                </a:lnTo>
                <a:lnTo>
                  <a:pt x="393841" y="472610"/>
                </a:lnTo>
                <a:lnTo>
                  <a:pt x="390924" y="470665"/>
                </a:lnTo>
                <a:lnTo>
                  <a:pt x="390924" y="469692"/>
                </a:lnTo>
                <a:lnTo>
                  <a:pt x="391896" y="469692"/>
                </a:lnTo>
                <a:lnTo>
                  <a:pt x="388006" y="467747"/>
                </a:lnTo>
                <a:lnTo>
                  <a:pt x="385089" y="466775"/>
                </a:lnTo>
                <a:lnTo>
                  <a:pt x="381199" y="466775"/>
                </a:lnTo>
                <a:lnTo>
                  <a:pt x="377309" y="463857"/>
                </a:lnTo>
                <a:lnTo>
                  <a:pt x="374392" y="461913"/>
                </a:lnTo>
                <a:lnTo>
                  <a:pt x="369530" y="460940"/>
                </a:lnTo>
                <a:lnTo>
                  <a:pt x="367585" y="458995"/>
                </a:lnTo>
                <a:lnTo>
                  <a:pt x="366613" y="458995"/>
                </a:lnTo>
                <a:lnTo>
                  <a:pt x="367585" y="457050"/>
                </a:lnTo>
                <a:lnTo>
                  <a:pt x="363695" y="455105"/>
                </a:lnTo>
                <a:lnTo>
                  <a:pt x="360777" y="454133"/>
                </a:lnTo>
                <a:lnTo>
                  <a:pt x="357860" y="451216"/>
                </a:lnTo>
                <a:lnTo>
                  <a:pt x="357860" y="452188"/>
                </a:lnTo>
                <a:lnTo>
                  <a:pt x="356887" y="451216"/>
                </a:lnTo>
                <a:lnTo>
                  <a:pt x="353970" y="450243"/>
                </a:lnTo>
                <a:lnTo>
                  <a:pt x="354943" y="450243"/>
                </a:lnTo>
                <a:lnTo>
                  <a:pt x="352998" y="449271"/>
                </a:lnTo>
                <a:lnTo>
                  <a:pt x="350081" y="447326"/>
                </a:lnTo>
                <a:lnTo>
                  <a:pt x="352026" y="449271"/>
                </a:lnTo>
                <a:lnTo>
                  <a:pt x="354943" y="451216"/>
                </a:lnTo>
                <a:lnTo>
                  <a:pt x="349108" y="449271"/>
                </a:lnTo>
                <a:lnTo>
                  <a:pt x="347164" y="447326"/>
                </a:lnTo>
                <a:lnTo>
                  <a:pt x="343274" y="445381"/>
                </a:lnTo>
                <a:lnTo>
                  <a:pt x="340356" y="444408"/>
                </a:lnTo>
                <a:lnTo>
                  <a:pt x="339384" y="442464"/>
                </a:lnTo>
                <a:lnTo>
                  <a:pt x="336467" y="440519"/>
                </a:lnTo>
                <a:lnTo>
                  <a:pt x="334521" y="440519"/>
                </a:lnTo>
                <a:lnTo>
                  <a:pt x="330632" y="437601"/>
                </a:lnTo>
                <a:lnTo>
                  <a:pt x="329659" y="437601"/>
                </a:lnTo>
                <a:lnTo>
                  <a:pt x="327715" y="436629"/>
                </a:lnTo>
                <a:lnTo>
                  <a:pt x="324797" y="435657"/>
                </a:lnTo>
                <a:lnTo>
                  <a:pt x="322852" y="434684"/>
                </a:lnTo>
                <a:lnTo>
                  <a:pt x="320907" y="434684"/>
                </a:lnTo>
                <a:lnTo>
                  <a:pt x="314100" y="429822"/>
                </a:lnTo>
                <a:lnTo>
                  <a:pt x="315072" y="429822"/>
                </a:lnTo>
                <a:lnTo>
                  <a:pt x="311183" y="426904"/>
                </a:lnTo>
                <a:lnTo>
                  <a:pt x="306320" y="424960"/>
                </a:lnTo>
                <a:lnTo>
                  <a:pt x="307293" y="424960"/>
                </a:lnTo>
                <a:lnTo>
                  <a:pt x="303403" y="423015"/>
                </a:lnTo>
                <a:lnTo>
                  <a:pt x="300486" y="421070"/>
                </a:lnTo>
                <a:lnTo>
                  <a:pt x="298541" y="420097"/>
                </a:lnTo>
                <a:lnTo>
                  <a:pt x="298541" y="418152"/>
                </a:lnTo>
                <a:lnTo>
                  <a:pt x="298541" y="417180"/>
                </a:lnTo>
                <a:lnTo>
                  <a:pt x="296596" y="416208"/>
                </a:lnTo>
                <a:lnTo>
                  <a:pt x="293678" y="415235"/>
                </a:lnTo>
                <a:lnTo>
                  <a:pt x="291734" y="414263"/>
                </a:lnTo>
                <a:lnTo>
                  <a:pt x="290761" y="415235"/>
                </a:lnTo>
                <a:lnTo>
                  <a:pt x="290761" y="416208"/>
                </a:lnTo>
                <a:lnTo>
                  <a:pt x="281037" y="409401"/>
                </a:lnTo>
                <a:lnTo>
                  <a:pt x="276175" y="406483"/>
                </a:lnTo>
                <a:lnTo>
                  <a:pt x="271312" y="402593"/>
                </a:lnTo>
                <a:lnTo>
                  <a:pt x="270340" y="402593"/>
                </a:lnTo>
                <a:lnTo>
                  <a:pt x="269368" y="401621"/>
                </a:lnTo>
                <a:lnTo>
                  <a:pt x="254781" y="392869"/>
                </a:lnTo>
                <a:lnTo>
                  <a:pt x="247973" y="388007"/>
                </a:lnTo>
                <a:lnTo>
                  <a:pt x="243112" y="383144"/>
                </a:lnTo>
                <a:lnTo>
                  <a:pt x="244084" y="384117"/>
                </a:lnTo>
                <a:lnTo>
                  <a:pt x="244083" y="383144"/>
                </a:lnTo>
                <a:lnTo>
                  <a:pt x="244083" y="382172"/>
                </a:lnTo>
                <a:lnTo>
                  <a:pt x="242139" y="381200"/>
                </a:lnTo>
                <a:lnTo>
                  <a:pt x="241166" y="380227"/>
                </a:lnTo>
                <a:lnTo>
                  <a:pt x="240194" y="380227"/>
                </a:lnTo>
                <a:lnTo>
                  <a:pt x="240194" y="381199"/>
                </a:lnTo>
                <a:lnTo>
                  <a:pt x="241166" y="383144"/>
                </a:lnTo>
                <a:lnTo>
                  <a:pt x="232414" y="376337"/>
                </a:lnTo>
                <a:lnTo>
                  <a:pt x="225607" y="370502"/>
                </a:lnTo>
                <a:lnTo>
                  <a:pt x="225607" y="371475"/>
                </a:lnTo>
                <a:lnTo>
                  <a:pt x="223663" y="370503"/>
                </a:lnTo>
                <a:lnTo>
                  <a:pt x="223663" y="369530"/>
                </a:lnTo>
                <a:lnTo>
                  <a:pt x="222690" y="368558"/>
                </a:lnTo>
                <a:lnTo>
                  <a:pt x="217827" y="364668"/>
                </a:lnTo>
                <a:lnTo>
                  <a:pt x="216856" y="365640"/>
                </a:lnTo>
                <a:lnTo>
                  <a:pt x="215883" y="363696"/>
                </a:lnTo>
                <a:lnTo>
                  <a:pt x="213938" y="362723"/>
                </a:lnTo>
                <a:lnTo>
                  <a:pt x="212965" y="362723"/>
                </a:lnTo>
                <a:lnTo>
                  <a:pt x="211021" y="360778"/>
                </a:lnTo>
                <a:lnTo>
                  <a:pt x="211021" y="359806"/>
                </a:lnTo>
                <a:lnTo>
                  <a:pt x="205186" y="356888"/>
                </a:lnTo>
                <a:lnTo>
                  <a:pt x="199351" y="352026"/>
                </a:lnTo>
                <a:lnTo>
                  <a:pt x="198379" y="349109"/>
                </a:lnTo>
                <a:lnTo>
                  <a:pt x="195461" y="348136"/>
                </a:lnTo>
                <a:lnTo>
                  <a:pt x="195461" y="349109"/>
                </a:lnTo>
                <a:lnTo>
                  <a:pt x="189627" y="342302"/>
                </a:lnTo>
                <a:lnTo>
                  <a:pt x="186709" y="338412"/>
                </a:lnTo>
                <a:lnTo>
                  <a:pt x="177957" y="333550"/>
                </a:lnTo>
                <a:lnTo>
                  <a:pt x="169205" y="326742"/>
                </a:lnTo>
                <a:lnTo>
                  <a:pt x="151701" y="311183"/>
                </a:lnTo>
                <a:lnTo>
                  <a:pt x="152674" y="311183"/>
                </a:lnTo>
                <a:lnTo>
                  <a:pt x="150729" y="309238"/>
                </a:lnTo>
                <a:lnTo>
                  <a:pt x="149757" y="309238"/>
                </a:lnTo>
                <a:lnTo>
                  <a:pt x="148784" y="308266"/>
                </a:lnTo>
                <a:lnTo>
                  <a:pt x="148784" y="307293"/>
                </a:lnTo>
                <a:lnTo>
                  <a:pt x="148784" y="306321"/>
                </a:lnTo>
                <a:lnTo>
                  <a:pt x="150729" y="306321"/>
                </a:lnTo>
                <a:lnTo>
                  <a:pt x="147812" y="304376"/>
                </a:lnTo>
                <a:lnTo>
                  <a:pt x="145867" y="302431"/>
                </a:lnTo>
                <a:lnTo>
                  <a:pt x="141977" y="300486"/>
                </a:lnTo>
                <a:lnTo>
                  <a:pt x="141977" y="301459"/>
                </a:lnTo>
                <a:lnTo>
                  <a:pt x="140032" y="299514"/>
                </a:lnTo>
                <a:lnTo>
                  <a:pt x="138087" y="297569"/>
                </a:lnTo>
                <a:lnTo>
                  <a:pt x="136142" y="296596"/>
                </a:lnTo>
                <a:lnTo>
                  <a:pt x="136142" y="295624"/>
                </a:lnTo>
                <a:lnTo>
                  <a:pt x="137114" y="295624"/>
                </a:lnTo>
                <a:lnTo>
                  <a:pt x="138087" y="295624"/>
                </a:lnTo>
                <a:lnTo>
                  <a:pt x="135170" y="293679"/>
                </a:lnTo>
                <a:lnTo>
                  <a:pt x="135170" y="292707"/>
                </a:lnTo>
                <a:lnTo>
                  <a:pt x="136142" y="292707"/>
                </a:lnTo>
                <a:lnTo>
                  <a:pt x="139060" y="293679"/>
                </a:lnTo>
                <a:lnTo>
                  <a:pt x="141977" y="294652"/>
                </a:lnTo>
                <a:lnTo>
                  <a:pt x="141977" y="293679"/>
                </a:lnTo>
                <a:lnTo>
                  <a:pt x="140032" y="291734"/>
                </a:lnTo>
                <a:lnTo>
                  <a:pt x="140032" y="290762"/>
                </a:lnTo>
                <a:lnTo>
                  <a:pt x="141004" y="290762"/>
                </a:lnTo>
                <a:lnTo>
                  <a:pt x="141977" y="291734"/>
                </a:lnTo>
                <a:lnTo>
                  <a:pt x="143922" y="292707"/>
                </a:lnTo>
                <a:lnTo>
                  <a:pt x="141977" y="290762"/>
                </a:lnTo>
                <a:lnTo>
                  <a:pt x="138087" y="288817"/>
                </a:lnTo>
                <a:lnTo>
                  <a:pt x="137114" y="288817"/>
                </a:lnTo>
                <a:lnTo>
                  <a:pt x="137114" y="290762"/>
                </a:lnTo>
                <a:lnTo>
                  <a:pt x="134197" y="287844"/>
                </a:lnTo>
                <a:lnTo>
                  <a:pt x="132253" y="287845"/>
                </a:lnTo>
                <a:lnTo>
                  <a:pt x="131280" y="287358"/>
                </a:lnTo>
                <a:lnTo>
                  <a:pt x="130307" y="286872"/>
                </a:lnTo>
                <a:lnTo>
                  <a:pt x="127390" y="284927"/>
                </a:lnTo>
                <a:lnTo>
                  <a:pt x="127390" y="283955"/>
                </a:lnTo>
                <a:lnTo>
                  <a:pt x="128363" y="284927"/>
                </a:lnTo>
                <a:lnTo>
                  <a:pt x="129335" y="285899"/>
                </a:lnTo>
                <a:lnTo>
                  <a:pt x="131280" y="286872"/>
                </a:lnTo>
                <a:lnTo>
                  <a:pt x="130307" y="284927"/>
                </a:lnTo>
                <a:lnTo>
                  <a:pt x="128363" y="282982"/>
                </a:lnTo>
                <a:lnTo>
                  <a:pt x="124473" y="280065"/>
                </a:lnTo>
                <a:lnTo>
                  <a:pt x="125445" y="281037"/>
                </a:lnTo>
                <a:lnTo>
                  <a:pt x="124473" y="282010"/>
                </a:lnTo>
                <a:lnTo>
                  <a:pt x="121555" y="280065"/>
                </a:lnTo>
                <a:lnTo>
                  <a:pt x="121555" y="279092"/>
                </a:lnTo>
                <a:lnTo>
                  <a:pt x="122528" y="279092"/>
                </a:lnTo>
                <a:lnTo>
                  <a:pt x="120583" y="277148"/>
                </a:lnTo>
                <a:lnTo>
                  <a:pt x="117666" y="276175"/>
                </a:lnTo>
                <a:lnTo>
                  <a:pt x="118638" y="277147"/>
                </a:lnTo>
                <a:lnTo>
                  <a:pt x="116693" y="276175"/>
                </a:lnTo>
                <a:lnTo>
                  <a:pt x="114748" y="275203"/>
                </a:lnTo>
                <a:lnTo>
                  <a:pt x="113776" y="273258"/>
                </a:lnTo>
                <a:lnTo>
                  <a:pt x="111831" y="271313"/>
                </a:lnTo>
                <a:lnTo>
                  <a:pt x="112804" y="270340"/>
                </a:lnTo>
                <a:lnTo>
                  <a:pt x="114748" y="271313"/>
                </a:lnTo>
                <a:lnTo>
                  <a:pt x="115721" y="271313"/>
                </a:lnTo>
                <a:lnTo>
                  <a:pt x="114748" y="268395"/>
                </a:lnTo>
                <a:lnTo>
                  <a:pt x="113776" y="268396"/>
                </a:lnTo>
                <a:lnTo>
                  <a:pt x="110858" y="267423"/>
                </a:lnTo>
                <a:lnTo>
                  <a:pt x="109886" y="266450"/>
                </a:lnTo>
                <a:lnTo>
                  <a:pt x="108914" y="266450"/>
                </a:lnTo>
                <a:lnTo>
                  <a:pt x="108914" y="267423"/>
                </a:lnTo>
                <a:lnTo>
                  <a:pt x="108914" y="265478"/>
                </a:lnTo>
                <a:lnTo>
                  <a:pt x="109886" y="265478"/>
                </a:lnTo>
                <a:lnTo>
                  <a:pt x="107941" y="263533"/>
                </a:lnTo>
                <a:lnTo>
                  <a:pt x="105997" y="261588"/>
                </a:lnTo>
                <a:lnTo>
                  <a:pt x="104051" y="260616"/>
                </a:lnTo>
                <a:lnTo>
                  <a:pt x="104051" y="258671"/>
                </a:lnTo>
                <a:lnTo>
                  <a:pt x="102107" y="258671"/>
                </a:lnTo>
                <a:lnTo>
                  <a:pt x="101134" y="254781"/>
                </a:lnTo>
                <a:lnTo>
                  <a:pt x="96272" y="250891"/>
                </a:lnTo>
                <a:lnTo>
                  <a:pt x="95299" y="248946"/>
                </a:lnTo>
                <a:lnTo>
                  <a:pt x="94327" y="247974"/>
                </a:lnTo>
                <a:lnTo>
                  <a:pt x="95299" y="247002"/>
                </a:lnTo>
                <a:lnTo>
                  <a:pt x="92382" y="244084"/>
                </a:lnTo>
                <a:lnTo>
                  <a:pt x="91409" y="243112"/>
                </a:lnTo>
                <a:lnTo>
                  <a:pt x="90437" y="244084"/>
                </a:lnTo>
                <a:lnTo>
                  <a:pt x="92382" y="246029"/>
                </a:lnTo>
                <a:lnTo>
                  <a:pt x="93354" y="247974"/>
                </a:lnTo>
                <a:lnTo>
                  <a:pt x="92382" y="247002"/>
                </a:lnTo>
                <a:lnTo>
                  <a:pt x="88492" y="244084"/>
                </a:lnTo>
                <a:lnTo>
                  <a:pt x="89465" y="243112"/>
                </a:lnTo>
                <a:lnTo>
                  <a:pt x="87520" y="241167"/>
                </a:lnTo>
                <a:lnTo>
                  <a:pt x="85575" y="239222"/>
                </a:lnTo>
                <a:lnTo>
                  <a:pt x="85575" y="238250"/>
                </a:lnTo>
                <a:lnTo>
                  <a:pt x="83630" y="237277"/>
                </a:lnTo>
                <a:lnTo>
                  <a:pt x="82657" y="235332"/>
                </a:lnTo>
                <a:lnTo>
                  <a:pt x="82657" y="234360"/>
                </a:lnTo>
                <a:lnTo>
                  <a:pt x="82657" y="233387"/>
                </a:lnTo>
                <a:lnTo>
                  <a:pt x="80713" y="231442"/>
                </a:lnTo>
                <a:lnTo>
                  <a:pt x="84602" y="234360"/>
                </a:lnTo>
                <a:lnTo>
                  <a:pt x="82657" y="232415"/>
                </a:lnTo>
                <a:lnTo>
                  <a:pt x="81685" y="229498"/>
                </a:lnTo>
                <a:lnTo>
                  <a:pt x="76823" y="227553"/>
                </a:lnTo>
                <a:lnTo>
                  <a:pt x="75850" y="226580"/>
                </a:lnTo>
                <a:lnTo>
                  <a:pt x="74878" y="225608"/>
                </a:lnTo>
                <a:lnTo>
                  <a:pt x="74878" y="224635"/>
                </a:lnTo>
                <a:lnTo>
                  <a:pt x="73906" y="223663"/>
                </a:lnTo>
                <a:lnTo>
                  <a:pt x="76823" y="226580"/>
                </a:lnTo>
                <a:lnTo>
                  <a:pt x="76823" y="224635"/>
                </a:lnTo>
                <a:lnTo>
                  <a:pt x="73905" y="219773"/>
                </a:lnTo>
                <a:lnTo>
                  <a:pt x="70988" y="217828"/>
                </a:lnTo>
                <a:lnTo>
                  <a:pt x="70016" y="217828"/>
                </a:lnTo>
                <a:lnTo>
                  <a:pt x="69043" y="216856"/>
                </a:lnTo>
                <a:lnTo>
                  <a:pt x="69043" y="215883"/>
                </a:lnTo>
                <a:lnTo>
                  <a:pt x="70016" y="215883"/>
                </a:lnTo>
                <a:lnTo>
                  <a:pt x="69043" y="213938"/>
                </a:lnTo>
                <a:lnTo>
                  <a:pt x="68071" y="213938"/>
                </a:lnTo>
                <a:lnTo>
                  <a:pt x="68071" y="214911"/>
                </a:lnTo>
                <a:lnTo>
                  <a:pt x="67098" y="213938"/>
                </a:lnTo>
                <a:lnTo>
                  <a:pt x="63208" y="203242"/>
                </a:lnTo>
                <a:lnTo>
                  <a:pt x="67098" y="206159"/>
                </a:lnTo>
                <a:lnTo>
                  <a:pt x="65154" y="204214"/>
                </a:lnTo>
                <a:lnTo>
                  <a:pt x="67098" y="204214"/>
                </a:lnTo>
                <a:lnTo>
                  <a:pt x="67098" y="203242"/>
                </a:lnTo>
                <a:lnTo>
                  <a:pt x="67098" y="202269"/>
                </a:lnTo>
                <a:lnTo>
                  <a:pt x="68070" y="202269"/>
                </a:lnTo>
                <a:lnTo>
                  <a:pt x="66126" y="200324"/>
                </a:lnTo>
                <a:lnTo>
                  <a:pt x="64181" y="197407"/>
                </a:lnTo>
                <a:lnTo>
                  <a:pt x="64181" y="199352"/>
                </a:lnTo>
                <a:lnTo>
                  <a:pt x="63209" y="199352"/>
                </a:lnTo>
                <a:lnTo>
                  <a:pt x="61264" y="198379"/>
                </a:lnTo>
                <a:lnTo>
                  <a:pt x="58347" y="196434"/>
                </a:lnTo>
                <a:lnTo>
                  <a:pt x="57374" y="195462"/>
                </a:lnTo>
                <a:lnTo>
                  <a:pt x="56401" y="196434"/>
                </a:lnTo>
                <a:lnTo>
                  <a:pt x="54457" y="192545"/>
                </a:lnTo>
                <a:lnTo>
                  <a:pt x="54457" y="189627"/>
                </a:lnTo>
                <a:lnTo>
                  <a:pt x="54457" y="187682"/>
                </a:lnTo>
                <a:lnTo>
                  <a:pt x="51539" y="183792"/>
                </a:lnTo>
                <a:lnTo>
                  <a:pt x="51539" y="181848"/>
                </a:lnTo>
                <a:lnTo>
                  <a:pt x="51539" y="180875"/>
                </a:lnTo>
                <a:lnTo>
                  <a:pt x="50567" y="177958"/>
                </a:lnTo>
                <a:lnTo>
                  <a:pt x="48622" y="174068"/>
                </a:lnTo>
                <a:lnTo>
                  <a:pt x="46677" y="173096"/>
                </a:lnTo>
                <a:lnTo>
                  <a:pt x="46677" y="174068"/>
                </a:lnTo>
                <a:lnTo>
                  <a:pt x="46677" y="175041"/>
                </a:lnTo>
                <a:lnTo>
                  <a:pt x="47649" y="176013"/>
                </a:lnTo>
                <a:lnTo>
                  <a:pt x="46677" y="176013"/>
                </a:lnTo>
                <a:lnTo>
                  <a:pt x="43760" y="170178"/>
                </a:lnTo>
                <a:lnTo>
                  <a:pt x="42787" y="169206"/>
                </a:lnTo>
                <a:lnTo>
                  <a:pt x="41815" y="167261"/>
                </a:lnTo>
                <a:lnTo>
                  <a:pt x="42787" y="171151"/>
                </a:lnTo>
                <a:lnTo>
                  <a:pt x="41815" y="173096"/>
                </a:lnTo>
                <a:lnTo>
                  <a:pt x="39870" y="169206"/>
                </a:lnTo>
                <a:lnTo>
                  <a:pt x="40842" y="169206"/>
                </a:lnTo>
                <a:lnTo>
                  <a:pt x="38897" y="166288"/>
                </a:lnTo>
                <a:lnTo>
                  <a:pt x="37925" y="165316"/>
                </a:lnTo>
                <a:lnTo>
                  <a:pt x="36952" y="164344"/>
                </a:lnTo>
                <a:lnTo>
                  <a:pt x="35007" y="161426"/>
                </a:lnTo>
                <a:lnTo>
                  <a:pt x="35007" y="158509"/>
                </a:lnTo>
                <a:lnTo>
                  <a:pt x="36953" y="160454"/>
                </a:lnTo>
                <a:lnTo>
                  <a:pt x="37925" y="163371"/>
                </a:lnTo>
                <a:lnTo>
                  <a:pt x="39870" y="165316"/>
                </a:lnTo>
                <a:lnTo>
                  <a:pt x="40842" y="165316"/>
                </a:lnTo>
                <a:lnTo>
                  <a:pt x="37925" y="160454"/>
                </a:lnTo>
                <a:lnTo>
                  <a:pt x="36953" y="159158"/>
                </a:lnTo>
                <a:lnTo>
                  <a:pt x="36953" y="155592"/>
                </a:lnTo>
                <a:lnTo>
                  <a:pt x="35980" y="153647"/>
                </a:lnTo>
                <a:lnTo>
                  <a:pt x="35007" y="151702"/>
                </a:lnTo>
                <a:lnTo>
                  <a:pt x="36952" y="153647"/>
                </a:lnTo>
                <a:lnTo>
                  <a:pt x="35980" y="149757"/>
                </a:lnTo>
                <a:lnTo>
                  <a:pt x="35980" y="147812"/>
                </a:lnTo>
                <a:lnTo>
                  <a:pt x="36952" y="145867"/>
                </a:lnTo>
                <a:lnTo>
                  <a:pt x="35007" y="142950"/>
                </a:lnTo>
                <a:lnTo>
                  <a:pt x="34035" y="142950"/>
                </a:lnTo>
                <a:lnTo>
                  <a:pt x="34035" y="143922"/>
                </a:lnTo>
                <a:lnTo>
                  <a:pt x="33063" y="144894"/>
                </a:lnTo>
                <a:lnTo>
                  <a:pt x="29173" y="136143"/>
                </a:lnTo>
                <a:lnTo>
                  <a:pt x="25283" y="130308"/>
                </a:lnTo>
                <a:lnTo>
                  <a:pt x="25283" y="129336"/>
                </a:lnTo>
                <a:lnTo>
                  <a:pt x="26255" y="128363"/>
                </a:lnTo>
                <a:lnTo>
                  <a:pt x="28200" y="130308"/>
                </a:lnTo>
                <a:lnTo>
                  <a:pt x="23338" y="119611"/>
                </a:lnTo>
                <a:lnTo>
                  <a:pt x="19448" y="108914"/>
                </a:lnTo>
                <a:lnTo>
                  <a:pt x="19448" y="109886"/>
                </a:lnTo>
                <a:lnTo>
                  <a:pt x="18476" y="109886"/>
                </a:lnTo>
                <a:lnTo>
                  <a:pt x="17503" y="106969"/>
                </a:lnTo>
                <a:lnTo>
                  <a:pt x="16531" y="104052"/>
                </a:lnTo>
                <a:lnTo>
                  <a:pt x="16531" y="103079"/>
                </a:lnTo>
                <a:lnTo>
                  <a:pt x="17503" y="103079"/>
                </a:lnTo>
                <a:lnTo>
                  <a:pt x="16531" y="101135"/>
                </a:lnTo>
                <a:lnTo>
                  <a:pt x="17503" y="100162"/>
                </a:lnTo>
                <a:lnTo>
                  <a:pt x="17503" y="98217"/>
                </a:lnTo>
                <a:lnTo>
                  <a:pt x="13613" y="90437"/>
                </a:lnTo>
                <a:lnTo>
                  <a:pt x="10696" y="82658"/>
                </a:lnTo>
                <a:lnTo>
                  <a:pt x="9724" y="75851"/>
                </a:lnTo>
                <a:lnTo>
                  <a:pt x="7779" y="70016"/>
                </a:lnTo>
                <a:lnTo>
                  <a:pt x="4862" y="58347"/>
                </a:lnTo>
                <a:lnTo>
                  <a:pt x="4862" y="56402"/>
                </a:lnTo>
                <a:lnTo>
                  <a:pt x="5834" y="55429"/>
                </a:lnTo>
                <a:lnTo>
                  <a:pt x="6807" y="55429"/>
                </a:lnTo>
                <a:lnTo>
                  <a:pt x="6806" y="53484"/>
                </a:lnTo>
                <a:lnTo>
                  <a:pt x="5834" y="51539"/>
                </a:lnTo>
                <a:lnTo>
                  <a:pt x="5834" y="52512"/>
                </a:lnTo>
                <a:lnTo>
                  <a:pt x="4861" y="52512"/>
                </a:lnTo>
                <a:lnTo>
                  <a:pt x="4861" y="50567"/>
                </a:lnTo>
                <a:lnTo>
                  <a:pt x="4862" y="44732"/>
                </a:lnTo>
                <a:lnTo>
                  <a:pt x="3889" y="39870"/>
                </a:lnTo>
                <a:lnTo>
                  <a:pt x="2917" y="35980"/>
                </a:lnTo>
                <a:lnTo>
                  <a:pt x="3889" y="35980"/>
                </a:lnTo>
                <a:lnTo>
                  <a:pt x="4862" y="36953"/>
                </a:lnTo>
                <a:lnTo>
                  <a:pt x="4862" y="34035"/>
                </a:lnTo>
                <a:lnTo>
                  <a:pt x="3889" y="31118"/>
                </a:lnTo>
                <a:lnTo>
                  <a:pt x="2917" y="24311"/>
                </a:lnTo>
                <a:lnTo>
                  <a:pt x="1944" y="27228"/>
                </a:lnTo>
                <a:lnTo>
                  <a:pt x="972" y="22366"/>
                </a:lnTo>
                <a:lnTo>
                  <a:pt x="972" y="17504"/>
                </a:lnTo>
                <a:lnTo>
                  <a:pt x="0" y="8752"/>
                </a:lnTo>
                <a:lnTo>
                  <a:pt x="971" y="8752"/>
                </a:lnTo>
                <a:lnTo>
                  <a:pt x="972" y="4862"/>
                </a:lnTo>
                <a:lnTo>
                  <a:pt x="1884" y="3038"/>
                </a:lnTo>
                <a:lnTo>
                  <a:pt x="3890" y="9724"/>
                </a:lnTo>
                <a:lnTo>
                  <a:pt x="3890" y="10697"/>
                </a:lnTo>
                <a:lnTo>
                  <a:pt x="2917" y="9724"/>
                </a:lnTo>
                <a:lnTo>
                  <a:pt x="2917" y="8752"/>
                </a:lnTo>
                <a:lnTo>
                  <a:pt x="1944" y="8752"/>
                </a:lnTo>
                <a:lnTo>
                  <a:pt x="1944" y="13614"/>
                </a:lnTo>
                <a:lnTo>
                  <a:pt x="2917" y="13614"/>
                </a:lnTo>
                <a:lnTo>
                  <a:pt x="2917" y="14587"/>
                </a:lnTo>
                <a:lnTo>
                  <a:pt x="4667" y="18087"/>
                </a:lnTo>
                <a:lnTo>
                  <a:pt x="5658" y="22543"/>
                </a:lnTo>
                <a:lnTo>
                  <a:pt x="4862" y="23339"/>
                </a:lnTo>
                <a:lnTo>
                  <a:pt x="4862" y="24311"/>
                </a:lnTo>
                <a:lnTo>
                  <a:pt x="5834" y="25283"/>
                </a:lnTo>
                <a:lnTo>
                  <a:pt x="6806" y="27228"/>
                </a:lnTo>
                <a:lnTo>
                  <a:pt x="7779" y="34035"/>
                </a:lnTo>
                <a:lnTo>
                  <a:pt x="7779" y="36953"/>
                </a:lnTo>
                <a:lnTo>
                  <a:pt x="8752" y="40842"/>
                </a:lnTo>
                <a:lnTo>
                  <a:pt x="9724" y="44733"/>
                </a:lnTo>
                <a:lnTo>
                  <a:pt x="9724" y="48622"/>
                </a:lnTo>
                <a:lnTo>
                  <a:pt x="7779" y="44732"/>
                </a:lnTo>
                <a:lnTo>
                  <a:pt x="5834" y="40843"/>
                </a:lnTo>
                <a:lnTo>
                  <a:pt x="6806" y="48622"/>
                </a:lnTo>
                <a:lnTo>
                  <a:pt x="8751" y="50567"/>
                </a:lnTo>
                <a:lnTo>
                  <a:pt x="10696" y="55429"/>
                </a:lnTo>
                <a:lnTo>
                  <a:pt x="10696" y="56402"/>
                </a:lnTo>
                <a:lnTo>
                  <a:pt x="12641" y="60292"/>
                </a:lnTo>
                <a:lnTo>
                  <a:pt x="13614" y="62236"/>
                </a:lnTo>
                <a:lnTo>
                  <a:pt x="14586" y="65154"/>
                </a:lnTo>
                <a:lnTo>
                  <a:pt x="17503" y="79741"/>
                </a:lnTo>
                <a:lnTo>
                  <a:pt x="20421" y="91410"/>
                </a:lnTo>
                <a:lnTo>
                  <a:pt x="19449" y="92382"/>
                </a:lnTo>
                <a:lnTo>
                  <a:pt x="22366" y="96272"/>
                </a:lnTo>
                <a:lnTo>
                  <a:pt x="23338" y="100162"/>
                </a:lnTo>
                <a:lnTo>
                  <a:pt x="27228" y="109886"/>
                </a:lnTo>
                <a:lnTo>
                  <a:pt x="29173" y="116694"/>
                </a:lnTo>
                <a:lnTo>
                  <a:pt x="32091" y="123501"/>
                </a:lnTo>
                <a:lnTo>
                  <a:pt x="35008" y="129335"/>
                </a:lnTo>
                <a:lnTo>
                  <a:pt x="35980" y="133225"/>
                </a:lnTo>
                <a:lnTo>
                  <a:pt x="41814" y="144895"/>
                </a:lnTo>
                <a:lnTo>
                  <a:pt x="47649" y="154619"/>
                </a:lnTo>
                <a:lnTo>
                  <a:pt x="58346" y="176013"/>
                </a:lnTo>
                <a:lnTo>
                  <a:pt x="56402" y="174068"/>
                </a:lnTo>
                <a:lnTo>
                  <a:pt x="57374" y="176013"/>
                </a:lnTo>
                <a:lnTo>
                  <a:pt x="57374" y="176985"/>
                </a:lnTo>
                <a:lnTo>
                  <a:pt x="57374" y="177958"/>
                </a:lnTo>
                <a:lnTo>
                  <a:pt x="58346" y="178930"/>
                </a:lnTo>
                <a:lnTo>
                  <a:pt x="58346" y="177958"/>
                </a:lnTo>
                <a:lnTo>
                  <a:pt x="59319" y="179903"/>
                </a:lnTo>
                <a:lnTo>
                  <a:pt x="63208" y="183792"/>
                </a:lnTo>
                <a:lnTo>
                  <a:pt x="66126" y="188655"/>
                </a:lnTo>
                <a:lnTo>
                  <a:pt x="70015" y="194489"/>
                </a:lnTo>
                <a:lnTo>
                  <a:pt x="76823" y="203241"/>
                </a:lnTo>
                <a:lnTo>
                  <a:pt x="76823" y="204214"/>
                </a:lnTo>
                <a:lnTo>
                  <a:pt x="79740" y="208104"/>
                </a:lnTo>
                <a:lnTo>
                  <a:pt x="83630" y="212966"/>
                </a:lnTo>
                <a:lnTo>
                  <a:pt x="90437" y="223663"/>
                </a:lnTo>
                <a:lnTo>
                  <a:pt x="90437" y="225608"/>
                </a:lnTo>
                <a:lnTo>
                  <a:pt x="92382" y="228525"/>
                </a:lnTo>
                <a:lnTo>
                  <a:pt x="97244" y="232415"/>
                </a:lnTo>
                <a:lnTo>
                  <a:pt x="102106" y="238250"/>
                </a:lnTo>
                <a:lnTo>
                  <a:pt x="113776" y="251864"/>
                </a:lnTo>
                <a:lnTo>
                  <a:pt x="133225" y="272285"/>
                </a:lnTo>
                <a:lnTo>
                  <a:pt x="142949" y="282982"/>
                </a:lnTo>
                <a:lnTo>
                  <a:pt x="153646" y="292707"/>
                </a:lnTo>
                <a:lnTo>
                  <a:pt x="153646" y="294651"/>
                </a:lnTo>
                <a:lnTo>
                  <a:pt x="165316" y="303404"/>
                </a:lnTo>
                <a:lnTo>
                  <a:pt x="176012" y="314100"/>
                </a:lnTo>
                <a:lnTo>
                  <a:pt x="187682" y="323825"/>
                </a:lnTo>
                <a:lnTo>
                  <a:pt x="197406" y="332577"/>
                </a:lnTo>
                <a:lnTo>
                  <a:pt x="195461" y="332577"/>
                </a:lnTo>
                <a:lnTo>
                  <a:pt x="201296" y="337439"/>
                </a:lnTo>
                <a:lnTo>
                  <a:pt x="203241" y="338412"/>
                </a:lnTo>
                <a:lnTo>
                  <a:pt x="204214" y="338412"/>
                </a:lnTo>
                <a:lnTo>
                  <a:pt x="204214" y="337439"/>
                </a:lnTo>
                <a:lnTo>
                  <a:pt x="211021" y="343274"/>
                </a:lnTo>
                <a:lnTo>
                  <a:pt x="213938" y="346191"/>
                </a:lnTo>
                <a:lnTo>
                  <a:pt x="215883" y="348136"/>
                </a:lnTo>
                <a:lnTo>
                  <a:pt x="220745" y="352026"/>
                </a:lnTo>
                <a:lnTo>
                  <a:pt x="225607" y="353971"/>
                </a:lnTo>
                <a:lnTo>
                  <a:pt x="234360" y="361751"/>
                </a:lnTo>
                <a:lnTo>
                  <a:pt x="241795" y="366956"/>
                </a:lnTo>
                <a:lnTo>
                  <a:pt x="241167" y="367585"/>
                </a:lnTo>
                <a:lnTo>
                  <a:pt x="243111" y="368557"/>
                </a:lnTo>
                <a:lnTo>
                  <a:pt x="248946" y="373420"/>
                </a:lnTo>
                <a:lnTo>
                  <a:pt x="250891" y="374392"/>
                </a:lnTo>
                <a:lnTo>
                  <a:pt x="251863" y="374392"/>
                </a:lnTo>
                <a:lnTo>
                  <a:pt x="251863" y="373420"/>
                </a:lnTo>
                <a:lnTo>
                  <a:pt x="257698" y="378282"/>
                </a:lnTo>
                <a:lnTo>
                  <a:pt x="265478" y="383145"/>
                </a:lnTo>
                <a:lnTo>
                  <a:pt x="273257" y="388007"/>
                </a:lnTo>
                <a:lnTo>
                  <a:pt x="279092" y="392869"/>
                </a:lnTo>
                <a:lnTo>
                  <a:pt x="280065" y="392869"/>
                </a:lnTo>
                <a:lnTo>
                  <a:pt x="282009" y="393841"/>
                </a:lnTo>
                <a:lnTo>
                  <a:pt x="293679" y="401621"/>
                </a:lnTo>
                <a:lnTo>
                  <a:pt x="299513" y="404538"/>
                </a:lnTo>
                <a:lnTo>
                  <a:pt x="304375" y="407455"/>
                </a:lnTo>
                <a:lnTo>
                  <a:pt x="304375" y="408428"/>
                </a:lnTo>
                <a:lnTo>
                  <a:pt x="303403" y="408428"/>
                </a:lnTo>
                <a:lnTo>
                  <a:pt x="305348" y="409401"/>
                </a:lnTo>
                <a:lnTo>
                  <a:pt x="306321" y="409401"/>
                </a:lnTo>
                <a:lnTo>
                  <a:pt x="308265" y="409400"/>
                </a:lnTo>
                <a:lnTo>
                  <a:pt x="317990" y="415235"/>
                </a:lnTo>
                <a:lnTo>
                  <a:pt x="326742" y="421070"/>
                </a:lnTo>
                <a:lnTo>
                  <a:pt x="335494" y="427877"/>
                </a:lnTo>
                <a:lnTo>
                  <a:pt x="345218" y="432739"/>
                </a:lnTo>
                <a:lnTo>
                  <a:pt x="408427" y="464830"/>
                </a:lnTo>
                <a:lnTo>
                  <a:pt x="408428" y="465802"/>
                </a:lnTo>
                <a:lnTo>
                  <a:pt x="414262" y="467747"/>
                </a:lnTo>
                <a:lnTo>
                  <a:pt x="420097" y="470665"/>
                </a:lnTo>
                <a:lnTo>
                  <a:pt x="424959" y="473582"/>
                </a:lnTo>
                <a:lnTo>
                  <a:pt x="430794" y="475527"/>
                </a:lnTo>
                <a:lnTo>
                  <a:pt x="433711" y="477472"/>
                </a:lnTo>
                <a:lnTo>
                  <a:pt x="435656" y="477472"/>
                </a:lnTo>
                <a:lnTo>
                  <a:pt x="435656" y="478444"/>
                </a:lnTo>
                <a:lnTo>
                  <a:pt x="440519" y="480389"/>
                </a:lnTo>
                <a:lnTo>
                  <a:pt x="446353" y="483306"/>
                </a:lnTo>
                <a:lnTo>
                  <a:pt x="452188" y="486224"/>
                </a:lnTo>
                <a:lnTo>
                  <a:pt x="458992" y="489140"/>
                </a:lnTo>
                <a:lnTo>
                  <a:pt x="462885" y="491086"/>
                </a:lnTo>
                <a:lnTo>
                  <a:pt x="468719" y="493031"/>
                </a:lnTo>
                <a:lnTo>
                  <a:pt x="481362" y="498866"/>
                </a:lnTo>
                <a:lnTo>
                  <a:pt x="477472" y="497893"/>
                </a:lnTo>
                <a:lnTo>
                  <a:pt x="480389" y="499838"/>
                </a:lnTo>
                <a:lnTo>
                  <a:pt x="483306" y="499838"/>
                </a:lnTo>
                <a:lnTo>
                  <a:pt x="486223" y="500810"/>
                </a:lnTo>
                <a:lnTo>
                  <a:pt x="487196" y="502755"/>
                </a:lnTo>
                <a:lnTo>
                  <a:pt x="489141" y="502755"/>
                </a:lnTo>
                <a:lnTo>
                  <a:pt x="488168" y="501783"/>
                </a:lnTo>
                <a:lnTo>
                  <a:pt x="502755" y="508590"/>
                </a:lnTo>
                <a:lnTo>
                  <a:pt x="517342" y="513452"/>
                </a:lnTo>
                <a:lnTo>
                  <a:pt x="548460" y="524149"/>
                </a:lnTo>
                <a:lnTo>
                  <a:pt x="554295" y="527067"/>
                </a:lnTo>
                <a:lnTo>
                  <a:pt x="555267" y="528039"/>
                </a:lnTo>
                <a:lnTo>
                  <a:pt x="555267" y="529012"/>
                </a:lnTo>
                <a:lnTo>
                  <a:pt x="560129" y="529984"/>
                </a:lnTo>
                <a:lnTo>
                  <a:pt x="561102" y="529984"/>
                </a:lnTo>
                <a:lnTo>
                  <a:pt x="564019" y="530956"/>
                </a:lnTo>
                <a:lnTo>
                  <a:pt x="565964" y="532901"/>
                </a:lnTo>
                <a:lnTo>
                  <a:pt x="567909" y="533874"/>
                </a:lnTo>
                <a:lnTo>
                  <a:pt x="570826" y="534846"/>
                </a:lnTo>
                <a:lnTo>
                  <a:pt x="570826" y="533874"/>
                </a:lnTo>
                <a:lnTo>
                  <a:pt x="571799" y="533874"/>
                </a:lnTo>
                <a:lnTo>
                  <a:pt x="573744" y="533874"/>
                </a:lnTo>
                <a:lnTo>
                  <a:pt x="582496" y="538736"/>
                </a:lnTo>
                <a:lnTo>
                  <a:pt x="586386" y="539709"/>
                </a:lnTo>
                <a:lnTo>
                  <a:pt x="591248" y="541653"/>
                </a:lnTo>
                <a:lnTo>
                  <a:pt x="590276" y="541653"/>
                </a:lnTo>
                <a:lnTo>
                  <a:pt x="597082" y="542626"/>
                </a:lnTo>
                <a:lnTo>
                  <a:pt x="603889" y="544571"/>
                </a:lnTo>
                <a:lnTo>
                  <a:pt x="609724" y="546516"/>
                </a:lnTo>
                <a:lnTo>
                  <a:pt x="615559" y="546516"/>
                </a:lnTo>
                <a:lnTo>
                  <a:pt x="650567" y="556241"/>
                </a:lnTo>
                <a:lnTo>
                  <a:pt x="684603" y="565965"/>
                </a:lnTo>
                <a:lnTo>
                  <a:pt x="752674" y="581525"/>
                </a:lnTo>
                <a:lnTo>
                  <a:pt x="786710" y="589304"/>
                </a:lnTo>
                <a:lnTo>
                  <a:pt x="819773" y="596111"/>
                </a:lnTo>
                <a:lnTo>
                  <a:pt x="888817" y="608753"/>
                </a:lnTo>
                <a:lnTo>
                  <a:pt x="899514" y="611670"/>
                </a:lnTo>
                <a:lnTo>
                  <a:pt x="912155" y="613615"/>
                </a:lnTo>
                <a:lnTo>
                  <a:pt x="911183" y="613615"/>
                </a:lnTo>
                <a:lnTo>
                  <a:pt x="912156" y="613615"/>
                </a:lnTo>
                <a:lnTo>
                  <a:pt x="912155" y="613615"/>
                </a:lnTo>
                <a:lnTo>
                  <a:pt x="913128" y="613615"/>
                </a:lnTo>
                <a:lnTo>
                  <a:pt x="916046" y="613615"/>
                </a:lnTo>
                <a:lnTo>
                  <a:pt x="918963" y="613615"/>
                </a:lnTo>
                <a:lnTo>
                  <a:pt x="921880" y="613615"/>
                </a:lnTo>
                <a:lnTo>
                  <a:pt x="946191" y="617505"/>
                </a:lnTo>
                <a:lnTo>
                  <a:pt x="972448" y="620422"/>
                </a:lnTo>
                <a:lnTo>
                  <a:pt x="969530" y="620422"/>
                </a:lnTo>
                <a:lnTo>
                  <a:pt x="969530" y="621395"/>
                </a:lnTo>
                <a:lnTo>
                  <a:pt x="971475" y="621395"/>
                </a:lnTo>
                <a:lnTo>
                  <a:pt x="975365" y="620422"/>
                </a:lnTo>
                <a:lnTo>
                  <a:pt x="975365" y="621395"/>
                </a:lnTo>
                <a:lnTo>
                  <a:pt x="978282" y="621395"/>
                </a:lnTo>
                <a:lnTo>
                  <a:pt x="979164" y="620513"/>
                </a:lnTo>
                <a:lnTo>
                  <a:pt x="1044409" y="627229"/>
                </a:lnTo>
                <a:lnTo>
                  <a:pt x="1077472" y="631119"/>
                </a:lnTo>
                <a:lnTo>
                  <a:pt x="1110535" y="633064"/>
                </a:lnTo>
                <a:lnTo>
                  <a:pt x="1119287" y="634037"/>
                </a:lnTo>
                <a:lnTo>
                  <a:pt x="1129012" y="634037"/>
                </a:lnTo>
                <a:lnTo>
                  <a:pt x="1147488" y="635009"/>
                </a:lnTo>
                <a:lnTo>
                  <a:pt x="1171799" y="636954"/>
                </a:lnTo>
                <a:lnTo>
                  <a:pt x="1196111" y="638899"/>
                </a:lnTo>
                <a:lnTo>
                  <a:pt x="1220422" y="638899"/>
                </a:lnTo>
                <a:lnTo>
                  <a:pt x="1243275" y="638899"/>
                </a:lnTo>
                <a:lnTo>
                  <a:pt x="1243761" y="639871"/>
                </a:lnTo>
                <a:lnTo>
                  <a:pt x="1241816" y="640844"/>
                </a:lnTo>
                <a:lnTo>
                  <a:pt x="1235981" y="642788"/>
                </a:lnTo>
                <a:lnTo>
                  <a:pt x="1227229" y="643761"/>
                </a:lnTo>
                <a:lnTo>
                  <a:pt x="1212642" y="644733"/>
                </a:lnTo>
                <a:lnTo>
                  <a:pt x="1197083" y="644733"/>
                </a:lnTo>
                <a:lnTo>
                  <a:pt x="1180551" y="644733"/>
                </a:lnTo>
                <a:lnTo>
                  <a:pt x="1164992" y="644733"/>
                </a:lnTo>
                <a:lnTo>
                  <a:pt x="1164020" y="644733"/>
                </a:lnTo>
                <a:lnTo>
                  <a:pt x="1164020" y="643761"/>
                </a:lnTo>
                <a:lnTo>
                  <a:pt x="1163047" y="642789"/>
                </a:lnTo>
                <a:lnTo>
                  <a:pt x="1161102" y="642789"/>
                </a:lnTo>
                <a:lnTo>
                  <a:pt x="1144571" y="643761"/>
                </a:lnTo>
                <a:lnTo>
                  <a:pt x="1126095" y="642789"/>
                </a:lnTo>
                <a:lnTo>
                  <a:pt x="1106645" y="640844"/>
                </a:lnTo>
                <a:lnTo>
                  <a:pt x="1088169" y="637926"/>
                </a:lnTo>
                <a:lnTo>
                  <a:pt x="1089141" y="637926"/>
                </a:lnTo>
                <a:lnTo>
                  <a:pt x="1082334" y="637926"/>
                </a:lnTo>
                <a:lnTo>
                  <a:pt x="1074555" y="637926"/>
                </a:lnTo>
                <a:lnTo>
                  <a:pt x="1075527" y="637926"/>
                </a:lnTo>
                <a:lnTo>
                  <a:pt x="1075527" y="636954"/>
                </a:lnTo>
                <a:lnTo>
                  <a:pt x="1073582" y="636954"/>
                </a:lnTo>
                <a:lnTo>
                  <a:pt x="1069693" y="636954"/>
                </a:lnTo>
                <a:lnTo>
                  <a:pt x="1064830" y="637927"/>
                </a:lnTo>
                <a:lnTo>
                  <a:pt x="1062885" y="636954"/>
                </a:lnTo>
                <a:lnTo>
                  <a:pt x="1060941" y="635981"/>
                </a:lnTo>
                <a:lnTo>
                  <a:pt x="1058023" y="636954"/>
                </a:lnTo>
                <a:lnTo>
                  <a:pt x="1051216" y="636954"/>
                </a:lnTo>
                <a:lnTo>
                  <a:pt x="1044409" y="636954"/>
                </a:lnTo>
                <a:lnTo>
                  <a:pt x="1036629" y="635982"/>
                </a:lnTo>
                <a:lnTo>
                  <a:pt x="1028849" y="635009"/>
                </a:lnTo>
                <a:lnTo>
                  <a:pt x="1029822" y="635009"/>
                </a:lnTo>
                <a:lnTo>
                  <a:pt x="1017180" y="634037"/>
                </a:lnTo>
                <a:lnTo>
                  <a:pt x="1002593" y="633064"/>
                </a:lnTo>
                <a:lnTo>
                  <a:pt x="974392" y="631119"/>
                </a:lnTo>
                <a:lnTo>
                  <a:pt x="975365" y="630147"/>
                </a:lnTo>
                <a:lnTo>
                  <a:pt x="975365" y="629174"/>
                </a:lnTo>
                <a:lnTo>
                  <a:pt x="973420" y="630147"/>
                </a:lnTo>
                <a:lnTo>
                  <a:pt x="970503" y="630147"/>
                </a:lnTo>
                <a:lnTo>
                  <a:pt x="963695" y="630147"/>
                </a:lnTo>
                <a:lnTo>
                  <a:pt x="960778" y="629174"/>
                </a:lnTo>
                <a:lnTo>
                  <a:pt x="957861" y="629174"/>
                </a:lnTo>
                <a:lnTo>
                  <a:pt x="953971" y="629174"/>
                </a:lnTo>
                <a:lnTo>
                  <a:pt x="949109" y="628202"/>
                </a:lnTo>
                <a:lnTo>
                  <a:pt x="950081" y="628202"/>
                </a:lnTo>
                <a:lnTo>
                  <a:pt x="947164" y="628202"/>
                </a:lnTo>
                <a:lnTo>
                  <a:pt x="944247" y="628202"/>
                </a:lnTo>
                <a:lnTo>
                  <a:pt x="942301" y="627229"/>
                </a:lnTo>
                <a:lnTo>
                  <a:pt x="940357" y="628202"/>
                </a:lnTo>
                <a:lnTo>
                  <a:pt x="937439" y="626257"/>
                </a:lnTo>
                <a:lnTo>
                  <a:pt x="935495" y="627230"/>
                </a:lnTo>
                <a:lnTo>
                  <a:pt x="933549" y="626257"/>
                </a:lnTo>
                <a:lnTo>
                  <a:pt x="930632" y="625284"/>
                </a:lnTo>
                <a:lnTo>
                  <a:pt x="927715" y="625285"/>
                </a:lnTo>
                <a:lnTo>
                  <a:pt x="923825" y="625284"/>
                </a:lnTo>
                <a:lnTo>
                  <a:pt x="919936" y="624312"/>
                </a:lnTo>
                <a:lnTo>
                  <a:pt x="911183" y="622367"/>
                </a:lnTo>
                <a:lnTo>
                  <a:pt x="909463" y="622367"/>
                </a:lnTo>
                <a:lnTo>
                  <a:pt x="910211" y="622367"/>
                </a:lnTo>
                <a:lnTo>
                  <a:pt x="912155" y="622367"/>
                </a:lnTo>
                <a:lnTo>
                  <a:pt x="911183" y="621395"/>
                </a:lnTo>
                <a:lnTo>
                  <a:pt x="893679" y="619450"/>
                </a:lnTo>
                <a:lnTo>
                  <a:pt x="875203" y="617505"/>
                </a:lnTo>
                <a:lnTo>
                  <a:pt x="840194" y="610698"/>
                </a:lnTo>
                <a:lnTo>
                  <a:pt x="836305" y="609725"/>
                </a:lnTo>
                <a:lnTo>
                  <a:pt x="835332" y="608753"/>
                </a:lnTo>
                <a:lnTo>
                  <a:pt x="829498" y="607780"/>
                </a:lnTo>
                <a:lnTo>
                  <a:pt x="823663" y="607780"/>
                </a:lnTo>
                <a:lnTo>
                  <a:pt x="821718" y="605835"/>
                </a:lnTo>
                <a:lnTo>
                  <a:pt x="818800" y="605835"/>
                </a:lnTo>
                <a:lnTo>
                  <a:pt x="816856" y="605835"/>
                </a:lnTo>
                <a:lnTo>
                  <a:pt x="814911" y="605835"/>
                </a:lnTo>
                <a:lnTo>
                  <a:pt x="811993" y="605836"/>
                </a:lnTo>
                <a:lnTo>
                  <a:pt x="813939" y="604863"/>
                </a:lnTo>
                <a:lnTo>
                  <a:pt x="813939" y="603891"/>
                </a:lnTo>
                <a:lnTo>
                  <a:pt x="807131" y="603891"/>
                </a:lnTo>
                <a:lnTo>
                  <a:pt x="799352" y="602918"/>
                </a:lnTo>
                <a:lnTo>
                  <a:pt x="801297" y="602918"/>
                </a:lnTo>
                <a:lnTo>
                  <a:pt x="801297" y="601946"/>
                </a:lnTo>
                <a:lnTo>
                  <a:pt x="797407" y="601945"/>
                </a:lnTo>
                <a:lnTo>
                  <a:pt x="794489" y="600973"/>
                </a:lnTo>
                <a:lnTo>
                  <a:pt x="787682" y="600001"/>
                </a:lnTo>
                <a:lnTo>
                  <a:pt x="789627" y="599028"/>
                </a:lnTo>
                <a:lnTo>
                  <a:pt x="785738" y="598056"/>
                </a:lnTo>
                <a:lnTo>
                  <a:pt x="784765" y="599028"/>
                </a:lnTo>
                <a:lnTo>
                  <a:pt x="783792" y="599028"/>
                </a:lnTo>
                <a:lnTo>
                  <a:pt x="780875" y="599028"/>
                </a:lnTo>
                <a:lnTo>
                  <a:pt x="781848" y="599028"/>
                </a:lnTo>
                <a:lnTo>
                  <a:pt x="781848" y="598056"/>
                </a:lnTo>
                <a:lnTo>
                  <a:pt x="776985" y="598056"/>
                </a:lnTo>
                <a:lnTo>
                  <a:pt x="771151" y="597084"/>
                </a:lnTo>
                <a:lnTo>
                  <a:pt x="760454" y="595138"/>
                </a:lnTo>
                <a:lnTo>
                  <a:pt x="750730" y="592221"/>
                </a:lnTo>
                <a:lnTo>
                  <a:pt x="741005" y="590276"/>
                </a:lnTo>
                <a:lnTo>
                  <a:pt x="740032" y="589304"/>
                </a:lnTo>
                <a:lnTo>
                  <a:pt x="739060" y="589304"/>
                </a:lnTo>
                <a:lnTo>
                  <a:pt x="738087" y="588332"/>
                </a:lnTo>
                <a:lnTo>
                  <a:pt x="735170" y="587359"/>
                </a:lnTo>
                <a:lnTo>
                  <a:pt x="734198" y="587359"/>
                </a:lnTo>
                <a:lnTo>
                  <a:pt x="733225" y="587359"/>
                </a:lnTo>
                <a:lnTo>
                  <a:pt x="729336" y="587359"/>
                </a:lnTo>
                <a:lnTo>
                  <a:pt x="726418" y="587359"/>
                </a:lnTo>
                <a:lnTo>
                  <a:pt x="727390" y="588331"/>
                </a:lnTo>
                <a:lnTo>
                  <a:pt x="716694" y="585414"/>
                </a:lnTo>
                <a:lnTo>
                  <a:pt x="707942" y="583469"/>
                </a:lnTo>
                <a:lnTo>
                  <a:pt x="708914" y="582497"/>
                </a:lnTo>
                <a:lnTo>
                  <a:pt x="708914" y="581524"/>
                </a:lnTo>
                <a:lnTo>
                  <a:pt x="710859" y="581524"/>
                </a:lnTo>
                <a:lnTo>
                  <a:pt x="707942" y="579580"/>
                </a:lnTo>
                <a:lnTo>
                  <a:pt x="709887" y="579580"/>
                </a:lnTo>
                <a:lnTo>
                  <a:pt x="704052" y="578607"/>
                </a:lnTo>
                <a:lnTo>
                  <a:pt x="699190" y="577635"/>
                </a:lnTo>
                <a:lnTo>
                  <a:pt x="691410" y="577634"/>
                </a:lnTo>
                <a:lnTo>
                  <a:pt x="687520" y="576662"/>
                </a:lnTo>
                <a:lnTo>
                  <a:pt x="682658" y="575690"/>
                </a:lnTo>
                <a:lnTo>
                  <a:pt x="683631" y="575690"/>
                </a:lnTo>
                <a:lnTo>
                  <a:pt x="683630" y="574717"/>
                </a:lnTo>
                <a:lnTo>
                  <a:pt x="682658" y="574717"/>
                </a:lnTo>
                <a:lnTo>
                  <a:pt x="683630" y="573745"/>
                </a:lnTo>
                <a:lnTo>
                  <a:pt x="672933" y="574717"/>
                </a:lnTo>
                <a:lnTo>
                  <a:pt x="670989" y="573745"/>
                </a:lnTo>
                <a:lnTo>
                  <a:pt x="670989" y="572772"/>
                </a:lnTo>
                <a:lnTo>
                  <a:pt x="669044" y="572772"/>
                </a:lnTo>
                <a:lnTo>
                  <a:pt x="668071" y="572772"/>
                </a:lnTo>
                <a:lnTo>
                  <a:pt x="666126" y="572772"/>
                </a:lnTo>
                <a:lnTo>
                  <a:pt x="660292" y="571800"/>
                </a:lnTo>
                <a:lnTo>
                  <a:pt x="657374" y="569855"/>
                </a:lnTo>
                <a:lnTo>
                  <a:pt x="655429" y="568882"/>
                </a:lnTo>
                <a:lnTo>
                  <a:pt x="657374" y="568883"/>
                </a:lnTo>
                <a:lnTo>
                  <a:pt x="657374" y="567910"/>
                </a:lnTo>
                <a:lnTo>
                  <a:pt x="647650" y="565965"/>
                </a:lnTo>
                <a:lnTo>
                  <a:pt x="642787" y="564993"/>
                </a:lnTo>
                <a:lnTo>
                  <a:pt x="641815" y="564993"/>
                </a:lnTo>
                <a:lnTo>
                  <a:pt x="641815" y="565965"/>
                </a:lnTo>
                <a:lnTo>
                  <a:pt x="638898" y="565965"/>
                </a:lnTo>
                <a:lnTo>
                  <a:pt x="633063" y="564021"/>
                </a:lnTo>
                <a:lnTo>
                  <a:pt x="634036" y="564021"/>
                </a:lnTo>
                <a:lnTo>
                  <a:pt x="635008" y="563048"/>
                </a:lnTo>
                <a:lnTo>
                  <a:pt x="625284" y="562076"/>
                </a:lnTo>
                <a:lnTo>
                  <a:pt x="615559" y="560130"/>
                </a:lnTo>
                <a:lnTo>
                  <a:pt x="617504" y="560130"/>
                </a:lnTo>
                <a:lnTo>
                  <a:pt x="619449" y="560130"/>
                </a:lnTo>
                <a:lnTo>
                  <a:pt x="613614" y="558186"/>
                </a:lnTo>
                <a:lnTo>
                  <a:pt x="606807" y="556241"/>
                </a:lnTo>
                <a:lnTo>
                  <a:pt x="600972" y="554295"/>
                </a:lnTo>
                <a:lnTo>
                  <a:pt x="595138" y="552350"/>
                </a:lnTo>
                <a:lnTo>
                  <a:pt x="596110" y="553323"/>
                </a:lnTo>
                <a:lnTo>
                  <a:pt x="595138" y="553323"/>
                </a:lnTo>
                <a:lnTo>
                  <a:pt x="592220" y="551378"/>
                </a:lnTo>
                <a:lnTo>
                  <a:pt x="589303" y="550406"/>
                </a:lnTo>
                <a:lnTo>
                  <a:pt x="587358" y="549433"/>
                </a:lnTo>
                <a:lnTo>
                  <a:pt x="583468" y="548461"/>
                </a:lnTo>
                <a:lnTo>
                  <a:pt x="582496" y="548461"/>
                </a:lnTo>
                <a:lnTo>
                  <a:pt x="585413" y="549433"/>
                </a:lnTo>
                <a:lnTo>
                  <a:pt x="572771" y="545543"/>
                </a:lnTo>
                <a:lnTo>
                  <a:pt x="564992" y="543598"/>
                </a:lnTo>
                <a:lnTo>
                  <a:pt x="557212" y="540681"/>
                </a:lnTo>
                <a:lnTo>
                  <a:pt x="554295" y="540681"/>
                </a:lnTo>
                <a:lnTo>
                  <a:pt x="549433" y="539708"/>
                </a:lnTo>
                <a:lnTo>
                  <a:pt x="550405" y="538736"/>
                </a:lnTo>
                <a:lnTo>
                  <a:pt x="546515" y="536791"/>
                </a:lnTo>
                <a:lnTo>
                  <a:pt x="544570" y="535819"/>
                </a:lnTo>
                <a:lnTo>
                  <a:pt x="547488" y="536791"/>
                </a:lnTo>
                <a:lnTo>
                  <a:pt x="548460" y="537763"/>
                </a:lnTo>
                <a:lnTo>
                  <a:pt x="550405" y="537764"/>
                </a:lnTo>
                <a:lnTo>
                  <a:pt x="554295" y="538736"/>
                </a:lnTo>
                <a:lnTo>
                  <a:pt x="553322" y="537764"/>
                </a:lnTo>
                <a:lnTo>
                  <a:pt x="550405" y="537764"/>
                </a:lnTo>
                <a:lnTo>
                  <a:pt x="544570" y="535819"/>
                </a:lnTo>
                <a:lnTo>
                  <a:pt x="544570" y="535819"/>
                </a:lnTo>
                <a:lnTo>
                  <a:pt x="544570" y="535819"/>
                </a:lnTo>
                <a:lnTo>
                  <a:pt x="541653" y="534846"/>
                </a:lnTo>
                <a:lnTo>
                  <a:pt x="538736" y="533874"/>
                </a:lnTo>
                <a:lnTo>
                  <a:pt x="536791" y="532901"/>
                </a:lnTo>
                <a:lnTo>
                  <a:pt x="537763" y="532901"/>
                </a:lnTo>
                <a:lnTo>
                  <a:pt x="538735" y="531929"/>
                </a:lnTo>
                <a:lnTo>
                  <a:pt x="536791" y="531929"/>
                </a:lnTo>
                <a:lnTo>
                  <a:pt x="532901" y="530956"/>
                </a:lnTo>
                <a:lnTo>
                  <a:pt x="529984" y="529984"/>
                </a:lnTo>
                <a:lnTo>
                  <a:pt x="527067" y="529011"/>
                </a:lnTo>
                <a:lnTo>
                  <a:pt x="526094" y="529011"/>
                </a:lnTo>
                <a:lnTo>
                  <a:pt x="525121" y="529012"/>
                </a:lnTo>
                <a:lnTo>
                  <a:pt x="524149" y="529012"/>
                </a:lnTo>
                <a:lnTo>
                  <a:pt x="523177" y="528039"/>
                </a:lnTo>
                <a:lnTo>
                  <a:pt x="520259" y="527067"/>
                </a:lnTo>
                <a:lnTo>
                  <a:pt x="517342" y="526094"/>
                </a:lnTo>
                <a:lnTo>
                  <a:pt x="517342" y="525122"/>
                </a:lnTo>
                <a:lnTo>
                  <a:pt x="518314" y="524149"/>
                </a:lnTo>
                <a:lnTo>
                  <a:pt x="514425" y="524149"/>
                </a:lnTo>
                <a:lnTo>
                  <a:pt x="511507" y="524150"/>
                </a:lnTo>
                <a:lnTo>
                  <a:pt x="511507" y="523177"/>
                </a:lnTo>
                <a:lnTo>
                  <a:pt x="509562" y="523177"/>
                </a:lnTo>
                <a:lnTo>
                  <a:pt x="507617" y="522204"/>
                </a:lnTo>
                <a:lnTo>
                  <a:pt x="504700" y="521232"/>
                </a:lnTo>
                <a:lnTo>
                  <a:pt x="501782" y="521232"/>
                </a:lnTo>
                <a:lnTo>
                  <a:pt x="494003" y="517342"/>
                </a:lnTo>
                <a:lnTo>
                  <a:pt x="490114" y="515397"/>
                </a:lnTo>
                <a:lnTo>
                  <a:pt x="487195" y="513452"/>
                </a:lnTo>
                <a:lnTo>
                  <a:pt x="481361" y="512480"/>
                </a:lnTo>
                <a:lnTo>
                  <a:pt x="475527" y="509563"/>
                </a:lnTo>
                <a:lnTo>
                  <a:pt x="477471" y="509563"/>
                </a:lnTo>
                <a:lnTo>
                  <a:pt x="474554" y="508590"/>
                </a:lnTo>
                <a:lnTo>
                  <a:pt x="471637" y="507617"/>
                </a:lnTo>
                <a:lnTo>
                  <a:pt x="468719" y="505673"/>
                </a:lnTo>
                <a:lnTo>
                  <a:pt x="463857" y="502755"/>
                </a:lnTo>
                <a:lnTo>
                  <a:pt x="461912" y="501783"/>
                </a:lnTo>
                <a:lnTo>
                  <a:pt x="460939" y="502756"/>
                </a:lnTo>
                <a:lnTo>
                  <a:pt x="459967" y="503728"/>
                </a:lnTo>
                <a:lnTo>
                  <a:pt x="457050" y="501783"/>
                </a:lnTo>
                <a:lnTo>
                  <a:pt x="453160" y="499838"/>
                </a:lnTo>
                <a:close/>
              </a:path>
            </a:pathLst>
          </a:custGeom>
          <a:solidFill>
            <a:schemeClr val="accent1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3"/>
          </p:nvPr>
        </p:nvSpPr>
        <p:spPr>
          <a:xfrm>
            <a:off x="841248" y="2743199"/>
            <a:ext cx="3017520" cy="324612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5" name="Content Placeholder 14"/>
          <p:cNvSpPr>
            <a:spLocks noGrp="1"/>
          </p:cNvSpPr>
          <p:nvPr>
            <p:ph sz="quarter" idx="14"/>
          </p:nvPr>
        </p:nvSpPr>
        <p:spPr>
          <a:xfrm>
            <a:off x="5294376" y="2743200"/>
            <a:ext cx="3017520" cy="324612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0C081B-7565-4E7A-9F9F-F1076E2DDB85}" type="datetime1">
              <a:rPr lang="en-US" smtClean="0"/>
              <a:pPr/>
              <a:t>8/10/2015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84A37A-AFC2-4A01-80A1-FC20F2C0D5B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00E28A-3A4F-4E6B-B567-EC8C4C5EF7EB}" type="datetime1">
              <a:rPr lang="en-US" smtClean="0"/>
              <a:pPr/>
              <a:t>8/10/2015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84A37A-AFC2-4A01-80A1-FC20F2C0D5B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1280" y="1487081"/>
            <a:ext cx="3008313" cy="1921339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93350" y="835428"/>
            <a:ext cx="4699370" cy="5151526"/>
          </a:xfrm>
        </p:spPr>
        <p:txBody>
          <a:bodyPr anchor="ctr"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51280" y="3408420"/>
            <a:ext cx="3008313" cy="191909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6F08A9-3E88-45E3-A460-6C4313B1A85D}" type="datetime1">
              <a:rPr lang="en-US" smtClean="0"/>
              <a:pPr/>
              <a:t>8/10/2015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84A37A-AFC2-4A01-80A1-FC20F2C0D5B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tap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24200" y="191206"/>
            <a:ext cx="2781300" cy="8191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1280" y="4669654"/>
            <a:ext cx="8041440" cy="719865"/>
          </a:xfrm>
        </p:spPr>
        <p:txBody>
          <a:bodyPr anchor="b"/>
          <a:lstStyle>
            <a:lvl1pPr algn="ctr">
              <a:defRPr sz="36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 rot="-60000">
            <a:off x="2130552" y="594360"/>
            <a:ext cx="4873752" cy="3657600"/>
          </a:xfr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19200" y="5416153"/>
            <a:ext cx="6705600" cy="603126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21CF1C-1A92-4FD7-820B-88967322F7A9}" type="datetime1">
              <a:rPr lang="en-US" smtClean="0"/>
              <a:pPr/>
              <a:t>8/10/2015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84A37A-AFC2-4A01-80A1-FC20F2C0D5B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372853-67FE-4B33-8352-7E4108629A36}" type="datetime1">
              <a:rPr lang="en-US" smtClean="0"/>
              <a:pPr/>
              <a:t>8/10/2015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84A37A-AFC2-4A01-80A1-FC20F2C0D5B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550278"/>
            <a:ext cx="1963320" cy="546952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51280" y="838199"/>
            <a:ext cx="5907840" cy="5181602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8F43FD-ABDB-43CF-A014-C9419E2A3211}" type="datetime1">
              <a:rPr lang="en-US" smtClean="0"/>
              <a:pPr/>
              <a:t>8/10/2015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84A37A-AFC2-4A01-80A1-FC20F2C0D5B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x" type="tx">
  <p:cSld name="tx">
    <p:spTree>
      <p:nvGrpSpPr>
        <p:cNvPr id="1" name="Shape 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hape 11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algn="l" rtl="0">
              <a:spcBef>
                <a:spcPts val="0"/>
              </a:spcBef>
              <a:buSzPct val="100000"/>
              <a:buFont typeface="Arial"/>
              <a:buNone/>
              <a:defRPr sz="36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algn="l" rtl="0">
              <a:spcBef>
                <a:spcPts val="0"/>
              </a:spcBef>
              <a:buSzPct val="100000"/>
              <a:buFont typeface="Arial"/>
              <a:buNone/>
              <a:defRPr sz="36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algn="l" rtl="0">
              <a:spcBef>
                <a:spcPts val="0"/>
              </a:spcBef>
              <a:buSzPct val="100000"/>
              <a:buFont typeface="Arial"/>
              <a:buNone/>
              <a:defRPr sz="36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algn="l" rtl="0">
              <a:spcBef>
                <a:spcPts val="0"/>
              </a:spcBef>
              <a:buSzPct val="100000"/>
              <a:buFont typeface="Arial"/>
              <a:buNone/>
              <a:defRPr sz="36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algn="l" rtl="0">
              <a:spcBef>
                <a:spcPts val="0"/>
              </a:spcBef>
              <a:buSzPct val="100000"/>
              <a:buFont typeface="Arial"/>
              <a:buNone/>
              <a:defRPr sz="36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algn="l" rtl="0">
              <a:spcBef>
                <a:spcPts val="0"/>
              </a:spcBef>
              <a:buSzPct val="100000"/>
              <a:buFont typeface="Arial"/>
              <a:buNone/>
              <a:defRPr sz="36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algn="l" rtl="0">
              <a:spcBef>
                <a:spcPts val="0"/>
              </a:spcBef>
              <a:buSzPct val="100000"/>
              <a:buFont typeface="Arial"/>
              <a:buNone/>
              <a:defRPr sz="36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algn="l" rtl="0">
              <a:spcBef>
                <a:spcPts val="0"/>
              </a:spcBef>
              <a:buSzPct val="100000"/>
              <a:buFont typeface="Arial"/>
              <a:buNone/>
              <a:defRPr sz="36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algn="l" rtl="0">
              <a:spcBef>
                <a:spcPts val="0"/>
              </a:spcBef>
              <a:buSzPct val="100000"/>
              <a:buFont typeface="Arial"/>
              <a:buNone/>
              <a:defRPr sz="36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2" name="Shape 12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9677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rtl="0">
              <a:defRPr/>
            </a:lvl1pPr>
            <a:lvl2pPr marL="742950" indent="-285750" rtl="0">
              <a:defRPr/>
            </a:lvl2pPr>
            <a:lvl3pPr marL="1143000" indent="-228600" rtl="0">
              <a:defRPr/>
            </a:lvl3pPr>
            <a:lvl4pPr marL="1600200" indent="-228600" rtl="0">
              <a:defRPr/>
            </a:lvl4pPr>
            <a:lvl5pPr rtl="0">
              <a:defRPr sz="1800"/>
            </a:lvl5pPr>
            <a:lvl6pPr rtl="0">
              <a:defRPr sz="1800"/>
            </a:lvl6pPr>
            <a:lvl7pPr rtl="0">
              <a:defRPr sz="1800"/>
            </a:lvl7pPr>
            <a:lvl8pPr rtl="0">
              <a:defRPr sz="1800"/>
            </a:lvl8pPr>
            <a:lvl9pPr rtl="0">
              <a:defRPr sz="18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3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Interior-Overlay.png"/>
          <p:cNvPicPr>
            <a:picLocks noChangeAspect="1"/>
          </p:cNvPicPr>
          <p:nvPr/>
        </p:nvPicPr>
        <p:blipFill>
          <a:blip r:embed="rId14">
            <a:lum bright="-10000"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51280" y="436563"/>
            <a:ext cx="8041440" cy="144267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2038388"/>
            <a:ext cx="7467600" cy="395133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51280" y="6148875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>
                <a:solidFill>
                  <a:schemeClr val="tx1">
                    <a:lumMod val="50000"/>
                    <a:lumOff val="50000"/>
                  </a:schemeClr>
                </a:solidFill>
                <a:latin typeface="Rage Italic" pitchFamily="66" charset="0"/>
                <a:cs typeface="Rage Italic" pitchFamily="66" charset="0"/>
              </a:defRPr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148875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400" b="0">
                <a:solidFill>
                  <a:schemeClr val="tx1">
                    <a:lumMod val="50000"/>
                    <a:lumOff val="50000"/>
                  </a:schemeClr>
                </a:solidFill>
                <a:latin typeface="Rage Italic" pitchFamily="66" charset="0"/>
                <a:cs typeface="Rage Italic" pitchFamily="66" charset="0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9120" y="6148875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 b="0">
                <a:solidFill>
                  <a:schemeClr val="tx1">
                    <a:lumMod val="50000"/>
                    <a:lumOff val="50000"/>
                  </a:schemeClr>
                </a:solidFill>
                <a:latin typeface="Rage Italic" pitchFamily="66" charset="0"/>
                <a:cs typeface="Rage Italic" pitchFamily="66" charset="0"/>
              </a:defRPr>
            </a:lvl1pPr>
          </a:lstStyle>
          <a:p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85" r:id="rId1"/>
    <p:sldLayoutId id="2147483786" r:id="rId2"/>
    <p:sldLayoutId id="2147483787" r:id="rId3"/>
    <p:sldLayoutId id="2147483788" r:id="rId4"/>
    <p:sldLayoutId id="2147483789" r:id="rId5"/>
    <p:sldLayoutId id="2147483790" r:id="rId6"/>
    <p:sldLayoutId id="2147483791" r:id="rId7"/>
    <p:sldLayoutId id="2147483792" r:id="rId8"/>
    <p:sldLayoutId id="2147483793" r:id="rId9"/>
    <p:sldLayoutId id="2147483794" r:id="rId10"/>
    <p:sldLayoutId id="2147483795" r:id="rId11"/>
    <p:sldLayoutId id="2147483796" r:id="rId12"/>
  </p:sldLayoutIdLst>
  <p:txStyles>
    <p:titleStyle>
      <a:lvl1pPr algn="ctr" defTabSz="457200" rtl="0" eaLnBrk="1" latinLnBrk="0" hangingPunct="1">
        <a:spcBef>
          <a:spcPct val="0"/>
        </a:spcBef>
        <a:buNone/>
        <a:defRPr sz="48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228600" algn="l" defTabSz="457200" rtl="0" eaLnBrk="1" latinLnBrk="0" hangingPunct="1">
        <a:spcBef>
          <a:spcPct val="20000"/>
        </a:spcBef>
        <a:buClr>
          <a:schemeClr val="accent1"/>
        </a:buClr>
        <a:buSzPct val="95000"/>
        <a:buFont typeface="Rage Italic" pitchFamily="66" charset="0"/>
        <a:buChar char="0"/>
        <a:defRPr sz="2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57784" indent="-228600" algn="l" defTabSz="457200" rtl="0" eaLnBrk="1" latinLnBrk="0" hangingPunct="1">
        <a:spcBef>
          <a:spcPct val="20000"/>
        </a:spcBef>
        <a:buClr>
          <a:schemeClr val="accent1"/>
        </a:buClr>
        <a:buSzPct val="95000"/>
        <a:buFont typeface="Rage Italic" pitchFamily="66" charset="0"/>
        <a:buChar char="0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457200" rtl="0" eaLnBrk="1" latinLnBrk="0" hangingPunct="1">
        <a:spcBef>
          <a:spcPct val="20000"/>
        </a:spcBef>
        <a:buClr>
          <a:schemeClr val="accent1"/>
        </a:buClr>
        <a:buSzPct val="95000"/>
        <a:buFont typeface="Rage Italic" pitchFamily="66" charset="0"/>
        <a:buChar char="0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457200" rtl="0" eaLnBrk="1" latinLnBrk="0" hangingPunct="1">
        <a:spcBef>
          <a:spcPct val="20000"/>
        </a:spcBef>
        <a:buClr>
          <a:schemeClr val="accent1"/>
        </a:buClr>
        <a:buSzPct val="95000"/>
        <a:buFont typeface="Rage Italic" pitchFamily="66" charset="0"/>
        <a:buChar char="0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417320" indent="-182880" algn="l" defTabSz="457200" rtl="0" eaLnBrk="1" latinLnBrk="0" hangingPunct="1">
        <a:spcBef>
          <a:spcPct val="20000"/>
        </a:spcBef>
        <a:buClr>
          <a:schemeClr val="accent1"/>
        </a:buClr>
        <a:buSzPct val="95000"/>
        <a:buFont typeface="Rage Italic" pitchFamily="66" charset="0"/>
        <a:buChar char="0"/>
        <a:defRPr sz="1400" kern="1200" baseline="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45920" indent="-182880" algn="l" defTabSz="457200" rtl="0" eaLnBrk="1" latinLnBrk="0" hangingPunct="1">
        <a:spcBef>
          <a:spcPct val="20000"/>
        </a:spcBef>
        <a:buClr>
          <a:schemeClr val="accent1"/>
        </a:buClr>
        <a:buSzPct val="95000"/>
        <a:buFont typeface="Rage Italic" pitchFamily="66" charset="0"/>
        <a:buChar char="0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20240" indent="-182880" algn="l" defTabSz="457200" rtl="0" eaLnBrk="1" latinLnBrk="0" hangingPunct="1">
        <a:spcBef>
          <a:spcPct val="20000"/>
        </a:spcBef>
        <a:buClr>
          <a:schemeClr val="accent1"/>
        </a:buClr>
        <a:buSzPct val="95000"/>
        <a:buFont typeface="Rage Italic" pitchFamily="66" charset="0"/>
        <a:buChar char="0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194560" indent="-182880" algn="l" defTabSz="457200" rtl="0" eaLnBrk="1" latinLnBrk="0" hangingPunct="1">
        <a:spcBef>
          <a:spcPct val="20000"/>
        </a:spcBef>
        <a:buClr>
          <a:schemeClr val="accent1"/>
        </a:buClr>
        <a:buSzPct val="95000"/>
        <a:buFont typeface="Rage Italic" pitchFamily="66" charset="0"/>
        <a:buChar char="0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468880" indent="-182880" algn="l" defTabSz="457200" rtl="0" eaLnBrk="1" latinLnBrk="0" hangingPunct="1">
        <a:spcBef>
          <a:spcPct val="20000"/>
        </a:spcBef>
        <a:buClr>
          <a:schemeClr val="accent1"/>
        </a:buClr>
        <a:buSzPct val="95000"/>
        <a:buFont typeface="Rage Italic" pitchFamily="66" charset="0"/>
        <a:buChar char="0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jp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8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9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6.png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4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hyperlink" Target="mailto:sklappa@davenport.edu" TargetMode="External"/><Relationship Id="rId1" Type="http://schemas.openxmlformats.org/officeDocument/2006/relationships/slideLayout" Target="../slideLayouts/slideLayout6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hyperlink" Target="http://www.gallup.com/businessjournal/163463/engaging-employees-honeymoon-period.aspx?utm_source=WWW&amp;utm_medium=csm&amp;utm_campaign=syndication" TargetMode="Externa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7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Shape 98"/>
          <p:cNvSpPr txBox="1">
            <a:spLocks noGrp="1"/>
          </p:cNvSpPr>
          <p:nvPr>
            <p:ph type="ctrTitle"/>
          </p:nvPr>
        </p:nvSpPr>
        <p:spPr>
          <a:xfrm rot="360000">
            <a:off x="3338419" y="2740088"/>
            <a:ext cx="4847038" cy="2894825"/>
          </a:xfrm>
        </p:spPr>
        <p:txBody>
          <a:bodyPr>
            <a:noAutofit/>
          </a:bodyPr>
          <a:lstStyle/>
          <a:p>
            <a:r>
              <a:rPr lang="en-US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n-US" sz="3600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n-US" sz="3600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n-US" sz="3600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n-US" sz="3600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3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Compassion Satisfaction: </a:t>
            </a:r>
            <a:r>
              <a:rPr lang="en-US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n-US" sz="3600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Taking 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Care of Our Physios Means Better Patient </a:t>
            </a:r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Care</a:t>
            </a:r>
            <a:r>
              <a:rPr lang="en" dirty="0" smtClean="0">
                <a:latin typeface="+mn-lt"/>
              </a:rPr>
              <a:t/>
            </a:r>
            <a:br>
              <a:rPr lang="en" dirty="0" smtClean="0">
                <a:latin typeface="+mn-lt"/>
              </a:rPr>
            </a:br>
            <a:endParaRPr lang="en" sz="2000" dirty="0">
              <a:latin typeface="+mn-lt"/>
            </a:endParaRPr>
          </a:p>
        </p:txBody>
      </p:sp>
      <p:sp>
        <p:nvSpPr>
          <p:cNvPr id="99" name="Shape 99"/>
          <p:cNvSpPr txBox="1">
            <a:spLocks noGrp="1"/>
          </p:cNvSpPr>
          <p:nvPr>
            <p:ph type="subTitle" idx="1"/>
          </p:nvPr>
        </p:nvSpPr>
        <p:spPr>
          <a:xfrm rot="20666024">
            <a:off x="324541" y="3928081"/>
            <a:ext cx="2862056" cy="2035938"/>
          </a:xfrm>
        </p:spPr>
        <p:txBody>
          <a:bodyPr>
            <a:normAutofit/>
          </a:bodyPr>
          <a:lstStyle/>
          <a:p>
            <a:pPr lvl="0"/>
            <a:r>
              <a:rPr lang="en" dirty="0" smtClean="0">
                <a:latin typeface="Arial" panose="020B0604020202020204" pitchFamily="34" charset="0"/>
                <a:cs typeface="Arial" panose="020B0604020202020204" pitchFamily="34" charset="0"/>
              </a:rPr>
              <a:t>Sue Klappa, PT, PhD</a:t>
            </a:r>
          </a:p>
          <a:p>
            <a:r>
              <a:rPr lang="en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Professor</a:t>
            </a:r>
          </a:p>
          <a:p>
            <a:r>
              <a:rPr lang="en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Chair</a:t>
            </a:r>
          </a:p>
          <a:p>
            <a:r>
              <a:rPr lang="en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Developing DPT Program</a:t>
            </a:r>
          </a:p>
          <a:p>
            <a:r>
              <a:rPr lang="en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Davenport University</a:t>
            </a:r>
          </a:p>
          <a:p>
            <a:r>
              <a:rPr lang="en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Grand Rapids, MI</a:t>
            </a:r>
          </a:p>
          <a:p>
            <a:endParaRPr lang="en" sz="16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8600" y="331186"/>
            <a:ext cx="2971799" cy="2045703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29648" y="533400"/>
            <a:ext cx="1971223" cy="1143000"/>
          </a:xfrm>
          <a:prstGeom prst="rect">
            <a:avLst/>
          </a:prstGeom>
        </p:spPr>
      </p:pic>
    </p:spTree>
  </p:cSld>
  <p:clrMapOvr>
    <a:masterClrMapping/>
  </p:clrMapOvr>
  <p:transition spd="slow">
    <p:cut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latin typeface="Arial" panose="020B0604020202020204" pitchFamily="34" charset="0"/>
                <a:cs typeface="Arial" panose="020B0604020202020204" pitchFamily="34" charset="0"/>
              </a:rPr>
              <a:t>Objectives</a:t>
            </a:r>
            <a:endParaRPr lang="en-US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Char char="§"/>
            </a:pPr>
            <a:r>
              <a:rPr lang="en-US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Review some </a:t>
            </a:r>
            <a:r>
              <a:rPr lang="en-US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research</a:t>
            </a:r>
            <a:r>
              <a:rPr lang="en-US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regarding Compassion Satisfaction and Compassion Fatigue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Discuss a possible conceptual model on Compassion Satisfaction – Fatigue Continuum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Review strategies for preventing CF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6875943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1280" y="436563"/>
            <a:ext cx="8041440" cy="1011237"/>
          </a:xfrm>
        </p:spPr>
        <p:txBody>
          <a:bodyPr/>
          <a:lstStyle/>
          <a:p>
            <a:r>
              <a:rPr lang="en-US" b="1" dirty="0" smtClean="0">
                <a:latin typeface="Arial" panose="020B0604020202020204" pitchFamily="34" charset="0"/>
                <a:cs typeface="Arial" panose="020B0604020202020204" pitchFamily="34" charset="0"/>
              </a:rPr>
              <a:t>Compassion Fatigue . . . </a:t>
            </a:r>
            <a:endParaRPr lang="en-US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295400"/>
            <a:ext cx="7467600" cy="5257800"/>
          </a:xfrm>
        </p:spPr>
        <p:txBody>
          <a:bodyPr>
            <a:noAutofit/>
          </a:bodyPr>
          <a:lstStyle/>
          <a:p>
            <a:pPr marL="0" lvl="0" indent="0">
              <a:spcBef>
                <a:spcPts val="0"/>
              </a:spcBef>
              <a:buNone/>
              <a:tabLst>
                <a:tab pos="457200" algn="l"/>
              </a:tabLst>
            </a:pPr>
            <a:r>
              <a:rPr lang="en-US" sz="2000" dirty="0">
                <a:solidFill>
                  <a:srgbClr val="40404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Compassion fatigue is when I have no patience for the complaints of </a:t>
            </a:r>
            <a:r>
              <a:rPr lang="en-US" sz="2000" dirty="0" smtClean="0">
                <a:solidFill>
                  <a:srgbClr val="40404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the people I care for</a:t>
            </a:r>
            <a:r>
              <a:rPr lang="en-US" sz="2000" dirty="0" smtClean="0">
                <a:solidFill>
                  <a:srgbClr val="40404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dirty="0">
                <a:solidFill>
                  <a:srgbClr val="40404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because they just </a:t>
            </a:r>
            <a:r>
              <a:rPr lang="en-US" sz="2000" dirty="0" smtClean="0">
                <a:solidFill>
                  <a:srgbClr val="40404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feel </a:t>
            </a:r>
            <a:r>
              <a:rPr lang="en-US" sz="2000" dirty="0">
                <a:solidFill>
                  <a:srgbClr val="40404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so trivial. I remember one day</a:t>
            </a:r>
            <a:r>
              <a:rPr lang="en-US" sz="2000" b="1" dirty="0">
                <a:solidFill>
                  <a:srgbClr val="40404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I </a:t>
            </a:r>
            <a:r>
              <a:rPr lang="en-US" sz="2000" dirty="0">
                <a:solidFill>
                  <a:srgbClr val="40404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had a bunch of patients </a:t>
            </a:r>
            <a:r>
              <a:rPr lang="en-US" sz="2000" dirty="0" smtClean="0">
                <a:solidFill>
                  <a:srgbClr val="40404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cancel, there were productivity marks to hit, </a:t>
            </a:r>
            <a:r>
              <a:rPr lang="en-US" sz="2000" dirty="0">
                <a:solidFill>
                  <a:srgbClr val="40404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and</a:t>
            </a:r>
            <a:r>
              <a:rPr lang="en-US" sz="2000" b="1" dirty="0">
                <a:solidFill>
                  <a:srgbClr val="40404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I </a:t>
            </a:r>
            <a:r>
              <a:rPr lang="en-US" sz="2000" dirty="0">
                <a:solidFill>
                  <a:srgbClr val="40404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was just in a huff. M</a:t>
            </a:r>
            <a:r>
              <a:rPr lang="en-US" sz="2000" dirty="0" smtClean="0">
                <a:solidFill>
                  <a:srgbClr val="40404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y </a:t>
            </a:r>
            <a:r>
              <a:rPr lang="en-US" sz="2000" dirty="0">
                <a:solidFill>
                  <a:srgbClr val="40404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husband </a:t>
            </a:r>
            <a:r>
              <a:rPr lang="en-US" sz="2000" dirty="0" smtClean="0">
                <a:solidFill>
                  <a:srgbClr val="40404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asked,</a:t>
            </a:r>
            <a:r>
              <a:rPr lang="en-US" sz="2000" dirty="0" smtClean="0">
                <a:solidFill>
                  <a:srgbClr val="40404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dirty="0" smtClean="0">
                <a:solidFill>
                  <a:srgbClr val="40404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“How </a:t>
            </a:r>
            <a:r>
              <a:rPr lang="en-US" sz="2000" dirty="0">
                <a:solidFill>
                  <a:srgbClr val="40404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was your day</a:t>
            </a:r>
            <a:r>
              <a:rPr lang="en-US" sz="2000" dirty="0" smtClean="0">
                <a:solidFill>
                  <a:srgbClr val="40404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?” I replied,  “It </a:t>
            </a:r>
            <a:r>
              <a:rPr lang="en-US" sz="2000" dirty="0">
                <a:solidFill>
                  <a:srgbClr val="40404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was such a waste of </a:t>
            </a:r>
            <a:r>
              <a:rPr lang="en-US" sz="2000" b="1" dirty="0">
                <a:solidFill>
                  <a:srgbClr val="40404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my</a:t>
            </a:r>
            <a:r>
              <a:rPr lang="en-US" sz="2000" dirty="0">
                <a:solidFill>
                  <a:srgbClr val="40404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time</a:t>
            </a:r>
            <a:r>
              <a:rPr lang="en-US" sz="2000" dirty="0" smtClean="0">
                <a:solidFill>
                  <a:srgbClr val="40404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.” That </a:t>
            </a:r>
            <a:r>
              <a:rPr lang="en-US" sz="2000" dirty="0">
                <a:solidFill>
                  <a:srgbClr val="40404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was </a:t>
            </a:r>
            <a:r>
              <a:rPr lang="en-US" sz="2000" b="1" dirty="0">
                <a:solidFill>
                  <a:srgbClr val="40404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my</a:t>
            </a:r>
            <a:r>
              <a:rPr lang="en-US" sz="2000" dirty="0">
                <a:solidFill>
                  <a:srgbClr val="40404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answer. W</a:t>
            </a:r>
            <a:r>
              <a:rPr lang="en-US" sz="2000" dirty="0" smtClean="0">
                <a:solidFill>
                  <a:srgbClr val="40404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hy </a:t>
            </a:r>
            <a:r>
              <a:rPr lang="en-US" sz="2000" dirty="0">
                <a:solidFill>
                  <a:srgbClr val="40404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did</a:t>
            </a:r>
            <a:r>
              <a:rPr lang="en-US" sz="2000" b="1" dirty="0">
                <a:solidFill>
                  <a:srgbClr val="40404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I </a:t>
            </a:r>
            <a:r>
              <a:rPr lang="en-US" sz="2000" dirty="0">
                <a:solidFill>
                  <a:srgbClr val="40404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even bother going to work? </a:t>
            </a:r>
            <a:endParaRPr lang="en-US" sz="2000" dirty="0" smtClean="0">
              <a:solidFill>
                <a:srgbClr val="404040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lvl="0" indent="0">
              <a:spcBef>
                <a:spcPts val="0"/>
              </a:spcBef>
              <a:buNone/>
              <a:tabLst>
                <a:tab pos="457200" algn="l"/>
              </a:tabLst>
            </a:pPr>
            <a:endParaRPr lang="en-US" sz="2000" dirty="0">
              <a:solidFill>
                <a:srgbClr val="404040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lvl="0" indent="0">
              <a:spcBef>
                <a:spcPts val="0"/>
              </a:spcBef>
              <a:buNone/>
              <a:tabLst>
                <a:tab pos="457200" algn="l"/>
              </a:tabLst>
            </a:pPr>
            <a:r>
              <a:rPr lang="en-US" sz="2000" dirty="0" smtClean="0">
                <a:solidFill>
                  <a:srgbClr val="40404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To </a:t>
            </a:r>
            <a:r>
              <a:rPr lang="en-US" sz="2000" dirty="0">
                <a:solidFill>
                  <a:srgbClr val="40404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have </a:t>
            </a:r>
            <a:r>
              <a:rPr lang="en-US" sz="2000" dirty="0" smtClean="0">
                <a:solidFill>
                  <a:srgbClr val="40404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people </a:t>
            </a:r>
            <a:r>
              <a:rPr lang="en-US" sz="2000" dirty="0">
                <a:solidFill>
                  <a:srgbClr val="40404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just cancel on you last </a:t>
            </a:r>
            <a:r>
              <a:rPr lang="en-US" sz="2000" dirty="0" smtClean="0">
                <a:solidFill>
                  <a:srgbClr val="40404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minute or complain </a:t>
            </a:r>
            <a:r>
              <a:rPr lang="en-US" sz="2000" dirty="0">
                <a:solidFill>
                  <a:srgbClr val="40404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about how horrible their life was because they had back pain once in the last two </a:t>
            </a:r>
            <a:r>
              <a:rPr lang="en-US" sz="2000" dirty="0" smtClean="0">
                <a:solidFill>
                  <a:srgbClr val="40404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weeks was </a:t>
            </a:r>
            <a:r>
              <a:rPr lang="en-US" sz="2000" dirty="0">
                <a:solidFill>
                  <a:srgbClr val="40404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really, really difficult. </a:t>
            </a:r>
            <a:r>
              <a:rPr lang="en-US" sz="2000" dirty="0" smtClean="0">
                <a:solidFill>
                  <a:srgbClr val="40404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After stepping away, I </a:t>
            </a:r>
            <a:r>
              <a:rPr lang="en-US" sz="2000" dirty="0">
                <a:solidFill>
                  <a:srgbClr val="40404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think it probably took me </a:t>
            </a:r>
            <a:r>
              <a:rPr lang="en-US" sz="2000" dirty="0" smtClean="0">
                <a:solidFill>
                  <a:srgbClr val="40404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about </a:t>
            </a:r>
            <a:r>
              <a:rPr lang="en-US" sz="2000" dirty="0">
                <a:solidFill>
                  <a:srgbClr val="40404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 month and a half to feel like I had the same passion for my patients at work. You know, my patience was </a:t>
            </a:r>
            <a:r>
              <a:rPr lang="en-US" sz="2000" dirty="0" smtClean="0">
                <a:solidFill>
                  <a:srgbClr val="40404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better</a:t>
            </a:r>
            <a:r>
              <a:rPr lang="en-US" sz="2000" dirty="0">
                <a:solidFill>
                  <a:srgbClr val="40404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</a:t>
            </a:r>
            <a:r>
              <a:rPr lang="en-US" sz="2000" dirty="0" smtClean="0">
                <a:solidFill>
                  <a:srgbClr val="40404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dirty="0">
                <a:solidFill>
                  <a:srgbClr val="40404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 could listen </a:t>
            </a:r>
            <a:r>
              <a:rPr lang="en-US" sz="2000" dirty="0" smtClean="0">
                <a:solidFill>
                  <a:srgbClr val="40404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to them, </a:t>
            </a:r>
            <a:r>
              <a:rPr lang="en-US" sz="2000" dirty="0">
                <a:solidFill>
                  <a:srgbClr val="40404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but I couldn’t empathize with </a:t>
            </a:r>
            <a:r>
              <a:rPr lang="en-US" sz="2000" dirty="0" smtClean="0">
                <a:solidFill>
                  <a:srgbClr val="40404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them for a while. </a:t>
            </a:r>
            <a:r>
              <a:rPr lang="en-US" sz="2000" dirty="0" smtClean="0">
                <a:solidFill>
                  <a:srgbClr val="40404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It </a:t>
            </a:r>
            <a:r>
              <a:rPr lang="en-US" sz="2000" dirty="0">
                <a:solidFill>
                  <a:srgbClr val="40404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was a difficult time in my practice. </a:t>
            </a:r>
            <a:r>
              <a:rPr lang="en-US" sz="2000" b="1" dirty="0" smtClean="0">
                <a:solidFill>
                  <a:srgbClr val="40404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 probably didn’t give them the care they </a:t>
            </a:r>
            <a:r>
              <a:rPr lang="en-US" sz="2000" b="1" dirty="0" smtClean="0">
                <a:solidFill>
                  <a:srgbClr val="40404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needed</a:t>
            </a:r>
            <a:r>
              <a:rPr lang="en-US" sz="2000" b="1" dirty="0">
                <a:solidFill>
                  <a:srgbClr val="40404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b="1" dirty="0" smtClean="0">
                <a:solidFill>
                  <a:srgbClr val="40404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until I took care of myself. </a:t>
            </a:r>
            <a:r>
              <a:rPr lang="en-US" sz="2000" b="1" dirty="0">
                <a:solidFill>
                  <a:srgbClr val="40404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b="1" dirty="0" smtClean="0">
                <a:solidFill>
                  <a:srgbClr val="40404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                     </a:t>
            </a:r>
            <a:r>
              <a:rPr lang="en-US" sz="2000" i="1" dirty="0" smtClean="0">
                <a:solidFill>
                  <a:srgbClr val="40404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(</a:t>
            </a:r>
            <a:r>
              <a:rPr lang="en-US" sz="2000" i="1" dirty="0" smtClean="0">
                <a:solidFill>
                  <a:srgbClr val="40404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Healthcare provider)</a:t>
            </a:r>
            <a:endParaRPr lang="en-US" sz="1200" i="1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237289496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Some Operational Definitions </a:t>
            </a:r>
            <a:r>
              <a:rPr 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(Stamm, 2010)</a:t>
            </a: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2209800"/>
            <a:ext cx="7696200" cy="3951337"/>
          </a:xfrm>
        </p:spPr>
        <p:txBody>
          <a:bodyPr>
            <a:normAutofit lnSpcReduction="10000"/>
          </a:bodyPr>
          <a:lstStyle/>
          <a:p>
            <a:pPr>
              <a:buFont typeface="Wingdings" panose="05000000000000000000" pitchFamily="2" charset="2"/>
              <a:buChar char="§"/>
            </a:pPr>
            <a:r>
              <a:rPr lang="en-US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Compassion Satisfaction (CS): 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P</a:t>
            </a:r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leasure derived from doing work well &amp; helping others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Compassion Fatigue (CF):</a:t>
            </a:r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 Reduction in capacity to bear sufferings of others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Burnout (BO):</a:t>
            </a:r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 Emotional exhaustion, depersonalization, &amp; low feelings of personal accomplishment</a:t>
            </a:r>
            <a:endParaRPr lang="en-US" sz="28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Font typeface="Wingdings" panose="05000000000000000000" pitchFamily="2" charset="2"/>
              <a:buChar char="§"/>
            </a:pPr>
            <a:r>
              <a:rPr lang="en-US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Secondary Trauma Stress (STS): 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R</a:t>
            </a:r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esidual stress of working with traumatized individuals </a:t>
            </a:r>
            <a:endParaRPr lang="en-US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4800" y="6015600"/>
            <a:ext cx="762000" cy="4408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044454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7"/>
            <a:ext cx="8229600" cy="792163"/>
          </a:xfrm>
        </p:spPr>
        <p:txBody>
          <a:bodyPr/>
          <a:lstStyle/>
          <a:p>
            <a:pPr algn="ctr"/>
            <a:r>
              <a:rPr lang="en-US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CS Study Purposes</a:t>
            </a:r>
            <a:endParaRPr lang="en-US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To </a:t>
            </a:r>
            <a:r>
              <a:rPr lang="en" sz="3200" dirty="0">
                <a:latin typeface="Arial" panose="020B0604020202020204" pitchFamily="34" charset="0"/>
                <a:cs typeface="Arial" panose="020B0604020202020204" pitchFamily="34" charset="0"/>
              </a:rPr>
              <a:t>investigate </a:t>
            </a:r>
            <a:r>
              <a:rPr lang="en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levels of CS &amp; CF in physical therapists &amp; physiotherapists (PTs) who are: </a:t>
            </a:r>
          </a:p>
          <a:p>
            <a:pPr marL="0" indent="0">
              <a:buNone/>
            </a:pPr>
            <a:endParaRPr lang="en" sz="28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Font typeface="Wingdings" panose="05000000000000000000" pitchFamily="2" charset="2"/>
              <a:buChar char="§"/>
            </a:pPr>
            <a:r>
              <a:rPr lang="en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Disaster Relief Workers (DRW)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New Graduates (NG)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PTs from Around the World (WPT)</a:t>
            </a: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1126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62675" y="4953000"/>
            <a:ext cx="2524125" cy="1516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5791200"/>
            <a:ext cx="1171733" cy="6778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08939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381000"/>
            <a:ext cx="8041440" cy="1442674"/>
          </a:xfrm>
        </p:spPr>
        <p:txBody>
          <a:bodyPr/>
          <a:lstStyle/>
          <a:p>
            <a:r>
              <a:rPr lang="en-US" sz="4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Research Questions</a:t>
            </a:r>
            <a:endParaRPr lang="en-US" sz="4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1676400"/>
            <a:ext cx="7467600" cy="3951337"/>
          </a:xfrm>
        </p:spPr>
        <p:txBody>
          <a:bodyPr>
            <a:noAutofit/>
          </a:bodyPr>
          <a:lstStyle/>
          <a:p>
            <a:pPr marL="0" indent="0">
              <a:buNone/>
            </a:pPr>
            <a:endParaRPr lang="en-US" sz="1800" dirty="0"/>
          </a:p>
          <a:p>
            <a:pPr marL="342900" indent="-342900">
              <a:buFont typeface="+mj-lt"/>
              <a:buAutoNum type="arabicPeriod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What 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are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the 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levels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of 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CS,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secondary 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trauma stress (STS),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and burnout 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(BO) experienced by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PTs 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in their everyday practice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? </a:t>
            </a:r>
            <a:endParaRPr lang="en-US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+mj-lt"/>
              <a:buAutoNum type="arabicPeriod"/>
            </a:pPr>
            <a:endParaRPr lang="en-US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+mj-lt"/>
              <a:buAutoNum type="arabicPeriod"/>
            </a:pP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Can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we predict 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PTs and healthcare workers at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risk for CF based on scores for burnout and secondary trauma on the 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PROQOL?  </a:t>
            </a:r>
            <a:endParaRPr lang="en-US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+mj-lt"/>
              <a:buAutoNum type="arabicPeriod"/>
            </a:pPr>
            <a:endParaRPr lang="en-US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+mj-lt"/>
              <a:buAutoNum type="arabicPeriod"/>
            </a:pP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What are some strategies to help mitigate CF?  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8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72400" y="304800"/>
            <a:ext cx="1170708" cy="881645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55396" y="6117692"/>
            <a:ext cx="804715" cy="4655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32727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7"/>
            <a:ext cx="8229600" cy="792163"/>
          </a:xfrm>
        </p:spPr>
        <p:txBody>
          <a:bodyPr/>
          <a:lstStyle/>
          <a:p>
            <a:pPr algn="ctr"/>
            <a:r>
              <a:rPr lang="en-US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Methods: Mixed-Methods</a:t>
            </a:r>
            <a:endParaRPr lang="en-US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19200"/>
            <a:ext cx="8229600" cy="4967700"/>
          </a:xfrm>
        </p:spPr>
        <p:txBody>
          <a:bodyPr>
            <a:normAutofit fontScale="25000" lnSpcReduction="20000"/>
          </a:bodyPr>
          <a:lstStyle/>
          <a:p>
            <a:pPr>
              <a:buFont typeface="Wingdings" panose="05000000000000000000" pitchFamily="2" charset="2"/>
              <a:buChar char="§"/>
            </a:pPr>
            <a:r>
              <a:rPr lang="en-US" sz="9600" dirty="0" smtClean="0">
                <a:latin typeface="Arial" panose="020B0604020202020204" pitchFamily="34" charset="0"/>
                <a:cs typeface="Arial" panose="020B0604020202020204" pitchFamily="34" charset="0"/>
              </a:rPr>
              <a:t>Phase 1: </a:t>
            </a:r>
          </a:p>
          <a:p>
            <a:pPr marL="0" indent="0">
              <a:buNone/>
            </a:pPr>
            <a:r>
              <a:rPr lang="en-US" sz="9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9600" dirty="0" smtClean="0">
                <a:latin typeface="Arial" panose="020B0604020202020204" pitchFamily="34" charset="0"/>
                <a:cs typeface="Arial" panose="020B0604020202020204" pitchFamily="34" charset="0"/>
              </a:rPr>
              <a:t>  Professional Quality of Life (ProQOL) </a:t>
            </a:r>
            <a:r>
              <a:rPr lang="en-US" sz="9600" dirty="0">
                <a:latin typeface="Arial" panose="020B0604020202020204" pitchFamily="34" charset="0"/>
                <a:cs typeface="Arial" panose="020B0604020202020204" pitchFamily="34" charset="0"/>
              </a:rPr>
              <a:t>S</a:t>
            </a:r>
            <a:r>
              <a:rPr lang="en-US" sz="9600" dirty="0" smtClean="0">
                <a:latin typeface="Arial" panose="020B0604020202020204" pitchFamily="34" charset="0"/>
                <a:cs typeface="Arial" panose="020B0604020202020204" pitchFamily="34" charset="0"/>
              </a:rPr>
              <a:t>urvey  </a:t>
            </a:r>
          </a:p>
          <a:p>
            <a:pPr marL="0" indent="0">
              <a:buNone/>
            </a:pPr>
            <a:r>
              <a:rPr lang="en-US" sz="6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6000" dirty="0" smtClean="0">
                <a:latin typeface="Arial" panose="020B0604020202020204" pitchFamily="34" charset="0"/>
                <a:cs typeface="Arial" panose="020B0604020202020204" pitchFamily="34" charset="0"/>
              </a:rPr>
              <a:t>                                                                                               </a:t>
            </a:r>
            <a:r>
              <a:rPr lang="en-US" sz="7200" dirty="0" smtClean="0">
                <a:latin typeface="Arial" panose="020B0604020202020204" pitchFamily="34" charset="0"/>
                <a:cs typeface="Arial" panose="020B0604020202020204" pitchFamily="34" charset="0"/>
              </a:rPr>
              <a:t>(Stamm &amp; Hundall, 2010)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8000" dirty="0" smtClean="0">
                <a:latin typeface="Arial" panose="020B0604020202020204" pitchFamily="34" charset="0"/>
                <a:cs typeface="Arial" panose="020B0604020202020204" pitchFamily="34" charset="0"/>
              </a:rPr>
              <a:t>Participants: 304 </a:t>
            </a:r>
            <a:r>
              <a:rPr lang="en-US" sz="80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surveys</a:t>
            </a:r>
          </a:p>
          <a:p>
            <a:pPr lvl="2">
              <a:buFont typeface="Courier New" panose="02070309020205020404" pitchFamily="49" charset="0"/>
              <a:buChar char="o"/>
            </a:pPr>
            <a:r>
              <a:rPr lang="en-US" sz="62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DRW: n=90 (63 females, 27 males)</a:t>
            </a:r>
          </a:p>
          <a:p>
            <a:pPr lvl="2">
              <a:buFont typeface="Courier New" panose="02070309020205020404" pitchFamily="49" charset="0"/>
              <a:buChar char="o"/>
            </a:pPr>
            <a:r>
              <a:rPr lang="en-US" sz="6200" dirty="0" smtClean="0">
                <a:latin typeface="Arial" panose="020B0604020202020204" pitchFamily="34" charset="0"/>
                <a:cs typeface="Arial" panose="020B0604020202020204" pitchFamily="34" charset="0"/>
              </a:rPr>
              <a:t>NG: n=151 (112 females, 38 males)</a:t>
            </a:r>
          </a:p>
          <a:p>
            <a:pPr lvl="2">
              <a:buFont typeface="Courier New" panose="02070309020205020404" pitchFamily="49" charset="0"/>
              <a:buChar char="o"/>
            </a:pPr>
            <a:r>
              <a:rPr lang="en-US" sz="6200" dirty="0" smtClean="0">
                <a:latin typeface="Arial" panose="020B0604020202020204" pitchFamily="34" charset="0"/>
                <a:cs typeface="Arial" panose="020B0604020202020204" pitchFamily="34" charset="0"/>
              </a:rPr>
              <a:t>WPT: n=63 (39 females, 24 males)</a:t>
            </a:r>
          </a:p>
          <a:p>
            <a:pPr marL="0" indent="0">
              <a:buNone/>
            </a:pPr>
            <a:endParaRPr lang="en-US" sz="96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Font typeface="Wingdings" panose="05000000000000000000" pitchFamily="2" charset="2"/>
              <a:buChar char="§"/>
            </a:pPr>
            <a:r>
              <a:rPr lang="en-US" sz="9600" dirty="0" smtClean="0">
                <a:latin typeface="Arial" panose="020B0604020202020204" pitchFamily="34" charset="0"/>
                <a:cs typeface="Arial" panose="020B0604020202020204" pitchFamily="34" charset="0"/>
              </a:rPr>
              <a:t>Phase 2</a:t>
            </a:r>
            <a:r>
              <a:rPr lang="en-US" sz="9600" dirty="0"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  <a:r>
              <a:rPr lang="en-US" sz="9600" dirty="0" smtClean="0">
                <a:latin typeface="Arial" panose="020B0604020202020204" pitchFamily="34" charset="0"/>
                <a:cs typeface="Arial" panose="020B0604020202020204" pitchFamily="34" charset="0"/>
              </a:rPr>
              <a:t> Phenomenological </a:t>
            </a:r>
            <a:r>
              <a:rPr lang="en-US" sz="9600" dirty="0">
                <a:latin typeface="Arial" panose="020B0604020202020204" pitchFamily="34" charset="0"/>
                <a:cs typeface="Arial" panose="020B0604020202020204" pitchFamily="34" charset="0"/>
              </a:rPr>
              <a:t>interviews</a:t>
            </a:r>
            <a:r>
              <a:rPr lang="en-US" sz="96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marL="0" indent="0">
              <a:buNone/>
            </a:pPr>
            <a:endParaRPr lang="en-US" sz="8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80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Participants: 34 interviews</a:t>
            </a:r>
          </a:p>
          <a:p>
            <a:pPr lvl="2">
              <a:buFont typeface="Courier New" panose="02070309020205020404" pitchFamily="49" charset="0"/>
              <a:buChar char="o"/>
            </a:pPr>
            <a:r>
              <a:rPr lang="en-US" sz="64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DRW: n=15 (12 females, 3 males)</a:t>
            </a:r>
          </a:p>
          <a:p>
            <a:pPr lvl="2">
              <a:buFont typeface="Courier New" panose="02070309020205020404" pitchFamily="49" charset="0"/>
              <a:buChar char="o"/>
            </a:pPr>
            <a:r>
              <a:rPr lang="en-US" sz="6400" dirty="0" smtClean="0">
                <a:latin typeface="Arial" panose="020B0604020202020204" pitchFamily="34" charset="0"/>
                <a:cs typeface="Arial" panose="020B0604020202020204" pitchFamily="34" charset="0"/>
              </a:rPr>
              <a:t>NG: n=12 (12 females, 0 males)</a:t>
            </a:r>
          </a:p>
          <a:p>
            <a:pPr lvl="2">
              <a:buFont typeface="Courier New" panose="02070309020205020404" pitchFamily="49" charset="0"/>
              <a:buChar char="o"/>
            </a:pPr>
            <a:r>
              <a:rPr lang="en-US" sz="6400" dirty="0" smtClean="0">
                <a:latin typeface="Arial" panose="020B0604020202020204" pitchFamily="34" charset="0"/>
                <a:cs typeface="Arial" panose="020B0604020202020204" pitchFamily="34" charset="0"/>
              </a:rPr>
              <a:t>WPT: n=7 (4 females, 3 males)</a:t>
            </a:r>
          </a:p>
          <a:p>
            <a:endParaRPr lang="en-US" sz="2800" dirty="0" smtClean="0">
              <a:latin typeface="+mn-lt"/>
            </a:endParaRPr>
          </a:p>
          <a:p>
            <a:pPr marL="0" indent="0">
              <a:buNone/>
            </a:pPr>
            <a:r>
              <a:rPr lang="en-US" sz="2800" dirty="0"/>
              <a:t/>
            </a:r>
            <a:br>
              <a:rPr lang="en-US" sz="2800" dirty="0"/>
            </a:br>
            <a:endParaRPr lang="en-US" sz="2800" dirty="0" smtClean="0">
              <a:latin typeface="+mn-lt"/>
            </a:endParaRPr>
          </a:p>
          <a:p>
            <a:pPr marL="0" indent="0">
              <a:buNone/>
            </a:pP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92162" y="5954076"/>
            <a:ext cx="804874" cy="465647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53200" y="3889078"/>
            <a:ext cx="2312323" cy="16094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00941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" name="Group 21"/>
          <p:cNvGrpSpPr/>
          <p:nvPr/>
        </p:nvGrpSpPr>
        <p:grpSpPr>
          <a:xfrm>
            <a:off x="611945" y="901958"/>
            <a:ext cx="8166486" cy="4798095"/>
            <a:chOff x="383093" y="-128149"/>
            <a:chExt cx="8435310" cy="6490733"/>
          </a:xfrm>
          <a:solidFill>
            <a:srgbClr val="002060"/>
          </a:solidFill>
        </p:grpSpPr>
        <p:sp>
          <p:nvSpPr>
            <p:cNvPr id="24" name="Rectangle 23"/>
            <p:cNvSpPr/>
            <p:nvPr/>
          </p:nvSpPr>
          <p:spPr>
            <a:xfrm>
              <a:off x="1132018" y="-128149"/>
              <a:ext cx="6487982" cy="744625"/>
            </a:xfrm>
            <a:prstGeom prst="rect">
              <a:avLst/>
            </a:prstGeom>
            <a:ln/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685800">
                <a:defRPr/>
              </a:pPr>
              <a:r>
                <a:rPr lang="en-US" sz="1350" b="1" dirty="0" smtClean="0">
                  <a:solidFill>
                    <a:srgbClr val="002060"/>
                  </a:solidFill>
                  <a:latin typeface="+mj-lt"/>
                </a:rPr>
                <a:t>Mixed </a:t>
              </a:r>
              <a:r>
                <a:rPr lang="en-US" sz="1350" b="1" dirty="0">
                  <a:solidFill>
                    <a:srgbClr val="002060"/>
                  </a:solidFill>
                  <a:latin typeface="+mj-lt"/>
                </a:rPr>
                <a:t>Methods Paradigm:</a:t>
              </a:r>
            </a:p>
            <a:p>
              <a:pPr algn="ctr" defTabSz="685800">
                <a:defRPr/>
              </a:pPr>
              <a:r>
                <a:rPr lang="en-US" sz="1350" b="1" dirty="0">
                  <a:solidFill>
                    <a:srgbClr val="002060"/>
                  </a:solidFill>
                  <a:latin typeface="+mj-lt"/>
                </a:rPr>
                <a:t>ProQOL Survey (Phase 1)  and Phenomenological Interviews (Phase 2)</a:t>
              </a:r>
            </a:p>
          </p:txBody>
        </p:sp>
        <p:sp>
          <p:nvSpPr>
            <p:cNvPr id="25" name="Rectangle 24"/>
            <p:cNvSpPr/>
            <p:nvPr/>
          </p:nvSpPr>
          <p:spPr>
            <a:xfrm>
              <a:off x="3280184" y="671458"/>
              <a:ext cx="2191650" cy="337508"/>
            </a:xfrm>
            <a:prstGeom prst="rect">
              <a:avLst/>
            </a:prstGeom>
            <a:grpFill/>
            <a:ln w="25400" cap="flat" cmpd="sng" algn="ctr">
              <a:solidFill>
                <a:schemeClr val="bg1"/>
              </a:solidFill>
              <a:prstDash val="solid"/>
            </a:ln>
            <a:effectLst/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685800">
                <a:defRPr/>
              </a:pPr>
              <a:r>
                <a:rPr lang="en-US" sz="1350" dirty="0">
                  <a:solidFill>
                    <a:srgbClr val="FFFFFF"/>
                  </a:solidFill>
                  <a:latin typeface="+mj-lt"/>
                </a:rPr>
                <a:t>IRB Ethics Clearance</a:t>
              </a:r>
            </a:p>
          </p:txBody>
        </p:sp>
        <p:sp>
          <p:nvSpPr>
            <p:cNvPr id="26" name="Rectangle 25"/>
            <p:cNvSpPr/>
            <p:nvPr/>
          </p:nvSpPr>
          <p:spPr>
            <a:xfrm>
              <a:off x="3067135" y="1071086"/>
              <a:ext cx="2617748" cy="580166"/>
            </a:xfrm>
            <a:prstGeom prst="rect">
              <a:avLst/>
            </a:prstGeom>
            <a:grpFill/>
            <a:ln w="25400" cap="flat" cmpd="sng" algn="ctr">
              <a:solidFill>
                <a:schemeClr val="bg1"/>
              </a:solidFill>
              <a:prstDash val="solid"/>
            </a:ln>
            <a:effectLst/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685800">
                <a:defRPr/>
              </a:pPr>
              <a:r>
                <a:rPr lang="en-US" sz="1200" dirty="0">
                  <a:solidFill>
                    <a:sysClr val="window" lastClr="FFFFFF"/>
                  </a:solidFill>
                  <a:latin typeface="+mj-lt"/>
                </a:rPr>
                <a:t>Participant screening</a:t>
              </a:r>
            </a:p>
            <a:p>
              <a:pPr algn="ctr" defTabSz="685800">
                <a:defRPr/>
              </a:pPr>
              <a:r>
                <a:rPr lang="en-US" sz="1200" dirty="0">
                  <a:solidFill>
                    <a:sysClr val="window" lastClr="FFFFFF"/>
                  </a:solidFill>
                  <a:latin typeface="+mj-lt"/>
                </a:rPr>
                <a:t>Written informed consent</a:t>
              </a:r>
            </a:p>
          </p:txBody>
        </p:sp>
        <p:sp>
          <p:nvSpPr>
            <p:cNvPr id="27" name="Rectangle 26"/>
            <p:cNvSpPr/>
            <p:nvPr/>
          </p:nvSpPr>
          <p:spPr>
            <a:xfrm>
              <a:off x="4912903" y="1753270"/>
              <a:ext cx="2285189" cy="388238"/>
            </a:xfrm>
            <a:prstGeom prst="rect">
              <a:avLst/>
            </a:prstGeom>
            <a:grpFill/>
            <a:ln w="38100" cap="flat" cmpd="sng" algn="ctr">
              <a:solidFill>
                <a:schemeClr val="bg1"/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685800">
                <a:defRPr/>
              </a:pPr>
              <a:r>
                <a:rPr lang="en-US" sz="1200" dirty="0">
                  <a:solidFill>
                    <a:sysClr val="window" lastClr="FFFFFF"/>
                  </a:solidFill>
                  <a:latin typeface="+mj-lt"/>
                </a:rPr>
                <a:t>Interviews (Phase </a:t>
              </a:r>
              <a:r>
                <a:rPr lang="en-US" sz="1200" dirty="0" smtClean="0">
                  <a:solidFill>
                    <a:sysClr val="window" lastClr="FFFFFF"/>
                  </a:solidFill>
                  <a:latin typeface="+mj-lt"/>
                </a:rPr>
                <a:t>2</a:t>
              </a:r>
              <a:r>
                <a:rPr lang="en-US" sz="1200" dirty="0">
                  <a:solidFill>
                    <a:sysClr val="window" lastClr="FFFFFF"/>
                  </a:solidFill>
                  <a:latin typeface="+mj-lt"/>
                </a:rPr>
                <a:t>)</a:t>
              </a:r>
            </a:p>
          </p:txBody>
        </p:sp>
        <p:sp>
          <p:nvSpPr>
            <p:cNvPr id="28" name="Rectangle 27"/>
            <p:cNvSpPr/>
            <p:nvPr/>
          </p:nvSpPr>
          <p:spPr>
            <a:xfrm>
              <a:off x="631295" y="2230215"/>
              <a:ext cx="1188920" cy="328223"/>
            </a:xfrm>
            <a:prstGeom prst="rect">
              <a:avLst/>
            </a:prstGeom>
            <a:grpFill/>
            <a:ln w="9525" cap="flat" cmpd="sng" algn="ctr">
              <a:solidFill>
                <a:schemeClr val="bg1"/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685800">
                <a:defRPr/>
              </a:pPr>
              <a:r>
                <a:rPr lang="en-US" sz="1350" dirty="0">
                  <a:solidFill>
                    <a:srgbClr val="FFFFFF"/>
                  </a:solidFill>
                  <a:latin typeface="+mj-lt"/>
                </a:rPr>
                <a:t>Responses</a:t>
              </a:r>
            </a:p>
          </p:txBody>
        </p:sp>
        <p:sp>
          <p:nvSpPr>
            <p:cNvPr id="29" name="Oval 28"/>
            <p:cNvSpPr/>
            <p:nvPr/>
          </p:nvSpPr>
          <p:spPr>
            <a:xfrm>
              <a:off x="7332660" y="711726"/>
              <a:ext cx="1485743" cy="1218597"/>
            </a:xfrm>
            <a:prstGeom prst="ellipse">
              <a:avLst/>
            </a:prstGeom>
            <a:ln/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685800">
                <a:defRPr/>
              </a:pPr>
              <a:r>
                <a:rPr lang="en-US" sz="1200" b="1" dirty="0">
                  <a:solidFill>
                    <a:srgbClr val="002060"/>
                  </a:solidFill>
                  <a:latin typeface="+mj-lt"/>
                </a:rPr>
                <a:t>Bracketing: Interview &amp; Reflection</a:t>
              </a:r>
            </a:p>
          </p:txBody>
        </p:sp>
        <p:sp>
          <p:nvSpPr>
            <p:cNvPr id="30" name="Rectangle 29"/>
            <p:cNvSpPr/>
            <p:nvPr/>
          </p:nvSpPr>
          <p:spPr>
            <a:xfrm>
              <a:off x="5999780" y="2236758"/>
              <a:ext cx="2257424" cy="381000"/>
            </a:xfrm>
            <a:prstGeom prst="rect">
              <a:avLst/>
            </a:prstGeom>
            <a:grpFill/>
            <a:ln w="9525" cap="flat" cmpd="sng" algn="ctr">
              <a:solidFill>
                <a:schemeClr val="bg1"/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685800">
                <a:defRPr/>
              </a:pPr>
              <a:r>
                <a:rPr lang="en-US" sz="1350" dirty="0">
                  <a:solidFill>
                    <a:srgbClr val="FFFFFF"/>
                  </a:solidFill>
                  <a:latin typeface="+mj-lt"/>
                </a:rPr>
                <a:t>Interview Transcription</a:t>
              </a:r>
            </a:p>
          </p:txBody>
        </p:sp>
        <p:sp>
          <p:nvSpPr>
            <p:cNvPr id="31" name="Rectangle 30"/>
            <p:cNvSpPr/>
            <p:nvPr/>
          </p:nvSpPr>
          <p:spPr>
            <a:xfrm>
              <a:off x="2507654" y="2739015"/>
              <a:ext cx="5181600" cy="1143000"/>
            </a:xfrm>
            <a:prstGeom prst="rect">
              <a:avLst/>
            </a:prstGeom>
            <a:grpFill/>
            <a:ln w="25400" cap="flat" cmpd="sng" algn="ctr">
              <a:solidFill>
                <a:schemeClr val="bg1"/>
              </a:solidFill>
              <a:prstDash val="solid"/>
            </a:ln>
            <a:effectLst/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257175" indent="-257175" defTabSz="685800">
                <a:buFontTx/>
                <a:buAutoNum type="arabicPeriod"/>
                <a:defRPr/>
              </a:pPr>
              <a:r>
                <a:rPr lang="en-US" sz="1200" dirty="0">
                  <a:solidFill>
                    <a:sysClr val="window" lastClr="FFFFFF"/>
                  </a:solidFill>
                  <a:latin typeface="+mj-lt"/>
                </a:rPr>
                <a:t>What is the experience of </a:t>
              </a:r>
              <a:r>
                <a:rPr lang="en-US" sz="1200" dirty="0" smtClean="0">
                  <a:solidFill>
                    <a:sysClr val="window" lastClr="FFFFFF"/>
                  </a:solidFill>
                  <a:latin typeface="+mj-lt"/>
                </a:rPr>
                <a:t>CS among PTs?</a:t>
              </a:r>
              <a:endParaRPr lang="en-US" sz="1200" dirty="0">
                <a:solidFill>
                  <a:sysClr val="window" lastClr="FFFFFF"/>
                </a:solidFill>
                <a:latin typeface="+mj-lt"/>
              </a:endParaRPr>
            </a:p>
            <a:p>
              <a:pPr marL="257175" indent="-257175" defTabSz="685800">
                <a:buFontTx/>
                <a:buAutoNum type="arabicPeriod"/>
                <a:defRPr/>
              </a:pPr>
              <a:r>
                <a:rPr lang="en-US" sz="1200" dirty="0">
                  <a:solidFill>
                    <a:sysClr val="window" lastClr="FFFFFF"/>
                  </a:solidFill>
                  <a:latin typeface="+mj-lt"/>
                </a:rPr>
                <a:t>What are the levels </a:t>
              </a:r>
              <a:r>
                <a:rPr lang="en-US" sz="1200" dirty="0" smtClean="0">
                  <a:solidFill>
                    <a:sysClr val="window" lastClr="FFFFFF"/>
                  </a:solidFill>
                  <a:latin typeface="+mj-lt"/>
                </a:rPr>
                <a:t>of CS, ST, BO, &amp; CF </a:t>
              </a:r>
              <a:r>
                <a:rPr lang="en-US" sz="1200" dirty="0">
                  <a:solidFill>
                    <a:sysClr val="window" lastClr="FFFFFF"/>
                  </a:solidFill>
                  <a:latin typeface="+mj-lt"/>
                </a:rPr>
                <a:t>experienced by </a:t>
              </a:r>
              <a:r>
                <a:rPr lang="en-US" sz="1200" dirty="0" smtClean="0">
                  <a:solidFill>
                    <a:sysClr val="window" lastClr="FFFFFF"/>
                  </a:solidFill>
                  <a:latin typeface="+mj-lt"/>
                </a:rPr>
                <a:t>participants?</a:t>
              </a:r>
            </a:p>
            <a:p>
              <a:pPr marL="257175" indent="-257175" defTabSz="685800">
                <a:buFontTx/>
                <a:buAutoNum type="arabicPeriod"/>
                <a:defRPr/>
              </a:pPr>
              <a:r>
                <a:rPr lang="en-US" sz="1200" dirty="0" smtClean="0">
                  <a:solidFill>
                    <a:sysClr val="window" lastClr="FFFFFF"/>
                  </a:solidFill>
                  <a:latin typeface="+mj-lt"/>
                </a:rPr>
                <a:t>Can we predict who might be at risk for CF? </a:t>
              </a:r>
            </a:p>
            <a:p>
              <a:pPr marL="257175" indent="-257175" defTabSz="685800">
                <a:buFontTx/>
                <a:buAutoNum type="arabicPeriod"/>
                <a:defRPr/>
              </a:pPr>
              <a:r>
                <a:rPr lang="en-US" sz="1200" dirty="0" smtClean="0">
                  <a:solidFill>
                    <a:sysClr val="window" lastClr="FFFFFF"/>
                  </a:solidFill>
                  <a:latin typeface="+mj-lt"/>
                </a:rPr>
                <a:t>What strategies are used to mitigate CF?</a:t>
              </a:r>
              <a:endParaRPr lang="en-US" sz="1200" dirty="0">
                <a:solidFill>
                  <a:sysClr val="window" lastClr="FFFFFF"/>
                </a:solidFill>
                <a:latin typeface="+mj-lt"/>
              </a:endParaRPr>
            </a:p>
          </p:txBody>
        </p:sp>
        <p:sp>
          <p:nvSpPr>
            <p:cNvPr id="32" name="Rectangle 31"/>
            <p:cNvSpPr/>
            <p:nvPr/>
          </p:nvSpPr>
          <p:spPr>
            <a:xfrm>
              <a:off x="383093" y="4471348"/>
              <a:ext cx="2486682" cy="1891236"/>
            </a:xfrm>
            <a:prstGeom prst="rect">
              <a:avLst/>
            </a:prstGeom>
            <a:grpFill/>
            <a:ln w="9525" cap="flat" cmpd="sng" algn="ctr">
              <a:solidFill>
                <a:schemeClr val="bg1"/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257175" indent="-257175" defTabSz="685800">
                <a:buFontTx/>
                <a:buAutoNum type="arabicPeriod"/>
                <a:defRPr/>
              </a:pPr>
              <a:r>
                <a:rPr lang="en-US" sz="1200" dirty="0">
                  <a:solidFill>
                    <a:srgbClr val="FFFFFF"/>
                  </a:solidFill>
                  <a:latin typeface="+mj-lt"/>
                </a:rPr>
                <a:t>Saturation of interviews &amp; immersion in experiences</a:t>
              </a:r>
            </a:p>
            <a:p>
              <a:pPr marL="257175" indent="-257175" defTabSz="685800">
                <a:buFontTx/>
                <a:buAutoNum type="arabicPeriod"/>
                <a:defRPr/>
              </a:pPr>
              <a:r>
                <a:rPr lang="en-US" sz="1200" dirty="0">
                  <a:solidFill>
                    <a:srgbClr val="FFFFFF"/>
                  </a:solidFill>
                  <a:latin typeface="+mj-lt"/>
                </a:rPr>
                <a:t>Understanding</a:t>
              </a:r>
            </a:p>
            <a:p>
              <a:pPr marL="257175" indent="-257175" defTabSz="685800">
                <a:buFontTx/>
                <a:buAutoNum type="arabicPeriod"/>
                <a:defRPr/>
              </a:pPr>
              <a:r>
                <a:rPr lang="en-US" sz="1200" dirty="0">
                  <a:solidFill>
                    <a:srgbClr val="FFFFFF"/>
                  </a:solidFill>
                  <a:latin typeface="+mj-lt"/>
                </a:rPr>
                <a:t>Abstraction and Synthesis</a:t>
              </a:r>
            </a:p>
            <a:p>
              <a:pPr marL="257175" indent="-257175" defTabSz="685800">
                <a:buFontTx/>
                <a:buAutoNum type="arabicPeriod"/>
                <a:defRPr/>
              </a:pPr>
              <a:r>
                <a:rPr lang="en-US" sz="1200" dirty="0">
                  <a:solidFill>
                    <a:srgbClr val="FFFFFF"/>
                  </a:solidFill>
                  <a:latin typeface="+mj-lt"/>
                </a:rPr>
                <a:t>Constituents/Theme Development</a:t>
              </a:r>
            </a:p>
            <a:p>
              <a:pPr marL="257175" indent="-257175" defTabSz="685800">
                <a:buFontTx/>
                <a:buAutoNum type="arabicPeriod"/>
                <a:defRPr/>
              </a:pPr>
              <a:r>
                <a:rPr lang="en-US" sz="1200" dirty="0">
                  <a:solidFill>
                    <a:srgbClr val="FFFFFF"/>
                  </a:solidFill>
                  <a:latin typeface="+mj-lt"/>
                </a:rPr>
                <a:t>Understanding Re-entry</a:t>
              </a:r>
            </a:p>
          </p:txBody>
        </p:sp>
        <p:sp>
          <p:nvSpPr>
            <p:cNvPr id="33" name="Rectangle 32"/>
            <p:cNvSpPr/>
            <p:nvPr/>
          </p:nvSpPr>
          <p:spPr>
            <a:xfrm>
              <a:off x="4812690" y="4589086"/>
              <a:ext cx="3706599" cy="1655759"/>
            </a:xfrm>
            <a:prstGeom prst="rect">
              <a:avLst/>
            </a:prstGeom>
            <a:grpFill/>
            <a:ln w="9525" cap="flat" cmpd="sng" algn="ctr">
              <a:solidFill>
                <a:schemeClr val="bg1"/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342900" indent="-342900" defTabSz="685800">
                <a:buFont typeface="+mj-lt"/>
                <a:buAutoNum type="arabicPeriod"/>
                <a:defRPr/>
              </a:pPr>
              <a:r>
                <a:rPr lang="en-US" sz="1350" dirty="0">
                  <a:solidFill>
                    <a:srgbClr val="FFFFFF"/>
                  </a:solidFill>
                  <a:latin typeface="+mj-lt"/>
                </a:rPr>
                <a:t>Thick, rich descriptions </a:t>
              </a:r>
              <a:r>
                <a:rPr lang="en-US" sz="1350" dirty="0" smtClean="0">
                  <a:solidFill>
                    <a:srgbClr val="FFFFFF"/>
                  </a:solidFill>
                  <a:latin typeface="+mj-lt"/>
                </a:rPr>
                <a:t>of </a:t>
              </a:r>
              <a:r>
                <a:rPr lang="en-US" sz="1350" dirty="0">
                  <a:solidFill>
                    <a:srgbClr val="FFFFFF"/>
                  </a:solidFill>
                  <a:latin typeface="+mj-lt"/>
                </a:rPr>
                <a:t>PT experiences</a:t>
              </a:r>
            </a:p>
            <a:p>
              <a:pPr marL="342900" indent="-342900" defTabSz="685800">
                <a:buFont typeface="+mj-lt"/>
                <a:buAutoNum type="arabicPeriod"/>
                <a:defRPr/>
              </a:pPr>
              <a:r>
                <a:rPr lang="en-US" sz="1350" dirty="0">
                  <a:solidFill>
                    <a:srgbClr val="FFFFFF"/>
                  </a:solidFill>
                  <a:latin typeface="+mj-lt"/>
                </a:rPr>
                <a:t>Levels of CS </a:t>
              </a:r>
              <a:r>
                <a:rPr lang="en-US" sz="1350" dirty="0" smtClean="0">
                  <a:solidFill>
                    <a:srgbClr val="FFFFFF"/>
                  </a:solidFill>
                  <a:latin typeface="+mj-lt"/>
                </a:rPr>
                <a:t>and CF</a:t>
              </a:r>
              <a:endParaRPr lang="en-US" sz="1350" dirty="0">
                <a:solidFill>
                  <a:srgbClr val="FFFFFF"/>
                </a:solidFill>
                <a:latin typeface="+mj-lt"/>
              </a:endParaRPr>
            </a:p>
            <a:p>
              <a:pPr marL="342900" indent="-342900" defTabSz="685800">
                <a:buFont typeface="+mj-lt"/>
                <a:buAutoNum type="arabicPeriod"/>
                <a:defRPr/>
              </a:pPr>
              <a:r>
                <a:rPr lang="en-US" sz="1350" dirty="0">
                  <a:solidFill>
                    <a:srgbClr val="FFFFFF"/>
                  </a:solidFill>
                  <a:latin typeface="+mj-lt"/>
                </a:rPr>
                <a:t>Recommendations to ease CF</a:t>
              </a:r>
            </a:p>
          </p:txBody>
        </p:sp>
        <p:sp>
          <p:nvSpPr>
            <p:cNvPr id="34" name="Right Arrow 33"/>
            <p:cNvSpPr/>
            <p:nvPr/>
          </p:nvSpPr>
          <p:spPr>
            <a:xfrm>
              <a:off x="2876094" y="4413390"/>
              <a:ext cx="1924050" cy="951908"/>
            </a:xfrm>
            <a:prstGeom prst="rightArrow">
              <a:avLst/>
            </a:prstGeom>
            <a:ln/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685800">
                <a:defRPr/>
              </a:pPr>
              <a:r>
                <a:rPr lang="en-US" sz="1200" b="1" dirty="0">
                  <a:solidFill>
                    <a:srgbClr val="002060"/>
                  </a:solidFill>
                  <a:latin typeface="+mj-lt"/>
                </a:rPr>
                <a:t>Horizontal Analysis</a:t>
              </a:r>
            </a:p>
          </p:txBody>
        </p:sp>
        <p:sp>
          <p:nvSpPr>
            <p:cNvPr id="35" name="Down Arrow 34"/>
            <p:cNvSpPr/>
            <p:nvPr/>
          </p:nvSpPr>
          <p:spPr>
            <a:xfrm>
              <a:off x="4171221" y="1669652"/>
              <a:ext cx="409575" cy="1056044"/>
            </a:xfrm>
            <a:prstGeom prst="downArrow">
              <a:avLst/>
            </a:prstGeom>
            <a:ln/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685800">
                <a:defRPr/>
              </a:pPr>
              <a:endParaRPr lang="en-US" sz="900">
                <a:solidFill>
                  <a:sysClr val="window" lastClr="FFFFFF"/>
                </a:solidFill>
                <a:latin typeface="+mj-lt"/>
              </a:endParaRPr>
            </a:p>
          </p:txBody>
        </p:sp>
        <p:sp>
          <p:nvSpPr>
            <p:cNvPr id="36" name="Right Arrow 35"/>
            <p:cNvSpPr/>
            <p:nvPr/>
          </p:nvSpPr>
          <p:spPr>
            <a:xfrm>
              <a:off x="2878383" y="5361307"/>
              <a:ext cx="1924050" cy="957333"/>
            </a:xfrm>
            <a:prstGeom prst="rightArrow">
              <a:avLst/>
            </a:prstGeom>
            <a:ln/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685800">
                <a:defRPr/>
              </a:pPr>
              <a:r>
                <a:rPr lang="en-US" sz="1200" b="1" dirty="0">
                  <a:solidFill>
                    <a:srgbClr val="002060"/>
                  </a:solidFill>
                  <a:latin typeface="+mj-lt"/>
                </a:rPr>
                <a:t>Vertical Analysis</a:t>
              </a:r>
            </a:p>
          </p:txBody>
        </p:sp>
      </p:grpSp>
      <p:sp>
        <p:nvSpPr>
          <p:cNvPr id="38" name="Rectangle 37"/>
          <p:cNvSpPr/>
          <p:nvPr/>
        </p:nvSpPr>
        <p:spPr bwMode="auto">
          <a:xfrm>
            <a:off x="807118" y="3165035"/>
            <a:ext cx="1241267" cy="267905"/>
          </a:xfrm>
          <a:prstGeom prst="rect">
            <a:avLst/>
          </a:prstGeom>
          <a:solidFill>
            <a:srgbClr val="002060"/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68580" tIns="34290" rIns="68580" bIns="34290" numCol="1" rtlCol="0" anchor="t" anchorCtr="0" compatLnSpc="1">
            <a:prstTxWarp prst="textNoShape">
              <a:avLst/>
            </a:prstTxWarp>
          </a:bodyPr>
          <a:lstStyle/>
          <a:p>
            <a:pPr defTabSz="3605213" fontAlgn="base">
              <a:spcBef>
                <a:spcPct val="0"/>
              </a:spcBef>
              <a:spcAft>
                <a:spcPct val="0"/>
              </a:spcAft>
            </a:pPr>
            <a:r>
              <a:rPr lang="en-US" sz="1200" dirty="0">
                <a:solidFill>
                  <a:schemeClr val="bg1"/>
                </a:solidFill>
                <a:latin typeface="+mj-lt"/>
              </a:rPr>
              <a:t>SPSS </a:t>
            </a:r>
            <a:r>
              <a:rPr lang="en-US" sz="1200" dirty="0" smtClean="0">
                <a:solidFill>
                  <a:schemeClr val="bg1"/>
                </a:solidFill>
                <a:latin typeface="+mj-lt"/>
              </a:rPr>
              <a:t>20, 22, </a:t>
            </a:r>
            <a:r>
              <a:rPr lang="en-US" sz="1200" dirty="0">
                <a:solidFill>
                  <a:schemeClr val="bg1"/>
                </a:solidFill>
                <a:latin typeface="+mj-lt"/>
              </a:rPr>
              <a:t>M+</a:t>
            </a:r>
          </a:p>
        </p:txBody>
      </p:sp>
      <p:sp>
        <p:nvSpPr>
          <p:cNvPr id="39" name="Rectangle 38"/>
          <p:cNvSpPr/>
          <p:nvPr/>
        </p:nvSpPr>
        <p:spPr bwMode="auto">
          <a:xfrm>
            <a:off x="485924" y="3391104"/>
            <a:ext cx="1885312" cy="614149"/>
          </a:xfrm>
          <a:prstGeom prst="rect">
            <a:avLst/>
          </a:prstGeom>
          <a:solidFill>
            <a:srgbClr val="002060"/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68580" tIns="34290" rIns="68580" bIns="34290" numCol="1" rtlCol="0" anchor="t" anchorCtr="0" compatLnSpc="1">
            <a:prstTxWarp prst="textNoShape">
              <a:avLst/>
            </a:prstTxWarp>
          </a:bodyPr>
          <a:lstStyle/>
          <a:p>
            <a:pPr defTabSz="3605213" fontAlgn="base">
              <a:spcBef>
                <a:spcPct val="0"/>
              </a:spcBef>
              <a:spcAft>
                <a:spcPct val="0"/>
              </a:spcAft>
            </a:pPr>
            <a:r>
              <a:rPr lang="en-US" sz="1200" dirty="0">
                <a:solidFill>
                  <a:schemeClr val="bg1"/>
                </a:solidFill>
                <a:latin typeface="+mj-lt"/>
              </a:rPr>
              <a:t>Correlations, Factor Analysis,  Regression Analysis, Predictions </a:t>
            </a:r>
          </a:p>
        </p:txBody>
      </p:sp>
      <p:sp>
        <p:nvSpPr>
          <p:cNvPr id="41" name="Rectangle 40"/>
          <p:cNvSpPr/>
          <p:nvPr/>
        </p:nvSpPr>
        <p:spPr>
          <a:xfrm>
            <a:off x="1863991" y="2291296"/>
            <a:ext cx="2092871" cy="288036"/>
          </a:xfrm>
          <a:prstGeom prst="rect">
            <a:avLst/>
          </a:prstGeom>
          <a:solidFill>
            <a:srgbClr val="002060"/>
          </a:solidFill>
          <a:ln w="38100" cap="flat" cmpd="sng" algn="ctr">
            <a:solidFill>
              <a:schemeClr val="bg1"/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685800">
              <a:defRPr/>
            </a:pPr>
            <a:r>
              <a:rPr lang="en-US" sz="1200" dirty="0">
                <a:solidFill>
                  <a:sysClr val="window" lastClr="FFFFFF"/>
                </a:solidFill>
                <a:latin typeface="+mj-lt"/>
              </a:rPr>
              <a:t>Survey (Phase 1</a:t>
            </a:r>
            <a:r>
              <a:rPr lang="en-US" sz="1200" dirty="0" smtClean="0">
                <a:solidFill>
                  <a:sysClr val="window" lastClr="FFFFFF"/>
                </a:solidFill>
                <a:latin typeface="+mj-lt"/>
              </a:rPr>
              <a:t>)</a:t>
            </a:r>
            <a:endParaRPr lang="en-US" sz="1200" dirty="0">
              <a:solidFill>
                <a:sysClr val="window" lastClr="FFFFFF"/>
              </a:solidFill>
              <a:latin typeface="+mj-lt"/>
            </a:endParaRPr>
          </a:p>
        </p:txBody>
      </p:sp>
      <p:sp>
        <p:nvSpPr>
          <p:cNvPr id="43" name="Down Arrow 42"/>
          <p:cNvSpPr/>
          <p:nvPr/>
        </p:nvSpPr>
        <p:spPr>
          <a:xfrm>
            <a:off x="5177032" y="2598060"/>
            <a:ext cx="371441" cy="413524"/>
          </a:xfrm>
          <a:prstGeom prst="downArrow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685800">
              <a:defRPr/>
            </a:pPr>
            <a:endParaRPr lang="en-US" sz="900">
              <a:solidFill>
                <a:sysClr val="window" lastClr="FFFFFF"/>
              </a:solidFill>
              <a:latin typeface="+mj-lt"/>
            </a:endParaRPr>
          </a:p>
        </p:txBody>
      </p:sp>
      <p:sp>
        <p:nvSpPr>
          <p:cNvPr id="44" name="Down Arrow 43"/>
          <p:cNvSpPr/>
          <p:nvPr/>
        </p:nvSpPr>
        <p:spPr>
          <a:xfrm>
            <a:off x="3404429" y="2601651"/>
            <a:ext cx="371441" cy="416531"/>
          </a:xfrm>
          <a:prstGeom prst="downArrow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685800">
              <a:defRPr/>
            </a:pPr>
            <a:endParaRPr lang="en-US" sz="900">
              <a:solidFill>
                <a:sysClr val="window" lastClr="FFFFFF"/>
              </a:solidFill>
              <a:latin typeface="+mj-lt"/>
            </a:endParaRPr>
          </a:p>
        </p:txBody>
      </p:sp>
      <p:sp>
        <p:nvSpPr>
          <p:cNvPr id="45" name="Down Arrow 44"/>
          <p:cNvSpPr/>
          <p:nvPr/>
        </p:nvSpPr>
        <p:spPr>
          <a:xfrm>
            <a:off x="1329510" y="2894965"/>
            <a:ext cx="196484" cy="227201"/>
          </a:xfrm>
          <a:prstGeom prst="downArrow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685800">
              <a:defRPr/>
            </a:pPr>
            <a:endParaRPr lang="en-US" sz="900">
              <a:solidFill>
                <a:sysClr val="window" lastClr="FFFFFF"/>
              </a:solidFill>
              <a:latin typeface="+mj-lt"/>
            </a:endParaRPr>
          </a:p>
        </p:txBody>
      </p:sp>
      <p:sp>
        <p:nvSpPr>
          <p:cNvPr id="37" name="Down Arrow 36"/>
          <p:cNvSpPr/>
          <p:nvPr/>
        </p:nvSpPr>
        <p:spPr>
          <a:xfrm>
            <a:off x="2661547" y="3885478"/>
            <a:ext cx="371441" cy="416531"/>
          </a:xfrm>
          <a:prstGeom prst="downArrow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685800">
              <a:defRPr/>
            </a:pPr>
            <a:endParaRPr lang="en-US" sz="900">
              <a:solidFill>
                <a:sysClr val="window" lastClr="FFFFFF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1516787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Shape 161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868363"/>
          </a:xfrm>
        </p:spPr>
        <p:txBody>
          <a:bodyPr/>
          <a:lstStyle/>
          <a:p>
            <a:pPr algn="ctr"/>
            <a:r>
              <a:rPr lang="en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Results</a:t>
            </a:r>
            <a:endParaRPr lang="en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2" name="Shape 162"/>
          <p:cNvSpPr txBox="1"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>
              <a:buFont typeface="Wingdings" panose="05000000000000000000" pitchFamily="2" charset="2"/>
              <a:buChar char="§"/>
            </a:pPr>
            <a:r>
              <a:rPr lang="en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Quantitative</a:t>
            </a:r>
          </a:p>
          <a:p>
            <a:pPr lvl="1"/>
            <a:r>
              <a:rPr lang="en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ProQOL Survey (Phase 1)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Qualitative</a:t>
            </a:r>
          </a:p>
          <a:p>
            <a:pPr lvl="1"/>
            <a:r>
              <a:rPr lang="en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Phenomenological Interviews (Phase 2)</a:t>
            </a:r>
            <a:endParaRPr lang="en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95600" y="4314606"/>
            <a:ext cx="3392586" cy="2678649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91400" y="5795449"/>
            <a:ext cx="1335186" cy="772451"/>
          </a:xfrm>
          <a:prstGeom prst="rect">
            <a:avLst/>
          </a:prstGeom>
        </p:spPr>
      </p:pic>
    </p:spTree>
  </p:cSld>
  <p:clrMapOvr>
    <a:masterClrMapping/>
  </p:clrMapOvr>
  <p:transition spd="slow">
    <p:cut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Results</a:t>
            </a:r>
            <a:endParaRPr lang="en-US" sz="4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100" dirty="0" smtClean="0">
                <a:latin typeface="Arial" panose="020B0604020202020204" pitchFamily="34" charset="0"/>
                <a:cs typeface="Arial" panose="020B0604020202020204" pitchFamily="34" charset="0"/>
              </a:rPr>
              <a:t>Disaster Relief Workers</a:t>
            </a:r>
          </a:p>
          <a:p>
            <a:r>
              <a:rPr lang="en-US" sz="2100" dirty="0" smtClean="0">
                <a:latin typeface="Arial" panose="020B0604020202020204" pitchFamily="34" charset="0"/>
                <a:cs typeface="Arial" panose="020B0604020202020204" pitchFamily="34" charset="0"/>
              </a:rPr>
              <a:t>New Graduates</a:t>
            </a:r>
          </a:p>
          <a:p>
            <a:r>
              <a:rPr lang="en-US" sz="2100" dirty="0" smtClean="0">
                <a:latin typeface="Arial" panose="020B0604020202020204" pitchFamily="34" charset="0"/>
                <a:cs typeface="Arial" panose="020B0604020202020204" pitchFamily="34" charset="0"/>
              </a:rPr>
              <a:t>PTs Around the World</a:t>
            </a:r>
          </a:p>
          <a:p>
            <a:pPr marL="0" indent="0">
              <a:buNone/>
            </a:pPr>
            <a:endParaRPr lang="en-US" sz="21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en-US" sz="21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en-US" sz="21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en-US" sz="21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2100" dirty="0">
                <a:latin typeface="Arial" panose="020B0604020202020204" pitchFamily="34" charset="0"/>
                <a:cs typeface="Arial" panose="020B0604020202020204" pitchFamily="34" charset="0"/>
              </a:rPr>
              <a:t>Compassion Satisfaction</a:t>
            </a:r>
          </a:p>
          <a:p>
            <a:r>
              <a:rPr lang="en-US" sz="2100" dirty="0">
                <a:latin typeface="Arial" panose="020B0604020202020204" pitchFamily="34" charset="0"/>
                <a:cs typeface="Arial" panose="020B0604020202020204" pitchFamily="34" charset="0"/>
              </a:rPr>
              <a:t>Burnout</a:t>
            </a:r>
          </a:p>
          <a:p>
            <a:r>
              <a:rPr lang="en-US" sz="2100" dirty="0">
                <a:latin typeface="Arial" panose="020B0604020202020204" pitchFamily="34" charset="0"/>
                <a:cs typeface="Arial" panose="020B0604020202020204" pitchFamily="34" charset="0"/>
              </a:rPr>
              <a:t>Secondary Trauma </a:t>
            </a:r>
            <a:r>
              <a:rPr lang="en-US" sz="2100" dirty="0" smtClean="0">
                <a:latin typeface="Arial" panose="020B0604020202020204" pitchFamily="34" charset="0"/>
                <a:cs typeface="Arial" panose="020B0604020202020204" pitchFamily="34" charset="0"/>
              </a:rPr>
              <a:t>Stress</a:t>
            </a:r>
            <a:endParaRPr lang="en-US" sz="21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Oval 7"/>
          <p:cNvSpPr/>
          <p:nvPr/>
        </p:nvSpPr>
        <p:spPr>
          <a:xfrm>
            <a:off x="4211373" y="4228268"/>
            <a:ext cx="1371600" cy="675882"/>
          </a:xfrm>
          <a:prstGeom prst="ellipse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b="1" dirty="0">
                <a:solidFill>
                  <a:prstClr val="white"/>
                </a:solidFill>
              </a:rPr>
              <a:t>Secondary Trauma</a:t>
            </a:r>
          </a:p>
        </p:txBody>
      </p:sp>
      <p:sp>
        <p:nvSpPr>
          <p:cNvPr id="9" name="Oval 8"/>
          <p:cNvSpPr/>
          <p:nvPr/>
        </p:nvSpPr>
        <p:spPr>
          <a:xfrm>
            <a:off x="5758004" y="3581110"/>
            <a:ext cx="1120746" cy="675882"/>
          </a:xfrm>
          <a:prstGeom prst="ellipse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50" b="1" dirty="0">
                <a:solidFill>
                  <a:prstClr val="white"/>
                </a:solidFill>
              </a:rPr>
              <a:t>Burnout</a:t>
            </a:r>
          </a:p>
        </p:txBody>
      </p:sp>
      <p:sp>
        <p:nvSpPr>
          <p:cNvPr id="10" name="Oval 9"/>
          <p:cNvSpPr/>
          <p:nvPr/>
        </p:nvSpPr>
        <p:spPr>
          <a:xfrm>
            <a:off x="6783689" y="4445755"/>
            <a:ext cx="1507402" cy="862343"/>
          </a:xfrm>
          <a:prstGeom prst="ellipse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b="1" dirty="0">
                <a:solidFill>
                  <a:prstClr val="white"/>
                </a:solidFill>
              </a:rPr>
              <a:t>Compassion</a:t>
            </a:r>
            <a:r>
              <a:rPr lang="en-US" sz="1050" b="1" dirty="0">
                <a:solidFill>
                  <a:prstClr val="white"/>
                </a:solidFill>
              </a:rPr>
              <a:t> </a:t>
            </a:r>
            <a:r>
              <a:rPr lang="en-US" sz="1200" b="1" dirty="0">
                <a:solidFill>
                  <a:prstClr val="white"/>
                </a:solidFill>
              </a:rPr>
              <a:t>Fatigue</a:t>
            </a:r>
            <a:endParaRPr lang="en-US" sz="1050" b="1" dirty="0">
              <a:solidFill>
                <a:prstClr val="white"/>
              </a:solidFill>
            </a:endParaRPr>
          </a:p>
        </p:txBody>
      </p:sp>
      <p:cxnSp>
        <p:nvCxnSpPr>
          <p:cNvPr id="12" name="Straight Arrow Connector 11"/>
          <p:cNvCxnSpPr/>
          <p:nvPr/>
        </p:nvCxnSpPr>
        <p:spPr>
          <a:xfrm flipV="1">
            <a:off x="5337773" y="4023000"/>
            <a:ext cx="380246" cy="233992"/>
          </a:xfrm>
          <a:prstGeom prst="straightConnector1">
            <a:avLst/>
          </a:prstGeom>
          <a:ln w="57150"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/>
          <p:nvPr/>
        </p:nvCxnSpPr>
        <p:spPr>
          <a:xfrm>
            <a:off x="6783689" y="4201044"/>
            <a:ext cx="298764" cy="244711"/>
          </a:xfrm>
          <a:prstGeom prst="straightConnector1">
            <a:avLst/>
          </a:prstGeom>
          <a:ln w="57150"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/>
          <p:cNvCxnSpPr/>
          <p:nvPr/>
        </p:nvCxnSpPr>
        <p:spPr>
          <a:xfrm>
            <a:off x="5582973" y="4800600"/>
            <a:ext cx="1046427" cy="103550"/>
          </a:xfrm>
          <a:prstGeom prst="straightConnector1">
            <a:avLst/>
          </a:prstGeom>
          <a:ln w="57150"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pic>
        <p:nvPicPr>
          <p:cNvPr id="21" name="Picture 2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18792" y="1739039"/>
            <a:ext cx="1832301" cy="121855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96200" y="5847128"/>
            <a:ext cx="1290821" cy="7467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25754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Participant Practice Settings</a:t>
            </a:r>
            <a:endParaRPr lang="en-US" sz="4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sz="quarter" idx="13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OP Ortho</a:t>
            </a:r>
          </a:p>
          <a:p>
            <a:r>
              <a:rPr lang="en-US" dirty="0" smtClean="0"/>
              <a:t>Acute Care</a:t>
            </a:r>
          </a:p>
          <a:p>
            <a:r>
              <a:rPr lang="en-US" dirty="0" smtClean="0"/>
              <a:t>Neuro Rehab</a:t>
            </a:r>
          </a:p>
          <a:p>
            <a:r>
              <a:rPr lang="en-US" dirty="0" smtClean="0"/>
              <a:t>Pediatrics</a:t>
            </a:r>
          </a:p>
          <a:p>
            <a:r>
              <a:rPr lang="en-US" dirty="0" smtClean="0"/>
              <a:t>Long Term Care</a:t>
            </a:r>
          </a:p>
          <a:p>
            <a:r>
              <a:rPr lang="en-US" dirty="0" smtClean="0"/>
              <a:t>Home Health</a:t>
            </a:r>
          </a:p>
          <a:p>
            <a:r>
              <a:rPr lang="en-US" dirty="0" smtClean="0"/>
              <a:t>Sports Medicine</a:t>
            </a:r>
          </a:p>
          <a:p>
            <a:r>
              <a:rPr lang="en-US" dirty="0" smtClean="0"/>
              <a:t>Research</a:t>
            </a:r>
          </a:p>
          <a:p>
            <a:r>
              <a:rPr lang="en-US" dirty="0" smtClean="0"/>
              <a:t>Public Health</a:t>
            </a:r>
          </a:p>
          <a:p>
            <a:r>
              <a:rPr lang="en-US" dirty="0" smtClean="0"/>
              <a:t>Global Health </a:t>
            </a:r>
          </a:p>
          <a:p>
            <a:r>
              <a:rPr lang="en-US" dirty="0" smtClean="0"/>
              <a:t>Education</a:t>
            </a:r>
          </a:p>
          <a:p>
            <a:pPr marL="0" indent="0">
              <a:buNone/>
            </a:pPr>
            <a:endParaRPr lang="en-US" dirty="0" smtClean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4"/>
          </p:nvPr>
        </p:nvSpPr>
        <p:spPr/>
        <p:txBody>
          <a:bodyPr>
            <a:normAutofit fontScale="92500" lnSpcReduction="10000"/>
          </a:bodyPr>
          <a:lstStyle/>
          <a:p>
            <a:pPr lvl="0">
              <a:buClr>
                <a:srgbClr val="A63212"/>
              </a:buClr>
            </a:pPr>
            <a:r>
              <a:rPr lang="en-US" sz="1600" dirty="0">
                <a:solidFill>
                  <a:prstClr val="black">
                    <a:lumMod val="75000"/>
                    <a:lumOff val="25000"/>
                  </a:prstClr>
                </a:solidFill>
              </a:rPr>
              <a:t>Australia</a:t>
            </a:r>
          </a:p>
          <a:p>
            <a:pPr lvl="0">
              <a:buClr>
                <a:srgbClr val="A63212"/>
              </a:buClr>
            </a:pPr>
            <a:r>
              <a:rPr lang="en-US" sz="1600" dirty="0">
                <a:solidFill>
                  <a:prstClr val="black">
                    <a:lumMod val="75000"/>
                    <a:lumOff val="25000"/>
                  </a:prstClr>
                </a:solidFill>
              </a:rPr>
              <a:t>Belgium</a:t>
            </a:r>
          </a:p>
          <a:p>
            <a:pPr lvl="0">
              <a:buClr>
                <a:srgbClr val="A63212"/>
              </a:buClr>
            </a:pPr>
            <a:r>
              <a:rPr lang="en-US" sz="1600" dirty="0">
                <a:solidFill>
                  <a:prstClr val="black">
                    <a:lumMod val="75000"/>
                    <a:lumOff val="25000"/>
                  </a:prstClr>
                </a:solidFill>
              </a:rPr>
              <a:t>Canada</a:t>
            </a:r>
          </a:p>
          <a:p>
            <a:pPr lvl="0">
              <a:buClr>
                <a:srgbClr val="A63212"/>
              </a:buClr>
            </a:pPr>
            <a:r>
              <a:rPr lang="en-US" sz="1600" dirty="0">
                <a:solidFill>
                  <a:prstClr val="black">
                    <a:lumMod val="75000"/>
                    <a:lumOff val="25000"/>
                  </a:prstClr>
                </a:solidFill>
              </a:rPr>
              <a:t>Dominican Republic</a:t>
            </a:r>
          </a:p>
          <a:p>
            <a:pPr lvl="0">
              <a:buClr>
                <a:srgbClr val="A63212"/>
              </a:buClr>
            </a:pPr>
            <a:r>
              <a:rPr lang="en-US" sz="1600" dirty="0">
                <a:solidFill>
                  <a:prstClr val="black">
                    <a:lumMod val="75000"/>
                    <a:lumOff val="25000"/>
                  </a:prstClr>
                </a:solidFill>
              </a:rPr>
              <a:t>Germany</a:t>
            </a:r>
          </a:p>
          <a:p>
            <a:pPr lvl="0">
              <a:buClr>
                <a:srgbClr val="A63212"/>
              </a:buClr>
            </a:pPr>
            <a:r>
              <a:rPr lang="en-US" sz="1600" dirty="0">
                <a:solidFill>
                  <a:prstClr val="black">
                    <a:lumMod val="75000"/>
                    <a:lumOff val="25000"/>
                  </a:prstClr>
                </a:solidFill>
              </a:rPr>
              <a:t>Guatemala</a:t>
            </a:r>
          </a:p>
          <a:p>
            <a:pPr lvl="0">
              <a:buClr>
                <a:srgbClr val="A63212"/>
              </a:buClr>
            </a:pPr>
            <a:r>
              <a:rPr lang="en-US" sz="1600" dirty="0">
                <a:solidFill>
                  <a:prstClr val="black">
                    <a:lumMod val="75000"/>
                    <a:lumOff val="25000"/>
                  </a:prstClr>
                </a:solidFill>
              </a:rPr>
              <a:t>India</a:t>
            </a:r>
          </a:p>
          <a:p>
            <a:pPr lvl="0">
              <a:buClr>
                <a:srgbClr val="A63212"/>
              </a:buClr>
            </a:pPr>
            <a:r>
              <a:rPr lang="en-US" sz="1600" dirty="0">
                <a:solidFill>
                  <a:prstClr val="black">
                    <a:lumMod val="75000"/>
                    <a:lumOff val="25000"/>
                  </a:prstClr>
                </a:solidFill>
              </a:rPr>
              <a:t>Italy</a:t>
            </a:r>
          </a:p>
          <a:p>
            <a:pPr lvl="0">
              <a:buClr>
                <a:srgbClr val="A63212"/>
              </a:buClr>
            </a:pPr>
            <a:r>
              <a:rPr lang="en-US" sz="1600" dirty="0">
                <a:solidFill>
                  <a:prstClr val="black">
                    <a:lumMod val="75000"/>
                    <a:lumOff val="25000"/>
                  </a:prstClr>
                </a:solidFill>
              </a:rPr>
              <a:t>Jamaica</a:t>
            </a:r>
          </a:p>
          <a:p>
            <a:pPr lvl="0">
              <a:buClr>
                <a:srgbClr val="A63212"/>
              </a:buClr>
            </a:pPr>
            <a:r>
              <a:rPr lang="en-US" sz="1600" dirty="0">
                <a:solidFill>
                  <a:prstClr val="black">
                    <a:lumMod val="75000"/>
                    <a:lumOff val="25000"/>
                  </a:prstClr>
                </a:solidFill>
              </a:rPr>
              <a:t>Japan</a:t>
            </a:r>
          </a:p>
          <a:p>
            <a:pPr lvl="0">
              <a:buClr>
                <a:srgbClr val="A63212"/>
              </a:buClr>
            </a:pPr>
            <a:r>
              <a:rPr lang="en-US" sz="1600" dirty="0">
                <a:solidFill>
                  <a:prstClr val="black">
                    <a:lumMod val="75000"/>
                    <a:lumOff val="25000"/>
                  </a:prstClr>
                </a:solidFill>
              </a:rPr>
              <a:t>Netherlands</a:t>
            </a:r>
          </a:p>
          <a:p>
            <a:pPr lvl="0">
              <a:buClr>
                <a:srgbClr val="A63212"/>
              </a:buClr>
            </a:pPr>
            <a:r>
              <a:rPr lang="en-US" sz="1600" dirty="0">
                <a:solidFill>
                  <a:prstClr val="black">
                    <a:lumMod val="75000"/>
                    <a:lumOff val="25000"/>
                  </a:prstClr>
                </a:solidFill>
              </a:rPr>
              <a:t>Rwanda</a:t>
            </a:r>
          </a:p>
          <a:p>
            <a:pPr lvl="0">
              <a:buClr>
                <a:srgbClr val="A63212"/>
              </a:buClr>
            </a:pPr>
            <a:r>
              <a:rPr lang="en-US" sz="1600" dirty="0">
                <a:solidFill>
                  <a:prstClr val="black">
                    <a:lumMod val="75000"/>
                    <a:lumOff val="25000"/>
                  </a:prstClr>
                </a:solidFill>
              </a:rPr>
              <a:t>South Africa</a:t>
            </a:r>
          </a:p>
          <a:p>
            <a:pPr lvl="0">
              <a:buClr>
                <a:srgbClr val="A63212"/>
              </a:buClr>
            </a:pPr>
            <a:r>
              <a:rPr lang="en-US" sz="1600" dirty="0">
                <a:solidFill>
                  <a:prstClr val="black">
                    <a:lumMod val="75000"/>
                    <a:lumOff val="25000"/>
                  </a:prstClr>
                </a:solidFill>
              </a:rPr>
              <a:t>Turkey</a:t>
            </a:r>
          </a:p>
          <a:p>
            <a:pPr lvl="0">
              <a:buClr>
                <a:srgbClr val="A63212"/>
              </a:buClr>
            </a:pPr>
            <a:r>
              <a:rPr lang="en-US" sz="1600" dirty="0">
                <a:solidFill>
                  <a:prstClr val="black">
                    <a:lumMod val="75000"/>
                    <a:lumOff val="25000"/>
                  </a:prstClr>
                </a:solidFill>
              </a:rPr>
              <a:t>USA</a:t>
            </a:r>
          </a:p>
          <a:p>
            <a:pPr marL="0" lvl="0" indent="0">
              <a:buClr>
                <a:srgbClr val="A63212"/>
              </a:buClr>
              <a:buNone/>
            </a:pPr>
            <a:endParaRPr lang="en-US" sz="1700" dirty="0" smtClean="0">
              <a:solidFill>
                <a:prstClr val="black">
                  <a:lumMod val="75000"/>
                  <a:lumOff val="25000"/>
                </a:prstClr>
              </a:solidFill>
            </a:endParaRPr>
          </a:p>
          <a:p>
            <a:pPr marL="0" indent="0">
              <a:buNone/>
            </a:pPr>
            <a:endParaRPr lang="en-US" dirty="0" smtClean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20000" y="5635651"/>
            <a:ext cx="1188922" cy="686036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05364" y="1878100"/>
            <a:ext cx="1640441" cy="16404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50196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Shape 167"/>
          <p:cNvSpPr txBox="1">
            <a:spLocks noGrp="1"/>
          </p:cNvSpPr>
          <p:nvPr>
            <p:ph type="title"/>
          </p:nvPr>
        </p:nvSpPr>
        <p:spPr>
          <a:xfrm>
            <a:off x="381000" y="18197"/>
            <a:ext cx="8229600" cy="1143000"/>
          </a:xfrm>
        </p:spPr>
        <p:txBody>
          <a:bodyPr/>
          <a:lstStyle/>
          <a:p>
            <a:pPr algn="ctr"/>
            <a:r>
              <a:rPr lang="en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Phase I Quantitative </a:t>
            </a:r>
            <a:r>
              <a:rPr lang="en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Results: </a:t>
            </a:r>
            <a:r>
              <a:rPr lang="en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CS</a:t>
            </a:r>
            <a:endParaRPr lang="en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/>
          </p:nvPr>
        </p:nvGraphicFramePr>
        <p:xfrm>
          <a:off x="304799" y="1219201"/>
          <a:ext cx="8610602" cy="3154680"/>
        </p:xfrm>
        <a:graphic>
          <a:graphicData uri="http://schemas.openxmlformats.org/drawingml/2006/table">
            <a:tbl>
              <a:tblPr firstRow="1" firstCol="1" bandRow="1">
                <a:tableStyleId>{70DAEBB2-9BDE-4EE3-92E0-F590FF8B9D45}</a:tableStyleId>
              </a:tblPr>
              <a:tblGrid>
                <a:gridCol w="2812092"/>
                <a:gridCol w="1076866"/>
                <a:gridCol w="1573881"/>
                <a:gridCol w="1408209"/>
                <a:gridCol w="1739554"/>
              </a:tblGrid>
              <a:tr h="1014215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r>
                        <a:rPr lang="en-US" sz="3200" b="1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Variable</a:t>
                      </a:r>
                      <a:endParaRPr lang="en-US" sz="3200" b="1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Mean</a:t>
                      </a:r>
                      <a:r>
                        <a:rPr lang="en-US" sz="2000" b="1" baseline="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Score</a:t>
                      </a:r>
                      <a:endParaRPr lang="en-US" sz="2000" b="1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Standard Deviation</a:t>
                      </a:r>
                      <a:endParaRPr lang="en-US" sz="2000" b="1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Level</a:t>
                      </a:r>
                      <a:r>
                        <a:rPr lang="en-US" sz="2000" b="1" baseline="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 Relative to Normal</a:t>
                      </a:r>
                      <a:endParaRPr lang="en-US" sz="2000" b="1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Cronbach’s </a:t>
                      </a:r>
                      <a:r>
                        <a:rPr lang="el-GR" sz="2000" b="1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α</a:t>
                      </a:r>
                      <a:endParaRPr lang="en-US" sz="2000" b="1" dirty="0" smtClean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p &lt; .001</a:t>
                      </a:r>
                      <a:endParaRPr lang="en-US" sz="2000" b="1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540915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Compassion</a:t>
                      </a:r>
                      <a:r>
                        <a:rPr lang="en-US" sz="2000" b="1" baseline="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Satisfaction</a:t>
                      </a:r>
                      <a:endParaRPr lang="en-US" sz="2000" b="1" dirty="0" smtClean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DRW</a:t>
                      </a: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NG</a:t>
                      </a: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WPT</a:t>
                      </a:r>
                      <a:endParaRPr lang="en-US" sz="20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000" dirty="0" smtClean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000" dirty="0" smtClean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43.40</a:t>
                      </a: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53.31</a:t>
                      </a: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40.92</a:t>
                      </a: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endParaRPr lang="en-US" sz="20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000" dirty="0" smtClean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000" dirty="0" smtClean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5.89</a:t>
                      </a: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10.81</a:t>
                      </a: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5.71</a:t>
                      </a:r>
                      <a:endParaRPr lang="en-US" sz="20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000" dirty="0" smtClean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000" dirty="0" smtClean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High</a:t>
                      </a: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High</a:t>
                      </a: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High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000" dirty="0" smtClean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000" dirty="0" smtClean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.930</a:t>
                      </a: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.896</a:t>
                      </a: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.900</a:t>
                      </a:r>
                      <a:endParaRPr lang="en-US" sz="20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</a:tbl>
          </a:graphicData>
        </a:graphic>
      </p:graphicFrame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85484" y="5943600"/>
            <a:ext cx="750286" cy="432933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7392" y="4481641"/>
            <a:ext cx="2930158" cy="21477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0740037"/>
      </p:ext>
    </p:extLst>
  </p:cSld>
  <p:clrMapOvr>
    <a:masterClrMapping/>
  </p:clrMapOvr>
  <p:transition spd="slow">
    <p:cut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Shape 167"/>
          <p:cNvSpPr txBox="1">
            <a:spLocks noGrp="1"/>
          </p:cNvSpPr>
          <p:nvPr>
            <p:ph type="title"/>
          </p:nvPr>
        </p:nvSpPr>
        <p:spPr>
          <a:xfrm>
            <a:off x="381000" y="18197"/>
            <a:ext cx="8229600" cy="1143000"/>
          </a:xfrm>
        </p:spPr>
        <p:txBody>
          <a:bodyPr/>
          <a:lstStyle/>
          <a:p>
            <a:pPr algn="ctr"/>
            <a:r>
              <a:rPr lang="en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Phase I Quantitative </a:t>
            </a:r>
            <a:r>
              <a:rPr lang="en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Results: </a:t>
            </a:r>
            <a:r>
              <a:rPr lang="en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STS</a:t>
            </a:r>
            <a:endParaRPr lang="en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77591539"/>
              </p:ext>
            </p:extLst>
          </p:nvPr>
        </p:nvGraphicFramePr>
        <p:xfrm>
          <a:off x="304799" y="1219201"/>
          <a:ext cx="8610602" cy="3154680"/>
        </p:xfrm>
        <a:graphic>
          <a:graphicData uri="http://schemas.openxmlformats.org/drawingml/2006/table">
            <a:tbl>
              <a:tblPr firstRow="1" firstCol="1" bandRow="1">
                <a:tableStyleId>{70DAEBB2-9BDE-4EE3-92E0-F590FF8B9D45}</a:tableStyleId>
              </a:tblPr>
              <a:tblGrid>
                <a:gridCol w="2812092"/>
                <a:gridCol w="1076866"/>
                <a:gridCol w="1573881"/>
                <a:gridCol w="1408209"/>
                <a:gridCol w="1739554"/>
              </a:tblGrid>
              <a:tr h="1014215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r>
                        <a:rPr lang="en-US" sz="3200" b="1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Variable</a:t>
                      </a:r>
                      <a:endParaRPr lang="en-US" sz="3200" b="1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Mean</a:t>
                      </a:r>
                      <a:r>
                        <a:rPr lang="en-US" sz="2000" b="1" baseline="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Score</a:t>
                      </a:r>
                      <a:endParaRPr lang="en-US" sz="2000" b="1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Standard Deviation</a:t>
                      </a:r>
                      <a:endParaRPr lang="en-US" sz="2000" b="1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Level</a:t>
                      </a:r>
                      <a:r>
                        <a:rPr lang="en-US" sz="2000" b="1" baseline="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 Relative to Normal</a:t>
                      </a:r>
                      <a:endParaRPr lang="en-US" sz="2000" b="1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Cronbach’s </a:t>
                      </a:r>
                      <a:r>
                        <a:rPr lang="el-GR" sz="2000" b="1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α</a:t>
                      </a:r>
                      <a:endParaRPr lang="en-US" sz="2000" b="1" dirty="0" smtClean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p &lt; .001</a:t>
                      </a:r>
                      <a:endParaRPr lang="en-US" sz="2000" b="1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540915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Secondary </a:t>
                      </a:r>
                      <a:r>
                        <a:rPr lang="en-US" sz="2000" b="1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Trauma Stress*</a:t>
                      </a: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DRW</a:t>
                      </a: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NG</a:t>
                      </a: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WPT</a:t>
                      </a:r>
                      <a:endParaRPr lang="en-US" sz="20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000" dirty="0" smtClean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000" dirty="0" smtClean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21.04</a:t>
                      </a: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40.79</a:t>
                      </a: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20.78</a:t>
                      </a: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endParaRPr lang="en-US" sz="20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000" dirty="0" smtClean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000" dirty="0" smtClean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7.64</a:t>
                      </a: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5.83</a:t>
                      </a: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.5.28</a:t>
                      </a:r>
                      <a:endParaRPr lang="en-US" sz="20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000" dirty="0" smtClean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000" dirty="0" smtClean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Low</a:t>
                      </a: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Ave to Low</a:t>
                      </a:r>
                      <a:endParaRPr lang="en-US" sz="2000" dirty="0" smtClean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Low</a:t>
                      </a:r>
                      <a:endParaRPr lang="en-US" sz="20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000" dirty="0" smtClean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000" dirty="0" smtClean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.900</a:t>
                      </a: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.778</a:t>
                      </a: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.807</a:t>
                      </a:r>
                      <a:endParaRPr lang="en-US" sz="20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370764" y="4800600"/>
            <a:ext cx="8382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* Factor analysis revealed STS was a component of </a:t>
            </a:r>
            <a:r>
              <a:rPr lang="en-US" sz="20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n-US" sz="20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ompassion </a:t>
            </a:r>
            <a:r>
              <a:rPr lang="en-US" sz="20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</a:t>
            </a:r>
            <a:r>
              <a:rPr lang="en-US" sz="20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atigue (CF) </a:t>
            </a:r>
            <a:r>
              <a:rPr lang="en-US" sz="20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among participants in all studies. </a:t>
            </a:r>
            <a:endParaRPr lang="en-US" sz="20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01000" y="6019800"/>
            <a:ext cx="938885" cy="5417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1718365"/>
      </p:ext>
    </p:extLst>
  </p:cSld>
  <p:clrMapOvr>
    <a:masterClrMapping/>
  </p:clrMapOvr>
  <p:transition spd="slow">
    <p:cut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Shape 167"/>
          <p:cNvSpPr txBox="1">
            <a:spLocks noGrp="1"/>
          </p:cNvSpPr>
          <p:nvPr>
            <p:ph type="title"/>
          </p:nvPr>
        </p:nvSpPr>
        <p:spPr>
          <a:xfrm>
            <a:off x="381000" y="18197"/>
            <a:ext cx="8229600" cy="1143000"/>
          </a:xfrm>
        </p:spPr>
        <p:txBody>
          <a:bodyPr/>
          <a:lstStyle/>
          <a:p>
            <a:pPr algn="ctr"/>
            <a:r>
              <a:rPr lang="en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Phase I Quantitative </a:t>
            </a:r>
            <a:r>
              <a:rPr lang="en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Results: </a:t>
            </a:r>
            <a:r>
              <a:rPr lang="en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BO</a:t>
            </a:r>
            <a:endParaRPr lang="en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22827344"/>
              </p:ext>
            </p:extLst>
          </p:nvPr>
        </p:nvGraphicFramePr>
        <p:xfrm>
          <a:off x="304799" y="1219201"/>
          <a:ext cx="8610602" cy="2804160"/>
        </p:xfrm>
        <a:graphic>
          <a:graphicData uri="http://schemas.openxmlformats.org/drawingml/2006/table">
            <a:tbl>
              <a:tblPr firstRow="1" firstCol="1" bandRow="1">
                <a:tableStyleId>{70DAEBB2-9BDE-4EE3-92E0-F590FF8B9D45}</a:tableStyleId>
              </a:tblPr>
              <a:tblGrid>
                <a:gridCol w="2812092"/>
                <a:gridCol w="1076866"/>
                <a:gridCol w="1573881"/>
                <a:gridCol w="1408209"/>
                <a:gridCol w="1739554"/>
              </a:tblGrid>
              <a:tr h="1014215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r>
                        <a:rPr lang="en-US" sz="3200" b="1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Variable</a:t>
                      </a:r>
                      <a:endParaRPr lang="en-US" sz="3200" b="1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Mean</a:t>
                      </a:r>
                      <a:r>
                        <a:rPr lang="en-US" sz="2000" b="1" baseline="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Score</a:t>
                      </a:r>
                      <a:endParaRPr lang="en-US" sz="2000" b="1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Standard Deviation</a:t>
                      </a:r>
                      <a:endParaRPr lang="en-US" sz="2000" b="1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Level</a:t>
                      </a:r>
                      <a:r>
                        <a:rPr lang="en-US" sz="2000" b="1" baseline="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 Relative to Normal</a:t>
                      </a:r>
                      <a:endParaRPr lang="en-US" sz="2000" b="1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Cronbach’s </a:t>
                      </a:r>
                      <a:r>
                        <a:rPr lang="el-GR" sz="2000" b="1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α</a:t>
                      </a:r>
                      <a:endParaRPr lang="en-US" sz="2000" b="1" dirty="0" smtClean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p &lt; .001</a:t>
                      </a:r>
                      <a:endParaRPr lang="en-US" sz="2000" b="1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540915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Burnout*</a:t>
                      </a: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DRW</a:t>
                      </a: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NG</a:t>
                      </a: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WPT</a:t>
                      </a:r>
                      <a:endParaRPr lang="en-US" sz="20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000" dirty="0" smtClean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19.25</a:t>
                      </a: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42.06</a:t>
                      </a: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22.25</a:t>
                      </a: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endParaRPr lang="en-US" sz="20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000" dirty="0" smtClean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6.58</a:t>
                      </a: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6.40</a:t>
                      </a: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5.26</a:t>
                      </a:r>
                      <a:endParaRPr lang="en-US" sz="20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000" dirty="0" smtClean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Low</a:t>
                      </a: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Ave to Low</a:t>
                      </a: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Low</a:t>
                      </a:r>
                      <a:endParaRPr lang="en-US" sz="20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000" dirty="0" smtClean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.870</a:t>
                      </a: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.789</a:t>
                      </a: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.768</a:t>
                      </a:r>
                      <a:endParaRPr lang="en-US" sz="20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304800" y="4495800"/>
            <a:ext cx="8382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* Factor analysis revealed BO was a component of </a:t>
            </a:r>
            <a:r>
              <a:rPr lang="en-US" sz="20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n-US" sz="20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ompassion </a:t>
            </a:r>
            <a:r>
              <a:rPr lang="en-US" sz="20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</a:t>
            </a:r>
            <a:r>
              <a:rPr lang="en-US" sz="20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atigue (CF) </a:t>
            </a:r>
            <a:r>
              <a:rPr lang="en-US" sz="20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among participants in all studies.</a:t>
            </a:r>
            <a:endParaRPr lang="en-US" sz="20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24800" y="6095577"/>
            <a:ext cx="789296" cy="4554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8305365"/>
      </p:ext>
    </p:extLst>
  </p:cSld>
  <p:clrMapOvr>
    <a:masterClrMapping/>
  </p:clrMapOvr>
  <p:transition spd="slow">
    <p:cut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Shape 167"/>
          <p:cNvSpPr txBox="1">
            <a:spLocks noGrp="1"/>
          </p:cNvSpPr>
          <p:nvPr>
            <p:ph type="title"/>
          </p:nvPr>
        </p:nvSpPr>
        <p:spPr>
          <a:xfrm>
            <a:off x="381000" y="18197"/>
            <a:ext cx="8229600" cy="1143000"/>
          </a:xfrm>
        </p:spPr>
        <p:txBody>
          <a:bodyPr/>
          <a:lstStyle/>
          <a:p>
            <a:pPr algn="ctr"/>
            <a:r>
              <a:rPr lang="en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Correlations: CS with BO</a:t>
            </a:r>
            <a:endParaRPr lang="en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35583843"/>
              </p:ext>
            </p:extLst>
          </p:nvPr>
        </p:nvGraphicFramePr>
        <p:xfrm>
          <a:off x="1524000" y="1371600"/>
          <a:ext cx="5754593" cy="3364992"/>
        </p:xfrm>
        <a:graphic>
          <a:graphicData uri="http://schemas.openxmlformats.org/drawingml/2006/table">
            <a:tbl>
              <a:tblPr firstRow="1" firstCol="1" bandRow="1">
                <a:tableStyleId>{70DAEBB2-9BDE-4EE3-92E0-F590FF8B9D45}</a:tableStyleId>
              </a:tblPr>
              <a:tblGrid>
                <a:gridCol w="2812092"/>
                <a:gridCol w="1378908"/>
                <a:gridCol w="1563593"/>
              </a:tblGrid>
              <a:tr h="1014215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n-US" sz="2000" b="1" dirty="0" smtClean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200" b="1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Variable</a:t>
                      </a:r>
                      <a:endParaRPr lang="en-US" sz="3200" b="1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CS</a:t>
                      </a:r>
                      <a:r>
                        <a:rPr lang="en-US" sz="1800" b="0" baseline="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with BO</a:t>
                      </a: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baseline="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Pearson Correlation Coefficient*</a:t>
                      </a:r>
                      <a:endParaRPr lang="en-US" sz="1800" b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000" b="1" dirty="0" smtClean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P</a:t>
                      </a:r>
                      <a:r>
                        <a:rPr lang="en-US" sz="2000" b="0" baseline="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 Value</a:t>
                      </a:r>
                      <a:endParaRPr lang="en-US" sz="2000" b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540915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Compassion Satisfaction &amp; Burnout</a:t>
                      </a:r>
                      <a:endParaRPr lang="en-US" sz="2000" b="1" baseline="0" dirty="0" smtClean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DRW</a:t>
                      </a: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NG</a:t>
                      </a: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WPT</a:t>
                      </a:r>
                      <a:endParaRPr lang="en-US" sz="20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000" dirty="0" smtClean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000" dirty="0" smtClean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000" dirty="0" smtClean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-.589</a:t>
                      </a: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-.720</a:t>
                      </a: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000" dirty="0" smtClean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000" dirty="0" smtClean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000" dirty="0" smtClean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p &lt; .001</a:t>
                      </a: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p &lt; .001</a:t>
                      </a: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-</a:t>
                      </a:r>
                      <a:endParaRPr lang="en-US" sz="20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</a:tbl>
          </a:graphicData>
        </a:graphic>
      </p:graphicFrame>
      <p:sp>
        <p:nvSpPr>
          <p:cNvPr id="2" name="TextBox 1"/>
          <p:cNvSpPr txBox="1"/>
          <p:nvPr/>
        </p:nvSpPr>
        <p:spPr>
          <a:xfrm>
            <a:off x="2067090" y="5029200"/>
            <a:ext cx="4889480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*</a:t>
            </a:r>
            <a:r>
              <a:rPr lang="en-US" sz="2400" dirty="0" smtClean="0"/>
              <a:t>As BO increased, CS decreased. </a:t>
            </a:r>
          </a:p>
          <a:p>
            <a:r>
              <a:rPr lang="en-US" sz="2400" dirty="0" smtClean="0"/>
              <a:t>Could CS be protective from CF?  </a:t>
            </a:r>
            <a:endParaRPr lang="en-US" sz="24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24800" y="5943600"/>
            <a:ext cx="836474" cy="4826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2376817"/>
      </p:ext>
    </p:extLst>
  </p:cSld>
  <p:clrMapOvr>
    <a:masterClrMapping/>
  </p:clrMapOvr>
  <p:transition spd="slow">
    <p:cut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Shape 167"/>
          <p:cNvSpPr txBox="1">
            <a:spLocks noGrp="1"/>
          </p:cNvSpPr>
          <p:nvPr>
            <p:ph type="title"/>
          </p:nvPr>
        </p:nvSpPr>
        <p:spPr>
          <a:xfrm>
            <a:off x="381000" y="18197"/>
            <a:ext cx="8229600" cy="1143000"/>
          </a:xfrm>
        </p:spPr>
        <p:txBody>
          <a:bodyPr/>
          <a:lstStyle/>
          <a:p>
            <a:pPr algn="ctr"/>
            <a:r>
              <a:rPr lang="en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Correlations: CS with STS</a:t>
            </a:r>
            <a:endParaRPr lang="en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20429569"/>
              </p:ext>
            </p:extLst>
          </p:nvPr>
        </p:nvGraphicFramePr>
        <p:xfrm>
          <a:off x="1524000" y="1371600"/>
          <a:ext cx="5754593" cy="3715512"/>
        </p:xfrm>
        <a:graphic>
          <a:graphicData uri="http://schemas.openxmlformats.org/drawingml/2006/table">
            <a:tbl>
              <a:tblPr firstRow="1" firstCol="1" bandRow="1">
                <a:tableStyleId>{70DAEBB2-9BDE-4EE3-92E0-F590FF8B9D45}</a:tableStyleId>
              </a:tblPr>
              <a:tblGrid>
                <a:gridCol w="2812092"/>
                <a:gridCol w="1378908"/>
                <a:gridCol w="1563593"/>
              </a:tblGrid>
              <a:tr h="1014215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n-US" sz="2000" b="1" dirty="0" smtClean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200" b="1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Variable</a:t>
                      </a:r>
                      <a:endParaRPr lang="en-US" sz="3200" b="1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CS</a:t>
                      </a:r>
                      <a:r>
                        <a:rPr lang="en-US" sz="1800" b="0" baseline="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with BO</a:t>
                      </a: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baseline="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Pearson Correlation Coefficient*</a:t>
                      </a:r>
                      <a:endParaRPr lang="en-US" sz="1800" b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000" b="1" dirty="0" smtClean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P</a:t>
                      </a:r>
                      <a:r>
                        <a:rPr lang="en-US" sz="2000" b="0" baseline="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 Value</a:t>
                      </a:r>
                      <a:endParaRPr lang="en-US" sz="2000" b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540915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Compassion Satisfaction &amp; Secondary</a:t>
                      </a:r>
                      <a:r>
                        <a:rPr lang="en-US" sz="2000" b="1" baseline="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 Trauma Stress</a:t>
                      </a: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DRW</a:t>
                      </a: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NG</a:t>
                      </a: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WPT</a:t>
                      </a:r>
                      <a:endParaRPr lang="en-US" sz="20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000" dirty="0" smtClean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000" dirty="0" smtClean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000" dirty="0" smtClean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000" dirty="0" smtClean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-.230</a:t>
                      </a: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-.793</a:t>
                      </a: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000" dirty="0" smtClean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000" dirty="0" smtClean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000" dirty="0" smtClean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000" dirty="0" smtClean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p &lt; .05</a:t>
                      </a: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p &lt; .001</a:t>
                      </a: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-</a:t>
                      </a:r>
                      <a:endParaRPr lang="en-US" sz="20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</a:tbl>
          </a:graphicData>
        </a:graphic>
      </p:graphicFrame>
      <p:sp>
        <p:nvSpPr>
          <p:cNvPr id="2" name="TextBox 1"/>
          <p:cNvSpPr txBox="1"/>
          <p:nvPr/>
        </p:nvSpPr>
        <p:spPr>
          <a:xfrm>
            <a:off x="1676400" y="5181600"/>
            <a:ext cx="415370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*As STS increased, CS decreased.</a:t>
            </a:r>
            <a:endParaRPr lang="en-US" sz="20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48600" y="5872597"/>
            <a:ext cx="1115770" cy="6438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3754470"/>
      </p:ext>
    </p:extLst>
  </p:cSld>
  <p:clrMapOvr>
    <a:masterClrMapping/>
  </p:clrMapOvr>
  <p:transition spd="slow">
    <p:cut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Shape 167"/>
          <p:cNvSpPr txBox="1">
            <a:spLocks noGrp="1"/>
          </p:cNvSpPr>
          <p:nvPr>
            <p:ph type="title"/>
          </p:nvPr>
        </p:nvSpPr>
        <p:spPr>
          <a:xfrm>
            <a:off x="381000" y="18197"/>
            <a:ext cx="8229600" cy="1143000"/>
          </a:xfrm>
        </p:spPr>
        <p:txBody>
          <a:bodyPr/>
          <a:lstStyle/>
          <a:p>
            <a:pPr algn="ctr"/>
            <a:r>
              <a:rPr lang="en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Correlations: </a:t>
            </a:r>
            <a:r>
              <a:rPr lang="en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STS with </a:t>
            </a:r>
            <a:r>
              <a:rPr lang="en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BO</a:t>
            </a:r>
            <a:endParaRPr lang="en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78594311"/>
              </p:ext>
            </p:extLst>
          </p:nvPr>
        </p:nvGraphicFramePr>
        <p:xfrm>
          <a:off x="1524000" y="1371600"/>
          <a:ext cx="5754593" cy="2922842"/>
        </p:xfrm>
        <a:graphic>
          <a:graphicData uri="http://schemas.openxmlformats.org/drawingml/2006/table">
            <a:tbl>
              <a:tblPr firstRow="1" firstCol="1" bandRow="1">
                <a:tableStyleId>{70DAEBB2-9BDE-4EE3-92E0-F590FF8B9D45}</a:tableStyleId>
              </a:tblPr>
              <a:tblGrid>
                <a:gridCol w="2812092"/>
                <a:gridCol w="1378908"/>
                <a:gridCol w="1563593"/>
              </a:tblGrid>
              <a:tr h="1014215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n-US" sz="2000" b="1" dirty="0" smtClean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200" b="1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Variable</a:t>
                      </a:r>
                      <a:endParaRPr lang="en-US" sz="3200" b="1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baseline="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STS </a:t>
                      </a:r>
                      <a:r>
                        <a:rPr lang="en-US" sz="1800" b="0" baseline="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with BO</a:t>
                      </a: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baseline="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Pearson Correlation Coefficient*</a:t>
                      </a:r>
                      <a:endParaRPr lang="en-US" sz="1800" b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000" b="1" dirty="0" smtClean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P</a:t>
                      </a:r>
                      <a:r>
                        <a:rPr lang="en-US" sz="2000" b="0" baseline="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 Value</a:t>
                      </a:r>
                      <a:endParaRPr lang="en-US" sz="2000" b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540915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STS </a:t>
                      </a:r>
                      <a:r>
                        <a:rPr lang="en-US" sz="2000" b="1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&amp; </a:t>
                      </a:r>
                      <a:r>
                        <a:rPr lang="en-US" sz="2000" b="1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BO</a:t>
                      </a:r>
                      <a:endParaRPr lang="en-US" sz="2000" b="1" dirty="0" smtClean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DRW</a:t>
                      </a: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NG</a:t>
                      </a: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WPT</a:t>
                      </a:r>
                      <a:endParaRPr lang="en-US" sz="20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000" dirty="0" smtClean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</a:t>
                      </a:r>
                      <a:r>
                        <a:rPr lang="en-US" sz="20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637</a:t>
                      </a: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.872</a:t>
                      </a: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.548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000" dirty="0" smtClean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p </a:t>
                      </a:r>
                      <a:r>
                        <a:rPr lang="en-US" sz="20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&lt; .001</a:t>
                      </a: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p &lt; .001</a:t>
                      </a: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p</a:t>
                      </a:r>
                      <a:r>
                        <a:rPr lang="en-US" sz="2000" baseline="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 &lt; .001</a:t>
                      </a:r>
                      <a:endParaRPr lang="en-US" sz="20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</a:tbl>
          </a:graphicData>
        </a:graphic>
      </p:graphicFrame>
      <p:sp>
        <p:nvSpPr>
          <p:cNvPr id="2" name="TextBox 1"/>
          <p:cNvSpPr txBox="1"/>
          <p:nvPr/>
        </p:nvSpPr>
        <p:spPr>
          <a:xfrm>
            <a:off x="1178225" y="4953000"/>
            <a:ext cx="663515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*As STS  increased, BO also increased. </a:t>
            </a:r>
            <a:endParaRPr lang="en-US" sz="28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24800" y="5943600"/>
            <a:ext cx="914400" cy="5276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1577285"/>
      </p:ext>
    </p:extLst>
  </p:cSld>
  <p:clrMapOvr>
    <a:masterClrMapping/>
  </p:clrMapOvr>
  <p:transition spd="slow">
    <p:cut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551280" y="436563"/>
            <a:ext cx="8041440" cy="922667"/>
          </a:xfrm>
        </p:spPr>
        <p:txBody>
          <a:bodyPr/>
          <a:lstStyle/>
          <a:p>
            <a:r>
              <a:rPr lang="en-US" sz="4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Results</a:t>
            </a:r>
            <a:endParaRPr lang="en-US" sz="4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en-US" sz="21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en-US" sz="21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en-US" sz="21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en-US" sz="21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Oval 7"/>
          <p:cNvSpPr/>
          <p:nvPr/>
        </p:nvSpPr>
        <p:spPr>
          <a:xfrm>
            <a:off x="838201" y="3269354"/>
            <a:ext cx="2284360" cy="1455045"/>
          </a:xfrm>
          <a:prstGeom prst="ellipse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>
                <a:solidFill>
                  <a:prstClr val="white"/>
                </a:solidFill>
              </a:rPr>
              <a:t>Secondary </a:t>
            </a:r>
            <a:r>
              <a:rPr lang="en-US" sz="2000" b="1" dirty="0" smtClean="0">
                <a:solidFill>
                  <a:prstClr val="white"/>
                </a:solidFill>
              </a:rPr>
              <a:t>Trauma Stress</a:t>
            </a:r>
            <a:endParaRPr lang="en-US" sz="2000" b="1" dirty="0">
              <a:solidFill>
                <a:prstClr val="white"/>
              </a:solidFill>
            </a:endParaRPr>
          </a:p>
        </p:txBody>
      </p:sp>
      <p:sp>
        <p:nvSpPr>
          <p:cNvPr id="9" name="Oval 8"/>
          <p:cNvSpPr/>
          <p:nvPr/>
        </p:nvSpPr>
        <p:spPr>
          <a:xfrm>
            <a:off x="3312684" y="1658773"/>
            <a:ext cx="2326116" cy="1532813"/>
          </a:xfrm>
          <a:prstGeom prst="ellipse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>
                <a:solidFill>
                  <a:prstClr val="white"/>
                </a:solidFill>
              </a:rPr>
              <a:t>Burnout</a:t>
            </a:r>
          </a:p>
        </p:txBody>
      </p:sp>
      <p:sp>
        <p:nvSpPr>
          <p:cNvPr id="10" name="Oval 9"/>
          <p:cNvSpPr/>
          <p:nvPr/>
        </p:nvSpPr>
        <p:spPr>
          <a:xfrm>
            <a:off x="5146651" y="3206805"/>
            <a:ext cx="2381227" cy="1652444"/>
          </a:xfrm>
          <a:prstGeom prst="ellipse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>
                <a:solidFill>
                  <a:prstClr val="white"/>
                </a:solidFill>
              </a:rPr>
              <a:t>Compassion Fatigue</a:t>
            </a:r>
          </a:p>
        </p:txBody>
      </p:sp>
      <p:cxnSp>
        <p:nvCxnSpPr>
          <p:cNvPr id="12" name="Straight Arrow Connector 11"/>
          <p:cNvCxnSpPr/>
          <p:nvPr/>
        </p:nvCxnSpPr>
        <p:spPr>
          <a:xfrm flipV="1">
            <a:off x="2932438" y="3074590"/>
            <a:ext cx="380246" cy="233992"/>
          </a:xfrm>
          <a:prstGeom prst="straightConnector1">
            <a:avLst/>
          </a:prstGeom>
          <a:ln w="57150"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/>
          <p:nvPr/>
        </p:nvCxnSpPr>
        <p:spPr>
          <a:xfrm>
            <a:off x="5489419" y="2860141"/>
            <a:ext cx="298764" cy="244711"/>
          </a:xfrm>
          <a:prstGeom prst="straightConnector1">
            <a:avLst/>
          </a:prstGeom>
          <a:ln w="57150"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/>
          <p:cNvCxnSpPr/>
          <p:nvPr/>
        </p:nvCxnSpPr>
        <p:spPr>
          <a:xfrm>
            <a:off x="3754931" y="4038600"/>
            <a:ext cx="1046427" cy="103550"/>
          </a:xfrm>
          <a:prstGeom prst="straightConnector1">
            <a:avLst/>
          </a:prstGeom>
          <a:ln w="57150"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pic>
        <p:nvPicPr>
          <p:cNvPr id="21" name="Picture 2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03077" y="1815901"/>
            <a:ext cx="1832301" cy="121855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96200" y="5847128"/>
            <a:ext cx="1290821" cy="7467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67882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Phase 2: Qualitative Themes</a:t>
            </a:r>
            <a:endParaRPr lang="en-US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447800"/>
            <a:ext cx="8229600" cy="4967700"/>
          </a:xfrm>
        </p:spPr>
        <p:txBody>
          <a:bodyPr>
            <a:noAutofit/>
          </a:bodyPr>
          <a:lstStyle/>
          <a:p>
            <a:pPr marL="0" indent="0">
              <a:lnSpc>
                <a:spcPct val="200000"/>
              </a:lnSpc>
              <a:buNone/>
            </a:pPr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1. Personal</a:t>
            </a:r>
          </a:p>
          <a:p>
            <a:pPr marL="0" indent="0">
              <a:lnSpc>
                <a:spcPct val="200000"/>
              </a:lnSpc>
              <a:buNone/>
            </a:pPr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2. Family</a:t>
            </a:r>
          </a:p>
          <a:p>
            <a:pPr marL="0" indent="0">
              <a:lnSpc>
                <a:spcPct val="200000"/>
              </a:lnSpc>
              <a:buNone/>
            </a:pPr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3. Professional</a:t>
            </a:r>
          </a:p>
          <a:p>
            <a:pPr marL="0" indent="0">
              <a:lnSpc>
                <a:spcPct val="200000"/>
              </a:lnSpc>
              <a:buNone/>
            </a:pPr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4. Creative Coping Strategies</a:t>
            </a:r>
          </a:p>
          <a:p>
            <a:pPr marL="0" indent="0">
              <a:lnSpc>
                <a:spcPct val="200000"/>
              </a:lnSpc>
              <a:buNone/>
            </a:pPr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5. Suggestions for Maintaining Life-Work Balance</a:t>
            </a:r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48200" y="1752600"/>
            <a:ext cx="3480147" cy="26093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06025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2" name="Shape 292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" sz="40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Creative Coping Themes</a:t>
            </a:r>
            <a:endParaRPr lang="en" sz="40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93" name="Shape 293"/>
          <p:cNvSpPr txBox="1"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Journaling</a:t>
            </a:r>
          </a:p>
          <a:p>
            <a:pPr lvl="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Social Networking</a:t>
            </a:r>
          </a:p>
          <a:p>
            <a:pPr lvl="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Creative Writing/Song Writing/Dance</a:t>
            </a:r>
          </a:p>
          <a:p>
            <a:pPr lvl="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Giving Presentations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Exercise, Mindfulness, Yoga</a:t>
            </a:r>
            <a:endParaRPr lang="en" dirty="0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00725" y="1676400"/>
            <a:ext cx="2457450" cy="1590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73420119"/>
      </p:ext>
    </p:extLst>
  </p:cSld>
  <p:clrMapOvr>
    <a:masterClrMapping/>
  </p:clrMapOvr>
  <p:transition spd="slow">
    <p:cut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1280" y="436563"/>
            <a:ext cx="8041440" cy="935037"/>
          </a:xfrm>
        </p:spPr>
        <p:txBody>
          <a:bodyPr/>
          <a:lstStyle/>
          <a:p>
            <a:r>
              <a:rPr lang="en-US" b="1" dirty="0" smtClean="0">
                <a:latin typeface="Arial" panose="020B0604020202020204" pitchFamily="34" charset="0"/>
                <a:cs typeface="Arial" panose="020B0604020202020204" pitchFamily="34" charset="0"/>
              </a:rPr>
              <a:t>Qualitative Data</a:t>
            </a:r>
            <a:endParaRPr lang="en-US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51280" y="1739010"/>
            <a:ext cx="8041440" cy="3951337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§"/>
            </a:pPr>
            <a:r>
              <a:rPr lang="en-US" sz="3200" b="1" dirty="0">
                <a:latin typeface="Arial" panose="020B0604020202020204" pitchFamily="34" charset="0"/>
                <a:cs typeface="Arial" panose="020B0604020202020204" pitchFamily="34" charset="0"/>
              </a:rPr>
              <a:t>Factors Contributing to </a:t>
            </a:r>
            <a:r>
              <a:rPr lang="en-US" sz="3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CF:</a:t>
            </a:r>
            <a:endParaRPr lang="en-US" sz="32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29184" lvl="1" indent="0">
              <a:buNone/>
            </a:pPr>
            <a:r>
              <a:rPr lang="en-US" sz="2400" i="1" dirty="0">
                <a:latin typeface="Arial" panose="020B0604020202020204" pitchFamily="34" charset="0"/>
                <a:cs typeface="Arial" panose="020B0604020202020204" pitchFamily="34" charset="0"/>
              </a:rPr>
              <a:t>It is a big burden to have </a:t>
            </a:r>
            <a:r>
              <a:rPr lang="en-US" sz="2400" b="1" i="1" dirty="0">
                <a:latin typeface="Arial" panose="020B0604020202020204" pitchFamily="34" charset="0"/>
                <a:cs typeface="Arial" panose="020B0604020202020204" pitchFamily="34" charset="0"/>
              </a:rPr>
              <a:t>someone's entire life in your hands</a:t>
            </a:r>
            <a:r>
              <a:rPr lang="en-US" sz="2400" i="1" dirty="0">
                <a:latin typeface="Arial" panose="020B0604020202020204" pitchFamily="34" charset="0"/>
                <a:cs typeface="Arial" panose="020B0604020202020204" pitchFamily="34" charset="0"/>
              </a:rPr>
              <a:t>… but I think that so far it is just important to confide in other people because if not that's how you get to the point of </a:t>
            </a:r>
            <a:r>
              <a:rPr lang="en-US" sz="2400" i="1" dirty="0" smtClean="0">
                <a:latin typeface="Arial" panose="020B0604020202020204" pitchFamily="34" charset="0"/>
                <a:cs typeface="Arial" panose="020B0604020202020204" pitchFamily="34" charset="0"/>
              </a:rPr>
              <a:t>being overwhelmed</a:t>
            </a:r>
            <a:r>
              <a:rPr lang="en-US" sz="2400" i="1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(Hazel, p. 9)</a:t>
            </a:r>
          </a:p>
          <a:p>
            <a:endParaRPr lang="en-US" sz="21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9279" r="10692" b="6963"/>
          <a:stretch/>
        </p:blipFill>
        <p:spPr>
          <a:xfrm>
            <a:off x="3200400" y="4343400"/>
            <a:ext cx="1772529" cy="1375779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8397698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latin typeface="Arial" panose="020B0604020202020204" pitchFamily="34" charset="0"/>
                <a:cs typeface="Arial" panose="020B0604020202020204" pitchFamily="34" charset="0"/>
              </a:rPr>
              <a:t>Qualitative Data</a:t>
            </a:r>
            <a:endParaRPr lang="en-US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3200" b="1" dirty="0">
                <a:latin typeface="Arial" panose="020B0604020202020204" pitchFamily="34" charset="0"/>
                <a:cs typeface="Arial" panose="020B0604020202020204" pitchFamily="34" charset="0"/>
              </a:rPr>
              <a:t>Personal Coping Strategies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sz="2400" i="1" dirty="0">
                <a:latin typeface="Arial" panose="020B0604020202020204" pitchFamily="34" charset="0"/>
                <a:cs typeface="Arial" panose="020B0604020202020204" pitchFamily="34" charset="0"/>
              </a:rPr>
              <a:t>I try to </a:t>
            </a:r>
            <a:r>
              <a:rPr lang="en-US" sz="2400" b="1" i="1" dirty="0">
                <a:latin typeface="Arial" panose="020B0604020202020204" pitchFamily="34" charset="0"/>
                <a:cs typeface="Arial" panose="020B0604020202020204" pitchFamily="34" charset="0"/>
              </a:rPr>
              <a:t>do things outside of work </a:t>
            </a:r>
            <a:r>
              <a:rPr lang="en-US" sz="2400" i="1" dirty="0">
                <a:latin typeface="Arial" panose="020B0604020202020204" pitchFamily="34" charset="0"/>
                <a:cs typeface="Arial" panose="020B0604020202020204" pitchFamily="34" charset="0"/>
              </a:rPr>
              <a:t>that help fill up my tank of being able to give to other people. And so are the things I enjoy doing like </a:t>
            </a:r>
            <a:r>
              <a:rPr lang="en-US" sz="2400" b="1" i="1" dirty="0">
                <a:latin typeface="Arial" panose="020B0604020202020204" pitchFamily="34" charset="0"/>
                <a:cs typeface="Arial" panose="020B0604020202020204" pitchFamily="34" charset="0"/>
              </a:rPr>
              <a:t>playing piano </a:t>
            </a:r>
            <a:r>
              <a:rPr lang="en-US" sz="2400" i="1" dirty="0">
                <a:latin typeface="Arial" panose="020B0604020202020204" pitchFamily="34" charset="0"/>
                <a:cs typeface="Arial" panose="020B0604020202020204" pitchFamily="34" charset="0"/>
              </a:rPr>
              <a:t>or </a:t>
            </a:r>
            <a:r>
              <a:rPr lang="en-US" sz="2400" b="1" i="1" dirty="0">
                <a:latin typeface="Arial" panose="020B0604020202020204" pitchFamily="34" charset="0"/>
                <a:cs typeface="Arial" panose="020B0604020202020204" pitchFamily="34" charset="0"/>
              </a:rPr>
              <a:t>cooking</a:t>
            </a:r>
            <a:r>
              <a:rPr lang="en-US" sz="2400" i="1" dirty="0">
                <a:latin typeface="Arial" panose="020B0604020202020204" pitchFamily="34" charset="0"/>
                <a:cs typeface="Arial" panose="020B0604020202020204" pitchFamily="34" charset="0"/>
              </a:rPr>
              <a:t> or going for</a:t>
            </a:r>
            <a:r>
              <a:rPr lang="en-US" sz="2400" b="1" i="1" dirty="0">
                <a:latin typeface="Arial" panose="020B0604020202020204" pitchFamily="34" charset="0"/>
                <a:cs typeface="Arial" panose="020B0604020202020204" pitchFamily="34" charset="0"/>
              </a:rPr>
              <a:t> a run</a:t>
            </a:r>
            <a:r>
              <a:rPr lang="en-US" sz="2400" i="1" dirty="0">
                <a:latin typeface="Arial" panose="020B0604020202020204" pitchFamily="34" charset="0"/>
                <a:cs typeface="Arial" panose="020B0604020202020204" pitchFamily="34" charset="0"/>
              </a:rPr>
              <a:t>. Things like that. 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(Jessica, p. 6)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sz="2400" i="1" dirty="0">
                <a:latin typeface="Arial" panose="020B0604020202020204" pitchFamily="34" charset="0"/>
                <a:cs typeface="Arial" panose="020B0604020202020204" pitchFamily="34" charset="0"/>
              </a:rPr>
              <a:t>So if there's something really heavy that I'm dealing with, I often </a:t>
            </a:r>
            <a:r>
              <a:rPr lang="en-US" sz="2400" b="1" i="1" dirty="0">
                <a:latin typeface="Arial" panose="020B0604020202020204" pitchFamily="34" charset="0"/>
                <a:cs typeface="Arial" panose="020B0604020202020204" pitchFamily="34" charset="0"/>
              </a:rPr>
              <a:t>journal</a:t>
            </a:r>
            <a:r>
              <a:rPr lang="en-US" sz="2400" i="1" dirty="0">
                <a:latin typeface="Arial" panose="020B0604020202020204" pitchFamily="34" charset="0"/>
                <a:cs typeface="Arial" panose="020B0604020202020204" pitchFamily="34" charset="0"/>
              </a:rPr>
              <a:t> or I </a:t>
            </a:r>
            <a:r>
              <a:rPr lang="en-US" sz="2400" b="1" i="1" dirty="0">
                <a:latin typeface="Arial" panose="020B0604020202020204" pitchFamily="34" charset="0"/>
                <a:cs typeface="Arial" panose="020B0604020202020204" pitchFamily="34" charset="0"/>
              </a:rPr>
              <a:t>write</a:t>
            </a:r>
            <a:r>
              <a:rPr lang="en-US" sz="2400" i="1" dirty="0">
                <a:latin typeface="Arial" panose="020B0604020202020204" pitchFamily="34" charset="0"/>
                <a:cs typeface="Arial" panose="020B0604020202020204" pitchFamily="34" charset="0"/>
              </a:rPr>
              <a:t> which is a good way for me to deal with it. 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(Christine, p. 11)</a:t>
            </a:r>
          </a:p>
          <a:p>
            <a:pPr lvl="1"/>
            <a:endParaRPr lang="en-US" sz="1800" dirty="0"/>
          </a:p>
          <a:p>
            <a:pPr lvl="1"/>
            <a:endParaRPr lang="en-US" sz="18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" y="152400"/>
            <a:ext cx="1925484" cy="1301627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1352587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latin typeface="Arial" panose="020B0604020202020204" pitchFamily="34" charset="0"/>
                <a:cs typeface="Arial" panose="020B0604020202020204" pitchFamily="34" charset="0"/>
              </a:rPr>
              <a:t>Qualitative Data</a:t>
            </a:r>
            <a:endParaRPr lang="en-US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41520" y="1650637"/>
            <a:ext cx="8505665" cy="4978763"/>
          </a:xfrm>
        </p:spPr>
        <p:txBody>
          <a:bodyPr>
            <a:noAutofit/>
          </a:bodyPr>
          <a:lstStyle/>
          <a:p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Professional Work Environment 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sz="2400" i="1" dirty="0">
                <a:latin typeface="Arial" panose="020B0604020202020204" pitchFamily="34" charset="0"/>
                <a:cs typeface="Arial" panose="020B0604020202020204" pitchFamily="34" charset="0"/>
              </a:rPr>
              <a:t>There is a </a:t>
            </a:r>
            <a:r>
              <a:rPr lang="en-US" sz="2400" b="1" i="1" dirty="0">
                <a:latin typeface="Arial" panose="020B0604020202020204" pitchFamily="34" charset="0"/>
                <a:cs typeface="Arial" panose="020B0604020202020204" pitchFamily="34" charset="0"/>
              </a:rPr>
              <a:t>chaplain</a:t>
            </a:r>
            <a:r>
              <a:rPr lang="en-US" sz="2400" i="1" dirty="0">
                <a:latin typeface="Arial" panose="020B0604020202020204" pitchFamily="34" charset="0"/>
                <a:cs typeface="Arial" panose="020B0604020202020204" pitchFamily="34" charset="0"/>
              </a:rPr>
              <a:t> who is very involved with us and if there is something that happened, they will send an e-mail to all employees, “I'm here, whatever you need. You're more than welcome to come to me. I'm happy to help you.”  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(Sara, p. 12)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sz="2400" i="1" dirty="0">
                <a:latin typeface="Arial" panose="020B0604020202020204" pitchFamily="34" charset="0"/>
                <a:cs typeface="Arial" panose="020B0604020202020204" pitchFamily="34" charset="0"/>
              </a:rPr>
              <a:t>I have these incredibly </a:t>
            </a:r>
            <a:r>
              <a:rPr lang="en-US" sz="2400" b="1" i="1" dirty="0">
                <a:latin typeface="Arial" panose="020B0604020202020204" pitchFamily="34" charset="0"/>
                <a:cs typeface="Arial" panose="020B0604020202020204" pitchFamily="34" charset="0"/>
              </a:rPr>
              <a:t>supportive co-workers</a:t>
            </a:r>
            <a:r>
              <a:rPr lang="en-US" sz="2400" i="1" dirty="0">
                <a:latin typeface="Arial" panose="020B0604020202020204" pitchFamily="34" charset="0"/>
                <a:cs typeface="Arial" panose="020B0604020202020204" pitchFamily="34" charset="0"/>
              </a:rPr>
              <a:t>. We're like a little </a:t>
            </a:r>
            <a:r>
              <a:rPr lang="en-US" sz="2400" i="1" dirty="0" smtClean="0">
                <a:latin typeface="Arial" panose="020B0604020202020204" pitchFamily="34" charset="0"/>
                <a:cs typeface="Arial" panose="020B0604020202020204" pitchFamily="34" charset="0"/>
              </a:rPr>
              <a:t>family</a:t>
            </a:r>
            <a:r>
              <a:rPr lang="en-US" sz="24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i="1" dirty="0" smtClean="0">
                <a:latin typeface="Arial" panose="020B0604020202020204" pitchFamily="34" charset="0"/>
                <a:cs typeface="Arial" panose="020B0604020202020204" pitchFamily="34" charset="0"/>
              </a:rPr>
              <a:t>and </a:t>
            </a:r>
            <a:r>
              <a:rPr lang="en-US" sz="2400" i="1" dirty="0">
                <a:latin typeface="Arial" panose="020B0604020202020204" pitchFamily="34" charset="0"/>
                <a:cs typeface="Arial" panose="020B0604020202020204" pitchFamily="34" charset="0"/>
              </a:rPr>
              <a:t>our environment is conducive for learning and teaching.  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(Jessica, p. 4)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sz="2400" i="1" dirty="0">
                <a:latin typeface="Arial" panose="020B0604020202020204" pitchFamily="34" charset="0"/>
                <a:cs typeface="Arial" panose="020B0604020202020204" pitchFamily="34" charset="0"/>
              </a:rPr>
              <a:t>I also had </a:t>
            </a:r>
            <a:r>
              <a:rPr lang="en-US" sz="2400" b="1" i="1" dirty="0">
                <a:latin typeface="Arial" panose="020B0604020202020204" pitchFamily="34" charset="0"/>
                <a:cs typeface="Arial" panose="020B0604020202020204" pitchFamily="34" charset="0"/>
              </a:rPr>
              <a:t>a mentor </a:t>
            </a:r>
            <a:r>
              <a:rPr lang="en-US" sz="2400" i="1" dirty="0">
                <a:latin typeface="Arial" panose="020B0604020202020204" pitchFamily="34" charset="0"/>
                <a:cs typeface="Arial" panose="020B0604020202020204" pitchFamily="34" charset="0"/>
              </a:rPr>
              <a:t>who kept me in check and helped me understand and dialogue with me to be sure I wasn't getting influenced negatively. 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(Christine, p. 7)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1520" y="376004"/>
            <a:ext cx="1156965" cy="6675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10254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Less Helpful Strategies. . .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§"/>
            </a:pPr>
            <a:r>
              <a:rPr lang="en-US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Drinking excessively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Smoking 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Illegal drugs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Unprotected sex outside committed relationships </a:t>
            </a:r>
            <a:endParaRPr lang="en-US" sz="3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9295397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Qualitative Data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600200"/>
            <a:ext cx="7906920" cy="556260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3200" b="1" dirty="0">
                <a:latin typeface="Arial" panose="020B0604020202020204" pitchFamily="34" charset="0"/>
                <a:cs typeface="Arial" panose="020B0604020202020204" pitchFamily="34" charset="0"/>
              </a:rPr>
              <a:t>Advice </a:t>
            </a:r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for </a:t>
            </a:r>
            <a:r>
              <a:rPr lang="en-US" b="1" dirty="0" smtClean="0">
                <a:latin typeface="Arial" panose="020B0604020202020204" pitchFamily="34" charset="0"/>
                <a:cs typeface="Arial" panose="020B0604020202020204" pitchFamily="34" charset="0"/>
              </a:rPr>
              <a:t>Educators, Clinicians, and Workplace:</a:t>
            </a:r>
            <a:endParaRPr lang="en-US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2600" i="1" dirty="0">
                <a:latin typeface="Arial" panose="020B0604020202020204" pitchFamily="34" charset="0"/>
                <a:cs typeface="Arial" panose="020B0604020202020204" pitchFamily="34" charset="0"/>
              </a:rPr>
              <a:t>I think that </a:t>
            </a:r>
            <a:r>
              <a:rPr lang="en-US" sz="2600" i="1" dirty="0" smtClean="0">
                <a:latin typeface="Arial" panose="020B0604020202020204" pitchFamily="34" charset="0"/>
                <a:cs typeface="Arial" panose="020B0604020202020204" pitchFamily="34" charset="0"/>
              </a:rPr>
              <a:t>PTs </a:t>
            </a:r>
            <a:r>
              <a:rPr lang="en-US" sz="2600" i="1" dirty="0">
                <a:latin typeface="Arial" panose="020B0604020202020204" pitchFamily="34" charset="0"/>
                <a:cs typeface="Arial" panose="020B0604020202020204" pitchFamily="34" charset="0"/>
              </a:rPr>
              <a:t>need to know they have to </a:t>
            </a:r>
            <a:r>
              <a:rPr lang="en-US" sz="2600" b="1" i="1" dirty="0">
                <a:latin typeface="Arial" panose="020B0604020202020204" pitchFamily="34" charset="0"/>
                <a:cs typeface="Arial" panose="020B0604020202020204" pitchFamily="34" charset="0"/>
              </a:rPr>
              <a:t>take time for themselves</a:t>
            </a:r>
            <a:r>
              <a:rPr lang="en-US" sz="2600" i="1" dirty="0">
                <a:latin typeface="Arial" panose="020B0604020202020204" pitchFamily="34" charset="0"/>
                <a:cs typeface="Arial" panose="020B0604020202020204" pitchFamily="34" charset="0"/>
              </a:rPr>
              <a:t>. You need to have something outside of work to look forward to, too. </a:t>
            </a:r>
            <a:r>
              <a:rPr lang="en-US" sz="2600" dirty="0"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en-US" sz="2600" dirty="0" smtClean="0">
                <a:latin typeface="Arial" panose="020B0604020202020204" pitchFamily="34" charset="0"/>
                <a:cs typeface="Arial" panose="020B0604020202020204" pitchFamily="34" charset="0"/>
              </a:rPr>
              <a:t>Kirstin)</a:t>
            </a:r>
            <a:endParaRPr lang="en-US" sz="2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2600" i="1" dirty="0">
                <a:latin typeface="Arial" panose="020B0604020202020204" pitchFamily="34" charset="0"/>
                <a:cs typeface="Arial" panose="020B0604020202020204" pitchFamily="34" charset="0"/>
              </a:rPr>
              <a:t>You </a:t>
            </a:r>
            <a:r>
              <a:rPr lang="en-US" sz="2600" b="1" i="1" dirty="0">
                <a:latin typeface="Arial" panose="020B0604020202020204" pitchFamily="34" charset="0"/>
                <a:cs typeface="Arial" panose="020B0604020202020204" pitchFamily="34" charset="0"/>
              </a:rPr>
              <a:t>can't fix everybody </a:t>
            </a:r>
            <a:r>
              <a:rPr lang="en-US" sz="2600" i="1" dirty="0">
                <a:latin typeface="Arial" panose="020B0604020202020204" pitchFamily="34" charset="0"/>
                <a:cs typeface="Arial" panose="020B0604020202020204" pitchFamily="34" charset="0"/>
              </a:rPr>
              <a:t>and that's okay… it's not necessarily your specific responsibility to go and fix everybody. </a:t>
            </a:r>
            <a:r>
              <a:rPr lang="en-US" sz="2600" dirty="0"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en-US" sz="2600" dirty="0" smtClean="0">
                <a:latin typeface="Arial" panose="020B0604020202020204" pitchFamily="34" charset="0"/>
                <a:cs typeface="Arial" panose="020B0604020202020204" pitchFamily="34" charset="0"/>
              </a:rPr>
              <a:t>Jessica)</a:t>
            </a:r>
            <a:endParaRPr lang="en-US" sz="2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>
              <a:buFont typeface="Wingdings" panose="05000000000000000000" pitchFamily="2" charset="2"/>
              <a:buChar char="§"/>
            </a:pPr>
            <a:r>
              <a:rPr lang="en-US" sz="2600" i="1" dirty="0">
                <a:latin typeface="Arial" panose="020B0604020202020204" pitchFamily="34" charset="0"/>
                <a:cs typeface="Arial" panose="020B0604020202020204" pitchFamily="34" charset="0"/>
              </a:rPr>
              <a:t>I would say if at all possible </a:t>
            </a:r>
            <a:r>
              <a:rPr lang="en-US" sz="2600" b="1" i="1" dirty="0">
                <a:latin typeface="Arial" panose="020B0604020202020204" pitchFamily="34" charset="0"/>
                <a:cs typeface="Arial" panose="020B0604020202020204" pitchFamily="34" charset="0"/>
              </a:rPr>
              <a:t>find somebody </a:t>
            </a:r>
            <a:r>
              <a:rPr lang="en-US" sz="2600" i="1" dirty="0">
                <a:latin typeface="Arial" panose="020B0604020202020204" pitchFamily="34" charset="0"/>
                <a:cs typeface="Arial" panose="020B0604020202020204" pitchFamily="34" charset="0"/>
              </a:rPr>
              <a:t>who </a:t>
            </a:r>
            <a:r>
              <a:rPr lang="en-US" sz="2600" i="1" dirty="0" smtClean="0">
                <a:latin typeface="Arial" panose="020B0604020202020204" pitchFamily="34" charset="0"/>
                <a:cs typeface="Arial" panose="020B0604020202020204" pitchFamily="34" charset="0"/>
              </a:rPr>
              <a:t>has </a:t>
            </a:r>
            <a:r>
              <a:rPr lang="en-US" sz="2600" i="1" dirty="0">
                <a:latin typeface="Arial" panose="020B0604020202020204" pitchFamily="34" charset="0"/>
                <a:cs typeface="Arial" panose="020B0604020202020204" pitchFamily="34" charset="0"/>
              </a:rPr>
              <a:t>some </a:t>
            </a:r>
            <a:r>
              <a:rPr lang="en-US" sz="2600" i="1" dirty="0" smtClean="0">
                <a:latin typeface="Arial" panose="020B0604020202020204" pitchFamily="34" charset="0"/>
                <a:cs typeface="Arial" panose="020B0604020202020204" pitchFamily="34" charset="0"/>
              </a:rPr>
              <a:t>experience to help rather </a:t>
            </a:r>
            <a:r>
              <a:rPr lang="en-US" sz="2600" i="1" dirty="0">
                <a:latin typeface="Arial" panose="020B0604020202020204" pitchFamily="34" charset="0"/>
                <a:cs typeface="Arial" panose="020B0604020202020204" pitchFamily="34" charset="0"/>
              </a:rPr>
              <a:t>than </a:t>
            </a:r>
            <a:r>
              <a:rPr lang="en-US" sz="2600" i="1" dirty="0" smtClean="0">
                <a:latin typeface="Arial" panose="020B0604020202020204" pitchFamily="34" charset="0"/>
                <a:cs typeface="Arial" panose="020B0604020202020204" pitchFamily="34" charset="0"/>
              </a:rPr>
              <a:t>going it alone. </a:t>
            </a:r>
            <a:r>
              <a:rPr lang="en-US" sz="2600" dirty="0" smtClean="0">
                <a:latin typeface="Arial" panose="020B0604020202020204" pitchFamily="34" charset="0"/>
                <a:cs typeface="Arial" panose="020B0604020202020204" pitchFamily="34" charset="0"/>
              </a:rPr>
              <a:t>(Kristin)</a:t>
            </a:r>
            <a:endParaRPr lang="en-US" sz="2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/>
            <a:endParaRPr lang="en-US" sz="15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83982" y="201927"/>
            <a:ext cx="1486723" cy="1245874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3295" y="201927"/>
            <a:ext cx="1143798" cy="659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19607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Regression Analysis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>
              <a:buClr>
                <a:srgbClr val="A63212"/>
              </a:buClr>
              <a:buNone/>
            </a:pPr>
            <a:r>
              <a:rPr lang="en-US" sz="3200" b="1" dirty="0">
                <a:solidFill>
                  <a:prstClr val="black">
                    <a:lumMod val="75000"/>
                    <a:lumOff val="2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Regression </a:t>
            </a:r>
            <a:r>
              <a:rPr lang="en-US" sz="3200" b="1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Analysis:</a:t>
            </a:r>
            <a:r>
              <a:rPr lang="en-US" sz="320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Compassion Fatigue (CF) </a:t>
            </a:r>
            <a:r>
              <a:rPr lang="en-US" sz="3200" dirty="0">
                <a:solidFill>
                  <a:prstClr val="black">
                    <a:lumMod val="75000"/>
                    <a:lumOff val="2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could be predicted from a participant's </a:t>
            </a:r>
            <a:r>
              <a:rPr lang="en-US" sz="320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BO </a:t>
            </a:r>
            <a:r>
              <a:rPr lang="en-US" sz="3200" dirty="0">
                <a:solidFill>
                  <a:prstClr val="black">
                    <a:lumMod val="75000"/>
                    <a:lumOff val="2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and </a:t>
            </a:r>
            <a:r>
              <a:rPr lang="en-US" sz="320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STS scores </a:t>
            </a:r>
            <a:r>
              <a:rPr lang="en-US" sz="3200" dirty="0">
                <a:solidFill>
                  <a:prstClr val="black">
                    <a:lumMod val="75000"/>
                    <a:lumOff val="2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on the ProQOL. </a:t>
            </a:r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86600" y="5486400"/>
            <a:ext cx="1472285" cy="8495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737825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2486" y="447541"/>
            <a:ext cx="8229600" cy="1244291"/>
          </a:xfrm>
        </p:spPr>
        <p:txBody>
          <a:bodyPr>
            <a:normAutofit fontScale="90000"/>
          </a:bodyPr>
          <a:lstStyle/>
          <a:p>
            <a:r>
              <a:rPr lang="en-US" sz="3100" dirty="0" smtClean="0">
                <a:solidFill>
                  <a:schemeClr val="tx1"/>
                </a:solidFill>
              </a:rPr>
              <a:t>DRW Model: </a:t>
            </a:r>
            <a:br>
              <a:rPr lang="en-US" sz="3100" dirty="0" smtClean="0">
                <a:solidFill>
                  <a:schemeClr val="tx1"/>
                </a:solidFill>
              </a:rPr>
            </a:br>
            <a:r>
              <a:rPr lang="en-US" sz="3100" dirty="0" smtClean="0">
                <a:solidFill>
                  <a:schemeClr val="tx1"/>
                </a:solidFill>
              </a:rPr>
              <a:t>Predicting Compassion Fatigue</a:t>
            </a:r>
            <a:r>
              <a:rPr lang="en-US" dirty="0" smtClean="0">
                <a:solidFill>
                  <a:schemeClr val="tx1"/>
                </a:solidFill>
              </a:rPr>
              <a:t/>
            </a:r>
            <a:br>
              <a:rPr lang="en-US" dirty="0" smtClean="0">
                <a:solidFill>
                  <a:schemeClr val="tx1"/>
                </a:solidFill>
              </a:rPr>
            </a:br>
            <a:r>
              <a:rPr lang="en-US" sz="2700" dirty="0" smtClean="0">
                <a:solidFill>
                  <a:schemeClr val="tx1"/>
                </a:solidFill>
              </a:rPr>
              <a:t>CF = 5.219 + .174 (Trauma Ave.) - .650 (Burnout Ave)</a:t>
            </a:r>
            <a:endParaRPr lang="en-US" sz="2700" dirty="0">
              <a:solidFill>
                <a:schemeClr val="tx1"/>
              </a:solidFill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>
              <a:spcBef>
                <a:spcPts val="0"/>
              </a:spcBef>
              <a:buClrTx/>
              <a:buNone/>
              <a:defRPr/>
            </a:pPr>
            <a:r>
              <a:rPr lang="en-US" sz="3600" b="1" kern="0" dirty="0">
                <a:solidFill>
                  <a:srgbClr val="FFFFFF"/>
                </a:solidFill>
                <a:latin typeface="Arial" charset="0"/>
                <a:cs typeface="Arial" charset="0"/>
              </a:rPr>
              <a:t>Prediction Model</a:t>
            </a:r>
            <a:r>
              <a:rPr lang="en-US" sz="3600" b="1" kern="0" dirty="0" smtClean="0">
                <a:solidFill>
                  <a:srgbClr val="FFFFFF"/>
                </a:solidFill>
                <a:latin typeface="Arial" charset="0"/>
                <a:cs typeface="Arial" charset="0"/>
              </a:rPr>
              <a:t>:</a:t>
            </a:r>
          </a:p>
          <a:p>
            <a:pPr marL="0" lvl="0" indent="0">
              <a:spcBef>
                <a:spcPts val="0"/>
              </a:spcBef>
              <a:buClrTx/>
              <a:buNone/>
              <a:defRPr/>
            </a:pPr>
            <a:endParaRPr lang="en-US" sz="3600" b="1" kern="0" dirty="0">
              <a:solidFill>
                <a:srgbClr val="FFFFFF"/>
              </a:solidFill>
              <a:latin typeface="Arial" charset="0"/>
              <a:cs typeface="Arial" charset="0"/>
            </a:endParaRPr>
          </a:p>
          <a:p>
            <a:pPr marL="0" lvl="0" indent="0">
              <a:spcBef>
                <a:spcPts val="0"/>
              </a:spcBef>
              <a:buClrTx/>
              <a:buNone/>
              <a:defRPr/>
            </a:pPr>
            <a:r>
              <a:rPr lang="it-IT" sz="3600" b="1" kern="0" dirty="0">
                <a:solidFill>
                  <a:srgbClr val="FFFFFF"/>
                </a:solidFill>
                <a:latin typeface="Arial" charset="0"/>
                <a:cs typeface="Arial" charset="0"/>
              </a:rPr>
              <a:t>CF = 5.219 + .174 (Trauma  Avg) - .650 (Burnout Avg)</a:t>
            </a:r>
          </a:p>
          <a:p>
            <a:pPr marL="0" indent="0">
              <a:buNone/>
            </a:pPr>
            <a:endParaRPr lang="en-US" dirty="0"/>
          </a:p>
        </p:txBody>
      </p:sp>
      <p:graphicFrame>
        <p:nvGraphicFramePr>
          <p:cNvPr id="5" name="Diagram 4"/>
          <p:cNvGraphicFramePr/>
          <p:nvPr>
            <p:extLst/>
          </p:nvPr>
        </p:nvGraphicFramePr>
        <p:xfrm>
          <a:off x="1295400" y="1981200"/>
          <a:ext cx="6781800" cy="47339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7" name="Plus 6"/>
          <p:cNvSpPr/>
          <p:nvPr/>
        </p:nvSpPr>
        <p:spPr>
          <a:xfrm>
            <a:off x="3124917" y="4112491"/>
            <a:ext cx="457200" cy="457200"/>
          </a:xfrm>
          <a:prstGeom prst="mathPlus">
            <a:avLst/>
          </a:prstGeom>
          <a:solidFill>
            <a:srgbClr val="00206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2060"/>
              </a:solidFill>
            </a:endParaRPr>
          </a:p>
        </p:txBody>
      </p:sp>
      <p:sp>
        <p:nvSpPr>
          <p:cNvPr id="8" name="Plus 7"/>
          <p:cNvSpPr/>
          <p:nvPr/>
        </p:nvSpPr>
        <p:spPr>
          <a:xfrm>
            <a:off x="1220635" y="4180610"/>
            <a:ext cx="464127" cy="457200"/>
          </a:xfrm>
          <a:prstGeom prst="mathPlus">
            <a:avLst/>
          </a:prstGeom>
          <a:solidFill>
            <a:srgbClr val="00206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2060"/>
              </a:solidFill>
            </a:endParaRPr>
          </a:p>
        </p:txBody>
      </p:sp>
      <p:sp>
        <p:nvSpPr>
          <p:cNvPr id="9" name="Equal 8"/>
          <p:cNvSpPr/>
          <p:nvPr/>
        </p:nvSpPr>
        <p:spPr>
          <a:xfrm>
            <a:off x="5334000" y="4112491"/>
            <a:ext cx="381000" cy="457200"/>
          </a:xfrm>
          <a:prstGeom prst="mathEqual">
            <a:avLst/>
          </a:prstGeom>
          <a:solidFill>
            <a:srgbClr val="00206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1" name="Rounded Rectangle 10"/>
          <p:cNvSpPr/>
          <p:nvPr/>
        </p:nvSpPr>
        <p:spPr>
          <a:xfrm>
            <a:off x="381000" y="4118264"/>
            <a:ext cx="914400" cy="64770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rgbClr val="002060"/>
                </a:solidFill>
              </a:rPr>
              <a:t>5.219</a:t>
            </a:r>
            <a:endParaRPr lang="en-US" dirty="0">
              <a:solidFill>
                <a:srgbClr val="002060"/>
              </a:solidFill>
            </a:endParaRPr>
          </a:p>
        </p:txBody>
      </p:sp>
      <p:sp>
        <p:nvSpPr>
          <p:cNvPr id="12" name="Left-Up Arrow 11"/>
          <p:cNvSpPr/>
          <p:nvPr/>
        </p:nvSpPr>
        <p:spPr>
          <a:xfrm rot="2799200">
            <a:off x="2775204" y="4631841"/>
            <a:ext cx="850392" cy="850392"/>
          </a:xfrm>
          <a:prstGeom prst="leftUpArrow">
            <a:avLst/>
          </a:prstGeom>
          <a:solidFill>
            <a:srgbClr val="FFFF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Left-Up Arrow 12"/>
          <p:cNvSpPr/>
          <p:nvPr/>
        </p:nvSpPr>
        <p:spPr>
          <a:xfrm rot="13295710">
            <a:off x="2690485" y="3105841"/>
            <a:ext cx="850392" cy="850392"/>
          </a:xfrm>
          <a:prstGeom prst="leftUpArrow">
            <a:avLst/>
          </a:prstGeom>
          <a:solidFill>
            <a:srgbClr val="FFFF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Explosion 2 13"/>
          <p:cNvSpPr/>
          <p:nvPr/>
        </p:nvSpPr>
        <p:spPr>
          <a:xfrm rot="344235">
            <a:off x="2736659" y="5374000"/>
            <a:ext cx="2129619" cy="1245211"/>
          </a:xfrm>
          <a:prstGeom prst="irregularSeal2">
            <a:avLst/>
          </a:prstGeom>
          <a:solidFill>
            <a:srgbClr val="B1078D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External</a:t>
            </a:r>
          </a:p>
          <a:p>
            <a:pPr algn="ctr"/>
            <a:r>
              <a:rPr lang="en-US" sz="1200" dirty="0" smtClean="0"/>
              <a:t>Strategies </a:t>
            </a:r>
            <a:endParaRPr lang="en-US" sz="1200" dirty="0"/>
          </a:p>
        </p:txBody>
      </p:sp>
      <p:sp>
        <p:nvSpPr>
          <p:cNvPr id="15" name="Cloud 14"/>
          <p:cNvSpPr/>
          <p:nvPr/>
        </p:nvSpPr>
        <p:spPr>
          <a:xfrm rot="412198">
            <a:off x="1689227" y="5350856"/>
            <a:ext cx="1720300" cy="914400"/>
          </a:xfrm>
          <a:prstGeom prst="cloud">
            <a:avLst/>
          </a:prstGeom>
          <a:solidFill>
            <a:srgbClr val="00B0F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/>
              <a:t>External Control Factors</a:t>
            </a:r>
            <a:endParaRPr lang="en-US" sz="1200" dirty="0"/>
          </a:p>
        </p:txBody>
      </p:sp>
      <p:sp>
        <p:nvSpPr>
          <p:cNvPr id="18" name="Rectangular Callout 17"/>
          <p:cNvSpPr/>
          <p:nvPr/>
        </p:nvSpPr>
        <p:spPr>
          <a:xfrm>
            <a:off x="1669753" y="2057400"/>
            <a:ext cx="1455164" cy="1143000"/>
          </a:xfrm>
          <a:prstGeom prst="wedgeRectCallout">
            <a:avLst/>
          </a:prstGeom>
          <a:solidFill>
            <a:srgbClr val="00B0F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>
                <a:solidFill>
                  <a:schemeClr val="bg1"/>
                </a:solidFill>
              </a:rPr>
              <a:t>Internal Control Factors</a:t>
            </a:r>
            <a:endParaRPr lang="en-US" sz="1200" dirty="0">
              <a:solidFill>
                <a:schemeClr val="bg1"/>
              </a:solidFill>
            </a:endParaRPr>
          </a:p>
        </p:txBody>
      </p:sp>
      <p:sp>
        <p:nvSpPr>
          <p:cNvPr id="20" name="Rectangular Callout 19"/>
          <p:cNvSpPr/>
          <p:nvPr/>
        </p:nvSpPr>
        <p:spPr>
          <a:xfrm>
            <a:off x="3115681" y="2359891"/>
            <a:ext cx="1380119" cy="838200"/>
          </a:xfrm>
          <a:prstGeom prst="wedgeRectCallout">
            <a:avLst/>
          </a:prstGeom>
          <a:solidFill>
            <a:srgbClr val="B1078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>
                <a:solidFill>
                  <a:schemeClr val="bg1"/>
                </a:solidFill>
              </a:rPr>
              <a:t>Internal</a:t>
            </a:r>
          </a:p>
          <a:p>
            <a:pPr algn="ctr"/>
            <a:r>
              <a:rPr lang="en-US" sz="1200" dirty="0" smtClean="0">
                <a:solidFill>
                  <a:schemeClr val="bg1"/>
                </a:solidFill>
              </a:rPr>
              <a:t>Strategies</a:t>
            </a:r>
            <a:endParaRPr lang="en-US" sz="1200" dirty="0">
              <a:solidFill>
                <a:schemeClr val="bg1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651871" y="3254038"/>
            <a:ext cx="1872629" cy="276999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chemeClr val="bg1"/>
                </a:solidFill>
              </a:rPr>
              <a:t>Compassion Satisfaction</a:t>
            </a:r>
            <a:endParaRPr lang="en-US" sz="12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030616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NG Model: Predicting Compassion Fatigue</a:t>
            </a:r>
            <a:endParaRPr lang="en-US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8" name="Rect253"/>
          <p:cNvCxnSpPr/>
          <p:nvPr/>
        </p:nvCxnSpPr>
        <p:spPr>
          <a:xfrm flipH="1">
            <a:off x="4253754" y="2413494"/>
            <a:ext cx="80683" cy="286003"/>
          </a:xfrm>
          <a:prstGeom prst="straightConnector1">
            <a:avLst/>
          </a:prstGeom>
          <a:ln w="38100">
            <a:solidFill>
              <a:schemeClr val="tx1"/>
            </a:solidFill>
            <a:tailEnd type="triangle" w="med" len="med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graphicFrame>
        <p:nvGraphicFramePr>
          <p:cNvPr id="3" name="Diagram 2"/>
          <p:cNvGraphicFramePr/>
          <p:nvPr>
            <p:extLst>
              <p:ext uri="{D42A27DB-BD31-4B8C-83A1-F6EECF244321}">
                <p14:modId xmlns:p14="http://schemas.microsoft.com/office/powerpoint/2010/main" val="4024385557"/>
              </p:ext>
            </p:extLst>
          </p:nvPr>
        </p:nvGraphicFramePr>
        <p:xfrm>
          <a:off x="1366209" y="2548758"/>
          <a:ext cx="4597070" cy="259871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Rounded Rectangle 3"/>
          <p:cNvSpPr/>
          <p:nvPr/>
        </p:nvSpPr>
        <p:spPr>
          <a:xfrm>
            <a:off x="5982284" y="2609250"/>
            <a:ext cx="1856937" cy="1083348"/>
          </a:xfrm>
          <a:prstGeom prst="round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100" dirty="0"/>
              <a:t>Compassion Fatigue</a:t>
            </a:r>
          </a:p>
        </p:txBody>
      </p:sp>
      <p:cxnSp>
        <p:nvCxnSpPr>
          <p:cNvPr id="16" name="Rect253"/>
          <p:cNvCxnSpPr/>
          <p:nvPr/>
        </p:nvCxnSpPr>
        <p:spPr>
          <a:xfrm flipV="1">
            <a:off x="3864779" y="4986049"/>
            <a:ext cx="114301" cy="382143"/>
          </a:xfrm>
          <a:prstGeom prst="straightConnector1">
            <a:avLst/>
          </a:prstGeom>
          <a:ln w="38100">
            <a:solidFill>
              <a:schemeClr val="tx1"/>
            </a:solidFill>
            <a:tailEnd type="triangle" w="med" len="med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sp>
        <p:nvSpPr>
          <p:cNvPr id="18" name="Rect252"/>
          <p:cNvSpPr/>
          <p:nvPr/>
        </p:nvSpPr>
        <p:spPr>
          <a:xfrm>
            <a:off x="3271326" y="5081118"/>
            <a:ext cx="1415508" cy="443543"/>
          </a:xfrm>
          <a:prstGeom prst="round2DiagRect">
            <a:avLst/>
          </a:prstGeom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ot="0" spcFirstLastPara="0" vert="horz" wrap="square" lIns="68580" tIns="34290" rIns="68580" bIns="34290" numCol="1" spcCol="0" rtlCol="0" fromWordArt="0" anchor="t" anchorCtr="0" forceAA="0" compatLnSpc="0">
            <a:prstTxWarp prst="textNoShape">
              <a:avLst/>
            </a:prstTxWarp>
            <a:noAutofit/>
          </a:bodyPr>
          <a:lstStyle/>
          <a:p>
            <a:pPr algn="ctr">
              <a:spcAft>
                <a:spcPts val="600"/>
              </a:spcAft>
            </a:pPr>
            <a:r>
              <a:rPr lang="en-US" sz="1200" b="1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Internal &amp; External Coping Strategies</a:t>
            </a:r>
            <a:endParaRPr lang="en-US" sz="900" dirty="0">
              <a:latin typeface="Times New Roman" panose="02020603050405020304" pitchFamily="18" charset="0"/>
              <a:ea typeface="□□"/>
            </a:endParaRPr>
          </a:p>
        </p:txBody>
      </p:sp>
      <p:sp>
        <p:nvSpPr>
          <p:cNvPr id="7" name="Rect252"/>
          <p:cNvSpPr/>
          <p:nvPr/>
        </p:nvSpPr>
        <p:spPr>
          <a:xfrm>
            <a:off x="3921930" y="1975632"/>
            <a:ext cx="1374557" cy="633618"/>
          </a:xfrm>
          <a:prstGeom prst="round2DiagRect">
            <a:avLst/>
          </a:prstGeom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ot="0" spcFirstLastPara="0" vert="horz" wrap="square" lIns="68580" tIns="34290" rIns="68580" bIns="34290" numCol="1" spcCol="0" rtlCol="0" fromWordArt="0" anchor="t" anchorCtr="0" forceAA="0" compatLnSpc="0">
            <a:prstTxWarp prst="textNoShape">
              <a:avLst/>
            </a:prstTxWarp>
            <a:noAutofit/>
          </a:bodyPr>
          <a:lstStyle/>
          <a:p>
            <a:pPr algn="ctr">
              <a:spcAft>
                <a:spcPts val="600"/>
              </a:spcAft>
            </a:pPr>
            <a:r>
              <a:rPr lang="en-US" sz="1200" b="1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Internal &amp; External Control Factors </a:t>
            </a:r>
            <a:endParaRPr lang="en-US" sz="900" dirty="0">
              <a:latin typeface="Times New Roman" panose="02020603050405020304" pitchFamily="18" charset="0"/>
              <a:ea typeface="□□"/>
            </a:endParaRPr>
          </a:p>
        </p:txBody>
      </p:sp>
      <p:sp>
        <p:nvSpPr>
          <p:cNvPr id="19" name="Rounded Rectangle 18"/>
          <p:cNvSpPr/>
          <p:nvPr/>
        </p:nvSpPr>
        <p:spPr>
          <a:xfrm>
            <a:off x="5982284" y="3997770"/>
            <a:ext cx="1856937" cy="1083348"/>
          </a:xfrm>
          <a:prstGeom prst="round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100" dirty="0"/>
              <a:t>Compassion Fatigue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3233335" y="4120648"/>
            <a:ext cx="2353772" cy="8540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US" sz="1650" b="1" dirty="0">
                <a:solidFill>
                  <a:schemeClr val="tx1"/>
                </a:solidFill>
              </a:rPr>
              <a:t>1.216 (x) + 42.0636 = Compassion Fatigue</a:t>
            </a:r>
          </a:p>
          <a:p>
            <a:pPr lvl="0"/>
            <a:r>
              <a:rPr lang="en-US" sz="1650" b="1" dirty="0">
                <a:solidFill>
                  <a:schemeClr val="tx1"/>
                </a:solidFill>
              </a:rPr>
              <a:t>Via Burnout</a:t>
            </a:r>
            <a:endParaRPr lang="en-US" sz="1650" dirty="0">
              <a:solidFill>
                <a:schemeClr val="tx1"/>
              </a:solidFill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3196610" y="2745977"/>
            <a:ext cx="2825195" cy="8540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US" sz="1650" b="1" dirty="0">
                <a:solidFill>
                  <a:schemeClr val="tx1"/>
                </a:solidFill>
              </a:rPr>
              <a:t>1.471 (x) + 40.7934 = Compassion Fatigue</a:t>
            </a:r>
          </a:p>
          <a:p>
            <a:pPr lvl="0"/>
            <a:r>
              <a:rPr lang="en-US" sz="1650" b="1" dirty="0">
                <a:solidFill>
                  <a:schemeClr val="tx1"/>
                </a:solidFill>
              </a:rPr>
              <a:t>Via Secondary Trauma</a:t>
            </a:r>
          </a:p>
        </p:txBody>
      </p:sp>
    </p:spTree>
    <p:extLst>
      <p:ext uri="{BB962C8B-B14F-4D97-AF65-F5344CB8AC3E}">
        <p14:creationId xmlns:p14="http://schemas.microsoft.com/office/powerpoint/2010/main" val="7318026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1280" y="436563"/>
            <a:ext cx="8041440" cy="1011237"/>
          </a:xfrm>
        </p:spPr>
        <p:txBody>
          <a:bodyPr/>
          <a:lstStyle/>
          <a:p>
            <a:r>
              <a:rPr lang="en-US" sz="4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Discussion</a:t>
            </a:r>
            <a:endParaRPr lang="en-US" sz="4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>
              <a:buFont typeface="Wingdings" panose="05000000000000000000" pitchFamily="2" charset="2"/>
              <a:buChar char="§"/>
            </a:pPr>
            <a:r>
              <a:rPr lang="en-US" sz="3000" dirty="0" smtClean="0">
                <a:latin typeface="Arial" panose="020B0604020202020204" pitchFamily="34" charset="0"/>
                <a:cs typeface="Arial" panose="020B0604020202020204" pitchFamily="34" charset="0"/>
              </a:rPr>
              <a:t>CF among PTs was prevalent 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sz="3000" dirty="0" smtClean="0">
                <a:latin typeface="Arial" panose="020B0604020202020204" pitchFamily="34" charset="0"/>
                <a:cs typeface="Arial" panose="020B0604020202020204" pitchFamily="34" charset="0"/>
              </a:rPr>
              <a:t>PTs, like other health care professionals, lacked an awareness of CF and its influence on care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Factors contributing to CF in 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PTs</a:t>
            </a:r>
            <a:endParaRPr lang="en-US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/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Lack of adequate coping mechanisms</a:t>
            </a:r>
          </a:p>
          <a:p>
            <a:pPr lvl="1"/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B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usy work schedules</a:t>
            </a:r>
          </a:p>
          <a:p>
            <a:pPr lvl="1"/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P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roductivity 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sz="3000" dirty="0" smtClean="0">
                <a:latin typeface="Arial" panose="020B0604020202020204" pitchFamily="34" charset="0"/>
                <a:cs typeface="Arial" panose="020B0604020202020204" pitchFamily="34" charset="0"/>
              </a:rPr>
              <a:t>Preventative Factors = Better Patient Care</a:t>
            </a:r>
          </a:p>
          <a:p>
            <a:pPr lvl="1"/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Healthy life-work balance</a:t>
            </a:r>
          </a:p>
          <a:p>
            <a:pPr lvl="1"/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Mentors</a:t>
            </a:r>
          </a:p>
          <a:p>
            <a:pPr lvl="1"/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Colleague support </a:t>
            </a:r>
          </a:p>
          <a:p>
            <a:pPr lvl="1"/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13610" y="277412"/>
            <a:ext cx="1925402" cy="131283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66825" y="5029200"/>
            <a:ext cx="1978205" cy="1320359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6066473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Strengths &amp; Limitations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sz="half" idx="4294967295"/>
          </p:nvPr>
        </p:nvSpPr>
        <p:spPr>
          <a:xfrm>
            <a:off x="641960" y="1629513"/>
            <a:ext cx="3698257" cy="4445363"/>
          </a:xfrm>
          <a:prstGeom prst="rect">
            <a:avLst/>
          </a:prstGeom>
        </p:spPr>
        <p:txBody>
          <a:bodyPr>
            <a:noAutofit/>
          </a:bodyPr>
          <a:lstStyle/>
          <a:p>
            <a:pPr>
              <a:buFont typeface="Wingdings" panose="05000000000000000000" pitchFamily="2" charset="2"/>
              <a:buChar char="§"/>
            </a:pPr>
            <a:r>
              <a:rPr lang="en-US" sz="2100" dirty="0">
                <a:latin typeface="Arial" panose="020B0604020202020204" pitchFamily="34" charset="0"/>
                <a:cs typeface="Arial" panose="020B0604020202020204" pitchFamily="34" charset="0"/>
              </a:rPr>
              <a:t>STRENGTHS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Adequate sample size, allowing for saturation 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Thick, rich descriptions of 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PT experiences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>
              <a:buFont typeface="Courier New" panose="02070309020205020404" pitchFamily="49" charset="0"/>
              <a:buChar char="o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Experienced phenomenological interviewer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Appropriate bracketing by investigators </a:t>
            </a:r>
            <a:endParaRPr lang="en-US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>
              <a:buFont typeface="Courier New" panose="02070309020205020404" pitchFamily="49" charset="0"/>
              <a:buChar char="o"/>
            </a:pP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High internal consistency by Cronbach </a:t>
            </a:r>
            <a:r>
              <a:rPr lang="el-GR" dirty="0" smtClean="0">
                <a:latin typeface="Arial" panose="020B0604020202020204" pitchFamily="34" charset="0"/>
                <a:cs typeface="Arial" panose="020B0604020202020204" pitchFamily="34" charset="0"/>
              </a:rPr>
              <a:t>α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Content Placeholder 5"/>
          <p:cNvSpPr>
            <a:spLocks noGrp="1"/>
          </p:cNvSpPr>
          <p:nvPr>
            <p:ph sz="half" idx="4294967295"/>
          </p:nvPr>
        </p:nvSpPr>
        <p:spPr>
          <a:xfrm>
            <a:off x="4535408" y="1648847"/>
            <a:ext cx="3862121" cy="3670267"/>
          </a:xfrm>
          <a:prstGeom prst="rect">
            <a:avLst/>
          </a:prstGeom>
        </p:spPr>
        <p:txBody>
          <a:bodyPr>
            <a:noAutofit/>
          </a:bodyPr>
          <a:lstStyle/>
          <a:p>
            <a:pPr>
              <a:buFont typeface="Wingdings" panose="05000000000000000000" pitchFamily="2" charset="2"/>
              <a:buChar char="§"/>
            </a:pPr>
            <a:r>
              <a:rPr lang="en-US" sz="2100" dirty="0">
                <a:latin typeface="Arial" panose="020B0604020202020204" pitchFamily="34" charset="0"/>
                <a:cs typeface="Arial" panose="020B0604020202020204" pitchFamily="34" charset="0"/>
              </a:rPr>
              <a:t>LIMITATIONS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Results of this study does not apply to every 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PT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>
              <a:buFont typeface="Courier New" panose="02070309020205020404" pitchFamily="49" charset="0"/>
              <a:buChar char="o"/>
            </a:pP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ProQOL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is meant to be administered within 30 days of a stressful event </a:t>
            </a:r>
            <a:endParaRPr lang="en-US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>
              <a:buFont typeface="Courier New" panose="02070309020205020404" pitchFamily="49" charset="0"/>
              <a:buChar char="o"/>
            </a:pP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Some overlap in correlations existed; consider adding a more sensitive BO tool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43799" y="5732624"/>
            <a:ext cx="1247971" cy="7201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88986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1280" y="436563"/>
            <a:ext cx="8041440" cy="1011237"/>
          </a:xfrm>
        </p:spPr>
        <p:txBody>
          <a:bodyPr/>
          <a:lstStyle/>
          <a:p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Conclusion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838200" y="1600200"/>
            <a:ext cx="7467600" cy="4876800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§"/>
            </a:pPr>
            <a:r>
              <a: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By understanding the experience </a:t>
            </a:r>
            <a:r>
              <a:rPr lang="en-US" sz="28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of </a:t>
            </a:r>
            <a:r>
              <a: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PTs, we can better </a:t>
            </a:r>
            <a:r>
              <a:rPr lang="en-US" sz="28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anticipate the support needed </a:t>
            </a:r>
            <a:r>
              <a: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for these individuals as they </a:t>
            </a:r>
            <a:r>
              <a:rPr lang="en-US" sz="28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engage in their caregiving </a:t>
            </a:r>
            <a:r>
              <a: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careers. </a:t>
            </a:r>
          </a:p>
          <a:p>
            <a:endParaRPr lang="en-US" sz="28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Font typeface="Wingdings" panose="05000000000000000000" pitchFamily="2" charset="2"/>
              <a:buChar char="§"/>
            </a:pPr>
            <a:r>
              <a: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importance of having </a:t>
            </a:r>
            <a:r>
              <a:rPr lang="en-US" sz="28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social support </a:t>
            </a:r>
            <a:r>
              <a: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at work </a:t>
            </a:r>
            <a:r>
              <a:rPr lang="en-US" sz="28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and home cannot </a:t>
            </a:r>
            <a:r>
              <a: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 underestimated.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89652" y="5173366"/>
            <a:ext cx="1964696" cy="1303634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4846378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524000"/>
            <a:ext cx="8041440" cy="2514600"/>
          </a:xfrm>
        </p:spPr>
        <p:txBody>
          <a:bodyPr/>
          <a:lstStyle/>
          <a:p>
            <a:r>
              <a:rPr lang="en-US" b="1" dirty="0" smtClean="0">
                <a:latin typeface="Arial" panose="020B0604020202020204" pitchFamily="34" charset="0"/>
                <a:cs typeface="Arial" panose="020B0604020202020204" pitchFamily="34" charset="0"/>
              </a:rPr>
              <a:t>Thank </a:t>
            </a:r>
            <a:r>
              <a:rPr lang="en-US" b="1" dirty="0" smtClean="0">
                <a:latin typeface="Arial" panose="020B0604020202020204" pitchFamily="34" charset="0"/>
                <a:cs typeface="Arial" panose="020B0604020202020204" pitchFamily="34" charset="0"/>
              </a:rPr>
              <a:t>You!</a:t>
            </a:r>
            <a:r>
              <a:rPr lang="en-US" b="1" dirty="0" smtClean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n-US" b="1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3600" dirty="0" smtClean="0">
                <a:latin typeface="Arial" panose="020B0604020202020204" pitchFamily="34" charset="0"/>
                <a:cs typeface="Arial" panose="020B0604020202020204" pitchFamily="34" charset="0"/>
                <a:hlinkClick r:id="rId2"/>
              </a:rPr>
              <a:t>sklappa@davenport.edu</a:t>
            </a:r>
            <a:r>
              <a:rPr lang="en-US" sz="3600" b="1" dirty="0" smtClean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n-US" sz="3600" b="1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en-US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10000" y="4953000"/>
            <a:ext cx="2334970" cy="13473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7504496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References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752600"/>
            <a:ext cx="8534400" cy="4724400"/>
          </a:xfrm>
        </p:spPr>
        <p:txBody>
          <a:bodyPr>
            <a:noAutofit/>
          </a:bodyPr>
          <a:lstStyle/>
          <a:p>
            <a:pPr lvl="0" latinLnBrk="1">
              <a:buClr>
                <a:srgbClr val="A63212"/>
              </a:buClr>
              <a:buAutoNum type="arabicPeriod"/>
            </a:pPr>
            <a:r>
              <a:rPr lang="en-US" sz="120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Stamm </a:t>
            </a:r>
            <a:r>
              <a:rPr lang="en-US" sz="1200" dirty="0">
                <a:solidFill>
                  <a:prstClr val="black">
                    <a:lumMod val="75000"/>
                    <a:lumOff val="2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BH. The Concise ProQOL Manual, 2nd edition. Updated 2010. Retrieved from: http://proqol.org/uploads/ProQOL_Concise_2ndEd_12-2010.pdf. Accessed September 30, </a:t>
            </a:r>
            <a:r>
              <a:rPr lang="en-US" sz="120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2014.</a:t>
            </a:r>
          </a:p>
          <a:p>
            <a:pPr lvl="0" latinLnBrk="1">
              <a:buClr>
                <a:srgbClr val="A63212"/>
              </a:buClr>
              <a:buAutoNum type="arabicPeriod"/>
            </a:pPr>
            <a:r>
              <a:rPr lang="en-US" sz="1200" dirty="0" smtClean="0"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Stamm </a:t>
            </a:r>
            <a:r>
              <a:rPr lang="en-US" sz="1200" dirty="0"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BH. The concise ProQOL manual, 2nd edition. Updated 2010. Accessed November 12, </a:t>
            </a:r>
            <a:r>
              <a:rPr lang="en-US" sz="1200" dirty="0" smtClean="0"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2011.</a:t>
            </a:r>
            <a:endParaRPr 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latinLnBrk="1">
              <a:buClr>
                <a:srgbClr val="A63212"/>
              </a:buClr>
              <a:buAutoNum type="arabicPeriod"/>
            </a:pPr>
            <a:r>
              <a:rPr lang="en-U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Jensen 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GM, Gwyer J, Hack LM, Shepard KF. </a:t>
            </a:r>
            <a:r>
              <a:rPr lang="en-US" sz="1200" i="1" dirty="0">
                <a:latin typeface="Arial" panose="020B0604020202020204" pitchFamily="34" charset="0"/>
                <a:cs typeface="Arial" panose="020B0604020202020204" pitchFamily="34" charset="0"/>
              </a:rPr>
              <a:t>Expertise in Physical Therapy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. 2nd ed. St Louis, MO: Saunders </a:t>
            </a:r>
            <a:r>
              <a:rPr lang="en-U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Elsevier; 2007.</a:t>
            </a:r>
            <a:endParaRPr 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latinLnBrk="1">
              <a:buClr>
                <a:srgbClr val="A63212"/>
              </a:buClr>
              <a:buAutoNum type="arabicPeriod"/>
            </a:pPr>
            <a:r>
              <a:rPr lang="en-U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Potter 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P, Deshields T, Divanbeigi J, Berger J, Cipriano D, Norris L, Olsen S. (2010). Compassion fatigue and burnout: Prevalence among oncology nurses.</a:t>
            </a:r>
            <a:r>
              <a:rPr lang="en-US" sz="1200" i="1" dirty="0">
                <a:latin typeface="Arial" panose="020B0604020202020204" pitchFamily="34" charset="0"/>
                <a:cs typeface="Arial" panose="020B0604020202020204" pitchFamily="34" charset="0"/>
              </a:rPr>
              <a:t> Clinical Journal of Oncology Nursing, 14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(5), E56-62. Retrieved fromhttp://search.proquest.com/docview/757194777?accountid=45723. Accessed January 27, </a:t>
            </a:r>
            <a:r>
              <a:rPr lang="en-U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2015.</a:t>
            </a:r>
            <a:endParaRPr 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latinLnBrk="1">
              <a:buClr>
                <a:srgbClr val="A63212"/>
              </a:buClr>
              <a:buAutoNum type="arabicPeriod"/>
            </a:pPr>
            <a:r>
              <a:rPr lang="en-U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Lombardo 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B, Eyre C. Compassion fatigue: A nurse's primer. </a:t>
            </a:r>
            <a:r>
              <a:rPr lang="en-US" sz="1200" i="1" dirty="0">
                <a:latin typeface="Arial" panose="020B0604020202020204" pitchFamily="34" charset="0"/>
                <a:cs typeface="Arial" panose="020B0604020202020204" pitchFamily="34" charset="0"/>
              </a:rPr>
              <a:t>Online Journal of Issues in Nursing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. 2011;16(1):8-3. http://search.proquest.com/docview/878058735?accountid=4572. Accessed January 27, </a:t>
            </a:r>
            <a:r>
              <a:rPr lang="en-U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2015.</a:t>
            </a:r>
            <a:endParaRPr 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latinLnBrk="1">
              <a:buClr>
                <a:srgbClr val="A63212"/>
              </a:buClr>
              <a:buAutoNum type="arabicPeriod"/>
            </a:pPr>
            <a:r>
              <a:rPr lang="en-U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Hooper 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C, Craig J, Janvrin DR, Wetsel MA, Reimels E. Compassion satisfaction, burnout, and compassion fatigue among emergency nurses compared with nurses in other selected inpatient specialties</a:t>
            </a:r>
            <a:r>
              <a:rPr lang="en-US" sz="1200" i="1" dirty="0">
                <a:latin typeface="Arial" panose="020B0604020202020204" pitchFamily="34" charset="0"/>
                <a:cs typeface="Arial" panose="020B0604020202020204" pitchFamily="34" charset="0"/>
              </a:rPr>
              <a:t>. Journal of Emergency Nursing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. 2010;36 (5): 420-427</a:t>
            </a:r>
            <a:r>
              <a:rPr lang="en-U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  <a:endParaRPr lang="en-US" sz="1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latinLnBrk="1">
              <a:buClr>
                <a:srgbClr val="A63212"/>
              </a:buClr>
              <a:buAutoNum type="arabicPeriod"/>
            </a:pPr>
            <a:r>
              <a:rPr lang="en-U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Sprang 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G, Clark JJ, Whitt-Woosley A. Compassion fatigue, compassion satisfaction, and burnout: Factors impacting a professional's quality of life. </a:t>
            </a:r>
            <a:r>
              <a:rPr lang="en-US" sz="1200" i="1" dirty="0">
                <a:latin typeface="Arial" panose="020B0604020202020204" pitchFamily="34" charset="0"/>
                <a:cs typeface="Arial" panose="020B0604020202020204" pitchFamily="34" charset="0"/>
              </a:rPr>
              <a:t>Journal of Loss and Trauma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. 2007;12(3):</a:t>
            </a:r>
            <a:r>
              <a:rPr lang="en-U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259-280.</a:t>
            </a:r>
            <a:endParaRPr 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latinLnBrk="1">
              <a:buClr>
                <a:srgbClr val="A63212"/>
              </a:buClr>
              <a:buAutoNum type="arabicPeriod"/>
            </a:pPr>
            <a:r>
              <a:rPr lang="en-U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Sprang 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G, Craig C, Clark J. Secondary traumatic stress and burnout in child welfare workers: A comparative analysis of occupational distress across professional groups. </a:t>
            </a:r>
            <a:r>
              <a:rPr lang="en-US" sz="1200" i="1" dirty="0">
                <a:latin typeface="Arial" panose="020B0604020202020204" pitchFamily="34" charset="0"/>
                <a:cs typeface="Arial" panose="020B0604020202020204" pitchFamily="34" charset="0"/>
              </a:rPr>
              <a:t>Child Welfare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. 2011;90(6):149-68. http://search.proquest.com/docview/1016368116?accountid=45723. Accessed January 27, </a:t>
            </a:r>
            <a:r>
              <a:rPr lang="en-U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2015.</a:t>
            </a:r>
            <a:endParaRPr 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latinLnBrk="1">
              <a:buClr>
                <a:srgbClr val="A63212"/>
              </a:buClr>
              <a:buAutoNum type="arabicPeriod"/>
            </a:pPr>
            <a:r>
              <a:rPr lang="en-US" sz="1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Abendroth</a:t>
            </a:r>
            <a:r>
              <a:rPr lang="en-U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M, Flannery J. Predicting the risk of compassion fatigue. </a:t>
            </a:r>
            <a:r>
              <a:rPr lang="en-US" sz="1200" i="1" dirty="0">
                <a:latin typeface="Arial" panose="020B0604020202020204" pitchFamily="34" charset="0"/>
                <a:cs typeface="Arial" panose="020B0604020202020204" pitchFamily="34" charset="0"/>
              </a:rPr>
              <a:t>Journal of Hospice &amp; Palliative Nursing [serial </a:t>
            </a:r>
            <a:r>
              <a:rPr lang="en-US" sz="1200" i="1" dirty="0" smtClean="0">
                <a:latin typeface="Arial" panose="020B0604020202020204" pitchFamily="34" charset="0"/>
                <a:cs typeface="Arial" panose="020B0604020202020204" pitchFamily="34" charset="0"/>
              </a:rPr>
              <a:t>online]</a:t>
            </a:r>
            <a:r>
              <a:rPr lang="en-U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November 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2006;8(6):346-356. Available from: CINAHL with Full Text, Ipswich, MA. Accessed April 12, </a:t>
            </a:r>
            <a:r>
              <a:rPr lang="en-U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2014.</a:t>
            </a:r>
          </a:p>
          <a:p>
            <a:pPr lvl="0" latinLnBrk="1">
              <a:buClr>
                <a:srgbClr val="A63212"/>
              </a:buClr>
              <a:buAutoNum type="arabicPeriod"/>
            </a:pP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Deighton R, </a:t>
            </a:r>
            <a:r>
              <a:rPr lang="en-US" sz="1200" dirty="0" err="1">
                <a:latin typeface="Arial" panose="020B0604020202020204" pitchFamily="34" charset="0"/>
                <a:cs typeface="Arial" panose="020B0604020202020204" pitchFamily="34" charset="0"/>
              </a:rPr>
              <a:t>Gurris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 N, </a:t>
            </a:r>
            <a:r>
              <a:rPr lang="en-US" sz="1200" dirty="0" err="1">
                <a:latin typeface="Arial" panose="020B0604020202020204" pitchFamily="34" charset="0"/>
                <a:cs typeface="Arial" panose="020B0604020202020204" pitchFamily="34" charset="0"/>
              </a:rPr>
              <a:t>Traue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 H. Factors affecting burnout and compassion fatigue in psychotherapists treating torture survivors: Is the therapist's attitude to working through trauma relevant? Journal of Traumatic Stress [serial online]. February 2007;20(1):63-75. Available from: </a:t>
            </a:r>
            <a:r>
              <a:rPr lang="en-US" sz="1200" dirty="0" err="1">
                <a:latin typeface="Arial" panose="020B0604020202020204" pitchFamily="34" charset="0"/>
                <a:cs typeface="Arial" panose="020B0604020202020204" pitchFamily="34" charset="0"/>
              </a:rPr>
              <a:t>PsycINFO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, Ipswich, MA. Accessed April 12, 2014.</a:t>
            </a:r>
          </a:p>
          <a:p>
            <a:pPr marL="0" lvl="0" indent="0" latinLnBrk="1">
              <a:buClr>
                <a:srgbClr val="A63212"/>
              </a:buClr>
              <a:buNone/>
            </a:pPr>
            <a:endParaRPr 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333973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038388"/>
            <a:ext cx="8382000" cy="3951337"/>
          </a:xfrm>
        </p:spPr>
        <p:txBody>
          <a:bodyPr>
            <a:normAutofit fontScale="62500" lnSpcReduction="20000"/>
          </a:bodyPr>
          <a:lstStyle/>
          <a:p>
            <a:pPr marL="457200" indent="-457200" latinLnBrk="1">
              <a:buFont typeface="+mj-lt"/>
              <a:buAutoNum type="arabicPeriod" startAt="11"/>
            </a:pPr>
            <a:r>
              <a:rPr 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Peterson U, Demerouti E, Bergström G, Samuelsson M, Asberg M, Nygren A. Burnout and physical and mental health among Swedish healthcare workers. </a:t>
            </a:r>
            <a:r>
              <a:rPr lang="en-US" sz="2000" i="1" dirty="0" smtClean="0">
                <a:latin typeface="Arial" panose="020B0604020202020204" pitchFamily="34" charset="0"/>
                <a:cs typeface="Arial" panose="020B0604020202020204" pitchFamily="34" charset="0"/>
              </a:rPr>
              <a:t>Journal of Advanced Nursing</a:t>
            </a:r>
            <a:r>
              <a:rPr 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. April 2008;62(1):84-95.</a:t>
            </a:r>
            <a:r>
              <a:rPr lang="en-US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Accessed January 27, 2015.</a:t>
            </a:r>
          </a:p>
          <a:p>
            <a:pPr marL="457200" indent="-457200" latinLnBrk="1">
              <a:buFont typeface="+mj-lt"/>
              <a:buAutoNum type="arabicPeriod" startAt="11"/>
            </a:pPr>
            <a:r>
              <a:rPr 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Sorenson S. and Garman K. Engaging Employees After the Honeymoon Period.  Business Journal. 2013. Available at: </a:t>
            </a:r>
            <a:r>
              <a:rPr lang="en-US" sz="2000" u="sng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hlinkClick r:id="rId2"/>
              </a:rPr>
              <a:t>http://</a:t>
            </a:r>
            <a:r>
              <a:rPr lang="en-US" sz="20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hlinkClick r:id="rId2"/>
              </a:rPr>
              <a:t>www.gallup.com/businessjournal/163463/engaging-employees-honeymoon-period.aspx?utm_source=WWW&amp;utm_medium=csm&amp;utm_campaign=syndication</a:t>
            </a:r>
            <a:r>
              <a:rPr lang="en-US" sz="20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Accessed January 27, 2015.</a:t>
            </a:r>
          </a:p>
          <a:p>
            <a:pPr marL="457200" indent="-457200" latinLnBrk="1">
              <a:buFont typeface="+mj-lt"/>
              <a:buAutoNum type="arabicPeriod" startAt="11"/>
            </a:pPr>
            <a:r>
              <a:rPr 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van Manen M.</a:t>
            </a:r>
            <a:r>
              <a:rPr lang="en-US" sz="2000" i="1" dirty="0" smtClean="0">
                <a:latin typeface="Arial" panose="020B0604020202020204" pitchFamily="34" charset="0"/>
                <a:cs typeface="Arial" panose="020B0604020202020204" pitchFamily="34" charset="0"/>
              </a:rPr>
              <a:t> Researching lived experience: Human science for an action sensitive pedagogy.</a:t>
            </a:r>
            <a:r>
              <a:rPr 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 2nd Ed. </a:t>
            </a:r>
          </a:p>
          <a:p>
            <a:pPr marL="0" indent="0" latinLnBrk="1">
              <a:buNone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         London, Canada: Althouse Press; 1997.</a:t>
            </a: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 latinLnBrk="1">
              <a:buAutoNum type="arabicPeriod" startAt="14"/>
            </a:pPr>
            <a:r>
              <a:rPr 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Dahlberg K, Drew N, Nyström M. </a:t>
            </a:r>
            <a:r>
              <a:rPr lang="en-US" sz="2000" i="1" dirty="0" smtClean="0">
                <a:latin typeface="Arial" panose="020B0604020202020204" pitchFamily="34" charset="0"/>
                <a:cs typeface="Arial" panose="020B0604020202020204" pitchFamily="34" charset="0"/>
              </a:rPr>
              <a:t>Reflective Lifeworld Research.</a:t>
            </a:r>
            <a:r>
              <a:rPr 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 Lund, Sweden: Studentlitteratur; 2001.</a:t>
            </a: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 latinLnBrk="1">
              <a:buAutoNum type="arabicPeriod" startAt="14"/>
            </a:pPr>
            <a:r>
              <a:rPr 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Thomas SP, Pollio HR.</a:t>
            </a:r>
            <a:r>
              <a:rPr lang="en-US" sz="2000" i="1" dirty="0" smtClean="0">
                <a:latin typeface="Arial" panose="020B0604020202020204" pitchFamily="34" charset="0"/>
                <a:cs typeface="Arial" panose="020B0604020202020204" pitchFamily="34" charset="0"/>
              </a:rPr>
              <a:t> Listening to patients: A phenomenological approach to nursing research and </a:t>
            </a:r>
          </a:p>
          <a:p>
            <a:pPr marL="0" indent="0" latinLnBrk="1">
              <a:buNone/>
            </a:pPr>
            <a:r>
              <a:rPr lang="en-US" sz="20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i="1" dirty="0" smtClean="0">
                <a:latin typeface="Arial" panose="020B0604020202020204" pitchFamily="34" charset="0"/>
                <a:cs typeface="Arial" panose="020B0604020202020204" pitchFamily="34" charset="0"/>
              </a:rPr>
              <a:t>          practice.</a:t>
            </a:r>
            <a:r>
              <a:rPr 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 New York, New York: Springer Publishing Company; 2002:294. </a:t>
            </a:r>
          </a:p>
          <a:p>
            <a:pPr marL="457200" indent="-457200" latinLnBrk="1">
              <a:buAutoNum type="arabicPeriod" startAt="16"/>
            </a:pPr>
            <a:r>
              <a:rPr 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Rosenblatt P. Ethics of qualitative interviewing with grieving families.</a:t>
            </a:r>
            <a:r>
              <a:rPr lang="en-US" sz="2000" i="1" dirty="0" smtClean="0">
                <a:latin typeface="Arial" panose="020B0604020202020204" pitchFamily="34" charset="0"/>
                <a:cs typeface="Arial" panose="020B0604020202020204" pitchFamily="34" charset="0"/>
              </a:rPr>
              <a:t> Death Stud</a:t>
            </a:r>
            <a:r>
              <a:rPr 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. 1995;19:139-155.</a:t>
            </a:r>
          </a:p>
          <a:p>
            <a:pPr marL="457200" indent="-457200" latinLnBrk="1">
              <a:buAutoNum type="arabicPeriod" startAt="16"/>
            </a:pPr>
            <a:r>
              <a:rPr 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Giorgi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, A. An application of phenomenological method in psychology. In: Giorgi A, Fischer CT, Murray EL, editors. </a:t>
            </a:r>
            <a:r>
              <a:rPr lang="en-US" sz="2000" i="1" dirty="0">
                <a:latin typeface="Arial" panose="020B0604020202020204" pitchFamily="34" charset="0"/>
                <a:cs typeface="Arial" panose="020B0604020202020204" pitchFamily="34" charset="0"/>
              </a:rPr>
              <a:t>Duquesne Studies in Phenomenological Psychology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. Vol. 2. Pittsburgh PA: Duquesne University Press; </a:t>
            </a:r>
            <a:r>
              <a:rPr 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1975.</a:t>
            </a:r>
          </a:p>
          <a:p>
            <a:pPr marL="457200" indent="-457200" latinLnBrk="1">
              <a:buAutoNum type="arabicPeriod" startAt="16"/>
            </a:pPr>
            <a:r>
              <a:rPr 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Giorgi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, A. The theory, practice and evaluation of the phenomenological method as a qualitative research </a:t>
            </a:r>
            <a:r>
              <a:rPr 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 procedure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US" sz="2000" i="1" dirty="0">
                <a:latin typeface="Arial" panose="020B0604020202020204" pitchFamily="34" charset="0"/>
                <a:cs typeface="Arial" panose="020B0604020202020204" pitchFamily="34" charset="0"/>
              </a:rPr>
              <a:t>Journal of Phenomenological Psychology. 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1997;28:235-260. </a:t>
            </a:r>
            <a:endParaRPr lang="en-US" sz="2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 latinLnBrk="1">
              <a:buAutoNum type="arabicPeriod" startAt="16"/>
            </a:pPr>
            <a:r>
              <a:rPr 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Muthén 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LK, Muthén BO. </a:t>
            </a:r>
            <a:r>
              <a:rPr lang="en-US" sz="2000" i="1" dirty="0">
                <a:latin typeface="Arial" panose="020B0604020202020204" pitchFamily="34" charset="0"/>
                <a:cs typeface="Arial" panose="020B0604020202020204" pitchFamily="34" charset="0"/>
              </a:rPr>
              <a:t>Mplus User's Guide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. 6th Ed. Los Angeles, CA: Muthén &amp; Muthén; </a:t>
            </a:r>
            <a:r>
              <a:rPr 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1998-2012.</a:t>
            </a:r>
          </a:p>
          <a:p>
            <a:pPr marL="457200" indent="-457200" latinLnBrk="1">
              <a:buAutoNum type="arabicPeriod" startAt="16"/>
            </a:pPr>
            <a:r>
              <a:rPr 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Bonanno 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GA, Moskowitz JT, Pappa A, et al. Resilience to loss in bereaved spouses, bereaved patients, and bereaved gay men. Journal of Personality and Social Psychology. 2005; 88:827-843. </a:t>
            </a:r>
          </a:p>
          <a:p>
            <a:pPr marL="457200" indent="-457200" latinLnBrk="1">
              <a:buFont typeface="+mj-lt"/>
              <a:buAutoNum type="arabicPeriod" startAt="11"/>
            </a:pP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 latinLnBrk="1">
              <a:buFont typeface="+mj-lt"/>
              <a:buAutoNum type="arabicPeriod" startAt="11"/>
            </a:pPr>
            <a:endParaRPr lang="en-US" sz="1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 latinLnBrk="1">
              <a:buFont typeface="+mj-lt"/>
              <a:buAutoNum type="arabicPeriod" startAt="11"/>
            </a:pPr>
            <a:endParaRPr lang="en-US" sz="19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 latinLnBrk="1">
              <a:buFont typeface="+mj-lt"/>
              <a:buAutoNum type="arabicPeriod" startAt="11"/>
            </a:pPr>
            <a:endParaRPr lang="en-US" sz="19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+mj-lt"/>
              <a:buAutoNum type="arabicPeriod" startAt="8"/>
            </a:pPr>
            <a:endParaRPr lang="en-US" dirty="0"/>
          </a:p>
        </p:txBody>
      </p:sp>
      <p:sp>
        <p:nvSpPr>
          <p:cNvPr id="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References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80773902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References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828800"/>
            <a:ext cx="8382000" cy="5257800"/>
          </a:xfrm>
        </p:spPr>
        <p:txBody>
          <a:bodyPr>
            <a:normAutofit fontScale="47500" lnSpcReduction="20000"/>
          </a:bodyPr>
          <a:lstStyle/>
          <a:p>
            <a:pPr marL="0" indent="0" latinLnBrk="1">
              <a:buNone/>
            </a:pP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latinLnBrk="1">
              <a:buNone/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7472" indent="-347472" latinLnBrk="1">
              <a:buNone/>
            </a:pPr>
            <a:r>
              <a:rPr lang="en-US" sz="2500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21. </a:t>
            </a:r>
            <a:r>
              <a:rPr lang="en-US" sz="2500" dirty="0" smtClean="0">
                <a:latin typeface="Arial" panose="020B0604020202020204" pitchFamily="34" charset="0"/>
                <a:cs typeface="Arial" panose="020B0604020202020204" pitchFamily="34" charset="0"/>
              </a:rPr>
              <a:t>Laschinger </a:t>
            </a:r>
            <a:r>
              <a:rPr lang="en-US" sz="2500" dirty="0">
                <a:latin typeface="Arial" panose="020B0604020202020204" pitchFamily="34" charset="0"/>
                <a:cs typeface="Arial" panose="020B0604020202020204" pitchFamily="34" charset="0"/>
              </a:rPr>
              <a:t>H, Finegan J, Wilk P. New Graduate Burnout: The impact of professional practice environment, workplace civility, </a:t>
            </a:r>
            <a:r>
              <a:rPr lang="en-US" sz="2500" dirty="0" smtClean="0">
                <a:latin typeface="Arial" panose="020B0604020202020204" pitchFamily="34" charset="0"/>
                <a:cs typeface="Arial" panose="020B0604020202020204" pitchFamily="34" charset="0"/>
              </a:rPr>
              <a:t>and </a:t>
            </a:r>
            <a:r>
              <a:rPr lang="en-US" sz="2500" dirty="0">
                <a:latin typeface="Arial" panose="020B0604020202020204" pitchFamily="34" charset="0"/>
                <a:cs typeface="Arial" panose="020B0604020202020204" pitchFamily="34" charset="0"/>
              </a:rPr>
              <a:t>empowerment. </a:t>
            </a:r>
            <a:r>
              <a:rPr lang="en-US" sz="2500" i="1" dirty="0">
                <a:latin typeface="Arial" panose="020B0604020202020204" pitchFamily="34" charset="0"/>
                <a:cs typeface="Arial" panose="020B0604020202020204" pitchFamily="34" charset="0"/>
              </a:rPr>
              <a:t>Nursing Economic$</a:t>
            </a:r>
            <a:r>
              <a:rPr lang="en-US" sz="2500" dirty="0">
                <a:latin typeface="Arial" panose="020B0604020202020204" pitchFamily="34" charset="0"/>
                <a:cs typeface="Arial" panose="020B0604020202020204" pitchFamily="34" charset="0"/>
              </a:rPr>
              <a:t> [serial online]. November 2009;27(6):377-383. Available from: Health Source: </a:t>
            </a:r>
            <a:r>
              <a:rPr lang="en-US" sz="2500" dirty="0" smtClean="0">
                <a:latin typeface="Arial" panose="020B0604020202020204" pitchFamily="34" charset="0"/>
                <a:cs typeface="Arial" panose="020B0604020202020204" pitchFamily="34" charset="0"/>
              </a:rPr>
              <a:t>Nursing/Academic </a:t>
            </a:r>
            <a:r>
              <a:rPr lang="en-US" sz="2500" dirty="0">
                <a:latin typeface="Arial" panose="020B0604020202020204" pitchFamily="34" charset="0"/>
                <a:cs typeface="Arial" panose="020B0604020202020204" pitchFamily="34" charset="0"/>
              </a:rPr>
              <a:t>Edition, Ipswich, MA. Accessed on April 12, </a:t>
            </a:r>
            <a:r>
              <a:rPr lang="en-US" sz="2500" dirty="0" smtClean="0">
                <a:latin typeface="Arial" panose="020B0604020202020204" pitchFamily="34" charset="0"/>
                <a:cs typeface="Arial" panose="020B0604020202020204" pitchFamily="34" charset="0"/>
              </a:rPr>
              <a:t>2014.</a:t>
            </a:r>
          </a:p>
          <a:p>
            <a:pPr marL="347472" indent="-347472">
              <a:buFont typeface="+mj-lt"/>
              <a:buAutoNum type="arabicPeriod" startAt="22"/>
            </a:pPr>
            <a:r>
              <a:rPr lang="en-US" sz="2500" dirty="0">
                <a:latin typeface="Arial" panose="020B0604020202020204" pitchFamily="34" charset="0"/>
                <a:cs typeface="Arial" panose="020B0604020202020204" pitchFamily="34" charset="0"/>
              </a:rPr>
              <a:t>Melvin C. Professional compassion fatigue: What is the true cost of nurses caring for the dying? </a:t>
            </a:r>
            <a:r>
              <a:rPr lang="en-US" sz="2500" i="1" dirty="0">
                <a:latin typeface="Arial" panose="020B0604020202020204" pitchFamily="34" charset="0"/>
                <a:cs typeface="Arial" panose="020B0604020202020204" pitchFamily="34" charset="0"/>
              </a:rPr>
              <a:t>International Journal of Palliative Nursing</a:t>
            </a:r>
            <a:r>
              <a:rPr lang="en-US" sz="2500" dirty="0">
                <a:latin typeface="Arial" panose="020B0604020202020204" pitchFamily="34" charset="0"/>
                <a:cs typeface="Arial" panose="020B0604020202020204" pitchFamily="34" charset="0"/>
              </a:rPr>
              <a:t> [serial online]. December 2012;18(12):606-611. Available from: CINAHL with Full Text, Ipswich, MA. Accessed on April 12, 2014</a:t>
            </a:r>
            <a:r>
              <a:rPr lang="en-US" sz="250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342900" indent="-342900">
              <a:buFont typeface="+mj-lt"/>
              <a:buAutoNum type="arabicPeriod" startAt="22"/>
            </a:pPr>
            <a:r>
              <a:rPr lang="en-US" sz="2500" dirty="0" smtClean="0">
                <a:latin typeface="Arial" panose="020B0604020202020204" pitchFamily="34" charset="0"/>
                <a:cs typeface="Arial" panose="020B0604020202020204" pitchFamily="34" charset="0"/>
              </a:rPr>
              <a:t>Hyman </a:t>
            </a:r>
            <a:r>
              <a:rPr lang="en-US" sz="2500" dirty="0">
                <a:latin typeface="Arial" panose="020B0604020202020204" pitchFamily="34" charset="0"/>
                <a:cs typeface="Arial" panose="020B0604020202020204" pitchFamily="34" charset="0"/>
              </a:rPr>
              <a:t>O. Perceived social support and secondary traumatic stress symptoms in emergency responders. J Trauma Stress. 2004;17(2):149-156</a:t>
            </a:r>
            <a:r>
              <a:rPr lang="en-US" sz="250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342900" indent="-342900">
              <a:buFont typeface="+mj-lt"/>
              <a:buAutoNum type="arabicPeriod" startAt="22"/>
            </a:pPr>
            <a:r>
              <a:rPr lang="en-US" sz="2500" dirty="0">
                <a:latin typeface="Arial" panose="020B0604020202020204" pitchFamily="34" charset="0"/>
                <a:cs typeface="Arial" panose="020B0604020202020204" pitchFamily="34" charset="0"/>
              </a:rPr>
              <a:t>Von Rueden K,T., Hinderer KA, McQuillan KA. Secondary traumatic stress in trauma nurses: Prevalence and exposure, coping, and personal/environmental characteristics. J Trauma Nurs. 2010;17(4):</a:t>
            </a:r>
            <a:r>
              <a:rPr lang="en-US" sz="2500" dirty="0" smtClean="0">
                <a:latin typeface="Arial" panose="020B0604020202020204" pitchFamily="34" charset="0"/>
                <a:cs typeface="Arial" panose="020B0604020202020204" pitchFamily="34" charset="0"/>
              </a:rPr>
              <a:t>191-2000.</a:t>
            </a:r>
          </a:p>
          <a:p>
            <a:pPr marL="342900" indent="-342900">
              <a:buFont typeface="+mj-lt"/>
              <a:buAutoNum type="arabicPeriod" startAt="22"/>
            </a:pPr>
            <a:r>
              <a:rPr lang="en-US" sz="2500" dirty="0">
                <a:latin typeface="Arial" panose="020B0604020202020204" pitchFamily="34" charset="0"/>
                <a:cs typeface="Arial" panose="020B0604020202020204" pitchFamily="34" charset="0"/>
              </a:rPr>
              <a:t>Schaufeli W, Leiter M, Maslach C. Burnout: 35 years of research and practice. Career Development International. 2009;14(3):204-204-220</a:t>
            </a:r>
            <a:r>
              <a:rPr lang="en-US" sz="250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342900" indent="-342900">
              <a:buFont typeface="+mj-lt"/>
              <a:buAutoNum type="arabicPeriod" startAt="22"/>
            </a:pPr>
            <a:r>
              <a:rPr lang="en-US" sz="2500" dirty="0">
                <a:latin typeface="Arial" panose="020B0604020202020204" pitchFamily="34" charset="0"/>
                <a:cs typeface="Arial" panose="020B0604020202020204" pitchFamily="34" charset="0"/>
              </a:rPr>
              <a:t>Eriksson CB, Bjorck JP, Larson LC, et al. Social support, organisational support, and religious support in relation to burnout in expatriate humanitarian aid workers. Ment Health Religion Cult. 2009;12(7):671-686</a:t>
            </a:r>
            <a:r>
              <a:rPr lang="en-US" sz="250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342900" indent="-342900">
              <a:buFont typeface="+mj-lt"/>
              <a:buAutoNum type="arabicPeriod" startAt="22"/>
            </a:pPr>
            <a:r>
              <a:rPr lang="en-US" sz="2500" dirty="0">
                <a:latin typeface="Arial" panose="020B0604020202020204" pitchFamily="34" charset="0"/>
                <a:cs typeface="Arial" panose="020B0604020202020204" pitchFamily="34" charset="0"/>
              </a:rPr>
              <a:t>Figley CR. Compassion fatigue: Psychotherapists' chronic lack of self-care [SUP 1]. J Clin Psychol. 2002;58(11):1433-1441</a:t>
            </a:r>
            <a:r>
              <a:rPr lang="en-US" sz="250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342900" indent="-342900">
              <a:buFont typeface="+mj-lt"/>
              <a:buAutoNum type="arabicPeriod" startAt="22"/>
            </a:pPr>
            <a:r>
              <a:rPr lang="en-US" sz="2500" dirty="0">
                <a:latin typeface="Arial" panose="020B0604020202020204" pitchFamily="34" charset="0"/>
                <a:cs typeface="Arial" panose="020B0604020202020204" pitchFamily="34" charset="0"/>
              </a:rPr>
              <a:t>Campbell C, Campbell D, Krier D, Kuehlthau R, Hilmes T, Stromberger M. Reduction in burnout may be a benefit for short-term medical mission volunteers. Ment Health Religion Cult. 2009;12(7):627-637</a:t>
            </a:r>
            <a:r>
              <a:rPr lang="en-US" sz="250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342900" indent="-342900">
              <a:buFont typeface="+mj-lt"/>
              <a:buAutoNum type="arabicPeriod" startAt="22"/>
            </a:pPr>
            <a:r>
              <a:rPr lang="en-US" sz="2500" dirty="0">
                <a:latin typeface="Arial" panose="020B0604020202020204" pitchFamily="34" charset="0"/>
                <a:cs typeface="Arial" panose="020B0604020202020204" pitchFamily="34" charset="0"/>
              </a:rPr>
              <a:t>Ballenger-Browning K, Schmitz KJ, Rothacker JA, Hammer PS, Webb-Murphy J, Johnson DC. Predictors of burnout among military mental health providers. Military Med. 2011; 176(3):253-260.</a:t>
            </a:r>
          </a:p>
          <a:p>
            <a:pPr marL="342900" indent="-342900">
              <a:buFont typeface="+mj-lt"/>
              <a:buAutoNum type="arabicPeriod" startAt="22"/>
            </a:pPr>
            <a:r>
              <a:rPr lang="en-US" sz="2500" dirty="0" smtClean="0">
                <a:latin typeface="Arial" panose="020B0604020202020204" pitchFamily="34" charset="0"/>
                <a:cs typeface="Arial" panose="020B0604020202020204" pitchFamily="34" charset="0"/>
              </a:rPr>
              <a:t>Maddi SR. On hardiness and other pathways to resilience. American Psychologist. 2005;60:261-262.</a:t>
            </a:r>
          </a:p>
          <a:p>
            <a:pPr marL="342900" indent="-342900">
              <a:buFont typeface="+mj-lt"/>
              <a:buAutoNum type="arabicPeriod" startAt="22"/>
            </a:pPr>
            <a:r>
              <a:rPr lang="en-US" sz="2500" dirty="0">
                <a:latin typeface="Arial" panose="020B0604020202020204" pitchFamily="34" charset="0"/>
                <a:cs typeface="Arial" panose="020B0604020202020204" pitchFamily="34" charset="0"/>
              </a:rPr>
              <a:t>Florian V, Mikulincer M, Taubman O. Does hardiness contribute to mental health during a stressful real-life situation? The roles of appraisal and coping. Journal of Personality and Social Psychology. 1995;68:687-695</a:t>
            </a:r>
            <a:r>
              <a:rPr lang="en-US" sz="250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en-US" sz="25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+mj-lt"/>
              <a:buAutoNum type="arabicPeriod" startAt="22"/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+mj-lt"/>
              <a:buAutoNum type="arabicPeriod" startAt="22"/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+mj-lt"/>
              <a:buAutoNum type="arabicPeriod" startAt="22"/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+mj-lt"/>
              <a:buAutoNum type="arabicPeriod" startAt="22"/>
            </a:pPr>
            <a:endParaRPr lang="en-US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+mj-lt"/>
              <a:buAutoNum type="arabicPeriod" startAt="22"/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42071743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1280" y="436563"/>
            <a:ext cx="8041440" cy="1011237"/>
          </a:xfrm>
        </p:spPr>
        <p:txBody>
          <a:bodyPr/>
          <a:lstStyle/>
          <a:p>
            <a:r>
              <a:rPr lang="en-US" b="1" dirty="0" smtClean="0">
                <a:latin typeface="Arial" panose="020B0604020202020204" pitchFamily="34" charset="0"/>
                <a:cs typeface="Arial" panose="020B0604020202020204" pitchFamily="34" charset="0"/>
              </a:rPr>
              <a:t>Questions? </a:t>
            </a:r>
            <a:endParaRPr lang="en-US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0" y="2438400"/>
            <a:ext cx="3195637" cy="3195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199" y="1564481"/>
            <a:ext cx="2619755" cy="2662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7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6637" y="1219200"/>
            <a:ext cx="2438400" cy="3352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199" y="4287837"/>
            <a:ext cx="2967404" cy="2228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848600" y="5867400"/>
            <a:ext cx="838200" cy="4836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2388764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ketchbook">
  <a:themeElements>
    <a:clrScheme name="Sketchbook">
      <a:dk1>
        <a:sysClr val="windowText" lastClr="000000"/>
      </a:dk1>
      <a:lt1>
        <a:sysClr val="window" lastClr="FFFFFF"/>
      </a:lt1>
      <a:dk2>
        <a:srgbClr val="4C1304"/>
      </a:dk2>
      <a:lt2>
        <a:srgbClr val="FFFEE6"/>
      </a:lt2>
      <a:accent1>
        <a:srgbClr val="A63212"/>
      </a:accent1>
      <a:accent2>
        <a:srgbClr val="E68230"/>
      </a:accent2>
      <a:accent3>
        <a:srgbClr val="9BB05E"/>
      </a:accent3>
      <a:accent4>
        <a:srgbClr val="6B9BC7"/>
      </a:accent4>
      <a:accent5>
        <a:srgbClr val="4E66B2"/>
      </a:accent5>
      <a:accent6>
        <a:srgbClr val="8976AC"/>
      </a:accent6>
      <a:hlink>
        <a:srgbClr val="942408"/>
      </a:hlink>
      <a:folHlink>
        <a:srgbClr val="B34F17"/>
      </a:folHlink>
    </a:clrScheme>
    <a:fontScheme name="Sketchbook">
      <a:majorFont>
        <a:latin typeface="Cambria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mbria"/>
        <a:ea typeface=""/>
        <a:cs typeface=""/>
        <a:font script="Jpan" typeface="HG明朝B"/>
        <a:font script="Hang" typeface="맑은 고딕"/>
        <a:font script="Hans" typeface="黑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Sketchbook">
      <a:fillStyleLst>
        <a:solidFill>
          <a:schemeClr val="phClr"/>
        </a:solidFill>
        <a:gradFill rotWithShape="1">
          <a:gsLst>
            <a:gs pos="0">
              <a:schemeClr val="phClr">
                <a:tint val="10000"/>
                <a:alpha val="94000"/>
                <a:satMod val="120000"/>
                <a:lumMod val="110000"/>
              </a:schemeClr>
            </a:gs>
            <a:gs pos="100000">
              <a:schemeClr val="phClr">
                <a:tint val="80000"/>
                <a:shade val="100000"/>
                <a:satMod val="140000"/>
                <a:lumMod val="12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100000"/>
                <a:shade val="100000"/>
                <a:satMod val="100000"/>
                <a:lumMod val="90000"/>
              </a:schemeClr>
            </a:gs>
            <a:gs pos="100000">
              <a:schemeClr val="phClr">
                <a:tint val="95000"/>
                <a:shade val="100000"/>
                <a:satMod val="110000"/>
                <a:lumMod val="105000"/>
              </a:schemeClr>
            </a:gs>
          </a:gsLst>
          <a:path path="circle">
            <a:fillToRect l="40000" t="100000" r="4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>
              <a:shade val="9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2700" dir="5400000" rotWithShape="0">
              <a:srgbClr val="000000">
                <a:alpha val="37000"/>
              </a:srgbClr>
            </a:outerShdw>
          </a:effectLst>
        </a:effectStyle>
        <a:effectStyle>
          <a:effectLst>
            <a:outerShdw blurRad="50800" dist="25400" dir="5040000" rotWithShape="0">
              <a:srgbClr val="000000">
                <a:alpha val="44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dkEdge">
            <a:bevelT w="38100" h="25400" prst="coolSlant"/>
          </a:sp3d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shade val="55000"/>
                <a:lumMod val="90000"/>
              </a:schemeClr>
              <a:schemeClr val="phClr">
                <a:tint val="92000"/>
                <a:satMod val="120000"/>
                <a:lumMod val="103000"/>
              </a:schemeClr>
            </a:duotone>
          </a:blip>
          <a:stretch/>
        </a:blipFill>
        <a:blipFill rotWithShape="1">
          <a:blip xmlns:r="http://schemas.openxmlformats.org/officeDocument/2006/relationships" r:embed="rId2">
            <a:duotone>
              <a:schemeClr val="phClr">
                <a:shade val="96000"/>
              </a:schemeClr>
              <a:schemeClr val="phClr">
                <a:tint val="98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Sketchbook</Template>
  <TotalTime>1512</TotalTime>
  <Words>2666</Words>
  <Application>Microsoft Office PowerPoint</Application>
  <PresentationFormat>On-screen Show (4:3)</PresentationFormat>
  <Paragraphs>430</Paragraphs>
  <Slides>36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36</vt:i4>
      </vt:variant>
    </vt:vector>
  </HeadingPairs>
  <TitlesOfParts>
    <vt:vector size="46" baseType="lpstr">
      <vt:lpstr>□□</vt:lpstr>
      <vt:lpstr>Arial</vt:lpstr>
      <vt:lpstr>Bradley Hand ITC TT-Bold</vt:lpstr>
      <vt:lpstr>Calibri</vt:lpstr>
      <vt:lpstr>Cambria</vt:lpstr>
      <vt:lpstr>Courier New</vt:lpstr>
      <vt:lpstr>Rage Italic</vt:lpstr>
      <vt:lpstr>Times New Roman</vt:lpstr>
      <vt:lpstr>Wingdings</vt:lpstr>
      <vt:lpstr>Sketchbook</vt:lpstr>
      <vt:lpstr>      Compassion Satisfaction:  Taking Care of Our Physios Means Better Patient Care </vt:lpstr>
      <vt:lpstr>Objectives</vt:lpstr>
      <vt:lpstr>Compassion Fatigue . . . </vt:lpstr>
      <vt:lpstr>Some Operational Definitions (Stamm, 2010)</vt:lpstr>
      <vt:lpstr>CS Study Purposes</vt:lpstr>
      <vt:lpstr>Research Questions</vt:lpstr>
      <vt:lpstr>Methods: Mixed-Methods</vt:lpstr>
      <vt:lpstr>PowerPoint Presentation</vt:lpstr>
      <vt:lpstr>Results</vt:lpstr>
      <vt:lpstr>Results</vt:lpstr>
      <vt:lpstr>Participant Practice Settings</vt:lpstr>
      <vt:lpstr>Phase I Quantitative Results: CS</vt:lpstr>
      <vt:lpstr>Phase I Quantitative Results: STS</vt:lpstr>
      <vt:lpstr>Phase I Quantitative Results: BO</vt:lpstr>
      <vt:lpstr>Correlations: CS with BO</vt:lpstr>
      <vt:lpstr>Correlations: CS with STS</vt:lpstr>
      <vt:lpstr>Correlations:  STS with BO</vt:lpstr>
      <vt:lpstr>Results</vt:lpstr>
      <vt:lpstr>Phase 2: Qualitative Themes</vt:lpstr>
      <vt:lpstr>Creative Coping Themes</vt:lpstr>
      <vt:lpstr>Qualitative Data</vt:lpstr>
      <vt:lpstr>Qualitative Data</vt:lpstr>
      <vt:lpstr>Qualitative Data</vt:lpstr>
      <vt:lpstr>Less Helpful Strategies. . .</vt:lpstr>
      <vt:lpstr>Qualitative Data</vt:lpstr>
      <vt:lpstr>Regression Analysis</vt:lpstr>
      <vt:lpstr>DRW Model:  Predicting Compassion Fatigue CF = 5.219 + .174 (Trauma Ave.) - .650 (Burnout Ave)</vt:lpstr>
      <vt:lpstr>NG Model: Predicting Compassion Fatigue</vt:lpstr>
      <vt:lpstr>Discussion</vt:lpstr>
      <vt:lpstr>Strengths &amp; Limitations</vt:lpstr>
      <vt:lpstr>Conclusion</vt:lpstr>
      <vt:lpstr>Thank You! sklappa@davenport.edu  </vt:lpstr>
      <vt:lpstr>References</vt:lpstr>
      <vt:lpstr>References</vt:lpstr>
      <vt:lpstr>References</vt:lpstr>
      <vt:lpstr>Questions? 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Re-entry Home After Disaster Relief Work in Haiti</dc:title>
  <dc:creator>Kelsey</dc:creator>
  <cp:lastModifiedBy>Susan Klappa</cp:lastModifiedBy>
  <cp:revision>184</cp:revision>
  <cp:lastPrinted>2013-09-03T18:56:53Z</cp:lastPrinted>
  <dcterms:modified xsi:type="dcterms:W3CDTF">2015-08-10T15:52:21Z</dcterms:modified>
</cp:coreProperties>
</file>