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7"/>
  </p:notes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73" r:id="rId9"/>
    <p:sldId id="263" r:id="rId10"/>
    <p:sldId id="264" r:id="rId11"/>
    <p:sldId id="268" r:id="rId12"/>
    <p:sldId id="269" r:id="rId13"/>
    <p:sldId id="270" r:id="rId14"/>
    <p:sldId id="277" r:id="rId15"/>
    <p:sldId id="271" r:id="rId16"/>
    <p:sldId id="285" r:id="rId17"/>
    <p:sldId id="286" r:id="rId18"/>
    <p:sldId id="287" r:id="rId19"/>
    <p:sldId id="275" r:id="rId20"/>
    <p:sldId id="272" r:id="rId21"/>
    <p:sldId id="279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777777"/>
    <a:srgbClr val="808080"/>
    <a:srgbClr val="292929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173" autoAdjust="0"/>
  </p:normalViewPr>
  <p:slideViewPr>
    <p:cSldViewPr>
      <p:cViewPr>
        <p:scale>
          <a:sx n="98" d="100"/>
          <a:sy n="98" d="100"/>
        </p:scale>
        <p:origin x="-34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Age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&lt; 30 yrs</c:v>
                </c:pt>
                <c:pt idx="1">
                  <c:v>30-40 yrs</c:v>
                </c:pt>
                <c:pt idx="2">
                  <c:v>&gt;40 yrs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55</c:v>
                </c:pt>
                <c:pt idx="2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Non Hispanic Caucasion</c:v>
                </c:pt>
                <c:pt idx="1">
                  <c:v>Asian</c:v>
                </c:pt>
                <c:pt idx="2">
                  <c:v>Hispanic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24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Women</c:v>
                </c:pt>
                <c:pt idx="1">
                  <c:v>Men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</c:v>
                </c:pt>
                <c:pt idx="1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Primary Specialty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Sheet1!$A$2:$A$10</c:f>
              <c:strCache>
                <c:ptCount val="9"/>
                <c:pt idx="0">
                  <c:v>Int. Med. 40 (55%)</c:v>
                </c:pt>
                <c:pt idx="1">
                  <c:v>Fam. Med. 11 (15%)</c:v>
                </c:pt>
                <c:pt idx="2">
                  <c:v>Surgery 4 </c:v>
                </c:pt>
                <c:pt idx="3">
                  <c:v>Med-Peds 2 </c:v>
                </c:pt>
                <c:pt idx="4">
                  <c:v>Rad. Oncology 2 </c:v>
                </c:pt>
                <c:pt idx="5">
                  <c:v>Emer. Medicine 1</c:v>
                </c:pt>
                <c:pt idx="6">
                  <c:v>Pediatrics - 1</c:v>
                </c:pt>
                <c:pt idx="7">
                  <c:v>Neurology - 1</c:v>
                </c:pt>
                <c:pt idx="8">
                  <c:v> PM&amp;R - 1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40</c:v>
                </c:pt>
                <c:pt idx="1">
                  <c:v>11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733056"/>
        <c:axId val="136734592"/>
      </c:barChart>
      <c:catAx>
        <c:axId val="136733056"/>
        <c:scaling>
          <c:orientation val="minMax"/>
        </c:scaling>
        <c:delete val="0"/>
        <c:axPos val="b"/>
        <c:majorTickMark val="out"/>
        <c:minorTickMark val="none"/>
        <c:tickLblPos val="nextTo"/>
        <c:crossAx val="136734592"/>
        <c:crosses val="autoZero"/>
        <c:auto val="1"/>
        <c:lblAlgn val="ctr"/>
        <c:lblOffset val="100"/>
        <c:noMultiLvlLbl val="0"/>
      </c:catAx>
      <c:valAx>
        <c:axId val="136734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6733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Residency 48/72 </c:v>
                </c:pt>
                <c:pt idx="1">
                  <c:v>Post-Residency 24/72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5400479066330299"/>
          <c:y val="0.40970697842159043"/>
          <c:w val="0.41686899574446395"/>
          <c:h val="0.35421169682034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Residents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PGY1</c:v>
                </c:pt>
                <c:pt idx="1">
                  <c:v>PGY2</c:v>
                </c:pt>
                <c:pt idx="2">
                  <c:v>PGY3</c:v>
                </c:pt>
                <c:pt idx="3">
                  <c:v> </c:v>
                </c:pt>
                <c:pt idx="4">
                  <c:v>&lt;2 years</c:v>
                </c:pt>
                <c:pt idx="5">
                  <c:v>2-5 years</c:v>
                </c:pt>
                <c:pt idx="6">
                  <c:v>5-10 years</c:v>
                </c:pt>
                <c:pt idx="7">
                  <c:v>&gt;10 years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</c:v>
                </c:pt>
                <c:pt idx="1">
                  <c:v>19</c:v>
                </c:pt>
                <c:pt idx="2">
                  <c:v>23</c:v>
                </c:pt>
                <c:pt idx="3">
                  <c:v>0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Mid Career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PGY1</c:v>
                </c:pt>
                <c:pt idx="1">
                  <c:v>PGY2</c:v>
                </c:pt>
                <c:pt idx="2">
                  <c:v>PGY3</c:v>
                </c:pt>
                <c:pt idx="3">
                  <c:v> </c:v>
                </c:pt>
                <c:pt idx="4">
                  <c:v>&lt;2 years</c:v>
                </c:pt>
                <c:pt idx="5">
                  <c:v>2-5 years</c:v>
                </c:pt>
                <c:pt idx="6">
                  <c:v>5-10 years</c:v>
                </c:pt>
                <c:pt idx="7">
                  <c:v>&gt;10 years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870912"/>
        <c:axId val="136872704"/>
      </c:barChart>
      <c:catAx>
        <c:axId val="136870912"/>
        <c:scaling>
          <c:orientation val="minMax"/>
        </c:scaling>
        <c:delete val="0"/>
        <c:axPos val="b"/>
        <c:majorTickMark val="out"/>
        <c:minorTickMark val="none"/>
        <c:tickLblPos val="nextTo"/>
        <c:crossAx val="136872704"/>
        <c:crosses val="autoZero"/>
        <c:auto val="1"/>
        <c:lblAlgn val="ctr"/>
        <c:lblOffset val="100"/>
        <c:noMultiLvlLbl val="0"/>
      </c:catAx>
      <c:valAx>
        <c:axId val="136872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6870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  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1 interview</c:v>
                </c:pt>
                <c:pt idx="1">
                  <c:v>2 interviews</c:v>
                </c:pt>
                <c:pt idx="2">
                  <c:v>&gt;2 interviews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17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4233472"/>
        <c:axId val="154231552"/>
      </c:barChart>
      <c:valAx>
        <c:axId val="154231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4233472"/>
        <c:crosses val="autoZero"/>
        <c:crossBetween val="between"/>
        <c:majorUnit val="10"/>
      </c:valAx>
      <c:catAx>
        <c:axId val="154233472"/>
        <c:scaling>
          <c:orientation val="minMax"/>
        </c:scaling>
        <c:delete val="0"/>
        <c:axPos val="b"/>
        <c:majorTickMark val="out"/>
        <c:minorTickMark val="none"/>
        <c:tickLblPos val="nextTo"/>
        <c:crossAx val="15423155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1,2</c:v>
                </c:pt>
                <c:pt idx="1">
                  <c:v>3,4,5</c:v>
                </c:pt>
                <c:pt idx="2">
                  <c:v>&gt; 5-9</c:v>
                </c:pt>
                <c:pt idx="3">
                  <c:v>≥10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11</c:v>
                </c:pt>
                <c:pt idx="2">
                  <c:v>12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60003968"/>
        <c:axId val="160002432"/>
      </c:barChart>
      <c:valAx>
        <c:axId val="160002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0003968"/>
        <c:crosses val="autoZero"/>
        <c:crossBetween val="between"/>
        <c:majorUnit val="10"/>
      </c:valAx>
      <c:catAx>
        <c:axId val="160003968"/>
        <c:scaling>
          <c:orientation val="minMax"/>
        </c:scaling>
        <c:delete val="0"/>
        <c:axPos val="b"/>
        <c:majorTickMark val="out"/>
        <c:minorTickMark val="none"/>
        <c:tickLblPos val="nextTo"/>
        <c:crossAx val="16000243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0.19149</cdr:x>
      <cdr:y>0.6129</cdr:y>
    </cdr:from>
    <cdr:to>
      <cdr:x>0.44681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5800" y="1905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55%</a:t>
          </a:r>
          <a:endParaRPr lang="en-US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0.32258</cdr:x>
      <cdr:y>0.6129</cdr:y>
    </cdr:from>
    <cdr:to>
      <cdr:x>0.51613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4000" y="1905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68%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0.16129</cdr:x>
      <cdr:y>0.45161</cdr:y>
    </cdr:from>
    <cdr:to>
      <cdr:x>0.35484</cdr:x>
      <cdr:y>0.83871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62000" y="1066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24%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0.25806</cdr:x>
      <cdr:y>0.12903</cdr:y>
    </cdr:from>
    <cdr:to>
      <cdr:x>0.45161</cdr:x>
      <cdr:y>0.51613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19200" y="304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4%</a:t>
          </a:r>
          <a:endParaRPr lang="en-US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9E4D6-9ED4-4233-85B2-828929DE4A4E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C4BE3-80EB-4080-960B-01EE731389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39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Tension in the field</a:t>
            </a:r>
            <a:r>
              <a:rPr lang="en-US" baseline="0" dirty="0" smtClean="0"/>
              <a:t> itself</a:t>
            </a:r>
          </a:p>
          <a:p>
            <a:r>
              <a:rPr lang="en-US" baseline="0" dirty="0" smtClean="0"/>
              <a:t>Recognition then the real work begins</a:t>
            </a:r>
          </a:p>
          <a:p>
            <a:r>
              <a:rPr lang="en-US" baseline="0" dirty="0" smtClean="0"/>
              <a:t>Unique! 10 boards!</a:t>
            </a:r>
          </a:p>
          <a:p>
            <a:r>
              <a:rPr lang="en-US" dirty="0" smtClean="0"/>
              <a:t>Picture of growth CAPC… NHPCO</a:t>
            </a:r>
          </a:p>
          <a:p>
            <a:pPr marL="0" indent="0">
              <a:buNone/>
            </a:pPr>
            <a:r>
              <a:rPr lang="en-US" dirty="0" smtClean="0"/>
              <a:t> Press release ACGME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079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HPM FELLOWS</a:t>
            </a:r>
            <a:r>
              <a:rPr lang="en-US" baseline="0" dirty="0" smtClean="0"/>
              <a:t> – those demonstrating willingness/ability to fully engage in committing to career change as well as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47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40 items piloted and reduced</a:t>
            </a:r>
            <a:r>
              <a:rPr lang="en-US" baseline="0" dirty="0" smtClean="0"/>
              <a:t> to 39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(May have been larger pool as non-accredited programs were included  but do not have knowledge on number of fellows)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605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 of the IM were Oncologists</a:t>
            </a:r>
          </a:p>
          <a:p>
            <a:r>
              <a:rPr lang="en-US" dirty="0" smtClean="0"/>
              <a:t>No</a:t>
            </a:r>
            <a:r>
              <a:rPr lang="en-US" baseline="0" dirty="0" smtClean="0"/>
              <a:t> Geriatricians</a:t>
            </a:r>
          </a:p>
          <a:p>
            <a:r>
              <a:rPr lang="en-US" baseline="0" dirty="0" smtClean="0"/>
              <a:t>ONE FELLOW specifically ,mentioned frustration that certain programs were not able to accept him as a rad oncologist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679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Majority straight through, but significant</a:t>
            </a:r>
            <a:r>
              <a:rPr lang="en-US" baseline="0" dirty="0" smtClean="0"/>
              <a:t> proportion of Fellows coming from decision to change from another career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36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45, 40, 15% for Residents	</a:t>
            </a:r>
          </a:p>
          <a:p>
            <a:r>
              <a:rPr lang="en-US" dirty="0" smtClean="0"/>
              <a:t>Roughly 20%</a:t>
            </a:r>
            <a:r>
              <a:rPr lang="en-US" baseline="0" dirty="0" smtClean="0"/>
              <a:t>  AND 38% for greater than 10y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5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asked how residents </a:t>
            </a:r>
            <a:r>
              <a:rPr lang="en-US" i="1" u="sng" dirty="0" smtClean="0"/>
              <a:t>first learned </a:t>
            </a:r>
            <a:r>
              <a:rPr lang="en-US" dirty="0" smtClean="0"/>
              <a:t>of the field</a:t>
            </a:r>
            <a:r>
              <a:rPr lang="en-US" baseline="0" dirty="0" smtClean="0"/>
              <a:t> as an option for specialization - </a:t>
            </a:r>
            <a:r>
              <a:rPr lang="en-US" dirty="0" smtClean="0"/>
              <a:t>The majority of respondents</a:t>
            </a:r>
            <a:r>
              <a:rPr lang="en-US" baseline="0" dirty="0" smtClean="0"/>
              <a:t> – in other words you have to stumble upon it…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385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Required – Accredited</a:t>
            </a:r>
            <a:r>
              <a:rPr lang="en-US" baseline="0" dirty="0" smtClean="0"/>
              <a:t> program, </a:t>
            </a:r>
            <a:r>
              <a:rPr lang="en-US" dirty="0" smtClean="0"/>
              <a:t>Hospital based pall med,</a:t>
            </a:r>
            <a:r>
              <a:rPr lang="en-US" baseline="0" dirty="0" smtClean="0"/>
              <a:t> Strength of </a:t>
            </a:r>
            <a:r>
              <a:rPr lang="en-US" baseline="0" dirty="0" err="1" smtClean="0"/>
              <a:t>edu</a:t>
            </a:r>
            <a:endParaRPr lang="en-US" baseline="0" dirty="0" smtClean="0"/>
          </a:p>
          <a:p>
            <a:r>
              <a:rPr lang="en-US" baseline="0" dirty="0" smtClean="0"/>
              <a:t>Very important – Same things and - Broad exposure, inpatient hospice</a:t>
            </a:r>
          </a:p>
          <a:p>
            <a:r>
              <a:rPr lang="en-US" baseline="0" dirty="0" smtClean="0"/>
              <a:t>Very unimportant – potential job and 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26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Required – Accredited</a:t>
            </a:r>
            <a:r>
              <a:rPr lang="en-US" baseline="0" dirty="0" smtClean="0"/>
              <a:t> program, </a:t>
            </a:r>
            <a:r>
              <a:rPr lang="en-US" dirty="0" smtClean="0"/>
              <a:t>Hospital based pall med,</a:t>
            </a:r>
            <a:r>
              <a:rPr lang="en-US" baseline="0" dirty="0" smtClean="0"/>
              <a:t> Strength of </a:t>
            </a:r>
            <a:r>
              <a:rPr lang="en-US" baseline="0" dirty="0" err="1" smtClean="0"/>
              <a:t>edu</a:t>
            </a:r>
            <a:endParaRPr lang="en-US" baseline="0" dirty="0" smtClean="0"/>
          </a:p>
          <a:p>
            <a:r>
              <a:rPr lang="en-US" baseline="0" dirty="0" smtClean="0"/>
              <a:t>Very important – Same things and - Broad exposure, inpatient hospice</a:t>
            </a:r>
          </a:p>
          <a:p>
            <a:r>
              <a:rPr lang="en-US" baseline="0" dirty="0" smtClean="0"/>
              <a:t>Very unimportant – potential job and 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26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Required – Accredited</a:t>
            </a:r>
            <a:r>
              <a:rPr lang="en-US" baseline="0" dirty="0" smtClean="0"/>
              <a:t> program, </a:t>
            </a:r>
            <a:r>
              <a:rPr lang="en-US" dirty="0" smtClean="0"/>
              <a:t>Hospital based pall med,</a:t>
            </a:r>
            <a:r>
              <a:rPr lang="en-US" baseline="0" dirty="0" smtClean="0"/>
              <a:t> Strength of </a:t>
            </a:r>
            <a:r>
              <a:rPr lang="en-US" baseline="0" dirty="0" err="1" smtClean="0"/>
              <a:t>edu</a:t>
            </a:r>
            <a:endParaRPr lang="en-US" baseline="0" dirty="0" smtClean="0"/>
          </a:p>
          <a:p>
            <a:r>
              <a:rPr lang="en-US" baseline="0" dirty="0" smtClean="0"/>
              <a:t>Very important – Same things and - Broad exposure, inpatient hospice</a:t>
            </a:r>
          </a:p>
          <a:p>
            <a:r>
              <a:rPr lang="en-US" baseline="0" dirty="0" smtClean="0"/>
              <a:t>Very unimportant – potential job and 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26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</a:t>
            </a:r>
            <a:r>
              <a:rPr lang="en-US" baseline="0" dirty="0" smtClean="0"/>
              <a:t> select and free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C4BE3-80EB-4080-960B-01EE7313897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915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C0EAF03E-06AD-4AB0-8ADB-920D2AC49C28}" type="datetimeFigureOut">
              <a:rPr lang="en-US" smtClean="0"/>
              <a:t>8/19/2015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A313FFEA-867E-4961-A7FE-8823E5CE50DA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19600"/>
            <a:ext cx="6172200" cy="1752600"/>
          </a:xfrm>
        </p:spPr>
        <p:txBody>
          <a:bodyPr>
            <a:normAutofit/>
          </a:bodyPr>
          <a:lstStyle/>
          <a:p>
            <a:pPr algn="r"/>
            <a:r>
              <a:rPr lang="en-US" sz="1800" b="1" dirty="0" smtClean="0"/>
              <a:t>Susan B. LeGrand </a:t>
            </a:r>
          </a:p>
          <a:p>
            <a:pPr algn="r"/>
            <a:r>
              <a:rPr lang="en-US" sz="1500" dirty="0" smtClean="0"/>
              <a:t>Cleveland Clinic Taussig Cancer Institute, Cleveland Ohio, USA</a:t>
            </a:r>
          </a:p>
          <a:p>
            <a:pPr algn="r"/>
            <a:r>
              <a:rPr lang="en-US" sz="1800" b="1" dirty="0" err="1" smtClean="0"/>
              <a:t>Inova</a:t>
            </a:r>
            <a:r>
              <a:rPr lang="en-US" sz="1800" b="1" dirty="0" smtClean="0"/>
              <a:t> Health System</a:t>
            </a:r>
            <a:r>
              <a:rPr lang="en-US" dirty="0" smtClean="0"/>
              <a:t>, </a:t>
            </a:r>
            <a:r>
              <a:rPr lang="en-US" dirty="0" smtClean="0"/>
              <a:t>Fairfax Virginia, USA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87737"/>
            <a:ext cx="6172200" cy="1731982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Palliative Medicine Fellowship: A study of resident choices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6393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057400"/>
            <a:ext cx="7520940" cy="3657600"/>
          </a:xfrm>
        </p:spPr>
        <p:txBody>
          <a:bodyPr>
            <a:normAutofit/>
          </a:bodyPr>
          <a:lstStyle/>
          <a:p>
            <a:pPr marL="274320" lvl="1" indent="-228600">
              <a:buClr>
                <a:schemeClr val="accent1"/>
              </a:buClr>
              <a:buFont typeface="Wingdings 2" pitchFamily="18" charset="2"/>
              <a:buChar char=""/>
            </a:pPr>
            <a:r>
              <a:rPr lang="en-US" sz="2400" dirty="0" smtClean="0"/>
              <a:t>New Field gains momentum </a:t>
            </a:r>
          </a:p>
          <a:p>
            <a:pPr marL="548640" lvl="2" indent="-228600">
              <a:buClr>
                <a:schemeClr val="accent1"/>
              </a:buClr>
              <a:buFont typeface="Wingdings 2" pitchFamily="18" charset="2"/>
              <a:buChar char=""/>
            </a:pPr>
            <a:r>
              <a:rPr lang="en-US" sz="2200" dirty="0" smtClean="0"/>
              <a:t>Tension </a:t>
            </a:r>
            <a:r>
              <a:rPr lang="en-US" sz="2200" dirty="0"/>
              <a:t>in the field itself to define HPM</a:t>
            </a:r>
          </a:p>
          <a:p>
            <a:endParaRPr lang="en-US" sz="2400" dirty="0" smtClean="0"/>
          </a:p>
          <a:p>
            <a:r>
              <a:rPr lang="en-US" sz="2400" dirty="0"/>
              <a:t>HPM as new medical Sub- Specialty 2006</a:t>
            </a:r>
          </a:p>
          <a:p>
            <a:pPr lvl="1"/>
            <a:r>
              <a:rPr lang="en-US" sz="2200" dirty="0"/>
              <a:t>10 Primary Boards recognition</a:t>
            </a:r>
          </a:p>
          <a:p>
            <a:endParaRPr lang="en-US" sz="2400" dirty="0" smtClean="0"/>
          </a:p>
          <a:p>
            <a:r>
              <a:rPr lang="en-US" sz="2400" dirty="0" smtClean="0"/>
              <a:t>Studies reveal growing demand with predicted workforce shortages</a:t>
            </a:r>
          </a:p>
          <a:p>
            <a:endParaRPr lang="en-US" sz="2400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Hospice and Palliative Medicine</a:t>
            </a:r>
            <a:br>
              <a:rPr lang="en-US" sz="3600" dirty="0" smtClean="0"/>
            </a:br>
            <a:r>
              <a:rPr lang="en-US" sz="3600" dirty="0" smtClean="0"/>
              <a:t>Diversity Unclear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983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286000"/>
            <a:ext cx="8407893" cy="3691129"/>
          </a:xfrm>
        </p:spPr>
        <p:txBody>
          <a:bodyPr/>
          <a:lstStyle/>
          <a:p>
            <a:r>
              <a:rPr lang="en-US" sz="3200" dirty="0"/>
              <a:t>Who are we and what do we need</a:t>
            </a:r>
            <a:r>
              <a:rPr lang="en-US" sz="3200" dirty="0" smtClean="0"/>
              <a:t>?</a:t>
            </a:r>
          </a:p>
          <a:p>
            <a:endParaRPr lang="en-US" sz="3200" dirty="0"/>
          </a:p>
          <a:p>
            <a:r>
              <a:rPr lang="en-US" sz="3200" dirty="0"/>
              <a:t>How do we </a:t>
            </a:r>
            <a:r>
              <a:rPr lang="en-US" sz="3200" dirty="0" smtClean="0"/>
              <a:t>identify and recruit  </a:t>
            </a:r>
            <a:r>
              <a:rPr lang="en-US" sz="3200" dirty="0"/>
              <a:t>interested practitioners?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Hospice and Palliative Medicine</a:t>
            </a:r>
            <a:br>
              <a:rPr lang="en-US" sz="4000" dirty="0"/>
            </a:br>
            <a:r>
              <a:rPr lang="en-US" sz="4000" dirty="0"/>
              <a:t>Diversity Unclear</a:t>
            </a:r>
          </a:p>
        </p:txBody>
      </p:sp>
    </p:spTree>
    <p:extLst>
      <p:ext uri="{BB962C8B-B14F-4D97-AF65-F5344CB8AC3E}">
        <p14:creationId xmlns:p14="http://schemas.microsoft.com/office/powerpoint/2010/main" val="7730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828800"/>
            <a:ext cx="7745505" cy="4152453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3200" dirty="0" smtClean="0"/>
              <a:t>Objectives:</a:t>
            </a:r>
          </a:p>
          <a:p>
            <a:pPr lvl="1"/>
            <a:r>
              <a:rPr lang="en-US" sz="2400" dirty="0"/>
              <a:t>Define the characteristics of </a:t>
            </a:r>
            <a:r>
              <a:rPr lang="en-US" sz="2400" dirty="0" smtClean="0"/>
              <a:t>individuals pursuing </a:t>
            </a:r>
            <a:r>
              <a:rPr lang="en-US" sz="2400" dirty="0"/>
              <a:t>fellowship training in </a:t>
            </a:r>
            <a:r>
              <a:rPr lang="en-US" sz="2400" dirty="0" smtClean="0"/>
              <a:t>HPM</a:t>
            </a:r>
            <a:endParaRPr lang="en-US" sz="2400" dirty="0"/>
          </a:p>
          <a:p>
            <a:pPr lvl="2"/>
            <a:r>
              <a:rPr lang="en-US" dirty="0" smtClean="0"/>
              <a:t>Demographic profile</a:t>
            </a:r>
          </a:p>
          <a:p>
            <a:pPr lvl="2"/>
            <a:r>
              <a:rPr lang="en-US" dirty="0" smtClean="0"/>
              <a:t>Drivers</a:t>
            </a:r>
          </a:p>
          <a:p>
            <a:pPr lvl="2"/>
            <a:r>
              <a:rPr lang="en-US" dirty="0" smtClean="0"/>
              <a:t>Barriers</a:t>
            </a:r>
          </a:p>
          <a:p>
            <a:pPr lvl="2"/>
            <a:r>
              <a:rPr lang="en-US" dirty="0" smtClean="0"/>
              <a:t>Interests</a:t>
            </a:r>
            <a:endParaRPr lang="en-US" dirty="0"/>
          </a:p>
          <a:p>
            <a:pPr lvl="1"/>
            <a:r>
              <a:rPr lang="en-US" sz="2400" dirty="0" smtClean="0"/>
              <a:t>Incorporate findings into strategies to interest fellows</a:t>
            </a:r>
          </a:p>
          <a:p>
            <a:pPr lvl="1"/>
            <a:r>
              <a:rPr lang="en-US" sz="2400" dirty="0" smtClean="0"/>
              <a:t>Consider opportunities to engage a larger pool  to define needs of our field</a:t>
            </a:r>
          </a:p>
          <a:p>
            <a:pPr marL="411480" lvl="1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WHY Palliative Medicine?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3734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365760" lvl="1" indent="0">
              <a:buNone/>
            </a:pPr>
            <a:r>
              <a:rPr lang="en-US" sz="2800" dirty="0" smtClean="0"/>
              <a:t>Survey of current fellows in 2009</a:t>
            </a:r>
          </a:p>
          <a:p>
            <a:pPr lvl="2"/>
            <a:r>
              <a:rPr lang="en-US" sz="2800" dirty="0" smtClean="0"/>
              <a:t>AAHPM </a:t>
            </a:r>
            <a:r>
              <a:rPr lang="en-US" sz="2800" dirty="0"/>
              <a:t>forwarded link to </a:t>
            </a:r>
            <a:r>
              <a:rPr lang="en-US" sz="2800" dirty="0" smtClean="0"/>
              <a:t>online survey to registered HPM fellowship Program Directors </a:t>
            </a:r>
          </a:p>
          <a:p>
            <a:pPr lvl="2"/>
            <a:r>
              <a:rPr lang="en-US" sz="2800" dirty="0" smtClean="0"/>
              <a:t>A follow up email was sent approximately 2 weeks later to enhance recruitment</a:t>
            </a:r>
          </a:p>
          <a:p>
            <a:pPr lvl="2"/>
            <a:r>
              <a:rPr lang="en-US" sz="2800" dirty="0" smtClean="0"/>
              <a:t>Free text answers were reviewed by the authors to identify themes</a:t>
            </a:r>
          </a:p>
          <a:p>
            <a:pPr lvl="2"/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00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8001001" cy="4407408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	</a:t>
            </a:r>
          </a:p>
          <a:p>
            <a:pPr marL="45720" indent="0">
              <a:buNone/>
            </a:pPr>
            <a:r>
              <a:rPr lang="en-US" sz="3200" dirty="0" smtClean="0"/>
              <a:t>125 out of 185 total fellow slots filled out of 86 accredited programs</a:t>
            </a:r>
          </a:p>
          <a:p>
            <a:pPr marL="45720" indent="0">
              <a:buNone/>
            </a:pPr>
            <a:endParaRPr lang="en-US" sz="3200" dirty="0" smtClean="0"/>
          </a:p>
          <a:p>
            <a:pPr marL="45720" indent="0">
              <a:buNone/>
            </a:pPr>
            <a:r>
              <a:rPr lang="en-US" sz="3200" dirty="0" smtClean="0"/>
              <a:t>Respondents: </a:t>
            </a:r>
          </a:p>
          <a:p>
            <a:pPr marL="4572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76 surveys initiated </a:t>
            </a:r>
          </a:p>
          <a:p>
            <a:pPr marL="4572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62 completed all questions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6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1260" cy="1054394"/>
          </a:xfrm>
        </p:spPr>
        <p:txBody>
          <a:bodyPr/>
          <a:lstStyle/>
          <a:p>
            <a:r>
              <a:rPr lang="en-US" dirty="0" smtClean="0"/>
              <a:t>Results: Demographics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613301060"/>
              </p:ext>
            </p:extLst>
          </p:nvPr>
        </p:nvGraphicFramePr>
        <p:xfrm>
          <a:off x="5105400" y="1752600"/>
          <a:ext cx="35814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482030843"/>
              </p:ext>
            </p:extLst>
          </p:nvPr>
        </p:nvGraphicFramePr>
        <p:xfrm>
          <a:off x="2590800" y="4343400"/>
          <a:ext cx="47244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049788667"/>
              </p:ext>
            </p:extLst>
          </p:nvPr>
        </p:nvGraphicFramePr>
        <p:xfrm>
          <a:off x="1066800" y="1752600"/>
          <a:ext cx="34290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62200" y="3048000"/>
            <a:ext cx="625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61%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47800" y="3048000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39%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24600" y="2634734"/>
            <a:ext cx="626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0" y="2634734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24%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16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533400"/>
            <a:ext cx="8381260" cy="1054394"/>
          </a:xfrm>
        </p:spPr>
        <p:txBody>
          <a:bodyPr/>
          <a:lstStyle/>
          <a:p>
            <a:r>
              <a:rPr lang="en-US" dirty="0" smtClean="0"/>
              <a:t>Table #1:  </a:t>
            </a:r>
            <a:r>
              <a:rPr lang="en-US" dirty="0"/>
              <a:t>Religious/Spiritual Preference</a:t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294" y="1693871"/>
            <a:ext cx="5257800" cy="458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42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5417133"/>
              </p:ext>
            </p:extLst>
          </p:nvPr>
        </p:nvGraphicFramePr>
        <p:xfrm>
          <a:off x="381000" y="1719263"/>
          <a:ext cx="8407400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primary Specialty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43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of Training/career </a:t>
            </a:r>
            <a:br>
              <a:rPr lang="en-US" dirty="0" smtClean="0"/>
            </a:br>
            <a:r>
              <a:rPr lang="en-US" dirty="0" smtClean="0"/>
              <a:t>at decision making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72 respondents answered the stage they were at the time they decided to pursue fellowship training in HPM</a:t>
            </a:r>
          </a:p>
          <a:p>
            <a:endParaRPr lang="en-US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897623677"/>
              </p:ext>
            </p:extLst>
          </p:nvPr>
        </p:nvGraphicFramePr>
        <p:xfrm>
          <a:off x="1143000" y="2743200"/>
          <a:ext cx="7239000" cy="332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038600" y="4768334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67%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4082534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50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 of decision 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2166503"/>
              </p:ext>
            </p:extLst>
          </p:nvPr>
        </p:nvGraphicFramePr>
        <p:xfrm>
          <a:off x="381000" y="1719263"/>
          <a:ext cx="8407400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906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63% Said they did not feel prepared to manage dying patients after their residency</a:t>
            </a:r>
          </a:p>
          <a:p>
            <a:endParaRPr lang="en-US" dirty="0" smtClean="0"/>
          </a:p>
          <a:p>
            <a:r>
              <a:rPr lang="en-US" dirty="0" smtClean="0"/>
              <a:t>41% said they felt </a:t>
            </a:r>
            <a:r>
              <a:rPr lang="en-US" dirty="0"/>
              <a:t>personal regret or sense of failure for care they provided to a </a:t>
            </a:r>
            <a:r>
              <a:rPr lang="en-US" dirty="0" smtClean="0"/>
              <a:t>dying, </a:t>
            </a:r>
            <a:r>
              <a:rPr lang="en-US" dirty="0"/>
              <a:t>critically ill or symptomatic </a:t>
            </a:r>
            <a:r>
              <a:rPr lang="en-US" dirty="0" smtClean="0"/>
              <a:t>patient</a:t>
            </a:r>
          </a:p>
          <a:p>
            <a:endParaRPr lang="en-US" dirty="0" smtClean="0"/>
          </a:p>
          <a:p>
            <a:r>
              <a:rPr lang="en-US" dirty="0"/>
              <a:t>The care of a dying, critically ill, or symptomatic person contributed to the decision to enter HPM in 86% (59/69) of </a:t>
            </a:r>
            <a:r>
              <a:rPr lang="en-US" dirty="0" smtClean="0"/>
              <a:t>respondent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Experience during Training </a:t>
            </a:r>
            <a:br>
              <a:rPr lang="en-US" dirty="0" smtClean="0"/>
            </a:br>
            <a:r>
              <a:rPr lang="en-US" dirty="0" smtClean="0"/>
              <a:t>Impact on decision making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5 Major </a:t>
            </a:r>
            <a:r>
              <a:rPr lang="en-US" sz="3200" dirty="0" smtClean="0"/>
              <a:t>themes emerged</a:t>
            </a:r>
            <a:endParaRPr lang="en-US" sz="3200" dirty="0"/>
          </a:p>
          <a:p>
            <a:pPr lvl="1"/>
            <a:r>
              <a:rPr lang="en-US" sz="2400" dirty="0"/>
              <a:t>1) the desire to improve communication skills, </a:t>
            </a:r>
            <a:endParaRPr lang="en-US" sz="2400" dirty="0" smtClean="0"/>
          </a:p>
          <a:p>
            <a:pPr lvl="1"/>
            <a:r>
              <a:rPr lang="en-US" sz="2400" dirty="0" smtClean="0"/>
              <a:t>2</a:t>
            </a:r>
            <a:r>
              <a:rPr lang="en-US" sz="2400" dirty="0"/>
              <a:t>) to improve care in the ICU or avoid overly aggressive care </a:t>
            </a:r>
            <a:endParaRPr lang="en-US" sz="2400" dirty="0" smtClean="0"/>
          </a:p>
          <a:p>
            <a:pPr lvl="1"/>
            <a:r>
              <a:rPr lang="en-US" sz="2400" dirty="0" smtClean="0"/>
              <a:t>3</a:t>
            </a:r>
            <a:r>
              <a:rPr lang="en-US" sz="2400" dirty="0"/>
              <a:t>) to improve symptom control </a:t>
            </a:r>
            <a:endParaRPr lang="en-US" sz="2400" dirty="0" smtClean="0"/>
          </a:p>
          <a:p>
            <a:pPr lvl="1"/>
            <a:r>
              <a:rPr lang="en-US" sz="2400" dirty="0" smtClean="0"/>
              <a:t>4</a:t>
            </a:r>
            <a:r>
              <a:rPr lang="en-US" sz="2400" dirty="0"/>
              <a:t>) to improve end-of-life (EOL) care for all patients</a:t>
            </a:r>
            <a:r>
              <a:rPr lang="en-US" sz="2400" dirty="0" smtClean="0"/>
              <a:t>,</a:t>
            </a:r>
          </a:p>
          <a:p>
            <a:pPr lvl="1"/>
            <a:r>
              <a:rPr lang="en-US" sz="2400" dirty="0" smtClean="0"/>
              <a:t>5</a:t>
            </a:r>
            <a:r>
              <a:rPr lang="en-US" sz="2400" dirty="0"/>
              <a:t>) to improve patient and family support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during Training </a:t>
            </a:r>
            <a:br>
              <a:rPr lang="en-US" dirty="0"/>
            </a:br>
            <a:r>
              <a:rPr lang="en-US" dirty="0"/>
              <a:t>Impact on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2235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Medical School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58% no HPM exposure</a:t>
            </a:r>
          </a:p>
          <a:p>
            <a:r>
              <a:rPr lang="en-US" dirty="0" smtClean="0"/>
              <a:t>50% were elective</a:t>
            </a:r>
          </a:p>
          <a:p>
            <a:r>
              <a:rPr lang="en-US" dirty="0" smtClean="0"/>
              <a:t>In cases where HPM available 90% had taken advantage</a:t>
            </a:r>
          </a:p>
          <a:p>
            <a:r>
              <a:rPr lang="en-US" dirty="0" smtClean="0"/>
              <a:t>1-4 weeks in length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Residency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Roughly 60% had HPM rotation available</a:t>
            </a:r>
          </a:p>
          <a:p>
            <a:r>
              <a:rPr lang="en-US" dirty="0" smtClean="0"/>
              <a:t>80% were elective</a:t>
            </a:r>
          </a:p>
          <a:p>
            <a:r>
              <a:rPr lang="en-US" dirty="0"/>
              <a:t>In cases where HPM available 90% had taken advantage</a:t>
            </a:r>
          </a:p>
          <a:p>
            <a:r>
              <a:rPr lang="en-US" dirty="0" smtClean="0"/>
              <a:t>2 or 4 weeks in length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HPM Exposure during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243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46% HPM faculty mentor </a:t>
            </a:r>
          </a:p>
          <a:p>
            <a:r>
              <a:rPr lang="en-US" sz="2800" dirty="0" smtClean="0"/>
              <a:t>29% Personal Experience with HPM </a:t>
            </a:r>
          </a:p>
          <a:p>
            <a:r>
              <a:rPr lang="en-US" sz="2800" dirty="0" smtClean="0"/>
              <a:t>16% Rotation in HPM during training 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HPM as a specialty option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88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46459"/>
              </p:ext>
            </p:extLst>
          </p:nvPr>
        </p:nvGraphicFramePr>
        <p:xfrm>
          <a:off x="228600" y="1752600"/>
          <a:ext cx="8610600" cy="419099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811959"/>
                <a:gridCol w="1845053"/>
                <a:gridCol w="1953588"/>
              </a:tblGrid>
              <a:tr h="6287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 (%)</a:t>
                      </a:r>
                      <a:endParaRPr lang="en-US" sz="1200" dirty="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 (%)</a:t>
                      </a:r>
                      <a:endParaRPr lang="en-US" sz="120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6287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670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</a:rPr>
                        <a:t>Hospital palliative medicine service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22 (37)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30 (51)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544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</a:rPr>
                        <a:t>Strength of education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23 (40)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30 (53)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544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</a:rPr>
                        <a:t>Broad spectrum of experience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24 (40)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27 (45)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544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</a:rPr>
                        <a:t>Accredited program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9 (14)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43 (66)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533400"/>
            <a:ext cx="8381260" cy="863353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HPM Fellowship search factors</a:t>
            </a:r>
            <a:br>
              <a:rPr lang="en-US" dirty="0" smtClean="0"/>
            </a:br>
            <a:r>
              <a:rPr lang="en-US" altLang="ja-JP" sz="2000" cap="none" dirty="0">
                <a:latin typeface="Arial" pitchFamily="34" charset="0"/>
                <a:ea typeface="MS Mincho" pitchFamily="49" charset="-128"/>
                <a:cs typeface="Arial" pitchFamily="34" charset="0"/>
              </a:rPr>
              <a:t>Table # 3 </a:t>
            </a:r>
            <a:r>
              <a:rPr lang="en-US" altLang="ja-JP" sz="2000" b="1" cap="none" dirty="0">
                <a:latin typeface="Arial" pitchFamily="34" charset="0"/>
                <a:ea typeface="MS Mincho" pitchFamily="49" charset="-128"/>
                <a:cs typeface="Arial" pitchFamily="34" charset="0"/>
              </a:rPr>
              <a:t>What was important to you as you were searching for a fellowship program?</a:t>
            </a:r>
            <a:r>
              <a:rPr lang="en-US" altLang="ja-JP" sz="1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ja-JP" sz="1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6411816"/>
            <a:ext cx="82012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0 – very unimportant, 1 – somewhat unimportant, 2 – neutral, 3 – somewhat important, 4 – very important, 5 - required</a:t>
            </a:r>
            <a:endParaRPr kumimoji="0" lang="en-US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27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3184172"/>
              </p:ext>
            </p:extLst>
          </p:nvPr>
        </p:nvGraphicFramePr>
        <p:xfrm>
          <a:off x="228600" y="1752600"/>
          <a:ext cx="8610600" cy="41148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811959"/>
                <a:gridCol w="1845053"/>
                <a:gridCol w="1953588"/>
              </a:tblGrid>
              <a:tr h="60511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 (%)</a:t>
                      </a:r>
                      <a:endParaRPr lang="en-US" sz="1200" dirty="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 (%)</a:t>
                      </a:r>
                      <a:endParaRPr lang="en-US" sz="120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60511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261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</a:rPr>
                        <a:t>Inpatient hospice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21 (36)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18 (31)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261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</a:rPr>
                        <a:t>Geography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14 (25)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24 (43)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261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2"/>
                          </a:solidFill>
                          <a:effectLst/>
                        </a:rPr>
                        <a:t>Name/reputation of program</a:t>
                      </a:r>
                      <a:endParaRPr lang="en-US" sz="240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17 (30)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16 (28)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261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</a:rPr>
                        <a:t>Outcomes of prior fellows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17 (30)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11 (17)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533400"/>
            <a:ext cx="8381260" cy="863353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HPM Fellowship search factors</a:t>
            </a:r>
            <a:br>
              <a:rPr lang="en-US" dirty="0" smtClean="0"/>
            </a:br>
            <a:r>
              <a:rPr lang="en-US" altLang="ja-JP" sz="2000" cap="none" dirty="0">
                <a:latin typeface="Arial" pitchFamily="34" charset="0"/>
                <a:ea typeface="MS Mincho" pitchFamily="49" charset="-128"/>
                <a:cs typeface="Arial" pitchFamily="34" charset="0"/>
              </a:rPr>
              <a:t>Table # 3 </a:t>
            </a:r>
            <a:r>
              <a:rPr lang="en-US" altLang="ja-JP" sz="2000" b="1" cap="none" dirty="0">
                <a:latin typeface="Arial" pitchFamily="34" charset="0"/>
                <a:ea typeface="MS Mincho" pitchFamily="49" charset="-128"/>
                <a:cs typeface="Arial" pitchFamily="34" charset="0"/>
              </a:rPr>
              <a:t>What was important to you as you were searching for a fellowship program?</a:t>
            </a:r>
            <a:r>
              <a:rPr lang="en-US" altLang="ja-JP" sz="1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ja-JP" sz="1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6411816"/>
            <a:ext cx="82012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0 – very unimportant, 1 – somewhat unimportant, 2 – neutral, 3 – somewhat important, 4 – very important, 5 - required</a:t>
            </a:r>
            <a:endParaRPr kumimoji="0" lang="en-US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34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585869"/>
              </p:ext>
            </p:extLst>
          </p:nvPr>
        </p:nvGraphicFramePr>
        <p:xfrm>
          <a:off x="252542" y="1752600"/>
          <a:ext cx="8610600" cy="41910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811958"/>
                <a:gridCol w="1845053"/>
                <a:gridCol w="1953589"/>
              </a:tblGrid>
              <a:tr h="61632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 (%)</a:t>
                      </a:r>
                      <a:endParaRPr lang="en-US" sz="1200" dirty="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 (%)</a:t>
                      </a:r>
                      <a:endParaRPr lang="en-US" sz="120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61632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395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</a:rPr>
                        <a:t>Call/work load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15 (27)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9  (16)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395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2"/>
                          </a:solidFill>
                          <a:effectLst/>
                        </a:rPr>
                        <a:t>Research opportunities</a:t>
                      </a:r>
                      <a:endParaRPr lang="en-US" sz="240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8 (14)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13 (23)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395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2"/>
                          </a:solidFill>
                          <a:effectLst/>
                        </a:rPr>
                        <a:t>Potential job offer</a:t>
                      </a:r>
                      <a:endParaRPr lang="en-US" sz="240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7 (13)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 (4)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395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</a:rPr>
                        <a:t>Visa concerns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0 (0)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3 (6)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Arial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533400"/>
            <a:ext cx="8381260" cy="863353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HPM Fellowship search factors</a:t>
            </a:r>
            <a:br>
              <a:rPr lang="en-US" dirty="0" smtClean="0"/>
            </a:br>
            <a:r>
              <a:rPr lang="en-US" altLang="ja-JP" sz="2000" cap="none" dirty="0">
                <a:latin typeface="Arial" pitchFamily="34" charset="0"/>
                <a:ea typeface="MS Mincho" pitchFamily="49" charset="-128"/>
                <a:cs typeface="Arial" pitchFamily="34" charset="0"/>
              </a:rPr>
              <a:t>Table # 3 </a:t>
            </a:r>
            <a:r>
              <a:rPr lang="en-US" altLang="ja-JP" sz="2000" b="1" cap="none" dirty="0">
                <a:latin typeface="Arial" pitchFamily="34" charset="0"/>
                <a:ea typeface="MS Mincho" pitchFamily="49" charset="-128"/>
                <a:cs typeface="Arial" pitchFamily="34" charset="0"/>
              </a:rPr>
              <a:t>What was important to you as you were searching for a fellowship program?</a:t>
            </a:r>
            <a:r>
              <a:rPr lang="en-US" altLang="ja-JP" sz="1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ja-JP" sz="1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6411816"/>
            <a:ext cx="82012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0 – very unimportant, 1 – somewhat unimportant, 2 – neutral, 3 – somewhat important, 4 – very important, 5 - required</a:t>
            </a:r>
            <a:endParaRPr kumimoji="0" lang="en-US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6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Negative comments</a:t>
            </a:r>
          </a:p>
          <a:p>
            <a:pPr lvl="1"/>
            <a:r>
              <a:rPr lang="en-US" dirty="0" smtClean="0"/>
              <a:t>Too Depressing</a:t>
            </a:r>
          </a:p>
          <a:p>
            <a:pPr lvl="1"/>
            <a:r>
              <a:rPr lang="en-US" dirty="0" smtClean="0"/>
              <a:t>Lack of income potential</a:t>
            </a:r>
          </a:p>
          <a:p>
            <a:pPr lvl="1"/>
            <a:r>
              <a:rPr lang="en-US" dirty="0" smtClean="0"/>
              <a:t>Lack of professional respect / Perception that you are not really doing anything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365760" lvl="1" indent="0">
              <a:buNone/>
            </a:pPr>
            <a:r>
              <a:rPr lang="en-US" dirty="0"/>
              <a:t>“waste of my talent/ability to manage patients”, </a:t>
            </a:r>
          </a:p>
          <a:p>
            <a:pPr marL="365760" lvl="1" indent="0">
              <a:buNone/>
            </a:pPr>
            <a:r>
              <a:rPr lang="en-US" dirty="0"/>
              <a:t>“all you do is give morphine”.</a:t>
            </a:r>
          </a:p>
          <a:p>
            <a:pPr marL="365760" lvl="1" indent="0">
              <a:buNone/>
            </a:pPr>
            <a:r>
              <a:rPr lang="en-US" dirty="0"/>
              <a:t>“all your patients will be dying”  </a:t>
            </a:r>
          </a:p>
          <a:p>
            <a:pPr marL="365760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Detractors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 of applications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# of interviews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56162787"/>
              </p:ext>
            </p:extLst>
          </p:nvPr>
        </p:nvGraphicFramePr>
        <p:xfrm>
          <a:off x="4645025" y="2438400"/>
          <a:ext cx="4041775" cy="368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HPM search factors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528425"/>
              </p:ext>
            </p:extLst>
          </p:nvPr>
        </p:nvGraphicFramePr>
        <p:xfrm>
          <a:off x="457200" y="2438400"/>
          <a:ext cx="4040188" cy="368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495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Table # 5</a:t>
            </a:r>
            <a:r>
              <a:rPr lang="en-US" sz="2400" b="1" dirty="0" smtClean="0"/>
              <a:t> What kind of position do you hope to get when your training is complete?</a:t>
            </a:r>
            <a:endParaRPr lang="en-US" sz="24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56588"/>
            <a:ext cx="8077200" cy="508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794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60 % stated they expected to perform research in the future despite 36% stating it was important in their search for a fellowship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23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Minorities are underrepresented</a:t>
            </a:r>
          </a:p>
          <a:p>
            <a:r>
              <a:rPr lang="en-US" dirty="0" smtClean="0"/>
              <a:t>Older group</a:t>
            </a:r>
          </a:p>
          <a:p>
            <a:r>
              <a:rPr lang="en-US" dirty="0" smtClean="0"/>
              <a:t>Diverse religious backgrounds</a:t>
            </a:r>
          </a:p>
          <a:p>
            <a:r>
              <a:rPr lang="en-US" dirty="0" smtClean="0"/>
              <a:t>Heavily primary care specialties – care needed to attract and meet the needs of diverse learners</a:t>
            </a:r>
          </a:p>
          <a:p>
            <a:pPr marL="274320" lvl="1" indent="-228600">
              <a:buClr>
                <a:schemeClr val="accent1"/>
              </a:buClr>
              <a:buFont typeface="Wingdings 2" pitchFamily="18" charset="2"/>
              <a:buChar char=""/>
            </a:pPr>
            <a:r>
              <a:rPr lang="en-US" dirty="0" smtClean="0"/>
              <a:t>Mid </a:t>
            </a:r>
            <a:r>
              <a:rPr lang="en-US" dirty="0"/>
              <a:t>career </a:t>
            </a:r>
            <a:r>
              <a:rPr lang="en-US" dirty="0" smtClean="0"/>
              <a:t>learners</a:t>
            </a:r>
          </a:p>
          <a:p>
            <a:pPr marL="548640" lvl="2" indent="-228600">
              <a:buClr>
                <a:schemeClr val="accent1"/>
              </a:buClr>
              <a:buFont typeface="Wingdings 2" pitchFamily="18" charset="2"/>
              <a:buChar char=""/>
            </a:pPr>
            <a:r>
              <a:rPr lang="en-US" dirty="0" smtClean="0"/>
              <a:t>Barriers </a:t>
            </a:r>
            <a:r>
              <a:rPr lang="en-US" dirty="0"/>
              <a:t>real - Unique ways to accommodate training opportunities for second career physicians are being investigated by the </a:t>
            </a:r>
            <a:r>
              <a:rPr lang="en-US" dirty="0" smtClean="0"/>
              <a:t>AAHPM</a:t>
            </a:r>
          </a:p>
          <a:p>
            <a:r>
              <a:rPr lang="en-US" dirty="0"/>
              <a:t>only 62 % of our fellowship responders felt they were well prepared to manage dying patients as residents</a:t>
            </a:r>
          </a:p>
          <a:p>
            <a:endParaRPr lang="en-US" dirty="0" smtClean="0"/>
          </a:p>
          <a:p>
            <a:r>
              <a:rPr lang="en-US" dirty="0"/>
              <a:t>Fellows’ experience of caring for dying, critically ill or symptomatic patients in residency was a substantial factor in their choice of the </a:t>
            </a:r>
            <a:r>
              <a:rPr lang="en-US" dirty="0" smtClean="0"/>
              <a:t>specialty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67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focus groups looking at subspecialty choice in Canada, four factors were associated with choice of a particular specialty (17). These included lifestyle, role models, mentorship and the experience with the specialty. </a:t>
            </a:r>
            <a:endParaRPr lang="en-US" dirty="0" smtClean="0"/>
          </a:p>
          <a:p>
            <a:r>
              <a:rPr lang="en-US" dirty="0"/>
              <a:t>Simple exposure appeared to play a key role in decision making and should be prioritized through curriculum development and rotation </a:t>
            </a:r>
            <a:r>
              <a:rPr lang="en-US" dirty="0" smtClean="0"/>
              <a:t>availability</a:t>
            </a:r>
          </a:p>
          <a:p>
            <a:r>
              <a:rPr lang="en-US" dirty="0" smtClean="0"/>
              <a:t>Decision making later in residency – and implications for the match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241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 validated survey tool</a:t>
            </a:r>
          </a:p>
          <a:p>
            <a:r>
              <a:rPr lang="en-US" dirty="0" smtClean="0"/>
              <a:t>Did not query life style</a:t>
            </a:r>
          </a:p>
          <a:p>
            <a:r>
              <a:rPr lang="en-US" dirty="0" smtClean="0"/>
              <a:t>Not certain how many actually received the survey</a:t>
            </a:r>
          </a:p>
          <a:p>
            <a:r>
              <a:rPr lang="en-US" dirty="0" smtClean="0"/>
              <a:t>Educational exposure causative of decision to enter HPM or self selection…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32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578</TotalTime>
  <Words>1236</Words>
  <Application>Microsoft Office PowerPoint</Application>
  <PresentationFormat>On-screen Show (4:3)</PresentationFormat>
  <Paragraphs>221</Paragraphs>
  <Slides>25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Grid</vt:lpstr>
      <vt:lpstr>Palliative Medicine Fellowship: A study of resident choices</vt:lpstr>
      <vt:lpstr>Hospice and Palliative Medicine Diversity Unclear</vt:lpstr>
      <vt:lpstr>Hospice and Palliative Medicine Diversity Unclear</vt:lpstr>
      <vt:lpstr>WHY Palliative Medicine?</vt:lpstr>
      <vt:lpstr>METHODS</vt:lpstr>
      <vt:lpstr>Results</vt:lpstr>
      <vt:lpstr>Results: Demographics</vt:lpstr>
      <vt:lpstr>Table #1:  Religious/Spiritual Preference </vt:lpstr>
      <vt:lpstr>Results: primary Specialty</vt:lpstr>
      <vt:lpstr>Stage of Training/career  at decision making</vt:lpstr>
      <vt:lpstr>Timing of decision  </vt:lpstr>
      <vt:lpstr>Experience during Training  Impact on decision making</vt:lpstr>
      <vt:lpstr>Experience during Training  Impact on decision making</vt:lpstr>
      <vt:lpstr>HPM Exposure during Training</vt:lpstr>
      <vt:lpstr>HPM as a specialty option</vt:lpstr>
      <vt:lpstr>HPM Fellowship search factors Table # 3 What was important to you as you were searching for a fellowship program? </vt:lpstr>
      <vt:lpstr>HPM Fellowship search factors Table # 3 What was important to you as you were searching for a fellowship program? </vt:lpstr>
      <vt:lpstr>HPM Fellowship search factors Table # 3 What was important to you as you were searching for a fellowship program? </vt:lpstr>
      <vt:lpstr>Detractors</vt:lpstr>
      <vt:lpstr>HPM search factors</vt:lpstr>
      <vt:lpstr>Table # 5 What kind of position do you hope to get when your training is complete?</vt:lpstr>
      <vt:lpstr>PowerPoint Presentation</vt:lpstr>
      <vt:lpstr>Conclusions</vt:lpstr>
      <vt:lpstr>PowerPoint Presentation</vt:lpstr>
      <vt:lpstr>PowerPoint Presentation</vt:lpstr>
    </vt:vector>
  </TitlesOfParts>
  <Company>Capital Hospice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Palliative Medicine Fellowship: A study of resident choices</dc:title>
  <dc:creator>Jessica Heintz, MD</dc:creator>
  <cp:lastModifiedBy>LeGrand, M.D. Susan</cp:lastModifiedBy>
  <cp:revision>49</cp:revision>
  <cp:lastPrinted>2015-08-19T17:28:33Z</cp:lastPrinted>
  <dcterms:created xsi:type="dcterms:W3CDTF">2012-09-26T21:13:40Z</dcterms:created>
  <dcterms:modified xsi:type="dcterms:W3CDTF">2015-08-19T17:28:54Z</dcterms:modified>
</cp:coreProperties>
</file>