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63" r:id="rId3"/>
    <p:sldId id="259" r:id="rId4"/>
    <p:sldId id="260" r:id="rId5"/>
    <p:sldId id="262" r:id="rId6"/>
    <p:sldId id="261" r:id="rId7"/>
    <p:sldId id="257" r:id="rId8"/>
    <p:sldId id="258" r:id="rId9"/>
    <p:sldId id="266" r:id="rId10"/>
    <p:sldId id="267" r:id="rId11"/>
    <p:sldId id="268" r:id="rId12"/>
    <p:sldId id="269" r:id="rId13"/>
    <p:sldId id="270" r:id="rId14"/>
    <p:sldId id="271" r:id="rId15"/>
    <p:sldId id="272" r:id="rId16"/>
    <p:sldId id="273" r:id="rId17"/>
    <p:sldId id="274" r:id="rId18"/>
    <p:sldId id="275" r:id="rId19"/>
    <p:sldId id="294" r:id="rId20"/>
    <p:sldId id="276" r:id="rId21"/>
    <p:sldId id="277" r:id="rId22"/>
    <p:sldId id="278" r:id="rId23"/>
    <p:sldId id="279" r:id="rId24"/>
    <p:sldId id="280" r:id="rId25"/>
    <p:sldId id="281" r:id="rId26"/>
    <p:sldId id="282" r:id="rId27"/>
    <p:sldId id="283" r:id="rId28"/>
    <p:sldId id="284" r:id="rId29"/>
    <p:sldId id="285" r:id="rId30"/>
    <p:sldId id="295" r:id="rId31"/>
    <p:sldId id="288" r:id="rId32"/>
    <p:sldId id="296" r:id="rId33"/>
    <p:sldId id="290" r:id="rId34"/>
    <p:sldId id="291" r:id="rId35"/>
    <p:sldId id="292" r:id="rId36"/>
    <p:sldId id="29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0"/>
  </p:normalViewPr>
  <p:slideViewPr>
    <p:cSldViewPr snapToGrid="0">
      <p:cViewPr varScale="1">
        <p:scale>
          <a:sx n="68" d="100"/>
          <a:sy n="68" d="100"/>
        </p:scale>
        <p:origin x="82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BDFC4ED8-2829-4E93-8805-CEC90007462A}" type="datetimeFigureOut">
              <a:rPr lang="en-AU" smtClean="0"/>
              <a:t>14/05/2018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2088058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BDFC4ED8-2829-4E93-8805-CEC90007462A}" type="datetimeFigureOut">
              <a:rPr lang="en-AU" smtClean="0"/>
              <a:t>14/05/2018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3791452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FC4ED8-2829-4E93-8805-CEC90007462A}" type="datetimeFigureOut">
              <a:rPr lang="en-AU" smtClean="0"/>
              <a:t>14/05/2018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7532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BDFC4ED8-2829-4E93-8805-CEC90007462A}" type="datetimeFigureOut">
              <a:rPr lang="en-AU" smtClean="0"/>
              <a:t>14/05/2018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1076810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BDFC4ED8-2829-4E93-8805-CEC90007462A}" type="datetimeFigureOut">
              <a:rPr lang="en-AU" smtClean="0"/>
              <a:t>14/05/2018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426282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BDFC4ED8-2829-4E93-8805-CEC90007462A}" type="datetimeFigureOut">
              <a:rPr lang="en-AU" smtClean="0"/>
              <a:t>14/05/2018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1399672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FC4ED8-2829-4E93-8805-CEC90007462A}" type="datetimeFigureOut">
              <a:rPr lang="en-AU" smtClean="0"/>
              <a:t>14/05/2018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2531059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FC4ED8-2829-4E93-8805-CEC90007462A}" type="datetimeFigureOut">
              <a:rPr lang="en-AU" smtClean="0"/>
              <a:t>14/05/2018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4138695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FC4ED8-2829-4E93-8805-CEC90007462A}" type="datetimeFigureOut">
              <a:rPr lang="en-AU" smtClean="0"/>
              <a:t>14/05/2018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2743845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BDFC4ED8-2829-4E93-8805-CEC90007462A}" type="datetimeFigureOut">
              <a:rPr lang="en-AU" smtClean="0"/>
              <a:t>14/05/2018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3396281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BDFC4ED8-2829-4E93-8805-CEC90007462A}" type="datetimeFigureOut">
              <a:rPr lang="en-AU" smtClean="0"/>
              <a:t>14/05/2018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A5FE51A-8A5E-4728-8432-D33756D666CA}" type="slidenum">
              <a:rPr lang="en-AU" smtClean="0"/>
              <a:t>‹#›</a:t>
            </a:fld>
            <a:endParaRPr lang="en-AU"/>
          </a:p>
        </p:txBody>
      </p:sp>
    </p:spTree>
    <p:extLst>
      <p:ext uri="{BB962C8B-B14F-4D97-AF65-F5344CB8AC3E}">
        <p14:creationId xmlns:p14="http://schemas.microsoft.com/office/powerpoint/2010/main" val="1099172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FC4ED8-2829-4E93-8805-CEC90007462A}" type="datetimeFigureOut">
              <a:rPr lang="en-AU" smtClean="0"/>
              <a:t>14/05/2018</a:t>
            </a:fld>
            <a:endParaRPr lang="en-AU"/>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5FE51A-8A5E-4728-8432-D33756D666CA}" type="slidenum">
              <a:rPr lang="en-AU" smtClean="0"/>
              <a:t>‹#›</a:t>
            </a:fld>
            <a:endParaRPr lang="en-AU"/>
          </a:p>
        </p:txBody>
      </p:sp>
    </p:spTree>
    <p:extLst>
      <p:ext uri="{BB962C8B-B14F-4D97-AF65-F5344CB8AC3E}">
        <p14:creationId xmlns:p14="http://schemas.microsoft.com/office/powerpoint/2010/main" val="224140314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m.au/url?sa=i&amp;rct=j&amp;q=&amp;esrc=s&amp;source=images&amp;cd=&amp;cad=rja&amp;uact=8&amp;ved=2ahUKEwiP5rT-7_LaAhWEebwKHQ8iBGkQjRx6BAgBEAU&amp;url=http://unswcah.tripod.com/biochemistry.htm&amp;psig=AOvVaw3FrdEexwtPPaaWLYAWi6ma&amp;ust=1525757559597291"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t-IT" sz="4000" dirty="0"/>
              <a:t>Atypical Familial Hyperaldosteronism in a Family</a:t>
            </a:r>
            <a:endParaRPr lang="en-AU" sz="4000" dirty="0"/>
          </a:p>
        </p:txBody>
      </p:sp>
      <p:sp>
        <p:nvSpPr>
          <p:cNvPr id="3" name="Subtitle 2"/>
          <p:cNvSpPr>
            <a:spLocks noGrp="1"/>
          </p:cNvSpPr>
          <p:nvPr>
            <p:ph type="subTitle" idx="1"/>
          </p:nvPr>
        </p:nvSpPr>
        <p:spPr/>
        <p:txBody>
          <a:bodyPr>
            <a:normAutofit fontScale="25000" lnSpcReduction="20000"/>
          </a:bodyPr>
          <a:lstStyle/>
          <a:p>
            <a:r>
              <a:rPr lang="it-IT" sz="6400" b="1" dirty="0"/>
              <a:t>Dr. Surjit Tarafdar</a:t>
            </a:r>
          </a:p>
          <a:p>
            <a:r>
              <a:rPr lang="it-IT" sz="6400" b="1" dirty="0"/>
              <a:t>General Physician and Nephrologist</a:t>
            </a:r>
            <a:br>
              <a:rPr lang="it-IT" sz="6400" b="1" dirty="0"/>
            </a:br>
            <a:r>
              <a:rPr lang="it-IT" sz="6400" b="1" dirty="0"/>
              <a:t>     Blacktown Hospital</a:t>
            </a:r>
            <a:br>
              <a:rPr lang="it-IT" sz="6400" b="1" dirty="0"/>
            </a:br>
            <a:r>
              <a:rPr lang="it-IT" sz="6400" b="1" dirty="0"/>
              <a:t> Blacktown </a:t>
            </a:r>
            <a:br>
              <a:rPr lang="it-IT" sz="6400" b="1" dirty="0"/>
            </a:br>
            <a:r>
              <a:rPr lang="it-IT" sz="6400" b="1" dirty="0"/>
              <a:t>Sydney </a:t>
            </a:r>
          </a:p>
          <a:p>
            <a:r>
              <a:rPr lang="it-IT" sz="6400" b="1" dirty="0"/>
              <a:t>Australia</a:t>
            </a:r>
            <a:endParaRPr lang="en-AU" sz="6400" b="1" dirty="0"/>
          </a:p>
          <a:p>
            <a:r>
              <a:rPr lang="it-IT" sz="6400" b="1" dirty="0"/>
              <a:t> </a:t>
            </a:r>
            <a:endParaRPr lang="en-AU" sz="6400" b="1" dirty="0"/>
          </a:p>
          <a:p>
            <a:r>
              <a:rPr lang="it-IT" sz="6400" b="1" dirty="0"/>
              <a:t>    Conjoint lecturer </a:t>
            </a:r>
            <a:br>
              <a:rPr lang="it-IT" sz="6400" b="1" dirty="0"/>
            </a:br>
            <a:r>
              <a:rPr lang="it-IT" sz="6400" b="1" dirty="0"/>
              <a:t>    Department of Medicine,Western Sydney University</a:t>
            </a:r>
            <a:endParaRPr lang="en-AU" sz="6400" b="1" dirty="0"/>
          </a:p>
          <a:p>
            <a:endParaRPr lang="en-AU" dirty="0"/>
          </a:p>
        </p:txBody>
      </p:sp>
    </p:spTree>
    <p:extLst>
      <p:ext uri="{BB962C8B-B14F-4D97-AF65-F5344CB8AC3E}">
        <p14:creationId xmlns:p14="http://schemas.microsoft.com/office/powerpoint/2010/main" val="1293824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Back to the basics first</a:t>
            </a:r>
          </a:p>
        </p:txBody>
      </p:sp>
      <p:sp>
        <p:nvSpPr>
          <p:cNvPr id="3" name="Content Placeholder 2"/>
          <p:cNvSpPr>
            <a:spLocks noGrp="1"/>
          </p:cNvSpPr>
          <p:nvPr>
            <p:ph idx="1"/>
          </p:nvPr>
        </p:nvSpPr>
        <p:spPr/>
        <p:txBody>
          <a:bodyPr/>
          <a:lstStyle/>
          <a:p>
            <a:pPr marL="0" indent="0">
              <a:buNone/>
            </a:pPr>
            <a:endParaRPr lang="en-AU" dirty="0"/>
          </a:p>
          <a:p>
            <a:r>
              <a:rPr lang="en-AU" dirty="0"/>
              <a:t>Let us remind ourselves of the Renin Angiotensin System (RAS)</a:t>
            </a:r>
          </a:p>
          <a:p>
            <a:r>
              <a:rPr lang="en-AU" dirty="0"/>
              <a:t>What causes aldosterone secretion?</a:t>
            </a:r>
          </a:p>
          <a:p>
            <a:r>
              <a:rPr lang="en-AU" dirty="0"/>
              <a:t>What does aldosterone do?</a:t>
            </a:r>
          </a:p>
          <a:p>
            <a:r>
              <a:rPr lang="en-AU" dirty="0"/>
              <a:t>How is the aldosterone synthesis pathway linked to cortisol and androgen synthesis? </a:t>
            </a:r>
          </a:p>
        </p:txBody>
      </p:sp>
    </p:spTree>
    <p:extLst>
      <p:ext uri="{BB962C8B-B14F-4D97-AF65-F5344CB8AC3E}">
        <p14:creationId xmlns:p14="http://schemas.microsoft.com/office/powerpoint/2010/main" val="2862739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Renin-Angiotensin System (RAS)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9809" y="1625086"/>
            <a:ext cx="9952381" cy="4476190"/>
          </a:xfrm>
        </p:spPr>
      </p:pic>
    </p:spTree>
    <p:extLst>
      <p:ext uri="{BB962C8B-B14F-4D97-AF65-F5344CB8AC3E}">
        <p14:creationId xmlns:p14="http://schemas.microsoft.com/office/powerpoint/2010/main" val="788050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4140"/>
            <a:ext cx="10972800" cy="1143000"/>
          </a:xfrm>
        </p:spPr>
        <p:txBody>
          <a:bodyPr/>
          <a:lstStyle/>
          <a:p>
            <a:r>
              <a:rPr lang="en-AU" dirty="0"/>
              <a:t>Aldosterone refresher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9768" y="1457140"/>
            <a:ext cx="5399469" cy="4225085"/>
          </a:xfrm>
        </p:spPr>
      </p:pic>
      <p:sp>
        <p:nvSpPr>
          <p:cNvPr id="6" name="Rectangle 5"/>
          <p:cNvSpPr/>
          <p:nvPr/>
        </p:nvSpPr>
        <p:spPr>
          <a:xfrm>
            <a:off x="312821" y="5934888"/>
            <a:ext cx="11562347" cy="523220"/>
          </a:xfrm>
          <a:prstGeom prst="rect">
            <a:avLst/>
          </a:prstGeom>
        </p:spPr>
        <p:txBody>
          <a:bodyPr wrap="square">
            <a:spAutoFit/>
          </a:bodyPr>
          <a:lstStyle/>
          <a:p>
            <a:r>
              <a:rPr lang="en-AU" sz="2800" dirty="0"/>
              <a:t>Angiotensin II is the most powerful stimulus for adrenal aldosterone secretion</a:t>
            </a:r>
          </a:p>
        </p:txBody>
      </p:sp>
    </p:spTree>
    <p:extLst>
      <p:ext uri="{BB962C8B-B14F-4D97-AF65-F5344CB8AC3E}">
        <p14:creationId xmlns:p14="http://schemas.microsoft.com/office/powerpoint/2010/main" val="1437641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421" y="274637"/>
            <a:ext cx="11040979" cy="1818857"/>
          </a:xfrm>
        </p:spPr>
        <p:txBody>
          <a:bodyPr>
            <a:normAutofit/>
          </a:bodyPr>
          <a:lstStyle/>
          <a:p>
            <a:pPr algn="l">
              <a:lnSpc>
                <a:spcPct val="150000"/>
              </a:lnSpc>
            </a:pPr>
            <a:r>
              <a:rPr lang="en-AU" sz="2200" dirty="0"/>
              <a:t>Aldosterone (Aldo), after combining with the cytosolic mineralocorticoid receptor (Aldo-R), leads to enhanced sodium reabsorption and potassium secretion by increasing both the number of open sodium channels and the number of Na-K-ATPase</a:t>
            </a:r>
          </a:p>
        </p:txBody>
      </p:sp>
      <p:pic>
        <p:nvPicPr>
          <p:cNvPr id="6" name="Content Placeholder 5" descr="Image"/>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2442410" y="2032126"/>
            <a:ext cx="7048249" cy="4874001"/>
          </a:xfrm>
          <a:prstGeom prst="rect">
            <a:avLst/>
          </a:prstGeom>
          <a:noFill/>
          <a:ln>
            <a:noFill/>
          </a:ln>
        </p:spPr>
      </p:pic>
    </p:spTree>
    <p:extLst>
      <p:ext uri="{BB962C8B-B14F-4D97-AF65-F5344CB8AC3E}">
        <p14:creationId xmlns:p14="http://schemas.microsoft.com/office/powerpoint/2010/main" val="300278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969" y="274638"/>
            <a:ext cx="10972800" cy="1143000"/>
          </a:xfrm>
        </p:spPr>
        <p:txBody>
          <a:bodyPr/>
          <a:lstStyle/>
          <a:p>
            <a:r>
              <a:rPr lang="en-AU" dirty="0"/>
              <a:t>Adrenal steroid synthesis</a:t>
            </a:r>
          </a:p>
        </p:txBody>
      </p:sp>
      <p:pic>
        <p:nvPicPr>
          <p:cNvPr id="7" name="Content Placeholder 6">
            <a:extLst>
              <a:ext uri="{FF2B5EF4-FFF2-40B4-BE49-F238E27FC236}">
                <a16:creationId xmlns:a16="http://schemas.microsoft.com/office/drawing/2014/main" id="{20281334-C785-403E-83A7-D70BFF33C7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6159" y="1417638"/>
            <a:ext cx="7271620" cy="5433591"/>
          </a:xfrm>
        </p:spPr>
      </p:pic>
    </p:spTree>
    <p:extLst>
      <p:ext uri="{BB962C8B-B14F-4D97-AF65-F5344CB8AC3E}">
        <p14:creationId xmlns:p14="http://schemas.microsoft.com/office/powerpoint/2010/main" val="334473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AU" sz="3800" dirty="0"/>
              <a:t>Primary Aldosteronism (Conn’s Syndrome)….still underdiagnosed</a:t>
            </a:r>
          </a:p>
        </p:txBody>
      </p:sp>
      <p:sp>
        <p:nvSpPr>
          <p:cNvPr id="3" name="Content Placeholder 2"/>
          <p:cNvSpPr>
            <a:spLocks noGrp="1"/>
          </p:cNvSpPr>
          <p:nvPr>
            <p:ph idx="1"/>
          </p:nvPr>
        </p:nvSpPr>
        <p:spPr>
          <a:xfrm>
            <a:off x="348916" y="1744580"/>
            <a:ext cx="11494168" cy="4525963"/>
          </a:xfrm>
        </p:spPr>
        <p:txBody>
          <a:bodyPr>
            <a:normAutofit fontScale="40000" lnSpcReduction="20000"/>
          </a:bodyPr>
          <a:lstStyle/>
          <a:p>
            <a:pPr marL="0" indent="0">
              <a:buNone/>
            </a:pPr>
            <a:r>
              <a:rPr lang="en-AU" sz="3400" dirty="0">
                <a:effectLst/>
              </a:rPr>
              <a:t>              </a:t>
            </a:r>
            <a:r>
              <a:rPr lang="en-AU" sz="8000" i="1" dirty="0"/>
              <a:t>C</a:t>
            </a:r>
            <a:r>
              <a:rPr lang="en-AU" sz="8000" i="1" dirty="0">
                <a:effectLst/>
              </a:rPr>
              <a:t>lassic presentation: hypertension and metabolic alkalosis with/without hypokalaemia</a:t>
            </a:r>
          </a:p>
          <a:p>
            <a:r>
              <a:rPr lang="en-AU" sz="8000" dirty="0"/>
              <a:t>P</a:t>
            </a:r>
            <a:r>
              <a:rPr lang="en-AU" sz="8000" dirty="0">
                <a:effectLst/>
              </a:rPr>
              <a:t>revalence : 5-13% of all patients with hypertension</a:t>
            </a:r>
          </a:p>
          <a:p>
            <a:r>
              <a:rPr lang="en-AU" sz="8000" dirty="0">
                <a:effectLst/>
              </a:rPr>
              <a:t>The most frequent causes of primary aldosteronism include:</a:t>
            </a:r>
          </a:p>
          <a:p>
            <a:pPr marL="1257300" lvl="1" indent="-857250">
              <a:buFont typeface="Courier New" panose="02070309020205020404" pitchFamily="49" charset="0"/>
              <a:buChar char="o"/>
            </a:pPr>
            <a:r>
              <a:rPr lang="en-AU" sz="6600" dirty="0">
                <a:effectLst/>
              </a:rPr>
              <a:t>Bilateral idiopathic hyperaldosteronism (or idiopathic hyperplasia of adrenal gland-60 to 70%)</a:t>
            </a:r>
          </a:p>
          <a:p>
            <a:pPr marL="1257300" lvl="1" indent="-857250">
              <a:buFont typeface="Courier New" panose="02070309020205020404" pitchFamily="49" charset="0"/>
              <a:buChar char="o"/>
            </a:pPr>
            <a:r>
              <a:rPr lang="en-AU" sz="6600" dirty="0">
                <a:effectLst/>
              </a:rPr>
              <a:t>Unilateral aldosterone producing adenoma (-30 to 40%)</a:t>
            </a:r>
          </a:p>
          <a:p>
            <a:pPr marL="0" indent="0">
              <a:buNone/>
            </a:pPr>
            <a:endParaRPr lang="en-AU" sz="7000" dirty="0"/>
          </a:p>
          <a:p>
            <a:pPr marL="0" indent="0">
              <a:buNone/>
            </a:pPr>
            <a:r>
              <a:rPr lang="en-AU" sz="4800" b="1" dirty="0" err="1"/>
              <a:t>Clin</a:t>
            </a:r>
            <a:r>
              <a:rPr lang="en-AU" sz="4800" b="1" dirty="0"/>
              <a:t> Endocrinol (</a:t>
            </a:r>
            <a:r>
              <a:rPr lang="en-AU" sz="4800" b="1" dirty="0" err="1"/>
              <a:t>Oxf</a:t>
            </a:r>
            <a:r>
              <a:rPr lang="en-AU" sz="4800" b="1" dirty="0"/>
              <a:t>) 2007 May;66(5):607-18. Primary aldosteronism: renaissance of a syndrome, Young WF</a:t>
            </a:r>
          </a:p>
          <a:p>
            <a:endParaRPr lang="en-AU" dirty="0"/>
          </a:p>
          <a:p>
            <a:pPr marL="0" indent="0">
              <a:buNone/>
            </a:pPr>
            <a:endParaRPr lang="en-AU" dirty="0"/>
          </a:p>
        </p:txBody>
      </p:sp>
    </p:spTree>
    <p:extLst>
      <p:ext uri="{BB962C8B-B14F-4D97-AF65-F5344CB8AC3E}">
        <p14:creationId xmlns:p14="http://schemas.microsoft.com/office/powerpoint/2010/main" val="3861925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Primary Aldosteronism</a:t>
            </a:r>
          </a:p>
        </p:txBody>
      </p:sp>
      <p:sp>
        <p:nvSpPr>
          <p:cNvPr id="3" name="Content Placeholder 2"/>
          <p:cNvSpPr>
            <a:spLocks noGrp="1"/>
          </p:cNvSpPr>
          <p:nvPr>
            <p:ph idx="1"/>
          </p:nvPr>
        </p:nvSpPr>
        <p:spPr/>
        <p:txBody>
          <a:bodyPr>
            <a:normAutofit/>
          </a:bodyPr>
          <a:lstStyle/>
          <a:p>
            <a:r>
              <a:rPr lang="en-AU" dirty="0"/>
              <a:t> Less common causes of primary aldosteronism include:</a:t>
            </a:r>
          </a:p>
          <a:p>
            <a:pPr marL="1257300" lvl="2" indent="-457200">
              <a:buFont typeface="Courier New" panose="02070309020205020404" pitchFamily="49" charset="0"/>
              <a:buChar char="o"/>
            </a:pPr>
            <a:r>
              <a:rPr lang="en-AU" sz="2800" dirty="0"/>
              <a:t>Familial hyperaldosteronism (FH) types I , II, III and IV</a:t>
            </a:r>
          </a:p>
          <a:p>
            <a:pPr marL="1257300" lvl="2" indent="-457200">
              <a:buFont typeface="Courier New" panose="02070309020205020404" pitchFamily="49" charset="0"/>
              <a:buChar char="o"/>
            </a:pPr>
            <a:r>
              <a:rPr lang="en-AU" sz="2800" dirty="0"/>
              <a:t>Pure aldosterone-producing adrenocortical carcinomas and ectopic  aldosterone-secreting tumours (e.g. neoplasms in the ovary or kidney) </a:t>
            </a:r>
          </a:p>
          <a:p>
            <a:pPr marL="1257300" lvl="2" indent="-457200">
              <a:buFont typeface="Courier New" panose="02070309020205020404" pitchFamily="49" charset="0"/>
              <a:buChar char="o"/>
            </a:pPr>
            <a:r>
              <a:rPr lang="en-AU" sz="2800" dirty="0"/>
              <a:t>Unilateral hyperplasia or primary adrenal hyperplasia (caused by hyperplasia of the zona glomerulosa of predominantly one adrenal gland)- The clinical presentation and outcome of these patients is similar to Conn’s Syndrome</a:t>
            </a:r>
          </a:p>
        </p:txBody>
      </p:sp>
    </p:spTree>
    <p:extLst>
      <p:ext uri="{BB962C8B-B14F-4D97-AF65-F5344CB8AC3E}">
        <p14:creationId xmlns:p14="http://schemas.microsoft.com/office/powerpoint/2010/main" val="3016664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Who to screen for Primary Aldosteronism?</a:t>
            </a:r>
          </a:p>
        </p:txBody>
      </p:sp>
      <p:sp>
        <p:nvSpPr>
          <p:cNvPr id="3" name="Content Placeholder 2"/>
          <p:cNvSpPr>
            <a:spLocks noGrp="1"/>
          </p:cNvSpPr>
          <p:nvPr>
            <p:ph idx="1"/>
          </p:nvPr>
        </p:nvSpPr>
        <p:spPr/>
        <p:txBody>
          <a:bodyPr>
            <a:normAutofit fontScale="77500" lnSpcReduction="20000"/>
          </a:bodyPr>
          <a:lstStyle/>
          <a:p>
            <a:pPr>
              <a:lnSpc>
                <a:spcPct val="160000"/>
              </a:lnSpc>
            </a:pPr>
            <a:r>
              <a:rPr lang="en-AU" sz="3000" dirty="0"/>
              <a:t>Hypertension and spontaneous or low-dose diuretic-induced hypokalaemia/alkalosis</a:t>
            </a:r>
          </a:p>
          <a:p>
            <a:pPr>
              <a:lnSpc>
                <a:spcPct val="160000"/>
              </a:lnSpc>
            </a:pPr>
            <a:r>
              <a:rPr lang="en-AU" sz="3000" dirty="0"/>
              <a:t>Severe hypertension (&gt;150 mmHg systolic or &gt;100 mmHg diastolic) or drug-resistant hypertension </a:t>
            </a:r>
          </a:p>
          <a:p>
            <a:pPr>
              <a:lnSpc>
                <a:spcPct val="160000"/>
              </a:lnSpc>
            </a:pPr>
            <a:r>
              <a:rPr lang="en-AU" sz="3000" dirty="0"/>
              <a:t>Hypertension with adrenal incidentaloma</a:t>
            </a:r>
          </a:p>
          <a:p>
            <a:pPr>
              <a:lnSpc>
                <a:spcPct val="160000"/>
              </a:lnSpc>
            </a:pPr>
            <a:r>
              <a:rPr lang="en-AU" sz="3000" dirty="0"/>
              <a:t>Hypertension and a family history of early-onset hypertension or cerebrovascular accident at a young age (&lt;40 years)</a:t>
            </a:r>
          </a:p>
          <a:p>
            <a:pPr>
              <a:lnSpc>
                <a:spcPct val="160000"/>
              </a:lnSpc>
            </a:pPr>
            <a:r>
              <a:rPr lang="en-AU" sz="3000" dirty="0"/>
              <a:t>All hypertensive first-degree relatives of patients with primary aldosteronism</a:t>
            </a:r>
          </a:p>
          <a:p>
            <a:pPr>
              <a:lnSpc>
                <a:spcPct val="160000"/>
              </a:lnSpc>
            </a:pPr>
            <a:r>
              <a:rPr lang="en-AU" sz="3000" dirty="0"/>
              <a:t>Onset of hypertension at age &lt; 30 years</a:t>
            </a:r>
          </a:p>
          <a:p>
            <a:endParaRPr lang="en-AU" dirty="0"/>
          </a:p>
        </p:txBody>
      </p:sp>
    </p:spTree>
    <p:extLst>
      <p:ext uri="{BB962C8B-B14F-4D97-AF65-F5344CB8AC3E}">
        <p14:creationId xmlns:p14="http://schemas.microsoft.com/office/powerpoint/2010/main" val="2684789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Diagnosis of Primary Aldosteronism</a:t>
            </a:r>
          </a:p>
        </p:txBody>
      </p:sp>
      <p:sp>
        <p:nvSpPr>
          <p:cNvPr id="3" name="Content Placeholder 2"/>
          <p:cNvSpPr>
            <a:spLocks noGrp="1"/>
          </p:cNvSpPr>
          <p:nvPr>
            <p:ph idx="1"/>
          </p:nvPr>
        </p:nvSpPr>
        <p:spPr>
          <a:xfrm>
            <a:off x="253218" y="1600201"/>
            <a:ext cx="11329182" cy="5138224"/>
          </a:xfrm>
        </p:spPr>
        <p:txBody>
          <a:bodyPr>
            <a:normAutofit/>
          </a:bodyPr>
          <a:lstStyle/>
          <a:p>
            <a:r>
              <a:rPr lang="en-AU" dirty="0"/>
              <a:t>Initial test: Plasma aldosterone concentration/plasma renin activity or concentration (PAC/PRA or PRC) ratio &gt;20 suggestive of primary aldosteronism</a:t>
            </a:r>
          </a:p>
          <a:p>
            <a:r>
              <a:rPr lang="en-AU" dirty="0"/>
              <a:t>REMEMBER the PAC/PRA ratio is </a:t>
            </a:r>
            <a:r>
              <a:rPr lang="en-AU" b="1" dirty="0"/>
              <a:t>denominator</a:t>
            </a:r>
            <a:r>
              <a:rPr lang="en-AU" dirty="0"/>
              <a:t> dependent</a:t>
            </a:r>
          </a:p>
          <a:p>
            <a:pPr lvl="1"/>
            <a:r>
              <a:rPr lang="en-AU" i="1" dirty="0"/>
              <a:t>Interfering drug for PAC/PRA: aldosterone antagonists the only one to really worry about…</a:t>
            </a:r>
          </a:p>
          <a:p>
            <a:pPr lvl="1"/>
            <a:r>
              <a:rPr lang="en-AU" i="1" dirty="0"/>
              <a:t>Undetectable PRA in someone taking ACEI or ARB is a strong indicator for primary aldosteronism as normally ACEI or ARB causes high PRA</a:t>
            </a:r>
          </a:p>
          <a:p>
            <a:r>
              <a:rPr lang="en-AU" dirty="0"/>
              <a:t>Confirmation of diagnosis: Oral sodium loading OR saline infusion test </a:t>
            </a:r>
            <a:endParaRPr lang="en-AU" i="1" dirty="0"/>
          </a:p>
        </p:txBody>
      </p:sp>
    </p:spTree>
    <p:extLst>
      <p:ext uri="{BB962C8B-B14F-4D97-AF65-F5344CB8AC3E}">
        <p14:creationId xmlns:p14="http://schemas.microsoft.com/office/powerpoint/2010/main" val="3755602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0232"/>
            <a:ext cx="10972800" cy="1143000"/>
          </a:xfrm>
        </p:spPr>
        <p:txBody>
          <a:bodyPr>
            <a:normAutofit/>
          </a:bodyPr>
          <a:lstStyle/>
          <a:p>
            <a:r>
              <a:rPr lang="en-AU" dirty="0"/>
              <a:t>Imaging in Primary Aldosteronism</a:t>
            </a:r>
          </a:p>
        </p:txBody>
      </p:sp>
      <p:sp>
        <p:nvSpPr>
          <p:cNvPr id="3" name="Content Placeholder 2"/>
          <p:cNvSpPr>
            <a:spLocks noGrp="1"/>
          </p:cNvSpPr>
          <p:nvPr>
            <p:ph idx="1"/>
          </p:nvPr>
        </p:nvSpPr>
        <p:spPr>
          <a:xfrm>
            <a:off x="609600" y="1135967"/>
            <a:ext cx="10972800" cy="4525963"/>
          </a:xfrm>
        </p:spPr>
        <p:txBody>
          <a:bodyPr>
            <a:noAutofit/>
          </a:bodyPr>
          <a:lstStyle/>
          <a:p>
            <a:r>
              <a:rPr lang="en-AU" sz="2500" dirty="0"/>
              <a:t>Adrenal computed tomography (CT) to determine subtype (adenoma versus hyperplasia versus adrenal carcinoma)</a:t>
            </a:r>
          </a:p>
          <a:p>
            <a:pPr marL="0" indent="0">
              <a:buNone/>
            </a:pPr>
            <a:r>
              <a:rPr lang="en-AU" sz="2500" dirty="0"/>
              <a:t>          - unilateral large (&gt;4 cm) adrenal mass suggests carcinoma</a:t>
            </a:r>
          </a:p>
          <a:p>
            <a:pPr marL="0" indent="0">
              <a:buNone/>
            </a:pPr>
            <a:r>
              <a:rPr lang="en-AU" sz="2500" dirty="0"/>
              <a:t>          - abnormality in both glands suggests adrenal hyperplasia</a:t>
            </a:r>
          </a:p>
          <a:p>
            <a:r>
              <a:rPr lang="en-AU" sz="2500" dirty="0"/>
              <a:t>Limitations of CT : From 203 patients evaluated with CT and Adrenal Vein Sampling (AVS)</a:t>
            </a:r>
          </a:p>
          <a:p>
            <a:pPr lvl="1"/>
            <a:r>
              <a:rPr lang="en-AU" sz="2500" dirty="0"/>
              <a:t>CT was accurate in only 53 % of patients</a:t>
            </a:r>
          </a:p>
          <a:p>
            <a:pPr lvl="1"/>
            <a:r>
              <a:rPr lang="en-AU" sz="2500" dirty="0"/>
              <a:t>Based upon CT, 42 patients (22 %) would have been incorrectly excluded from adrenalectomy </a:t>
            </a:r>
          </a:p>
          <a:p>
            <a:pPr lvl="1"/>
            <a:r>
              <a:rPr lang="en-AU" sz="2500" dirty="0"/>
              <a:t>48 (25 %) might have had unnecessary or inappropriate surgery</a:t>
            </a:r>
          </a:p>
          <a:p>
            <a:endParaRPr lang="en-AU" sz="2500" dirty="0"/>
          </a:p>
          <a:p>
            <a:pPr marL="0" indent="0">
              <a:buNone/>
            </a:pPr>
            <a:r>
              <a:rPr lang="en-AU" sz="1800" i="1" dirty="0"/>
              <a:t>Role for adrenal venous sampling in primary aldosteronism. Young WF, </a:t>
            </a:r>
            <a:r>
              <a:rPr lang="en-AU" sz="1800" i="1" dirty="0" err="1"/>
              <a:t>Stanson</a:t>
            </a:r>
            <a:r>
              <a:rPr lang="en-AU" sz="1800" i="1" dirty="0"/>
              <a:t> AW, Thompson GB, Grant CS, Farley DR, van Heerden JA , Surgery. 2004;136(6):1227</a:t>
            </a:r>
            <a:r>
              <a:rPr lang="en-AU" sz="2500" i="1" dirty="0"/>
              <a:t>. </a:t>
            </a:r>
          </a:p>
          <a:p>
            <a:pPr marL="0" indent="0">
              <a:buNone/>
            </a:pPr>
            <a:endParaRPr lang="en-AU" sz="2500" dirty="0"/>
          </a:p>
        </p:txBody>
      </p:sp>
    </p:spTree>
    <p:extLst>
      <p:ext uri="{BB962C8B-B14F-4D97-AF65-F5344CB8AC3E}">
        <p14:creationId xmlns:p14="http://schemas.microsoft.com/office/powerpoint/2010/main" val="3555557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C74DB-11B1-457A-BBBD-3D29856D0F00}"/>
              </a:ext>
            </a:extLst>
          </p:cNvPr>
          <p:cNvSpPr>
            <a:spLocks noGrp="1"/>
          </p:cNvSpPr>
          <p:nvPr>
            <p:ph type="title"/>
          </p:nvPr>
        </p:nvSpPr>
        <p:spPr>
          <a:xfrm>
            <a:off x="168813" y="274638"/>
            <a:ext cx="11859064" cy="1143000"/>
          </a:xfrm>
        </p:spPr>
        <p:txBody>
          <a:bodyPr>
            <a:normAutofit fontScale="90000"/>
          </a:bodyPr>
          <a:lstStyle/>
          <a:p>
            <a:br>
              <a:rPr lang="en-AU" dirty="0"/>
            </a:br>
            <a:r>
              <a:rPr lang="en-AU" dirty="0"/>
              <a:t>Adrenal Vein Sampling (AVS) in Primary Aldosteronism</a:t>
            </a:r>
            <a:br>
              <a:rPr lang="en-AU" dirty="0"/>
            </a:br>
            <a:endParaRPr lang="en-AU" dirty="0"/>
          </a:p>
        </p:txBody>
      </p:sp>
      <p:sp>
        <p:nvSpPr>
          <p:cNvPr id="3" name="Content Placeholder 2">
            <a:extLst>
              <a:ext uri="{FF2B5EF4-FFF2-40B4-BE49-F238E27FC236}">
                <a16:creationId xmlns:a16="http://schemas.microsoft.com/office/drawing/2014/main" id="{0A4D7F18-3DAF-4E3B-A9F0-7A5E21F9BF6A}"/>
              </a:ext>
            </a:extLst>
          </p:cNvPr>
          <p:cNvSpPr>
            <a:spLocks noGrp="1"/>
          </p:cNvSpPr>
          <p:nvPr>
            <p:ph idx="1"/>
          </p:nvPr>
        </p:nvSpPr>
        <p:spPr/>
        <p:txBody>
          <a:bodyPr>
            <a:normAutofit fontScale="92500" lnSpcReduction="10000"/>
          </a:bodyPr>
          <a:lstStyle/>
          <a:p>
            <a:r>
              <a:rPr lang="en-AU" b="1" dirty="0"/>
              <a:t>Indications</a:t>
            </a:r>
            <a:r>
              <a:rPr lang="en-AU" dirty="0"/>
              <a:t>: To confirm unilateral lesion in  patients who would like to pursue surgical management (unilateral adrenalectomy) when:</a:t>
            </a:r>
          </a:p>
          <a:p>
            <a:pPr marL="0" indent="0">
              <a:buNone/>
            </a:pPr>
            <a:r>
              <a:rPr lang="en-AU" dirty="0"/>
              <a:t>    - CT scan is normal</a:t>
            </a:r>
          </a:p>
          <a:p>
            <a:pPr marL="0" indent="0">
              <a:buNone/>
            </a:pPr>
            <a:r>
              <a:rPr lang="en-AU" dirty="0"/>
              <a:t>    - Bilateral but asymmetric  abnormalities</a:t>
            </a:r>
          </a:p>
          <a:p>
            <a:pPr marL="0" indent="0">
              <a:buNone/>
            </a:pPr>
            <a:r>
              <a:rPr lang="en-AU" dirty="0"/>
              <a:t>    - Unilateral abnormality but the patient is over age 35 years of age</a:t>
            </a:r>
          </a:p>
          <a:p>
            <a:r>
              <a:rPr lang="en-AU" dirty="0"/>
              <a:t>Aldosterone ratio of more than 4:1 between the right and left lobes of adrenal gland suggests unilateral adrenal adenoma</a:t>
            </a:r>
          </a:p>
          <a:p>
            <a:pPr marL="0" indent="0">
              <a:buNone/>
            </a:pPr>
            <a:endParaRPr lang="en-AU" u="sng" dirty="0"/>
          </a:p>
          <a:p>
            <a:pPr marL="0" indent="0">
              <a:buNone/>
            </a:pPr>
            <a:r>
              <a:rPr lang="en-AU" u="sng" dirty="0"/>
              <a:t>NOTE- if patient does not desire surgery then NO need for AVS</a:t>
            </a:r>
          </a:p>
        </p:txBody>
      </p:sp>
    </p:spTree>
    <p:extLst>
      <p:ext uri="{BB962C8B-B14F-4D97-AF65-F5344CB8AC3E}">
        <p14:creationId xmlns:p14="http://schemas.microsoft.com/office/powerpoint/2010/main" val="1026550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BB312-608A-4DE3-9B7E-CEA40EA67A76}"/>
              </a:ext>
            </a:extLst>
          </p:cNvPr>
          <p:cNvSpPr>
            <a:spLocks noGrp="1"/>
          </p:cNvSpPr>
          <p:nvPr>
            <p:ph type="title"/>
          </p:nvPr>
        </p:nvSpPr>
        <p:spPr/>
        <p:txBody>
          <a:bodyPr/>
          <a:lstStyle/>
          <a:p>
            <a:r>
              <a:rPr lang="en-AU" dirty="0"/>
              <a:t>Familial Hyperaldosteronism (FH)</a:t>
            </a:r>
          </a:p>
        </p:txBody>
      </p:sp>
      <p:sp>
        <p:nvSpPr>
          <p:cNvPr id="3" name="Content Placeholder 2">
            <a:extLst>
              <a:ext uri="{FF2B5EF4-FFF2-40B4-BE49-F238E27FC236}">
                <a16:creationId xmlns:a16="http://schemas.microsoft.com/office/drawing/2014/main" id="{2A1FA87C-2107-40B2-980B-2AE0B0B852C5}"/>
              </a:ext>
            </a:extLst>
          </p:cNvPr>
          <p:cNvSpPr>
            <a:spLocks noGrp="1"/>
          </p:cNvSpPr>
          <p:nvPr>
            <p:ph idx="1"/>
          </p:nvPr>
        </p:nvSpPr>
        <p:spPr/>
        <p:txBody>
          <a:bodyPr>
            <a:normAutofit lnSpcReduction="10000"/>
          </a:bodyPr>
          <a:lstStyle/>
          <a:p>
            <a:r>
              <a:rPr lang="en-AU" dirty="0"/>
              <a:t>FH type I or glucocorticoid-remediable aldosteronism (GRA) due to a </a:t>
            </a:r>
            <a:r>
              <a:rPr lang="en-AU" i="1" dirty="0"/>
              <a:t>CYP11B1</a:t>
            </a:r>
            <a:r>
              <a:rPr lang="en-AU" dirty="0"/>
              <a:t>/</a:t>
            </a:r>
            <a:r>
              <a:rPr lang="en-AU" i="1" dirty="0"/>
              <a:t>CYP11B2</a:t>
            </a:r>
            <a:r>
              <a:rPr lang="en-AU" dirty="0"/>
              <a:t> chimeric gene</a:t>
            </a:r>
          </a:p>
          <a:p>
            <a:r>
              <a:rPr lang="en-AU" dirty="0"/>
              <a:t>FH type II, which has been localized to chromosome 7p22, but exact location of mutation(s) is unknown to date</a:t>
            </a:r>
          </a:p>
          <a:p>
            <a:r>
              <a:rPr lang="en-AU" dirty="0"/>
              <a:t>FH type III caused by germline mutations in the potassium channel subunit </a:t>
            </a:r>
            <a:r>
              <a:rPr lang="en-AU" i="1" dirty="0"/>
              <a:t>KCNJ5</a:t>
            </a:r>
            <a:endParaRPr lang="en-AU" dirty="0"/>
          </a:p>
          <a:p>
            <a:r>
              <a:rPr lang="en-AU" dirty="0"/>
              <a:t>FH type IV caused by germline mutations in the </a:t>
            </a:r>
            <a:r>
              <a:rPr lang="en-AU" i="1" dirty="0"/>
              <a:t>CACNA1H</a:t>
            </a:r>
            <a:r>
              <a:rPr lang="en-AU" dirty="0"/>
              <a:t> gene, which encodes the alpha subunit of an L-type voltage-gated calcium channel (Cav3.2)</a:t>
            </a:r>
          </a:p>
          <a:p>
            <a:endParaRPr lang="en-AU" dirty="0"/>
          </a:p>
        </p:txBody>
      </p:sp>
    </p:spTree>
    <p:extLst>
      <p:ext uri="{BB962C8B-B14F-4D97-AF65-F5344CB8AC3E}">
        <p14:creationId xmlns:p14="http://schemas.microsoft.com/office/powerpoint/2010/main" val="3930301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343BB-12DB-40E8-BEC0-AF7628BE124D}"/>
              </a:ext>
            </a:extLst>
          </p:cNvPr>
          <p:cNvSpPr>
            <a:spLocks noGrp="1"/>
          </p:cNvSpPr>
          <p:nvPr>
            <p:ph type="title"/>
          </p:nvPr>
        </p:nvSpPr>
        <p:spPr>
          <a:xfrm>
            <a:off x="239150" y="274638"/>
            <a:ext cx="11746523" cy="1143000"/>
          </a:xfrm>
        </p:spPr>
        <p:txBody>
          <a:bodyPr>
            <a:noAutofit/>
          </a:bodyPr>
          <a:lstStyle/>
          <a:p>
            <a:pPr algn="l"/>
            <a:r>
              <a:rPr lang="en-AU" sz="3800" dirty="0"/>
              <a:t>FH type I or glucocorticoid-remediable aldosteronism(GRA)</a:t>
            </a:r>
          </a:p>
        </p:txBody>
      </p:sp>
      <p:sp>
        <p:nvSpPr>
          <p:cNvPr id="3" name="Content Placeholder 2">
            <a:extLst>
              <a:ext uri="{FF2B5EF4-FFF2-40B4-BE49-F238E27FC236}">
                <a16:creationId xmlns:a16="http://schemas.microsoft.com/office/drawing/2014/main" id="{08CAF23E-C40F-4FDF-B142-94364511273A}"/>
              </a:ext>
            </a:extLst>
          </p:cNvPr>
          <p:cNvSpPr>
            <a:spLocks noGrp="1"/>
          </p:cNvSpPr>
          <p:nvPr>
            <p:ph idx="1"/>
          </p:nvPr>
        </p:nvSpPr>
        <p:spPr/>
        <p:txBody>
          <a:bodyPr/>
          <a:lstStyle/>
          <a:p>
            <a:r>
              <a:rPr lang="en-AU" dirty="0"/>
              <a:t>Humans synthesize cortisol in the zona fasciculata with CYP11B1 involved in the last step </a:t>
            </a:r>
          </a:p>
          <a:p>
            <a:r>
              <a:rPr lang="en-AU" dirty="0"/>
              <a:t>Humans synthesize aldosterone in the zona glomerulosa with CYP11B2 involved in the last step </a:t>
            </a:r>
          </a:p>
          <a:p>
            <a:r>
              <a:rPr lang="en-AU" dirty="0"/>
              <a:t>Cortisol production is controlled by adrenocorticotrophic hormone(ACTH) while aldosterone production is NOT controlled by ACTH</a:t>
            </a:r>
          </a:p>
          <a:p>
            <a:r>
              <a:rPr lang="en-AU" dirty="0"/>
              <a:t>Normally CYP11B1 and CYP11B2 are 95% similar </a:t>
            </a:r>
          </a:p>
          <a:p>
            <a:endParaRPr lang="en-AU" dirty="0"/>
          </a:p>
        </p:txBody>
      </p:sp>
    </p:spTree>
    <p:extLst>
      <p:ext uri="{BB962C8B-B14F-4D97-AF65-F5344CB8AC3E}">
        <p14:creationId xmlns:p14="http://schemas.microsoft.com/office/powerpoint/2010/main" val="1348290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7CAE4-C744-4394-BFFF-6D80C0C7E0E5}"/>
              </a:ext>
            </a:extLst>
          </p:cNvPr>
          <p:cNvSpPr>
            <a:spLocks noGrp="1"/>
          </p:cNvSpPr>
          <p:nvPr>
            <p:ph type="title"/>
          </p:nvPr>
        </p:nvSpPr>
        <p:spPr>
          <a:xfrm>
            <a:off x="712763" y="246502"/>
            <a:ext cx="11732456" cy="1143000"/>
          </a:xfrm>
        </p:spPr>
        <p:txBody>
          <a:bodyPr>
            <a:noAutofit/>
          </a:bodyPr>
          <a:lstStyle/>
          <a:p>
            <a:pPr algn="l"/>
            <a:r>
              <a:rPr lang="en-AU" sz="3500" dirty="0"/>
              <a:t>FH type I or Glucocorticoid-Remediable Aldosteronism (GRA)</a:t>
            </a:r>
          </a:p>
        </p:txBody>
      </p:sp>
      <p:sp>
        <p:nvSpPr>
          <p:cNvPr id="3" name="Content Placeholder 2">
            <a:extLst>
              <a:ext uri="{FF2B5EF4-FFF2-40B4-BE49-F238E27FC236}">
                <a16:creationId xmlns:a16="http://schemas.microsoft.com/office/drawing/2014/main" id="{5EF7F930-47CC-4B99-B698-C099EA204870}"/>
              </a:ext>
            </a:extLst>
          </p:cNvPr>
          <p:cNvSpPr>
            <a:spLocks noGrp="1"/>
          </p:cNvSpPr>
          <p:nvPr>
            <p:ph idx="1"/>
          </p:nvPr>
        </p:nvSpPr>
        <p:spPr/>
        <p:txBody>
          <a:bodyPr>
            <a:normAutofit fontScale="92500" lnSpcReduction="20000"/>
          </a:bodyPr>
          <a:lstStyle/>
          <a:p>
            <a:r>
              <a:rPr lang="en-AU" dirty="0"/>
              <a:t>In GRA unequal crossovers between CYP11B1 and CYP11B2 lead to both aldosterone and cortisol production being controlled by the same hybrid CYP11B1/CYP11B2 enzyme</a:t>
            </a:r>
          </a:p>
          <a:p>
            <a:r>
              <a:rPr lang="en-AU" dirty="0"/>
              <a:t>Both cortisol and aldosterone are THERFORE under control of ACTH</a:t>
            </a:r>
          </a:p>
          <a:p>
            <a:r>
              <a:rPr lang="en-AU" dirty="0"/>
              <a:t>Autosomal dominant inheritance</a:t>
            </a:r>
          </a:p>
          <a:p>
            <a:r>
              <a:rPr lang="en-AU" dirty="0"/>
              <a:t>Hypertension develops before  age of 21 and strong family history</a:t>
            </a:r>
          </a:p>
          <a:p>
            <a:r>
              <a:rPr lang="en-AU" dirty="0"/>
              <a:t>Dexamethasone suppression testing now replaced by genetic testing</a:t>
            </a:r>
          </a:p>
          <a:p>
            <a:r>
              <a:rPr lang="en-AU" dirty="0"/>
              <a:t>Treatment with prednisolone and/or mineralocorticoid receptor antagonists</a:t>
            </a:r>
          </a:p>
        </p:txBody>
      </p:sp>
    </p:spTree>
    <p:extLst>
      <p:ext uri="{BB962C8B-B14F-4D97-AF65-F5344CB8AC3E}">
        <p14:creationId xmlns:p14="http://schemas.microsoft.com/office/powerpoint/2010/main" val="26516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10E0C-C701-4D0F-A06F-B83B804306CF}"/>
              </a:ext>
            </a:extLst>
          </p:cNvPr>
          <p:cNvSpPr>
            <a:spLocks noGrp="1"/>
          </p:cNvSpPr>
          <p:nvPr>
            <p:ph type="title"/>
          </p:nvPr>
        </p:nvSpPr>
        <p:spPr/>
        <p:txBody>
          <a:bodyPr/>
          <a:lstStyle/>
          <a:p>
            <a:r>
              <a:rPr lang="en-AU" dirty="0"/>
              <a:t>Familial Hyperaldosteronism Type  II</a:t>
            </a:r>
          </a:p>
        </p:txBody>
      </p:sp>
      <p:sp>
        <p:nvSpPr>
          <p:cNvPr id="3" name="Content Placeholder 2">
            <a:extLst>
              <a:ext uri="{FF2B5EF4-FFF2-40B4-BE49-F238E27FC236}">
                <a16:creationId xmlns:a16="http://schemas.microsoft.com/office/drawing/2014/main" id="{A5C3145D-9B50-4FB5-A01C-61218D737DD5}"/>
              </a:ext>
            </a:extLst>
          </p:cNvPr>
          <p:cNvSpPr>
            <a:spLocks noGrp="1"/>
          </p:cNvSpPr>
          <p:nvPr>
            <p:ph idx="1"/>
          </p:nvPr>
        </p:nvSpPr>
        <p:spPr/>
        <p:txBody>
          <a:bodyPr>
            <a:normAutofit fontScale="77500" lnSpcReduction="20000"/>
          </a:bodyPr>
          <a:lstStyle/>
          <a:p>
            <a:r>
              <a:rPr lang="en-AU" sz="3300" dirty="0"/>
              <a:t>Autosomal dominant inheritance</a:t>
            </a:r>
          </a:p>
          <a:p>
            <a:r>
              <a:rPr lang="en-AU" sz="3300" dirty="0"/>
              <a:t>Familial occurrence of aldosterone-producing adenoma or bilateral idiopathic hyperplasia, or both, in the same family</a:t>
            </a:r>
          </a:p>
          <a:p>
            <a:r>
              <a:rPr lang="en-AU" sz="3300" dirty="0"/>
              <a:t>Clinically indistinguishable from sporadic primary aldosteronism</a:t>
            </a:r>
          </a:p>
          <a:p>
            <a:r>
              <a:rPr lang="en-AU" sz="3300" dirty="0"/>
              <a:t>Exact mutation not known but suspected linkage to chromosome 7p22 </a:t>
            </a:r>
          </a:p>
          <a:p>
            <a:pPr marL="0" indent="0">
              <a:buNone/>
            </a:pPr>
            <a:endParaRPr lang="en-AU" dirty="0"/>
          </a:p>
          <a:p>
            <a:endParaRPr lang="en-AU" dirty="0"/>
          </a:p>
          <a:p>
            <a:pPr marL="0" indent="0">
              <a:buNone/>
            </a:pPr>
            <a:r>
              <a:rPr lang="en-AU" i="1" dirty="0"/>
              <a:t>Further evidence for linkage of familial hyperaldosteronism type II at chromosome 7p22 in Italian as well as Australian and South American families.</a:t>
            </a:r>
          </a:p>
          <a:p>
            <a:pPr marL="0" indent="0">
              <a:buNone/>
            </a:pPr>
            <a:r>
              <a:rPr lang="en-AU" i="1" dirty="0" err="1"/>
              <a:t>Sukor</a:t>
            </a:r>
            <a:r>
              <a:rPr lang="en-AU" i="1" dirty="0"/>
              <a:t> N, </a:t>
            </a:r>
            <a:r>
              <a:rPr lang="en-AU" i="1" dirty="0" err="1"/>
              <a:t>Mulatero</a:t>
            </a:r>
            <a:r>
              <a:rPr lang="en-AU" i="1" dirty="0"/>
              <a:t> P, Gordon RD, So A, Duffy D, </a:t>
            </a:r>
            <a:r>
              <a:rPr lang="en-AU" i="1" dirty="0" err="1"/>
              <a:t>Bertello</a:t>
            </a:r>
            <a:r>
              <a:rPr lang="en-AU" i="1" dirty="0"/>
              <a:t> C, </a:t>
            </a:r>
            <a:r>
              <a:rPr lang="en-AU" i="1" dirty="0" err="1"/>
              <a:t>Kelemen</a:t>
            </a:r>
            <a:r>
              <a:rPr lang="en-AU" i="1" dirty="0"/>
              <a:t> L, </a:t>
            </a:r>
            <a:r>
              <a:rPr lang="en-AU" i="1" dirty="0" err="1"/>
              <a:t>Jeske</a:t>
            </a:r>
            <a:r>
              <a:rPr lang="en-AU" i="1" dirty="0"/>
              <a:t> Y, </a:t>
            </a:r>
            <a:r>
              <a:rPr lang="en-AU" i="1" dirty="0" err="1"/>
              <a:t>Veglio</a:t>
            </a:r>
            <a:r>
              <a:rPr lang="en-AU" i="1" dirty="0"/>
              <a:t> F, </a:t>
            </a:r>
            <a:r>
              <a:rPr lang="en-AU" i="1" dirty="0" err="1"/>
              <a:t>Stowasser</a:t>
            </a:r>
            <a:r>
              <a:rPr lang="en-AU" i="1" dirty="0"/>
              <a:t> M, J </a:t>
            </a:r>
            <a:r>
              <a:rPr lang="en-AU" i="1" dirty="0" err="1"/>
              <a:t>Hypertens</a:t>
            </a:r>
            <a:r>
              <a:rPr lang="en-AU" i="1" dirty="0"/>
              <a:t>. 2008 Aug;26(8):1577-82</a:t>
            </a:r>
          </a:p>
          <a:p>
            <a:pPr marL="0" indent="0">
              <a:buNone/>
            </a:pPr>
            <a:endParaRPr lang="en-AU" dirty="0"/>
          </a:p>
          <a:p>
            <a:endParaRPr lang="en-AU" dirty="0"/>
          </a:p>
        </p:txBody>
      </p:sp>
    </p:spTree>
    <p:extLst>
      <p:ext uri="{BB962C8B-B14F-4D97-AF65-F5344CB8AC3E}">
        <p14:creationId xmlns:p14="http://schemas.microsoft.com/office/powerpoint/2010/main" val="858534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5CF3E-6AC2-48EC-B866-BAE28CAF38EB}"/>
              </a:ext>
            </a:extLst>
          </p:cNvPr>
          <p:cNvSpPr>
            <a:spLocks noGrp="1"/>
          </p:cNvSpPr>
          <p:nvPr>
            <p:ph type="title"/>
          </p:nvPr>
        </p:nvSpPr>
        <p:spPr/>
        <p:txBody>
          <a:bodyPr>
            <a:normAutofit/>
          </a:bodyPr>
          <a:lstStyle/>
          <a:p>
            <a:r>
              <a:rPr lang="en-AU" dirty="0"/>
              <a:t>Familial Hyperaldosteronism Types  III and IV</a:t>
            </a:r>
          </a:p>
        </p:txBody>
      </p:sp>
      <p:sp>
        <p:nvSpPr>
          <p:cNvPr id="3" name="Content Placeholder 2">
            <a:extLst>
              <a:ext uri="{FF2B5EF4-FFF2-40B4-BE49-F238E27FC236}">
                <a16:creationId xmlns:a16="http://schemas.microsoft.com/office/drawing/2014/main" id="{CE74E7F9-12FB-407B-AFC7-A43B25235878}"/>
              </a:ext>
            </a:extLst>
          </p:cNvPr>
          <p:cNvSpPr>
            <a:spLocks noGrp="1"/>
          </p:cNvSpPr>
          <p:nvPr>
            <p:ph idx="1"/>
          </p:nvPr>
        </p:nvSpPr>
        <p:spPr/>
        <p:txBody>
          <a:bodyPr>
            <a:normAutofit fontScale="25000" lnSpcReduction="20000"/>
          </a:bodyPr>
          <a:lstStyle/>
          <a:p>
            <a:r>
              <a:rPr lang="en-AU" sz="10400" dirty="0"/>
              <a:t>FH Type III</a:t>
            </a:r>
          </a:p>
          <a:p>
            <a:pPr marL="0" indent="0">
              <a:buNone/>
            </a:pPr>
            <a:r>
              <a:rPr lang="en-AU" sz="10400" dirty="0"/>
              <a:t> - Children and young patients present with massive adrenal hyperplasia</a:t>
            </a:r>
          </a:p>
          <a:p>
            <a:pPr marL="0" indent="0">
              <a:buNone/>
            </a:pPr>
            <a:r>
              <a:rPr lang="en-AU" sz="10400" dirty="0"/>
              <a:t> - Autosomal dominant inheritance</a:t>
            </a:r>
          </a:p>
          <a:p>
            <a:pPr marL="0" indent="0">
              <a:buNone/>
            </a:pPr>
            <a:r>
              <a:rPr lang="en-AU" sz="10400" dirty="0"/>
              <a:t> -Caused by mutation in potassium channel KCNJ5</a:t>
            </a:r>
          </a:p>
          <a:p>
            <a:pPr marL="0" indent="0">
              <a:buNone/>
            </a:pPr>
            <a:endParaRPr lang="en-AU" sz="10400" dirty="0"/>
          </a:p>
          <a:p>
            <a:r>
              <a:rPr lang="en-AU" sz="10400" dirty="0"/>
              <a:t>FH IV</a:t>
            </a:r>
          </a:p>
          <a:p>
            <a:pPr marL="0" indent="0">
              <a:buNone/>
            </a:pPr>
            <a:r>
              <a:rPr lang="en-AU" sz="10400" dirty="0"/>
              <a:t>  - Caused by germline mutations in CACNA1H</a:t>
            </a:r>
          </a:p>
          <a:p>
            <a:pPr marL="0" indent="0">
              <a:buNone/>
            </a:pPr>
            <a:r>
              <a:rPr lang="en-AU" sz="10400" i="1" dirty="0"/>
              <a:t>  -</a:t>
            </a:r>
            <a:r>
              <a:rPr lang="en-AU" sz="10400" dirty="0"/>
              <a:t>CT may show cortical adenoma, bilateral hyperplasia, or normal-appearing adrenal glands</a:t>
            </a:r>
          </a:p>
          <a:p>
            <a:pPr marL="0" indent="0">
              <a:buNone/>
            </a:pPr>
            <a:r>
              <a:rPr lang="en-AU" sz="10400" dirty="0"/>
              <a:t>  - Adrenal venous sampling shows bilateral aldosterone hypersecretion</a:t>
            </a:r>
          </a:p>
          <a:p>
            <a:pPr marL="0" indent="0">
              <a:buNone/>
            </a:pPr>
            <a:endParaRPr lang="en-AU" dirty="0"/>
          </a:p>
          <a:p>
            <a:pPr marL="0" indent="0">
              <a:buNone/>
            </a:pPr>
            <a:r>
              <a:rPr lang="en-AU" sz="6400" i="1" dirty="0"/>
              <a:t>K+ channel mutations in adrenal aldosterone-producing adenomas and hereditary hypertension.</a:t>
            </a:r>
          </a:p>
          <a:p>
            <a:pPr marL="0" indent="0">
              <a:buNone/>
            </a:pPr>
            <a:r>
              <a:rPr lang="en-AU" sz="6400" i="1" dirty="0"/>
              <a:t>Choi M, Scholl UI, Yue P, Björklund P, Zhao B, Nelson-Williams C, Ji W, Cho Y, Patel A, Men CJ, </a:t>
            </a:r>
            <a:r>
              <a:rPr lang="en-AU" sz="6400" i="1" dirty="0" err="1"/>
              <a:t>Lolis</a:t>
            </a:r>
            <a:r>
              <a:rPr lang="en-AU" sz="6400" i="1" dirty="0"/>
              <a:t> E, </a:t>
            </a:r>
            <a:r>
              <a:rPr lang="en-AU" sz="6400" i="1" dirty="0" err="1"/>
              <a:t>Wisgerhof</a:t>
            </a:r>
            <a:r>
              <a:rPr lang="en-AU" sz="6400" i="1" dirty="0"/>
              <a:t> MV, Geller DS, Mane S, Hellman P, Westin </a:t>
            </a:r>
            <a:r>
              <a:rPr lang="en-AU" sz="6400" i="1" dirty="0" err="1"/>
              <a:t>G,Åkerström</a:t>
            </a:r>
            <a:r>
              <a:rPr lang="en-AU" sz="6400" i="1" dirty="0"/>
              <a:t> G, Wang W, Carling T, </a:t>
            </a:r>
            <a:r>
              <a:rPr lang="en-AU" sz="6400" i="1" dirty="0" err="1"/>
              <a:t>Lifton</a:t>
            </a:r>
            <a:r>
              <a:rPr lang="en-AU" sz="6400" i="1" dirty="0"/>
              <a:t> RP , Science. 2011;331(6018):768</a:t>
            </a:r>
          </a:p>
          <a:p>
            <a:endParaRPr lang="en-AU" dirty="0"/>
          </a:p>
        </p:txBody>
      </p:sp>
    </p:spTree>
    <p:extLst>
      <p:ext uri="{BB962C8B-B14F-4D97-AF65-F5344CB8AC3E}">
        <p14:creationId xmlns:p14="http://schemas.microsoft.com/office/powerpoint/2010/main" val="3764383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EBC57-FF81-4668-8D40-50574333FDE8}"/>
              </a:ext>
            </a:extLst>
          </p:cNvPr>
          <p:cNvSpPr>
            <a:spLocks noGrp="1"/>
          </p:cNvSpPr>
          <p:nvPr>
            <p:ph type="title"/>
          </p:nvPr>
        </p:nvSpPr>
        <p:spPr/>
        <p:txBody>
          <a:bodyPr>
            <a:normAutofit/>
          </a:bodyPr>
          <a:lstStyle/>
          <a:p>
            <a:r>
              <a:rPr lang="en-AU" dirty="0"/>
              <a:t>Congenital Adrenal Hyperplasia (CAH)</a:t>
            </a:r>
          </a:p>
        </p:txBody>
      </p:sp>
      <p:sp>
        <p:nvSpPr>
          <p:cNvPr id="3" name="Content Placeholder 2">
            <a:extLst>
              <a:ext uri="{FF2B5EF4-FFF2-40B4-BE49-F238E27FC236}">
                <a16:creationId xmlns:a16="http://schemas.microsoft.com/office/drawing/2014/main" id="{5F368822-40A4-4EA2-BFAC-E3494FE9AAA1}"/>
              </a:ext>
            </a:extLst>
          </p:cNvPr>
          <p:cNvSpPr>
            <a:spLocks noGrp="1"/>
          </p:cNvSpPr>
          <p:nvPr>
            <p:ph idx="1"/>
          </p:nvPr>
        </p:nvSpPr>
        <p:spPr/>
        <p:txBody>
          <a:bodyPr/>
          <a:lstStyle/>
          <a:p>
            <a:r>
              <a:rPr lang="en-AU" dirty="0"/>
              <a:t>A group of autosomal recessive disorders involving  deficiency of enzyme involved in the synthesis of cortisol,</a:t>
            </a:r>
            <a:r>
              <a:rPr lang="en-AU" baseline="30000" dirty="0"/>
              <a:t> </a:t>
            </a:r>
            <a:r>
              <a:rPr lang="en-AU" dirty="0"/>
              <a:t>aldosterone or both</a:t>
            </a:r>
          </a:p>
          <a:p>
            <a:r>
              <a:rPr lang="en-AU" dirty="0"/>
              <a:t>Commonest CAH: &gt;90% of cases due to deficiency of 21-hydroxylase deficiency (21OHD) </a:t>
            </a:r>
          </a:p>
          <a:p>
            <a:endParaRPr lang="en-AU" dirty="0"/>
          </a:p>
        </p:txBody>
      </p:sp>
    </p:spTree>
    <p:extLst>
      <p:ext uri="{BB962C8B-B14F-4D97-AF65-F5344CB8AC3E}">
        <p14:creationId xmlns:p14="http://schemas.microsoft.com/office/powerpoint/2010/main" val="4285990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CDC39-EF53-4B37-9B2F-83DC0A535A4C}"/>
              </a:ext>
            </a:extLst>
          </p:cNvPr>
          <p:cNvSpPr>
            <a:spLocks noGrp="1"/>
          </p:cNvSpPr>
          <p:nvPr>
            <p:ph type="title"/>
          </p:nvPr>
        </p:nvSpPr>
        <p:spPr>
          <a:xfrm>
            <a:off x="0" y="330908"/>
            <a:ext cx="10972800" cy="1143000"/>
          </a:xfrm>
        </p:spPr>
        <p:txBody>
          <a:bodyPr/>
          <a:lstStyle/>
          <a:p>
            <a:r>
              <a:rPr lang="en-AU" dirty="0"/>
              <a:t>Steroid Synthesis Pathway</a:t>
            </a:r>
          </a:p>
        </p:txBody>
      </p:sp>
      <p:pic>
        <p:nvPicPr>
          <p:cNvPr id="4" name="irc_mi" descr="Image result for adrenal steroid pathway">
            <a:hlinkClick r:id="rId2"/>
            <a:extLst>
              <a:ext uri="{FF2B5EF4-FFF2-40B4-BE49-F238E27FC236}">
                <a16:creationId xmlns:a16="http://schemas.microsoft.com/office/drawing/2014/main" id="{387B5E11-8BBB-4B56-BD4E-0D3C5341835B}"/>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64566" y="1645920"/>
            <a:ext cx="9017391" cy="4867421"/>
          </a:xfrm>
          <a:prstGeom prst="rect">
            <a:avLst/>
          </a:prstGeom>
          <a:noFill/>
          <a:ln>
            <a:noFill/>
          </a:ln>
        </p:spPr>
      </p:pic>
    </p:spTree>
    <p:extLst>
      <p:ext uri="{BB962C8B-B14F-4D97-AF65-F5344CB8AC3E}">
        <p14:creationId xmlns:p14="http://schemas.microsoft.com/office/powerpoint/2010/main" val="4233177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7DD1C-51CC-479D-92ED-93AB83974B6B}"/>
              </a:ext>
            </a:extLst>
          </p:cNvPr>
          <p:cNvSpPr>
            <a:spLocks noGrp="1"/>
          </p:cNvSpPr>
          <p:nvPr>
            <p:ph type="title"/>
          </p:nvPr>
        </p:nvSpPr>
        <p:spPr>
          <a:xfrm>
            <a:off x="196949" y="176164"/>
            <a:ext cx="11816860" cy="1033657"/>
          </a:xfrm>
        </p:spPr>
        <p:txBody>
          <a:bodyPr>
            <a:noAutofit/>
          </a:bodyPr>
          <a:lstStyle/>
          <a:p>
            <a:pPr algn="l"/>
            <a:r>
              <a:rPr lang="en-AU" sz="3600" dirty="0"/>
              <a:t>CAH due to deficiency of 21-hydroxylase deficiency (21OHD) </a:t>
            </a:r>
          </a:p>
        </p:txBody>
      </p:sp>
      <p:sp>
        <p:nvSpPr>
          <p:cNvPr id="3" name="Content Placeholder 2">
            <a:extLst>
              <a:ext uri="{FF2B5EF4-FFF2-40B4-BE49-F238E27FC236}">
                <a16:creationId xmlns:a16="http://schemas.microsoft.com/office/drawing/2014/main" id="{AB7C7245-9073-436E-A77E-4D4EF88D9D28}"/>
              </a:ext>
            </a:extLst>
          </p:cNvPr>
          <p:cNvSpPr>
            <a:spLocks noGrp="1"/>
          </p:cNvSpPr>
          <p:nvPr>
            <p:ph idx="1"/>
          </p:nvPr>
        </p:nvSpPr>
        <p:spPr>
          <a:xfrm>
            <a:off x="356381" y="1209821"/>
            <a:ext cx="11657428" cy="5542671"/>
          </a:xfrm>
        </p:spPr>
        <p:txBody>
          <a:bodyPr>
            <a:normAutofit fontScale="70000" lnSpcReduction="20000"/>
          </a:bodyPr>
          <a:lstStyle/>
          <a:p>
            <a:pPr>
              <a:lnSpc>
                <a:spcPct val="170000"/>
              </a:lnSpc>
            </a:pPr>
            <a:r>
              <a:rPr lang="en-AU" dirty="0"/>
              <a:t>Defective conversion of 17-hydroxyprogesterone to 11-deoxycortisol results in decreased cortisol synthesis and increased ACTH secretion </a:t>
            </a:r>
          </a:p>
          <a:p>
            <a:pPr>
              <a:lnSpc>
                <a:spcPct val="170000"/>
              </a:lnSpc>
            </a:pPr>
            <a:r>
              <a:rPr lang="en-AU" dirty="0"/>
              <a:t>Increased ACTH leads to adrenal stimulation and increased production of androgens</a:t>
            </a:r>
          </a:p>
          <a:p>
            <a:pPr>
              <a:lnSpc>
                <a:spcPct val="170000"/>
              </a:lnSpc>
            </a:pPr>
            <a:r>
              <a:rPr lang="en-AU" dirty="0"/>
              <a:t>Most have associated salt losing due to aldosterone deficiency</a:t>
            </a:r>
          </a:p>
          <a:p>
            <a:pPr>
              <a:lnSpc>
                <a:spcPct val="170000"/>
              </a:lnSpc>
            </a:pPr>
            <a:r>
              <a:rPr lang="en-AU" dirty="0"/>
              <a:t>Classic 21OHD presents in neonates/infants with adrenal insufficiency, toddlers with virilization or female children with genital ambiguity</a:t>
            </a:r>
          </a:p>
          <a:p>
            <a:pPr>
              <a:lnSpc>
                <a:spcPct val="170000"/>
              </a:lnSpc>
            </a:pPr>
            <a:r>
              <a:rPr lang="en-AU" dirty="0"/>
              <a:t>Non-classic or late-onset 21OHD may present as hirsutism and menstrual irregularity in young women, early pubarche or sexual precocity in school-age children</a:t>
            </a:r>
          </a:p>
          <a:p>
            <a:pPr>
              <a:lnSpc>
                <a:spcPct val="170000"/>
              </a:lnSpc>
            </a:pPr>
            <a:r>
              <a:rPr lang="en-AU" dirty="0"/>
              <a:t>High level of 17-hydroxyprogesterone diagnostic</a:t>
            </a:r>
          </a:p>
          <a:p>
            <a:endParaRPr lang="en-AU" dirty="0"/>
          </a:p>
          <a:p>
            <a:endParaRPr lang="en-AU" dirty="0"/>
          </a:p>
          <a:p>
            <a:endParaRPr lang="en-AU" dirty="0"/>
          </a:p>
        </p:txBody>
      </p:sp>
    </p:spTree>
    <p:extLst>
      <p:ext uri="{BB962C8B-B14F-4D97-AF65-F5344CB8AC3E}">
        <p14:creationId xmlns:p14="http://schemas.microsoft.com/office/powerpoint/2010/main" val="269513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33D62-2E7F-4898-BFC8-9B1503F69430}"/>
              </a:ext>
            </a:extLst>
          </p:cNvPr>
          <p:cNvSpPr>
            <a:spLocks noGrp="1"/>
          </p:cNvSpPr>
          <p:nvPr>
            <p:ph type="title"/>
          </p:nvPr>
        </p:nvSpPr>
        <p:spPr/>
        <p:txBody>
          <a:bodyPr>
            <a:normAutofit/>
          </a:bodyPr>
          <a:lstStyle/>
          <a:p>
            <a:r>
              <a:rPr lang="en-AU" dirty="0"/>
              <a:t>Uncommon Congenital Hyperplasia</a:t>
            </a:r>
          </a:p>
        </p:txBody>
      </p:sp>
      <p:sp>
        <p:nvSpPr>
          <p:cNvPr id="3" name="Content Placeholder 2">
            <a:extLst>
              <a:ext uri="{FF2B5EF4-FFF2-40B4-BE49-F238E27FC236}">
                <a16:creationId xmlns:a16="http://schemas.microsoft.com/office/drawing/2014/main" id="{DA9DE5BF-E0A5-4392-8D22-0A63D2F43718}"/>
              </a:ext>
            </a:extLst>
          </p:cNvPr>
          <p:cNvSpPr>
            <a:spLocks noGrp="1"/>
          </p:cNvSpPr>
          <p:nvPr>
            <p:ph idx="1"/>
          </p:nvPr>
        </p:nvSpPr>
        <p:spPr/>
        <p:txBody>
          <a:bodyPr>
            <a:normAutofit lnSpcReduction="10000"/>
          </a:bodyPr>
          <a:lstStyle/>
          <a:p>
            <a:r>
              <a:rPr lang="en-AU" dirty="0"/>
              <a:t>CYP17A1 DEFICIENCIES: HTN and low K due to accumulation of cortisol precursors with mineralocorticoid activity upstream of block</a:t>
            </a:r>
          </a:p>
          <a:p>
            <a:pPr lvl="1"/>
            <a:r>
              <a:rPr lang="en-AU" dirty="0"/>
              <a:t>   Sexual ambiguity or infantilism</a:t>
            </a:r>
          </a:p>
          <a:p>
            <a:pPr marL="0" indent="0">
              <a:buNone/>
            </a:pPr>
            <a:endParaRPr lang="en-AU" dirty="0"/>
          </a:p>
          <a:p>
            <a:r>
              <a:rPr lang="en-AU" dirty="0"/>
              <a:t>3-BETA-HYDROXYSTEROID DEHYDROGENASE TYPE 2 DEFICIENCY : Synthesis of all active steroid hormones is impaired</a:t>
            </a:r>
          </a:p>
          <a:p>
            <a:pPr lvl="1"/>
            <a:r>
              <a:rPr lang="en-AU" dirty="0"/>
              <a:t>   hypotension and high K with genital ambiguity in newborns</a:t>
            </a:r>
          </a:p>
        </p:txBody>
      </p:sp>
    </p:spTree>
    <p:extLst>
      <p:ext uri="{BB962C8B-B14F-4D97-AF65-F5344CB8AC3E}">
        <p14:creationId xmlns:p14="http://schemas.microsoft.com/office/powerpoint/2010/main" val="3408784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083" y="112543"/>
            <a:ext cx="11718388" cy="1143000"/>
          </a:xfrm>
        </p:spPr>
        <p:txBody>
          <a:bodyPr>
            <a:normAutofit fontScale="90000"/>
          </a:bodyPr>
          <a:lstStyle/>
          <a:p>
            <a:pPr algn="l"/>
            <a:br>
              <a:rPr lang="en-AU" dirty="0"/>
            </a:br>
            <a:r>
              <a:rPr lang="en-AU" dirty="0"/>
              <a:t>Uncommon CAH due to 11-Beta Hydroxylase deficiency</a:t>
            </a:r>
            <a:br>
              <a:rPr lang="en-AU" dirty="0"/>
            </a:br>
            <a:endParaRPr lang="en-AU" dirty="0"/>
          </a:p>
        </p:txBody>
      </p:sp>
      <p:sp>
        <p:nvSpPr>
          <p:cNvPr id="3" name="Content Placeholder 2"/>
          <p:cNvSpPr>
            <a:spLocks noGrp="1"/>
          </p:cNvSpPr>
          <p:nvPr>
            <p:ph idx="1"/>
          </p:nvPr>
        </p:nvSpPr>
        <p:spPr>
          <a:xfrm>
            <a:off x="225083" y="1009359"/>
            <a:ext cx="10972800" cy="4525963"/>
          </a:xfrm>
        </p:spPr>
        <p:txBody>
          <a:bodyPr/>
          <a:lstStyle/>
          <a:p>
            <a:r>
              <a:rPr lang="en-AU" dirty="0"/>
              <a:t>Block in conversions of 11-deoxycorticosterone (DOC) and 11-deoxycortisol to corticosterone and cortisol respectively</a:t>
            </a:r>
          </a:p>
          <a:p>
            <a:endParaRPr lang="en-AU" dirty="0"/>
          </a:p>
        </p:txBody>
      </p:sp>
      <p:pic>
        <p:nvPicPr>
          <p:cNvPr id="4" name="Picture 3" descr="Image"/>
          <p:cNvPicPr/>
          <p:nvPr/>
        </p:nvPicPr>
        <p:blipFill>
          <a:blip r:embed="rId2">
            <a:extLst>
              <a:ext uri="{28A0092B-C50C-407E-A947-70E740481C1C}">
                <a14:useLocalDpi xmlns:a14="http://schemas.microsoft.com/office/drawing/2010/main" val="0"/>
              </a:ext>
            </a:extLst>
          </a:blip>
          <a:srcRect/>
          <a:stretch>
            <a:fillRect/>
          </a:stretch>
        </p:blipFill>
        <p:spPr bwMode="auto">
          <a:xfrm>
            <a:off x="1223889" y="2152359"/>
            <a:ext cx="8890782" cy="4543863"/>
          </a:xfrm>
          <a:prstGeom prst="rect">
            <a:avLst/>
          </a:prstGeom>
          <a:noFill/>
          <a:ln>
            <a:noFill/>
          </a:ln>
        </p:spPr>
      </p:pic>
    </p:spTree>
    <p:extLst>
      <p:ext uri="{BB962C8B-B14F-4D97-AF65-F5344CB8AC3E}">
        <p14:creationId xmlns:p14="http://schemas.microsoft.com/office/powerpoint/2010/main" val="3085921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11-BETA-HYDROXYLASE DEFICIENCY</a:t>
            </a:r>
          </a:p>
        </p:txBody>
      </p:sp>
      <p:sp>
        <p:nvSpPr>
          <p:cNvPr id="3" name="Content Placeholder 2"/>
          <p:cNvSpPr>
            <a:spLocks noGrp="1"/>
          </p:cNvSpPr>
          <p:nvPr>
            <p:ph idx="1"/>
          </p:nvPr>
        </p:nvSpPr>
        <p:spPr/>
        <p:txBody>
          <a:bodyPr/>
          <a:lstStyle/>
          <a:p>
            <a:r>
              <a:rPr lang="en-AU" dirty="0">
                <a:latin typeface="+mj-lt"/>
              </a:rPr>
              <a:t> 11-deoxycorticosterone or DOC (which has intrinsic mineralocorticoid activity) causes hypokalemic hypertension and supressed aldosterone production</a:t>
            </a:r>
          </a:p>
          <a:p>
            <a:r>
              <a:rPr lang="en-AU" dirty="0">
                <a:latin typeface="+mj-lt"/>
              </a:rPr>
              <a:t>Ambiguous genitalia or sexual precocity due to excess androgens</a:t>
            </a:r>
          </a:p>
          <a:p>
            <a:r>
              <a:rPr lang="en-AU" dirty="0">
                <a:latin typeface="+mj-lt"/>
              </a:rPr>
              <a:t>Characterised by high serum concentrations of 11-deoxycortisol, DOC, DHEA and DHEAS, androstenedione, and testosterone, with </a:t>
            </a:r>
            <a:r>
              <a:rPr lang="en-AU" b="1" dirty="0">
                <a:latin typeface="+mj-lt"/>
              </a:rPr>
              <a:t>low cortisol and corticosterone </a:t>
            </a:r>
          </a:p>
        </p:txBody>
      </p:sp>
    </p:spTree>
    <p:extLst>
      <p:ext uri="{BB962C8B-B14F-4D97-AF65-F5344CB8AC3E}">
        <p14:creationId xmlns:p14="http://schemas.microsoft.com/office/powerpoint/2010/main" val="3530107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9287B-3CA1-449D-B6BE-BEDAEBA57925}"/>
              </a:ext>
            </a:extLst>
          </p:cNvPr>
          <p:cNvSpPr>
            <a:spLocks noGrp="1"/>
          </p:cNvSpPr>
          <p:nvPr>
            <p:ph type="title"/>
          </p:nvPr>
        </p:nvSpPr>
        <p:spPr/>
        <p:txBody>
          <a:bodyPr/>
          <a:lstStyle/>
          <a:p>
            <a:r>
              <a:rPr lang="en-AU" dirty="0"/>
              <a:t>Our Case</a:t>
            </a:r>
          </a:p>
        </p:txBody>
      </p:sp>
      <p:sp>
        <p:nvSpPr>
          <p:cNvPr id="3" name="Content Placeholder 2">
            <a:extLst>
              <a:ext uri="{FF2B5EF4-FFF2-40B4-BE49-F238E27FC236}">
                <a16:creationId xmlns:a16="http://schemas.microsoft.com/office/drawing/2014/main" id="{A7FE49AC-D852-456D-9F9D-2CB212819D91}"/>
              </a:ext>
            </a:extLst>
          </p:cNvPr>
          <p:cNvSpPr>
            <a:spLocks noGrp="1"/>
          </p:cNvSpPr>
          <p:nvPr>
            <p:ph idx="1"/>
          </p:nvPr>
        </p:nvSpPr>
        <p:spPr/>
        <p:txBody>
          <a:bodyPr>
            <a:normAutofit lnSpcReduction="10000"/>
          </a:bodyPr>
          <a:lstStyle/>
          <a:p>
            <a:r>
              <a:rPr lang="en-AU" dirty="0">
                <a:latin typeface="+mj-lt"/>
              </a:rPr>
              <a:t>27-year-old male from Philippines migrated with parents  to Australia at the age of ten with diagnosis of HTN from the age of 21 (non-compliance with treatment)</a:t>
            </a:r>
          </a:p>
          <a:p>
            <a:r>
              <a:rPr lang="en-AU" dirty="0">
                <a:latin typeface="+mj-lt"/>
              </a:rPr>
              <a:t>Admitted with pneumonia, noted to have </a:t>
            </a:r>
            <a:r>
              <a:rPr lang="en-AU" dirty="0">
                <a:solidFill>
                  <a:srgbClr val="FF0000"/>
                </a:solidFill>
                <a:latin typeface="+mj-lt"/>
              </a:rPr>
              <a:t>BP 180/100 </a:t>
            </a:r>
            <a:r>
              <a:rPr lang="en-AU" dirty="0">
                <a:latin typeface="+mj-lt"/>
              </a:rPr>
              <a:t>with following biochemistry</a:t>
            </a:r>
          </a:p>
          <a:p>
            <a:pPr marL="0" indent="0">
              <a:buNone/>
            </a:pPr>
            <a:r>
              <a:rPr lang="en-AU" dirty="0">
                <a:solidFill>
                  <a:srgbClr val="FF0000"/>
                </a:solidFill>
                <a:latin typeface="+mj-lt"/>
              </a:rPr>
              <a:t>    K : 3.3 mmol/L ( Ref range 3.2 to 5.0)</a:t>
            </a:r>
          </a:p>
          <a:p>
            <a:pPr marL="0" indent="0">
              <a:buNone/>
            </a:pPr>
            <a:r>
              <a:rPr lang="en-AU" dirty="0">
                <a:solidFill>
                  <a:srgbClr val="FF0000"/>
                </a:solidFill>
                <a:latin typeface="+mj-lt"/>
              </a:rPr>
              <a:t>    HCO3: 30 mmol/L ( Ref range 22 to 32)</a:t>
            </a:r>
          </a:p>
          <a:p>
            <a:r>
              <a:rPr lang="en-AU" dirty="0">
                <a:latin typeface="+mj-lt"/>
              </a:rPr>
              <a:t>Normal urea, creatinine, sodium,  liver function test, calcium, phosphate, magnesium and haemoglobin</a:t>
            </a:r>
          </a:p>
          <a:p>
            <a:pPr marL="0" indent="0">
              <a:buNone/>
            </a:pPr>
            <a:endParaRPr lang="en-AU" dirty="0">
              <a:latin typeface="+mj-lt"/>
            </a:endParaRPr>
          </a:p>
          <a:p>
            <a:endParaRPr lang="en-AU" dirty="0">
              <a:latin typeface="+mj-lt"/>
            </a:endParaRPr>
          </a:p>
        </p:txBody>
      </p:sp>
    </p:spTree>
    <p:extLst>
      <p:ext uri="{BB962C8B-B14F-4D97-AF65-F5344CB8AC3E}">
        <p14:creationId xmlns:p14="http://schemas.microsoft.com/office/powerpoint/2010/main" val="2538808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Our Case</a:t>
            </a:r>
          </a:p>
        </p:txBody>
      </p:sp>
      <p:sp>
        <p:nvSpPr>
          <p:cNvPr id="3" name="Content Placeholder 2"/>
          <p:cNvSpPr>
            <a:spLocks noGrp="1"/>
          </p:cNvSpPr>
          <p:nvPr>
            <p:ph idx="1"/>
          </p:nvPr>
        </p:nvSpPr>
        <p:spPr/>
        <p:txBody>
          <a:bodyPr>
            <a:normAutofit fontScale="92500"/>
          </a:bodyPr>
          <a:lstStyle/>
          <a:p>
            <a:r>
              <a:rPr lang="en-AU" dirty="0"/>
              <a:t>Father had difficult to control HTN from young age</a:t>
            </a:r>
          </a:p>
          <a:p>
            <a:r>
              <a:rPr lang="en-AU" dirty="0"/>
              <a:t>Younger brother diagnosed to have HTN from the age of 22</a:t>
            </a:r>
          </a:p>
          <a:p>
            <a:r>
              <a:rPr lang="en-AU" dirty="0"/>
              <a:t>Patient smoked 15 cigarettes/ day for last seven years, drank alcohol socially and had a BMI of 32</a:t>
            </a:r>
          </a:p>
          <a:p>
            <a:r>
              <a:rPr lang="en-AU" dirty="0"/>
              <a:t>Apart from the HTN, rest of clinical examination was unremarkable</a:t>
            </a:r>
          </a:p>
          <a:p>
            <a:r>
              <a:rPr lang="en-AU" dirty="0"/>
              <a:t>Started on amlodipine 10 mg and Telmisartan 80 mg and discharged with clinic follow up </a:t>
            </a:r>
          </a:p>
          <a:p>
            <a:r>
              <a:rPr lang="en-AU" i="1" dirty="0"/>
              <a:t>Evaluated for secondary HTN</a:t>
            </a:r>
          </a:p>
          <a:p>
            <a:endParaRPr lang="en-AU" dirty="0"/>
          </a:p>
          <a:p>
            <a:endParaRPr lang="en-AU" dirty="0"/>
          </a:p>
        </p:txBody>
      </p:sp>
    </p:spTree>
    <p:extLst>
      <p:ext uri="{BB962C8B-B14F-4D97-AF65-F5344CB8AC3E}">
        <p14:creationId xmlns:p14="http://schemas.microsoft.com/office/powerpoint/2010/main" val="964074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Our Case</a:t>
            </a:r>
          </a:p>
        </p:txBody>
      </p:sp>
      <p:sp>
        <p:nvSpPr>
          <p:cNvPr id="3" name="Content Placeholder 2"/>
          <p:cNvSpPr>
            <a:spLocks noGrp="1"/>
          </p:cNvSpPr>
          <p:nvPr>
            <p:ph idx="1"/>
          </p:nvPr>
        </p:nvSpPr>
        <p:spPr/>
        <p:txBody>
          <a:bodyPr>
            <a:normAutofit fontScale="92500" lnSpcReduction="20000"/>
          </a:bodyPr>
          <a:lstStyle/>
          <a:p>
            <a:r>
              <a:rPr lang="en-AU" dirty="0"/>
              <a:t>No evidence of renal artery stenosis, pheochromocytoma or Cushing syndrome</a:t>
            </a:r>
          </a:p>
          <a:p>
            <a:r>
              <a:rPr lang="en-AU" dirty="0"/>
              <a:t>Plasma aldosterone: 547 </a:t>
            </a:r>
            <a:r>
              <a:rPr lang="en-AU" dirty="0" err="1"/>
              <a:t>pmol</a:t>
            </a:r>
            <a:r>
              <a:rPr lang="en-AU" dirty="0"/>
              <a:t>/L (Ref range: 61 - 978  </a:t>
            </a:r>
            <a:r>
              <a:rPr lang="en-AU" dirty="0" err="1"/>
              <a:t>pmol</a:t>
            </a:r>
            <a:r>
              <a:rPr lang="en-AU" dirty="0"/>
              <a:t>/L)</a:t>
            </a:r>
          </a:p>
          <a:p>
            <a:r>
              <a:rPr lang="en-AU" dirty="0"/>
              <a:t>Plasma renin concentration &lt; 2 mIU/L (Ref range upright:   4.4 – 46.1  mIU/L)</a:t>
            </a:r>
          </a:p>
          <a:p>
            <a:r>
              <a:rPr lang="en-AU" dirty="0"/>
              <a:t>Plasma aldosterone concentration/plasma renin concentration (PAC/PRA) ratio &gt; 270 is consistent with diagnosis </a:t>
            </a:r>
            <a:r>
              <a:rPr lang="en-AU" b="1" dirty="0"/>
              <a:t>of primary aldosteronism</a:t>
            </a:r>
          </a:p>
          <a:p>
            <a:r>
              <a:rPr lang="en-AU" dirty="0"/>
              <a:t>0800 serum cortisol levels normal</a:t>
            </a:r>
          </a:p>
          <a:p>
            <a:pPr marL="0" indent="0">
              <a:buNone/>
            </a:pPr>
            <a:r>
              <a:rPr lang="en-AU" dirty="0"/>
              <a:t>    </a:t>
            </a:r>
          </a:p>
        </p:txBody>
      </p:sp>
    </p:spTree>
    <p:extLst>
      <p:ext uri="{BB962C8B-B14F-4D97-AF65-F5344CB8AC3E}">
        <p14:creationId xmlns:p14="http://schemas.microsoft.com/office/powerpoint/2010/main" val="4279031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Further investigation</a:t>
            </a:r>
          </a:p>
        </p:txBody>
      </p:sp>
      <p:sp>
        <p:nvSpPr>
          <p:cNvPr id="3" name="Content Placeholder 2"/>
          <p:cNvSpPr>
            <a:spLocks noGrp="1"/>
          </p:cNvSpPr>
          <p:nvPr>
            <p:ph idx="1"/>
          </p:nvPr>
        </p:nvSpPr>
        <p:spPr/>
        <p:txBody>
          <a:bodyPr>
            <a:normAutofit fontScale="92500" lnSpcReduction="20000"/>
          </a:bodyPr>
          <a:lstStyle/>
          <a:p>
            <a:r>
              <a:rPr lang="en-AU" dirty="0">
                <a:latin typeface="+mj-lt"/>
              </a:rPr>
              <a:t>Confirmation with saline infusion test: Plasma aldosterone 393 </a:t>
            </a:r>
            <a:r>
              <a:rPr lang="en-AU" dirty="0" err="1">
                <a:latin typeface="+mj-lt"/>
              </a:rPr>
              <a:t>pmol</a:t>
            </a:r>
            <a:r>
              <a:rPr lang="en-AU" dirty="0">
                <a:latin typeface="+mj-lt"/>
              </a:rPr>
              <a:t>/L after IV infusion of 2 L isotonic saline consistent with primary aldosteronism </a:t>
            </a:r>
            <a:r>
              <a:rPr lang="en-AU" b="1" dirty="0">
                <a:latin typeface="+mj-lt"/>
              </a:rPr>
              <a:t>(levels will fall below 139 </a:t>
            </a:r>
            <a:r>
              <a:rPr lang="en-AU" b="1" dirty="0" err="1">
                <a:latin typeface="+mj-lt"/>
              </a:rPr>
              <a:t>pmol</a:t>
            </a:r>
            <a:r>
              <a:rPr lang="en-AU" b="1" dirty="0">
                <a:latin typeface="+mj-lt"/>
              </a:rPr>
              <a:t>/L in normal subject)</a:t>
            </a:r>
          </a:p>
          <a:p>
            <a:r>
              <a:rPr lang="en-AU" dirty="0">
                <a:latin typeface="+mj-lt"/>
              </a:rPr>
              <a:t>CT scan showed hyperplastic right adrenal gland</a:t>
            </a:r>
          </a:p>
          <a:p>
            <a:r>
              <a:rPr lang="en-AU" dirty="0">
                <a:latin typeface="+mj-lt"/>
              </a:rPr>
              <a:t>Patient refused to have AVS </a:t>
            </a:r>
          </a:p>
          <a:p>
            <a:r>
              <a:rPr lang="en-AU" dirty="0">
                <a:latin typeface="+mj-lt"/>
              </a:rPr>
              <a:t>HTN responded well to a combination of spironolactone 50mg and Telmisartan 80 mg</a:t>
            </a:r>
          </a:p>
          <a:p>
            <a:r>
              <a:rPr lang="en-AU" dirty="0">
                <a:latin typeface="+mj-lt"/>
              </a:rPr>
              <a:t>Genetic test given the young age of onset of HTN and strong family history </a:t>
            </a:r>
          </a:p>
        </p:txBody>
      </p:sp>
    </p:spTree>
    <p:extLst>
      <p:ext uri="{BB962C8B-B14F-4D97-AF65-F5344CB8AC3E}">
        <p14:creationId xmlns:p14="http://schemas.microsoft.com/office/powerpoint/2010/main" val="115299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Genetic test revealed </a:t>
            </a:r>
          </a:p>
        </p:txBody>
      </p:sp>
      <p:sp>
        <p:nvSpPr>
          <p:cNvPr id="3" name="Content Placeholder 2"/>
          <p:cNvSpPr>
            <a:spLocks noGrp="1"/>
          </p:cNvSpPr>
          <p:nvPr>
            <p:ph idx="1"/>
          </p:nvPr>
        </p:nvSpPr>
        <p:spPr/>
        <p:txBody>
          <a:bodyPr/>
          <a:lstStyle/>
          <a:p>
            <a:r>
              <a:rPr lang="en-AU" dirty="0">
                <a:latin typeface="+mj-lt"/>
              </a:rPr>
              <a:t> </a:t>
            </a:r>
            <a:r>
              <a:rPr lang="en-AU" i="1" dirty="0">
                <a:latin typeface="+mj-lt"/>
              </a:rPr>
              <a:t>Presence of rs61751131 and deletion in position 4946-4954 - </a:t>
            </a:r>
            <a:r>
              <a:rPr lang="en-AU" b="1" i="1" dirty="0">
                <a:latin typeface="+mj-lt"/>
              </a:rPr>
              <a:t>CYP11B1 </a:t>
            </a:r>
            <a:r>
              <a:rPr lang="en-AU" i="1" dirty="0">
                <a:latin typeface="+mj-lt"/>
              </a:rPr>
              <a:t>NG_007954, Exon1 – Intron area </a:t>
            </a:r>
          </a:p>
          <a:p>
            <a:r>
              <a:rPr lang="en-AU" dirty="0">
                <a:latin typeface="+mj-lt"/>
              </a:rPr>
              <a:t>Normally large mutation in CYP11B1 is consistent with uncommon CAH due to 11 beta hydroxylase deficiency and characterised by hypokalemic hypertension due to high DOC and supressed </a:t>
            </a:r>
            <a:r>
              <a:rPr lang="en-AU" b="1" dirty="0">
                <a:latin typeface="+mj-lt"/>
              </a:rPr>
              <a:t>aldosterone production</a:t>
            </a:r>
          </a:p>
          <a:p>
            <a:r>
              <a:rPr lang="en-AU" dirty="0">
                <a:latin typeface="+mj-lt"/>
              </a:rPr>
              <a:t>Is this Uncommon CAH or familial hyperaldosteronism?</a:t>
            </a:r>
          </a:p>
          <a:p>
            <a:endParaRPr lang="en-AU" dirty="0">
              <a:latin typeface="+mj-lt"/>
            </a:endParaRPr>
          </a:p>
        </p:txBody>
      </p:sp>
    </p:spTree>
    <p:extLst>
      <p:ext uri="{BB962C8B-B14F-4D97-AF65-F5344CB8AC3E}">
        <p14:creationId xmlns:p14="http://schemas.microsoft.com/office/powerpoint/2010/main" val="1703454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A reminder of uncommon CAH due to 11 beta hydroxylase deficiency </a:t>
            </a:r>
          </a:p>
        </p:txBody>
      </p:sp>
      <p:sp>
        <p:nvSpPr>
          <p:cNvPr id="3" name="Content Placeholder 2"/>
          <p:cNvSpPr>
            <a:spLocks noGrp="1"/>
          </p:cNvSpPr>
          <p:nvPr>
            <p:ph idx="1"/>
          </p:nvPr>
        </p:nvSpPr>
        <p:spPr/>
        <p:txBody>
          <a:bodyPr>
            <a:normAutofit fontScale="77500" lnSpcReduction="20000"/>
          </a:bodyPr>
          <a:lstStyle/>
          <a:p>
            <a:r>
              <a:rPr lang="en-AU" dirty="0"/>
              <a:t>Characterised by high serum concentrations of </a:t>
            </a:r>
          </a:p>
          <a:p>
            <a:pPr marL="0" indent="0">
              <a:buNone/>
            </a:pPr>
            <a:r>
              <a:rPr lang="en-AU" dirty="0"/>
              <a:t>   - 11-deoxycortisol</a:t>
            </a:r>
          </a:p>
          <a:p>
            <a:pPr marL="0" indent="0">
              <a:buNone/>
            </a:pPr>
            <a:r>
              <a:rPr lang="en-AU" dirty="0"/>
              <a:t>   - 11-DOC (hypokalemic HTN due to the mineralocorticoid effect of DOC)</a:t>
            </a:r>
          </a:p>
          <a:p>
            <a:pPr marL="0" indent="0">
              <a:buNone/>
            </a:pPr>
            <a:r>
              <a:rPr lang="en-AU" dirty="0"/>
              <a:t>   - DHEA</a:t>
            </a:r>
          </a:p>
          <a:p>
            <a:pPr marL="0" indent="0">
              <a:buNone/>
            </a:pPr>
            <a:r>
              <a:rPr lang="en-AU" dirty="0"/>
              <a:t>   - DHEAS</a:t>
            </a:r>
          </a:p>
          <a:p>
            <a:pPr marL="0" indent="0">
              <a:buNone/>
            </a:pPr>
            <a:r>
              <a:rPr lang="en-AU" dirty="0"/>
              <a:t>   - androstenedione</a:t>
            </a:r>
          </a:p>
          <a:p>
            <a:pPr marL="0" indent="0">
              <a:buNone/>
            </a:pPr>
            <a:r>
              <a:rPr lang="en-AU" dirty="0"/>
              <a:t>   - Testosterone</a:t>
            </a:r>
          </a:p>
          <a:p>
            <a:r>
              <a:rPr lang="en-AU" dirty="0"/>
              <a:t>low concentrations of</a:t>
            </a:r>
          </a:p>
          <a:p>
            <a:pPr marL="0" indent="0">
              <a:buNone/>
            </a:pPr>
            <a:r>
              <a:rPr lang="en-AU" dirty="0"/>
              <a:t>   - cortisol </a:t>
            </a:r>
          </a:p>
          <a:p>
            <a:r>
              <a:rPr lang="en-AU" i="1" dirty="0"/>
              <a:t>Clinically </a:t>
            </a:r>
            <a:r>
              <a:rPr lang="en-AU" i="1" dirty="0">
                <a:latin typeface="Times New Roman" panose="02020603050405020304" pitchFamily="18" charset="0"/>
              </a:rPr>
              <a:t>associated with a</a:t>
            </a:r>
            <a:r>
              <a:rPr lang="en-AU" i="1" dirty="0"/>
              <a:t>mbiguous genitalia or sexual precocity due to excess androgens</a:t>
            </a:r>
          </a:p>
          <a:p>
            <a:pPr marL="0" indent="0">
              <a:buNone/>
            </a:pPr>
            <a:r>
              <a:rPr lang="en-AU" dirty="0"/>
              <a:t>	</a:t>
            </a:r>
          </a:p>
          <a:p>
            <a:endParaRPr lang="en-AU" dirty="0"/>
          </a:p>
        </p:txBody>
      </p:sp>
    </p:spTree>
    <p:extLst>
      <p:ext uri="{BB962C8B-B14F-4D97-AF65-F5344CB8AC3E}">
        <p14:creationId xmlns:p14="http://schemas.microsoft.com/office/powerpoint/2010/main" val="4222208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276D1-75D3-4E1C-BE9D-9CB19C34E168}"/>
              </a:ext>
            </a:extLst>
          </p:cNvPr>
          <p:cNvSpPr>
            <a:spLocks noGrp="1"/>
          </p:cNvSpPr>
          <p:nvPr>
            <p:ph type="title"/>
          </p:nvPr>
        </p:nvSpPr>
        <p:spPr>
          <a:xfrm>
            <a:off x="567397" y="260570"/>
            <a:ext cx="10972800" cy="1143000"/>
          </a:xfrm>
        </p:spPr>
        <p:txBody>
          <a:bodyPr/>
          <a:lstStyle/>
          <a:p>
            <a:r>
              <a:rPr lang="en-AU" dirty="0"/>
              <a:t>Patient’s Biochemistry Tests</a:t>
            </a:r>
          </a:p>
        </p:txBody>
      </p:sp>
      <p:graphicFrame>
        <p:nvGraphicFramePr>
          <p:cNvPr id="4" name="Content Placeholder 3">
            <a:extLst>
              <a:ext uri="{FF2B5EF4-FFF2-40B4-BE49-F238E27FC236}">
                <a16:creationId xmlns:a16="http://schemas.microsoft.com/office/drawing/2014/main" id="{D635D0B3-070F-4AFB-88A4-5700CC389235}"/>
              </a:ext>
            </a:extLst>
          </p:cNvPr>
          <p:cNvGraphicFramePr>
            <a:graphicFrameLocks noGrp="1"/>
          </p:cNvGraphicFramePr>
          <p:nvPr>
            <p:ph idx="1"/>
            <p:extLst>
              <p:ext uri="{D42A27DB-BD31-4B8C-83A1-F6EECF244321}">
                <p14:modId xmlns:p14="http://schemas.microsoft.com/office/powerpoint/2010/main" val="1378355229"/>
              </p:ext>
            </p:extLst>
          </p:nvPr>
        </p:nvGraphicFramePr>
        <p:xfrm>
          <a:off x="567397" y="1586132"/>
          <a:ext cx="10972800" cy="51511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3244365172"/>
                    </a:ext>
                  </a:extLst>
                </a:gridCol>
                <a:gridCol w="5486400">
                  <a:extLst>
                    <a:ext uri="{9D8B030D-6E8A-4147-A177-3AD203B41FA5}">
                      <a16:colId xmlns:a16="http://schemas.microsoft.com/office/drawing/2014/main" val="1916836335"/>
                    </a:ext>
                  </a:extLst>
                </a:gridCol>
              </a:tblGrid>
              <a:tr h="640080">
                <a:tc>
                  <a:txBody>
                    <a:bodyPr/>
                    <a:lstStyle/>
                    <a:p>
                      <a:r>
                        <a:rPr lang="en-AU" dirty="0"/>
                        <a:t>Biochemistry Tests</a:t>
                      </a:r>
                    </a:p>
                  </a:txBody>
                  <a:tcPr/>
                </a:tc>
                <a:tc>
                  <a:txBody>
                    <a:bodyPr/>
                    <a:lstStyle/>
                    <a:p>
                      <a:r>
                        <a:rPr lang="en-AU" dirty="0"/>
                        <a:t>Results</a:t>
                      </a:r>
                    </a:p>
                  </a:txBody>
                  <a:tcPr/>
                </a:tc>
                <a:extLst>
                  <a:ext uri="{0D108BD9-81ED-4DB2-BD59-A6C34878D82A}">
                    <a16:rowId xmlns:a16="http://schemas.microsoft.com/office/drawing/2014/main" val="886244655"/>
                  </a:ext>
                </a:extLst>
              </a:tr>
              <a:tr h="640080">
                <a:tc>
                  <a:txBody>
                    <a:bodyPr/>
                    <a:lstStyle/>
                    <a:p>
                      <a:r>
                        <a:rPr lang="en-AU" dirty="0"/>
                        <a:t>Morning Cortisol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251 nmol/L ( 100- 540 nmol/L)</a:t>
                      </a:r>
                    </a:p>
                    <a:p>
                      <a:endParaRPr lang="en-AU" sz="2000" dirty="0"/>
                    </a:p>
                  </a:txBody>
                  <a:tcPr/>
                </a:tc>
                <a:extLst>
                  <a:ext uri="{0D108BD9-81ED-4DB2-BD59-A6C34878D82A}">
                    <a16:rowId xmlns:a16="http://schemas.microsoft.com/office/drawing/2014/main" val="3594552560"/>
                  </a:ext>
                </a:extLst>
              </a:tr>
              <a:tr h="640080">
                <a:tc>
                  <a:txBody>
                    <a:bodyPr/>
                    <a:lstStyle/>
                    <a:p>
                      <a:r>
                        <a:rPr lang="en-AU" dirty="0"/>
                        <a:t>11 Deoxycortisol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2.7 nmol/L (&lt; 4.6 nmol/L)</a:t>
                      </a:r>
                    </a:p>
                    <a:p>
                      <a:endParaRPr lang="en-AU" dirty="0"/>
                    </a:p>
                  </a:txBody>
                  <a:tcPr/>
                </a:tc>
                <a:extLst>
                  <a:ext uri="{0D108BD9-81ED-4DB2-BD59-A6C34878D82A}">
                    <a16:rowId xmlns:a16="http://schemas.microsoft.com/office/drawing/2014/main" val="3287822861"/>
                  </a:ext>
                </a:extLst>
              </a:tr>
              <a:tr h="640080">
                <a:tc>
                  <a:txBody>
                    <a:bodyPr/>
                    <a:lstStyle/>
                    <a:p>
                      <a:r>
                        <a:rPr lang="en-AU" dirty="0"/>
                        <a:t>11 DOC (Deoxycorticosterone)</a:t>
                      </a:r>
                    </a:p>
                  </a:txBody>
                  <a:tcPr/>
                </a:tc>
                <a:tc>
                  <a:txBody>
                    <a:bodyPr/>
                    <a:lstStyle/>
                    <a:p>
                      <a:r>
                        <a:rPr lang="en-AU" dirty="0"/>
                        <a:t> 0.12 nmol/L (&lt; 0.4 nmol/L)</a:t>
                      </a:r>
                    </a:p>
                  </a:txBody>
                  <a:tcPr/>
                </a:tc>
                <a:extLst>
                  <a:ext uri="{0D108BD9-81ED-4DB2-BD59-A6C34878D82A}">
                    <a16:rowId xmlns:a16="http://schemas.microsoft.com/office/drawing/2014/main" val="1794971929"/>
                  </a:ext>
                </a:extLst>
              </a:tr>
              <a:tr h="640080">
                <a:tc>
                  <a:txBody>
                    <a:bodyPr/>
                    <a:lstStyle/>
                    <a:p>
                      <a:r>
                        <a:rPr lang="en-AU" dirty="0"/>
                        <a:t> DHEA </a:t>
                      </a:r>
                    </a:p>
                  </a:txBody>
                  <a:tcPr/>
                </a:tc>
                <a:tc>
                  <a:txBody>
                    <a:bodyPr/>
                    <a:lstStyle/>
                    <a:p>
                      <a:r>
                        <a:rPr lang="en-AU" dirty="0"/>
                        <a:t>34.4 nmol/L (4.5-48 nmol/L)</a:t>
                      </a:r>
                    </a:p>
                  </a:txBody>
                  <a:tcPr/>
                </a:tc>
                <a:extLst>
                  <a:ext uri="{0D108BD9-81ED-4DB2-BD59-A6C34878D82A}">
                    <a16:rowId xmlns:a16="http://schemas.microsoft.com/office/drawing/2014/main" val="839938204"/>
                  </a:ext>
                </a:extLst>
              </a:tr>
              <a:tr h="6400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DHEAS	</a:t>
                      </a:r>
                    </a:p>
                    <a:p>
                      <a:endParaRPr lang="en-AU" dirty="0"/>
                    </a:p>
                  </a:txBody>
                  <a:tcPr/>
                </a:tc>
                <a:tc>
                  <a:txBody>
                    <a:bodyPr/>
                    <a:lstStyle/>
                    <a:p>
                      <a:r>
                        <a:rPr lang="en-AU" dirty="0"/>
                        <a:t> 16.1 </a:t>
                      </a:r>
                      <a:r>
                        <a:rPr lang="en-AU" dirty="0" err="1"/>
                        <a:t>umol</a:t>
                      </a:r>
                      <a:r>
                        <a:rPr lang="en-AU" dirty="0"/>
                        <a:t>/L (4.6- 16.1 </a:t>
                      </a:r>
                      <a:r>
                        <a:rPr lang="en-AU" dirty="0" err="1"/>
                        <a:t>umol</a:t>
                      </a:r>
                      <a:r>
                        <a:rPr lang="en-AU" dirty="0"/>
                        <a:t>/L)</a:t>
                      </a:r>
                    </a:p>
                  </a:txBody>
                  <a:tcPr/>
                </a:tc>
                <a:extLst>
                  <a:ext uri="{0D108BD9-81ED-4DB2-BD59-A6C34878D82A}">
                    <a16:rowId xmlns:a16="http://schemas.microsoft.com/office/drawing/2014/main" val="3249345686"/>
                  </a:ext>
                </a:extLst>
              </a:tr>
              <a:tr h="640080">
                <a:tc>
                  <a:txBody>
                    <a:bodyPr/>
                    <a:lstStyle/>
                    <a:p>
                      <a:r>
                        <a:rPr lang="en-AU" dirty="0"/>
                        <a:t>Androstenedione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5.1 nmol/L  ( 2.8 – 6.7 nmol/L)</a:t>
                      </a:r>
                    </a:p>
                    <a:p>
                      <a:endParaRPr lang="en-AU" dirty="0"/>
                    </a:p>
                  </a:txBody>
                  <a:tcPr/>
                </a:tc>
                <a:extLst>
                  <a:ext uri="{0D108BD9-81ED-4DB2-BD59-A6C34878D82A}">
                    <a16:rowId xmlns:a16="http://schemas.microsoft.com/office/drawing/2014/main" val="3959247351"/>
                  </a:ext>
                </a:extLst>
              </a:tr>
              <a:tr h="640080">
                <a:tc>
                  <a:txBody>
                    <a:bodyPr/>
                    <a:lstStyle/>
                    <a:p>
                      <a:r>
                        <a:rPr lang="en-AU" dirty="0"/>
                        <a:t>Testosterone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11.4 nmol/L (Adult&gt;10nmol/L)</a:t>
                      </a:r>
                    </a:p>
                    <a:p>
                      <a:endParaRPr lang="en-AU" dirty="0"/>
                    </a:p>
                  </a:txBody>
                  <a:tcPr/>
                </a:tc>
                <a:extLst>
                  <a:ext uri="{0D108BD9-81ED-4DB2-BD59-A6C34878D82A}">
                    <a16:rowId xmlns:a16="http://schemas.microsoft.com/office/drawing/2014/main" val="3166897967"/>
                  </a:ext>
                </a:extLst>
              </a:tr>
            </a:tbl>
          </a:graphicData>
        </a:graphic>
      </p:graphicFrame>
    </p:spTree>
    <p:extLst>
      <p:ext uri="{BB962C8B-B14F-4D97-AF65-F5344CB8AC3E}">
        <p14:creationId xmlns:p14="http://schemas.microsoft.com/office/powerpoint/2010/main" val="2867497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More in the family…..</a:t>
            </a:r>
          </a:p>
        </p:txBody>
      </p:sp>
      <p:sp>
        <p:nvSpPr>
          <p:cNvPr id="3" name="Content Placeholder 2"/>
          <p:cNvSpPr>
            <a:spLocks noGrp="1"/>
          </p:cNvSpPr>
          <p:nvPr>
            <p:ph idx="1"/>
          </p:nvPr>
        </p:nvSpPr>
        <p:spPr/>
        <p:txBody>
          <a:bodyPr>
            <a:normAutofit fontScale="92500"/>
          </a:bodyPr>
          <a:lstStyle/>
          <a:p>
            <a:r>
              <a:rPr lang="en-AU" dirty="0"/>
              <a:t>52 year old father says has had poorly controlled HTN for &gt; 20 years</a:t>
            </a:r>
          </a:p>
          <a:p>
            <a:r>
              <a:rPr lang="en-AU" dirty="0"/>
              <a:t>On Telmisartan 80 mg and metoprolol 25 mg BD (has been on different anti-HTN combinations in the past)</a:t>
            </a:r>
          </a:p>
          <a:p>
            <a:r>
              <a:rPr lang="en-AU" dirty="0"/>
              <a:t>Family history:</a:t>
            </a:r>
          </a:p>
          <a:p>
            <a:pPr marL="0" indent="0">
              <a:buNone/>
            </a:pPr>
            <a:r>
              <a:rPr lang="en-AU" dirty="0"/>
              <a:t> - Sister: hypertensive (unsure of age of diagnosis)</a:t>
            </a:r>
          </a:p>
          <a:p>
            <a:pPr marL="0" indent="0">
              <a:buNone/>
            </a:pPr>
            <a:r>
              <a:rPr lang="en-AU" dirty="0"/>
              <a:t> - Mother: HTN</a:t>
            </a:r>
          </a:p>
          <a:p>
            <a:pPr marL="0" indent="0">
              <a:buNone/>
            </a:pPr>
            <a:r>
              <a:rPr lang="en-AU" dirty="0"/>
              <a:t> - Father: HTN, CVA</a:t>
            </a:r>
          </a:p>
          <a:p>
            <a:r>
              <a:rPr lang="en-AU" dirty="0"/>
              <a:t>O/E- BP 201/94 with rest of clinical examination unremarkable</a:t>
            </a:r>
          </a:p>
          <a:p>
            <a:pPr marL="0" indent="0">
              <a:buNone/>
            </a:pPr>
            <a:endParaRPr lang="en-AU" dirty="0"/>
          </a:p>
        </p:txBody>
      </p:sp>
    </p:spTree>
    <p:extLst>
      <p:ext uri="{BB962C8B-B14F-4D97-AF65-F5344CB8AC3E}">
        <p14:creationId xmlns:p14="http://schemas.microsoft.com/office/powerpoint/2010/main" val="1136954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68091-280E-46F5-A6E3-9A35F22134B3}"/>
              </a:ext>
            </a:extLst>
          </p:cNvPr>
          <p:cNvSpPr>
            <a:spLocks noGrp="1"/>
          </p:cNvSpPr>
          <p:nvPr>
            <p:ph type="title"/>
          </p:nvPr>
        </p:nvSpPr>
        <p:spPr>
          <a:xfrm>
            <a:off x="7666893" y="135206"/>
            <a:ext cx="4168726" cy="952305"/>
          </a:xfrm>
        </p:spPr>
        <p:txBody>
          <a:bodyPr>
            <a:normAutofit fontScale="90000"/>
          </a:bodyPr>
          <a:lstStyle/>
          <a:p>
            <a:r>
              <a:rPr lang="en-AU" dirty="0"/>
              <a:t>Father’s Investigation</a:t>
            </a:r>
          </a:p>
        </p:txBody>
      </p:sp>
      <p:graphicFrame>
        <p:nvGraphicFramePr>
          <p:cNvPr id="4" name="Content Placeholder 3">
            <a:extLst>
              <a:ext uri="{FF2B5EF4-FFF2-40B4-BE49-F238E27FC236}">
                <a16:creationId xmlns:a16="http://schemas.microsoft.com/office/drawing/2014/main" id="{92487F2A-BAC3-40B0-B106-04439AF693A1}"/>
              </a:ext>
            </a:extLst>
          </p:cNvPr>
          <p:cNvGraphicFramePr>
            <a:graphicFrameLocks noGrp="1"/>
          </p:cNvGraphicFramePr>
          <p:nvPr>
            <p:ph idx="1"/>
            <p:extLst>
              <p:ext uri="{D42A27DB-BD31-4B8C-83A1-F6EECF244321}">
                <p14:modId xmlns:p14="http://schemas.microsoft.com/office/powerpoint/2010/main" val="1663231255"/>
              </p:ext>
            </p:extLst>
          </p:nvPr>
        </p:nvGraphicFramePr>
        <p:xfrm>
          <a:off x="196948" y="116840"/>
          <a:ext cx="7216726" cy="6583680"/>
        </p:xfrm>
        <a:graphic>
          <a:graphicData uri="http://schemas.openxmlformats.org/drawingml/2006/table">
            <a:tbl>
              <a:tblPr firstRow="1" bandRow="1">
                <a:tableStyleId>{5C22544A-7EE6-4342-B048-85BDC9FD1C3A}</a:tableStyleId>
              </a:tblPr>
              <a:tblGrid>
                <a:gridCol w="2841674">
                  <a:extLst>
                    <a:ext uri="{9D8B030D-6E8A-4147-A177-3AD203B41FA5}">
                      <a16:colId xmlns:a16="http://schemas.microsoft.com/office/drawing/2014/main" val="91214475"/>
                    </a:ext>
                  </a:extLst>
                </a:gridCol>
                <a:gridCol w="4375052">
                  <a:extLst>
                    <a:ext uri="{9D8B030D-6E8A-4147-A177-3AD203B41FA5}">
                      <a16:colId xmlns:a16="http://schemas.microsoft.com/office/drawing/2014/main" val="3682975991"/>
                    </a:ext>
                  </a:extLst>
                </a:gridCol>
              </a:tblGrid>
              <a:tr h="0">
                <a:tc>
                  <a:txBody>
                    <a:bodyPr/>
                    <a:lstStyle/>
                    <a:p>
                      <a:endParaRPr lang="en-AU" sz="1500" dirty="0"/>
                    </a:p>
                  </a:txBody>
                  <a:tcPr/>
                </a:tc>
                <a:tc>
                  <a:txBody>
                    <a:bodyPr/>
                    <a:lstStyle/>
                    <a:p>
                      <a:endParaRPr lang="en-AU" sz="1500" dirty="0"/>
                    </a:p>
                  </a:txBody>
                  <a:tcPr/>
                </a:tc>
                <a:extLst>
                  <a:ext uri="{0D108BD9-81ED-4DB2-BD59-A6C34878D82A}">
                    <a16:rowId xmlns:a16="http://schemas.microsoft.com/office/drawing/2014/main" val="3649398015"/>
                  </a:ext>
                </a:extLst>
              </a:tr>
              <a:tr h="0">
                <a:tc>
                  <a:txBody>
                    <a:bodyPr/>
                    <a:lstStyle/>
                    <a:p>
                      <a:r>
                        <a:rPr lang="en-AU" sz="1500" dirty="0"/>
                        <a:t>Plasma aldosterone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500" dirty="0"/>
                        <a:t>400 </a:t>
                      </a:r>
                      <a:r>
                        <a:rPr lang="en-AU" sz="1500" dirty="0" err="1"/>
                        <a:t>pmol</a:t>
                      </a:r>
                      <a:r>
                        <a:rPr lang="en-AU" sz="1500" dirty="0"/>
                        <a:t>/L (61 - 978  </a:t>
                      </a:r>
                      <a:r>
                        <a:rPr lang="en-AU" sz="1500" dirty="0" err="1"/>
                        <a:t>pmol</a:t>
                      </a:r>
                      <a:r>
                        <a:rPr lang="en-AU" sz="1500" dirty="0"/>
                        <a:t>/L)</a:t>
                      </a:r>
                    </a:p>
                    <a:p>
                      <a:endParaRPr lang="en-AU" sz="1500" dirty="0"/>
                    </a:p>
                  </a:txBody>
                  <a:tcPr/>
                </a:tc>
                <a:extLst>
                  <a:ext uri="{0D108BD9-81ED-4DB2-BD59-A6C34878D82A}">
                    <a16:rowId xmlns:a16="http://schemas.microsoft.com/office/drawing/2014/main" val="3254640169"/>
                  </a:ext>
                </a:extLst>
              </a:tr>
              <a:tr h="434340">
                <a:tc>
                  <a:txBody>
                    <a:bodyPr/>
                    <a:lstStyle/>
                    <a:p>
                      <a:r>
                        <a:rPr lang="en-AU" sz="1500" dirty="0"/>
                        <a:t>Plasma renin concentration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500" dirty="0"/>
                        <a:t>2.8 </a:t>
                      </a:r>
                      <a:r>
                        <a:rPr lang="en-AU" sz="1500" dirty="0" err="1"/>
                        <a:t>mIU</a:t>
                      </a:r>
                      <a:r>
                        <a:rPr lang="en-AU" sz="1500" dirty="0"/>
                        <a:t>/L   (4.4 – 46.1  </a:t>
                      </a:r>
                      <a:r>
                        <a:rPr lang="en-AU" sz="1500" dirty="0" err="1"/>
                        <a:t>mIU</a:t>
                      </a:r>
                      <a:r>
                        <a:rPr lang="en-AU" sz="1500" dirty="0"/>
                        <a:t>/L)   </a:t>
                      </a:r>
                    </a:p>
                    <a:p>
                      <a:endParaRPr lang="en-AU" sz="1500" dirty="0"/>
                    </a:p>
                  </a:txBody>
                  <a:tcPr/>
                </a:tc>
                <a:extLst>
                  <a:ext uri="{0D108BD9-81ED-4DB2-BD59-A6C34878D82A}">
                    <a16:rowId xmlns:a16="http://schemas.microsoft.com/office/drawing/2014/main" val="3309941447"/>
                  </a:ext>
                </a:extLst>
              </a:tr>
              <a:tr h="434340">
                <a:tc>
                  <a:txBody>
                    <a:bodyPr/>
                    <a:lstStyle/>
                    <a:p>
                      <a:r>
                        <a:rPr lang="en-AU" sz="1500" dirty="0"/>
                        <a:t>Aldo/renin ratio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500" b="1" dirty="0"/>
                        <a:t>143</a:t>
                      </a:r>
                    </a:p>
                    <a:p>
                      <a:endParaRPr lang="en-AU" sz="1500" dirty="0"/>
                    </a:p>
                  </a:txBody>
                  <a:tcPr/>
                </a:tc>
                <a:extLst>
                  <a:ext uri="{0D108BD9-81ED-4DB2-BD59-A6C34878D82A}">
                    <a16:rowId xmlns:a16="http://schemas.microsoft.com/office/drawing/2014/main" val="4162731360"/>
                  </a:ext>
                </a:extLst>
              </a:tr>
              <a:tr h="434340">
                <a:tc>
                  <a:txBody>
                    <a:bodyPr/>
                    <a:lstStyle/>
                    <a:p>
                      <a:r>
                        <a:rPr lang="en-AU" sz="1500" dirty="0"/>
                        <a:t>Cortisol</a:t>
                      </a:r>
                    </a:p>
                  </a:txBody>
                  <a:tcPr/>
                </a:tc>
                <a:tc>
                  <a:txBody>
                    <a:bodyPr/>
                    <a:lstStyle/>
                    <a:p>
                      <a:r>
                        <a:rPr lang="en-AU" sz="1500" dirty="0"/>
                        <a:t>212 nmol/L at 0800 (Range before 10:00am: 100 to 540 nmol/L)</a:t>
                      </a:r>
                    </a:p>
                  </a:txBody>
                  <a:tcPr/>
                </a:tc>
                <a:extLst>
                  <a:ext uri="{0D108BD9-81ED-4DB2-BD59-A6C34878D82A}">
                    <a16:rowId xmlns:a16="http://schemas.microsoft.com/office/drawing/2014/main" val="4081764589"/>
                  </a:ext>
                </a:extLst>
              </a:tr>
              <a:tr h="615315">
                <a:tc>
                  <a:txBody>
                    <a:bodyPr/>
                    <a:lstStyle/>
                    <a:p>
                      <a:r>
                        <a:rPr lang="en-AU" sz="1500" dirty="0"/>
                        <a:t>Short synacthen-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500" dirty="0"/>
                        <a:t>834 nmol/L  at 0910 and 874 nmol/L at  0940 (adequate response)</a:t>
                      </a:r>
                    </a:p>
                    <a:p>
                      <a:endParaRPr lang="en-AU" sz="1500" dirty="0"/>
                    </a:p>
                  </a:txBody>
                  <a:tcPr/>
                </a:tc>
                <a:extLst>
                  <a:ext uri="{0D108BD9-81ED-4DB2-BD59-A6C34878D82A}">
                    <a16:rowId xmlns:a16="http://schemas.microsoft.com/office/drawing/2014/main" val="1825900523"/>
                  </a:ext>
                </a:extLst>
              </a:tr>
              <a:tr h="434340">
                <a:tc>
                  <a:txBody>
                    <a:bodyPr/>
                    <a:lstStyle/>
                    <a:p>
                      <a:r>
                        <a:rPr lang="en-AU" sz="1500" dirty="0"/>
                        <a:t>ACTH-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500" dirty="0"/>
                        <a:t>5.5 </a:t>
                      </a:r>
                      <a:r>
                        <a:rPr lang="en-AU" sz="1500" dirty="0" err="1"/>
                        <a:t>pmol</a:t>
                      </a:r>
                      <a:r>
                        <a:rPr lang="en-AU" sz="1500" dirty="0"/>
                        <a:t>/L (0 to 12)</a:t>
                      </a:r>
                    </a:p>
                    <a:p>
                      <a:endParaRPr lang="en-AU" sz="1500" dirty="0"/>
                    </a:p>
                  </a:txBody>
                  <a:tcPr/>
                </a:tc>
                <a:extLst>
                  <a:ext uri="{0D108BD9-81ED-4DB2-BD59-A6C34878D82A}">
                    <a16:rowId xmlns:a16="http://schemas.microsoft.com/office/drawing/2014/main" val="114549088"/>
                  </a:ext>
                </a:extLst>
              </a:tr>
              <a:tr h="434340">
                <a:tc>
                  <a:txBody>
                    <a:bodyPr/>
                    <a:lstStyle/>
                    <a:p>
                      <a:r>
                        <a:rPr lang="en-AU" sz="1500" dirty="0"/>
                        <a:t>Testosterone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500" dirty="0"/>
                        <a:t>29.4 nmol/L (adult&gt;10 nmol/L)</a:t>
                      </a:r>
                    </a:p>
                    <a:p>
                      <a:endParaRPr lang="en-AU" sz="1500" dirty="0"/>
                    </a:p>
                  </a:txBody>
                  <a:tcPr/>
                </a:tc>
                <a:extLst>
                  <a:ext uri="{0D108BD9-81ED-4DB2-BD59-A6C34878D82A}">
                    <a16:rowId xmlns:a16="http://schemas.microsoft.com/office/drawing/2014/main" val="106121006"/>
                  </a:ext>
                </a:extLst>
              </a:tr>
              <a:tr h="434340">
                <a:tc>
                  <a:txBody>
                    <a:bodyPr/>
                    <a:lstStyle/>
                    <a:p>
                      <a:r>
                        <a:rPr lang="en-AU" sz="1500" dirty="0"/>
                        <a:t>DHEA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500" dirty="0"/>
                        <a:t>10.1 nmol/L (4.5-48 nmol/L)</a:t>
                      </a:r>
                    </a:p>
                    <a:p>
                      <a:endParaRPr lang="en-AU" sz="1500" dirty="0"/>
                    </a:p>
                  </a:txBody>
                  <a:tcPr/>
                </a:tc>
                <a:extLst>
                  <a:ext uri="{0D108BD9-81ED-4DB2-BD59-A6C34878D82A}">
                    <a16:rowId xmlns:a16="http://schemas.microsoft.com/office/drawing/2014/main" val="3773517089"/>
                  </a:ext>
                </a:extLst>
              </a:tr>
              <a:tr h="434340">
                <a:tc>
                  <a:txBody>
                    <a:bodyPr/>
                    <a:lstStyle/>
                    <a:p>
                      <a:r>
                        <a:rPr lang="en-AU" sz="1500" dirty="0"/>
                        <a:t>11 DOC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500" dirty="0"/>
                        <a:t>0.12 nmol/L (&lt; 0.4 nmol/L)</a:t>
                      </a:r>
                    </a:p>
                    <a:p>
                      <a:endParaRPr lang="en-AU" sz="1500" dirty="0"/>
                    </a:p>
                  </a:txBody>
                  <a:tcPr/>
                </a:tc>
                <a:extLst>
                  <a:ext uri="{0D108BD9-81ED-4DB2-BD59-A6C34878D82A}">
                    <a16:rowId xmlns:a16="http://schemas.microsoft.com/office/drawing/2014/main" val="1163458670"/>
                  </a:ext>
                </a:extLst>
              </a:tr>
              <a:tr h="434340">
                <a:tc>
                  <a:txBody>
                    <a:bodyPr/>
                    <a:lstStyle/>
                    <a:p>
                      <a:r>
                        <a:rPr lang="en-AU" sz="1500" dirty="0"/>
                        <a:t>11 Deoxycortisol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500" dirty="0"/>
                        <a:t>1.3 n mol/L (&lt; 4.6 nmol/L)</a:t>
                      </a:r>
                    </a:p>
                    <a:p>
                      <a:endParaRPr lang="en-AU" sz="1500" dirty="0"/>
                    </a:p>
                  </a:txBody>
                  <a:tcPr/>
                </a:tc>
                <a:extLst>
                  <a:ext uri="{0D108BD9-81ED-4DB2-BD59-A6C34878D82A}">
                    <a16:rowId xmlns:a16="http://schemas.microsoft.com/office/drawing/2014/main" val="1609005684"/>
                  </a:ext>
                </a:extLst>
              </a:tr>
              <a:tr h="434340">
                <a:tc>
                  <a:txBody>
                    <a:bodyPr/>
                    <a:lstStyle/>
                    <a:p>
                      <a:r>
                        <a:rPr lang="en-AU" sz="1500" dirty="0"/>
                        <a:t>Corticosterone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500" dirty="0"/>
                        <a:t>4.3 nmol /L (&lt; 55 nmol/L)</a:t>
                      </a:r>
                    </a:p>
                    <a:p>
                      <a:endParaRPr lang="en-AU" sz="1500" dirty="0"/>
                    </a:p>
                  </a:txBody>
                  <a:tcPr/>
                </a:tc>
                <a:extLst>
                  <a:ext uri="{0D108BD9-81ED-4DB2-BD59-A6C34878D82A}">
                    <a16:rowId xmlns:a16="http://schemas.microsoft.com/office/drawing/2014/main" val="1444524441"/>
                  </a:ext>
                </a:extLst>
              </a:tr>
            </a:tbl>
          </a:graphicData>
        </a:graphic>
      </p:graphicFrame>
      <p:sp>
        <p:nvSpPr>
          <p:cNvPr id="5" name="Rectangle 4">
            <a:extLst>
              <a:ext uri="{FF2B5EF4-FFF2-40B4-BE49-F238E27FC236}">
                <a16:creationId xmlns:a16="http://schemas.microsoft.com/office/drawing/2014/main" id="{4F523591-06A1-452F-8341-D845F5C513D6}"/>
              </a:ext>
            </a:extLst>
          </p:cNvPr>
          <p:cNvSpPr/>
          <p:nvPr/>
        </p:nvSpPr>
        <p:spPr>
          <a:xfrm>
            <a:off x="7934178" y="5286327"/>
            <a:ext cx="4421945" cy="646331"/>
          </a:xfrm>
          <a:prstGeom prst="rect">
            <a:avLst/>
          </a:prstGeom>
        </p:spPr>
        <p:txBody>
          <a:bodyPr wrap="square">
            <a:spAutoFit/>
          </a:bodyPr>
          <a:lstStyle/>
          <a:p>
            <a:r>
              <a:rPr lang="en-AU" b="1" dirty="0"/>
              <a:t>CT scan showed 11 mm lesion in right adrenal gland suggestive of adenoma</a:t>
            </a:r>
            <a:endParaRPr lang="en-AU" dirty="0"/>
          </a:p>
        </p:txBody>
      </p:sp>
    </p:spTree>
    <p:extLst>
      <p:ext uri="{BB962C8B-B14F-4D97-AF65-F5344CB8AC3E}">
        <p14:creationId xmlns:p14="http://schemas.microsoft.com/office/powerpoint/2010/main" val="3722459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sz="3600" dirty="0"/>
              <a:t>First documentation of Familial Hyperaldosteronism in a family with </a:t>
            </a:r>
            <a:r>
              <a:rPr lang="en-AU" sz="3600" dirty="0">
                <a:latin typeface="Times New Roman" panose="02020603050405020304" pitchFamily="18" charset="0"/>
              </a:rPr>
              <a:t>11β-OH1 mutation </a:t>
            </a:r>
            <a:endParaRPr lang="en-AU" sz="3600" dirty="0"/>
          </a:p>
        </p:txBody>
      </p:sp>
      <p:sp>
        <p:nvSpPr>
          <p:cNvPr id="3" name="Content Placeholder 2"/>
          <p:cNvSpPr>
            <a:spLocks noGrp="1"/>
          </p:cNvSpPr>
          <p:nvPr>
            <p:ph idx="1"/>
          </p:nvPr>
        </p:nvSpPr>
        <p:spPr/>
        <p:txBody>
          <a:bodyPr>
            <a:normAutofit fontScale="85000" lnSpcReduction="20000"/>
          </a:bodyPr>
          <a:lstStyle/>
          <a:p>
            <a:r>
              <a:rPr lang="en-AU" dirty="0">
                <a:latin typeface="Times New Roman" panose="02020603050405020304" pitchFamily="18" charset="0"/>
              </a:rPr>
              <a:t>11β-OH1 mutation causes CAH  characterised by hyperandrogenism along with accumulation of 11 –</a:t>
            </a:r>
            <a:r>
              <a:rPr lang="en-AU" dirty="0" err="1">
                <a:latin typeface="Times New Roman" panose="02020603050405020304" pitchFamily="18" charset="0"/>
              </a:rPr>
              <a:t>deoxycortisol</a:t>
            </a:r>
            <a:r>
              <a:rPr lang="en-AU" dirty="0">
                <a:latin typeface="Times New Roman" panose="02020603050405020304" pitchFamily="18" charset="0"/>
              </a:rPr>
              <a:t> and 11-deoxycorticosterone and supressed aldosterone production</a:t>
            </a:r>
          </a:p>
          <a:p>
            <a:r>
              <a:rPr lang="en-AU" dirty="0">
                <a:latin typeface="Times New Roman" panose="02020603050405020304" pitchFamily="18" charset="0"/>
              </a:rPr>
              <a:t>11-deoxycorticosterone (which has intrinsic mineralocorticoid activity) causes hypokalemic hypertension</a:t>
            </a:r>
          </a:p>
          <a:p>
            <a:r>
              <a:rPr lang="en-AU" dirty="0">
                <a:latin typeface="Times New Roman" panose="02020603050405020304" pitchFamily="18" charset="0"/>
              </a:rPr>
              <a:t>Both father and son have 11β-OH1 mutation with </a:t>
            </a:r>
          </a:p>
          <a:p>
            <a:pPr>
              <a:buFontTx/>
              <a:buChar char="-"/>
            </a:pPr>
            <a:r>
              <a:rPr lang="en-AU" i="1" dirty="0">
                <a:latin typeface="Times New Roman" panose="02020603050405020304" pitchFamily="18" charset="0"/>
              </a:rPr>
              <a:t>Hypokalemic hypertension</a:t>
            </a:r>
          </a:p>
          <a:p>
            <a:pPr>
              <a:buFontTx/>
              <a:buChar char="-"/>
            </a:pPr>
            <a:r>
              <a:rPr lang="en-AU" i="1" dirty="0">
                <a:latin typeface="Times New Roman" panose="02020603050405020304" pitchFamily="18" charset="0"/>
              </a:rPr>
              <a:t>Raised aldosterone with suppressed renin suggesting primary aldosteronism</a:t>
            </a:r>
          </a:p>
          <a:p>
            <a:pPr>
              <a:buFontTx/>
              <a:buChar char="-"/>
            </a:pPr>
            <a:r>
              <a:rPr lang="en-AU" i="1" dirty="0">
                <a:latin typeface="Times New Roman" panose="02020603050405020304" pitchFamily="18" charset="0"/>
              </a:rPr>
              <a:t>Normal 11 – </a:t>
            </a:r>
            <a:r>
              <a:rPr lang="en-AU" i="1" dirty="0" err="1">
                <a:latin typeface="Times New Roman" panose="02020603050405020304" pitchFamily="18" charset="0"/>
              </a:rPr>
              <a:t>deoxycortisol</a:t>
            </a:r>
            <a:r>
              <a:rPr lang="en-AU" i="1" dirty="0">
                <a:latin typeface="Times New Roman" panose="02020603050405020304" pitchFamily="18" charset="0"/>
              </a:rPr>
              <a:t> ,11-deoxycorticosterone and cortisol which rule out CAH</a:t>
            </a:r>
          </a:p>
          <a:p>
            <a:endParaRPr lang="en-AU" dirty="0"/>
          </a:p>
        </p:txBody>
      </p:sp>
    </p:spTree>
    <p:extLst>
      <p:ext uri="{BB962C8B-B14F-4D97-AF65-F5344CB8AC3E}">
        <p14:creationId xmlns:p14="http://schemas.microsoft.com/office/powerpoint/2010/main" val="214599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Discussion Continues </a:t>
            </a:r>
          </a:p>
        </p:txBody>
      </p:sp>
      <p:sp>
        <p:nvSpPr>
          <p:cNvPr id="3" name="Content Placeholder 2"/>
          <p:cNvSpPr>
            <a:spLocks noGrp="1"/>
          </p:cNvSpPr>
          <p:nvPr>
            <p:ph idx="1"/>
          </p:nvPr>
        </p:nvSpPr>
        <p:spPr/>
        <p:txBody>
          <a:bodyPr>
            <a:normAutofit lnSpcReduction="10000"/>
          </a:bodyPr>
          <a:lstStyle/>
          <a:p>
            <a:r>
              <a:rPr lang="en-AU" dirty="0"/>
              <a:t>The defect in </a:t>
            </a:r>
            <a:r>
              <a:rPr lang="en-AU" dirty="0">
                <a:latin typeface="Arial" panose="020B0604020202020204" pitchFamily="34" charset="0"/>
                <a:cs typeface="Arial" panose="020B0604020202020204" pitchFamily="34" charset="0"/>
              </a:rPr>
              <a:t>CYP11B1 in this family rather than pushing the steroid pathway into androgen excess at the cost of low cortisol and aldosterone as is expected in CAH, lead the pathway into the aldosterone route</a:t>
            </a:r>
          </a:p>
          <a:p>
            <a:r>
              <a:rPr lang="en-AU" dirty="0">
                <a:latin typeface="Arial" panose="020B0604020202020204" pitchFamily="34" charset="0"/>
                <a:cs typeface="Arial" panose="020B0604020202020204" pitchFamily="34" charset="0"/>
              </a:rPr>
              <a:t>Could be due to gain of function mutation of CYP11B1 in the aldosterone pathway or a partial block in cortisol pathway with the pathway going predominantly into the aldosterone route</a:t>
            </a:r>
          </a:p>
          <a:p>
            <a:r>
              <a:rPr lang="en-AU" i="1" dirty="0" err="1">
                <a:latin typeface="Arial" panose="020B0604020202020204" pitchFamily="34" charset="0"/>
                <a:cs typeface="Arial" panose="020B0604020202020204" pitchFamily="34" charset="0"/>
              </a:rPr>
              <a:t>Exome</a:t>
            </a:r>
            <a:r>
              <a:rPr lang="en-AU" i="1" dirty="0">
                <a:latin typeface="Arial" panose="020B0604020202020204" pitchFamily="34" charset="0"/>
                <a:cs typeface="Arial" panose="020B0604020202020204" pitchFamily="34" charset="0"/>
              </a:rPr>
              <a:t> sequencing being done for both father and son  </a:t>
            </a:r>
          </a:p>
        </p:txBody>
      </p:sp>
    </p:spTree>
    <p:extLst>
      <p:ext uri="{BB962C8B-B14F-4D97-AF65-F5344CB8AC3E}">
        <p14:creationId xmlns:p14="http://schemas.microsoft.com/office/powerpoint/2010/main" val="1005427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Outcome for son and dad</a:t>
            </a:r>
          </a:p>
        </p:txBody>
      </p:sp>
      <p:sp>
        <p:nvSpPr>
          <p:cNvPr id="3" name="Content Placeholder 2"/>
          <p:cNvSpPr>
            <a:spLocks noGrp="1"/>
          </p:cNvSpPr>
          <p:nvPr>
            <p:ph idx="1"/>
          </p:nvPr>
        </p:nvSpPr>
        <p:spPr/>
        <p:txBody>
          <a:bodyPr/>
          <a:lstStyle/>
          <a:p>
            <a:r>
              <a:rPr lang="en-AU" b="1" i="1" dirty="0"/>
              <a:t>Both father and son responded well to combination of spironolactone and RAS blockade</a:t>
            </a:r>
          </a:p>
          <a:p>
            <a:endParaRPr lang="en-AU" dirty="0"/>
          </a:p>
          <a:p>
            <a:r>
              <a:rPr lang="en-AU" dirty="0"/>
              <a:t> Are we looking at type V Familial Hyperaldosteronism?</a:t>
            </a:r>
          </a:p>
        </p:txBody>
      </p:sp>
    </p:spTree>
    <p:extLst>
      <p:ext uri="{BB962C8B-B14F-4D97-AF65-F5344CB8AC3E}">
        <p14:creationId xmlns:p14="http://schemas.microsoft.com/office/powerpoint/2010/main" val="7183819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Thank you</a:t>
            </a:r>
          </a:p>
        </p:txBody>
      </p:sp>
      <p:pic>
        <p:nvPicPr>
          <p:cNvPr id="4" name="Content Placeholder 3" descr="uterus transplant, husband much more understanding, pain,   period"/>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3645730" y="1417639"/>
            <a:ext cx="4900539" cy="4912824"/>
          </a:xfrm>
          <a:prstGeom prst="rect">
            <a:avLst/>
          </a:prstGeom>
          <a:noFill/>
          <a:ln>
            <a:noFill/>
          </a:ln>
        </p:spPr>
      </p:pic>
    </p:spTree>
    <p:extLst>
      <p:ext uri="{BB962C8B-B14F-4D97-AF65-F5344CB8AC3E}">
        <p14:creationId xmlns:p14="http://schemas.microsoft.com/office/powerpoint/2010/main" val="38033868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2686</TotalTime>
  <Words>2284</Words>
  <Application>Microsoft Office PowerPoint</Application>
  <PresentationFormat>Widescreen</PresentationFormat>
  <Paragraphs>231</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Courier New</vt:lpstr>
      <vt:lpstr>Times New Roman</vt:lpstr>
      <vt:lpstr>Office Theme</vt:lpstr>
      <vt:lpstr>Atypical Familial Hyperaldosteronism in a Family</vt:lpstr>
      <vt:lpstr>Back to the basics first</vt:lpstr>
      <vt:lpstr>Renin-Angiotensin System (RAS)</vt:lpstr>
      <vt:lpstr>Aldosterone refresher</vt:lpstr>
      <vt:lpstr>Aldosterone (Aldo), after combining with the cytosolic mineralocorticoid receptor (Aldo-R), leads to enhanced sodium reabsorption and potassium secretion by increasing both the number of open sodium channels and the number of Na-K-ATPase</vt:lpstr>
      <vt:lpstr>Adrenal steroid synthesis</vt:lpstr>
      <vt:lpstr>Primary Aldosteronism (Conn’s Syndrome)….still underdiagnosed</vt:lpstr>
      <vt:lpstr>Primary Aldosteronism</vt:lpstr>
      <vt:lpstr>Who to screen for Primary Aldosteronism?</vt:lpstr>
      <vt:lpstr>Diagnosis of Primary Aldosteronism</vt:lpstr>
      <vt:lpstr>Imaging in Primary Aldosteronism</vt:lpstr>
      <vt:lpstr> Adrenal Vein Sampling (AVS) in Primary Aldosteronism </vt:lpstr>
      <vt:lpstr>Familial Hyperaldosteronism (FH)</vt:lpstr>
      <vt:lpstr>FH type I or glucocorticoid-remediable aldosteronism(GRA)</vt:lpstr>
      <vt:lpstr>FH type I or Glucocorticoid-Remediable Aldosteronism (GRA)</vt:lpstr>
      <vt:lpstr>Familial Hyperaldosteronism Type  II</vt:lpstr>
      <vt:lpstr>Familial Hyperaldosteronism Types  III and IV</vt:lpstr>
      <vt:lpstr>Congenital Adrenal Hyperplasia (CAH)</vt:lpstr>
      <vt:lpstr>Steroid Synthesis Pathway</vt:lpstr>
      <vt:lpstr>CAH due to deficiency of 21-hydroxylase deficiency (21OHD) </vt:lpstr>
      <vt:lpstr>Uncommon Congenital Hyperplasia</vt:lpstr>
      <vt:lpstr> Uncommon CAH due to 11-Beta Hydroxylase deficiency </vt:lpstr>
      <vt:lpstr>11-BETA-HYDROXYLASE DEFICIENCY</vt:lpstr>
      <vt:lpstr>Our Case</vt:lpstr>
      <vt:lpstr>Our Case</vt:lpstr>
      <vt:lpstr>Our Case</vt:lpstr>
      <vt:lpstr>Further investigation</vt:lpstr>
      <vt:lpstr>Genetic test revealed </vt:lpstr>
      <vt:lpstr>A reminder of uncommon CAH due to 11 beta hydroxylase deficiency </vt:lpstr>
      <vt:lpstr>Patient’s Biochemistry Tests</vt:lpstr>
      <vt:lpstr>More in the family…..</vt:lpstr>
      <vt:lpstr>Father’s Investigation</vt:lpstr>
      <vt:lpstr>First documentation of Familial Hyperaldosteronism in a family with 11β-OH1 mutation </vt:lpstr>
      <vt:lpstr>Discussion Continues </vt:lpstr>
      <vt:lpstr>Outcome for son and dad</vt:lpstr>
      <vt:lpstr>Thank you</vt:lpstr>
    </vt:vector>
  </TitlesOfParts>
  <Company>NSW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Atypical Familial Hyperaldosteronism in a Family</dc:title>
  <dc:creator>Surjit Tarafdar</dc:creator>
  <cp:lastModifiedBy>Surjit</cp:lastModifiedBy>
  <cp:revision>99</cp:revision>
  <dcterms:created xsi:type="dcterms:W3CDTF">2018-04-30T01:46:25Z</dcterms:created>
  <dcterms:modified xsi:type="dcterms:W3CDTF">2018-05-14T04:13:17Z</dcterms:modified>
</cp:coreProperties>
</file>