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75" r:id="rId3"/>
    <p:sldId id="276" r:id="rId4"/>
    <p:sldId id="277" r:id="rId5"/>
    <p:sldId id="270" r:id="rId6"/>
    <p:sldId id="279" r:id="rId7"/>
    <p:sldId id="278" r:id="rId8"/>
    <p:sldId id="257" r:id="rId9"/>
    <p:sldId id="260" r:id="rId10"/>
    <p:sldId id="258" r:id="rId11"/>
    <p:sldId id="259" r:id="rId12"/>
    <p:sldId id="265" r:id="rId13"/>
    <p:sldId id="272" r:id="rId14"/>
    <p:sldId id="273" r:id="rId15"/>
    <p:sldId id="280" r:id="rId16"/>
    <p:sldId id="283" r:id="rId17"/>
    <p:sldId id="274" r:id="rId18"/>
    <p:sldId id="281" r:id="rId19"/>
    <p:sldId id="261" r:id="rId20"/>
    <p:sldId id="271" r:id="rId21"/>
    <p:sldId id="267" r:id="rId22"/>
    <p:sldId id="264" r:id="rId23"/>
    <p:sldId id="282" r:id="rId24"/>
    <p:sldId id="263" r:id="rId25"/>
    <p:sldId id="266" r:id="rId26"/>
    <p:sldId id="268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280" autoAdjust="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3670396463599956E-3"/>
          <c:y val="8.9932276983895575E-3"/>
          <c:w val="0.75427372565271444"/>
          <c:h val="0.9488992579631248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dLbls>
            <c:dLbl>
              <c:idx val="0"/>
              <c:layout>
                <c:manualLayout>
                  <c:x val="-0.22257839480591241"/>
                  <c:y val="-3.4369592689802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B2D-40F4-8141-89297CD8C5C6}"/>
                </c:ext>
              </c:extLst>
            </c:dLbl>
            <c:dLbl>
              <c:idx val="1"/>
              <c:layout>
                <c:manualLayout>
                  <c:x val="0.1087061403508772"/>
                  <c:y val="-0.14573766242182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B2D-40F4-8141-89297CD8C5C6}"/>
                </c:ext>
              </c:extLst>
            </c:dLbl>
            <c:dLbl>
              <c:idx val="2"/>
              <c:layout>
                <c:manualLayout>
                  <c:x val="6.8956002210250014E-2"/>
                  <c:y val="4.42390071611418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B2D-40F4-8141-89297CD8C5C6}"/>
                </c:ext>
              </c:extLst>
            </c:dLbl>
            <c:dLbl>
              <c:idx val="3"/>
              <c:layout>
                <c:manualLayout>
                  <c:x val="7.8680757010636829E-2"/>
                  <c:y val="9.13181685622630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B2D-40F4-8141-89297CD8C5C6}"/>
                </c:ext>
              </c:extLst>
            </c:dLbl>
            <c:dLbl>
              <c:idx val="4"/>
              <c:layout>
                <c:manualLayout>
                  <c:x val="5.6646636275728732E-2"/>
                  <c:y val="0.157407407407407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B2D-40F4-8141-89297CD8C5C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atin typeface="Arial" pitchFamily="34" charset="0"/>
                    <a:cs typeface="Arial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Cytoplasm</c:v>
                </c:pt>
                <c:pt idx="1">
                  <c:v>Innermembrane</c:v>
                </c:pt>
                <c:pt idx="2">
                  <c:v>Outermembrane</c:v>
                </c:pt>
                <c:pt idx="3">
                  <c:v>Periplasmic</c:v>
                </c:pt>
                <c:pt idx="4">
                  <c:v>Extracellular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387</c:v>
                </c:pt>
                <c:pt idx="1">
                  <c:v>211</c:v>
                </c:pt>
                <c:pt idx="2">
                  <c:v>22</c:v>
                </c:pt>
                <c:pt idx="3">
                  <c:v>43</c:v>
                </c:pt>
                <c:pt idx="4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B2D-40F4-8141-89297CD8C5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5598792864774689"/>
          <c:y val="0.10173380439065315"/>
          <c:w val="0.22980311259274983"/>
          <c:h val="0.73649806475229762"/>
        </c:manualLayout>
      </c:layout>
      <c:overlay val="0"/>
      <c:txPr>
        <a:bodyPr/>
        <a:lstStyle/>
        <a:p>
          <a:pPr>
            <a:defRPr sz="110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D963BD3A-0068-4FED-ADCB-35B144614AA7}" type="datetimeFigureOut">
              <a:rPr lang="en-MY" smtClean="0"/>
              <a:t>10/10/2016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77CEBE30-2561-4F27-8EF7-7C0A7772F85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988581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3BD3A-0068-4FED-ADCB-35B144614AA7}" type="datetimeFigureOut">
              <a:rPr lang="en-MY" smtClean="0"/>
              <a:t>10/10/2016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EBE30-2561-4F27-8EF7-7C0A7772F85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73674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3BD3A-0068-4FED-ADCB-35B144614AA7}" type="datetimeFigureOut">
              <a:rPr lang="en-MY" smtClean="0"/>
              <a:t>10/10/2016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EBE30-2561-4F27-8EF7-7C0A7772F85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8786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3BD3A-0068-4FED-ADCB-35B144614AA7}" type="datetimeFigureOut">
              <a:rPr lang="en-MY" smtClean="0"/>
              <a:t>10/10/2016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EBE30-2561-4F27-8EF7-7C0A7772F85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69965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3BD3A-0068-4FED-ADCB-35B144614AA7}" type="datetimeFigureOut">
              <a:rPr lang="en-MY" smtClean="0"/>
              <a:t>10/10/2016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EBE30-2561-4F27-8EF7-7C0A7772F85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20088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3BD3A-0068-4FED-ADCB-35B144614AA7}" type="datetimeFigureOut">
              <a:rPr lang="en-MY" smtClean="0"/>
              <a:t>10/10/2016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EBE30-2561-4F27-8EF7-7C0A7772F85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78508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3BD3A-0068-4FED-ADCB-35B144614AA7}" type="datetimeFigureOut">
              <a:rPr lang="en-MY" smtClean="0"/>
              <a:t>10/10/2016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EBE30-2561-4F27-8EF7-7C0A7772F85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16105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3BD3A-0068-4FED-ADCB-35B144614AA7}" type="datetimeFigureOut">
              <a:rPr lang="en-MY" smtClean="0"/>
              <a:t>10/10/2016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EBE30-2561-4F27-8EF7-7C0A7772F85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28518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3BD3A-0068-4FED-ADCB-35B144614AA7}" type="datetimeFigureOut">
              <a:rPr lang="en-MY" smtClean="0"/>
              <a:t>10/10/2016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EBE30-2561-4F27-8EF7-7C0A7772F85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88826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3BD3A-0068-4FED-ADCB-35B144614AA7}" type="datetimeFigureOut">
              <a:rPr lang="en-MY" smtClean="0"/>
              <a:t>10/10/2016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EBE30-2561-4F27-8EF7-7C0A7772F85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62120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3BD3A-0068-4FED-ADCB-35B144614AA7}" type="datetimeFigureOut">
              <a:rPr lang="en-MY" smtClean="0"/>
              <a:t>10/10/2016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EBE30-2561-4F27-8EF7-7C0A7772F85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901714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3BD3A-0068-4FED-ADCB-35B144614AA7}" type="datetimeFigureOut">
              <a:rPr lang="en-MY" smtClean="0"/>
              <a:t>10/10/2016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EBE30-2561-4F27-8EF7-7C0A7772F85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567967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3BD3A-0068-4FED-ADCB-35B144614AA7}" type="datetimeFigureOut">
              <a:rPr lang="en-MY" smtClean="0"/>
              <a:t>10/10/2016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EBE30-2561-4F27-8EF7-7C0A7772F85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371511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3BD3A-0068-4FED-ADCB-35B144614AA7}" type="datetimeFigureOut">
              <a:rPr lang="en-MY" smtClean="0"/>
              <a:t>10/10/2016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EBE30-2561-4F27-8EF7-7C0A7772F85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134868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3BD3A-0068-4FED-ADCB-35B144614AA7}" type="datetimeFigureOut">
              <a:rPr lang="en-MY" smtClean="0"/>
              <a:t>10/10/2016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EBE30-2561-4F27-8EF7-7C0A7772F85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47291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3BD3A-0068-4FED-ADCB-35B144614AA7}" type="datetimeFigureOut">
              <a:rPr lang="en-MY" smtClean="0"/>
              <a:t>10/10/2016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EBE30-2561-4F27-8EF7-7C0A7772F856}" type="slidenum">
              <a:rPr lang="en-MY" smtClean="0"/>
              <a:t>‹#›</a:t>
            </a:fld>
            <a:endParaRPr lang="en-MY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3845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3BD3A-0068-4FED-ADCB-35B144614AA7}" type="datetimeFigureOut">
              <a:rPr lang="en-MY" smtClean="0"/>
              <a:t>10/10/2016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EBE30-2561-4F27-8EF7-7C0A7772F85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82124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963BD3A-0068-4FED-ADCB-35B144614AA7}" type="datetimeFigureOut">
              <a:rPr lang="en-MY" smtClean="0"/>
              <a:t>10/10/2016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7CEBE30-2561-4F27-8EF7-7C0A7772F85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031623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6141" y="1265019"/>
            <a:ext cx="10892118" cy="2421464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COMPUTATIONAL  FUNCTIONAL and structural annotation OF  HYPOTHETICAL PROTEINS OF </a:t>
            </a:r>
            <a:r>
              <a:rPr lang="en-MY" b="1" i="1" dirty="0"/>
              <a:t>Neisseria </a:t>
            </a:r>
            <a:r>
              <a:rPr lang="en-MY" b="1" i="1" dirty="0" err="1"/>
              <a:t>Meningitidis</a:t>
            </a:r>
            <a:r>
              <a:rPr lang="en-MY" b="1" i="1" dirty="0"/>
              <a:t> </a:t>
            </a:r>
            <a:r>
              <a:rPr lang="en-MY" b="1" i="1" dirty="0" err="1"/>
              <a:t>MC58</a:t>
            </a:r>
            <a:r>
              <a:rPr lang="en-MY" b="1" i="1" dirty="0"/>
              <a:t> </a:t>
            </a:r>
            <a:br>
              <a:rPr lang="en-MY" b="1" dirty="0"/>
            </a:br>
            <a:endParaRPr lang="en-MY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4157" y="3829878"/>
            <a:ext cx="10205968" cy="2623931"/>
          </a:xfrm>
        </p:spPr>
        <p:txBody>
          <a:bodyPr>
            <a:normAutofit/>
          </a:bodyPr>
          <a:lstStyle/>
          <a:p>
            <a:r>
              <a:rPr lang="en-US" b="1" dirty="0"/>
              <a:t>Suresh Kumar*</a:t>
            </a:r>
          </a:p>
          <a:p>
            <a:r>
              <a:rPr lang="en-US" dirty="0"/>
              <a:t>Senior lecturer, </a:t>
            </a:r>
          </a:p>
          <a:p>
            <a:r>
              <a:rPr lang="en-US" dirty="0"/>
              <a:t> Department of Diagnostic and Allied Health Sciences, </a:t>
            </a:r>
          </a:p>
          <a:p>
            <a:r>
              <a:rPr lang="en-US" dirty="0"/>
              <a:t>Faculty of Health and Life Sciences, </a:t>
            </a:r>
          </a:p>
          <a:p>
            <a:r>
              <a:rPr lang="en-US" dirty="0"/>
              <a:t>Management &amp; Science University, Shah </a:t>
            </a:r>
            <a:r>
              <a:rPr lang="en-US" dirty="0" err="1"/>
              <a:t>Alam</a:t>
            </a:r>
            <a:r>
              <a:rPr lang="en-US" dirty="0"/>
              <a:t>, </a:t>
            </a:r>
          </a:p>
          <a:p>
            <a:r>
              <a:rPr lang="en-US" dirty="0"/>
              <a:t> Malaysia</a:t>
            </a:r>
            <a:endParaRPr lang="en-MY" dirty="0"/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52288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718" y="281354"/>
            <a:ext cx="10131425" cy="642425"/>
          </a:xfrm>
        </p:spPr>
        <p:txBody>
          <a:bodyPr/>
          <a:lstStyle/>
          <a:p>
            <a:r>
              <a:rPr lang="en-MY" dirty="0"/>
              <a:t>Background – Amino acids</a:t>
            </a:r>
          </a:p>
        </p:txBody>
      </p:sp>
      <p:pic>
        <p:nvPicPr>
          <p:cNvPr id="4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18" y="1209823"/>
            <a:ext cx="4155212" cy="527538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015" y="881576"/>
            <a:ext cx="7262056" cy="4161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242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69" y="117232"/>
            <a:ext cx="10131425" cy="558018"/>
          </a:xfrm>
        </p:spPr>
        <p:txBody>
          <a:bodyPr>
            <a:normAutofit fontScale="90000"/>
          </a:bodyPr>
          <a:lstStyle/>
          <a:p>
            <a:r>
              <a:rPr lang="en-MY" dirty="0"/>
              <a:t>Background- Protein structure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04" y="858129"/>
            <a:ext cx="5809957" cy="565521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758" y="858129"/>
            <a:ext cx="5256628" cy="5669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374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5" cy="834684"/>
          </a:xfrm>
        </p:spPr>
        <p:txBody>
          <a:bodyPr>
            <a:normAutofit fontScale="90000"/>
          </a:bodyPr>
          <a:lstStyle/>
          <a:p>
            <a:r>
              <a:rPr lang="en-MY" dirty="0"/>
              <a:t>Background- Sequence-structure-function paradigm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1" y="1444285"/>
            <a:ext cx="10779367" cy="5083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574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49357"/>
            <a:ext cx="10131425" cy="1456267"/>
          </a:xfrm>
        </p:spPr>
        <p:txBody>
          <a:bodyPr/>
          <a:lstStyle/>
          <a:p>
            <a:endParaRPr lang="en-MY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793"/>
          <a:stretch/>
        </p:blipFill>
        <p:spPr>
          <a:xfrm>
            <a:off x="203821" y="749609"/>
            <a:ext cx="5715000" cy="10001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2"/>
          <a:stretch/>
        </p:blipFill>
        <p:spPr>
          <a:xfrm>
            <a:off x="2559258" y="4161183"/>
            <a:ext cx="7073484" cy="25444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7794" y="555383"/>
            <a:ext cx="3828015" cy="15104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1" y="213160"/>
            <a:ext cx="1873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b="1" dirty="0"/>
              <a:t>New sequence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31767" y="48372"/>
            <a:ext cx="3485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b="1" dirty="0"/>
              <a:t>Annotated sequence in database</a:t>
            </a:r>
          </a:p>
        </p:txBody>
      </p:sp>
      <p:sp>
        <p:nvSpPr>
          <p:cNvPr id="9" name="Arrow: Right 8"/>
          <p:cNvSpPr/>
          <p:nvPr/>
        </p:nvSpPr>
        <p:spPr>
          <a:xfrm>
            <a:off x="6155635" y="1039559"/>
            <a:ext cx="490331" cy="6758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0" name="Arrow: Down 9"/>
          <p:cNvSpPr/>
          <p:nvPr/>
        </p:nvSpPr>
        <p:spPr>
          <a:xfrm>
            <a:off x="5777947" y="2199598"/>
            <a:ext cx="622854" cy="88815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91" y="1899169"/>
            <a:ext cx="4479235" cy="226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883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33" y="829993"/>
            <a:ext cx="10353822" cy="5458265"/>
          </a:xfrm>
        </p:spPr>
      </p:pic>
    </p:spTree>
    <p:extLst>
      <p:ext uri="{BB962C8B-B14F-4D97-AF65-F5344CB8AC3E}">
        <p14:creationId xmlns:p14="http://schemas.microsoft.com/office/powerpoint/2010/main" val="1750842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2" y="609600"/>
            <a:ext cx="10455810" cy="5777132"/>
          </a:xfrm>
        </p:spPr>
      </p:pic>
    </p:spTree>
    <p:extLst>
      <p:ext uri="{BB962C8B-B14F-4D97-AF65-F5344CB8AC3E}">
        <p14:creationId xmlns:p14="http://schemas.microsoft.com/office/powerpoint/2010/main" val="626352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065867"/>
            <a:ext cx="10131425" cy="3649133"/>
          </a:xfrm>
        </p:spPr>
        <p:txBody>
          <a:bodyPr>
            <a:noAutofit/>
          </a:bodyPr>
          <a:lstStyle/>
          <a:p>
            <a:r>
              <a:rPr lang="en-US" sz="2800" i="1" dirty="0"/>
              <a:t>Neisseria </a:t>
            </a:r>
            <a:r>
              <a:rPr lang="en-US" sz="2800" i="1" dirty="0" err="1"/>
              <a:t>meningitidis</a:t>
            </a:r>
            <a:r>
              <a:rPr lang="en-US" sz="2800" i="1" dirty="0"/>
              <a:t> </a:t>
            </a:r>
            <a:r>
              <a:rPr lang="en-US" sz="2800" dirty="0"/>
              <a:t>is a gram negative parasitic bacterium of the family </a:t>
            </a:r>
            <a:r>
              <a:rPr lang="en-US" sz="2800" i="1" dirty="0" err="1"/>
              <a:t>Neisseriaceae</a:t>
            </a:r>
            <a:r>
              <a:rPr lang="en-US" sz="2800" dirty="0"/>
              <a:t>  and it is a restrict nasopharyngeal human pathogen, which leads to severe diseases like septicemia and meningitis.</a:t>
            </a:r>
          </a:p>
          <a:p>
            <a:r>
              <a:rPr lang="en-US" sz="2800" dirty="0"/>
              <a:t>It can be passed to the brain especially among children and infants by invading the respiratory epithelial tissue and then crossing the blood brain barrier. </a:t>
            </a:r>
          </a:p>
          <a:p>
            <a:r>
              <a:rPr lang="en-US" sz="2800" dirty="0"/>
              <a:t>Some of the common symptoms are high fever, lethargy, confusion, nausea, neck stiffness, vomiting and petechial rash.</a:t>
            </a:r>
            <a:r>
              <a:rPr lang="en-US" dirty="0"/>
              <a:t> </a:t>
            </a:r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487725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Neisseria </a:t>
            </a:r>
            <a:r>
              <a:rPr lang="en-MY" dirty="0" err="1"/>
              <a:t>meningitidis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417984"/>
            <a:ext cx="10923103" cy="4731026"/>
          </a:xfrm>
        </p:spPr>
        <p:txBody>
          <a:bodyPr>
            <a:normAutofit/>
          </a:bodyPr>
          <a:lstStyle/>
          <a:p>
            <a:r>
              <a:rPr lang="en-MY" sz="2800" i="1" dirty="0"/>
              <a:t>Neisseria </a:t>
            </a:r>
            <a:r>
              <a:rPr lang="en-MY" sz="2800" i="1" dirty="0" err="1"/>
              <a:t>meningitidis</a:t>
            </a:r>
            <a:r>
              <a:rPr lang="en-MY" sz="2800" dirty="0"/>
              <a:t>, often referred to as meningococcus, is a gram negative bacterium that can cause meningitis and other forms of meningococcal disease such as </a:t>
            </a:r>
            <a:r>
              <a:rPr lang="en-MY" sz="2800" dirty="0" err="1"/>
              <a:t>meningococcemia</a:t>
            </a:r>
            <a:r>
              <a:rPr lang="en-MY" sz="2800" dirty="0"/>
              <a:t>, a life-threatening sepsis. The bacterium is referred to as a coccus because it is round, and more specifically, diplococcus because of its tendency to form pairs.</a:t>
            </a:r>
          </a:p>
          <a:p>
            <a:r>
              <a:rPr lang="en-MY" sz="2800" dirty="0"/>
              <a:t>The 2,272,351-base pair genome of </a:t>
            </a:r>
            <a:r>
              <a:rPr lang="en-MY" sz="2800" i="1" dirty="0"/>
              <a:t>Neisseria </a:t>
            </a:r>
            <a:r>
              <a:rPr lang="en-MY" sz="2800" i="1" dirty="0" err="1"/>
              <a:t>meningitidis</a:t>
            </a:r>
            <a:r>
              <a:rPr lang="en-MY" sz="2800" i="1" dirty="0"/>
              <a:t> </a:t>
            </a:r>
            <a:r>
              <a:rPr lang="en-MY" sz="2800" dirty="0"/>
              <a:t>strain </a:t>
            </a:r>
            <a:r>
              <a:rPr lang="en-MY" sz="2800" dirty="0" err="1"/>
              <a:t>MC58</a:t>
            </a:r>
            <a:r>
              <a:rPr lang="en-MY" sz="2800" dirty="0"/>
              <a:t> (serogroup B), a causative agent of meningitis and </a:t>
            </a:r>
            <a:r>
              <a:rPr lang="en-MY" sz="2800" dirty="0" err="1"/>
              <a:t>septicemia</a:t>
            </a:r>
            <a:r>
              <a:rPr lang="en-MY" sz="2800" dirty="0"/>
              <a:t>, contains 2158 predicted coding regions, 1158 (53.7%) of which were assigned a biological role.</a:t>
            </a:r>
          </a:p>
          <a:p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880335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Antibiotic resistance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MY" sz="2800" dirty="0"/>
              <a:t>Continued selective pressure by a variety of antibiotics has resulted in bacteria developing resistance mechanisms that lead to multidrug resistance</a:t>
            </a:r>
          </a:p>
          <a:p>
            <a:endParaRPr lang="en-MY" sz="2800" dirty="0"/>
          </a:p>
          <a:p>
            <a:r>
              <a:rPr lang="en-MY" sz="2800" dirty="0"/>
              <a:t>The rapid development of antimicrobial resistance amongst </a:t>
            </a:r>
            <a:r>
              <a:rPr lang="en-US" sz="2800" i="1" dirty="0"/>
              <a:t>Neisseria</a:t>
            </a:r>
            <a:r>
              <a:rPr lang="en-MY" sz="2800" dirty="0"/>
              <a:t> species has been reported worldwide</a:t>
            </a:r>
          </a:p>
          <a:p>
            <a:endParaRPr lang="en-MY" sz="2800" dirty="0"/>
          </a:p>
          <a:p>
            <a:r>
              <a:rPr lang="en-MY" sz="2800" dirty="0"/>
              <a:t>A major obstacle for the control of </a:t>
            </a:r>
            <a:r>
              <a:rPr lang="en-MY" sz="2800" i="1" dirty="0"/>
              <a:t>Neisseria</a:t>
            </a:r>
            <a:r>
              <a:rPr lang="en-MY" sz="2800" dirty="0"/>
              <a:t> Sp.</a:t>
            </a:r>
          </a:p>
        </p:txBody>
      </p:sp>
    </p:spTree>
    <p:extLst>
      <p:ext uri="{BB962C8B-B14F-4D97-AF65-F5344CB8AC3E}">
        <p14:creationId xmlns:p14="http://schemas.microsoft.com/office/powerpoint/2010/main" val="679481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98784"/>
            <a:ext cx="10131425" cy="993914"/>
          </a:xfrm>
        </p:spPr>
        <p:txBody>
          <a:bodyPr>
            <a:normAutofit fontScale="90000"/>
          </a:bodyPr>
          <a:lstStyle/>
          <a:p>
            <a:r>
              <a:rPr lang="en-MY" dirty="0"/>
              <a:t>Hypothetical proteins</a:t>
            </a:r>
            <a:br>
              <a:rPr lang="en-MY" dirty="0"/>
            </a:b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192697"/>
            <a:ext cx="11148390" cy="5261112"/>
          </a:xfrm>
        </p:spPr>
        <p:txBody>
          <a:bodyPr>
            <a:noAutofit/>
          </a:bodyPr>
          <a:lstStyle/>
          <a:p>
            <a:r>
              <a:rPr lang="en-MY" sz="2800" dirty="0"/>
              <a:t>Analysis of antibiotic resistance and resistance genes can help us to understand drug resistance mechanisms, thereby helping to guide clinical treatment of the disease.</a:t>
            </a:r>
          </a:p>
          <a:p>
            <a:r>
              <a:rPr lang="en-MY" sz="2800" dirty="0"/>
              <a:t>Sequencing of several genomes has resulted in numerous predicted open reading frames to which functions cannot be readily assigned.</a:t>
            </a:r>
          </a:p>
          <a:p>
            <a:r>
              <a:rPr lang="en-MY" sz="2800" dirty="0"/>
              <a:t>A </a:t>
            </a:r>
            <a:r>
              <a:rPr lang="en-MY" sz="2800" b="1" dirty="0"/>
              <a:t>hypothetical protein</a:t>
            </a:r>
            <a:r>
              <a:rPr lang="en-MY" sz="2800" dirty="0"/>
              <a:t> is a </a:t>
            </a:r>
            <a:r>
              <a:rPr lang="en-MY" sz="2800" b="1" dirty="0"/>
              <a:t>protein</a:t>
            </a:r>
            <a:r>
              <a:rPr lang="en-MY" sz="2800" dirty="0"/>
              <a:t> whose existence has been predicted, but for which there is a lack of experimental evidence that it is expressed in vivo. </a:t>
            </a:r>
          </a:p>
          <a:p>
            <a:r>
              <a:rPr lang="en-MY" sz="2800" dirty="0"/>
              <a:t>The aim of this study to analyse using various bioinformatics tools and databases for function prediction of previously not assigned proteins in the genome of  </a:t>
            </a:r>
            <a:r>
              <a:rPr lang="en-US" sz="2800" i="1" dirty="0"/>
              <a:t>Neisseria </a:t>
            </a:r>
            <a:r>
              <a:rPr lang="en-US" sz="2800" i="1" dirty="0" err="1"/>
              <a:t>meningitidis</a:t>
            </a:r>
            <a:r>
              <a:rPr lang="en-US" sz="2800" i="1" dirty="0"/>
              <a:t> </a:t>
            </a:r>
            <a:r>
              <a:rPr lang="en-MY" sz="2800" dirty="0"/>
              <a:t>strain </a:t>
            </a:r>
            <a:r>
              <a:rPr lang="en-MY" sz="2800" dirty="0" err="1"/>
              <a:t>MC58</a:t>
            </a:r>
            <a:r>
              <a:rPr lang="en-MY" sz="2800" dirty="0"/>
              <a:t>. </a:t>
            </a:r>
          </a:p>
          <a:p>
            <a:endParaRPr lang="en-MY" sz="2400" dirty="0"/>
          </a:p>
        </p:txBody>
      </p:sp>
    </p:spTree>
    <p:extLst>
      <p:ext uri="{BB962C8B-B14F-4D97-AF65-F5344CB8AC3E}">
        <p14:creationId xmlns:p14="http://schemas.microsoft.com/office/powerpoint/2010/main" val="2392062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198783"/>
            <a:ext cx="10131425" cy="556591"/>
          </a:xfrm>
        </p:spPr>
        <p:txBody>
          <a:bodyPr>
            <a:normAutofit fontScale="90000"/>
          </a:bodyPr>
          <a:lstStyle/>
          <a:p>
            <a:r>
              <a:rPr lang="en-MY" dirty="0"/>
              <a:t>Methodology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914" y="755374"/>
            <a:ext cx="8576400" cy="593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1214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4168553"/>
              </p:ext>
            </p:extLst>
          </p:nvPr>
        </p:nvGraphicFramePr>
        <p:xfrm>
          <a:off x="397565" y="463826"/>
          <a:ext cx="11410121" cy="6056242"/>
        </p:xfrm>
        <a:graphic>
          <a:graphicData uri="http://schemas.openxmlformats.org/drawingml/2006/table">
            <a:tbl>
              <a:tblPr firstRow="1" lastRow="1">
                <a:tableStyleId>{5C22544A-7EE6-4342-B048-85BDC9FD1C3A}</a:tableStyleId>
              </a:tblPr>
              <a:tblGrid>
                <a:gridCol w="3486931">
                  <a:extLst>
                    <a:ext uri="{9D8B030D-6E8A-4147-A177-3AD203B41FA5}">
                      <a16:colId xmlns:a16="http://schemas.microsoft.com/office/drawing/2014/main" val="2512383181"/>
                    </a:ext>
                  </a:extLst>
                </a:gridCol>
                <a:gridCol w="4005306">
                  <a:extLst>
                    <a:ext uri="{9D8B030D-6E8A-4147-A177-3AD203B41FA5}">
                      <a16:colId xmlns:a16="http://schemas.microsoft.com/office/drawing/2014/main" val="2515974210"/>
                    </a:ext>
                  </a:extLst>
                </a:gridCol>
                <a:gridCol w="3917884">
                  <a:extLst>
                    <a:ext uri="{9D8B030D-6E8A-4147-A177-3AD203B41FA5}">
                      <a16:colId xmlns:a16="http://schemas.microsoft.com/office/drawing/2014/main" val="1822553635"/>
                    </a:ext>
                  </a:extLst>
                </a:gridCol>
              </a:tblGrid>
              <a:tr h="4069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 dirty="0" err="1">
                          <a:effectLst/>
                        </a:rPr>
                        <a:t>S.No</a:t>
                      </a:r>
                      <a:r>
                        <a:rPr lang="en-MY" sz="1800" dirty="0">
                          <a:effectLst/>
                        </a:rPr>
                        <a:t>.</a:t>
                      </a:r>
                      <a:endParaRPr lang="en-MY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 dirty="0">
                          <a:effectLst/>
                        </a:rPr>
                        <a:t>Tools/Servers/Databases</a:t>
                      </a:r>
                      <a:endParaRPr lang="en-MY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 dirty="0">
                          <a:effectLst/>
                        </a:rPr>
                        <a:t>URL</a:t>
                      </a:r>
                      <a:endParaRPr lang="en-MY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77181164"/>
                  </a:ext>
                </a:extLst>
              </a:tr>
              <a:tr h="5545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 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 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 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20489317"/>
                  </a:ext>
                </a:extLst>
              </a:tr>
              <a:tr h="5545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 b="1" dirty="0">
                          <a:effectLst/>
                        </a:rPr>
                        <a:t>Sequence Retrieval</a:t>
                      </a:r>
                      <a:endParaRPr lang="en-MY" sz="18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 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 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68248369"/>
                  </a:ext>
                </a:extLst>
              </a:tr>
              <a:tr h="5545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1 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NCBI Genome Database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http://www.ncbi.nlm.nih.gov/genome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51333796"/>
                  </a:ext>
                </a:extLst>
              </a:tr>
              <a:tr h="5545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2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UniProt Database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http://www.uniprot.org/uniprot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7849788"/>
                  </a:ext>
                </a:extLst>
              </a:tr>
              <a:tr h="5545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 b="1" dirty="0">
                          <a:effectLst/>
                        </a:rPr>
                        <a:t>Physicochemical Characterization </a:t>
                      </a:r>
                      <a:endParaRPr lang="en-MY" sz="18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 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 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51117256"/>
                  </a:ext>
                </a:extLst>
              </a:tr>
              <a:tr h="5545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3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ExPASy – ProtParam tool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http://www.web.expasy.org/protparam/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88134467"/>
                  </a:ext>
                </a:extLst>
              </a:tr>
              <a:tr h="5545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 b="1" dirty="0">
                          <a:effectLst/>
                        </a:rPr>
                        <a:t>Sub-cellular Localization</a:t>
                      </a:r>
                      <a:endParaRPr lang="en-MY" sz="18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 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 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46023765"/>
                  </a:ext>
                </a:extLst>
              </a:tr>
              <a:tr h="5545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4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PSORT B v3.0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http://www.psort.org/psortb/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56386139"/>
                  </a:ext>
                </a:extLst>
              </a:tr>
              <a:tr h="6584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5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PSLpred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 dirty="0">
                          <a:effectLst/>
                        </a:rPr>
                        <a:t>http://</a:t>
                      </a:r>
                      <a:r>
                        <a:rPr lang="en-MY" sz="1800" dirty="0" err="1">
                          <a:effectLst/>
                        </a:rPr>
                        <a:t>www.imtech.res.in</a:t>
                      </a:r>
                      <a:r>
                        <a:rPr lang="en-MY" sz="1800" dirty="0">
                          <a:effectLst/>
                        </a:rPr>
                        <a:t>/</a:t>
                      </a:r>
                      <a:r>
                        <a:rPr lang="en-MY" sz="1800" dirty="0" err="1">
                          <a:effectLst/>
                        </a:rPr>
                        <a:t>raghava</a:t>
                      </a:r>
                      <a:r>
                        <a:rPr lang="en-MY" sz="1800" dirty="0">
                          <a:effectLst/>
                        </a:rPr>
                        <a:t>/</a:t>
                      </a:r>
                      <a:r>
                        <a:rPr lang="en-MY" sz="1800" dirty="0" err="1">
                          <a:effectLst/>
                        </a:rPr>
                        <a:t>pslpred</a:t>
                      </a:r>
                      <a:endParaRPr lang="en-MY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22008224"/>
                  </a:ext>
                </a:extLst>
              </a:tr>
              <a:tr h="5545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6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CELLO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 dirty="0">
                          <a:effectLst/>
                        </a:rPr>
                        <a:t>http://</a:t>
                      </a:r>
                      <a:r>
                        <a:rPr lang="en-MY" sz="1800" dirty="0" err="1">
                          <a:effectLst/>
                        </a:rPr>
                        <a:t>cello.life.nctu.edu.tw</a:t>
                      </a:r>
                      <a:r>
                        <a:rPr lang="en-MY" sz="1800" dirty="0">
                          <a:effectLst/>
                        </a:rPr>
                        <a:t>/</a:t>
                      </a:r>
                      <a:endParaRPr lang="en-MY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546437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5929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9780199"/>
              </p:ext>
            </p:extLst>
          </p:nvPr>
        </p:nvGraphicFramePr>
        <p:xfrm>
          <a:off x="410817" y="278291"/>
          <a:ext cx="11383619" cy="6581874"/>
        </p:xfrm>
        <a:graphic>
          <a:graphicData uri="http://schemas.openxmlformats.org/drawingml/2006/table">
            <a:tbl>
              <a:tblPr firstRow="1" lastRow="1">
                <a:tableStyleId>{5C22544A-7EE6-4342-B048-85BDC9FD1C3A}</a:tableStyleId>
              </a:tblPr>
              <a:tblGrid>
                <a:gridCol w="3963776">
                  <a:extLst>
                    <a:ext uri="{9D8B030D-6E8A-4147-A177-3AD203B41FA5}">
                      <a16:colId xmlns:a16="http://schemas.microsoft.com/office/drawing/2014/main" val="3840470504"/>
                    </a:ext>
                  </a:extLst>
                </a:gridCol>
                <a:gridCol w="3963776">
                  <a:extLst>
                    <a:ext uri="{9D8B030D-6E8A-4147-A177-3AD203B41FA5}">
                      <a16:colId xmlns:a16="http://schemas.microsoft.com/office/drawing/2014/main" val="3453630503"/>
                    </a:ext>
                  </a:extLst>
                </a:gridCol>
                <a:gridCol w="3456067">
                  <a:extLst>
                    <a:ext uri="{9D8B030D-6E8A-4147-A177-3AD203B41FA5}">
                      <a16:colId xmlns:a16="http://schemas.microsoft.com/office/drawing/2014/main" val="1728428561"/>
                    </a:ext>
                  </a:extLst>
                </a:gridCol>
              </a:tblGrid>
              <a:tr h="5436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 dirty="0">
                          <a:effectLst/>
                        </a:rPr>
                        <a:t>7</a:t>
                      </a:r>
                      <a:endParaRPr lang="en-MY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SignalP 4.1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http://www.cbs.dtu.dk/services/SignalP/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43790715"/>
                  </a:ext>
                </a:extLst>
              </a:tr>
              <a:tr h="5436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 dirty="0">
                          <a:effectLst/>
                        </a:rPr>
                        <a:t>8</a:t>
                      </a:r>
                      <a:endParaRPr lang="en-MY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SecretomeP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http://www.cbs.dtu.dk/services/SecretomeP/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39304559"/>
                  </a:ext>
                </a:extLst>
              </a:tr>
              <a:tr h="2889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 dirty="0">
                          <a:effectLst/>
                        </a:rPr>
                        <a:t>9</a:t>
                      </a:r>
                      <a:endParaRPr lang="en-MY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HMMTOP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http://www.enzim.hu/hmmtop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25225782"/>
                  </a:ext>
                </a:extLst>
              </a:tr>
              <a:tr h="5436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 dirty="0">
                          <a:effectLst/>
                        </a:rPr>
                        <a:t>10</a:t>
                      </a:r>
                      <a:endParaRPr lang="en-MY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 dirty="0" err="1">
                          <a:effectLst/>
                        </a:rPr>
                        <a:t>TMHMM</a:t>
                      </a:r>
                      <a:endParaRPr lang="en-MY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http://www.cbs.dtu.dk/services/TMHMM/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13283461"/>
                  </a:ext>
                </a:extLst>
              </a:tr>
              <a:tr h="2889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 b="1" dirty="0">
                          <a:effectLst/>
                        </a:rPr>
                        <a:t>Protein Categorization</a:t>
                      </a:r>
                      <a:endParaRPr lang="en-MY" sz="18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 dirty="0">
                          <a:effectLst/>
                        </a:rPr>
                        <a:t> </a:t>
                      </a:r>
                      <a:endParaRPr lang="en-MY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 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50455439"/>
                  </a:ext>
                </a:extLst>
              </a:tr>
              <a:tr h="2889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 dirty="0">
                          <a:effectLst/>
                        </a:rPr>
                        <a:t> 11</a:t>
                      </a:r>
                      <a:endParaRPr lang="en-MY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 dirty="0">
                          <a:effectLst/>
                        </a:rPr>
                        <a:t>SMART</a:t>
                      </a:r>
                      <a:endParaRPr lang="en-MY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http://smart.embl-heidelberg.de/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42567720"/>
                  </a:ext>
                </a:extLst>
              </a:tr>
              <a:tr h="2889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12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 dirty="0" err="1">
                          <a:effectLst/>
                        </a:rPr>
                        <a:t>INTERPRO</a:t>
                      </a:r>
                      <a:endParaRPr lang="en-MY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http://www.ebi.ac.uk/interpro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4392787"/>
                  </a:ext>
                </a:extLst>
              </a:tr>
              <a:tr h="2889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13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 dirty="0">
                          <a:effectLst/>
                        </a:rPr>
                        <a:t>CATH</a:t>
                      </a:r>
                      <a:endParaRPr lang="en-MY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http://www.cathdb.info/search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72723970"/>
                  </a:ext>
                </a:extLst>
              </a:tr>
              <a:tr h="2889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14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 dirty="0" err="1">
                          <a:effectLst/>
                        </a:rPr>
                        <a:t>Pfam</a:t>
                      </a:r>
                      <a:endParaRPr lang="en-MY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http://pfam.xfam.org/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2819466"/>
                  </a:ext>
                </a:extLst>
              </a:tr>
              <a:tr h="5958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15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 dirty="0">
                          <a:effectLst/>
                        </a:rPr>
                        <a:t>Conserved Domain Database</a:t>
                      </a:r>
                      <a:endParaRPr lang="en-MY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 dirty="0">
                          <a:effectLst/>
                        </a:rPr>
                        <a:t>http://</a:t>
                      </a:r>
                      <a:r>
                        <a:rPr lang="en-MY" sz="1800" dirty="0" err="1">
                          <a:effectLst/>
                        </a:rPr>
                        <a:t>www.ncbi.nlm.nih.gov</a:t>
                      </a:r>
                      <a:r>
                        <a:rPr lang="en-MY" sz="1800" dirty="0">
                          <a:effectLst/>
                        </a:rPr>
                        <a:t>/Structure/</a:t>
                      </a:r>
                      <a:r>
                        <a:rPr lang="en-MY" sz="1800" dirty="0" err="1">
                          <a:effectLst/>
                        </a:rPr>
                        <a:t>cdd</a:t>
                      </a:r>
                      <a:r>
                        <a:rPr lang="en-MY" sz="1800" dirty="0">
                          <a:effectLst/>
                        </a:rPr>
                        <a:t>/</a:t>
                      </a:r>
                      <a:r>
                        <a:rPr lang="en-MY" sz="1800" dirty="0" err="1">
                          <a:effectLst/>
                        </a:rPr>
                        <a:t>wrpsb.cgi</a:t>
                      </a:r>
                      <a:endParaRPr lang="en-MY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90958012"/>
                  </a:ext>
                </a:extLst>
              </a:tr>
              <a:tr h="2889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 b="1" dirty="0">
                          <a:effectLst/>
                        </a:rPr>
                        <a:t>Virulence Prediction</a:t>
                      </a:r>
                      <a:endParaRPr lang="en-MY" sz="18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 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 dirty="0">
                          <a:effectLst/>
                        </a:rPr>
                        <a:t> </a:t>
                      </a:r>
                      <a:endParaRPr lang="en-MY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8868290"/>
                  </a:ext>
                </a:extLst>
              </a:tr>
              <a:tr h="903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16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VICMpred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 dirty="0">
                          <a:effectLst/>
                        </a:rPr>
                        <a:t>http://</a:t>
                      </a:r>
                      <a:r>
                        <a:rPr lang="en-MY" sz="1800" dirty="0" err="1">
                          <a:effectLst/>
                        </a:rPr>
                        <a:t>www.imtech.res.in</a:t>
                      </a:r>
                      <a:r>
                        <a:rPr lang="en-MY" sz="1800" dirty="0">
                          <a:effectLst/>
                        </a:rPr>
                        <a:t>/</a:t>
                      </a:r>
                      <a:r>
                        <a:rPr lang="en-MY" sz="1800" dirty="0" err="1">
                          <a:effectLst/>
                        </a:rPr>
                        <a:t>raghava</a:t>
                      </a:r>
                      <a:r>
                        <a:rPr lang="en-MY" sz="1800" dirty="0">
                          <a:effectLst/>
                        </a:rPr>
                        <a:t>/</a:t>
                      </a:r>
                      <a:r>
                        <a:rPr lang="en-MY" sz="1800" dirty="0" err="1">
                          <a:effectLst/>
                        </a:rPr>
                        <a:t>vicmpred</a:t>
                      </a:r>
                      <a:r>
                        <a:rPr lang="en-MY" sz="1800" dirty="0">
                          <a:effectLst/>
                        </a:rPr>
                        <a:t>/</a:t>
                      </a:r>
                      <a:endParaRPr lang="en-MY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5363352"/>
                  </a:ext>
                </a:extLst>
              </a:tr>
              <a:tr h="288952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 b="0" dirty="0">
                          <a:effectLst/>
                        </a:rPr>
                        <a:t>Structure Prediction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 dirty="0">
                          <a:effectLst/>
                        </a:rPr>
                        <a:t>17</a:t>
                      </a:r>
                      <a:endParaRPr lang="en-MY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>
                          <a:effectLst/>
                        </a:rPr>
                        <a:t> </a:t>
                      </a:r>
                      <a:endParaRPr lang="en-MY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 dirty="0">
                          <a:effectLst/>
                        </a:rPr>
                        <a:t> </a:t>
                      </a:r>
                      <a:endParaRPr lang="en-MY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56651941"/>
                  </a:ext>
                </a:extLst>
              </a:tr>
              <a:tr h="595897">
                <a:tc v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 dirty="0" err="1">
                          <a:effectLst/>
                        </a:rPr>
                        <a:t>Phyre2</a:t>
                      </a:r>
                      <a:r>
                        <a:rPr lang="en-MY" sz="1800" dirty="0">
                          <a:effectLst/>
                        </a:rPr>
                        <a:t> Server</a:t>
                      </a:r>
                      <a:endParaRPr lang="en-MY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MY" sz="1800" dirty="0">
                          <a:effectLst/>
                        </a:rPr>
                        <a:t>http://</a:t>
                      </a:r>
                      <a:r>
                        <a:rPr lang="en-MY" sz="1800" dirty="0" err="1">
                          <a:effectLst/>
                        </a:rPr>
                        <a:t>www.sbg.bio.ic.ac.uk</a:t>
                      </a:r>
                      <a:r>
                        <a:rPr lang="en-MY" sz="1800" dirty="0">
                          <a:effectLst/>
                        </a:rPr>
                        <a:t>/</a:t>
                      </a:r>
                      <a:r>
                        <a:rPr lang="en-MY" sz="1800" dirty="0" err="1">
                          <a:effectLst/>
                        </a:rPr>
                        <a:t>phyre2</a:t>
                      </a:r>
                      <a:r>
                        <a:rPr lang="en-MY" sz="1800" dirty="0">
                          <a:effectLst/>
                        </a:rPr>
                        <a:t>/html/</a:t>
                      </a:r>
                      <a:r>
                        <a:rPr lang="en-MY" sz="1800" dirty="0" err="1">
                          <a:effectLst/>
                        </a:rPr>
                        <a:t>page.cgi?id</a:t>
                      </a:r>
                      <a:r>
                        <a:rPr lang="en-MY" sz="1800" dirty="0">
                          <a:effectLst/>
                        </a:rPr>
                        <a:t>=index</a:t>
                      </a:r>
                      <a:endParaRPr lang="en-MY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087609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88383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598" y="300111"/>
            <a:ext cx="10131425" cy="728133"/>
          </a:xfrm>
        </p:spPr>
        <p:txBody>
          <a:bodyPr/>
          <a:lstStyle/>
          <a:p>
            <a:r>
              <a:rPr lang="en-MY" dirty="0"/>
              <a:t>Sub-cellular localization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175" y="1337733"/>
            <a:ext cx="5260348" cy="51816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15" y="1833562"/>
            <a:ext cx="6076950" cy="456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3085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Result- Sub-cellular localization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8512934"/>
              </p:ext>
            </p:extLst>
          </p:nvPr>
        </p:nvGraphicFramePr>
        <p:xfrm>
          <a:off x="685800" y="2141538"/>
          <a:ext cx="10131425" cy="36496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283546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Protein categorization –</a:t>
            </a:r>
            <a:r>
              <a:rPr lang="en-MY" dirty="0" err="1"/>
              <a:t>PFAM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5954150" cy="3649133"/>
          </a:xfrm>
        </p:spPr>
        <p:txBody>
          <a:bodyPr>
            <a:normAutofit fontScale="92500"/>
          </a:bodyPr>
          <a:lstStyle/>
          <a:p>
            <a:r>
              <a:rPr lang="en-MY" sz="2800" dirty="0" err="1"/>
              <a:t>Pfam</a:t>
            </a:r>
            <a:r>
              <a:rPr lang="en-MY" sz="2800" dirty="0"/>
              <a:t> is a collection of </a:t>
            </a:r>
            <a:r>
              <a:rPr lang="en-MY" sz="2800" dirty="0" err="1"/>
              <a:t>mulitple</a:t>
            </a:r>
            <a:r>
              <a:rPr lang="en-MY" sz="2800" dirty="0"/>
              <a:t> sequence alignments and hidden </a:t>
            </a:r>
            <a:r>
              <a:rPr lang="en-MY" sz="2800" dirty="0" err="1"/>
              <a:t>markov</a:t>
            </a:r>
            <a:r>
              <a:rPr lang="en-MY" sz="2800" dirty="0"/>
              <a:t> models covering many common protein domain and </a:t>
            </a:r>
            <a:r>
              <a:rPr lang="en-MY" sz="2800" dirty="0" err="1"/>
              <a:t>familiies</a:t>
            </a:r>
            <a:endParaRPr lang="en-MY" sz="2800" dirty="0"/>
          </a:p>
          <a:p>
            <a:r>
              <a:rPr lang="en-MY" sz="2800" dirty="0"/>
              <a:t>The </a:t>
            </a:r>
            <a:r>
              <a:rPr lang="en-MY" sz="2800" dirty="0" err="1"/>
              <a:t>PFAM</a:t>
            </a:r>
            <a:r>
              <a:rPr lang="en-MY" sz="2800" dirty="0"/>
              <a:t> database may be search for similarity to a query protein sequence</a:t>
            </a:r>
          </a:p>
          <a:p>
            <a:r>
              <a:rPr lang="en-MY" sz="2800" dirty="0" err="1"/>
              <a:t>PFAM</a:t>
            </a:r>
            <a:r>
              <a:rPr lang="en-MY" sz="2800" dirty="0"/>
              <a:t> may also be used to </a:t>
            </a:r>
            <a:r>
              <a:rPr lang="en-MY" sz="2800" dirty="0" err="1"/>
              <a:t>analyze</a:t>
            </a:r>
            <a:r>
              <a:rPr lang="en-MY" sz="2800" dirty="0"/>
              <a:t> proteomes and domain architectures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7772" y="1167765"/>
            <a:ext cx="4572000" cy="4623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3419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530" y="231856"/>
            <a:ext cx="10131425" cy="1456267"/>
          </a:xfrm>
        </p:spPr>
        <p:txBody>
          <a:bodyPr/>
          <a:lstStyle/>
          <a:p>
            <a:r>
              <a:rPr lang="en-MY" dirty="0"/>
              <a:t>Protein categorization –</a:t>
            </a:r>
            <a:r>
              <a:rPr lang="en-MY" dirty="0" err="1"/>
              <a:t>CDD</a:t>
            </a:r>
            <a:endParaRPr lang="en-MY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8808" y="1209822"/>
            <a:ext cx="5027715" cy="4979963"/>
          </a:xfrm>
        </p:spPr>
      </p:pic>
      <p:sp>
        <p:nvSpPr>
          <p:cNvPr id="5" name="Rectangle 4"/>
          <p:cNvSpPr/>
          <p:nvPr/>
        </p:nvSpPr>
        <p:spPr>
          <a:xfrm>
            <a:off x="466750" y="1688123"/>
            <a:ext cx="6096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MY" sz="2400" dirty="0" err="1"/>
              <a:t>CDD</a:t>
            </a:r>
            <a:r>
              <a:rPr lang="en-MY" sz="2400" dirty="0"/>
              <a:t> is a protein annotation resource that consists of a collection of well-annotated multiple sequence alignment models for ancient domains and full-length proteins. These are available as position-specific score matrices (</a:t>
            </a:r>
            <a:r>
              <a:rPr lang="en-MY" sz="2400" dirty="0" err="1"/>
              <a:t>PSSMs</a:t>
            </a:r>
            <a:r>
              <a:rPr lang="en-MY" sz="2400" dirty="0"/>
              <a:t>) for fast </a:t>
            </a:r>
            <a:r>
              <a:rPr lang="en-MY" sz="2400" dirty="0" err="1"/>
              <a:t>iden3D-structuprovide</a:t>
            </a:r>
            <a:r>
              <a:rPr lang="en-MY" sz="2400" dirty="0"/>
              <a:t> insights into sequence/structure/function relationships, as well as domain models imported from a number of external source databases (</a:t>
            </a:r>
            <a:r>
              <a:rPr lang="en-MY" sz="2400" dirty="0" err="1"/>
              <a:t>Pfam</a:t>
            </a:r>
            <a:r>
              <a:rPr lang="en-MY" sz="2400" dirty="0"/>
              <a:t>, SMART, COG, </a:t>
            </a:r>
            <a:r>
              <a:rPr lang="en-MY" sz="2400" dirty="0" err="1"/>
              <a:t>PRK</a:t>
            </a:r>
            <a:r>
              <a:rPr lang="en-MY" sz="2400" dirty="0"/>
              <a:t>, </a:t>
            </a:r>
            <a:r>
              <a:rPr lang="en-MY" sz="2400" dirty="0" err="1"/>
              <a:t>TIGRFAM</a:t>
            </a:r>
            <a:r>
              <a:rPr lang="en-MY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320573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078" y="304801"/>
            <a:ext cx="11410123" cy="940904"/>
          </a:xfrm>
        </p:spPr>
        <p:txBody>
          <a:bodyPr>
            <a:normAutofit fontScale="90000"/>
          </a:bodyPr>
          <a:lstStyle/>
          <a:p>
            <a:r>
              <a:rPr lang="en-US" dirty="0"/>
              <a:t>Results &amp; Discussion  -Physicochemical Characterization</a:t>
            </a:r>
            <a:endParaRPr lang="en-MY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9" t="16950" r="18687" b="12367"/>
          <a:stretch/>
        </p:blipFill>
        <p:spPr bwMode="auto">
          <a:xfrm>
            <a:off x="331305" y="1245705"/>
            <a:ext cx="11555896" cy="54598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201330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026" y="212035"/>
            <a:ext cx="11860696" cy="6645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4131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212036"/>
            <a:ext cx="10131425" cy="596348"/>
          </a:xfrm>
        </p:spPr>
        <p:txBody>
          <a:bodyPr>
            <a:normAutofit fontScale="90000"/>
          </a:bodyPr>
          <a:lstStyle/>
          <a:p>
            <a:r>
              <a:rPr lang="en-MY" dirty="0"/>
              <a:t>Results &amp; Discussion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4069" y="1106556"/>
            <a:ext cx="11463131" cy="5751444"/>
          </a:xfrm>
        </p:spPr>
        <p:txBody>
          <a:bodyPr>
            <a:normAutofit fontScale="92500" lnSpcReduction="20000"/>
          </a:bodyPr>
          <a:lstStyle/>
          <a:p>
            <a:r>
              <a:rPr lang="en-MY" sz="2600" b="1" dirty="0">
                <a:solidFill>
                  <a:srgbClr val="FF0000"/>
                </a:solidFill>
              </a:rPr>
              <a:t>Enzymes :  </a:t>
            </a:r>
            <a:r>
              <a:rPr lang="en-MY" sz="2600" b="1" dirty="0"/>
              <a:t>(</a:t>
            </a:r>
            <a:r>
              <a:rPr lang="en-MY" sz="2600" dirty="0"/>
              <a:t>13). Survival, for they provide nutrients for growth and are responsible for multiplication of the organism.  </a:t>
            </a:r>
          </a:p>
          <a:p>
            <a:r>
              <a:rPr lang="en-MY" sz="2600" b="1" dirty="0" err="1">
                <a:solidFill>
                  <a:srgbClr val="FF0000"/>
                </a:solidFill>
              </a:rPr>
              <a:t>Hydorolase</a:t>
            </a:r>
            <a:r>
              <a:rPr lang="en-MY" sz="2600" b="1" dirty="0">
                <a:solidFill>
                  <a:srgbClr val="FF0000"/>
                </a:solidFill>
              </a:rPr>
              <a:t>:  </a:t>
            </a:r>
            <a:r>
              <a:rPr lang="en-MY" sz="2600" b="1" dirty="0"/>
              <a:t> </a:t>
            </a:r>
            <a:r>
              <a:rPr lang="en-MY" sz="2600" dirty="0"/>
              <a:t>Play decisive role in synthesis, lysis, invasion of host cells. These processes are essential for survival, growth and development of living organism. We have identified 85 HPs as hydrolase protein.</a:t>
            </a:r>
          </a:p>
          <a:p>
            <a:r>
              <a:rPr lang="en-MY" sz="2600" b="1" dirty="0" err="1">
                <a:solidFill>
                  <a:srgbClr val="FF0000"/>
                </a:solidFill>
              </a:rPr>
              <a:t>Lyase</a:t>
            </a:r>
            <a:r>
              <a:rPr lang="en-MY" sz="2600" b="1" dirty="0">
                <a:solidFill>
                  <a:srgbClr val="FF0000"/>
                </a:solidFill>
              </a:rPr>
              <a:t>:   </a:t>
            </a:r>
            <a:r>
              <a:rPr lang="en-MY" sz="2600" dirty="0"/>
              <a:t>Enzymes playing that may be involved in the repair of oxidative DNA damage</a:t>
            </a:r>
          </a:p>
          <a:p>
            <a:r>
              <a:rPr lang="en-MY" sz="2600" b="1" dirty="0">
                <a:solidFill>
                  <a:srgbClr val="FF0000"/>
                </a:solidFill>
              </a:rPr>
              <a:t>Transporters:</a:t>
            </a:r>
            <a:r>
              <a:rPr lang="en-MY" sz="2600" b="1" dirty="0"/>
              <a:t> (26)- </a:t>
            </a:r>
            <a:r>
              <a:rPr lang="en-MY" sz="2600" dirty="0"/>
              <a:t>Play an essential role in the cellular transport like uptake of nutrients and excretion of metabolic and toxic waste.</a:t>
            </a:r>
          </a:p>
          <a:p>
            <a:r>
              <a:rPr lang="en-MY" sz="2600" b="1" dirty="0">
                <a:solidFill>
                  <a:srgbClr val="FF0000"/>
                </a:solidFill>
              </a:rPr>
              <a:t>Binding proteins: </a:t>
            </a:r>
            <a:r>
              <a:rPr lang="en-MY" sz="2600" b="1" dirty="0"/>
              <a:t>(70) </a:t>
            </a:r>
            <a:r>
              <a:rPr lang="en-MY" sz="2600" dirty="0"/>
              <a:t>The RNA binding protein plays a crucial role in the RNA metabolism and indirectly contributes to virulence by binding to various </a:t>
            </a:r>
            <a:r>
              <a:rPr lang="en-MY" sz="2600" dirty="0" err="1"/>
              <a:t>riboregulators</a:t>
            </a:r>
            <a:r>
              <a:rPr lang="en-MY" sz="2600" dirty="0"/>
              <a:t> that modulate the stability or translation efficiency of RNA transcripts. DNA binding proteins play role in protein metabolism and immune to the host.</a:t>
            </a:r>
          </a:p>
          <a:p>
            <a:r>
              <a:rPr lang="en-MY" sz="2600" b="1" dirty="0">
                <a:solidFill>
                  <a:srgbClr val="FF0000"/>
                </a:solidFill>
              </a:rPr>
              <a:t>Other proteins:  </a:t>
            </a:r>
            <a:r>
              <a:rPr lang="en-MY" sz="2600" b="1" dirty="0"/>
              <a:t>(26) - </a:t>
            </a:r>
            <a:r>
              <a:rPr lang="en-MY" sz="2600" dirty="0"/>
              <a:t>proteins that are involved in cell cycle, </a:t>
            </a:r>
            <a:r>
              <a:rPr lang="fr-FR" sz="2600" dirty="0" err="1"/>
              <a:t>cell</a:t>
            </a:r>
            <a:r>
              <a:rPr lang="fr-FR" sz="2600" dirty="0"/>
              <a:t> </a:t>
            </a:r>
            <a:r>
              <a:rPr lang="fr-FR" sz="2600" dirty="0" err="1"/>
              <a:t>adhesion</a:t>
            </a:r>
            <a:r>
              <a:rPr lang="fr-FR" sz="2600" dirty="0"/>
              <a:t>, </a:t>
            </a:r>
            <a:r>
              <a:rPr lang="fr-FR" sz="2600" dirty="0" err="1"/>
              <a:t>protein</a:t>
            </a:r>
            <a:r>
              <a:rPr lang="fr-FR" sz="2600" dirty="0"/>
              <a:t> </a:t>
            </a:r>
            <a:r>
              <a:rPr lang="fr-FR" sz="2600" dirty="0" err="1"/>
              <a:t>assembly</a:t>
            </a:r>
            <a:r>
              <a:rPr lang="fr-FR" sz="2600" dirty="0"/>
              <a:t>, transcription </a:t>
            </a:r>
            <a:r>
              <a:rPr lang="fr-FR" sz="2600" dirty="0" err="1"/>
              <a:t>regulation</a:t>
            </a:r>
            <a:r>
              <a:rPr lang="fr-FR" sz="2600" dirty="0"/>
              <a:t>, etc. </a:t>
            </a:r>
            <a:r>
              <a:rPr lang="en-MY" sz="2600" dirty="0"/>
              <a:t>These proteins are crucial for the normal life cycle of pathogens as well as for host-pathogen relationship</a:t>
            </a:r>
            <a:endParaRPr lang="en-MY" sz="2600" b="1" dirty="0"/>
          </a:p>
          <a:p>
            <a:endParaRPr lang="en-MY" dirty="0"/>
          </a:p>
          <a:p>
            <a:endParaRPr lang="en-MY" dirty="0"/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2769931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23" y="0"/>
            <a:ext cx="10131425" cy="1007165"/>
          </a:xfrm>
        </p:spPr>
        <p:txBody>
          <a:bodyPr/>
          <a:lstStyle/>
          <a:p>
            <a:r>
              <a:rPr lang="en-MY" dirty="0"/>
              <a:t>Virulent prediction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031" y="1007165"/>
            <a:ext cx="7551954" cy="4784035"/>
          </a:xfrm>
        </p:spPr>
        <p:txBody>
          <a:bodyPr>
            <a:normAutofit lnSpcReduction="10000"/>
          </a:bodyPr>
          <a:lstStyle/>
          <a:p>
            <a:r>
              <a:rPr lang="en-MY" sz="2400" dirty="0"/>
              <a:t>Virulence factors are molecules produced by pathogens that contribute to the pathogenicity of the organism and enable them to achieve the colonization of a niche in the host (this includes attachment to cells) immuno-evasion, evasion of the host's immune response.</a:t>
            </a:r>
          </a:p>
          <a:p>
            <a:endParaRPr lang="en-MY" sz="2400" dirty="0"/>
          </a:p>
          <a:p>
            <a:r>
              <a:rPr lang="en-MY" sz="2400" dirty="0"/>
              <a:t>Virulent factor predicted through </a:t>
            </a:r>
            <a:r>
              <a:rPr lang="en-MY" sz="2400" dirty="0" err="1"/>
              <a:t>VirulentPred</a:t>
            </a:r>
            <a:r>
              <a:rPr lang="en-MY" sz="2400" dirty="0"/>
              <a:t> tool which uses Support Vector Machine (</a:t>
            </a:r>
            <a:r>
              <a:rPr lang="en-MY" sz="2400" dirty="0" err="1"/>
              <a:t>SVM</a:t>
            </a:r>
            <a:r>
              <a:rPr lang="en-MY" sz="2400" dirty="0"/>
              <a:t>) to check the virulence like amino acid composition, dipeptide composition of proteins.</a:t>
            </a:r>
          </a:p>
          <a:p>
            <a:r>
              <a:rPr lang="en-MY" sz="2400" dirty="0"/>
              <a:t>We have predicted about 38 proteins containing virulent factor among hypothetical proteins of </a:t>
            </a:r>
            <a:r>
              <a:rPr lang="en-MY" sz="2400" i="1" dirty="0" err="1"/>
              <a:t>Nisseria</a:t>
            </a:r>
            <a:r>
              <a:rPr lang="en-MY" sz="2400" dirty="0"/>
              <a:t> sp.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985" y="2014330"/>
            <a:ext cx="3964746" cy="367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722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68" y="243841"/>
            <a:ext cx="10131425" cy="867508"/>
          </a:xfrm>
        </p:spPr>
        <p:txBody>
          <a:bodyPr/>
          <a:lstStyle/>
          <a:p>
            <a:r>
              <a:rPr lang="en-MY" dirty="0"/>
              <a:t>STRUCTURE </a:t>
            </a:r>
            <a:r>
              <a:rPr lang="en-MY" dirty="0" err="1"/>
              <a:t>pREDICTION</a:t>
            </a:r>
            <a:r>
              <a:rPr lang="en-MY" dirty="0"/>
              <a:t> –</a:t>
            </a:r>
            <a:r>
              <a:rPr lang="en-MY" dirty="0" err="1"/>
              <a:t>Phyre2</a:t>
            </a:r>
            <a:endParaRPr lang="en-MY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7749" y="1364565"/>
            <a:ext cx="6313518" cy="5275385"/>
          </a:xfrm>
        </p:spPr>
      </p:pic>
    </p:spTree>
    <p:extLst>
      <p:ext uri="{BB962C8B-B14F-4D97-AF65-F5344CB8AC3E}">
        <p14:creationId xmlns:p14="http://schemas.microsoft.com/office/powerpoint/2010/main" val="34127680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443" y="118780"/>
            <a:ext cx="11834191" cy="596348"/>
          </a:xfrm>
        </p:spPr>
        <p:txBody>
          <a:bodyPr>
            <a:normAutofit/>
          </a:bodyPr>
          <a:lstStyle/>
          <a:p>
            <a:r>
              <a:rPr lang="en-MY" sz="2800" b="1" dirty="0"/>
              <a:t>Results &amp; Discussion - Structural annotation of virulent proteins</a:t>
            </a: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67" y="910181"/>
            <a:ext cx="2897094" cy="2137819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029" y="910181"/>
            <a:ext cx="2565745" cy="2137819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742" y="893240"/>
            <a:ext cx="2512736" cy="2154760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445" y="910180"/>
            <a:ext cx="2671763" cy="2137819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67" y="3185333"/>
            <a:ext cx="2897094" cy="1757728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028" y="3185333"/>
            <a:ext cx="2565745" cy="1757728"/>
          </a:xfrm>
          <a:prstGeom prst="rect">
            <a:avLst/>
          </a:prstGeom>
        </p:spPr>
      </p:pic>
      <p:pic>
        <p:nvPicPr>
          <p:cNvPr id="10" name="Picture 9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740" y="3185333"/>
            <a:ext cx="2512738" cy="1757728"/>
          </a:xfrm>
          <a:prstGeom prst="rect">
            <a:avLst/>
          </a:prstGeom>
        </p:spPr>
      </p:pic>
      <p:pic>
        <p:nvPicPr>
          <p:cNvPr id="11" name="Picture 10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445" y="3216056"/>
            <a:ext cx="2671763" cy="1727005"/>
          </a:xfrm>
          <a:prstGeom prst="rect">
            <a:avLst/>
          </a:prstGeom>
        </p:spPr>
      </p:pic>
      <p:pic>
        <p:nvPicPr>
          <p:cNvPr id="12" name="Picture 11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67" y="5080394"/>
            <a:ext cx="2897094" cy="1651710"/>
          </a:xfrm>
          <a:prstGeom prst="rect">
            <a:avLst/>
          </a:prstGeom>
        </p:spPr>
      </p:pic>
      <p:pic>
        <p:nvPicPr>
          <p:cNvPr id="24" name="Picture 23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567" y="5136485"/>
            <a:ext cx="2661972" cy="1595619"/>
          </a:xfrm>
          <a:prstGeom prst="rect">
            <a:avLst/>
          </a:prstGeom>
        </p:spPr>
      </p:pic>
      <p:pic>
        <p:nvPicPr>
          <p:cNvPr id="27" name="Picture 26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792" y="5136485"/>
            <a:ext cx="2528685" cy="1568820"/>
          </a:xfrm>
          <a:prstGeom prst="rect">
            <a:avLst/>
          </a:prstGeom>
        </p:spPr>
      </p:pic>
      <p:pic>
        <p:nvPicPr>
          <p:cNvPr id="29" name="Picture 28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5165" y="5110937"/>
            <a:ext cx="2715043" cy="1621167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632791" y="2782944"/>
            <a:ext cx="1797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transport protein</a:t>
            </a:r>
            <a:endParaRPr lang="en-MY" dirty="0"/>
          </a:p>
        </p:txBody>
      </p:sp>
      <p:sp>
        <p:nvSpPr>
          <p:cNvPr id="32" name="TextBox 31"/>
          <p:cNvSpPr txBox="1"/>
          <p:nvPr/>
        </p:nvSpPr>
        <p:spPr>
          <a:xfrm>
            <a:off x="3663211" y="2679072"/>
            <a:ext cx="1797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protein transport</a:t>
            </a:r>
            <a:endParaRPr lang="en-MY" dirty="0"/>
          </a:p>
        </p:txBody>
      </p:sp>
      <p:sp>
        <p:nvSpPr>
          <p:cNvPr id="33" name="TextBox 32"/>
          <p:cNvSpPr txBox="1"/>
          <p:nvPr/>
        </p:nvSpPr>
        <p:spPr>
          <a:xfrm>
            <a:off x="6509191" y="2687482"/>
            <a:ext cx="2257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TIM beta/alpha-barrel</a:t>
            </a:r>
            <a:endParaRPr lang="en-MY" dirty="0"/>
          </a:p>
        </p:txBody>
      </p:sp>
      <p:sp>
        <p:nvSpPr>
          <p:cNvPr id="35" name="TextBox 34"/>
          <p:cNvSpPr txBox="1"/>
          <p:nvPr/>
        </p:nvSpPr>
        <p:spPr>
          <a:xfrm>
            <a:off x="9278895" y="2706036"/>
            <a:ext cx="1228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transferase</a:t>
            </a:r>
            <a:endParaRPr lang="en-MY" dirty="0"/>
          </a:p>
        </p:txBody>
      </p:sp>
      <p:sp>
        <p:nvSpPr>
          <p:cNvPr id="36" name="TextBox 35"/>
          <p:cNvSpPr txBox="1"/>
          <p:nvPr/>
        </p:nvSpPr>
        <p:spPr>
          <a:xfrm>
            <a:off x="521967" y="4578244"/>
            <a:ext cx="2246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transferase, hydrolase</a:t>
            </a:r>
            <a:endParaRPr lang="en-MY" dirty="0"/>
          </a:p>
        </p:txBody>
      </p:sp>
      <p:sp>
        <p:nvSpPr>
          <p:cNvPr id="37" name="TextBox 36"/>
          <p:cNvSpPr txBox="1"/>
          <p:nvPr/>
        </p:nvSpPr>
        <p:spPr>
          <a:xfrm>
            <a:off x="3663211" y="4581367"/>
            <a:ext cx="1092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hydrolase</a:t>
            </a:r>
            <a:endParaRPr lang="en-MY" dirty="0"/>
          </a:p>
        </p:txBody>
      </p:sp>
      <p:sp>
        <p:nvSpPr>
          <p:cNvPr id="38" name="TextBox 37"/>
          <p:cNvSpPr txBox="1"/>
          <p:nvPr/>
        </p:nvSpPr>
        <p:spPr>
          <a:xfrm>
            <a:off x="6477945" y="4573729"/>
            <a:ext cx="1742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signaling</a:t>
            </a:r>
            <a:r>
              <a:rPr lang="en-GB" dirty="0"/>
              <a:t> protein</a:t>
            </a:r>
            <a:endParaRPr lang="en-MY" dirty="0"/>
          </a:p>
        </p:txBody>
      </p:sp>
      <p:sp>
        <p:nvSpPr>
          <p:cNvPr id="40" name="TextBox 39"/>
          <p:cNvSpPr txBox="1"/>
          <p:nvPr/>
        </p:nvSpPr>
        <p:spPr>
          <a:xfrm>
            <a:off x="9268445" y="4591121"/>
            <a:ext cx="1092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hydrolase</a:t>
            </a:r>
            <a:endParaRPr lang="en-MY" dirty="0"/>
          </a:p>
        </p:txBody>
      </p:sp>
      <p:sp>
        <p:nvSpPr>
          <p:cNvPr id="41" name="TextBox 40"/>
          <p:cNvSpPr txBox="1"/>
          <p:nvPr/>
        </p:nvSpPr>
        <p:spPr>
          <a:xfrm>
            <a:off x="552936" y="6335972"/>
            <a:ext cx="1092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hydrolase</a:t>
            </a:r>
            <a:endParaRPr lang="en-MY" dirty="0"/>
          </a:p>
        </p:txBody>
      </p:sp>
      <p:sp>
        <p:nvSpPr>
          <p:cNvPr id="42" name="TextBox 41"/>
          <p:cNvSpPr txBox="1"/>
          <p:nvPr/>
        </p:nvSpPr>
        <p:spPr>
          <a:xfrm>
            <a:off x="3699422" y="6346733"/>
            <a:ext cx="1624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protein binding</a:t>
            </a:r>
            <a:endParaRPr lang="en-MY" dirty="0"/>
          </a:p>
        </p:txBody>
      </p:sp>
      <p:sp>
        <p:nvSpPr>
          <p:cNvPr id="43" name="TextBox 42"/>
          <p:cNvSpPr txBox="1"/>
          <p:nvPr/>
        </p:nvSpPr>
        <p:spPr>
          <a:xfrm>
            <a:off x="6509223" y="6405175"/>
            <a:ext cx="1228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transferase</a:t>
            </a:r>
            <a:endParaRPr lang="en-MY" dirty="0"/>
          </a:p>
        </p:txBody>
      </p:sp>
      <p:sp>
        <p:nvSpPr>
          <p:cNvPr id="44" name="TextBox 43"/>
          <p:cNvSpPr txBox="1"/>
          <p:nvPr/>
        </p:nvSpPr>
        <p:spPr>
          <a:xfrm>
            <a:off x="9309026" y="6420476"/>
            <a:ext cx="1412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cell adhesion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869887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304800"/>
            <a:ext cx="10131425" cy="675861"/>
          </a:xfrm>
        </p:spPr>
        <p:txBody>
          <a:bodyPr/>
          <a:lstStyle/>
          <a:p>
            <a:r>
              <a:rPr lang="en-MY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073427"/>
            <a:ext cx="10737573" cy="5088834"/>
          </a:xfrm>
        </p:spPr>
        <p:txBody>
          <a:bodyPr>
            <a:normAutofit/>
          </a:bodyPr>
          <a:lstStyle/>
          <a:p>
            <a:r>
              <a:rPr lang="en-MY" sz="2000" dirty="0"/>
              <a:t>We have successfully </a:t>
            </a:r>
            <a:r>
              <a:rPr lang="en-MY" sz="2000" dirty="0" err="1"/>
              <a:t>analyzed</a:t>
            </a:r>
            <a:r>
              <a:rPr lang="en-MY" sz="2000" dirty="0"/>
              <a:t> all 681 hypothetical proteins available in </a:t>
            </a:r>
            <a:r>
              <a:rPr lang="en-MY" sz="2000" i="1" dirty="0"/>
              <a:t>Neisseria </a:t>
            </a:r>
            <a:r>
              <a:rPr lang="en-MY" sz="2000" i="1" dirty="0" err="1"/>
              <a:t>meningitidis</a:t>
            </a:r>
            <a:r>
              <a:rPr lang="en-MY" sz="2000" i="1" dirty="0"/>
              <a:t> </a:t>
            </a:r>
            <a:r>
              <a:rPr lang="en-MY" sz="2000" dirty="0"/>
              <a:t>strain </a:t>
            </a:r>
            <a:r>
              <a:rPr lang="en-MY" sz="2000" dirty="0" err="1"/>
              <a:t>MC58</a:t>
            </a:r>
            <a:r>
              <a:rPr lang="en-MY" sz="2000" dirty="0"/>
              <a:t> using advance computational prediction tools. </a:t>
            </a:r>
          </a:p>
          <a:p>
            <a:endParaRPr lang="en-MY" sz="2000" dirty="0"/>
          </a:p>
          <a:p>
            <a:r>
              <a:rPr lang="en-MY" sz="2000" dirty="0"/>
              <a:t>These hypothetical proteins were  analysed for functional prediction, structural prediction and virulent prediction by using bioinformatics tools. </a:t>
            </a:r>
          </a:p>
          <a:p>
            <a:endParaRPr lang="en-MY" sz="2000" dirty="0"/>
          </a:p>
          <a:p>
            <a:r>
              <a:rPr lang="en-MY" sz="2000" dirty="0"/>
              <a:t>We have identified 38 virulent proteins and predicted their function and structure.  These virulent proteins are predicted as potential putative drug targets.</a:t>
            </a:r>
          </a:p>
          <a:p>
            <a:endParaRPr lang="en-MY" sz="2000" dirty="0"/>
          </a:p>
          <a:p>
            <a:r>
              <a:rPr lang="en-MY" sz="2000" dirty="0"/>
              <a:t>This study will facilitate in the better understanding of the drug resistance and the pathogenesis mechanism in </a:t>
            </a:r>
            <a:r>
              <a:rPr lang="en-MY" sz="2000" i="1" dirty="0"/>
              <a:t>Neisseria </a:t>
            </a:r>
            <a:r>
              <a:rPr lang="en-MY" sz="2000" i="1" dirty="0" err="1"/>
              <a:t>meningitidis</a:t>
            </a:r>
            <a:r>
              <a:rPr lang="en-MY" sz="2000" i="1" dirty="0"/>
              <a:t> strain </a:t>
            </a:r>
            <a:r>
              <a:rPr lang="en-MY" sz="2000" i="1" dirty="0" err="1"/>
              <a:t>MC58</a:t>
            </a:r>
            <a:r>
              <a:rPr lang="en-MY" sz="2000" dirty="0"/>
              <a:t> as well as to discover drugs targets for treatment of the disease.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2990951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MY" sz="88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8005804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1570</TotalTime>
  <Words>1071</Words>
  <Application>Microsoft Office PowerPoint</Application>
  <PresentationFormat>Widescreen</PresentationFormat>
  <Paragraphs>156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Times New Roman</vt:lpstr>
      <vt:lpstr>Celestial</vt:lpstr>
      <vt:lpstr>COMPUTATIONAL  FUNCTIONAL and structural annotation OF  HYPOTHETICAL PROTEINS OF Neisseria Meningitidis MC58  </vt:lpstr>
      <vt:lpstr>Background – Amino acids</vt:lpstr>
      <vt:lpstr>Background- Protein structure</vt:lpstr>
      <vt:lpstr>Background- Sequence-structure-function paradigm</vt:lpstr>
      <vt:lpstr>PowerPoint Presentation</vt:lpstr>
      <vt:lpstr>PowerPoint Presentation</vt:lpstr>
      <vt:lpstr>PowerPoint Presentation</vt:lpstr>
      <vt:lpstr>Introduction</vt:lpstr>
      <vt:lpstr>Neisseria meningitidis</vt:lpstr>
      <vt:lpstr>Antibiotic resistance</vt:lpstr>
      <vt:lpstr>Hypothetical proteins </vt:lpstr>
      <vt:lpstr>Methodology</vt:lpstr>
      <vt:lpstr>PowerPoint Presentation</vt:lpstr>
      <vt:lpstr>PowerPoint Presentation</vt:lpstr>
      <vt:lpstr>Sub-cellular localization</vt:lpstr>
      <vt:lpstr>Result- Sub-cellular localization</vt:lpstr>
      <vt:lpstr>Protein categorization –PFAM</vt:lpstr>
      <vt:lpstr>Protein categorization –CDD</vt:lpstr>
      <vt:lpstr>Results &amp; Discussion  -Physicochemical Characterization</vt:lpstr>
      <vt:lpstr>PowerPoint Presentation</vt:lpstr>
      <vt:lpstr>Results &amp; Discussion </vt:lpstr>
      <vt:lpstr>Virulent prediction</vt:lpstr>
      <vt:lpstr>STRUCTURE pREDICTION –Phyre2</vt:lpstr>
      <vt:lpstr>Results &amp; Discussion - Structural annotation of virulent proteins</vt:lpstr>
      <vt:lpstr>Conclusion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Sturctural and functional prediction of shigella</dc:title>
  <dc:creator>suresh</dc:creator>
  <cp:lastModifiedBy>suresh</cp:lastModifiedBy>
  <cp:revision>79</cp:revision>
  <dcterms:created xsi:type="dcterms:W3CDTF">2016-08-07T15:38:28Z</dcterms:created>
  <dcterms:modified xsi:type="dcterms:W3CDTF">2016-10-10T16:20:32Z</dcterms:modified>
</cp:coreProperties>
</file>